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xml" ContentType="application/vnd.openxmlformats-officedocument.presentationml.tags+xml"/>
  <Override PartName="/ppt/notesSlides/notesSlide27.xml" ContentType="application/vnd.openxmlformats-officedocument.presentationml.notesSlide+xml"/>
  <Override PartName="/ppt/tags/tag2.xml" ContentType="application/vnd.openxmlformats-officedocument.presentationml.tags+xml"/>
  <Override PartName="/ppt/notesSlides/notesSlide28.xml" ContentType="application/vnd.openxmlformats-officedocument.presentationml.notesSlide+xml"/>
  <Override PartName="/ppt/tags/tag3.xml" ContentType="application/vnd.openxmlformats-officedocument.presentationml.tags+xml"/>
  <Override PartName="/ppt/notesSlides/notesSlide29.xml" ContentType="application/vnd.openxmlformats-officedocument.presentationml.notesSlide+xml"/>
  <Override PartName="/ppt/tags/tag4.xml" ContentType="application/vnd.openxmlformats-officedocument.presentationml.tags+xml"/>
  <Override PartName="/ppt/notesSlides/notesSlide30.xml" ContentType="application/vnd.openxmlformats-officedocument.presentationml.notesSlide+xml"/>
  <Override PartName="/ppt/tags/tag5.xml" ContentType="application/vnd.openxmlformats-officedocument.presentationml.tags+xml"/>
  <Override PartName="/ppt/notesSlides/notesSlide31.xml" ContentType="application/vnd.openxmlformats-officedocument.presentationml.notesSlide+xml"/>
  <Override PartName="/ppt/tags/tag6.xml" ContentType="application/vnd.openxmlformats-officedocument.presentationml.tags+xml"/>
  <Override PartName="/ppt/notesSlides/notesSlide32.xml" ContentType="application/vnd.openxmlformats-officedocument.presentationml.notesSlide+xml"/>
  <Override PartName="/ppt/tags/tag7.xml" ContentType="application/vnd.openxmlformats-officedocument.presentationml.tags+xml"/>
  <Override PartName="/ppt/notesSlides/notesSlide33.xml" ContentType="application/vnd.openxmlformats-officedocument.presentationml.notesSlide+xml"/>
  <Override PartName="/ppt/tags/tag8.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tags/tag9.xml" ContentType="application/vnd.openxmlformats-officedocument.presentationml.tags+xml"/>
  <Override PartName="/ppt/notesSlides/notesSlide46.xml" ContentType="application/vnd.openxmlformats-officedocument.presentationml.notesSlide+xml"/>
  <Override PartName="/ppt/tags/tag10.xml" ContentType="application/vnd.openxmlformats-officedocument.presentationml.tags+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62"/>
  </p:notesMasterIdLst>
  <p:sldIdLst>
    <p:sldId id="2222" r:id="rId2"/>
    <p:sldId id="2147471630" r:id="rId3"/>
    <p:sldId id="2147374692" r:id="rId4"/>
    <p:sldId id="2147471631" r:id="rId5"/>
    <p:sldId id="2147471572" r:id="rId6"/>
    <p:sldId id="2147471621" r:id="rId7"/>
    <p:sldId id="2147471632" r:id="rId8"/>
    <p:sldId id="2147471574" r:id="rId9"/>
    <p:sldId id="2147471641" r:id="rId10"/>
    <p:sldId id="2147471642" r:id="rId11"/>
    <p:sldId id="2147471643" r:id="rId12"/>
    <p:sldId id="2147471578" r:id="rId13"/>
    <p:sldId id="2147471644" r:id="rId14"/>
    <p:sldId id="2147471622" r:id="rId15"/>
    <p:sldId id="2147471616" r:id="rId16"/>
    <p:sldId id="2147471617" r:id="rId17"/>
    <p:sldId id="3408" r:id="rId18"/>
    <p:sldId id="300" r:id="rId19"/>
    <p:sldId id="2147375009" r:id="rId20"/>
    <p:sldId id="2147471568" r:id="rId21"/>
    <p:sldId id="334" r:id="rId22"/>
    <p:sldId id="1001" r:id="rId23"/>
    <p:sldId id="847" r:id="rId24"/>
    <p:sldId id="1032" r:id="rId25"/>
    <p:sldId id="1035" r:id="rId26"/>
    <p:sldId id="2227" r:id="rId27"/>
    <p:sldId id="2228" r:id="rId28"/>
    <p:sldId id="2147471623" r:id="rId29"/>
    <p:sldId id="2147471624" r:id="rId30"/>
    <p:sldId id="2147471625" r:id="rId31"/>
    <p:sldId id="405" r:id="rId32"/>
    <p:sldId id="407" r:id="rId33"/>
    <p:sldId id="462" r:id="rId34"/>
    <p:sldId id="463" r:id="rId35"/>
    <p:sldId id="464" r:id="rId36"/>
    <p:sldId id="465" r:id="rId37"/>
    <p:sldId id="466" r:id="rId38"/>
    <p:sldId id="467" r:id="rId39"/>
    <p:sldId id="458" r:id="rId40"/>
    <p:sldId id="354" r:id="rId41"/>
    <p:sldId id="442" r:id="rId42"/>
    <p:sldId id="2147471645" r:id="rId43"/>
    <p:sldId id="2147471646" r:id="rId44"/>
    <p:sldId id="2147471628" r:id="rId45"/>
    <p:sldId id="2147471627" r:id="rId46"/>
    <p:sldId id="2147471629" r:id="rId47"/>
    <p:sldId id="327" r:id="rId48"/>
    <p:sldId id="2147471618" r:id="rId49"/>
    <p:sldId id="1033" r:id="rId50"/>
    <p:sldId id="275" r:id="rId51"/>
    <p:sldId id="2147375113" r:id="rId52"/>
    <p:sldId id="2147471620" r:id="rId53"/>
    <p:sldId id="261" r:id="rId54"/>
    <p:sldId id="309" r:id="rId55"/>
    <p:sldId id="404" r:id="rId56"/>
    <p:sldId id="566" r:id="rId57"/>
    <p:sldId id="2147471594" r:id="rId58"/>
    <p:sldId id="269" r:id="rId59"/>
    <p:sldId id="2147374758" r:id="rId60"/>
    <p:sldId id="2147471626" r:id="rId61"/>
  </p:sldIdLst>
  <p:sldSz cx="12192000" cy="6858000"/>
  <p:notesSz cx="6858000" cy="10668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12BD69-3A7A-13B9-7F1F-4F465506363F}" name="Íñigo Goiri" initials="ÍG" userId="S::inigog@microsoft.com::f5f2d893-f4e2-4b45-9a74-1f3678698a7d" providerId="AD"/>
</p188: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2600"/>
    <a:srgbClr val="AB1500"/>
    <a:srgbClr val="FF4C00"/>
    <a:srgbClr val="D81E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909" autoAdjust="0"/>
    <p:restoredTop sz="79923" autoAdjust="0"/>
  </p:normalViewPr>
  <p:slideViewPr>
    <p:cSldViewPr snapToGrid="0" snapToObjects="1">
      <p:cViewPr varScale="1">
        <p:scale>
          <a:sx n="108" d="100"/>
          <a:sy n="108" d="100"/>
        </p:scale>
        <p:origin x="400" y="18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09" d="100"/>
        <a:sy n="109" d="100"/>
      </p:scale>
      <p:origin x="0" y="8688"/>
    </p:cViewPr>
  </p:sorterViewPr>
  <p:notesViewPr>
    <p:cSldViewPr snapToGrid="0" snapToObjects="1">
      <p:cViewPr varScale="1">
        <p:scale>
          <a:sx n="73" d="100"/>
          <a:sy n="73" d="100"/>
        </p:scale>
        <p:origin x="3560" y="19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microsoft.com/office/2018/10/relationships/authors" Targe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609ED1-4D50-1849-B0F4-34F4614B2B92}" type="datetimeFigureOut">
              <a:rPr lang="en-US" smtClean="0"/>
              <a:t>4/29/26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571EB4C-F575-2B4C-A460-7B9802AFC7F5}" type="slidenum">
              <a:rPr lang="en-US" smtClean="0"/>
              <a:t>‹#›</a:t>
            </a:fld>
            <a:endParaRPr lang="en-US"/>
          </a:p>
        </p:txBody>
      </p:sp>
    </p:spTree>
    <p:extLst>
      <p:ext uri="{BB962C8B-B14F-4D97-AF65-F5344CB8AC3E}">
        <p14:creationId xmlns:p14="http://schemas.microsoft.com/office/powerpoint/2010/main" val="630435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xfrm>
            <a:off x="6599748" y="1033472"/>
            <a:ext cx="258253" cy="33328"/>
          </a:xfrm>
          <a:noFill/>
        </p:spPr>
        <p:txBody>
          <a:bodyPr/>
          <a:lstStyle/>
          <a:p>
            <a:fld id="{C57F5960-B1DB-4E3D-98B6-3AD940805652}" type="slidenum">
              <a:rPr lang="es-ES_tradnl"/>
              <a:pPr/>
              <a:t>1</a:t>
            </a:fld>
            <a:endParaRPr lang="es-ES_tradnl"/>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xfrm>
            <a:off x="914804" y="730898"/>
            <a:ext cx="180168" cy="31618"/>
          </a:xfrm>
          <a:noFill/>
          <a:ln w="9525"/>
        </p:spPr>
        <p:txBody>
          <a:bodyPr/>
          <a:lstStyle/>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1.4 to 2.6x</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73166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650875" indent="-217170" algn="l">
              <a:lnSpc>
                <a:spcPct val="81000"/>
              </a:lnSpc>
              <a:spcBef>
                <a:spcPts val="400"/>
              </a:spcBef>
              <a:buFont typeface="Arial"/>
              <a:buChar char="•"/>
            </a:pPr>
            <a:endParaRPr lang="en-US" dirty="0">
              <a:solidFill>
                <a:srgbClr val="000000"/>
              </a:solidFill>
              <a:latin typeface="Calibri"/>
              <a:cs typeface="Calibri"/>
            </a:endParaRPr>
          </a:p>
        </p:txBody>
      </p:sp>
    </p:spTree>
    <p:extLst>
      <p:ext uri="{BB962C8B-B14F-4D97-AF65-F5344CB8AC3E}">
        <p14:creationId xmlns:p14="http://schemas.microsoft.com/office/powerpoint/2010/main" val="28071515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BAACC-488B-48DB-FC59-0D8CC2E948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BD9719-EC50-1A3A-99EA-DE1B4ABB35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43CE0D-648B-1429-685F-0B0349C37409}"/>
              </a:ext>
            </a:extLst>
          </p:cNvPr>
          <p:cNvSpPr>
            <a:spLocks noGrp="1"/>
          </p:cNvSpPr>
          <p:nvPr>
            <p:ph type="body" idx="1"/>
          </p:nvPr>
        </p:nvSpPr>
        <p:spPr/>
        <p:txBody>
          <a:bodyPr/>
          <a:lstStyle/>
          <a:p>
            <a:endParaRPr lang="en-US" sz="1200" b="0" dirty="0">
              <a:effectLst/>
              <a:latin typeface="Source Sans Pro" panose="020B0503030403020204" pitchFamily="34" charset="0"/>
              <a:ea typeface="Source Sans Pro" panose="020B0503030403020204" pitchFamily="34" charset="0"/>
            </a:endParaRPr>
          </a:p>
        </p:txBody>
      </p:sp>
    </p:spTree>
    <p:extLst>
      <p:ext uri="{BB962C8B-B14F-4D97-AF65-F5344CB8AC3E}">
        <p14:creationId xmlns:p14="http://schemas.microsoft.com/office/powerpoint/2010/main" val="4136375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381C6-5EE7-4D03-D3B5-ABB96BB10C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94AF63-8149-7C70-028E-BF7EE7B36B1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0A25704-59AC-B824-7666-97AE3AD016A9}"/>
              </a:ext>
            </a:extLst>
          </p:cNvPr>
          <p:cNvSpPr>
            <a:spLocks noGrp="1"/>
          </p:cNvSpPr>
          <p:nvPr>
            <p:ph type="body" idx="1"/>
          </p:nvPr>
        </p:nvSpPr>
        <p:spPr/>
        <p:txBody>
          <a:bodyPr/>
          <a:lstStyle/>
          <a:p>
            <a:pPr marL="650875" indent="-217170" algn="l">
              <a:lnSpc>
                <a:spcPct val="81000"/>
              </a:lnSpc>
              <a:spcBef>
                <a:spcPts val="400"/>
              </a:spcBef>
              <a:buFont typeface="Arial"/>
              <a:buChar char="•"/>
            </a:pPr>
            <a:endParaRPr lang="en-US" dirty="0">
              <a:solidFill>
                <a:srgbClr val="000000"/>
              </a:solidFill>
              <a:latin typeface="Calibri"/>
              <a:cs typeface="Calibri"/>
            </a:endParaRPr>
          </a:p>
        </p:txBody>
      </p:sp>
    </p:spTree>
    <p:extLst>
      <p:ext uri="{BB962C8B-B14F-4D97-AF65-F5344CB8AC3E}">
        <p14:creationId xmlns:p14="http://schemas.microsoft.com/office/powerpoint/2010/main" val="37656546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F38F3-5F6C-B995-1E4A-55B2BA852A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910FB1-6D72-883A-53FE-53FE2FDBC3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CF1D31-555F-8F42-64B7-BFC2EBB2C58E}"/>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19199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26B236-A281-6752-BDEA-36F2BC04CE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D5D3E9-471B-9AF6-2C30-296856B8FF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FE1EB0-760A-4ACB-BED4-EB423A210C46}"/>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637702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r>
              <a:rPr lang="en-US" dirty="0"/>
              <a:t>Two levels of complexities</a:t>
            </a:r>
          </a:p>
          <a:p>
            <a:pPr marL="171450" marR="0" lvl="0" indent="-171450" defTabSz="914400" eaLnBrk="1" fontAlgn="auto" latinLnBrk="0" hangingPunct="1">
              <a:lnSpc>
                <a:spcPct val="100000"/>
              </a:lnSpc>
              <a:spcBef>
                <a:spcPts val="0"/>
              </a:spcBef>
              <a:spcAft>
                <a:spcPts val="0"/>
              </a:spcAft>
              <a:buClrTx/>
              <a:buSzTx/>
              <a:buFontTx/>
              <a:buChar char="-"/>
              <a:tabLst/>
              <a:defRPr/>
            </a:pPr>
            <a:r>
              <a:rPr lang="en-US" dirty="0"/>
              <a:t>Transform a kernel</a:t>
            </a:r>
          </a:p>
          <a:p>
            <a:pPr marL="171450" marR="0" lvl="0" indent="-171450" defTabSz="914400" eaLnBrk="1" fontAlgn="auto" latinLnBrk="0" hangingPunct="1">
              <a:lnSpc>
                <a:spcPct val="100000"/>
              </a:lnSpc>
              <a:spcBef>
                <a:spcPts val="0"/>
              </a:spcBef>
              <a:spcAft>
                <a:spcPts val="0"/>
              </a:spcAft>
              <a:buClrTx/>
              <a:buSzTx/>
              <a:buFontTx/>
              <a:buChar char="-"/>
              <a:tabLst/>
              <a:defRPr/>
            </a:pPr>
            <a:r>
              <a:rPr lang="en-US" dirty="0"/>
              <a:t>Composing kernels </a:t>
            </a:r>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r>
              <a:rPr lang="en-US" dirty="0"/>
              <a:t>- </a:t>
            </a:r>
            <a:r>
              <a:rPr lang="en-US" dirty="0" err="1"/>
              <a:t>Allo</a:t>
            </a:r>
            <a:r>
              <a:rPr lang="en-US" dirty="0"/>
              <a:t> is a programming model for composable accelerator design.</a:t>
            </a:r>
          </a:p>
          <a:p>
            <a:pPr marL="0" marR="0" lvl="0" indent="0" defTabSz="914400" eaLnBrk="1" fontAlgn="auto" latinLnBrk="0" hangingPunct="1">
              <a:lnSpc>
                <a:spcPct val="100000"/>
              </a:lnSpc>
              <a:spcBef>
                <a:spcPts val="0"/>
              </a:spcBef>
              <a:spcAft>
                <a:spcPts val="0"/>
              </a:spcAft>
              <a:buClrTx/>
              <a:buSzTx/>
              <a:buFontTx/>
              <a:buNone/>
              <a:tabLst/>
              <a:defRPr/>
            </a:pPr>
            <a:r>
              <a:rPr lang="en-US" dirty="0"/>
              <a:t>- The challenge: Productively transform unoptimized kernels and compose </a:t>
            </a:r>
            <a:r>
              <a:rPr lang="en-US" dirty="0" err="1"/>
              <a:t>th</a:t>
            </a:r>
            <a:r>
              <a:rPr lang="en-US" dirty="0"/>
              <a:t>- </a:t>
            </a:r>
            <a:r>
              <a:rPr lang="en-US" dirty="0" err="1"/>
              <a:t>Allo’s</a:t>
            </a:r>
            <a:r>
              <a:rPr lang="en-US" dirty="0"/>
              <a:t> solution: Decoupled, composable, and verifiable hardware customizations in a Python-based DSL and an MLIR-based Compiler.</a:t>
            </a:r>
          </a:p>
          <a:p>
            <a:pPr marL="0" marR="0" lvl="0" indent="0" defTabSz="914400" eaLnBrk="1" fontAlgn="auto" latinLnBrk="0" hangingPunct="1">
              <a:lnSpc>
                <a:spcPct val="100000"/>
              </a:lnSpc>
              <a:spcBef>
                <a:spcPts val="0"/>
              </a:spcBef>
              <a:spcAft>
                <a:spcPts val="0"/>
              </a:spcAft>
              <a:buClrTx/>
              <a:buSzTx/>
              <a:buFontTx/>
              <a:buNone/>
              <a:tabLst/>
              <a:defRPr/>
            </a:pPr>
            <a:r>
              <a:rPr lang="en-US" dirty="0" err="1"/>
              <a:t>em</a:t>
            </a:r>
            <a:r>
              <a:rPr lang="en-US" dirty="0"/>
              <a:t> into high-performance accelerators (puzzle analogy). </a:t>
            </a:r>
          </a:p>
          <a:p>
            <a:pPr marL="0" marR="0" lvl="0" indent="0" defTabSz="914400" eaLnBrk="1" fontAlgn="auto" latinLnBrk="0" hangingPunct="1">
              <a:lnSpc>
                <a:spcPct val="100000"/>
              </a:lnSpc>
              <a:spcBef>
                <a:spcPts val="0"/>
              </a:spcBef>
              <a:spcAft>
                <a:spcPts val="0"/>
              </a:spcAft>
              <a:buClrTx/>
              <a:buSzTx/>
              <a:buFontTx/>
              <a:buNone/>
              <a:tabLst/>
              <a:defRPr/>
            </a:pPr>
            <a:r>
              <a:rPr lang="en-US" dirty="0"/>
              <a:t>- Enables progressive hardware customizations, transforming vanilla programs into high-performance designs.</a:t>
            </a:r>
          </a:p>
          <a:p>
            <a:pPr marL="0" marR="0" lvl="0" indent="0" defTabSz="914400" eaLnBrk="1" fontAlgn="auto" latinLnBrk="0" hangingPunct="1">
              <a:lnSpc>
                <a:spcPct val="100000"/>
              </a:lnSpc>
              <a:spcBef>
                <a:spcPts val="0"/>
              </a:spcBef>
              <a:spcAft>
                <a:spcPts val="0"/>
              </a:spcAft>
              <a:buClrTx/>
              <a:buSzTx/>
              <a:buFontTx/>
              <a:buNone/>
              <a:tabLst/>
              <a:defRPr/>
            </a:pPr>
            <a:r>
              <a:rPr lang="en-US" dirty="0"/>
              <a:t>- Each customization step is verifiable.</a:t>
            </a:r>
          </a:p>
          <a:p>
            <a:pPr marL="0" marR="0" lvl="0" indent="0" defTabSz="914400" eaLnBrk="1" fontAlgn="auto" latinLnBrk="0" hangingPunct="1">
              <a:lnSpc>
                <a:spcPct val="100000"/>
              </a:lnSpc>
              <a:spcBef>
                <a:spcPts val="0"/>
              </a:spcBef>
              <a:spcAft>
                <a:spcPts val="0"/>
              </a:spcAft>
              <a:buClrTx/>
              <a:buSzTx/>
              <a:buFontTx/>
              <a:buNone/>
              <a:tabLst/>
              <a:defRPr/>
            </a:pPr>
            <a:r>
              <a:rPr lang="en-US" dirty="0"/>
              <a:t>- Supports composable customizations to build modular hardware accelerators.</a:t>
            </a:r>
          </a:p>
          <a:p>
            <a:pPr marL="171450" marR="0" lvl="0" indent="-171450" defTabSz="914400" eaLnBrk="1" fontAlgn="auto" latinLnBrk="0" hangingPunct="1">
              <a:lnSpc>
                <a:spcPct val="100000"/>
              </a:lnSpc>
              <a:spcBef>
                <a:spcPts val="0"/>
              </a:spcBef>
              <a:spcAft>
                <a:spcPts val="0"/>
              </a:spcAft>
              <a:buClrTx/>
              <a:buSzTx/>
              <a:buFontTx/>
              <a:buChar char="-"/>
              <a:tabLst/>
              <a:defRPr/>
            </a:pPr>
            <a:r>
              <a:rPr lang="en-US" dirty="0"/>
              <a:t>Dramatically reduces customization code: 8 lines vs. 500 lines of HLS or thousands of RTL lines.</a:t>
            </a:r>
            <a:br>
              <a:rPr lang="en-US" dirty="0"/>
            </a:br>
            <a:endParaRPr lang="en-US" dirty="0"/>
          </a:p>
          <a:p>
            <a:pPr marL="171450" marR="0" lvl="0" indent="-171450" defTabSz="914400" eaLnBrk="1" fontAlgn="auto" latinLnBrk="0" hangingPunct="1">
              <a:lnSpc>
                <a:spcPct val="100000"/>
              </a:lnSpc>
              <a:spcBef>
                <a:spcPts val="0"/>
              </a:spcBef>
              <a:spcAft>
                <a:spcPts val="0"/>
              </a:spcAft>
              <a:buClrTx/>
              <a:buSzTx/>
              <a:buFontTx/>
              <a:buChar char="-"/>
              <a:tabLst/>
              <a:defRPr/>
            </a:pPr>
            <a:endParaRPr lang="en-US" dirty="0"/>
          </a:p>
          <a:p>
            <a:pPr marL="0" marR="0" lvl="0" indent="0" defTabSz="914400" eaLnBrk="1" fontAlgn="auto" latinLnBrk="0" hangingPunct="1">
              <a:lnSpc>
                <a:spcPct val="100000"/>
              </a:lnSpc>
              <a:spcBef>
                <a:spcPts val="0"/>
              </a:spcBef>
              <a:spcAft>
                <a:spcPts val="0"/>
              </a:spcAft>
              <a:buClrTx/>
              <a:buSzTx/>
              <a:buFontTx/>
              <a:buNone/>
              <a:tabLst/>
              <a:defRPr/>
            </a:pPr>
            <a:r>
              <a:rPr lang="en-US" dirty="0"/>
              <a:t>Next: concrete examples on the challenges</a:t>
            </a:r>
          </a:p>
        </p:txBody>
      </p:sp>
    </p:spTree>
    <p:extLst>
      <p:ext uri="{BB962C8B-B14F-4D97-AF65-F5344CB8AC3E}">
        <p14:creationId xmlns:p14="http://schemas.microsoft.com/office/powerpoint/2010/main" val="7485027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AAD990-3CBE-2B35-16D3-A3AA9137C1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8C0F5F-551E-E9A4-0FB2-9AB3767FA3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1D0B5E-D862-6286-33BB-E1319F631A5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305045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939382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5AA00-1362-75E2-3539-050C6A89ED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44825C-D3B1-F88B-D35F-7E5B0EC9797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1EEC074-DE4C-3A73-62E9-31C42685A4F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Industry is actively building accelerators for AI. But unless they are programmable, they will not be successful. Hence, each company is scrambling to create a software infrastructure and compiler for them. However, this software is not open source: each company closely guards any software they develop as a crown jewel.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group of ACE PIs funded by JUMP 2.0 have created a multi-tier compiler that can easily be targeted to any AI accelerator. This has attracted the collaboration of many companies. We will make the infrastructure public domain, hoping to democratize the field and catalyze the use of hardware accelerators for AI.</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addition, the ACE PIs have tried their compiler to program various accelerators they developed by themselves.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835337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D757D1-3C7F-0305-3858-33947452DE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4DADF8-E761-427A-78BA-5F7ACC94E6C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A52CB5E8-DE0F-8811-B09B-96B445DB8FE3}"/>
              </a:ext>
            </a:extLst>
          </p:cNvPr>
          <p:cNvSpPr>
            <a:spLocks noGrp="1"/>
          </p:cNvSpPr>
          <p:nvPr>
            <p:ph type="body" idx="1"/>
          </p:nvPr>
        </p:nvSpPr>
        <p:spPr/>
        <p:txBody>
          <a:bodyPr/>
          <a:lstStyle/>
          <a:p>
            <a:pPr marL="650875" indent="-217170" algn="l">
              <a:lnSpc>
                <a:spcPct val="81000"/>
              </a:lnSpc>
              <a:spcBef>
                <a:spcPts val="400"/>
              </a:spcBef>
              <a:buFont typeface="Arial"/>
              <a:buChar char="•"/>
            </a:pPr>
            <a:endParaRPr lang="en-US" dirty="0">
              <a:solidFill>
                <a:srgbClr val="000000"/>
              </a:solidFill>
              <a:latin typeface="Calibri"/>
              <a:cs typeface="Calibri"/>
            </a:endParaRPr>
          </a:p>
        </p:txBody>
      </p:sp>
    </p:spTree>
    <p:extLst>
      <p:ext uri="{BB962C8B-B14F-4D97-AF65-F5344CB8AC3E}">
        <p14:creationId xmlns:p14="http://schemas.microsoft.com/office/powerpoint/2010/main" val="42120152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Adaptive compute (e.g., data ingestion), storage (e.g., checkpointing, data storage), and communication (e.g., topology, </a:t>
            </a:r>
            <a:r>
              <a:rPr lang="en-US" dirty="0" err="1"/>
              <a:t>smartNICs</a:t>
            </a:r>
            <a:r>
              <a:rPr lang="en-US" dirty="0"/>
              <a:t>)</a:t>
            </a:r>
          </a:p>
          <a:p>
            <a:pPr lvl="1"/>
            <a:r>
              <a:rPr lang="en-US" dirty="0"/>
              <a:t>Cross-layer optimizations between ML and accelerators</a:t>
            </a:r>
          </a:p>
          <a:p>
            <a:endParaRPr lang="en-US" dirty="0"/>
          </a:p>
        </p:txBody>
      </p:sp>
      <p:sp>
        <p:nvSpPr>
          <p:cNvPr id="4" name="Slide Number Placeholder 3"/>
          <p:cNvSpPr>
            <a:spLocks noGrp="1"/>
          </p:cNvSpPr>
          <p:nvPr>
            <p:ph type="sldNum" sz="quarter" idx="5"/>
          </p:nvPr>
        </p:nvSpPr>
        <p:spPr/>
        <p:txBody>
          <a:bodyPr/>
          <a:lstStyle/>
          <a:p>
            <a:fld id="{5571EB4C-F575-2B4C-A460-7B9802AFC7F5}" type="slidenum">
              <a:rPr lang="en-US" smtClean="0"/>
              <a:t>16</a:t>
            </a:fld>
            <a:endParaRPr lang="en-US"/>
          </a:p>
        </p:txBody>
      </p:sp>
    </p:spTree>
    <p:extLst>
      <p:ext uri="{BB962C8B-B14F-4D97-AF65-F5344CB8AC3E}">
        <p14:creationId xmlns:p14="http://schemas.microsoft.com/office/powerpoint/2010/main" val="41540727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hopefully this background shows you that efficient communication is key for </a:t>
            </a:r>
          </a:p>
          <a:p>
            <a:r>
              <a:rPr lang="en-US"/>
              <a:t>&lt;next&gt;</a:t>
            </a:r>
          </a:p>
          <a:p>
            <a:r>
              <a:rPr lang="en-US"/>
              <a:t>training on multi-XPU systems</a:t>
            </a:r>
          </a:p>
          <a:p>
            <a:r>
              <a:rPr lang="en-US"/>
              <a:t>&lt;next&gt;</a:t>
            </a:r>
          </a:p>
          <a:p>
            <a:r>
              <a:rPr lang="en-US"/>
              <a:t>In general,</a:t>
            </a:r>
          </a:p>
          <a:p>
            <a:r>
              <a:rPr lang="en-US"/>
              <a:t>the idea of distributed training means I can take any model and &lt;next&gt; split layers of the model &lt;next&gt; into &lt;next&gt; individual compute tasks that I am representing with a node C here. &lt;next&gt;</a:t>
            </a:r>
          </a:p>
          <a:p>
            <a:r>
              <a:rPr lang="en-US"/>
              <a:t>&lt;next&gt;</a:t>
            </a:r>
          </a:p>
          <a:p>
            <a:r>
              <a:rPr lang="en-US"/>
              <a:t>Each of these compute tasks can then be worked on by different accelerators &lt;next&gt; and &lt;next&gt; &lt;next&gt; &lt;next&gt;</a:t>
            </a:r>
          </a:p>
          <a:p>
            <a:r>
              <a:rPr lang="en-US"/>
              <a:t>&lt;next&gt;</a:t>
            </a:r>
          </a:p>
          <a:p>
            <a:r>
              <a:rPr lang="en-US"/>
              <a:t>But what becomes essential is communication between the XPUs that I have distributed the model over. &lt;next&gt; and this communication comes in many different flavors. I'll show you two flavors of this communication. The first type of communication communication is between a &lt;next&gt; &lt;next&gt;</a:t>
            </a:r>
          </a:p>
          <a:p>
            <a:r>
              <a:rPr lang="en-US"/>
              <a:t>subset of the XPUs that are training the model and the </a:t>
            </a:r>
          </a:p>
          <a:p>
            <a:r>
              <a:rPr lang="en-US"/>
              <a:t>&lt;next&gt; next&gt;</a:t>
            </a:r>
          </a:p>
          <a:p>
            <a:r>
              <a:rPr lang="en-US"/>
              <a:t>second type is called Collective communication which is the focus of this talk.</a:t>
            </a:r>
          </a:p>
          <a:p>
            <a:r>
              <a:rPr lang="en-US"/>
              <a:t>This graph that you see on the slide is commonly called the compute graph of model training. &lt;next&gt; and hopefully its structure makes it evident that inter-XPU communication is on the critical path to training.</a:t>
            </a:r>
          </a:p>
          <a:p>
            <a:r>
              <a:rPr lang="en-US"/>
              <a:t>&lt;next&gt; And this communication is collective --- it has a well-defined pattern and a group of XPUs all participate in it. There are a few different collective communication primitives and I'll show you what they do.</a:t>
            </a:r>
          </a:p>
        </p:txBody>
      </p:sp>
      <p:sp>
        <p:nvSpPr>
          <p:cNvPr id="4" name="Slide Number Placeholder 3"/>
          <p:cNvSpPr>
            <a:spLocks noGrp="1"/>
          </p:cNvSpPr>
          <p:nvPr>
            <p:ph type="sldNum" sz="quarter" idx="5"/>
          </p:nvPr>
        </p:nvSpPr>
        <p:spPr/>
        <p:txBody>
          <a:bodyPr/>
          <a:lstStyle/>
          <a:p>
            <a:fld id="{8A3AAACA-F715-734A-AE2D-6437C5335D76}" type="slidenum">
              <a:rPr lang="en-US" smtClean="0"/>
              <a:t>17</a:t>
            </a:fld>
            <a:endParaRPr lang="en-US"/>
          </a:p>
        </p:txBody>
      </p:sp>
    </p:spTree>
    <p:extLst>
      <p:ext uri="{BB962C8B-B14F-4D97-AF65-F5344CB8AC3E}">
        <p14:creationId xmlns:p14="http://schemas.microsoft.com/office/powerpoint/2010/main" val="22366668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 what are collective communication primitives? There are many of them but I am going to show you the primitive that is the workhorse of distributed ML training and that is called </a:t>
            </a:r>
            <a:r>
              <a:rPr lang="en-US" err="1"/>
              <a:t>AllReduce</a:t>
            </a:r>
            <a:endParaRPr lang="en-US"/>
          </a:p>
          <a:p>
            <a:endParaRPr lang="en-US"/>
          </a:p>
          <a:p>
            <a:r>
              <a:rPr lang="en-US"/>
              <a:t>So, when a group of GPUs perform collective communication, they each start with a local memory buffer &lt;next&gt; So I am showing you four GPUs and the</a:t>
            </a:r>
          </a:p>
          <a:p>
            <a:r>
              <a:rPr lang="en-US"/>
              <a:t>Rectangles that are currently blank &lt;next&gt; represent &lt;next&gt; the state of the GPU buffers before the collective communication happens. Now I populate the buffer of the first GPU with its initial state and this initial state is called the pre-condition of the GPU. &lt;next&gt;</a:t>
            </a:r>
          </a:p>
          <a:p>
            <a:r>
              <a:rPr lang="en-US"/>
              <a:t>The buffer consists of chunks of data and I am representing each data chunk with a different fil patterns. Similarly &lt;next&gt; I have now populated the pre-conditions for all 4 GPUs. &lt;next&gt;</a:t>
            </a:r>
          </a:p>
          <a:p>
            <a:r>
              <a:rPr lang="en-US"/>
              <a:t>Now, these </a:t>
            </a:r>
            <a:r>
              <a:rPr lang="en-US" err="1"/>
              <a:t>gPUs</a:t>
            </a:r>
            <a:r>
              <a:rPr lang="en-US"/>
              <a:t> perform an </a:t>
            </a:r>
            <a:r>
              <a:rPr lang="en-US" err="1"/>
              <a:t>AllReduce</a:t>
            </a:r>
            <a:r>
              <a:rPr lang="en-US"/>
              <a:t> communication and after the </a:t>
            </a:r>
            <a:r>
              <a:rPr lang="en-US" err="1"/>
              <a:t>AllReduce</a:t>
            </a:r>
            <a:r>
              <a:rPr lang="en-US"/>
              <a:t> completes &lt;next&gt;, the state of the buffers of all the GPUs is the same &lt;next&gt; where they have summed corresponding data chunks of all GPUs. And this final state of the GPU buffers is called &lt;next&gt; the post condition of collective communication.</a:t>
            </a:r>
          </a:p>
          <a:p>
            <a:r>
              <a:rPr lang="en-US"/>
              <a:t>&lt;next&gt;</a:t>
            </a:r>
          </a:p>
          <a:p>
            <a:r>
              <a:rPr lang="en-US"/>
              <a:t>And since communication is crucial, our goal is to find HOW best to go from the precondition of GPUs to the post condition of the </a:t>
            </a:r>
            <a:r>
              <a:rPr lang="en-US" err="1"/>
              <a:t>gPUs</a:t>
            </a:r>
            <a:r>
              <a:rPr lang="en-US"/>
              <a:t>. Or more formally, I want a schedule of data chunk transfers over whatever network the GPUs are connected with to reach the post condition AS SOON AS IS POSSIBLE.</a:t>
            </a:r>
          </a:p>
        </p:txBody>
      </p:sp>
      <p:sp>
        <p:nvSpPr>
          <p:cNvPr id="4" name="Slide Number Placeholder 3"/>
          <p:cNvSpPr>
            <a:spLocks noGrp="1"/>
          </p:cNvSpPr>
          <p:nvPr>
            <p:ph type="sldNum" sz="quarter" idx="5"/>
          </p:nvPr>
        </p:nvSpPr>
        <p:spPr/>
        <p:txBody>
          <a:bodyPr/>
          <a:lstStyle/>
          <a:p>
            <a:fld id="{8A3AAACA-F715-734A-AE2D-6437C5335D76}" type="slidenum">
              <a:rPr lang="en-US" smtClean="0"/>
              <a:t>18</a:t>
            </a:fld>
            <a:endParaRPr lang="en-US"/>
          </a:p>
        </p:txBody>
      </p:sp>
    </p:spTree>
    <p:extLst>
      <p:ext uri="{BB962C8B-B14F-4D97-AF65-F5344CB8AC3E}">
        <p14:creationId xmlns:p14="http://schemas.microsoft.com/office/powerpoint/2010/main" val="37006487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71EB4C-F575-2B4C-A460-7B9802AFC7F5}" type="slidenum">
              <a:rPr lang="en-US" smtClean="0"/>
              <a:t>19</a:t>
            </a:fld>
            <a:endParaRPr lang="en-US"/>
          </a:p>
        </p:txBody>
      </p:sp>
    </p:spTree>
    <p:extLst>
      <p:ext uri="{BB962C8B-B14F-4D97-AF65-F5344CB8AC3E}">
        <p14:creationId xmlns:p14="http://schemas.microsoft.com/office/powerpoint/2010/main" val="39724010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01E15-3C94-E6DB-6883-F751344734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BC9EB3-280D-04CE-6CE8-097A04E5ED32}"/>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F77BEEB-6C9A-FE63-B6FF-2F28ACD0776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237670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F82F9-8BDD-CF15-DA3A-29FA765304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5A6B0E-C7CA-D434-1445-51732E4E274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B81ED68-B749-151D-9A53-8B6DE0788BF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544732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marL="171450" indent="-171450" rtl="0">
              <a:buFontTx/>
              <a:buChar char="-"/>
            </a:pPr>
            <a:r>
              <a:rPr lang="en-US" sz="1200" b="0" i="0" u="none" strike="noStrike" kern="1200" dirty="0">
                <a:solidFill>
                  <a:schemeClr val="tx1"/>
                </a:solidFill>
                <a:effectLst/>
                <a:latin typeface="+mn-lt"/>
                <a:ea typeface="+mn-ea"/>
                <a:cs typeface="+mn-cs"/>
              </a:rPr>
              <a:t>There are three parallelization methods for DNN training</a:t>
            </a:r>
          </a:p>
          <a:p>
            <a:pPr marL="171450" indent="-171450" rtl="0">
              <a:buFontTx/>
              <a:buChar char="-"/>
            </a:pPr>
            <a:r>
              <a:rPr lang="en-US" sz="1200" b="0" i="0" u="none" strike="noStrike" kern="1200" dirty="0">
                <a:solidFill>
                  <a:schemeClr val="tx1"/>
                </a:solidFill>
                <a:effectLst/>
                <a:latin typeface="+mn-lt"/>
                <a:ea typeface="+mn-ea"/>
                <a:cs typeface="+mn-cs"/>
              </a:rPr>
              <a:t>DP, PP, and TP</a:t>
            </a:r>
          </a:p>
          <a:p>
            <a:pPr marL="171450" indent="-171450" rtl="0">
              <a:buFontTx/>
              <a:buChar char="-"/>
            </a:pPr>
            <a:r>
              <a:rPr lang="en-US" sz="1200" b="0" i="0" u="none" strike="noStrike" kern="1200" dirty="0">
                <a:solidFill>
                  <a:schemeClr val="tx1"/>
                </a:solidFill>
                <a:effectLst/>
                <a:latin typeface="+mn-lt"/>
                <a:ea typeface="+mn-ea"/>
                <a:cs typeface="+mn-cs"/>
              </a:rPr>
              <a:t>In large-scale DNN training, mostly LLMs, you need to combine ALL THREE of them.</a:t>
            </a:r>
          </a:p>
          <a:p>
            <a:pPr marL="171450" indent="-171450" rtl="0">
              <a:buFontTx/>
              <a:buChar char="-"/>
            </a:pPr>
            <a:r>
              <a:rPr lang="en-US" sz="1200" b="0" i="0" u="none" strike="noStrike" kern="1200" dirty="0">
                <a:solidFill>
                  <a:schemeClr val="tx1"/>
                </a:solidFill>
                <a:effectLst/>
                <a:latin typeface="+mn-lt"/>
                <a:ea typeface="+mn-ea"/>
                <a:cs typeface="+mn-cs"/>
              </a:rPr>
              <a:t>(anime) TP is the bottleneck as it has the highest communication cost, </a:t>
            </a:r>
          </a:p>
          <a:p>
            <a:pPr marL="171450" indent="-171450" rtl="0">
              <a:buFontTx/>
              <a:buChar char="-"/>
            </a:pPr>
            <a:r>
              <a:rPr lang="en-US" sz="1200" b="0" i="0" u="none" strike="noStrike" kern="1200" dirty="0">
                <a:solidFill>
                  <a:schemeClr val="tx1"/>
                </a:solidFill>
                <a:effectLst/>
                <a:latin typeface="+mn-lt"/>
                <a:ea typeface="+mn-ea"/>
                <a:cs typeface="+mn-cs"/>
              </a:rPr>
              <a:t>This is because we need to communicate input/output at **every** layer</a:t>
            </a:r>
          </a:p>
          <a:p>
            <a:pPr rtl="0"/>
            <a:r>
              <a:rPr lang="en-US" sz="1200" b="0" i="0" u="none" strike="noStrike" kern="1200" dirty="0">
                <a:solidFill>
                  <a:schemeClr val="tx1"/>
                </a:solidFill>
                <a:effectLst/>
                <a:latin typeface="+mn-lt"/>
                <a:ea typeface="+mn-ea"/>
                <a:cs typeface="+mn-cs"/>
              </a:rPr>
              <a:t>- Hence, TP has the least parallelism (8-way) -- scalability bottleneck</a:t>
            </a:r>
          </a:p>
          <a:p>
            <a:br>
              <a:rPr lang="en-US" dirty="0"/>
            </a:br>
            <a:r>
              <a:rPr lang="en-US" dirty="0"/>
              <a:t>- (anime) Problem: enhance scalability of TP</a:t>
            </a:r>
            <a:endParaRPr lang="ko-US" dirty="0"/>
          </a:p>
        </p:txBody>
      </p:sp>
      <p:sp>
        <p:nvSpPr>
          <p:cNvPr id="4" name="슬라이드 번호 개체 틀 3"/>
          <p:cNvSpPr>
            <a:spLocks noGrp="1"/>
          </p:cNvSpPr>
          <p:nvPr>
            <p:ph type="sldNum" sz="quarter" idx="5"/>
          </p:nvPr>
        </p:nvSpPr>
        <p:spPr/>
        <p:txBody>
          <a:bodyPr/>
          <a:lstStyle/>
          <a:p>
            <a:fld id="{4046184B-4F34-EC47-AC1A-E629938AE572}" type="slidenum">
              <a:rPr kumimoji="1" lang="ko-Kore-US" altLang="en-US" smtClean="0"/>
              <a:t>22</a:t>
            </a:fld>
            <a:endParaRPr kumimoji="1" lang="ko-Kore-US" altLang="en-US"/>
          </a:p>
        </p:txBody>
      </p:sp>
    </p:spTree>
    <p:extLst>
      <p:ext uri="{BB962C8B-B14F-4D97-AF65-F5344CB8AC3E}">
        <p14:creationId xmlns:p14="http://schemas.microsoft.com/office/powerpoint/2010/main" val="27119255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 One solution is using two-dimensional tensor parallelism</a:t>
            </a:r>
          </a:p>
          <a:p>
            <a:pPr rtl="0"/>
            <a:r>
              <a:rPr lang="en-US" sz="1200" b="0" i="0" u="none" strike="noStrike" kern="1200" dirty="0">
                <a:solidFill>
                  <a:schemeClr val="tx1"/>
                </a:solidFill>
                <a:effectLst/>
                <a:latin typeface="+mn-lt"/>
                <a:ea typeface="+mn-ea"/>
                <a:cs typeface="+mn-cs"/>
              </a:rPr>
              <a:t>- The figures compare 1D and 2D TP approaches.</a:t>
            </a:r>
          </a:p>
          <a:p>
            <a:pPr rtl="0"/>
            <a:r>
              <a:rPr lang="en-US" sz="1200" b="0" i="0" u="none" strike="noStrike" kern="1200" dirty="0">
                <a:solidFill>
                  <a:schemeClr val="tx1"/>
                </a:solidFill>
                <a:effectLst/>
                <a:latin typeface="+mn-lt"/>
                <a:ea typeface="+mn-ea"/>
                <a:cs typeface="+mn-cs"/>
              </a:rPr>
              <a:t>- (anime) in 1D TP, a shard is communicated to everyone</a:t>
            </a:r>
          </a:p>
          <a:p>
            <a:pPr rtl="0"/>
            <a:r>
              <a:rPr lang="en-US" sz="1200" b="0" i="0" u="none" strike="noStrike" kern="1200" dirty="0">
                <a:solidFill>
                  <a:schemeClr val="tx1"/>
                </a:solidFill>
                <a:effectLst/>
                <a:latin typeface="+mn-lt"/>
                <a:ea typeface="+mn-ea"/>
                <a:cs typeface="+mn-cs"/>
              </a:rPr>
              <a:t>- (anime) On the other hand, in 2D, the chips are </a:t>
            </a:r>
            <a:r>
              <a:rPr lang="en-US" sz="1200" b="0" i="0" u="none" strike="noStrike" kern="1200" dirty="0" err="1">
                <a:solidFill>
                  <a:schemeClr val="tx1"/>
                </a:solidFill>
                <a:effectLst/>
                <a:latin typeface="+mn-lt"/>
                <a:ea typeface="+mn-ea"/>
                <a:cs typeface="+mn-cs"/>
              </a:rPr>
              <a:t>layed</a:t>
            </a:r>
            <a:r>
              <a:rPr lang="en-US" sz="1200" b="0" i="0" u="none" strike="noStrike" kern="1200" dirty="0">
                <a:solidFill>
                  <a:schemeClr val="tx1"/>
                </a:solidFill>
                <a:effectLst/>
                <a:latin typeface="+mn-lt"/>
                <a:ea typeface="+mn-ea"/>
                <a:cs typeface="+mn-cs"/>
              </a:rPr>
              <a:t> out in a device mesh, and a data only moves along its row or column. </a:t>
            </a:r>
          </a:p>
          <a:p>
            <a:pPr rtl="0"/>
            <a:r>
              <a:rPr lang="en-US" sz="1200" b="0" i="0" u="none" strike="noStrike" kern="1200" dirty="0">
                <a:solidFill>
                  <a:schemeClr val="tx1"/>
                </a:solidFill>
                <a:effectLst/>
                <a:latin typeface="+mn-lt"/>
                <a:ea typeface="+mn-ea"/>
                <a:cs typeface="+mn-cs"/>
              </a:rPr>
              <a:t> - As a result, reduced communication cost.</a:t>
            </a:r>
          </a:p>
          <a:p>
            <a:pPr rtl="0"/>
            <a:r>
              <a:rPr lang="en-US" sz="1200" b="0" i="0" u="none" strike="noStrike" kern="1200" dirty="0">
                <a:solidFill>
                  <a:schemeClr val="tx1"/>
                </a:solidFill>
                <a:effectLst/>
                <a:latin typeface="+mn-lt"/>
                <a:ea typeface="+mn-ea"/>
                <a:cs typeface="+mn-cs"/>
              </a:rPr>
              <a:t>- (Click) The objective here is to extend to 4D cluster by combining 2DTP with (DP + PP) – better scalability</a:t>
            </a:r>
            <a:br>
              <a:rPr lang="en-US" dirty="0"/>
            </a:br>
            <a:br>
              <a:rPr lang="en-US" dirty="0"/>
            </a:br>
            <a:endParaRPr lang="ko-US" dirty="0"/>
          </a:p>
        </p:txBody>
      </p:sp>
      <p:sp>
        <p:nvSpPr>
          <p:cNvPr id="4" name="슬라이드 번호 개체 틀 3"/>
          <p:cNvSpPr>
            <a:spLocks noGrp="1"/>
          </p:cNvSpPr>
          <p:nvPr>
            <p:ph type="sldNum" sz="quarter" idx="5"/>
          </p:nvPr>
        </p:nvSpPr>
        <p:spPr/>
        <p:txBody>
          <a:bodyPr/>
          <a:lstStyle/>
          <a:p>
            <a:fld id="{4046184B-4F34-EC47-AC1A-E629938AE572}" type="slidenum">
              <a:rPr kumimoji="1" lang="ko-Kore-US" altLang="en-US" smtClean="0"/>
              <a:t>23</a:t>
            </a:fld>
            <a:endParaRPr kumimoji="1" lang="ko-Kore-US" altLang="en-US"/>
          </a:p>
        </p:txBody>
      </p:sp>
    </p:spTree>
    <p:extLst>
      <p:ext uri="{BB962C8B-B14F-4D97-AF65-F5344CB8AC3E}">
        <p14:creationId xmlns:p14="http://schemas.microsoft.com/office/powerpoint/2010/main" val="27488910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 - The core of 2D TP is 2D distributed matrix multiplication, or GeMM</a:t>
            </a:r>
          </a:p>
          <a:p>
            <a:pPr rtl="0"/>
            <a:r>
              <a:rPr lang="en-US" sz="1200" b="0" i="0" u="none" strike="noStrike" kern="1200" dirty="0">
                <a:solidFill>
                  <a:schemeClr val="tx1"/>
                </a:solidFill>
                <a:effectLst/>
                <a:latin typeface="+mn-lt"/>
                <a:ea typeface="+mn-ea"/>
                <a:cs typeface="+mn-cs"/>
              </a:rPr>
              <a:t> - Let me cover some basics 2D Gemm</a:t>
            </a:r>
          </a:p>
          <a:p>
            <a:pPr rtl="0"/>
            <a:r>
              <a:rPr lang="en-US" sz="1200" b="0" i="0" u="none" strike="noStrike" kern="1200" dirty="0">
                <a:solidFill>
                  <a:schemeClr val="tx1"/>
                </a:solidFill>
                <a:effectLst/>
                <a:latin typeface="+mn-lt"/>
                <a:ea typeface="+mn-ea"/>
                <a:cs typeface="+mn-cs"/>
              </a:rPr>
              <a:t> - The accelerators (device) are connected using ICIs in 2D torus</a:t>
            </a:r>
          </a:p>
          <a:p>
            <a:pPr rtl="0"/>
            <a:r>
              <a:rPr lang="en-US" sz="1200" b="0" i="0" u="none" strike="noStrike" kern="1200" dirty="0">
                <a:solidFill>
                  <a:schemeClr val="tx1"/>
                </a:solidFill>
                <a:effectLst/>
                <a:latin typeface="+mn-lt"/>
                <a:ea typeface="+mn-ea"/>
                <a:cs typeface="+mn-cs"/>
              </a:rPr>
              <a:t> - The matrices are partitioned into shards, and locally stored (animation, A,B,C)</a:t>
            </a:r>
          </a:p>
          <a:p>
            <a:pPr rtl="0"/>
            <a:r>
              <a:rPr lang="en-US" sz="1200" b="0" i="0" u="none" strike="noStrike" kern="1200" dirty="0">
                <a:solidFill>
                  <a:schemeClr val="tx1"/>
                </a:solidFill>
                <a:effectLst/>
                <a:latin typeface="+mn-lt"/>
                <a:ea typeface="+mn-ea"/>
                <a:cs typeface="+mn-cs"/>
              </a:rPr>
              <a:t> - As explained before, one of the matrices flows vertically (anime) and another flows horizontally (anime) and one remains stationary. This defines the dataflow of 2D GeMM</a:t>
            </a:r>
          </a:p>
          <a:p>
            <a:r>
              <a:rPr lang="en-US" dirty="0"/>
              <a:t> - At the end, each chip holds a shard of the final output C</a:t>
            </a:r>
            <a:br>
              <a:rPr lang="en-US" dirty="0"/>
            </a:br>
            <a:endParaRPr lang="ko-US" dirty="0"/>
          </a:p>
        </p:txBody>
      </p:sp>
      <p:sp>
        <p:nvSpPr>
          <p:cNvPr id="4" name="슬라이드 번호 개체 틀 3"/>
          <p:cNvSpPr>
            <a:spLocks noGrp="1"/>
          </p:cNvSpPr>
          <p:nvPr>
            <p:ph type="sldNum" sz="quarter" idx="5"/>
          </p:nvPr>
        </p:nvSpPr>
        <p:spPr/>
        <p:txBody>
          <a:bodyPr/>
          <a:lstStyle/>
          <a:p>
            <a:fld id="{4046184B-4F34-EC47-AC1A-E629938AE572}" type="slidenum">
              <a:rPr kumimoji="1" lang="ko-Kore-US" altLang="en-US" smtClean="0"/>
              <a:t>24</a:t>
            </a:fld>
            <a:endParaRPr kumimoji="1" lang="ko-Kore-US" altLang="en-US"/>
          </a:p>
        </p:txBody>
      </p:sp>
    </p:spTree>
    <p:extLst>
      <p:ext uri="{BB962C8B-B14F-4D97-AF65-F5344CB8AC3E}">
        <p14:creationId xmlns:p14="http://schemas.microsoft.com/office/powerpoint/2010/main" val="17375210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 - Google is already using 2D TP with collective communication operations</a:t>
            </a:r>
          </a:p>
          <a:p>
            <a:pPr rtl="0"/>
            <a:r>
              <a:rPr lang="en-US" sz="1200" b="0" i="0" u="none" strike="noStrike" kern="1200" dirty="0">
                <a:solidFill>
                  <a:schemeClr val="tx1"/>
                </a:solidFill>
                <a:effectLst/>
                <a:latin typeface="+mn-lt"/>
                <a:ea typeface="+mn-ea"/>
                <a:cs typeface="+mn-cs"/>
              </a:rPr>
              <a:t> -  This is the timeline of such collective 2D GeMM execution</a:t>
            </a:r>
          </a:p>
          <a:p>
            <a:pPr rtl="0"/>
            <a:r>
              <a:rPr lang="en-US" sz="1200" b="0" i="0" u="none" strike="noStrike" kern="1200" dirty="0">
                <a:solidFill>
                  <a:schemeClr val="tx1"/>
                </a:solidFill>
                <a:effectLst/>
                <a:latin typeface="+mn-lt"/>
                <a:ea typeface="+mn-ea"/>
                <a:cs typeface="+mn-cs"/>
              </a:rPr>
              <a:t> - Hereby we perform ABT, A stationary, B flow vertically, and C flows horizontally</a:t>
            </a:r>
          </a:p>
          <a:p>
            <a:pPr rtl="0"/>
            <a:r>
              <a:rPr lang="en-US" sz="1200" b="0" i="0" u="none" strike="noStrike" kern="1200" dirty="0">
                <a:solidFill>
                  <a:schemeClr val="tx1"/>
                </a:solidFill>
                <a:effectLst/>
                <a:latin typeface="+mn-lt"/>
                <a:ea typeface="+mn-ea"/>
                <a:cs typeface="+mn-cs"/>
              </a:rPr>
              <a:t> - (Anime), First, we have to do </a:t>
            </a:r>
            <a:r>
              <a:rPr lang="en-US" sz="1200" b="0" i="0" u="none" strike="noStrike" kern="1200" dirty="0" err="1">
                <a:solidFill>
                  <a:schemeClr val="tx1"/>
                </a:solidFill>
                <a:effectLst/>
                <a:latin typeface="+mn-lt"/>
                <a:ea typeface="+mn-ea"/>
                <a:cs typeface="+mn-cs"/>
              </a:rPr>
              <a:t>Allgather</a:t>
            </a:r>
            <a:r>
              <a:rPr lang="en-US" sz="1200" b="0" i="0" u="none" strike="noStrike" kern="1200" dirty="0">
                <a:solidFill>
                  <a:schemeClr val="tx1"/>
                </a:solidFill>
                <a:effectLst/>
                <a:latin typeface="+mn-lt"/>
                <a:ea typeface="+mn-ea"/>
                <a:cs typeface="+mn-cs"/>
              </a:rPr>
              <a:t> B shard vertically as of first green box</a:t>
            </a:r>
          </a:p>
          <a:p>
            <a:pPr rtl="0"/>
            <a:r>
              <a:rPr lang="en-US" sz="1200" b="0" i="0" u="none" strike="noStrike" kern="1200" dirty="0">
                <a:solidFill>
                  <a:schemeClr val="tx1"/>
                </a:solidFill>
                <a:effectLst/>
                <a:latin typeface="+mn-lt"/>
                <a:ea typeface="+mn-ea"/>
                <a:cs typeface="+mn-cs"/>
              </a:rPr>
              <a:t> - (Anime), Then, </a:t>
            </a:r>
            <a:r>
              <a:rPr lang="en-US" sz="1200" b="0" i="0" u="none" strike="noStrike" kern="1200" dirty="0" err="1">
                <a:solidFill>
                  <a:schemeClr val="tx1"/>
                </a:solidFill>
                <a:effectLst/>
                <a:latin typeface="+mn-lt"/>
                <a:ea typeface="+mn-ea"/>
                <a:cs typeface="+mn-cs"/>
              </a:rPr>
              <a:t>Compue</a:t>
            </a:r>
            <a:r>
              <a:rPr lang="en-US" sz="1200" b="0" i="0" u="none" strike="noStrike" kern="1200" dirty="0">
                <a:solidFill>
                  <a:schemeClr val="tx1"/>
                </a:solidFill>
                <a:effectLst/>
                <a:latin typeface="+mn-lt"/>
                <a:ea typeface="+mn-ea"/>
                <a:cs typeface="+mn-cs"/>
              </a:rPr>
              <a:t> the partial outputs A B transpose</a:t>
            </a:r>
          </a:p>
          <a:p>
            <a:pPr rtl="0"/>
            <a:r>
              <a:rPr lang="en-US" sz="1200" b="0" i="0" u="none" strike="noStrike" kern="1200" dirty="0">
                <a:solidFill>
                  <a:schemeClr val="tx1"/>
                </a:solidFill>
                <a:effectLst/>
                <a:latin typeface="+mn-lt"/>
                <a:ea typeface="+mn-ea"/>
                <a:cs typeface="+mn-cs"/>
              </a:rPr>
              <a:t> - (Anime), Finally, </a:t>
            </a:r>
            <a:r>
              <a:rPr lang="en-US" sz="1200" b="0" i="0" u="none" strike="noStrike" kern="1200" dirty="0" err="1">
                <a:solidFill>
                  <a:schemeClr val="tx1"/>
                </a:solidFill>
                <a:effectLst/>
                <a:latin typeface="+mn-lt"/>
                <a:ea typeface="+mn-ea"/>
                <a:cs typeface="+mn-cs"/>
              </a:rPr>
              <a:t>Reducescatter</a:t>
            </a:r>
            <a:r>
              <a:rPr lang="en-US" sz="1200" b="0" i="0" u="none" strike="noStrike" kern="1200" dirty="0">
                <a:solidFill>
                  <a:schemeClr val="tx1"/>
                </a:solidFill>
                <a:effectLst/>
                <a:latin typeface="+mn-lt"/>
                <a:ea typeface="+mn-ea"/>
                <a:cs typeface="+mn-cs"/>
              </a:rPr>
              <a:t> the partial outputs into C shards</a:t>
            </a:r>
          </a:p>
          <a:p>
            <a:pPr rtl="0"/>
            <a:r>
              <a:rPr lang="en-US" sz="1200" b="0" i="0" u="none" strike="noStrike" kern="1200" dirty="0">
                <a:solidFill>
                  <a:schemeClr val="tx1"/>
                </a:solidFill>
                <a:effectLst/>
                <a:latin typeface="+mn-lt"/>
                <a:ea typeface="+mn-ea"/>
                <a:cs typeface="+mn-cs"/>
              </a:rPr>
              <a:t> - In total, the execution takes this amount of time, there is no overlapping.</a:t>
            </a:r>
          </a:p>
          <a:p>
            <a:pPr rtl="0"/>
            <a:r>
              <a:rPr lang="en-US" sz="1200" b="0" i="0" u="none" strike="noStrike" kern="1200" dirty="0">
                <a:solidFill>
                  <a:schemeClr val="tx1"/>
                </a:solidFill>
                <a:effectLst/>
                <a:latin typeface="+mn-lt"/>
                <a:ea typeface="+mn-ea"/>
                <a:cs typeface="+mn-cs"/>
              </a:rPr>
              <a:t> - Why?: there are </a:t>
            </a:r>
            <a:r>
              <a:rPr lang="en-US" sz="1200" b="0" i="0" u="none" strike="noStrike" kern="1200" dirty="0" err="1">
                <a:solidFill>
                  <a:schemeClr val="tx1"/>
                </a:solidFill>
                <a:effectLst/>
                <a:latin typeface="+mn-lt"/>
                <a:ea typeface="+mn-ea"/>
                <a:cs typeface="+mn-cs"/>
              </a:rPr>
              <a:t>depencies</a:t>
            </a:r>
            <a:r>
              <a:rPr lang="en-US" sz="1200" b="0" i="0" u="none" strike="noStrike" kern="1200" dirty="0">
                <a:solidFill>
                  <a:schemeClr val="tx1"/>
                </a:solidFill>
                <a:effectLst/>
                <a:latin typeface="+mn-lt"/>
                <a:ea typeface="+mn-ea"/>
                <a:cs typeface="+mn-cs"/>
              </a:rPr>
              <a:t> between them.</a:t>
            </a:r>
          </a:p>
          <a:p>
            <a:pPr rtl="0"/>
            <a:r>
              <a:rPr lang="en-US" sz="1200" b="0" i="0" u="none" strike="noStrike" kern="1200" dirty="0">
                <a:solidFill>
                  <a:schemeClr val="tx1"/>
                </a:solidFill>
                <a:effectLst/>
                <a:latin typeface="+mn-lt"/>
                <a:ea typeface="+mn-ea"/>
                <a:cs typeface="+mn-cs"/>
              </a:rPr>
              <a:t> - This is significant - comm taking up to 40% of LLM training time</a:t>
            </a:r>
            <a:br>
              <a:rPr lang="en-US" dirty="0"/>
            </a:br>
            <a:br>
              <a:rPr lang="en-US" dirty="0"/>
            </a:br>
            <a:endParaRPr lang="ko-US" dirty="0"/>
          </a:p>
        </p:txBody>
      </p:sp>
      <p:sp>
        <p:nvSpPr>
          <p:cNvPr id="4" name="슬라이드 번호 개체 틀 3"/>
          <p:cNvSpPr>
            <a:spLocks noGrp="1"/>
          </p:cNvSpPr>
          <p:nvPr>
            <p:ph type="sldNum" sz="quarter" idx="5"/>
          </p:nvPr>
        </p:nvSpPr>
        <p:spPr/>
        <p:txBody>
          <a:bodyPr/>
          <a:lstStyle/>
          <a:p>
            <a:fld id="{4046184B-4F34-EC47-AC1A-E629938AE572}" type="slidenum">
              <a:rPr kumimoji="1" lang="ko-Kore-US" altLang="en-US" smtClean="0"/>
              <a:t>25</a:t>
            </a:fld>
            <a:endParaRPr kumimoji="1" lang="ko-Kore-US" altLang="en-US"/>
          </a:p>
        </p:txBody>
      </p:sp>
    </p:spTree>
    <p:extLst>
      <p:ext uri="{BB962C8B-B14F-4D97-AF65-F5344CB8AC3E}">
        <p14:creationId xmlns:p14="http://schemas.microsoft.com/office/powerpoint/2010/main" val="34025604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08B48-41A0-B09F-71B1-C89706219047}"/>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3B3CEDAA-D53E-117A-84B2-39F0F8A8A55F}"/>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4E874F57-F2C8-F767-D8D8-2E1F7AC8C0D5}"/>
              </a:ext>
            </a:extLst>
          </p:cNvPr>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 - Let me show you the three-way </a:t>
            </a:r>
            <a:r>
              <a:rPr lang="en-US" sz="1200" b="0" i="0" u="none" strike="noStrike" kern="1200" dirty="0" err="1">
                <a:solidFill>
                  <a:schemeClr val="tx1"/>
                </a:solidFill>
                <a:effectLst/>
                <a:latin typeface="+mn-lt"/>
                <a:ea typeface="+mn-ea"/>
                <a:cs typeface="+mn-cs"/>
              </a:rPr>
              <a:t>MeshSlice</a:t>
            </a:r>
            <a:r>
              <a:rPr lang="en-US" sz="1200" b="0" i="0" u="none" strike="noStrike" kern="1200" dirty="0">
                <a:solidFill>
                  <a:schemeClr val="tx1"/>
                </a:solidFill>
                <a:effectLst/>
                <a:latin typeface="+mn-lt"/>
                <a:ea typeface="+mn-ea"/>
                <a:cs typeface="+mn-cs"/>
              </a:rPr>
              <a:t> example.</a:t>
            </a:r>
          </a:p>
          <a:p>
            <a:pPr rtl="0"/>
            <a:r>
              <a:rPr lang="en-US" sz="1200" b="0" i="0" u="none" strike="noStrike" kern="1200" dirty="0">
                <a:solidFill>
                  <a:schemeClr val="tx1"/>
                </a:solidFill>
                <a:effectLst/>
                <a:latin typeface="+mn-lt"/>
                <a:ea typeface="+mn-ea"/>
                <a:cs typeface="+mn-cs"/>
              </a:rPr>
              <a:t> - This is the same A-stationary algorithm C=AB^T as of Collective</a:t>
            </a:r>
          </a:p>
          <a:p>
            <a:pPr rtl="0"/>
            <a:r>
              <a:rPr lang="en-US" sz="1200" b="0" i="0" u="none" strike="noStrike" kern="1200" dirty="0">
                <a:solidFill>
                  <a:schemeClr val="tx1"/>
                </a:solidFill>
                <a:effectLst/>
                <a:latin typeface="+mn-lt"/>
                <a:ea typeface="+mn-ea"/>
                <a:cs typeface="+mn-cs"/>
              </a:rPr>
              <a:t> - Hereby A remains stationary, B flows vertically, and C flows horizontally</a:t>
            </a:r>
          </a:p>
          <a:p>
            <a:pPr rtl="0"/>
            <a:r>
              <a:rPr lang="en-US" sz="1200" b="0" i="0" u="none" strike="noStrike" kern="1200" dirty="0">
                <a:solidFill>
                  <a:schemeClr val="tx1"/>
                </a:solidFill>
                <a:effectLst/>
                <a:latin typeface="+mn-lt"/>
                <a:ea typeface="+mn-ea"/>
                <a:cs typeface="+mn-cs"/>
              </a:rPr>
              <a:t> - The algorithm runs in three loop iterations. </a:t>
            </a:r>
          </a:p>
          <a:p>
            <a:pPr rtl="0"/>
            <a:r>
              <a:rPr lang="en-US" sz="1200" b="0" i="0" u="none" strike="noStrike" kern="1200" dirty="0">
                <a:solidFill>
                  <a:schemeClr val="tx1"/>
                </a:solidFill>
                <a:effectLst/>
                <a:latin typeface="+mn-lt"/>
                <a:ea typeface="+mn-ea"/>
                <a:cs typeface="+mn-cs"/>
              </a:rPr>
              <a:t> - I am demonstrating the first iteration here</a:t>
            </a:r>
          </a:p>
          <a:p>
            <a:pPr rtl="0"/>
            <a:r>
              <a:rPr lang="en-US" sz="1200" b="0" i="0" u="none" strike="noStrike" kern="1200" dirty="0">
                <a:solidFill>
                  <a:schemeClr val="tx1"/>
                </a:solidFill>
                <a:effectLst/>
                <a:latin typeface="+mn-lt"/>
                <a:ea typeface="+mn-ea"/>
                <a:cs typeface="+mn-cs"/>
              </a:rPr>
              <a:t> - (anime) The </a:t>
            </a:r>
            <a:r>
              <a:rPr lang="en-US" sz="1200" b="0" i="0" u="none" strike="noStrike" kern="1200" dirty="0" err="1">
                <a:solidFill>
                  <a:schemeClr val="tx1"/>
                </a:solidFill>
                <a:effectLst/>
                <a:latin typeface="+mn-lt"/>
                <a:ea typeface="+mn-ea"/>
                <a:cs typeface="+mn-cs"/>
              </a:rPr>
              <a:t>alg</a:t>
            </a:r>
            <a:r>
              <a:rPr lang="en-US" sz="1200" b="0" i="0" u="none" strike="noStrike" kern="1200" dirty="0">
                <a:solidFill>
                  <a:schemeClr val="tx1"/>
                </a:solidFill>
                <a:effectLst/>
                <a:latin typeface="+mn-lt"/>
                <a:ea typeface="+mn-ea"/>
                <a:cs typeface="+mn-cs"/>
              </a:rPr>
              <a:t> begins with slicing B among its rows: we take every third row of B (purple)</a:t>
            </a:r>
          </a:p>
          <a:p>
            <a:pPr rtl="0"/>
            <a:r>
              <a:rPr lang="en-US" sz="1200" b="0" i="0" u="none" strike="noStrike" kern="1200" dirty="0">
                <a:solidFill>
                  <a:schemeClr val="tx1"/>
                </a:solidFill>
                <a:effectLst/>
                <a:latin typeface="+mn-lt"/>
                <a:ea typeface="+mn-ea"/>
                <a:cs typeface="+mn-cs"/>
              </a:rPr>
              <a:t> - (Anime), Then, we </a:t>
            </a:r>
            <a:r>
              <a:rPr lang="en-US" sz="1200" b="0" i="0" u="none" strike="noStrike" kern="1200" dirty="0" err="1">
                <a:solidFill>
                  <a:schemeClr val="tx1"/>
                </a:solidFill>
                <a:effectLst/>
                <a:latin typeface="+mn-lt"/>
                <a:ea typeface="+mn-ea"/>
                <a:cs typeface="+mn-cs"/>
              </a:rPr>
              <a:t>Allgather</a:t>
            </a:r>
            <a:r>
              <a:rPr lang="en-US" sz="1200" b="0" i="0" u="none" strike="noStrike" kern="1200" dirty="0">
                <a:solidFill>
                  <a:schemeClr val="tx1"/>
                </a:solidFill>
                <a:effectLst/>
                <a:latin typeface="+mn-lt"/>
                <a:ea typeface="+mn-ea"/>
                <a:cs typeface="+mn-cs"/>
              </a:rPr>
              <a:t> B sub-shard vertically</a:t>
            </a:r>
          </a:p>
          <a:p>
            <a:pPr rtl="0"/>
            <a:r>
              <a:rPr lang="en-US" sz="1200" b="0" i="0" u="none" strike="noStrike" kern="1200" dirty="0">
                <a:solidFill>
                  <a:schemeClr val="tx1"/>
                </a:solidFill>
                <a:effectLst/>
                <a:latin typeface="+mn-lt"/>
                <a:ea typeface="+mn-ea"/>
                <a:cs typeface="+mn-cs"/>
              </a:rPr>
              <a:t> - (Anime), Next, we Compute the partial outputs. Because it is ABT, results in a every third column of partial output, which are purple</a:t>
            </a:r>
          </a:p>
          <a:p>
            <a:pPr rtl="0"/>
            <a:r>
              <a:rPr lang="en-US" sz="1200" b="0" i="0" u="none" strike="noStrike" kern="1200" dirty="0">
                <a:solidFill>
                  <a:schemeClr val="tx1"/>
                </a:solidFill>
                <a:effectLst/>
                <a:latin typeface="+mn-lt"/>
                <a:ea typeface="+mn-ea"/>
                <a:cs typeface="+mn-cs"/>
              </a:rPr>
              <a:t> - (Anime), </a:t>
            </a:r>
            <a:r>
              <a:rPr lang="en-US" sz="1200" b="0" i="0" u="none" strike="noStrike" kern="1200" dirty="0" err="1">
                <a:solidFill>
                  <a:schemeClr val="tx1"/>
                </a:solidFill>
                <a:effectLst/>
                <a:latin typeface="+mn-lt"/>
                <a:ea typeface="+mn-ea"/>
                <a:cs typeface="+mn-cs"/>
              </a:rPr>
              <a:t>Reducescatter</a:t>
            </a:r>
            <a:r>
              <a:rPr lang="en-US" sz="1200" b="0" i="0" u="none" strike="noStrike" kern="1200" dirty="0">
                <a:solidFill>
                  <a:schemeClr val="tx1"/>
                </a:solidFill>
                <a:effectLst/>
                <a:latin typeface="+mn-lt"/>
                <a:ea typeface="+mn-ea"/>
                <a:cs typeface="+mn-cs"/>
              </a:rPr>
              <a:t> the partial outputs horizontally, and accumulate the result to the sub-shard</a:t>
            </a:r>
            <a:r>
              <a:rPr lang="en-US" dirty="0"/>
              <a:t> of C (every third </a:t>
            </a:r>
            <a:r>
              <a:rPr lang="en-US" dirty="0" err="1"/>
              <a:t>colum</a:t>
            </a:r>
            <a:r>
              <a:rPr lang="en-US" dirty="0"/>
              <a:t>)</a:t>
            </a:r>
            <a:br>
              <a:rPr lang="en-US" dirty="0"/>
            </a:br>
            <a:br>
              <a:rPr lang="en-US" dirty="0"/>
            </a:br>
            <a:endParaRPr lang="ko-US" dirty="0"/>
          </a:p>
        </p:txBody>
      </p:sp>
      <p:sp>
        <p:nvSpPr>
          <p:cNvPr id="4" name="슬라이드 번호 개체 틀 3">
            <a:extLst>
              <a:ext uri="{FF2B5EF4-FFF2-40B4-BE49-F238E27FC236}">
                <a16:creationId xmlns:a16="http://schemas.microsoft.com/office/drawing/2014/main" id="{02814BF1-A2C7-BC5B-69CA-4548077E61CF}"/>
              </a:ext>
            </a:extLst>
          </p:cNvPr>
          <p:cNvSpPr>
            <a:spLocks noGrp="1"/>
          </p:cNvSpPr>
          <p:nvPr>
            <p:ph type="sldNum" sz="quarter" idx="5"/>
          </p:nvPr>
        </p:nvSpPr>
        <p:spPr/>
        <p:txBody>
          <a:bodyPr/>
          <a:lstStyle/>
          <a:p>
            <a:fld id="{4046184B-4F34-EC47-AC1A-E629938AE572}" type="slidenum">
              <a:rPr kumimoji="1" lang="ko-Kore-US" altLang="en-US" smtClean="0"/>
              <a:t>26</a:t>
            </a:fld>
            <a:endParaRPr kumimoji="1" lang="ko-Kore-US" altLang="en-US"/>
          </a:p>
        </p:txBody>
      </p:sp>
    </p:spTree>
    <p:extLst>
      <p:ext uri="{BB962C8B-B14F-4D97-AF65-F5344CB8AC3E}">
        <p14:creationId xmlns:p14="http://schemas.microsoft.com/office/powerpoint/2010/main" val="16136568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F0B55-E080-33C5-D612-C0CFC8F04E07}"/>
            </a:ext>
          </a:extLst>
        </p:cNvPr>
        <p:cNvGrpSpPr/>
        <p:nvPr/>
      </p:nvGrpSpPr>
      <p:grpSpPr>
        <a:xfrm>
          <a:off x="0" y="0"/>
          <a:ext cx="0" cy="0"/>
          <a:chOff x="0" y="0"/>
          <a:chExt cx="0" cy="0"/>
        </a:xfrm>
      </p:grpSpPr>
      <p:sp>
        <p:nvSpPr>
          <p:cNvPr id="2" name="슬라이드 이미지 개체 틀 1">
            <a:extLst>
              <a:ext uri="{FF2B5EF4-FFF2-40B4-BE49-F238E27FC236}">
                <a16:creationId xmlns:a16="http://schemas.microsoft.com/office/drawing/2014/main" id="{14EB570B-238F-49E2-297C-25ECD91180D7}"/>
              </a:ext>
            </a:extLst>
          </p:cNvPr>
          <p:cNvSpPr>
            <a:spLocks noGrp="1" noRot="1" noChangeAspect="1"/>
          </p:cNvSpPr>
          <p:nvPr>
            <p:ph type="sldImg"/>
          </p:nvPr>
        </p:nvSpPr>
        <p:spPr/>
      </p:sp>
      <p:sp>
        <p:nvSpPr>
          <p:cNvPr id="3" name="슬라이드 노트 개체 틀 2">
            <a:extLst>
              <a:ext uri="{FF2B5EF4-FFF2-40B4-BE49-F238E27FC236}">
                <a16:creationId xmlns:a16="http://schemas.microsoft.com/office/drawing/2014/main" id="{BE562597-F5F9-BE47-D948-DEE03FB7A292}"/>
              </a:ext>
            </a:extLst>
          </p:cNvPr>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 the next iteration processes the next sub-shard, colored in yellow.</a:t>
            </a:r>
          </a:p>
          <a:p>
            <a:pPr rtl="0"/>
            <a:r>
              <a:rPr lang="en-US" sz="1200" b="0" i="0" u="none" strike="noStrike" kern="1200" dirty="0">
                <a:solidFill>
                  <a:schemeClr val="tx1"/>
                </a:solidFill>
                <a:effectLst/>
                <a:latin typeface="+mn-lt"/>
                <a:ea typeface="+mn-ea"/>
                <a:cs typeface="+mn-cs"/>
              </a:rPr>
              <a:t> - We take every third row of B-shard, shifted by one row</a:t>
            </a:r>
          </a:p>
          <a:p>
            <a:pPr rtl="0"/>
            <a:r>
              <a:rPr lang="en-US" sz="1200" b="0" i="0" u="none" strike="noStrike" kern="1200" dirty="0">
                <a:solidFill>
                  <a:schemeClr val="tx1"/>
                </a:solidFill>
                <a:effectLst/>
                <a:latin typeface="+mn-lt"/>
                <a:ea typeface="+mn-ea"/>
                <a:cs typeface="+mn-cs"/>
              </a:rPr>
              <a:t> - Also, we accumulate to every third column of C-shard, shifted by one column</a:t>
            </a:r>
          </a:p>
          <a:p>
            <a:pPr rtl="0"/>
            <a:r>
              <a:rPr lang="en-US" sz="1200" b="0" i="0" u="none" strike="noStrike" kern="1200" dirty="0">
                <a:solidFill>
                  <a:schemeClr val="tx1"/>
                </a:solidFill>
                <a:effectLst/>
                <a:latin typeface="+mn-lt"/>
                <a:ea typeface="+mn-ea"/>
                <a:cs typeface="+mn-cs"/>
              </a:rPr>
              <a:t> - The timeline shows what happens if you apply software pipelining to the three loop iterations, </a:t>
            </a:r>
          </a:p>
          <a:p>
            <a:pPr rtl="0"/>
            <a:r>
              <a:rPr lang="en-US" sz="1200" b="0" i="0" u="none" strike="noStrike" kern="1200" dirty="0">
                <a:solidFill>
                  <a:schemeClr val="tx1"/>
                </a:solidFill>
                <a:effectLst/>
                <a:latin typeface="+mn-lt"/>
                <a:ea typeface="+mn-ea"/>
                <a:cs typeface="+mn-cs"/>
              </a:rPr>
              <a:t> - (anime) Look at the time interval t0 after the pipelining, here we do AG of the third iteration, compute of the second iteration, and </a:t>
            </a:r>
            <a:r>
              <a:rPr lang="en-US" sz="1200" b="0" i="0" u="none" strike="noStrike" kern="1200" dirty="0" err="1">
                <a:solidFill>
                  <a:schemeClr val="tx1"/>
                </a:solidFill>
                <a:effectLst/>
                <a:latin typeface="+mn-lt"/>
                <a:ea typeface="+mn-ea"/>
                <a:cs typeface="+mn-cs"/>
              </a:rPr>
              <a:t>RdS</a:t>
            </a:r>
            <a:r>
              <a:rPr lang="en-US" sz="1200" b="0" i="0" u="none" strike="noStrike" kern="1200" dirty="0">
                <a:solidFill>
                  <a:schemeClr val="tx1"/>
                </a:solidFill>
                <a:effectLst/>
                <a:latin typeface="+mn-lt"/>
                <a:ea typeface="+mn-ea"/>
                <a:cs typeface="+mn-cs"/>
              </a:rPr>
              <a:t> of the first iteration </a:t>
            </a:r>
          </a:p>
          <a:p>
            <a:pPr rtl="0"/>
            <a:r>
              <a:rPr lang="en-US" sz="1200" b="0" i="0" u="none" strike="noStrike" kern="1200" dirty="0">
                <a:solidFill>
                  <a:schemeClr val="tx1"/>
                </a:solidFill>
                <a:effectLst/>
                <a:latin typeface="+mn-lt"/>
                <a:ea typeface="+mn-ea"/>
                <a:cs typeface="+mn-cs"/>
              </a:rPr>
              <a:t> - They are executed asynchronously at the same time.</a:t>
            </a:r>
          </a:p>
          <a:p>
            <a:pPr rtl="0"/>
            <a:r>
              <a:rPr lang="en-US" sz="1200" b="0" i="0" u="none" strike="noStrike" kern="1200" dirty="0">
                <a:solidFill>
                  <a:schemeClr val="tx1"/>
                </a:solidFill>
                <a:effectLst/>
                <a:latin typeface="+mn-lt"/>
                <a:ea typeface="+mn-ea"/>
                <a:cs typeface="+mn-cs"/>
              </a:rPr>
              <a:t> - as you can see, most of the communications can be overlapped with the computations. Saving time</a:t>
            </a:r>
            <a:br>
              <a:rPr lang="en-US" dirty="0"/>
            </a:br>
            <a:br>
              <a:rPr lang="en-US" dirty="0"/>
            </a:br>
            <a:endParaRPr lang="ko-US" dirty="0"/>
          </a:p>
        </p:txBody>
      </p:sp>
      <p:sp>
        <p:nvSpPr>
          <p:cNvPr id="4" name="슬라이드 번호 개체 틀 3">
            <a:extLst>
              <a:ext uri="{FF2B5EF4-FFF2-40B4-BE49-F238E27FC236}">
                <a16:creationId xmlns:a16="http://schemas.microsoft.com/office/drawing/2014/main" id="{2BE0DE9D-26EC-EF3B-B972-87A7D47404B3}"/>
              </a:ext>
            </a:extLst>
          </p:cNvPr>
          <p:cNvSpPr>
            <a:spLocks noGrp="1"/>
          </p:cNvSpPr>
          <p:nvPr>
            <p:ph type="sldNum" sz="quarter" idx="5"/>
          </p:nvPr>
        </p:nvSpPr>
        <p:spPr/>
        <p:txBody>
          <a:bodyPr/>
          <a:lstStyle/>
          <a:p>
            <a:fld id="{4046184B-4F34-EC47-AC1A-E629938AE572}" type="slidenum">
              <a:rPr kumimoji="1" lang="ko-Kore-US" altLang="en-US" smtClean="0"/>
              <a:t>27</a:t>
            </a:fld>
            <a:endParaRPr kumimoji="1" lang="ko-Kore-US" altLang="en-US"/>
          </a:p>
        </p:txBody>
      </p:sp>
    </p:spTree>
    <p:extLst>
      <p:ext uri="{BB962C8B-B14F-4D97-AF65-F5344CB8AC3E}">
        <p14:creationId xmlns:p14="http://schemas.microsoft.com/office/powerpoint/2010/main" val="5079947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571EB4C-F575-2B4C-A460-7B9802AFC7F5}" type="slidenum">
              <a:rPr lang="en-US" smtClean="0"/>
              <a:t>28</a:t>
            </a:fld>
            <a:endParaRPr lang="en-US"/>
          </a:p>
        </p:txBody>
      </p:sp>
    </p:spTree>
    <p:extLst>
      <p:ext uri="{BB962C8B-B14F-4D97-AF65-F5344CB8AC3E}">
        <p14:creationId xmlns:p14="http://schemas.microsoft.com/office/powerpoint/2010/main" val="32051512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6387505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5425A-4A57-B4C4-DE1D-E04A811A24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0E0599-581E-3B2A-C026-5C191CF39EF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710260E-C65A-C45A-AA90-5A80BEB73E26}"/>
              </a:ext>
            </a:extLst>
          </p:cNvPr>
          <p:cNvSpPr>
            <a:spLocks noGrp="1"/>
          </p:cNvSpPr>
          <p:nvPr>
            <p:ph type="body" idx="1"/>
          </p:nvPr>
        </p:nvSpPr>
        <p:spPr/>
        <p:txBody>
          <a:bodyPr/>
          <a:lstStyle/>
          <a:p>
            <a:pPr marL="171450" indent="-171450">
              <a:buFontTx/>
              <a:buChar char="-"/>
            </a:pPr>
            <a:r>
              <a:rPr lang="en-US"/>
              <a:t>This tail is can be direct outcome of a system or network level delay</a:t>
            </a:r>
          </a:p>
          <a:p>
            <a:pPr marL="171450" indent="-171450">
              <a:buFontTx/>
              <a:buChar char="-"/>
            </a:pPr>
            <a:r>
              <a:rPr lang="en-US"/>
              <a:t>For example for network there might be a some [click] congestion  or [click] slow link</a:t>
            </a:r>
          </a:p>
        </p:txBody>
      </p:sp>
      <p:sp>
        <p:nvSpPr>
          <p:cNvPr id="4" name="Slide Number Placeholder 3">
            <a:extLst>
              <a:ext uri="{FF2B5EF4-FFF2-40B4-BE49-F238E27FC236}">
                <a16:creationId xmlns:a16="http://schemas.microsoft.com/office/drawing/2014/main" id="{0C5208D1-889E-4FF6-D496-2D882D68B3AD}"/>
              </a:ext>
            </a:extLst>
          </p:cNvPr>
          <p:cNvSpPr>
            <a:spLocks noGrp="1"/>
          </p:cNvSpPr>
          <p:nvPr>
            <p:ph type="sldNum" sz="quarter" idx="5"/>
          </p:nvPr>
        </p:nvSpPr>
        <p:spPr/>
        <p:txBody>
          <a:bodyPr/>
          <a:lstStyle/>
          <a:p>
            <a:fld id="{9C568902-CBEF-484B-8D78-1224A5FE90E6}" type="slidenum">
              <a:rPr lang="en-US" smtClean="0"/>
              <a:t>31</a:t>
            </a:fld>
            <a:endParaRPr lang="en-US"/>
          </a:p>
        </p:txBody>
      </p:sp>
    </p:spTree>
    <p:extLst>
      <p:ext uri="{BB962C8B-B14F-4D97-AF65-F5344CB8AC3E}">
        <p14:creationId xmlns:p14="http://schemas.microsoft.com/office/powerpoint/2010/main" val="34383415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C506A-15E6-F1E9-D904-22210EEB6B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9EF5AB-DA7C-060A-497E-C0A35FA03D4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56B5055-D7BF-8CC7-5E46-0E7F8EAB6049}"/>
              </a:ext>
            </a:extLst>
          </p:cNvPr>
          <p:cNvSpPr>
            <a:spLocks noGrp="1"/>
          </p:cNvSpPr>
          <p:nvPr>
            <p:ph type="body" idx="1"/>
          </p:nvPr>
        </p:nvSpPr>
        <p:spPr/>
        <p:txBody>
          <a:bodyPr/>
          <a:lstStyle/>
          <a:p>
            <a:pPr marL="171450" indent="-171450">
              <a:buFontTx/>
              <a:buChar char="-"/>
            </a:pPr>
            <a:r>
              <a:rPr lang="en-US"/>
              <a:t>We can do this here because models are inherently resilient against gradient data loss and don’t require 100% reliability from the underlying communication</a:t>
            </a:r>
          </a:p>
          <a:p>
            <a:pPr marL="171450" indent="-171450">
              <a:buFontTx/>
              <a:buChar char="-"/>
            </a:pPr>
            <a:r>
              <a:rPr lang="en-US"/>
              <a:t>This allows us to safely move forward without waiting for that last bit of data</a:t>
            </a:r>
          </a:p>
        </p:txBody>
      </p:sp>
      <p:sp>
        <p:nvSpPr>
          <p:cNvPr id="4" name="Slide Number Placeholder 3">
            <a:extLst>
              <a:ext uri="{FF2B5EF4-FFF2-40B4-BE49-F238E27FC236}">
                <a16:creationId xmlns:a16="http://schemas.microsoft.com/office/drawing/2014/main" id="{0F1A7F14-5D08-6294-CF8A-D27879D27989}"/>
              </a:ext>
            </a:extLst>
          </p:cNvPr>
          <p:cNvSpPr>
            <a:spLocks noGrp="1"/>
          </p:cNvSpPr>
          <p:nvPr>
            <p:ph type="sldNum" sz="quarter" idx="5"/>
          </p:nvPr>
        </p:nvSpPr>
        <p:spPr/>
        <p:txBody>
          <a:bodyPr/>
          <a:lstStyle/>
          <a:p>
            <a:fld id="{9C568902-CBEF-484B-8D78-1224A5FE90E6}" type="slidenum">
              <a:rPr lang="en-US" smtClean="0"/>
              <a:t>32</a:t>
            </a:fld>
            <a:endParaRPr lang="en-US"/>
          </a:p>
        </p:txBody>
      </p:sp>
    </p:spTree>
    <p:extLst>
      <p:ext uri="{BB962C8B-B14F-4D97-AF65-F5344CB8AC3E}">
        <p14:creationId xmlns:p14="http://schemas.microsoft.com/office/powerpoint/2010/main" val="28450918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FC3DD1-39EA-1A6A-7925-ECDA31639B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4A5D98-76A4-CDE2-1A26-238BA7A68C1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4CD9C28-2A9B-FDD7-112F-5691E8779428}"/>
              </a:ext>
            </a:extLst>
          </p:cNvPr>
          <p:cNvSpPr>
            <a:spLocks noGrp="1"/>
          </p:cNvSpPr>
          <p:nvPr>
            <p:ph type="body" idx="1"/>
          </p:nvPr>
        </p:nvSpPr>
        <p:spPr/>
        <p:txBody>
          <a:bodyPr/>
          <a:lstStyle/>
          <a:p>
            <a:pPr marL="171450" indent="-171450">
              <a:buFontTx/>
              <a:buChar char="-"/>
            </a:pPr>
            <a:r>
              <a:rPr lang="en-US"/>
              <a:t>To understand the benefit of Transpose </a:t>
            </a:r>
            <a:r>
              <a:rPr lang="en-US" err="1"/>
              <a:t>AllReduce</a:t>
            </a:r>
            <a:r>
              <a:rPr lang="en-US"/>
              <a:t>, we need to see how existing architecture operate</a:t>
            </a:r>
          </a:p>
          <a:p>
            <a:pPr marL="171450" indent="-171450">
              <a:buFontTx/>
              <a:buChar char="-"/>
            </a:pPr>
            <a:r>
              <a:rPr lang="en-US"/>
              <a:t>In Ring AR, which is the current default </a:t>
            </a:r>
            <a:r>
              <a:rPr lang="en-US" err="1"/>
              <a:t>AllReduce</a:t>
            </a:r>
            <a:r>
              <a:rPr lang="en-US"/>
              <a:t> algorithm, [click] nodes only talk to their immediate neighbors and aggregation happens in-line</a:t>
            </a:r>
          </a:p>
          <a:p>
            <a:pPr marL="171450" indent="-171450">
              <a:buFontTx/>
              <a:buChar char="-"/>
            </a:pPr>
            <a:r>
              <a:rPr lang="en-US"/>
              <a:t>So with these 4 nodes example, lets see how Node 1 will receive the gradients and aggregate them</a:t>
            </a:r>
          </a:p>
          <a:p>
            <a:pPr marL="171450" indent="-171450">
              <a:buFontTx/>
              <a:buChar char="-"/>
            </a:pPr>
            <a:r>
              <a:rPr lang="en-US"/>
              <a:t>[click] We start with Node 2 sending its data to Node 3</a:t>
            </a:r>
          </a:p>
        </p:txBody>
      </p:sp>
      <p:sp>
        <p:nvSpPr>
          <p:cNvPr id="4" name="Slide Number Placeholder 3">
            <a:extLst>
              <a:ext uri="{FF2B5EF4-FFF2-40B4-BE49-F238E27FC236}">
                <a16:creationId xmlns:a16="http://schemas.microsoft.com/office/drawing/2014/main" id="{323BF3AF-1DA2-F51C-6167-786B00360CE1}"/>
              </a:ext>
            </a:extLst>
          </p:cNvPr>
          <p:cNvSpPr>
            <a:spLocks noGrp="1"/>
          </p:cNvSpPr>
          <p:nvPr>
            <p:ph type="sldNum" sz="quarter" idx="5"/>
          </p:nvPr>
        </p:nvSpPr>
        <p:spPr/>
        <p:txBody>
          <a:bodyPr/>
          <a:lstStyle/>
          <a:p>
            <a:fld id="{9C568902-CBEF-484B-8D78-1224A5FE90E6}" type="slidenum">
              <a:rPr lang="en-US" smtClean="0"/>
              <a:t>33</a:t>
            </a:fld>
            <a:endParaRPr lang="en-US"/>
          </a:p>
        </p:txBody>
      </p:sp>
    </p:spTree>
    <p:extLst>
      <p:ext uri="{BB962C8B-B14F-4D97-AF65-F5344CB8AC3E}">
        <p14:creationId xmlns:p14="http://schemas.microsoft.com/office/powerpoint/2010/main" val="925392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C3FCC-179E-B2B3-C76F-ED77D93D8D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B4E5F4-D3F6-C608-80E4-62B2DD83A5D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8867D824-C2A4-84D4-A730-8879081F115B}"/>
              </a:ext>
            </a:extLst>
          </p:cNvPr>
          <p:cNvSpPr>
            <a:spLocks noGrp="1"/>
          </p:cNvSpPr>
          <p:nvPr>
            <p:ph type="body" idx="1"/>
          </p:nvPr>
        </p:nvSpPr>
        <p:spPr/>
        <p:txBody>
          <a:bodyPr/>
          <a:lstStyle/>
          <a:p>
            <a:pPr marL="171450" indent="-171450">
              <a:buFontTx/>
              <a:buChar char="-"/>
            </a:pPr>
            <a:r>
              <a:rPr lang="en-US"/>
              <a:t>node 3 accumulating the gradients and [click] sending to node 4</a:t>
            </a:r>
          </a:p>
        </p:txBody>
      </p:sp>
      <p:sp>
        <p:nvSpPr>
          <p:cNvPr id="4" name="Slide Number Placeholder 3">
            <a:extLst>
              <a:ext uri="{FF2B5EF4-FFF2-40B4-BE49-F238E27FC236}">
                <a16:creationId xmlns:a16="http://schemas.microsoft.com/office/drawing/2014/main" id="{0FD3510E-EE54-E9A9-9638-35E615DA13DA}"/>
              </a:ext>
            </a:extLst>
          </p:cNvPr>
          <p:cNvSpPr>
            <a:spLocks noGrp="1"/>
          </p:cNvSpPr>
          <p:nvPr>
            <p:ph type="sldNum" sz="quarter" idx="5"/>
          </p:nvPr>
        </p:nvSpPr>
        <p:spPr/>
        <p:txBody>
          <a:bodyPr/>
          <a:lstStyle/>
          <a:p>
            <a:fld id="{9C568902-CBEF-484B-8D78-1224A5FE90E6}" type="slidenum">
              <a:rPr lang="en-US" smtClean="0"/>
              <a:t>34</a:t>
            </a:fld>
            <a:endParaRPr lang="en-US"/>
          </a:p>
        </p:txBody>
      </p:sp>
    </p:spTree>
    <p:extLst>
      <p:ext uri="{BB962C8B-B14F-4D97-AF65-F5344CB8AC3E}">
        <p14:creationId xmlns:p14="http://schemas.microsoft.com/office/powerpoint/2010/main" val="32221187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A1B63-0304-EB63-713B-8DBDEBCB17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2824B7-42EC-170F-872C-8382D1EE52E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F3A41B8-F411-267F-E924-09F2516BC761}"/>
              </a:ext>
            </a:extLst>
          </p:cNvPr>
          <p:cNvSpPr>
            <a:spLocks noGrp="1"/>
          </p:cNvSpPr>
          <p:nvPr>
            <p:ph type="body" idx="1"/>
          </p:nvPr>
        </p:nvSpPr>
        <p:spPr/>
        <p:txBody>
          <a:bodyPr/>
          <a:lstStyle/>
          <a:p>
            <a:pPr marL="171450" indent="-171450">
              <a:buFontTx/>
              <a:buChar char="-"/>
            </a:pPr>
            <a:r>
              <a:rPr lang="en-US"/>
              <a:t>and node 4 accumulating the data and sending to node 1</a:t>
            </a:r>
          </a:p>
          <a:p>
            <a:pPr marL="171450" indent="-171450">
              <a:buFontTx/>
              <a:buChar char="-"/>
            </a:pPr>
            <a:r>
              <a:rPr lang="en-US"/>
              <a:t>But this time [click] you can imagine that there was a drop</a:t>
            </a:r>
          </a:p>
          <a:p>
            <a:pPr marL="171450" indent="-171450">
              <a:buFontTx/>
              <a:buChar char="-"/>
            </a:pPr>
            <a:r>
              <a:rPr lang="en-US"/>
              <a:t>Since we’re using unreliable communication, there will be no retransmissions</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a:t>[click] </a:t>
            </a:r>
            <a:r>
              <a:rPr lang="en-US" b="0"/>
              <a:t>However this single packet was carrying aggregated data of all nodes that appeared before node 4</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a:t>Basically </a:t>
            </a:r>
            <a:r>
              <a:rPr lang="en-US" b="0" err="1"/>
              <a:t>x+y+z</a:t>
            </a:r>
            <a:endParaRPr lang="en-US" b="0"/>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a:t>So anytime a loss happens during this Ring </a:t>
            </a:r>
            <a:r>
              <a:rPr lang="en-US" b="0" err="1"/>
              <a:t>AllReduce</a:t>
            </a:r>
            <a:r>
              <a:rPr lang="en-US" b="0"/>
              <a:t> architecture, you also lose the data for all the previous nodes which was accumulated till that point</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b="0"/>
              <a:t>this becomes an even bigger problem as the system scales because the ring will become larger with more nodes added to it</a:t>
            </a:r>
          </a:p>
        </p:txBody>
      </p:sp>
      <p:sp>
        <p:nvSpPr>
          <p:cNvPr id="4" name="Slide Number Placeholder 3">
            <a:extLst>
              <a:ext uri="{FF2B5EF4-FFF2-40B4-BE49-F238E27FC236}">
                <a16:creationId xmlns:a16="http://schemas.microsoft.com/office/drawing/2014/main" id="{E5816583-DCAC-F6DB-C366-9FF779D6619D}"/>
              </a:ext>
            </a:extLst>
          </p:cNvPr>
          <p:cNvSpPr>
            <a:spLocks noGrp="1"/>
          </p:cNvSpPr>
          <p:nvPr>
            <p:ph type="sldNum" sz="quarter" idx="5"/>
          </p:nvPr>
        </p:nvSpPr>
        <p:spPr/>
        <p:txBody>
          <a:bodyPr/>
          <a:lstStyle/>
          <a:p>
            <a:fld id="{9C568902-CBEF-484B-8D78-1224A5FE90E6}" type="slidenum">
              <a:rPr lang="en-US" smtClean="0"/>
              <a:t>35</a:t>
            </a:fld>
            <a:endParaRPr lang="en-US"/>
          </a:p>
        </p:txBody>
      </p:sp>
    </p:spTree>
    <p:extLst>
      <p:ext uri="{BB962C8B-B14F-4D97-AF65-F5344CB8AC3E}">
        <p14:creationId xmlns:p14="http://schemas.microsoft.com/office/powerpoint/2010/main" val="12315993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2A6EB-D2A5-90DC-F59D-5FB4CB7A3C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D078CF-C6F4-44B5-8529-67777600EE2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26DEDB2-10D1-9A48-32A0-B8D28E250B48}"/>
              </a:ext>
            </a:extLst>
          </p:cNvPr>
          <p:cNvSpPr>
            <a:spLocks noGrp="1"/>
          </p:cNvSpPr>
          <p:nvPr>
            <p:ph type="body" idx="1"/>
          </p:nvPr>
        </p:nvSpPr>
        <p:spPr/>
        <p:txBody>
          <a:bodyPr/>
          <a:lstStyle/>
          <a:p>
            <a:pPr marL="171450" indent="-171450">
              <a:buFontTx/>
              <a:buChar char="-"/>
            </a:pPr>
            <a:r>
              <a:rPr lang="en-US"/>
              <a:t>Transpose </a:t>
            </a:r>
            <a:r>
              <a:rPr lang="en-US" err="1"/>
              <a:t>AllReduce</a:t>
            </a:r>
            <a:r>
              <a:rPr lang="en-US"/>
              <a:t> (or simply TAR), solves the loss accumulation problem by implementing [click] direct p2p communication</a:t>
            </a:r>
          </a:p>
          <a:p>
            <a:pPr marL="171450" indent="-171450">
              <a:buFontTx/>
              <a:buChar char="-"/>
            </a:pPr>
            <a:r>
              <a:rPr lang="en-US"/>
              <a:t>All nodes directly talk to each other and aggregation happens only at the last node</a:t>
            </a:r>
          </a:p>
          <a:p>
            <a:pPr marL="171450" indent="-171450">
              <a:buFontTx/>
              <a:buChar char="-"/>
            </a:pPr>
            <a:r>
              <a:rPr lang="en-US"/>
              <a:t>Lets look at the same aggregation example but now using Transpose </a:t>
            </a:r>
            <a:r>
              <a:rPr lang="en-US" err="1"/>
              <a:t>AllReduce</a:t>
            </a:r>
            <a:endParaRPr lang="en-US"/>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a:t>So starting with Node 2  sending to Node 1</a:t>
            </a:r>
          </a:p>
          <a:p>
            <a:pPr marL="171450" indent="-171450">
              <a:buFontTx/>
              <a:buChar char="-"/>
            </a:pPr>
            <a:endParaRPr lang="en-US"/>
          </a:p>
          <a:p>
            <a:pPr marL="171450" indent="-171450">
              <a:buFontTx/>
              <a:buChar char="-"/>
            </a:pPr>
            <a:endParaRPr lang="en-US"/>
          </a:p>
        </p:txBody>
      </p:sp>
      <p:sp>
        <p:nvSpPr>
          <p:cNvPr id="4" name="Slide Number Placeholder 3">
            <a:extLst>
              <a:ext uri="{FF2B5EF4-FFF2-40B4-BE49-F238E27FC236}">
                <a16:creationId xmlns:a16="http://schemas.microsoft.com/office/drawing/2014/main" id="{3A2DBB35-9E88-6AEF-3566-34CFD84FDE2E}"/>
              </a:ext>
            </a:extLst>
          </p:cNvPr>
          <p:cNvSpPr>
            <a:spLocks noGrp="1"/>
          </p:cNvSpPr>
          <p:nvPr>
            <p:ph type="sldNum" sz="quarter" idx="5"/>
          </p:nvPr>
        </p:nvSpPr>
        <p:spPr/>
        <p:txBody>
          <a:bodyPr/>
          <a:lstStyle/>
          <a:p>
            <a:fld id="{9C568902-CBEF-484B-8D78-1224A5FE90E6}" type="slidenum">
              <a:rPr lang="en-US" smtClean="0"/>
              <a:t>36</a:t>
            </a:fld>
            <a:endParaRPr lang="en-US"/>
          </a:p>
        </p:txBody>
      </p:sp>
    </p:spTree>
    <p:extLst>
      <p:ext uri="{BB962C8B-B14F-4D97-AF65-F5344CB8AC3E}">
        <p14:creationId xmlns:p14="http://schemas.microsoft.com/office/powerpoint/2010/main" val="4475704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394D7-9CBA-DA67-C0DE-A93FE3E3DC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FAEB18-ABEF-135E-7DF6-D79E37FC3F7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EA87DC1-43FD-DCD5-216F-3755494CB744}"/>
              </a:ext>
            </a:extLst>
          </p:cNvPr>
          <p:cNvSpPr>
            <a:spLocks noGrp="1"/>
          </p:cNvSpPr>
          <p:nvPr>
            <p:ph type="body" idx="1"/>
          </p:nvPr>
        </p:nvSpPr>
        <p:spPr/>
        <p:txBody>
          <a:bodyPr/>
          <a:lstStyle/>
          <a:p>
            <a:pPr marL="171450" indent="-171450">
              <a:buFontTx/>
              <a:buChar char="-"/>
            </a:pPr>
            <a:r>
              <a:rPr lang="en-US"/>
              <a:t>followed by Node 3 sending its data</a:t>
            </a:r>
          </a:p>
        </p:txBody>
      </p:sp>
      <p:sp>
        <p:nvSpPr>
          <p:cNvPr id="4" name="Slide Number Placeholder 3">
            <a:extLst>
              <a:ext uri="{FF2B5EF4-FFF2-40B4-BE49-F238E27FC236}">
                <a16:creationId xmlns:a16="http://schemas.microsoft.com/office/drawing/2014/main" id="{CD9B1EA8-24D6-7D0F-581E-9C99EF72AC8B}"/>
              </a:ext>
            </a:extLst>
          </p:cNvPr>
          <p:cNvSpPr>
            <a:spLocks noGrp="1"/>
          </p:cNvSpPr>
          <p:nvPr>
            <p:ph type="sldNum" sz="quarter" idx="5"/>
          </p:nvPr>
        </p:nvSpPr>
        <p:spPr/>
        <p:txBody>
          <a:bodyPr/>
          <a:lstStyle/>
          <a:p>
            <a:fld id="{9C568902-CBEF-484B-8D78-1224A5FE90E6}" type="slidenum">
              <a:rPr lang="en-US" smtClean="0"/>
              <a:t>37</a:t>
            </a:fld>
            <a:endParaRPr lang="en-US"/>
          </a:p>
        </p:txBody>
      </p:sp>
    </p:spTree>
    <p:extLst>
      <p:ext uri="{BB962C8B-B14F-4D97-AF65-F5344CB8AC3E}">
        <p14:creationId xmlns:p14="http://schemas.microsoft.com/office/powerpoint/2010/main" val="1093138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F5BC6-6482-F377-D3E2-3E09498EDD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CF0387-9D4A-A3D7-E182-C87F64920DC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D61A8B3-B065-29E5-0BD4-2D63ECC125B5}"/>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And similarly [click] when node 4 is sending to node 1, we encounter a drop, just as we did in the Ring AR example</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But this time [click] we only lose a single node’s data as there was no in-line aggregation</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No matter how much the system scales, there will be no loss accumulation as there no intermediate nodes</a:t>
            </a:r>
          </a:p>
          <a:p>
            <a:pPr marL="171450" indent="-171450">
              <a:buFontTx/>
              <a:buChar char="-"/>
            </a:pPr>
            <a:r>
              <a:rPr lang="en-US" dirty="0"/>
              <a:t>[click] This has a significant effect in terms of model learning and deviation</a:t>
            </a:r>
          </a:p>
          <a:p>
            <a:pPr marL="171450" indent="-171450">
              <a:buFontTx/>
              <a:buChar char="-"/>
            </a:pPr>
            <a:r>
              <a:rPr lang="en-US" dirty="0"/>
              <a:t>In our testing with 8 nodes, Ring’s Mean Squared Error was 7 times higher than TAR, meaning it accumulated much more loss when operating over unreliable links</a:t>
            </a:r>
          </a:p>
        </p:txBody>
      </p:sp>
      <p:sp>
        <p:nvSpPr>
          <p:cNvPr id="4" name="Slide Number Placeholder 3">
            <a:extLst>
              <a:ext uri="{FF2B5EF4-FFF2-40B4-BE49-F238E27FC236}">
                <a16:creationId xmlns:a16="http://schemas.microsoft.com/office/drawing/2014/main" id="{FA8874A8-C0FD-F47A-30A3-B3B5324CC5DF}"/>
              </a:ext>
            </a:extLst>
          </p:cNvPr>
          <p:cNvSpPr>
            <a:spLocks noGrp="1"/>
          </p:cNvSpPr>
          <p:nvPr>
            <p:ph type="sldNum" sz="quarter" idx="5"/>
          </p:nvPr>
        </p:nvSpPr>
        <p:spPr/>
        <p:txBody>
          <a:bodyPr/>
          <a:lstStyle/>
          <a:p>
            <a:fld id="{9C568902-CBEF-484B-8D78-1224A5FE90E6}" type="slidenum">
              <a:rPr lang="en-US" smtClean="0"/>
              <a:t>38</a:t>
            </a:fld>
            <a:endParaRPr lang="en-US"/>
          </a:p>
        </p:txBody>
      </p:sp>
    </p:spTree>
    <p:extLst>
      <p:ext uri="{BB962C8B-B14F-4D97-AF65-F5344CB8AC3E}">
        <p14:creationId xmlns:p14="http://schemas.microsoft.com/office/powerpoint/2010/main" val="41066540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D63389-18D6-D649-8003-E5A3F89090A3}" type="slidenum">
              <a:rPr lang="en-US" smtClean="0"/>
              <a:t>39</a:t>
            </a:fld>
            <a:endParaRPr lang="en-US"/>
          </a:p>
        </p:txBody>
      </p:sp>
    </p:spTree>
    <p:extLst>
      <p:ext uri="{BB962C8B-B14F-4D97-AF65-F5344CB8AC3E}">
        <p14:creationId xmlns:p14="http://schemas.microsoft.com/office/powerpoint/2010/main" val="11294909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D63389-18D6-D649-8003-E5A3F89090A3}" type="slidenum">
              <a:rPr lang="en-US" smtClean="0"/>
              <a:t>41</a:t>
            </a:fld>
            <a:endParaRPr lang="en-US"/>
          </a:p>
        </p:txBody>
      </p:sp>
    </p:spTree>
    <p:extLst>
      <p:ext uri="{BB962C8B-B14F-4D97-AF65-F5344CB8AC3E}">
        <p14:creationId xmlns:p14="http://schemas.microsoft.com/office/powerpoint/2010/main" val="371494287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CD263-AC67-149E-38DA-014F74BC0F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67113E-7A27-A5DD-8713-9A034F8CEB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AFF045-CB70-2814-4FB9-2F64EC9C42A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9BED675-A394-FFFD-B05B-47BC7462C57C}"/>
              </a:ext>
            </a:extLst>
          </p:cNvPr>
          <p:cNvSpPr>
            <a:spLocks noGrp="1"/>
          </p:cNvSpPr>
          <p:nvPr>
            <p:ph type="sldNum" sz="quarter" idx="5"/>
          </p:nvPr>
        </p:nvSpPr>
        <p:spPr/>
        <p:txBody>
          <a:bodyPr/>
          <a:lstStyle/>
          <a:p>
            <a:fld id="{0FD63389-18D6-D649-8003-E5A3F89090A3}" type="slidenum">
              <a:rPr lang="en-US" smtClean="0"/>
              <a:t>42</a:t>
            </a:fld>
            <a:endParaRPr lang="en-US"/>
          </a:p>
        </p:txBody>
      </p:sp>
    </p:spTree>
    <p:extLst>
      <p:ext uri="{BB962C8B-B14F-4D97-AF65-F5344CB8AC3E}">
        <p14:creationId xmlns:p14="http://schemas.microsoft.com/office/powerpoint/2010/main" val="408094204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D62EC-D575-1CE6-20B8-99B8FDD79D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6050EB-AB25-2C7F-21D9-D28FA45B22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E9CAB9-170C-30F0-952D-1E17D5DF296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90354A6-5878-B8A7-726F-8BE19E178CA2}"/>
              </a:ext>
            </a:extLst>
          </p:cNvPr>
          <p:cNvSpPr>
            <a:spLocks noGrp="1"/>
          </p:cNvSpPr>
          <p:nvPr>
            <p:ph type="sldNum" sz="quarter" idx="5"/>
          </p:nvPr>
        </p:nvSpPr>
        <p:spPr/>
        <p:txBody>
          <a:bodyPr/>
          <a:lstStyle/>
          <a:p>
            <a:fld id="{0FD63389-18D6-D649-8003-E5A3F89090A3}" type="slidenum">
              <a:rPr lang="en-US" smtClean="0"/>
              <a:t>43</a:t>
            </a:fld>
            <a:endParaRPr lang="en-US"/>
          </a:p>
        </p:txBody>
      </p:sp>
    </p:spTree>
    <p:extLst>
      <p:ext uri="{BB962C8B-B14F-4D97-AF65-F5344CB8AC3E}">
        <p14:creationId xmlns:p14="http://schemas.microsoft.com/office/powerpoint/2010/main" val="203132320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5367D-91F2-3AEF-DC41-3C55B81871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84D73A5-1779-8847-7B27-52D33B27ACF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6C1EFB6-68B5-ECE8-3313-B05E424D23A0}"/>
              </a:ext>
            </a:extLst>
          </p:cNvPr>
          <p:cNvSpPr>
            <a:spLocks noGrp="1"/>
          </p:cNvSpPr>
          <p:nvPr>
            <p:ph type="body" idx="1"/>
          </p:nvPr>
        </p:nvSpPr>
        <p:spPr/>
        <p:txBody>
          <a:bodyPr/>
          <a:lstStyle/>
          <a:p>
            <a:pPr marL="650875" indent="-217170" algn="l">
              <a:lnSpc>
                <a:spcPct val="81000"/>
              </a:lnSpc>
              <a:spcBef>
                <a:spcPts val="400"/>
              </a:spcBef>
              <a:buFont typeface="Arial"/>
              <a:buChar char="•"/>
            </a:pPr>
            <a:endParaRPr lang="en-US" dirty="0">
              <a:solidFill>
                <a:srgbClr val="000000"/>
              </a:solidFill>
              <a:latin typeface="Calibri"/>
              <a:cs typeface="Calibri"/>
            </a:endParaRPr>
          </a:p>
        </p:txBody>
      </p:sp>
    </p:spTree>
    <p:extLst>
      <p:ext uri="{BB962C8B-B14F-4D97-AF65-F5344CB8AC3E}">
        <p14:creationId xmlns:p14="http://schemas.microsoft.com/office/powerpoint/2010/main" val="243778825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C247E-1B6E-BC55-4116-20EA494721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D75D10-B9FC-4266-F7B1-7EE631CD2A1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26B66AF-5842-3AAD-FC0D-1A636E73CBB3}"/>
              </a:ext>
            </a:extLst>
          </p:cNvPr>
          <p:cNvSpPr>
            <a:spLocks noGrp="1"/>
          </p:cNvSpPr>
          <p:nvPr>
            <p:ph type="body" idx="1"/>
          </p:nvPr>
        </p:nvSpPr>
        <p:spPr/>
        <p:txBody>
          <a:bodyPr/>
          <a:lstStyle/>
          <a:p>
            <a:pPr marL="650875" indent="-217170" algn="l">
              <a:lnSpc>
                <a:spcPct val="81000"/>
              </a:lnSpc>
              <a:spcBef>
                <a:spcPts val="400"/>
              </a:spcBef>
              <a:buFont typeface="Arial"/>
              <a:buChar char="•"/>
            </a:pPr>
            <a:endParaRPr lang="en-US" dirty="0">
              <a:solidFill>
                <a:srgbClr val="000000"/>
              </a:solidFill>
              <a:latin typeface="Calibri"/>
              <a:cs typeface="Calibri"/>
            </a:endParaRPr>
          </a:p>
        </p:txBody>
      </p:sp>
    </p:spTree>
    <p:extLst>
      <p:ext uri="{BB962C8B-B14F-4D97-AF65-F5344CB8AC3E}">
        <p14:creationId xmlns:p14="http://schemas.microsoft.com/office/powerpoint/2010/main" val="124721127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67E4E-CFC1-ABEF-98B6-756C7A520133}"/>
            </a:ext>
          </a:extLst>
        </p:cNvPr>
        <p:cNvGrpSpPr/>
        <p:nvPr/>
      </p:nvGrpSpPr>
      <p:grpSpPr>
        <a:xfrm>
          <a:off x="0" y="0"/>
          <a:ext cx="0" cy="0"/>
          <a:chOff x="0" y="0"/>
          <a:chExt cx="0" cy="0"/>
        </a:xfrm>
      </p:grpSpPr>
      <p:sp>
        <p:nvSpPr>
          <p:cNvPr id="73730" name="Rectangle 7">
            <a:extLst>
              <a:ext uri="{FF2B5EF4-FFF2-40B4-BE49-F238E27FC236}">
                <a16:creationId xmlns:a16="http://schemas.microsoft.com/office/drawing/2014/main" id="{E6545377-88CF-68C3-4EBA-17B60DD2F267}"/>
              </a:ext>
            </a:extLst>
          </p:cNvPr>
          <p:cNvSpPr>
            <a:spLocks noGrp="1" noChangeArrowheads="1"/>
          </p:cNvSpPr>
          <p:nvPr>
            <p:ph type="sldNum" sz="quarter" idx="5"/>
          </p:nvPr>
        </p:nvSpPr>
        <p:spPr>
          <a:xfrm>
            <a:off x="6599748" y="1033472"/>
            <a:ext cx="258253" cy="33328"/>
          </a:xfrm>
          <a:noFill/>
        </p:spPr>
        <p:txBody>
          <a:bodyPr/>
          <a:lstStyle/>
          <a:p>
            <a:fld id="{C57F5960-B1DB-4E3D-98B6-3AD940805652}" type="slidenum">
              <a:rPr lang="es-ES_tradnl"/>
              <a:pPr/>
              <a:t>46</a:t>
            </a:fld>
            <a:endParaRPr lang="es-ES_tradnl"/>
          </a:p>
        </p:txBody>
      </p:sp>
      <p:sp>
        <p:nvSpPr>
          <p:cNvPr id="73731" name="Rectangle 2">
            <a:extLst>
              <a:ext uri="{FF2B5EF4-FFF2-40B4-BE49-F238E27FC236}">
                <a16:creationId xmlns:a16="http://schemas.microsoft.com/office/drawing/2014/main" id="{C594FBF8-A537-7D0B-FA50-B939AB58D8ED}"/>
              </a:ext>
            </a:extLst>
          </p:cNvPr>
          <p:cNvSpPr>
            <a:spLocks noGrp="1" noRot="1" noChangeAspect="1" noChangeArrowheads="1" noTextEdit="1"/>
          </p:cNvSpPr>
          <p:nvPr>
            <p:ph type="sldImg"/>
          </p:nvPr>
        </p:nvSpPr>
        <p:spPr>
          <a:ln/>
        </p:spPr>
      </p:sp>
      <p:sp>
        <p:nvSpPr>
          <p:cNvPr id="73732" name="Rectangle 3">
            <a:extLst>
              <a:ext uri="{FF2B5EF4-FFF2-40B4-BE49-F238E27FC236}">
                <a16:creationId xmlns:a16="http://schemas.microsoft.com/office/drawing/2014/main" id="{920E4D01-AF88-8537-9FCF-DA9548418ECD}"/>
              </a:ext>
            </a:extLst>
          </p:cNvPr>
          <p:cNvSpPr>
            <a:spLocks noGrp="1" noChangeArrowheads="1"/>
          </p:cNvSpPr>
          <p:nvPr>
            <p:ph type="body" idx="1"/>
          </p:nvPr>
        </p:nvSpPr>
        <p:spPr>
          <a:xfrm>
            <a:off x="914804" y="730898"/>
            <a:ext cx="180168" cy="31618"/>
          </a:xfrm>
          <a:noFill/>
          <a:ln w="9525"/>
        </p:spPr>
        <p:txBody>
          <a:bodyPr/>
          <a:lstStyle/>
          <a:p>
            <a:endParaRPr lang="en-US" dirty="0"/>
          </a:p>
        </p:txBody>
      </p:sp>
    </p:spTree>
    <p:extLst>
      <p:ext uri="{BB962C8B-B14F-4D97-AF65-F5344CB8AC3E}">
        <p14:creationId xmlns:p14="http://schemas.microsoft.com/office/powerpoint/2010/main" val="15007016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 - There are three major components that affect the 2D GeMM efficiency</a:t>
            </a:r>
          </a:p>
          <a:p>
            <a:pPr rtl="0"/>
            <a:r>
              <a:rPr lang="en-US" sz="1200" b="0" i="0" u="none" strike="noStrike" kern="1200" dirty="0">
                <a:solidFill>
                  <a:schemeClr val="tx1"/>
                </a:solidFill>
                <a:effectLst/>
                <a:latin typeface="+mn-lt"/>
                <a:ea typeface="+mn-ea"/>
                <a:cs typeface="+mn-cs"/>
              </a:rPr>
              <a:t> - First is the algorithm itself. (anime) There are multiple 2D distributed GeMM algorithms and the choice is critical</a:t>
            </a:r>
          </a:p>
          <a:p>
            <a:pPr rtl="0"/>
            <a:r>
              <a:rPr lang="en-US" sz="1200" b="0" i="0" u="none" strike="noStrike" kern="1200" dirty="0">
                <a:solidFill>
                  <a:schemeClr val="tx1"/>
                </a:solidFill>
                <a:effectLst/>
                <a:latin typeface="+mn-lt"/>
                <a:ea typeface="+mn-ea"/>
                <a:cs typeface="+mn-cs"/>
              </a:rPr>
              <a:t> - Second is the dataflow. Three major dataflows depending on what remains stationary. Affects the traffic pattern of 2D GeMM</a:t>
            </a:r>
          </a:p>
          <a:p>
            <a:pPr rtl="0"/>
            <a:r>
              <a:rPr lang="en-US" sz="1200" b="0" i="0" u="none" strike="noStrike" kern="1200" dirty="0">
                <a:solidFill>
                  <a:schemeClr val="tx1"/>
                </a:solidFill>
                <a:effectLst/>
                <a:latin typeface="+mn-lt"/>
                <a:ea typeface="+mn-ea"/>
                <a:cs typeface="+mn-cs"/>
              </a:rPr>
              <a:t> - Last but not least is the mesh shape (anime). Which is how many rows and columns.</a:t>
            </a:r>
          </a:p>
          <a:p>
            <a:pPr rtl="0"/>
            <a:r>
              <a:rPr lang="en-US" sz="1200" b="0" i="0" u="none" strike="noStrike" kern="1200" dirty="0">
                <a:solidFill>
                  <a:schemeClr val="tx1"/>
                </a:solidFill>
                <a:effectLst/>
                <a:latin typeface="+mn-lt"/>
                <a:ea typeface="+mn-ea"/>
                <a:cs typeface="+mn-cs"/>
              </a:rPr>
              <a:t>- The mesh shape also affects the amount of traffic. </a:t>
            </a:r>
          </a:p>
          <a:p>
            <a:pPr rtl="0"/>
            <a:r>
              <a:rPr lang="en-US" sz="1200" b="0" i="0" u="none" strike="noStrike" kern="1200" dirty="0">
                <a:solidFill>
                  <a:schemeClr val="tx1"/>
                </a:solidFill>
                <a:effectLst/>
                <a:latin typeface="+mn-lt"/>
                <a:ea typeface="+mn-ea"/>
                <a:cs typeface="+mn-cs"/>
              </a:rPr>
              <a:t>- Note that square is not always the best for the traffic cost.</a:t>
            </a:r>
            <a:br>
              <a:rPr lang="en-US" dirty="0"/>
            </a:br>
            <a:endParaRPr lang="ko-US" dirty="0"/>
          </a:p>
        </p:txBody>
      </p:sp>
      <p:sp>
        <p:nvSpPr>
          <p:cNvPr id="4" name="슬라이드 번호 개체 틀 3"/>
          <p:cNvSpPr>
            <a:spLocks noGrp="1"/>
          </p:cNvSpPr>
          <p:nvPr>
            <p:ph type="sldNum" sz="quarter" idx="5"/>
          </p:nvPr>
        </p:nvSpPr>
        <p:spPr/>
        <p:txBody>
          <a:bodyPr/>
          <a:lstStyle/>
          <a:p>
            <a:fld id="{4046184B-4F34-EC47-AC1A-E629938AE572}" type="slidenum">
              <a:rPr kumimoji="1" lang="ko-Kore-US" altLang="en-US" smtClean="0"/>
              <a:t>49</a:t>
            </a:fld>
            <a:endParaRPr kumimoji="1" lang="ko-Kore-US" altLang="en-US"/>
          </a:p>
        </p:txBody>
      </p:sp>
    </p:spTree>
    <p:extLst>
      <p:ext uri="{BB962C8B-B14F-4D97-AF65-F5344CB8AC3E}">
        <p14:creationId xmlns:p14="http://schemas.microsoft.com/office/powerpoint/2010/main" val="3416772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1A3598-44DA-6898-858C-6AF49B699E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550F62-E0FE-A55E-0538-732FAD7C05EF}"/>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3EC3D8C-D15C-7F9F-F758-AB17D2DBEEAF}"/>
              </a:ext>
            </a:extLst>
          </p:cNvPr>
          <p:cNvSpPr>
            <a:spLocks noGrp="1"/>
          </p:cNvSpPr>
          <p:nvPr>
            <p:ph type="body" idx="1"/>
          </p:nvPr>
        </p:nvSpPr>
        <p:spPr/>
        <p:txBody>
          <a:bodyPr>
            <a:normAutofit fontScale="92500" lnSpcReduction="10000"/>
          </a:bodyPr>
          <a:lstStyle/>
          <a:p>
            <a:r>
              <a:rPr lang="en-US" dirty="0"/>
              <a:t>The core of 2D TP is the 2D General Matrix Multiplication (GeMM) algorithm. Existing 2D GeMM are inefficient. Why?</a:t>
            </a:r>
          </a:p>
          <a:p>
            <a:endParaRPr lang="en-US" dirty="0"/>
          </a:p>
          <a:p>
            <a:r>
              <a:rPr lang="en-US" dirty="0"/>
              <a:t>1) Cannon’s algorithm incurs high traffic because it requires skewing the matrix shards, and only supports square meshes. </a:t>
            </a:r>
          </a:p>
          <a:p>
            <a:endParaRPr lang="en-US" dirty="0"/>
          </a:p>
          <a:p>
            <a:r>
              <a:rPr lang="en-US" dirty="0"/>
              <a:t>2) The SUMMA algorithm has less traffic than Cannon by choosing an optimal mesh shape, but relies on fine-grain broadcast and reduce communication operations. These primitives pipeline the communications into small packet transfers, which result in many synchronizations. </a:t>
            </a:r>
          </a:p>
          <a:p>
            <a:endParaRPr lang="en-US" dirty="0"/>
          </a:p>
          <a:p>
            <a:r>
              <a:rPr lang="en-US" dirty="0"/>
              <a:t>3) Google’s TPU clusters compute 2D </a:t>
            </a:r>
            <a:r>
              <a:rPr lang="en-US" dirty="0" err="1"/>
              <a:t>GeMMs</a:t>
            </a:r>
            <a:r>
              <a:rPr lang="en-US" dirty="0"/>
              <a:t> using </a:t>
            </a:r>
            <a:r>
              <a:rPr lang="en-US" dirty="0" err="1"/>
              <a:t>AllGather</a:t>
            </a:r>
            <a:r>
              <a:rPr lang="en-US" dirty="0"/>
              <a:t> (AG) and </a:t>
            </a:r>
            <a:r>
              <a:rPr lang="en-US" dirty="0" err="1"/>
              <a:t>ReduceScatter</a:t>
            </a:r>
            <a:r>
              <a:rPr lang="en-US" dirty="0"/>
              <a:t> (</a:t>
            </a:r>
            <a:r>
              <a:rPr lang="en-US" dirty="0" err="1"/>
              <a:t>RdS</a:t>
            </a:r>
            <a:r>
              <a:rPr lang="en-US" dirty="0"/>
              <a:t>) collective communication operations. This approach combines all partial communications into a single collective communication. As a result, it is not possible to overlap communications with computations via software pipelining.</a:t>
            </a:r>
          </a:p>
          <a:p>
            <a:endParaRPr lang="en-US" dirty="0"/>
          </a:p>
          <a:p>
            <a:r>
              <a:rPr lang="en-US" dirty="0"/>
              <a:t>4) Wang et al. partially solve this problem by partitioning a collective communication into multiple </a:t>
            </a:r>
            <a:r>
              <a:rPr lang="en-US" dirty="0" err="1"/>
              <a:t>SendRecv</a:t>
            </a:r>
            <a:r>
              <a:rPr lang="en-US" dirty="0"/>
              <a:t> operations to overlap communications with computations. Unfortunately, Wang’s partitioning method can only be applied to one direction. </a:t>
            </a:r>
          </a:p>
          <a:p>
            <a:endParaRPr lang="en-US" dirty="0"/>
          </a:p>
          <a:p>
            <a:r>
              <a:rPr lang="en-US" dirty="0" err="1"/>
              <a:t>MeshSlice</a:t>
            </a:r>
            <a:r>
              <a:rPr lang="en-US" dirty="0"/>
              <a:t> slices the AG/</a:t>
            </a:r>
            <a:r>
              <a:rPr lang="en-US" dirty="0" err="1"/>
              <a:t>RdS</a:t>
            </a:r>
            <a:r>
              <a:rPr lang="en-US" dirty="0"/>
              <a:t> collective communication operations into multiple partial AG/</a:t>
            </a:r>
            <a:r>
              <a:rPr lang="en-US" dirty="0" err="1"/>
              <a:t>RdS</a:t>
            </a:r>
            <a:r>
              <a:rPr lang="en-US" dirty="0"/>
              <a:t> operations in both row and column directions. It overlaps most of the communications with computations with software pipelining, enabling increased scalability.</a:t>
            </a:r>
          </a:p>
        </p:txBody>
      </p:sp>
      <p:sp>
        <p:nvSpPr>
          <p:cNvPr id="4" name="Slide Number Placeholder 3">
            <a:extLst>
              <a:ext uri="{FF2B5EF4-FFF2-40B4-BE49-F238E27FC236}">
                <a16:creationId xmlns:a16="http://schemas.microsoft.com/office/drawing/2014/main" id="{DB873DBD-8EB0-001F-D7CD-910DA2EE9B21}"/>
              </a:ext>
            </a:extLst>
          </p:cNvPr>
          <p:cNvSpPr>
            <a:spLocks noGrp="1"/>
          </p:cNvSpPr>
          <p:nvPr>
            <p:ph type="sldNum" sz="quarter" idx="5"/>
          </p:nvPr>
        </p:nvSpPr>
        <p:spPr/>
        <p:txBody>
          <a:bodyPr/>
          <a:lstStyle/>
          <a:p>
            <a:pPr marL="0" marR="0" lvl="0" indent="0" algn="l" defTabSz="914400" rtl="0" eaLnBrk="1" fontAlgn="auto" latinLnBrk="0" hangingPunct="0">
              <a:lnSpc>
                <a:spcPct val="100000"/>
              </a:lnSpc>
              <a:spcBef>
                <a:spcPts val="0"/>
              </a:spcBef>
              <a:spcAft>
                <a:spcPts val="0"/>
              </a:spcAft>
              <a:buClrTx/>
              <a:buSzTx/>
              <a:buFontTx/>
              <a:buNone/>
              <a:tabLst/>
              <a:defRPr/>
            </a:pPr>
            <a:fld id="{639B577F-6036-4BCD-9021-A736CBC28733}" type="slidenum">
              <a:rPr kumimoji="0" lang="en-US" sz="1800" b="0" i="0" u="none" strike="noStrike" kern="0" cap="none" spc="0" normalizeH="0" baseline="0" noProof="0" smtClean="0">
                <a:ln>
                  <a:noFill/>
                </a:ln>
                <a:solidFill>
                  <a:srgbClr val="0F2E4C"/>
                </a:solidFill>
                <a:effectLst/>
                <a:uLnTx/>
                <a:uFillTx/>
                <a:latin typeface="Abadi MT Std"/>
                <a:sym typeface="Abadi MT Std"/>
              </a:rPr>
              <a:pPr marL="0" marR="0" lvl="0" indent="0" algn="l" defTabSz="914400" rtl="0" eaLnBrk="1" fontAlgn="auto" latinLnBrk="0" hangingPunct="0">
                <a:lnSpc>
                  <a:spcPct val="100000"/>
                </a:lnSpc>
                <a:spcBef>
                  <a:spcPts val="0"/>
                </a:spcBef>
                <a:spcAft>
                  <a:spcPts val="0"/>
                </a:spcAft>
                <a:buClrTx/>
                <a:buSzTx/>
                <a:buFontTx/>
                <a:buNone/>
                <a:tabLst/>
                <a:defRPr/>
              </a:pPr>
              <a:t>50</a:t>
            </a:fld>
            <a:endParaRPr kumimoji="0" lang="en-US" sz="1800" b="0" i="0" u="none" strike="noStrike" kern="0" cap="none" spc="0" normalizeH="0" baseline="0" noProof="0" dirty="0">
              <a:ln>
                <a:noFill/>
              </a:ln>
              <a:solidFill>
                <a:srgbClr val="0F2E4C"/>
              </a:solidFill>
              <a:effectLst/>
              <a:uLnTx/>
              <a:uFillTx/>
              <a:latin typeface="Abadi MT Std"/>
              <a:sym typeface="Abadi MT Std"/>
            </a:endParaRPr>
          </a:p>
        </p:txBody>
      </p:sp>
    </p:spTree>
    <p:extLst>
      <p:ext uri="{BB962C8B-B14F-4D97-AF65-F5344CB8AC3E}">
        <p14:creationId xmlns:p14="http://schemas.microsoft.com/office/powerpoint/2010/main" val="39907266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51418-7805-8E4B-CE69-0876D9E25F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D116B1-AD52-2F52-856E-9230A1032F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364DD4-6919-95BE-B27F-BC7796791955}"/>
              </a:ext>
            </a:extLst>
          </p:cNvPr>
          <p:cNvSpPr>
            <a:spLocks noGrp="1"/>
          </p:cNvSpPr>
          <p:nvPr>
            <p:ph type="body" idx="1"/>
          </p:nvPr>
        </p:nvSpPr>
        <p:spPr/>
        <p:txBody>
          <a:bodyPr/>
          <a:lstStyle/>
          <a:p>
            <a:r>
              <a:rPr lang="en-US" dirty="0"/>
              <a:t>CXL 3 will bring rack-scale shared memory to the data center and this will allow applications to communicate more efficiently by avoid the “data center tax” that arises from serialization/deserialization and other overheads inherent in traditional packet-based networking systems.</a:t>
            </a:r>
          </a:p>
          <a:p>
            <a:endParaRPr lang="en-US" dirty="0"/>
          </a:p>
          <a:p>
            <a:r>
              <a:rPr lang="en-US" dirty="0"/>
              <a:t>The challenge is to leverage the benefits of shared memory without sacrificing the safety and isolation that network-based communication provides.  </a:t>
            </a:r>
            <a:r>
              <a:rPr lang="en-US" dirty="0" err="1"/>
              <a:t>RPCool</a:t>
            </a:r>
            <a:r>
              <a:rPr lang="en-US" dirty="0"/>
              <a:t> is a remote </a:t>
            </a:r>
            <a:r>
              <a:rPr lang="en-US" dirty="0" err="1"/>
              <a:t>proceduce</a:t>
            </a:r>
            <a:r>
              <a:rPr lang="en-US" dirty="0"/>
              <a:t> call (RPC) library that balances these two goals:  Applications can pass pointers to shared data via an RPC call, avoiding the data center tax, but </a:t>
            </a:r>
            <a:r>
              <a:rPr lang="en-US" dirty="0" err="1"/>
              <a:t>RPCool</a:t>
            </a:r>
            <a:r>
              <a:rPr lang="en-US" dirty="0"/>
              <a:t> also carefully manages program permissions to avoid accidental or malicious data corruption or leakage.</a:t>
            </a:r>
          </a:p>
          <a:p>
            <a:endParaRPr lang="en-US" dirty="0"/>
          </a:p>
          <a:p>
            <a:r>
              <a:rPr lang="en-US" dirty="0"/>
              <a:t>The result in significant speedups for legacy applications (e.g., </a:t>
            </a:r>
            <a:r>
              <a:rPr lang="en-US" dirty="0" err="1"/>
              <a:t>Memacached</a:t>
            </a:r>
            <a:r>
              <a:rPr lang="en-US" dirty="0"/>
              <a:t>) and opens the door for new shared-memory-oriented programming models and services.</a:t>
            </a:r>
          </a:p>
          <a:p>
            <a:endParaRPr lang="en-US" dirty="0"/>
          </a:p>
        </p:txBody>
      </p:sp>
      <p:sp>
        <p:nvSpPr>
          <p:cNvPr id="4" name="Slide Number Placeholder 3">
            <a:extLst>
              <a:ext uri="{FF2B5EF4-FFF2-40B4-BE49-F238E27FC236}">
                <a16:creationId xmlns:a16="http://schemas.microsoft.com/office/drawing/2014/main" id="{5CE5F1EE-DEC8-99BF-10A3-0944FF11E705}"/>
              </a:ext>
            </a:extLst>
          </p:cNvPr>
          <p:cNvSpPr>
            <a:spLocks noGrp="1"/>
          </p:cNvSpPr>
          <p:nvPr>
            <p:ph type="sldNum" sz="quarter" idx="5"/>
          </p:nvPr>
        </p:nvSpPr>
        <p:spPr/>
        <p:txBody>
          <a:bodyPr/>
          <a:lstStyle/>
          <a:p>
            <a:fld id="{D6346BC9-FFF2-6C4C-8ABE-9528C32A70A7}" type="slidenum">
              <a:rPr lang="en-US" smtClean="0"/>
              <a:t>52</a:t>
            </a:fld>
            <a:endParaRPr lang="en-US"/>
          </a:p>
        </p:txBody>
      </p:sp>
    </p:spTree>
    <p:extLst>
      <p:ext uri="{BB962C8B-B14F-4D97-AF65-F5344CB8AC3E}">
        <p14:creationId xmlns:p14="http://schemas.microsoft.com/office/powerpoint/2010/main" val="216544550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650875" marR="0" lvl="0" indent="-217170" algn="l" defTabSz="914400" rtl="0" eaLnBrk="1" fontAlgn="auto" latinLnBrk="0" hangingPunct="1">
              <a:lnSpc>
                <a:spcPct val="81000"/>
              </a:lnSpc>
              <a:spcBef>
                <a:spcPts val="400"/>
              </a:spcBef>
              <a:spcAft>
                <a:spcPts val="0"/>
              </a:spcAft>
              <a:buClr>
                <a:srgbClr val="000000"/>
              </a:buClr>
              <a:buSzPts val="1400"/>
              <a:buFont typeface="Arial"/>
              <a:buChar char="•"/>
              <a:tabLst/>
              <a:defRPr/>
            </a:pPr>
            <a:r>
              <a:rPr lang="en-US" sz="1200" dirty="0"/>
              <a:t>In </a:t>
            </a:r>
            <a:r>
              <a:rPr lang="en-US" sz="1200" b="1" dirty="0"/>
              <a:t>Nets4ML</a:t>
            </a:r>
            <a:r>
              <a:rPr lang="en-US" sz="1200" dirty="0"/>
              <a:t>, we are developing new communication collectives and domain-specific transports to mitigate tail and minimize the effect of stragglers on model’s training time; completing it orders of magnitude faster.</a:t>
            </a:r>
          </a:p>
          <a:p>
            <a:pPr marL="650875" indent="-217170" algn="l">
              <a:lnSpc>
                <a:spcPct val="81000"/>
              </a:lnSpc>
              <a:spcBef>
                <a:spcPts val="400"/>
              </a:spcBef>
              <a:buFont typeface="Arial"/>
              <a:buChar char="•"/>
            </a:pPr>
            <a:endParaRPr lang="en-US" dirty="0">
              <a:solidFill>
                <a:srgbClr val="000000"/>
              </a:solidFill>
              <a:latin typeface="Calibri"/>
              <a:cs typeface="Calibri"/>
            </a:endParaRPr>
          </a:p>
        </p:txBody>
      </p:sp>
    </p:spTree>
    <p:extLst>
      <p:ext uri="{BB962C8B-B14F-4D97-AF65-F5344CB8AC3E}">
        <p14:creationId xmlns:p14="http://schemas.microsoft.com/office/powerpoint/2010/main" val="33062447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71450" indent="-171450">
              <a:buFontTx/>
              <a:buChar char="-"/>
            </a:pPr>
            <a:r>
              <a:rPr lang="en-US"/>
              <a:t>for each </a:t>
            </a:r>
            <a:r>
              <a:rPr lang="en-US" err="1"/>
              <a:t>backpropogation</a:t>
            </a:r>
            <a:r>
              <a:rPr lang="en-US"/>
              <a:t> step, These gradients need to be synchronized over the network with all other GPUs</a:t>
            </a:r>
          </a:p>
          <a:p>
            <a:pPr marL="171450" indent="-171450">
              <a:buFontTx/>
              <a:buChar char="-"/>
            </a:pPr>
            <a:r>
              <a:rPr lang="en-US"/>
              <a:t>[click] This communication is normally done through an </a:t>
            </a:r>
            <a:r>
              <a:rPr lang="en-US" err="1"/>
              <a:t>AllReduce</a:t>
            </a:r>
            <a:r>
              <a:rPr lang="en-US"/>
              <a:t> collective operation which synchronizes and aggregates the model gradients across all these nodes</a:t>
            </a:r>
          </a:p>
        </p:txBody>
      </p:sp>
      <p:sp>
        <p:nvSpPr>
          <p:cNvPr id="4" name="Slide Number Placeholder 3"/>
          <p:cNvSpPr>
            <a:spLocks noGrp="1"/>
          </p:cNvSpPr>
          <p:nvPr>
            <p:ph type="sldNum" sz="quarter" idx="5"/>
          </p:nvPr>
        </p:nvSpPr>
        <p:spPr/>
        <p:txBody>
          <a:bodyPr/>
          <a:lstStyle/>
          <a:p>
            <a:fld id="{9C568902-CBEF-484B-8D78-1224A5FE90E6}" type="slidenum">
              <a:rPr lang="en-US" smtClean="0"/>
              <a:t>54</a:t>
            </a:fld>
            <a:endParaRPr lang="en-US"/>
          </a:p>
        </p:txBody>
      </p:sp>
    </p:spTree>
    <p:extLst>
      <p:ext uri="{BB962C8B-B14F-4D97-AF65-F5344CB8AC3E}">
        <p14:creationId xmlns:p14="http://schemas.microsoft.com/office/powerpoint/2010/main" val="332281608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746827-EE1C-A2B9-8150-3EA2C8A197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5055D4-8597-D194-E56F-506A5F860CD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716EA0C4-ADAE-C7E0-A928-A1259A7F7950}"/>
              </a:ext>
            </a:extLst>
          </p:cNvPr>
          <p:cNvSpPr>
            <a:spLocks noGrp="1"/>
          </p:cNvSpPr>
          <p:nvPr>
            <p:ph type="body" idx="1"/>
          </p:nvPr>
        </p:nvSpPr>
        <p:spPr/>
        <p:txBody>
          <a:bodyPr/>
          <a:lstStyle/>
          <a:p>
            <a:pPr marL="171450" indent="-171450">
              <a:buFontTx/>
              <a:buChar char="-"/>
            </a:pPr>
            <a:r>
              <a:rPr lang="en-US"/>
              <a:t>However, this </a:t>
            </a:r>
            <a:r>
              <a:rPr lang="en-US" err="1"/>
              <a:t>AllReduce</a:t>
            </a:r>
            <a:r>
              <a:rPr lang="en-US"/>
              <a:t> comm is now becoming the critical bottleneck in distributed training</a:t>
            </a:r>
          </a:p>
          <a:p>
            <a:pPr marL="171450" indent="-171450">
              <a:buFontTx/>
              <a:buChar char="-"/>
            </a:pPr>
            <a:r>
              <a:rPr lang="en-US"/>
              <a:t>[click] We are seeing as much as 65% of the training time is being spent on the </a:t>
            </a:r>
            <a:r>
              <a:rPr lang="en-US" err="1"/>
              <a:t>AllReduce</a:t>
            </a:r>
            <a:r>
              <a:rPr lang="en-US"/>
              <a:t> op</a:t>
            </a:r>
          </a:p>
          <a:p>
            <a:pPr marL="171450" indent="-171450">
              <a:buFontTx/>
              <a:buChar char="-"/>
            </a:pPr>
            <a:r>
              <a:rPr lang="en-US"/>
              <a:t>[click] This is further worsened in the cloud and shared data center environments where many workloads are running in parallel</a:t>
            </a:r>
          </a:p>
        </p:txBody>
      </p:sp>
      <p:sp>
        <p:nvSpPr>
          <p:cNvPr id="4" name="Slide Number Placeholder 3">
            <a:extLst>
              <a:ext uri="{FF2B5EF4-FFF2-40B4-BE49-F238E27FC236}">
                <a16:creationId xmlns:a16="http://schemas.microsoft.com/office/drawing/2014/main" id="{C53C72D8-2C50-AC54-28E5-7398437633E2}"/>
              </a:ext>
            </a:extLst>
          </p:cNvPr>
          <p:cNvSpPr>
            <a:spLocks noGrp="1"/>
          </p:cNvSpPr>
          <p:nvPr>
            <p:ph type="sldNum" sz="quarter" idx="5"/>
          </p:nvPr>
        </p:nvSpPr>
        <p:spPr/>
        <p:txBody>
          <a:bodyPr/>
          <a:lstStyle/>
          <a:p>
            <a:fld id="{9C568902-CBEF-484B-8D78-1224A5FE90E6}" type="slidenum">
              <a:rPr lang="en-US" smtClean="0"/>
              <a:t>55</a:t>
            </a:fld>
            <a:endParaRPr lang="en-US"/>
          </a:p>
        </p:txBody>
      </p:sp>
    </p:spTree>
    <p:extLst>
      <p:ext uri="{BB962C8B-B14F-4D97-AF65-F5344CB8AC3E}">
        <p14:creationId xmlns:p14="http://schemas.microsoft.com/office/powerpoint/2010/main" val="34482055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11820-D8DD-BD05-6E06-90A06154D9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B2B94B-0560-DBD3-F9CE-4FD2BB06649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DD8AD3A-C902-E8A8-58FD-7F483C9DF4B8}"/>
              </a:ext>
            </a:extLst>
          </p:cNvPr>
          <p:cNvSpPr>
            <a:spLocks noGrp="1"/>
          </p:cNvSpPr>
          <p:nvPr>
            <p:ph type="body" idx="1"/>
          </p:nvPr>
        </p:nvSpPr>
        <p:spPr/>
        <p:txBody>
          <a:bodyPr/>
          <a:lstStyle/>
          <a:p>
            <a:pPr marL="171450" marR="0" lvl="0" indent="-171450" defTabSz="914400" eaLnBrk="1" fontAlgn="auto" latinLnBrk="0" hangingPunct="1">
              <a:lnSpc>
                <a:spcPct val="100000"/>
              </a:lnSpc>
              <a:spcBef>
                <a:spcPts val="0"/>
              </a:spcBef>
              <a:spcAft>
                <a:spcPts val="0"/>
              </a:spcAft>
              <a:buClrTx/>
              <a:buSzTx/>
              <a:buFontTx/>
              <a:buChar char="-"/>
              <a:tabLst/>
              <a:defRPr/>
            </a:pPr>
            <a:r>
              <a:rPr lang="en-US"/>
              <a:t>Usually, compression algorithms compress the data before sending, but it needs to be decompressed at the aggregator when summing it with other data,</a:t>
            </a:r>
          </a:p>
          <a:p>
            <a:pPr marL="171450" marR="0" lvl="0" indent="-171450" defTabSz="914400" eaLnBrk="1" fontAlgn="auto" latinLnBrk="0" hangingPunct="1">
              <a:lnSpc>
                <a:spcPct val="100000"/>
              </a:lnSpc>
              <a:spcBef>
                <a:spcPts val="0"/>
              </a:spcBef>
              <a:spcAft>
                <a:spcPts val="0"/>
              </a:spcAft>
              <a:buClrTx/>
              <a:buSzTx/>
              <a:buFontTx/>
              <a:buChar char="-"/>
              <a:tabLst/>
              <a:defRPr/>
            </a:pPr>
            <a:r>
              <a:rPr lang="en-US"/>
              <a:t>Then it again compresses the gradients for faster delivery back to the workers</a:t>
            </a:r>
          </a:p>
          <a:p>
            <a:pPr marL="171450" marR="0" lvl="0" indent="-171450" defTabSz="914400" eaLnBrk="1" fontAlgn="auto" latinLnBrk="0" hangingPunct="1">
              <a:lnSpc>
                <a:spcPct val="100000"/>
              </a:lnSpc>
              <a:spcBef>
                <a:spcPts val="0"/>
              </a:spcBef>
              <a:spcAft>
                <a:spcPts val="0"/>
              </a:spcAft>
              <a:buClrTx/>
              <a:buSzTx/>
              <a:buFontTx/>
              <a:buChar char="-"/>
              <a:tabLst/>
              <a:defRPr/>
            </a:pPr>
            <a:r>
              <a:rPr lang="en-US"/>
              <a:t>This extra compression/decompression step adds to the latency, </a:t>
            </a:r>
          </a:p>
          <a:p>
            <a:pPr marL="171450" marR="0" lvl="0" indent="-171450" defTabSz="914400" eaLnBrk="1" fontAlgn="auto" latinLnBrk="0" hangingPunct="1">
              <a:lnSpc>
                <a:spcPct val="100000"/>
              </a:lnSpc>
              <a:spcBef>
                <a:spcPts val="0"/>
              </a:spcBef>
              <a:spcAft>
                <a:spcPts val="0"/>
              </a:spcAft>
              <a:buClrTx/>
              <a:buSzTx/>
              <a:buFontTx/>
              <a:buChar char="-"/>
              <a:tabLst/>
              <a:defRPr/>
            </a:pPr>
            <a:r>
              <a:rPr lang="en-US"/>
              <a:t>THC solves this by implementing a homomorphic compression…</a:t>
            </a:r>
          </a:p>
          <a:p>
            <a:pPr marL="171450" marR="0" lvl="0" indent="-171450" defTabSz="914400" eaLnBrk="1" fontAlgn="auto" latinLnBrk="0" hangingPunct="1">
              <a:lnSpc>
                <a:spcPct val="100000"/>
              </a:lnSpc>
              <a:spcBef>
                <a:spcPts val="0"/>
              </a:spcBef>
              <a:spcAft>
                <a:spcPts val="0"/>
              </a:spcAft>
              <a:buClrTx/>
              <a:buSzTx/>
              <a:buFontTx/>
              <a:buChar char="-"/>
              <a:tabLst/>
              <a:defRPr/>
            </a:pPr>
            <a:r>
              <a:rPr lang="en-US"/>
              <a:t>[click] so the reduction can happen directly on the compressed data</a:t>
            </a:r>
          </a:p>
          <a:p>
            <a:pPr marL="171450" marR="0" lvl="0" indent="-171450" defTabSz="914400" eaLnBrk="1" fontAlgn="auto" latinLnBrk="0" hangingPunct="1">
              <a:lnSpc>
                <a:spcPct val="100000"/>
              </a:lnSpc>
              <a:spcBef>
                <a:spcPts val="0"/>
              </a:spcBef>
              <a:spcAft>
                <a:spcPts val="0"/>
              </a:spcAft>
              <a:buClrTx/>
              <a:buSzTx/>
              <a:buFontTx/>
              <a:buChar char="-"/>
              <a:tabLst/>
              <a:defRPr/>
            </a:pPr>
            <a:r>
              <a:rPr lang="en-US"/>
              <a:t>This saves significant cycles and</a:t>
            </a:r>
          </a:p>
        </p:txBody>
      </p:sp>
    </p:spTree>
    <p:extLst>
      <p:ext uri="{BB962C8B-B14F-4D97-AF65-F5344CB8AC3E}">
        <p14:creationId xmlns:p14="http://schemas.microsoft.com/office/powerpoint/2010/main" val="10832293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A2EAE-411C-F389-F368-2F387C320D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5BBAD5-DDD7-0A9D-01F7-72C567ACA20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B467B90-BF7D-4FA5-49A2-F8AC392191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2045F5F-CBB3-E110-F6AB-D08A0FFD3E0A}"/>
              </a:ext>
            </a:extLst>
          </p:cNvPr>
          <p:cNvSpPr>
            <a:spLocks noGrp="1"/>
          </p:cNvSpPr>
          <p:nvPr>
            <p:ph type="sldNum" sz="quarter" idx="5"/>
          </p:nvPr>
        </p:nvSpPr>
        <p:spPr/>
        <p:txBody>
          <a:bodyPr/>
          <a:lstStyle/>
          <a:p>
            <a:pPr marL="0" marR="0" lvl="0" indent="0" algn="l" defTabSz="914400" rtl="0" eaLnBrk="1" fontAlgn="auto" latinLnBrk="0" hangingPunct="0">
              <a:lnSpc>
                <a:spcPct val="100000"/>
              </a:lnSpc>
              <a:spcBef>
                <a:spcPts val="0"/>
              </a:spcBef>
              <a:spcAft>
                <a:spcPts val="0"/>
              </a:spcAft>
              <a:buClrTx/>
              <a:buSzTx/>
              <a:buFontTx/>
              <a:buNone/>
              <a:tabLst/>
              <a:defRPr/>
            </a:pPr>
            <a:fld id="{A5876D3B-12CB-B04B-AA69-509CDB2D0DF7}" type="slidenum">
              <a:rPr kumimoji="0" lang="en-US" altLang="en-US" sz="1800" b="0" i="0" u="none" strike="noStrike" kern="0" cap="none" spc="0" normalizeH="0" baseline="0" noProof="0" smtClean="0">
                <a:ln>
                  <a:noFill/>
                </a:ln>
                <a:solidFill>
                  <a:srgbClr val="0F2E4C"/>
                </a:solidFill>
                <a:effectLst/>
                <a:uLnTx/>
                <a:uFillTx/>
                <a:latin typeface="Abadi MT Std"/>
                <a:sym typeface="Abadi MT Std"/>
              </a:rPr>
              <a:pPr marL="0" marR="0" lvl="0" indent="0" algn="l" defTabSz="914400" rtl="0" eaLnBrk="1" fontAlgn="auto" latinLnBrk="0" hangingPunct="0">
                <a:lnSpc>
                  <a:spcPct val="100000"/>
                </a:lnSpc>
                <a:spcBef>
                  <a:spcPts val="0"/>
                </a:spcBef>
                <a:spcAft>
                  <a:spcPts val="0"/>
                </a:spcAft>
                <a:buClrTx/>
                <a:buSzTx/>
                <a:buFontTx/>
                <a:buNone/>
                <a:tabLst/>
                <a:defRPr/>
              </a:pPr>
              <a:t>57</a:t>
            </a:fld>
            <a:endParaRPr kumimoji="0" lang="en-US" altLang="en-US" sz="1800" b="0" i="0" u="none" strike="noStrike" kern="0" cap="none" spc="0" normalizeH="0" baseline="0" noProof="0">
              <a:ln>
                <a:noFill/>
              </a:ln>
              <a:solidFill>
                <a:srgbClr val="0F2E4C"/>
              </a:solidFill>
              <a:effectLst/>
              <a:uLnTx/>
              <a:uFillTx/>
              <a:latin typeface="Abadi MT Std"/>
              <a:sym typeface="Abadi MT Std"/>
            </a:endParaRPr>
          </a:p>
        </p:txBody>
      </p:sp>
    </p:spTree>
    <p:extLst>
      <p:ext uri="{BB962C8B-B14F-4D97-AF65-F5344CB8AC3E}">
        <p14:creationId xmlns:p14="http://schemas.microsoft.com/office/powerpoint/2010/main" val="407365133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51418-7805-8E4B-CE69-0876D9E25F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D116B1-AD52-2F52-856E-9230A1032F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364DD4-6919-95BE-B27F-BC7796791955}"/>
              </a:ext>
            </a:extLst>
          </p:cNvPr>
          <p:cNvSpPr>
            <a:spLocks noGrp="1"/>
          </p:cNvSpPr>
          <p:nvPr>
            <p:ph type="body" idx="1"/>
          </p:nvPr>
        </p:nvSpPr>
        <p:spPr/>
        <p:txBody>
          <a:bodyPr/>
          <a:lstStyle/>
          <a:p>
            <a:endParaRPr lang="en-US" dirty="0"/>
          </a:p>
          <a:p>
            <a:endParaRPr lang="en-US" dirty="0"/>
          </a:p>
        </p:txBody>
      </p:sp>
      <p:sp>
        <p:nvSpPr>
          <p:cNvPr id="4" name="Slide Number Placeholder 3">
            <a:extLst>
              <a:ext uri="{FF2B5EF4-FFF2-40B4-BE49-F238E27FC236}">
                <a16:creationId xmlns:a16="http://schemas.microsoft.com/office/drawing/2014/main" id="{5CE5F1EE-DEC8-99BF-10A3-0944FF11E705}"/>
              </a:ext>
            </a:extLst>
          </p:cNvPr>
          <p:cNvSpPr>
            <a:spLocks noGrp="1"/>
          </p:cNvSpPr>
          <p:nvPr>
            <p:ph type="sldNum" sz="quarter" idx="5"/>
          </p:nvPr>
        </p:nvSpPr>
        <p:spPr/>
        <p:txBody>
          <a:bodyPr/>
          <a:lstStyle/>
          <a:p>
            <a:fld id="{D6346BC9-FFF2-6C4C-8ABE-9528C32A70A7}" type="slidenum">
              <a:rPr lang="en-US" smtClean="0"/>
              <a:t>60</a:t>
            </a:fld>
            <a:endParaRPr lang="en-US"/>
          </a:p>
        </p:txBody>
      </p:sp>
    </p:spTree>
    <p:extLst>
      <p:ext uri="{BB962C8B-B14F-4D97-AF65-F5344CB8AC3E}">
        <p14:creationId xmlns:p14="http://schemas.microsoft.com/office/powerpoint/2010/main" val="35318064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371604"/>
            <a:ext cx="10464800" cy="1927225"/>
          </a:xfrm>
        </p:spPr>
        <p:txBody>
          <a:bodyPr anchor="b">
            <a:noAutofit/>
          </a:bodyPr>
          <a:lstStyle>
            <a:lvl1pPr algn="ctr" defTabSz="914400" rtl="0" eaLnBrk="1" latinLnBrk="0" hangingPunct="1">
              <a:spcBef>
                <a:spcPct val="0"/>
              </a:spcBef>
              <a:buNone/>
              <a:defRPr lang="en-US" sz="5400" b="1" kern="1200" cap="none" spc="-100" baseline="0" dirty="0">
                <a:solidFill>
                  <a:srgbClr val="C00000"/>
                </a:solidFill>
                <a:latin typeface="+mj-lt"/>
                <a:ea typeface="Palatino" pitchFamily="2" charset="77"/>
                <a:cs typeface="+mj-cs"/>
              </a:defRPr>
            </a:lvl1pPr>
          </a:lstStyle>
          <a:p>
            <a:r>
              <a:rPr lang="en-US" dirty="0"/>
              <a:t>Click to edit Master title style</a:t>
            </a:r>
          </a:p>
        </p:txBody>
      </p:sp>
      <p:sp>
        <p:nvSpPr>
          <p:cNvPr id="3" name="Subtitle 2"/>
          <p:cNvSpPr>
            <a:spLocks noGrp="1"/>
          </p:cNvSpPr>
          <p:nvPr>
            <p:ph type="subTitle" idx="1"/>
          </p:nvPr>
        </p:nvSpPr>
        <p:spPr>
          <a:xfrm>
            <a:off x="1879600" y="3499801"/>
            <a:ext cx="8534400" cy="1752600"/>
          </a:xfrm>
        </p:spPr>
        <p:txBody>
          <a:bodyPr/>
          <a:lstStyle>
            <a:lvl1pPr marL="0" indent="0" algn="ctr">
              <a:buNone/>
              <a:defRPr lang="en-US" sz="2400" kern="1200" dirty="0">
                <a:solidFill>
                  <a:schemeClr val="tx1">
                    <a:lumMod val="75000"/>
                    <a:lumOff val="2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cxnSp>
        <p:nvCxnSpPr>
          <p:cNvPr id="8" name="Straight Connector 7"/>
          <p:cNvCxnSpPr/>
          <p:nvPr/>
        </p:nvCxnSpPr>
        <p:spPr>
          <a:xfrm>
            <a:off x="914400" y="3398521"/>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1" name="Rectangle 6"/>
          <p:cNvSpPr txBox="1">
            <a:spLocks noChangeArrowheads="1"/>
          </p:cNvSpPr>
          <p:nvPr userDrawn="1"/>
        </p:nvSpPr>
        <p:spPr bwMode="auto">
          <a:xfrm>
            <a:off x="7772400" y="6291802"/>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r" defTabSz="914400" rtl="0" eaLnBrk="1" latinLnBrk="0" hangingPunct="1">
              <a:defRPr sz="1400" kern="120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C6633DD-27E9-450E-B02D-CFAA132024A6}" type="slidenum">
              <a:rPr lang="en-US" smtClean="0"/>
              <a:pPr>
                <a:defRPr/>
              </a:pPr>
              <a:t>‹#›</a:t>
            </a:fld>
            <a:endParaRPr lang="en-US"/>
          </a:p>
        </p:txBody>
      </p:sp>
      <p:sp>
        <p:nvSpPr>
          <p:cNvPr id="7" name="Footer Placeholder 4"/>
          <p:cNvSpPr>
            <a:spLocks noGrp="1"/>
          </p:cNvSpPr>
          <p:nvPr>
            <p:ph type="ftr" sz="quarter" idx="3"/>
          </p:nvPr>
        </p:nvSpPr>
        <p:spPr>
          <a:xfrm>
            <a:off x="2516094" y="6291802"/>
            <a:ext cx="5486400" cy="329184"/>
          </a:xfrm>
          <a:prstGeom prst="rect">
            <a:avLst/>
          </a:prstGeom>
        </p:spPr>
        <p:txBody>
          <a:bodyPr vert="horz" lIns="91440" tIns="45720" rIns="91440" bIns="45720" rtlCol="0" anchor="ctr"/>
          <a:lstStyle>
            <a:lvl1pPr algn="ctr">
              <a:defRPr sz="1400" b="0">
                <a:solidFill>
                  <a:schemeClr val="tx1"/>
                </a:solidFill>
              </a:defRPr>
            </a:lvl1pPr>
          </a:lstStyle>
          <a:p>
            <a:r>
              <a:rPr lang="en-US" dirty="0"/>
              <a:t>Interdisciplinary Research    --  J. Torrellas</a:t>
            </a:r>
          </a:p>
        </p:txBody>
      </p:sp>
    </p:spTree>
    <p:extLst>
      <p:ext uri="{BB962C8B-B14F-4D97-AF65-F5344CB8AC3E}">
        <p14:creationId xmlns:p14="http://schemas.microsoft.com/office/powerpoint/2010/main" val="44634786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609600" y="1600202"/>
            <a:ext cx="10972800" cy="4601815"/>
          </a:xfrm>
        </p:spPr>
        <p:txBody>
          <a:bodyPr/>
          <a:lstStyle>
            <a:lvl1pPr marL="182880" indent="-274320">
              <a:buFont typeface="Courier New" panose="02070309020205020404" pitchFamily="49" charset="0"/>
              <a:buChar char="o"/>
              <a:defRPr/>
            </a:lvl1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txBox="1">
            <a:spLocks noChangeArrowheads="1"/>
          </p:cNvSpPr>
          <p:nvPr userDrawn="1"/>
        </p:nvSpPr>
        <p:spPr bwMode="auto">
          <a:xfrm>
            <a:off x="7772400" y="6291802"/>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r" defTabSz="914400" rtl="0" eaLnBrk="1" latinLnBrk="0" hangingPunct="1">
              <a:defRPr sz="1400" kern="120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C6633DD-27E9-450E-B02D-CFAA132024A6}" type="slidenum">
              <a:rPr lang="en-US" smtClean="0"/>
              <a:pPr>
                <a:defRPr/>
              </a:pPr>
              <a:t>‹#›</a:t>
            </a:fld>
            <a:endParaRPr lang="en-US"/>
          </a:p>
        </p:txBody>
      </p:sp>
      <p:sp>
        <p:nvSpPr>
          <p:cNvPr id="8" name="Footer Placeholder 4"/>
          <p:cNvSpPr>
            <a:spLocks noGrp="1"/>
          </p:cNvSpPr>
          <p:nvPr>
            <p:ph type="ftr" sz="quarter" idx="3"/>
          </p:nvPr>
        </p:nvSpPr>
        <p:spPr>
          <a:xfrm>
            <a:off x="2516094" y="6291802"/>
            <a:ext cx="5486400" cy="329184"/>
          </a:xfrm>
          <a:prstGeom prst="rect">
            <a:avLst/>
          </a:prstGeom>
        </p:spPr>
        <p:txBody>
          <a:bodyPr vert="horz" lIns="91440" tIns="45720" rIns="91440" bIns="45720" rtlCol="0" anchor="ctr"/>
          <a:lstStyle>
            <a:lvl1pPr algn="ctr">
              <a:defRPr sz="1400" b="0">
                <a:solidFill>
                  <a:schemeClr val="tx1"/>
                </a:solidFill>
              </a:defRPr>
            </a:lvl1pPr>
          </a:lstStyle>
          <a:p>
            <a:r>
              <a:rPr lang="en-US" dirty="0"/>
              <a:t>Interdisciplinary Research    --  J. Torrellas</a:t>
            </a:r>
          </a:p>
        </p:txBody>
      </p:sp>
    </p:spTree>
    <p:extLst>
      <p:ext uri="{BB962C8B-B14F-4D97-AF65-F5344CB8AC3E}">
        <p14:creationId xmlns:p14="http://schemas.microsoft.com/office/powerpoint/2010/main" val="3316824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63084" y="1063489"/>
            <a:ext cx="10363200" cy="2200275"/>
          </a:xfrm>
        </p:spPr>
        <p:txBody>
          <a:bodyPr anchor="b">
            <a:normAutofit/>
          </a:bodyPr>
          <a:lstStyle>
            <a:lvl1pPr algn="l">
              <a:defRPr sz="4000" b="1" cap="none">
                <a:solidFill>
                  <a:srgbClr val="C00000"/>
                </a:solidFill>
              </a:defRPr>
            </a:lvl1pPr>
          </a:lstStyle>
          <a:p>
            <a:r>
              <a:rPr lang="en-US" dirty="0"/>
              <a:t>Click To Edit Master Title Style</a:t>
            </a:r>
          </a:p>
        </p:txBody>
      </p:sp>
      <p:sp>
        <p:nvSpPr>
          <p:cNvPr id="3" name="Text Placeholder 2"/>
          <p:cNvSpPr>
            <a:spLocks noGrp="1"/>
          </p:cNvSpPr>
          <p:nvPr>
            <p:ph type="body" idx="1"/>
          </p:nvPr>
        </p:nvSpPr>
        <p:spPr>
          <a:xfrm>
            <a:off x="963084" y="3328156"/>
            <a:ext cx="10363200" cy="1500187"/>
          </a:xfrm>
        </p:spPr>
        <p:txBody>
          <a:bodyPr anchor="t">
            <a:normAutofit/>
          </a:bodyPr>
          <a:lstStyle>
            <a:lvl1pPr marL="0" indent="0">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cxnSp>
        <p:nvCxnSpPr>
          <p:cNvPr id="7" name="Straight Connector 6"/>
          <p:cNvCxnSpPr/>
          <p:nvPr/>
        </p:nvCxnSpPr>
        <p:spPr>
          <a:xfrm>
            <a:off x="975360" y="3300721"/>
            <a:ext cx="104648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9" name="Rectangle 6"/>
          <p:cNvSpPr txBox="1">
            <a:spLocks noChangeArrowheads="1"/>
          </p:cNvSpPr>
          <p:nvPr userDrawn="1"/>
        </p:nvSpPr>
        <p:spPr bwMode="auto">
          <a:xfrm>
            <a:off x="7772400" y="6291802"/>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r" defTabSz="914400" rtl="0" eaLnBrk="1" latinLnBrk="0" hangingPunct="1">
              <a:defRPr sz="1400" kern="120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C6633DD-27E9-450E-B02D-CFAA132024A6}" type="slidenum">
              <a:rPr lang="en-US" smtClean="0"/>
              <a:pPr>
                <a:defRPr/>
              </a:pPr>
              <a:t>‹#›</a:t>
            </a:fld>
            <a:endParaRPr lang="en-US"/>
          </a:p>
        </p:txBody>
      </p:sp>
      <p:sp>
        <p:nvSpPr>
          <p:cNvPr id="11" name="Footer Placeholder 4"/>
          <p:cNvSpPr>
            <a:spLocks noGrp="1"/>
          </p:cNvSpPr>
          <p:nvPr>
            <p:ph type="ftr" sz="quarter" idx="3"/>
          </p:nvPr>
        </p:nvSpPr>
        <p:spPr>
          <a:xfrm>
            <a:off x="2516094" y="6291802"/>
            <a:ext cx="5486400" cy="329184"/>
          </a:xfrm>
          <a:prstGeom prst="rect">
            <a:avLst/>
          </a:prstGeom>
        </p:spPr>
        <p:txBody>
          <a:bodyPr vert="horz" lIns="91440" tIns="45720" rIns="91440" bIns="45720" rtlCol="0" anchor="ctr"/>
          <a:lstStyle>
            <a:lvl1pPr algn="ctr">
              <a:defRPr sz="1400" b="0">
                <a:solidFill>
                  <a:schemeClr val="tx1"/>
                </a:solidFill>
              </a:defRPr>
            </a:lvl1pPr>
          </a:lstStyle>
          <a:p>
            <a:r>
              <a:rPr lang="en-US" dirty="0"/>
              <a:t>Interdisciplinary Research    --  J. Torrellas</a:t>
            </a:r>
          </a:p>
        </p:txBody>
      </p:sp>
    </p:spTree>
    <p:extLst>
      <p:ext uri="{BB962C8B-B14F-4D97-AF65-F5344CB8AC3E}">
        <p14:creationId xmlns:p14="http://schemas.microsoft.com/office/powerpoint/2010/main" val="396308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sz="half" idx="1"/>
          </p:nvPr>
        </p:nvSpPr>
        <p:spPr>
          <a:xfrm>
            <a:off x="609600" y="1673352"/>
            <a:ext cx="5384800" cy="4541918"/>
          </a:xfrm>
        </p:spPr>
        <p:txBody>
          <a:bodyPr>
            <a:normAutofit/>
          </a:bodyPr>
          <a:lstStyle>
            <a:lvl1pPr marL="182880" indent="-274320">
              <a:buFont typeface="Courier New" panose="02070309020205020404" pitchFamily="49" charset="0"/>
              <a:buChar char="o"/>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73352"/>
            <a:ext cx="5384800" cy="4541918"/>
          </a:xfrm>
        </p:spPr>
        <p:txBody>
          <a:bodyPr>
            <a:normAutofit/>
          </a:bodyPr>
          <a:lstStyle>
            <a:lvl1pPr marL="182880" indent="-274320">
              <a:buFont typeface="Courier New" panose="02070309020205020404" pitchFamily="49" charset="0"/>
              <a:buChar char="o"/>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6"/>
          <p:cNvSpPr txBox="1">
            <a:spLocks noChangeArrowheads="1"/>
          </p:cNvSpPr>
          <p:nvPr userDrawn="1"/>
        </p:nvSpPr>
        <p:spPr bwMode="auto">
          <a:xfrm>
            <a:off x="7772400" y="6291802"/>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r" defTabSz="914400" rtl="0" eaLnBrk="1" latinLnBrk="0" hangingPunct="1">
              <a:defRPr sz="1400" kern="120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C6633DD-27E9-450E-B02D-CFAA132024A6}" type="slidenum">
              <a:rPr lang="en-US" smtClean="0"/>
              <a:pPr>
                <a:defRPr/>
              </a:pPr>
              <a:t>‹#›</a:t>
            </a:fld>
            <a:endParaRPr lang="en-US"/>
          </a:p>
        </p:txBody>
      </p:sp>
      <p:sp>
        <p:nvSpPr>
          <p:cNvPr id="7" name="Footer Placeholder 4"/>
          <p:cNvSpPr>
            <a:spLocks noGrp="1"/>
          </p:cNvSpPr>
          <p:nvPr>
            <p:ph type="ftr" sz="quarter" idx="3"/>
          </p:nvPr>
        </p:nvSpPr>
        <p:spPr>
          <a:xfrm>
            <a:off x="2516094" y="6291802"/>
            <a:ext cx="5486400" cy="329184"/>
          </a:xfrm>
          <a:prstGeom prst="rect">
            <a:avLst/>
          </a:prstGeom>
        </p:spPr>
        <p:txBody>
          <a:bodyPr vert="horz" lIns="91440" tIns="45720" rIns="91440" bIns="45720" rtlCol="0" anchor="ctr"/>
          <a:lstStyle>
            <a:lvl1pPr algn="ctr">
              <a:defRPr sz="1400" b="0">
                <a:solidFill>
                  <a:schemeClr val="tx1"/>
                </a:solidFill>
              </a:defRPr>
            </a:lvl1pPr>
          </a:lstStyle>
          <a:p>
            <a:r>
              <a:rPr lang="en-US" dirty="0"/>
              <a:t>Interdisciplinary Research    --  J. Torrellas</a:t>
            </a:r>
          </a:p>
        </p:txBody>
      </p:sp>
    </p:spTree>
    <p:extLst>
      <p:ext uri="{BB962C8B-B14F-4D97-AF65-F5344CB8AC3E}">
        <p14:creationId xmlns:p14="http://schemas.microsoft.com/office/powerpoint/2010/main" val="35968313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6" name="Rectangle 6"/>
          <p:cNvSpPr txBox="1">
            <a:spLocks noChangeArrowheads="1"/>
          </p:cNvSpPr>
          <p:nvPr userDrawn="1"/>
        </p:nvSpPr>
        <p:spPr bwMode="auto">
          <a:xfrm>
            <a:off x="7772400" y="6291802"/>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r" defTabSz="914400" rtl="0" eaLnBrk="1" latinLnBrk="0" hangingPunct="1">
              <a:defRPr sz="1400" kern="120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C6633DD-27E9-450E-B02D-CFAA132024A6}" type="slidenum">
              <a:rPr lang="en-US" smtClean="0"/>
              <a:pPr>
                <a:defRPr/>
              </a:pPr>
              <a:t>‹#›</a:t>
            </a:fld>
            <a:endParaRPr lang="en-US"/>
          </a:p>
        </p:txBody>
      </p:sp>
      <p:sp>
        <p:nvSpPr>
          <p:cNvPr id="4" name="Footer Placeholder 4"/>
          <p:cNvSpPr>
            <a:spLocks noGrp="1"/>
          </p:cNvSpPr>
          <p:nvPr>
            <p:ph type="ftr" sz="quarter" idx="3"/>
          </p:nvPr>
        </p:nvSpPr>
        <p:spPr>
          <a:xfrm>
            <a:off x="2516094" y="6291802"/>
            <a:ext cx="5486400" cy="329184"/>
          </a:xfrm>
          <a:prstGeom prst="rect">
            <a:avLst/>
          </a:prstGeom>
        </p:spPr>
        <p:txBody>
          <a:bodyPr vert="horz" lIns="91440" tIns="45720" rIns="91440" bIns="45720" rtlCol="0" anchor="ctr"/>
          <a:lstStyle>
            <a:lvl1pPr algn="ctr">
              <a:defRPr sz="1400" b="0">
                <a:solidFill>
                  <a:schemeClr val="tx1"/>
                </a:solidFill>
              </a:defRPr>
            </a:lvl1pPr>
          </a:lstStyle>
          <a:p>
            <a:r>
              <a:rPr lang="en-US" dirty="0"/>
              <a:t>Interdisciplinary Research    --  J. Torrellas</a:t>
            </a:r>
          </a:p>
        </p:txBody>
      </p:sp>
    </p:spTree>
    <p:extLst>
      <p:ext uri="{BB962C8B-B14F-4D97-AF65-F5344CB8AC3E}">
        <p14:creationId xmlns:p14="http://schemas.microsoft.com/office/powerpoint/2010/main" val="3046860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4E4BB-5696-B6D3-DD90-9F1779EB449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CAFB995-660A-E230-30D5-CDE357624BF3}"/>
              </a:ext>
            </a:extLst>
          </p:cNvPr>
          <p:cNvSpPr>
            <a:spLocks noGrp="1"/>
          </p:cNvSpPr>
          <p:nvPr>
            <p:ph type="dt" sz="half" idx="10"/>
          </p:nvPr>
        </p:nvSpPr>
        <p:spPr/>
        <p:txBody>
          <a:bodyPr/>
          <a:lstStyle/>
          <a:p>
            <a:fld id="{FD8FEA35-6B15-4690-9F9D-2F731D8977E6}" type="datetimeFigureOut">
              <a:rPr lang="en-US" smtClean="0"/>
              <a:t>4/29/26</a:t>
            </a:fld>
            <a:endParaRPr lang="en-US"/>
          </a:p>
        </p:txBody>
      </p:sp>
      <p:sp>
        <p:nvSpPr>
          <p:cNvPr id="4" name="Footer Placeholder 3">
            <a:extLst>
              <a:ext uri="{FF2B5EF4-FFF2-40B4-BE49-F238E27FC236}">
                <a16:creationId xmlns:a16="http://schemas.microsoft.com/office/drawing/2014/main" id="{6C7F9B56-D4C4-8CAB-E65D-8D85638211D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20E9EE0-A83F-D7FB-6A34-61A02F9ABDB1}"/>
              </a:ext>
            </a:extLst>
          </p:cNvPr>
          <p:cNvSpPr>
            <a:spLocks noGrp="1"/>
          </p:cNvSpPr>
          <p:nvPr>
            <p:ph type="sldNum" sz="quarter" idx="12"/>
          </p:nvPr>
        </p:nvSpPr>
        <p:spPr/>
        <p:txBody>
          <a:bodyPr/>
          <a:lstStyle/>
          <a:p>
            <a:fld id="{1D95E53C-B666-4808-A901-CDBA85968282}" type="slidenum">
              <a:rPr lang="en-US" smtClean="0"/>
              <a:t>‹#›</a:t>
            </a:fld>
            <a:endParaRPr lang="en-US"/>
          </a:p>
        </p:txBody>
      </p:sp>
    </p:spTree>
    <p:extLst>
      <p:ext uri="{BB962C8B-B14F-4D97-AF65-F5344CB8AC3E}">
        <p14:creationId xmlns:p14="http://schemas.microsoft.com/office/powerpoint/2010/main" val="3504427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8"/>
        <p:cNvGrpSpPr/>
        <p:nvPr/>
      </p:nvGrpSpPr>
      <p:grpSpPr>
        <a:xfrm>
          <a:off x="0" y="0"/>
          <a:ext cx="0" cy="0"/>
          <a:chOff x="0" y="0"/>
          <a:chExt cx="0" cy="0"/>
        </a:xfrm>
      </p:grpSpPr>
      <p:sp>
        <p:nvSpPr>
          <p:cNvPr id="19" name="Google Shape;19;p4"/>
          <p:cNvSpPr txBox="1">
            <a:spLocks noGrp="1"/>
          </p:cNvSpPr>
          <p:nvPr>
            <p:ph type="title"/>
          </p:nvPr>
        </p:nvSpPr>
        <p:spPr>
          <a:xfrm>
            <a:off x="415600" y="593367"/>
            <a:ext cx="11360800" cy="831200"/>
          </a:xfrm>
          <a:prstGeom prst="rect">
            <a:avLst/>
          </a:prstGeom>
        </p:spPr>
        <p:txBody>
          <a:bodyPr spcFirstLastPara="1" wrap="square" lIns="91425" tIns="91425" rIns="91425" bIns="91425" anchor="t" anchorCtr="0">
            <a:noAutofit/>
          </a:bodyPr>
          <a:lstStyle>
            <a:lvl1pPr lvl="0">
              <a:spcBef>
                <a:spcPts val="0"/>
              </a:spcBef>
              <a:spcAft>
                <a:spcPts val="0"/>
              </a:spcAft>
              <a:buClr>
                <a:srgbClr val="1C4587"/>
              </a:buClr>
              <a:buSzPts val="3000"/>
              <a:buNone/>
              <a:defRPr>
                <a:solidFill>
                  <a:srgbClr val="1C4587"/>
                </a:solidFill>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0" name="Google Shape;20;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Autofit/>
          </a:bodyPr>
          <a:lstStyle>
            <a:lvl1pPr marL="609585" lvl="0" indent="-457189">
              <a:spcBef>
                <a:spcPts val="0"/>
              </a:spcBef>
              <a:spcAft>
                <a:spcPts val="0"/>
              </a:spcAft>
              <a:buClr>
                <a:schemeClr val="accent1"/>
              </a:buClr>
              <a:buSzPts val="1800"/>
              <a:buFont typeface="Calibri"/>
              <a:buChar char="●"/>
              <a:defRPr>
                <a:solidFill>
                  <a:schemeClr val="accent1"/>
                </a:solidFill>
                <a:latin typeface="Calibri"/>
                <a:ea typeface="Calibri"/>
                <a:cs typeface="Calibri"/>
                <a:sym typeface="Calibri"/>
              </a:defRPr>
            </a:lvl1pPr>
            <a:lvl2pPr marL="1219170" lvl="1" indent="-423323">
              <a:spcBef>
                <a:spcPts val="2133"/>
              </a:spcBef>
              <a:spcAft>
                <a:spcPts val="0"/>
              </a:spcAft>
              <a:buClr>
                <a:schemeClr val="accent1"/>
              </a:buClr>
              <a:buSzPts val="1400"/>
              <a:buFont typeface="Calibri"/>
              <a:buChar char="○"/>
              <a:defRPr>
                <a:solidFill>
                  <a:schemeClr val="accent1"/>
                </a:solidFill>
                <a:latin typeface="Calibri"/>
                <a:ea typeface="Calibri"/>
                <a:cs typeface="Calibri"/>
                <a:sym typeface="Calibri"/>
              </a:defRPr>
            </a:lvl2pPr>
            <a:lvl3pPr marL="1828754" lvl="2" indent="-423323">
              <a:spcBef>
                <a:spcPts val="2133"/>
              </a:spcBef>
              <a:spcAft>
                <a:spcPts val="0"/>
              </a:spcAft>
              <a:buClr>
                <a:schemeClr val="accent1"/>
              </a:buClr>
              <a:buSzPts val="1400"/>
              <a:buFont typeface="Calibri"/>
              <a:buChar char="■"/>
              <a:defRPr>
                <a:solidFill>
                  <a:schemeClr val="accent1"/>
                </a:solidFill>
                <a:latin typeface="Calibri"/>
                <a:ea typeface="Calibri"/>
                <a:cs typeface="Calibri"/>
                <a:sym typeface="Calibri"/>
              </a:defRPr>
            </a:lvl3pPr>
            <a:lvl4pPr marL="2438339" lvl="3" indent="-423323">
              <a:spcBef>
                <a:spcPts val="2133"/>
              </a:spcBef>
              <a:spcAft>
                <a:spcPts val="0"/>
              </a:spcAft>
              <a:buClr>
                <a:schemeClr val="accent1"/>
              </a:buClr>
              <a:buSzPts val="1400"/>
              <a:buFont typeface="Calibri"/>
              <a:buChar char="●"/>
              <a:defRPr>
                <a:solidFill>
                  <a:schemeClr val="accent1"/>
                </a:solidFill>
                <a:latin typeface="Calibri"/>
                <a:ea typeface="Calibri"/>
                <a:cs typeface="Calibri"/>
                <a:sym typeface="Calibri"/>
              </a:defRPr>
            </a:lvl4pPr>
            <a:lvl5pPr marL="3047924" lvl="4" indent="-423323">
              <a:spcBef>
                <a:spcPts val="2133"/>
              </a:spcBef>
              <a:spcAft>
                <a:spcPts val="0"/>
              </a:spcAft>
              <a:buClr>
                <a:schemeClr val="accent1"/>
              </a:buClr>
              <a:buSzPts val="1400"/>
              <a:buFont typeface="Calibri"/>
              <a:buChar char="○"/>
              <a:defRPr>
                <a:solidFill>
                  <a:schemeClr val="accent1"/>
                </a:solidFill>
                <a:latin typeface="Calibri"/>
                <a:ea typeface="Calibri"/>
                <a:cs typeface="Calibri"/>
                <a:sym typeface="Calibri"/>
              </a:defRPr>
            </a:lvl5pPr>
            <a:lvl6pPr marL="3657509" lvl="5" indent="-423323">
              <a:spcBef>
                <a:spcPts val="2133"/>
              </a:spcBef>
              <a:spcAft>
                <a:spcPts val="0"/>
              </a:spcAft>
              <a:buClr>
                <a:schemeClr val="accent1"/>
              </a:buClr>
              <a:buSzPts val="1400"/>
              <a:buFont typeface="Calibri"/>
              <a:buChar char="■"/>
              <a:defRPr>
                <a:solidFill>
                  <a:schemeClr val="accent1"/>
                </a:solidFill>
                <a:latin typeface="Calibri"/>
                <a:ea typeface="Calibri"/>
                <a:cs typeface="Calibri"/>
                <a:sym typeface="Calibri"/>
              </a:defRPr>
            </a:lvl6pPr>
            <a:lvl7pPr marL="4267093" lvl="6" indent="-423323">
              <a:spcBef>
                <a:spcPts val="2133"/>
              </a:spcBef>
              <a:spcAft>
                <a:spcPts val="0"/>
              </a:spcAft>
              <a:buClr>
                <a:schemeClr val="accent1"/>
              </a:buClr>
              <a:buSzPts val="1400"/>
              <a:buFont typeface="Calibri"/>
              <a:buChar char="●"/>
              <a:defRPr>
                <a:solidFill>
                  <a:schemeClr val="accent1"/>
                </a:solidFill>
                <a:latin typeface="Calibri"/>
                <a:ea typeface="Calibri"/>
                <a:cs typeface="Calibri"/>
                <a:sym typeface="Calibri"/>
              </a:defRPr>
            </a:lvl7pPr>
            <a:lvl8pPr marL="4876678" lvl="7" indent="-423323">
              <a:spcBef>
                <a:spcPts val="2133"/>
              </a:spcBef>
              <a:spcAft>
                <a:spcPts val="0"/>
              </a:spcAft>
              <a:buClr>
                <a:schemeClr val="accent1"/>
              </a:buClr>
              <a:buSzPts val="1400"/>
              <a:buFont typeface="Calibri"/>
              <a:buChar char="○"/>
              <a:defRPr>
                <a:solidFill>
                  <a:schemeClr val="accent1"/>
                </a:solidFill>
                <a:latin typeface="Calibri"/>
                <a:ea typeface="Calibri"/>
                <a:cs typeface="Calibri"/>
                <a:sym typeface="Calibri"/>
              </a:defRPr>
            </a:lvl8pPr>
            <a:lvl9pPr marL="5486263" lvl="8" indent="-423323">
              <a:spcBef>
                <a:spcPts val="2133"/>
              </a:spcBef>
              <a:spcAft>
                <a:spcPts val="2133"/>
              </a:spcAft>
              <a:buClr>
                <a:schemeClr val="accent1"/>
              </a:buClr>
              <a:buSzPts val="1400"/>
              <a:buFont typeface="Calibri"/>
              <a:buChar char="■"/>
              <a:defRPr>
                <a:solidFill>
                  <a:schemeClr val="accent1"/>
                </a:solidFill>
                <a:latin typeface="Calibri"/>
                <a:ea typeface="Calibri"/>
                <a:cs typeface="Calibri"/>
                <a:sym typeface="Calibri"/>
              </a:defRPr>
            </a:lvl9pPr>
          </a:lstStyle>
          <a:p>
            <a:endParaRPr/>
          </a:p>
        </p:txBody>
      </p:sp>
      <p:sp>
        <p:nvSpPr>
          <p:cNvPr id="21" name="Google Shape;21;p4"/>
          <p:cNvSpPr txBox="1">
            <a:spLocks noGrp="1"/>
          </p:cNvSpPr>
          <p:nvPr>
            <p:ph type="sldNum" idx="12"/>
          </p:nvPr>
        </p:nvSpPr>
        <p:spPr>
          <a:xfrm>
            <a:off x="11330665" y="6251679"/>
            <a:ext cx="7316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93666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2_Title Only">
    <p:spTree>
      <p:nvGrpSpPr>
        <p:cNvPr id="1" name=""/>
        <p:cNvGrpSpPr/>
        <p:nvPr/>
      </p:nvGrpSpPr>
      <p:grpSpPr>
        <a:xfrm>
          <a:off x="0" y="0"/>
          <a:ext cx="0" cy="0"/>
          <a:chOff x="0" y="0"/>
          <a:chExt cx="0" cy="0"/>
        </a:xfrm>
      </p:grpSpPr>
      <p:sp>
        <p:nvSpPr>
          <p:cNvPr id="72" name="Straight Connector 8"/>
          <p:cNvSpPr/>
          <p:nvPr/>
        </p:nvSpPr>
        <p:spPr>
          <a:xfrm>
            <a:off x="3800379" y="6340035"/>
            <a:ext cx="7977094" cy="9924"/>
          </a:xfrm>
          <a:prstGeom prst="line">
            <a:avLst/>
          </a:prstGeom>
          <a:ln w="6350">
            <a:solidFill>
              <a:srgbClr val="4472C4"/>
            </a:solidFill>
            <a:miter/>
          </a:ln>
        </p:spPr>
        <p:txBody>
          <a:bodyPr lIns="45719" rIns="45719"/>
          <a:lstStyle/>
          <a:p>
            <a:endParaRPr/>
          </a:p>
        </p:txBody>
      </p:sp>
      <p:pic>
        <p:nvPicPr>
          <p:cNvPr id="73" name="Picture 7" descr="Picture 7"/>
          <p:cNvPicPr>
            <a:picLocks noChangeAspect="1"/>
          </p:cNvPicPr>
          <p:nvPr/>
        </p:nvPicPr>
        <p:blipFill>
          <a:blip r:embed="rId2"/>
          <a:stretch>
            <a:fillRect/>
          </a:stretch>
        </p:blipFill>
        <p:spPr>
          <a:xfrm>
            <a:off x="347472" y="6062471"/>
            <a:ext cx="1197865" cy="574976"/>
          </a:xfrm>
          <a:prstGeom prst="rect">
            <a:avLst/>
          </a:prstGeom>
          <a:ln w="12700">
            <a:miter lim="400000"/>
          </a:ln>
        </p:spPr>
      </p:pic>
      <p:pic>
        <p:nvPicPr>
          <p:cNvPr id="74" name="Picture 6" descr="Picture 6"/>
          <p:cNvPicPr>
            <a:picLocks noChangeAspect="1"/>
          </p:cNvPicPr>
          <p:nvPr/>
        </p:nvPicPr>
        <p:blipFill>
          <a:blip r:embed="rId3"/>
          <a:stretch>
            <a:fillRect/>
          </a:stretch>
        </p:blipFill>
        <p:spPr>
          <a:xfrm>
            <a:off x="1585092" y="6012777"/>
            <a:ext cx="2215289" cy="654518"/>
          </a:xfrm>
          <a:prstGeom prst="rect">
            <a:avLst/>
          </a:prstGeom>
          <a:ln w="12700">
            <a:miter lim="400000"/>
          </a:ln>
        </p:spPr>
      </p:pic>
      <p:sp>
        <p:nvSpPr>
          <p:cNvPr id="75" name="Title Text"/>
          <p:cNvSpPr txBox="1">
            <a:spLocks noGrp="1"/>
          </p:cNvSpPr>
          <p:nvPr>
            <p:ph type="title"/>
          </p:nvPr>
        </p:nvSpPr>
        <p:spPr>
          <a:prstGeom prst="rect">
            <a:avLst/>
          </a:prstGeom>
        </p:spPr>
        <p:txBody>
          <a:bodyPr/>
          <a:lstStyle>
            <a:lvl1pPr>
              <a:defRPr>
                <a:latin typeface="Source Sans Pro SemiBold" panose="020B0603030403020204" pitchFamily="34" charset="0"/>
                <a:ea typeface="Source Sans Pro SemiBold" panose="020B0603030403020204" pitchFamily="34" charset="0"/>
              </a:defRPr>
            </a:lvl1pPr>
          </a:lstStyle>
          <a:p>
            <a:r>
              <a:t>Title Text</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743768518"/>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Bod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83679-9AEC-4C92-3A9B-1C2E584E9ECF}"/>
              </a:ext>
            </a:extLst>
          </p:cNvPr>
          <p:cNvSpPr>
            <a:spLocks noGrp="1"/>
          </p:cNvSpPr>
          <p:nvPr>
            <p:ph type="title"/>
          </p:nvPr>
        </p:nvSpPr>
        <p:spPr>
          <a:xfrm>
            <a:off x="838200" y="256700"/>
            <a:ext cx="10515600" cy="658998"/>
          </a:xfrm>
          <a:prstGeom prst="rect">
            <a:avLst/>
          </a:prstGeom>
        </p:spPr>
        <p:txBody>
          <a:bodyPr>
            <a:normAutofit/>
          </a:bodyPr>
          <a:lstStyle>
            <a:lvl1pPr>
              <a:defRPr sz="3600" baseline="0">
                <a:solidFill>
                  <a:schemeClr val="tx1"/>
                </a:solidFill>
                <a:latin typeface="+mn-lt"/>
              </a:defRPr>
            </a:lvl1pPr>
          </a:lstStyle>
          <a:p>
            <a:r>
              <a:rPr lang="en-US" dirty="0"/>
              <a:t>Click to edit</a:t>
            </a:r>
            <a:r>
              <a:rPr lang="id-ID" dirty="0"/>
              <a:t> </a:t>
            </a:r>
            <a:r>
              <a:rPr lang="en-US" dirty="0"/>
              <a:t>Master title style</a:t>
            </a:r>
            <a:endParaRPr lang="id-ID" dirty="0"/>
          </a:p>
        </p:txBody>
      </p:sp>
      <p:sp>
        <p:nvSpPr>
          <p:cNvPr id="9" name="Text Placeholder 2">
            <a:extLst>
              <a:ext uri="{FF2B5EF4-FFF2-40B4-BE49-F238E27FC236}">
                <a16:creationId xmlns:a16="http://schemas.microsoft.com/office/drawing/2014/main" id="{A716553D-B88D-B5D4-6254-FD1631340446}"/>
              </a:ext>
            </a:extLst>
          </p:cNvPr>
          <p:cNvSpPr>
            <a:spLocks noGrp="1"/>
          </p:cNvSpPr>
          <p:nvPr>
            <p:ph idx="1"/>
          </p:nvPr>
        </p:nvSpPr>
        <p:spPr>
          <a:xfrm>
            <a:off x="838200" y="1037968"/>
            <a:ext cx="10515600" cy="5138995"/>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id-ID" dirty="0"/>
          </a:p>
        </p:txBody>
      </p:sp>
    </p:spTree>
    <p:extLst>
      <p:ext uri="{BB962C8B-B14F-4D97-AF65-F5344CB8AC3E}">
        <p14:creationId xmlns:p14="http://schemas.microsoft.com/office/powerpoint/2010/main" val="39163952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C5D7B-856B-42D4-8200-824D496C6437}"/>
              </a:ext>
            </a:extLst>
          </p:cNvPr>
          <p:cNvSpPr>
            <a:spLocks noGrp="1"/>
          </p:cNvSpPr>
          <p:nvPr>
            <p:ph type="title"/>
          </p:nvPr>
        </p:nvSpPr>
        <p:spPr>
          <a:xfrm>
            <a:off x="838200" y="256700"/>
            <a:ext cx="10515600" cy="658998"/>
          </a:xfrm>
          <a:prstGeom prst="rect">
            <a:avLst/>
          </a:prstGeom>
        </p:spPr>
        <p:txBody>
          <a:bodyPr/>
          <a:lstStyle>
            <a:lvl1pPr>
              <a:defRPr baseline="0">
                <a:solidFill>
                  <a:schemeClr val="tx1"/>
                </a:solidFill>
                <a:latin typeface="+mn-lt"/>
              </a:defRPr>
            </a:lvl1pPr>
          </a:lstStyle>
          <a:p>
            <a:r>
              <a:rPr lang="en-US" dirty="0"/>
              <a:t>Click to edit</a:t>
            </a:r>
            <a:r>
              <a:rPr lang="id-ID" dirty="0"/>
              <a:t> </a:t>
            </a:r>
            <a:r>
              <a:rPr lang="en-US" dirty="0"/>
              <a:t>Master title style</a:t>
            </a:r>
            <a:endParaRPr lang="id-ID" dirty="0"/>
          </a:p>
        </p:txBody>
      </p:sp>
      <p:sp>
        <p:nvSpPr>
          <p:cNvPr id="4" name="Footer Placeholder 3">
            <a:extLst>
              <a:ext uri="{FF2B5EF4-FFF2-40B4-BE49-F238E27FC236}">
                <a16:creationId xmlns:a16="http://schemas.microsoft.com/office/drawing/2014/main" id="{321A6167-A6B0-4316-B3EC-1ED9DC507665}"/>
              </a:ext>
            </a:extLst>
          </p:cNvPr>
          <p:cNvSpPr>
            <a:spLocks noGrp="1"/>
          </p:cNvSpPr>
          <p:nvPr>
            <p:ph type="ftr" sz="quarter" idx="11"/>
          </p:nvPr>
        </p:nvSpPr>
        <p:spPr>
          <a:xfrm>
            <a:off x="838200" y="6356350"/>
            <a:ext cx="9040905" cy="365125"/>
          </a:xfrm>
        </p:spPr>
        <p:txBody>
          <a:bodyPr/>
          <a:lstStyle>
            <a:lvl1pPr algn="l">
              <a:defRPr/>
            </a:lvl1pPr>
          </a:lstStyle>
          <a:p>
            <a:r>
              <a:rPr lang="en-US"/>
              <a:t>Keysight Seminar                                                       Tushar Krishna | Georgia Institute of Technology</a:t>
            </a:r>
            <a:endParaRPr lang="id-ID" dirty="0"/>
          </a:p>
        </p:txBody>
      </p:sp>
      <p:sp>
        <p:nvSpPr>
          <p:cNvPr id="11" name="TextBox 10">
            <a:extLst>
              <a:ext uri="{FF2B5EF4-FFF2-40B4-BE49-F238E27FC236}">
                <a16:creationId xmlns:a16="http://schemas.microsoft.com/office/drawing/2014/main" id="{DBE8ED03-F4FA-CB44-87C9-FF98FB3EE6E0}"/>
              </a:ext>
            </a:extLst>
          </p:cNvPr>
          <p:cNvSpPr txBox="1"/>
          <p:nvPr userDrawn="1"/>
        </p:nvSpPr>
        <p:spPr>
          <a:xfrm>
            <a:off x="838200" y="1179798"/>
            <a:ext cx="10991974" cy="584775"/>
          </a:xfrm>
          <a:prstGeom prst="rect">
            <a:avLst/>
          </a:prstGeom>
          <a:noFill/>
        </p:spPr>
        <p:txBody>
          <a:bodyPr wrap="square" rtlCol="0">
            <a:spAutoFit/>
          </a:bodyPr>
          <a:lstStyle/>
          <a:p>
            <a:pPr marL="457200" indent="-457200">
              <a:buFont typeface="Arial" panose="020B0604020202020204" pitchFamily="34" charset="0"/>
              <a:buChar char="•"/>
            </a:pPr>
            <a:endParaRPr lang="id-ID" sz="3200" dirty="0">
              <a:latin typeface="+mj-lt"/>
            </a:endParaRPr>
          </a:p>
        </p:txBody>
      </p:sp>
      <p:sp>
        <p:nvSpPr>
          <p:cNvPr id="12" name="Text Placeholder 2">
            <a:extLst>
              <a:ext uri="{FF2B5EF4-FFF2-40B4-BE49-F238E27FC236}">
                <a16:creationId xmlns:a16="http://schemas.microsoft.com/office/drawing/2014/main" id="{1AC0E07C-B2A5-4876-BCB9-C7F7BC9CD642}"/>
              </a:ext>
            </a:extLst>
          </p:cNvPr>
          <p:cNvSpPr>
            <a:spLocks noGrp="1"/>
          </p:cNvSpPr>
          <p:nvPr>
            <p:ph idx="1"/>
          </p:nvPr>
        </p:nvSpPr>
        <p:spPr>
          <a:xfrm>
            <a:off x="838200" y="1037968"/>
            <a:ext cx="10515600" cy="5138995"/>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Tree>
    <p:extLst>
      <p:ext uri="{BB962C8B-B14F-4D97-AF65-F5344CB8AC3E}">
        <p14:creationId xmlns:p14="http://schemas.microsoft.com/office/powerpoint/2010/main" val="9900928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dirty="0"/>
              <a:t>Distribution Statement</a:t>
            </a:r>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10"/>
          <p:cNvSpPr>
            <a:spLocks noGrp="1"/>
          </p:cNvSpPr>
          <p:nvPr>
            <p:ph sz="quarter" idx="13"/>
          </p:nvPr>
        </p:nvSpPr>
        <p:spPr>
          <a:xfrm>
            <a:off x="558800" y="1143000"/>
            <a:ext cx="11074400" cy="5334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p:cNvSpPr>
            <a:spLocks noGrp="1"/>
          </p:cNvSpPr>
          <p:nvPr>
            <p:ph type="ctrTitle"/>
          </p:nvPr>
        </p:nvSpPr>
        <p:spPr>
          <a:xfrm>
            <a:off x="1828800" y="151418"/>
            <a:ext cx="9855199"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381000" y="841689"/>
            <a:ext cx="11302999" cy="0"/>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381000" y="112209"/>
            <a:ext cx="1241441" cy="691068"/>
          </a:xfrm>
          <a:prstGeom prst="rect">
            <a:avLst/>
          </a:prstGeom>
        </p:spPr>
      </p:pic>
    </p:spTree>
    <p:extLst>
      <p:ext uri="{BB962C8B-B14F-4D97-AF65-F5344CB8AC3E}">
        <p14:creationId xmlns:p14="http://schemas.microsoft.com/office/powerpoint/2010/main" val="35741363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tif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7"/>
            <a:ext cx="12192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609600" y="533400"/>
            <a:ext cx="10972800" cy="990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2"/>
            <a:ext cx="10972800" cy="4487477"/>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userDrawn="1"/>
        </p:nvSpPr>
        <p:spPr>
          <a:xfrm>
            <a:off x="0" y="83627"/>
            <a:ext cx="12192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bg1"/>
              </a:solidFill>
            </a:endParaRPr>
          </a:p>
        </p:txBody>
      </p:sp>
      <p:sp>
        <p:nvSpPr>
          <p:cNvPr id="5" name="Footer Placeholder 4"/>
          <p:cNvSpPr>
            <a:spLocks noGrp="1"/>
          </p:cNvSpPr>
          <p:nvPr>
            <p:ph type="ftr" sz="quarter" idx="3"/>
          </p:nvPr>
        </p:nvSpPr>
        <p:spPr>
          <a:xfrm>
            <a:off x="2516094" y="6291802"/>
            <a:ext cx="5486400" cy="329184"/>
          </a:xfrm>
          <a:prstGeom prst="rect">
            <a:avLst/>
          </a:prstGeom>
        </p:spPr>
        <p:txBody>
          <a:bodyPr vert="horz" lIns="91440" tIns="45720" rIns="91440" bIns="45720" rtlCol="0" anchor="ctr"/>
          <a:lstStyle>
            <a:lvl1pPr algn="ctr">
              <a:defRPr sz="1400" b="0">
                <a:solidFill>
                  <a:schemeClr val="tx1"/>
                </a:solidFill>
              </a:defRPr>
            </a:lvl1pPr>
          </a:lstStyle>
          <a:p>
            <a:r>
              <a:rPr lang="en-US" dirty="0"/>
              <a:t>Interdisciplinary Research    --  J. Torrellas</a:t>
            </a:r>
          </a:p>
        </p:txBody>
      </p:sp>
      <p:pic>
        <p:nvPicPr>
          <p:cNvPr id="12" name="Picture 11">
            <a:extLst>
              <a:ext uri="{FF2B5EF4-FFF2-40B4-BE49-F238E27FC236}">
                <a16:creationId xmlns:a16="http://schemas.microsoft.com/office/drawing/2014/main" id="{C2EE1B10-570F-3E4F-8567-DB3549183B3D}"/>
              </a:ext>
            </a:extLst>
          </p:cNvPr>
          <p:cNvPicPr>
            <a:picLocks noChangeAspect="1"/>
          </p:cNvPicPr>
          <p:nvPr userDrawn="1"/>
        </p:nvPicPr>
        <p:blipFill>
          <a:blip r:embed="rId13"/>
          <a:stretch>
            <a:fillRect/>
          </a:stretch>
        </p:blipFill>
        <p:spPr>
          <a:xfrm>
            <a:off x="152400" y="6163881"/>
            <a:ext cx="1344082" cy="604171"/>
          </a:xfrm>
          <a:prstGeom prst="rect">
            <a:avLst/>
          </a:prstGeom>
        </p:spPr>
      </p:pic>
      <p:pic>
        <p:nvPicPr>
          <p:cNvPr id="14" name="Picture 13">
            <a:extLst>
              <a:ext uri="{FF2B5EF4-FFF2-40B4-BE49-F238E27FC236}">
                <a16:creationId xmlns:a16="http://schemas.microsoft.com/office/drawing/2014/main" id="{677B82C0-9C18-564F-8D88-724435883B90}"/>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0093072" y="6312434"/>
            <a:ext cx="1926879" cy="335109"/>
          </a:xfrm>
          <a:prstGeom prst="rect">
            <a:avLst/>
          </a:prstGeom>
        </p:spPr>
      </p:pic>
      <p:sp>
        <p:nvSpPr>
          <p:cNvPr id="11" name="Rectangle 6"/>
          <p:cNvSpPr txBox="1">
            <a:spLocks noChangeArrowheads="1"/>
          </p:cNvSpPr>
          <p:nvPr userDrawn="1"/>
        </p:nvSpPr>
        <p:spPr bwMode="auto">
          <a:xfrm>
            <a:off x="7772400" y="6291802"/>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r" defTabSz="914400" rtl="0" eaLnBrk="1" latinLnBrk="0" hangingPunct="1">
              <a:defRPr sz="1400" kern="120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C6633DD-27E9-450E-B02D-CFAA132024A6}" type="slidenum">
              <a:rPr lang="en-US" smtClean="0"/>
              <a:pPr>
                <a:defRPr/>
              </a:pPr>
              <a:t>‹#›</a:t>
            </a:fld>
            <a:endParaRPr lang="en-US" dirty="0"/>
          </a:p>
        </p:txBody>
      </p:sp>
    </p:spTree>
    <p:extLst>
      <p:ext uri="{BB962C8B-B14F-4D97-AF65-F5344CB8AC3E}">
        <p14:creationId xmlns:p14="http://schemas.microsoft.com/office/powerpoint/2010/main" val="499093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defTabSz="914400" rtl="0" eaLnBrk="1" latinLnBrk="0" hangingPunct="1">
        <a:spcBef>
          <a:spcPct val="0"/>
        </a:spcBef>
        <a:buNone/>
        <a:defRPr sz="4000" b="1"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pn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jp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0.jpg"/><Relationship Id="rId5" Type="http://schemas.openxmlformats.org/officeDocument/2006/relationships/image" Target="../media/image19.png"/><Relationship Id="rId4" Type="http://schemas.openxmlformats.org/officeDocument/2006/relationships/image" Target="../media/image18.e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jp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19.png"/><Relationship Id="rId4" Type="http://schemas.openxmlformats.org/officeDocument/2006/relationships/image" Target="../media/image18.e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8" Type="http://schemas.openxmlformats.org/officeDocument/2006/relationships/image" Target="../media/image30.jpeg"/><Relationship Id="rId13" Type="http://schemas.openxmlformats.org/officeDocument/2006/relationships/image" Target="../media/image35.svg"/><Relationship Id="rId18" Type="http://schemas.openxmlformats.org/officeDocument/2006/relationships/image" Target="../media/image40.png"/><Relationship Id="rId3" Type="http://schemas.openxmlformats.org/officeDocument/2006/relationships/image" Target="../media/image25.svg"/><Relationship Id="rId21" Type="http://schemas.openxmlformats.org/officeDocument/2006/relationships/image" Target="../media/image43.png"/><Relationship Id="rId7" Type="http://schemas.openxmlformats.org/officeDocument/2006/relationships/image" Target="../media/image29.svg"/><Relationship Id="rId12" Type="http://schemas.openxmlformats.org/officeDocument/2006/relationships/image" Target="../media/image34.png"/><Relationship Id="rId17" Type="http://schemas.openxmlformats.org/officeDocument/2006/relationships/image" Target="../media/image39.svg"/><Relationship Id="rId2" Type="http://schemas.openxmlformats.org/officeDocument/2006/relationships/image" Target="../media/image24.png"/><Relationship Id="rId16" Type="http://schemas.openxmlformats.org/officeDocument/2006/relationships/image" Target="../media/image38.png"/><Relationship Id="rId20" Type="http://schemas.openxmlformats.org/officeDocument/2006/relationships/image" Target="../media/image42.png"/><Relationship Id="rId1" Type="http://schemas.openxmlformats.org/officeDocument/2006/relationships/slideLayout" Target="../slideLayouts/slideLayout8.xml"/><Relationship Id="rId6" Type="http://schemas.openxmlformats.org/officeDocument/2006/relationships/image" Target="../media/image28.png"/><Relationship Id="rId11" Type="http://schemas.openxmlformats.org/officeDocument/2006/relationships/image" Target="../media/image33.jpeg"/><Relationship Id="rId5" Type="http://schemas.openxmlformats.org/officeDocument/2006/relationships/image" Target="../media/image27.svg"/><Relationship Id="rId15" Type="http://schemas.openxmlformats.org/officeDocument/2006/relationships/image" Target="../media/image37.svg"/><Relationship Id="rId10" Type="http://schemas.openxmlformats.org/officeDocument/2006/relationships/image" Target="../media/image32.svg"/><Relationship Id="rId19" Type="http://schemas.openxmlformats.org/officeDocument/2006/relationships/image" Target="../media/image41.pn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png"/></Relationships>
</file>

<file path=ppt/slides/_rels/slide16.xml.rels><?xml version="1.0" encoding="UTF-8" standalone="yes"?>
<Relationships xmlns="http://schemas.openxmlformats.org/package/2006/relationships"><Relationship Id="rId8" Type="http://schemas.openxmlformats.org/officeDocument/2006/relationships/image" Target="../media/image29.svg"/><Relationship Id="rId13" Type="http://schemas.openxmlformats.org/officeDocument/2006/relationships/image" Target="../media/image34.png"/><Relationship Id="rId18" Type="http://schemas.openxmlformats.org/officeDocument/2006/relationships/image" Target="../media/image39.svg"/><Relationship Id="rId3" Type="http://schemas.openxmlformats.org/officeDocument/2006/relationships/image" Target="../media/image24.png"/><Relationship Id="rId21" Type="http://schemas.openxmlformats.org/officeDocument/2006/relationships/image" Target="../media/image42.png"/><Relationship Id="rId7" Type="http://schemas.openxmlformats.org/officeDocument/2006/relationships/image" Target="../media/image28.png"/><Relationship Id="rId12" Type="http://schemas.openxmlformats.org/officeDocument/2006/relationships/image" Target="../media/image33.jpeg"/><Relationship Id="rId17" Type="http://schemas.openxmlformats.org/officeDocument/2006/relationships/image" Target="../media/image38.png"/><Relationship Id="rId2" Type="http://schemas.openxmlformats.org/officeDocument/2006/relationships/notesSlide" Target="../notesSlides/notesSlide13.xml"/><Relationship Id="rId16" Type="http://schemas.openxmlformats.org/officeDocument/2006/relationships/image" Target="../media/image37.svg"/><Relationship Id="rId20" Type="http://schemas.openxmlformats.org/officeDocument/2006/relationships/image" Target="../media/image41.png"/><Relationship Id="rId1" Type="http://schemas.openxmlformats.org/officeDocument/2006/relationships/slideLayout" Target="../slideLayouts/slideLayout4.xml"/><Relationship Id="rId6" Type="http://schemas.openxmlformats.org/officeDocument/2006/relationships/image" Target="../media/image27.svg"/><Relationship Id="rId11" Type="http://schemas.openxmlformats.org/officeDocument/2006/relationships/image" Target="../media/image32.svg"/><Relationship Id="rId5" Type="http://schemas.openxmlformats.org/officeDocument/2006/relationships/image" Target="../media/image26.png"/><Relationship Id="rId15" Type="http://schemas.openxmlformats.org/officeDocument/2006/relationships/image" Target="../media/image36.png"/><Relationship Id="rId10" Type="http://schemas.openxmlformats.org/officeDocument/2006/relationships/image" Target="../media/image31.png"/><Relationship Id="rId19" Type="http://schemas.openxmlformats.org/officeDocument/2006/relationships/image" Target="../media/image40.png"/><Relationship Id="rId4" Type="http://schemas.openxmlformats.org/officeDocument/2006/relationships/image" Target="../media/image25.svg"/><Relationship Id="rId9" Type="http://schemas.openxmlformats.org/officeDocument/2006/relationships/image" Target="../media/image30.jpeg"/><Relationship Id="rId14" Type="http://schemas.openxmlformats.org/officeDocument/2006/relationships/image" Target="../media/image35.svg"/><Relationship Id="rId22"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8.jpeg"/><Relationship Id="rId5" Type="http://schemas.openxmlformats.org/officeDocument/2006/relationships/image" Target="../media/image47.jpeg"/><Relationship Id="rId10" Type="http://schemas.openxmlformats.org/officeDocument/2006/relationships/image" Target="../media/image52.png"/><Relationship Id="rId4" Type="http://schemas.openxmlformats.org/officeDocument/2006/relationships/image" Target="../media/image46.jpeg"/><Relationship Id="rId9" Type="http://schemas.openxmlformats.org/officeDocument/2006/relationships/image" Target="../media/image51.jpeg"/></Relationships>
</file>

<file path=ppt/slides/_rels/slide2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6.jpeg"/><Relationship Id="rId5" Type="http://schemas.openxmlformats.org/officeDocument/2006/relationships/image" Target="../media/image57.png"/><Relationship Id="rId4" Type="http://schemas.openxmlformats.org/officeDocument/2006/relationships/image" Target="../media/image56.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0.png"/><Relationship Id="rId7" Type="http://schemas.openxmlformats.org/officeDocument/2006/relationships/image" Target="../media/image170.png"/><Relationship Id="rId12" Type="http://schemas.openxmlformats.org/officeDocument/2006/relationships/image" Target="../media/image220.png"/><Relationship Id="rId17" Type="http://schemas.openxmlformats.org/officeDocument/2006/relationships/image" Target="../media/image57.emf"/><Relationship Id="rId2" Type="http://schemas.openxmlformats.org/officeDocument/2006/relationships/notesSlide" Target="../notesSlides/notesSlide22.xml"/><Relationship Id="rId16"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0.png"/><Relationship Id="rId11" Type="http://schemas.openxmlformats.org/officeDocument/2006/relationships/image" Target="../media/image21.png"/><Relationship Id="rId5" Type="http://schemas.openxmlformats.org/officeDocument/2006/relationships/image" Target="../media/image15.png"/><Relationship Id="rId15" Type="http://schemas.openxmlformats.org/officeDocument/2006/relationships/image" Target="../media/image2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0.png"/><Relationship Id="rId14" Type="http://schemas.openxmlformats.org/officeDocument/2006/relationships/image" Target="../media/image240.png"/></Relationships>
</file>

<file path=ppt/slides/_rels/slide26.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0.png"/><Relationship Id="rId3" Type="http://schemas.openxmlformats.org/officeDocument/2006/relationships/image" Target="../media/image280.png"/><Relationship Id="rId7" Type="http://schemas.openxmlformats.org/officeDocument/2006/relationships/image" Target="../media/image32.png"/><Relationship Id="rId12" Type="http://schemas.openxmlformats.org/officeDocument/2006/relationships/image" Target="../media/image37.png"/><Relationship Id="rId17" Type="http://schemas.openxmlformats.org/officeDocument/2006/relationships/image" Target="../media/image260.png"/><Relationship Id="rId2" Type="http://schemas.openxmlformats.org/officeDocument/2006/relationships/notesSlide" Target="../notesSlides/notesSlide23.xml"/><Relationship Id="rId16" Type="http://schemas.openxmlformats.org/officeDocument/2006/relationships/image" Target="../media/image410.png"/><Relationship Id="rId1" Type="http://schemas.openxmlformats.org/officeDocument/2006/relationships/slideLayout" Target="../slideLayouts/slideLayout2.xml"/><Relationship Id="rId6" Type="http://schemas.openxmlformats.org/officeDocument/2006/relationships/image" Target="../media/image310.png"/><Relationship Id="rId11" Type="http://schemas.openxmlformats.org/officeDocument/2006/relationships/image" Target="../media/image360.png"/><Relationship Id="rId5" Type="http://schemas.openxmlformats.org/officeDocument/2006/relationships/image" Target="../media/image30.png"/><Relationship Id="rId15" Type="http://schemas.openxmlformats.org/officeDocument/2006/relationships/image" Target="../media/image40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0.png"/><Relationship Id="rId14" Type="http://schemas.openxmlformats.org/officeDocument/2006/relationships/image" Target="../media/image39.png"/></Relationships>
</file>

<file path=ppt/slides/_rels/slide27.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80.png"/><Relationship Id="rId3" Type="http://schemas.openxmlformats.org/officeDocument/2006/relationships/image" Target="../media/image280.png"/><Relationship Id="rId7" Type="http://schemas.openxmlformats.org/officeDocument/2006/relationships/image" Target="../media/image32.png"/><Relationship Id="rId12" Type="http://schemas.openxmlformats.org/officeDocument/2006/relationships/image" Target="../media/image37.png"/><Relationship Id="rId2" Type="http://schemas.openxmlformats.org/officeDocument/2006/relationships/notesSlide" Target="../notesSlides/notesSlide24.xml"/><Relationship Id="rId16" Type="http://schemas.openxmlformats.org/officeDocument/2006/relationships/image" Target="../media/image410.png"/><Relationship Id="rId1" Type="http://schemas.openxmlformats.org/officeDocument/2006/relationships/slideLayout" Target="../slideLayouts/slideLayout2.xml"/><Relationship Id="rId6" Type="http://schemas.openxmlformats.org/officeDocument/2006/relationships/image" Target="../media/image310.png"/><Relationship Id="rId11" Type="http://schemas.openxmlformats.org/officeDocument/2006/relationships/image" Target="../media/image360.png"/><Relationship Id="rId5" Type="http://schemas.openxmlformats.org/officeDocument/2006/relationships/image" Target="../media/image30.png"/><Relationship Id="rId15" Type="http://schemas.openxmlformats.org/officeDocument/2006/relationships/image" Target="../media/image400.png"/><Relationship Id="rId10" Type="http://schemas.openxmlformats.org/officeDocument/2006/relationships/image" Target="../media/image35.png"/><Relationship Id="rId4" Type="http://schemas.openxmlformats.org/officeDocument/2006/relationships/image" Target="../media/image29.png"/><Relationship Id="rId9" Type="http://schemas.openxmlformats.org/officeDocument/2006/relationships/image" Target="../media/image340.png"/><Relationship Id="rId14" Type="http://schemas.openxmlformats.org/officeDocument/2006/relationships/image" Target="../media/image39.png"/></Relationships>
</file>

<file path=ppt/slides/_rels/slide28.xml.rels><?xml version="1.0" encoding="UTF-8" standalone="yes"?>
<Relationships xmlns="http://schemas.openxmlformats.org/package/2006/relationships"><Relationship Id="rId8" Type="http://schemas.openxmlformats.org/officeDocument/2006/relationships/image" Target="../media/image63.png"/><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25.xml"/><Relationship Id="rId1" Type="http://schemas.openxmlformats.org/officeDocument/2006/relationships/slideLayout" Target="../slideLayouts/slideLayout9.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 Id="rId9" Type="http://schemas.openxmlformats.org/officeDocument/2006/relationships/image" Target="../media/image64.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66.emf"/><Relationship Id="rId2" Type="http://schemas.openxmlformats.org/officeDocument/2006/relationships/image" Target="../media/image65.emf"/><Relationship Id="rId1" Type="http://schemas.openxmlformats.org/officeDocument/2006/relationships/slideLayout" Target="../slideLayouts/slideLayout9.xml"/><Relationship Id="rId5" Type="http://schemas.openxmlformats.org/officeDocument/2006/relationships/image" Target="../media/image68.emf"/><Relationship Id="rId4" Type="http://schemas.openxmlformats.org/officeDocument/2006/relationships/image" Target="../media/image67.emf"/></Relationships>
</file>

<file path=ppt/slides/_rels/slide31.xml.rels><?xml version="1.0" encoding="UTF-8" standalone="yes"?>
<Relationships xmlns="http://schemas.openxmlformats.org/package/2006/relationships"><Relationship Id="rId8" Type="http://schemas.openxmlformats.org/officeDocument/2006/relationships/image" Target="../media/image73.svg"/><Relationship Id="rId3" Type="http://schemas.openxmlformats.org/officeDocument/2006/relationships/notesSlide" Target="../notesSlides/notesSlide27.xml"/><Relationship Id="rId7" Type="http://schemas.openxmlformats.org/officeDocument/2006/relationships/image" Target="../media/image72.pn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71.png"/><Relationship Id="rId5" Type="http://schemas.openxmlformats.org/officeDocument/2006/relationships/image" Target="../media/image70.svg"/><Relationship Id="rId4" Type="http://schemas.openxmlformats.org/officeDocument/2006/relationships/image" Target="../media/image69.png"/></Relationships>
</file>

<file path=ppt/slides/_rels/slide32.xml.rels><?xml version="1.0" encoding="UTF-8" standalone="yes"?>
<Relationships xmlns="http://schemas.openxmlformats.org/package/2006/relationships"><Relationship Id="rId8" Type="http://schemas.openxmlformats.org/officeDocument/2006/relationships/image" Target="../media/image73.svg"/><Relationship Id="rId3" Type="http://schemas.openxmlformats.org/officeDocument/2006/relationships/notesSlide" Target="../notesSlides/notesSlide28.xml"/><Relationship Id="rId7" Type="http://schemas.openxmlformats.org/officeDocument/2006/relationships/image" Target="../media/image72.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71.png"/><Relationship Id="rId5" Type="http://schemas.openxmlformats.org/officeDocument/2006/relationships/image" Target="../media/image70.svg"/><Relationship Id="rId4" Type="http://schemas.openxmlformats.org/officeDocument/2006/relationships/image" Target="../media/image69.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71.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71.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71.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71.png"/></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71.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8.xml"/><Relationship Id="rId4" Type="http://schemas.openxmlformats.org/officeDocument/2006/relationships/image" Target="../media/image71.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74.jpeg"/><Relationship Id="rId7" Type="http://schemas.openxmlformats.org/officeDocument/2006/relationships/image" Target="../media/image78.sv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svg"/><Relationship Id="rId4" Type="http://schemas.openxmlformats.org/officeDocument/2006/relationships/image" Target="../media/image75.png"/></Relationships>
</file>

<file path=ppt/slides/_rels/slide42.xml.rels><?xml version="1.0" encoding="UTF-8" standalone="yes"?>
<Relationships xmlns="http://schemas.openxmlformats.org/package/2006/relationships"><Relationship Id="rId3" Type="http://schemas.openxmlformats.org/officeDocument/2006/relationships/image" Target="../media/image74.jpeg"/><Relationship Id="rId7" Type="http://schemas.openxmlformats.org/officeDocument/2006/relationships/image" Target="../media/image78.sv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svg"/><Relationship Id="rId4" Type="http://schemas.openxmlformats.org/officeDocument/2006/relationships/image" Target="../media/image75.png"/></Relationships>
</file>

<file path=ppt/slides/_rels/slide43.xml.rels><?xml version="1.0" encoding="UTF-8" standalone="yes"?>
<Relationships xmlns="http://schemas.openxmlformats.org/package/2006/relationships"><Relationship Id="rId3" Type="http://schemas.openxmlformats.org/officeDocument/2006/relationships/image" Target="../media/image74.jpeg"/><Relationship Id="rId7" Type="http://schemas.openxmlformats.org/officeDocument/2006/relationships/image" Target="../media/image78.sv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77.png"/><Relationship Id="rId5" Type="http://schemas.openxmlformats.org/officeDocument/2006/relationships/image" Target="../media/image76.svg"/><Relationship Id="rId4" Type="http://schemas.openxmlformats.org/officeDocument/2006/relationships/image" Target="../media/image75.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8" Type="http://schemas.openxmlformats.org/officeDocument/2006/relationships/image" Target="../media/image30.jpeg"/><Relationship Id="rId13" Type="http://schemas.openxmlformats.org/officeDocument/2006/relationships/image" Target="../media/image35.svg"/><Relationship Id="rId18" Type="http://schemas.openxmlformats.org/officeDocument/2006/relationships/image" Target="../media/image40.png"/><Relationship Id="rId3" Type="http://schemas.openxmlformats.org/officeDocument/2006/relationships/image" Target="../media/image25.svg"/><Relationship Id="rId21" Type="http://schemas.openxmlformats.org/officeDocument/2006/relationships/image" Target="../media/image43.png"/><Relationship Id="rId7" Type="http://schemas.openxmlformats.org/officeDocument/2006/relationships/image" Target="../media/image29.svg"/><Relationship Id="rId12" Type="http://schemas.openxmlformats.org/officeDocument/2006/relationships/image" Target="../media/image34.png"/><Relationship Id="rId17" Type="http://schemas.openxmlformats.org/officeDocument/2006/relationships/image" Target="../media/image39.svg"/><Relationship Id="rId2" Type="http://schemas.openxmlformats.org/officeDocument/2006/relationships/image" Target="../media/image24.png"/><Relationship Id="rId16" Type="http://schemas.openxmlformats.org/officeDocument/2006/relationships/image" Target="../media/image38.png"/><Relationship Id="rId20" Type="http://schemas.openxmlformats.org/officeDocument/2006/relationships/image" Target="../media/image42.png"/><Relationship Id="rId1" Type="http://schemas.openxmlformats.org/officeDocument/2006/relationships/slideLayout" Target="../slideLayouts/slideLayout4.xml"/><Relationship Id="rId6" Type="http://schemas.openxmlformats.org/officeDocument/2006/relationships/image" Target="../media/image28.png"/><Relationship Id="rId11" Type="http://schemas.openxmlformats.org/officeDocument/2006/relationships/image" Target="../media/image33.jpeg"/><Relationship Id="rId5" Type="http://schemas.openxmlformats.org/officeDocument/2006/relationships/image" Target="../media/image27.svg"/><Relationship Id="rId15" Type="http://schemas.openxmlformats.org/officeDocument/2006/relationships/image" Target="../media/image37.svg"/><Relationship Id="rId10" Type="http://schemas.openxmlformats.org/officeDocument/2006/relationships/image" Target="../media/image32.svg"/><Relationship Id="rId19" Type="http://schemas.openxmlformats.org/officeDocument/2006/relationships/image" Target="../media/image41.pn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png"/></Relationships>
</file>

<file path=ppt/slides/_rels/slide4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82.emf"/><Relationship Id="rId5" Type="http://schemas.openxmlformats.org/officeDocument/2006/relationships/image" Target="../media/image81.png"/><Relationship Id="rId4" Type="http://schemas.openxmlformats.org/officeDocument/2006/relationships/image" Target="../media/image80.png"/></Relationships>
</file>

<file path=ppt/slides/_rels/slide5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43.xml"/><Relationship Id="rId1" Type="http://schemas.openxmlformats.org/officeDocument/2006/relationships/slideLayout" Target="../slideLayouts/slideLayout11.xml"/><Relationship Id="rId5" Type="http://schemas.openxmlformats.org/officeDocument/2006/relationships/image" Target="../media/image85.png"/><Relationship Id="rId4" Type="http://schemas.openxmlformats.org/officeDocument/2006/relationships/image" Target="../media/image84.png"/></Relationships>
</file>

<file path=ppt/slides/_rels/slide51.xml.rels><?xml version="1.0" encoding="UTF-8" standalone="yes"?>
<Relationships xmlns="http://schemas.openxmlformats.org/package/2006/relationships"><Relationship Id="rId2" Type="http://schemas.openxmlformats.org/officeDocument/2006/relationships/image" Target="../media/image86.emf"/><Relationship Id="rId1" Type="http://schemas.openxmlformats.org/officeDocument/2006/relationships/slideLayout" Target="../slideLayouts/slideLayout1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87.emf"/><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90.jpeg"/><Relationship Id="rId5" Type="http://schemas.openxmlformats.org/officeDocument/2006/relationships/image" Target="../media/image89.emf"/><Relationship Id="rId4" Type="http://schemas.openxmlformats.org/officeDocument/2006/relationships/image" Target="../media/image88.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tags" Target="../tags/tag9.xml"/><Relationship Id="rId6" Type="http://schemas.openxmlformats.org/officeDocument/2006/relationships/image" Target="../media/image71.png"/><Relationship Id="rId5" Type="http://schemas.openxmlformats.org/officeDocument/2006/relationships/image" Target="../media/image70.svg"/><Relationship Id="rId4" Type="http://schemas.openxmlformats.org/officeDocument/2006/relationships/image" Target="../media/image69.png"/></Relationships>
</file>

<file path=ppt/slides/_rels/slide55.xml.rels><?xml version="1.0" encoding="UTF-8" standalone="yes"?>
<Relationships xmlns="http://schemas.openxmlformats.org/package/2006/relationships"><Relationship Id="rId8" Type="http://schemas.openxmlformats.org/officeDocument/2006/relationships/image" Target="../media/image73.svg"/><Relationship Id="rId3" Type="http://schemas.openxmlformats.org/officeDocument/2006/relationships/notesSlide" Target="../notesSlides/notesSlide47.xml"/><Relationship Id="rId7" Type="http://schemas.openxmlformats.org/officeDocument/2006/relationships/image" Target="../media/image72.png"/><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71.png"/><Relationship Id="rId5" Type="http://schemas.openxmlformats.org/officeDocument/2006/relationships/image" Target="../media/image70.svg"/><Relationship Id="rId4" Type="http://schemas.openxmlformats.org/officeDocument/2006/relationships/image" Target="../media/image69.png"/></Relationships>
</file>

<file path=ppt/slides/_rels/slide5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91.emf"/></Relationships>
</file>

<file path=ppt/slides/_rels/slide57.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93.png"/></Relationships>
</file>

<file path=ppt/slides/_rels/slide58.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image" Target="../media/image94.pn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214923" y="1297789"/>
            <a:ext cx="11723077" cy="1676400"/>
          </a:xfrm>
        </p:spPr>
        <p:txBody>
          <a:bodyPr/>
          <a:lstStyle/>
          <a:p>
            <a:r>
              <a:rPr lang="en-US" sz="4000" dirty="0">
                <a:solidFill>
                  <a:srgbClr val="FF0000"/>
                </a:solidFill>
              </a:rPr>
              <a:t>Energy Consumption in AI Datacenters: Can We Address this Challenge?</a:t>
            </a:r>
            <a:endParaRPr lang="en-US" sz="4000" b="1" dirty="0">
              <a:solidFill>
                <a:srgbClr val="FF0000"/>
              </a:solidFill>
            </a:endParaRPr>
          </a:p>
        </p:txBody>
      </p:sp>
      <p:sp>
        <p:nvSpPr>
          <p:cNvPr id="3075" name="Rectangle 3"/>
          <p:cNvSpPr>
            <a:spLocks noGrp="1" noChangeArrowheads="1"/>
          </p:cNvSpPr>
          <p:nvPr>
            <p:ph type="subTitle" idx="1"/>
          </p:nvPr>
        </p:nvSpPr>
        <p:spPr>
          <a:xfrm>
            <a:off x="1828800" y="3924571"/>
            <a:ext cx="8534400" cy="2510095"/>
          </a:xfrm>
        </p:spPr>
        <p:txBody>
          <a:bodyPr>
            <a:normAutofit fontScale="92500" lnSpcReduction="20000"/>
          </a:bodyPr>
          <a:lstStyle/>
          <a:p>
            <a:pPr eaLnBrk="1" hangingPunct="1"/>
            <a:r>
              <a:rPr lang="en-US" sz="2800" b="1" dirty="0"/>
              <a:t>Josep Torrellas</a:t>
            </a:r>
          </a:p>
          <a:p>
            <a:pPr eaLnBrk="1" hangingPunct="1"/>
            <a:r>
              <a:rPr lang="en-US" sz="2800" b="1" dirty="0"/>
              <a:t>University of Illinois Urbana-Champaign</a:t>
            </a:r>
          </a:p>
          <a:p>
            <a:pPr eaLnBrk="1" hangingPunct="1"/>
            <a:endParaRPr lang="en-US" sz="2400" b="1" dirty="0"/>
          </a:p>
          <a:p>
            <a:pPr eaLnBrk="1" hangingPunct="1"/>
            <a:endParaRPr lang="en-US" sz="2400" b="1" dirty="0"/>
          </a:p>
          <a:p>
            <a:r>
              <a:rPr lang="en-US" b="1" dirty="0"/>
              <a:t>https://</a:t>
            </a:r>
            <a:r>
              <a:rPr lang="en-US" b="1" dirty="0" err="1"/>
              <a:t>iacoma.cs.uiuc.edu</a:t>
            </a:r>
            <a:r>
              <a:rPr lang="en-US" b="1" dirty="0"/>
              <a:t>/</a:t>
            </a:r>
            <a:r>
              <a:rPr lang="en-US" b="1" dirty="0" err="1"/>
              <a:t>josep</a:t>
            </a:r>
            <a:r>
              <a:rPr lang="en-US" b="1" dirty="0"/>
              <a:t>/</a:t>
            </a:r>
            <a:r>
              <a:rPr lang="en-US" b="1" dirty="0" err="1"/>
              <a:t>torrellas.html</a:t>
            </a:r>
            <a:endParaRPr lang="en-US" b="1" dirty="0"/>
          </a:p>
          <a:p>
            <a:r>
              <a:rPr lang="en-US" b="1" dirty="0"/>
              <a:t>https://</a:t>
            </a:r>
            <a:r>
              <a:rPr lang="en-US" b="1" dirty="0" err="1"/>
              <a:t>acecenter.grainger.illinois.edu</a:t>
            </a:r>
            <a:r>
              <a:rPr lang="en-US" b="1" dirty="0"/>
              <a:t>/</a:t>
            </a:r>
          </a:p>
          <a:p>
            <a:pPr eaLnBrk="1" hangingPunct="1"/>
            <a:r>
              <a:rPr lang="en-US" sz="2400" b="1" dirty="0"/>
              <a:t>EMC2 Workshop, March 2026</a:t>
            </a:r>
          </a:p>
          <a:p>
            <a:pPr eaLnBrk="1" hangingPunct="1"/>
            <a:endParaRPr lang="en-US" sz="2400" dirty="0"/>
          </a:p>
        </p:txBody>
      </p:sp>
    </p:spTree>
    <p:extLst>
      <p:ext uri="{BB962C8B-B14F-4D97-AF65-F5344CB8AC3E}">
        <p14:creationId xmlns:p14="http://schemas.microsoft.com/office/powerpoint/2010/main" val="2035719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75CC0-FC91-CEA7-5774-8F3BA99E45C5}"/>
              </a:ext>
            </a:extLst>
          </p:cNvPr>
          <p:cNvSpPr>
            <a:spLocks noGrp="1"/>
          </p:cNvSpPr>
          <p:nvPr>
            <p:ph type="title"/>
          </p:nvPr>
        </p:nvSpPr>
        <p:spPr>
          <a:xfrm>
            <a:off x="235968" y="214882"/>
            <a:ext cx="11677650" cy="1257989"/>
          </a:xfrm>
        </p:spPr>
        <p:txBody>
          <a:bodyPr>
            <a:normAutofit/>
          </a:bodyPr>
          <a:lstStyle/>
          <a:p>
            <a:pPr lvl="1" algn="l" defTabSz="868680">
              <a:buSzPts val="3000"/>
              <a:defRPr sz="1900"/>
            </a:pPr>
            <a:r>
              <a:rPr lang="en-US" sz="3600" b="1" dirty="0">
                <a:solidFill>
                  <a:srgbClr val="1C4587"/>
                </a:solidFill>
                <a:latin typeface="Source Sans Pro" panose="020B0503030403020204" pitchFamily="34" charset="0"/>
                <a:ea typeface="Source Sans Pro" panose="020B0503030403020204" pitchFamily="34" charset="0"/>
              </a:rPr>
              <a:t>Data Center Energy Demands Are Increasing Fast</a:t>
            </a:r>
          </a:p>
        </p:txBody>
      </p:sp>
      <p:pic>
        <p:nvPicPr>
          <p:cNvPr id="3" name="Picture 2">
            <a:extLst>
              <a:ext uri="{FF2B5EF4-FFF2-40B4-BE49-F238E27FC236}">
                <a16:creationId xmlns:a16="http://schemas.microsoft.com/office/drawing/2014/main" id="{53E3DF10-6384-3318-1E46-6A57367FC2F7}"/>
              </a:ext>
            </a:extLst>
          </p:cNvPr>
          <p:cNvPicPr>
            <a:picLocks noChangeAspect="1"/>
          </p:cNvPicPr>
          <p:nvPr/>
        </p:nvPicPr>
        <p:blipFill>
          <a:blip r:embed="rId3"/>
          <a:stretch>
            <a:fillRect/>
          </a:stretch>
        </p:blipFill>
        <p:spPr>
          <a:xfrm>
            <a:off x="2092323" y="1404986"/>
            <a:ext cx="7137073" cy="3766103"/>
          </a:xfrm>
          <a:prstGeom prst="rect">
            <a:avLst/>
          </a:prstGeom>
        </p:spPr>
      </p:pic>
      <p:sp>
        <p:nvSpPr>
          <p:cNvPr id="4" name="TextBox 3">
            <a:extLst>
              <a:ext uri="{FF2B5EF4-FFF2-40B4-BE49-F238E27FC236}">
                <a16:creationId xmlns:a16="http://schemas.microsoft.com/office/drawing/2014/main" id="{2600F6E7-A1C1-9F9F-203B-8F4E686FB44F}"/>
              </a:ext>
            </a:extLst>
          </p:cNvPr>
          <p:cNvSpPr txBox="1"/>
          <p:nvPr/>
        </p:nvSpPr>
        <p:spPr>
          <a:xfrm>
            <a:off x="2493031" y="5453014"/>
            <a:ext cx="6524846" cy="707886"/>
          </a:xfrm>
          <a:prstGeom prst="rect">
            <a:avLst/>
          </a:prstGeom>
          <a:solidFill>
            <a:schemeClr val="bg1"/>
          </a:solidFill>
        </p:spPr>
        <p:txBody>
          <a:bodyPr wrap="square" rtlCol="0">
            <a:spAutoFit/>
          </a:bodyPr>
          <a:lstStyle/>
          <a:p>
            <a:r>
              <a:rPr lang="en-US" sz="2000" dirty="0"/>
              <a:t>Training a single model already takes 100+MW over many months in a cluster with 100K GPUs</a:t>
            </a:r>
          </a:p>
        </p:txBody>
      </p:sp>
    </p:spTree>
    <p:extLst>
      <p:ext uri="{BB962C8B-B14F-4D97-AF65-F5344CB8AC3E}">
        <p14:creationId xmlns:p14="http://schemas.microsoft.com/office/powerpoint/2010/main" val="14368851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9A94D98-2719-AD30-800D-70B0B241C197}"/>
              </a:ext>
            </a:extLst>
          </p:cNvPr>
          <p:cNvPicPr>
            <a:picLocks noChangeAspect="1"/>
          </p:cNvPicPr>
          <p:nvPr/>
        </p:nvPicPr>
        <p:blipFill>
          <a:blip r:embed="rId2"/>
          <a:srcRect l="6049" t="23658" r="30163" b="25158"/>
          <a:stretch>
            <a:fillRect/>
          </a:stretch>
        </p:blipFill>
        <p:spPr>
          <a:xfrm>
            <a:off x="4746661" y="3805203"/>
            <a:ext cx="3595955" cy="2164082"/>
          </a:xfrm>
          <a:prstGeom prst="rect">
            <a:avLst/>
          </a:prstGeom>
        </p:spPr>
      </p:pic>
      <p:sp>
        <p:nvSpPr>
          <p:cNvPr id="5" name="Content Placeholder 2">
            <a:extLst>
              <a:ext uri="{FF2B5EF4-FFF2-40B4-BE49-F238E27FC236}">
                <a16:creationId xmlns:a16="http://schemas.microsoft.com/office/drawing/2014/main" id="{6F7731E2-88A8-4A08-4485-E9C8C04968B8}"/>
              </a:ext>
            </a:extLst>
          </p:cNvPr>
          <p:cNvSpPr txBox="1">
            <a:spLocks/>
          </p:cNvSpPr>
          <p:nvPr/>
        </p:nvSpPr>
        <p:spPr>
          <a:xfrm>
            <a:off x="721943" y="1684552"/>
            <a:ext cx="10554574" cy="1798134"/>
          </a:xfrm>
          <a:prstGeom prst="rect">
            <a:avLst/>
          </a:prstGeom>
          <a:effectLst/>
        </p:spPr>
        <p:txBody>
          <a:bodyPr>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r>
              <a:rPr lang="en-US" dirty="0">
                <a:sym typeface="Wingdings" pitchFamily="2" charset="2"/>
              </a:rPr>
              <a:t>Different bottlenecks: compute-, memory-, and network- bound</a:t>
            </a:r>
          </a:p>
          <a:p>
            <a:r>
              <a:rPr lang="en-US" dirty="0">
                <a:sym typeface="Wingdings" pitchFamily="2" charset="2"/>
              </a:rPr>
              <a:t>Single server to multi-cluster jobs</a:t>
            </a:r>
          </a:p>
          <a:p>
            <a:r>
              <a:rPr lang="en-US" dirty="0">
                <a:sym typeface="Wingdings" pitchFamily="2" charset="2"/>
              </a:rPr>
              <a:t>Disaggregated systems</a:t>
            </a:r>
            <a:endParaRPr lang="en-US" dirty="0"/>
          </a:p>
          <a:p>
            <a:pPr lvl="1"/>
            <a:endParaRPr lang="en-US" dirty="0"/>
          </a:p>
          <a:p>
            <a:pPr lvl="1"/>
            <a:endParaRPr lang="en-US" dirty="0"/>
          </a:p>
          <a:p>
            <a:endParaRPr lang="en-US" dirty="0"/>
          </a:p>
        </p:txBody>
      </p:sp>
      <p:sp>
        <p:nvSpPr>
          <p:cNvPr id="6" name="Title 1">
            <a:extLst>
              <a:ext uri="{FF2B5EF4-FFF2-40B4-BE49-F238E27FC236}">
                <a16:creationId xmlns:a16="http://schemas.microsoft.com/office/drawing/2014/main" id="{2A4A1CF0-AC46-D25B-B508-26145CED99F3}"/>
              </a:ext>
            </a:extLst>
          </p:cNvPr>
          <p:cNvSpPr txBox="1">
            <a:spLocks/>
          </p:cNvSpPr>
          <p:nvPr/>
        </p:nvSpPr>
        <p:spPr>
          <a:xfrm>
            <a:off x="405000" y="552844"/>
            <a:ext cx="11382000" cy="970450"/>
          </a:xfrm>
          <a:prstGeom prst="rect">
            <a:avLst/>
          </a:prstGeom>
        </p:spPr>
        <p:txBody>
          <a:bodyPr>
            <a:normAutofit/>
          </a:bodyPr>
          <a:lstStyle>
            <a:lvl1pPr algn="l" defTabSz="914400" rtl="0" eaLnBrk="1" latinLnBrk="0" hangingPunct="1">
              <a:spcBef>
                <a:spcPct val="0"/>
              </a:spcBef>
              <a:buNone/>
              <a:defRPr sz="4000" b="1" kern="1200" spc="-100" baseline="0">
                <a:solidFill>
                  <a:schemeClr val="tx2"/>
                </a:solidFill>
                <a:latin typeface="+mj-lt"/>
                <a:ea typeface="+mj-ea"/>
                <a:cs typeface="+mj-cs"/>
              </a:defRPr>
            </a:lvl1pPr>
          </a:lstStyle>
          <a:p>
            <a:r>
              <a:rPr lang="en-US" sz="3600" dirty="0">
                <a:solidFill>
                  <a:srgbClr val="1C4587"/>
                </a:solidFill>
                <a:latin typeface="Source Sans Pro" panose="020B0503030403020204" pitchFamily="34" charset="0"/>
                <a:ea typeface="Source Sans Pro" panose="020B0503030403020204" pitchFamily="34" charset="0"/>
              </a:rPr>
              <a:t>ML Workloads Come in All Sizes and Shapes</a:t>
            </a:r>
          </a:p>
        </p:txBody>
      </p:sp>
    </p:spTree>
    <p:extLst>
      <p:ext uri="{BB962C8B-B14F-4D97-AF65-F5344CB8AC3E}">
        <p14:creationId xmlns:p14="http://schemas.microsoft.com/office/powerpoint/2010/main" val="4634430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 name="Title 1"/>
          <p:cNvSpPr txBox="1">
            <a:spLocks noGrp="1"/>
          </p:cNvSpPr>
          <p:nvPr>
            <p:ph type="title"/>
          </p:nvPr>
        </p:nvSpPr>
        <p:spPr>
          <a:xfrm>
            <a:off x="380996" y="639689"/>
            <a:ext cx="11430001" cy="640081"/>
          </a:xfrm>
          <a:prstGeom prst="rect">
            <a:avLst/>
          </a:prstGeom>
        </p:spPr>
        <p:txBody>
          <a:bodyPr lIns="45719" tIns="45720" rIns="45719" bIns="45720" anchor="ctr">
            <a:normAutofit/>
          </a:bodyPr>
          <a:lstStyle>
            <a:lvl1pPr defTabSz="667512">
              <a:defRPr sz="2628"/>
            </a:lvl1pPr>
          </a:lstStyle>
          <a:p>
            <a:pPr lvl="1" algn="l" defTabSz="868680">
              <a:defRPr sz="1900"/>
            </a:pPr>
            <a:r>
              <a:rPr lang="en-US" sz="3600" b="1" dirty="0">
                <a:solidFill>
                  <a:srgbClr val="1C4587"/>
                </a:solidFill>
                <a:latin typeface="Source Sans Pro" panose="020B0503030403020204" pitchFamily="34" charset="0"/>
                <a:ea typeface="Source Sans Pro" panose="020B0503030403020204" pitchFamily="34" charset="0"/>
              </a:rPr>
              <a:t>Principles to Address this Problem</a:t>
            </a:r>
          </a:p>
        </p:txBody>
      </p:sp>
      <p:sp>
        <p:nvSpPr>
          <p:cNvPr id="372" name="Slide Number Placeholder 3"/>
          <p:cNvSpPr txBox="1">
            <a:spLocks noGrp="1"/>
          </p:cNvSpPr>
          <p:nvPr>
            <p:ph type="sldNum" sz="quarter" idx="2"/>
          </p:nvPr>
        </p:nvSpPr>
        <p:spPr>
          <a:xfrm>
            <a:off x="11592497" y="6442392"/>
            <a:ext cx="184975" cy="190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300" b="0" i="0" u="none" strike="noStrike" cap="none" spc="0" normalizeH="0" baseline="0">
                <a:ln>
                  <a:noFill/>
                </a:ln>
                <a:solidFill>
                  <a:srgbClr val="225F98"/>
                </a:solidFill>
                <a:effectLst/>
                <a:uFillTx/>
                <a:latin typeface="Georgia"/>
                <a:ea typeface="Georgia"/>
                <a:cs typeface="Georgia"/>
                <a:sym typeface="Georgi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9pPr>
          </a:lstStyle>
          <a:p>
            <a:fld id="{86CB4B4D-7CA3-9044-876B-883B54F8677D}" type="slidenum">
              <a:rPr lang="en-US" smtClean="0"/>
              <a:pPr/>
              <a:t>4</a:t>
            </a:fld>
            <a:endParaRPr/>
          </a:p>
        </p:txBody>
      </p:sp>
      <p:sp>
        <p:nvSpPr>
          <p:cNvPr id="8" name="Content Placeholder 2">
            <a:extLst>
              <a:ext uri="{FF2B5EF4-FFF2-40B4-BE49-F238E27FC236}">
                <a16:creationId xmlns:a16="http://schemas.microsoft.com/office/drawing/2014/main" id="{E3DC2135-F029-5F85-48B0-D1907A9D2366}"/>
              </a:ext>
            </a:extLst>
          </p:cNvPr>
          <p:cNvSpPr txBox="1">
            <a:spLocks/>
          </p:cNvSpPr>
          <p:nvPr/>
        </p:nvSpPr>
        <p:spPr>
          <a:xfrm>
            <a:off x="1617213" y="2353126"/>
            <a:ext cx="8957569" cy="215174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tIns="45720" rIns="45719" bIns="45720" anchor="t">
            <a:normAutofit fontScale="92500" lnSpcReduction="20000"/>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9pPr>
          </a:lstStyle>
          <a:p>
            <a:pPr marL="0" indent="0" defTabSz="868680" hangingPunct="1">
              <a:buNone/>
              <a:defRPr sz="1900"/>
            </a:pPr>
            <a:endParaRPr lang="en-US" sz="2200" dirty="0">
              <a:latin typeface="Gill Sans MT" panose="020B0502020104020203" pitchFamily="34" charset="77"/>
            </a:endParaRPr>
          </a:p>
          <a:p>
            <a:pPr marL="0" indent="0" algn="ctr">
              <a:buNone/>
            </a:pPr>
            <a:r>
              <a:rPr lang="en-US" sz="3200" dirty="0">
                <a:effectLst/>
                <a:latin typeface="Georgia" panose="02040502050405020303" pitchFamily="18" charset="0"/>
              </a:rPr>
              <a:t>Leverage hardware accelerators and integration</a:t>
            </a:r>
          </a:p>
          <a:p>
            <a:pPr marL="0" indent="0" algn="ctr">
              <a:buNone/>
            </a:pPr>
            <a:r>
              <a:rPr lang="en-US" sz="3200" dirty="0">
                <a:latin typeface="Georgia" panose="02040502050405020303" pitchFamily="18" charset="0"/>
              </a:rPr>
              <a:t>Minimize data movement</a:t>
            </a:r>
          </a:p>
          <a:p>
            <a:pPr marL="0" indent="0" algn="ctr">
              <a:buNone/>
            </a:pPr>
            <a:r>
              <a:rPr lang="en-US" sz="3200" dirty="0">
                <a:latin typeface="Georgia" panose="02040502050405020303" pitchFamily="18" charset="0"/>
              </a:rPr>
              <a:t>Conserve costly memory</a:t>
            </a:r>
          </a:p>
          <a:p>
            <a:pPr marL="0" indent="0" algn="ctr">
              <a:buNone/>
            </a:pPr>
            <a:r>
              <a:rPr lang="en-US" sz="3200" dirty="0">
                <a:effectLst/>
                <a:latin typeface="Georgia" panose="02040502050405020303" pitchFamily="18" charset="0"/>
              </a:rPr>
              <a:t>Do not leave the hardware unused</a:t>
            </a:r>
          </a:p>
        </p:txBody>
      </p:sp>
    </p:spTree>
    <p:extLst>
      <p:ext uri="{BB962C8B-B14F-4D97-AF65-F5344CB8AC3E}">
        <p14:creationId xmlns:p14="http://schemas.microsoft.com/office/powerpoint/2010/main" val="1201505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9AF2D3-5E67-6FE7-A69D-729FCC13F3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429B44-AFF0-2848-9B77-5FDC4D0754EE}"/>
              </a:ext>
            </a:extLst>
          </p:cNvPr>
          <p:cNvSpPr>
            <a:spLocks noGrp="1"/>
          </p:cNvSpPr>
          <p:nvPr>
            <p:ph type="title"/>
          </p:nvPr>
        </p:nvSpPr>
        <p:spPr>
          <a:xfrm>
            <a:off x="248224" y="505293"/>
            <a:ext cx="8727521" cy="733977"/>
          </a:xfrm>
        </p:spPr>
        <p:txBody>
          <a:bodyPr>
            <a:noAutofit/>
          </a:bodyPr>
          <a:lstStyle/>
          <a:p>
            <a:r>
              <a:rPr lang="en-US" dirty="0">
                <a:solidFill>
                  <a:srgbClr val="1C4587"/>
                </a:solidFill>
                <a:latin typeface="Source Sans Pro" panose="020B0503030403020204" pitchFamily="34" charset="0"/>
                <a:ea typeface="Source Sans Pro" panose="020B0503030403020204" pitchFamily="34" charset="0"/>
              </a:rPr>
              <a:t>How Do We Make Progress?</a:t>
            </a:r>
          </a:p>
        </p:txBody>
      </p:sp>
      <p:sp>
        <p:nvSpPr>
          <p:cNvPr id="3" name="Slide Number Placeholder 3">
            <a:extLst>
              <a:ext uri="{FF2B5EF4-FFF2-40B4-BE49-F238E27FC236}">
                <a16:creationId xmlns:a16="http://schemas.microsoft.com/office/drawing/2014/main" id="{5A1EB256-B670-5627-F7E5-776851A42229}"/>
              </a:ext>
            </a:extLst>
          </p:cNvPr>
          <p:cNvSpPr>
            <a:spLocks noGrp="1"/>
          </p:cNvSpPr>
          <p:nvPr>
            <p:ph type="sldNum" idx="12"/>
          </p:nvPr>
        </p:nvSpPr>
        <p:spPr>
          <a:xfrm>
            <a:off x="11320272" y="6355080"/>
            <a:ext cx="457200" cy="365125"/>
          </a:xfrm>
          <a:prstGeom prst="rect">
            <a:avLst/>
          </a:prstGeom>
          <a:noFill/>
          <a:ln>
            <a:noFill/>
          </a:ln>
        </p:spPr>
        <p:txBody>
          <a:bodyPr spcFirstLastPara="1" wrap="square" lIns="0" tIns="45700" rIns="0"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300" b="0" i="0" u="none" strike="noStrike" cap="none">
                <a:solidFill>
                  <a:srgbClr val="225F98"/>
                </a:solidFill>
                <a:latin typeface="Georgia"/>
                <a:ea typeface="Georgia"/>
                <a:cs typeface="Georgia"/>
                <a:sym typeface="Georgia"/>
              </a:defRPr>
            </a:lvl1pPr>
            <a:lvl2pPr marL="0" marR="0" lvl="1" indent="0" algn="r" rtl="0">
              <a:lnSpc>
                <a:spcPct val="100000"/>
              </a:lnSpc>
              <a:spcBef>
                <a:spcPts val="0"/>
              </a:spcBef>
              <a:spcAft>
                <a:spcPts val="0"/>
              </a:spcAft>
              <a:buClr>
                <a:srgbClr val="000000"/>
              </a:buClr>
              <a:buFont typeface="Arial"/>
              <a:buNone/>
              <a:defRPr sz="1300" b="0" i="0" u="none" strike="noStrike" cap="none">
                <a:solidFill>
                  <a:srgbClr val="225F98"/>
                </a:solidFill>
                <a:latin typeface="Georgia"/>
                <a:ea typeface="Georgia"/>
                <a:cs typeface="Georgia"/>
                <a:sym typeface="Georgia"/>
              </a:defRPr>
            </a:lvl2pPr>
            <a:lvl3pPr marL="0" marR="0" lvl="2" indent="0" algn="r" rtl="0">
              <a:lnSpc>
                <a:spcPct val="100000"/>
              </a:lnSpc>
              <a:spcBef>
                <a:spcPts val="0"/>
              </a:spcBef>
              <a:spcAft>
                <a:spcPts val="0"/>
              </a:spcAft>
              <a:buClr>
                <a:srgbClr val="000000"/>
              </a:buClr>
              <a:buFont typeface="Arial"/>
              <a:buNone/>
              <a:defRPr sz="1300" b="0" i="0" u="none" strike="noStrike" cap="none">
                <a:solidFill>
                  <a:srgbClr val="225F98"/>
                </a:solidFill>
                <a:latin typeface="Georgia"/>
                <a:ea typeface="Georgia"/>
                <a:cs typeface="Georgia"/>
                <a:sym typeface="Georgia"/>
              </a:defRPr>
            </a:lvl3pPr>
            <a:lvl4pPr marL="0" marR="0" lvl="3" indent="0" algn="r" rtl="0">
              <a:lnSpc>
                <a:spcPct val="100000"/>
              </a:lnSpc>
              <a:spcBef>
                <a:spcPts val="0"/>
              </a:spcBef>
              <a:spcAft>
                <a:spcPts val="0"/>
              </a:spcAft>
              <a:buClr>
                <a:srgbClr val="000000"/>
              </a:buClr>
              <a:buFont typeface="Arial"/>
              <a:buNone/>
              <a:defRPr sz="1300" b="0" i="0" u="none" strike="noStrike" cap="none">
                <a:solidFill>
                  <a:srgbClr val="225F98"/>
                </a:solidFill>
                <a:latin typeface="Georgia"/>
                <a:ea typeface="Georgia"/>
                <a:cs typeface="Georgia"/>
                <a:sym typeface="Georgia"/>
              </a:defRPr>
            </a:lvl4pPr>
            <a:lvl5pPr marL="0" marR="0" lvl="4" indent="0" algn="r" rtl="0">
              <a:lnSpc>
                <a:spcPct val="100000"/>
              </a:lnSpc>
              <a:spcBef>
                <a:spcPts val="0"/>
              </a:spcBef>
              <a:spcAft>
                <a:spcPts val="0"/>
              </a:spcAft>
              <a:buClr>
                <a:srgbClr val="000000"/>
              </a:buClr>
              <a:buFont typeface="Arial"/>
              <a:buNone/>
              <a:defRPr sz="1300" b="0" i="0" u="none" strike="noStrike" cap="none">
                <a:solidFill>
                  <a:srgbClr val="225F98"/>
                </a:solidFill>
                <a:latin typeface="Georgia"/>
                <a:ea typeface="Georgia"/>
                <a:cs typeface="Georgia"/>
                <a:sym typeface="Georgia"/>
              </a:defRPr>
            </a:lvl5pPr>
            <a:lvl6pPr marL="0" marR="0" lvl="5" indent="0" algn="r" rtl="0">
              <a:lnSpc>
                <a:spcPct val="100000"/>
              </a:lnSpc>
              <a:spcBef>
                <a:spcPts val="0"/>
              </a:spcBef>
              <a:spcAft>
                <a:spcPts val="0"/>
              </a:spcAft>
              <a:buClr>
                <a:srgbClr val="000000"/>
              </a:buClr>
              <a:buFont typeface="Arial"/>
              <a:buNone/>
              <a:defRPr sz="1300" b="0" i="0" u="none" strike="noStrike" cap="none">
                <a:solidFill>
                  <a:srgbClr val="225F98"/>
                </a:solidFill>
                <a:latin typeface="Georgia"/>
                <a:ea typeface="Georgia"/>
                <a:cs typeface="Georgia"/>
                <a:sym typeface="Georgia"/>
              </a:defRPr>
            </a:lvl6pPr>
            <a:lvl7pPr marL="0" marR="0" lvl="6" indent="0" algn="r" rtl="0">
              <a:lnSpc>
                <a:spcPct val="100000"/>
              </a:lnSpc>
              <a:spcBef>
                <a:spcPts val="0"/>
              </a:spcBef>
              <a:spcAft>
                <a:spcPts val="0"/>
              </a:spcAft>
              <a:buClr>
                <a:srgbClr val="000000"/>
              </a:buClr>
              <a:buFont typeface="Arial"/>
              <a:buNone/>
              <a:defRPr sz="1300" b="0" i="0" u="none" strike="noStrike" cap="none">
                <a:solidFill>
                  <a:srgbClr val="225F98"/>
                </a:solidFill>
                <a:latin typeface="Georgia"/>
                <a:ea typeface="Georgia"/>
                <a:cs typeface="Georgia"/>
                <a:sym typeface="Georgia"/>
              </a:defRPr>
            </a:lvl7pPr>
            <a:lvl8pPr marL="0" marR="0" lvl="7" indent="0" algn="r" rtl="0">
              <a:lnSpc>
                <a:spcPct val="100000"/>
              </a:lnSpc>
              <a:spcBef>
                <a:spcPts val="0"/>
              </a:spcBef>
              <a:spcAft>
                <a:spcPts val="0"/>
              </a:spcAft>
              <a:buClr>
                <a:srgbClr val="000000"/>
              </a:buClr>
              <a:buFont typeface="Arial"/>
              <a:buNone/>
              <a:defRPr sz="1300" b="0" i="0" u="none" strike="noStrike" cap="none">
                <a:solidFill>
                  <a:srgbClr val="225F98"/>
                </a:solidFill>
                <a:latin typeface="Georgia"/>
                <a:ea typeface="Georgia"/>
                <a:cs typeface="Georgia"/>
                <a:sym typeface="Georgia"/>
              </a:defRPr>
            </a:lvl8pPr>
            <a:lvl9pPr marL="0" marR="0" lvl="8" indent="0" algn="r" rtl="0">
              <a:lnSpc>
                <a:spcPct val="100000"/>
              </a:lnSpc>
              <a:spcBef>
                <a:spcPts val="0"/>
              </a:spcBef>
              <a:spcAft>
                <a:spcPts val="0"/>
              </a:spcAft>
              <a:buClr>
                <a:srgbClr val="000000"/>
              </a:buClr>
              <a:buFont typeface="Arial"/>
              <a:buNone/>
              <a:defRPr sz="1300" b="0" i="0" u="none" strike="noStrike" cap="none">
                <a:solidFill>
                  <a:srgbClr val="225F98"/>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5</a:t>
            </a:fld>
            <a:endParaRPr lang="en-US"/>
          </a:p>
        </p:txBody>
      </p:sp>
      <p:pic>
        <p:nvPicPr>
          <p:cNvPr id="6" name="Picture 2" descr="We're Going 1,000× Beyond the US”: Japan Unleashes Plan for Supercomputer  So Powerful It Could Redefine Global Tech Dominance - Rude Baguette">
            <a:extLst>
              <a:ext uri="{FF2B5EF4-FFF2-40B4-BE49-F238E27FC236}">
                <a16:creationId xmlns:a16="http://schemas.microsoft.com/office/drawing/2014/main" id="{D132879C-E512-F381-145B-CAF859914B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69971" y="3375506"/>
            <a:ext cx="4122006" cy="230832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E743CF85-ADC9-9AB7-3925-AAE837E43578}"/>
              </a:ext>
            </a:extLst>
          </p:cNvPr>
          <p:cNvSpPr txBox="1"/>
          <p:nvPr/>
        </p:nvSpPr>
        <p:spPr>
          <a:xfrm>
            <a:off x="419886" y="1947155"/>
            <a:ext cx="3831480" cy="2769989"/>
          </a:xfrm>
          <a:prstGeom prst="rect">
            <a:avLst/>
          </a:prstGeom>
          <a:noFill/>
        </p:spPr>
        <p:txBody>
          <a:bodyPr wrap="square">
            <a:spAutoFit/>
          </a:bodyPr>
          <a:lstStyle/>
          <a:p>
            <a:pPr marL="171450" indent="-171450">
              <a:buFont typeface="Arial" panose="020B0604020202020204" pitchFamily="34" charset="0"/>
              <a:buChar char="•"/>
            </a:pPr>
            <a:r>
              <a:rPr lang="en-US" sz="1800" dirty="0"/>
              <a:t>Many hardware accelerators in datacenters (</a:t>
            </a:r>
            <a:r>
              <a:rPr lang="en-US" dirty="0"/>
              <a:t>many heterogeneous)</a:t>
            </a:r>
            <a:endParaRPr lang="en-US" sz="1800" dirty="0"/>
          </a:p>
          <a:p>
            <a:endParaRPr lang="en-US" sz="1800" dirty="0"/>
          </a:p>
          <a:p>
            <a:pPr marL="171450" indent="-171450">
              <a:buFont typeface="Arial" panose="020B0604020202020204" pitchFamily="34" charset="0"/>
              <a:buChar char="•"/>
            </a:pPr>
            <a:r>
              <a:rPr lang="en-US" sz="1800" dirty="0"/>
              <a:t>New methodologies to generate, deploy and reconfigure accelerators automatically</a:t>
            </a:r>
          </a:p>
          <a:p>
            <a:endParaRPr lang="en-US" sz="1800" dirty="0"/>
          </a:p>
          <a:p>
            <a:pPr marL="171450" indent="-171450">
              <a:buFont typeface="Arial" panose="020B0604020202020204" pitchFamily="34" charset="0"/>
              <a:buChar char="•"/>
            </a:pPr>
            <a:r>
              <a:rPr lang="en-US" sz="1800" dirty="0"/>
              <a:t>Smart compilers/runtimes</a:t>
            </a:r>
          </a:p>
          <a:p>
            <a:pPr marL="171450" indent="-171450">
              <a:buFont typeface="Arial" panose="020B0604020202020204" pitchFamily="34" charset="0"/>
              <a:buChar char="•"/>
            </a:pPr>
            <a:endParaRPr lang="en-US" dirty="0"/>
          </a:p>
          <a:p>
            <a:endParaRPr lang="en-US" sz="1200" b="1" dirty="0"/>
          </a:p>
        </p:txBody>
      </p:sp>
      <p:sp>
        <p:nvSpPr>
          <p:cNvPr id="11" name="TextBox 10">
            <a:extLst>
              <a:ext uri="{FF2B5EF4-FFF2-40B4-BE49-F238E27FC236}">
                <a16:creationId xmlns:a16="http://schemas.microsoft.com/office/drawing/2014/main" id="{E18A1D6D-CF36-4A89-F5C6-1E9983881072}"/>
              </a:ext>
            </a:extLst>
          </p:cNvPr>
          <p:cNvSpPr txBox="1"/>
          <p:nvPr/>
        </p:nvSpPr>
        <p:spPr>
          <a:xfrm>
            <a:off x="419886" y="1516258"/>
            <a:ext cx="2506596" cy="400110"/>
          </a:xfrm>
          <a:prstGeom prst="rect">
            <a:avLst/>
          </a:prstGeom>
          <a:noFill/>
        </p:spPr>
        <p:txBody>
          <a:bodyPr wrap="square">
            <a:spAutoFit/>
          </a:bodyPr>
          <a:lstStyle/>
          <a:p>
            <a:r>
              <a:rPr lang="en-US" sz="2000" b="1" dirty="0">
                <a:solidFill>
                  <a:srgbClr val="FF0000"/>
                </a:solidFill>
              </a:rPr>
              <a:t>COMPUTE:</a:t>
            </a:r>
            <a:endParaRPr lang="en-US" sz="2000" dirty="0">
              <a:solidFill>
                <a:srgbClr val="FF0000"/>
              </a:solidFill>
            </a:endParaRPr>
          </a:p>
        </p:txBody>
      </p:sp>
      <p:sp>
        <p:nvSpPr>
          <p:cNvPr id="16" name="TextBox 15">
            <a:extLst>
              <a:ext uri="{FF2B5EF4-FFF2-40B4-BE49-F238E27FC236}">
                <a16:creationId xmlns:a16="http://schemas.microsoft.com/office/drawing/2014/main" id="{291BB0BE-9610-B652-D4ED-92E0B813E4B4}"/>
              </a:ext>
            </a:extLst>
          </p:cNvPr>
          <p:cNvSpPr txBox="1"/>
          <p:nvPr/>
        </p:nvSpPr>
        <p:spPr>
          <a:xfrm>
            <a:off x="7812024" y="1947155"/>
            <a:ext cx="3960090" cy="2308324"/>
          </a:xfrm>
          <a:prstGeom prst="rect">
            <a:avLst/>
          </a:prstGeom>
          <a:noFill/>
        </p:spPr>
        <p:txBody>
          <a:bodyPr wrap="square">
            <a:spAutoFit/>
          </a:bodyPr>
          <a:lstStyle/>
          <a:p>
            <a:pPr marL="171450" indent="-171450">
              <a:buFont typeface="Arial" panose="020B0604020202020204" pitchFamily="34" charset="0"/>
              <a:buChar char="•"/>
            </a:pPr>
            <a:r>
              <a:rPr lang="en-US" sz="1800" dirty="0"/>
              <a:t>Reconfigurable network topologies</a:t>
            </a:r>
          </a:p>
          <a:p>
            <a:r>
              <a:rPr lang="en-US" sz="1800" dirty="0"/>
              <a:t> </a:t>
            </a:r>
          </a:p>
          <a:p>
            <a:pPr marL="171450" indent="-171450">
              <a:buFont typeface="Arial" panose="020B0604020202020204" pitchFamily="34" charset="0"/>
              <a:buChar char="•"/>
            </a:pPr>
            <a:r>
              <a:rPr lang="en-US" sz="1800" dirty="0"/>
              <a:t>Efficient algorithms and collectives</a:t>
            </a:r>
          </a:p>
          <a:p>
            <a:endParaRPr lang="en-US" sz="1800" dirty="0"/>
          </a:p>
          <a:p>
            <a:pPr marL="171450" indent="-171450">
              <a:buFont typeface="Arial" panose="020B0604020202020204" pitchFamily="34" charset="0"/>
              <a:buChar char="•"/>
            </a:pPr>
            <a:r>
              <a:rPr lang="en-US" sz="1800" dirty="0"/>
              <a:t>Accelerators in network switches and </a:t>
            </a:r>
            <a:r>
              <a:rPr lang="en-US" sz="1800" dirty="0" err="1"/>
              <a:t>SmartNICs</a:t>
            </a:r>
            <a:endParaRPr lang="en-US" sz="1800" dirty="0"/>
          </a:p>
          <a:p>
            <a:pPr marL="171450" indent="-171450">
              <a:buFont typeface="Arial" panose="020B0604020202020204" pitchFamily="34" charset="0"/>
              <a:buChar char="•"/>
            </a:pPr>
            <a:endParaRPr lang="en-US" sz="1800" dirty="0"/>
          </a:p>
          <a:p>
            <a:pPr marL="171450" indent="-171450">
              <a:buFont typeface="Arial" panose="020B0604020202020204" pitchFamily="34" charset="0"/>
              <a:buChar char="•"/>
            </a:pPr>
            <a:r>
              <a:rPr lang="en-US" sz="1800" dirty="0"/>
              <a:t>Energy management frameworks</a:t>
            </a:r>
          </a:p>
        </p:txBody>
      </p:sp>
      <p:sp>
        <p:nvSpPr>
          <p:cNvPr id="17" name="TextBox 16">
            <a:extLst>
              <a:ext uri="{FF2B5EF4-FFF2-40B4-BE49-F238E27FC236}">
                <a16:creationId xmlns:a16="http://schemas.microsoft.com/office/drawing/2014/main" id="{4C5FD5FA-9D25-EB12-49B3-A7683652F05C}"/>
              </a:ext>
            </a:extLst>
          </p:cNvPr>
          <p:cNvSpPr txBox="1"/>
          <p:nvPr/>
        </p:nvSpPr>
        <p:spPr>
          <a:xfrm>
            <a:off x="7812024" y="1540745"/>
            <a:ext cx="3065656" cy="400110"/>
          </a:xfrm>
          <a:prstGeom prst="rect">
            <a:avLst/>
          </a:prstGeom>
          <a:noFill/>
        </p:spPr>
        <p:txBody>
          <a:bodyPr wrap="square">
            <a:spAutoFit/>
          </a:bodyPr>
          <a:lstStyle/>
          <a:p>
            <a:r>
              <a:rPr lang="en-US" sz="2000" b="1" dirty="0">
                <a:solidFill>
                  <a:srgbClr val="FF0000"/>
                </a:solidFill>
              </a:rPr>
              <a:t>COMMUNICATION:</a:t>
            </a:r>
            <a:endParaRPr lang="en-US" sz="2000" dirty="0">
              <a:solidFill>
                <a:srgbClr val="FF0000"/>
              </a:solidFill>
            </a:endParaRPr>
          </a:p>
        </p:txBody>
      </p:sp>
      <p:sp>
        <p:nvSpPr>
          <p:cNvPr id="8" name="TextBox 7">
            <a:extLst>
              <a:ext uri="{FF2B5EF4-FFF2-40B4-BE49-F238E27FC236}">
                <a16:creationId xmlns:a16="http://schemas.microsoft.com/office/drawing/2014/main" id="{B0FD28A8-2494-EDAE-CA11-630519D29307}"/>
              </a:ext>
            </a:extLst>
          </p:cNvPr>
          <p:cNvSpPr txBox="1"/>
          <p:nvPr/>
        </p:nvSpPr>
        <p:spPr>
          <a:xfrm>
            <a:off x="5274047" y="5683829"/>
            <a:ext cx="5158926" cy="707886"/>
          </a:xfrm>
          <a:prstGeom prst="rect">
            <a:avLst/>
          </a:prstGeom>
          <a:noFill/>
        </p:spPr>
        <p:txBody>
          <a:bodyPr wrap="square">
            <a:spAutoFit/>
          </a:bodyPr>
          <a:lstStyle/>
          <a:p>
            <a:r>
              <a:rPr lang="en-US" sz="2000" b="1" dirty="0"/>
              <a:t>ACE Center for Evolvable Computing</a:t>
            </a:r>
          </a:p>
          <a:p>
            <a:r>
              <a:rPr lang="en-US" sz="2000" b="1" dirty="0"/>
              <a:t>An SRC/DARPA JUMP 2.0 Center</a:t>
            </a:r>
            <a:endParaRPr lang="en-US" sz="2000" dirty="0"/>
          </a:p>
        </p:txBody>
      </p:sp>
      <p:pic>
        <p:nvPicPr>
          <p:cNvPr id="12" name="Picture 2">
            <a:extLst>
              <a:ext uri="{FF2B5EF4-FFF2-40B4-BE49-F238E27FC236}">
                <a16:creationId xmlns:a16="http://schemas.microsoft.com/office/drawing/2014/main" id="{A2E62D37-27F1-CC45-0FE8-3661F48F17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5034" y="5683829"/>
            <a:ext cx="3469013" cy="102519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62321A3D-DFEC-FEF8-CF22-3425DB8417D9}"/>
              </a:ext>
            </a:extLst>
          </p:cNvPr>
          <p:cNvSpPr txBox="1"/>
          <p:nvPr/>
        </p:nvSpPr>
        <p:spPr>
          <a:xfrm>
            <a:off x="5274047" y="6391715"/>
            <a:ext cx="4464674" cy="379253"/>
          </a:xfrm>
          <a:prstGeom prst="rect">
            <a:avLst/>
          </a:prstGeom>
          <a:noFill/>
        </p:spPr>
        <p:txBody>
          <a:bodyPr wrap="square">
            <a:spAutoFit/>
          </a:bodyPr>
          <a:lstStyle/>
          <a:p>
            <a:r>
              <a:rPr lang="en-US" dirty="0"/>
              <a:t>https://</a:t>
            </a:r>
            <a:r>
              <a:rPr lang="en-US" dirty="0" err="1"/>
              <a:t>acecenter.grainger.illinois.edu</a:t>
            </a:r>
            <a:r>
              <a:rPr lang="en-US" dirty="0"/>
              <a:t>/</a:t>
            </a:r>
          </a:p>
        </p:txBody>
      </p:sp>
    </p:spTree>
    <p:extLst>
      <p:ext uri="{BB962C8B-B14F-4D97-AF65-F5344CB8AC3E}">
        <p14:creationId xmlns:p14="http://schemas.microsoft.com/office/powerpoint/2010/main" val="3777331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30141-E2B4-E7B0-0F4F-8AD2F9DB760E}"/>
            </a:ext>
          </a:extLst>
        </p:cNvPr>
        <p:cNvGrpSpPr/>
        <p:nvPr/>
      </p:nvGrpSpPr>
      <p:grpSpPr>
        <a:xfrm>
          <a:off x="0" y="0"/>
          <a:ext cx="0" cy="0"/>
          <a:chOff x="0" y="0"/>
          <a:chExt cx="0" cy="0"/>
        </a:xfrm>
      </p:grpSpPr>
      <p:sp>
        <p:nvSpPr>
          <p:cNvPr id="370" name="Title 1">
            <a:extLst>
              <a:ext uri="{FF2B5EF4-FFF2-40B4-BE49-F238E27FC236}">
                <a16:creationId xmlns:a16="http://schemas.microsoft.com/office/drawing/2014/main" id="{DA2E927E-E917-95FB-C9E0-D3BEA4D1A8FB}"/>
              </a:ext>
            </a:extLst>
          </p:cNvPr>
          <p:cNvSpPr txBox="1">
            <a:spLocks noGrp="1"/>
          </p:cNvSpPr>
          <p:nvPr>
            <p:ph type="title"/>
          </p:nvPr>
        </p:nvSpPr>
        <p:spPr>
          <a:xfrm>
            <a:off x="347471" y="2964910"/>
            <a:ext cx="11430001" cy="640081"/>
          </a:xfrm>
          <a:prstGeom prst="rect">
            <a:avLst/>
          </a:prstGeom>
        </p:spPr>
        <p:txBody>
          <a:bodyPr lIns="45719" tIns="45720" rIns="45719" bIns="45720" anchor="ctr">
            <a:noAutofit/>
          </a:bodyPr>
          <a:lstStyle>
            <a:lvl1pPr defTabSz="667512">
              <a:defRPr sz="2628"/>
            </a:lvl1pPr>
          </a:lstStyle>
          <a:p>
            <a:pPr lvl="1" algn="ctr" defTabSz="868680">
              <a:defRPr sz="1900"/>
            </a:pPr>
            <a:r>
              <a:rPr lang="en-US" sz="4400" b="1" dirty="0">
                <a:solidFill>
                  <a:srgbClr val="1C4587"/>
                </a:solidFill>
                <a:latin typeface="Source Sans Pro" panose="020B0503030403020204" pitchFamily="34" charset="0"/>
                <a:ea typeface="Source Sans Pro" panose="020B0503030403020204" pitchFamily="34" charset="0"/>
              </a:rPr>
              <a:t>Compute</a:t>
            </a:r>
          </a:p>
        </p:txBody>
      </p:sp>
      <p:sp>
        <p:nvSpPr>
          <p:cNvPr id="372" name="Slide Number Placeholder 3">
            <a:extLst>
              <a:ext uri="{FF2B5EF4-FFF2-40B4-BE49-F238E27FC236}">
                <a16:creationId xmlns:a16="http://schemas.microsoft.com/office/drawing/2014/main" id="{2C6328D3-BB3D-D295-6CCE-FABF95588313}"/>
              </a:ext>
            </a:extLst>
          </p:cNvPr>
          <p:cNvSpPr txBox="1">
            <a:spLocks noGrp="1"/>
          </p:cNvSpPr>
          <p:nvPr>
            <p:ph type="sldNum" sz="quarter" idx="2"/>
          </p:nvPr>
        </p:nvSpPr>
        <p:spPr>
          <a:xfrm>
            <a:off x="11592497" y="6442392"/>
            <a:ext cx="184975" cy="190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300" b="0" i="0" u="none" strike="noStrike" cap="none" spc="0" normalizeH="0" baseline="0">
                <a:ln>
                  <a:noFill/>
                </a:ln>
                <a:solidFill>
                  <a:srgbClr val="225F98"/>
                </a:solidFill>
                <a:effectLst/>
                <a:uFillTx/>
                <a:latin typeface="Georgia"/>
                <a:ea typeface="Georgia"/>
                <a:cs typeface="Georgia"/>
                <a:sym typeface="Georgi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9pPr>
          </a:lstStyle>
          <a:p>
            <a:fld id="{86CB4B4D-7CA3-9044-876B-883B54F8677D}" type="slidenum">
              <a:rPr lang="en-US" smtClean="0"/>
              <a:pPr/>
              <a:t>6</a:t>
            </a:fld>
            <a:endParaRPr/>
          </a:p>
        </p:txBody>
      </p:sp>
    </p:spTree>
    <p:extLst>
      <p:ext uri="{BB962C8B-B14F-4D97-AF65-F5344CB8AC3E}">
        <p14:creationId xmlns:p14="http://schemas.microsoft.com/office/powerpoint/2010/main" val="3043613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FDD76-9E18-6C59-82EC-B11C34C7CD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B892F2-43A8-FB79-BF6A-5804D9505AF4}"/>
              </a:ext>
            </a:extLst>
          </p:cNvPr>
          <p:cNvSpPr>
            <a:spLocks noGrp="1"/>
          </p:cNvSpPr>
          <p:nvPr>
            <p:ph type="title"/>
          </p:nvPr>
        </p:nvSpPr>
        <p:spPr>
          <a:xfrm>
            <a:off x="323112" y="416528"/>
            <a:ext cx="11360800" cy="831200"/>
          </a:xfrm>
        </p:spPr>
        <p:txBody>
          <a:bodyPr>
            <a:normAutofit/>
          </a:bodyPr>
          <a:lstStyle/>
          <a:p>
            <a:r>
              <a:rPr lang="en-US" sz="3600" dirty="0"/>
              <a:t>Many Accelerators &amp;  More to Come</a:t>
            </a:r>
          </a:p>
        </p:txBody>
      </p:sp>
      <p:grpSp>
        <p:nvGrpSpPr>
          <p:cNvPr id="5" name="Group 4">
            <a:extLst>
              <a:ext uri="{FF2B5EF4-FFF2-40B4-BE49-F238E27FC236}">
                <a16:creationId xmlns:a16="http://schemas.microsoft.com/office/drawing/2014/main" id="{0F85FDC9-CB1F-E1D5-FDEA-8651D210C7EB}"/>
              </a:ext>
            </a:extLst>
          </p:cNvPr>
          <p:cNvGrpSpPr/>
          <p:nvPr/>
        </p:nvGrpSpPr>
        <p:grpSpPr>
          <a:xfrm>
            <a:off x="806509" y="4163773"/>
            <a:ext cx="2809097" cy="2554350"/>
            <a:chOff x="2772072" y="14775502"/>
            <a:chExt cx="1919858" cy="1745753"/>
          </a:xfrm>
        </p:grpSpPr>
        <p:pic>
          <p:nvPicPr>
            <p:cNvPr id="6" name="Picture 5">
              <a:extLst>
                <a:ext uri="{FF2B5EF4-FFF2-40B4-BE49-F238E27FC236}">
                  <a16:creationId xmlns:a16="http://schemas.microsoft.com/office/drawing/2014/main" id="{20BD833A-47A0-68AC-4562-87C898AD2B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4393" y="14775502"/>
              <a:ext cx="1649390" cy="1237042"/>
            </a:xfrm>
            <a:prstGeom prst="rect">
              <a:avLst/>
            </a:prstGeom>
          </p:spPr>
        </p:pic>
        <p:sp>
          <p:nvSpPr>
            <p:cNvPr id="7" name="TextBox 6">
              <a:extLst>
                <a:ext uri="{FF2B5EF4-FFF2-40B4-BE49-F238E27FC236}">
                  <a16:creationId xmlns:a16="http://schemas.microsoft.com/office/drawing/2014/main" id="{D91EF51D-5DA4-CBAA-1456-AB14C10D184F}"/>
                </a:ext>
              </a:extLst>
            </p:cNvPr>
            <p:cNvSpPr txBox="1"/>
            <p:nvPr/>
          </p:nvSpPr>
          <p:spPr>
            <a:xfrm>
              <a:off x="2772072" y="15995386"/>
              <a:ext cx="1919858" cy="525869"/>
            </a:xfrm>
            <a:prstGeom prst="rect">
              <a:avLst/>
            </a:prstGeom>
            <a:solidFill>
              <a:schemeClr val="bg1"/>
            </a:solidFill>
          </p:spPr>
          <p:txBody>
            <a:bodyPr wrap="square">
              <a:spAutoFit/>
            </a:bodyPr>
            <a:lstStyle/>
            <a:p>
              <a:pPr algn="ctr"/>
              <a:r>
                <a:rPr lang="en-US" sz="2200" dirty="0">
                  <a:latin typeface="Georgia" panose="02040502050405020303" pitchFamily="18" charset="0"/>
                  <a:ea typeface="Source Sans Pro" panose="020B0503030403020204" pitchFamily="34" charset="0"/>
                  <a:cs typeface="Arial" panose="020B0604020202020204" pitchFamily="34" charset="0"/>
                </a:rPr>
                <a:t>AMD </a:t>
              </a:r>
            </a:p>
            <a:p>
              <a:pPr algn="ctr"/>
              <a:r>
                <a:rPr lang="en-US" sz="2200" dirty="0">
                  <a:latin typeface="Georgia" panose="02040502050405020303" pitchFamily="18" charset="0"/>
                  <a:ea typeface="Source Sans Pro" panose="020B0503030403020204" pitchFamily="34" charset="0"/>
                  <a:cs typeface="Arial" panose="020B0604020202020204" pitchFamily="34" charset="0"/>
                </a:rPr>
                <a:t>Instinct Platforms</a:t>
              </a:r>
            </a:p>
          </p:txBody>
        </p:sp>
      </p:grpSp>
      <p:sp>
        <p:nvSpPr>
          <p:cNvPr id="13" name="TextBox 12">
            <a:extLst>
              <a:ext uri="{FF2B5EF4-FFF2-40B4-BE49-F238E27FC236}">
                <a16:creationId xmlns:a16="http://schemas.microsoft.com/office/drawing/2014/main" id="{E5259947-C0D9-8E67-3384-CDE28DBF26D5}"/>
              </a:ext>
            </a:extLst>
          </p:cNvPr>
          <p:cNvSpPr txBox="1"/>
          <p:nvPr/>
        </p:nvSpPr>
        <p:spPr>
          <a:xfrm>
            <a:off x="4595073" y="3155902"/>
            <a:ext cx="2626522" cy="769441"/>
          </a:xfrm>
          <a:prstGeom prst="rect">
            <a:avLst/>
          </a:prstGeom>
          <a:noFill/>
        </p:spPr>
        <p:txBody>
          <a:bodyPr wrap="square" rtlCol="0">
            <a:spAutoFit/>
          </a:bodyPr>
          <a:lstStyle/>
          <a:p>
            <a:pPr algn="ctr"/>
            <a:r>
              <a:rPr lang="en-US" sz="2200" dirty="0">
                <a:latin typeface="Georgia" panose="02040502050405020303" pitchFamily="18" charset="0"/>
                <a:ea typeface="Source Sans Pro" panose="020B0503030403020204" pitchFamily="34" charset="0"/>
                <a:cs typeface="Arial" panose="020B0604020202020204" pitchFamily="34" charset="0"/>
              </a:rPr>
              <a:t>Google </a:t>
            </a:r>
          </a:p>
          <a:p>
            <a:pPr algn="ctr"/>
            <a:r>
              <a:rPr lang="en-US" sz="2200" dirty="0">
                <a:latin typeface="Georgia" panose="02040502050405020303" pitchFamily="18" charset="0"/>
                <a:ea typeface="Source Sans Pro" panose="020B0503030403020204" pitchFamily="34" charset="0"/>
                <a:cs typeface="Arial" panose="020B0604020202020204" pitchFamily="34" charset="0"/>
              </a:rPr>
              <a:t>Cloud TPU</a:t>
            </a:r>
          </a:p>
        </p:txBody>
      </p:sp>
      <p:grpSp>
        <p:nvGrpSpPr>
          <p:cNvPr id="14" name="Group 13">
            <a:extLst>
              <a:ext uri="{FF2B5EF4-FFF2-40B4-BE49-F238E27FC236}">
                <a16:creationId xmlns:a16="http://schemas.microsoft.com/office/drawing/2014/main" id="{51F56929-81AE-0900-B749-479419AC8972}"/>
              </a:ext>
            </a:extLst>
          </p:cNvPr>
          <p:cNvGrpSpPr/>
          <p:nvPr/>
        </p:nvGrpSpPr>
        <p:grpSpPr>
          <a:xfrm>
            <a:off x="-258017" y="1415817"/>
            <a:ext cx="5350293" cy="2549348"/>
            <a:chOff x="4842440" y="15215496"/>
            <a:chExt cx="2926080" cy="1394243"/>
          </a:xfrm>
        </p:grpSpPr>
        <p:sp>
          <p:nvSpPr>
            <p:cNvPr id="15" name="TextBox 14">
              <a:extLst>
                <a:ext uri="{FF2B5EF4-FFF2-40B4-BE49-F238E27FC236}">
                  <a16:creationId xmlns:a16="http://schemas.microsoft.com/office/drawing/2014/main" id="{969D3E23-AEA0-D6EA-CA94-B0ADF022E25B}"/>
                </a:ext>
              </a:extLst>
            </p:cNvPr>
            <p:cNvSpPr txBox="1"/>
            <p:nvPr/>
          </p:nvSpPr>
          <p:spPr>
            <a:xfrm>
              <a:off x="4842440" y="16222595"/>
              <a:ext cx="2926080" cy="387144"/>
            </a:xfrm>
            <a:prstGeom prst="rect">
              <a:avLst/>
            </a:prstGeom>
            <a:noFill/>
          </p:spPr>
          <p:txBody>
            <a:bodyPr wrap="square" rtlCol="0">
              <a:spAutoFit/>
            </a:bodyPr>
            <a:lstStyle/>
            <a:p>
              <a:pPr algn="ctr"/>
              <a:r>
                <a:rPr lang="en-US" sz="2000" dirty="0">
                  <a:latin typeface="Georgia" panose="02040502050405020303" pitchFamily="18" charset="0"/>
                  <a:ea typeface="Source Sans Pro" panose="020B0503030403020204" pitchFamily="34" charset="0"/>
                  <a:cs typeface="Arial" panose="020B0604020202020204" pitchFamily="34" charset="0"/>
                </a:rPr>
                <a:t>NVIDIA </a:t>
              </a:r>
            </a:p>
            <a:p>
              <a:pPr algn="ctr"/>
              <a:r>
                <a:rPr lang="en-US" sz="2000" dirty="0">
                  <a:latin typeface="Georgia" panose="02040502050405020303" pitchFamily="18" charset="0"/>
                  <a:ea typeface="Source Sans Pro" panose="020B0503030403020204" pitchFamily="34" charset="0"/>
                  <a:cs typeface="Arial" panose="020B0604020202020204" pitchFamily="34" charset="0"/>
                </a:rPr>
                <a:t>HGX</a:t>
              </a:r>
            </a:p>
          </p:txBody>
        </p:sp>
        <p:pic>
          <p:nvPicPr>
            <p:cNvPr id="16" name="Picture 15">
              <a:extLst>
                <a:ext uri="{FF2B5EF4-FFF2-40B4-BE49-F238E27FC236}">
                  <a16:creationId xmlns:a16="http://schemas.microsoft.com/office/drawing/2014/main" id="{55377132-A195-C110-8452-40E36A36A99B}"/>
                </a:ext>
              </a:extLst>
            </p:cNvPr>
            <p:cNvPicPr>
              <a:picLocks/>
            </p:cNvPicPr>
            <p:nvPr/>
          </p:nvPicPr>
          <p:blipFill>
            <a:blip r:embed="rId3"/>
            <a:stretch>
              <a:fillRect/>
            </a:stretch>
          </p:blipFill>
          <p:spPr>
            <a:xfrm>
              <a:off x="5374778" y="15215496"/>
              <a:ext cx="1647460" cy="995340"/>
            </a:xfrm>
            <a:prstGeom prst="rect">
              <a:avLst/>
            </a:prstGeom>
          </p:spPr>
        </p:pic>
      </p:grpSp>
      <p:pic>
        <p:nvPicPr>
          <p:cNvPr id="2050" name="Picture 2" descr="How to Speed Up Neural Network Training with Intel's Gaudi HPUs. A  Tensorflow 2.0 Object Detection Example | Victor Dibia">
            <a:extLst>
              <a:ext uri="{FF2B5EF4-FFF2-40B4-BE49-F238E27FC236}">
                <a16:creationId xmlns:a16="http://schemas.microsoft.com/office/drawing/2014/main" id="{A806E0F0-B1C0-D76B-CAEE-C67118DFF4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5526" y="4076611"/>
            <a:ext cx="2978803" cy="198433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92A9F16-D98B-1F46-D68C-49445ABDCEF7}"/>
              </a:ext>
            </a:extLst>
          </p:cNvPr>
          <p:cNvSpPr txBox="1"/>
          <p:nvPr/>
        </p:nvSpPr>
        <p:spPr>
          <a:xfrm>
            <a:off x="4754202" y="6053951"/>
            <a:ext cx="2626522" cy="769441"/>
          </a:xfrm>
          <a:prstGeom prst="rect">
            <a:avLst/>
          </a:prstGeom>
          <a:solidFill>
            <a:schemeClr val="bg1"/>
          </a:solidFill>
        </p:spPr>
        <p:txBody>
          <a:bodyPr wrap="square" rtlCol="0">
            <a:spAutoFit/>
          </a:bodyPr>
          <a:lstStyle/>
          <a:p>
            <a:pPr algn="ctr"/>
            <a:r>
              <a:rPr lang="en-US" sz="2200" dirty="0">
                <a:latin typeface="Georgia" panose="02040502050405020303" pitchFamily="18" charset="0"/>
                <a:ea typeface="Source Sans Pro" panose="020B0503030403020204" pitchFamily="34" charset="0"/>
                <a:cs typeface="Arial" panose="020B0604020202020204" pitchFamily="34" charset="0"/>
              </a:rPr>
              <a:t>Intel</a:t>
            </a:r>
          </a:p>
          <a:p>
            <a:pPr algn="ctr"/>
            <a:r>
              <a:rPr lang="en-US" sz="2200" dirty="0">
                <a:latin typeface="Georgia" panose="02040502050405020303" pitchFamily="18" charset="0"/>
                <a:ea typeface="Source Sans Pro" panose="020B0503030403020204" pitchFamily="34" charset="0"/>
                <a:cs typeface="Arial" panose="020B0604020202020204" pitchFamily="34" charset="0"/>
              </a:rPr>
              <a:t>Gaudi</a:t>
            </a:r>
          </a:p>
        </p:txBody>
      </p:sp>
      <p:pic>
        <p:nvPicPr>
          <p:cNvPr id="2052" name="Picture 4" descr="SambaNova Systems valuation, funding &amp; news | Sacra">
            <a:extLst>
              <a:ext uri="{FF2B5EF4-FFF2-40B4-BE49-F238E27FC236}">
                <a16:creationId xmlns:a16="http://schemas.microsoft.com/office/drawing/2014/main" id="{4C33AB9F-1993-E184-DD03-0FC7C042172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8207" t="1" r="899" b="1"/>
          <a:stretch/>
        </p:blipFill>
        <p:spPr bwMode="auto">
          <a:xfrm>
            <a:off x="8786871" y="1331333"/>
            <a:ext cx="2026664" cy="190585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AI start-up Cerebras unveils WSE-3, the world's largest semiconductor">
            <a:extLst>
              <a:ext uri="{FF2B5EF4-FFF2-40B4-BE49-F238E27FC236}">
                <a16:creationId xmlns:a16="http://schemas.microsoft.com/office/drawing/2014/main" id="{F7538F8F-801A-5ECD-94FE-B05F17F6942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59299" y="4091933"/>
            <a:ext cx="3345519" cy="1881854"/>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DFE13D2A-40A5-E705-1C1D-8AD95A510546}"/>
              </a:ext>
            </a:extLst>
          </p:cNvPr>
          <p:cNvSpPr txBox="1"/>
          <p:nvPr/>
        </p:nvSpPr>
        <p:spPr>
          <a:xfrm>
            <a:off x="8231253" y="5990325"/>
            <a:ext cx="2626522" cy="769441"/>
          </a:xfrm>
          <a:prstGeom prst="rect">
            <a:avLst/>
          </a:prstGeom>
          <a:solidFill>
            <a:schemeClr val="bg1"/>
          </a:solidFill>
        </p:spPr>
        <p:txBody>
          <a:bodyPr wrap="square" rtlCol="0">
            <a:spAutoFit/>
          </a:bodyPr>
          <a:lstStyle/>
          <a:p>
            <a:pPr algn="ctr"/>
            <a:r>
              <a:rPr lang="en-US" sz="2200" dirty="0" err="1">
                <a:latin typeface="Georgia" panose="02040502050405020303" pitchFamily="18" charset="0"/>
                <a:ea typeface="Source Sans Pro" panose="020B0503030403020204" pitchFamily="34" charset="0"/>
                <a:cs typeface="Arial" panose="020B0604020202020204" pitchFamily="34" charset="0"/>
              </a:rPr>
              <a:t>Cerebras</a:t>
            </a:r>
            <a:endParaRPr lang="en-US" sz="2200" dirty="0">
              <a:latin typeface="Georgia" panose="02040502050405020303" pitchFamily="18" charset="0"/>
              <a:ea typeface="Source Sans Pro" panose="020B0503030403020204" pitchFamily="34" charset="0"/>
              <a:cs typeface="Arial" panose="020B0604020202020204" pitchFamily="34" charset="0"/>
            </a:endParaRPr>
          </a:p>
          <a:p>
            <a:pPr algn="ctr"/>
            <a:r>
              <a:rPr lang="en-US" sz="2200" dirty="0">
                <a:latin typeface="Georgia" panose="02040502050405020303" pitchFamily="18" charset="0"/>
                <a:ea typeface="Source Sans Pro" panose="020B0503030403020204" pitchFamily="34" charset="0"/>
                <a:cs typeface="Arial" panose="020B0604020202020204" pitchFamily="34" charset="0"/>
              </a:rPr>
              <a:t>Andromeda</a:t>
            </a:r>
          </a:p>
        </p:txBody>
      </p:sp>
      <p:sp>
        <p:nvSpPr>
          <p:cNvPr id="18" name="TextBox 17">
            <a:extLst>
              <a:ext uri="{FF2B5EF4-FFF2-40B4-BE49-F238E27FC236}">
                <a16:creationId xmlns:a16="http://schemas.microsoft.com/office/drawing/2014/main" id="{16B152FA-0446-DF1C-1A33-B863F3BA1198}"/>
              </a:ext>
            </a:extLst>
          </p:cNvPr>
          <p:cNvSpPr txBox="1"/>
          <p:nvPr/>
        </p:nvSpPr>
        <p:spPr>
          <a:xfrm>
            <a:off x="8519320" y="3194556"/>
            <a:ext cx="2626522" cy="769441"/>
          </a:xfrm>
          <a:prstGeom prst="rect">
            <a:avLst/>
          </a:prstGeom>
          <a:noFill/>
        </p:spPr>
        <p:txBody>
          <a:bodyPr wrap="square" rtlCol="0">
            <a:spAutoFit/>
          </a:bodyPr>
          <a:lstStyle/>
          <a:p>
            <a:pPr algn="ctr"/>
            <a:r>
              <a:rPr lang="en-US" sz="2200" err="1">
                <a:latin typeface="Georgia" panose="02040502050405020303" pitchFamily="18" charset="0"/>
                <a:ea typeface="Source Sans Pro" panose="020B0503030403020204" pitchFamily="34" charset="0"/>
                <a:cs typeface="Arial" panose="020B0604020202020204" pitchFamily="34" charset="0"/>
              </a:rPr>
              <a:t>SambaNova</a:t>
            </a:r>
            <a:endParaRPr lang="en-US" sz="2200">
              <a:latin typeface="Georgia" panose="02040502050405020303" pitchFamily="18" charset="0"/>
              <a:ea typeface="Source Sans Pro" panose="020B0503030403020204" pitchFamily="34" charset="0"/>
              <a:cs typeface="Arial" panose="020B0604020202020204" pitchFamily="34" charset="0"/>
            </a:endParaRPr>
          </a:p>
          <a:p>
            <a:pPr algn="ctr"/>
            <a:r>
              <a:rPr lang="en-US" sz="2200">
                <a:latin typeface="Georgia" panose="02040502050405020303" pitchFamily="18" charset="0"/>
                <a:ea typeface="Source Sans Pro" panose="020B0503030403020204" pitchFamily="34" charset="0"/>
                <a:cs typeface="Arial" panose="020B0604020202020204" pitchFamily="34" charset="0"/>
              </a:rPr>
              <a:t>SN40L</a:t>
            </a:r>
          </a:p>
        </p:txBody>
      </p:sp>
      <p:pic>
        <p:nvPicPr>
          <p:cNvPr id="10" name="Picture 9" descr="A large server room with many wires&#10;&#10;Description automatically generated">
            <a:extLst>
              <a:ext uri="{FF2B5EF4-FFF2-40B4-BE49-F238E27FC236}">
                <a16:creationId xmlns:a16="http://schemas.microsoft.com/office/drawing/2014/main" id="{6DB083BB-2C68-FFB0-7421-094E4DD3DCD4}"/>
              </a:ext>
            </a:extLst>
          </p:cNvPr>
          <p:cNvPicPr>
            <a:picLocks noChangeAspect="1"/>
          </p:cNvPicPr>
          <p:nvPr/>
        </p:nvPicPr>
        <p:blipFill>
          <a:blip r:embed="rId7"/>
          <a:stretch>
            <a:fillRect/>
          </a:stretch>
        </p:blipFill>
        <p:spPr>
          <a:xfrm>
            <a:off x="4378969" y="1411732"/>
            <a:ext cx="3431918" cy="1817596"/>
          </a:xfrm>
          <a:prstGeom prst="rect">
            <a:avLst/>
          </a:prstGeom>
        </p:spPr>
      </p:pic>
      <p:sp>
        <p:nvSpPr>
          <p:cNvPr id="8" name="Content Placeholder 2">
            <a:extLst>
              <a:ext uri="{FF2B5EF4-FFF2-40B4-BE49-F238E27FC236}">
                <a16:creationId xmlns:a16="http://schemas.microsoft.com/office/drawing/2014/main" id="{7C66D92A-81FF-0A6A-86CD-57B51854E546}"/>
              </a:ext>
            </a:extLst>
          </p:cNvPr>
          <p:cNvSpPr txBox="1">
            <a:spLocks/>
          </p:cNvSpPr>
          <p:nvPr/>
        </p:nvSpPr>
        <p:spPr>
          <a:xfrm>
            <a:off x="10560140" y="6262474"/>
            <a:ext cx="1631860" cy="545728"/>
          </a:xfrm>
          <a:prstGeom prst="rect">
            <a:avLst/>
          </a:prstGeom>
          <a:solidFill>
            <a:schemeClr val="bg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latin typeface="Georgia" panose="02040502050405020303" pitchFamily="18" charset="0"/>
              </a:rPr>
              <a:t>Source: Tushar Krishna (</a:t>
            </a:r>
            <a:r>
              <a:rPr lang="en-US" sz="1400" dirty="0" err="1">
                <a:latin typeface="Georgia" panose="02040502050405020303" pitchFamily="18" charset="0"/>
              </a:rPr>
              <a:t>GATech</a:t>
            </a:r>
            <a:r>
              <a:rPr lang="en-US" sz="1400" dirty="0">
                <a:latin typeface="Georgia" panose="02040502050405020303" pitchFamily="18" charset="0"/>
              </a:rPr>
              <a:t>)</a:t>
            </a:r>
          </a:p>
        </p:txBody>
      </p:sp>
    </p:spTree>
    <p:extLst>
      <p:ext uri="{BB962C8B-B14F-4D97-AF65-F5344CB8AC3E}">
        <p14:creationId xmlns:p14="http://schemas.microsoft.com/office/powerpoint/2010/main" val="20617342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B8051C-5C5A-55C8-34BC-ECBC229B4A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752602-68A7-EDEB-599D-810BE7365C0E}"/>
              </a:ext>
            </a:extLst>
          </p:cNvPr>
          <p:cNvSpPr>
            <a:spLocks noGrp="1"/>
          </p:cNvSpPr>
          <p:nvPr>
            <p:ph type="title"/>
          </p:nvPr>
        </p:nvSpPr>
        <p:spPr>
          <a:xfrm>
            <a:off x="318471" y="409334"/>
            <a:ext cx="11811000" cy="640080"/>
          </a:xfrm>
        </p:spPr>
        <p:txBody>
          <a:bodyPr>
            <a:noAutofit/>
          </a:bodyPr>
          <a:lstStyle/>
          <a:p>
            <a:r>
              <a:rPr lang="en-US" dirty="0">
                <a:solidFill>
                  <a:srgbClr val="1C4587"/>
                </a:solidFill>
                <a:latin typeface="Source Sans Pro" panose="020B0503030403020204" pitchFamily="34" charset="0"/>
                <a:ea typeface="Source Sans Pro" panose="020B0503030403020204" pitchFamily="34" charset="0"/>
              </a:rPr>
              <a:t>An Ensemble of Accelerators</a:t>
            </a:r>
          </a:p>
        </p:txBody>
      </p:sp>
      <p:sp>
        <p:nvSpPr>
          <p:cNvPr id="6" name="Content Placeholder 2">
            <a:extLst>
              <a:ext uri="{FF2B5EF4-FFF2-40B4-BE49-F238E27FC236}">
                <a16:creationId xmlns:a16="http://schemas.microsoft.com/office/drawing/2014/main" id="{9413750E-9EEB-CF35-E14A-60F0B691951F}"/>
              </a:ext>
            </a:extLst>
          </p:cNvPr>
          <p:cNvSpPr txBox="1">
            <a:spLocks/>
          </p:cNvSpPr>
          <p:nvPr/>
        </p:nvSpPr>
        <p:spPr>
          <a:xfrm>
            <a:off x="3037742" y="5846534"/>
            <a:ext cx="6619811" cy="71202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latin typeface="Georgia" panose="02040502050405020303" pitchFamily="18" charset="0"/>
              </a:rPr>
              <a:t>Distributed in the datacenter</a:t>
            </a:r>
          </a:p>
        </p:txBody>
      </p:sp>
      <p:sp>
        <p:nvSpPr>
          <p:cNvPr id="3" name="Slide Number Placeholder 3">
            <a:extLst>
              <a:ext uri="{FF2B5EF4-FFF2-40B4-BE49-F238E27FC236}">
                <a16:creationId xmlns:a16="http://schemas.microsoft.com/office/drawing/2014/main" id="{875DF09E-0F1B-CB5D-3AE9-0430AB56A5B5}"/>
              </a:ext>
            </a:extLst>
          </p:cNvPr>
          <p:cNvSpPr>
            <a:spLocks noGrp="1"/>
          </p:cNvSpPr>
          <p:nvPr>
            <p:ph type="sldNum" idx="12"/>
          </p:nvPr>
        </p:nvSpPr>
        <p:spPr>
          <a:xfrm>
            <a:off x="11320272" y="6355080"/>
            <a:ext cx="457200" cy="365125"/>
          </a:xfrm>
          <a:prstGeom prst="rect">
            <a:avLst/>
          </a:prstGeom>
          <a:noFill/>
          <a:ln>
            <a:noFill/>
          </a:ln>
        </p:spPr>
        <p:txBody>
          <a:bodyPr spcFirstLastPara="1" wrap="square" lIns="0" tIns="45700" rIns="0"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300" b="0" i="0" u="none" strike="noStrike" cap="none">
                <a:solidFill>
                  <a:srgbClr val="225F98"/>
                </a:solidFill>
                <a:latin typeface="Georgia"/>
                <a:ea typeface="Georgia"/>
                <a:cs typeface="Georgia"/>
                <a:sym typeface="Georgia"/>
              </a:defRPr>
            </a:lvl1pPr>
            <a:lvl2pPr marL="0" marR="0" lvl="1" indent="0" algn="r" rtl="0">
              <a:lnSpc>
                <a:spcPct val="100000"/>
              </a:lnSpc>
              <a:spcBef>
                <a:spcPts val="0"/>
              </a:spcBef>
              <a:spcAft>
                <a:spcPts val="0"/>
              </a:spcAft>
              <a:buClr>
                <a:srgbClr val="000000"/>
              </a:buClr>
              <a:buFont typeface="Arial"/>
              <a:buNone/>
              <a:defRPr sz="1300" b="0" i="0" u="none" strike="noStrike" cap="none">
                <a:solidFill>
                  <a:srgbClr val="225F98"/>
                </a:solidFill>
                <a:latin typeface="Georgia"/>
                <a:ea typeface="Georgia"/>
                <a:cs typeface="Georgia"/>
                <a:sym typeface="Georgia"/>
              </a:defRPr>
            </a:lvl2pPr>
            <a:lvl3pPr marL="0" marR="0" lvl="2" indent="0" algn="r" rtl="0">
              <a:lnSpc>
                <a:spcPct val="100000"/>
              </a:lnSpc>
              <a:spcBef>
                <a:spcPts val="0"/>
              </a:spcBef>
              <a:spcAft>
                <a:spcPts val="0"/>
              </a:spcAft>
              <a:buClr>
                <a:srgbClr val="000000"/>
              </a:buClr>
              <a:buFont typeface="Arial"/>
              <a:buNone/>
              <a:defRPr sz="1300" b="0" i="0" u="none" strike="noStrike" cap="none">
                <a:solidFill>
                  <a:srgbClr val="225F98"/>
                </a:solidFill>
                <a:latin typeface="Georgia"/>
                <a:ea typeface="Georgia"/>
                <a:cs typeface="Georgia"/>
                <a:sym typeface="Georgia"/>
              </a:defRPr>
            </a:lvl3pPr>
            <a:lvl4pPr marL="0" marR="0" lvl="3" indent="0" algn="r" rtl="0">
              <a:lnSpc>
                <a:spcPct val="100000"/>
              </a:lnSpc>
              <a:spcBef>
                <a:spcPts val="0"/>
              </a:spcBef>
              <a:spcAft>
                <a:spcPts val="0"/>
              </a:spcAft>
              <a:buClr>
                <a:srgbClr val="000000"/>
              </a:buClr>
              <a:buFont typeface="Arial"/>
              <a:buNone/>
              <a:defRPr sz="1300" b="0" i="0" u="none" strike="noStrike" cap="none">
                <a:solidFill>
                  <a:srgbClr val="225F98"/>
                </a:solidFill>
                <a:latin typeface="Georgia"/>
                <a:ea typeface="Georgia"/>
                <a:cs typeface="Georgia"/>
                <a:sym typeface="Georgia"/>
              </a:defRPr>
            </a:lvl4pPr>
            <a:lvl5pPr marL="0" marR="0" lvl="4" indent="0" algn="r" rtl="0">
              <a:lnSpc>
                <a:spcPct val="100000"/>
              </a:lnSpc>
              <a:spcBef>
                <a:spcPts val="0"/>
              </a:spcBef>
              <a:spcAft>
                <a:spcPts val="0"/>
              </a:spcAft>
              <a:buClr>
                <a:srgbClr val="000000"/>
              </a:buClr>
              <a:buFont typeface="Arial"/>
              <a:buNone/>
              <a:defRPr sz="1300" b="0" i="0" u="none" strike="noStrike" cap="none">
                <a:solidFill>
                  <a:srgbClr val="225F98"/>
                </a:solidFill>
                <a:latin typeface="Georgia"/>
                <a:ea typeface="Georgia"/>
                <a:cs typeface="Georgia"/>
                <a:sym typeface="Georgia"/>
              </a:defRPr>
            </a:lvl5pPr>
            <a:lvl6pPr marL="0" marR="0" lvl="5" indent="0" algn="r" rtl="0">
              <a:lnSpc>
                <a:spcPct val="100000"/>
              </a:lnSpc>
              <a:spcBef>
                <a:spcPts val="0"/>
              </a:spcBef>
              <a:spcAft>
                <a:spcPts val="0"/>
              </a:spcAft>
              <a:buClr>
                <a:srgbClr val="000000"/>
              </a:buClr>
              <a:buFont typeface="Arial"/>
              <a:buNone/>
              <a:defRPr sz="1300" b="0" i="0" u="none" strike="noStrike" cap="none">
                <a:solidFill>
                  <a:srgbClr val="225F98"/>
                </a:solidFill>
                <a:latin typeface="Georgia"/>
                <a:ea typeface="Georgia"/>
                <a:cs typeface="Georgia"/>
                <a:sym typeface="Georgia"/>
              </a:defRPr>
            </a:lvl6pPr>
            <a:lvl7pPr marL="0" marR="0" lvl="6" indent="0" algn="r" rtl="0">
              <a:lnSpc>
                <a:spcPct val="100000"/>
              </a:lnSpc>
              <a:spcBef>
                <a:spcPts val="0"/>
              </a:spcBef>
              <a:spcAft>
                <a:spcPts val="0"/>
              </a:spcAft>
              <a:buClr>
                <a:srgbClr val="000000"/>
              </a:buClr>
              <a:buFont typeface="Arial"/>
              <a:buNone/>
              <a:defRPr sz="1300" b="0" i="0" u="none" strike="noStrike" cap="none">
                <a:solidFill>
                  <a:srgbClr val="225F98"/>
                </a:solidFill>
                <a:latin typeface="Georgia"/>
                <a:ea typeface="Georgia"/>
                <a:cs typeface="Georgia"/>
                <a:sym typeface="Georgia"/>
              </a:defRPr>
            </a:lvl7pPr>
            <a:lvl8pPr marL="0" marR="0" lvl="7" indent="0" algn="r" rtl="0">
              <a:lnSpc>
                <a:spcPct val="100000"/>
              </a:lnSpc>
              <a:spcBef>
                <a:spcPts val="0"/>
              </a:spcBef>
              <a:spcAft>
                <a:spcPts val="0"/>
              </a:spcAft>
              <a:buClr>
                <a:srgbClr val="000000"/>
              </a:buClr>
              <a:buFont typeface="Arial"/>
              <a:buNone/>
              <a:defRPr sz="1300" b="0" i="0" u="none" strike="noStrike" cap="none">
                <a:solidFill>
                  <a:srgbClr val="225F98"/>
                </a:solidFill>
                <a:latin typeface="Georgia"/>
                <a:ea typeface="Georgia"/>
                <a:cs typeface="Georgia"/>
                <a:sym typeface="Georgia"/>
              </a:defRPr>
            </a:lvl8pPr>
            <a:lvl9pPr marL="0" marR="0" lvl="8" indent="0" algn="r" rtl="0">
              <a:lnSpc>
                <a:spcPct val="100000"/>
              </a:lnSpc>
              <a:spcBef>
                <a:spcPts val="0"/>
              </a:spcBef>
              <a:spcAft>
                <a:spcPts val="0"/>
              </a:spcAft>
              <a:buClr>
                <a:srgbClr val="000000"/>
              </a:buClr>
              <a:buFont typeface="Arial"/>
              <a:buNone/>
              <a:defRPr sz="1300" b="0" i="0" u="none" strike="noStrike" cap="none">
                <a:solidFill>
                  <a:srgbClr val="225F98"/>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8</a:t>
            </a:fld>
            <a:endParaRPr lang="en-US"/>
          </a:p>
        </p:txBody>
      </p:sp>
      <p:sp>
        <p:nvSpPr>
          <p:cNvPr id="297" name="TextBox 296">
            <a:extLst>
              <a:ext uri="{FF2B5EF4-FFF2-40B4-BE49-F238E27FC236}">
                <a16:creationId xmlns:a16="http://schemas.microsoft.com/office/drawing/2014/main" id="{F7E78527-FC3C-038D-ED3F-EB0AE1113D1A}"/>
              </a:ext>
            </a:extLst>
          </p:cNvPr>
          <p:cNvSpPr txBox="1"/>
          <p:nvPr/>
        </p:nvSpPr>
        <p:spPr>
          <a:xfrm>
            <a:off x="9648985" y="3146545"/>
            <a:ext cx="453970" cy="230832"/>
          </a:xfrm>
          <a:prstGeom prst="rect">
            <a:avLst/>
          </a:prstGeom>
          <a:noFill/>
        </p:spPr>
        <p:txBody>
          <a:bodyPr wrap="none" rtlCol="0">
            <a:spAutoFit/>
          </a:bodyPr>
          <a:lstStyle/>
          <a:p>
            <a:r>
              <a:rPr lang="en-US" sz="900" dirty="0">
                <a:solidFill>
                  <a:schemeClr val="bg1"/>
                </a:solidFill>
              </a:rPr>
              <a:t>ASIC</a:t>
            </a:r>
          </a:p>
        </p:txBody>
      </p:sp>
      <p:sp>
        <p:nvSpPr>
          <p:cNvPr id="333" name="TextBox 332">
            <a:extLst>
              <a:ext uri="{FF2B5EF4-FFF2-40B4-BE49-F238E27FC236}">
                <a16:creationId xmlns:a16="http://schemas.microsoft.com/office/drawing/2014/main" id="{149DF1E1-7626-6916-3572-96958E0980B8}"/>
              </a:ext>
            </a:extLst>
          </p:cNvPr>
          <p:cNvSpPr txBox="1"/>
          <p:nvPr/>
        </p:nvSpPr>
        <p:spPr>
          <a:xfrm>
            <a:off x="4995726" y="3083660"/>
            <a:ext cx="453970" cy="230832"/>
          </a:xfrm>
          <a:prstGeom prst="rect">
            <a:avLst/>
          </a:prstGeom>
          <a:noFill/>
        </p:spPr>
        <p:txBody>
          <a:bodyPr wrap="none" rtlCol="0">
            <a:spAutoFit/>
          </a:bodyPr>
          <a:lstStyle/>
          <a:p>
            <a:r>
              <a:rPr lang="en-US" sz="900" dirty="0">
                <a:solidFill>
                  <a:schemeClr val="bg1"/>
                </a:solidFill>
              </a:rPr>
              <a:t>ASIC</a:t>
            </a:r>
          </a:p>
        </p:txBody>
      </p:sp>
      <p:grpSp>
        <p:nvGrpSpPr>
          <p:cNvPr id="352" name="Group 351">
            <a:extLst>
              <a:ext uri="{FF2B5EF4-FFF2-40B4-BE49-F238E27FC236}">
                <a16:creationId xmlns:a16="http://schemas.microsoft.com/office/drawing/2014/main" id="{C0C660DE-098D-D0A2-0794-FF95E22B58E7}"/>
              </a:ext>
            </a:extLst>
          </p:cNvPr>
          <p:cNvGrpSpPr/>
          <p:nvPr/>
        </p:nvGrpSpPr>
        <p:grpSpPr>
          <a:xfrm>
            <a:off x="1227642" y="1415191"/>
            <a:ext cx="6060312" cy="3729363"/>
            <a:chOff x="1208592" y="1100866"/>
            <a:chExt cx="6060312" cy="3729363"/>
          </a:xfrm>
        </p:grpSpPr>
        <p:grpSp>
          <p:nvGrpSpPr>
            <p:cNvPr id="223" name="Group 222">
              <a:extLst>
                <a:ext uri="{FF2B5EF4-FFF2-40B4-BE49-F238E27FC236}">
                  <a16:creationId xmlns:a16="http://schemas.microsoft.com/office/drawing/2014/main" id="{01CBFEE3-6A70-B8BB-53F4-C99DAEB2E825}"/>
                </a:ext>
              </a:extLst>
            </p:cNvPr>
            <p:cNvGrpSpPr/>
            <p:nvPr/>
          </p:nvGrpSpPr>
          <p:grpSpPr>
            <a:xfrm>
              <a:off x="1208592" y="1984974"/>
              <a:ext cx="1546973" cy="2346494"/>
              <a:chOff x="2390317" y="2429852"/>
              <a:chExt cx="2523205" cy="3743397"/>
            </a:xfrm>
          </p:grpSpPr>
          <p:sp>
            <p:nvSpPr>
              <p:cNvPr id="224" name="Rectangle 223">
                <a:extLst>
                  <a:ext uri="{FF2B5EF4-FFF2-40B4-BE49-F238E27FC236}">
                    <a16:creationId xmlns:a16="http://schemas.microsoft.com/office/drawing/2014/main" id="{7A87EB9E-EBD5-3F03-8085-B397C9676142}"/>
                  </a:ext>
                </a:extLst>
              </p:cNvPr>
              <p:cNvSpPr/>
              <p:nvPr/>
            </p:nvSpPr>
            <p:spPr>
              <a:xfrm>
                <a:off x="2390317" y="3070294"/>
                <a:ext cx="2523205" cy="2471190"/>
              </a:xfrm>
              <a:prstGeom prst="rect">
                <a:avLst/>
              </a:prstGeom>
              <a:no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25" name="Picture 14" descr="Chip - Free computer icons">
                <a:extLst>
                  <a:ext uri="{FF2B5EF4-FFF2-40B4-BE49-F238E27FC236}">
                    <a16:creationId xmlns:a16="http://schemas.microsoft.com/office/drawing/2014/main" id="{68587830-9140-CE11-5FB9-C5725CBA5E3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3923" y="3177768"/>
                <a:ext cx="724329" cy="713116"/>
              </a:xfrm>
              <a:prstGeom prst="rect">
                <a:avLst/>
              </a:prstGeom>
              <a:noFill/>
              <a:extLst>
                <a:ext uri="{909E8E84-426E-40DD-AFC4-6F175D3DCCD1}">
                  <a14:hiddenFill xmlns:a14="http://schemas.microsoft.com/office/drawing/2010/main">
                    <a:solidFill>
                      <a:srgbClr val="FFFFFF"/>
                    </a:solidFill>
                  </a14:hiddenFill>
                </a:ext>
              </a:extLst>
            </p:spPr>
          </p:pic>
          <p:pic>
            <p:nvPicPr>
              <p:cNvPr id="226" name="Picture 225">
                <a:extLst>
                  <a:ext uri="{FF2B5EF4-FFF2-40B4-BE49-F238E27FC236}">
                    <a16:creationId xmlns:a16="http://schemas.microsoft.com/office/drawing/2014/main" id="{5DCD7414-D0AA-A0CA-640E-E190CFF179B8}"/>
                  </a:ext>
                </a:extLst>
              </p:cNvPr>
              <p:cNvPicPr>
                <a:picLocks noChangeAspect="1"/>
              </p:cNvPicPr>
              <p:nvPr/>
            </p:nvPicPr>
            <p:blipFill>
              <a:blip r:embed="rId4"/>
              <a:stretch>
                <a:fillRect/>
              </a:stretch>
            </p:blipFill>
            <p:spPr>
              <a:xfrm>
                <a:off x="3324963" y="3205795"/>
                <a:ext cx="616871" cy="652604"/>
              </a:xfrm>
              <a:prstGeom prst="rect">
                <a:avLst/>
              </a:prstGeom>
            </p:spPr>
          </p:pic>
          <p:pic>
            <p:nvPicPr>
              <p:cNvPr id="227" name="Picture 226">
                <a:extLst>
                  <a:ext uri="{FF2B5EF4-FFF2-40B4-BE49-F238E27FC236}">
                    <a16:creationId xmlns:a16="http://schemas.microsoft.com/office/drawing/2014/main" id="{FA01F9A0-5C32-D9E7-DBAE-F1668933FB0D}"/>
                  </a:ext>
                </a:extLst>
              </p:cNvPr>
              <p:cNvPicPr>
                <a:picLocks noChangeAspect="1"/>
              </p:cNvPicPr>
              <p:nvPr/>
            </p:nvPicPr>
            <p:blipFill>
              <a:blip r:embed="rId5"/>
              <a:stretch>
                <a:fillRect/>
              </a:stretch>
            </p:blipFill>
            <p:spPr>
              <a:xfrm>
                <a:off x="4082261" y="4012972"/>
                <a:ext cx="634046" cy="632950"/>
              </a:xfrm>
              <a:prstGeom prst="rect">
                <a:avLst/>
              </a:prstGeom>
            </p:spPr>
          </p:pic>
          <p:pic>
            <p:nvPicPr>
              <p:cNvPr id="228" name="Picture 227" descr="A close-up of a chart&#10;&#10;Description automatically generated">
                <a:extLst>
                  <a:ext uri="{FF2B5EF4-FFF2-40B4-BE49-F238E27FC236}">
                    <a16:creationId xmlns:a16="http://schemas.microsoft.com/office/drawing/2014/main" id="{1D9C7313-FD16-9BCC-4D46-093275B0B916}"/>
                  </a:ext>
                </a:extLst>
              </p:cNvPr>
              <p:cNvPicPr>
                <a:picLocks noChangeAspect="1"/>
              </p:cNvPicPr>
              <p:nvPr/>
            </p:nvPicPr>
            <p:blipFill>
              <a:blip r:embed="rId6"/>
              <a:stretch>
                <a:fillRect/>
              </a:stretch>
            </p:blipFill>
            <p:spPr>
              <a:xfrm>
                <a:off x="4072708" y="4789123"/>
                <a:ext cx="653152" cy="567722"/>
              </a:xfrm>
              <a:prstGeom prst="rect">
                <a:avLst/>
              </a:prstGeom>
            </p:spPr>
          </p:pic>
          <p:pic>
            <p:nvPicPr>
              <p:cNvPr id="229" name="Picture 228" descr="A close-up of several small yellow chips&#10;&#10;Description automatically generated">
                <a:extLst>
                  <a:ext uri="{FF2B5EF4-FFF2-40B4-BE49-F238E27FC236}">
                    <a16:creationId xmlns:a16="http://schemas.microsoft.com/office/drawing/2014/main" id="{E099368E-2D22-FE93-69EC-2A7375A56495}"/>
                  </a:ext>
                </a:extLst>
              </p:cNvPr>
              <p:cNvPicPr>
                <a:picLocks noChangeAspect="1"/>
              </p:cNvPicPr>
              <p:nvPr/>
            </p:nvPicPr>
            <p:blipFill>
              <a:blip r:embed="rId7"/>
              <a:stretch>
                <a:fillRect/>
              </a:stretch>
            </p:blipFill>
            <p:spPr>
              <a:xfrm>
                <a:off x="2543923" y="4805365"/>
                <a:ext cx="662591" cy="565127"/>
              </a:xfrm>
              <a:prstGeom prst="rect">
                <a:avLst/>
              </a:prstGeom>
            </p:spPr>
          </p:pic>
          <p:grpSp>
            <p:nvGrpSpPr>
              <p:cNvPr id="230" name="Group 229">
                <a:extLst>
                  <a:ext uri="{FF2B5EF4-FFF2-40B4-BE49-F238E27FC236}">
                    <a16:creationId xmlns:a16="http://schemas.microsoft.com/office/drawing/2014/main" id="{534EE914-47F3-C306-633A-C4D53EF06BA3}"/>
                  </a:ext>
                </a:extLst>
              </p:cNvPr>
              <p:cNvGrpSpPr/>
              <p:nvPr/>
            </p:nvGrpSpPr>
            <p:grpSpPr>
              <a:xfrm>
                <a:off x="4027689" y="3227319"/>
                <a:ext cx="813662" cy="549562"/>
                <a:chOff x="4900259" y="4704202"/>
                <a:chExt cx="813662" cy="549562"/>
              </a:xfrm>
            </p:grpSpPr>
            <p:sp>
              <p:nvSpPr>
                <p:cNvPr id="258" name="Rectangle 257">
                  <a:extLst>
                    <a:ext uri="{FF2B5EF4-FFF2-40B4-BE49-F238E27FC236}">
                      <a16:creationId xmlns:a16="http://schemas.microsoft.com/office/drawing/2014/main" id="{BB4486FC-FF98-7431-00EB-38B6B09CA342}"/>
                    </a:ext>
                  </a:extLst>
                </p:cNvPr>
                <p:cNvSpPr/>
                <p:nvPr/>
              </p:nvSpPr>
              <p:spPr>
                <a:xfrm>
                  <a:off x="4969844" y="4704202"/>
                  <a:ext cx="638801" cy="549562"/>
                </a:xfrm>
                <a:prstGeom prst="rect">
                  <a:avLst/>
                </a:prstGeom>
                <a:solidFill>
                  <a:srgbClr val="FF0000"/>
                </a:solid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9" name="TextBox 258">
                  <a:extLst>
                    <a:ext uri="{FF2B5EF4-FFF2-40B4-BE49-F238E27FC236}">
                      <a16:creationId xmlns:a16="http://schemas.microsoft.com/office/drawing/2014/main" id="{D6FB6E9B-3E4E-94BA-1CFF-5456D8B84E34}"/>
                    </a:ext>
                  </a:extLst>
                </p:cNvPr>
                <p:cNvSpPr txBox="1"/>
                <p:nvPr/>
              </p:nvSpPr>
              <p:spPr>
                <a:xfrm>
                  <a:off x="4900259" y="4825055"/>
                  <a:ext cx="813662" cy="368250"/>
                </a:xfrm>
                <a:prstGeom prst="rect">
                  <a:avLst/>
                </a:prstGeom>
                <a:noFill/>
              </p:spPr>
              <p:txBody>
                <a:bodyPr wrap="none" rtlCol="0">
                  <a:spAutoFit/>
                </a:bodyPr>
                <a:lstStyle/>
                <a:p>
                  <a:r>
                    <a:rPr lang="en-US" sz="900" dirty="0">
                      <a:solidFill>
                        <a:schemeClr val="bg1"/>
                      </a:solidFill>
                    </a:rPr>
                    <a:t>FPGA</a:t>
                  </a:r>
                </a:p>
              </p:txBody>
            </p:sp>
          </p:grpSp>
          <p:grpSp>
            <p:nvGrpSpPr>
              <p:cNvPr id="231" name="Group 230">
                <a:extLst>
                  <a:ext uri="{FF2B5EF4-FFF2-40B4-BE49-F238E27FC236}">
                    <a16:creationId xmlns:a16="http://schemas.microsoft.com/office/drawing/2014/main" id="{7890EA93-4C9E-0354-9667-5B8BDAFCE564}"/>
                  </a:ext>
                </a:extLst>
              </p:cNvPr>
              <p:cNvGrpSpPr/>
              <p:nvPr/>
            </p:nvGrpSpPr>
            <p:grpSpPr>
              <a:xfrm>
                <a:off x="3217221" y="4057801"/>
                <a:ext cx="845038" cy="549562"/>
                <a:chOff x="4620942" y="5522355"/>
                <a:chExt cx="845038" cy="549562"/>
              </a:xfrm>
            </p:grpSpPr>
            <p:sp>
              <p:nvSpPr>
                <p:cNvPr id="256" name="Rectangle 255">
                  <a:extLst>
                    <a:ext uri="{FF2B5EF4-FFF2-40B4-BE49-F238E27FC236}">
                      <a16:creationId xmlns:a16="http://schemas.microsoft.com/office/drawing/2014/main" id="{56698991-FFBA-7083-23C0-E0813C4BC840}"/>
                    </a:ext>
                  </a:extLst>
                </p:cNvPr>
                <p:cNvSpPr/>
                <p:nvPr/>
              </p:nvSpPr>
              <p:spPr>
                <a:xfrm>
                  <a:off x="4706754" y="5522355"/>
                  <a:ext cx="638801" cy="549562"/>
                </a:xfrm>
                <a:prstGeom prst="rect">
                  <a:avLst/>
                </a:prstGeom>
                <a:solidFill>
                  <a:srgbClr val="0070C0"/>
                </a:solid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7" name="TextBox 256">
                  <a:extLst>
                    <a:ext uri="{FF2B5EF4-FFF2-40B4-BE49-F238E27FC236}">
                      <a16:creationId xmlns:a16="http://schemas.microsoft.com/office/drawing/2014/main" id="{1CA7FA34-C0F8-6066-3015-7768649E80FD}"/>
                    </a:ext>
                  </a:extLst>
                </p:cNvPr>
                <p:cNvSpPr txBox="1"/>
                <p:nvPr/>
              </p:nvSpPr>
              <p:spPr>
                <a:xfrm>
                  <a:off x="4620942" y="5633316"/>
                  <a:ext cx="845038" cy="368250"/>
                </a:xfrm>
                <a:prstGeom prst="rect">
                  <a:avLst/>
                </a:prstGeom>
                <a:noFill/>
              </p:spPr>
              <p:txBody>
                <a:bodyPr wrap="none" rtlCol="0">
                  <a:spAutoFit/>
                </a:bodyPr>
                <a:lstStyle/>
                <a:p>
                  <a:r>
                    <a:rPr lang="en-US" sz="900" dirty="0">
                      <a:solidFill>
                        <a:schemeClr val="bg1"/>
                      </a:solidFill>
                    </a:rPr>
                    <a:t>CGRA</a:t>
                  </a:r>
                </a:p>
              </p:txBody>
            </p:sp>
          </p:grpSp>
          <p:grpSp>
            <p:nvGrpSpPr>
              <p:cNvPr id="232" name="Group 231">
                <a:extLst>
                  <a:ext uri="{FF2B5EF4-FFF2-40B4-BE49-F238E27FC236}">
                    <a16:creationId xmlns:a16="http://schemas.microsoft.com/office/drawing/2014/main" id="{4ABFF346-77F6-6DDE-7628-460C3631045D}"/>
                  </a:ext>
                </a:extLst>
              </p:cNvPr>
              <p:cNvGrpSpPr/>
              <p:nvPr/>
            </p:nvGrpSpPr>
            <p:grpSpPr>
              <a:xfrm>
                <a:off x="2456522" y="4044068"/>
                <a:ext cx="845038" cy="549562"/>
                <a:chOff x="5993815" y="4855484"/>
                <a:chExt cx="845038" cy="549562"/>
              </a:xfrm>
            </p:grpSpPr>
            <p:sp>
              <p:nvSpPr>
                <p:cNvPr id="254" name="Rectangle 253">
                  <a:extLst>
                    <a:ext uri="{FF2B5EF4-FFF2-40B4-BE49-F238E27FC236}">
                      <a16:creationId xmlns:a16="http://schemas.microsoft.com/office/drawing/2014/main" id="{A9B6E0D8-00D7-E17B-96B3-3DB929BACB43}"/>
                    </a:ext>
                  </a:extLst>
                </p:cNvPr>
                <p:cNvSpPr/>
                <p:nvPr/>
              </p:nvSpPr>
              <p:spPr>
                <a:xfrm>
                  <a:off x="6076756" y="4855484"/>
                  <a:ext cx="638801" cy="549562"/>
                </a:xfrm>
                <a:prstGeom prst="rect">
                  <a:avLst/>
                </a:prstGeom>
                <a:solidFill>
                  <a:srgbClr val="00B050"/>
                </a:solid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TextBox 254">
                  <a:extLst>
                    <a:ext uri="{FF2B5EF4-FFF2-40B4-BE49-F238E27FC236}">
                      <a16:creationId xmlns:a16="http://schemas.microsoft.com/office/drawing/2014/main" id="{EB1CC598-414C-E44C-7480-D2CED2D773DE}"/>
                    </a:ext>
                  </a:extLst>
                </p:cNvPr>
                <p:cNvSpPr txBox="1"/>
                <p:nvPr/>
              </p:nvSpPr>
              <p:spPr>
                <a:xfrm>
                  <a:off x="5993815" y="4967202"/>
                  <a:ext cx="845038" cy="368250"/>
                </a:xfrm>
                <a:prstGeom prst="rect">
                  <a:avLst/>
                </a:prstGeom>
                <a:noFill/>
              </p:spPr>
              <p:txBody>
                <a:bodyPr wrap="none" rtlCol="0">
                  <a:spAutoFit/>
                </a:bodyPr>
                <a:lstStyle/>
                <a:p>
                  <a:r>
                    <a:rPr lang="en-US" sz="900" dirty="0">
                      <a:solidFill>
                        <a:schemeClr val="bg1"/>
                      </a:solidFill>
                    </a:rPr>
                    <a:t>SRAM</a:t>
                  </a:r>
                </a:p>
              </p:txBody>
            </p:sp>
          </p:grpSp>
          <p:sp>
            <p:nvSpPr>
              <p:cNvPr id="252" name="Rectangle 251">
                <a:extLst>
                  <a:ext uri="{FF2B5EF4-FFF2-40B4-BE49-F238E27FC236}">
                    <a16:creationId xmlns:a16="http://schemas.microsoft.com/office/drawing/2014/main" id="{41ED607D-7EEF-2444-4638-4E02FA88F6E0}"/>
                  </a:ext>
                </a:extLst>
              </p:cNvPr>
              <p:cNvSpPr/>
              <p:nvPr/>
            </p:nvSpPr>
            <p:spPr>
              <a:xfrm>
                <a:off x="3337814" y="4789123"/>
                <a:ext cx="638801" cy="549562"/>
              </a:xfrm>
              <a:prstGeom prst="rect">
                <a:avLst/>
              </a:prstGeom>
              <a:solidFill>
                <a:srgbClr val="00B0F0"/>
              </a:solid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4" name="Group 233">
                <a:extLst>
                  <a:ext uri="{FF2B5EF4-FFF2-40B4-BE49-F238E27FC236}">
                    <a16:creationId xmlns:a16="http://schemas.microsoft.com/office/drawing/2014/main" id="{BEF55807-934E-1B06-B4BC-DA071A3872F1}"/>
                  </a:ext>
                </a:extLst>
              </p:cNvPr>
              <p:cNvGrpSpPr/>
              <p:nvPr/>
            </p:nvGrpSpPr>
            <p:grpSpPr>
              <a:xfrm>
                <a:off x="3291778" y="5623687"/>
                <a:ext cx="824120" cy="549562"/>
                <a:chOff x="6360829" y="5797136"/>
                <a:chExt cx="824120" cy="549562"/>
              </a:xfrm>
            </p:grpSpPr>
            <p:sp>
              <p:nvSpPr>
                <p:cNvPr id="250" name="Rectangle 249">
                  <a:extLst>
                    <a:ext uri="{FF2B5EF4-FFF2-40B4-BE49-F238E27FC236}">
                      <a16:creationId xmlns:a16="http://schemas.microsoft.com/office/drawing/2014/main" id="{0F00A5BF-059F-9C6D-CAE4-C7450CF360B7}"/>
                    </a:ext>
                  </a:extLst>
                </p:cNvPr>
                <p:cNvSpPr/>
                <p:nvPr/>
              </p:nvSpPr>
              <p:spPr>
                <a:xfrm>
                  <a:off x="6443031" y="5797136"/>
                  <a:ext cx="638801" cy="549562"/>
                </a:xfrm>
                <a:prstGeom prst="rect">
                  <a:avLst/>
                </a:prstGeom>
                <a:solidFill>
                  <a:srgbClr val="FFC000"/>
                </a:solid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1" name="TextBox 250">
                  <a:extLst>
                    <a:ext uri="{FF2B5EF4-FFF2-40B4-BE49-F238E27FC236}">
                      <a16:creationId xmlns:a16="http://schemas.microsoft.com/office/drawing/2014/main" id="{473A6E81-83FF-3A2E-C348-B79A92F318D7}"/>
                    </a:ext>
                  </a:extLst>
                </p:cNvPr>
                <p:cNvSpPr txBox="1"/>
                <p:nvPr/>
              </p:nvSpPr>
              <p:spPr>
                <a:xfrm>
                  <a:off x="6360829" y="5886314"/>
                  <a:ext cx="824120" cy="368250"/>
                </a:xfrm>
                <a:prstGeom prst="rect">
                  <a:avLst/>
                </a:prstGeom>
                <a:noFill/>
              </p:spPr>
              <p:txBody>
                <a:bodyPr wrap="none" rtlCol="0">
                  <a:spAutoFit/>
                </a:bodyPr>
                <a:lstStyle/>
                <a:p>
                  <a:r>
                    <a:rPr lang="en-US" sz="900" dirty="0">
                      <a:solidFill>
                        <a:schemeClr val="bg1"/>
                      </a:solidFill>
                    </a:rPr>
                    <a:t>HBM3</a:t>
                  </a:r>
                </a:p>
              </p:txBody>
            </p:sp>
          </p:grpSp>
          <p:grpSp>
            <p:nvGrpSpPr>
              <p:cNvPr id="235" name="Group 234">
                <a:extLst>
                  <a:ext uri="{FF2B5EF4-FFF2-40B4-BE49-F238E27FC236}">
                    <a16:creationId xmlns:a16="http://schemas.microsoft.com/office/drawing/2014/main" id="{AB5F58CE-5E6A-225E-97AC-7A77EC10A22D}"/>
                  </a:ext>
                </a:extLst>
              </p:cNvPr>
              <p:cNvGrpSpPr/>
              <p:nvPr/>
            </p:nvGrpSpPr>
            <p:grpSpPr>
              <a:xfrm>
                <a:off x="4072708" y="5623687"/>
                <a:ext cx="824120" cy="549562"/>
                <a:chOff x="6361342" y="5797136"/>
                <a:chExt cx="824120" cy="549562"/>
              </a:xfrm>
            </p:grpSpPr>
            <p:sp>
              <p:nvSpPr>
                <p:cNvPr id="248" name="Rectangle 247">
                  <a:extLst>
                    <a:ext uri="{FF2B5EF4-FFF2-40B4-BE49-F238E27FC236}">
                      <a16:creationId xmlns:a16="http://schemas.microsoft.com/office/drawing/2014/main" id="{8762728C-CF3F-3C77-DBD1-98BA936D7739}"/>
                    </a:ext>
                  </a:extLst>
                </p:cNvPr>
                <p:cNvSpPr/>
                <p:nvPr/>
              </p:nvSpPr>
              <p:spPr>
                <a:xfrm>
                  <a:off x="6443031" y="5797136"/>
                  <a:ext cx="638801" cy="549562"/>
                </a:xfrm>
                <a:prstGeom prst="rect">
                  <a:avLst/>
                </a:prstGeom>
                <a:solidFill>
                  <a:srgbClr val="FFC000"/>
                </a:solid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9" name="TextBox 248">
                  <a:extLst>
                    <a:ext uri="{FF2B5EF4-FFF2-40B4-BE49-F238E27FC236}">
                      <a16:creationId xmlns:a16="http://schemas.microsoft.com/office/drawing/2014/main" id="{6E61B760-5A6B-5A45-E784-7722C9487714}"/>
                    </a:ext>
                  </a:extLst>
                </p:cNvPr>
                <p:cNvSpPr txBox="1"/>
                <p:nvPr/>
              </p:nvSpPr>
              <p:spPr>
                <a:xfrm>
                  <a:off x="6361342" y="5878127"/>
                  <a:ext cx="824120" cy="368250"/>
                </a:xfrm>
                <a:prstGeom prst="rect">
                  <a:avLst/>
                </a:prstGeom>
                <a:noFill/>
              </p:spPr>
              <p:txBody>
                <a:bodyPr wrap="none" rtlCol="0">
                  <a:spAutoFit/>
                </a:bodyPr>
                <a:lstStyle/>
                <a:p>
                  <a:r>
                    <a:rPr lang="en-US" sz="900" dirty="0">
                      <a:solidFill>
                        <a:schemeClr val="bg1"/>
                      </a:solidFill>
                    </a:rPr>
                    <a:t>HBM3</a:t>
                  </a:r>
                </a:p>
              </p:txBody>
            </p:sp>
          </p:grpSp>
          <p:grpSp>
            <p:nvGrpSpPr>
              <p:cNvPr id="236" name="Group 235">
                <a:extLst>
                  <a:ext uri="{FF2B5EF4-FFF2-40B4-BE49-F238E27FC236}">
                    <a16:creationId xmlns:a16="http://schemas.microsoft.com/office/drawing/2014/main" id="{9FEA3EA2-71B6-49CA-C07C-77FDDAF7B046}"/>
                  </a:ext>
                </a:extLst>
              </p:cNvPr>
              <p:cNvGrpSpPr/>
              <p:nvPr/>
            </p:nvGrpSpPr>
            <p:grpSpPr>
              <a:xfrm>
                <a:off x="2493754" y="5623687"/>
                <a:ext cx="824120" cy="549562"/>
                <a:chOff x="6358364" y="5797136"/>
                <a:chExt cx="824120" cy="549562"/>
              </a:xfrm>
            </p:grpSpPr>
            <p:sp>
              <p:nvSpPr>
                <p:cNvPr id="246" name="Rectangle 245">
                  <a:extLst>
                    <a:ext uri="{FF2B5EF4-FFF2-40B4-BE49-F238E27FC236}">
                      <a16:creationId xmlns:a16="http://schemas.microsoft.com/office/drawing/2014/main" id="{559F36FC-B366-A01C-AF5C-231F29B54B26}"/>
                    </a:ext>
                  </a:extLst>
                </p:cNvPr>
                <p:cNvSpPr/>
                <p:nvPr/>
              </p:nvSpPr>
              <p:spPr>
                <a:xfrm>
                  <a:off x="6443031" y="5797136"/>
                  <a:ext cx="638801" cy="549562"/>
                </a:xfrm>
                <a:prstGeom prst="rect">
                  <a:avLst/>
                </a:prstGeom>
                <a:solidFill>
                  <a:srgbClr val="FFC000"/>
                </a:solid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7" name="TextBox 246">
                  <a:extLst>
                    <a:ext uri="{FF2B5EF4-FFF2-40B4-BE49-F238E27FC236}">
                      <a16:creationId xmlns:a16="http://schemas.microsoft.com/office/drawing/2014/main" id="{05E7A4A3-86F0-5C1D-1E6B-5FA778A18FEC}"/>
                    </a:ext>
                  </a:extLst>
                </p:cNvPr>
                <p:cNvSpPr txBox="1"/>
                <p:nvPr/>
              </p:nvSpPr>
              <p:spPr>
                <a:xfrm>
                  <a:off x="6358364" y="5900473"/>
                  <a:ext cx="824120" cy="368250"/>
                </a:xfrm>
                <a:prstGeom prst="rect">
                  <a:avLst/>
                </a:prstGeom>
                <a:noFill/>
              </p:spPr>
              <p:txBody>
                <a:bodyPr wrap="none" rtlCol="0">
                  <a:spAutoFit/>
                </a:bodyPr>
                <a:lstStyle/>
                <a:p>
                  <a:r>
                    <a:rPr lang="en-US" sz="900" dirty="0">
                      <a:solidFill>
                        <a:schemeClr val="bg1"/>
                      </a:solidFill>
                    </a:rPr>
                    <a:t>HBM3</a:t>
                  </a:r>
                </a:p>
              </p:txBody>
            </p:sp>
          </p:grpSp>
          <p:grpSp>
            <p:nvGrpSpPr>
              <p:cNvPr id="237" name="Group 236">
                <a:extLst>
                  <a:ext uri="{FF2B5EF4-FFF2-40B4-BE49-F238E27FC236}">
                    <a16:creationId xmlns:a16="http://schemas.microsoft.com/office/drawing/2014/main" id="{EA4A5274-8C8B-2768-63B1-20C8DFAB1A16}"/>
                  </a:ext>
                </a:extLst>
              </p:cNvPr>
              <p:cNvGrpSpPr/>
              <p:nvPr/>
            </p:nvGrpSpPr>
            <p:grpSpPr>
              <a:xfrm>
                <a:off x="2477438" y="2438529"/>
                <a:ext cx="824120" cy="549562"/>
                <a:chOff x="6373207" y="5797136"/>
                <a:chExt cx="824120" cy="549562"/>
              </a:xfrm>
            </p:grpSpPr>
            <p:sp>
              <p:nvSpPr>
                <p:cNvPr id="244" name="Rectangle 243">
                  <a:extLst>
                    <a:ext uri="{FF2B5EF4-FFF2-40B4-BE49-F238E27FC236}">
                      <a16:creationId xmlns:a16="http://schemas.microsoft.com/office/drawing/2014/main" id="{4BC2BEBA-EDAA-027A-AE48-646CC942FA9B}"/>
                    </a:ext>
                  </a:extLst>
                </p:cNvPr>
                <p:cNvSpPr/>
                <p:nvPr/>
              </p:nvSpPr>
              <p:spPr>
                <a:xfrm>
                  <a:off x="6443031" y="5797136"/>
                  <a:ext cx="638801" cy="549562"/>
                </a:xfrm>
                <a:prstGeom prst="rect">
                  <a:avLst/>
                </a:prstGeom>
                <a:solidFill>
                  <a:srgbClr val="FFC000"/>
                </a:solid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5" name="TextBox 244">
                  <a:extLst>
                    <a:ext uri="{FF2B5EF4-FFF2-40B4-BE49-F238E27FC236}">
                      <a16:creationId xmlns:a16="http://schemas.microsoft.com/office/drawing/2014/main" id="{E1421572-4F3E-2684-A104-798DB3F46F62}"/>
                    </a:ext>
                  </a:extLst>
                </p:cNvPr>
                <p:cNvSpPr txBox="1"/>
                <p:nvPr/>
              </p:nvSpPr>
              <p:spPr>
                <a:xfrm>
                  <a:off x="6373207" y="5918855"/>
                  <a:ext cx="824120" cy="368250"/>
                </a:xfrm>
                <a:prstGeom prst="rect">
                  <a:avLst/>
                </a:prstGeom>
                <a:noFill/>
              </p:spPr>
              <p:txBody>
                <a:bodyPr wrap="none" rtlCol="0">
                  <a:spAutoFit/>
                </a:bodyPr>
                <a:lstStyle/>
                <a:p>
                  <a:r>
                    <a:rPr lang="en-US" sz="900" dirty="0">
                      <a:solidFill>
                        <a:schemeClr val="bg1"/>
                      </a:solidFill>
                    </a:rPr>
                    <a:t>HBM3</a:t>
                  </a:r>
                </a:p>
              </p:txBody>
            </p:sp>
          </p:grpSp>
          <p:grpSp>
            <p:nvGrpSpPr>
              <p:cNvPr id="238" name="Group 237">
                <a:extLst>
                  <a:ext uri="{FF2B5EF4-FFF2-40B4-BE49-F238E27FC236}">
                    <a16:creationId xmlns:a16="http://schemas.microsoft.com/office/drawing/2014/main" id="{384FB292-12A0-E92F-262C-379F43CAC6B7}"/>
                  </a:ext>
                </a:extLst>
              </p:cNvPr>
              <p:cNvGrpSpPr/>
              <p:nvPr/>
            </p:nvGrpSpPr>
            <p:grpSpPr>
              <a:xfrm>
                <a:off x="3258141" y="2429852"/>
                <a:ext cx="824120" cy="549562"/>
                <a:chOff x="6362969" y="5797136"/>
                <a:chExt cx="824120" cy="549562"/>
              </a:xfrm>
            </p:grpSpPr>
            <p:sp>
              <p:nvSpPr>
                <p:cNvPr id="242" name="Rectangle 241">
                  <a:extLst>
                    <a:ext uri="{FF2B5EF4-FFF2-40B4-BE49-F238E27FC236}">
                      <a16:creationId xmlns:a16="http://schemas.microsoft.com/office/drawing/2014/main" id="{1C5D3296-5F6A-BE0F-2F36-424CE106FB32}"/>
                    </a:ext>
                  </a:extLst>
                </p:cNvPr>
                <p:cNvSpPr/>
                <p:nvPr/>
              </p:nvSpPr>
              <p:spPr>
                <a:xfrm>
                  <a:off x="6443031" y="5797136"/>
                  <a:ext cx="638801" cy="549562"/>
                </a:xfrm>
                <a:prstGeom prst="rect">
                  <a:avLst/>
                </a:prstGeom>
                <a:solidFill>
                  <a:srgbClr val="FFC000"/>
                </a:solid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3" name="TextBox 242">
                  <a:extLst>
                    <a:ext uri="{FF2B5EF4-FFF2-40B4-BE49-F238E27FC236}">
                      <a16:creationId xmlns:a16="http://schemas.microsoft.com/office/drawing/2014/main" id="{122B2EBF-7521-400B-C81E-E91CB562B135}"/>
                    </a:ext>
                  </a:extLst>
                </p:cNvPr>
                <p:cNvSpPr txBox="1"/>
                <p:nvPr/>
              </p:nvSpPr>
              <p:spPr>
                <a:xfrm>
                  <a:off x="6362969" y="5909183"/>
                  <a:ext cx="824120" cy="368250"/>
                </a:xfrm>
                <a:prstGeom prst="rect">
                  <a:avLst/>
                </a:prstGeom>
                <a:noFill/>
              </p:spPr>
              <p:txBody>
                <a:bodyPr wrap="none" rtlCol="0">
                  <a:spAutoFit/>
                </a:bodyPr>
                <a:lstStyle/>
                <a:p>
                  <a:r>
                    <a:rPr lang="en-US" sz="900" dirty="0">
                      <a:solidFill>
                        <a:schemeClr val="bg1"/>
                      </a:solidFill>
                    </a:rPr>
                    <a:t>HBM3</a:t>
                  </a:r>
                </a:p>
              </p:txBody>
            </p:sp>
          </p:grpSp>
          <p:grpSp>
            <p:nvGrpSpPr>
              <p:cNvPr id="239" name="Group 238">
                <a:extLst>
                  <a:ext uri="{FF2B5EF4-FFF2-40B4-BE49-F238E27FC236}">
                    <a16:creationId xmlns:a16="http://schemas.microsoft.com/office/drawing/2014/main" id="{29DE2160-3772-C688-C59E-58A8431FF13A}"/>
                  </a:ext>
                </a:extLst>
              </p:cNvPr>
              <p:cNvGrpSpPr/>
              <p:nvPr/>
            </p:nvGrpSpPr>
            <p:grpSpPr>
              <a:xfrm>
                <a:off x="4067755" y="2437873"/>
                <a:ext cx="824120" cy="549562"/>
                <a:chOff x="6381036" y="5797136"/>
                <a:chExt cx="824120" cy="549562"/>
              </a:xfrm>
            </p:grpSpPr>
            <p:sp>
              <p:nvSpPr>
                <p:cNvPr id="240" name="Rectangle 239">
                  <a:extLst>
                    <a:ext uri="{FF2B5EF4-FFF2-40B4-BE49-F238E27FC236}">
                      <a16:creationId xmlns:a16="http://schemas.microsoft.com/office/drawing/2014/main" id="{70AAA9C0-BAEC-83DC-7608-C7DFB91F0A22}"/>
                    </a:ext>
                  </a:extLst>
                </p:cNvPr>
                <p:cNvSpPr/>
                <p:nvPr/>
              </p:nvSpPr>
              <p:spPr>
                <a:xfrm>
                  <a:off x="6443031" y="5797136"/>
                  <a:ext cx="638801" cy="549562"/>
                </a:xfrm>
                <a:prstGeom prst="rect">
                  <a:avLst/>
                </a:prstGeom>
                <a:solidFill>
                  <a:srgbClr val="FFC000"/>
                </a:solid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1" name="TextBox 240">
                  <a:extLst>
                    <a:ext uri="{FF2B5EF4-FFF2-40B4-BE49-F238E27FC236}">
                      <a16:creationId xmlns:a16="http://schemas.microsoft.com/office/drawing/2014/main" id="{D8E558AD-AE43-1E8C-CDF4-81703EA914F2}"/>
                    </a:ext>
                  </a:extLst>
                </p:cNvPr>
                <p:cNvSpPr txBox="1"/>
                <p:nvPr/>
              </p:nvSpPr>
              <p:spPr>
                <a:xfrm>
                  <a:off x="6381036" y="5918927"/>
                  <a:ext cx="824120" cy="368250"/>
                </a:xfrm>
                <a:prstGeom prst="rect">
                  <a:avLst/>
                </a:prstGeom>
                <a:noFill/>
              </p:spPr>
              <p:txBody>
                <a:bodyPr wrap="none" rtlCol="0">
                  <a:spAutoFit/>
                </a:bodyPr>
                <a:lstStyle/>
                <a:p>
                  <a:r>
                    <a:rPr lang="en-US" sz="900" dirty="0">
                      <a:solidFill>
                        <a:schemeClr val="bg1"/>
                      </a:solidFill>
                    </a:rPr>
                    <a:t>HBM3</a:t>
                  </a:r>
                </a:p>
              </p:txBody>
            </p:sp>
          </p:grpSp>
        </p:grpSp>
        <p:grpSp>
          <p:nvGrpSpPr>
            <p:cNvPr id="298" name="Group 297">
              <a:extLst>
                <a:ext uri="{FF2B5EF4-FFF2-40B4-BE49-F238E27FC236}">
                  <a16:creationId xmlns:a16="http://schemas.microsoft.com/office/drawing/2014/main" id="{BB691936-AC60-4F18-D539-2BCE4B16A0D4}"/>
                </a:ext>
              </a:extLst>
            </p:cNvPr>
            <p:cNvGrpSpPr/>
            <p:nvPr/>
          </p:nvGrpSpPr>
          <p:grpSpPr>
            <a:xfrm>
              <a:off x="4097660" y="1100866"/>
              <a:ext cx="1546973" cy="2346494"/>
              <a:chOff x="2390317" y="2429852"/>
              <a:chExt cx="2523205" cy="3743397"/>
            </a:xfrm>
          </p:grpSpPr>
          <p:sp>
            <p:nvSpPr>
              <p:cNvPr id="299" name="Rectangle 298">
                <a:extLst>
                  <a:ext uri="{FF2B5EF4-FFF2-40B4-BE49-F238E27FC236}">
                    <a16:creationId xmlns:a16="http://schemas.microsoft.com/office/drawing/2014/main" id="{4D01C9FD-752D-D2CB-74B5-E08BDA823DE2}"/>
                  </a:ext>
                </a:extLst>
              </p:cNvPr>
              <p:cNvSpPr/>
              <p:nvPr/>
            </p:nvSpPr>
            <p:spPr>
              <a:xfrm>
                <a:off x="2390317" y="3070294"/>
                <a:ext cx="2523205" cy="2471190"/>
              </a:xfrm>
              <a:prstGeom prst="rect">
                <a:avLst/>
              </a:prstGeom>
              <a:no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0" name="Picture 14" descr="Chip - Free computer icons">
                <a:extLst>
                  <a:ext uri="{FF2B5EF4-FFF2-40B4-BE49-F238E27FC236}">
                    <a16:creationId xmlns:a16="http://schemas.microsoft.com/office/drawing/2014/main" id="{A5621A7A-0FBD-A387-0F33-37C818BF98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3923" y="3177768"/>
                <a:ext cx="724329" cy="713116"/>
              </a:xfrm>
              <a:prstGeom prst="rect">
                <a:avLst/>
              </a:prstGeom>
              <a:noFill/>
              <a:extLst>
                <a:ext uri="{909E8E84-426E-40DD-AFC4-6F175D3DCCD1}">
                  <a14:hiddenFill xmlns:a14="http://schemas.microsoft.com/office/drawing/2010/main">
                    <a:solidFill>
                      <a:srgbClr val="FFFFFF"/>
                    </a:solidFill>
                  </a14:hiddenFill>
                </a:ext>
              </a:extLst>
            </p:spPr>
          </p:pic>
          <p:pic>
            <p:nvPicPr>
              <p:cNvPr id="301" name="Picture 300">
                <a:extLst>
                  <a:ext uri="{FF2B5EF4-FFF2-40B4-BE49-F238E27FC236}">
                    <a16:creationId xmlns:a16="http://schemas.microsoft.com/office/drawing/2014/main" id="{9B38E813-F409-3910-B4CF-921D8CD0B1F9}"/>
                  </a:ext>
                </a:extLst>
              </p:cNvPr>
              <p:cNvPicPr>
                <a:picLocks noChangeAspect="1"/>
              </p:cNvPicPr>
              <p:nvPr/>
            </p:nvPicPr>
            <p:blipFill>
              <a:blip r:embed="rId4"/>
              <a:stretch>
                <a:fillRect/>
              </a:stretch>
            </p:blipFill>
            <p:spPr>
              <a:xfrm>
                <a:off x="3324963" y="3205795"/>
                <a:ext cx="616871" cy="652604"/>
              </a:xfrm>
              <a:prstGeom prst="rect">
                <a:avLst/>
              </a:prstGeom>
            </p:spPr>
          </p:pic>
          <p:pic>
            <p:nvPicPr>
              <p:cNvPr id="302" name="Picture 301">
                <a:extLst>
                  <a:ext uri="{FF2B5EF4-FFF2-40B4-BE49-F238E27FC236}">
                    <a16:creationId xmlns:a16="http://schemas.microsoft.com/office/drawing/2014/main" id="{933D772C-00E7-13B5-6240-3B1E002D50BD}"/>
                  </a:ext>
                </a:extLst>
              </p:cNvPr>
              <p:cNvPicPr>
                <a:picLocks noChangeAspect="1"/>
              </p:cNvPicPr>
              <p:nvPr/>
            </p:nvPicPr>
            <p:blipFill>
              <a:blip r:embed="rId5"/>
              <a:stretch>
                <a:fillRect/>
              </a:stretch>
            </p:blipFill>
            <p:spPr>
              <a:xfrm>
                <a:off x="4082261" y="4012972"/>
                <a:ext cx="634046" cy="632950"/>
              </a:xfrm>
              <a:prstGeom prst="rect">
                <a:avLst/>
              </a:prstGeom>
            </p:spPr>
          </p:pic>
          <p:pic>
            <p:nvPicPr>
              <p:cNvPr id="303" name="Picture 302" descr="A close-up of a chart&#10;&#10;Description automatically generated">
                <a:extLst>
                  <a:ext uri="{FF2B5EF4-FFF2-40B4-BE49-F238E27FC236}">
                    <a16:creationId xmlns:a16="http://schemas.microsoft.com/office/drawing/2014/main" id="{BE093386-59ED-2EF6-CC92-4840329589AE}"/>
                  </a:ext>
                </a:extLst>
              </p:cNvPr>
              <p:cNvPicPr>
                <a:picLocks noChangeAspect="1"/>
              </p:cNvPicPr>
              <p:nvPr/>
            </p:nvPicPr>
            <p:blipFill>
              <a:blip r:embed="rId6"/>
              <a:stretch>
                <a:fillRect/>
              </a:stretch>
            </p:blipFill>
            <p:spPr>
              <a:xfrm>
                <a:off x="4072708" y="4789123"/>
                <a:ext cx="653152" cy="567722"/>
              </a:xfrm>
              <a:prstGeom prst="rect">
                <a:avLst/>
              </a:prstGeom>
            </p:spPr>
          </p:pic>
          <p:pic>
            <p:nvPicPr>
              <p:cNvPr id="304" name="Picture 303" descr="A close-up of several small yellow chips&#10;&#10;Description automatically generated">
                <a:extLst>
                  <a:ext uri="{FF2B5EF4-FFF2-40B4-BE49-F238E27FC236}">
                    <a16:creationId xmlns:a16="http://schemas.microsoft.com/office/drawing/2014/main" id="{0CD255A0-ED13-A60B-024D-1656B7C9315F}"/>
                  </a:ext>
                </a:extLst>
              </p:cNvPr>
              <p:cNvPicPr>
                <a:picLocks noChangeAspect="1"/>
              </p:cNvPicPr>
              <p:nvPr/>
            </p:nvPicPr>
            <p:blipFill>
              <a:blip r:embed="rId7"/>
              <a:stretch>
                <a:fillRect/>
              </a:stretch>
            </p:blipFill>
            <p:spPr>
              <a:xfrm>
                <a:off x="2543923" y="4805365"/>
                <a:ext cx="662591" cy="565127"/>
              </a:xfrm>
              <a:prstGeom prst="rect">
                <a:avLst/>
              </a:prstGeom>
            </p:spPr>
          </p:pic>
          <p:grpSp>
            <p:nvGrpSpPr>
              <p:cNvPr id="305" name="Group 304">
                <a:extLst>
                  <a:ext uri="{FF2B5EF4-FFF2-40B4-BE49-F238E27FC236}">
                    <a16:creationId xmlns:a16="http://schemas.microsoft.com/office/drawing/2014/main" id="{C3CDB373-ACE0-468A-BACB-5EB79A8A2FE5}"/>
                  </a:ext>
                </a:extLst>
              </p:cNvPr>
              <p:cNvGrpSpPr/>
              <p:nvPr/>
            </p:nvGrpSpPr>
            <p:grpSpPr>
              <a:xfrm>
                <a:off x="4027689" y="3227319"/>
                <a:ext cx="813662" cy="549562"/>
                <a:chOff x="4900259" y="4704202"/>
                <a:chExt cx="813662" cy="549562"/>
              </a:xfrm>
            </p:grpSpPr>
            <p:sp>
              <p:nvSpPr>
                <p:cNvPr id="331" name="Rectangle 330">
                  <a:extLst>
                    <a:ext uri="{FF2B5EF4-FFF2-40B4-BE49-F238E27FC236}">
                      <a16:creationId xmlns:a16="http://schemas.microsoft.com/office/drawing/2014/main" id="{F4A7E8D6-F61F-6E91-58B1-467D66E96D49}"/>
                    </a:ext>
                  </a:extLst>
                </p:cNvPr>
                <p:cNvSpPr/>
                <p:nvPr/>
              </p:nvSpPr>
              <p:spPr>
                <a:xfrm>
                  <a:off x="4969844" y="4704202"/>
                  <a:ext cx="638801" cy="549562"/>
                </a:xfrm>
                <a:prstGeom prst="rect">
                  <a:avLst/>
                </a:prstGeom>
                <a:solidFill>
                  <a:srgbClr val="FF0000"/>
                </a:solid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2" name="TextBox 331">
                  <a:extLst>
                    <a:ext uri="{FF2B5EF4-FFF2-40B4-BE49-F238E27FC236}">
                      <a16:creationId xmlns:a16="http://schemas.microsoft.com/office/drawing/2014/main" id="{916431E1-462B-3951-D2AF-BA38B60E2A7E}"/>
                    </a:ext>
                  </a:extLst>
                </p:cNvPr>
                <p:cNvSpPr txBox="1"/>
                <p:nvPr/>
              </p:nvSpPr>
              <p:spPr>
                <a:xfrm>
                  <a:off x="4900259" y="4825055"/>
                  <a:ext cx="813662" cy="368250"/>
                </a:xfrm>
                <a:prstGeom prst="rect">
                  <a:avLst/>
                </a:prstGeom>
                <a:noFill/>
              </p:spPr>
              <p:txBody>
                <a:bodyPr wrap="none" rtlCol="0">
                  <a:spAutoFit/>
                </a:bodyPr>
                <a:lstStyle/>
                <a:p>
                  <a:r>
                    <a:rPr lang="en-US" sz="900" dirty="0">
                      <a:solidFill>
                        <a:schemeClr val="bg1"/>
                      </a:solidFill>
                    </a:rPr>
                    <a:t>FPGA</a:t>
                  </a:r>
                </a:p>
              </p:txBody>
            </p:sp>
          </p:grpSp>
          <p:grpSp>
            <p:nvGrpSpPr>
              <p:cNvPr id="306" name="Group 305">
                <a:extLst>
                  <a:ext uri="{FF2B5EF4-FFF2-40B4-BE49-F238E27FC236}">
                    <a16:creationId xmlns:a16="http://schemas.microsoft.com/office/drawing/2014/main" id="{81E383A4-2330-802E-60D4-8ECC1550BB2F}"/>
                  </a:ext>
                </a:extLst>
              </p:cNvPr>
              <p:cNvGrpSpPr/>
              <p:nvPr/>
            </p:nvGrpSpPr>
            <p:grpSpPr>
              <a:xfrm>
                <a:off x="3217221" y="4057801"/>
                <a:ext cx="845038" cy="549562"/>
                <a:chOff x="4620942" y="5522355"/>
                <a:chExt cx="845038" cy="549562"/>
              </a:xfrm>
            </p:grpSpPr>
            <p:sp>
              <p:nvSpPr>
                <p:cNvPr id="329" name="Rectangle 328">
                  <a:extLst>
                    <a:ext uri="{FF2B5EF4-FFF2-40B4-BE49-F238E27FC236}">
                      <a16:creationId xmlns:a16="http://schemas.microsoft.com/office/drawing/2014/main" id="{F7E00B71-985A-94E0-B664-8CF61F10DDD8}"/>
                    </a:ext>
                  </a:extLst>
                </p:cNvPr>
                <p:cNvSpPr/>
                <p:nvPr/>
              </p:nvSpPr>
              <p:spPr>
                <a:xfrm>
                  <a:off x="4706754" y="5522355"/>
                  <a:ext cx="638801" cy="549562"/>
                </a:xfrm>
                <a:prstGeom prst="rect">
                  <a:avLst/>
                </a:prstGeom>
                <a:solidFill>
                  <a:srgbClr val="0070C0"/>
                </a:solid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0" name="TextBox 329">
                  <a:extLst>
                    <a:ext uri="{FF2B5EF4-FFF2-40B4-BE49-F238E27FC236}">
                      <a16:creationId xmlns:a16="http://schemas.microsoft.com/office/drawing/2014/main" id="{1EED36FA-D4AB-1DDF-7CFE-93433C61E993}"/>
                    </a:ext>
                  </a:extLst>
                </p:cNvPr>
                <p:cNvSpPr txBox="1"/>
                <p:nvPr/>
              </p:nvSpPr>
              <p:spPr>
                <a:xfrm>
                  <a:off x="4620942" y="5633316"/>
                  <a:ext cx="845038" cy="368250"/>
                </a:xfrm>
                <a:prstGeom prst="rect">
                  <a:avLst/>
                </a:prstGeom>
                <a:noFill/>
              </p:spPr>
              <p:txBody>
                <a:bodyPr wrap="none" rtlCol="0">
                  <a:spAutoFit/>
                </a:bodyPr>
                <a:lstStyle/>
                <a:p>
                  <a:r>
                    <a:rPr lang="en-US" sz="900" dirty="0">
                      <a:solidFill>
                        <a:schemeClr val="bg1"/>
                      </a:solidFill>
                    </a:rPr>
                    <a:t>CGRA</a:t>
                  </a:r>
                </a:p>
              </p:txBody>
            </p:sp>
          </p:grpSp>
          <p:grpSp>
            <p:nvGrpSpPr>
              <p:cNvPr id="307" name="Group 306">
                <a:extLst>
                  <a:ext uri="{FF2B5EF4-FFF2-40B4-BE49-F238E27FC236}">
                    <a16:creationId xmlns:a16="http://schemas.microsoft.com/office/drawing/2014/main" id="{A55BD15C-BD33-2423-DED2-C4F8E25CDDE7}"/>
                  </a:ext>
                </a:extLst>
              </p:cNvPr>
              <p:cNvGrpSpPr/>
              <p:nvPr/>
            </p:nvGrpSpPr>
            <p:grpSpPr>
              <a:xfrm>
                <a:off x="2456522" y="4044068"/>
                <a:ext cx="845038" cy="549562"/>
                <a:chOff x="5993815" y="4855484"/>
                <a:chExt cx="845038" cy="549562"/>
              </a:xfrm>
            </p:grpSpPr>
            <p:sp>
              <p:nvSpPr>
                <p:cNvPr id="327" name="Rectangle 326">
                  <a:extLst>
                    <a:ext uri="{FF2B5EF4-FFF2-40B4-BE49-F238E27FC236}">
                      <a16:creationId xmlns:a16="http://schemas.microsoft.com/office/drawing/2014/main" id="{4263C5E8-20EA-E308-5677-24425AF51A48}"/>
                    </a:ext>
                  </a:extLst>
                </p:cNvPr>
                <p:cNvSpPr/>
                <p:nvPr/>
              </p:nvSpPr>
              <p:spPr>
                <a:xfrm>
                  <a:off x="6076756" y="4855484"/>
                  <a:ext cx="638801" cy="549562"/>
                </a:xfrm>
                <a:prstGeom prst="rect">
                  <a:avLst/>
                </a:prstGeom>
                <a:solidFill>
                  <a:srgbClr val="00B050"/>
                </a:solid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8" name="TextBox 327">
                  <a:extLst>
                    <a:ext uri="{FF2B5EF4-FFF2-40B4-BE49-F238E27FC236}">
                      <a16:creationId xmlns:a16="http://schemas.microsoft.com/office/drawing/2014/main" id="{F8A04745-477C-76B4-E7D4-3DB34FB5F9DC}"/>
                    </a:ext>
                  </a:extLst>
                </p:cNvPr>
                <p:cNvSpPr txBox="1"/>
                <p:nvPr/>
              </p:nvSpPr>
              <p:spPr>
                <a:xfrm>
                  <a:off x="5993815" y="4967202"/>
                  <a:ext cx="845038" cy="368250"/>
                </a:xfrm>
                <a:prstGeom prst="rect">
                  <a:avLst/>
                </a:prstGeom>
                <a:noFill/>
              </p:spPr>
              <p:txBody>
                <a:bodyPr wrap="none" rtlCol="0">
                  <a:spAutoFit/>
                </a:bodyPr>
                <a:lstStyle/>
                <a:p>
                  <a:r>
                    <a:rPr lang="en-US" sz="900" dirty="0">
                      <a:solidFill>
                        <a:schemeClr val="bg1"/>
                      </a:solidFill>
                    </a:rPr>
                    <a:t>SRAM</a:t>
                  </a:r>
                </a:p>
              </p:txBody>
            </p:sp>
          </p:grpSp>
          <p:sp>
            <p:nvSpPr>
              <p:cNvPr id="308" name="Rectangle 307">
                <a:extLst>
                  <a:ext uri="{FF2B5EF4-FFF2-40B4-BE49-F238E27FC236}">
                    <a16:creationId xmlns:a16="http://schemas.microsoft.com/office/drawing/2014/main" id="{50B9D8BE-E9BE-0C0D-66EC-97896ED42037}"/>
                  </a:ext>
                </a:extLst>
              </p:cNvPr>
              <p:cNvSpPr/>
              <p:nvPr/>
            </p:nvSpPr>
            <p:spPr>
              <a:xfrm>
                <a:off x="3337814" y="4789123"/>
                <a:ext cx="638801" cy="549562"/>
              </a:xfrm>
              <a:prstGeom prst="rect">
                <a:avLst/>
              </a:prstGeom>
              <a:solidFill>
                <a:srgbClr val="00B0F0"/>
              </a:solid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9" name="Group 308">
                <a:extLst>
                  <a:ext uri="{FF2B5EF4-FFF2-40B4-BE49-F238E27FC236}">
                    <a16:creationId xmlns:a16="http://schemas.microsoft.com/office/drawing/2014/main" id="{39B8112A-EDFB-F6D9-CCB5-55C702B02D32}"/>
                  </a:ext>
                </a:extLst>
              </p:cNvPr>
              <p:cNvGrpSpPr/>
              <p:nvPr/>
            </p:nvGrpSpPr>
            <p:grpSpPr>
              <a:xfrm>
                <a:off x="3291778" y="5623687"/>
                <a:ext cx="824120" cy="549562"/>
                <a:chOff x="6360829" y="5797136"/>
                <a:chExt cx="824120" cy="549562"/>
              </a:xfrm>
            </p:grpSpPr>
            <p:sp>
              <p:nvSpPr>
                <p:cNvPr id="325" name="Rectangle 324">
                  <a:extLst>
                    <a:ext uri="{FF2B5EF4-FFF2-40B4-BE49-F238E27FC236}">
                      <a16:creationId xmlns:a16="http://schemas.microsoft.com/office/drawing/2014/main" id="{873B8DBC-11F7-F7CF-84AB-E53EC6E2C4B1}"/>
                    </a:ext>
                  </a:extLst>
                </p:cNvPr>
                <p:cNvSpPr/>
                <p:nvPr/>
              </p:nvSpPr>
              <p:spPr>
                <a:xfrm>
                  <a:off x="6443031" y="5797136"/>
                  <a:ext cx="638801" cy="549562"/>
                </a:xfrm>
                <a:prstGeom prst="rect">
                  <a:avLst/>
                </a:prstGeom>
                <a:solidFill>
                  <a:srgbClr val="FFC000"/>
                </a:solid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6" name="TextBox 325">
                  <a:extLst>
                    <a:ext uri="{FF2B5EF4-FFF2-40B4-BE49-F238E27FC236}">
                      <a16:creationId xmlns:a16="http://schemas.microsoft.com/office/drawing/2014/main" id="{A14D0C83-D6C8-C76B-E0E5-DF130F4879E2}"/>
                    </a:ext>
                  </a:extLst>
                </p:cNvPr>
                <p:cNvSpPr txBox="1"/>
                <p:nvPr/>
              </p:nvSpPr>
              <p:spPr>
                <a:xfrm>
                  <a:off x="6360829" y="5886314"/>
                  <a:ext cx="824120" cy="368250"/>
                </a:xfrm>
                <a:prstGeom prst="rect">
                  <a:avLst/>
                </a:prstGeom>
                <a:noFill/>
              </p:spPr>
              <p:txBody>
                <a:bodyPr wrap="none" rtlCol="0">
                  <a:spAutoFit/>
                </a:bodyPr>
                <a:lstStyle/>
                <a:p>
                  <a:r>
                    <a:rPr lang="en-US" sz="900" dirty="0">
                      <a:solidFill>
                        <a:schemeClr val="bg1"/>
                      </a:solidFill>
                    </a:rPr>
                    <a:t>HBM3</a:t>
                  </a:r>
                </a:p>
              </p:txBody>
            </p:sp>
          </p:grpSp>
          <p:grpSp>
            <p:nvGrpSpPr>
              <p:cNvPr id="310" name="Group 309">
                <a:extLst>
                  <a:ext uri="{FF2B5EF4-FFF2-40B4-BE49-F238E27FC236}">
                    <a16:creationId xmlns:a16="http://schemas.microsoft.com/office/drawing/2014/main" id="{6CC7456F-DA36-D045-1D5F-350EFBC7FA6A}"/>
                  </a:ext>
                </a:extLst>
              </p:cNvPr>
              <p:cNvGrpSpPr/>
              <p:nvPr/>
            </p:nvGrpSpPr>
            <p:grpSpPr>
              <a:xfrm>
                <a:off x="4072708" y="5623687"/>
                <a:ext cx="824120" cy="549562"/>
                <a:chOff x="6361342" y="5797136"/>
                <a:chExt cx="824120" cy="549562"/>
              </a:xfrm>
            </p:grpSpPr>
            <p:sp>
              <p:nvSpPr>
                <p:cNvPr id="323" name="Rectangle 322">
                  <a:extLst>
                    <a:ext uri="{FF2B5EF4-FFF2-40B4-BE49-F238E27FC236}">
                      <a16:creationId xmlns:a16="http://schemas.microsoft.com/office/drawing/2014/main" id="{18CEE52A-D80C-A569-4EE0-A5A8500D1E2B}"/>
                    </a:ext>
                  </a:extLst>
                </p:cNvPr>
                <p:cNvSpPr/>
                <p:nvPr/>
              </p:nvSpPr>
              <p:spPr>
                <a:xfrm>
                  <a:off x="6443031" y="5797136"/>
                  <a:ext cx="638801" cy="549562"/>
                </a:xfrm>
                <a:prstGeom prst="rect">
                  <a:avLst/>
                </a:prstGeom>
                <a:solidFill>
                  <a:srgbClr val="FFC000"/>
                </a:solid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4" name="TextBox 323">
                  <a:extLst>
                    <a:ext uri="{FF2B5EF4-FFF2-40B4-BE49-F238E27FC236}">
                      <a16:creationId xmlns:a16="http://schemas.microsoft.com/office/drawing/2014/main" id="{D981FD2B-2A09-BA93-4890-5E8653A0CEF7}"/>
                    </a:ext>
                  </a:extLst>
                </p:cNvPr>
                <p:cNvSpPr txBox="1"/>
                <p:nvPr/>
              </p:nvSpPr>
              <p:spPr>
                <a:xfrm>
                  <a:off x="6361342" y="5878127"/>
                  <a:ext cx="824120" cy="368250"/>
                </a:xfrm>
                <a:prstGeom prst="rect">
                  <a:avLst/>
                </a:prstGeom>
                <a:noFill/>
              </p:spPr>
              <p:txBody>
                <a:bodyPr wrap="none" rtlCol="0">
                  <a:spAutoFit/>
                </a:bodyPr>
                <a:lstStyle/>
                <a:p>
                  <a:r>
                    <a:rPr lang="en-US" sz="900" dirty="0">
                      <a:solidFill>
                        <a:schemeClr val="bg1"/>
                      </a:solidFill>
                    </a:rPr>
                    <a:t>HBM3</a:t>
                  </a:r>
                </a:p>
              </p:txBody>
            </p:sp>
          </p:grpSp>
          <p:grpSp>
            <p:nvGrpSpPr>
              <p:cNvPr id="311" name="Group 310">
                <a:extLst>
                  <a:ext uri="{FF2B5EF4-FFF2-40B4-BE49-F238E27FC236}">
                    <a16:creationId xmlns:a16="http://schemas.microsoft.com/office/drawing/2014/main" id="{50968412-BEC9-7411-F4A3-1CFCFC2B864F}"/>
                  </a:ext>
                </a:extLst>
              </p:cNvPr>
              <p:cNvGrpSpPr/>
              <p:nvPr/>
            </p:nvGrpSpPr>
            <p:grpSpPr>
              <a:xfrm>
                <a:off x="2493754" y="5623687"/>
                <a:ext cx="824120" cy="549562"/>
                <a:chOff x="6358364" y="5797136"/>
                <a:chExt cx="824120" cy="549562"/>
              </a:xfrm>
            </p:grpSpPr>
            <p:sp>
              <p:nvSpPr>
                <p:cNvPr id="321" name="Rectangle 320">
                  <a:extLst>
                    <a:ext uri="{FF2B5EF4-FFF2-40B4-BE49-F238E27FC236}">
                      <a16:creationId xmlns:a16="http://schemas.microsoft.com/office/drawing/2014/main" id="{8E2BE728-863D-D735-3E5E-7672314C84E0}"/>
                    </a:ext>
                  </a:extLst>
                </p:cNvPr>
                <p:cNvSpPr/>
                <p:nvPr/>
              </p:nvSpPr>
              <p:spPr>
                <a:xfrm>
                  <a:off x="6443031" y="5797136"/>
                  <a:ext cx="638801" cy="549562"/>
                </a:xfrm>
                <a:prstGeom prst="rect">
                  <a:avLst/>
                </a:prstGeom>
                <a:solidFill>
                  <a:srgbClr val="FFC000"/>
                </a:solid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2" name="TextBox 321">
                  <a:extLst>
                    <a:ext uri="{FF2B5EF4-FFF2-40B4-BE49-F238E27FC236}">
                      <a16:creationId xmlns:a16="http://schemas.microsoft.com/office/drawing/2014/main" id="{9F29EC8B-82E0-0316-637A-3E295AAD838C}"/>
                    </a:ext>
                  </a:extLst>
                </p:cNvPr>
                <p:cNvSpPr txBox="1"/>
                <p:nvPr/>
              </p:nvSpPr>
              <p:spPr>
                <a:xfrm>
                  <a:off x="6358364" y="5900473"/>
                  <a:ext cx="824120" cy="368250"/>
                </a:xfrm>
                <a:prstGeom prst="rect">
                  <a:avLst/>
                </a:prstGeom>
                <a:noFill/>
              </p:spPr>
              <p:txBody>
                <a:bodyPr wrap="none" rtlCol="0">
                  <a:spAutoFit/>
                </a:bodyPr>
                <a:lstStyle/>
                <a:p>
                  <a:r>
                    <a:rPr lang="en-US" sz="900" dirty="0">
                      <a:solidFill>
                        <a:schemeClr val="bg1"/>
                      </a:solidFill>
                    </a:rPr>
                    <a:t>HBM3</a:t>
                  </a:r>
                </a:p>
              </p:txBody>
            </p:sp>
          </p:grpSp>
          <p:grpSp>
            <p:nvGrpSpPr>
              <p:cNvPr id="312" name="Group 311">
                <a:extLst>
                  <a:ext uri="{FF2B5EF4-FFF2-40B4-BE49-F238E27FC236}">
                    <a16:creationId xmlns:a16="http://schemas.microsoft.com/office/drawing/2014/main" id="{628EC575-3F24-092F-B29F-6C155ED68819}"/>
                  </a:ext>
                </a:extLst>
              </p:cNvPr>
              <p:cNvGrpSpPr/>
              <p:nvPr/>
            </p:nvGrpSpPr>
            <p:grpSpPr>
              <a:xfrm>
                <a:off x="2477438" y="2438529"/>
                <a:ext cx="824120" cy="549562"/>
                <a:chOff x="6373207" y="5797136"/>
                <a:chExt cx="824120" cy="549562"/>
              </a:xfrm>
            </p:grpSpPr>
            <p:sp>
              <p:nvSpPr>
                <p:cNvPr id="319" name="Rectangle 318">
                  <a:extLst>
                    <a:ext uri="{FF2B5EF4-FFF2-40B4-BE49-F238E27FC236}">
                      <a16:creationId xmlns:a16="http://schemas.microsoft.com/office/drawing/2014/main" id="{908CE230-EE36-EB80-F1AD-B85B0049A492}"/>
                    </a:ext>
                  </a:extLst>
                </p:cNvPr>
                <p:cNvSpPr/>
                <p:nvPr/>
              </p:nvSpPr>
              <p:spPr>
                <a:xfrm>
                  <a:off x="6443031" y="5797136"/>
                  <a:ext cx="638801" cy="549562"/>
                </a:xfrm>
                <a:prstGeom prst="rect">
                  <a:avLst/>
                </a:prstGeom>
                <a:solidFill>
                  <a:srgbClr val="FFC000"/>
                </a:solid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0" name="TextBox 319">
                  <a:extLst>
                    <a:ext uri="{FF2B5EF4-FFF2-40B4-BE49-F238E27FC236}">
                      <a16:creationId xmlns:a16="http://schemas.microsoft.com/office/drawing/2014/main" id="{D3AA9CD5-DE42-9CCA-689C-78742D962E02}"/>
                    </a:ext>
                  </a:extLst>
                </p:cNvPr>
                <p:cNvSpPr txBox="1"/>
                <p:nvPr/>
              </p:nvSpPr>
              <p:spPr>
                <a:xfrm>
                  <a:off x="6373207" y="5918855"/>
                  <a:ext cx="824120" cy="368250"/>
                </a:xfrm>
                <a:prstGeom prst="rect">
                  <a:avLst/>
                </a:prstGeom>
                <a:noFill/>
              </p:spPr>
              <p:txBody>
                <a:bodyPr wrap="none" rtlCol="0">
                  <a:spAutoFit/>
                </a:bodyPr>
                <a:lstStyle/>
                <a:p>
                  <a:r>
                    <a:rPr lang="en-US" sz="900" dirty="0">
                      <a:solidFill>
                        <a:schemeClr val="bg1"/>
                      </a:solidFill>
                    </a:rPr>
                    <a:t>HBM3</a:t>
                  </a:r>
                </a:p>
              </p:txBody>
            </p:sp>
          </p:grpSp>
          <p:grpSp>
            <p:nvGrpSpPr>
              <p:cNvPr id="313" name="Group 312">
                <a:extLst>
                  <a:ext uri="{FF2B5EF4-FFF2-40B4-BE49-F238E27FC236}">
                    <a16:creationId xmlns:a16="http://schemas.microsoft.com/office/drawing/2014/main" id="{8190D587-C6DE-0C02-51EA-22A481E9ED05}"/>
                  </a:ext>
                </a:extLst>
              </p:cNvPr>
              <p:cNvGrpSpPr/>
              <p:nvPr/>
            </p:nvGrpSpPr>
            <p:grpSpPr>
              <a:xfrm>
                <a:off x="3258141" y="2429852"/>
                <a:ext cx="824120" cy="549562"/>
                <a:chOff x="6362969" y="5797136"/>
                <a:chExt cx="824120" cy="549562"/>
              </a:xfrm>
            </p:grpSpPr>
            <p:sp>
              <p:nvSpPr>
                <p:cNvPr id="317" name="Rectangle 316">
                  <a:extLst>
                    <a:ext uri="{FF2B5EF4-FFF2-40B4-BE49-F238E27FC236}">
                      <a16:creationId xmlns:a16="http://schemas.microsoft.com/office/drawing/2014/main" id="{71641CC7-6712-92A7-1CBB-BFC676B9DA0D}"/>
                    </a:ext>
                  </a:extLst>
                </p:cNvPr>
                <p:cNvSpPr/>
                <p:nvPr/>
              </p:nvSpPr>
              <p:spPr>
                <a:xfrm>
                  <a:off x="6443031" y="5797136"/>
                  <a:ext cx="638801" cy="549562"/>
                </a:xfrm>
                <a:prstGeom prst="rect">
                  <a:avLst/>
                </a:prstGeom>
                <a:solidFill>
                  <a:srgbClr val="FFC000"/>
                </a:solid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8" name="TextBox 317">
                  <a:extLst>
                    <a:ext uri="{FF2B5EF4-FFF2-40B4-BE49-F238E27FC236}">
                      <a16:creationId xmlns:a16="http://schemas.microsoft.com/office/drawing/2014/main" id="{12C35663-3219-F968-A749-450AAD831ECD}"/>
                    </a:ext>
                  </a:extLst>
                </p:cNvPr>
                <p:cNvSpPr txBox="1"/>
                <p:nvPr/>
              </p:nvSpPr>
              <p:spPr>
                <a:xfrm>
                  <a:off x="6362969" y="5909183"/>
                  <a:ext cx="824120" cy="368250"/>
                </a:xfrm>
                <a:prstGeom prst="rect">
                  <a:avLst/>
                </a:prstGeom>
                <a:noFill/>
              </p:spPr>
              <p:txBody>
                <a:bodyPr wrap="none" rtlCol="0">
                  <a:spAutoFit/>
                </a:bodyPr>
                <a:lstStyle/>
                <a:p>
                  <a:r>
                    <a:rPr lang="en-US" sz="900" dirty="0">
                      <a:solidFill>
                        <a:schemeClr val="bg1"/>
                      </a:solidFill>
                    </a:rPr>
                    <a:t>HBM3</a:t>
                  </a:r>
                </a:p>
              </p:txBody>
            </p:sp>
          </p:grpSp>
          <p:grpSp>
            <p:nvGrpSpPr>
              <p:cNvPr id="314" name="Group 313">
                <a:extLst>
                  <a:ext uri="{FF2B5EF4-FFF2-40B4-BE49-F238E27FC236}">
                    <a16:creationId xmlns:a16="http://schemas.microsoft.com/office/drawing/2014/main" id="{E308E82B-EC95-999D-000B-685F702CB29A}"/>
                  </a:ext>
                </a:extLst>
              </p:cNvPr>
              <p:cNvGrpSpPr/>
              <p:nvPr/>
            </p:nvGrpSpPr>
            <p:grpSpPr>
              <a:xfrm>
                <a:off x="4067755" y="2437873"/>
                <a:ext cx="824120" cy="549562"/>
                <a:chOff x="6381036" y="5797136"/>
                <a:chExt cx="824120" cy="549562"/>
              </a:xfrm>
            </p:grpSpPr>
            <p:sp>
              <p:nvSpPr>
                <p:cNvPr id="315" name="Rectangle 314">
                  <a:extLst>
                    <a:ext uri="{FF2B5EF4-FFF2-40B4-BE49-F238E27FC236}">
                      <a16:creationId xmlns:a16="http://schemas.microsoft.com/office/drawing/2014/main" id="{58E18038-DDEF-5EA9-FB3D-ACF83A0D3208}"/>
                    </a:ext>
                  </a:extLst>
                </p:cNvPr>
                <p:cNvSpPr/>
                <p:nvPr/>
              </p:nvSpPr>
              <p:spPr>
                <a:xfrm>
                  <a:off x="6443031" y="5797136"/>
                  <a:ext cx="638801" cy="549562"/>
                </a:xfrm>
                <a:prstGeom prst="rect">
                  <a:avLst/>
                </a:prstGeom>
                <a:solidFill>
                  <a:srgbClr val="FFC000"/>
                </a:solid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6" name="TextBox 315">
                  <a:extLst>
                    <a:ext uri="{FF2B5EF4-FFF2-40B4-BE49-F238E27FC236}">
                      <a16:creationId xmlns:a16="http://schemas.microsoft.com/office/drawing/2014/main" id="{3F097D14-6D30-0D2C-0574-3DC373EA24C4}"/>
                    </a:ext>
                  </a:extLst>
                </p:cNvPr>
                <p:cNvSpPr txBox="1"/>
                <p:nvPr/>
              </p:nvSpPr>
              <p:spPr>
                <a:xfrm>
                  <a:off x="6381036" y="5918927"/>
                  <a:ext cx="824120" cy="368250"/>
                </a:xfrm>
                <a:prstGeom prst="rect">
                  <a:avLst/>
                </a:prstGeom>
                <a:noFill/>
              </p:spPr>
              <p:txBody>
                <a:bodyPr wrap="none" rtlCol="0">
                  <a:spAutoFit/>
                </a:bodyPr>
                <a:lstStyle/>
                <a:p>
                  <a:r>
                    <a:rPr lang="en-US" sz="900" dirty="0">
                      <a:solidFill>
                        <a:schemeClr val="bg1"/>
                      </a:solidFill>
                    </a:rPr>
                    <a:t>HBM3</a:t>
                  </a:r>
                </a:p>
              </p:txBody>
            </p:sp>
          </p:grpSp>
        </p:grpSp>
        <p:sp>
          <p:nvSpPr>
            <p:cNvPr id="335" name="Cloud 334">
              <a:extLst>
                <a:ext uri="{FF2B5EF4-FFF2-40B4-BE49-F238E27FC236}">
                  <a16:creationId xmlns:a16="http://schemas.microsoft.com/office/drawing/2014/main" id="{B829F4E6-B25B-EDAD-D00C-7D84693F48E4}"/>
                </a:ext>
              </a:extLst>
            </p:cNvPr>
            <p:cNvSpPr/>
            <p:nvPr/>
          </p:nvSpPr>
          <p:spPr>
            <a:xfrm>
              <a:off x="3618827" y="3808334"/>
              <a:ext cx="3297905" cy="1021895"/>
            </a:xfrm>
            <a:prstGeom prst="cloud">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37" name="Straight Connector 336">
              <a:extLst>
                <a:ext uri="{FF2B5EF4-FFF2-40B4-BE49-F238E27FC236}">
                  <a16:creationId xmlns:a16="http://schemas.microsoft.com/office/drawing/2014/main" id="{B0D7AF90-56C8-DEEF-CF10-990E7BB310EF}"/>
                </a:ext>
              </a:extLst>
            </p:cNvPr>
            <p:cNvCxnSpPr/>
            <p:nvPr/>
          </p:nvCxnSpPr>
          <p:spPr>
            <a:xfrm flipH="1" flipV="1">
              <a:off x="4876716" y="3542605"/>
              <a:ext cx="99960" cy="277112"/>
            </a:xfrm>
            <a:prstGeom prst="line">
              <a:avLst/>
            </a:prstGeom>
            <a:ln w="31750">
              <a:solidFill>
                <a:schemeClr val="tx2">
                  <a:lumMod val="10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2A886890-A2B7-235D-7FAB-60ABC014938A}"/>
                </a:ext>
              </a:extLst>
            </p:cNvPr>
            <p:cNvCxnSpPr>
              <a:cxnSpLocks/>
            </p:cNvCxnSpPr>
            <p:nvPr/>
          </p:nvCxnSpPr>
          <p:spPr>
            <a:xfrm>
              <a:off x="2808728" y="3590969"/>
              <a:ext cx="1226557" cy="400958"/>
            </a:xfrm>
            <a:prstGeom prst="line">
              <a:avLst/>
            </a:prstGeom>
            <a:ln w="31750">
              <a:solidFill>
                <a:schemeClr val="tx2">
                  <a:lumMod val="10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4D5FD5C5-DB84-9935-E423-DE5857EA4433}"/>
                </a:ext>
              </a:extLst>
            </p:cNvPr>
            <p:cNvCxnSpPr>
              <a:cxnSpLocks/>
            </p:cNvCxnSpPr>
            <p:nvPr/>
          </p:nvCxnSpPr>
          <p:spPr>
            <a:xfrm flipV="1">
              <a:off x="6828504" y="3828272"/>
              <a:ext cx="440400" cy="163655"/>
            </a:xfrm>
            <a:prstGeom prst="line">
              <a:avLst/>
            </a:prstGeom>
            <a:ln w="31750">
              <a:solidFill>
                <a:schemeClr val="tx2">
                  <a:lumMod val="10000"/>
                </a:schemeClr>
              </a:solidFill>
            </a:ln>
          </p:spPr>
          <p:style>
            <a:lnRef idx="1">
              <a:schemeClr val="accent1"/>
            </a:lnRef>
            <a:fillRef idx="0">
              <a:schemeClr val="accent1"/>
            </a:fillRef>
            <a:effectRef idx="0">
              <a:schemeClr val="accent1"/>
            </a:effectRef>
            <a:fontRef idx="minor">
              <a:schemeClr val="tx1"/>
            </a:fontRef>
          </p:style>
        </p:cxnSp>
        <p:sp>
          <p:nvSpPr>
            <p:cNvPr id="343" name="TextBox 342">
              <a:extLst>
                <a:ext uri="{FF2B5EF4-FFF2-40B4-BE49-F238E27FC236}">
                  <a16:creationId xmlns:a16="http://schemas.microsoft.com/office/drawing/2014/main" id="{15DFD31D-8D6D-749A-D86E-A4201042EC06}"/>
                </a:ext>
              </a:extLst>
            </p:cNvPr>
            <p:cNvSpPr txBox="1"/>
            <p:nvPr/>
          </p:nvSpPr>
          <p:spPr>
            <a:xfrm>
              <a:off x="4607107" y="4049364"/>
              <a:ext cx="1059906" cy="523220"/>
            </a:xfrm>
            <a:prstGeom prst="rect">
              <a:avLst/>
            </a:prstGeom>
            <a:noFill/>
          </p:spPr>
          <p:txBody>
            <a:bodyPr wrap="none" rtlCol="0">
              <a:spAutoFit/>
            </a:bodyPr>
            <a:lstStyle/>
            <a:p>
              <a:r>
                <a:rPr lang="en-US" dirty="0"/>
                <a:t>Datacenter</a:t>
              </a:r>
            </a:p>
            <a:p>
              <a:r>
                <a:rPr lang="en-US" dirty="0"/>
                <a:t>network</a:t>
              </a:r>
            </a:p>
          </p:txBody>
        </p:sp>
      </p:grpSp>
      <p:grpSp>
        <p:nvGrpSpPr>
          <p:cNvPr id="354" name="Group 353">
            <a:extLst>
              <a:ext uri="{FF2B5EF4-FFF2-40B4-BE49-F238E27FC236}">
                <a16:creationId xmlns:a16="http://schemas.microsoft.com/office/drawing/2014/main" id="{9049A191-39B7-AB53-0F3D-298F8C1BA740}"/>
              </a:ext>
            </a:extLst>
          </p:cNvPr>
          <p:cNvGrpSpPr/>
          <p:nvPr/>
        </p:nvGrpSpPr>
        <p:grpSpPr>
          <a:xfrm>
            <a:off x="6299145" y="1718800"/>
            <a:ext cx="4567397" cy="3743397"/>
            <a:chOff x="6280095" y="1404475"/>
            <a:chExt cx="4567397" cy="3743397"/>
          </a:xfrm>
        </p:grpSpPr>
        <p:grpSp>
          <p:nvGrpSpPr>
            <p:cNvPr id="351" name="Group 350">
              <a:extLst>
                <a:ext uri="{FF2B5EF4-FFF2-40B4-BE49-F238E27FC236}">
                  <a16:creationId xmlns:a16="http://schemas.microsoft.com/office/drawing/2014/main" id="{8599B2AF-B36C-3C1B-78EB-31C418495622}"/>
                </a:ext>
              </a:extLst>
            </p:cNvPr>
            <p:cNvGrpSpPr/>
            <p:nvPr/>
          </p:nvGrpSpPr>
          <p:grpSpPr>
            <a:xfrm>
              <a:off x="6280095" y="1404475"/>
              <a:ext cx="3546070" cy="3743397"/>
              <a:chOff x="6280095" y="1404475"/>
              <a:chExt cx="3546070" cy="3743397"/>
            </a:xfrm>
          </p:grpSpPr>
          <p:grpSp>
            <p:nvGrpSpPr>
              <p:cNvPr id="56" name="Group 55">
                <a:extLst>
                  <a:ext uri="{FF2B5EF4-FFF2-40B4-BE49-F238E27FC236}">
                    <a16:creationId xmlns:a16="http://schemas.microsoft.com/office/drawing/2014/main" id="{9D785ACB-08CA-F6EF-2059-184A679182A1}"/>
                  </a:ext>
                </a:extLst>
              </p:cNvPr>
              <p:cNvGrpSpPr/>
              <p:nvPr/>
            </p:nvGrpSpPr>
            <p:grpSpPr>
              <a:xfrm>
                <a:off x="7302960" y="1404475"/>
                <a:ext cx="2523205" cy="3743397"/>
                <a:chOff x="2390317" y="2429852"/>
                <a:chExt cx="2523205" cy="3743397"/>
              </a:xfrm>
            </p:grpSpPr>
            <p:sp>
              <p:nvSpPr>
                <p:cNvPr id="4" name="Rectangle 3">
                  <a:extLst>
                    <a:ext uri="{FF2B5EF4-FFF2-40B4-BE49-F238E27FC236}">
                      <a16:creationId xmlns:a16="http://schemas.microsoft.com/office/drawing/2014/main" id="{D2AE3D16-D674-F5A2-9D4A-03E8C8B15E74}"/>
                    </a:ext>
                  </a:extLst>
                </p:cNvPr>
                <p:cNvSpPr/>
                <p:nvPr/>
              </p:nvSpPr>
              <p:spPr>
                <a:xfrm>
                  <a:off x="2390317" y="3070294"/>
                  <a:ext cx="2523205" cy="2471190"/>
                </a:xfrm>
                <a:prstGeom prst="rect">
                  <a:avLst/>
                </a:prstGeom>
                <a:no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14" descr="Chip - Free computer icons">
                  <a:extLst>
                    <a:ext uri="{FF2B5EF4-FFF2-40B4-BE49-F238E27FC236}">
                      <a16:creationId xmlns:a16="http://schemas.microsoft.com/office/drawing/2014/main" id="{97863912-FE7E-763F-9EFE-DF052F8035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43923" y="3177768"/>
                  <a:ext cx="724329" cy="7131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4EF8480F-1D86-6D3E-E73B-1DE3DC1C7DB5}"/>
                    </a:ext>
                  </a:extLst>
                </p:cNvPr>
                <p:cNvPicPr>
                  <a:picLocks noChangeAspect="1"/>
                </p:cNvPicPr>
                <p:nvPr/>
              </p:nvPicPr>
              <p:blipFill>
                <a:blip r:embed="rId4"/>
                <a:stretch>
                  <a:fillRect/>
                </a:stretch>
              </p:blipFill>
              <p:spPr>
                <a:xfrm>
                  <a:off x="3324963" y="3205795"/>
                  <a:ext cx="616871" cy="652604"/>
                </a:xfrm>
                <a:prstGeom prst="rect">
                  <a:avLst/>
                </a:prstGeom>
              </p:spPr>
            </p:pic>
            <p:pic>
              <p:nvPicPr>
                <p:cNvPr id="9" name="Picture 8">
                  <a:extLst>
                    <a:ext uri="{FF2B5EF4-FFF2-40B4-BE49-F238E27FC236}">
                      <a16:creationId xmlns:a16="http://schemas.microsoft.com/office/drawing/2014/main" id="{A79B35A3-1E76-AD5A-5E84-5F50A94F184E}"/>
                    </a:ext>
                  </a:extLst>
                </p:cNvPr>
                <p:cNvPicPr>
                  <a:picLocks noChangeAspect="1"/>
                </p:cNvPicPr>
                <p:nvPr/>
              </p:nvPicPr>
              <p:blipFill>
                <a:blip r:embed="rId5"/>
                <a:stretch>
                  <a:fillRect/>
                </a:stretch>
              </p:blipFill>
              <p:spPr>
                <a:xfrm>
                  <a:off x="4082261" y="4012972"/>
                  <a:ext cx="634046" cy="632950"/>
                </a:xfrm>
                <a:prstGeom prst="rect">
                  <a:avLst/>
                </a:prstGeom>
              </p:spPr>
            </p:pic>
            <p:pic>
              <p:nvPicPr>
                <p:cNvPr id="10" name="Picture 9" descr="A close-up of a chart&#10;&#10;Description automatically generated">
                  <a:extLst>
                    <a:ext uri="{FF2B5EF4-FFF2-40B4-BE49-F238E27FC236}">
                      <a16:creationId xmlns:a16="http://schemas.microsoft.com/office/drawing/2014/main" id="{8EFFE901-C4E3-FBF8-674A-FC5C21BCAD2B}"/>
                    </a:ext>
                  </a:extLst>
                </p:cNvPr>
                <p:cNvPicPr>
                  <a:picLocks noChangeAspect="1"/>
                </p:cNvPicPr>
                <p:nvPr/>
              </p:nvPicPr>
              <p:blipFill>
                <a:blip r:embed="rId6"/>
                <a:stretch>
                  <a:fillRect/>
                </a:stretch>
              </p:blipFill>
              <p:spPr>
                <a:xfrm>
                  <a:off x="4072708" y="4789123"/>
                  <a:ext cx="653152" cy="567722"/>
                </a:xfrm>
                <a:prstGeom prst="rect">
                  <a:avLst/>
                </a:prstGeom>
              </p:spPr>
            </p:pic>
            <p:pic>
              <p:nvPicPr>
                <p:cNvPr id="11" name="Picture 10" descr="A close-up of several small yellow chips&#10;&#10;Description automatically generated">
                  <a:extLst>
                    <a:ext uri="{FF2B5EF4-FFF2-40B4-BE49-F238E27FC236}">
                      <a16:creationId xmlns:a16="http://schemas.microsoft.com/office/drawing/2014/main" id="{79EF042D-70AE-7696-1AE5-FFA33AEBBB16}"/>
                    </a:ext>
                  </a:extLst>
                </p:cNvPr>
                <p:cNvPicPr>
                  <a:picLocks noChangeAspect="1"/>
                </p:cNvPicPr>
                <p:nvPr/>
              </p:nvPicPr>
              <p:blipFill>
                <a:blip r:embed="rId7"/>
                <a:stretch>
                  <a:fillRect/>
                </a:stretch>
              </p:blipFill>
              <p:spPr>
                <a:xfrm>
                  <a:off x="2543923" y="4805365"/>
                  <a:ext cx="662591" cy="565127"/>
                </a:xfrm>
                <a:prstGeom prst="rect">
                  <a:avLst/>
                </a:prstGeom>
              </p:spPr>
            </p:pic>
            <p:grpSp>
              <p:nvGrpSpPr>
                <p:cNvPr id="23" name="Group 22">
                  <a:extLst>
                    <a:ext uri="{FF2B5EF4-FFF2-40B4-BE49-F238E27FC236}">
                      <a16:creationId xmlns:a16="http://schemas.microsoft.com/office/drawing/2014/main" id="{8E5ABF0D-DFD3-8393-ED6E-8E8991A3566F}"/>
                    </a:ext>
                  </a:extLst>
                </p:cNvPr>
                <p:cNvGrpSpPr/>
                <p:nvPr/>
              </p:nvGrpSpPr>
              <p:grpSpPr>
                <a:xfrm>
                  <a:off x="4062493" y="3227319"/>
                  <a:ext cx="673582" cy="549562"/>
                  <a:chOff x="4935063" y="4704202"/>
                  <a:chExt cx="673582" cy="549562"/>
                </a:xfrm>
              </p:grpSpPr>
              <p:sp>
                <p:nvSpPr>
                  <p:cNvPr id="12" name="Rectangle 11">
                    <a:extLst>
                      <a:ext uri="{FF2B5EF4-FFF2-40B4-BE49-F238E27FC236}">
                        <a16:creationId xmlns:a16="http://schemas.microsoft.com/office/drawing/2014/main" id="{CB5E0A86-C12D-5964-2748-0A0E89A80AC9}"/>
                      </a:ext>
                    </a:extLst>
                  </p:cNvPr>
                  <p:cNvSpPr/>
                  <p:nvPr/>
                </p:nvSpPr>
                <p:spPr>
                  <a:xfrm>
                    <a:off x="4969844" y="4704202"/>
                    <a:ext cx="638801" cy="549562"/>
                  </a:xfrm>
                  <a:prstGeom prst="rect">
                    <a:avLst/>
                  </a:prstGeom>
                  <a:solidFill>
                    <a:srgbClr val="FF0000"/>
                  </a:solid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0656CC16-FD52-0662-62B3-C8BD5D79E088}"/>
                      </a:ext>
                    </a:extLst>
                  </p:cNvPr>
                  <p:cNvSpPr txBox="1"/>
                  <p:nvPr/>
                </p:nvSpPr>
                <p:spPr>
                  <a:xfrm>
                    <a:off x="4935063" y="4825094"/>
                    <a:ext cx="673582" cy="307777"/>
                  </a:xfrm>
                  <a:prstGeom prst="rect">
                    <a:avLst/>
                  </a:prstGeom>
                  <a:noFill/>
                </p:spPr>
                <p:txBody>
                  <a:bodyPr wrap="none" rtlCol="0">
                    <a:spAutoFit/>
                  </a:bodyPr>
                  <a:lstStyle/>
                  <a:p>
                    <a:r>
                      <a:rPr lang="en-US" dirty="0">
                        <a:solidFill>
                          <a:schemeClr val="bg1"/>
                        </a:solidFill>
                      </a:rPr>
                      <a:t>FPGA</a:t>
                    </a:r>
                  </a:p>
                </p:txBody>
              </p:sp>
            </p:grpSp>
            <p:grpSp>
              <p:nvGrpSpPr>
                <p:cNvPr id="22" name="Group 21">
                  <a:extLst>
                    <a:ext uri="{FF2B5EF4-FFF2-40B4-BE49-F238E27FC236}">
                      <a16:creationId xmlns:a16="http://schemas.microsoft.com/office/drawing/2014/main" id="{9DF87FB4-1CB3-CDDC-0F74-5C8D7A757984}"/>
                    </a:ext>
                  </a:extLst>
                </p:cNvPr>
                <p:cNvGrpSpPr/>
                <p:nvPr/>
              </p:nvGrpSpPr>
              <p:grpSpPr>
                <a:xfrm>
                  <a:off x="3268252" y="4057801"/>
                  <a:ext cx="704039" cy="549562"/>
                  <a:chOff x="4671973" y="5522355"/>
                  <a:chExt cx="704039" cy="549562"/>
                </a:xfrm>
              </p:grpSpPr>
              <p:sp>
                <p:nvSpPr>
                  <p:cNvPr id="18" name="Rectangle 17">
                    <a:extLst>
                      <a:ext uri="{FF2B5EF4-FFF2-40B4-BE49-F238E27FC236}">
                        <a16:creationId xmlns:a16="http://schemas.microsoft.com/office/drawing/2014/main" id="{656AE265-F3F9-2EBE-1E8D-54E3D048903E}"/>
                      </a:ext>
                    </a:extLst>
                  </p:cNvPr>
                  <p:cNvSpPr/>
                  <p:nvPr/>
                </p:nvSpPr>
                <p:spPr>
                  <a:xfrm>
                    <a:off x="4706754" y="5522355"/>
                    <a:ext cx="638801" cy="549562"/>
                  </a:xfrm>
                  <a:prstGeom prst="rect">
                    <a:avLst/>
                  </a:prstGeom>
                  <a:solidFill>
                    <a:srgbClr val="0070C0"/>
                  </a:solid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8A38D2D0-0475-3D5C-4878-4CC2C2EA308B}"/>
                      </a:ext>
                    </a:extLst>
                  </p:cNvPr>
                  <p:cNvSpPr txBox="1"/>
                  <p:nvPr/>
                </p:nvSpPr>
                <p:spPr>
                  <a:xfrm>
                    <a:off x="4671973" y="5643247"/>
                    <a:ext cx="704039" cy="307777"/>
                  </a:xfrm>
                  <a:prstGeom prst="rect">
                    <a:avLst/>
                  </a:prstGeom>
                  <a:noFill/>
                </p:spPr>
                <p:txBody>
                  <a:bodyPr wrap="none" rtlCol="0">
                    <a:spAutoFit/>
                  </a:bodyPr>
                  <a:lstStyle/>
                  <a:p>
                    <a:r>
                      <a:rPr lang="en-US" dirty="0">
                        <a:solidFill>
                          <a:schemeClr val="bg1"/>
                        </a:solidFill>
                      </a:rPr>
                      <a:t>CGRA</a:t>
                    </a:r>
                  </a:p>
                </p:txBody>
              </p:sp>
            </p:grpSp>
            <p:grpSp>
              <p:nvGrpSpPr>
                <p:cNvPr id="24" name="Group 23">
                  <a:extLst>
                    <a:ext uri="{FF2B5EF4-FFF2-40B4-BE49-F238E27FC236}">
                      <a16:creationId xmlns:a16="http://schemas.microsoft.com/office/drawing/2014/main" id="{6C835E4F-8AE9-A13D-FB26-A25FD3F9FBAB}"/>
                    </a:ext>
                  </a:extLst>
                </p:cNvPr>
                <p:cNvGrpSpPr/>
                <p:nvPr/>
              </p:nvGrpSpPr>
              <p:grpSpPr>
                <a:xfrm>
                  <a:off x="2504682" y="4044068"/>
                  <a:ext cx="704039" cy="549562"/>
                  <a:chOff x="6041975" y="4855484"/>
                  <a:chExt cx="704039" cy="549562"/>
                </a:xfrm>
              </p:grpSpPr>
              <p:sp>
                <p:nvSpPr>
                  <p:cNvPr id="20" name="Rectangle 19">
                    <a:extLst>
                      <a:ext uri="{FF2B5EF4-FFF2-40B4-BE49-F238E27FC236}">
                        <a16:creationId xmlns:a16="http://schemas.microsoft.com/office/drawing/2014/main" id="{24E0FDA8-1DFA-D59C-672F-FE6A0D034264}"/>
                      </a:ext>
                    </a:extLst>
                  </p:cNvPr>
                  <p:cNvSpPr/>
                  <p:nvPr/>
                </p:nvSpPr>
                <p:spPr>
                  <a:xfrm>
                    <a:off x="6076756" y="4855484"/>
                    <a:ext cx="638801" cy="549562"/>
                  </a:xfrm>
                  <a:prstGeom prst="rect">
                    <a:avLst/>
                  </a:prstGeom>
                  <a:solidFill>
                    <a:srgbClr val="00B050"/>
                  </a:solid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71BC7199-02C1-3A13-F4A9-B6E4A2409E0E}"/>
                      </a:ext>
                    </a:extLst>
                  </p:cNvPr>
                  <p:cNvSpPr txBox="1"/>
                  <p:nvPr/>
                </p:nvSpPr>
                <p:spPr>
                  <a:xfrm>
                    <a:off x="6041975" y="4976376"/>
                    <a:ext cx="704039" cy="307777"/>
                  </a:xfrm>
                  <a:prstGeom prst="rect">
                    <a:avLst/>
                  </a:prstGeom>
                  <a:noFill/>
                </p:spPr>
                <p:txBody>
                  <a:bodyPr wrap="none" rtlCol="0">
                    <a:spAutoFit/>
                  </a:bodyPr>
                  <a:lstStyle/>
                  <a:p>
                    <a:r>
                      <a:rPr lang="en-US" dirty="0">
                        <a:solidFill>
                          <a:schemeClr val="bg1"/>
                        </a:solidFill>
                      </a:rPr>
                      <a:t>SRAM</a:t>
                    </a:r>
                  </a:p>
                </p:txBody>
              </p:sp>
            </p:grpSp>
            <p:grpSp>
              <p:nvGrpSpPr>
                <p:cNvPr id="26" name="Group 25">
                  <a:extLst>
                    <a:ext uri="{FF2B5EF4-FFF2-40B4-BE49-F238E27FC236}">
                      <a16:creationId xmlns:a16="http://schemas.microsoft.com/office/drawing/2014/main" id="{6FF65478-0C27-4B02-C76A-256A0EA4BF18}"/>
                    </a:ext>
                  </a:extLst>
                </p:cNvPr>
                <p:cNvGrpSpPr/>
                <p:nvPr/>
              </p:nvGrpSpPr>
              <p:grpSpPr>
                <a:xfrm>
                  <a:off x="3337814" y="4789123"/>
                  <a:ext cx="638801" cy="549562"/>
                  <a:chOff x="4706754" y="5522355"/>
                  <a:chExt cx="638801" cy="549562"/>
                </a:xfrm>
                <a:solidFill>
                  <a:srgbClr val="00B0F0"/>
                </a:solidFill>
              </p:grpSpPr>
              <p:sp>
                <p:nvSpPr>
                  <p:cNvPr id="27" name="Rectangle 26">
                    <a:extLst>
                      <a:ext uri="{FF2B5EF4-FFF2-40B4-BE49-F238E27FC236}">
                        <a16:creationId xmlns:a16="http://schemas.microsoft.com/office/drawing/2014/main" id="{57FD2266-1E0D-4F15-D2D2-E7B8F66FE819}"/>
                      </a:ext>
                    </a:extLst>
                  </p:cNvPr>
                  <p:cNvSpPr/>
                  <p:nvPr/>
                </p:nvSpPr>
                <p:spPr>
                  <a:xfrm>
                    <a:off x="4706754" y="5522355"/>
                    <a:ext cx="638801" cy="549562"/>
                  </a:xfrm>
                  <a:prstGeom prst="rect">
                    <a:avLst/>
                  </a:prstGeom>
                  <a:grp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B95F2E7B-414E-A8D7-44EE-304C2B4BE701}"/>
                      </a:ext>
                    </a:extLst>
                  </p:cNvPr>
                  <p:cNvSpPr txBox="1"/>
                  <p:nvPr/>
                </p:nvSpPr>
                <p:spPr>
                  <a:xfrm>
                    <a:off x="4736578" y="5643247"/>
                    <a:ext cx="604653" cy="307777"/>
                  </a:xfrm>
                  <a:prstGeom prst="rect">
                    <a:avLst/>
                  </a:prstGeom>
                  <a:grpFill/>
                </p:spPr>
                <p:txBody>
                  <a:bodyPr wrap="none" rtlCol="0">
                    <a:spAutoFit/>
                  </a:bodyPr>
                  <a:lstStyle/>
                  <a:p>
                    <a:r>
                      <a:rPr lang="en-US" dirty="0">
                        <a:solidFill>
                          <a:schemeClr val="bg1"/>
                        </a:solidFill>
                      </a:rPr>
                      <a:t>ASIC</a:t>
                    </a:r>
                  </a:p>
                </p:txBody>
              </p:sp>
            </p:grpSp>
            <p:grpSp>
              <p:nvGrpSpPr>
                <p:cNvPr id="38" name="Group 37">
                  <a:extLst>
                    <a:ext uri="{FF2B5EF4-FFF2-40B4-BE49-F238E27FC236}">
                      <a16:creationId xmlns:a16="http://schemas.microsoft.com/office/drawing/2014/main" id="{77DFBC74-F3F6-D447-BE4F-9BA3CE735934}"/>
                    </a:ext>
                  </a:extLst>
                </p:cNvPr>
                <p:cNvGrpSpPr/>
                <p:nvPr/>
              </p:nvGrpSpPr>
              <p:grpSpPr>
                <a:xfrm>
                  <a:off x="3358713" y="5623687"/>
                  <a:ext cx="683200" cy="549562"/>
                  <a:chOff x="6427764" y="5797136"/>
                  <a:chExt cx="683200" cy="549562"/>
                </a:xfrm>
              </p:grpSpPr>
              <p:sp>
                <p:nvSpPr>
                  <p:cNvPr id="39" name="Rectangle 38">
                    <a:extLst>
                      <a:ext uri="{FF2B5EF4-FFF2-40B4-BE49-F238E27FC236}">
                        <a16:creationId xmlns:a16="http://schemas.microsoft.com/office/drawing/2014/main" id="{4561BED1-D6C5-66C6-E4A8-A237B254EE37}"/>
                      </a:ext>
                    </a:extLst>
                  </p:cNvPr>
                  <p:cNvSpPr/>
                  <p:nvPr/>
                </p:nvSpPr>
                <p:spPr>
                  <a:xfrm>
                    <a:off x="6443031" y="5797136"/>
                    <a:ext cx="638801" cy="549562"/>
                  </a:xfrm>
                  <a:prstGeom prst="rect">
                    <a:avLst/>
                  </a:prstGeom>
                  <a:solidFill>
                    <a:srgbClr val="FFC000"/>
                  </a:solid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3E5662A6-A7A7-D90F-9774-F008A7152D40}"/>
                      </a:ext>
                    </a:extLst>
                  </p:cNvPr>
                  <p:cNvSpPr txBox="1"/>
                  <p:nvPr/>
                </p:nvSpPr>
                <p:spPr>
                  <a:xfrm>
                    <a:off x="6427764" y="5926050"/>
                    <a:ext cx="683200" cy="307777"/>
                  </a:xfrm>
                  <a:prstGeom prst="rect">
                    <a:avLst/>
                  </a:prstGeom>
                  <a:noFill/>
                </p:spPr>
                <p:txBody>
                  <a:bodyPr wrap="none" rtlCol="0">
                    <a:spAutoFit/>
                  </a:bodyPr>
                  <a:lstStyle/>
                  <a:p>
                    <a:r>
                      <a:rPr lang="en-US" dirty="0">
                        <a:solidFill>
                          <a:schemeClr val="bg1"/>
                        </a:solidFill>
                      </a:rPr>
                      <a:t>HBM3</a:t>
                    </a:r>
                  </a:p>
                </p:txBody>
              </p:sp>
            </p:grpSp>
            <p:grpSp>
              <p:nvGrpSpPr>
                <p:cNvPr id="41" name="Group 40">
                  <a:extLst>
                    <a:ext uri="{FF2B5EF4-FFF2-40B4-BE49-F238E27FC236}">
                      <a16:creationId xmlns:a16="http://schemas.microsoft.com/office/drawing/2014/main" id="{D078572E-776D-B846-F207-682FEAD82D58}"/>
                    </a:ext>
                  </a:extLst>
                </p:cNvPr>
                <p:cNvGrpSpPr/>
                <p:nvPr/>
              </p:nvGrpSpPr>
              <p:grpSpPr>
                <a:xfrm>
                  <a:off x="4139130" y="5623687"/>
                  <a:ext cx="683200" cy="549562"/>
                  <a:chOff x="6427764" y="5797136"/>
                  <a:chExt cx="683200" cy="549562"/>
                </a:xfrm>
              </p:grpSpPr>
              <p:sp>
                <p:nvSpPr>
                  <p:cNvPr id="42" name="Rectangle 41">
                    <a:extLst>
                      <a:ext uri="{FF2B5EF4-FFF2-40B4-BE49-F238E27FC236}">
                        <a16:creationId xmlns:a16="http://schemas.microsoft.com/office/drawing/2014/main" id="{2E345607-BFB1-971A-B1FD-C31211C61B17}"/>
                      </a:ext>
                    </a:extLst>
                  </p:cNvPr>
                  <p:cNvSpPr/>
                  <p:nvPr/>
                </p:nvSpPr>
                <p:spPr>
                  <a:xfrm>
                    <a:off x="6443031" y="5797136"/>
                    <a:ext cx="638801" cy="549562"/>
                  </a:xfrm>
                  <a:prstGeom prst="rect">
                    <a:avLst/>
                  </a:prstGeom>
                  <a:solidFill>
                    <a:srgbClr val="FFC000"/>
                  </a:solid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5F56D1D9-777B-E801-2539-19A0A22575FC}"/>
                      </a:ext>
                    </a:extLst>
                  </p:cNvPr>
                  <p:cNvSpPr txBox="1"/>
                  <p:nvPr/>
                </p:nvSpPr>
                <p:spPr>
                  <a:xfrm>
                    <a:off x="6427764" y="5926050"/>
                    <a:ext cx="683200" cy="307777"/>
                  </a:xfrm>
                  <a:prstGeom prst="rect">
                    <a:avLst/>
                  </a:prstGeom>
                  <a:noFill/>
                </p:spPr>
                <p:txBody>
                  <a:bodyPr wrap="none" rtlCol="0">
                    <a:spAutoFit/>
                  </a:bodyPr>
                  <a:lstStyle/>
                  <a:p>
                    <a:r>
                      <a:rPr lang="en-US" dirty="0">
                        <a:solidFill>
                          <a:schemeClr val="bg1"/>
                        </a:solidFill>
                      </a:rPr>
                      <a:t>HBM3</a:t>
                    </a:r>
                  </a:p>
                </p:txBody>
              </p:sp>
            </p:grpSp>
            <p:grpSp>
              <p:nvGrpSpPr>
                <p:cNvPr id="44" name="Group 43">
                  <a:extLst>
                    <a:ext uri="{FF2B5EF4-FFF2-40B4-BE49-F238E27FC236}">
                      <a16:creationId xmlns:a16="http://schemas.microsoft.com/office/drawing/2014/main" id="{833517CC-CB27-0632-37D1-BC700B61BC7B}"/>
                    </a:ext>
                  </a:extLst>
                </p:cNvPr>
                <p:cNvGrpSpPr/>
                <p:nvPr/>
              </p:nvGrpSpPr>
              <p:grpSpPr>
                <a:xfrm>
                  <a:off x="2563154" y="5623687"/>
                  <a:ext cx="683200" cy="549562"/>
                  <a:chOff x="6427764" y="5797136"/>
                  <a:chExt cx="683200" cy="549562"/>
                </a:xfrm>
              </p:grpSpPr>
              <p:sp>
                <p:nvSpPr>
                  <p:cNvPr id="45" name="Rectangle 44">
                    <a:extLst>
                      <a:ext uri="{FF2B5EF4-FFF2-40B4-BE49-F238E27FC236}">
                        <a16:creationId xmlns:a16="http://schemas.microsoft.com/office/drawing/2014/main" id="{4D1977E5-4DF9-9067-96C1-8BF0C125681C}"/>
                      </a:ext>
                    </a:extLst>
                  </p:cNvPr>
                  <p:cNvSpPr/>
                  <p:nvPr/>
                </p:nvSpPr>
                <p:spPr>
                  <a:xfrm>
                    <a:off x="6443031" y="5797136"/>
                    <a:ext cx="638801" cy="549562"/>
                  </a:xfrm>
                  <a:prstGeom prst="rect">
                    <a:avLst/>
                  </a:prstGeom>
                  <a:solidFill>
                    <a:srgbClr val="FFC000"/>
                  </a:solid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Box 45">
                    <a:extLst>
                      <a:ext uri="{FF2B5EF4-FFF2-40B4-BE49-F238E27FC236}">
                        <a16:creationId xmlns:a16="http://schemas.microsoft.com/office/drawing/2014/main" id="{299B6FD6-6A51-7A8C-BEB4-BB313CC7FD59}"/>
                      </a:ext>
                    </a:extLst>
                  </p:cNvPr>
                  <p:cNvSpPr txBox="1"/>
                  <p:nvPr/>
                </p:nvSpPr>
                <p:spPr>
                  <a:xfrm>
                    <a:off x="6427764" y="5926050"/>
                    <a:ext cx="683200" cy="307777"/>
                  </a:xfrm>
                  <a:prstGeom prst="rect">
                    <a:avLst/>
                  </a:prstGeom>
                  <a:noFill/>
                </p:spPr>
                <p:txBody>
                  <a:bodyPr wrap="none" rtlCol="0">
                    <a:spAutoFit/>
                  </a:bodyPr>
                  <a:lstStyle/>
                  <a:p>
                    <a:r>
                      <a:rPr lang="en-US" dirty="0">
                        <a:solidFill>
                          <a:schemeClr val="bg1"/>
                        </a:solidFill>
                      </a:rPr>
                      <a:t>HBM3</a:t>
                    </a:r>
                  </a:p>
                </p:txBody>
              </p:sp>
            </p:grpSp>
            <p:grpSp>
              <p:nvGrpSpPr>
                <p:cNvPr id="47" name="Group 46">
                  <a:extLst>
                    <a:ext uri="{FF2B5EF4-FFF2-40B4-BE49-F238E27FC236}">
                      <a16:creationId xmlns:a16="http://schemas.microsoft.com/office/drawing/2014/main" id="{0D5BEBD7-FE46-42F3-9908-F99DBCB7E31C}"/>
                    </a:ext>
                  </a:extLst>
                </p:cNvPr>
                <p:cNvGrpSpPr/>
                <p:nvPr/>
              </p:nvGrpSpPr>
              <p:grpSpPr>
                <a:xfrm>
                  <a:off x="2531995" y="2438529"/>
                  <a:ext cx="683200" cy="549562"/>
                  <a:chOff x="6427764" y="5797136"/>
                  <a:chExt cx="683200" cy="549562"/>
                </a:xfrm>
              </p:grpSpPr>
              <p:sp>
                <p:nvSpPr>
                  <p:cNvPr id="48" name="Rectangle 47">
                    <a:extLst>
                      <a:ext uri="{FF2B5EF4-FFF2-40B4-BE49-F238E27FC236}">
                        <a16:creationId xmlns:a16="http://schemas.microsoft.com/office/drawing/2014/main" id="{72A4F5B4-1E69-79C2-F173-FDC25C57DC0A}"/>
                      </a:ext>
                    </a:extLst>
                  </p:cNvPr>
                  <p:cNvSpPr/>
                  <p:nvPr/>
                </p:nvSpPr>
                <p:spPr>
                  <a:xfrm>
                    <a:off x="6443031" y="5797136"/>
                    <a:ext cx="638801" cy="549562"/>
                  </a:xfrm>
                  <a:prstGeom prst="rect">
                    <a:avLst/>
                  </a:prstGeom>
                  <a:solidFill>
                    <a:srgbClr val="FFC000"/>
                  </a:solid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a:extLst>
                      <a:ext uri="{FF2B5EF4-FFF2-40B4-BE49-F238E27FC236}">
                        <a16:creationId xmlns:a16="http://schemas.microsoft.com/office/drawing/2014/main" id="{4013837E-48BE-D7F0-C9E7-F6FDFC45B673}"/>
                      </a:ext>
                    </a:extLst>
                  </p:cNvPr>
                  <p:cNvSpPr txBox="1"/>
                  <p:nvPr/>
                </p:nvSpPr>
                <p:spPr>
                  <a:xfrm>
                    <a:off x="6427764" y="5926050"/>
                    <a:ext cx="683200" cy="307777"/>
                  </a:xfrm>
                  <a:prstGeom prst="rect">
                    <a:avLst/>
                  </a:prstGeom>
                  <a:noFill/>
                </p:spPr>
                <p:txBody>
                  <a:bodyPr wrap="none" rtlCol="0">
                    <a:spAutoFit/>
                  </a:bodyPr>
                  <a:lstStyle/>
                  <a:p>
                    <a:r>
                      <a:rPr lang="en-US" dirty="0">
                        <a:solidFill>
                          <a:schemeClr val="bg1"/>
                        </a:solidFill>
                      </a:rPr>
                      <a:t>HBM3</a:t>
                    </a:r>
                  </a:p>
                </p:txBody>
              </p:sp>
            </p:grpSp>
            <p:grpSp>
              <p:nvGrpSpPr>
                <p:cNvPr id="50" name="Group 49">
                  <a:extLst>
                    <a:ext uri="{FF2B5EF4-FFF2-40B4-BE49-F238E27FC236}">
                      <a16:creationId xmlns:a16="http://schemas.microsoft.com/office/drawing/2014/main" id="{2B1106CA-49D1-4648-AF2C-554F2036D347}"/>
                    </a:ext>
                  </a:extLst>
                </p:cNvPr>
                <p:cNvGrpSpPr/>
                <p:nvPr/>
              </p:nvGrpSpPr>
              <p:grpSpPr>
                <a:xfrm>
                  <a:off x="3322936" y="2429852"/>
                  <a:ext cx="683200" cy="549562"/>
                  <a:chOff x="6427764" y="5797136"/>
                  <a:chExt cx="683200" cy="549562"/>
                </a:xfrm>
              </p:grpSpPr>
              <p:sp>
                <p:nvSpPr>
                  <p:cNvPr id="51" name="Rectangle 50">
                    <a:extLst>
                      <a:ext uri="{FF2B5EF4-FFF2-40B4-BE49-F238E27FC236}">
                        <a16:creationId xmlns:a16="http://schemas.microsoft.com/office/drawing/2014/main" id="{D2A2F5FC-45F0-B2E4-DDCE-87DF8F19F131}"/>
                      </a:ext>
                    </a:extLst>
                  </p:cNvPr>
                  <p:cNvSpPr/>
                  <p:nvPr/>
                </p:nvSpPr>
                <p:spPr>
                  <a:xfrm>
                    <a:off x="6443031" y="5797136"/>
                    <a:ext cx="638801" cy="549562"/>
                  </a:xfrm>
                  <a:prstGeom prst="rect">
                    <a:avLst/>
                  </a:prstGeom>
                  <a:solidFill>
                    <a:srgbClr val="FFC000"/>
                  </a:solid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51">
                    <a:extLst>
                      <a:ext uri="{FF2B5EF4-FFF2-40B4-BE49-F238E27FC236}">
                        <a16:creationId xmlns:a16="http://schemas.microsoft.com/office/drawing/2014/main" id="{CD4BDC42-AE56-B43C-874A-22E7942E23DE}"/>
                      </a:ext>
                    </a:extLst>
                  </p:cNvPr>
                  <p:cNvSpPr txBox="1"/>
                  <p:nvPr/>
                </p:nvSpPr>
                <p:spPr>
                  <a:xfrm>
                    <a:off x="6427764" y="5926050"/>
                    <a:ext cx="683200" cy="307777"/>
                  </a:xfrm>
                  <a:prstGeom prst="rect">
                    <a:avLst/>
                  </a:prstGeom>
                  <a:noFill/>
                </p:spPr>
                <p:txBody>
                  <a:bodyPr wrap="none" rtlCol="0">
                    <a:spAutoFit/>
                  </a:bodyPr>
                  <a:lstStyle/>
                  <a:p>
                    <a:r>
                      <a:rPr lang="en-US" dirty="0">
                        <a:solidFill>
                          <a:schemeClr val="bg1"/>
                        </a:solidFill>
                      </a:rPr>
                      <a:t>HBM3</a:t>
                    </a:r>
                  </a:p>
                </p:txBody>
              </p:sp>
            </p:grpSp>
            <p:grpSp>
              <p:nvGrpSpPr>
                <p:cNvPr id="53" name="Group 52">
                  <a:extLst>
                    <a:ext uri="{FF2B5EF4-FFF2-40B4-BE49-F238E27FC236}">
                      <a16:creationId xmlns:a16="http://schemas.microsoft.com/office/drawing/2014/main" id="{5BE0B4E1-9246-34B3-7294-E9FC1A87142E}"/>
                    </a:ext>
                  </a:extLst>
                </p:cNvPr>
                <p:cNvGrpSpPr/>
                <p:nvPr/>
              </p:nvGrpSpPr>
              <p:grpSpPr>
                <a:xfrm>
                  <a:off x="4114483" y="2437873"/>
                  <a:ext cx="683200" cy="549562"/>
                  <a:chOff x="6427764" y="5797136"/>
                  <a:chExt cx="683200" cy="549562"/>
                </a:xfrm>
              </p:grpSpPr>
              <p:sp>
                <p:nvSpPr>
                  <p:cNvPr id="54" name="Rectangle 53">
                    <a:extLst>
                      <a:ext uri="{FF2B5EF4-FFF2-40B4-BE49-F238E27FC236}">
                        <a16:creationId xmlns:a16="http://schemas.microsoft.com/office/drawing/2014/main" id="{D207639D-FDD3-7845-4D34-9B58AB7B7A47}"/>
                      </a:ext>
                    </a:extLst>
                  </p:cNvPr>
                  <p:cNvSpPr/>
                  <p:nvPr/>
                </p:nvSpPr>
                <p:spPr>
                  <a:xfrm>
                    <a:off x="6443031" y="5797136"/>
                    <a:ext cx="638801" cy="549562"/>
                  </a:xfrm>
                  <a:prstGeom prst="rect">
                    <a:avLst/>
                  </a:prstGeom>
                  <a:solidFill>
                    <a:srgbClr val="FFC000"/>
                  </a:solidFill>
                  <a:ln>
                    <a:solidFill>
                      <a:srgbClr val="0F2E4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50C85655-1AA2-582B-C35F-AF952369EBD7}"/>
                      </a:ext>
                    </a:extLst>
                  </p:cNvPr>
                  <p:cNvSpPr txBox="1"/>
                  <p:nvPr/>
                </p:nvSpPr>
                <p:spPr>
                  <a:xfrm>
                    <a:off x="6427764" y="5926050"/>
                    <a:ext cx="683200" cy="307777"/>
                  </a:xfrm>
                  <a:prstGeom prst="rect">
                    <a:avLst/>
                  </a:prstGeom>
                  <a:noFill/>
                </p:spPr>
                <p:txBody>
                  <a:bodyPr wrap="none" rtlCol="0">
                    <a:spAutoFit/>
                  </a:bodyPr>
                  <a:lstStyle/>
                  <a:p>
                    <a:r>
                      <a:rPr lang="en-US" dirty="0">
                        <a:solidFill>
                          <a:schemeClr val="bg1"/>
                        </a:solidFill>
                      </a:rPr>
                      <a:t>HBM3</a:t>
                    </a:r>
                  </a:p>
                </p:txBody>
              </p:sp>
            </p:grpSp>
          </p:grpSp>
          <p:sp>
            <p:nvSpPr>
              <p:cNvPr id="344" name="TextBox 343">
                <a:extLst>
                  <a:ext uri="{FF2B5EF4-FFF2-40B4-BE49-F238E27FC236}">
                    <a16:creationId xmlns:a16="http://schemas.microsoft.com/office/drawing/2014/main" id="{706D8C09-D752-E526-0360-08F502DD240A}"/>
                  </a:ext>
                </a:extLst>
              </p:cNvPr>
              <p:cNvSpPr txBox="1"/>
              <p:nvPr/>
            </p:nvSpPr>
            <p:spPr>
              <a:xfrm>
                <a:off x="6280095" y="1851712"/>
                <a:ext cx="832279" cy="307777"/>
              </a:xfrm>
              <a:prstGeom prst="rect">
                <a:avLst/>
              </a:prstGeom>
              <a:noFill/>
            </p:spPr>
            <p:txBody>
              <a:bodyPr wrap="none" rtlCol="0">
                <a:spAutoFit/>
              </a:bodyPr>
              <a:lstStyle/>
              <a:p>
                <a:r>
                  <a:rPr lang="en-US" dirty="0" err="1"/>
                  <a:t>Chiplets</a:t>
                </a:r>
                <a:endParaRPr lang="en-US" dirty="0"/>
              </a:p>
            </p:txBody>
          </p:sp>
          <p:cxnSp>
            <p:nvCxnSpPr>
              <p:cNvPr id="345" name="Straight Connector 344">
                <a:extLst>
                  <a:ext uri="{FF2B5EF4-FFF2-40B4-BE49-F238E27FC236}">
                    <a16:creationId xmlns:a16="http://schemas.microsoft.com/office/drawing/2014/main" id="{2864DA4B-E386-7469-7B45-C79951811C76}"/>
                  </a:ext>
                </a:extLst>
              </p:cNvPr>
              <p:cNvCxnSpPr>
                <a:cxnSpLocks/>
              </p:cNvCxnSpPr>
              <p:nvPr/>
            </p:nvCxnSpPr>
            <p:spPr>
              <a:xfrm flipH="1" flipV="1">
                <a:off x="7082096" y="1999721"/>
                <a:ext cx="1098799" cy="179706"/>
              </a:xfrm>
              <a:prstGeom prst="line">
                <a:avLst/>
              </a:prstGeom>
              <a:ln w="31750">
                <a:solidFill>
                  <a:schemeClr val="tx2">
                    <a:lumMod val="10000"/>
                  </a:schemeClr>
                </a:solidFill>
                <a:headEnd type="triangle"/>
              </a:ln>
            </p:spPr>
            <p:style>
              <a:lnRef idx="1">
                <a:schemeClr val="accent1"/>
              </a:lnRef>
              <a:fillRef idx="0">
                <a:schemeClr val="accent1"/>
              </a:fillRef>
              <a:effectRef idx="0">
                <a:schemeClr val="accent1"/>
              </a:effectRef>
              <a:fontRef idx="minor">
                <a:schemeClr val="tx1"/>
              </a:fontRef>
            </p:style>
          </p:cxnSp>
          <p:cxnSp>
            <p:nvCxnSpPr>
              <p:cNvPr id="347" name="Straight Connector 346">
                <a:extLst>
                  <a:ext uri="{FF2B5EF4-FFF2-40B4-BE49-F238E27FC236}">
                    <a16:creationId xmlns:a16="http://schemas.microsoft.com/office/drawing/2014/main" id="{ED023545-0111-837B-A5DA-5A0E020C9E5D}"/>
                  </a:ext>
                </a:extLst>
              </p:cNvPr>
              <p:cNvCxnSpPr>
                <a:cxnSpLocks/>
              </p:cNvCxnSpPr>
              <p:nvPr/>
            </p:nvCxnSpPr>
            <p:spPr>
              <a:xfrm flipH="1" flipV="1">
                <a:off x="7097235" y="2087389"/>
                <a:ext cx="282918" cy="282965"/>
              </a:xfrm>
              <a:prstGeom prst="line">
                <a:avLst/>
              </a:prstGeom>
              <a:ln w="31750">
                <a:solidFill>
                  <a:schemeClr val="tx2">
                    <a:lumMod val="10000"/>
                  </a:schemeClr>
                </a:solidFill>
                <a:headEnd type="triangle"/>
              </a:ln>
            </p:spPr>
            <p:style>
              <a:lnRef idx="1">
                <a:schemeClr val="accent1"/>
              </a:lnRef>
              <a:fillRef idx="0">
                <a:schemeClr val="accent1"/>
              </a:fillRef>
              <a:effectRef idx="0">
                <a:schemeClr val="accent1"/>
              </a:effectRef>
              <a:fontRef idx="minor">
                <a:schemeClr val="tx1"/>
              </a:fontRef>
            </p:style>
          </p:cxnSp>
          <p:cxnSp>
            <p:nvCxnSpPr>
              <p:cNvPr id="349" name="Straight Connector 348">
                <a:extLst>
                  <a:ext uri="{FF2B5EF4-FFF2-40B4-BE49-F238E27FC236}">
                    <a16:creationId xmlns:a16="http://schemas.microsoft.com/office/drawing/2014/main" id="{AD8C3863-C9D6-BE81-1B96-12BA407477A2}"/>
                  </a:ext>
                </a:extLst>
              </p:cNvPr>
              <p:cNvCxnSpPr>
                <a:cxnSpLocks/>
              </p:cNvCxnSpPr>
              <p:nvPr/>
            </p:nvCxnSpPr>
            <p:spPr>
              <a:xfrm flipH="1" flipV="1">
                <a:off x="6945693" y="2171818"/>
                <a:ext cx="434460" cy="1003890"/>
              </a:xfrm>
              <a:prstGeom prst="line">
                <a:avLst/>
              </a:prstGeom>
              <a:ln w="31750">
                <a:solidFill>
                  <a:schemeClr val="tx2">
                    <a:lumMod val="10000"/>
                  </a:schemeClr>
                </a:solidFill>
                <a:headEnd type="triangle"/>
              </a:ln>
            </p:spPr>
            <p:style>
              <a:lnRef idx="1">
                <a:schemeClr val="accent1"/>
              </a:lnRef>
              <a:fillRef idx="0">
                <a:schemeClr val="accent1"/>
              </a:fillRef>
              <a:effectRef idx="0">
                <a:schemeClr val="accent1"/>
              </a:effectRef>
              <a:fontRef idx="minor">
                <a:schemeClr val="tx1"/>
              </a:fontRef>
            </p:style>
          </p:cxnSp>
        </p:grpSp>
        <p:sp>
          <p:nvSpPr>
            <p:cNvPr id="353" name="TextBox 352">
              <a:extLst>
                <a:ext uri="{FF2B5EF4-FFF2-40B4-BE49-F238E27FC236}">
                  <a16:creationId xmlns:a16="http://schemas.microsoft.com/office/drawing/2014/main" id="{BD6127DA-A7CE-226D-FEC5-580D61AED681}"/>
                </a:ext>
              </a:extLst>
            </p:cNvPr>
            <p:cNvSpPr txBox="1"/>
            <p:nvPr/>
          </p:nvSpPr>
          <p:spPr>
            <a:xfrm>
              <a:off x="9986359" y="3312768"/>
              <a:ext cx="861133" cy="523220"/>
            </a:xfrm>
            <a:prstGeom prst="rect">
              <a:avLst/>
            </a:prstGeom>
            <a:noFill/>
          </p:spPr>
          <p:txBody>
            <a:bodyPr wrap="none" rtlCol="0">
              <a:spAutoFit/>
            </a:bodyPr>
            <a:lstStyle/>
            <a:p>
              <a:r>
                <a:rPr lang="en-US" dirty="0"/>
                <a:t>Large</a:t>
              </a:r>
            </a:p>
            <a:p>
              <a:r>
                <a:rPr lang="en-US" dirty="0"/>
                <a:t>package</a:t>
              </a:r>
            </a:p>
          </p:txBody>
        </p:sp>
      </p:grpSp>
    </p:spTree>
    <p:extLst>
      <p:ext uri="{BB962C8B-B14F-4D97-AF65-F5344CB8AC3E}">
        <p14:creationId xmlns:p14="http://schemas.microsoft.com/office/powerpoint/2010/main" val="643673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F2BE0A-9427-08B3-93B3-4248357460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1C1E5E-4AE9-D643-391A-FDAA92393156}"/>
              </a:ext>
            </a:extLst>
          </p:cNvPr>
          <p:cNvSpPr>
            <a:spLocks noGrp="1"/>
          </p:cNvSpPr>
          <p:nvPr>
            <p:ph type="title"/>
          </p:nvPr>
        </p:nvSpPr>
        <p:spPr>
          <a:xfrm>
            <a:off x="257879" y="577352"/>
            <a:ext cx="11811000" cy="640080"/>
          </a:xfrm>
        </p:spPr>
        <p:txBody>
          <a:bodyPr>
            <a:noAutofit/>
          </a:bodyPr>
          <a:lstStyle/>
          <a:p>
            <a:r>
              <a:rPr lang="en-US" dirty="0">
                <a:solidFill>
                  <a:srgbClr val="1C4587"/>
                </a:solidFill>
                <a:latin typeface="Source Sans Pro" panose="020B0503030403020204" pitchFamily="34" charset="0"/>
                <a:ea typeface="Source Sans Pro" panose="020B0503030403020204" pitchFamily="34" charset="0"/>
              </a:rPr>
              <a:t>Automatic Generation of Hardware Accelerators</a:t>
            </a:r>
          </a:p>
        </p:txBody>
      </p:sp>
      <p:sp>
        <p:nvSpPr>
          <p:cNvPr id="6" name="Content Placeholder 2">
            <a:extLst>
              <a:ext uri="{FF2B5EF4-FFF2-40B4-BE49-F238E27FC236}">
                <a16:creationId xmlns:a16="http://schemas.microsoft.com/office/drawing/2014/main" id="{58F15A8E-3547-65C7-D775-61C2F48AD3B1}"/>
              </a:ext>
            </a:extLst>
          </p:cNvPr>
          <p:cNvSpPr txBox="1">
            <a:spLocks/>
          </p:cNvSpPr>
          <p:nvPr/>
        </p:nvSpPr>
        <p:spPr>
          <a:xfrm>
            <a:off x="993581" y="5598316"/>
            <a:ext cx="4002796" cy="449216"/>
          </a:xfrm>
          <a:prstGeom prst="rect">
            <a:avLst/>
          </a:prstGeom>
          <a:solidFill>
            <a:srgbClr val="FFFF00"/>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latin typeface="Georgia" panose="02040502050405020303" pitchFamily="18" charset="0"/>
              </a:rPr>
              <a:t>Evolvable Accelerator Generation</a:t>
            </a:r>
          </a:p>
        </p:txBody>
      </p:sp>
      <p:grpSp>
        <p:nvGrpSpPr>
          <p:cNvPr id="4" name="Group 3">
            <a:extLst>
              <a:ext uri="{FF2B5EF4-FFF2-40B4-BE49-F238E27FC236}">
                <a16:creationId xmlns:a16="http://schemas.microsoft.com/office/drawing/2014/main" id="{103A2C99-3096-D4EF-B35C-8C299F131C7F}"/>
              </a:ext>
            </a:extLst>
          </p:cNvPr>
          <p:cNvGrpSpPr/>
          <p:nvPr/>
        </p:nvGrpSpPr>
        <p:grpSpPr>
          <a:xfrm>
            <a:off x="70948" y="1640042"/>
            <a:ext cx="5321324" cy="3859099"/>
            <a:chOff x="70948" y="1640042"/>
            <a:chExt cx="5321324" cy="3859099"/>
          </a:xfrm>
        </p:grpSpPr>
        <p:sp>
          <p:nvSpPr>
            <p:cNvPr id="15" name="Alternate Process 14">
              <a:extLst>
                <a:ext uri="{FF2B5EF4-FFF2-40B4-BE49-F238E27FC236}">
                  <a16:creationId xmlns:a16="http://schemas.microsoft.com/office/drawing/2014/main" id="{D4696414-EA1C-E4EF-D197-D77BE79EEB72}"/>
                </a:ext>
              </a:extLst>
            </p:cNvPr>
            <p:cNvSpPr/>
            <p:nvPr/>
          </p:nvSpPr>
          <p:spPr>
            <a:xfrm>
              <a:off x="1852838" y="1640042"/>
              <a:ext cx="1764421" cy="582971"/>
            </a:xfrm>
            <a:prstGeom prst="flowChartAlternateProcess">
              <a:avLst/>
            </a:prstGeom>
            <a:solidFill>
              <a:schemeClr val="tx1">
                <a:lumMod val="10000"/>
                <a:lumOff val="90000"/>
              </a:schemeClr>
            </a:solidFill>
            <a:ln w="349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2">
                      <a:lumMod val="10000"/>
                    </a:schemeClr>
                  </a:solidFill>
                </a:rPr>
                <a:t>Python</a:t>
              </a:r>
            </a:p>
          </p:txBody>
        </p:sp>
        <p:sp>
          <p:nvSpPr>
            <p:cNvPr id="16" name="Alternate Process 15">
              <a:extLst>
                <a:ext uri="{FF2B5EF4-FFF2-40B4-BE49-F238E27FC236}">
                  <a16:creationId xmlns:a16="http://schemas.microsoft.com/office/drawing/2014/main" id="{264EADA3-0DA3-28E9-2BE6-E27A6ED33F65}"/>
                </a:ext>
              </a:extLst>
            </p:cNvPr>
            <p:cNvSpPr/>
            <p:nvPr/>
          </p:nvSpPr>
          <p:spPr>
            <a:xfrm>
              <a:off x="1852838" y="2627712"/>
              <a:ext cx="1764421" cy="1080603"/>
            </a:xfrm>
            <a:prstGeom prst="flowChartAlternateProcess">
              <a:avLst/>
            </a:prstGeom>
            <a:solidFill>
              <a:schemeClr val="tx1">
                <a:lumMod val="10000"/>
                <a:lumOff val="90000"/>
              </a:schemeClr>
            </a:solidFill>
            <a:ln w="349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2">
                      <a:lumMod val="10000"/>
                    </a:schemeClr>
                  </a:solidFill>
                </a:rPr>
                <a:t>Accelerator Generator</a:t>
              </a:r>
            </a:p>
          </p:txBody>
        </p:sp>
        <p:sp>
          <p:nvSpPr>
            <p:cNvPr id="17" name="Alternate Process 16">
              <a:extLst>
                <a:ext uri="{FF2B5EF4-FFF2-40B4-BE49-F238E27FC236}">
                  <a16:creationId xmlns:a16="http://schemas.microsoft.com/office/drawing/2014/main" id="{2E8BAA52-41B9-A6B2-D42D-7662E93E3AE2}"/>
                </a:ext>
              </a:extLst>
            </p:cNvPr>
            <p:cNvSpPr/>
            <p:nvPr/>
          </p:nvSpPr>
          <p:spPr>
            <a:xfrm>
              <a:off x="70948" y="4407863"/>
              <a:ext cx="2523205" cy="1080603"/>
            </a:xfrm>
            <a:prstGeom prst="flowChartAlternateProcess">
              <a:avLst/>
            </a:prstGeom>
            <a:solidFill>
              <a:schemeClr val="tx1">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2">
                      <a:lumMod val="10000"/>
                    </a:schemeClr>
                  </a:solidFill>
                </a:rPr>
                <a:t>App-Specific Accelerators (FPGA)</a:t>
              </a:r>
            </a:p>
          </p:txBody>
        </p:sp>
        <p:sp>
          <p:nvSpPr>
            <p:cNvPr id="25" name="Alternate Process 24">
              <a:extLst>
                <a:ext uri="{FF2B5EF4-FFF2-40B4-BE49-F238E27FC236}">
                  <a16:creationId xmlns:a16="http://schemas.microsoft.com/office/drawing/2014/main" id="{AE028040-F73E-C9DA-218C-5AAE880797BE}"/>
                </a:ext>
              </a:extLst>
            </p:cNvPr>
            <p:cNvSpPr/>
            <p:nvPr/>
          </p:nvSpPr>
          <p:spPr>
            <a:xfrm>
              <a:off x="2869067" y="4418538"/>
              <a:ext cx="2523205" cy="1080603"/>
            </a:xfrm>
            <a:prstGeom prst="flowChartAlternateProcess">
              <a:avLst/>
            </a:prstGeom>
            <a:solidFill>
              <a:schemeClr val="tx1">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2">
                      <a:lumMod val="10000"/>
                    </a:schemeClr>
                  </a:solidFill>
                </a:rPr>
                <a:t>Programmable Accelerators </a:t>
              </a:r>
            </a:p>
          </p:txBody>
        </p:sp>
        <p:cxnSp>
          <p:nvCxnSpPr>
            <p:cNvPr id="34" name="Straight Arrow Connector 33">
              <a:extLst>
                <a:ext uri="{FF2B5EF4-FFF2-40B4-BE49-F238E27FC236}">
                  <a16:creationId xmlns:a16="http://schemas.microsoft.com/office/drawing/2014/main" id="{DFF2FC19-BC59-48A8-82A1-5A655ED4C6CE}"/>
                </a:ext>
              </a:extLst>
            </p:cNvPr>
            <p:cNvCxnSpPr>
              <a:stCxn id="15" idx="2"/>
              <a:endCxn id="16" idx="0"/>
            </p:cNvCxnSpPr>
            <p:nvPr/>
          </p:nvCxnSpPr>
          <p:spPr>
            <a:xfrm>
              <a:off x="2735049" y="2223013"/>
              <a:ext cx="0" cy="404699"/>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21B721F0-F5DB-4099-602A-A8332E13D591}"/>
                </a:ext>
              </a:extLst>
            </p:cNvPr>
            <p:cNvCxnSpPr/>
            <p:nvPr/>
          </p:nvCxnSpPr>
          <p:spPr>
            <a:xfrm>
              <a:off x="2735048" y="3708315"/>
              <a:ext cx="0" cy="404699"/>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99E2BB36-F119-6DC2-443B-2E70149E6528}"/>
                </a:ext>
              </a:extLst>
            </p:cNvPr>
            <p:cNvCxnSpPr/>
            <p:nvPr/>
          </p:nvCxnSpPr>
          <p:spPr>
            <a:xfrm>
              <a:off x="1331259" y="4113014"/>
              <a:ext cx="2796988" cy="0"/>
            </a:xfrm>
            <a:prstGeom prst="line">
              <a:avLst/>
            </a:prstGeom>
            <a:ln w="34925"/>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C80BE7F3-9B42-1634-A442-063F0A9C0AEE}"/>
                </a:ext>
              </a:extLst>
            </p:cNvPr>
            <p:cNvCxnSpPr>
              <a:cxnSpLocks/>
              <a:endCxn id="17" idx="0"/>
            </p:cNvCxnSpPr>
            <p:nvPr/>
          </p:nvCxnSpPr>
          <p:spPr>
            <a:xfrm>
              <a:off x="1331259" y="4113014"/>
              <a:ext cx="1292" cy="294849"/>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2CEE5D53-9041-BD44-2285-25DCDCB1C924}"/>
                </a:ext>
              </a:extLst>
            </p:cNvPr>
            <p:cNvCxnSpPr>
              <a:cxnSpLocks/>
              <a:endCxn id="25" idx="0"/>
            </p:cNvCxnSpPr>
            <p:nvPr/>
          </p:nvCxnSpPr>
          <p:spPr>
            <a:xfrm>
              <a:off x="4128247" y="4113014"/>
              <a:ext cx="2423" cy="305524"/>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44634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5B224-B9A8-6AE4-00DB-89757E69EF06}"/>
              </a:ext>
            </a:extLst>
          </p:cNvPr>
          <p:cNvSpPr>
            <a:spLocks noGrp="1"/>
          </p:cNvSpPr>
          <p:nvPr>
            <p:ph type="title"/>
          </p:nvPr>
        </p:nvSpPr>
        <p:spPr>
          <a:xfrm>
            <a:off x="349361" y="603890"/>
            <a:ext cx="11293154" cy="640081"/>
          </a:xfrm>
        </p:spPr>
        <p:txBody>
          <a:bodyPr>
            <a:noAutofit/>
          </a:bodyPr>
          <a:lstStyle/>
          <a:p>
            <a:r>
              <a:rPr lang="en-US" sz="3200" b="1" dirty="0" err="1">
                <a:latin typeface="Source Sans Pro" panose="020B0503030403020204" pitchFamily="34" charset="0"/>
                <a:ea typeface="Source Sans Pro" panose="020B0503030403020204" pitchFamily="34" charset="0"/>
              </a:rPr>
              <a:t>Allo</a:t>
            </a:r>
            <a:r>
              <a:rPr lang="en-US" sz="3200" b="1" dirty="0">
                <a:latin typeface="Source Sans Pro" panose="020B0503030403020204" pitchFamily="34" charset="0"/>
                <a:ea typeface="Source Sans Pro" panose="020B0503030403020204" pitchFamily="34" charset="0"/>
              </a:rPr>
              <a:t>: A Framework to Design Programmable Accelerators</a:t>
            </a:r>
          </a:p>
        </p:txBody>
      </p:sp>
      <p:grpSp>
        <p:nvGrpSpPr>
          <p:cNvPr id="41" name="Group 40">
            <a:extLst>
              <a:ext uri="{FF2B5EF4-FFF2-40B4-BE49-F238E27FC236}">
                <a16:creationId xmlns:a16="http://schemas.microsoft.com/office/drawing/2014/main" id="{B329AD7B-21F0-6348-EE2B-8B9B19C5F121}"/>
              </a:ext>
            </a:extLst>
          </p:cNvPr>
          <p:cNvGrpSpPr/>
          <p:nvPr/>
        </p:nvGrpSpPr>
        <p:grpSpPr>
          <a:xfrm>
            <a:off x="131430" y="1624854"/>
            <a:ext cx="11293155" cy="412740"/>
            <a:chOff x="804357" y="1202309"/>
            <a:chExt cx="11293155" cy="412740"/>
          </a:xfrm>
        </p:grpSpPr>
        <p:sp>
          <p:nvSpPr>
            <p:cNvPr id="40" name="Rounded Rectangle 39">
              <a:extLst>
                <a:ext uri="{FF2B5EF4-FFF2-40B4-BE49-F238E27FC236}">
                  <a16:creationId xmlns:a16="http://schemas.microsoft.com/office/drawing/2014/main" id="{A8A25CE4-C64B-E052-A769-2B2760F0089D}"/>
                </a:ext>
              </a:extLst>
            </p:cNvPr>
            <p:cNvSpPr/>
            <p:nvPr/>
          </p:nvSpPr>
          <p:spPr>
            <a:xfrm>
              <a:off x="804357" y="1202309"/>
              <a:ext cx="11293155" cy="412740"/>
            </a:xfrm>
            <a:prstGeom prst="roundRect">
              <a:avLst/>
            </a:prstGeom>
            <a:solidFill>
              <a:srgbClr val="FFFFFF"/>
            </a:solidFill>
            <a:ln w="12700" cap="flat">
              <a:solidFill>
                <a:schemeClr val="accent1"/>
              </a:solidFill>
              <a:prstDash val="solid"/>
              <a:miter lim="800000"/>
            </a:ln>
            <a:effectLst>
              <a:outerShdw blurRad="50800" dist="38100" dir="5400000" algn="t"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F2E4C"/>
                </a:solidFill>
                <a:effectLst/>
                <a:uFillTx/>
                <a:latin typeface="Abadi MT Std"/>
                <a:ea typeface="Abadi MT Std"/>
                <a:cs typeface="Abadi MT Std"/>
                <a:sym typeface="Abadi MT Std"/>
              </a:endParaRPr>
            </a:p>
          </p:txBody>
        </p:sp>
        <p:sp>
          <p:nvSpPr>
            <p:cNvPr id="9" name="TextBox 8">
              <a:extLst>
                <a:ext uri="{FF2B5EF4-FFF2-40B4-BE49-F238E27FC236}">
                  <a16:creationId xmlns:a16="http://schemas.microsoft.com/office/drawing/2014/main" id="{0C29ADFB-AFF6-7D6F-C3C9-D9E4A09B8833}"/>
                </a:ext>
              </a:extLst>
            </p:cNvPr>
            <p:cNvSpPr txBox="1"/>
            <p:nvPr/>
          </p:nvSpPr>
          <p:spPr>
            <a:xfrm>
              <a:off x="858079" y="1227396"/>
              <a:ext cx="11239433" cy="3385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600" b="1" i="0" u="none" strike="noStrike" cap="none" spc="0" normalizeH="0" baseline="0" dirty="0">
                  <a:ln>
                    <a:noFill/>
                  </a:ln>
                  <a:solidFill>
                    <a:srgbClr val="0F2E4C"/>
                  </a:solidFill>
                  <a:effectLst/>
                  <a:uFillTx/>
                  <a:latin typeface="Georgia" panose="02040502050405020303" pitchFamily="18" charset="0"/>
                  <a:sym typeface="Abadi MT Std"/>
                </a:rPr>
                <a:t>Takes a Python description and generates a high-performance, programmable accelerator </a:t>
              </a:r>
            </a:p>
          </p:txBody>
        </p:sp>
      </p:grpSp>
      <p:sp>
        <p:nvSpPr>
          <p:cNvPr id="21" name="TextBox 20">
            <a:extLst>
              <a:ext uri="{FF2B5EF4-FFF2-40B4-BE49-F238E27FC236}">
                <a16:creationId xmlns:a16="http://schemas.microsoft.com/office/drawing/2014/main" id="{9DC96BC2-54CF-B2AA-320F-7D8309814827}"/>
              </a:ext>
            </a:extLst>
          </p:cNvPr>
          <p:cNvSpPr txBox="1"/>
          <p:nvPr/>
        </p:nvSpPr>
        <p:spPr>
          <a:xfrm>
            <a:off x="2451207" y="7000155"/>
            <a:ext cx="92396"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F2E4C"/>
              </a:solidFill>
              <a:effectLst/>
              <a:uFillTx/>
              <a:latin typeface="Abadi MT Std"/>
              <a:ea typeface="Abadi MT Std"/>
              <a:cs typeface="Abadi MT Std"/>
              <a:sym typeface="Abadi MT Std"/>
            </a:endParaRPr>
          </a:p>
        </p:txBody>
      </p:sp>
      <p:grpSp>
        <p:nvGrpSpPr>
          <p:cNvPr id="7" name="Group 6">
            <a:extLst>
              <a:ext uri="{FF2B5EF4-FFF2-40B4-BE49-F238E27FC236}">
                <a16:creationId xmlns:a16="http://schemas.microsoft.com/office/drawing/2014/main" id="{028D4C2D-2F5F-54CF-C668-73907376668D}"/>
              </a:ext>
            </a:extLst>
          </p:cNvPr>
          <p:cNvGrpSpPr/>
          <p:nvPr/>
        </p:nvGrpSpPr>
        <p:grpSpPr>
          <a:xfrm>
            <a:off x="349361" y="2159280"/>
            <a:ext cx="11493277" cy="4274263"/>
            <a:chOff x="485473" y="1546538"/>
            <a:chExt cx="11493277" cy="4274263"/>
          </a:xfrm>
        </p:grpSpPr>
        <p:pic>
          <p:nvPicPr>
            <p:cNvPr id="5" name="Picture 4" descr="A diagram of a computer&#10;&#10;Description automatically generated">
              <a:extLst>
                <a:ext uri="{FF2B5EF4-FFF2-40B4-BE49-F238E27FC236}">
                  <a16:creationId xmlns:a16="http://schemas.microsoft.com/office/drawing/2014/main" id="{55B39C52-1427-89E8-92A1-FCA8CB382C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48632" y="1546538"/>
              <a:ext cx="1067548" cy="2924154"/>
            </a:xfrm>
            <a:prstGeom prst="rect">
              <a:avLst/>
            </a:prstGeom>
          </p:spPr>
        </p:pic>
        <p:pic>
          <p:nvPicPr>
            <p:cNvPr id="14" name="Picture 13">
              <a:extLst>
                <a:ext uri="{FF2B5EF4-FFF2-40B4-BE49-F238E27FC236}">
                  <a16:creationId xmlns:a16="http://schemas.microsoft.com/office/drawing/2014/main" id="{EA0E3BCA-74C0-5174-D0A7-30DEA66A59B8}"/>
                </a:ext>
              </a:extLst>
            </p:cNvPr>
            <p:cNvPicPr>
              <a:picLocks noChangeAspect="1"/>
            </p:cNvPicPr>
            <p:nvPr/>
          </p:nvPicPr>
          <p:blipFill>
            <a:blip r:embed="rId4"/>
            <a:stretch>
              <a:fillRect/>
            </a:stretch>
          </p:blipFill>
          <p:spPr>
            <a:xfrm>
              <a:off x="2451207" y="1568674"/>
              <a:ext cx="5359736" cy="2863685"/>
            </a:xfrm>
            <a:prstGeom prst="rect">
              <a:avLst/>
            </a:prstGeom>
          </p:spPr>
        </p:pic>
        <p:cxnSp>
          <p:nvCxnSpPr>
            <p:cNvPr id="16" name="Straight Connector 15">
              <a:extLst>
                <a:ext uri="{FF2B5EF4-FFF2-40B4-BE49-F238E27FC236}">
                  <a16:creationId xmlns:a16="http://schemas.microsoft.com/office/drawing/2014/main" id="{78F81FD9-F953-FD3B-63E2-8AC33337A5C1}"/>
                </a:ext>
              </a:extLst>
            </p:cNvPr>
            <p:cNvCxnSpPr>
              <a:cxnSpLocks/>
            </p:cNvCxnSpPr>
            <p:nvPr/>
          </p:nvCxnSpPr>
          <p:spPr>
            <a:xfrm>
              <a:off x="7778213" y="1621112"/>
              <a:ext cx="1293817" cy="1194072"/>
            </a:xfrm>
            <a:prstGeom prst="line">
              <a:avLst/>
            </a:prstGeom>
            <a:ln>
              <a:prstDash val="dash"/>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DABEBD3C-7B74-3DC3-BFBE-1977066BD935}"/>
                </a:ext>
              </a:extLst>
            </p:cNvPr>
            <p:cNvCxnSpPr>
              <a:cxnSpLocks/>
            </p:cNvCxnSpPr>
            <p:nvPr/>
          </p:nvCxnSpPr>
          <p:spPr>
            <a:xfrm flipV="1">
              <a:off x="7778213" y="2917097"/>
              <a:ext cx="1293817" cy="1451682"/>
            </a:xfrm>
            <a:prstGeom prst="line">
              <a:avLst/>
            </a:prstGeom>
            <a:ln>
              <a:prstDash val="dash"/>
            </a:ln>
          </p:spPr>
          <p:style>
            <a:lnRef idx="1">
              <a:schemeClr val="dk1"/>
            </a:lnRef>
            <a:fillRef idx="0">
              <a:schemeClr val="dk1"/>
            </a:fillRef>
            <a:effectRef idx="0">
              <a:schemeClr val="dk1"/>
            </a:effectRef>
            <a:fontRef idx="minor">
              <a:schemeClr val="tx1"/>
            </a:fontRef>
          </p:style>
        </p:cxnSp>
        <p:sp>
          <p:nvSpPr>
            <p:cNvPr id="38" name="Text Placeholder 2">
              <a:extLst>
                <a:ext uri="{FF2B5EF4-FFF2-40B4-BE49-F238E27FC236}">
                  <a16:creationId xmlns:a16="http://schemas.microsoft.com/office/drawing/2014/main" id="{550B67BA-84F4-C250-6CA2-445C8300E28E}"/>
                </a:ext>
              </a:extLst>
            </p:cNvPr>
            <p:cNvSpPr txBox="1">
              <a:spLocks/>
            </p:cNvSpPr>
            <p:nvPr/>
          </p:nvSpPr>
          <p:spPr>
            <a:xfrm>
              <a:off x="485473" y="4934775"/>
              <a:ext cx="11493277" cy="8860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9pPr>
            </a:lstStyle>
            <a:p>
              <a:pPr hangingPunct="1">
                <a:spcBef>
                  <a:spcPts val="400"/>
                </a:spcBef>
              </a:pPr>
              <a:r>
                <a:rPr lang="en-US" sz="1400" dirty="0" err="1"/>
                <a:t>Allo</a:t>
              </a:r>
              <a:r>
                <a:rPr lang="en-US" sz="1400" dirty="0"/>
                <a:t> outperforms state-of-the-art Accelerator Design Languages (ADLs) on </a:t>
              </a:r>
              <a:r>
                <a:rPr lang="en-US" sz="1400" dirty="0" err="1"/>
                <a:t>PolyBench</a:t>
              </a:r>
              <a:r>
                <a:rPr lang="en-US" sz="1400" dirty="0"/>
                <a:t> test cases by &gt;30×.</a:t>
              </a:r>
            </a:p>
            <a:p>
              <a:pPr hangingPunct="1">
                <a:spcBef>
                  <a:spcPts val="400"/>
                </a:spcBef>
              </a:pPr>
              <a:r>
                <a:rPr lang="en-US" sz="1400" dirty="0" err="1"/>
                <a:t>Allo</a:t>
              </a:r>
              <a:r>
                <a:rPr lang="en-US" sz="1400" dirty="0"/>
                <a:t>-generated LLM accelerator on FPGA achieves 1.7× faster decode latency and 5.4× higher energy efficiency than the NVIDIA A100 GPU  </a:t>
              </a:r>
            </a:p>
          </p:txBody>
        </p:sp>
        <p:sp>
          <p:nvSpPr>
            <p:cNvPr id="18" name="TextBox 17">
              <a:extLst>
                <a:ext uri="{FF2B5EF4-FFF2-40B4-BE49-F238E27FC236}">
                  <a16:creationId xmlns:a16="http://schemas.microsoft.com/office/drawing/2014/main" id="{D752A746-06CE-48D7-E129-EC3762422DF8}"/>
                </a:ext>
              </a:extLst>
            </p:cNvPr>
            <p:cNvSpPr txBox="1"/>
            <p:nvPr/>
          </p:nvSpPr>
          <p:spPr>
            <a:xfrm rot="5400000">
              <a:off x="8640334" y="2912902"/>
              <a:ext cx="2228689"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200" b="1" i="0" u="none" strike="noStrike" cap="none" spc="0" normalizeH="0" baseline="0">
                  <a:ln>
                    <a:noFill/>
                  </a:ln>
                  <a:solidFill>
                    <a:srgbClr val="0F2E4C"/>
                  </a:solidFill>
                  <a:effectLst/>
                  <a:uFillTx/>
                  <a:latin typeface="Georgia" panose="02040502050405020303" pitchFamily="18" charset="0"/>
                  <a:sym typeface="Abadi MT Std"/>
                </a:rPr>
                <a:t>LLM Dataflow Accelerator</a:t>
              </a:r>
            </a:p>
          </p:txBody>
        </p:sp>
      </p:grpSp>
      <p:sp>
        <p:nvSpPr>
          <p:cNvPr id="3" name="TextBox 2">
            <a:extLst>
              <a:ext uri="{FF2B5EF4-FFF2-40B4-BE49-F238E27FC236}">
                <a16:creationId xmlns:a16="http://schemas.microsoft.com/office/drawing/2014/main" id="{21C82D79-A27A-9DC9-FE08-BD0AE0918769}"/>
              </a:ext>
            </a:extLst>
          </p:cNvPr>
          <p:cNvSpPr txBox="1"/>
          <p:nvPr/>
        </p:nvSpPr>
        <p:spPr>
          <a:xfrm>
            <a:off x="9757065" y="424457"/>
            <a:ext cx="2649613" cy="615553"/>
          </a:xfrm>
          <a:prstGeom prst="rect">
            <a:avLst/>
          </a:prstGeom>
          <a:noFill/>
        </p:spPr>
        <p:txBody>
          <a:bodyPr wrap="square">
            <a:spAutoFit/>
          </a:bodyPr>
          <a:lstStyle/>
          <a:p>
            <a:pPr lvl="1"/>
            <a:r>
              <a:rPr lang="en-US" sz="1600" dirty="0"/>
              <a:t>[Z. Zhang, Cornell]</a:t>
            </a:r>
          </a:p>
          <a:p>
            <a:pPr marL="742950" lvl="1" indent="-285750">
              <a:buFont typeface="Courier New" panose="02070309020205020404" pitchFamily="49" charset="0"/>
              <a:buChar char="o"/>
            </a:pPr>
            <a:endParaRPr lang="en-US" sz="1800" dirty="0"/>
          </a:p>
        </p:txBody>
      </p:sp>
    </p:spTree>
    <p:extLst>
      <p:ext uri="{BB962C8B-B14F-4D97-AF65-F5344CB8AC3E}">
        <p14:creationId xmlns:p14="http://schemas.microsoft.com/office/powerpoint/2010/main" val="1589342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AB4EBA-AF4E-35A6-5600-B1549C949F98}"/>
            </a:ext>
          </a:extLst>
        </p:cNvPr>
        <p:cNvGrpSpPr/>
        <p:nvPr/>
      </p:nvGrpSpPr>
      <p:grpSpPr>
        <a:xfrm>
          <a:off x="0" y="0"/>
          <a:ext cx="0" cy="0"/>
          <a:chOff x="0" y="0"/>
          <a:chExt cx="0" cy="0"/>
        </a:xfrm>
      </p:grpSpPr>
      <p:sp>
        <p:nvSpPr>
          <p:cNvPr id="6" name="Content Placeholder 2">
            <a:extLst>
              <a:ext uri="{FF2B5EF4-FFF2-40B4-BE49-F238E27FC236}">
                <a16:creationId xmlns:a16="http://schemas.microsoft.com/office/drawing/2014/main" id="{C5B0AEBF-9177-3199-6E53-E5086097EC9C}"/>
              </a:ext>
            </a:extLst>
          </p:cNvPr>
          <p:cNvSpPr txBox="1">
            <a:spLocks/>
          </p:cNvSpPr>
          <p:nvPr/>
        </p:nvSpPr>
        <p:spPr>
          <a:xfrm>
            <a:off x="993581" y="5598316"/>
            <a:ext cx="4002796" cy="449216"/>
          </a:xfrm>
          <a:prstGeom prst="rect">
            <a:avLst/>
          </a:prstGeom>
          <a:solidFill>
            <a:srgbClr val="FFFF00"/>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latin typeface="Georgia" panose="02040502050405020303" pitchFamily="18" charset="0"/>
              </a:rPr>
              <a:t>Evolvable Accelerator Generation</a:t>
            </a:r>
          </a:p>
        </p:txBody>
      </p:sp>
      <p:sp>
        <p:nvSpPr>
          <p:cNvPr id="3" name="Slide Number Placeholder 3">
            <a:extLst>
              <a:ext uri="{FF2B5EF4-FFF2-40B4-BE49-F238E27FC236}">
                <a16:creationId xmlns:a16="http://schemas.microsoft.com/office/drawing/2014/main" id="{51EC524B-87E6-F398-1102-D95810187B93}"/>
              </a:ext>
            </a:extLst>
          </p:cNvPr>
          <p:cNvSpPr>
            <a:spLocks noGrp="1"/>
          </p:cNvSpPr>
          <p:nvPr>
            <p:ph type="sldNum" idx="12"/>
          </p:nvPr>
        </p:nvSpPr>
        <p:spPr>
          <a:xfrm>
            <a:off x="11320272" y="6355080"/>
            <a:ext cx="457200" cy="365125"/>
          </a:xfrm>
          <a:prstGeom prst="rect">
            <a:avLst/>
          </a:prstGeom>
          <a:noFill/>
          <a:ln>
            <a:noFill/>
          </a:ln>
        </p:spPr>
        <p:txBody>
          <a:bodyPr spcFirstLastPara="1" wrap="square" lIns="0" tIns="45700" rIns="0" bIns="45700" anchor="ctr" anchorCtr="0">
            <a:noAutofit/>
          </a:bodyPr>
          <a:lstStyle>
            <a:defPPr marR="0" lvl="0" algn="l" rtl="0">
              <a:lnSpc>
                <a:spcPct val="100000"/>
              </a:lnSpc>
              <a:spcBef>
                <a:spcPts val="0"/>
              </a:spcBef>
              <a:spcAft>
                <a:spcPts val="0"/>
              </a:spcAft>
            </a:defPPr>
            <a:lvl1pPr marL="0" marR="0" lvl="0" indent="0" algn="r" rtl="0">
              <a:lnSpc>
                <a:spcPct val="100000"/>
              </a:lnSpc>
              <a:spcBef>
                <a:spcPts val="0"/>
              </a:spcBef>
              <a:spcAft>
                <a:spcPts val="0"/>
              </a:spcAft>
              <a:buClr>
                <a:srgbClr val="000000"/>
              </a:buClr>
              <a:buFont typeface="Arial"/>
              <a:buNone/>
              <a:defRPr sz="1300" b="0" i="0" u="none" strike="noStrike" cap="none">
                <a:solidFill>
                  <a:srgbClr val="225F98"/>
                </a:solidFill>
                <a:latin typeface="Georgia"/>
                <a:ea typeface="Georgia"/>
                <a:cs typeface="Georgia"/>
                <a:sym typeface="Georgia"/>
              </a:defRPr>
            </a:lvl1pPr>
            <a:lvl2pPr marL="0" marR="0" lvl="1" indent="0" algn="r" rtl="0">
              <a:lnSpc>
                <a:spcPct val="100000"/>
              </a:lnSpc>
              <a:spcBef>
                <a:spcPts val="0"/>
              </a:spcBef>
              <a:spcAft>
                <a:spcPts val="0"/>
              </a:spcAft>
              <a:buClr>
                <a:srgbClr val="000000"/>
              </a:buClr>
              <a:buFont typeface="Arial"/>
              <a:buNone/>
              <a:defRPr sz="1300" b="0" i="0" u="none" strike="noStrike" cap="none">
                <a:solidFill>
                  <a:srgbClr val="225F98"/>
                </a:solidFill>
                <a:latin typeface="Georgia"/>
                <a:ea typeface="Georgia"/>
                <a:cs typeface="Georgia"/>
                <a:sym typeface="Georgia"/>
              </a:defRPr>
            </a:lvl2pPr>
            <a:lvl3pPr marL="0" marR="0" lvl="2" indent="0" algn="r" rtl="0">
              <a:lnSpc>
                <a:spcPct val="100000"/>
              </a:lnSpc>
              <a:spcBef>
                <a:spcPts val="0"/>
              </a:spcBef>
              <a:spcAft>
                <a:spcPts val="0"/>
              </a:spcAft>
              <a:buClr>
                <a:srgbClr val="000000"/>
              </a:buClr>
              <a:buFont typeface="Arial"/>
              <a:buNone/>
              <a:defRPr sz="1300" b="0" i="0" u="none" strike="noStrike" cap="none">
                <a:solidFill>
                  <a:srgbClr val="225F98"/>
                </a:solidFill>
                <a:latin typeface="Georgia"/>
                <a:ea typeface="Georgia"/>
                <a:cs typeface="Georgia"/>
                <a:sym typeface="Georgia"/>
              </a:defRPr>
            </a:lvl3pPr>
            <a:lvl4pPr marL="0" marR="0" lvl="3" indent="0" algn="r" rtl="0">
              <a:lnSpc>
                <a:spcPct val="100000"/>
              </a:lnSpc>
              <a:spcBef>
                <a:spcPts val="0"/>
              </a:spcBef>
              <a:spcAft>
                <a:spcPts val="0"/>
              </a:spcAft>
              <a:buClr>
                <a:srgbClr val="000000"/>
              </a:buClr>
              <a:buFont typeface="Arial"/>
              <a:buNone/>
              <a:defRPr sz="1300" b="0" i="0" u="none" strike="noStrike" cap="none">
                <a:solidFill>
                  <a:srgbClr val="225F98"/>
                </a:solidFill>
                <a:latin typeface="Georgia"/>
                <a:ea typeface="Georgia"/>
                <a:cs typeface="Georgia"/>
                <a:sym typeface="Georgia"/>
              </a:defRPr>
            </a:lvl4pPr>
            <a:lvl5pPr marL="0" marR="0" lvl="4" indent="0" algn="r" rtl="0">
              <a:lnSpc>
                <a:spcPct val="100000"/>
              </a:lnSpc>
              <a:spcBef>
                <a:spcPts val="0"/>
              </a:spcBef>
              <a:spcAft>
                <a:spcPts val="0"/>
              </a:spcAft>
              <a:buClr>
                <a:srgbClr val="000000"/>
              </a:buClr>
              <a:buFont typeface="Arial"/>
              <a:buNone/>
              <a:defRPr sz="1300" b="0" i="0" u="none" strike="noStrike" cap="none">
                <a:solidFill>
                  <a:srgbClr val="225F98"/>
                </a:solidFill>
                <a:latin typeface="Georgia"/>
                <a:ea typeface="Georgia"/>
                <a:cs typeface="Georgia"/>
                <a:sym typeface="Georgia"/>
              </a:defRPr>
            </a:lvl5pPr>
            <a:lvl6pPr marL="0" marR="0" lvl="5" indent="0" algn="r" rtl="0">
              <a:lnSpc>
                <a:spcPct val="100000"/>
              </a:lnSpc>
              <a:spcBef>
                <a:spcPts val="0"/>
              </a:spcBef>
              <a:spcAft>
                <a:spcPts val="0"/>
              </a:spcAft>
              <a:buClr>
                <a:srgbClr val="000000"/>
              </a:buClr>
              <a:buFont typeface="Arial"/>
              <a:buNone/>
              <a:defRPr sz="1300" b="0" i="0" u="none" strike="noStrike" cap="none">
                <a:solidFill>
                  <a:srgbClr val="225F98"/>
                </a:solidFill>
                <a:latin typeface="Georgia"/>
                <a:ea typeface="Georgia"/>
                <a:cs typeface="Georgia"/>
                <a:sym typeface="Georgia"/>
              </a:defRPr>
            </a:lvl6pPr>
            <a:lvl7pPr marL="0" marR="0" lvl="6" indent="0" algn="r" rtl="0">
              <a:lnSpc>
                <a:spcPct val="100000"/>
              </a:lnSpc>
              <a:spcBef>
                <a:spcPts val="0"/>
              </a:spcBef>
              <a:spcAft>
                <a:spcPts val="0"/>
              </a:spcAft>
              <a:buClr>
                <a:srgbClr val="000000"/>
              </a:buClr>
              <a:buFont typeface="Arial"/>
              <a:buNone/>
              <a:defRPr sz="1300" b="0" i="0" u="none" strike="noStrike" cap="none">
                <a:solidFill>
                  <a:srgbClr val="225F98"/>
                </a:solidFill>
                <a:latin typeface="Georgia"/>
                <a:ea typeface="Georgia"/>
                <a:cs typeface="Georgia"/>
                <a:sym typeface="Georgia"/>
              </a:defRPr>
            </a:lvl7pPr>
            <a:lvl8pPr marL="0" marR="0" lvl="7" indent="0" algn="r" rtl="0">
              <a:lnSpc>
                <a:spcPct val="100000"/>
              </a:lnSpc>
              <a:spcBef>
                <a:spcPts val="0"/>
              </a:spcBef>
              <a:spcAft>
                <a:spcPts val="0"/>
              </a:spcAft>
              <a:buClr>
                <a:srgbClr val="000000"/>
              </a:buClr>
              <a:buFont typeface="Arial"/>
              <a:buNone/>
              <a:defRPr sz="1300" b="0" i="0" u="none" strike="noStrike" cap="none">
                <a:solidFill>
                  <a:srgbClr val="225F98"/>
                </a:solidFill>
                <a:latin typeface="Georgia"/>
                <a:ea typeface="Georgia"/>
                <a:cs typeface="Georgia"/>
                <a:sym typeface="Georgia"/>
              </a:defRPr>
            </a:lvl8pPr>
            <a:lvl9pPr marL="0" marR="0" lvl="8" indent="0" algn="r" rtl="0">
              <a:lnSpc>
                <a:spcPct val="100000"/>
              </a:lnSpc>
              <a:spcBef>
                <a:spcPts val="0"/>
              </a:spcBef>
              <a:spcAft>
                <a:spcPts val="0"/>
              </a:spcAft>
              <a:buClr>
                <a:srgbClr val="000000"/>
              </a:buClr>
              <a:buFont typeface="Arial"/>
              <a:buNone/>
              <a:defRPr sz="1300" b="0" i="0" u="none" strike="noStrike" cap="none">
                <a:solidFill>
                  <a:srgbClr val="225F98"/>
                </a:solidFill>
                <a:latin typeface="Georgia"/>
                <a:ea typeface="Georgia"/>
                <a:cs typeface="Georgia"/>
                <a:sym typeface="Georgia"/>
              </a:defRPr>
            </a:lvl9p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11</a:t>
            </a:fld>
            <a:endParaRPr lang="en-US"/>
          </a:p>
        </p:txBody>
      </p:sp>
      <p:sp>
        <p:nvSpPr>
          <p:cNvPr id="15" name="Alternate Process 14">
            <a:extLst>
              <a:ext uri="{FF2B5EF4-FFF2-40B4-BE49-F238E27FC236}">
                <a16:creationId xmlns:a16="http://schemas.microsoft.com/office/drawing/2014/main" id="{555CC6B9-9696-8045-060E-894C378DC5C1}"/>
              </a:ext>
            </a:extLst>
          </p:cNvPr>
          <p:cNvSpPr/>
          <p:nvPr/>
        </p:nvSpPr>
        <p:spPr>
          <a:xfrm>
            <a:off x="1852838" y="1640042"/>
            <a:ext cx="1764421" cy="582971"/>
          </a:xfrm>
          <a:prstGeom prst="flowChartAlternateProcess">
            <a:avLst/>
          </a:prstGeom>
          <a:solidFill>
            <a:schemeClr val="tx1">
              <a:lumMod val="10000"/>
              <a:lumOff val="90000"/>
            </a:schemeClr>
          </a:solidFill>
          <a:ln w="349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2">
                    <a:lumMod val="10000"/>
                  </a:schemeClr>
                </a:solidFill>
              </a:rPr>
              <a:t>Python</a:t>
            </a:r>
          </a:p>
        </p:txBody>
      </p:sp>
      <p:sp>
        <p:nvSpPr>
          <p:cNvPr id="16" name="Alternate Process 15">
            <a:extLst>
              <a:ext uri="{FF2B5EF4-FFF2-40B4-BE49-F238E27FC236}">
                <a16:creationId xmlns:a16="http://schemas.microsoft.com/office/drawing/2014/main" id="{7D085170-9085-53D1-6374-9E0CD539E914}"/>
              </a:ext>
            </a:extLst>
          </p:cNvPr>
          <p:cNvSpPr/>
          <p:nvPr/>
        </p:nvSpPr>
        <p:spPr>
          <a:xfrm>
            <a:off x="1852838" y="2627712"/>
            <a:ext cx="1764421" cy="1080603"/>
          </a:xfrm>
          <a:prstGeom prst="flowChartAlternateProcess">
            <a:avLst/>
          </a:prstGeom>
          <a:solidFill>
            <a:schemeClr val="tx1">
              <a:lumMod val="10000"/>
              <a:lumOff val="90000"/>
            </a:schemeClr>
          </a:solidFill>
          <a:ln w="3492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2">
                    <a:lumMod val="10000"/>
                  </a:schemeClr>
                </a:solidFill>
              </a:rPr>
              <a:t>Accelerator Generator</a:t>
            </a:r>
          </a:p>
        </p:txBody>
      </p:sp>
      <p:sp>
        <p:nvSpPr>
          <p:cNvPr id="17" name="Alternate Process 16">
            <a:extLst>
              <a:ext uri="{FF2B5EF4-FFF2-40B4-BE49-F238E27FC236}">
                <a16:creationId xmlns:a16="http://schemas.microsoft.com/office/drawing/2014/main" id="{3A55EEF3-E279-CBE7-B3DA-FB21A1A8990B}"/>
              </a:ext>
            </a:extLst>
          </p:cNvPr>
          <p:cNvSpPr/>
          <p:nvPr/>
        </p:nvSpPr>
        <p:spPr>
          <a:xfrm>
            <a:off x="70948" y="4407863"/>
            <a:ext cx="2523205" cy="1080603"/>
          </a:xfrm>
          <a:prstGeom prst="flowChartAlternateProcess">
            <a:avLst/>
          </a:prstGeom>
          <a:solidFill>
            <a:schemeClr val="tx1">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2">
                    <a:lumMod val="10000"/>
                  </a:schemeClr>
                </a:solidFill>
              </a:rPr>
              <a:t>App-Specific Accelerators (FPGA)</a:t>
            </a:r>
          </a:p>
        </p:txBody>
      </p:sp>
      <p:sp>
        <p:nvSpPr>
          <p:cNvPr id="25" name="Alternate Process 24">
            <a:extLst>
              <a:ext uri="{FF2B5EF4-FFF2-40B4-BE49-F238E27FC236}">
                <a16:creationId xmlns:a16="http://schemas.microsoft.com/office/drawing/2014/main" id="{28852215-A53F-D8E4-954B-C4B5338F7249}"/>
              </a:ext>
            </a:extLst>
          </p:cNvPr>
          <p:cNvSpPr/>
          <p:nvPr/>
        </p:nvSpPr>
        <p:spPr>
          <a:xfrm>
            <a:off x="2869067" y="4418538"/>
            <a:ext cx="2523205" cy="1080603"/>
          </a:xfrm>
          <a:prstGeom prst="flowChartAlternateProcess">
            <a:avLst/>
          </a:prstGeom>
          <a:solidFill>
            <a:schemeClr val="tx1">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2">
                    <a:lumMod val="10000"/>
                  </a:schemeClr>
                </a:solidFill>
              </a:rPr>
              <a:t>Programmable Accelerators</a:t>
            </a:r>
          </a:p>
        </p:txBody>
      </p:sp>
      <p:cxnSp>
        <p:nvCxnSpPr>
          <p:cNvPr id="34" name="Straight Arrow Connector 33">
            <a:extLst>
              <a:ext uri="{FF2B5EF4-FFF2-40B4-BE49-F238E27FC236}">
                <a16:creationId xmlns:a16="http://schemas.microsoft.com/office/drawing/2014/main" id="{187834B2-85D6-97F8-6595-DA36498B52A4}"/>
              </a:ext>
            </a:extLst>
          </p:cNvPr>
          <p:cNvCxnSpPr>
            <a:stCxn id="15" idx="2"/>
            <a:endCxn id="16" idx="0"/>
          </p:cNvCxnSpPr>
          <p:nvPr/>
        </p:nvCxnSpPr>
        <p:spPr>
          <a:xfrm>
            <a:off x="2735049" y="2223013"/>
            <a:ext cx="0" cy="404699"/>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53B5E45E-C666-3E75-EDA5-192CBA03419B}"/>
              </a:ext>
            </a:extLst>
          </p:cNvPr>
          <p:cNvCxnSpPr/>
          <p:nvPr/>
        </p:nvCxnSpPr>
        <p:spPr>
          <a:xfrm>
            <a:off x="2735048" y="3708315"/>
            <a:ext cx="0" cy="404699"/>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1C0BD928-76C8-6B63-98C4-1488AB027915}"/>
              </a:ext>
            </a:extLst>
          </p:cNvPr>
          <p:cNvCxnSpPr/>
          <p:nvPr/>
        </p:nvCxnSpPr>
        <p:spPr>
          <a:xfrm>
            <a:off x="1331259" y="4113014"/>
            <a:ext cx="2796988" cy="0"/>
          </a:xfrm>
          <a:prstGeom prst="line">
            <a:avLst/>
          </a:prstGeom>
          <a:ln w="34925"/>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9815A2B3-55CB-DD4E-7D6E-87ADD367DA9F}"/>
              </a:ext>
            </a:extLst>
          </p:cNvPr>
          <p:cNvCxnSpPr>
            <a:cxnSpLocks/>
            <a:endCxn id="17" idx="0"/>
          </p:cNvCxnSpPr>
          <p:nvPr/>
        </p:nvCxnSpPr>
        <p:spPr>
          <a:xfrm>
            <a:off x="1331259" y="4113014"/>
            <a:ext cx="1292" cy="294849"/>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20853BF7-765E-B73A-AF74-707BD4D62680}"/>
              </a:ext>
            </a:extLst>
          </p:cNvPr>
          <p:cNvCxnSpPr>
            <a:cxnSpLocks/>
            <a:endCxn id="25" idx="0"/>
          </p:cNvCxnSpPr>
          <p:nvPr/>
        </p:nvCxnSpPr>
        <p:spPr>
          <a:xfrm>
            <a:off x="4128247" y="4113014"/>
            <a:ext cx="2423" cy="305524"/>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sp>
        <p:nvSpPr>
          <p:cNvPr id="204" name="Content Placeholder 2">
            <a:extLst>
              <a:ext uri="{FF2B5EF4-FFF2-40B4-BE49-F238E27FC236}">
                <a16:creationId xmlns:a16="http://schemas.microsoft.com/office/drawing/2014/main" id="{8FAA8A75-6A93-6D5E-AFEA-98E677FAAD58}"/>
              </a:ext>
            </a:extLst>
          </p:cNvPr>
          <p:cNvSpPr txBox="1">
            <a:spLocks/>
          </p:cNvSpPr>
          <p:nvPr/>
        </p:nvSpPr>
        <p:spPr>
          <a:xfrm>
            <a:off x="6808913" y="5750696"/>
            <a:ext cx="4002796" cy="44921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000" dirty="0">
                <a:highlight>
                  <a:srgbClr val="FFFF00"/>
                </a:highlight>
                <a:latin typeface="Georgia" panose="02040502050405020303" pitchFamily="18" charset="0"/>
              </a:rPr>
              <a:t>Evolvable Compiler Generation</a:t>
            </a:r>
          </a:p>
        </p:txBody>
      </p:sp>
      <p:grpSp>
        <p:nvGrpSpPr>
          <p:cNvPr id="4" name="Group 3">
            <a:extLst>
              <a:ext uri="{FF2B5EF4-FFF2-40B4-BE49-F238E27FC236}">
                <a16:creationId xmlns:a16="http://schemas.microsoft.com/office/drawing/2014/main" id="{9CC2B8AC-3CA9-F3BC-DBE9-9AA6D856F139}"/>
              </a:ext>
            </a:extLst>
          </p:cNvPr>
          <p:cNvGrpSpPr/>
          <p:nvPr/>
        </p:nvGrpSpPr>
        <p:grpSpPr>
          <a:xfrm>
            <a:off x="215775" y="815688"/>
            <a:ext cx="11307165" cy="4683453"/>
            <a:chOff x="215775" y="815688"/>
            <a:chExt cx="11307165" cy="4683453"/>
          </a:xfrm>
        </p:grpSpPr>
        <p:sp>
          <p:nvSpPr>
            <p:cNvPr id="29" name="Alternate Process 28">
              <a:extLst>
                <a:ext uri="{FF2B5EF4-FFF2-40B4-BE49-F238E27FC236}">
                  <a16:creationId xmlns:a16="http://schemas.microsoft.com/office/drawing/2014/main" id="{96CDFA73-F549-CDA0-7BCB-9F59A9B8FD85}"/>
                </a:ext>
              </a:extLst>
            </p:cNvPr>
            <p:cNvSpPr/>
            <p:nvPr/>
          </p:nvSpPr>
          <p:spPr>
            <a:xfrm>
              <a:off x="7842611" y="1504695"/>
              <a:ext cx="2448882" cy="1080603"/>
            </a:xfrm>
            <a:prstGeom prst="flowChartAlternateProcess">
              <a:avLst/>
            </a:prstGeom>
            <a:solidFill>
              <a:schemeClr val="tx1">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2">
                      <a:lumMod val="10000"/>
                    </a:schemeClr>
                  </a:solidFill>
                </a:rPr>
                <a:t>ACT: Accelerator Compilation Toolkit</a:t>
              </a:r>
            </a:p>
          </p:txBody>
        </p:sp>
        <p:sp>
          <p:nvSpPr>
            <p:cNvPr id="30" name="Alternate Process 29">
              <a:extLst>
                <a:ext uri="{FF2B5EF4-FFF2-40B4-BE49-F238E27FC236}">
                  <a16:creationId xmlns:a16="http://schemas.microsoft.com/office/drawing/2014/main" id="{8E7E8D51-F9C3-E4FC-B018-46C58810F9CB}"/>
                </a:ext>
              </a:extLst>
            </p:cNvPr>
            <p:cNvSpPr/>
            <p:nvPr/>
          </p:nvSpPr>
          <p:spPr>
            <a:xfrm>
              <a:off x="5926703" y="4407862"/>
              <a:ext cx="1764421" cy="1080603"/>
            </a:xfrm>
            <a:prstGeom prst="flowChartAlternateProcess">
              <a:avLst/>
            </a:prstGeom>
            <a:solidFill>
              <a:schemeClr val="tx1">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2">
                      <a:lumMod val="10000"/>
                    </a:schemeClr>
                  </a:solidFill>
                </a:rPr>
                <a:t>Feather</a:t>
              </a:r>
            </a:p>
          </p:txBody>
        </p:sp>
        <p:sp>
          <p:nvSpPr>
            <p:cNvPr id="31" name="Alternate Process 30">
              <a:extLst>
                <a:ext uri="{FF2B5EF4-FFF2-40B4-BE49-F238E27FC236}">
                  <a16:creationId xmlns:a16="http://schemas.microsoft.com/office/drawing/2014/main" id="{491B12CF-4DC8-27A5-839F-954DB1953C76}"/>
                </a:ext>
              </a:extLst>
            </p:cNvPr>
            <p:cNvSpPr/>
            <p:nvPr/>
          </p:nvSpPr>
          <p:spPr>
            <a:xfrm>
              <a:off x="7842611" y="4407861"/>
              <a:ext cx="1764421" cy="1080603"/>
            </a:xfrm>
            <a:prstGeom prst="flowChartAlternateProcess">
              <a:avLst/>
            </a:prstGeom>
            <a:solidFill>
              <a:schemeClr val="tx1">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2">
                      <a:lumMod val="10000"/>
                    </a:schemeClr>
                  </a:solidFill>
                </a:rPr>
                <a:t>EVA</a:t>
              </a:r>
            </a:p>
          </p:txBody>
        </p:sp>
        <p:sp>
          <p:nvSpPr>
            <p:cNvPr id="32" name="Alternate Process 31">
              <a:extLst>
                <a:ext uri="{FF2B5EF4-FFF2-40B4-BE49-F238E27FC236}">
                  <a16:creationId xmlns:a16="http://schemas.microsoft.com/office/drawing/2014/main" id="{4C8AC667-C417-E4AC-DA27-5A3A0148D72D}"/>
                </a:ext>
              </a:extLst>
            </p:cNvPr>
            <p:cNvSpPr/>
            <p:nvPr/>
          </p:nvSpPr>
          <p:spPr>
            <a:xfrm>
              <a:off x="9758519" y="4418538"/>
              <a:ext cx="1764421" cy="1080603"/>
            </a:xfrm>
            <a:prstGeom prst="flowChartAlternateProcess">
              <a:avLst/>
            </a:prstGeom>
            <a:solidFill>
              <a:schemeClr val="tx1">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800" dirty="0">
                  <a:solidFill>
                    <a:schemeClr val="tx2">
                      <a:lumMod val="10000"/>
                    </a:schemeClr>
                  </a:solidFill>
                </a:rPr>
                <a:t>Spade</a:t>
              </a:r>
            </a:p>
          </p:txBody>
        </p:sp>
        <p:grpSp>
          <p:nvGrpSpPr>
            <p:cNvPr id="192" name="Group 191">
              <a:extLst>
                <a:ext uri="{FF2B5EF4-FFF2-40B4-BE49-F238E27FC236}">
                  <a16:creationId xmlns:a16="http://schemas.microsoft.com/office/drawing/2014/main" id="{BF2C5407-4A7F-8DD4-8F7F-AF78034BB13C}"/>
                </a:ext>
              </a:extLst>
            </p:cNvPr>
            <p:cNvGrpSpPr/>
            <p:nvPr/>
          </p:nvGrpSpPr>
          <p:grpSpPr>
            <a:xfrm>
              <a:off x="7122033" y="2585298"/>
              <a:ext cx="1945019" cy="1871937"/>
              <a:chOff x="1657352" y="3708315"/>
              <a:chExt cx="1945019" cy="1871937"/>
            </a:xfrm>
          </p:grpSpPr>
          <p:cxnSp>
            <p:nvCxnSpPr>
              <p:cNvPr id="193" name="Straight Arrow Connector 192">
                <a:extLst>
                  <a:ext uri="{FF2B5EF4-FFF2-40B4-BE49-F238E27FC236}">
                    <a16:creationId xmlns:a16="http://schemas.microsoft.com/office/drawing/2014/main" id="{769B0168-ECC5-3747-7CD8-4C0494746B2E}"/>
                  </a:ext>
                </a:extLst>
              </p:cNvPr>
              <p:cNvCxnSpPr/>
              <p:nvPr/>
            </p:nvCxnSpPr>
            <p:spPr>
              <a:xfrm>
                <a:off x="2735048" y="3708315"/>
                <a:ext cx="0" cy="404699"/>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61E03F00-1DCF-E6FA-F95C-AE5E67D72B6F}"/>
                  </a:ext>
                </a:extLst>
              </p:cNvPr>
              <p:cNvCxnSpPr>
                <a:cxnSpLocks/>
              </p:cNvCxnSpPr>
              <p:nvPr/>
            </p:nvCxnSpPr>
            <p:spPr>
              <a:xfrm>
                <a:off x="1657352" y="4113014"/>
                <a:ext cx="1945019" cy="0"/>
              </a:xfrm>
              <a:prstGeom prst="line">
                <a:avLst/>
              </a:prstGeom>
              <a:ln w="34925"/>
            </p:spPr>
            <p:style>
              <a:lnRef idx="1">
                <a:schemeClr val="accent1"/>
              </a:lnRef>
              <a:fillRef idx="0">
                <a:schemeClr val="accent1"/>
              </a:fillRef>
              <a:effectRef idx="0">
                <a:schemeClr val="accent1"/>
              </a:effectRef>
              <a:fontRef idx="minor">
                <a:schemeClr val="tx1"/>
              </a:fontRef>
            </p:style>
          </p:cxnSp>
          <p:cxnSp>
            <p:nvCxnSpPr>
              <p:cNvPr id="195" name="Straight Arrow Connector 194">
                <a:extLst>
                  <a:ext uri="{FF2B5EF4-FFF2-40B4-BE49-F238E27FC236}">
                    <a16:creationId xmlns:a16="http://schemas.microsoft.com/office/drawing/2014/main" id="{98660437-92BB-A0BC-C881-80AB75161A42}"/>
                  </a:ext>
                </a:extLst>
              </p:cNvPr>
              <p:cNvCxnSpPr>
                <a:cxnSpLocks/>
              </p:cNvCxnSpPr>
              <p:nvPr/>
            </p:nvCxnSpPr>
            <p:spPr>
              <a:xfrm>
                <a:off x="1667436" y="4131622"/>
                <a:ext cx="0" cy="1448630"/>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cxnSp>
            <p:nvCxnSpPr>
              <p:cNvPr id="196" name="Straight Arrow Connector 195">
                <a:extLst>
                  <a:ext uri="{FF2B5EF4-FFF2-40B4-BE49-F238E27FC236}">
                    <a16:creationId xmlns:a16="http://schemas.microsoft.com/office/drawing/2014/main" id="{4C96B81D-DD55-976D-6F58-423493D36519}"/>
                  </a:ext>
                </a:extLst>
              </p:cNvPr>
              <p:cNvCxnSpPr>
                <a:cxnSpLocks/>
              </p:cNvCxnSpPr>
              <p:nvPr/>
            </p:nvCxnSpPr>
            <p:spPr>
              <a:xfrm>
                <a:off x="3602371" y="4122317"/>
                <a:ext cx="0" cy="1408561"/>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grpSp>
        <p:cxnSp>
          <p:nvCxnSpPr>
            <p:cNvPr id="200" name="Straight Arrow Connector 199">
              <a:extLst>
                <a:ext uri="{FF2B5EF4-FFF2-40B4-BE49-F238E27FC236}">
                  <a16:creationId xmlns:a16="http://schemas.microsoft.com/office/drawing/2014/main" id="{F10E8AD5-1A3B-C822-7F72-A73A9986F22D}"/>
                </a:ext>
              </a:extLst>
            </p:cNvPr>
            <p:cNvCxnSpPr>
              <a:cxnSpLocks/>
            </p:cNvCxnSpPr>
            <p:nvPr/>
          </p:nvCxnSpPr>
          <p:spPr>
            <a:xfrm>
              <a:off x="9960601" y="2614244"/>
              <a:ext cx="0" cy="1804294"/>
            </a:xfrm>
            <a:prstGeom prst="straightConnector1">
              <a:avLst/>
            </a:prstGeom>
            <a:ln w="34925">
              <a:tailEnd type="triangle"/>
            </a:ln>
          </p:spPr>
          <p:style>
            <a:lnRef idx="1">
              <a:schemeClr val="accent1"/>
            </a:lnRef>
            <a:fillRef idx="0">
              <a:schemeClr val="accent1"/>
            </a:fillRef>
            <a:effectRef idx="0">
              <a:schemeClr val="accent1"/>
            </a:effectRef>
            <a:fontRef idx="minor">
              <a:schemeClr val="tx1"/>
            </a:fontRef>
          </p:style>
        </p:cxnSp>
        <p:sp>
          <p:nvSpPr>
            <p:cNvPr id="202" name="TextBox 201">
              <a:extLst>
                <a:ext uri="{FF2B5EF4-FFF2-40B4-BE49-F238E27FC236}">
                  <a16:creationId xmlns:a16="http://schemas.microsoft.com/office/drawing/2014/main" id="{977315CC-9446-3831-84D6-A4F1038BB3C9}"/>
                </a:ext>
              </a:extLst>
            </p:cNvPr>
            <p:cNvSpPr txBox="1"/>
            <p:nvPr/>
          </p:nvSpPr>
          <p:spPr>
            <a:xfrm>
              <a:off x="7122033" y="2567116"/>
              <a:ext cx="851515" cy="369332"/>
            </a:xfrm>
            <a:prstGeom prst="rect">
              <a:avLst/>
            </a:prstGeom>
            <a:noFill/>
          </p:spPr>
          <p:txBody>
            <a:bodyPr wrap="none" rtlCol="0">
              <a:spAutoFit/>
            </a:bodyPr>
            <a:lstStyle/>
            <a:p>
              <a:r>
                <a:rPr lang="en-US" sz="1800" dirty="0"/>
                <a:t>Dense</a:t>
              </a:r>
            </a:p>
          </p:txBody>
        </p:sp>
        <p:sp>
          <p:nvSpPr>
            <p:cNvPr id="203" name="TextBox 202">
              <a:extLst>
                <a:ext uri="{FF2B5EF4-FFF2-40B4-BE49-F238E27FC236}">
                  <a16:creationId xmlns:a16="http://schemas.microsoft.com/office/drawing/2014/main" id="{EF1AB3DB-246C-D992-0F16-68ACC7A8A562}"/>
                </a:ext>
              </a:extLst>
            </p:cNvPr>
            <p:cNvSpPr txBox="1"/>
            <p:nvPr/>
          </p:nvSpPr>
          <p:spPr>
            <a:xfrm>
              <a:off x="9960601" y="3147059"/>
              <a:ext cx="915635" cy="369332"/>
            </a:xfrm>
            <a:prstGeom prst="rect">
              <a:avLst/>
            </a:prstGeom>
            <a:noFill/>
          </p:spPr>
          <p:txBody>
            <a:bodyPr wrap="none" rtlCol="0">
              <a:spAutoFit/>
            </a:bodyPr>
            <a:lstStyle/>
            <a:p>
              <a:r>
                <a:rPr lang="en-US" sz="1800" dirty="0"/>
                <a:t>Sparse</a:t>
              </a:r>
            </a:p>
          </p:txBody>
        </p:sp>
        <p:sp>
          <p:nvSpPr>
            <p:cNvPr id="207" name="Title 1">
              <a:extLst>
                <a:ext uri="{FF2B5EF4-FFF2-40B4-BE49-F238E27FC236}">
                  <a16:creationId xmlns:a16="http://schemas.microsoft.com/office/drawing/2014/main" id="{67F6FA3D-0AF2-2A98-506C-7AA50C038EC5}"/>
                </a:ext>
              </a:extLst>
            </p:cNvPr>
            <p:cNvSpPr txBox="1">
              <a:spLocks/>
            </p:cNvSpPr>
            <p:nvPr/>
          </p:nvSpPr>
          <p:spPr>
            <a:xfrm>
              <a:off x="215775" y="815688"/>
              <a:ext cx="9687572" cy="65290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225F98"/>
                </a:buClr>
                <a:buSzPts val="1800"/>
                <a:buFont typeface="Georgia"/>
                <a:buNone/>
                <a:defRPr sz="3600" b="0" i="0" u="none" strike="noStrike" cap="none">
                  <a:solidFill>
                    <a:srgbClr val="225F98"/>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200" b="1" dirty="0">
                  <a:solidFill>
                    <a:srgbClr val="FF0000"/>
                  </a:solidFill>
                  <a:latin typeface="Source Sans Pro" panose="020B0503030403020204" pitchFamily="34" charset="0"/>
                  <a:ea typeface="Source Sans Pro" panose="020B0503030403020204" pitchFamily="34" charset="0"/>
                </a:rPr>
                <a:t>And Automatic Generation of Back End Compilers</a:t>
              </a:r>
            </a:p>
          </p:txBody>
        </p:sp>
        <p:sp>
          <p:nvSpPr>
            <p:cNvPr id="208" name="TextBox 207">
              <a:extLst>
                <a:ext uri="{FF2B5EF4-FFF2-40B4-BE49-F238E27FC236}">
                  <a16:creationId xmlns:a16="http://schemas.microsoft.com/office/drawing/2014/main" id="{DB1DA7B7-EF49-3A18-72FC-1A0EE67118D0}"/>
                </a:ext>
              </a:extLst>
            </p:cNvPr>
            <p:cNvSpPr txBox="1"/>
            <p:nvPr/>
          </p:nvSpPr>
          <p:spPr>
            <a:xfrm>
              <a:off x="8190525" y="3945341"/>
              <a:ext cx="1467068" cy="369332"/>
            </a:xfrm>
            <a:prstGeom prst="rect">
              <a:avLst/>
            </a:prstGeom>
            <a:noFill/>
          </p:spPr>
          <p:txBody>
            <a:bodyPr wrap="none" rtlCol="0">
              <a:spAutoFit/>
            </a:bodyPr>
            <a:lstStyle/>
            <a:p>
              <a:r>
                <a:rPr lang="en-US" sz="1800" dirty="0"/>
                <a:t>Accelerators</a:t>
              </a:r>
            </a:p>
          </p:txBody>
        </p:sp>
      </p:grpSp>
      <p:sp>
        <p:nvSpPr>
          <p:cNvPr id="9" name="Title 1">
            <a:extLst>
              <a:ext uri="{FF2B5EF4-FFF2-40B4-BE49-F238E27FC236}">
                <a16:creationId xmlns:a16="http://schemas.microsoft.com/office/drawing/2014/main" id="{A407D89F-810C-9801-236C-4718E964188C}"/>
              </a:ext>
            </a:extLst>
          </p:cNvPr>
          <p:cNvSpPr txBox="1">
            <a:spLocks/>
          </p:cNvSpPr>
          <p:nvPr/>
        </p:nvSpPr>
        <p:spPr>
          <a:xfrm>
            <a:off x="215775" y="346273"/>
            <a:ext cx="11811000" cy="640080"/>
          </a:xfrm>
          <a:prstGeom prst="rect">
            <a:avLst/>
          </a:prstGeom>
        </p:spPr>
        <p:txBody>
          <a:bodyPr vert="horz" lIns="91440" tIns="45720" rIns="91440" bIns="45720" rtlCol="0" anchor="ctr">
            <a:noAutofit/>
          </a:bodyPr>
          <a:lstStyle>
            <a:lvl1pPr algn="l" defTabSz="914400" rtl="0" eaLnBrk="1" latinLnBrk="0" hangingPunct="1">
              <a:spcBef>
                <a:spcPct val="0"/>
              </a:spcBef>
              <a:buNone/>
              <a:defRPr sz="3600" b="1" kern="1200" spc="-100" baseline="0">
                <a:solidFill>
                  <a:schemeClr val="tx2"/>
                </a:solidFill>
                <a:latin typeface="+mj-lt"/>
                <a:ea typeface="+mj-ea"/>
                <a:cs typeface="+mj-cs"/>
              </a:defRPr>
            </a:lvl1pPr>
          </a:lstStyle>
          <a:p>
            <a:r>
              <a:rPr lang="en-US" sz="3200" dirty="0">
                <a:solidFill>
                  <a:srgbClr val="1C4587"/>
                </a:solidFill>
                <a:latin typeface="Source Sans Pro" panose="020B0503030403020204" pitchFamily="34" charset="0"/>
                <a:ea typeface="Source Sans Pro" panose="020B0503030403020204" pitchFamily="34" charset="0"/>
              </a:rPr>
              <a:t>Automatic Generation of Hardware Accelerators</a:t>
            </a:r>
          </a:p>
        </p:txBody>
      </p:sp>
    </p:spTree>
    <p:extLst>
      <p:ext uri="{BB962C8B-B14F-4D97-AF65-F5344CB8AC3E}">
        <p14:creationId xmlns:p14="http://schemas.microsoft.com/office/powerpoint/2010/main" val="873816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591309E9-1687-6938-116B-2F53AD678AE3}"/>
              </a:ext>
            </a:extLst>
          </p:cNvPr>
          <p:cNvSpPr>
            <a:spLocks noGrp="1"/>
          </p:cNvSpPr>
          <p:nvPr>
            <p:ph type="body" idx="1"/>
          </p:nvPr>
        </p:nvSpPr>
        <p:spPr>
          <a:xfrm>
            <a:off x="1570356" y="1249672"/>
            <a:ext cx="7164496" cy="1968492"/>
          </a:xfrm>
        </p:spPr>
        <p:txBody>
          <a:bodyPr lIns="45719" tIns="45720" rIns="45719" bIns="45720" anchor="t">
            <a:normAutofit/>
          </a:bodyPr>
          <a:lstStyle/>
          <a:p>
            <a:pPr marL="0" indent="0">
              <a:spcBef>
                <a:spcPts val="0"/>
              </a:spcBef>
              <a:buNone/>
            </a:pPr>
            <a:endParaRPr lang="en-US" b="1" kern="100" dirty="0">
              <a:latin typeface="Calibri"/>
              <a:ea typeface="Calibri"/>
              <a:cs typeface="Calibri"/>
            </a:endParaRPr>
          </a:p>
          <a:p>
            <a:pPr marL="0" indent="0">
              <a:buNone/>
            </a:pPr>
            <a:r>
              <a:rPr lang="en-US" sz="2000" dirty="0">
                <a:solidFill>
                  <a:schemeClr val="tx1"/>
                </a:solidFill>
                <a:latin typeface="+mn-lt"/>
                <a:ea typeface="+mn-ea"/>
                <a:cs typeface="+mn-cs"/>
              </a:rPr>
              <a:t>ACT:</a:t>
            </a:r>
          </a:p>
          <a:p>
            <a:pPr marL="285750" indent="-285750"/>
            <a:r>
              <a:rPr lang="en-US" sz="2000" dirty="0">
                <a:solidFill>
                  <a:schemeClr val="tx1"/>
                </a:solidFill>
                <a:latin typeface="+mn-lt"/>
                <a:ea typeface="+mn-ea"/>
                <a:cs typeface="+mn-cs"/>
              </a:rPr>
              <a:t>Takes the ISA description of the accelerator</a:t>
            </a:r>
          </a:p>
          <a:p>
            <a:pPr marL="285750" indent="-285750"/>
            <a:r>
              <a:rPr lang="en-US" sz="2000" dirty="0">
                <a:solidFill>
                  <a:schemeClr val="tx1"/>
                </a:solidFill>
                <a:latin typeface="+mn-lt"/>
                <a:ea typeface="+mn-ea"/>
                <a:cs typeface="+mn-cs"/>
              </a:rPr>
              <a:t>Generates a back-end compiler for the accelerator</a:t>
            </a:r>
          </a:p>
          <a:p>
            <a:pPr marL="285750" indent="-285750"/>
            <a:r>
              <a:rPr lang="en-US" sz="2000" dirty="0">
                <a:solidFill>
                  <a:schemeClr val="tx1"/>
                </a:solidFill>
                <a:latin typeface="+mn-lt"/>
                <a:ea typeface="+mn-ea"/>
                <a:cs typeface="+mn-cs"/>
              </a:rPr>
              <a:t>Currently works for  Tensor accelerators (i.e., ML accelerators)</a:t>
            </a:r>
          </a:p>
        </p:txBody>
      </p:sp>
      <p:sp>
        <p:nvSpPr>
          <p:cNvPr id="3" name="Title 1">
            <a:extLst>
              <a:ext uri="{FF2B5EF4-FFF2-40B4-BE49-F238E27FC236}">
                <a16:creationId xmlns:a16="http://schemas.microsoft.com/office/drawing/2014/main" id="{21E96596-4874-87B9-EDBE-8D34A062CA81}"/>
              </a:ext>
            </a:extLst>
          </p:cNvPr>
          <p:cNvSpPr txBox="1">
            <a:spLocks/>
          </p:cNvSpPr>
          <p:nvPr/>
        </p:nvSpPr>
        <p:spPr>
          <a:xfrm>
            <a:off x="395070" y="495281"/>
            <a:ext cx="10707882" cy="754391"/>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225F98"/>
              </a:buClr>
              <a:buSzPts val="6000"/>
              <a:buFont typeface="Georgia"/>
              <a:buNone/>
              <a:defRPr sz="6000" b="0" i="0" u="none" strike="noStrike" cap="none">
                <a:solidFill>
                  <a:srgbClr val="225F98"/>
                </a:solidFill>
                <a:latin typeface="Georgia"/>
                <a:ea typeface="Georgia"/>
                <a:cs typeface="Georgia"/>
                <a:sym typeface="Georgi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200" b="1" spc="-100" dirty="0">
                <a:solidFill>
                  <a:srgbClr val="1C4587"/>
                </a:solidFill>
                <a:latin typeface="Source Sans Pro" panose="020B0503030403020204" pitchFamily="34" charset="0"/>
                <a:ea typeface="Source Sans Pro" panose="020B0503030403020204" pitchFamily="34" charset="0"/>
                <a:cs typeface="+mj-cs"/>
              </a:rPr>
              <a:t>ACT: Unified Compiler Infrastructure for ML accelerators</a:t>
            </a:r>
          </a:p>
        </p:txBody>
      </p:sp>
      <p:sp>
        <p:nvSpPr>
          <p:cNvPr id="5" name="Alternate Process 4">
            <a:extLst>
              <a:ext uri="{FF2B5EF4-FFF2-40B4-BE49-F238E27FC236}">
                <a16:creationId xmlns:a16="http://schemas.microsoft.com/office/drawing/2014/main" id="{5D48281C-1D71-C452-9948-BDCD6CECDEEA}"/>
              </a:ext>
            </a:extLst>
          </p:cNvPr>
          <p:cNvSpPr/>
          <p:nvPr/>
        </p:nvSpPr>
        <p:spPr>
          <a:xfrm>
            <a:off x="2440448" y="3854669"/>
            <a:ext cx="3626993" cy="1422616"/>
          </a:xfrm>
          <a:prstGeom prst="flowChartAlternateProcess">
            <a:avLst/>
          </a:prstGeom>
          <a:solidFill>
            <a:schemeClr val="tx1">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2">
                    <a:lumMod val="10000"/>
                  </a:schemeClr>
                </a:solidFill>
              </a:rPr>
              <a:t>TAIDL:</a:t>
            </a:r>
          </a:p>
          <a:p>
            <a:pPr algn="ctr"/>
            <a:r>
              <a:rPr lang="en-US" sz="2000" dirty="0">
                <a:solidFill>
                  <a:schemeClr val="tx2">
                    <a:lumMod val="10000"/>
                  </a:schemeClr>
                </a:solidFill>
              </a:rPr>
              <a:t>ISA Definition Language for Tensor Accelerators </a:t>
            </a:r>
          </a:p>
        </p:txBody>
      </p:sp>
      <p:sp>
        <p:nvSpPr>
          <p:cNvPr id="6" name="TextBox 5">
            <a:extLst>
              <a:ext uri="{FF2B5EF4-FFF2-40B4-BE49-F238E27FC236}">
                <a16:creationId xmlns:a16="http://schemas.microsoft.com/office/drawing/2014/main" id="{3E43B996-59E0-9F52-9E67-6F1EBDA988CA}"/>
              </a:ext>
            </a:extLst>
          </p:cNvPr>
          <p:cNvSpPr txBox="1"/>
          <p:nvPr/>
        </p:nvSpPr>
        <p:spPr>
          <a:xfrm>
            <a:off x="6303487" y="3799957"/>
            <a:ext cx="5207617" cy="1477328"/>
          </a:xfrm>
          <a:prstGeom prst="rect">
            <a:avLst/>
          </a:prstGeom>
          <a:noFill/>
        </p:spPr>
        <p:txBody>
          <a:bodyPr wrap="square" rtlCol="0">
            <a:spAutoFit/>
          </a:bodyPr>
          <a:lstStyle/>
          <a:p>
            <a:pPr marL="285750" indent="-285750">
              <a:buFont typeface="Arial" panose="020B0604020202020204" pitchFamily="34" charset="0"/>
              <a:buChar char="•"/>
            </a:pPr>
            <a:r>
              <a:rPr lang="en-US" sz="1800" dirty="0"/>
              <a:t>Data Model</a:t>
            </a:r>
          </a:p>
          <a:p>
            <a:pPr marL="285750" indent="-285750">
              <a:buFont typeface="Arial" panose="020B0604020202020204" pitchFamily="34" charset="0"/>
              <a:buChar char="•"/>
            </a:pPr>
            <a:r>
              <a:rPr lang="en-US" sz="1800" dirty="0"/>
              <a:t>Instruction Set</a:t>
            </a:r>
            <a:endParaRPr lang="en-US" dirty="0"/>
          </a:p>
          <a:p>
            <a:pPr marL="742950" lvl="1" indent="-285750">
              <a:buFont typeface="Arial" panose="020B0604020202020204" pitchFamily="34" charset="0"/>
              <a:buChar char="•"/>
            </a:pPr>
            <a:r>
              <a:rPr lang="en-US" dirty="0"/>
              <a:t>Attributes</a:t>
            </a:r>
          </a:p>
          <a:p>
            <a:pPr marL="742950" lvl="1" indent="-285750">
              <a:buFont typeface="Arial" panose="020B0604020202020204" pitchFamily="34" charset="0"/>
              <a:buChar char="•"/>
            </a:pPr>
            <a:r>
              <a:rPr lang="en-US" dirty="0"/>
              <a:t>Constraints</a:t>
            </a:r>
          </a:p>
          <a:p>
            <a:pPr marL="742950" lvl="1" indent="-285750">
              <a:buFont typeface="Arial" panose="020B0604020202020204" pitchFamily="34" charset="0"/>
              <a:buChar char="•"/>
            </a:pPr>
            <a:r>
              <a:rPr lang="en-US" dirty="0"/>
              <a:t>Semantics</a:t>
            </a:r>
          </a:p>
        </p:txBody>
      </p:sp>
      <p:sp>
        <p:nvSpPr>
          <p:cNvPr id="2" name="TextBox 1">
            <a:extLst>
              <a:ext uri="{FF2B5EF4-FFF2-40B4-BE49-F238E27FC236}">
                <a16:creationId xmlns:a16="http://schemas.microsoft.com/office/drawing/2014/main" id="{29D2C5C8-DDAB-5524-AEFC-69000798DF41}"/>
              </a:ext>
            </a:extLst>
          </p:cNvPr>
          <p:cNvSpPr txBox="1"/>
          <p:nvPr/>
        </p:nvSpPr>
        <p:spPr>
          <a:xfrm>
            <a:off x="9690284" y="412782"/>
            <a:ext cx="2649613" cy="615553"/>
          </a:xfrm>
          <a:prstGeom prst="rect">
            <a:avLst/>
          </a:prstGeom>
          <a:noFill/>
        </p:spPr>
        <p:txBody>
          <a:bodyPr wrap="square">
            <a:spAutoFit/>
          </a:bodyPr>
          <a:lstStyle/>
          <a:p>
            <a:pPr lvl="1"/>
            <a:r>
              <a:rPr lang="en-US" sz="1600" dirty="0"/>
              <a:t>[C. Mendis, Illinois]</a:t>
            </a:r>
          </a:p>
          <a:p>
            <a:pPr marL="742950" lvl="1" indent="-285750">
              <a:buFont typeface="Courier New" panose="02070309020205020404" pitchFamily="49" charset="0"/>
              <a:buChar char="o"/>
            </a:pPr>
            <a:endParaRPr lang="en-US" sz="1800" dirty="0"/>
          </a:p>
        </p:txBody>
      </p:sp>
    </p:spTree>
    <p:extLst>
      <p:ext uri="{BB962C8B-B14F-4D97-AF65-F5344CB8AC3E}">
        <p14:creationId xmlns:p14="http://schemas.microsoft.com/office/powerpoint/2010/main" val="147476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22176-B086-7596-3F78-499C5AB845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C2612A-1FE9-D326-641C-C5037C30F277}"/>
              </a:ext>
            </a:extLst>
          </p:cNvPr>
          <p:cNvSpPr>
            <a:spLocks noGrp="1"/>
          </p:cNvSpPr>
          <p:nvPr>
            <p:ph type="title"/>
          </p:nvPr>
        </p:nvSpPr>
        <p:spPr>
          <a:xfrm>
            <a:off x="190618" y="483936"/>
            <a:ext cx="12001382" cy="614383"/>
          </a:xfrm>
        </p:spPr>
        <p:txBody>
          <a:bodyPr>
            <a:normAutofit fontScale="90000"/>
          </a:bodyPr>
          <a:lstStyle/>
          <a:p>
            <a:r>
              <a:rPr lang="en-US" sz="3200" dirty="0"/>
              <a:t> </a:t>
            </a:r>
            <a:r>
              <a:rPr lang="en-US" sz="3300" dirty="0">
                <a:latin typeface="Source Sans Pro" panose="020B0503030403020204" pitchFamily="34" charset="0"/>
                <a:ea typeface="Source Sans Pro" panose="020B0503030403020204" pitchFamily="34" charset="0"/>
                <a:sym typeface="Georgia"/>
              </a:rPr>
              <a:t>An Open-Source Software Framework to Program Multiple Accelerators</a:t>
            </a:r>
          </a:p>
        </p:txBody>
      </p:sp>
      <p:grpSp>
        <p:nvGrpSpPr>
          <p:cNvPr id="22" name="Group 21">
            <a:extLst>
              <a:ext uri="{FF2B5EF4-FFF2-40B4-BE49-F238E27FC236}">
                <a16:creationId xmlns:a16="http://schemas.microsoft.com/office/drawing/2014/main" id="{E6FDFF70-9190-7B87-3619-E52C7DBBD909}"/>
              </a:ext>
            </a:extLst>
          </p:cNvPr>
          <p:cNvGrpSpPr/>
          <p:nvPr/>
        </p:nvGrpSpPr>
        <p:grpSpPr>
          <a:xfrm>
            <a:off x="582503" y="4607252"/>
            <a:ext cx="11251569" cy="1718442"/>
            <a:chOff x="1014685" y="4529082"/>
            <a:chExt cx="11251569" cy="1718442"/>
          </a:xfrm>
        </p:grpSpPr>
        <p:sp>
          <p:nvSpPr>
            <p:cNvPr id="120" name="Content Placeholder 2">
              <a:extLst>
                <a:ext uri="{FF2B5EF4-FFF2-40B4-BE49-F238E27FC236}">
                  <a16:creationId xmlns:a16="http://schemas.microsoft.com/office/drawing/2014/main" id="{558AA417-B99A-B5D4-8479-3B886B489004}"/>
                </a:ext>
              </a:extLst>
            </p:cNvPr>
            <p:cNvSpPr txBox="1">
              <a:spLocks/>
            </p:cNvSpPr>
            <p:nvPr/>
          </p:nvSpPr>
          <p:spPr>
            <a:xfrm>
              <a:off x="10763289" y="5280087"/>
              <a:ext cx="1502965" cy="5772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9pPr>
            </a:lstStyle>
            <a:p>
              <a:pPr marL="0" indent="0" hangingPunct="1">
                <a:buNone/>
              </a:pPr>
              <a:r>
                <a:rPr lang="en-US" sz="1400" dirty="0"/>
                <a:t>New hardware accelerators</a:t>
              </a:r>
            </a:p>
          </p:txBody>
        </p:sp>
        <p:grpSp>
          <p:nvGrpSpPr>
            <p:cNvPr id="17" name="Group 16">
              <a:extLst>
                <a:ext uri="{FF2B5EF4-FFF2-40B4-BE49-F238E27FC236}">
                  <a16:creationId xmlns:a16="http://schemas.microsoft.com/office/drawing/2014/main" id="{08945FBB-3B41-BBAD-FFD1-BCDC2DF00AB9}"/>
                </a:ext>
              </a:extLst>
            </p:cNvPr>
            <p:cNvGrpSpPr/>
            <p:nvPr/>
          </p:nvGrpSpPr>
          <p:grpSpPr>
            <a:xfrm>
              <a:off x="1014685" y="4529082"/>
              <a:ext cx="9662531" cy="1718442"/>
              <a:chOff x="1014685" y="4529082"/>
              <a:chExt cx="9662531" cy="1718442"/>
            </a:xfrm>
          </p:grpSpPr>
          <p:sp>
            <p:nvSpPr>
              <p:cNvPr id="130" name="Rounded Rectangle 129">
                <a:extLst>
                  <a:ext uri="{FF2B5EF4-FFF2-40B4-BE49-F238E27FC236}">
                    <a16:creationId xmlns:a16="http://schemas.microsoft.com/office/drawing/2014/main" id="{0BD340F9-0C05-D8D3-AA45-FCDEDFB27F22}"/>
                  </a:ext>
                </a:extLst>
              </p:cNvPr>
              <p:cNvSpPr/>
              <p:nvPr/>
            </p:nvSpPr>
            <p:spPr bwMode="auto">
              <a:xfrm>
                <a:off x="1014685" y="5100510"/>
                <a:ext cx="1150062" cy="889837"/>
              </a:xfrm>
              <a:prstGeom prst="roundRect">
                <a:avLst/>
              </a:prstGeom>
              <a:solidFill>
                <a:srgbClr val="C6D9F1"/>
              </a:solidFill>
              <a:ln w="12700">
                <a:solidFill>
                  <a:srgbClr val="000000"/>
                </a:solidFill>
                <a:miter lim="800000"/>
                <a:headEnd/>
                <a:tailEnd/>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Georgia" panose="02040502050405020303" pitchFamily="18" charset="0"/>
                  <a:ea typeface="+mn-ea"/>
                  <a:cs typeface="+mn-cs"/>
                </a:endParaRPr>
              </a:p>
            </p:txBody>
          </p:sp>
          <p:sp>
            <p:nvSpPr>
              <p:cNvPr id="129" name="Rounded Rectangle 128">
                <a:extLst>
                  <a:ext uri="{FF2B5EF4-FFF2-40B4-BE49-F238E27FC236}">
                    <a16:creationId xmlns:a16="http://schemas.microsoft.com/office/drawing/2014/main" id="{448FB215-E2B7-E5D3-1C7C-CD26B61718FA}"/>
                  </a:ext>
                </a:extLst>
              </p:cNvPr>
              <p:cNvSpPr/>
              <p:nvPr/>
            </p:nvSpPr>
            <p:spPr bwMode="auto">
              <a:xfrm>
                <a:off x="4022252" y="5125056"/>
                <a:ext cx="6497736" cy="827475"/>
              </a:xfrm>
              <a:prstGeom prst="roundRect">
                <a:avLst/>
              </a:prstGeom>
              <a:solidFill>
                <a:srgbClr val="1F497D">
                  <a:lumMod val="20000"/>
                  <a:lumOff val="80000"/>
                </a:srgbClr>
              </a:solidFill>
              <a:ln w="12700">
                <a:solidFill>
                  <a:srgbClr val="000000"/>
                </a:solidFill>
                <a:miter lim="800000"/>
                <a:headEnd/>
                <a:tailEnd/>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Georgia" panose="02040502050405020303" pitchFamily="18" charset="0"/>
                  <a:ea typeface="+mn-ea"/>
                  <a:cs typeface="+mn-cs"/>
                </a:endParaRPr>
              </a:p>
            </p:txBody>
          </p:sp>
          <p:sp>
            <p:nvSpPr>
              <p:cNvPr id="123" name="Rounded Rectangle 122">
                <a:extLst>
                  <a:ext uri="{FF2B5EF4-FFF2-40B4-BE49-F238E27FC236}">
                    <a16:creationId xmlns:a16="http://schemas.microsoft.com/office/drawing/2014/main" id="{AB9380F2-CE24-D192-688F-41360E546692}"/>
                  </a:ext>
                </a:extLst>
              </p:cNvPr>
              <p:cNvSpPr/>
              <p:nvPr/>
            </p:nvSpPr>
            <p:spPr bwMode="auto">
              <a:xfrm>
                <a:off x="2602031" y="5149578"/>
                <a:ext cx="1013754" cy="789504"/>
              </a:xfrm>
              <a:prstGeom prst="roundRect">
                <a:avLst/>
              </a:prstGeom>
              <a:solidFill>
                <a:schemeClr val="tx2"/>
              </a:solidFill>
              <a:ln w="12700">
                <a:solidFill>
                  <a:srgbClr val="000000"/>
                </a:solidFill>
                <a:miter lim="800000"/>
                <a:headEnd/>
                <a:tailEnd/>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effectLst/>
                  <a:uLnTx/>
                  <a:uFillTx/>
                  <a:latin typeface="Georgia" panose="02040502050405020303" pitchFamily="18" charset="0"/>
                  <a:ea typeface="+mn-ea"/>
                  <a:cs typeface="+mn-cs"/>
                </a:endParaRPr>
              </a:p>
            </p:txBody>
          </p:sp>
          <p:pic>
            <p:nvPicPr>
              <p:cNvPr id="30" name="Picture 14" descr="Chip - Free computer icons">
                <a:extLst>
                  <a:ext uri="{FF2B5EF4-FFF2-40B4-BE49-F238E27FC236}">
                    <a16:creationId xmlns:a16="http://schemas.microsoft.com/office/drawing/2014/main" id="{57D316F9-76B9-E204-FAD9-97D31049C0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0297" y="5187207"/>
                <a:ext cx="724329" cy="713116"/>
              </a:xfrm>
              <a:prstGeom prst="rect">
                <a:avLst/>
              </a:prstGeom>
              <a:noFill/>
              <a:extLst>
                <a:ext uri="{909E8E84-426E-40DD-AFC4-6F175D3DCCD1}">
                  <a14:hiddenFill xmlns:a14="http://schemas.microsoft.com/office/drawing/2010/main">
                    <a:solidFill>
                      <a:srgbClr val="FFFFFF"/>
                    </a:solidFill>
                  </a14:hiddenFill>
                </a:ext>
              </a:extLst>
            </p:spPr>
          </p:pic>
          <p:sp>
            <p:nvSpPr>
              <p:cNvPr id="84" name="Content Placeholder 2">
                <a:extLst>
                  <a:ext uri="{FF2B5EF4-FFF2-40B4-BE49-F238E27FC236}">
                    <a16:creationId xmlns:a16="http://schemas.microsoft.com/office/drawing/2014/main" id="{9B1F7616-3214-60FA-2238-B33D13D7871C}"/>
                  </a:ext>
                </a:extLst>
              </p:cNvPr>
              <p:cNvSpPr txBox="1">
                <a:spLocks/>
              </p:cNvSpPr>
              <p:nvPr/>
            </p:nvSpPr>
            <p:spPr>
              <a:xfrm>
                <a:off x="1088336" y="5132555"/>
                <a:ext cx="1104599" cy="8259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9pPr>
              </a:lstStyle>
              <a:p>
                <a:pPr marL="0" indent="0" hangingPunct="1">
                  <a:buNone/>
                </a:pPr>
                <a:r>
                  <a:rPr lang="en-US" sz="1400" dirty="0"/>
                  <a:t>Pre-Silicon Verification of Hardware Accelerators</a:t>
                </a:r>
              </a:p>
            </p:txBody>
          </p:sp>
          <p:cxnSp>
            <p:nvCxnSpPr>
              <p:cNvPr id="100" name="Straight Arrow Connector 99">
                <a:extLst>
                  <a:ext uri="{FF2B5EF4-FFF2-40B4-BE49-F238E27FC236}">
                    <a16:creationId xmlns:a16="http://schemas.microsoft.com/office/drawing/2014/main" id="{91C3083C-126F-AC8A-DFD4-55588A26B50B}"/>
                  </a:ext>
                </a:extLst>
              </p:cNvPr>
              <p:cNvCxnSpPr>
                <a:cxnSpLocks/>
              </p:cNvCxnSpPr>
              <p:nvPr/>
            </p:nvCxnSpPr>
            <p:spPr>
              <a:xfrm>
                <a:off x="3073692" y="4529082"/>
                <a:ext cx="0" cy="481617"/>
              </a:xfrm>
              <a:prstGeom prst="straightConnector1">
                <a:avLst/>
              </a:prstGeom>
              <a:noFill/>
              <a:ln w="19050" cap="flat" cmpd="sng" algn="ctr">
                <a:solidFill>
                  <a:schemeClr val="bg2">
                    <a:lumMod val="25000"/>
                  </a:schemeClr>
                </a:solidFill>
                <a:prstDash val="solid"/>
                <a:miter lim="800000"/>
                <a:tailEnd type="triangle"/>
              </a:ln>
              <a:effectLst/>
            </p:spPr>
          </p:cxnSp>
          <p:cxnSp>
            <p:nvCxnSpPr>
              <p:cNvPr id="105" name="Straight Arrow Connector 104">
                <a:extLst>
                  <a:ext uri="{FF2B5EF4-FFF2-40B4-BE49-F238E27FC236}">
                    <a16:creationId xmlns:a16="http://schemas.microsoft.com/office/drawing/2014/main" id="{6955721B-6E96-C359-D037-8FD33BDAC12D}"/>
                  </a:ext>
                </a:extLst>
              </p:cNvPr>
              <p:cNvCxnSpPr>
                <a:cxnSpLocks/>
              </p:cNvCxnSpPr>
              <p:nvPr/>
            </p:nvCxnSpPr>
            <p:spPr>
              <a:xfrm>
                <a:off x="4795170" y="4529082"/>
                <a:ext cx="0" cy="481617"/>
              </a:xfrm>
              <a:prstGeom prst="straightConnector1">
                <a:avLst/>
              </a:prstGeom>
              <a:noFill/>
              <a:ln w="19050" cap="flat" cmpd="sng" algn="ctr">
                <a:solidFill>
                  <a:schemeClr val="bg2">
                    <a:lumMod val="25000"/>
                  </a:schemeClr>
                </a:solidFill>
                <a:prstDash val="solid"/>
                <a:miter lim="800000"/>
                <a:tailEnd type="triangle"/>
              </a:ln>
              <a:effectLst/>
            </p:spPr>
          </p:cxnSp>
          <p:cxnSp>
            <p:nvCxnSpPr>
              <p:cNvPr id="106" name="Straight Arrow Connector 105">
                <a:extLst>
                  <a:ext uri="{FF2B5EF4-FFF2-40B4-BE49-F238E27FC236}">
                    <a16:creationId xmlns:a16="http://schemas.microsoft.com/office/drawing/2014/main" id="{9F0DD308-733B-64A6-C4CF-964891582574}"/>
                  </a:ext>
                </a:extLst>
              </p:cNvPr>
              <p:cNvCxnSpPr>
                <a:cxnSpLocks/>
              </p:cNvCxnSpPr>
              <p:nvPr/>
            </p:nvCxnSpPr>
            <p:spPr>
              <a:xfrm>
                <a:off x="6455005" y="4678709"/>
                <a:ext cx="0" cy="393300"/>
              </a:xfrm>
              <a:prstGeom prst="straightConnector1">
                <a:avLst/>
              </a:prstGeom>
              <a:noFill/>
              <a:ln w="19050" cap="flat" cmpd="sng" algn="ctr">
                <a:solidFill>
                  <a:schemeClr val="bg2">
                    <a:lumMod val="25000"/>
                  </a:schemeClr>
                </a:solidFill>
                <a:prstDash val="solid"/>
                <a:miter lim="800000"/>
                <a:tailEnd type="triangle"/>
              </a:ln>
              <a:effectLst/>
            </p:spPr>
          </p:cxnSp>
          <p:cxnSp>
            <p:nvCxnSpPr>
              <p:cNvPr id="110" name="Straight Arrow Connector 109">
                <a:extLst>
                  <a:ext uri="{FF2B5EF4-FFF2-40B4-BE49-F238E27FC236}">
                    <a16:creationId xmlns:a16="http://schemas.microsoft.com/office/drawing/2014/main" id="{66817A3D-D02C-4950-EF85-8C634AACCB4D}"/>
                  </a:ext>
                </a:extLst>
              </p:cNvPr>
              <p:cNvCxnSpPr>
                <a:cxnSpLocks/>
              </p:cNvCxnSpPr>
              <p:nvPr/>
            </p:nvCxnSpPr>
            <p:spPr>
              <a:xfrm>
                <a:off x="8074149" y="4640478"/>
                <a:ext cx="0" cy="431531"/>
              </a:xfrm>
              <a:prstGeom prst="straightConnector1">
                <a:avLst/>
              </a:prstGeom>
              <a:noFill/>
              <a:ln w="19050" cap="flat" cmpd="sng" algn="ctr">
                <a:solidFill>
                  <a:schemeClr val="bg2">
                    <a:lumMod val="25000"/>
                  </a:schemeClr>
                </a:solidFill>
                <a:prstDash val="solid"/>
                <a:miter lim="800000"/>
                <a:tailEnd type="triangle"/>
              </a:ln>
              <a:effectLst/>
            </p:spPr>
          </p:cxnSp>
          <p:sp>
            <p:nvSpPr>
              <p:cNvPr id="112" name="Content Placeholder 2">
                <a:extLst>
                  <a:ext uri="{FF2B5EF4-FFF2-40B4-BE49-F238E27FC236}">
                    <a16:creationId xmlns:a16="http://schemas.microsoft.com/office/drawing/2014/main" id="{04DBA7CA-3F18-4C30-33BB-2AF9563EE377}"/>
                  </a:ext>
                </a:extLst>
              </p:cNvPr>
              <p:cNvSpPr txBox="1">
                <a:spLocks/>
              </p:cNvSpPr>
              <p:nvPr/>
            </p:nvSpPr>
            <p:spPr>
              <a:xfrm>
                <a:off x="1088336" y="4875359"/>
                <a:ext cx="749369" cy="2676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9pPr>
              </a:lstStyle>
              <a:p>
                <a:pPr marL="0" indent="0" hangingPunct="1">
                  <a:buNone/>
                </a:pPr>
                <a:r>
                  <a:rPr lang="en-US" sz="900" dirty="0"/>
                  <a:t>[DAC23]</a:t>
                </a:r>
              </a:p>
            </p:txBody>
          </p:sp>
          <p:sp>
            <p:nvSpPr>
              <p:cNvPr id="7" name="Rectangle 6">
                <a:extLst>
                  <a:ext uri="{FF2B5EF4-FFF2-40B4-BE49-F238E27FC236}">
                    <a16:creationId xmlns:a16="http://schemas.microsoft.com/office/drawing/2014/main" id="{E8D45CF1-3A74-AEDD-5F21-5B85764E9A19}"/>
                  </a:ext>
                </a:extLst>
              </p:cNvPr>
              <p:cNvSpPr/>
              <p:nvPr/>
            </p:nvSpPr>
            <p:spPr>
              <a:xfrm>
                <a:off x="2511135" y="5072009"/>
                <a:ext cx="8166081" cy="942875"/>
              </a:xfrm>
              <a:prstGeom prst="rect">
                <a:avLst/>
              </a:prstGeom>
              <a:noFill/>
              <a:ln w="1905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Arrow Connector 24">
                <a:extLst>
                  <a:ext uri="{FF2B5EF4-FFF2-40B4-BE49-F238E27FC236}">
                    <a16:creationId xmlns:a16="http://schemas.microsoft.com/office/drawing/2014/main" id="{29337183-4AB9-9F4D-E001-2C5D73C57D99}"/>
                  </a:ext>
                </a:extLst>
              </p:cNvPr>
              <p:cNvCxnSpPr>
                <a:cxnSpLocks/>
              </p:cNvCxnSpPr>
              <p:nvPr/>
            </p:nvCxnSpPr>
            <p:spPr>
              <a:xfrm>
                <a:off x="9688924" y="4678709"/>
                <a:ext cx="0" cy="393300"/>
              </a:xfrm>
              <a:prstGeom prst="straightConnector1">
                <a:avLst/>
              </a:prstGeom>
              <a:noFill/>
              <a:ln w="19050" cap="flat" cmpd="sng" algn="ctr">
                <a:solidFill>
                  <a:schemeClr val="bg2">
                    <a:lumMod val="25000"/>
                  </a:schemeClr>
                </a:solidFill>
                <a:prstDash val="solid"/>
                <a:miter lim="800000"/>
                <a:tailEnd type="triangle"/>
              </a:ln>
              <a:effectLst/>
            </p:spPr>
          </p:cxnSp>
          <p:pic>
            <p:nvPicPr>
              <p:cNvPr id="36" name="Picture 35">
                <a:extLst>
                  <a:ext uri="{FF2B5EF4-FFF2-40B4-BE49-F238E27FC236}">
                    <a16:creationId xmlns:a16="http://schemas.microsoft.com/office/drawing/2014/main" id="{4E3CD230-415A-A501-F069-4F121087368F}"/>
                  </a:ext>
                </a:extLst>
              </p:cNvPr>
              <p:cNvPicPr>
                <a:picLocks noChangeAspect="1"/>
              </p:cNvPicPr>
              <p:nvPr/>
            </p:nvPicPr>
            <p:blipFill>
              <a:blip r:embed="rId4"/>
              <a:stretch>
                <a:fillRect/>
              </a:stretch>
            </p:blipFill>
            <p:spPr>
              <a:xfrm>
                <a:off x="4600432" y="5204776"/>
                <a:ext cx="616871" cy="652604"/>
              </a:xfrm>
              <a:prstGeom prst="rect">
                <a:avLst/>
              </a:prstGeom>
            </p:spPr>
          </p:pic>
          <p:sp>
            <p:nvSpPr>
              <p:cNvPr id="37" name="Content Placeholder 2">
                <a:extLst>
                  <a:ext uri="{FF2B5EF4-FFF2-40B4-BE49-F238E27FC236}">
                    <a16:creationId xmlns:a16="http://schemas.microsoft.com/office/drawing/2014/main" id="{1CDF6C51-7191-CFF5-497D-7E2B06BA7B95}"/>
                  </a:ext>
                </a:extLst>
              </p:cNvPr>
              <p:cNvSpPr txBox="1">
                <a:spLocks/>
              </p:cNvSpPr>
              <p:nvPr/>
            </p:nvSpPr>
            <p:spPr>
              <a:xfrm>
                <a:off x="4241477" y="5970530"/>
                <a:ext cx="1610772" cy="2769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9pPr>
              </a:lstStyle>
              <a:p>
                <a:pPr marL="0" indent="0" hangingPunct="1">
                  <a:buNone/>
                </a:pPr>
                <a:r>
                  <a:rPr lang="en-US" sz="900" dirty="0"/>
                  <a:t>[Intel16 </a:t>
                </a:r>
                <a:r>
                  <a:rPr lang="en-US" sz="900" dirty="0" err="1"/>
                  <a:t>Tapeout</a:t>
                </a:r>
                <a:r>
                  <a:rPr lang="en-US" sz="900" dirty="0"/>
                  <a:t> 24Q2]</a:t>
                </a:r>
              </a:p>
            </p:txBody>
          </p:sp>
          <p:pic>
            <p:nvPicPr>
              <p:cNvPr id="40" name="Picture 39">
                <a:extLst>
                  <a:ext uri="{FF2B5EF4-FFF2-40B4-BE49-F238E27FC236}">
                    <a16:creationId xmlns:a16="http://schemas.microsoft.com/office/drawing/2014/main" id="{4EF3872B-4264-6175-7F1E-3C4AE4A0CFF6}"/>
                  </a:ext>
                </a:extLst>
              </p:cNvPr>
              <p:cNvPicPr>
                <a:picLocks noChangeAspect="1"/>
              </p:cNvPicPr>
              <p:nvPr/>
            </p:nvPicPr>
            <p:blipFill>
              <a:blip r:embed="rId5"/>
              <a:stretch>
                <a:fillRect/>
              </a:stretch>
            </p:blipFill>
            <p:spPr>
              <a:xfrm>
                <a:off x="9464851" y="5165086"/>
                <a:ext cx="544835" cy="543893"/>
              </a:xfrm>
              <a:prstGeom prst="rect">
                <a:avLst/>
              </a:prstGeom>
            </p:spPr>
          </p:pic>
          <p:pic>
            <p:nvPicPr>
              <p:cNvPr id="41" name="Picture 40" descr="A close-up of a chart&#10;&#10;Description automatically generated">
                <a:extLst>
                  <a:ext uri="{FF2B5EF4-FFF2-40B4-BE49-F238E27FC236}">
                    <a16:creationId xmlns:a16="http://schemas.microsoft.com/office/drawing/2014/main" id="{327EA84B-4C31-2111-DAC9-DEEB9DF0B4D6}"/>
                  </a:ext>
                </a:extLst>
              </p:cNvPr>
              <p:cNvPicPr>
                <a:picLocks noChangeAspect="1"/>
              </p:cNvPicPr>
              <p:nvPr/>
            </p:nvPicPr>
            <p:blipFill>
              <a:blip r:embed="rId6"/>
              <a:stretch>
                <a:fillRect/>
              </a:stretch>
            </p:blipFill>
            <p:spPr>
              <a:xfrm>
                <a:off x="7722038" y="5214278"/>
                <a:ext cx="653152" cy="567722"/>
              </a:xfrm>
              <a:prstGeom prst="rect">
                <a:avLst/>
              </a:prstGeom>
            </p:spPr>
          </p:pic>
          <p:pic>
            <p:nvPicPr>
              <p:cNvPr id="43" name="Picture 42" descr="A close-up of several small yellow chips&#10;&#10;Description automatically generated">
                <a:extLst>
                  <a:ext uri="{FF2B5EF4-FFF2-40B4-BE49-F238E27FC236}">
                    <a16:creationId xmlns:a16="http://schemas.microsoft.com/office/drawing/2014/main" id="{41FC2AFF-F9A0-B67B-7E7A-EE172A0BFE30}"/>
                  </a:ext>
                </a:extLst>
              </p:cNvPr>
              <p:cNvPicPr>
                <a:picLocks noChangeAspect="1"/>
              </p:cNvPicPr>
              <p:nvPr/>
            </p:nvPicPr>
            <p:blipFill>
              <a:blip r:embed="rId7"/>
              <a:stretch>
                <a:fillRect/>
              </a:stretch>
            </p:blipFill>
            <p:spPr>
              <a:xfrm>
                <a:off x="6138375" y="5241950"/>
                <a:ext cx="662591" cy="565127"/>
              </a:xfrm>
              <a:prstGeom prst="rect">
                <a:avLst/>
              </a:prstGeom>
            </p:spPr>
          </p:pic>
        </p:grpSp>
      </p:grpSp>
      <p:grpSp>
        <p:nvGrpSpPr>
          <p:cNvPr id="11" name="Group 10">
            <a:extLst>
              <a:ext uri="{FF2B5EF4-FFF2-40B4-BE49-F238E27FC236}">
                <a16:creationId xmlns:a16="http://schemas.microsoft.com/office/drawing/2014/main" id="{477A14B5-15C8-1DD8-CB54-58BD506D318E}"/>
              </a:ext>
            </a:extLst>
          </p:cNvPr>
          <p:cNvGrpSpPr/>
          <p:nvPr/>
        </p:nvGrpSpPr>
        <p:grpSpPr>
          <a:xfrm>
            <a:off x="1575272" y="3015665"/>
            <a:ext cx="9945157" cy="1865807"/>
            <a:chOff x="1726100" y="2402923"/>
            <a:chExt cx="9945157" cy="1865807"/>
          </a:xfrm>
        </p:grpSpPr>
        <p:grpSp>
          <p:nvGrpSpPr>
            <p:cNvPr id="16" name="Group 15">
              <a:extLst>
                <a:ext uri="{FF2B5EF4-FFF2-40B4-BE49-F238E27FC236}">
                  <a16:creationId xmlns:a16="http://schemas.microsoft.com/office/drawing/2014/main" id="{C41CC656-9B67-FDE5-9EBF-0A963E0C77A1}"/>
                </a:ext>
              </a:extLst>
            </p:cNvPr>
            <p:cNvGrpSpPr/>
            <p:nvPr/>
          </p:nvGrpSpPr>
          <p:grpSpPr>
            <a:xfrm>
              <a:off x="1726100" y="2818963"/>
              <a:ext cx="9945157" cy="1449767"/>
              <a:chOff x="1988808" y="3360518"/>
              <a:chExt cx="9945157" cy="1449767"/>
            </a:xfrm>
          </p:grpSpPr>
          <p:sp>
            <p:nvSpPr>
              <p:cNvPr id="31" name="Rounded Rectangle 30">
                <a:extLst>
                  <a:ext uri="{FF2B5EF4-FFF2-40B4-BE49-F238E27FC236}">
                    <a16:creationId xmlns:a16="http://schemas.microsoft.com/office/drawing/2014/main" id="{6348F13F-A67D-DB28-F63D-3E5ADAD234EC}"/>
                  </a:ext>
                </a:extLst>
              </p:cNvPr>
              <p:cNvSpPr/>
              <p:nvPr/>
            </p:nvSpPr>
            <p:spPr bwMode="auto">
              <a:xfrm>
                <a:off x="7322907" y="3851694"/>
                <a:ext cx="1436934" cy="628091"/>
              </a:xfrm>
              <a:prstGeom prst="roundRect">
                <a:avLst/>
              </a:prstGeom>
              <a:solidFill>
                <a:srgbClr val="1F497D">
                  <a:lumMod val="20000"/>
                  <a:lumOff val="80000"/>
                </a:srgbClr>
              </a:solidFill>
              <a:ln w="12700">
                <a:solidFill>
                  <a:srgbClr val="000000"/>
                </a:solidFill>
                <a:miter lim="800000"/>
                <a:headEnd/>
                <a:tailEnd/>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Georgia" panose="02040502050405020303" pitchFamily="18" charset="0"/>
                    <a:ea typeface="+mn-ea"/>
                    <a:cs typeface="+mn-cs"/>
                  </a:rPr>
                  <a:t>FPGA Accelerator  </a:t>
                </a:r>
              </a:p>
            </p:txBody>
          </p:sp>
          <p:sp>
            <p:nvSpPr>
              <p:cNvPr id="38" name="Rounded Rectangle 37">
                <a:extLst>
                  <a:ext uri="{FF2B5EF4-FFF2-40B4-BE49-F238E27FC236}">
                    <a16:creationId xmlns:a16="http://schemas.microsoft.com/office/drawing/2014/main" id="{A1721486-85C8-8860-537D-C805FE922907}"/>
                  </a:ext>
                </a:extLst>
              </p:cNvPr>
              <p:cNvSpPr/>
              <p:nvPr/>
            </p:nvSpPr>
            <p:spPr bwMode="auto">
              <a:xfrm>
                <a:off x="5737363" y="3851694"/>
                <a:ext cx="1436935" cy="618182"/>
              </a:xfrm>
              <a:prstGeom prst="roundRect">
                <a:avLst/>
              </a:prstGeom>
              <a:solidFill>
                <a:srgbClr val="1F497D">
                  <a:lumMod val="20000"/>
                  <a:lumOff val="80000"/>
                </a:srgbClr>
              </a:solidFill>
              <a:ln w="12700">
                <a:solidFill>
                  <a:srgbClr val="000000"/>
                </a:solidFill>
                <a:miter lim="800000"/>
                <a:headEnd/>
                <a:tailEnd/>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Georgia" panose="02040502050405020303" pitchFamily="18" charset="0"/>
                    <a:ea typeface="+mn-ea"/>
                    <a:cs typeface="+mn-cs"/>
                  </a:rPr>
                  <a:t>SPADE Sparse Accelerator  </a:t>
                </a:r>
              </a:p>
            </p:txBody>
          </p:sp>
          <p:sp>
            <p:nvSpPr>
              <p:cNvPr id="39" name="Rounded Rectangle 38">
                <a:extLst>
                  <a:ext uri="{FF2B5EF4-FFF2-40B4-BE49-F238E27FC236}">
                    <a16:creationId xmlns:a16="http://schemas.microsoft.com/office/drawing/2014/main" id="{0D067DC3-0129-CC79-6F06-E8B856F9CC00}"/>
                  </a:ext>
                </a:extLst>
              </p:cNvPr>
              <p:cNvSpPr/>
              <p:nvPr/>
            </p:nvSpPr>
            <p:spPr bwMode="auto">
              <a:xfrm>
                <a:off x="4026392" y="3850752"/>
                <a:ext cx="1537557" cy="618182"/>
              </a:xfrm>
              <a:prstGeom prst="roundRect">
                <a:avLst/>
              </a:prstGeom>
              <a:solidFill>
                <a:srgbClr val="1F497D">
                  <a:lumMod val="20000"/>
                  <a:lumOff val="80000"/>
                </a:srgbClr>
              </a:solidFill>
              <a:ln w="12700">
                <a:solidFill>
                  <a:srgbClr val="000000"/>
                </a:solidFill>
                <a:miter lim="800000"/>
                <a:headEnd/>
                <a:tailEnd/>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Georgia" panose="02040502050405020303" pitchFamily="18" charset="0"/>
                    <a:ea typeface="+mn-ea"/>
                    <a:cs typeface="+mn-cs"/>
                  </a:rPr>
                  <a:t> EVA Reconfigurable Accelerator  </a:t>
                </a:r>
              </a:p>
            </p:txBody>
          </p:sp>
          <p:cxnSp>
            <p:nvCxnSpPr>
              <p:cNvPr id="89" name="Straight Arrow Connector 88">
                <a:extLst>
                  <a:ext uri="{FF2B5EF4-FFF2-40B4-BE49-F238E27FC236}">
                    <a16:creationId xmlns:a16="http://schemas.microsoft.com/office/drawing/2014/main" id="{19F4E470-77A5-3A58-463D-49A52CC73D9F}"/>
                  </a:ext>
                </a:extLst>
              </p:cNvPr>
              <p:cNvCxnSpPr>
                <a:cxnSpLocks/>
              </p:cNvCxnSpPr>
              <p:nvPr/>
            </p:nvCxnSpPr>
            <p:spPr>
              <a:xfrm flipH="1">
                <a:off x="3141376" y="3373381"/>
                <a:ext cx="562037" cy="418157"/>
              </a:xfrm>
              <a:prstGeom prst="straightConnector1">
                <a:avLst/>
              </a:prstGeom>
              <a:noFill/>
              <a:ln w="19050" cap="flat" cmpd="sng" algn="ctr">
                <a:solidFill>
                  <a:schemeClr val="bg2">
                    <a:lumMod val="25000"/>
                  </a:schemeClr>
                </a:solidFill>
                <a:prstDash val="solid"/>
                <a:miter lim="800000"/>
                <a:tailEnd type="triangle"/>
              </a:ln>
              <a:effectLst/>
            </p:spPr>
          </p:cxnSp>
          <p:cxnSp>
            <p:nvCxnSpPr>
              <p:cNvPr id="92" name="Straight Arrow Connector 91">
                <a:extLst>
                  <a:ext uri="{FF2B5EF4-FFF2-40B4-BE49-F238E27FC236}">
                    <a16:creationId xmlns:a16="http://schemas.microsoft.com/office/drawing/2014/main" id="{02E0143B-BD3E-21A3-758D-30B797C63995}"/>
                  </a:ext>
                </a:extLst>
              </p:cNvPr>
              <p:cNvCxnSpPr>
                <a:cxnSpLocks/>
              </p:cNvCxnSpPr>
              <p:nvPr/>
            </p:nvCxnSpPr>
            <p:spPr>
              <a:xfrm>
                <a:off x="4777559" y="3373381"/>
                <a:ext cx="0" cy="424112"/>
              </a:xfrm>
              <a:prstGeom prst="straightConnector1">
                <a:avLst/>
              </a:prstGeom>
              <a:noFill/>
              <a:ln w="19050" cap="flat" cmpd="sng" algn="ctr">
                <a:solidFill>
                  <a:schemeClr val="bg2">
                    <a:lumMod val="25000"/>
                  </a:schemeClr>
                </a:solidFill>
                <a:prstDash val="solid"/>
                <a:miter lim="800000"/>
                <a:tailEnd type="triangle"/>
              </a:ln>
              <a:effectLst/>
            </p:spPr>
          </p:cxnSp>
          <p:cxnSp>
            <p:nvCxnSpPr>
              <p:cNvPr id="93" name="Straight Arrow Connector 92">
                <a:extLst>
                  <a:ext uri="{FF2B5EF4-FFF2-40B4-BE49-F238E27FC236}">
                    <a16:creationId xmlns:a16="http://schemas.microsoft.com/office/drawing/2014/main" id="{9514E5A7-93DB-C3ED-8517-DA5D79C42877}"/>
                  </a:ext>
                </a:extLst>
              </p:cNvPr>
              <p:cNvCxnSpPr>
                <a:cxnSpLocks/>
              </p:cNvCxnSpPr>
              <p:nvPr/>
            </p:nvCxnSpPr>
            <p:spPr>
              <a:xfrm>
                <a:off x="6453835" y="3373381"/>
                <a:ext cx="0" cy="441947"/>
              </a:xfrm>
              <a:prstGeom prst="straightConnector1">
                <a:avLst/>
              </a:prstGeom>
              <a:noFill/>
              <a:ln w="19050" cap="flat" cmpd="sng" algn="ctr">
                <a:solidFill>
                  <a:schemeClr val="bg2">
                    <a:lumMod val="25000"/>
                  </a:schemeClr>
                </a:solidFill>
                <a:prstDash val="solid"/>
                <a:miter lim="800000"/>
                <a:tailEnd type="triangle"/>
              </a:ln>
              <a:effectLst/>
            </p:spPr>
          </p:cxnSp>
          <p:cxnSp>
            <p:nvCxnSpPr>
              <p:cNvPr id="94" name="Straight Arrow Connector 93">
                <a:extLst>
                  <a:ext uri="{FF2B5EF4-FFF2-40B4-BE49-F238E27FC236}">
                    <a16:creationId xmlns:a16="http://schemas.microsoft.com/office/drawing/2014/main" id="{0AD90F18-8712-C95C-014C-0F79373A588B}"/>
                  </a:ext>
                </a:extLst>
              </p:cNvPr>
              <p:cNvCxnSpPr>
                <a:cxnSpLocks/>
              </p:cNvCxnSpPr>
              <p:nvPr/>
            </p:nvCxnSpPr>
            <p:spPr>
              <a:xfrm>
                <a:off x="7490976" y="3394010"/>
                <a:ext cx="499433" cy="397528"/>
              </a:xfrm>
              <a:prstGeom prst="straightConnector1">
                <a:avLst/>
              </a:prstGeom>
              <a:noFill/>
              <a:ln w="19050" cap="flat" cmpd="sng" algn="ctr">
                <a:solidFill>
                  <a:schemeClr val="bg2">
                    <a:lumMod val="25000"/>
                  </a:schemeClr>
                </a:solidFill>
                <a:prstDash val="solid"/>
                <a:miter lim="800000"/>
                <a:tailEnd type="triangle"/>
              </a:ln>
              <a:effectLst/>
            </p:spPr>
          </p:cxnSp>
          <p:sp>
            <p:nvSpPr>
              <p:cNvPr id="98" name="Content Placeholder 2">
                <a:extLst>
                  <a:ext uri="{FF2B5EF4-FFF2-40B4-BE49-F238E27FC236}">
                    <a16:creationId xmlns:a16="http://schemas.microsoft.com/office/drawing/2014/main" id="{256CE0B0-2EFE-2686-E1BA-308371D6924C}"/>
                  </a:ext>
                </a:extLst>
              </p:cNvPr>
              <p:cNvSpPr txBox="1">
                <a:spLocks/>
              </p:cNvSpPr>
              <p:nvPr/>
            </p:nvSpPr>
            <p:spPr>
              <a:xfrm>
                <a:off x="6167526" y="4471298"/>
                <a:ext cx="749369" cy="2676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9pPr>
              </a:lstStyle>
              <a:p>
                <a:pPr marL="0" indent="0" hangingPunct="1">
                  <a:buNone/>
                </a:pPr>
                <a:r>
                  <a:rPr lang="en-US" sz="900" dirty="0"/>
                  <a:t>[ISCA23]</a:t>
                </a:r>
              </a:p>
            </p:txBody>
          </p:sp>
          <p:sp>
            <p:nvSpPr>
              <p:cNvPr id="99" name="Content Placeholder 2">
                <a:extLst>
                  <a:ext uri="{FF2B5EF4-FFF2-40B4-BE49-F238E27FC236}">
                    <a16:creationId xmlns:a16="http://schemas.microsoft.com/office/drawing/2014/main" id="{21D92F18-A4F5-F03E-AF36-CB84F113E960}"/>
                  </a:ext>
                </a:extLst>
              </p:cNvPr>
              <p:cNvSpPr txBox="1">
                <a:spLocks/>
              </p:cNvSpPr>
              <p:nvPr/>
            </p:nvSpPr>
            <p:spPr>
              <a:xfrm>
                <a:off x="7717725" y="4471731"/>
                <a:ext cx="1123034" cy="3385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9pPr>
              </a:lstStyle>
              <a:p>
                <a:pPr marL="0" indent="0" hangingPunct="1">
                  <a:buNone/>
                </a:pPr>
                <a:r>
                  <a:rPr lang="en-US" sz="900" dirty="0"/>
                  <a:t>[FCCM24]</a:t>
                </a:r>
              </a:p>
            </p:txBody>
          </p:sp>
          <p:sp>
            <p:nvSpPr>
              <p:cNvPr id="5" name="Rectangle 4">
                <a:extLst>
                  <a:ext uri="{FF2B5EF4-FFF2-40B4-BE49-F238E27FC236}">
                    <a16:creationId xmlns:a16="http://schemas.microsoft.com/office/drawing/2014/main" id="{D2245809-6402-617E-6527-3FCBB3FBE8E8}"/>
                  </a:ext>
                </a:extLst>
              </p:cNvPr>
              <p:cNvSpPr/>
              <p:nvPr/>
            </p:nvSpPr>
            <p:spPr>
              <a:xfrm>
                <a:off x="1988808" y="3555963"/>
                <a:ext cx="8720903" cy="1186952"/>
              </a:xfrm>
              <a:prstGeom prst="rect">
                <a:avLst/>
              </a:prstGeom>
              <a:noFill/>
              <a:ln w="1905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2">
                <a:extLst>
                  <a:ext uri="{FF2B5EF4-FFF2-40B4-BE49-F238E27FC236}">
                    <a16:creationId xmlns:a16="http://schemas.microsoft.com/office/drawing/2014/main" id="{7224F741-2580-CEEB-AA12-EF8365906D33}"/>
                  </a:ext>
                </a:extLst>
              </p:cNvPr>
              <p:cNvSpPr txBox="1">
                <a:spLocks/>
              </p:cNvSpPr>
              <p:nvPr/>
            </p:nvSpPr>
            <p:spPr>
              <a:xfrm>
                <a:off x="10772930" y="3910470"/>
                <a:ext cx="1161035" cy="52309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9pPr>
              </a:lstStyle>
              <a:p>
                <a:pPr marL="0" indent="0" hangingPunct="1">
                  <a:buNone/>
                </a:pPr>
                <a:r>
                  <a:rPr lang="en-US" sz="1400" dirty="0"/>
                  <a:t>Back-end compilers</a:t>
                </a:r>
              </a:p>
            </p:txBody>
          </p:sp>
          <p:sp>
            <p:nvSpPr>
              <p:cNvPr id="8" name="Rounded Rectangle 7">
                <a:extLst>
                  <a:ext uri="{FF2B5EF4-FFF2-40B4-BE49-F238E27FC236}">
                    <a16:creationId xmlns:a16="http://schemas.microsoft.com/office/drawing/2014/main" id="{870081B4-94B7-D84E-6995-72D80DB93EA8}"/>
                  </a:ext>
                </a:extLst>
              </p:cNvPr>
              <p:cNvSpPr/>
              <p:nvPr/>
            </p:nvSpPr>
            <p:spPr bwMode="auto">
              <a:xfrm>
                <a:off x="2372272" y="3853009"/>
                <a:ext cx="1436935" cy="618182"/>
              </a:xfrm>
              <a:prstGeom prst="roundRect">
                <a:avLst/>
              </a:prstGeom>
              <a:solidFill>
                <a:srgbClr val="1F497D">
                  <a:lumMod val="20000"/>
                  <a:lumOff val="80000"/>
                </a:srgbClr>
              </a:solidFill>
              <a:ln w="12700">
                <a:solidFill>
                  <a:srgbClr val="000000"/>
                </a:solidFill>
                <a:miter lim="800000"/>
                <a:headEnd/>
                <a:tailEnd/>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Georgia" panose="02040502050405020303" pitchFamily="18" charset="0"/>
                    <a:ea typeface="+mn-ea"/>
                    <a:cs typeface="+mn-cs"/>
                  </a:rPr>
                  <a:t>Analog Accelerator  </a:t>
                </a:r>
              </a:p>
            </p:txBody>
          </p:sp>
          <p:sp>
            <p:nvSpPr>
              <p:cNvPr id="18" name="Rounded Rectangle 17">
                <a:extLst>
                  <a:ext uri="{FF2B5EF4-FFF2-40B4-BE49-F238E27FC236}">
                    <a16:creationId xmlns:a16="http://schemas.microsoft.com/office/drawing/2014/main" id="{063A2CA0-6D97-2322-51BB-5641FDB6616F}"/>
                  </a:ext>
                </a:extLst>
              </p:cNvPr>
              <p:cNvSpPr/>
              <p:nvPr/>
            </p:nvSpPr>
            <p:spPr bwMode="auto">
              <a:xfrm>
                <a:off x="8981881" y="3844321"/>
                <a:ext cx="1436934" cy="628091"/>
              </a:xfrm>
              <a:prstGeom prst="roundRect">
                <a:avLst/>
              </a:prstGeom>
              <a:solidFill>
                <a:srgbClr val="1F497D">
                  <a:lumMod val="20000"/>
                  <a:lumOff val="80000"/>
                </a:srgbClr>
              </a:solidFill>
              <a:ln w="12700">
                <a:solidFill>
                  <a:srgbClr val="000000"/>
                </a:solidFill>
                <a:miter lim="800000"/>
                <a:headEnd/>
                <a:tailEnd/>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Georgia" panose="02040502050405020303" pitchFamily="18" charset="0"/>
                    <a:ea typeface="+mn-ea"/>
                    <a:cs typeface="+mn-cs"/>
                  </a:rPr>
                  <a:t>FEATHER Accelerator</a:t>
                </a:r>
              </a:p>
            </p:txBody>
          </p:sp>
          <p:cxnSp>
            <p:nvCxnSpPr>
              <p:cNvPr id="19" name="Straight Arrow Connector 18">
                <a:extLst>
                  <a:ext uri="{FF2B5EF4-FFF2-40B4-BE49-F238E27FC236}">
                    <a16:creationId xmlns:a16="http://schemas.microsoft.com/office/drawing/2014/main" id="{FE7E7053-A47B-AF4C-230E-BDD15D1D2227}"/>
                  </a:ext>
                </a:extLst>
              </p:cNvPr>
              <p:cNvCxnSpPr>
                <a:cxnSpLocks/>
              </p:cNvCxnSpPr>
              <p:nvPr/>
            </p:nvCxnSpPr>
            <p:spPr>
              <a:xfrm>
                <a:off x="8168401" y="3360518"/>
                <a:ext cx="1403803" cy="465691"/>
              </a:xfrm>
              <a:prstGeom prst="straightConnector1">
                <a:avLst/>
              </a:prstGeom>
              <a:noFill/>
              <a:ln w="19050" cap="flat" cmpd="sng" algn="ctr">
                <a:solidFill>
                  <a:schemeClr val="bg2">
                    <a:lumMod val="25000"/>
                  </a:schemeClr>
                </a:solidFill>
                <a:prstDash val="solid"/>
                <a:miter lim="800000"/>
                <a:tailEnd type="triangle"/>
              </a:ln>
              <a:effectLst/>
            </p:spPr>
          </p:cxnSp>
          <p:sp>
            <p:nvSpPr>
              <p:cNvPr id="20" name="Content Placeholder 2">
                <a:extLst>
                  <a:ext uri="{FF2B5EF4-FFF2-40B4-BE49-F238E27FC236}">
                    <a16:creationId xmlns:a16="http://schemas.microsoft.com/office/drawing/2014/main" id="{5FB06F6A-F150-4284-9F10-030160B205AF}"/>
                  </a:ext>
                </a:extLst>
              </p:cNvPr>
              <p:cNvSpPr txBox="1">
                <a:spLocks/>
              </p:cNvSpPr>
              <p:nvPr/>
            </p:nvSpPr>
            <p:spPr>
              <a:xfrm>
                <a:off x="9376699" y="4464358"/>
                <a:ext cx="1123034" cy="3385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9pPr>
              </a:lstStyle>
              <a:p>
                <a:pPr marL="0" indent="0" hangingPunct="1">
                  <a:buNone/>
                </a:pPr>
                <a:r>
                  <a:rPr lang="en-US" sz="900" dirty="0"/>
                  <a:t>[ISCA24]</a:t>
                </a:r>
              </a:p>
            </p:txBody>
          </p:sp>
        </p:grpSp>
        <p:sp>
          <p:nvSpPr>
            <p:cNvPr id="24" name="Content Placeholder 2">
              <a:extLst>
                <a:ext uri="{FF2B5EF4-FFF2-40B4-BE49-F238E27FC236}">
                  <a16:creationId xmlns:a16="http://schemas.microsoft.com/office/drawing/2014/main" id="{AA12965E-5130-EB68-733E-A0F09127926F}"/>
                </a:ext>
              </a:extLst>
            </p:cNvPr>
            <p:cNvSpPr txBox="1">
              <a:spLocks/>
            </p:cNvSpPr>
            <p:nvPr/>
          </p:nvSpPr>
          <p:spPr>
            <a:xfrm>
              <a:off x="2866768" y="2402923"/>
              <a:ext cx="5687504" cy="380380"/>
            </a:xfrm>
            <a:prstGeom prst="rect">
              <a:avLst/>
            </a:prstGeom>
            <a:solidFill>
              <a:srgbClr val="FFFF00"/>
            </a:solidFill>
            <a:ln w="12700">
              <a:solidFill>
                <a:schemeClr val="tx2">
                  <a:lumMod val="10000"/>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9pPr>
            </a:lstStyle>
            <a:p>
              <a:pPr marL="0" indent="0" hangingPunct="1">
                <a:buNone/>
              </a:pPr>
              <a:r>
                <a:rPr lang="en-US" sz="1400" kern="1200" dirty="0">
                  <a:solidFill>
                    <a:srgbClr val="000000"/>
                  </a:solidFill>
                  <a:ea typeface="+mn-ea"/>
                  <a:cs typeface="+mn-cs"/>
                  <a:sym typeface="Arial"/>
                </a:rPr>
                <a:t>Compiler automatically generates a compiler for each new accelerator</a:t>
              </a:r>
              <a:r>
                <a:rPr lang="en-US" sz="1400" kern="1200" dirty="0">
                  <a:solidFill>
                    <a:srgbClr val="000000"/>
                  </a:solidFill>
                  <a:latin typeface="Georgia" panose="02040502050405020303" pitchFamily="18" charset="0"/>
                  <a:ea typeface="+mn-ea"/>
                  <a:cs typeface="+mn-cs"/>
                  <a:sym typeface="Arial"/>
                </a:rPr>
                <a:t> </a:t>
              </a:r>
              <a:endParaRPr lang="en-US" sz="1400" dirty="0">
                <a:latin typeface="Georgia" panose="02040502050405020303" pitchFamily="18" charset="0"/>
              </a:endParaRPr>
            </a:p>
            <a:p>
              <a:pPr marL="0" indent="0" hangingPunct="1">
                <a:buNone/>
              </a:pPr>
              <a:endParaRPr lang="en-US" sz="1400" kern="1200" dirty="0">
                <a:solidFill>
                  <a:srgbClr val="000000"/>
                </a:solidFill>
                <a:ea typeface="+mn-ea"/>
                <a:cs typeface="+mn-cs"/>
                <a:sym typeface="Arial"/>
              </a:endParaRPr>
            </a:p>
          </p:txBody>
        </p:sp>
      </p:grpSp>
      <p:grpSp>
        <p:nvGrpSpPr>
          <p:cNvPr id="14" name="Group 13">
            <a:extLst>
              <a:ext uri="{FF2B5EF4-FFF2-40B4-BE49-F238E27FC236}">
                <a16:creationId xmlns:a16="http://schemas.microsoft.com/office/drawing/2014/main" id="{611FF668-54F6-D1F6-979E-5F9BA2D22901}"/>
              </a:ext>
            </a:extLst>
          </p:cNvPr>
          <p:cNvGrpSpPr/>
          <p:nvPr/>
        </p:nvGrpSpPr>
        <p:grpSpPr>
          <a:xfrm>
            <a:off x="1938401" y="1394982"/>
            <a:ext cx="7290139" cy="1620683"/>
            <a:chOff x="2089229" y="782240"/>
            <a:chExt cx="7290139" cy="1620683"/>
          </a:xfrm>
        </p:grpSpPr>
        <p:sp>
          <p:nvSpPr>
            <p:cNvPr id="3" name="Rounded Rectangle 2">
              <a:extLst>
                <a:ext uri="{FF2B5EF4-FFF2-40B4-BE49-F238E27FC236}">
                  <a16:creationId xmlns:a16="http://schemas.microsoft.com/office/drawing/2014/main" id="{05BCD75C-D11F-E052-C88A-C096E3F667A0}"/>
                </a:ext>
              </a:extLst>
            </p:cNvPr>
            <p:cNvSpPr/>
            <p:nvPr/>
          </p:nvSpPr>
          <p:spPr bwMode="auto">
            <a:xfrm>
              <a:off x="3389577" y="782240"/>
              <a:ext cx="4704259" cy="485875"/>
            </a:xfrm>
            <a:prstGeom prst="roundRect">
              <a:avLst/>
            </a:prstGeom>
            <a:solidFill>
              <a:srgbClr val="1F497D">
                <a:lumMod val="20000"/>
                <a:lumOff val="80000"/>
              </a:srgbClr>
            </a:solidFill>
            <a:ln w="12700">
              <a:solidFill>
                <a:srgbClr val="000000"/>
              </a:solidFill>
              <a:miter lim="800000"/>
              <a:headEnd/>
              <a:tailEnd/>
            </a:ln>
            <a:effectLst/>
          </p:spPr>
          <p:txBody>
            <a:bodyPr wrap="square"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Georgia" panose="02040502050405020303" pitchFamily="18" charset="0"/>
                  <a:ea typeface="+mn-ea"/>
                  <a:cs typeface="+mn-cs"/>
                </a:rPr>
                <a:t>Large heterogeneous application</a:t>
              </a:r>
            </a:p>
          </p:txBody>
        </p:sp>
        <p:grpSp>
          <p:nvGrpSpPr>
            <p:cNvPr id="13" name="Group 12">
              <a:extLst>
                <a:ext uri="{FF2B5EF4-FFF2-40B4-BE49-F238E27FC236}">
                  <a16:creationId xmlns:a16="http://schemas.microsoft.com/office/drawing/2014/main" id="{CFF4FD21-1852-BBA1-ADAA-B85963163F7C}"/>
                </a:ext>
              </a:extLst>
            </p:cNvPr>
            <p:cNvGrpSpPr/>
            <p:nvPr/>
          </p:nvGrpSpPr>
          <p:grpSpPr>
            <a:xfrm>
              <a:off x="2089229" y="1320800"/>
              <a:ext cx="7290139" cy="1082123"/>
              <a:chOff x="2089229" y="1320800"/>
              <a:chExt cx="7290139" cy="1082123"/>
            </a:xfrm>
          </p:grpSpPr>
          <p:sp>
            <p:nvSpPr>
              <p:cNvPr id="32" name="Content Placeholder 2">
                <a:extLst>
                  <a:ext uri="{FF2B5EF4-FFF2-40B4-BE49-F238E27FC236}">
                    <a16:creationId xmlns:a16="http://schemas.microsoft.com/office/drawing/2014/main" id="{F4975B9C-3D15-548D-2DA4-F76630C2D0B4}"/>
                  </a:ext>
                </a:extLst>
              </p:cNvPr>
              <p:cNvSpPr txBox="1">
                <a:spLocks/>
              </p:cNvSpPr>
              <p:nvPr/>
            </p:nvSpPr>
            <p:spPr>
              <a:xfrm>
                <a:off x="2089229" y="1581752"/>
                <a:ext cx="7290139" cy="376592"/>
              </a:xfrm>
              <a:prstGeom prst="rect">
                <a:avLst/>
              </a:prstGeom>
              <a:solidFill>
                <a:srgbClr val="FFFF00"/>
              </a:solidFill>
              <a:ln w="12700">
                <a:solidFill>
                  <a:schemeClr val="tx2">
                    <a:lumMod val="10000"/>
                  </a:schemeClr>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eorgia" panose="02040502050405020303" pitchFamily="18" charset="0"/>
                    <a:ea typeface="Gill Sans MT"/>
                    <a:cs typeface="Gill Sans MT"/>
                    <a:sym typeface="Gill Sans MT"/>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9pPr>
              </a:lstStyle>
              <a:p>
                <a:pPr marL="0" indent="0">
                  <a:buNone/>
                </a:pPr>
                <a:r>
                  <a:rPr lang="en-US" sz="1400" kern="1200" dirty="0">
                    <a:solidFill>
                      <a:srgbClr val="000000"/>
                    </a:solidFill>
                    <a:ea typeface="+mn-ea"/>
                    <a:cs typeface="+mn-cs"/>
                    <a:sym typeface="Arial"/>
                  </a:rPr>
                  <a:t>Front end compiler that breaks the code into sections with affinity for different accelerators</a:t>
                </a:r>
              </a:p>
              <a:p>
                <a:pPr marL="0" indent="0" hangingPunct="1">
                  <a:buNone/>
                </a:pPr>
                <a:endParaRPr lang="en-US" sz="1400" kern="1200" dirty="0">
                  <a:solidFill>
                    <a:srgbClr val="000000"/>
                  </a:solidFill>
                  <a:ea typeface="+mn-ea"/>
                  <a:cs typeface="+mn-cs"/>
                  <a:sym typeface="Arial"/>
                </a:endParaRPr>
              </a:p>
            </p:txBody>
          </p:sp>
          <p:cxnSp>
            <p:nvCxnSpPr>
              <p:cNvPr id="4" name="Straight Arrow Connector 3">
                <a:extLst>
                  <a:ext uri="{FF2B5EF4-FFF2-40B4-BE49-F238E27FC236}">
                    <a16:creationId xmlns:a16="http://schemas.microsoft.com/office/drawing/2014/main" id="{58F8B3D8-F282-165D-A67C-1BD0486BF9C3}"/>
                  </a:ext>
                </a:extLst>
              </p:cNvPr>
              <p:cNvCxnSpPr>
                <a:cxnSpLocks/>
              </p:cNvCxnSpPr>
              <p:nvPr/>
            </p:nvCxnSpPr>
            <p:spPr>
              <a:xfrm>
                <a:off x="5710520" y="1960976"/>
                <a:ext cx="0" cy="441947"/>
              </a:xfrm>
              <a:prstGeom prst="straightConnector1">
                <a:avLst/>
              </a:prstGeom>
              <a:noFill/>
              <a:ln w="19050" cap="flat" cmpd="sng" algn="ctr">
                <a:solidFill>
                  <a:schemeClr val="bg2">
                    <a:lumMod val="25000"/>
                  </a:schemeClr>
                </a:solidFill>
                <a:prstDash val="solid"/>
                <a:miter lim="800000"/>
                <a:tailEnd type="triangle"/>
              </a:ln>
              <a:effectLst/>
            </p:spPr>
          </p:cxnSp>
          <p:cxnSp>
            <p:nvCxnSpPr>
              <p:cNvPr id="10" name="Straight Arrow Connector 9">
                <a:extLst>
                  <a:ext uri="{FF2B5EF4-FFF2-40B4-BE49-F238E27FC236}">
                    <a16:creationId xmlns:a16="http://schemas.microsoft.com/office/drawing/2014/main" id="{9BB20560-0023-327F-C8C5-BE077ED79AB8}"/>
                  </a:ext>
                </a:extLst>
              </p:cNvPr>
              <p:cNvCxnSpPr>
                <a:cxnSpLocks/>
              </p:cNvCxnSpPr>
              <p:nvPr/>
            </p:nvCxnSpPr>
            <p:spPr>
              <a:xfrm>
                <a:off x="5710520" y="1320800"/>
                <a:ext cx="0" cy="220312"/>
              </a:xfrm>
              <a:prstGeom prst="straightConnector1">
                <a:avLst/>
              </a:prstGeom>
              <a:noFill/>
              <a:ln w="19050" cap="flat" cmpd="sng" algn="ctr">
                <a:solidFill>
                  <a:schemeClr val="bg2">
                    <a:lumMod val="25000"/>
                  </a:schemeClr>
                </a:solidFill>
                <a:prstDash val="solid"/>
                <a:miter lim="800000"/>
                <a:tailEnd type="triangle"/>
              </a:ln>
              <a:effectLst/>
            </p:spPr>
          </p:cxnSp>
        </p:grpSp>
      </p:grpSp>
    </p:spTree>
    <p:extLst>
      <p:ext uri="{BB962C8B-B14F-4D97-AF65-F5344CB8AC3E}">
        <p14:creationId xmlns:p14="http://schemas.microsoft.com/office/powerpoint/2010/main" val="3126262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ED69EF-9A13-A13B-AE3C-413A7BB628C1}"/>
            </a:ext>
          </a:extLst>
        </p:cNvPr>
        <p:cNvGrpSpPr/>
        <p:nvPr/>
      </p:nvGrpSpPr>
      <p:grpSpPr>
        <a:xfrm>
          <a:off x="0" y="0"/>
          <a:ext cx="0" cy="0"/>
          <a:chOff x="0" y="0"/>
          <a:chExt cx="0" cy="0"/>
        </a:xfrm>
      </p:grpSpPr>
      <p:sp>
        <p:nvSpPr>
          <p:cNvPr id="370" name="Title 1">
            <a:extLst>
              <a:ext uri="{FF2B5EF4-FFF2-40B4-BE49-F238E27FC236}">
                <a16:creationId xmlns:a16="http://schemas.microsoft.com/office/drawing/2014/main" id="{EB194682-7B09-EF67-FC7A-BE99AE93A9ED}"/>
              </a:ext>
            </a:extLst>
          </p:cNvPr>
          <p:cNvSpPr txBox="1">
            <a:spLocks noGrp="1"/>
          </p:cNvSpPr>
          <p:nvPr>
            <p:ph type="title"/>
          </p:nvPr>
        </p:nvSpPr>
        <p:spPr>
          <a:xfrm>
            <a:off x="347471" y="2964910"/>
            <a:ext cx="11430001" cy="640081"/>
          </a:xfrm>
          <a:prstGeom prst="rect">
            <a:avLst/>
          </a:prstGeom>
        </p:spPr>
        <p:txBody>
          <a:bodyPr lIns="45719" tIns="45720" rIns="45719" bIns="45720" anchor="ctr">
            <a:noAutofit/>
          </a:bodyPr>
          <a:lstStyle>
            <a:lvl1pPr defTabSz="667512">
              <a:defRPr sz="2628"/>
            </a:lvl1pPr>
          </a:lstStyle>
          <a:p>
            <a:pPr lvl="1" algn="ctr" defTabSz="868680">
              <a:defRPr sz="1900"/>
            </a:pPr>
            <a:r>
              <a:rPr lang="en-US" sz="4400" b="1" dirty="0">
                <a:solidFill>
                  <a:srgbClr val="1C4587"/>
                </a:solidFill>
                <a:latin typeface="Source Sans Pro" panose="020B0503030403020204" pitchFamily="34" charset="0"/>
                <a:ea typeface="Source Sans Pro" panose="020B0503030403020204" pitchFamily="34" charset="0"/>
              </a:rPr>
              <a:t>Communication</a:t>
            </a:r>
          </a:p>
        </p:txBody>
      </p:sp>
      <p:sp>
        <p:nvSpPr>
          <p:cNvPr id="372" name="Slide Number Placeholder 3">
            <a:extLst>
              <a:ext uri="{FF2B5EF4-FFF2-40B4-BE49-F238E27FC236}">
                <a16:creationId xmlns:a16="http://schemas.microsoft.com/office/drawing/2014/main" id="{F9579412-8048-2391-4B28-5A80AD82F24A}"/>
              </a:ext>
            </a:extLst>
          </p:cNvPr>
          <p:cNvSpPr txBox="1">
            <a:spLocks noGrp="1"/>
          </p:cNvSpPr>
          <p:nvPr>
            <p:ph type="sldNum" sz="quarter" idx="2"/>
          </p:nvPr>
        </p:nvSpPr>
        <p:spPr>
          <a:xfrm>
            <a:off x="11592497" y="6442392"/>
            <a:ext cx="184975" cy="190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300" b="0" i="0" u="none" strike="noStrike" cap="none" spc="0" normalizeH="0" baseline="0">
                <a:ln>
                  <a:noFill/>
                </a:ln>
                <a:solidFill>
                  <a:srgbClr val="225F98"/>
                </a:solidFill>
                <a:effectLst/>
                <a:uFillTx/>
                <a:latin typeface="Georgia"/>
                <a:ea typeface="Georgia"/>
                <a:cs typeface="Georgia"/>
                <a:sym typeface="Georgi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9pPr>
          </a:lstStyle>
          <a:p>
            <a:fld id="{86CB4B4D-7CA3-9044-876B-883B54F8677D}" type="slidenum">
              <a:rPr lang="en-US" smtClean="0"/>
              <a:pPr/>
              <a:t>14</a:t>
            </a:fld>
            <a:endParaRPr/>
          </a:p>
        </p:txBody>
      </p:sp>
    </p:spTree>
    <p:extLst>
      <p:ext uri="{BB962C8B-B14F-4D97-AF65-F5344CB8AC3E}">
        <p14:creationId xmlns:p14="http://schemas.microsoft.com/office/powerpoint/2010/main" val="32731475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D6207-1393-44C7-4DE5-1F3A38D895E1}"/>
              </a:ext>
            </a:extLst>
          </p:cNvPr>
          <p:cNvSpPr>
            <a:spLocks noGrp="1"/>
          </p:cNvSpPr>
          <p:nvPr>
            <p:ph type="title"/>
          </p:nvPr>
        </p:nvSpPr>
        <p:spPr>
          <a:xfrm>
            <a:off x="133578" y="197297"/>
            <a:ext cx="12192000" cy="640080"/>
          </a:xfrm>
        </p:spPr>
        <p:txBody>
          <a:bodyPr>
            <a:normAutofit/>
          </a:bodyPr>
          <a:lstStyle/>
          <a:p>
            <a:r>
              <a:rPr lang="en-US" sz="3000" dirty="0">
                <a:solidFill>
                  <a:srgbClr val="1C4587"/>
                </a:solidFill>
                <a:latin typeface="Source Sans Pro" panose="020B0503030403020204" pitchFamily="34" charset="0"/>
                <a:ea typeface="Source Sans Pro" panose="020B0503030403020204" pitchFamily="34" charset="0"/>
              </a:rPr>
              <a:t>What a Data Center Looks Like</a:t>
            </a:r>
          </a:p>
        </p:txBody>
      </p:sp>
      <p:sp>
        <p:nvSpPr>
          <p:cNvPr id="4" name="Rounded Rectangle 3">
            <a:extLst>
              <a:ext uri="{FF2B5EF4-FFF2-40B4-BE49-F238E27FC236}">
                <a16:creationId xmlns:a16="http://schemas.microsoft.com/office/drawing/2014/main" id="{292A2775-77ED-1C61-8F97-A4D79810F566}"/>
              </a:ext>
            </a:extLst>
          </p:cNvPr>
          <p:cNvSpPr/>
          <p:nvPr/>
        </p:nvSpPr>
        <p:spPr>
          <a:xfrm>
            <a:off x="1837173" y="3639193"/>
            <a:ext cx="1473480" cy="483149"/>
          </a:xfrm>
          <a:prstGeom prst="roundRect">
            <a:avLst>
              <a:gd name="adj" fmla="val 0"/>
            </a:avLst>
          </a:prstGeom>
          <a:solidFill>
            <a:srgbClr val="E7E6E6">
              <a:lumMod val="50000"/>
            </a:srgbClr>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ounded Rectangle 4">
            <a:extLst>
              <a:ext uri="{FF2B5EF4-FFF2-40B4-BE49-F238E27FC236}">
                <a16:creationId xmlns:a16="http://schemas.microsoft.com/office/drawing/2014/main" id="{9FEE16C5-F3B3-335A-B634-FA7776052FD6}"/>
              </a:ext>
            </a:extLst>
          </p:cNvPr>
          <p:cNvSpPr/>
          <p:nvPr/>
        </p:nvSpPr>
        <p:spPr>
          <a:xfrm>
            <a:off x="1778902" y="3580922"/>
            <a:ext cx="1473480" cy="483149"/>
          </a:xfrm>
          <a:prstGeom prst="roundRect">
            <a:avLst>
              <a:gd name="adj" fmla="val 0"/>
            </a:avLst>
          </a:prstGeom>
          <a:solidFill>
            <a:srgbClr val="E7E6E6">
              <a:lumMod val="50000"/>
            </a:srgbClr>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ounded Rectangle 5">
            <a:extLst>
              <a:ext uri="{FF2B5EF4-FFF2-40B4-BE49-F238E27FC236}">
                <a16:creationId xmlns:a16="http://schemas.microsoft.com/office/drawing/2014/main" id="{C543101E-C07B-2898-E4B7-C5A2FA18B68F}"/>
              </a:ext>
            </a:extLst>
          </p:cNvPr>
          <p:cNvSpPr/>
          <p:nvPr/>
        </p:nvSpPr>
        <p:spPr>
          <a:xfrm>
            <a:off x="1186766" y="2139592"/>
            <a:ext cx="3111986" cy="1169516"/>
          </a:xfrm>
          <a:prstGeom prst="roundRect">
            <a:avLst>
              <a:gd name="adj" fmla="val 7437"/>
            </a:avLst>
          </a:prstGeom>
          <a:solidFill>
            <a:srgbClr val="70AD47">
              <a:lumMod val="20000"/>
              <a:lumOff val="80000"/>
            </a:srgbClr>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000E371F-9B82-6A50-3CD3-CCC0E336BF26}"/>
              </a:ext>
            </a:extLst>
          </p:cNvPr>
          <p:cNvSpPr/>
          <p:nvPr/>
        </p:nvSpPr>
        <p:spPr>
          <a:xfrm>
            <a:off x="2115664" y="943644"/>
            <a:ext cx="2220686" cy="523220"/>
          </a:xfrm>
          <a:prstGeom prst="rect">
            <a:avLst/>
          </a:prstGeom>
          <a:solidFill>
            <a:srgbClr val="70AD47">
              <a:lumMod val="75000"/>
            </a:srgbClr>
          </a:solidFill>
          <a:ln w="12700" cap="flat" cmpd="sng" algn="ctr">
            <a:solidFill>
              <a:srgbClr val="70AD47">
                <a:lumMod val="50000"/>
              </a:srgbClr>
            </a:solidFill>
            <a:prstDash val="solid"/>
            <a:miter lim="800000"/>
          </a:ln>
          <a:effectLst/>
        </p:spPr>
        <p:txBody>
          <a:bodyPr rtlCol="0" anchor="ctr"/>
          <a:lstStyle/>
          <a:p>
            <a:pPr algn="ctr" defTabSz="457200" hangingPunct="1"/>
            <a:endParaRPr lang="en-US" kern="1200">
              <a:solidFill>
                <a:prstClr val="white"/>
              </a:solidFill>
              <a:latin typeface="Calibri" panose="020F0502020204030204"/>
              <a:ea typeface="+mn-ea"/>
              <a:cs typeface="+mn-cs"/>
            </a:endParaRPr>
          </a:p>
        </p:txBody>
      </p:sp>
      <p:sp>
        <p:nvSpPr>
          <p:cNvPr id="8" name="Rectangle 7">
            <a:extLst>
              <a:ext uri="{FF2B5EF4-FFF2-40B4-BE49-F238E27FC236}">
                <a16:creationId xmlns:a16="http://schemas.microsoft.com/office/drawing/2014/main" id="{DDE155C1-93FF-B234-B59D-D72C62424DF8}"/>
              </a:ext>
            </a:extLst>
          </p:cNvPr>
          <p:cNvSpPr/>
          <p:nvPr/>
        </p:nvSpPr>
        <p:spPr>
          <a:xfrm>
            <a:off x="4931436" y="943644"/>
            <a:ext cx="4746171" cy="523220"/>
          </a:xfrm>
          <a:prstGeom prst="rect">
            <a:avLst/>
          </a:prstGeom>
          <a:solidFill>
            <a:srgbClr val="5B9BD5">
              <a:lumMod val="75000"/>
            </a:srgbClr>
          </a:solidFill>
          <a:ln w="12700" cap="flat" cmpd="sng" algn="ctr">
            <a:solidFill>
              <a:srgbClr val="5B9BD5">
                <a:lumMod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4E15BA59-5E70-84B2-5AFF-4FD347DFEB55}"/>
              </a:ext>
            </a:extLst>
          </p:cNvPr>
          <p:cNvSpPr txBox="1"/>
          <p:nvPr/>
        </p:nvSpPr>
        <p:spPr>
          <a:xfrm>
            <a:off x="2573944" y="970186"/>
            <a:ext cx="1337226" cy="461665"/>
          </a:xfrm>
          <a:prstGeom prst="rect">
            <a:avLst/>
          </a:prstGeom>
          <a:noFill/>
        </p:spPr>
        <p:txBody>
          <a:bodyPr wrap="none" rtlCol="0">
            <a:spAutoFit/>
          </a:bodyPr>
          <a:lstStyle/>
          <a:p>
            <a:pPr defTabSz="457200" hangingPunct="1"/>
            <a:r>
              <a:rPr lang="en-US" sz="2400" b="1" kern="1200" dirty="0">
                <a:solidFill>
                  <a:prstClr val="white"/>
                </a:solidFill>
                <a:latin typeface="Open Sans SemiBold" pitchFamily="2" charset="0"/>
                <a:ea typeface="Open Sans SemiBold" pitchFamily="2" charset="0"/>
                <a:cs typeface="Open Sans SemiBold" pitchFamily="2" charset="0"/>
              </a:rPr>
              <a:t>Dataset</a:t>
            </a:r>
          </a:p>
        </p:txBody>
      </p:sp>
      <p:sp>
        <p:nvSpPr>
          <p:cNvPr id="10" name="TextBox 9">
            <a:extLst>
              <a:ext uri="{FF2B5EF4-FFF2-40B4-BE49-F238E27FC236}">
                <a16:creationId xmlns:a16="http://schemas.microsoft.com/office/drawing/2014/main" id="{AA20C8D3-1638-19C7-E7AB-6A09D08CBB8F}"/>
              </a:ext>
            </a:extLst>
          </p:cNvPr>
          <p:cNvSpPr txBox="1"/>
          <p:nvPr/>
        </p:nvSpPr>
        <p:spPr>
          <a:xfrm>
            <a:off x="5119150" y="970186"/>
            <a:ext cx="4353122" cy="461665"/>
          </a:xfrm>
          <a:prstGeom prst="rect">
            <a:avLst/>
          </a:prstGeom>
          <a:noFill/>
        </p:spPr>
        <p:txBody>
          <a:bodyPr wrap="square" rtlCol="0">
            <a:spAutoFit/>
          </a:bodyPr>
          <a:lstStyle/>
          <a:p>
            <a:pPr defTabSz="457200" hangingPunct="1"/>
            <a:r>
              <a:rPr lang="en-US" sz="2400" b="1" kern="1200" dirty="0">
                <a:solidFill>
                  <a:prstClr val="white"/>
                </a:solidFill>
                <a:latin typeface="Open Sans SemiBold" pitchFamily="2" charset="0"/>
                <a:ea typeface="Open Sans SemiBold" pitchFamily="2" charset="0"/>
                <a:cs typeface="Open Sans SemiBold" pitchFamily="2" charset="0"/>
              </a:rPr>
              <a:t>Models </a:t>
            </a:r>
            <a:r>
              <a:rPr lang="en-US" kern="1200" dirty="0">
                <a:solidFill>
                  <a:prstClr val="white"/>
                </a:solidFill>
                <a:latin typeface="Open Sans" pitchFamily="2" charset="0"/>
                <a:ea typeface="Open Sans" pitchFamily="2" charset="0"/>
                <a:cs typeface="Open Sans" pitchFamily="2" charset="0"/>
              </a:rPr>
              <a:t>(LLMs, </a:t>
            </a:r>
            <a:r>
              <a:rPr lang="en-US" kern="1200" dirty="0" err="1">
                <a:solidFill>
                  <a:prstClr val="white"/>
                </a:solidFill>
                <a:latin typeface="Open Sans" pitchFamily="2" charset="0"/>
                <a:ea typeface="Open Sans" pitchFamily="2" charset="0"/>
                <a:cs typeface="Open Sans" pitchFamily="2" charset="0"/>
              </a:rPr>
              <a:t>MoE</a:t>
            </a:r>
            <a:r>
              <a:rPr lang="en-US" kern="1200" dirty="0">
                <a:solidFill>
                  <a:prstClr val="white"/>
                </a:solidFill>
                <a:latin typeface="Open Sans" pitchFamily="2" charset="0"/>
                <a:ea typeface="Open Sans" pitchFamily="2" charset="0"/>
                <a:cs typeface="Open Sans" pitchFamily="2" charset="0"/>
              </a:rPr>
              <a:t> …)</a:t>
            </a:r>
            <a:endParaRPr lang="en-US" sz="2800" kern="1200" dirty="0">
              <a:solidFill>
                <a:prstClr val="white"/>
              </a:solidFill>
              <a:latin typeface="Open Sans" pitchFamily="2" charset="0"/>
              <a:ea typeface="Open Sans" pitchFamily="2" charset="0"/>
              <a:cs typeface="Open Sans" pitchFamily="2" charset="0"/>
            </a:endParaRPr>
          </a:p>
        </p:txBody>
      </p:sp>
      <p:sp>
        <p:nvSpPr>
          <p:cNvPr id="11" name="Rounded Rectangle 10">
            <a:extLst>
              <a:ext uri="{FF2B5EF4-FFF2-40B4-BE49-F238E27FC236}">
                <a16:creationId xmlns:a16="http://schemas.microsoft.com/office/drawing/2014/main" id="{FAE3D25B-9A73-1574-E027-2787F194B069}"/>
              </a:ext>
            </a:extLst>
          </p:cNvPr>
          <p:cNvSpPr/>
          <p:nvPr/>
        </p:nvSpPr>
        <p:spPr>
          <a:xfrm>
            <a:off x="838200" y="4370294"/>
            <a:ext cx="10515600" cy="2196137"/>
          </a:xfrm>
          <a:prstGeom prst="roundRect">
            <a:avLst>
              <a:gd name="adj" fmla="val 7437"/>
            </a:avLst>
          </a:prstGeom>
          <a:solidFill>
            <a:sysClr val="window" lastClr="FFFFFF"/>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ounded Rectangle 11">
            <a:extLst>
              <a:ext uri="{FF2B5EF4-FFF2-40B4-BE49-F238E27FC236}">
                <a16:creationId xmlns:a16="http://schemas.microsoft.com/office/drawing/2014/main" id="{5F1FE9B5-52A9-378B-21CA-8CF3D5EAFDA0}"/>
              </a:ext>
            </a:extLst>
          </p:cNvPr>
          <p:cNvSpPr/>
          <p:nvPr/>
        </p:nvSpPr>
        <p:spPr>
          <a:xfrm>
            <a:off x="1077908" y="2030734"/>
            <a:ext cx="3111986" cy="1169516"/>
          </a:xfrm>
          <a:prstGeom prst="roundRect">
            <a:avLst>
              <a:gd name="adj" fmla="val 7437"/>
            </a:avLst>
          </a:prstGeom>
          <a:solidFill>
            <a:srgbClr val="70AD47">
              <a:lumMod val="20000"/>
              <a:lumOff val="80000"/>
            </a:srgbClr>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ounded Rectangle 12">
            <a:extLst>
              <a:ext uri="{FF2B5EF4-FFF2-40B4-BE49-F238E27FC236}">
                <a16:creationId xmlns:a16="http://schemas.microsoft.com/office/drawing/2014/main" id="{1DCF7BA5-3442-2632-0DEE-5B416DBF1BB9}"/>
              </a:ext>
            </a:extLst>
          </p:cNvPr>
          <p:cNvSpPr/>
          <p:nvPr/>
        </p:nvSpPr>
        <p:spPr>
          <a:xfrm>
            <a:off x="969050" y="1921876"/>
            <a:ext cx="3111986" cy="1169516"/>
          </a:xfrm>
          <a:prstGeom prst="roundRect">
            <a:avLst>
              <a:gd name="adj" fmla="val 7437"/>
            </a:avLst>
          </a:prstGeom>
          <a:solidFill>
            <a:sysClr val="window" lastClr="FFFFFF"/>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ounded Rectangle 13">
            <a:extLst>
              <a:ext uri="{FF2B5EF4-FFF2-40B4-BE49-F238E27FC236}">
                <a16:creationId xmlns:a16="http://schemas.microsoft.com/office/drawing/2014/main" id="{E5DD6077-9998-F163-BC56-EEDA89A07D2D}"/>
              </a:ext>
            </a:extLst>
          </p:cNvPr>
          <p:cNvSpPr/>
          <p:nvPr/>
        </p:nvSpPr>
        <p:spPr>
          <a:xfrm>
            <a:off x="5561544" y="2145356"/>
            <a:ext cx="5713285" cy="1169516"/>
          </a:xfrm>
          <a:prstGeom prst="roundRect">
            <a:avLst>
              <a:gd name="adj" fmla="val 7437"/>
            </a:avLst>
          </a:prstGeom>
          <a:solidFill>
            <a:srgbClr val="ED7D31">
              <a:lumMod val="20000"/>
              <a:lumOff val="80000"/>
            </a:srgbClr>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ounded Rectangle 14">
            <a:extLst>
              <a:ext uri="{FF2B5EF4-FFF2-40B4-BE49-F238E27FC236}">
                <a16:creationId xmlns:a16="http://schemas.microsoft.com/office/drawing/2014/main" id="{DED87A4D-735E-3A9B-6A04-40AB3CC53D14}"/>
              </a:ext>
            </a:extLst>
          </p:cNvPr>
          <p:cNvSpPr/>
          <p:nvPr/>
        </p:nvSpPr>
        <p:spPr>
          <a:xfrm>
            <a:off x="5452686" y="2036498"/>
            <a:ext cx="5713285" cy="1169516"/>
          </a:xfrm>
          <a:prstGeom prst="roundRect">
            <a:avLst>
              <a:gd name="adj" fmla="val 7437"/>
            </a:avLst>
          </a:prstGeom>
          <a:solidFill>
            <a:srgbClr val="ED7D31">
              <a:lumMod val="20000"/>
              <a:lumOff val="80000"/>
            </a:srgbClr>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ounded Rectangle 15">
            <a:extLst>
              <a:ext uri="{FF2B5EF4-FFF2-40B4-BE49-F238E27FC236}">
                <a16:creationId xmlns:a16="http://schemas.microsoft.com/office/drawing/2014/main" id="{1869B79E-F0F5-138F-B126-0B40C81E3DB3}"/>
              </a:ext>
            </a:extLst>
          </p:cNvPr>
          <p:cNvSpPr/>
          <p:nvPr/>
        </p:nvSpPr>
        <p:spPr>
          <a:xfrm>
            <a:off x="5343828" y="1927640"/>
            <a:ext cx="5713285" cy="1169516"/>
          </a:xfrm>
          <a:prstGeom prst="roundRect">
            <a:avLst>
              <a:gd name="adj" fmla="val 7437"/>
            </a:avLst>
          </a:prstGeom>
          <a:solidFill>
            <a:sysClr val="window" lastClr="FFFFFF"/>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7" name="Graphic 16" descr="Database with solid fill">
            <a:extLst>
              <a:ext uri="{FF2B5EF4-FFF2-40B4-BE49-F238E27FC236}">
                <a16:creationId xmlns:a16="http://schemas.microsoft.com/office/drawing/2014/main" id="{083FDB5D-84CC-4BE6-E08E-4F84A6F6481C}"/>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060958" y="1899230"/>
            <a:ext cx="960684" cy="960684"/>
          </a:xfrm>
          <a:prstGeom prst="rect">
            <a:avLst/>
          </a:prstGeom>
        </p:spPr>
      </p:pic>
      <p:pic>
        <p:nvPicPr>
          <p:cNvPr id="18" name="Graphic 17" descr="Inbox Check with solid fill">
            <a:extLst>
              <a:ext uri="{FF2B5EF4-FFF2-40B4-BE49-F238E27FC236}">
                <a16:creationId xmlns:a16="http://schemas.microsoft.com/office/drawing/2014/main" id="{18E1A1BA-B2C0-11AA-30B3-4D85D4509DD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39202" y="1912424"/>
            <a:ext cx="879985" cy="879985"/>
          </a:xfrm>
          <a:prstGeom prst="rect">
            <a:avLst/>
          </a:prstGeom>
        </p:spPr>
      </p:pic>
      <p:pic>
        <p:nvPicPr>
          <p:cNvPr id="19" name="Graphic 18" descr="Sort with solid fill">
            <a:extLst>
              <a:ext uri="{FF2B5EF4-FFF2-40B4-BE49-F238E27FC236}">
                <a16:creationId xmlns:a16="http://schemas.microsoft.com/office/drawing/2014/main" id="{52ADC61D-CCA4-EC0B-FFA4-6387FC996BF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5400000">
            <a:off x="2225436" y="2337958"/>
            <a:ext cx="427245" cy="427245"/>
          </a:xfrm>
          <a:prstGeom prst="rect">
            <a:avLst/>
          </a:prstGeom>
        </p:spPr>
      </p:pic>
      <p:sp>
        <p:nvSpPr>
          <p:cNvPr id="20" name="TextBox 19">
            <a:extLst>
              <a:ext uri="{FF2B5EF4-FFF2-40B4-BE49-F238E27FC236}">
                <a16:creationId xmlns:a16="http://schemas.microsoft.com/office/drawing/2014/main" id="{68A12D17-2226-192B-C332-5B69AEAB3CAA}"/>
              </a:ext>
            </a:extLst>
          </p:cNvPr>
          <p:cNvSpPr txBox="1"/>
          <p:nvPr/>
        </p:nvSpPr>
        <p:spPr>
          <a:xfrm>
            <a:off x="1086803" y="2729319"/>
            <a:ext cx="1418978" cy="369332"/>
          </a:xfrm>
          <a:prstGeom prst="rect">
            <a:avLst/>
          </a:prstGeom>
          <a:noFill/>
        </p:spPr>
        <p:txBody>
          <a:bodyPr wrap="none" rtlCol="0">
            <a:spAutoFit/>
          </a:bodyPr>
          <a:lstStyle/>
          <a:p>
            <a:pPr defTabSz="457200" hangingPunct="1"/>
            <a:r>
              <a:rPr lang="en-US" kern="1200" dirty="0">
                <a:solidFill>
                  <a:prstClr val="black"/>
                </a:solidFill>
                <a:latin typeface="Open Sans Medium" pitchFamily="2" charset="0"/>
                <a:ea typeface="Open Sans Medium" pitchFamily="2" charset="0"/>
                <a:cs typeface="Open Sans Medium" pitchFamily="2" charset="0"/>
              </a:rPr>
              <a:t>Checkpoint</a:t>
            </a:r>
          </a:p>
        </p:txBody>
      </p:sp>
      <p:sp>
        <p:nvSpPr>
          <p:cNvPr id="21" name="TextBox 20">
            <a:extLst>
              <a:ext uri="{FF2B5EF4-FFF2-40B4-BE49-F238E27FC236}">
                <a16:creationId xmlns:a16="http://schemas.microsoft.com/office/drawing/2014/main" id="{8425C9C5-4F3A-02F8-F291-96CABCB78F1B}"/>
              </a:ext>
            </a:extLst>
          </p:cNvPr>
          <p:cNvSpPr txBox="1"/>
          <p:nvPr/>
        </p:nvSpPr>
        <p:spPr>
          <a:xfrm>
            <a:off x="3192985" y="2735696"/>
            <a:ext cx="702436" cy="369332"/>
          </a:xfrm>
          <a:prstGeom prst="rect">
            <a:avLst/>
          </a:prstGeom>
          <a:noFill/>
        </p:spPr>
        <p:txBody>
          <a:bodyPr wrap="none" rtlCol="0">
            <a:spAutoFit/>
          </a:bodyPr>
          <a:lstStyle/>
          <a:p>
            <a:pPr defTabSz="457200" hangingPunct="1"/>
            <a:r>
              <a:rPr lang="en-US" kern="1200" dirty="0">
                <a:solidFill>
                  <a:prstClr val="black"/>
                </a:solidFill>
                <a:latin typeface="Open Sans Medium" pitchFamily="2" charset="0"/>
                <a:ea typeface="Open Sans Medium" pitchFamily="2" charset="0"/>
                <a:cs typeface="Open Sans Medium" pitchFamily="2" charset="0"/>
              </a:rPr>
              <a:t>Data</a:t>
            </a:r>
          </a:p>
        </p:txBody>
      </p:sp>
      <p:pic>
        <p:nvPicPr>
          <p:cNvPr id="22" name="Picture 6" descr="Disruptive Event - Nvidia Hopper H100 | TechInsights">
            <a:extLst>
              <a:ext uri="{FF2B5EF4-FFF2-40B4-BE49-F238E27FC236}">
                <a16:creationId xmlns:a16="http://schemas.microsoft.com/office/drawing/2014/main" id="{F913CA58-6205-88D0-C18F-4C8F4D8618C9}"/>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06030" y="1994504"/>
            <a:ext cx="698431" cy="465620"/>
          </a:xfrm>
          <a:prstGeom prst="rect">
            <a:avLst/>
          </a:prstGeom>
          <a:noFill/>
          <a:extLst>
            <a:ext uri="{909E8E84-426E-40DD-AFC4-6F175D3DCCD1}">
              <a14:hiddenFill xmlns:a14="http://schemas.microsoft.com/office/drawing/2010/main">
                <a:solidFill>
                  <a:srgbClr val="FFFFFF"/>
                </a:solidFill>
              </a14:hiddenFill>
            </a:ext>
          </a:extLst>
        </p:spPr>
      </p:pic>
      <p:pic>
        <p:nvPicPr>
          <p:cNvPr id="23" name="Graphic 22" descr="Processor with solid fill">
            <a:extLst>
              <a:ext uri="{FF2B5EF4-FFF2-40B4-BE49-F238E27FC236}">
                <a16:creationId xmlns:a16="http://schemas.microsoft.com/office/drawing/2014/main" id="{8B8B8A45-08A6-40A7-A77F-264E8DE1457A}"/>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39706" y="1918495"/>
            <a:ext cx="518764" cy="518764"/>
          </a:xfrm>
          <a:prstGeom prst="rect">
            <a:avLst/>
          </a:prstGeom>
        </p:spPr>
      </p:pic>
      <p:pic>
        <p:nvPicPr>
          <p:cNvPr id="24" name="Picture 4" descr="TPU transformation: A look back at 10 years of our AI-specialized chips | Google  Cloud Blog">
            <a:extLst>
              <a:ext uri="{FF2B5EF4-FFF2-40B4-BE49-F238E27FC236}">
                <a16:creationId xmlns:a16="http://schemas.microsoft.com/office/drawing/2014/main" id="{DC6199FE-81B9-FB5B-1DFA-23B91D113E8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85289" y="1959146"/>
            <a:ext cx="839149" cy="50893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TPU transformation: A look back at 10 years of our AI-specialized chips | Google  Cloud Blog">
            <a:extLst>
              <a:ext uri="{FF2B5EF4-FFF2-40B4-BE49-F238E27FC236}">
                <a16:creationId xmlns:a16="http://schemas.microsoft.com/office/drawing/2014/main" id="{097123D9-77ED-0606-1056-F80166EB148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37689" y="2111546"/>
            <a:ext cx="839149" cy="50893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TPU transformation: A look back at 10 years of our AI-specialized chips | Google  Cloud Blog">
            <a:extLst>
              <a:ext uri="{FF2B5EF4-FFF2-40B4-BE49-F238E27FC236}">
                <a16:creationId xmlns:a16="http://schemas.microsoft.com/office/drawing/2014/main" id="{DE66D1FF-B99F-28B5-16C6-6AD1253B4EC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90089" y="2263946"/>
            <a:ext cx="839149" cy="50893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6" descr="Disruptive Event - Nvidia Hopper H100 | TechInsights">
            <a:extLst>
              <a:ext uri="{FF2B5EF4-FFF2-40B4-BE49-F238E27FC236}">
                <a16:creationId xmlns:a16="http://schemas.microsoft.com/office/drawing/2014/main" id="{2D704521-4192-8C65-4610-17A71A4FAA6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58430" y="2146904"/>
            <a:ext cx="698431" cy="46562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6" descr="Disruptive Event - Nvidia Hopper H100 | TechInsights">
            <a:extLst>
              <a:ext uri="{FF2B5EF4-FFF2-40B4-BE49-F238E27FC236}">
                <a16:creationId xmlns:a16="http://schemas.microsoft.com/office/drawing/2014/main" id="{C28AFFBC-EC2C-4FB0-1400-E1B039193EE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10830" y="2299304"/>
            <a:ext cx="698431" cy="465620"/>
          </a:xfrm>
          <a:prstGeom prst="rect">
            <a:avLst/>
          </a:prstGeom>
          <a:noFill/>
          <a:extLst>
            <a:ext uri="{909E8E84-426E-40DD-AFC4-6F175D3DCCD1}">
              <a14:hiddenFill xmlns:a14="http://schemas.microsoft.com/office/drawing/2010/main">
                <a:solidFill>
                  <a:srgbClr val="FFFFFF"/>
                </a:solidFill>
              </a14:hiddenFill>
            </a:ext>
          </a:extLst>
        </p:spPr>
      </p:pic>
      <p:pic>
        <p:nvPicPr>
          <p:cNvPr id="29" name="Graphic 28" descr="Processor with solid fill">
            <a:extLst>
              <a:ext uri="{FF2B5EF4-FFF2-40B4-BE49-F238E27FC236}">
                <a16:creationId xmlns:a16="http://schemas.microsoft.com/office/drawing/2014/main" id="{04F0C70D-5F6D-2144-D540-3F3D93DB40E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858470" y="1918495"/>
            <a:ext cx="518764" cy="518764"/>
          </a:xfrm>
          <a:prstGeom prst="rect">
            <a:avLst/>
          </a:prstGeom>
        </p:spPr>
      </p:pic>
      <p:pic>
        <p:nvPicPr>
          <p:cNvPr id="30" name="Graphic 29" descr="Processor with solid fill">
            <a:extLst>
              <a:ext uri="{FF2B5EF4-FFF2-40B4-BE49-F238E27FC236}">
                <a16:creationId xmlns:a16="http://schemas.microsoft.com/office/drawing/2014/main" id="{33B3B944-D646-251D-23AB-188DA930C088}"/>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38291" y="2352994"/>
            <a:ext cx="518764" cy="518764"/>
          </a:xfrm>
          <a:prstGeom prst="rect">
            <a:avLst/>
          </a:prstGeom>
        </p:spPr>
      </p:pic>
      <p:pic>
        <p:nvPicPr>
          <p:cNvPr id="31" name="Graphic 30" descr="Processor with solid fill">
            <a:extLst>
              <a:ext uri="{FF2B5EF4-FFF2-40B4-BE49-F238E27FC236}">
                <a16:creationId xmlns:a16="http://schemas.microsoft.com/office/drawing/2014/main" id="{F270AB41-A399-7230-19ED-280F0CBE9C3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857055" y="2352994"/>
            <a:ext cx="518764" cy="518764"/>
          </a:xfrm>
          <a:prstGeom prst="rect">
            <a:avLst/>
          </a:prstGeom>
        </p:spPr>
      </p:pic>
      <p:grpSp>
        <p:nvGrpSpPr>
          <p:cNvPr id="32" name="Group 31">
            <a:extLst>
              <a:ext uri="{FF2B5EF4-FFF2-40B4-BE49-F238E27FC236}">
                <a16:creationId xmlns:a16="http://schemas.microsoft.com/office/drawing/2014/main" id="{2919F21D-10C8-A589-FCED-EBE592D00AA6}"/>
              </a:ext>
            </a:extLst>
          </p:cNvPr>
          <p:cNvGrpSpPr/>
          <p:nvPr/>
        </p:nvGrpSpPr>
        <p:grpSpPr>
          <a:xfrm>
            <a:off x="9693994" y="2051400"/>
            <a:ext cx="546487" cy="322008"/>
            <a:chOff x="9391992" y="1643443"/>
            <a:chExt cx="746973" cy="686691"/>
          </a:xfrm>
        </p:grpSpPr>
        <p:sp>
          <p:nvSpPr>
            <p:cNvPr id="33" name="Rectangle 32">
              <a:extLst>
                <a:ext uri="{FF2B5EF4-FFF2-40B4-BE49-F238E27FC236}">
                  <a16:creationId xmlns:a16="http://schemas.microsoft.com/office/drawing/2014/main" id="{0147A4AF-1C14-DA9D-7935-3CC78720A33C}"/>
                </a:ext>
              </a:extLst>
            </p:cNvPr>
            <p:cNvSpPr/>
            <p:nvPr/>
          </p:nvSpPr>
          <p:spPr>
            <a:xfrm>
              <a:off x="9391992" y="1646059"/>
              <a:ext cx="746973" cy="681578"/>
            </a:xfrm>
            <a:prstGeom prst="rect">
              <a:avLst/>
            </a:prstGeom>
            <a:solidFill>
              <a:srgbClr val="ED7D31">
                <a:lumMod val="75000"/>
              </a:srgbClr>
            </a:solidFill>
            <a:ln w="12700" cap="flat" cmpd="sng" algn="ctr">
              <a:solidFill>
                <a:srgbClr val="4472C4">
                  <a:shade val="1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4" name="Graphic 33" descr="Binary with solid fill">
              <a:extLst>
                <a:ext uri="{FF2B5EF4-FFF2-40B4-BE49-F238E27FC236}">
                  <a16:creationId xmlns:a16="http://schemas.microsoft.com/office/drawing/2014/main" id="{CDB3AB6D-D2F2-0ADE-1D62-4733AD8F0B2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412299" y="1643443"/>
              <a:ext cx="374397" cy="374397"/>
            </a:xfrm>
            <a:prstGeom prst="rect">
              <a:avLst/>
            </a:prstGeom>
          </p:spPr>
        </p:pic>
        <p:pic>
          <p:nvPicPr>
            <p:cNvPr id="35" name="Graphic 34" descr="Binary with solid fill">
              <a:extLst>
                <a:ext uri="{FF2B5EF4-FFF2-40B4-BE49-F238E27FC236}">
                  <a16:creationId xmlns:a16="http://schemas.microsoft.com/office/drawing/2014/main" id="{C87671B0-DC99-DF29-7FA3-4B2C9741FB5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759571" y="1645942"/>
              <a:ext cx="374397" cy="374397"/>
            </a:xfrm>
            <a:prstGeom prst="rect">
              <a:avLst/>
            </a:prstGeom>
          </p:spPr>
        </p:pic>
        <p:pic>
          <p:nvPicPr>
            <p:cNvPr id="36" name="Graphic 35" descr="Binary with solid fill">
              <a:extLst>
                <a:ext uri="{FF2B5EF4-FFF2-40B4-BE49-F238E27FC236}">
                  <a16:creationId xmlns:a16="http://schemas.microsoft.com/office/drawing/2014/main" id="{E9FDD8A6-A7F5-1012-E363-75F17AB09B6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412300" y="1953240"/>
              <a:ext cx="374397" cy="374397"/>
            </a:xfrm>
            <a:prstGeom prst="rect">
              <a:avLst/>
            </a:prstGeom>
          </p:spPr>
        </p:pic>
        <p:pic>
          <p:nvPicPr>
            <p:cNvPr id="37" name="Graphic 36" descr="Binary with solid fill">
              <a:extLst>
                <a:ext uri="{FF2B5EF4-FFF2-40B4-BE49-F238E27FC236}">
                  <a16:creationId xmlns:a16="http://schemas.microsoft.com/office/drawing/2014/main" id="{30F13A29-15EB-66FA-735D-7572AC76916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759572" y="1955737"/>
              <a:ext cx="374397" cy="374397"/>
            </a:xfrm>
            <a:prstGeom prst="rect">
              <a:avLst/>
            </a:prstGeom>
          </p:spPr>
        </p:pic>
      </p:grpSp>
      <p:grpSp>
        <p:nvGrpSpPr>
          <p:cNvPr id="38" name="Group 37">
            <a:extLst>
              <a:ext uri="{FF2B5EF4-FFF2-40B4-BE49-F238E27FC236}">
                <a16:creationId xmlns:a16="http://schemas.microsoft.com/office/drawing/2014/main" id="{4967A3C9-8BB5-F451-7C3F-BAAB372ACB46}"/>
              </a:ext>
            </a:extLst>
          </p:cNvPr>
          <p:cNvGrpSpPr/>
          <p:nvPr/>
        </p:nvGrpSpPr>
        <p:grpSpPr>
          <a:xfrm>
            <a:off x="10300684" y="2047604"/>
            <a:ext cx="546487" cy="322008"/>
            <a:chOff x="9391992" y="1643443"/>
            <a:chExt cx="746973" cy="686691"/>
          </a:xfrm>
        </p:grpSpPr>
        <p:sp>
          <p:nvSpPr>
            <p:cNvPr id="39" name="Rectangle 38">
              <a:extLst>
                <a:ext uri="{FF2B5EF4-FFF2-40B4-BE49-F238E27FC236}">
                  <a16:creationId xmlns:a16="http://schemas.microsoft.com/office/drawing/2014/main" id="{24D6E6F6-0349-54F6-203E-D60D5C1C345B}"/>
                </a:ext>
              </a:extLst>
            </p:cNvPr>
            <p:cNvSpPr/>
            <p:nvPr/>
          </p:nvSpPr>
          <p:spPr>
            <a:xfrm>
              <a:off x="9391992" y="1646059"/>
              <a:ext cx="746973" cy="681578"/>
            </a:xfrm>
            <a:prstGeom prst="rect">
              <a:avLst/>
            </a:prstGeom>
            <a:solidFill>
              <a:srgbClr val="ED7D31">
                <a:lumMod val="75000"/>
              </a:srgbClr>
            </a:solidFill>
            <a:ln w="12700" cap="flat" cmpd="sng" algn="ctr">
              <a:solidFill>
                <a:srgbClr val="4472C4">
                  <a:shade val="1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 name="Graphic 39" descr="Binary with solid fill">
              <a:extLst>
                <a:ext uri="{FF2B5EF4-FFF2-40B4-BE49-F238E27FC236}">
                  <a16:creationId xmlns:a16="http://schemas.microsoft.com/office/drawing/2014/main" id="{DCFC4D24-CF89-73C3-DAE5-CD17411F85B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412299" y="1643443"/>
              <a:ext cx="374397" cy="374397"/>
            </a:xfrm>
            <a:prstGeom prst="rect">
              <a:avLst/>
            </a:prstGeom>
          </p:spPr>
        </p:pic>
        <p:pic>
          <p:nvPicPr>
            <p:cNvPr id="41" name="Graphic 40" descr="Binary with solid fill">
              <a:extLst>
                <a:ext uri="{FF2B5EF4-FFF2-40B4-BE49-F238E27FC236}">
                  <a16:creationId xmlns:a16="http://schemas.microsoft.com/office/drawing/2014/main" id="{EC35A7B3-3042-D372-8BE0-42162466121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759571" y="1645942"/>
              <a:ext cx="374397" cy="374397"/>
            </a:xfrm>
            <a:prstGeom prst="rect">
              <a:avLst/>
            </a:prstGeom>
          </p:spPr>
        </p:pic>
        <p:pic>
          <p:nvPicPr>
            <p:cNvPr id="42" name="Graphic 41" descr="Binary with solid fill">
              <a:extLst>
                <a:ext uri="{FF2B5EF4-FFF2-40B4-BE49-F238E27FC236}">
                  <a16:creationId xmlns:a16="http://schemas.microsoft.com/office/drawing/2014/main" id="{A4005AB2-31C4-F860-F3E0-9A38C9902BA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412300" y="1953240"/>
              <a:ext cx="374397" cy="374397"/>
            </a:xfrm>
            <a:prstGeom prst="rect">
              <a:avLst/>
            </a:prstGeom>
          </p:spPr>
        </p:pic>
        <p:pic>
          <p:nvPicPr>
            <p:cNvPr id="43" name="Graphic 42" descr="Binary with solid fill">
              <a:extLst>
                <a:ext uri="{FF2B5EF4-FFF2-40B4-BE49-F238E27FC236}">
                  <a16:creationId xmlns:a16="http://schemas.microsoft.com/office/drawing/2014/main" id="{EE25FEC6-9D71-ADC6-4561-9F7C5796CB0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759572" y="1955737"/>
              <a:ext cx="374397" cy="374397"/>
            </a:xfrm>
            <a:prstGeom prst="rect">
              <a:avLst/>
            </a:prstGeom>
          </p:spPr>
        </p:pic>
      </p:grpSp>
      <p:grpSp>
        <p:nvGrpSpPr>
          <p:cNvPr id="44" name="Group 43">
            <a:extLst>
              <a:ext uri="{FF2B5EF4-FFF2-40B4-BE49-F238E27FC236}">
                <a16:creationId xmlns:a16="http://schemas.microsoft.com/office/drawing/2014/main" id="{6A1C824B-2A57-923B-70D7-ACA672CC9AEB}"/>
              </a:ext>
            </a:extLst>
          </p:cNvPr>
          <p:cNvGrpSpPr/>
          <p:nvPr/>
        </p:nvGrpSpPr>
        <p:grpSpPr>
          <a:xfrm>
            <a:off x="9693994" y="2440460"/>
            <a:ext cx="546487" cy="322008"/>
            <a:chOff x="9391992" y="1643443"/>
            <a:chExt cx="746973" cy="686691"/>
          </a:xfrm>
        </p:grpSpPr>
        <p:sp>
          <p:nvSpPr>
            <p:cNvPr id="45" name="Rectangle 44">
              <a:extLst>
                <a:ext uri="{FF2B5EF4-FFF2-40B4-BE49-F238E27FC236}">
                  <a16:creationId xmlns:a16="http://schemas.microsoft.com/office/drawing/2014/main" id="{16BBDF35-18D4-0CC8-662F-867966943BD4}"/>
                </a:ext>
              </a:extLst>
            </p:cNvPr>
            <p:cNvSpPr/>
            <p:nvPr/>
          </p:nvSpPr>
          <p:spPr>
            <a:xfrm>
              <a:off x="9391992" y="1646059"/>
              <a:ext cx="746973" cy="681578"/>
            </a:xfrm>
            <a:prstGeom prst="rect">
              <a:avLst/>
            </a:prstGeom>
            <a:solidFill>
              <a:srgbClr val="ED7D31">
                <a:lumMod val="75000"/>
              </a:srgbClr>
            </a:solidFill>
            <a:ln w="12700" cap="flat" cmpd="sng" algn="ctr">
              <a:solidFill>
                <a:srgbClr val="4472C4">
                  <a:shade val="1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6" name="Graphic 45" descr="Binary with solid fill">
              <a:extLst>
                <a:ext uri="{FF2B5EF4-FFF2-40B4-BE49-F238E27FC236}">
                  <a16:creationId xmlns:a16="http://schemas.microsoft.com/office/drawing/2014/main" id="{270DE67F-D7D4-F197-F33F-A36BF909D3B3}"/>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412299" y="1643443"/>
              <a:ext cx="374397" cy="374397"/>
            </a:xfrm>
            <a:prstGeom prst="rect">
              <a:avLst/>
            </a:prstGeom>
          </p:spPr>
        </p:pic>
        <p:pic>
          <p:nvPicPr>
            <p:cNvPr id="47" name="Graphic 46" descr="Binary with solid fill">
              <a:extLst>
                <a:ext uri="{FF2B5EF4-FFF2-40B4-BE49-F238E27FC236}">
                  <a16:creationId xmlns:a16="http://schemas.microsoft.com/office/drawing/2014/main" id="{3A7C2CA2-872D-72EB-3322-ED64937BEEE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759571" y="1645942"/>
              <a:ext cx="374397" cy="374397"/>
            </a:xfrm>
            <a:prstGeom prst="rect">
              <a:avLst/>
            </a:prstGeom>
          </p:spPr>
        </p:pic>
        <p:pic>
          <p:nvPicPr>
            <p:cNvPr id="48" name="Graphic 47" descr="Binary with solid fill">
              <a:extLst>
                <a:ext uri="{FF2B5EF4-FFF2-40B4-BE49-F238E27FC236}">
                  <a16:creationId xmlns:a16="http://schemas.microsoft.com/office/drawing/2014/main" id="{42F3B57F-B446-20C1-8505-BE695B913AC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412300" y="1953240"/>
              <a:ext cx="374397" cy="374397"/>
            </a:xfrm>
            <a:prstGeom prst="rect">
              <a:avLst/>
            </a:prstGeom>
          </p:spPr>
        </p:pic>
        <p:pic>
          <p:nvPicPr>
            <p:cNvPr id="49" name="Graphic 48" descr="Binary with solid fill">
              <a:extLst>
                <a:ext uri="{FF2B5EF4-FFF2-40B4-BE49-F238E27FC236}">
                  <a16:creationId xmlns:a16="http://schemas.microsoft.com/office/drawing/2014/main" id="{248708B5-5794-BA6E-476D-8F864E669B1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759572" y="1955737"/>
              <a:ext cx="374397" cy="374397"/>
            </a:xfrm>
            <a:prstGeom prst="rect">
              <a:avLst/>
            </a:prstGeom>
          </p:spPr>
        </p:pic>
      </p:grpSp>
      <p:grpSp>
        <p:nvGrpSpPr>
          <p:cNvPr id="50" name="Group 49">
            <a:extLst>
              <a:ext uri="{FF2B5EF4-FFF2-40B4-BE49-F238E27FC236}">
                <a16:creationId xmlns:a16="http://schemas.microsoft.com/office/drawing/2014/main" id="{61A04CB7-84B0-E77B-18B4-183262EED441}"/>
              </a:ext>
            </a:extLst>
          </p:cNvPr>
          <p:cNvGrpSpPr/>
          <p:nvPr/>
        </p:nvGrpSpPr>
        <p:grpSpPr>
          <a:xfrm>
            <a:off x="10300684" y="2440935"/>
            <a:ext cx="546487" cy="322008"/>
            <a:chOff x="9391992" y="1643443"/>
            <a:chExt cx="746973" cy="686691"/>
          </a:xfrm>
        </p:grpSpPr>
        <p:sp>
          <p:nvSpPr>
            <p:cNvPr id="51" name="Rectangle 50">
              <a:extLst>
                <a:ext uri="{FF2B5EF4-FFF2-40B4-BE49-F238E27FC236}">
                  <a16:creationId xmlns:a16="http://schemas.microsoft.com/office/drawing/2014/main" id="{6B543815-7414-871C-0ABC-B5C8055392B0}"/>
                </a:ext>
              </a:extLst>
            </p:cNvPr>
            <p:cNvSpPr/>
            <p:nvPr/>
          </p:nvSpPr>
          <p:spPr>
            <a:xfrm>
              <a:off x="9391992" y="1646059"/>
              <a:ext cx="746973" cy="681578"/>
            </a:xfrm>
            <a:prstGeom prst="rect">
              <a:avLst/>
            </a:prstGeom>
            <a:solidFill>
              <a:srgbClr val="ED7D31">
                <a:lumMod val="75000"/>
              </a:srgbClr>
            </a:solidFill>
            <a:ln w="12700" cap="flat" cmpd="sng" algn="ctr">
              <a:solidFill>
                <a:srgbClr val="4472C4">
                  <a:shade val="1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2" name="Graphic 51" descr="Binary with solid fill">
              <a:extLst>
                <a:ext uri="{FF2B5EF4-FFF2-40B4-BE49-F238E27FC236}">
                  <a16:creationId xmlns:a16="http://schemas.microsoft.com/office/drawing/2014/main" id="{E828D323-3F2E-D080-E97F-D0556BF7BC7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412299" y="1643443"/>
              <a:ext cx="374397" cy="374397"/>
            </a:xfrm>
            <a:prstGeom prst="rect">
              <a:avLst/>
            </a:prstGeom>
          </p:spPr>
        </p:pic>
        <p:pic>
          <p:nvPicPr>
            <p:cNvPr id="53" name="Graphic 52" descr="Binary with solid fill">
              <a:extLst>
                <a:ext uri="{FF2B5EF4-FFF2-40B4-BE49-F238E27FC236}">
                  <a16:creationId xmlns:a16="http://schemas.microsoft.com/office/drawing/2014/main" id="{86470EF8-261F-7649-BB97-5BE4003AF98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759571" y="1645942"/>
              <a:ext cx="374397" cy="374397"/>
            </a:xfrm>
            <a:prstGeom prst="rect">
              <a:avLst/>
            </a:prstGeom>
          </p:spPr>
        </p:pic>
        <p:pic>
          <p:nvPicPr>
            <p:cNvPr id="54" name="Graphic 53" descr="Binary with solid fill">
              <a:extLst>
                <a:ext uri="{FF2B5EF4-FFF2-40B4-BE49-F238E27FC236}">
                  <a16:creationId xmlns:a16="http://schemas.microsoft.com/office/drawing/2014/main" id="{17A041FB-5B8C-E361-89E9-54B5B474B1C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412300" y="1953240"/>
              <a:ext cx="374397" cy="374397"/>
            </a:xfrm>
            <a:prstGeom prst="rect">
              <a:avLst/>
            </a:prstGeom>
          </p:spPr>
        </p:pic>
        <p:pic>
          <p:nvPicPr>
            <p:cNvPr id="55" name="Graphic 54" descr="Binary with solid fill">
              <a:extLst>
                <a:ext uri="{FF2B5EF4-FFF2-40B4-BE49-F238E27FC236}">
                  <a16:creationId xmlns:a16="http://schemas.microsoft.com/office/drawing/2014/main" id="{523C764F-39E7-F540-383A-C05CBEE119B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759572" y="1955737"/>
              <a:ext cx="374397" cy="374397"/>
            </a:xfrm>
            <a:prstGeom prst="rect">
              <a:avLst/>
            </a:prstGeom>
          </p:spPr>
        </p:pic>
      </p:grpSp>
      <p:sp>
        <p:nvSpPr>
          <p:cNvPr id="56" name="TextBox 55">
            <a:extLst>
              <a:ext uri="{FF2B5EF4-FFF2-40B4-BE49-F238E27FC236}">
                <a16:creationId xmlns:a16="http://schemas.microsoft.com/office/drawing/2014/main" id="{4FCB5DE7-0CA7-A52B-FD35-EF7F2D8011FF}"/>
              </a:ext>
            </a:extLst>
          </p:cNvPr>
          <p:cNvSpPr txBox="1"/>
          <p:nvPr/>
        </p:nvSpPr>
        <p:spPr>
          <a:xfrm>
            <a:off x="6199358" y="2771598"/>
            <a:ext cx="1542410" cy="369332"/>
          </a:xfrm>
          <a:prstGeom prst="rect">
            <a:avLst/>
          </a:prstGeom>
          <a:noFill/>
        </p:spPr>
        <p:txBody>
          <a:bodyPr wrap="none" rtlCol="0">
            <a:spAutoFit/>
          </a:bodyPr>
          <a:lstStyle/>
          <a:p>
            <a:pPr defTabSz="457200" hangingPunct="1"/>
            <a:r>
              <a:rPr lang="en-US" kern="1200" dirty="0">
                <a:solidFill>
                  <a:prstClr val="black"/>
                </a:solidFill>
                <a:latin typeface="Open Sans Medium" pitchFamily="2" charset="0"/>
                <a:ea typeface="Open Sans Medium" pitchFamily="2" charset="0"/>
                <a:cs typeface="Open Sans Medium" pitchFamily="2" charset="0"/>
              </a:rPr>
              <a:t>Accelerators</a:t>
            </a:r>
          </a:p>
        </p:txBody>
      </p:sp>
      <p:sp>
        <p:nvSpPr>
          <p:cNvPr id="57" name="TextBox 56">
            <a:extLst>
              <a:ext uri="{FF2B5EF4-FFF2-40B4-BE49-F238E27FC236}">
                <a16:creationId xmlns:a16="http://schemas.microsoft.com/office/drawing/2014/main" id="{67D10905-A126-2209-9561-A0232870E0C1}"/>
              </a:ext>
            </a:extLst>
          </p:cNvPr>
          <p:cNvSpPr txBox="1"/>
          <p:nvPr/>
        </p:nvSpPr>
        <p:spPr>
          <a:xfrm>
            <a:off x="8523595" y="2776342"/>
            <a:ext cx="752129" cy="369332"/>
          </a:xfrm>
          <a:prstGeom prst="rect">
            <a:avLst/>
          </a:prstGeom>
          <a:noFill/>
        </p:spPr>
        <p:txBody>
          <a:bodyPr wrap="none" rtlCol="0">
            <a:spAutoFit/>
          </a:bodyPr>
          <a:lstStyle/>
          <a:p>
            <a:pPr defTabSz="457200" hangingPunct="1"/>
            <a:r>
              <a:rPr lang="en-US" kern="1200" dirty="0">
                <a:solidFill>
                  <a:prstClr val="black"/>
                </a:solidFill>
                <a:latin typeface="Open Sans Medium" pitchFamily="2" charset="0"/>
                <a:ea typeface="Open Sans Medium" pitchFamily="2" charset="0"/>
                <a:cs typeface="Open Sans Medium" pitchFamily="2" charset="0"/>
              </a:rPr>
              <a:t>CPUs</a:t>
            </a:r>
          </a:p>
        </p:txBody>
      </p:sp>
      <p:sp>
        <p:nvSpPr>
          <p:cNvPr id="58" name="TextBox 57">
            <a:extLst>
              <a:ext uri="{FF2B5EF4-FFF2-40B4-BE49-F238E27FC236}">
                <a16:creationId xmlns:a16="http://schemas.microsoft.com/office/drawing/2014/main" id="{4D5EBE5A-8043-37CB-E2D1-F4EE044C7796}"/>
              </a:ext>
            </a:extLst>
          </p:cNvPr>
          <p:cNvSpPr txBox="1"/>
          <p:nvPr/>
        </p:nvSpPr>
        <p:spPr>
          <a:xfrm>
            <a:off x="9716855" y="2763371"/>
            <a:ext cx="1098378" cy="369332"/>
          </a:xfrm>
          <a:prstGeom prst="rect">
            <a:avLst/>
          </a:prstGeom>
          <a:noFill/>
        </p:spPr>
        <p:txBody>
          <a:bodyPr wrap="none" rtlCol="0">
            <a:spAutoFit/>
          </a:bodyPr>
          <a:lstStyle/>
          <a:p>
            <a:pPr defTabSz="457200" hangingPunct="1"/>
            <a:r>
              <a:rPr lang="en-US" kern="1200" dirty="0">
                <a:solidFill>
                  <a:prstClr val="black"/>
                </a:solidFill>
                <a:latin typeface="Open Sans Medium" pitchFamily="2" charset="0"/>
                <a:ea typeface="Open Sans Medium" pitchFamily="2" charset="0"/>
                <a:cs typeface="Open Sans Medium" pitchFamily="2" charset="0"/>
              </a:rPr>
              <a:t>Memory</a:t>
            </a:r>
          </a:p>
        </p:txBody>
      </p:sp>
      <p:sp>
        <p:nvSpPr>
          <p:cNvPr id="59" name="TextBox 58">
            <a:extLst>
              <a:ext uri="{FF2B5EF4-FFF2-40B4-BE49-F238E27FC236}">
                <a16:creationId xmlns:a16="http://schemas.microsoft.com/office/drawing/2014/main" id="{3816EB9D-D002-CEE7-8498-63BC8B644A3B}"/>
              </a:ext>
            </a:extLst>
          </p:cNvPr>
          <p:cNvSpPr txBox="1"/>
          <p:nvPr/>
        </p:nvSpPr>
        <p:spPr>
          <a:xfrm rot="16200000">
            <a:off x="143619" y="2328186"/>
            <a:ext cx="1164101" cy="400110"/>
          </a:xfrm>
          <a:prstGeom prst="rect">
            <a:avLst/>
          </a:prstGeom>
          <a:noFill/>
        </p:spPr>
        <p:txBody>
          <a:bodyPr wrap="none" rtlCol="0">
            <a:spAutoFit/>
          </a:bodyPr>
          <a:lstStyle/>
          <a:p>
            <a:pPr defTabSz="457200" hangingPunct="1"/>
            <a:r>
              <a:rPr lang="en-US" sz="2000" b="1" kern="1200" dirty="0">
                <a:solidFill>
                  <a:prstClr val="black"/>
                </a:solidFill>
                <a:latin typeface="Open Sans" pitchFamily="2" charset="0"/>
                <a:ea typeface="Open Sans" pitchFamily="2" charset="0"/>
                <a:cs typeface="Open Sans" pitchFamily="2" charset="0"/>
              </a:rPr>
              <a:t>Storage</a:t>
            </a:r>
          </a:p>
        </p:txBody>
      </p:sp>
      <p:sp>
        <p:nvSpPr>
          <p:cNvPr id="60" name="TextBox 59">
            <a:extLst>
              <a:ext uri="{FF2B5EF4-FFF2-40B4-BE49-F238E27FC236}">
                <a16:creationId xmlns:a16="http://schemas.microsoft.com/office/drawing/2014/main" id="{FBA8722E-B5AC-41E1-E2B8-594FC6290408}"/>
              </a:ext>
            </a:extLst>
          </p:cNvPr>
          <p:cNvSpPr txBox="1"/>
          <p:nvPr/>
        </p:nvSpPr>
        <p:spPr>
          <a:xfrm rot="5400000">
            <a:off x="10837476" y="2414155"/>
            <a:ext cx="1351652" cy="400110"/>
          </a:xfrm>
          <a:prstGeom prst="rect">
            <a:avLst/>
          </a:prstGeom>
          <a:noFill/>
        </p:spPr>
        <p:txBody>
          <a:bodyPr wrap="none" rtlCol="0">
            <a:spAutoFit/>
          </a:bodyPr>
          <a:lstStyle/>
          <a:p>
            <a:pPr defTabSz="457200" hangingPunct="1"/>
            <a:r>
              <a:rPr lang="en-US" sz="2000" b="1" kern="1200" dirty="0">
                <a:solidFill>
                  <a:prstClr val="black"/>
                </a:solidFill>
                <a:latin typeface="Open Sans" pitchFamily="2" charset="0"/>
                <a:ea typeface="Open Sans" pitchFamily="2" charset="0"/>
                <a:cs typeface="Open Sans" pitchFamily="2" charset="0"/>
              </a:rPr>
              <a:t>Compute</a:t>
            </a:r>
          </a:p>
        </p:txBody>
      </p:sp>
      <p:sp>
        <p:nvSpPr>
          <p:cNvPr id="61" name="Rounded Rectangle 60">
            <a:extLst>
              <a:ext uri="{FF2B5EF4-FFF2-40B4-BE49-F238E27FC236}">
                <a16:creationId xmlns:a16="http://schemas.microsoft.com/office/drawing/2014/main" id="{8187E474-F279-BCA2-EFEA-916EBA5D9C15}"/>
              </a:ext>
            </a:extLst>
          </p:cNvPr>
          <p:cNvSpPr/>
          <p:nvPr/>
        </p:nvSpPr>
        <p:spPr>
          <a:xfrm>
            <a:off x="7903397" y="3656716"/>
            <a:ext cx="1473480" cy="483149"/>
          </a:xfrm>
          <a:prstGeom prst="roundRect">
            <a:avLst>
              <a:gd name="adj" fmla="val 0"/>
            </a:avLst>
          </a:prstGeom>
          <a:solidFill>
            <a:srgbClr val="E7E6E6">
              <a:lumMod val="50000"/>
            </a:srgbClr>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Rounded Rectangle 61">
            <a:extLst>
              <a:ext uri="{FF2B5EF4-FFF2-40B4-BE49-F238E27FC236}">
                <a16:creationId xmlns:a16="http://schemas.microsoft.com/office/drawing/2014/main" id="{A4F77659-CD19-6C7E-8728-F80DC39EC844}"/>
              </a:ext>
            </a:extLst>
          </p:cNvPr>
          <p:cNvSpPr/>
          <p:nvPr/>
        </p:nvSpPr>
        <p:spPr>
          <a:xfrm>
            <a:off x="7845126" y="3598445"/>
            <a:ext cx="1473480" cy="483149"/>
          </a:xfrm>
          <a:prstGeom prst="roundRect">
            <a:avLst>
              <a:gd name="adj" fmla="val 0"/>
            </a:avLst>
          </a:prstGeom>
          <a:solidFill>
            <a:srgbClr val="E7E6E6">
              <a:lumMod val="50000"/>
            </a:srgbClr>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Rounded Rectangle 62">
            <a:extLst>
              <a:ext uri="{FF2B5EF4-FFF2-40B4-BE49-F238E27FC236}">
                <a16:creationId xmlns:a16="http://schemas.microsoft.com/office/drawing/2014/main" id="{DFF04F91-F6F7-81CE-349A-BFC97643660C}"/>
              </a:ext>
            </a:extLst>
          </p:cNvPr>
          <p:cNvSpPr/>
          <p:nvPr/>
        </p:nvSpPr>
        <p:spPr>
          <a:xfrm>
            <a:off x="7773408" y="3540174"/>
            <a:ext cx="1473480" cy="483149"/>
          </a:xfrm>
          <a:prstGeom prst="roundRect">
            <a:avLst>
              <a:gd name="adj" fmla="val 0"/>
            </a:avLst>
          </a:prstGeom>
          <a:solidFill>
            <a:srgbClr val="E7E6E6">
              <a:lumMod val="50000"/>
            </a:srgbClr>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TextBox 63">
            <a:extLst>
              <a:ext uri="{FF2B5EF4-FFF2-40B4-BE49-F238E27FC236}">
                <a16:creationId xmlns:a16="http://schemas.microsoft.com/office/drawing/2014/main" id="{8066D1A6-9BCC-92D3-BF98-D80221AE5F06}"/>
              </a:ext>
            </a:extLst>
          </p:cNvPr>
          <p:cNvSpPr txBox="1"/>
          <p:nvPr/>
        </p:nvSpPr>
        <p:spPr>
          <a:xfrm>
            <a:off x="7827196" y="3587822"/>
            <a:ext cx="1350050" cy="400110"/>
          </a:xfrm>
          <a:prstGeom prst="rect">
            <a:avLst/>
          </a:prstGeom>
          <a:noFill/>
        </p:spPr>
        <p:txBody>
          <a:bodyPr wrap="none" rtlCol="0">
            <a:spAutoFit/>
          </a:bodyPr>
          <a:lstStyle/>
          <a:p>
            <a:pPr defTabSz="457200" hangingPunct="1"/>
            <a:r>
              <a:rPr lang="en-US" sz="2000" kern="1200" dirty="0" err="1">
                <a:solidFill>
                  <a:prstClr val="white"/>
                </a:solidFill>
                <a:latin typeface="Open Sans Medium" pitchFamily="2" charset="0"/>
                <a:ea typeface="Open Sans Medium" pitchFamily="2" charset="0"/>
                <a:cs typeface="Open Sans Medium" pitchFamily="2" charset="0"/>
              </a:rPr>
              <a:t>SmartNIC</a:t>
            </a:r>
            <a:endParaRPr lang="en-US" sz="2000" kern="1200" dirty="0">
              <a:solidFill>
                <a:prstClr val="white"/>
              </a:solidFill>
              <a:latin typeface="Open Sans Medium" pitchFamily="2" charset="0"/>
              <a:ea typeface="Open Sans Medium" pitchFamily="2" charset="0"/>
              <a:cs typeface="Open Sans Medium" pitchFamily="2" charset="0"/>
            </a:endParaRPr>
          </a:p>
        </p:txBody>
      </p:sp>
      <p:sp>
        <p:nvSpPr>
          <p:cNvPr id="65" name="TextBox 64">
            <a:extLst>
              <a:ext uri="{FF2B5EF4-FFF2-40B4-BE49-F238E27FC236}">
                <a16:creationId xmlns:a16="http://schemas.microsoft.com/office/drawing/2014/main" id="{E5CD1D51-B8CD-D626-AB15-777799012043}"/>
              </a:ext>
            </a:extLst>
          </p:cNvPr>
          <p:cNvSpPr txBox="1"/>
          <p:nvPr/>
        </p:nvSpPr>
        <p:spPr>
          <a:xfrm rot="16200000">
            <a:off x="152314" y="5281754"/>
            <a:ext cx="970137" cy="400110"/>
          </a:xfrm>
          <a:prstGeom prst="rect">
            <a:avLst/>
          </a:prstGeom>
          <a:noFill/>
        </p:spPr>
        <p:txBody>
          <a:bodyPr wrap="none" rtlCol="0">
            <a:spAutoFit/>
          </a:bodyPr>
          <a:lstStyle/>
          <a:p>
            <a:pPr defTabSz="457200" hangingPunct="1"/>
            <a:r>
              <a:rPr lang="en-US" sz="2000" b="1" kern="1200" dirty="0">
                <a:solidFill>
                  <a:prstClr val="black"/>
                </a:solidFill>
                <a:latin typeface="Open Sans" pitchFamily="2" charset="0"/>
                <a:ea typeface="Open Sans" pitchFamily="2" charset="0"/>
                <a:cs typeface="Open Sans" pitchFamily="2" charset="0"/>
              </a:rPr>
              <a:t>Fabric</a:t>
            </a:r>
          </a:p>
        </p:txBody>
      </p:sp>
      <p:pic>
        <p:nvPicPr>
          <p:cNvPr id="66" name="Graphic 65" descr="Play with solid fill">
            <a:extLst>
              <a:ext uri="{FF2B5EF4-FFF2-40B4-BE49-F238E27FC236}">
                <a16:creationId xmlns:a16="http://schemas.microsoft.com/office/drawing/2014/main" id="{17ED3634-059F-D9DE-B5E5-FB17B16EF5D1}"/>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rot="5400000">
            <a:off x="2947378" y="1421119"/>
            <a:ext cx="511494" cy="511494"/>
          </a:xfrm>
          <a:prstGeom prst="rect">
            <a:avLst/>
          </a:prstGeom>
          <a:effectLst/>
        </p:spPr>
      </p:pic>
      <p:pic>
        <p:nvPicPr>
          <p:cNvPr id="67" name="Graphic 66" descr="Play with solid fill">
            <a:extLst>
              <a:ext uri="{FF2B5EF4-FFF2-40B4-BE49-F238E27FC236}">
                <a16:creationId xmlns:a16="http://schemas.microsoft.com/office/drawing/2014/main" id="{BE05E0DF-FA6F-018C-5AC6-5FA3ADE1CDB5}"/>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rot="5400000">
            <a:off x="7251245" y="1433399"/>
            <a:ext cx="511494" cy="511494"/>
          </a:xfrm>
          <a:prstGeom prst="rect">
            <a:avLst/>
          </a:prstGeom>
          <a:effectLst/>
        </p:spPr>
      </p:pic>
      <p:grpSp>
        <p:nvGrpSpPr>
          <p:cNvPr id="68" name="Group 67">
            <a:extLst>
              <a:ext uri="{FF2B5EF4-FFF2-40B4-BE49-F238E27FC236}">
                <a16:creationId xmlns:a16="http://schemas.microsoft.com/office/drawing/2014/main" id="{8CE4E8A0-EE95-AFF8-42A4-A076BD6CD38C}"/>
              </a:ext>
            </a:extLst>
          </p:cNvPr>
          <p:cNvGrpSpPr>
            <a:grpSpLocks noChangeAspect="1"/>
          </p:cNvGrpSpPr>
          <p:nvPr/>
        </p:nvGrpSpPr>
        <p:grpSpPr>
          <a:xfrm>
            <a:off x="4202327" y="4734670"/>
            <a:ext cx="3175523" cy="1455237"/>
            <a:chOff x="1183968" y="4666220"/>
            <a:chExt cx="3297239" cy="1570312"/>
          </a:xfrm>
        </p:grpSpPr>
        <p:sp>
          <p:nvSpPr>
            <p:cNvPr id="69" name="Rectangle 68">
              <a:extLst>
                <a:ext uri="{FF2B5EF4-FFF2-40B4-BE49-F238E27FC236}">
                  <a16:creationId xmlns:a16="http://schemas.microsoft.com/office/drawing/2014/main" id="{770236EA-BB73-1CF1-2E46-4459BE8E36D4}"/>
                </a:ext>
              </a:extLst>
            </p:cNvPr>
            <p:cNvSpPr/>
            <p:nvPr/>
          </p:nvSpPr>
          <p:spPr>
            <a:xfrm>
              <a:off x="1607970" y="5877329"/>
              <a:ext cx="688561" cy="359203"/>
            </a:xfrm>
            <a:prstGeom prst="rect">
              <a:avLst/>
            </a:prstGeom>
            <a:solidFill>
              <a:srgbClr val="E7E6E6">
                <a:lumMod val="50000"/>
              </a:srgbClr>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 name="Rectangle 69">
              <a:extLst>
                <a:ext uri="{FF2B5EF4-FFF2-40B4-BE49-F238E27FC236}">
                  <a16:creationId xmlns:a16="http://schemas.microsoft.com/office/drawing/2014/main" id="{BAAF2A59-DE7D-F407-E7C5-A60B9F682A66}"/>
                </a:ext>
              </a:extLst>
            </p:cNvPr>
            <p:cNvSpPr/>
            <p:nvPr/>
          </p:nvSpPr>
          <p:spPr>
            <a:xfrm>
              <a:off x="1183968" y="4666628"/>
              <a:ext cx="688561" cy="359203"/>
            </a:xfrm>
            <a:prstGeom prst="rect">
              <a:avLst/>
            </a:prstGeom>
            <a:solidFill>
              <a:srgbClr val="E7E6E6">
                <a:lumMod val="50000"/>
              </a:srgbClr>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1" name="Rectangle 70">
              <a:extLst>
                <a:ext uri="{FF2B5EF4-FFF2-40B4-BE49-F238E27FC236}">
                  <a16:creationId xmlns:a16="http://schemas.microsoft.com/office/drawing/2014/main" id="{E8A3E808-E41B-A53D-801D-04B9CD0FEED4}"/>
                </a:ext>
              </a:extLst>
            </p:cNvPr>
            <p:cNvSpPr/>
            <p:nvPr/>
          </p:nvSpPr>
          <p:spPr>
            <a:xfrm>
              <a:off x="2031973" y="4675189"/>
              <a:ext cx="688561" cy="359203"/>
            </a:xfrm>
            <a:prstGeom prst="rect">
              <a:avLst/>
            </a:prstGeom>
            <a:solidFill>
              <a:srgbClr val="E7E6E6">
                <a:lumMod val="50000"/>
              </a:srgbClr>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2" name="Rectangle 71">
              <a:extLst>
                <a:ext uri="{FF2B5EF4-FFF2-40B4-BE49-F238E27FC236}">
                  <a16:creationId xmlns:a16="http://schemas.microsoft.com/office/drawing/2014/main" id="{3A1BF259-75A5-AE97-48BA-3BC949F8944D}"/>
                </a:ext>
              </a:extLst>
            </p:cNvPr>
            <p:cNvSpPr/>
            <p:nvPr/>
          </p:nvSpPr>
          <p:spPr>
            <a:xfrm>
              <a:off x="1186766" y="5250459"/>
              <a:ext cx="688561" cy="359203"/>
            </a:xfrm>
            <a:prstGeom prst="rect">
              <a:avLst/>
            </a:prstGeom>
            <a:solidFill>
              <a:srgbClr val="E7E6E6">
                <a:lumMod val="50000"/>
              </a:srgbClr>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DB010A9E-32B3-427F-0114-64D8A8035B6C}"/>
                </a:ext>
              </a:extLst>
            </p:cNvPr>
            <p:cNvSpPr/>
            <p:nvPr/>
          </p:nvSpPr>
          <p:spPr>
            <a:xfrm>
              <a:off x="2031973" y="5242460"/>
              <a:ext cx="688561" cy="359203"/>
            </a:xfrm>
            <a:prstGeom prst="rect">
              <a:avLst/>
            </a:prstGeom>
            <a:solidFill>
              <a:srgbClr val="E7E6E6">
                <a:lumMod val="50000"/>
              </a:srgbClr>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4" name="Straight Connector 73">
              <a:extLst>
                <a:ext uri="{FF2B5EF4-FFF2-40B4-BE49-F238E27FC236}">
                  <a16:creationId xmlns:a16="http://schemas.microsoft.com/office/drawing/2014/main" id="{336C2265-6429-725A-4F21-C4875AB2584E}"/>
                </a:ext>
              </a:extLst>
            </p:cNvPr>
            <p:cNvCxnSpPr>
              <a:stCxn id="72" idx="0"/>
              <a:endCxn id="70" idx="2"/>
            </p:cNvCxnSpPr>
            <p:nvPr/>
          </p:nvCxnSpPr>
          <p:spPr>
            <a:xfrm flipH="1" flipV="1">
              <a:off x="1528249" y="5025831"/>
              <a:ext cx="2798" cy="224628"/>
            </a:xfrm>
            <a:prstGeom prst="line">
              <a:avLst/>
            </a:prstGeom>
            <a:noFill/>
            <a:ln w="12700" cap="flat" cmpd="sng" algn="ctr">
              <a:solidFill>
                <a:sysClr val="windowText" lastClr="000000"/>
              </a:solidFill>
              <a:prstDash val="solid"/>
              <a:miter lim="800000"/>
            </a:ln>
            <a:effectLst/>
          </p:spPr>
        </p:cxnSp>
        <p:cxnSp>
          <p:nvCxnSpPr>
            <p:cNvPr id="75" name="Straight Connector 74">
              <a:extLst>
                <a:ext uri="{FF2B5EF4-FFF2-40B4-BE49-F238E27FC236}">
                  <a16:creationId xmlns:a16="http://schemas.microsoft.com/office/drawing/2014/main" id="{2EB8BAEF-F4B9-ADA6-41FA-A430E6610F4D}"/>
                </a:ext>
              </a:extLst>
            </p:cNvPr>
            <p:cNvCxnSpPr>
              <a:cxnSpLocks/>
              <a:stCxn id="72" idx="0"/>
              <a:endCxn id="71" idx="2"/>
            </p:cNvCxnSpPr>
            <p:nvPr/>
          </p:nvCxnSpPr>
          <p:spPr>
            <a:xfrm flipV="1">
              <a:off x="1531047" y="5034392"/>
              <a:ext cx="845207" cy="216067"/>
            </a:xfrm>
            <a:prstGeom prst="line">
              <a:avLst/>
            </a:prstGeom>
            <a:noFill/>
            <a:ln w="12700" cap="flat" cmpd="sng" algn="ctr">
              <a:solidFill>
                <a:sysClr val="windowText" lastClr="000000"/>
              </a:solidFill>
              <a:prstDash val="solid"/>
              <a:miter lim="800000"/>
            </a:ln>
            <a:effectLst/>
          </p:spPr>
        </p:cxnSp>
        <p:cxnSp>
          <p:nvCxnSpPr>
            <p:cNvPr id="76" name="Straight Connector 75">
              <a:extLst>
                <a:ext uri="{FF2B5EF4-FFF2-40B4-BE49-F238E27FC236}">
                  <a16:creationId xmlns:a16="http://schemas.microsoft.com/office/drawing/2014/main" id="{0643A45D-D0DB-685E-D3E5-DB780D9A58CA}"/>
                </a:ext>
              </a:extLst>
            </p:cNvPr>
            <p:cNvCxnSpPr>
              <a:cxnSpLocks/>
              <a:stCxn id="73" idx="0"/>
              <a:endCxn id="71" idx="2"/>
            </p:cNvCxnSpPr>
            <p:nvPr/>
          </p:nvCxnSpPr>
          <p:spPr>
            <a:xfrm flipV="1">
              <a:off x="2376254" y="5034392"/>
              <a:ext cx="0" cy="208068"/>
            </a:xfrm>
            <a:prstGeom prst="line">
              <a:avLst/>
            </a:prstGeom>
            <a:noFill/>
            <a:ln w="12700" cap="flat" cmpd="sng" algn="ctr">
              <a:solidFill>
                <a:sysClr val="windowText" lastClr="000000"/>
              </a:solidFill>
              <a:prstDash val="solid"/>
              <a:miter lim="800000"/>
            </a:ln>
            <a:effectLst/>
          </p:spPr>
        </p:cxnSp>
        <p:cxnSp>
          <p:nvCxnSpPr>
            <p:cNvPr id="77" name="Straight Connector 76">
              <a:extLst>
                <a:ext uri="{FF2B5EF4-FFF2-40B4-BE49-F238E27FC236}">
                  <a16:creationId xmlns:a16="http://schemas.microsoft.com/office/drawing/2014/main" id="{9A3F2063-F65B-FA4C-33EA-57EACE4F657D}"/>
                </a:ext>
              </a:extLst>
            </p:cNvPr>
            <p:cNvCxnSpPr>
              <a:cxnSpLocks/>
              <a:stCxn id="73" idx="0"/>
              <a:endCxn id="70" idx="2"/>
            </p:cNvCxnSpPr>
            <p:nvPr/>
          </p:nvCxnSpPr>
          <p:spPr>
            <a:xfrm flipH="1" flipV="1">
              <a:off x="1528249" y="5025831"/>
              <a:ext cx="848005" cy="216629"/>
            </a:xfrm>
            <a:prstGeom prst="line">
              <a:avLst/>
            </a:prstGeom>
            <a:noFill/>
            <a:ln w="12700" cap="flat" cmpd="sng" algn="ctr">
              <a:solidFill>
                <a:sysClr val="windowText" lastClr="000000"/>
              </a:solidFill>
              <a:prstDash val="solid"/>
              <a:miter lim="800000"/>
            </a:ln>
            <a:effectLst/>
          </p:spPr>
        </p:cxnSp>
        <p:cxnSp>
          <p:nvCxnSpPr>
            <p:cNvPr id="78" name="Straight Connector 77">
              <a:extLst>
                <a:ext uri="{FF2B5EF4-FFF2-40B4-BE49-F238E27FC236}">
                  <a16:creationId xmlns:a16="http://schemas.microsoft.com/office/drawing/2014/main" id="{3525361E-2BA4-8CEF-1079-426C6D25A598}"/>
                </a:ext>
              </a:extLst>
            </p:cNvPr>
            <p:cNvCxnSpPr>
              <a:cxnSpLocks/>
              <a:stCxn id="69" idx="0"/>
              <a:endCxn id="72" idx="2"/>
            </p:cNvCxnSpPr>
            <p:nvPr/>
          </p:nvCxnSpPr>
          <p:spPr>
            <a:xfrm flipH="1" flipV="1">
              <a:off x="1531047" y="5609662"/>
              <a:ext cx="421204" cy="267667"/>
            </a:xfrm>
            <a:prstGeom prst="line">
              <a:avLst/>
            </a:prstGeom>
            <a:noFill/>
            <a:ln w="12700" cap="flat" cmpd="sng" algn="ctr">
              <a:solidFill>
                <a:sysClr val="windowText" lastClr="000000"/>
              </a:solidFill>
              <a:prstDash val="solid"/>
              <a:miter lim="800000"/>
            </a:ln>
            <a:effectLst/>
          </p:spPr>
        </p:cxnSp>
        <p:cxnSp>
          <p:nvCxnSpPr>
            <p:cNvPr id="79" name="Straight Connector 78">
              <a:extLst>
                <a:ext uri="{FF2B5EF4-FFF2-40B4-BE49-F238E27FC236}">
                  <a16:creationId xmlns:a16="http://schemas.microsoft.com/office/drawing/2014/main" id="{8042F975-EACD-9AC2-738C-4E13DE489242}"/>
                </a:ext>
              </a:extLst>
            </p:cNvPr>
            <p:cNvCxnSpPr>
              <a:cxnSpLocks/>
              <a:stCxn id="69" idx="0"/>
              <a:endCxn id="73" idx="2"/>
            </p:cNvCxnSpPr>
            <p:nvPr/>
          </p:nvCxnSpPr>
          <p:spPr>
            <a:xfrm flipV="1">
              <a:off x="1952251" y="5601663"/>
              <a:ext cx="424003" cy="275666"/>
            </a:xfrm>
            <a:prstGeom prst="line">
              <a:avLst/>
            </a:prstGeom>
            <a:noFill/>
            <a:ln w="12700" cap="flat" cmpd="sng" algn="ctr">
              <a:solidFill>
                <a:sysClr val="windowText" lastClr="000000"/>
              </a:solidFill>
              <a:prstDash val="solid"/>
              <a:miter lim="800000"/>
            </a:ln>
            <a:effectLst/>
          </p:spPr>
        </p:cxnSp>
        <p:sp>
          <p:nvSpPr>
            <p:cNvPr id="80" name="Rectangle 79">
              <a:extLst>
                <a:ext uri="{FF2B5EF4-FFF2-40B4-BE49-F238E27FC236}">
                  <a16:creationId xmlns:a16="http://schemas.microsoft.com/office/drawing/2014/main" id="{10D2BC2A-415A-71FA-81E8-2DB9826AE25C}"/>
                </a:ext>
              </a:extLst>
            </p:cNvPr>
            <p:cNvSpPr/>
            <p:nvPr/>
          </p:nvSpPr>
          <p:spPr>
            <a:xfrm>
              <a:off x="3368643" y="5876921"/>
              <a:ext cx="688561" cy="359203"/>
            </a:xfrm>
            <a:prstGeom prst="rect">
              <a:avLst/>
            </a:prstGeom>
            <a:solidFill>
              <a:srgbClr val="E7E6E6">
                <a:lumMod val="50000"/>
              </a:srgbClr>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D8C2AD67-6429-F2F7-13BD-F7F1DF986AC1}"/>
                </a:ext>
              </a:extLst>
            </p:cNvPr>
            <p:cNvSpPr/>
            <p:nvPr/>
          </p:nvSpPr>
          <p:spPr>
            <a:xfrm>
              <a:off x="2944641" y="4666220"/>
              <a:ext cx="688561" cy="359203"/>
            </a:xfrm>
            <a:prstGeom prst="rect">
              <a:avLst/>
            </a:prstGeom>
            <a:solidFill>
              <a:srgbClr val="E7E6E6">
                <a:lumMod val="50000"/>
              </a:srgbClr>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Rectangle 81">
              <a:extLst>
                <a:ext uri="{FF2B5EF4-FFF2-40B4-BE49-F238E27FC236}">
                  <a16:creationId xmlns:a16="http://schemas.microsoft.com/office/drawing/2014/main" id="{82D5E747-47A0-580B-5084-D277AA9750B6}"/>
                </a:ext>
              </a:extLst>
            </p:cNvPr>
            <p:cNvSpPr/>
            <p:nvPr/>
          </p:nvSpPr>
          <p:spPr>
            <a:xfrm>
              <a:off x="3792646" y="4674781"/>
              <a:ext cx="688561" cy="359203"/>
            </a:xfrm>
            <a:prstGeom prst="rect">
              <a:avLst/>
            </a:prstGeom>
            <a:solidFill>
              <a:srgbClr val="E7E6E6">
                <a:lumMod val="50000"/>
              </a:srgbClr>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9D294912-51F6-DF96-B4A4-9BF0228B66CB}"/>
                </a:ext>
              </a:extLst>
            </p:cNvPr>
            <p:cNvSpPr/>
            <p:nvPr/>
          </p:nvSpPr>
          <p:spPr>
            <a:xfrm>
              <a:off x="2947439" y="5250051"/>
              <a:ext cx="688561" cy="359203"/>
            </a:xfrm>
            <a:prstGeom prst="rect">
              <a:avLst/>
            </a:prstGeom>
            <a:solidFill>
              <a:srgbClr val="E7E6E6">
                <a:lumMod val="50000"/>
              </a:srgbClr>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4" name="Rectangle 83">
              <a:extLst>
                <a:ext uri="{FF2B5EF4-FFF2-40B4-BE49-F238E27FC236}">
                  <a16:creationId xmlns:a16="http://schemas.microsoft.com/office/drawing/2014/main" id="{F8CDBF17-0A32-398C-7EA9-1D0E644F570F}"/>
                </a:ext>
              </a:extLst>
            </p:cNvPr>
            <p:cNvSpPr/>
            <p:nvPr/>
          </p:nvSpPr>
          <p:spPr>
            <a:xfrm>
              <a:off x="3792646" y="5242052"/>
              <a:ext cx="688561" cy="359203"/>
            </a:xfrm>
            <a:prstGeom prst="rect">
              <a:avLst/>
            </a:prstGeom>
            <a:solidFill>
              <a:srgbClr val="E7E6E6">
                <a:lumMod val="50000"/>
              </a:srgbClr>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5" name="Straight Connector 84">
              <a:extLst>
                <a:ext uri="{FF2B5EF4-FFF2-40B4-BE49-F238E27FC236}">
                  <a16:creationId xmlns:a16="http://schemas.microsoft.com/office/drawing/2014/main" id="{A4B24266-F5C1-8D40-A127-203195595569}"/>
                </a:ext>
              </a:extLst>
            </p:cNvPr>
            <p:cNvCxnSpPr>
              <a:stCxn id="83" idx="0"/>
              <a:endCxn id="81" idx="2"/>
            </p:cNvCxnSpPr>
            <p:nvPr/>
          </p:nvCxnSpPr>
          <p:spPr>
            <a:xfrm flipH="1" flipV="1">
              <a:off x="3288922" y="5025423"/>
              <a:ext cx="2798" cy="224628"/>
            </a:xfrm>
            <a:prstGeom prst="line">
              <a:avLst/>
            </a:prstGeom>
            <a:noFill/>
            <a:ln w="12700" cap="flat" cmpd="sng" algn="ctr">
              <a:solidFill>
                <a:sysClr val="windowText" lastClr="000000"/>
              </a:solidFill>
              <a:prstDash val="solid"/>
              <a:miter lim="800000"/>
            </a:ln>
            <a:effectLst/>
          </p:spPr>
        </p:cxnSp>
        <p:cxnSp>
          <p:nvCxnSpPr>
            <p:cNvPr id="86" name="Straight Connector 85">
              <a:extLst>
                <a:ext uri="{FF2B5EF4-FFF2-40B4-BE49-F238E27FC236}">
                  <a16:creationId xmlns:a16="http://schemas.microsoft.com/office/drawing/2014/main" id="{B080A08E-F8E7-B886-EA68-588B959616B4}"/>
                </a:ext>
              </a:extLst>
            </p:cNvPr>
            <p:cNvCxnSpPr>
              <a:cxnSpLocks/>
              <a:stCxn id="83" idx="0"/>
              <a:endCxn id="82" idx="2"/>
            </p:cNvCxnSpPr>
            <p:nvPr/>
          </p:nvCxnSpPr>
          <p:spPr>
            <a:xfrm flipV="1">
              <a:off x="3291720" y="5033984"/>
              <a:ext cx="845207" cy="216067"/>
            </a:xfrm>
            <a:prstGeom prst="line">
              <a:avLst/>
            </a:prstGeom>
            <a:noFill/>
            <a:ln w="12700" cap="flat" cmpd="sng" algn="ctr">
              <a:solidFill>
                <a:sysClr val="windowText" lastClr="000000"/>
              </a:solidFill>
              <a:prstDash val="solid"/>
              <a:miter lim="800000"/>
            </a:ln>
            <a:effectLst/>
          </p:spPr>
        </p:cxnSp>
        <p:cxnSp>
          <p:nvCxnSpPr>
            <p:cNvPr id="87" name="Straight Connector 86">
              <a:extLst>
                <a:ext uri="{FF2B5EF4-FFF2-40B4-BE49-F238E27FC236}">
                  <a16:creationId xmlns:a16="http://schemas.microsoft.com/office/drawing/2014/main" id="{90C0AA01-F2ED-8AA5-CB8C-F13EC22C47C8}"/>
                </a:ext>
              </a:extLst>
            </p:cNvPr>
            <p:cNvCxnSpPr>
              <a:cxnSpLocks/>
              <a:stCxn id="84" idx="0"/>
              <a:endCxn id="82" idx="2"/>
            </p:cNvCxnSpPr>
            <p:nvPr/>
          </p:nvCxnSpPr>
          <p:spPr>
            <a:xfrm flipV="1">
              <a:off x="4136927" y="5033984"/>
              <a:ext cx="0" cy="208068"/>
            </a:xfrm>
            <a:prstGeom prst="line">
              <a:avLst/>
            </a:prstGeom>
            <a:noFill/>
            <a:ln w="12700" cap="flat" cmpd="sng" algn="ctr">
              <a:solidFill>
                <a:sysClr val="windowText" lastClr="000000"/>
              </a:solidFill>
              <a:prstDash val="solid"/>
              <a:miter lim="800000"/>
            </a:ln>
            <a:effectLst/>
          </p:spPr>
        </p:cxnSp>
        <p:cxnSp>
          <p:nvCxnSpPr>
            <p:cNvPr id="88" name="Straight Connector 87">
              <a:extLst>
                <a:ext uri="{FF2B5EF4-FFF2-40B4-BE49-F238E27FC236}">
                  <a16:creationId xmlns:a16="http://schemas.microsoft.com/office/drawing/2014/main" id="{E0735D18-0B92-1F83-CF9B-CBA99B75E400}"/>
                </a:ext>
              </a:extLst>
            </p:cNvPr>
            <p:cNvCxnSpPr>
              <a:cxnSpLocks/>
              <a:stCxn id="84" idx="0"/>
              <a:endCxn id="81" idx="2"/>
            </p:cNvCxnSpPr>
            <p:nvPr/>
          </p:nvCxnSpPr>
          <p:spPr>
            <a:xfrm flipH="1" flipV="1">
              <a:off x="3288922" y="5025423"/>
              <a:ext cx="848005" cy="216629"/>
            </a:xfrm>
            <a:prstGeom prst="line">
              <a:avLst/>
            </a:prstGeom>
            <a:noFill/>
            <a:ln w="12700" cap="flat" cmpd="sng" algn="ctr">
              <a:solidFill>
                <a:sysClr val="windowText" lastClr="000000"/>
              </a:solidFill>
              <a:prstDash val="solid"/>
              <a:miter lim="800000"/>
            </a:ln>
            <a:effectLst/>
          </p:spPr>
        </p:cxnSp>
        <p:cxnSp>
          <p:nvCxnSpPr>
            <p:cNvPr id="89" name="Straight Connector 88">
              <a:extLst>
                <a:ext uri="{FF2B5EF4-FFF2-40B4-BE49-F238E27FC236}">
                  <a16:creationId xmlns:a16="http://schemas.microsoft.com/office/drawing/2014/main" id="{ACA7B892-73D7-1DE7-BB32-BE42B40B21C9}"/>
                </a:ext>
              </a:extLst>
            </p:cNvPr>
            <p:cNvCxnSpPr>
              <a:cxnSpLocks/>
              <a:stCxn id="80" idx="0"/>
              <a:endCxn id="83" idx="2"/>
            </p:cNvCxnSpPr>
            <p:nvPr/>
          </p:nvCxnSpPr>
          <p:spPr>
            <a:xfrm flipH="1" flipV="1">
              <a:off x="3291720" y="5609254"/>
              <a:ext cx="421204" cy="267667"/>
            </a:xfrm>
            <a:prstGeom prst="line">
              <a:avLst/>
            </a:prstGeom>
            <a:noFill/>
            <a:ln w="12700" cap="flat" cmpd="sng" algn="ctr">
              <a:solidFill>
                <a:sysClr val="windowText" lastClr="000000"/>
              </a:solidFill>
              <a:prstDash val="solid"/>
              <a:miter lim="800000"/>
            </a:ln>
            <a:effectLst/>
          </p:spPr>
        </p:cxnSp>
        <p:cxnSp>
          <p:nvCxnSpPr>
            <p:cNvPr id="90" name="Straight Connector 89">
              <a:extLst>
                <a:ext uri="{FF2B5EF4-FFF2-40B4-BE49-F238E27FC236}">
                  <a16:creationId xmlns:a16="http://schemas.microsoft.com/office/drawing/2014/main" id="{FC49E9D8-28F4-F537-E753-E88A20535884}"/>
                </a:ext>
              </a:extLst>
            </p:cNvPr>
            <p:cNvCxnSpPr>
              <a:cxnSpLocks/>
              <a:stCxn id="80" idx="0"/>
              <a:endCxn id="84" idx="2"/>
            </p:cNvCxnSpPr>
            <p:nvPr/>
          </p:nvCxnSpPr>
          <p:spPr>
            <a:xfrm flipV="1">
              <a:off x="3712924" y="5601255"/>
              <a:ext cx="424003" cy="275666"/>
            </a:xfrm>
            <a:prstGeom prst="line">
              <a:avLst/>
            </a:prstGeom>
            <a:noFill/>
            <a:ln w="12700" cap="flat" cmpd="sng" algn="ctr">
              <a:solidFill>
                <a:sysClr val="windowText" lastClr="000000"/>
              </a:solidFill>
              <a:prstDash val="solid"/>
              <a:miter lim="800000"/>
            </a:ln>
            <a:effectLst/>
          </p:spPr>
        </p:cxnSp>
        <p:cxnSp>
          <p:nvCxnSpPr>
            <p:cNvPr id="91" name="Straight Connector 90">
              <a:extLst>
                <a:ext uri="{FF2B5EF4-FFF2-40B4-BE49-F238E27FC236}">
                  <a16:creationId xmlns:a16="http://schemas.microsoft.com/office/drawing/2014/main" id="{43920FB0-D4E7-EB2B-ED42-68203F37F182}"/>
                </a:ext>
              </a:extLst>
            </p:cNvPr>
            <p:cNvCxnSpPr>
              <a:cxnSpLocks/>
              <a:stCxn id="80" idx="0"/>
              <a:endCxn id="72" idx="2"/>
            </p:cNvCxnSpPr>
            <p:nvPr/>
          </p:nvCxnSpPr>
          <p:spPr>
            <a:xfrm flipH="1" flipV="1">
              <a:off x="1531047" y="5609662"/>
              <a:ext cx="2181877" cy="267259"/>
            </a:xfrm>
            <a:prstGeom prst="line">
              <a:avLst/>
            </a:prstGeom>
            <a:noFill/>
            <a:ln w="12700" cap="flat" cmpd="sng" algn="ctr">
              <a:solidFill>
                <a:sysClr val="windowText" lastClr="000000"/>
              </a:solidFill>
              <a:prstDash val="solid"/>
              <a:miter lim="800000"/>
            </a:ln>
            <a:effectLst/>
          </p:spPr>
        </p:cxnSp>
        <p:cxnSp>
          <p:nvCxnSpPr>
            <p:cNvPr id="92" name="Straight Connector 91">
              <a:extLst>
                <a:ext uri="{FF2B5EF4-FFF2-40B4-BE49-F238E27FC236}">
                  <a16:creationId xmlns:a16="http://schemas.microsoft.com/office/drawing/2014/main" id="{9AAECC09-3960-6485-D8B5-2B5E5D54CB11}"/>
                </a:ext>
              </a:extLst>
            </p:cNvPr>
            <p:cNvCxnSpPr>
              <a:cxnSpLocks/>
              <a:stCxn id="80" idx="0"/>
              <a:endCxn id="73" idx="2"/>
            </p:cNvCxnSpPr>
            <p:nvPr/>
          </p:nvCxnSpPr>
          <p:spPr>
            <a:xfrm flipH="1" flipV="1">
              <a:off x="2376254" y="5601663"/>
              <a:ext cx="1336670" cy="275258"/>
            </a:xfrm>
            <a:prstGeom prst="line">
              <a:avLst/>
            </a:prstGeom>
            <a:noFill/>
            <a:ln w="12700" cap="flat" cmpd="sng" algn="ctr">
              <a:solidFill>
                <a:sysClr val="windowText" lastClr="000000"/>
              </a:solidFill>
              <a:prstDash val="solid"/>
              <a:miter lim="800000"/>
            </a:ln>
            <a:effectLst/>
          </p:spPr>
        </p:cxnSp>
        <p:cxnSp>
          <p:nvCxnSpPr>
            <p:cNvPr id="93" name="Straight Connector 92">
              <a:extLst>
                <a:ext uri="{FF2B5EF4-FFF2-40B4-BE49-F238E27FC236}">
                  <a16:creationId xmlns:a16="http://schemas.microsoft.com/office/drawing/2014/main" id="{E9DF5B8C-E5F3-CDC6-43C7-6ED982075658}"/>
                </a:ext>
              </a:extLst>
            </p:cNvPr>
            <p:cNvCxnSpPr>
              <a:cxnSpLocks/>
              <a:stCxn id="83" idx="2"/>
              <a:endCxn id="69" idx="0"/>
            </p:cNvCxnSpPr>
            <p:nvPr/>
          </p:nvCxnSpPr>
          <p:spPr>
            <a:xfrm flipH="1">
              <a:off x="1952251" y="5609254"/>
              <a:ext cx="1339469" cy="268075"/>
            </a:xfrm>
            <a:prstGeom prst="line">
              <a:avLst/>
            </a:prstGeom>
            <a:noFill/>
            <a:ln w="12700" cap="flat" cmpd="sng" algn="ctr">
              <a:solidFill>
                <a:sysClr val="windowText" lastClr="000000"/>
              </a:solidFill>
              <a:prstDash val="solid"/>
              <a:miter lim="800000"/>
            </a:ln>
            <a:effectLst/>
          </p:spPr>
        </p:cxnSp>
        <p:cxnSp>
          <p:nvCxnSpPr>
            <p:cNvPr id="94" name="Straight Connector 93">
              <a:extLst>
                <a:ext uri="{FF2B5EF4-FFF2-40B4-BE49-F238E27FC236}">
                  <a16:creationId xmlns:a16="http://schemas.microsoft.com/office/drawing/2014/main" id="{0CCE163E-AEE9-88B3-24F8-1AE5E67B31DE}"/>
                </a:ext>
              </a:extLst>
            </p:cNvPr>
            <p:cNvCxnSpPr>
              <a:cxnSpLocks/>
              <a:stCxn id="84" idx="2"/>
              <a:endCxn id="69" idx="0"/>
            </p:cNvCxnSpPr>
            <p:nvPr/>
          </p:nvCxnSpPr>
          <p:spPr>
            <a:xfrm flipH="1">
              <a:off x="1952251" y="5601255"/>
              <a:ext cx="2184676" cy="276074"/>
            </a:xfrm>
            <a:prstGeom prst="line">
              <a:avLst/>
            </a:prstGeom>
            <a:noFill/>
            <a:ln w="12700" cap="flat" cmpd="sng" algn="ctr">
              <a:solidFill>
                <a:sysClr val="windowText" lastClr="000000"/>
              </a:solidFill>
              <a:prstDash val="solid"/>
              <a:miter lim="800000"/>
            </a:ln>
            <a:effectLst/>
          </p:spPr>
        </p:cxnSp>
      </p:grpSp>
      <p:cxnSp>
        <p:nvCxnSpPr>
          <p:cNvPr id="95" name="Straight Connector 94">
            <a:extLst>
              <a:ext uri="{FF2B5EF4-FFF2-40B4-BE49-F238E27FC236}">
                <a16:creationId xmlns:a16="http://schemas.microsoft.com/office/drawing/2014/main" id="{88761C2F-FAA3-CB45-6388-B67CDE206E1A}"/>
              </a:ext>
            </a:extLst>
          </p:cNvPr>
          <p:cNvCxnSpPr>
            <a:cxnSpLocks/>
            <a:stCxn id="70" idx="0"/>
            <a:endCxn id="4" idx="2"/>
          </p:cNvCxnSpPr>
          <p:nvPr/>
        </p:nvCxnSpPr>
        <p:spPr>
          <a:xfrm flipH="1" flipV="1">
            <a:off x="2573913" y="4122342"/>
            <a:ext cx="1959986" cy="612706"/>
          </a:xfrm>
          <a:prstGeom prst="line">
            <a:avLst/>
          </a:prstGeom>
          <a:noFill/>
          <a:ln w="12700" cap="flat" cmpd="sng" algn="ctr">
            <a:solidFill>
              <a:sysClr val="windowText" lastClr="000000"/>
            </a:solidFill>
            <a:prstDash val="solid"/>
            <a:miter lim="800000"/>
          </a:ln>
          <a:effectLst/>
        </p:spPr>
      </p:cxnSp>
      <p:cxnSp>
        <p:nvCxnSpPr>
          <p:cNvPr id="96" name="Straight Connector 95">
            <a:extLst>
              <a:ext uri="{FF2B5EF4-FFF2-40B4-BE49-F238E27FC236}">
                <a16:creationId xmlns:a16="http://schemas.microsoft.com/office/drawing/2014/main" id="{2F4FCFDB-80E9-B09F-D693-CC4C1CE3A481}"/>
              </a:ext>
            </a:extLst>
          </p:cNvPr>
          <p:cNvCxnSpPr>
            <a:cxnSpLocks/>
            <a:stCxn id="71" idx="0"/>
          </p:cNvCxnSpPr>
          <p:nvPr/>
        </p:nvCxnSpPr>
        <p:spPr>
          <a:xfrm flipH="1" flipV="1">
            <a:off x="2815123" y="4001171"/>
            <a:ext cx="2535477" cy="741811"/>
          </a:xfrm>
          <a:prstGeom prst="line">
            <a:avLst/>
          </a:prstGeom>
          <a:noFill/>
          <a:ln w="12700" cap="flat" cmpd="sng" algn="ctr">
            <a:solidFill>
              <a:sysClr val="windowText" lastClr="000000"/>
            </a:solidFill>
            <a:prstDash val="solid"/>
            <a:miter lim="800000"/>
          </a:ln>
          <a:effectLst/>
        </p:spPr>
      </p:cxnSp>
      <p:cxnSp>
        <p:nvCxnSpPr>
          <p:cNvPr id="97" name="Straight Connector 96">
            <a:extLst>
              <a:ext uri="{FF2B5EF4-FFF2-40B4-BE49-F238E27FC236}">
                <a16:creationId xmlns:a16="http://schemas.microsoft.com/office/drawing/2014/main" id="{8BD9FF3D-899F-F178-4197-4D3D40284381}"/>
              </a:ext>
            </a:extLst>
          </p:cNvPr>
          <p:cNvCxnSpPr>
            <a:cxnSpLocks/>
            <a:stCxn id="81" idx="0"/>
            <a:endCxn id="63" idx="2"/>
          </p:cNvCxnSpPr>
          <p:nvPr/>
        </p:nvCxnSpPr>
        <p:spPr>
          <a:xfrm flipV="1">
            <a:off x="6229578" y="4023323"/>
            <a:ext cx="2280570" cy="711347"/>
          </a:xfrm>
          <a:prstGeom prst="line">
            <a:avLst/>
          </a:prstGeom>
          <a:noFill/>
          <a:ln w="12700" cap="flat" cmpd="sng" algn="ctr">
            <a:solidFill>
              <a:sysClr val="windowText" lastClr="000000"/>
            </a:solidFill>
            <a:prstDash val="solid"/>
            <a:miter lim="800000"/>
          </a:ln>
          <a:effectLst/>
        </p:spPr>
      </p:cxnSp>
      <p:cxnSp>
        <p:nvCxnSpPr>
          <p:cNvPr id="98" name="Straight Connector 97">
            <a:extLst>
              <a:ext uri="{FF2B5EF4-FFF2-40B4-BE49-F238E27FC236}">
                <a16:creationId xmlns:a16="http://schemas.microsoft.com/office/drawing/2014/main" id="{2392D781-1087-45C3-F47B-A3BE6793C089}"/>
              </a:ext>
            </a:extLst>
          </p:cNvPr>
          <p:cNvCxnSpPr>
            <a:cxnSpLocks/>
            <a:stCxn id="82" idx="0"/>
            <a:endCxn id="61" idx="2"/>
          </p:cNvCxnSpPr>
          <p:nvPr/>
        </p:nvCxnSpPr>
        <p:spPr>
          <a:xfrm flipV="1">
            <a:off x="7046279" y="4139865"/>
            <a:ext cx="1593858" cy="602739"/>
          </a:xfrm>
          <a:prstGeom prst="line">
            <a:avLst/>
          </a:prstGeom>
          <a:noFill/>
          <a:ln w="12700" cap="flat" cmpd="sng" algn="ctr">
            <a:solidFill>
              <a:sysClr val="windowText" lastClr="000000"/>
            </a:solidFill>
            <a:prstDash val="solid"/>
            <a:miter lim="800000"/>
          </a:ln>
          <a:effectLst/>
        </p:spPr>
      </p:cxnSp>
      <p:cxnSp>
        <p:nvCxnSpPr>
          <p:cNvPr id="99" name="Straight Connector 98">
            <a:extLst>
              <a:ext uri="{FF2B5EF4-FFF2-40B4-BE49-F238E27FC236}">
                <a16:creationId xmlns:a16="http://schemas.microsoft.com/office/drawing/2014/main" id="{548687F9-03AD-6040-08DC-C61488612360}"/>
              </a:ext>
            </a:extLst>
          </p:cNvPr>
          <p:cNvCxnSpPr>
            <a:cxnSpLocks/>
          </p:cNvCxnSpPr>
          <p:nvPr/>
        </p:nvCxnSpPr>
        <p:spPr>
          <a:xfrm>
            <a:off x="2655958" y="3091392"/>
            <a:ext cx="0" cy="431259"/>
          </a:xfrm>
          <a:prstGeom prst="line">
            <a:avLst/>
          </a:prstGeom>
          <a:noFill/>
          <a:ln w="12700" cap="flat" cmpd="sng" algn="ctr">
            <a:solidFill>
              <a:sysClr val="windowText" lastClr="000000"/>
            </a:solidFill>
            <a:prstDash val="solid"/>
            <a:miter lim="800000"/>
          </a:ln>
          <a:effectLst/>
        </p:spPr>
      </p:cxnSp>
      <p:cxnSp>
        <p:nvCxnSpPr>
          <p:cNvPr id="100" name="Straight Connector 99">
            <a:extLst>
              <a:ext uri="{FF2B5EF4-FFF2-40B4-BE49-F238E27FC236}">
                <a16:creationId xmlns:a16="http://schemas.microsoft.com/office/drawing/2014/main" id="{39C8D5DA-888D-FB15-3D5D-F3A85CC813C8}"/>
              </a:ext>
            </a:extLst>
          </p:cNvPr>
          <p:cNvCxnSpPr>
            <a:cxnSpLocks/>
          </p:cNvCxnSpPr>
          <p:nvPr/>
        </p:nvCxnSpPr>
        <p:spPr>
          <a:xfrm>
            <a:off x="2448372" y="3200250"/>
            <a:ext cx="0" cy="339287"/>
          </a:xfrm>
          <a:prstGeom prst="line">
            <a:avLst/>
          </a:prstGeom>
          <a:noFill/>
          <a:ln w="12700" cap="flat" cmpd="sng" algn="ctr">
            <a:solidFill>
              <a:sysClr val="windowText" lastClr="000000"/>
            </a:solidFill>
            <a:prstDash val="solid"/>
            <a:miter lim="800000"/>
          </a:ln>
          <a:effectLst/>
        </p:spPr>
      </p:cxnSp>
      <p:cxnSp>
        <p:nvCxnSpPr>
          <p:cNvPr id="101" name="Straight Connector 100">
            <a:extLst>
              <a:ext uri="{FF2B5EF4-FFF2-40B4-BE49-F238E27FC236}">
                <a16:creationId xmlns:a16="http://schemas.microsoft.com/office/drawing/2014/main" id="{91529C96-F8B2-2B5E-FA95-464E849E9166}"/>
              </a:ext>
            </a:extLst>
          </p:cNvPr>
          <p:cNvCxnSpPr>
            <a:cxnSpLocks/>
          </p:cNvCxnSpPr>
          <p:nvPr/>
        </p:nvCxnSpPr>
        <p:spPr>
          <a:xfrm>
            <a:off x="2235784" y="3299906"/>
            <a:ext cx="0" cy="239631"/>
          </a:xfrm>
          <a:prstGeom prst="line">
            <a:avLst/>
          </a:prstGeom>
          <a:noFill/>
          <a:ln w="12700" cap="flat" cmpd="sng" algn="ctr">
            <a:solidFill>
              <a:sysClr val="windowText" lastClr="000000"/>
            </a:solidFill>
            <a:prstDash val="solid"/>
            <a:miter lim="800000"/>
          </a:ln>
          <a:effectLst/>
        </p:spPr>
      </p:cxnSp>
      <p:sp>
        <p:nvSpPr>
          <p:cNvPr id="102" name="Rounded Rectangle 101">
            <a:extLst>
              <a:ext uri="{FF2B5EF4-FFF2-40B4-BE49-F238E27FC236}">
                <a16:creationId xmlns:a16="http://schemas.microsoft.com/office/drawing/2014/main" id="{B5B5B784-F6D2-7349-11EB-99D0D4E6900C}"/>
              </a:ext>
            </a:extLst>
          </p:cNvPr>
          <p:cNvSpPr/>
          <p:nvPr/>
        </p:nvSpPr>
        <p:spPr>
          <a:xfrm>
            <a:off x="1707184" y="3522651"/>
            <a:ext cx="1473480" cy="483149"/>
          </a:xfrm>
          <a:prstGeom prst="roundRect">
            <a:avLst>
              <a:gd name="adj" fmla="val 0"/>
            </a:avLst>
          </a:prstGeom>
          <a:solidFill>
            <a:srgbClr val="E7E6E6">
              <a:lumMod val="50000"/>
            </a:srgbClr>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TextBox 102">
            <a:extLst>
              <a:ext uri="{FF2B5EF4-FFF2-40B4-BE49-F238E27FC236}">
                <a16:creationId xmlns:a16="http://schemas.microsoft.com/office/drawing/2014/main" id="{C0047248-DF07-92F9-518E-4E12F377A70A}"/>
              </a:ext>
            </a:extLst>
          </p:cNvPr>
          <p:cNvSpPr txBox="1"/>
          <p:nvPr/>
        </p:nvSpPr>
        <p:spPr>
          <a:xfrm>
            <a:off x="1760972" y="3570299"/>
            <a:ext cx="1350050" cy="400110"/>
          </a:xfrm>
          <a:prstGeom prst="rect">
            <a:avLst/>
          </a:prstGeom>
          <a:noFill/>
        </p:spPr>
        <p:txBody>
          <a:bodyPr wrap="none" rtlCol="0">
            <a:spAutoFit/>
          </a:bodyPr>
          <a:lstStyle/>
          <a:p>
            <a:pPr defTabSz="457200" hangingPunct="1"/>
            <a:r>
              <a:rPr lang="en-US" sz="2000" kern="1200" dirty="0" err="1">
                <a:solidFill>
                  <a:prstClr val="white"/>
                </a:solidFill>
                <a:latin typeface="Open Sans Medium" pitchFamily="2" charset="0"/>
                <a:ea typeface="Open Sans Medium" pitchFamily="2" charset="0"/>
                <a:cs typeface="Open Sans Medium" pitchFamily="2" charset="0"/>
              </a:rPr>
              <a:t>SmartNIC</a:t>
            </a:r>
            <a:endParaRPr lang="en-US" sz="2000" kern="1200" dirty="0">
              <a:solidFill>
                <a:prstClr val="white"/>
              </a:solidFill>
              <a:latin typeface="Open Sans Medium" pitchFamily="2" charset="0"/>
              <a:ea typeface="Open Sans Medium" pitchFamily="2" charset="0"/>
              <a:cs typeface="Open Sans Medium" pitchFamily="2" charset="0"/>
            </a:endParaRPr>
          </a:p>
        </p:txBody>
      </p:sp>
      <p:cxnSp>
        <p:nvCxnSpPr>
          <p:cNvPr id="104" name="Straight Connector 103">
            <a:extLst>
              <a:ext uri="{FF2B5EF4-FFF2-40B4-BE49-F238E27FC236}">
                <a16:creationId xmlns:a16="http://schemas.microsoft.com/office/drawing/2014/main" id="{9C01DF3F-EA13-0B76-B8BB-0E40C83DE94C}"/>
              </a:ext>
            </a:extLst>
          </p:cNvPr>
          <p:cNvCxnSpPr>
            <a:cxnSpLocks/>
          </p:cNvCxnSpPr>
          <p:nvPr/>
        </p:nvCxnSpPr>
        <p:spPr>
          <a:xfrm>
            <a:off x="8758593" y="3098019"/>
            <a:ext cx="0" cy="431259"/>
          </a:xfrm>
          <a:prstGeom prst="line">
            <a:avLst/>
          </a:prstGeom>
          <a:noFill/>
          <a:ln w="12700" cap="flat" cmpd="sng" algn="ctr">
            <a:solidFill>
              <a:sysClr val="windowText" lastClr="000000"/>
            </a:solidFill>
            <a:prstDash val="solid"/>
            <a:miter lim="800000"/>
          </a:ln>
          <a:effectLst/>
        </p:spPr>
      </p:cxnSp>
      <p:cxnSp>
        <p:nvCxnSpPr>
          <p:cNvPr id="105" name="Straight Connector 104">
            <a:extLst>
              <a:ext uri="{FF2B5EF4-FFF2-40B4-BE49-F238E27FC236}">
                <a16:creationId xmlns:a16="http://schemas.microsoft.com/office/drawing/2014/main" id="{73A0AF20-FFED-A7C5-1FA7-2683370EA2D7}"/>
              </a:ext>
            </a:extLst>
          </p:cNvPr>
          <p:cNvCxnSpPr>
            <a:cxnSpLocks/>
          </p:cNvCxnSpPr>
          <p:nvPr/>
        </p:nvCxnSpPr>
        <p:spPr>
          <a:xfrm>
            <a:off x="8551007" y="3206877"/>
            <a:ext cx="0" cy="339287"/>
          </a:xfrm>
          <a:prstGeom prst="line">
            <a:avLst/>
          </a:prstGeom>
          <a:noFill/>
          <a:ln w="12700" cap="flat" cmpd="sng" algn="ctr">
            <a:solidFill>
              <a:sysClr val="windowText" lastClr="000000"/>
            </a:solidFill>
            <a:prstDash val="solid"/>
            <a:miter lim="800000"/>
          </a:ln>
          <a:effectLst/>
        </p:spPr>
      </p:cxnSp>
      <p:cxnSp>
        <p:nvCxnSpPr>
          <p:cNvPr id="106" name="Straight Connector 105">
            <a:extLst>
              <a:ext uri="{FF2B5EF4-FFF2-40B4-BE49-F238E27FC236}">
                <a16:creationId xmlns:a16="http://schemas.microsoft.com/office/drawing/2014/main" id="{54946AB6-D291-95D4-D84C-E98BFACE57E3}"/>
              </a:ext>
            </a:extLst>
          </p:cNvPr>
          <p:cNvCxnSpPr>
            <a:cxnSpLocks/>
          </p:cNvCxnSpPr>
          <p:nvPr/>
        </p:nvCxnSpPr>
        <p:spPr>
          <a:xfrm>
            <a:off x="8338419" y="3306533"/>
            <a:ext cx="0" cy="239631"/>
          </a:xfrm>
          <a:prstGeom prst="line">
            <a:avLst/>
          </a:prstGeom>
          <a:noFill/>
          <a:ln w="12700" cap="flat" cmpd="sng" algn="ctr">
            <a:solidFill>
              <a:sysClr val="windowText" lastClr="000000"/>
            </a:solidFill>
            <a:prstDash val="solid"/>
            <a:miter lim="800000"/>
          </a:ln>
          <a:effectLst/>
        </p:spPr>
      </p:cxnSp>
      <p:pic>
        <p:nvPicPr>
          <p:cNvPr id="107" name="Picture 12" descr="What is an Optical Switch?">
            <a:extLst>
              <a:ext uri="{FF2B5EF4-FFF2-40B4-BE49-F238E27FC236}">
                <a16:creationId xmlns:a16="http://schemas.microsoft.com/office/drawing/2014/main" id="{13C0DAA9-E884-5CA7-E504-D42830DB90F9}"/>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460535" y="4935570"/>
            <a:ext cx="3957025" cy="764612"/>
          </a:xfrm>
          <a:prstGeom prst="rect">
            <a:avLst/>
          </a:prstGeom>
          <a:noFill/>
          <a:extLst>
            <a:ext uri="{909E8E84-426E-40DD-AFC4-6F175D3DCCD1}">
              <a14:hiddenFill xmlns:a14="http://schemas.microsoft.com/office/drawing/2010/main">
                <a:solidFill>
                  <a:srgbClr val="FFFFFF"/>
                </a:solidFill>
              </a14:hiddenFill>
            </a:ext>
          </a:extLst>
        </p:spPr>
      </p:pic>
      <p:pic>
        <p:nvPicPr>
          <p:cNvPr id="108" name="Picture 16" descr="P4 programmable Ethernet switch - Mestechs">
            <a:extLst>
              <a:ext uri="{FF2B5EF4-FFF2-40B4-BE49-F238E27FC236}">
                <a16:creationId xmlns:a16="http://schemas.microsoft.com/office/drawing/2014/main" id="{6728F24E-3F34-65AB-E09E-9BB4E71C940E}"/>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034065" y="4909581"/>
            <a:ext cx="2803864" cy="799905"/>
          </a:xfrm>
          <a:prstGeom prst="rect">
            <a:avLst/>
          </a:prstGeom>
          <a:noFill/>
          <a:extLst>
            <a:ext uri="{909E8E84-426E-40DD-AFC4-6F175D3DCCD1}">
              <a14:hiddenFill xmlns:a14="http://schemas.microsoft.com/office/drawing/2010/main">
                <a:solidFill>
                  <a:srgbClr val="FFFFFF"/>
                </a:solidFill>
              </a14:hiddenFill>
            </a:ext>
          </a:extLst>
        </p:spPr>
      </p:pic>
      <p:sp>
        <p:nvSpPr>
          <p:cNvPr id="109" name="TextBox 108">
            <a:extLst>
              <a:ext uri="{FF2B5EF4-FFF2-40B4-BE49-F238E27FC236}">
                <a16:creationId xmlns:a16="http://schemas.microsoft.com/office/drawing/2014/main" id="{F567EA28-FCCA-3BC3-E9E0-BBEE7E1F45C7}"/>
              </a:ext>
            </a:extLst>
          </p:cNvPr>
          <p:cNvSpPr txBox="1"/>
          <p:nvPr/>
        </p:nvSpPr>
        <p:spPr>
          <a:xfrm>
            <a:off x="1034065" y="5633722"/>
            <a:ext cx="2831224" cy="646331"/>
          </a:xfrm>
          <a:prstGeom prst="rect">
            <a:avLst/>
          </a:prstGeom>
          <a:noFill/>
        </p:spPr>
        <p:txBody>
          <a:bodyPr wrap="none" rtlCol="0">
            <a:spAutoFit/>
          </a:bodyPr>
          <a:lstStyle/>
          <a:p>
            <a:pPr algn="ctr" defTabSz="457200" hangingPunct="1"/>
            <a:r>
              <a:rPr lang="en-US" kern="1200" dirty="0">
                <a:solidFill>
                  <a:prstClr val="black"/>
                </a:solidFill>
                <a:latin typeface="Open Sans Medium" pitchFamily="2" charset="0"/>
                <a:ea typeface="Open Sans Medium" pitchFamily="2" charset="0"/>
                <a:cs typeface="Open Sans Medium" pitchFamily="2" charset="0"/>
              </a:rPr>
              <a:t>Programmable Switches</a:t>
            </a:r>
          </a:p>
          <a:p>
            <a:pPr algn="ctr" defTabSz="457200" hangingPunct="1"/>
            <a:r>
              <a:rPr lang="en-US" kern="1200" dirty="0">
                <a:solidFill>
                  <a:prstClr val="black"/>
                </a:solidFill>
                <a:latin typeface="Open Sans Medium" pitchFamily="2" charset="0"/>
                <a:ea typeface="Open Sans Medium" pitchFamily="2" charset="0"/>
                <a:cs typeface="Open Sans Medium" pitchFamily="2" charset="0"/>
              </a:rPr>
              <a:t>and Accelerators</a:t>
            </a:r>
          </a:p>
        </p:txBody>
      </p:sp>
      <p:sp>
        <p:nvSpPr>
          <p:cNvPr id="110" name="TextBox 109">
            <a:extLst>
              <a:ext uri="{FF2B5EF4-FFF2-40B4-BE49-F238E27FC236}">
                <a16:creationId xmlns:a16="http://schemas.microsoft.com/office/drawing/2014/main" id="{671B4195-3CDE-589D-61FF-4B0CEA8E9569}"/>
              </a:ext>
            </a:extLst>
          </p:cNvPr>
          <p:cNvSpPr txBox="1"/>
          <p:nvPr/>
        </p:nvSpPr>
        <p:spPr>
          <a:xfrm>
            <a:off x="8498419" y="5580676"/>
            <a:ext cx="1976823" cy="369332"/>
          </a:xfrm>
          <a:prstGeom prst="rect">
            <a:avLst/>
          </a:prstGeom>
          <a:noFill/>
        </p:spPr>
        <p:txBody>
          <a:bodyPr wrap="none" rtlCol="0">
            <a:spAutoFit/>
          </a:bodyPr>
          <a:lstStyle/>
          <a:p>
            <a:pPr defTabSz="457200" hangingPunct="1"/>
            <a:r>
              <a:rPr lang="en-US" kern="1200" dirty="0">
                <a:solidFill>
                  <a:prstClr val="black"/>
                </a:solidFill>
                <a:latin typeface="Open Sans Medium" pitchFamily="2" charset="0"/>
                <a:ea typeface="Open Sans Medium" pitchFamily="2" charset="0"/>
                <a:cs typeface="Open Sans Medium" pitchFamily="2" charset="0"/>
              </a:rPr>
              <a:t>Optical Switches</a:t>
            </a:r>
          </a:p>
        </p:txBody>
      </p:sp>
      <p:pic>
        <p:nvPicPr>
          <p:cNvPr id="111" name="Picture 18" descr="nvidia-bluefield-dpu-3">
            <a:extLst>
              <a:ext uri="{FF2B5EF4-FFF2-40B4-BE49-F238E27FC236}">
                <a16:creationId xmlns:a16="http://schemas.microsoft.com/office/drawing/2014/main" id="{9B935CA9-CA00-6924-0F12-7145CD1DA34C}"/>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253144" y="3015889"/>
            <a:ext cx="1384281" cy="1384281"/>
          </a:xfrm>
          <a:prstGeom prst="rect">
            <a:avLst/>
          </a:prstGeom>
          <a:noFill/>
          <a:extLst>
            <a:ext uri="{909E8E84-426E-40DD-AFC4-6F175D3DCCD1}">
              <a14:hiddenFill xmlns:a14="http://schemas.microsoft.com/office/drawing/2010/main">
                <a:solidFill>
                  <a:srgbClr val="FFFFFF"/>
                </a:solidFill>
              </a14:hiddenFill>
            </a:ext>
          </a:extLst>
        </p:spPr>
      </p:pic>
      <p:pic>
        <p:nvPicPr>
          <p:cNvPr id="112" name="Picture 20" descr="AMD Pensando Networking">
            <a:extLst>
              <a:ext uri="{FF2B5EF4-FFF2-40B4-BE49-F238E27FC236}">
                <a16:creationId xmlns:a16="http://schemas.microsoft.com/office/drawing/2014/main" id="{CCB69579-C9A5-46C4-2518-6852934A8DD7}"/>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9392146" y="3387471"/>
            <a:ext cx="1076286" cy="726493"/>
          </a:xfrm>
          <a:prstGeom prst="rect">
            <a:avLst/>
          </a:prstGeom>
          <a:noFill/>
          <a:extLst>
            <a:ext uri="{909E8E84-426E-40DD-AFC4-6F175D3DCCD1}">
              <a14:hiddenFill xmlns:a14="http://schemas.microsoft.com/office/drawing/2010/main">
                <a:solidFill>
                  <a:srgbClr val="FFFFFF"/>
                </a:solidFill>
              </a14:hiddenFill>
            </a:ext>
          </a:extLst>
        </p:spPr>
      </p:pic>
      <p:pic>
        <p:nvPicPr>
          <p:cNvPr id="113" name="Graphic 112" descr="Processor with solid fill">
            <a:extLst>
              <a:ext uri="{FF2B5EF4-FFF2-40B4-BE49-F238E27FC236}">
                <a16:creationId xmlns:a16="http://schemas.microsoft.com/office/drawing/2014/main" id="{CE80C9EC-1251-1717-10F2-6F2BC88A193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714474" y="1914617"/>
            <a:ext cx="518764" cy="518764"/>
          </a:xfrm>
          <a:prstGeom prst="rect">
            <a:avLst/>
          </a:prstGeom>
        </p:spPr>
      </p:pic>
    </p:spTree>
    <p:extLst>
      <p:ext uri="{BB962C8B-B14F-4D97-AF65-F5344CB8AC3E}">
        <p14:creationId xmlns:p14="http://schemas.microsoft.com/office/powerpoint/2010/main" val="86995954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2"/>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38"/>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4"/>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5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6"/>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8"/>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60"/>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65"/>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68"/>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07"/>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08"/>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09"/>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10"/>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grpId="0" nodeType="clickEffect">
                                  <p:stCondLst>
                                    <p:cond delay="0"/>
                                  </p:stCondLst>
                                  <p:childTnLst>
                                    <p:set>
                                      <p:cBhvr>
                                        <p:cTn id="88" dur="1" fill="hold">
                                          <p:stCondLst>
                                            <p:cond delay="0"/>
                                          </p:stCondLst>
                                        </p:cTn>
                                        <p:tgtEl>
                                          <p:spTgt spid="4"/>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5"/>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61"/>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62"/>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63"/>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64"/>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100"/>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101"/>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02"/>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03"/>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105"/>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106"/>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112"/>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95"/>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96"/>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99"/>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104"/>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97"/>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98"/>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1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11" grpId="0" animBg="1"/>
      <p:bldP spid="12" grpId="0" animBg="1"/>
      <p:bldP spid="13" grpId="0" animBg="1"/>
      <p:bldP spid="14" grpId="0" animBg="1"/>
      <p:bldP spid="15" grpId="0" animBg="1"/>
      <p:bldP spid="16" grpId="0" animBg="1"/>
      <p:bldP spid="20" grpId="0"/>
      <p:bldP spid="21" grpId="0"/>
      <p:bldP spid="56" grpId="0"/>
      <p:bldP spid="57" grpId="0"/>
      <p:bldP spid="58" grpId="0"/>
      <p:bldP spid="59" grpId="0"/>
      <p:bldP spid="60" grpId="0"/>
      <p:bldP spid="61" grpId="0" animBg="1"/>
      <p:bldP spid="62" grpId="0" animBg="1"/>
      <p:bldP spid="63" grpId="0" animBg="1"/>
      <p:bldP spid="64" grpId="0"/>
      <p:bldP spid="65" grpId="0"/>
      <p:bldP spid="102" grpId="0" animBg="1"/>
      <p:bldP spid="103" grpId="0"/>
      <p:bldP spid="109" grpId="0"/>
      <p:bldP spid="1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1B8817-1FE6-7F88-EA6B-60AA3E92470E}"/>
            </a:ext>
          </a:extLst>
        </p:cNvPr>
        <p:cNvGrpSpPr/>
        <p:nvPr/>
      </p:nvGrpSpPr>
      <p:grpSpPr>
        <a:xfrm>
          <a:off x="0" y="0"/>
          <a:ext cx="0" cy="0"/>
          <a:chOff x="0" y="0"/>
          <a:chExt cx="0" cy="0"/>
        </a:xfrm>
      </p:grpSpPr>
      <p:sp>
        <p:nvSpPr>
          <p:cNvPr id="361" name="Rounded Rectangle 360">
            <a:extLst>
              <a:ext uri="{FF2B5EF4-FFF2-40B4-BE49-F238E27FC236}">
                <a16:creationId xmlns:a16="http://schemas.microsoft.com/office/drawing/2014/main" id="{F5AA1991-B913-045A-1182-6F6B009DBE13}"/>
              </a:ext>
            </a:extLst>
          </p:cNvPr>
          <p:cNvSpPr/>
          <p:nvPr/>
        </p:nvSpPr>
        <p:spPr>
          <a:xfrm>
            <a:off x="1837173" y="3639193"/>
            <a:ext cx="1473480" cy="483149"/>
          </a:xfrm>
          <a:prstGeom prst="roundRect">
            <a:avLst>
              <a:gd name="adj" fmla="val 0"/>
            </a:avLst>
          </a:prstGeom>
          <a:solidFill>
            <a:srgbClr val="E7E6E6">
              <a:lumMod val="50000"/>
            </a:srgbClr>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2" name="Rounded Rectangle 361">
            <a:extLst>
              <a:ext uri="{FF2B5EF4-FFF2-40B4-BE49-F238E27FC236}">
                <a16:creationId xmlns:a16="http://schemas.microsoft.com/office/drawing/2014/main" id="{DF85605F-8FF8-B5FB-F1AC-A2B1351989F1}"/>
              </a:ext>
            </a:extLst>
          </p:cNvPr>
          <p:cNvSpPr/>
          <p:nvPr/>
        </p:nvSpPr>
        <p:spPr>
          <a:xfrm>
            <a:off x="1778902" y="3580922"/>
            <a:ext cx="1473480" cy="483149"/>
          </a:xfrm>
          <a:prstGeom prst="roundRect">
            <a:avLst>
              <a:gd name="adj" fmla="val 0"/>
            </a:avLst>
          </a:prstGeom>
          <a:solidFill>
            <a:srgbClr val="E7E6E6">
              <a:lumMod val="50000"/>
            </a:srgbClr>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3" name="Rounded Rectangle 362">
            <a:extLst>
              <a:ext uri="{FF2B5EF4-FFF2-40B4-BE49-F238E27FC236}">
                <a16:creationId xmlns:a16="http://schemas.microsoft.com/office/drawing/2014/main" id="{FFFA0640-8C32-2A93-3D53-86E3368C6340}"/>
              </a:ext>
            </a:extLst>
          </p:cNvPr>
          <p:cNvSpPr/>
          <p:nvPr/>
        </p:nvSpPr>
        <p:spPr>
          <a:xfrm>
            <a:off x="1186766" y="2139592"/>
            <a:ext cx="3111986" cy="1169516"/>
          </a:xfrm>
          <a:prstGeom prst="roundRect">
            <a:avLst>
              <a:gd name="adj" fmla="val 7437"/>
            </a:avLst>
          </a:prstGeom>
          <a:solidFill>
            <a:srgbClr val="70AD47">
              <a:lumMod val="20000"/>
              <a:lumOff val="80000"/>
            </a:srgbClr>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4" name="Rectangle 363">
            <a:extLst>
              <a:ext uri="{FF2B5EF4-FFF2-40B4-BE49-F238E27FC236}">
                <a16:creationId xmlns:a16="http://schemas.microsoft.com/office/drawing/2014/main" id="{6B3E5612-FA91-95E6-3F5B-35B7BD663D08}"/>
              </a:ext>
            </a:extLst>
          </p:cNvPr>
          <p:cNvSpPr/>
          <p:nvPr/>
        </p:nvSpPr>
        <p:spPr>
          <a:xfrm>
            <a:off x="2115664" y="943644"/>
            <a:ext cx="2220686" cy="523220"/>
          </a:xfrm>
          <a:prstGeom prst="rect">
            <a:avLst/>
          </a:prstGeom>
          <a:solidFill>
            <a:srgbClr val="70AD47">
              <a:lumMod val="75000"/>
            </a:srgbClr>
          </a:solidFill>
          <a:ln w="12700" cap="flat" cmpd="sng" algn="ctr">
            <a:solidFill>
              <a:srgbClr val="70AD47">
                <a:lumMod val="50000"/>
              </a:srgbClr>
            </a:solidFill>
            <a:prstDash val="solid"/>
            <a:miter lim="800000"/>
          </a:ln>
          <a:effectLst/>
        </p:spPr>
        <p:txBody>
          <a:bodyPr rtlCol="0" anchor="ctr"/>
          <a:lstStyle/>
          <a:p>
            <a:pPr algn="ctr" defTabSz="457200" hangingPunct="1"/>
            <a:endParaRPr lang="en-US" kern="1200">
              <a:solidFill>
                <a:prstClr val="white"/>
              </a:solidFill>
              <a:latin typeface="Calibri" panose="020F0502020204030204"/>
              <a:ea typeface="+mn-ea"/>
              <a:cs typeface="+mn-cs"/>
            </a:endParaRPr>
          </a:p>
        </p:txBody>
      </p:sp>
      <p:sp>
        <p:nvSpPr>
          <p:cNvPr id="365" name="Rectangle 364">
            <a:extLst>
              <a:ext uri="{FF2B5EF4-FFF2-40B4-BE49-F238E27FC236}">
                <a16:creationId xmlns:a16="http://schemas.microsoft.com/office/drawing/2014/main" id="{E9B00574-EC4E-8FEC-68AF-DAFDED19DF7B}"/>
              </a:ext>
            </a:extLst>
          </p:cNvPr>
          <p:cNvSpPr/>
          <p:nvPr/>
        </p:nvSpPr>
        <p:spPr>
          <a:xfrm>
            <a:off x="4931436" y="943644"/>
            <a:ext cx="4746171" cy="523220"/>
          </a:xfrm>
          <a:prstGeom prst="rect">
            <a:avLst/>
          </a:prstGeom>
          <a:solidFill>
            <a:srgbClr val="5B9BD5">
              <a:lumMod val="75000"/>
            </a:srgbClr>
          </a:solidFill>
          <a:ln w="12700" cap="flat" cmpd="sng" algn="ctr">
            <a:solidFill>
              <a:srgbClr val="5B9BD5">
                <a:lumMod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6" name="TextBox 365">
            <a:extLst>
              <a:ext uri="{FF2B5EF4-FFF2-40B4-BE49-F238E27FC236}">
                <a16:creationId xmlns:a16="http://schemas.microsoft.com/office/drawing/2014/main" id="{1B99FF09-5335-E9B7-CA4C-A6E8AF41F35F}"/>
              </a:ext>
            </a:extLst>
          </p:cNvPr>
          <p:cNvSpPr txBox="1"/>
          <p:nvPr/>
        </p:nvSpPr>
        <p:spPr>
          <a:xfrm>
            <a:off x="2573944" y="970186"/>
            <a:ext cx="1337226" cy="461665"/>
          </a:xfrm>
          <a:prstGeom prst="rect">
            <a:avLst/>
          </a:prstGeom>
          <a:noFill/>
        </p:spPr>
        <p:txBody>
          <a:bodyPr wrap="none" rtlCol="0">
            <a:spAutoFit/>
          </a:bodyPr>
          <a:lstStyle/>
          <a:p>
            <a:pPr defTabSz="457200" hangingPunct="1"/>
            <a:r>
              <a:rPr lang="en-US" sz="2400" b="1" kern="1200" dirty="0">
                <a:solidFill>
                  <a:prstClr val="white"/>
                </a:solidFill>
                <a:latin typeface="Open Sans SemiBold" pitchFamily="2" charset="0"/>
                <a:ea typeface="Open Sans SemiBold" pitchFamily="2" charset="0"/>
                <a:cs typeface="Open Sans SemiBold" pitchFamily="2" charset="0"/>
              </a:rPr>
              <a:t>Dataset</a:t>
            </a:r>
          </a:p>
        </p:txBody>
      </p:sp>
      <p:sp>
        <p:nvSpPr>
          <p:cNvPr id="367" name="TextBox 366">
            <a:extLst>
              <a:ext uri="{FF2B5EF4-FFF2-40B4-BE49-F238E27FC236}">
                <a16:creationId xmlns:a16="http://schemas.microsoft.com/office/drawing/2014/main" id="{6A4351D6-0F4F-E389-B15C-C21E5B3C52BF}"/>
              </a:ext>
            </a:extLst>
          </p:cNvPr>
          <p:cNvSpPr txBox="1"/>
          <p:nvPr/>
        </p:nvSpPr>
        <p:spPr>
          <a:xfrm>
            <a:off x="5119150" y="970186"/>
            <a:ext cx="4353122" cy="461665"/>
          </a:xfrm>
          <a:prstGeom prst="rect">
            <a:avLst/>
          </a:prstGeom>
          <a:noFill/>
        </p:spPr>
        <p:txBody>
          <a:bodyPr wrap="square" rtlCol="0">
            <a:spAutoFit/>
          </a:bodyPr>
          <a:lstStyle/>
          <a:p>
            <a:pPr defTabSz="457200" hangingPunct="1"/>
            <a:r>
              <a:rPr lang="en-US" sz="2400" b="1" kern="1200" dirty="0">
                <a:solidFill>
                  <a:prstClr val="white"/>
                </a:solidFill>
                <a:latin typeface="Open Sans SemiBold" pitchFamily="2" charset="0"/>
                <a:ea typeface="Open Sans SemiBold" pitchFamily="2" charset="0"/>
                <a:cs typeface="Open Sans SemiBold" pitchFamily="2" charset="0"/>
              </a:rPr>
              <a:t>Models </a:t>
            </a:r>
            <a:r>
              <a:rPr lang="en-US" kern="1200" dirty="0">
                <a:solidFill>
                  <a:prstClr val="white"/>
                </a:solidFill>
                <a:latin typeface="Open Sans" pitchFamily="2" charset="0"/>
                <a:ea typeface="Open Sans" pitchFamily="2" charset="0"/>
                <a:cs typeface="Open Sans" pitchFamily="2" charset="0"/>
              </a:rPr>
              <a:t>(LLMs, </a:t>
            </a:r>
            <a:r>
              <a:rPr lang="en-US" kern="1200" dirty="0" err="1">
                <a:solidFill>
                  <a:prstClr val="white"/>
                </a:solidFill>
                <a:latin typeface="Open Sans" pitchFamily="2" charset="0"/>
                <a:ea typeface="Open Sans" pitchFamily="2" charset="0"/>
                <a:cs typeface="Open Sans" pitchFamily="2" charset="0"/>
              </a:rPr>
              <a:t>MoE</a:t>
            </a:r>
            <a:r>
              <a:rPr lang="en-US" kern="1200" dirty="0">
                <a:solidFill>
                  <a:prstClr val="white"/>
                </a:solidFill>
                <a:latin typeface="Open Sans" pitchFamily="2" charset="0"/>
                <a:ea typeface="Open Sans" pitchFamily="2" charset="0"/>
                <a:cs typeface="Open Sans" pitchFamily="2" charset="0"/>
              </a:rPr>
              <a:t> …)</a:t>
            </a:r>
            <a:endParaRPr lang="en-US" sz="2800" kern="1200" dirty="0">
              <a:solidFill>
                <a:prstClr val="white"/>
              </a:solidFill>
              <a:latin typeface="Open Sans" pitchFamily="2" charset="0"/>
              <a:ea typeface="Open Sans" pitchFamily="2" charset="0"/>
              <a:cs typeface="Open Sans" pitchFamily="2" charset="0"/>
            </a:endParaRPr>
          </a:p>
        </p:txBody>
      </p:sp>
      <p:sp>
        <p:nvSpPr>
          <p:cNvPr id="368" name="Rounded Rectangle 367">
            <a:extLst>
              <a:ext uri="{FF2B5EF4-FFF2-40B4-BE49-F238E27FC236}">
                <a16:creationId xmlns:a16="http://schemas.microsoft.com/office/drawing/2014/main" id="{798132B6-4197-44A5-BA87-314D9D15A6C9}"/>
              </a:ext>
            </a:extLst>
          </p:cNvPr>
          <p:cNvSpPr/>
          <p:nvPr/>
        </p:nvSpPr>
        <p:spPr>
          <a:xfrm>
            <a:off x="838200" y="4370294"/>
            <a:ext cx="10515600" cy="2196137"/>
          </a:xfrm>
          <a:prstGeom prst="roundRect">
            <a:avLst>
              <a:gd name="adj" fmla="val 7437"/>
            </a:avLst>
          </a:prstGeom>
          <a:solidFill>
            <a:sysClr val="window" lastClr="FFFFFF"/>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9" name="Rounded Rectangle 368">
            <a:extLst>
              <a:ext uri="{FF2B5EF4-FFF2-40B4-BE49-F238E27FC236}">
                <a16:creationId xmlns:a16="http://schemas.microsoft.com/office/drawing/2014/main" id="{DBF14962-ECCF-BC28-6021-6A512B33F0CF}"/>
              </a:ext>
            </a:extLst>
          </p:cNvPr>
          <p:cNvSpPr/>
          <p:nvPr/>
        </p:nvSpPr>
        <p:spPr>
          <a:xfrm>
            <a:off x="1077908" y="2030734"/>
            <a:ext cx="3111986" cy="1169516"/>
          </a:xfrm>
          <a:prstGeom prst="roundRect">
            <a:avLst>
              <a:gd name="adj" fmla="val 7437"/>
            </a:avLst>
          </a:prstGeom>
          <a:solidFill>
            <a:srgbClr val="70AD47">
              <a:lumMod val="20000"/>
              <a:lumOff val="80000"/>
            </a:srgbClr>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0" name="Rounded Rectangle 369">
            <a:extLst>
              <a:ext uri="{FF2B5EF4-FFF2-40B4-BE49-F238E27FC236}">
                <a16:creationId xmlns:a16="http://schemas.microsoft.com/office/drawing/2014/main" id="{21490D07-7147-5EBB-05C3-8B35109B15A6}"/>
              </a:ext>
            </a:extLst>
          </p:cNvPr>
          <p:cNvSpPr/>
          <p:nvPr/>
        </p:nvSpPr>
        <p:spPr>
          <a:xfrm>
            <a:off x="969050" y="1921876"/>
            <a:ext cx="3111986" cy="1169516"/>
          </a:xfrm>
          <a:prstGeom prst="roundRect">
            <a:avLst>
              <a:gd name="adj" fmla="val 7437"/>
            </a:avLst>
          </a:prstGeom>
          <a:solidFill>
            <a:sysClr val="window" lastClr="FFFFFF"/>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1" name="Rounded Rectangle 370">
            <a:extLst>
              <a:ext uri="{FF2B5EF4-FFF2-40B4-BE49-F238E27FC236}">
                <a16:creationId xmlns:a16="http://schemas.microsoft.com/office/drawing/2014/main" id="{A0A07497-BBCB-8DA2-B596-716820F97F08}"/>
              </a:ext>
            </a:extLst>
          </p:cNvPr>
          <p:cNvSpPr/>
          <p:nvPr/>
        </p:nvSpPr>
        <p:spPr>
          <a:xfrm>
            <a:off x="5561544" y="2145356"/>
            <a:ext cx="5713285" cy="1169516"/>
          </a:xfrm>
          <a:prstGeom prst="roundRect">
            <a:avLst>
              <a:gd name="adj" fmla="val 7437"/>
            </a:avLst>
          </a:prstGeom>
          <a:solidFill>
            <a:srgbClr val="ED7D31">
              <a:lumMod val="20000"/>
              <a:lumOff val="80000"/>
            </a:srgbClr>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2" name="Rounded Rectangle 371">
            <a:extLst>
              <a:ext uri="{FF2B5EF4-FFF2-40B4-BE49-F238E27FC236}">
                <a16:creationId xmlns:a16="http://schemas.microsoft.com/office/drawing/2014/main" id="{3B13B111-DD6B-B281-EF82-59B7AA4D1EEF}"/>
              </a:ext>
            </a:extLst>
          </p:cNvPr>
          <p:cNvSpPr/>
          <p:nvPr/>
        </p:nvSpPr>
        <p:spPr>
          <a:xfrm>
            <a:off x="5452686" y="2036498"/>
            <a:ext cx="5713285" cy="1169516"/>
          </a:xfrm>
          <a:prstGeom prst="roundRect">
            <a:avLst>
              <a:gd name="adj" fmla="val 7437"/>
            </a:avLst>
          </a:prstGeom>
          <a:solidFill>
            <a:srgbClr val="ED7D31">
              <a:lumMod val="20000"/>
              <a:lumOff val="80000"/>
            </a:srgbClr>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3" name="Rounded Rectangle 372">
            <a:extLst>
              <a:ext uri="{FF2B5EF4-FFF2-40B4-BE49-F238E27FC236}">
                <a16:creationId xmlns:a16="http://schemas.microsoft.com/office/drawing/2014/main" id="{DCCD135D-4DA1-0CB9-15C9-BFCED28E2408}"/>
              </a:ext>
            </a:extLst>
          </p:cNvPr>
          <p:cNvSpPr/>
          <p:nvPr/>
        </p:nvSpPr>
        <p:spPr>
          <a:xfrm>
            <a:off x="5343828" y="1927640"/>
            <a:ext cx="5713285" cy="1169516"/>
          </a:xfrm>
          <a:prstGeom prst="roundRect">
            <a:avLst>
              <a:gd name="adj" fmla="val 7437"/>
            </a:avLst>
          </a:prstGeom>
          <a:solidFill>
            <a:sysClr val="window" lastClr="FFFFFF"/>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74" name="Graphic 373" descr="Database with solid fill">
            <a:extLst>
              <a:ext uri="{FF2B5EF4-FFF2-40B4-BE49-F238E27FC236}">
                <a16:creationId xmlns:a16="http://schemas.microsoft.com/office/drawing/2014/main" id="{3E94C3AD-5479-9661-32B6-199700BF50E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60958" y="1899230"/>
            <a:ext cx="960684" cy="960684"/>
          </a:xfrm>
          <a:prstGeom prst="rect">
            <a:avLst/>
          </a:prstGeom>
        </p:spPr>
      </p:pic>
      <p:pic>
        <p:nvPicPr>
          <p:cNvPr id="375" name="Graphic 374" descr="Inbox Check with solid fill">
            <a:extLst>
              <a:ext uri="{FF2B5EF4-FFF2-40B4-BE49-F238E27FC236}">
                <a16:creationId xmlns:a16="http://schemas.microsoft.com/office/drawing/2014/main" id="{1191FDC3-EFD5-2218-4FDD-45DF98E959D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39202" y="1912424"/>
            <a:ext cx="879985" cy="879985"/>
          </a:xfrm>
          <a:prstGeom prst="rect">
            <a:avLst/>
          </a:prstGeom>
        </p:spPr>
      </p:pic>
      <p:pic>
        <p:nvPicPr>
          <p:cNvPr id="376" name="Graphic 375" descr="Sort with solid fill">
            <a:extLst>
              <a:ext uri="{FF2B5EF4-FFF2-40B4-BE49-F238E27FC236}">
                <a16:creationId xmlns:a16="http://schemas.microsoft.com/office/drawing/2014/main" id="{08DCA291-7E10-D4C4-2E46-9D5ACDA1401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5400000">
            <a:off x="2225436" y="2337958"/>
            <a:ext cx="427245" cy="427245"/>
          </a:xfrm>
          <a:prstGeom prst="rect">
            <a:avLst/>
          </a:prstGeom>
        </p:spPr>
      </p:pic>
      <p:sp>
        <p:nvSpPr>
          <p:cNvPr id="377" name="TextBox 376">
            <a:extLst>
              <a:ext uri="{FF2B5EF4-FFF2-40B4-BE49-F238E27FC236}">
                <a16:creationId xmlns:a16="http://schemas.microsoft.com/office/drawing/2014/main" id="{EA3FCCDA-D609-F602-0885-BF5552E519EF}"/>
              </a:ext>
            </a:extLst>
          </p:cNvPr>
          <p:cNvSpPr txBox="1"/>
          <p:nvPr/>
        </p:nvSpPr>
        <p:spPr>
          <a:xfrm>
            <a:off x="1086803" y="2729319"/>
            <a:ext cx="1418978" cy="369332"/>
          </a:xfrm>
          <a:prstGeom prst="rect">
            <a:avLst/>
          </a:prstGeom>
          <a:noFill/>
        </p:spPr>
        <p:txBody>
          <a:bodyPr wrap="none" rtlCol="0">
            <a:spAutoFit/>
          </a:bodyPr>
          <a:lstStyle/>
          <a:p>
            <a:pPr defTabSz="457200" hangingPunct="1"/>
            <a:r>
              <a:rPr lang="en-US" kern="1200" dirty="0">
                <a:solidFill>
                  <a:prstClr val="black"/>
                </a:solidFill>
                <a:latin typeface="Open Sans Medium" pitchFamily="2" charset="0"/>
                <a:ea typeface="Open Sans Medium" pitchFamily="2" charset="0"/>
                <a:cs typeface="Open Sans Medium" pitchFamily="2" charset="0"/>
              </a:rPr>
              <a:t>Checkpoint</a:t>
            </a:r>
          </a:p>
        </p:txBody>
      </p:sp>
      <p:sp>
        <p:nvSpPr>
          <p:cNvPr id="378" name="TextBox 377">
            <a:extLst>
              <a:ext uri="{FF2B5EF4-FFF2-40B4-BE49-F238E27FC236}">
                <a16:creationId xmlns:a16="http://schemas.microsoft.com/office/drawing/2014/main" id="{0151F88E-188E-BF91-3419-9AC01AFEF828}"/>
              </a:ext>
            </a:extLst>
          </p:cNvPr>
          <p:cNvSpPr txBox="1"/>
          <p:nvPr/>
        </p:nvSpPr>
        <p:spPr>
          <a:xfrm>
            <a:off x="3192985" y="2735696"/>
            <a:ext cx="702436" cy="369332"/>
          </a:xfrm>
          <a:prstGeom prst="rect">
            <a:avLst/>
          </a:prstGeom>
          <a:noFill/>
        </p:spPr>
        <p:txBody>
          <a:bodyPr wrap="none" rtlCol="0">
            <a:spAutoFit/>
          </a:bodyPr>
          <a:lstStyle/>
          <a:p>
            <a:pPr defTabSz="457200" hangingPunct="1"/>
            <a:r>
              <a:rPr lang="en-US" kern="1200" dirty="0">
                <a:solidFill>
                  <a:prstClr val="black"/>
                </a:solidFill>
                <a:latin typeface="Open Sans Medium" pitchFamily="2" charset="0"/>
                <a:ea typeface="Open Sans Medium" pitchFamily="2" charset="0"/>
                <a:cs typeface="Open Sans Medium" pitchFamily="2" charset="0"/>
              </a:rPr>
              <a:t>Data</a:t>
            </a:r>
          </a:p>
        </p:txBody>
      </p:sp>
      <p:pic>
        <p:nvPicPr>
          <p:cNvPr id="379" name="Picture 6" descr="Disruptive Event - Nvidia Hopper H100 | TechInsights">
            <a:extLst>
              <a:ext uri="{FF2B5EF4-FFF2-40B4-BE49-F238E27FC236}">
                <a16:creationId xmlns:a16="http://schemas.microsoft.com/office/drawing/2014/main" id="{25E9E971-A80B-7F02-F52F-51886AE9912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06030" y="1994504"/>
            <a:ext cx="698431" cy="465620"/>
          </a:xfrm>
          <a:prstGeom prst="rect">
            <a:avLst/>
          </a:prstGeom>
          <a:noFill/>
          <a:extLst>
            <a:ext uri="{909E8E84-426E-40DD-AFC4-6F175D3DCCD1}">
              <a14:hiddenFill xmlns:a14="http://schemas.microsoft.com/office/drawing/2010/main">
                <a:solidFill>
                  <a:srgbClr val="FFFFFF"/>
                </a:solidFill>
              </a14:hiddenFill>
            </a:ext>
          </a:extLst>
        </p:spPr>
      </p:pic>
      <p:pic>
        <p:nvPicPr>
          <p:cNvPr id="380" name="Graphic 379" descr="Processor with solid fill">
            <a:extLst>
              <a:ext uri="{FF2B5EF4-FFF2-40B4-BE49-F238E27FC236}">
                <a16:creationId xmlns:a16="http://schemas.microsoft.com/office/drawing/2014/main" id="{57018777-1FBC-2CA2-CF01-8B665A90A76B}"/>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39706" y="1918495"/>
            <a:ext cx="518764" cy="518764"/>
          </a:xfrm>
          <a:prstGeom prst="rect">
            <a:avLst/>
          </a:prstGeom>
        </p:spPr>
      </p:pic>
      <p:pic>
        <p:nvPicPr>
          <p:cNvPr id="381" name="Picture 4" descr="TPU transformation: A look back at 10 years of our AI-specialized chips | Google  Cloud Blog">
            <a:extLst>
              <a:ext uri="{FF2B5EF4-FFF2-40B4-BE49-F238E27FC236}">
                <a16:creationId xmlns:a16="http://schemas.microsoft.com/office/drawing/2014/main" id="{3377FD92-FBE9-5375-AE3D-CC77EF195CC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85289" y="1959146"/>
            <a:ext cx="839149" cy="508932"/>
          </a:xfrm>
          <a:prstGeom prst="rect">
            <a:avLst/>
          </a:prstGeom>
          <a:noFill/>
          <a:extLst>
            <a:ext uri="{909E8E84-426E-40DD-AFC4-6F175D3DCCD1}">
              <a14:hiddenFill xmlns:a14="http://schemas.microsoft.com/office/drawing/2010/main">
                <a:solidFill>
                  <a:srgbClr val="FFFFFF"/>
                </a:solidFill>
              </a14:hiddenFill>
            </a:ext>
          </a:extLst>
        </p:spPr>
      </p:pic>
      <p:pic>
        <p:nvPicPr>
          <p:cNvPr id="382" name="Picture 4" descr="TPU transformation: A look back at 10 years of our AI-specialized chips | Google  Cloud Blog">
            <a:extLst>
              <a:ext uri="{FF2B5EF4-FFF2-40B4-BE49-F238E27FC236}">
                <a16:creationId xmlns:a16="http://schemas.microsoft.com/office/drawing/2014/main" id="{43DB664A-846A-EE06-E5C1-55B2718CBCA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637689" y="2111546"/>
            <a:ext cx="839149" cy="508932"/>
          </a:xfrm>
          <a:prstGeom prst="rect">
            <a:avLst/>
          </a:prstGeom>
          <a:noFill/>
          <a:extLst>
            <a:ext uri="{909E8E84-426E-40DD-AFC4-6F175D3DCCD1}">
              <a14:hiddenFill xmlns:a14="http://schemas.microsoft.com/office/drawing/2010/main">
                <a:solidFill>
                  <a:srgbClr val="FFFFFF"/>
                </a:solidFill>
              </a14:hiddenFill>
            </a:ext>
          </a:extLst>
        </p:spPr>
      </p:pic>
      <p:pic>
        <p:nvPicPr>
          <p:cNvPr id="383" name="Picture 4" descr="TPU transformation: A look back at 10 years of our AI-specialized chips | Google  Cloud Blog">
            <a:extLst>
              <a:ext uri="{FF2B5EF4-FFF2-40B4-BE49-F238E27FC236}">
                <a16:creationId xmlns:a16="http://schemas.microsoft.com/office/drawing/2014/main" id="{8FF4EFA9-AFC9-56DF-1677-F545DF5DFBF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790089" y="2263946"/>
            <a:ext cx="839149" cy="508932"/>
          </a:xfrm>
          <a:prstGeom prst="rect">
            <a:avLst/>
          </a:prstGeom>
          <a:noFill/>
          <a:extLst>
            <a:ext uri="{909E8E84-426E-40DD-AFC4-6F175D3DCCD1}">
              <a14:hiddenFill xmlns:a14="http://schemas.microsoft.com/office/drawing/2010/main">
                <a:solidFill>
                  <a:srgbClr val="FFFFFF"/>
                </a:solidFill>
              </a14:hiddenFill>
            </a:ext>
          </a:extLst>
        </p:spPr>
      </p:pic>
      <p:pic>
        <p:nvPicPr>
          <p:cNvPr id="384" name="Picture 6" descr="Disruptive Event - Nvidia Hopper H100 | TechInsights">
            <a:extLst>
              <a:ext uri="{FF2B5EF4-FFF2-40B4-BE49-F238E27FC236}">
                <a16:creationId xmlns:a16="http://schemas.microsoft.com/office/drawing/2014/main" id="{CC35791B-99B5-3EF1-DDD5-3B11EB68D36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58430" y="2146904"/>
            <a:ext cx="698431" cy="465620"/>
          </a:xfrm>
          <a:prstGeom prst="rect">
            <a:avLst/>
          </a:prstGeom>
          <a:noFill/>
          <a:extLst>
            <a:ext uri="{909E8E84-426E-40DD-AFC4-6F175D3DCCD1}">
              <a14:hiddenFill xmlns:a14="http://schemas.microsoft.com/office/drawing/2010/main">
                <a:solidFill>
                  <a:srgbClr val="FFFFFF"/>
                </a:solidFill>
              </a14:hiddenFill>
            </a:ext>
          </a:extLst>
        </p:spPr>
      </p:pic>
      <p:pic>
        <p:nvPicPr>
          <p:cNvPr id="385" name="Picture 6" descr="Disruptive Event - Nvidia Hopper H100 | TechInsights">
            <a:extLst>
              <a:ext uri="{FF2B5EF4-FFF2-40B4-BE49-F238E27FC236}">
                <a16:creationId xmlns:a16="http://schemas.microsoft.com/office/drawing/2014/main" id="{53AE1BEE-23AE-58DB-71DC-845DB6EC85D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10830" y="2299304"/>
            <a:ext cx="698431" cy="465620"/>
          </a:xfrm>
          <a:prstGeom prst="rect">
            <a:avLst/>
          </a:prstGeom>
          <a:noFill/>
          <a:extLst>
            <a:ext uri="{909E8E84-426E-40DD-AFC4-6F175D3DCCD1}">
              <a14:hiddenFill xmlns:a14="http://schemas.microsoft.com/office/drawing/2010/main">
                <a:solidFill>
                  <a:srgbClr val="FFFFFF"/>
                </a:solidFill>
              </a14:hiddenFill>
            </a:ext>
          </a:extLst>
        </p:spPr>
      </p:pic>
      <p:pic>
        <p:nvPicPr>
          <p:cNvPr id="386" name="Graphic 385" descr="Processor with solid fill">
            <a:extLst>
              <a:ext uri="{FF2B5EF4-FFF2-40B4-BE49-F238E27FC236}">
                <a16:creationId xmlns:a16="http://schemas.microsoft.com/office/drawing/2014/main" id="{879908BD-150C-8AF0-9E59-5B454B25DB1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858470" y="1918495"/>
            <a:ext cx="518764" cy="518764"/>
          </a:xfrm>
          <a:prstGeom prst="rect">
            <a:avLst/>
          </a:prstGeom>
        </p:spPr>
      </p:pic>
      <p:pic>
        <p:nvPicPr>
          <p:cNvPr id="387" name="Graphic 386" descr="Processor with solid fill">
            <a:extLst>
              <a:ext uri="{FF2B5EF4-FFF2-40B4-BE49-F238E27FC236}">
                <a16:creationId xmlns:a16="http://schemas.microsoft.com/office/drawing/2014/main" id="{933B57E7-4E5D-B946-739F-C96246A2F9B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338291" y="2352994"/>
            <a:ext cx="518764" cy="518764"/>
          </a:xfrm>
          <a:prstGeom prst="rect">
            <a:avLst/>
          </a:prstGeom>
        </p:spPr>
      </p:pic>
      <p:pic>
        <p:nvPicPr>
          <p:cNvPr id="388" name="Graphic 387" descr="Processor with solid fill">
            <a:extLst>
              <a:ext uri="{FF2B5EF4-FFF2-40B4-BE49-F238E27FC236}">
                <a16:creationId xmlns:a16="http://schemas.microsoft.com/office/drawing/2014/main" id="{84E8D9CD-7B27-CF80-2075-844FDD152B9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8857055" y="2352994"/>
            <a:ext cx="518764" cy="518764"/>
          </a:xfrm>
          <a:prstGeom prst="rect">
            <a:avLst/>
          </a:prstGeom>
        </p:spPr>
      </p:pic>
      <p:grpSp>
        <p:nvGrpSpPr>
          <p:cNvPr id="389" name="Group 388">
            <a:extLst>
              <a:ext uri="{FF2B5EF4-FFF2-40B4-BE49-F238E27FC236}">
                <a16:creationId xmlns:a16="http://schemas.microsoft.com/office/drawing/2014/main" id="{4381D32B-DBB0-C158-5107-78F645C49418}"/>
              </a:ext>
            </a:extLst>
          </p:cNvPr>
          <p:cNvGrpSpPr/>
          <p:nvPr/>
        </p:nvGrpSpPr>
        <p:grpSpPr>
          <a:xfrm>
            <a:off x="9693994" y="2051400"/>
            <a:ext cx="546487" cy="322008"/>
            <a:chOff x="9391992" y="1643443"/>
            <a:chExt cx="746973" cy="686691"/>
          </a:xfrm>
        </p:grpSpPr>
        <p:sp>
          <p:nvSpPr>
            <p:cNvPr id="390" name="Rectangle 389">
              <a:extLst>
                <a:ext uri="{FF2B5EF4-FFF2-40B4-BE49-F238E27FC236}">
                  <a16:creationId xmlns:a16="http://schemas.microsoft.com/office/drawing/2014/main" id="{C0303311-965A-A007-2759-DC21EC872828}"/>
                </a:ext>
              </a:extLst>
            </p:cNvPr>
            <p:cNvSpPr/>
            <p:nvPr/>
          </p:nvSpPr>
          <p:spPr>
            <a:xfrm>
              <a:off x="9391992" y="1646059"/>
              <a:ext cx="746973" cy="681578"/>
            </a:xfrm>
            <a:prstGeom prst="rect">
              <a:avLst/>
            </a:prstGeom>
            <a:solidFill>
              <a:srgbClr val="ED7D31">
                <a:lumMod val="75000"/>
              </a:srgbClr>
            </a:solidFill>
            <a:ln w="12700" cap="flat" cmpd="sng" algn="ctr">
              <a:solidFill>
                <a:srgbClr val="4472C4">
                  <a:shade val="1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91" name="Graphic 390" descr="Binary with solid fill">
              <a:extLst>
                <a:ext uri="{FF2B5EF4-FFF2-40B4-BE49-F238E27FC236}">
                  <a16:creationId xmlns:a16="http://schemas.microsoft.com/office/drawing/2014/main" id="{6F94E197-D346-D090-96D2-AE2528E0FBA0}"/>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412299" y="1643443"/>
              <a:ext cx="374397" cy="374397"/>
            </a:xfrm>
            <a:prstGeom prst="rect">
              <a:avLst/>
            </a:prstGeom>
          </p:spPr>
        </p:pic>
        <p:pic>
          <p:nvPicPr>
            <p:cNvPr id="392" name="Graphic 391" descr="Binary with solid fill">
              <a:extLst>
                <a:ext uri="{FF2B5EF4-FFF2-40B4-BE49-F238E27FC236}">
                  <a16:creationId xmlns:a16="http://schemas.microsoft.com/office/drawing/2014/main" id="{A3615F07-D491-F391-5537-E5B42CE3C49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759571" y="1645942"/>
              <a:ext cx="374397" cy="374397"/>
            </a:xfrm>
            <a:prstGeom prst="rect">
              <a:avLst/>
            </a:prstGeom>
          </p:spPr>
        </p:pic>
        <p:pic>
          <p:nvPicPr>
            <p:cNvPr id="393" name="Graphic 392" descr="Binary with solid fill">
              <a:extLst>
                <a:ext uri="{FF2B5EF4-FFF2-40B4-BE49-F238E27FC236}">
                  <a16:creationId xmlns:a16="http://schemas.microsoft.com/office/drawing/2014/main" id="{63F38B6A-0810-0820-03C1-B86CA3D1605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412300" y="1953240"/>
              <a:ext cx="374397" cy="374397"/>
            </a:xfrm>
            <a:prstGeom prst="rect">
              <a:avLst/>
            </a:prstGeom>
          </p:spPr>
        </p:pic>
        <p:pic>
          <p:nvPicPr>
            <p:cNvPr id="394" name="Graphic 393" descr="Binary with solid fill">
              <a:extLst>
                <a:ext uri="{FF2B5EF4-FFF2-40B4-BE49-F238E27FC236}">
                  <a16:creationId xmlns:a16="http://schemas.microsoft.com/office/drawing/2014/main" id="{BFA3F694-86D1-16C0-001F-6EA1C900B304}"/>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759572" y="1955737"/>
              <a:ext cx="374397" cy="374397"/>
            </a:xfrm>
            <a:prstGeom prst="rect">
              <a:avLst/>
            </a:prstGeom>
          </p:spPr>
        </p:pic>
      </p:grpSp>
      <p:grpSp>
        <p:nvGrpSpPr>
          <p:cNvPr id="395" name="Group 394">
            <a:extLst>
              <a:ext uri="{FF2B5EF4-FFF2-40B4-BE49-F238E27FC236}">
                <a16:creationId xmlns:a16="http://schemas.microsoft.com/office/drawing/2014/main" id="{1D3D638D-B4C9-79C0-0F5B-91EF7ACF8FAA}"/>
              </a:ext>
            </a:extLst>
          </p:cNvPr>
          <p:cNvGrpSpPr/>
          <p:nvPr/>
        </p:nvGrpSpPr>
        <p:grpSpPr>
          <a:xfrm>
            <a:off x="10300684" y="2047604"/>
            <a:ext cx="546487" cy="322008"/>
            <a:chOff x="9391992" y="1643443"/>
            <a:chExt cx="746973" cy="686691"/>
          </a:xfrm>
        </p:grpSpPr>
        <p:sp>
          <p:nvSpPr>
            <p:cNvPr id="396" name="Rectangle 395">
              <a:extLst>
                <a:ext uri="{FF2B5EF4-FFF2-40B4-BE49-F238E27FC236}">
                  <a16:creationId xmlns:a16="http://schemas.microsoft.com/office/drawing/2014/main" id="{AC7C4DD7-8926-5DC8-5607-5534CA9C0318}"/>
                </a:ext>
              </a:extLst>
            </p:cNvPr>
            <p:cNvSpPr/>
            <p:nvPr/>
          </p:nvSpPr>
          <p:spPr>
            <a:xfrm>
              <a:off x="9391992" y="1646059"/>
              <a:ext cx="746973" cy="681578"/>
            </a:xfrm>
            <a:prstGeom prst="rect">
              <a:avLst/>
            </a:prstGeom>
            <a:solidFill>
              <a:srgbClr val="ED7D31">
                <a:lumMod val="75000"/>
              </a:srgbClr>
            </a:solidFill>
            <a:ln w="12700" cap="flat" cmpd="sng" algn="ctr">
              <a:solidFill>
                <a:srgbClr val="4472C4">
                  <a:shade val="1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97" name="Graphic 396" descr="Binary with solid fill">
              <a:extLst>
                <a:ext uri="{FF2B5EF4-FFF2-40B4-BE49-F238E27FC236}">
                  <a16:creationId xmlns:a16="http://schemas.microsoft.com/office/drawing/2014/main" id="{D19E6B18-E702-E03E-AF90-0C0B400BF4F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412299" y="1643443"/>
              <a:ext cx="374397" cy="374397"/>
            </a:xfrm>
            <a:prstGeom prst="rect">
              <a:avLst/>
            </a:prstGeom>
          </p:spPr>
        </p:pic>
        <p:pic>
          <p:nvPicPr>
            <p:cNvPr id="398" name="Graphic 397" descr="Binary with solid fill">
              <a:extLst>
                <a:ext uri="{FF2B5EF4-FFF2-40B4-BE49-F238E27FC236}">
                  <a16:creationId xmlns:a16="http://schemas.microsoft.com/office/drawing/2014/main" id="{F951F4B6-2259-2BB7-40D3-7DD6CC9E093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759571" y="1645942"/>
              <a:ext cx="374397" cy="374397"/>
            </a:xfrm>
            <a:prstGeom prst="rect">
              <a:avLst/>
            </a:prstGeom>
          </p:spPr>
        </p:pic>
        <p:pic>
          <p:nvPicPr>
            <p:cNvPr id="399" name="Graphic 398" descr="Binary with solid fill">
              <a:extLst>
                <a:ext uri="{FF2B5EF4-FFF2-40B4-BE49-F238E27FC236}">
                  <a16:creationId xmlns:a16="http://schemas.microsoft.com/office/drawing/2014/main" id="{06CE5F06-864A-F41C-27EE-A312F64628F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412300" y="1953240"/>
              <a:ext cx="374397" cy="374397"/>
            </a:xfrm>
            <a:prstGeom prst="rect">
              <a:avLst/>
            </a:prstGeom>
          </p:spPr>
        </p:pic>
        <p:pic>
          <p:nvPicPr>
            <p:cNvPr id="400" name="Graphic 399" descr="Binary with solid fill">
              <a:extLst>
                <a:ext uri="{FF2B5EF4-FFF2-40B4-BE49-F238E27FC236}">
                  <a16:creationId xmlns:a16="http://schemas.microsoft.com/office/drawing/2014/main" id="{F10AE1A2-1B70-E8EF-622F-0665AF0D9761}"/>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759572" y="1955737"/>
              <a:ext cx="374397" cy="374397"/>
            </a:xfrm>
            <a:prstGeom prst="rect">
              <a:avLst/>
            </a:prstGeom>
          </p:spPr>
        </p:pic>
      </p:grpSp>
      <p:grpSp>
        <p:nvGrpSpPr>
          <p:cNvPr id="401" name="Group 400">
            <a:extLst>
              <a:ext uri="{FF2B5EF4-FFF2-40B4-BE49-F238E27FC236}">
                <a16:creationId xmlns:a16="http://schemas.microsoft.com/office/drawing/2014/main" id="{D504709D-0C3A-5C6D-0ED0-8D3935F6F1F9}"/>
              </a:ext>
            </a:extLst>
          </p:cNvPr>
          <p:cNvGrpSpPr/>
          <p:nvPr/>
        </p:nvGrpSpPr>
        <p:grpSpPr>
          <a:xfrm>
            <a:off x="9693994" y="2440460"/>
            <a:ext cx="546487" cy="322008"/>
            <a:chOff x="9391992" y="1643443"/>
            <a:chExt cx="746973" cy="686691"/>
          </a:xfrm>
        </p:grpSpPr>
        <p:sp>
          <p:nvSpPr>
            <p:cNvPr id="402" name="Rectangle 401">
              <a:extLst>
                <a:ext uri="{FF2B5EF4-FFF2-40B4-BE49-F238E27FC236}">
                  <a16:creationId xmlns:a16="http://schemas.microsoft.com/office/drawing/2014/main" id="{32DE4733-1492-EFB3-C43C-A87B3EB66A1C}"/>
                </a:ext>
              </a:extLst>
            </p:cNvPr>
            <p:cNvSpPr/>
            <p:nvPr/>
          </p:nvSpPr>
          <p:spPr>
            <a:xfrm>
              <a:off x="9391992" y="1646059"/>
              <a:ext cx="746973" cy="681578"/>
            </a:xfrm>
            <a:prstGeom prst="rect">
              <a:avLst/>
            </a:prstGeom>
            <a:solidFill>
              <a:srgbClr val="ED7D31">
                <a:lumMod val="75000"/>
              </a:srgbClr>
            </a:solidFill>
            <a:ln w="12700" cap="flat" cmpd="sng" algn="ctr">
              <a:solidFill>
                <a:srgbClr val="4472C4">
                  <a:shade val="1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3" name="Graphic 402" descr="Binary with solid fill">
              <a:extLst>
                <a:ext uri="{FF2B5EF4-FFF2-40B4-BE49-F238E27FC236}">
                  <a16:creationId xmlns:a16="http://schemas.microsoft.com/office/drawing/2014/main" id="{4825E7C2-2803-016D-9C37-F8F0F067D9A3}"/>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412299" y="1643443"/>
              <a:ext cx="374397" cy="374397"/>
            </a:xfrm>
            <a:prstGeom prst="rect">
              <a:avLst/>
            </a:prstGeom>
          </p:spPr>
        </p:pic>
        <p:pic>
          <p:nvPicPr>
            <p:cNvPr id="404" name="Graphic 403" descr="Binary with solid fill">
              <a:extLst>
                <a:ext uri="{FF2B5EF4-FFF2-40B4-BE49-F238E27FC236}">
                  <a16:creationId xmlns:a16="http://schemas.microsoft.com/office/drawing/2014/main" id="{13D5C4EF-966F-FCFD-8949-6E0C9075AC6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759571" y="1645942"/>
              <a:ext cx="374397" cy="374397"/>
            </a:xfrm>
            <a:prstGeom prst="rect">
              <a:avLst/>
            </a:prstGeom>
          </p:spPr>
        </p:pic>
        <p:pic>
          <p:nvPicPr>
            <p:cNvPr id="405" name="Graphic 404" descr="Binary with solid fill">
              <a:extLst>
                <a:ext uri="{FF2B5EF4-FFF2-40B4-BE49-F238E27FC236}">
                  <a16:creationId xmlns:a16="http://schemas.microsoft.com/office/drawing/2014/main" id="{18BFE1FF-FB29-E487-4683-64F42523735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412300" y="1953240"/>
              <a:ext cx="374397" cy="374397"/>
            </a:xfrm>
            <a:prstGeom prst="rect">
              <a:avLst/>
            </a:prstGeom>
          </p:spPr>
        </p:pic>
        <p:pic>
          <p:nvPicPr>
            <p:cNvPr id="406" name="Graphic 405" descr="Binary with solid fill">
              <a:extLst>
                <a:ext uri="{FF2B5EF4-FFF2-40B4-BE49-F238E27FC236}">
                  <a16:creationId xmlns:a16="http://schemas.microsoft.com/office/drawing/2014/main" id="{78EE9E9B-0B55-E125-4E47-F7EFE32CB21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759572" y="1955737"/>
              <a:ext cx="374397" cy="374397"/>
            </a:xfrm>
            <a:prstGeom prst="rect">
              <a:avLst/>
            </a:prstGeom>
          </p:spPr>
        </p:pic>
      </p:grpSp>
      <p:grpSp>
        <p:nvGrpSpPr>
          <p:cNvPr id="407" name="Group 406">
            <a:extLst>
              <a:ext uri="{FF2B5EF4-FFF2-40B4-BE49-F238E27FC236}">
                <a16:creationId xmlns:a16="http://schemas.microsoft.com/office/drawing/2014/main" id="{56523F58-F945-0E94-2915-85293B132DEB}"/>
              </a:ext>
            </a:extLst>
          </p:cNvPr>
          <p:cNvGrpSpPr/>
          <p:nvPr/>
        </p:nvGrpSpPr>
        <p:grpSpPr>
          <a:xfrm>
            <a:off x="10300684" y="2440935"/>
            <a:ext cx="546487" cy="322008"/>
            <a:chOff x="9391992" y="1643443"/>
            <a:chExt cx="746973" cy="686691"/>
          </a:xfrm>
        </p:grpSpPr>
        <p:sp>
          <p:nvSpPr>
            <p:cNvPr id="408" name="Rectangle 407">
              <a:extLst>
                <a:ext uri="{FF2B5EF4-FFF2-40B4-BE49-F238E27FC236}">
                  <a16:creationId xmlns:a16="http://schemas.microsoft.com/office/drawing/2014/main" id="{10D4E538-AEBC-C611-78AF-330D3F057698}"/>
                </a:ext>
              </a:extLst>
            </p:cNvPr>
            <p:cNvSpPr/>
            <p:nvPr/>
          </p:nvSpPr>
          <p:spPr>
            <a:xfrm>
              <a:off x="9391992" y="1646059"/>
              <a:ext cx="746973" cy="681578"/>
            </a:xfrm>
            <a:prstGeom prst="rect">
              <a:avLst/>
            </a:prstGeom>
            <a:solidFill>
              <a:srgbClr val="ED7D31">
                <a:lumMod val="75000"/>
              </a:srgbClr>
            </a:solidFill>
            <a:ln w="12700" cap="flat" cmpd="sng" algn="ctr">
              <a:solidFill>
                <a:srgbClr val="4472C4">
                  <a:shade val="1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9" name="Graphic 408" descr="Binary with solid fill">
              <a:extLst>
                <a:ext uri="{FF2B5EF4-FFF2-40B4-BE49-F238E27FC236}">
                  <a16:creationId xmlns:a16="http://schemas.microsoft.com/office/drawing/2014/main" id="{BE049C61-4369-23A9-6760-E64B9123D6CE}"/>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412299" y="1643443"/>
              <a:ext cx="374397" cy="374397"/>
            </a:xfrm>
            <a:prstGeom prst="rect">
              <a:avLst/>
            </a:prstGeom>
          </p:spPr>
        </p:pic>
        <p:pic>
          <p:nvPicPr>
            <p:cNvPr id="410" name="Graphic 409" descr="Binary with solid fill">
              <a:extLst>
                <a:ext uri="{FF2B5EF4-FFF2-40B4-BE49-F238E27FC236}">
                  <a16:creationId xmlns:a16="http://schemas.microsoft.com/office/drawing/2014/main" id="{91792BD9-E5FE-BD70-4751-BBFB51F318A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759571" y="1645942"/>
              <a:ext cx="374397" cy="374397"/>
            </a:xfrm>
            <a:prstGeom prst="rect">
              <a:avLst/>
            </a:prstGeom>
          </p:spPr>
        </p:pic>
        <p:pic>
          <p:nvPicPr>
            <p:cNvPr id="411" name="Graphic 410" descr="Binary with solid fill">
              <a:extLst>
                <a:ext uri="{FF2B5EF4-FFF2-40B4-BE49-F238E27FC236}">
                  <a16:creationId xmlns:a16="http://schemas.microsoft.com/office/drawing/2014/main" id="{1093478E-04DC-F2C9-310B-1343050C8116}"/>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412300" y="1953240"/>
              <a:ext cx="374397" cy="374397"/>
            </a:xfrm>
            <a:prstGeom prst="rect">
              <a:avLst/>
            </a:prstGeom>
          </p:spPr>
        </p:pic>
        <p:pic>
          <p:nvPicPr>
            <p:cNvPr id="412" name="Graphic 411" descr="Binary with solid fill">
              <a:extLst>
                <a:ext uri="{FF2B5EF4-FFF2-40B4-BE49-F238E27FC236}">
                  <a16:creationId xmlns:a16="http://schemas.microsoft.com/office/drawing/2014/main" id="{BF114C7A-B576-41C8-BFD7-BBA1E0957FA5}"/>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9759572" y="1955737"/>
              <a:ext cx="374397" cy="374397"/>
            </a:xfrm>
            <a:prstGeom prst="rect">
              <a:avLst/>
            </a:prstGeom>
          </p:spPr>
        </p:pic>
      </p:grpSp>
      <p:sp>
        <p:nvSpPr>
          <p:cNvPr id="413" name="TextBox 412">
            <a:extLst>
              <a:ext uri="{FF2B5EF4-FFF2-40B4-BE49-F238E27FC236}">
                <a16:creationId xmlns:a16="http://schemas.microsoft.com/office/drawing/2014/main" id="{128CEFDD-D410-2A57-40FA-D0DDDAE8C05C}"/>
              </a:ext>
            </a:extLst>
          </p:cNvPr>
          <p:cNvSpPr txBox="1"/>
          <p:nvPr/>
        </p:nvSpPr>
        <p:spPr>
          <a:xfrm>
            <a:off x="6199358" y="2771598"/>
            <a:ext cx="1542410" cy="369332"/>
          </a:xfrm>
          <a:prstGeom prst="rect">
            <a:avLst/>
          </a:prstGeom>
          <a:noFill/>
        </p:spPr>
        <p:txBody>
          <a:bodyPr wrap="none" rtlCol="0">
            <a:spAutoFit/>
          </a:bodyPr>
          <a:lstStyle/>
          <a:p>
            <a:pPr defTabSz="457200" hangingPunct="1"/>
            <a:r>
              <a:rPr lang="en-US" kern="1200" dirty="0">
                <a:solidFill>
                  <a:prstClr val="black"/>
                </a:solidFill>
                <a:latin typeface="Open Sans Medium" pitchFamily="2" charset="0"/>
                <a:ea typeface="Open Sans Medium" pitchFamily="2" charset="0"/>
                <a:cs typeface="Open Sans Medium" pitchFamily="2" charset="0"/>
              </a:rPr>
              <a:t>Accelerators</a:t>
            </a:r>
          </a:p>
        </p:txBody>
      </p:sp>
      <p:sp>
        <p:nvSpPr>
          <p:cNvPr id="414" name="TextBox 413">
            <a:extLst>
              <a:ext uri="{FF2B5EF4-FFF2-40B4-BE49-F238E27FC236}">
                <a16:creationId xmlns:a16="http://schemas.microsoft.com/office/drawing/2014/main" id="{400B1441-98F6-A6D3-98E9-79EEDC1FB8EB}"/>
              </a:ext>
            </a:extLst>
          </p:cNvPr>
          <p:cNvSpPr txBox="1"/>
          <p:nvPr/>
        </p:nvSpPr>
        <p:spPr>
          <a:xfrm>
            <a:off x="8523595" y="2776342"/>
            <a:ext cx="752129" cy="369332"/>
          </a:xfrm>
          <a:prstGeom prst="rect">
            <a:avLst/>
          </a:prstGeom>
          <a:noFill/>
        </p:spPr>
        <p:txBody>
          <a:bodyPr wrap="none" rtlCol="0">
            <a:spAutoFit/>
          </a:bodyPr>
          <a:lstStyle/>
          <a:p>
            <a:pPr defTabSz="457200" hangingPunct="1"/>
            <a:r>
              <a:rPr lang="en-US" kern="1200" dirty="0">
                <a:solidFill>
                  <a:prstClr val="black"/>
                </a:solidFill>
                <a:latin typeface="Open Sans Medium" pitchFamily="2" charset="0"/>
                <a:ea typeface="Open Sans Medium" pitchFamily="2" charset="0"/>
                <a:cs typeface="Open Sans Medium" pitchFamily="2" charset="0"/>
              </a:rPr>
              <a:t>CPUs</a:t>
            </a:r>
          </a:p>
        </p:txBody>
      </p:sp>
      <p:sp>
        <p:nvSpPr>
          <p:cNvPr id="415" name="TextBox 414">
            <a:extLst>
              <a:ext uri="{FF2B5EF4-FFF2-40B4-BE49-F238E27FC236}">
                <a16:creationId xmlns:a16="http://schemas.microsoft.com/office/drawing/2014/main" id="{878CAEA2-D1F5-42E1-BCA4-75AD03580F9B}"/>
              </a:ext>
            </a:extLst>
          </p:cNvPr>
          <p:cNvSpPr txBox="1"/>
          <p:nvPr/>
        </p:nvSpPr>
        <p:spPr>
          <a:xfrm>
            <a:off x="9716855" y="2763371"/>
            <a:ext cx="1098378" cy="369332"/>
          </a:xfrm>
          <a:prstGeom prst="rect">
            <a:avLst/>
          </a:prstGeom>
          <a:noFill/>
        </p:spPr>
        <p:txBody>
          <a:bodyPr wrap="none" rtlCol="0">
            <a:spAutoFit/>
          </a:bodyPr>
          <a:lstStyle/>
          <a:p>
            <a:pPr defTabSz="457200" hangingPunct="1"/>
            <a:r>
              <a:rPr lang="en-US" kern="1200" dirty="0">
                <a:solidFill>
                  <a:prstClr val="black"/>
                </a:solidFill>
                <a:latin typeface="Open Sans Medium" pitchFamily="2" charset="0"/>
                <a:ea typeface="Open Sans Medium" pitchFamily="2" charset="0"/>
                <a:cs typeface="Open Sans Medium" pitchFamily="2" charset="0"/>
              </a:rPr>
              <a:t>Memory</a:t>
            </a:r>
          </a:p>
        </p:txBody>
      </p:sp>
      <p:sp>
        <p:nvSpPr>
          <p:cNvPr id="416" name="TextBox 415">
            <a:extLst>
              <a:ext uri="{FF2B5EF4-FFF2-40B4-BE49-F238E27FC236}">
                <a16:creationId xmlns:a16="http://schemas.microsoft.com/office/drawing/2014/main" id="{C977FA3E-32F9-A3F2-791C-5F72D8C3C66A}"/>
              </a:ext>
            </a:extLst>
          </p:cNvPr>
          <p:cNvSpPr txBox="1"/>
          <p:nvPr/>
        </p:nvSpPr>
        <p:spPr>
          <a:xfrm rot="16200000">
            <a:off x="143619" y="2328186"/>
            <a:ext cx="1164101" cy="400110"/>
          </a:xfrm>
          <a:prstGeom prst="rect">
            <a:avLst/>
          </a:prstGeom>
          <a:noFill/>
        </p:spPr>
        <p:txBody>
          <a:bodyPr wrap="none" rtlCol="0">
            <a:spAutoFit/>
          </a:bodyPr>
          <a:lstStyle/>
          <a:p>
            <a:pPr defTabSz="457200" hangingPunct="1"/>
            <a:r>
              <a:rPr lang="en-US" sz="2000" b="1" kern="1200" dirty="0">
                <a:solidFill>
                  <a:prstClr val="black"/>
                </a:solidFill>
                <a:latin typeface="Open Sans" pitchFamily="2" charset="0"/>
                <a:ea typeface="Open Sans" pitchFamily="2" charset="0"/>
                <a:cs typeface="Open Sans" pitchFamily="2" charset="0"/>
              </a:rPr>
              <a:t>Storage</a:t>
            </a:r>
          </a:p>
        </p:txBody>
      </p:sp>
      <p:sp>
        <p:nvSpPr>
          <p:cNvPr id="417" name="TextBox 416">
            <a:extLst>
              <a:ext uri="{FF2B5EF4-FFF2-40B4-BE49-F238E27FC236}">
                <a16:creationId xmlns:a16="http://schemas.microsoft.com/office/drawing/2014/main" id="{1BFC42B4-9418-B617-E23A-F3DE46571DAA}"/>
              </a:ext>
            </a:extLst>
          </p:cNvPr>
          <p:cNvSpPr txBox="1"/>
          <p:nvPr/>
        </p:nvSpPr>
        <p:spPr>
          <a:xfrm rot="5400000">
            <a:off x="10837476" y="2414155"/>
            <a:ext cx="1351652" cy="400110"/>
          </a:xfrm>
          <a:prstGeom prst="rect">
            <a:avLst/>
          </a:prstGeom>
          <a:noFill/>
        </p:spPr>
        <p:txBody>
          <a:bodyPr wrap="none" rtlCol="0">
            <a:spAutoFit/>
          </a:bodyPr>
          <a:lstStyle/>
          <a:p>
            <a:pPr defTabSz="457200" hangingPunct="1"/>
            <a:r>
              <a:rPr lang="en-US" sz="2000" b="1" kern="1200" dirty="0">
                <a:solidFill>
                  <a:prstClr val="black"/>
                </a:solidFill>
                <a:latin typeface="Open Sans" pitchFamily="2" charset="0"/>
                <a:ea typeface="Open Sans" pitchFamily="2" charset="0"/>
                <a:cs typeface="Open Sans" pitchFamily="2" charset="0"/>
              </a:rPr>
              <a:t>Compute</a:t>
            </a:r>
          </a:p>
        </p:txBody>
      </p:sp>
      <p:sp>
        <p:nvSpPr>
          <p:cNvPr id="418" name="Rounded Rectangle 417">
            <a:extLst>
              <a:ext uri="{FF2B5EF4-FFF2-40B4-BE49-F238E27FC236}">
                <a16:creationId xmlns:a16="http://schemas.microsoft.com/office/drawing/2014/main" id="{2F9A19C7-A76C-7875-1E5D-A4478D6F763A}"/>
              </a:ext>
            </a:extLst>
          </p:cNvPr>
          <p:cNvSpPr/>
          <p:nvPr/>
        </p:nvSpPr>
        <p:spPr>
          <a:xfrm>
            <a:off x="7903397" y="3656716"/>
            <a:ext cx="1473480" cy="483149"/>
          </a:xfrm>
          <a:prstGeom prst="roundRect">
            <a:avLst>
              <a:gd name="adj" fmla="val 0"/>
            </a:avLst>
          </a:prstGeom>
          <a:solidFill>
            <a:srgbClr val="E7E6E6">
              <a:lumMod val="50000"/>
            </a:srgbClr>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9" name="Rounded Rectangle 418">
            <a:extLst>
              <a:ext uri="{FF2B5EF4-FFF2-40B4-BE49-F238E27FC236}">
                <a16:creationId xmlns:a16="http://schemas.microsoft.com/office/drawing/2014/main" id="{3ED35EEA-6C27-3CF9-150C-1DDA20290AF8}"/>
              </a:ext>
            </a:extLst>
          </p:cNvPr>
          <p:cNvSpPr/>
          <p:nvPr/>
        </p:nvSpPr>
        <p:spPr>
          <a:xfrm>
            <a:off x="7845126" y="3598445"/>
            <a:ext cx="1473480" cy="483149"/>
          </a:xfrm>
          <a:prstGeom prst="roundRect">
            <a:avLst>
              <a:gd name="adj" fmla="val 0"/>
            </a:avLst>
          </a:prstGeom>
          <a:solidFill>
            <a:srgbClr val="E7E6E6">
              <a:lumMod val="50000"/>
            </a:srgbClr>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0" name="Rounded Rectangle 419">
            <a:extLst>
              <a:ext uri="{FF2B5EF4-FFF2-40B4-BE49-F238E27FC236}">
                <a16:creationId xmlns:a16="http://schemas.microsoft.com/office/drawing/2014/main" id="{6698E64B-C89F-549C-8323-9275A29B0060}"/>
              </a:ext>
            </a:extLst>
          </p:cNvPr>
          <p:cNvSpPr/>
          <p:nvPr/>
        </p:nvSpPr>
        <p:spPr>
          <a:xfrm>
            <a:off x="7773408" y="3540174"/>
            <a:ext cx="1473480" cy="483149"/>
          </a:xfrm>
          <a:prstGeom prst="roundRect">
            <a:avLst>
              <a:gd name="adj" fmla="val 0"/>
            </a:avLst>
          </a:prstGeom>
          <a:solidFill>
            <a:srgbClr val="E7E6E6">
              <a:lumMod val="50000"/>
            </a:srgbClr>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1" name="TextBox 420">
            <a:extLst>
              <a:ext uri="{FF2B5EF4-FFF2-40B4-BE49-F238E27FC236}">
                <a16:creationId xmlns:a16="http://schemas.microsoft.com/office/drawing/2014/main" id="{6F154A80-B5BC-73FB-A5E6-C8244731D5A9}"/>
              </a:ext>
            </a:extLst>
          </p:cNvPr>
          <p:cNvSpPr txBox="1"/>
          <p:nvPr/>
        </p:nvSpPr>
        <p:spPr>
          <a:xfrm>
            <a:off x="7827196" y="3587822"/>
            <a:ext cx="1350050" cy="400110"/>
          </a:xfrm>
          <a:prstGeom prst="rect">
            <a:avLst/>
          </a:prstGeom>
          <a:noFill/>
        </p:spPr>
        <p:txBody>
          <a:bodyPr wrap="none" rtlCol="0">
            <a:spAutoFit/>
          </a:bodyPr>
          <a:lstStyle/>
          <a:p>
            <a:pPr defTabSz="457200" hangingPunct="1"/>
            <a:r>
              <a:rPr lang="en-US" sz="2000" kern="1200" dirty="0" err="1">
                <a:solidFill>
                  <a:prstClr val="white"/>
                </a:solidFill>
                <a:latin typeface="Open Sans Medium" pitchFamily="2" charset="0"/>
                <a:ea typeface="Open Sans Medium" pitchFamily="2" charset="0"/>
                <a:cs typeface="Open Sans Medium" pitchFamily="2" charset="0"/>
              </a:rPr>
              <a:t>SmartNIC</a:t>
            </a:r>
            <a:endParaRPr lang="en-US" sz="2000" kern="1200" dirty="0">
              <a:solidFill>
                <a:prstClr val="white"/>
              </a:solidFill>
              <a:latin typeface="Open Sans Medium" pitchFamily="2" charset="0"/>
              <a:ea typeface="Open Sans Medium" pitchFamily="2" charset="0"/>
              <a:cs typeface="Open Sans Medium" pitchFamily="2" charset="0"/>
            </a:endParaRPr>
          </a:p>
        </p:txBody>
      </p:sp>
      <p:sp>
        <p:nvSpPr>
          <p:cNvPr id="422" name="TextBox 421">
            <a:extLst>
              <a:ext uri="{FF2B5EF4-FFF2-40B4-BE49-F238E27FC236}">
                <a16:creationId xmlns:a16="http://schemas.microsoft.com/office/drawing/2014/main" id="{C016FD4F-539F-74D0-B5BF-A715CD93EE8C}"/>
              </a:ext>
            </a:extLst>
          </p:cNvPr>
          <p:cNvSpPr txBox="1"/>
          <p:nvPr/>
        </p:nvSpPr>
        <p:spPr>
          <a:xfrm rot="16200000">
            <a:off x="152314" y="5281754"/>
            <a:ext cx="970137" cy="400110"/>
          </a:xfrm>
          <a:prstGeom prst="rect">
            <a:avLst/>
          </a:prstGeom>
          <a:noFill/>
        </p:spPr>
        <p:txBody>
          <a:bodyPr wrap="none" rtlCol="0">
            <a:spAutoFit/>
          </a:bodyPr>
          <a:lstStyle/>
          <a:p>
            <a:pPr defTabSz="457200" hangingPunct="1"/>
            <a:r>
              <a:rPr lang="en-US" sz="2000" b="1" kern="1200" dirty="0">
                <a:solidFill>
                  <a:prstClr val="black"/>
                </a:solidFill>
                <a:latin typeface="Open Sans" pitchFamily="2" charset="0"/>
                <a:ea typeface="Open Sans" pitchFamily="2" charset="0"/>
                <a:cs typeface="Open Sans" pitchFamily="2" charset="0"/>
              </a:rPr>
              <a:t>Fabric</a:t>
            </a:r>
          </a:p>
        </p:txBody>
      </p:sp>
      <p:pic>
        <p:nvPicPr>
          <p:cNvPr id="423" name="Graphic 422" descr="Play with solid fill">
            <a:extLst>
              <a:ext uri="{FF2B5EF4-FFF2-40B4-BE49-F238E27FC236}">
                <a16:creationId xmlns:a16="http://schemas.microsoft.com/office/drawing/2014/main" id="{E349C5E4-459D-BFFA-D8FC-A30381E44DDE}"/>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rot="5400000">
            <a:off x="2947378" y="1421119"/>
            <a:ext cx="511494" cy="511494"/>
          </a:xfrm>
          <a:prstGeom prst="rect">
            <a:avLst/>
          </a:prstGeom>
          <a:effectLst/>
        </p:spPr>
      </p:pic>
      <p:pic>
        <p:nvPicPr>
          <p:cNvPr id="424" name="Graphic 423" descr="Play with solid fill">
            <a:extLst>
              <a:ext uri="{FF2B5EF4-FFF2-40B4-BE49-F238E27FC236}">
                <a16:creationId xmlns:a16="http://schemas.microsoft.com/office/drawing/2014/main" id="{54E584A9-4B64-9EBA-165A-A062CFBA9D13}"/>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rot="5400000">
            <a:off x="7251245" y="1433399"/>
            <a:ext cx="511494" cy="511494"/>
          </a:xfrm>
          <a:prstGeom prst="rect">
            <a:avLst/>
          </a:prstGeom>
          <a:effectLst/>
        </p:spPr>
      </p:pic>
      <p:grpSp>
        <p:nvGrpSpPr>
          <p:cNvPr id="425" name="Group 424">
            <a:extLst>
              <a:ext uri="{FF2B5EF4-FFF2-40B4-BE49-F238E27FC236}">
                <a16:creationId xmlns:a16="http://schemas.microsoft.com/office/drawing/2014/main" id="{87719808-F163-C6F3-8096-850EF26E6CA6}"/>
              </a:ext>
            </a:extLst>
          </p:cNvPr>
          <p:cNvGrpSpPr>
            <a:grpSpLocks noChangeAspect="1"/>
          </p:cNvGrpSpPr>
          <p:nvPr/>
        </p:nvGrpSpPr>
        <p:grpSpPr>
          <a:xfrm>
            <a:off x="4202327" y="4734670"/>
            <a:ext cx="3175523" cy="1455237"/>
            <a:chOff x="1183968" y="4666220"/>
            <a:chExt cx="3297239" cy="1570312"/>
          </a:xfrm>
        </p:grpSpPr>
        <p:sp>
          <p:nvSpPr>
            <p:cNvPr id="426" name="Rectangle 425">
              <a:extLst>
                <a:ext uri="{FF2B5EF4-FFF2-40B4-BE49-F238E27FC236}">
                  <a16:creationId xmlns:a16="http://schemas.microsoft.com/office/drawing/2014/main" id="{43CFCF16-3A5D-1D8D-826D-805BA5C2501C}"/>
                </a:ext>
              </a:extLst>
            </p:cNvPr>
            <p:cNvSpPr/>
            <p:nvPr/>
          </p:nvSpPr>
          <p:spPr>
            <a:xfrm>
              <a:off x="1607970" y="5877329"/>
              <a:ext cx="688561" cy="359203"/>
            </a:xfrm>
            <a:prstGeom prst="rect">
              <a:avLst/>
            </a:prstGeom>
            <a:solidFill>
              <a:srgbClr val="E7E6E6">
                <a:lumMod val="50000"/>
              </a:srgbClr>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7" name="Rectangle 426">
              <a:extLst>
                <a:ext uri="{FF2B5EF4-FFF2-40B4-BE49-F238E27FC236}">
                  <a16:creationId xmlns:a16="http://schemas.microsoft.com/office/drawing/2014/main" id="{854E78C6-2164-C31F-4447-DD0C0205F527}"/>
                </a:ext>
              </a:extLst>
            </p:cNvPr>
            <p:cNvSpPr/>
            <p:nvPr/>
          </p:nvSpPr>
          <p:spPr>
            <a:xfrm>
              <a:off x="1183968" y="4666628"/>
              <a:ext cx="688561" cy="359203"/>
            </a:xfrm>
            <a:prstGeom prst="rect">
              <a:avLst/>
            </a:prstGeom>
            <a:solidFill>
              <a:srgbClr val="E7E6E6">
                <a:lumMod val="50000"/>
              </a:srgbClr>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8" name="Rectangle 427">
              <a:extLst>
                <a:ext uri="{FF2B5EF4-FFF2-40B4-BE49-F238E27FC236}">
                  <a16:creationId xmlns:a16="http://schemas.microsoft.com/office/drawing/2014/main" id="{88C8AED1-1CE9-5702-4E63-3C254F188E21}"/>
                </a:ext>
              </a:extLst>
            </p:cNvPr>
            <p:cNvSpPr/>
            <p:nvPr/>
          </p:nvSpPr>
          <p:spPr>
            <a:xfrm>
              <a:off x="2031973" y="4675189"/>
              <a:ext cx="688561" cy="359203"/>
            </a:xfrm>
            <a:prstGeom prst="rect">
              <a:avLst/>
            </a:prstGeom>
            <a:solidFill>
              <a:srgbClr val="E7E6E6">
                <a:lumMod val="50000"/>
              </a:srgbClr>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9" name="Rectangle 428">
              <a:extLst>
                <a:ext uri="{FF2B5EF4-FFF2-40B4-BE49-F238E27FC236}">
                  <a16:creationId xmlns:a16="http://schemas.microsoft.com/office/drawing/2014/main" id="{9869A884-4281-3531-5B57-BA2EE9B98B5F}"/>
                </a:ext>
              </a:extLst>
            </p:cNvPr>
            <p:cNvSpPr/>
            <p:nvPr/>
          </p:nvSpPr>
          <p:spPr>
            <a:xfrm>
              <a:off x="1186766" y="5250459"/>
              <a:ext cx="688561" cy="359203"/>
            </a:xfrm>
            <a:prstGeom prst="rect">
              <a:avLst/>
            </a:prstGeom>
            <a:solidFill>
              <a:srgbClr val="E7E6E6">
                <a:lumMod val="50000"/>
              </a:srgbClr>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0" name="Rectangle 429">
              <a:extLst>
                <a:ext uri="{FF2B5EF4-FFF2-40B4-BE49-F238E27FC236}">
                  <a16:creationId xmlns:a16="http://schemas.microsoft.com/office/drawing/2014/main" id="{599515E8-8A52-1046-95FB-D2B59F24E8C8}"/>
                </a:ext>
              </a:extLst>
            </p:cNvPr>
            <p:cNvSpPr/>
            <p:nvPr/>
          </p:nvSpPr>
          <p:spPr>
            <a:xfrm>
              <a:off x="2031973" y="5242460"/>
              <a:ext cx="688561" cy="359203"/>
            </a:xfrm>
            <a:prstGeom prst="rect">
              <a:avLst/>
            </a:prstGeom>
            <a:solidFill>
              <a:srgbClr val="E7E6E6">
                <a:lumMod val="50000"/>
              </a:srgbClr>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31" name="Straight Connector 430">
              <a:extLst>
                <a:ext uri="{FF2B5EF4-FFF2-40B4-BE49-F238E27FC236}">
                  <a16:creationId xmlns:a16="http://schemas.microsoft.com/office/drawing/2014/main" id="{CD5CF2F0-DBC7-EC56-0B05-7429D3E22AE5}"/>
                </a:ext>
              </a:extLst>
            </p:cNvPr>
            <p:cNvCxnSpPr>
              <a:stCxn id="429" idx="0"/>
              <a:endCxn id="427" idx="2"/>
            </p:cNvCxnSpPr>
            <p:nvPr/>
          </p:nvCxnSpPr>
          <p:spPr>
            <a:xfrm flipH="1" flipV="1">
              <a:off x="1528249" y="5025831"/>
              <a:ext cx="2798" cy="224628"/>
            </a:xfrm>
            <a:prstGeom prst="line">
              <a:avLst/>
            </a:prstGeom>
            <a:noFill/>
            <a:ln w="12700" cap="flat" cmpd="sng" algn="ctr">
              <a:solidFill>
                <a:sysClr val="windowText" lastClr="000000"/>
              </a:solidFill>
              <a:prstDash val="solid"/>
              <a:miter lim="800000"/>
            </a:ln>
            <a:effectLst/>
          </p:spPr>
        </p:cxnSp>
        <p:cxnSp>
          <p:nvCxnSpPr>
            <p:cNvPr id="432" name="Straight Connector 431">
              <a:extLst>
                <a:ext uri="{FF2B5EF4-FFF2-40B4-BE49-F238E27FC236}">
                  <a16:creationId xmlns:a16="http://schemas.microsoft.com/office/drawing/2014/main" id="{099725EC-0A8C-4F75-7A10-6B01E5C023CF}"/>
                </a:ext>
              </a:extLst>
            </p:cNvPr>
            <p:cNvCxnSpPr>
              <a:cxnSpLocks/>
              <a:stCxn id="429" idx="0"/>
              <a:endCxn id="428" idx="2"/>
            </p:cNvCxnSpPr>
            <p:nvPr/>
          </p:nvCxnSpPr>
          <p:spPr>
            <a:xfrm flipV="1">
              <a:off x="1531047" y="5034392"/>
              <a:ext cx="845207" cy="216067"/>
            </a:xfrm>
            <a:prstGeom prst="line">
              <a:avLst/>
            </a:prstGeom>
            <a:noFill/>
            <a:ln w="12700" cap="flat" cmpd="sng" algn="ctr">
              <a:solidFill>
                <a:sysClr val="windowText" lastClr="000000"/>
              </a:solidFill>
              <a:prstDash val="solid"/>
              <a:miter lim="800000"/>
            </a:ln>
            <a:effectLst/>
          </p:spPr>
        </p:cxnSp>
        <p:cxnSp>
          <p:nvCxnSpPr>
            <p:cNvPr id="433" name="Straight Connector 432">
              <a:extLst>
                <a:ext uri="{FF2B5EF4-FFF2-40B4-BE49-F238E27FC236}">
                  <a16:creationId xmlns:a16="http://schemas.microsoft.com/office/drawing/2014/main" id="{3C9962DA-FE6C-232B-D442-AF1CC8F290AB}"/>
                </a:ext>
              </a:extLst>
            </p:cNvPr>
            <p:cNvCxnSpPr>
              <a:cxnSpLocks/>
              <a:stCxn id="430" idx="0"/>
              <a:endCxn id="428" idx="2"/>
            </p:cNvCxnSpPr>
            <p:nvPr/>
          </p:nvCxnSpPr>
          <p:spPr>
            <a:xfrm flipV="1">
              <a:off x="2376254" y="5034392"/>
              <a:ext cx="0" cy="208068"/>
            </a:xfrm>
            <a:prstGeom prst="line">
              <a:avLst/>
            </a:prstGeom>
            <a:noFill/>
            <a:ln w="12700" cap="flat" cmpd="sng" algn="ctr">
              <a:solidFill>
                <a:sysClr val="windowText" lastClr="000000"/>
              </a:solidFill>
              <a:prstDash val="solid"/>
              <a:miter lim="800000"/>
            </a:ln>
            <a:effectLst/>
          </p:spPr>
        </p:cxnSp>
        <p:cxnSp>
          <p:nvCxnSpPr>
            <p:cNvPr id="434" name="Straight Connector 433">
              <a:extLst>
                <a:ext uri="{FF2B5EF4-FFF2-40B4-BE49-F238E27FC236}">
                  <a16:creationId xmlns:a16="http://schemas.microsoft.com/office/drawing/2014/main" id="{BF7AD2C2-0789-02D3-4545-2DC63A6C4F04}"/>
                </a:ext>
              </a:extLst>
            </p:cNvPr>
            <p:cNvCxnSpPr>
              <a:cxnSpLocks/>
              <a:stCxn id="430" idx="0"/>
              <a:endCxn id="427" idx="2"/>
            </p:cNvCxnSpPr>
            <p:nvPr/>
          </p:nvCxnSpPr>
          <p:spPr>
            <a:xfrm flipH="1" flipV="1">
              <a:off x="1528249" y="5025831"/>
              <a:ext cx="848005" cy="216629"/>
            </a:xfrm>
            <a:prstGeom prst="line">
              <a:avLst/>
            </a:prstGeom>
            <a:noFill/>
            <a:ln w="12700" cap="flat" cmpd="sng" algn="ctr">
              <a:solidFill>
                <a:sysClr val="windowText" lastClr="000000"/>
              </a:solidFill>
              <a:prstDash val="solid"/>
              <a:miter lim="800000"/>
            </a:ln>
            <a:effectLst/>
          </p:spPr>
        </p:cxnSp>
        <p:cxnSp>
          <p:nvCxnSpPr>
            <p:cNvPr id="435" name="Straight Connector 434">
              <a:extLst>
                <a:ext uri="{FF2B5EF4-FFF2-40B4-BE49-F238E27FC236}">
                  <a16:creationId xmlns:a16="http://schemas.microsoft.com/office/drawing/2014/main" id="{5131CE8F-BE94-8B84-10B0-A80D34AA6F5A}"/>
                </a:ext>
              </a:extLst>
            </p:cNvPr>
            <p:cNvCxnSpPr>
              <a:cxnSpLocks/>
              <a:stCxn id="426" idx="0"/>
              <a:endCxn id="429" idx="2"/>
            </p:cNvCxnSpPr>
            <p:nvPr/>
          </p:nvCxnSpPr>
          <p:spPr>
            <a:xfrm flipH="1" flipV="1">
              <a:off x="1531047" y="5609662"/>
              <a:ext cx="421204" cy="267667"/>
            </a:xfrm>
            <a:prstGeom prst="line">
              <a:avLst/>
            </a:prstGeom>
            <a:noFill/>
            <a:ln w="12700" cap="flat" cmpd="sng" algn="ctr">
              <a:solidFill>
                <a:sysClr val="windowText" lastClr="000000"/>
              </a:solidFill>
              <a:prstDash val="solid"/>
              <a:miter lim="800000"/>
            </a:ln>
            <a:effectLst/>
          </p:spPr>
        </p:cxnSp>
        <p:cxnSp>
          <p:nvCxnSpPr>
            <p:cNvPr id="436" name="Straight Connector 435">
              <a:extLst>
                <a:ext uri="{FF2B5EF4-FFF2-40B4-BE49-F238E27FC236}">
                  <a16:creationId xmlns:a16="http://schemas.microsoft.com/office/drawing/2014/main" id="{FBC397F8-638D-8255-435E-9247E7997EBD}"/>
                </a:ext>
              </a:extLst>
            </p:cNvPr>
            <p:cNvCxnSpPr>
              <a:cxnSpLocks/>
              <a:stCxn id="426" idx="0"/>
              <a:endCxn id="430" idx="2"/>
            </p:cNvCxnSpPr>
            <p:nvPr/>
          </p:nvCxnSpPr>
          <p:spPr>
            <a:xfrm flipV="1">
              <a:off x="1952251" y="5601663"/>
              <a:ext cx="424003" cy="275666"/>
            </a:xfrm>
            <a:prstGeom prst="line">
              <a:avLst/>
            </a:prstGeom>
            <a:noFill/>
            <a:ln w="12700" cap="flat" cmpd="sng" algn="ctr">
              <a:solidFill>
                <a:sysClr val="windowText" lastClr="000000"/>
              </a:solidFill>
              <a:prstDash val="solid"/>
              <a:miter lim="800000"/>
            </a:ln>
            <a:effectLst/>
          </p:spPr>
        </p:cxnSp>
        <p:sp>
          <p:nvSpPr>
            <p:cNvPr id="437" name="Rectangle 436">
              <a:extLst>
                <a:ext uri="{FF2B5EF4-FFF2-40B4-BE49-F238E27FC236}">
                  <a16:creationId xmlns:a16="http://schemas.microsoft.com/office/drawing/2014/main" id="{ADEC7C2C-176A-BBFB-5FE3-CA791BD54116}"/>
                </a:ext>
              </a:extLst>
            </p:cNvPr>
            <p:cNvSpPr/>
            <p:nvPr/>
          </p:nvSpPr>
          <p:spPr>
            <a:xfrm>
              <a:off x="3368643" y="5876921"/>
              <a:ext cx="688561" cy="359203"/>
            </a:xfrm>
            <a:prstGeom prst="rect">
              <a:avLst/>
            </a:prstGeom>
            <a:solidFill>
              <a:srgbClr val="E7E6E6">
                <a:lumMod val="50000"/>
              </a:srgbClr>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8" name="Rectangle 437">
              <a:extLst>
                <a:ext uri="{FF2B5EF4-FFF2-40B4-BE49-F238E27FC236}">
                  <a16:creationId xmlns:a16="http://schemas.microsoft.com/office/drawing/2014/main" id="{F1412235-0B04-05FF-0D1E-913853E42D9E}"/>
                </a:ext>
              </a:extLst>
            </p:cNvPr>
            <p:cNvSpPr/>
            <p:nvPr/>
          </p:nvSpPr>
          <p:spPr>
            <a:xfrm>
              <a:off x="2944641" y="4666220"/>
              <a:ext cx="688561" cy="359203"/>
            </a:xfrm>
            <a:prstGeom prst="rect">
              <a:avLst/>
            </a:prstGeom>
            <a:solidFill>
              <a:srgbClr val="E7E6E6">
                <a:lumMod val="50000"/>
              </a:srgbClr>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9" name="Rectangle 438">
              <a:extLst>
                <a:ext uri="{FF2B5EF4-FFF2-40B4-BE49-F238E27FC236}">
                  <a16:creationId xmlns:a16="http://schemas.microsoft.com/office/drawing/2014/main" id="{AADFCB92-B321-FCD4-650C-64138266F7BB}"/>
                </a:ext>
              </a:extLst>
            </p:cNvPr>
            <p:cNvSpPr/>
            <p:nvPr/>
          </p:nvSpPr>
          <p:spPr>
            <a:xfrm>
              <a:off x="3792646" y="4674781"/>
              <a:ext cx="688561" cy="359203"/>
            </a:xfrm>
            <a:prstGeom prst="rect">
              <a:avLst/>
            </a:prstGeom>
            <a:solidFill>
              <a:srgbClr val="E7E6E6">
                <a:lumMod val="50000"/>
              </a:srgbClr>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0" name="Rectangle 439">
              <a:extLst>
                <a:ext uri="{FF2B5EF4-FFF2-40B4-BE49-F238E27FC236}">
                  <a16:creationId xmlns:a16="http://schemas.microsoft.com/office/drawing/2014/main" id="{B932D62A-689F-5DDA-BDC6-9268BF1C8BE2}"/>
                </a:ext>
              </a:extLst>
            </p:cNvPr>
            <p:cNvSpPr/>
            <p:nvPr/>
          </p:nvSpPr>
          <p:spPr>
            <a:xfrm>
              <a:off x="2947439" y="5250051"/>
              <a:ext cx="688561" cy="359203"/>
            </a:xfrm>
            <a:prstGeom prst="rect">
              <a:avLst/>
            </a:prstGeom>
            <a:solidFill>
              <a:srgbClr val="E7E6E6">
                <a:lumMod val="50000"/>
              </a:srgbClr>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1" name="Rectangle 440">
              <a:extLst>
                <a:ext uri="{FF2B5EF4-FFF2-40B4-BE49-F238E27FC236}">
                  <a16:creationId xmlns:a16="http://schemas.microsoft.com/office/drawing/2014/main" id="{7068D242-23DE-B91D-D535-0B660FF37453}"/>
                </a:ext>
              </a:extLst>
            </p:cNvPr>
            <p:cNvSpPr/>
            <p:nvPr/>
          </p:nvSpPr>
          <p:spPr>
            <a:xfrm>
              <a:off x="3792646" y="5242052"/>
              <a:ext cx="688561" cy="359203"/>
            </a:xfrm>
            <a:prstGeom prst="rect">
              <a:avLst/>
            </a:prstGeom>
            <a:solidFill>
              <a:srgbClr val="E7E6E6">
                <a:lumMod val="50000"/>
              </a:srgbClr>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42" name="Straight Connector 441">
              <a:extLst>
                <a:ext uri="{FF2B5EF4-FFF2-40B4-BE49-F238E27FC236}">
                  <a16:creationId xmlns:a16="http://schemas.microsoft.com/office/drawing/2014/main" id="{978F64C9-7B74-6CC7-896E-65BDF3419512}"/>
                </a:ext>
              </a:extLst>
            </p:cNvPr>
            <p:cNvCxnSpPr>
              <a:stCxn id="440" idx="0"/>
              <a:endCxn id="438" idx="2"/>
            </p:cNvCxnSpPr>
            <p:nvPr/>
          </p:nvCxnSpPr>
          <p:spPr>
            <a:xfrm flipH="1" flipV="1">
              <a:off x="3288922" y="5025423"/>
              <a:ext cx="2798" cy="224628"/>
            </a:xfrm>
            <a:prstGeom prst="line">
              <a:avLst/>
            </a:prstGeom>
            <a:noFill/>
            <a:ln w="12700" cap="flat" cmpd="sng" algn="ctr">
              <a:solidFill>
                <a:sysClr val="windowText" lastClr="000000"/>
              </a:solidFill>
              <a:prstDash val="solid"/>
              <a:miter lim="800000"/>
            </a:ln>
            <a:effectLst/>
          </p:spPr>
        </p:cxnSp>
        <p:cxnSp>
          <p:nvCxnSpPr>
            <p:cNvPr id="443" name="Straight Connector 442">
              <a:extLst>
                <a:ext uri="{FF2B5EF4-FFF2-40B4-BE49-F238E27FC236}">
                  <a16:creationId xmlns:a16="http://schemas.microsoft.com/office/drawing/2014/main" id="{CCAA5453-71CF-0910-5C36-1EF6340E776D}"/>
                </a:ext>
              </a:extLst>
            </p:cNvPr>
            <p:cNvCxnSpPr>
              <a:cxnSpLocks/>
              <a:stCxn id="440" idx="0"/>
              <a:endCxn id="439" idx="2"/>
            </p:cNvCxnSpPr>
            <p:nvPr/>
          </p:nvCxnSpPr>
          <p:spPr>
            <a:xfrm flipV="1">
              <a:off x="3291720" y="5033984"/>
              <a:ext cx="845207" cy="216067"/>
            </a:xfrm>
            <a:prstGeom prst="line">
              <a:avLst/>
            </a:prstGeom>
            <a:noFill/>
            <a:ln w="12700" cap="flat" cmpd="sng" algn="ctr">
              <a:solidFill>
                <a:sysClr val="windowText" lastClr="000000"/>
              </a:solidFill>
              <a:prstDash val="solid"/>
              <a:miter lim="800000"/>
            </a:ln>
            <a:effectLst/>
          </p:spPr>
        </p:cxnSp>
        <p:cxnSp>
          <p:nvCxnSpPr>
            <p:cNvPr id="444" name="Straight Connector 443">
              <a:extLst>
                <a:ext uri="{FF2B5EF4-FFF2-40B4-BE49-F238E27FC236}">
                  <a16:creationId xmlns:a16="http://schemas.microsoft.com/office/drawing/2014/main" id="{DE0375EE-B306-C890-72C4-0A0152AD92D9}"/>
                </a:ext>
              </a:extLst>
            </p:cNvPr>
            <p:cNvCxnSpPr>
              <a:cxnSpLocks/>
              <a:stCxn id="441" idx="0"/>
              <a:endCxn id="439" idx="2"/>
            </p:cNvCxnSpPr>
            <p:nvPr/>
          </p:nvCxnSpPr>
          <p:spPr>
            <a:xfrm flipV="1">
              <a:off x="4136927" y="5033984"/>
              <a:ext cx="0" cy="208068"/>
            </a:xfrm>
            <a:prstGeom prst="line">
              <a:avLst/>
            </a:prstGeom>
            <a:noFill/>
            <a:ln w="12700" cap="flat" cmpd="sng" algn="ctr">
              <a:solidFill>
                <a:sysClr val="windowText" lastClr="000000"/>
              </a:solidFill>
              <a:prstDash val="solid"/>
              <a:miter lim="800000"/>
            </a:ln>
            <a:effectLst/>
          </p:spPr>
        </p:cxnSp>
        <p:cxnSp>
          <p:nvCxnSpPr>
            <p:cNvPr id="445" name="Straight Connector 444">
              <a:extLst>
                <a:ext uri="{FF2B5EF4-FFF2-40B4-BE49-F238E27FC236}">
                  <a16:creationId xmlns:a16="http://schemas.microsoft.com/office/drawing/2014/main" id="{F6E60108-F7FC-6087-14F3-4670A75E6F1D}"/>
                </a:ext>
              </a:extLst>
            </p:cNvPr>
            <p:cNvCxnSpPr>
              <a:cxnSpLocks/>
              <a:stCxn id="441" idx="0"/>
              <a:endCxn id="438" idx="2"/>
            </p:cNvCxnSpPr>
            <p:nvPr/>
          </p:nvCxnSpPr>
          <p:spPr>
            <a:xfrm flipH="1" flipV="1">
              <a:off x="3288922" y="5025423"/>
              <a:ext cx="848005" cy="216629"/>
            </a:xfrm>
            <a:prstGeom prst="line">
              <a:avLst/>
            </a:prstGeom>
            <a:noFill/>
            <a:ln w="12700" cap="flat" cmpd="sng" algn="ctr">
              <a:solidFill>
                <a:sysClr val="windowText" lastClr="000000"/>
              </a:solidFill>
              <a:prstDash val="solid"/>
              <a:miter lim="800000"/>
            </a:ln>
            <a:effectLst/>
          </p:spPr>
        </p:cxnSp>
        <p:cxnSp>
          <p:nvCxnSpPr>
            <p:cNvPr id="446" name="Straight Connector 445">
              <a:extLst>
                <a:ext uri="{FF2B5EF4-FFF2-40B4-BE49-F238E27FC236}">
                  <a16:creationId xmlns:a16="http://schemas.microsoft.com/office/drawing/2014/main" id="{C30FEAA5-4635-3FBB-A6D1-66B6806DC67E}"/>
                </a:ext>
              </a:extLst>
            </p:cNvPr>
            <p:cNvCxnSpPr>
              <a:cxnSpLocks/>
              <a:stCxn id="437" idx="0"/>
              <a:endCxn id="440" idx="2"/>
            </p:cNvCxnSpPr>
            <p:nvPr/>
          </p:nvCxnSpPr>
          <p:spPr>
            <a:xfrm flipH="1" flipV="1">
              <a:off x="3291720" y="5609254"/>
              <a:ext cx="421204" cy="267667"/>
            </a:xfrm>
            <a:prstGeom prst="line">
              <a:avLst/>
            </a:prstGeom>
            <a:noFill/>
            <a:ln w="12700" cap="flat" cmpd="sng" algn="ctr">
              <a:solidFill>
                <a:sysClr val="windowText" lastClr="000000"/>
              </a:solidFill>
              <a:prstDash val="solid"/>
              <a:miter lim="800000"/>
            </a:ln>
            <a:effectLst/>
          </p:spPr>
        </p:cxnSp>
        <p:cxnSp>
          <p:nvCxnSpPr>
            <p:cNvPr id="447" name="Straight Connector 446">
              <a:extLst>
                <a:ext uri="{FF2B5EF4-FFF2-40B4-BE49-F238E27FC236}">
                  <a16:creationId xmlns:a16="http://schemas.microsoft.com/office/drawing/2014/main" id="{A35F8925-9490-BA46-1939-7F380572D57A}"/>
                </a:ext>
              </a:extLst>
            </p:cNvPr>
            <p:cNvCxnSpPr>
              <a:cxnSpLocks/>
              <a:stCxn id="437" idx="0"/>
              <a:endCxn id="441" idx="2"/>
            </p:cNvCxnSpPr>
            <p:nvPr/>
          </p:nvCxnSpPr>
          <p:spPr>
            <a:xfrm flipV="1">
              <a:off x="3712924" y="5601255"/>
              <a:ext cx="424003" cy="275666"/>
            </a:xfrm>
            <a:prstGeom prst="line">
              <a:avLst/>
            </a:prstGeom>
            <a:noFill/>
            <a:ln w="12700" cap="flat" cmpd="sng" algn="ctr">
              <a:solidFill>
                <a:sysClr val="windowText" lastClr="000000"/>
              </a:solidFill>
              <a:prstDash val="solid"/>
              <a:miter lim="800000"/>
            </a:ln>
            <a:effectLst/>
          </p:spPr>
        </p:cxnSp>
        <p:cxnSp>
          <p:nvCxnSpPr>
            <p:cNvPr id="448" name="Straight Connector 447">
              <a:extLst>
                <a:ext uri="{FF2B5EF4-FFF2-40B4-BE49-F238E27FC236}">
                  <a16:creationId xmlns:a16="http://schemas.microsoft.com/office/drawing/2014/main" id="{0904D95F-09AE-6F0F-4898-2B4A8D1E9F5A}"/>
                </a:ext>
              </a:extLst>
            </p:cNvPr>
            <p:cNvCxnSpPr>
              <a:cxnSpLocks/>
              <a:stCxn id="437" idx="0"/>
              <a:endCxn id="429" idx="2"/>
            </p:cNvCxnSpPr>
            <p:nvPr/>
          </p:nvCxnSpPr>
          <p:spPr>
            <a:xfrm flipH="1" flipV="1">
              <a:off x="1531047" y="5609662"/>
              <a:ext cx="2181877" cy="267259"/>
            </a:xfrm>
            <a:prstGeom prst="line">
              <a:avLst/>
            </a:prstGeom>
            <a:noFill/>
            <a:ln w="12700" cap="flat" cmpd="sng" algn="ctr">
              <a:solidFill>
                <a:sysClr val="windowText" lastClr="000000"/>
              </a:solidFill>
              <a:prstDash val="solid"/>
              <a:miter lim="800000"/>
            </a:ln>
            <a:effectLst/>
          </p:spPr>
        </p:cxnSp>
        <p:cxnSp>
          <p:nvCxnSpPr>
            <p:cNvPr id="449" name="Straight Connector 448">
              <a:extLst>
                <a:ext uri="{FF2B5EF4-FFF2-40B4-BE49-F238E27FC236}">
                  <a16:creationId xmlns:a16="http://schemas.microsoft.com/office/drawing/2014/main" id="{C37D34E2-090A-0358-7C44-E9A1FB98EB6D}"/>
                </a:ext>
              </a:extLst>
            </p:cNvPr>
            <p:cNvCxnSpPr>
              <a:cxnSpLocks/>
              <a:stCxn id="437" idx="0"/>
              <a:endCxn id="430" idx="2"/>
            </p:cNvCxnSpPr>
            <p:nvPr/>
          </p:nvCxnSpPr>
          <p:spPr>
            <a:xfrm flipH="1" flipV="1">
              <a:off x="2376254" y="5601663"/>
              <a:ext cx="1336670" cy="275258"/>
            </a:xfrm>
            <a:prstGeom prst="line">
              <a:avLst/>
            </a:prstGeom>
            <a:noFill/>
            <a:ln w="12700" cap="flat" cmpd="sng" algn="ctr">
              <a:solidFill>
                <a:sysClr val="windowText" lastClr="000000"/>
              </a:solidFill>
              <a:prstDash val="solid"/>
              <a:miter lim="800000"/>
            </a:ln>
            <a:effectLst/>
          </p:spPr>
        </p:cxnSp>
        <p:cxnSp>
          <p:nvCxnSpPr>
            <p:cNvPr id="450" name="Straight Connector 449">
              <a:extLst>
                <a:ext uri="{FF2B5EF4-FFF2-40B4-BE49-F238E27FC236}">
                  <a16:creationId xmlns:a16="http://schemas.microsoft.com/office/drawing/2014/main" id="{6F07CE30-BD43-029B-1F17-06D4E00AA393}"/>
                </a:ext>
              </a:extLst>
            </p:cNvPr>
            <p:cNvCxnSpPr>
              <a:cxnSpLocks/>
              <a:stCxn id="440" idx="2"/>
              <a:endCxn id="426" idx="0"/>
            </p:cNvCxnSpPr>
            <p:nvPr/>
          </p:nvCxnSpPr>
          <p:spPr>
            <a:xfrm flipH="1">
              <a:off x="1952251" y="5609254"/>
              <a:ext cx="1339469" cy="268075"/>
            </a:xfrm>
            <a:prstGeom prst="line">
              <a:avLst/>
            </a:prstGeom>
            <a:noFill/>
            <a:ln w="12700" cap="flat" cmpd="sng" algn="ctr">
              <a:solidFill>
                <a:sysClr val="windowText" lastClr="000000"/>
              </a:solidFill>
              <a:prstDash val="solid"/>
              <a:miter lim="800000"/>
            </a:ln>
            <a:effectLst/>
          </p:spPr>
        </p:cxnSp>
        <p:cxnSp>
          <p:nvCxnSpPr>
            <p:cNvPr id="451" name="Straight Connector 450">
              <a:extLst>
                <a:ext uri="{FF2B5EF4-FFF2-40B4-BE49-F238E27FC236}">
                  <a16:creationId xmlns:a16="http://schemas.microsoft.com/office/drawing/2014/main" id="{1D6F5C5C-DAF5-F8D7-5FC5-E28CD0F5E591}"/>
                </a:ext>
              </a:extLst>
            </p:cNvPr>
            <p:cNvCxnSpPr>
              <a:cxnSpLocks/>
              <a:stCxn id="441" idx="2"/>
              <a:endCxn id="426" idx="0"/>
            </p:cNvCxnSpPr>
            <p:nvPr/>
          </p:nvCxnSpPr>
          <p:spPr>
            <a:xfrm flipH="1">
              <a:off x="1952251" y="5601255"/>
              <a:ext cx="2184676" cy="276074"/>
            </a:xfrm>
            <a:prstGeom prst="line">
              <a:avLst/>
            </a:prstGeom>
            <a:noFill/>
            <a:ln w="12700" cap="flat" cmpd="sng" algn="ctr">
              <a:solidFill>
                <a:sysClr val="windowText" lastClr="000000"/>
              </a:solidFill>
              <a:prstDash val="solid"/>
              <a:miter lim="800000"/>
            </a:ln>
            <a:effectLst/>
          </p:spPr>
        </p:cxnSp>
      </p:grpSp>
      <p:cxnSp>
        <p:nvCxnSpPr>
          <p:cNvPr id="452" name="Straight Connector 451">
            <a:extLst>
              <a:ext uri="{FF2B5EF4-FFF2-40B4-BE49-F238E27FC236}">
                <a16:creationId xmlns:a16="http://schemas.microsoft.com/office/drawing/2014/main" id="{2C33690C-0DA6-FB00-5563-3420CA96460F}"/>
              </a:ext>
            </a:extLst>
          </p:cNvPr>
          <p:cNvCxnSpPr>
            <a:cxnSpLocks/>
            <a:stCxn id="427" idx="0"/>
            <a:endCxn id="361" idx="2"/>
          </p:cNvCxnSpPr>
          <p:nvPr/>
        </p:nvCxnSpPr>
        <p:spPr>
          <a:xfrm flipH="1" flipV="1">
            <a:off x="2573913" y="4122342"/>
            <a:ext cx="1959986" cy="612706"/>
          </a:xfrm>
          <a:prstGeom prst="line">
            <a:avLst/>
          </a:prstGeom>
          <a:noFill/>
          <a:ln w="12700" cap="flat" cmpd="sng" algn="ctr">
            <a:solidFill>
              <a:sysClr val="windowText" lastClr="000000"/>
            </a:solidFill>
            <a:prstDash val="solid"/>
            <a:miter lim="800000"/>
          </a:ln>
          <a:effectLst/>
        </p:spPr>
      </p:cxnSp>
      <p:cxnSp>
        <p:nvCxnSpPr>
          <p:cNvPr id="453" name="Straight Connector 452">
            <a:extLst>
              <a:ext uri="{FF2B5EF4-FFF2-40B4-BE49-F238E27FC236}">
                <a16:creationId xmlns:a16="http://schemas.microsoft.com/office/drawing/2014/main" id="{0BD7D49F-883F-6CA8-85D8-E1866B973899}"/>
              </a:ext>
            </a:extLst>
          </p:cNvPr>
          <p:cNvCxnSpPr>
            <a:cxnSpLocks/>
            <a:stCxn id="428" idx="0"/>
          </p:cNvCxnSpPr>
          <p:nvPr/>
        </p:nvCxnSpPr>
        <p:spPr>
          <a:xfrm flipH="1" flipV="1">
            <a:off x="2815123" y="4001171"/>
            <a:ext cx="2535477" cy="741811"/>
          </a:xfrm>
          <a:prstGeom prst="line">
            <a:avLst/>
          </a:prstGeom>
          <a:noFill/>
          <a:ln w="12700" cap="flat" cmpd="sng" algn="ctr">
            <a:solidFill>
              <a:sysClr val="windowText" lastClr="000000"/>
            </a:solidFill>
            <a:prstDash val="solid"/>
            <a:miter lim="800000"/>
          </a:ln>
          <a:effectLst/>
        </p:spPr>
      </p:cxnSp>
      <p:cxnSp>
        <p:nvCxnSpPr>
          <p:cNvPr id="454" name="Straight Connector 453">
            <a:extLst>
              <a:ext uri="{FF2B5EF4-FFF2-40B4-BE49-F238E27FC236}">
                <a16:creationId xmlns:a16="http://schemas.microsoft.com/office/drawing/2014/main" id="{39037776-9C00-208D-A604-826AB7B2CFF3}"/>
              </a:ext>
            </a:extLst>
          </p:cNvPr>
          <p:cNvCxnSpPr>
            <a:cxnSpLocks/>
            <a:stCxn id="438" idx="0"/>
            <a:endCxn id="420" idx="2"/>
          </p:cNvCxnSpPr>
          <p:nvPr/>
        </p:nvCxnSpPr>
        <p:spPr>
          <a:xfrm flipV="1">
            <a:off x="6229578" y="4023323"/>
            <a:ext cx="2280570" cy="711347"/>
          </a:xfrm>
          <a:prstGeom prst="line">
            <a:avLst/>
          </a:prstGeom>
          <a:noFill/>
          <a:ln w="12700" cap="flat" cmpd="sng" algn="ctr">
            <a:solidFill>
              <a:sysClr val="windowText" lastClr="000000"/>
            </a:solidFill>
            <a:prstDash val="solid"/>
            <a:miter lim="800000"/>
          </a:ln>
          <a:effectLst/>
        </p:spPr>
      </p:cxnSp>
      <p:cxnSp>
        <p:nvCxnSpPr>
          <p:cNvPr id="455" name="Straight Connector 454">
            <a:extLst>
              <a:ext uri="{FF2B5EF4-FFF2-40B4-BE49-F238E27FC236}">
                <a16:creationId xmlns:a16="http://schemas.microsoft.com/office/drawing/2014/main" id="{5678CABF-583B-7CB6-5E12-85003C52F679}"/>
              </a:ext>
            </a:extLst>
          </p:cNvPr>
          <p:cNvCxnSpPr>
            <a:cxnSpLocks/>
            <a:stCxn id="439" idx="0"/>
            <a:endCxn id="418" idx="2"/>
          </p:cNvCxnSpPr>
          <p:nvPr/>
        </p:nvCxnSpPr>
        <p:spPr>
          <a:xfrm flipV="1">
            <a:off x="7046279" y="4139865"/>
            <a:ext cx="1593858" cy="602739"/>
          </a:xfrm>
          <a:prstGeom prst="line">
            <a:avLst/>
          </a:prstGeom>
          <a:noFill/>
          <a:ln w="12700" cap="flat" cmpd="sng" algn="ctr">
            <a:solidFill>
              <a:sysClr val="windowText" lastClr="000000"/>
            </a:solidFill>
            <a:prstDash val="solid"/>
            <a:miter lim="800000"/>
          </a:ln>
          <a:effectLst/>
        </p:spPr>
      </p:cxnSp>
      <p:cxnSp>
        <p:nvCxnSpPr>
          <p:cNvPr id="456" name="Straight Connector 455">
            <a:extLst>
              <a:ext uri="{FF2B5EF4-FFF2-40B4-BE49-F238E27FC236}">
                <a16:creationId xmlns:a16="http://schemas.microsoft.com/office/drawing/2014/main" id="{EB6CF827-943B-F2B8-F41A-DB38650BB010}"/>
              </a:ext>
            </a:extLst>
          </p:cNvPr>
          <p:cNvCxnSpPr>
            <a:cxnSpLocks/>
          </p:cNvCxnSpPr>
          <p:nvPr/>
        </p:nvCxnSpPr>
        <p:spPr>
          <a:xfrm>
            <a:off x="2655958" y="3091392"/>
            <a:ext cx="0" cy="431259"/>
          </a:xfrm>
          <a:prstGeom prst="line">
            <a:avLst/>
          </a:prstGeom>
          <a:noFill/>
          <a:ln w="12700" cap="flat" cmpd="sng" algn="ctr">
            <a:solidFill>
              <a:sysClr val="windowText" lastClr="000000"/>
            </a:solidFill>
            <a:prstDash val="solid"/>
            <a:miter lim="800000"/>
          </a:ln>
          <a:effectLst/>
        </p:spPr>
      </p:cxnSp>
      <p:cxnSp>
        <p:nvCxnSpPr>
          <p:cNvPr id="457" name="Straight Connector 456">
            <a:extLst>
              <a:ext uri="{FF2B5EF4-FFF2-40B4-BE49-F238E27FC236}">
                <a16:creationId xmlns:a16="http://schemas.microsoft.com/office/drawing/2014/main" id="{B37D99D9-DE41-3EDB-5678-1751F5935B00}"/>
              </a:ext>
            </a:extLst>
          </p:cNvPr>
          <p:cNvCxnSpPr>
            <a:cxnSpLocks/>
          </p:cNvCxnSpPr>
          <p:nvPr/>
        </p:nvCxnSpPr>
        <p:spPr>
          <a:xfrm>
            <a:off x="2448372" y="3200250"/>
            <a:ext cx="0" cy="339287"/>
          </a:xfrm>
          <a:prstGeom prst="line">
            <a:avLst/>
          </a:prstGeom>
          <a:noFill/>
          <a:ln w="12700" cap="flat" cmpd="sng" algn="ctr">
            <a:solidFill>
              <a:sysClr val="windowText" lastClr="000000"/>
            </a:solidFill>
            <a:prstDash val="solid"/>
            <a:miter lim="800000"/>
          </a:ln>
          <a:effectLst/>
        </p:spPr>
      </p:cxnSp>
      <p:cxnSp>
        <p:nvCxnSpPr>
          <p:cNvPr id="458" name="Straight Connector 457">
            <a:extLst>
              <a:ext uri="{FF2B5EF4-FFF2-40B4-BE49-F238E27FC236}">
                <a16:creationId xmlns:a16="http://schemas.microsoft.com/office/drawing/2014/main" id="{9C866F20-94D0-77EC-55C7-6CA3F7213FA5}"/>
              </a:ext>
            </a:extLst>
          </p:cNvPr>
          <p:cNvCxnSpPr>
            <a:cxnSpLocks/>
          </p:cNvCxnSpPr>
          <p:nvPr/>
        </p:nvCxnSpPr>
        <p:spPr>
          <a:xfrm>
            <a:off x="2235784" y="3299906"/>
            <a:ext cx="0" cy="239631"/>
          </a:xfrm>
          <a:prstGeom prst="line">
            <a:avLst/>
          </a:prstGeom>
          <a:noFill/>
          <a:ln w="12700" cap="flat" cmpd="sng" algn="ctr">
            <a:solidFill>
              <a:sysClr val="windowText" lastClr="000000"/>
            </a:solidFill>
            <a:prstDash val="solid"/>
            <a:miter lim="800000"/>
          </a:ln>
          <a:effectLst/>
        </p:spPr>
      </p:cxnSp>
      <p:sp>
        <p:nvSpPr>
          <p:cNvPr id="459" name="Rounded Rectangle 458">
            <a:extLst>
              <a:ext uri="{FF2B5EF4-FFF2-40B4-BE49-F238E27FC236}">
                <a16:creationId xmlns:a16="http://schemas.microsoft.com/office/drawing/2014/main" id="{3710C601-10E4-79C0-D41C-A048F6C5C2F0}"/>
              </a:ext>
            </a:extLst>
          </p:cNvPr>
          <p:cNvSpPr/>
          <p:nvPr/>
        </p:nvSpPr>
        <p:spPr>
          <a:xfrm>
            <a:off x="1707184" y="3522651"/>
            <a:ext cx="1473480" cy="483149"/>
          </a:xfrm>
          <a:prstGeom prst="roundRect">
            <a:avLst>
              <a:gd name="adj" fmla="val 0"/>
            </a:avLst>
          </a:prstGeom>
          <a:solidFill>
            <a:srgbClr val="E7E6E6">
              <a:lumMod val="50000"/>
            </a:srgbClr>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0" name="TextBox 459">
            <a:extLst>
              <a:ext uri="{FF2B5EF4-FFF2-40B4-BE49-F238E27FC236}">
                <a16:creationId xmlns:a16="http://schemas.microsoft.com/office/drawing/2014/main" id="{5097543C-3C85-C6B7-B1CC-C9496839E13E}"/>
              </a:ext>
            </a:extLst>
          </p:cNvPr>
          <p:cNvSpPr txBox="1"/>
          <p:nvPr/>
        </p:nvSpPr>
        <p:spPr>
          <a:xfrm>
            <a:off x="1760972" y="3570299"/>
            <a:ext cx="1350050" cy="400110"/>
          </a:xfrm>
          <a:prstGeom prst="rect">
            <a:avLst/>
          </a:prstGeom>
          <a:noFill/>
        </p:spPr>
        <p:txBody>
          <a:bodyPr wrap="none" rtlCol="0">
            <a:spAutoFit/>
          </a:bodyPr>
          <a:lstStyle/>
          <a:p>
            <a:pPr defTabSz="457200" hangingPunct="1"/>
            <a:r>
              <a:rPr lang="en-US" sz="2000" kern="1200" dirty="0" err="1">
                <a:solidFill>
                  <a:prstClr val="white"/>
                </a:solidFill>
                <a:latin typeface="Open Sans Medium" pitchFamily="2" charset="0"/>
                <a:ea typeface="Open Sans Medium" pitchFamily="2" charset="0"/>
                <a:cs typeface="Open Sans Medium" pitchFamily="2" charset="0"/>
              </a:rPr>
              <a:t>SmartNIC</a:t>
            </a:r>
            <a:endParaRPr lang="en-US" sz="2000" kern="1200" dirty="0">
              <a:solidFill>
                <a:prstClr val="white"/>
              </a:solidFill>
              <a:latin typeface="Open Sans Medium" pitchFamily="2" charset="0"/>
              <a:ea typeface="Open Sans Medium" pitchFamily="2" charset="0"/>
              <a:cs typeface="Open Sans Medium" pitchFamily="2" charset="0"/>
            </a:endParaRPr>
          </a:p>
        </p:txBody>
      </p:sp>
      <p:cxnSp>
        <p:nvCxnSpPr>
          <p:cNvPr id="461" name="Straight Connector 460">
            <a:extLst>
              <a:ext uri="{FF2B5EF4-FFF2-40B4-BE49-F238E27FC236}">
                <a16:creationId xmlns:a16="http://schemas.microsoft.com/office/drawing/2014/main" id="{9F3C7807-A5E4-1108-3FFF-F0356F6B947D}"/>
              </a:ext>
            </a:extLst>
          </p:cNvPr>
          <p:cNvCxnSpPr>
            <a:cxnSpLocks/>
          </p:cNvCxnSpPr>
          <p:nvPr/>
        </p:nvCxnSpPr>
        <p:spPr>
          <a:xfrm>
            <a:off x="8758593" y="3098019"/>
            <a:ext cx="0" cy="431259"/>
          </a:xfrm>
          <a:prstGeom prst="line">
            <a:avLst/>
          </a:prstGeom>
          <a:noFill/>
          <a:ln w="12700" cap="flat" cmpd="sng" algn="ctr">
            <a:solidFill>
              <a:sysClr val="windowText" lastClr="000000"/>
            </a:solidFill>
            <a:prstDash val="solid"/>
            <a:miter lim="800000"/>
          </a:ln>
          <a:effectLst/>
        </p:spPr>
      </p:cxnSp>
      <p:cxnSp>
        <p:nvCxnSpPr>
          <p:cNvPr id="462" name="Straight Connector 461">
            <a:extLst>
              <a:ext uri="{FF2B5EF4-FFF2-40B4-BE49-F238E27FC236}">
                <a16:creationId xmlns:a16="http://schemas.microsoft.com/office/drawing/2014/main" id="{188BD295-D848-80C8-83CC-AB95A5F22C7D}"/>
              </a:ext>
            </a:extLst>
          </p:cNvPr>
          <p:cNvCxnSpPr>
            <a:cxnSpLocks/>
          </p:cNvCxnSpPr>
          <p:nvPr/>
        </p:nvCxnSpPr>
        <p:spPr>
          <a:xfrm>
            <a:off x="8551007" y="3206877"/>
            <a:ext cx="0" cy="339287"/>
          </a:xfrm>
          <a:prstGeom prst="line">
            <a:avLst/>
          </a:prstGeom>
          <a:noFill/>
          <a:ln w="12700" cap="flat" cmpd="sng" algn="ctr">
            <a:solidFill>
              <a:sysClr val="windowText" lastClr="000000"/>
            </a:solidFill>
            <a:prstDash val="solid"/>
            <a:miter lim="800000"/>
          </a:ln>
          <a:effectLst/>
        </p:spPr>
      </p:cxnSp>
      <p:cxnSp>
        <p:nvCxnSpPr>
          <p:cNvPr id="463" name="Straight Connector 462">
            <a:extLst>
              <a:ext uri="{FF2B5EF4-FFF2-40B4-BE49-F238E27FC236}">
                <a16:creationId xmlns:a16="http://schemas.microsoft.com/office/drawing/2014/main" id="{E404CD04-766C-211F-4C61-B034D7F4E335}"/>
              </a:ext>
            </a:extLst>
          </p:cNvPr>
          <p:cNvCxnSpPr>
            <a:cxnSpLocks/>
          </p:cNvCxnSpPr>
          <p:nvPr/>
        </p:nvCxnSpPr>
        <p:spPr>
          <a:xfrm>
            <a:off x="8338419" y="3306533"/>
            <a:ext cx="0" cy="239631"/>
          </a:xfrm>
          <a:prstGeom prst="line">
            <a:avLst/>
          </a:prstGeom>
          <a:noFill/>
          <a:ln w="12700" cap="flat" cmpd="sng" algn="ctr">
            <a:solidFill>
              <a:sysClr val="windowText" lastClr="000000"/>
            </a:solidFill>
            <a:prstDash val="solid"/>
            <a:miter lim="800000"/>
          </a:ln>
          <a:effectLst/>
        </p:spPr>
      </p:cxnSp>
      <p:pic>
        <p:nvPicPr>
          <p:cNvPr id="464" name="Picture 12" descr="What is an Optical Switch?">
            <a:extLst>
              <a:ext uri="{FF2B5EF4-FFF2-40B4-BE49-F238E27FC236}">
                <a16:creationId xmlns:a16="http://schemas.microsoft.com/office/drawing/2014/main" id="{C300ACA5-A97C-875E-11ED-BC118F794149}"/>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460535" y="4935570"/>
            <a:ext cx="3957025" cy="764612"/>
          </a:xfrm>
          <a:prstGeom prst="rect">
            <a:avLst/>
          </a:prstGeom>
          <a:noFill/>
          <a:extLst>
            <a:ext uri="{909E8E84-426E-40DD-AFC4-6F175D3DCCD1}">
              <a14:hiddenFill xmlns:a14="http://schemas.microsoft.com/office/drawing/2010/main">
                <a:solidFill>
                  <a:srgbClr val="FFFFFF"/>
                </a:solidFill>
              </a14:hiddenFill>
            </a:ext>
          </a:extLst>
        </p:spPr>
      </p:pic>
      <p:pic>
        <p:nvPicPr>
          <p:cNvPr id="465" name="Picture 16" descr="P4 programmable Ethernet switch - Mestechs">
            <a:extLst>
              <a:ext uri="{FF2B5EF4-FFF2-40B4-BE49-F238E27FC236}">
                <a16:creationId xmlns:a16="http://schemas.microsoft.com/office/drawing/2014/main" id="{E2D375FB-64F5-6E15-2CC5-44946D034A49}"/>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1034065" y="4909581"/>
            <a:ext cx="2803864" cy="799905"/>
          </a:xfrm>
          <a:prstGeom prst="rect">
            <a:avLst/>
          </a:prstGeom>
          <a:noFill/>
          <a:extLst>
            <a:ext uri="{909E8E84-426E-40DD-AFC4-6F175D3DCCD1}">
              <a14:hiddenFill xmlns:a14="http://schemas.microsoft.com/office/drawing/2010/main">
                <a:solidFill>
                  <a:srgbClr val="FFFFFF"/>
                </a:solidFill>
              </a14:hiddenFill>
            </a:ext>
          </a:extLst>
        </p:spPr>
      </p:pic>
      <p:sp>
        <p:nvSpPr>
          <p:cNvPr id="466" name="TextBox 465">
            <a:extLst>
              <a:ext uri="{FF2B5EF4-FFF2-40B4-BE49-F238E27FC236}">
                <a16:creationId xmlns:a16="http://schemas.microsoft.com/office/drawing/2014/main" id="{B3A86A30-DE22-B5A2-0107-D48B0849BE24}"/>
              </a:ext>
            </a:extLst>
          </p:cNvPr>
          <p:cNvSpPr txBox="1"/>
          <p:nvPr/>
        </p:nvSpPr>
        <p:spPr>
          <a:xfrm>
            <a:off x="1034065" y="5633722"/>
            <a:ext cx="2831224" cy="646331"/>
          </a:xfrm>
          <a:prstGeom prst="rect">
            <a:avLst/>
          </a:prstGeom>
          <a:noFill/>
        </p:spPr>
        <p:txBody>
          <a:bodyPr wrap="none" rtlCol="0">
            <a:spAutoFit/>
          </a:bodyPr>
          <a:lstStyle/>
          <a:p>
            <a:pPr algn="ctr" defTabSz="457200" hangingPunct="1"/>
            <a:r>
              <a:rPr lang="en-US" kern="1200" dirty="0">
                <a:solidFill>
                  <a:prstClr val="black"/>
                </a:solidFill>
                <a:latin typeface="Open Sans Medium" pitchFamily="2" charset="0"/>
                <a:ea typeface="Open Sans Medium" pitchFamily="2" charset="0"/>
                <a:cs typeface="Open Sans Medium" pitchFamily="2" charset="0"/>
              </a:rPr>
              <a:t>Programmable Switches</a:t>
            </a:r>
          </a:p>
          <a:p>
            <a:pPr algn="ctr" defTabSz="457200" hangingPunct="1"/>
            <a:r>
              <a:rPr lang="en-US" kern="1200" dirty="0">
                <a:solidFill>
                  <a:prstClr val="black"/>
                </a:solidFill>
                <a:latin typeface="Open Sans Medium" pitchFamily="2" charset="0"/>
                <a:ea typeface="Open Sans Medium" pitchFamily="2" charset="0"/>
                <a:cs typeface="Open Sans Medium" pitchFamily="2" charset="0"/>
              </a:rPr>
              <a:t>and Accelerators</a:t>
            </a:r>
          </a:p>
        </p:txBody>
      </p:sp>
      <p:sp>
        <p:nvSpPr>
          <p:cNvPr id="467" name="TextBox 466">
            <a:extLst>
              <a:ext uri="{FF2B5EF4-FFF2-40B4-BE49-F238E27FC236}">
                <a16:creationId xmlns:a16="http://schemas.microsoft.com/office/drawing/2014/main" id="{D6C4EA66-72B1-4488-664C-7F1E7C09C4FB}"/>
              </a:ext>
            </a:extLst>
          </p:cNvPr>
          <p:cNvSpPr txBox="1"/>
          <p:nvPr/>
        </p:nvSpPr>
        <p:spPr>
          <a:xfrm>
            <a:off x="8498419" y="5580676"/>
            <a:ext cx="1976823" cy="369332"/>
          </a:xfrm>
          <a:prstGeom prst="rect">
            <a:avLst/>
          </a:prstGeom>
          <a:noFill/>
        </p:spPr>
        <p:txBody>
          <a:bodyPr wrap="none" rtlCol="0">
            <a:spAutoFit/>
          </a:bodyPr>
          <a:lstStyle/>
          <a:p>
            <a:pPr defTabSz="457200" hangingPunct="1"/>
            <a:r>
              <a:rPr lang="en-US" kern="1200" dirty="0">
                <a:solidFill>
                  <a:prstClr val="black"/>
                </a:solidFill>
                <a:latin typeface="Open Sans Medium" pitchFamily="2" charset="0"/>
                <a:ea typeface="Open Sans Medium" pitchFamily="2" charset="0"/>
                <a:cs typeface="Open Sans Medium" pitchFamily="2" charset="0"/>
              </a:rPr>
              <a:t>Optical Switches</a:t>
            </a:r>
          </a:p>
        </p:txBody>
      </p:sp>
      <p:pic>
        <p:nvPicPr>
          <p:cNvPr id="468" name="Picture 18" descr="nvidia-bluefield-dpu-3">
            <a:extLst>
              <a:ext uri="{FF2B5EF4-FFF2-40B4-BE49-F238E27FC236}">
                <a16:creationId xmlns:a16="http://schemas.microsoft.com/office/drawing/2014/main" id="{16B6D964-E2B2-F5B6-8568-BF347C337AEB}"/>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253144" y="3015889"/>
            <a:ext cx="1384281" cy="1384281"/>
          </a:xfrm>
          <a:prstGeom prst="rect">
            <a:avLst/>
          </a:prstGeom>
          <a:noFill/>
          <a:extLst>
            <a:ext uri="{909E8E84-426E-40DD-AFC4-6F175D3DCCD1}">
              <a14:hiddenFill xmlns:a14="http://schemas.microsoft.com/office/drawing/2010/main">
                <a:solidFill>
                  <a:srgbClr val="FFFFFF"/>
                </a:solidFill>
              </a14:hiddenFill>
            </a:ext>
          </a:extLst>
        </p:spPr>
      </p:pic>
      <p:pic>
        <p:nvPicPr>
          <p:cNvPr id="469" name="Picture 20" descr="AMD Pensando Networking">
            <a:extLst>
              <a:ext uri="{FF2B5EF4-FFF2-40B4-BE49-F238E27FC236}">
                <a16:creationId xmlns:a16="http://schemas.microsoft.com/office/drawing/2014/main" id="{73F527E8-F953-407B-5A63-B8449F143F5C}"/>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9392146" y="3387471"/>
            <a:ext cx="1076286" cy="726493"/>
          </a:xfrm>
          <a:prstGeom prst="rect">
            <a:avLst/>
          </a:prstGeom>
          <a:noFill/>
          <a:extLst>
            <a:ext uri="{909E8E84-426E-40DD-AFC4-6F175D3DCCD1}">
              <a14:hiddenFill xmlns:a14="http://schemas.microsoft.com/office/drawing/2010/main">
                <a:solidFill>
                  <a:srgbClr val="FFFFFF"/>
                </a:solidFill>
              </a14:hiddenFill>
            </a:ext>
          </a:extLst>
        </p:spPr>
      </p:pic>
      <p:pic>
        <p:nvPicPr>
          <p:cNvPr id="470" name="Graphic 469" descr="Processor with solid fill">
            <a:extLst>
              <a:ext uri="{FF2B5EF4-FFF2-40B4-BE49-F238E27FC236}">
                <a16:creationId xmlns:a16="http://schemas.microsoft.com/office/drawing/2014/main" id="{411DEADE-B6A1-007C-A85B-6ADF982AE76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714474" y="1914617"/>
            <a:ext cx="518764" cy="518764"/>
          </a:xfrm>
          <a:prstGeom prst="rect">
            <a:avLst/>
          </a:prstGeom>
        </p:spPr>
      </p:pic>
      <p:sp>
        <p:nvSpPr>
          <p:cNvPr id="471" name="Rectangle 470">
            <a:extLst>
              <a:ext uri="{FF2B5EF4-FFF2-40B4-BE49-F238E27FC236}">
                <a16:creationId xmlns:a16="http://schemas.microsoft.com/office/drawing/2014/main" id="{6A02A244-9140-4A4A-7C5F-C92F02986E6F}"/>
              </a:ext>
            </a:extLst>
          </p:cNvPr>
          <p:cNvSpPr/>
          <p:nvPr/>
        </p:nvSpPr>
        <p:spPr>
          <a:xfrm>
            <a:off x="412376" y="1849227"/>
            <a:ext cx="11349318" cy="4845268"/>
          </a:xfrm>
          <a:prstGeom prst="rect">
            <a:avLst/>
          </a:prstGeom>
          <a:solidFill>
            <a:sysClr val="window" lastClr="FFFFFF">
              <a:alpha val="60487"/>
            </a:sys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72" name="Rectangle 471">
            <a:extLst>
              <a:ext uri="{FF2B5EF4-FFF2-40B4-BE49-F238E27FC236}">
                <a16:creationId xmlns:a16="http://schemas.microsoft.com/office/drawing/2014/main" id="{26E9A3C9-E649-4877-042C-E8331DFC2D17}"/>
              </a:ext>
            </a:extLst>
          </p:cNvPr>
          <p:cNvSpPr/>
          <p:nvPr/>
        </p:nvSpPr>
        <p:spPr>
          <a:xfrm>
            <a:off x="918134" y="1744674"/>
            <a:ext cx="3414508" cy="634356"/>
          </a:xfrm>
          <a:custGeom>
            <a:avLst/>
            <a:gdLst>
              <a:gd name="connsiteX0" fmla="*/ 0 w 3414508"/>
              <a:gd name="connsiteY0" fmla="*/ 0 h 634356"/>
              <a:gd name="connsiteX1" fmla="*/ 534940 w 3414508"/>
              <a:gd name="connsiteY1" fmla="*/ 0 h 634356"/>
              <a:gd name="connsiteX2" fmla="*/ 1001589 w 3414508"/>
              <a:gd name="connsiteY2" fmla="*/ 0 h 634356"/>
              <a:gd name="connsiteX3" fmla="*/ 1502384 w 3414508"/>
              <a:gd name="connsiteY3" fmla="*/ 0 h 634356"/>
              <a:gd name="connsiteX4" fmla="*/ 2105613 w 3414508"/>
              <a:gd name="connsiteY4" fmla="*/ 0 h 634356"/>
              <a:gd name="connsiteX5" fmla="*/ 2640553 w 3414508"/>
              <a:gd name="connsiteY5" fmla="*/ 0 h 634356"/>
              <a:gd name="connsiteX6" fmla="*/ 3414508 w 3414508"/>
              <a:gd name="connsiteY6" fmla="*/ 0 h 634356"/>
              <a:gd name="connsiteX7" fmla="*/ 3414508 w 3414508"/>
              <a:gd name="connsiteY7" fmla="*/ 323522 h 634356"/>
              <a:gd name="connsiteX8" fmla="*/ 3414508 w 3414508"/>
              <a:gd name="connsiteY8" fmla="*/ 634356 h 634356"/>
              <a:gd name="connsiteX9" fmla="*/ 2845423 w 3414508"/>
              <a:gd name="connsiteY9" fmla="*/ 634356 h 634356"/>
              <a:gd name="connsiteX10" fmla="*/ 2344629 w 3414508"/>
              <a:gd name="connsiteY10" fmla="*/ 634356 h 634356"/>
              <a:gd name="connsiteX11" fmla="*/ 1707254 w 3414508"/>
              <a:gd name="connsiteY11" fmla="*/ 634356 h 634356"/>
              <a:gd name="connsiteX12" fmla="*/ 1172314 w 3414508"/>
              <a:gd name="connsiteY12" fmla="*/ 634356 h 634356"/>
              <a:gd name="connsiteX13" fmla="*/ 705665 w 3414508"/>
              <a:gd name="connsiteY13" fmla="*/ 634356 h 634356"/>
              <a:gd name="connsiteX14" fmla="*/ 0 w 3414508"/>
              <a:gd name="connsiteY14" fmla="*/ 634356 h 634356"/>
              <a:gd name="connsiteX15" fmla="*/ 0 w 3414508"/>
              <a:gd name="connsiteY15" fmla="*/ 329865 h 634356"/>
              <a:gd name="connsiteX16" fmla="*/ 0 w 3414508"/>
              <a:gd name="connsiteY16" fmla="*/ 0 h 634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14508" h="634356" fill="none" extrusionOk="0">
                <a:moveTo>
                  <a:pt x="0" y="0"/>
                </a:moveTo>
                <a:cubicBezTo>
                  <a:pt x="231089" y="-32689"/>
                  <a:pt x="377674" y="16070"/>
                  <a:pt x="534940" y="0"/>
                </a:cubicBezTo>
                <a:cubicBezTo>
                  <a:pt x="692206" y="-16070"/>
                  <a:pt x="793439" y="45555"/>
                  <a:pt x="1001589" y="0"/>
                </a:cubicBezTo>
                <a:cubicBezTo>
                  <a:pt x="1209739" y="-45555"/>
                  <a:pt x="1294286" y="51580"/>
                  <a:pt x="1502384" y="0"/>
                </a:cubicBezTo>
                <a:cubicBezTo>
                  <a:pt x="1710483" y="-51580"/>
                  <a:pt x="1867439" y="42115"/>
                  <a:pt x="2105613" y="0"/>
                </a:cubicBezTo>
                <a:cubicBezTo>
                  <a:pt x="2343787" y="-42115"/>
                  <a:pt x="2423761" y="29336"/>
                  <a:pt x="2640553" y="0"/>
                </a:cubicBezTo>
                <a:cubicBezTo>
                  <a:pt x="2857345" y="-29336"/>
                  <a:pt x="3137474" y="37714"/>
                  <a:pt x="3414508" y="0"/>
                </a:cubicBezTo>
                <a:cubicBezTo>
                  <a:pt x="3444889" y="143540"/>
                  <a:pt x="3391554" y="246743"/>
                  <a:pt x="3414508" y="323522"/>
                </a:cubicBezTo>
                <a:cubicBezTo>
                  <a:pt x="3437462" y="400301"/>
                  <a:pt x="3407158" y="523428"/>
                  <a:pt x="3414508" y="634356"/>
                </a:cubicBezTo>
                <a:cubicBezTo>
                  <a:pt x="3258514" y="686270"/>
                  <a:pt x="2989553" y="587882"/>
                  <a:pt x="2845423" y="634356"/>
                </a:cubicBezTo>
                <a:cubicBezTo>
                  <a:pt x="2701293" y="680830"/>
                  <a:pt x="2472040" y="617596"/>
                  <a:pt x="2344629" y="634356"/>
                </a:cubicBezTo>
                <a:cubicBezTo>
                  <a:pt x="2217218" y="651116"/>
                  <a:pt x="1987954" y="566260"/>
                  <a:pt x="1707254" y="634356"/>
                </a:cubicBezTo>
                <a:cubicBezTo>
                  <a:pt x="1426554" y="702452"/>
                  <a:pt x="1395478" y="630126"/>
                  <a:pt x="1172314" y="634356"/>
                </a:cubicBezTo>
                <a:cubicBezTo>
                  <a:pt x="949150" y="638586"/>
                  <a:pt x="801928" y="594386"/>
                  <a:pt x="705665" y="634356"/>
                </a:cubicBezTo>
                <a:cubicBezTo>
                  <a:pt x="609402" y="674326"/>
                  <a:pt x="264563" y="591576"/>
                  <a:pt x="0" y="634356"/>
                </a:cubicBezTo>
                <a:cubicBezTo>
                  <a:pt x="-8131" y="554371"/>
                  <a:pt x="3271" y="455855"/>
                  <a:pt x="0" y="329865"/>
                </a:cubicBezTo>
                <a:cubicBezTo>
                  <a:pt x="-3271" y="203875"/>
                  <a:pt x="21596" y="136340"/>
                  <a:pt x="0" y="0"/>
                </a:cubicBezTo>
                <a:close/>
              </a:path>
              <a:path w="3414508" h="634356" stroke="0" extrusionOk="0">
                <a:moveTo>
                  <a:pt x="0" y="0"/>
                </a:moveTo>
                <a:cubicBezTo>
                  <a:pt x="260791" y="-4539"/>
                  <a:pt x="302910" y="47824"/>
                  <a:pt x="534940" y="0"/>
                </a:cubicBezTo>
                <a:cubicBezTo>
                  <a:pt x="766970" y="-47824"/>
                  <a:pt x="770123" y="55066"/>
                  <a:pt x="1001589" y="0"/>
                </a:cubicBezTo>
                <a:cubicBezTo>
                  <a:pt x="1233055" y="-55066"/>
                  <a:pt x="1371609" y="20726"/>
                  <a:pt x="1638964" y="0"/>
                </a:cubicBezTo>
                <a:cubicBezTo>
                  <a:pt x="1906319" y="-20726"/>
                  <a:pt x="1911200" y="33828"/>
                  <a:pt x="2173903" y="0"/>
                </a:cubicBezTo>
                <a:cubicBezTo>
                  <a:pt x="2436606" y="-33828"/>
                  <a:pt x="2505081" y="17245"/>
                  <a:pt x="2708843" y="0"/>
                </a:cubicBezTo>
                <a:cubicBezTo>
                  <a:pt x="2912605" y="-17245"/>
                  <a:pt x="3117644" y="5145"/>
                  <a:pt x="3414508" y="0"/>
                </a:cubicBezTo>
                <a:cubicBezTo>
                  <a:pt x="3416222" y="116884"/>
                  <a:pt x="3399502" y="227644"/>
                  <a:pt x="3414508" y="304491"/>
                </a:cubicBezTo>
                <a:cubicBezTo>
                  <a:pt x="3429514" y="381338"/>
                  <a:pt x="3396972" y="524609"/>
                  <a:pt x="3414508" y="634356"/>
                </a:cubicBezTo>
                <a:cubicBezTo>
                  <a:pt x="3235466" y="665381"/>
                  <a:pt x="3063949" y="587103"/>
                  <a:pt x="2913713" y="634356"/>
                </a:cubicBezTo>
                <a:cubicBezTo>
                  <a:pt x="2763478" y="681609"/>
                  <a:pt x="2538785" y="593974"/>
                  <a:pt x="2344629" y="634356"/>
                </a:cubicBezTo>
                <a:cubicBezTo>
                  <a:pt x="2150473" y="674738"/>
                  <a:pt x="1947309" y="588109"/>
                  <a:pt x="1775544" y="634356"/>
                </a:cubicBezTo>
                <a:cubicBezTo>
                  <a:pt x="1603779" y="680603"/>
                  <a:pt x="1409478" y="631348"/>
                  <a:pt x="1240605" y="634356"/>
                </a:cubicBezTo>
                <a:cubicBezTo>
                  <a:pt x="1071732" y="637364"/>
                  <a:pt x="884334" y="592642"/>
                  <a:pt x="603230" y="634356"/>
                </a:cubicBezTo>
                <a:cubicBezTo>
                  <a:pt x="322126" y="676070"/>
                  <a:pt x="227776" y="602523"/>
                  <a:pt x="0" y="634356"/>
                </a:cubicBezTo>
                <a:cubicBezTo>
                  <a:pt x="-21831" y="554513"/>
                  <a:pt x="26750" y="414997"/>
                  <a:pt x="0" y="329865"/>
                </a:cubicBezTo>
                <a:cubicBezTo>
                  <a:pt x="-26750" y="244733"/>
                  <a:pt x="30179" y="83963"/>
                  <a:pt x="0" y="0"/>
                </a:cubicBezTo>
                <a:close/>
              </a:path>
            </a:pathLst>
          </a:custGeom>
          <a:solidFill>
            <a:srgbClr val="FFC000">
              <a:lumMod val="20000"/>
              <a:lumOff val="80000"/>
            </a:srgbClr>
          </a:solidFill>
          <a:ln w="38100" cap="flat" cmpd="sng" algn="ctr">
            <a:solidFill>
              <a:srgbClr val="FFC000">
                <a:lumMod val="50000"/>
              </a:srgbClr>
            </a:solidFill>
            <a:prstDash val="solid"/>
            <a:miter lim="800000"/>
            <a:extLst>
              <a:ext uri="{C807C97D-BFC1-408E-A445-0C87EB9F89A2}">
                <ask:lineSketchStyleProps xmlns:ask="http://schemas.microsoft.com/office/drawing/2018/sketchyshapes" sd="1219033472">
                  <a:prstGeom prst="rect">
                    <a:avLst/>
                  </a:prstGeom>
                  <ask:type>
                    <ask:lineSketchScribble/>
                  </ask:type>
                </ask:lineSketchStyleProps>
              </a:ext>
            </a:extLst>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50000"/>
                  </a:srgbClr>
                </a:solidFill>
                <a:effectLst/>
                <a:uLnTx/>
                <a:uFillTx/>
                <a:latin typeface="Open Sans" pitchFamily="2" charset="0"/>
                <a:ea typeface="Open Sans" pitchFamily="2" charset="0"/>
                <a:cs typeface="Open Sans" pitchFamily="2" charset="0"/>
              </a:rPr>
              <a:t>Adaptive Storage</a:t>
            </a:r>
            <a:endParaRPr kumimoji="0" lang="en-US" sz="2000" b="0" i="0" u="none" strike="noStrike" kern="1200" cap="none" spc="0" normalizeH="0" baseline="0" noProof="0" dirty="0">
              <a:ln>
                <a:noFill/>
              </a:ln>
              <a:solidFill>
                <a:srgbClr val="FFC000">
                  <a:lumMod val="50000"/>
                </a:srgbClr>
              </a:solidFill>
              <a:effectLst/>
              <a:uLnTx/>
              <a:uFillTx/>
              <a:latin typeface="Open Sans Medium" pitchFamily="2" charset="0"/>
              <a:ea typeface="Open Sans Medium" pitchFamily="2" charset="0"/>
              <a:cs typeface="Open Sans Medium" pitchFamily="2" charset="0"/>
            </a:endParaRPr>
          </a:p>
        </p:txBody>
      </p:sp>
      <p:sp>
        <p:nvSpPr>
          <p:cNvPr id="473" name="Rectangle 472">
            <a:extLst>
              <a:ext uri="{FF2B5EF4-FFF2-40B4-BE49-F238E27FC236}">
                <a16:creationId xmlns:a16="http://schemas.microsoft.com/office/drawing/2014/main" id="{4F13E9E6-2BFE-3DE8-BF85-DDF852AA6946}"/>
              </a:ext>
            </a:extLst>
          </p:cNvPr>
          <p:cNvSpPr/>
          <p:nvPr/>
        </p:nvSpPr>
        <p:spPr>
          <a:xfrm>
            <a:off x="3513122" y="2890290"/>
            <a:ext cx="2621363" cy="836355"/>
          </a:xfrm>
          <a:custGeom>
            <a:avLst/>
            <a:gdLst>
              <a:gd name="connsiteX0" fmla="*/ 0 w 2621363"/>
              <a:gd name="connsiteY0" fmla="*/ 0 h 836355"/>
              <a:gd name="connsiteX1" fmla="*/ 471845 w 2621363"/>
              <a:gd name="connsiteY1" fmla="*/ 0 h 836355"/>
              <a:gd name="connsiteX2" fmla="*/ 996118 w 2621363"/>
              <a:gd name="connsiteY2" fmla="*/ 0 h 836355"/>
              <a:gd name="connsiteX3" fmla="*/ 1572818 w 2621363"/>
              <a:gd name="connsiteY3" fmla="*/ 0 h 836355"/>
              <a:gd name="connsiteX4" fmla="*/ 2097090 w 2621363"/>
              <a:gd name="connsiteY4" fmla="*/ 0 h 836355"/>
              <a:gd name="connsiteX5" fmla="*/ 2621363 w 2621363"/>
              <a:gd name="connsiteY5" fmla="*/ 0 h 836355"/>
              <a:gd name="connsiteX6" fmla="*/ 2621363 w 2621363"/>
              <a:gd name="connsiteY6" fmla="*/ 393087 h 836355"/>
              <a:gd name="connsiteX7" fmla="*/ 2621363 w 2621363"/>
              <a:gd name="connsiteY7" fmla="*/ 836355 h 836355"/>
              <a:gd name="connsiteX8" fmla="*/ 2044663 w 2621363"/>
              <a:gd name="connsiteY8" fmla="*/ 836355 h 836355"/>
              <a:gd name="connsiteX9" fmla="*/ 1494177 w 2621363"/>
              <a:gd name="connsiteY9" fmla="*/ 836355 h 836355"/>
              <a:gd name="connsiteX10" fmla="*/ 996118 w 2621363"/>
              <a:gd name="connsiteY10" fmla="*/ 836355 h 836355"/>
              <a:gd name="connsiteX11" fmla="*/ 550486 w 2621363"/>
              <a:gd name="connsiteY11" fmla="*/ 836355 h 836355"/>
              <a:gd name="connsiteX12" fmla="*/ 0 w 2621363"/>
              <a:gd name="connsiteY12" fmla="*/ 836355 h 836355"/>
              <a:gd name="connsiteX13" fmla="*/ 0 w 2621363"/>
              <a:gd name="connsiteY13" fmla="*/ 418178 h 836355"/>
              <a:gd name="connsiteX14" fmla="*/ 0 w 2621363"/>
              <a:gd name="connsiteY14" fmla="*/ 0 h 836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621363" h="836355" fill="none" extrusionOk="0">
                <a:moveTo>
                  <a:pt x="0" y="0"/>
                </a:moveTo>
                <a:cubicBezTo>
                  <a:pt x="232053" y="-53245"/>
                  <a:pt x="376721" y="34394"/>
                  <a:pt x="471845" y="0"/>
                </a:cubicBezTo>
                <a:cubicBezTo>
                  <a:pt x="566970" y="-34394"/>
                  <a:pt x="753438" y="51480"/>
                  <a:pt x="996118" y="0"/>
                </a:cubicBezTo>
                <a:cubicBezTo>
                  <a:pt x="1238798" y="-51480"/>
                  <a:pt x="1374933" y="68501"/>
                  <a:pt x="1572818" y="0"/>
                </a:cubicBezTo>
                <a:cubicBezTo>
                  <a:pt x="1770703" y="-68501"/>
                  <a:pt x="1912264" y="43190"/>
                  <a:pt x="2097090" y="0"/>
                </a:cubicBezTo>
                <a:cubicBezTo>
                  <a:pt x="2281916" y="-43190"/>
                  <a:pt x="2462983" y="1336"/>
                  <a:pt x="2621363" y="0"/>
                </a:cubicBezTo>
                <a:cubicBezTo>
                  <a:pt x="2649958" y="173869"/>
                  <a:pt x="2580691" y="216971"/>
                  <a:pt x="2621363" y="393087"/>
                </a:cubicBezTo>
                <a:cubicBezTo>
                  <a:pt x="2662035" y="569203"/>
                  <a:pt x="2578198" y="673294"/>
                  <a:pt x="2621363" y="836355"/>
                </a:cubicBezTo>
                <a:cubicBezTo>
                  <a:pt x="2459123" y="903870"/>
                  <a:pt x="2214447" y="795461"/>
                  <a:pt x="2044663" y="836355"/>
                </a:cubicBezTo>
                <a:cubicBezTo>
                  <a:pt x="1874879" y="877249"/>
                  <a:pt x="1685720" y="823569"/>
                  <a:pt x="1494177" y="836355"/>
                </a:cubicBezTo>
                <a:cubicBezTo>
                  <a:pt x="1302634" y="849141"/>
                  <a:pt x="1180110" y="828324"/>
                  <a:pt x="996118" y="836355"/>
                </a:cubicBezTo>
                <a:cubicBezTo>
                  <a:pt x="812126" y="844386"/>
                  <a:pt x="689441" y="823224"/>
                  <a:pt x="550486" y="836355"/>
                </a:cubicBezTo>
                <a:cubicBezTo>
                  <a:pt x="411531" y="849486"/>
                  <a:pt x="182473" y="822082"/>
                  <a:pt x="0" y="836355"/>
                </a:cubicBezTo>
                <a:cubicBezTo>
                  <a:pt x="-7398" y="661575"/>
                  <a:pt x="7563" y="602950"/>
                  <a:pt x="0" y="418178"/>
                </a:cubicBezTo>
                <a:cubicBezTo>
                  <a:pt x="-7563" y="233406"/>
                  <a:pt x="19785" y="207432"/>
                  <a:pt x="0" y="0"/>
                </a:cubicBezTo>
                <a:close/>
              </a:path>
              <a:path w="2621363" h="836355" stroke="0" extrusionOk="0">
                <a:moveTo>
                  <a:pt x="0" y="0"/>
                </a:moveTo>
                <a:cubicBezTo>
                  <a:pt x="220292" y="-28088"/>
                  <a:pt x="258381" y="52986"/>
                  <a:pt x="498059" y="0"/>
                </a:cubicBezTo>
                <a:cubicBezTo>
                  <a:pt x="737737" y="-52986"/>
                  <a:pt x="790479" y="32387"/>
                  <a:pt x="1022332" y="0"/>
                </a:cubicBezTo>
                <a:cubicBezTo>
                  <a:pt x="1254185" y="-32387"/>
                  <a:pt x="1330256" y="40229"/>
                  <a:pt x="1467963" y="0"/>
                </a:cubicBezTo>
                <a:cubicBezTo>
                  <a:pt x="1605670" y="-40229"/>
                  <a:pt x="1804334" y="28207"/>
                  <a:pt x="1939809" y="0"/>
                </a:cubicBezTo>
                <a:cubicBezTo>
                  <a:pt x="2075284" y="-28207"/>
                  <a:pt x="2328267" y="50983"/>
                  <a:pt x="2621363" y="0"/>
                </a:cubicBezTo>
                <a:cubicBezTo>
                  <a:pt x="2626178" y="144330"/>
                  <a:pt x="2582315" y="299775"/>
                  <a:pt x="2621363" y="434905"/>
                </a:cubicBezTo>
                <a:cubicBezTo>
                  <a:pt x="2660411" y="570036"/>
                  <a:pt x="2596009" y="714621"/>
                  <a:pt x="2621363" y="836355"/>
                </a:cubicBezTo>
                <a:cubicBezTo>
                  <a:pt x="2496392" y="868907"/>
                  <a:pt x="2312193" y="806162"/>
                  <a:pt x="2097090" y="836355"/>
                </a:cubicBezTo>
                <a:cubicBezTo>
                  <a:pt x="1881987" y="866548"/>
                  <a:pt x="1831990" y="831099"/>
                  <a:pt x="1572818" y="836355"/>
                </a:cubicBezTo>
                <a:cubicBezTo>
                  <a:pt x="1313646" y="841611"/>
                  <a:pt x="1170705" y="826685"/>
                  <a:pt x="1048545" y="836355"/>
                </a:cubicBezTo>
                <a:cubicBezTo>
                  <a:pt x="926385" y="846025"/>
                  <a:pt x="730442" y="808679"/>
                  <a:pt x="471845" y="836355"/>
                </a:cubicBezTo>
                <a:cubicBezTo>
                  <a:pt x="213248" y="864031"/>
                  <a:pt x="202351" y="825709"/>
                  <a:pt x="0" y="836355"/>
                </a:cubicBezTo>
                <a:cubicBezTo>
                  <a:pt x="-34262" y="729903"/>
                  <a:pt x="36733" y="616013"/>
                  <a:pt x="0" y="401450"/>
                </a:cubicBezTo>
                <a:cubicBezTo>
                  <a:pt x="-36733" y="186888"/>
                  <a:pt x="13298" y="200439"/>
                  <a:pt x="0" y="0"/>
                </a:cubicBezTo>
                <a:close/>
              </a:path>
            </a:pathLst>
          </a:custGeom>
          <a:solidFill>
            <a:srgbClr val="FFC000">
              <a:lumMod val="20000"/>
              <a:lumOff val="80000"/>
            </a:srgbClr>
          </a:solidFill>
          <a:ln w="38100" cap="flat" cmpd="sng" algn="ctr">
            <a:solidFill>
              <a:srgbClr val="FFC000">
                <a:lumMod val="50000"/>
              </a:srgbClr>
            </a:solidFill>
            <a:prstDash val="solid"/>
            <a:miter lim="800000"/>
            <a:extLst>
              <a:ext uri="{C807C97D-BFC1-408E-A445-0C87EB9F89A2}">
                <ask:lineSketchStyleProps xmlns:ask="http://schemas.microsoft.com/office/drawing/2018/sketchyshapes" sd="3922137313">
                  <a:prstGeom prst="rect">
                    <a:avLst/>
                  </a:prstGeom>
                  <ask:type>
                    <ask:lineSketchScribble/>
                  </ask:type>
                </ask:lineSketchStyleProps>
              </a:ext>
            </a:extLst>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50000"/>
                  </a:srgbClr>
                </a:solidFill>
                <a:effectLst/>
                <a:uLnTx/>
                <a:uFillTx/>
                <a:latin typeface="Open Sans" pitchFamily="2" charset="0"/>
                <a:ea typeface="Open Sans" pitchFamily="2" charset="0"/>
                <a:cs typeface="Open Sans" pitchFamily="2" charset="0"/>
              </a:rPr>
              <a:t>Data Ingestion &amp; Preprocessing</a:t>
            </a:r>
          </a:p>
        </p:txBody>
      </p:sp>
      <p:sp>
        <p:nvSpPr>
          <p:cNvPr id="474" name="Rectangle 473">
            <a:extLst>
              <a:ext uri="{FF2B5EF4-FFF2-40B4-BE49-F238E27FC236}">
                <a16:creationId xmlns:a16="http://schemas.microsoft.com/office/drawing/2014/main" id="{61295462-B13A-A8BE-14A0-A4A44056134F}"/>
              </a:ext>
            </a:extLst>
          </p:cNvPr>
          <p:cNvSpPr/>
          <p:nvPr/>
        </p:nvSpPr>
        <p:spPr>
          <a:xfrm>
            <a:off x="7070369" y="2275948"/>
            <a:ext cx="3482573" cy="572245"/>
          </a:xfrm>
          <a:custGeom>
            <a:avLst/>
            <a:gdLst>
              <a:gd name="connsiteX0" fmla="*/ 0 w 3482573"/>
              <a:gd name="connsiteY0" fmla="*/ 0 h 572245"/>
              <a:gd name="connsiteX1" fmla="*/ 510777 w 3482573"/>
              <a:gd name="connsiteY1" fmla="*/ 0 h 572245"/>
              <a:gd name="connsiteX2" fmla="*/ 1091206 w 3482573"/>
              <a:gd name="connsiteY2" fmla="*/ 0 h 572245"/>
              <a:gd name="connsiteX3" fmla="*/ 1741287 w 3482573"/>
              <a:gd name="connsiteY3" fmla="*/ 0 h 572245"/>
              <a:gd name="connsiteX4" fmla="*/ 2321715 w 3482573"/>
              <a:gd name="connsiteY4" fmla="*/ 0 h 572245"/>
              <a:gd name="connsiteX5" fmla="*/ 2902144 w 3482573"/>
              <a:gd name="connsiteY5" fmla="*/ 0 h 572245"/>
              <a:gd name="connsiteX6" fmla="*/ 3482573 w 3482573"/>
              <a:gd name="connsiteY6" fmla="*/ 0 h 572245"/>
              <a:gd name="connsiteX7" fmla="*/ 3482573 w 3482573"/>
              <a:gd name="connsiteY7" fmla="*/ 572245 h 572245"/>
              <a:gd name="connsiteX8" fmla="*/ 2832493 w 3482573"/>
              <a:gd name="connsiteY8" fmla="*/ 572245 h 572245"/>
              <a:gd name="connsiteX9" fmla="*/ 2217238 w 3482573"/>
              <a:gd name="connsiteY9" fmla="*/ 572245 h 572245"/>
              <a:gd name="connsiteX10" fmla="*/ 1671635 w 3482573"/>
              <a:gd name="connsiteY10" fmla="*/ 572245 h 572245"/>
              <a:gd name="connsiteX11" fmla="*/ 1195683 w 3482573"/>
              <a:gd name="connsiteY11" fmla="*/ 572245 h 572245"/>
              <a:gd name="connsiteX12" fmla="*/ 719732 w 3482573"/>
              <a:gd name="connsiteY12" fmla="*/ 572245 h 572245"/>
              <a:gd name="connsiteX13" fmla="*/ 0 w 3482573"/>
              <a:gd name="connsiteY13" fmla="*/ 572245 h 572245"/>
              <a:gd name="connsiteX14" fmla="*/ 0 w 3482573"/>
              <a:gd name="connsiteY14" fmla="*/ 0 h 57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482573" h="572245" fill="none" extrusionOk="0">
                <a:moveTo>
                  <a:pt x="0" y="0"/>
                </a:moveTo>
                <a:cubicBezTo>
                  <a:pt x="240035" y="-1849"/>
                  <a:pt x="278699" y="40315"/>
                  <a:pt x="510777" y="0"/>
                </a:cubicBezTo>
                <a:cubicBezTo>
                  <a:pt x="742855" y="-40315"/>
                  <a:pt x="954971" y="41546"/>
                  <a:pt x="1091206" y="0"/>
                </a:cubicBezTo>
                <a:cubicBezTo>
                  <a:pt x="1227441" y="-41546"/>
                  <a:pt x="1426342" y="24318"/>
                  <a:pt x="1741287" y="0"/>
                </a:cubicBezTo>
                <a:cubicBezTo>
                  <a:pt x="2056232" y="-24318"/>
                  <a:pt x="2093880" y="63322"/>
                  <a:pt x="2321715" y="0"/>
                </a:cubicBezTo>
                <a:cubicBezTo>
                  <a:pt x="2549550" y="-63322"/>
                  <a:pt x="2687610" y="61943"/>
                  <a:pt x="2902144" y="0"/>
                </a:cubicBezTo>
                <a:cubicBezTo>
                  <a:pt x="3116678" y="-61943"/>
                  <a:pt x="3209215" y="6570"/>
                  <a:pt x="3482573" y="0"/>
                </a:cubicBezTo>
                <a:cubicBezTo>
                  <a:pt x="3512779" y="172444"/>
                  <a:pt x="3444593" y="427191"/>
                  <a:pt x="3482573" y="572245"/>
                </a:cubicBezTo>
                <a:cubicBezTo>
                  <a:pt x="3225071" y="573038"/>
                  <a:pt x="3045327" y="531982"/>
                  <a:pt x="2832493" y="572245"/>
                </a:cubicBezTo>
                <a:cubicBezTo>
                  <a:pt x="2619659" y="612508"/>
                  <a:pt x="2437934" y="498529"/>
                  <a:pt x="2217238" y="572245"/>
                </a:cubicBezTo>
                <a:cubicBezTo>
                  <a:pt x="1996542" y="645961"/>
                  <a:pt x="1804260" y="567938"/>
                  <a:pt x="1671635" y="572245"/>
                </a:cubicBezTo>
                <a:cubicBezTo>
                  <a:pt x="1539010" y="576552"/>
                  <a:pt x="1312471" y="552189"/>
                  <a:pt x="1195683" y="572245"/>
                </a:cubicBezTo>
                <a:cubicBezTo>
                  <a:pt x="1078895" y="592301"/>
                  <a:pt x="850112" y="534887"/>
                  <a:pt x="719732" y="572245"/>
                </a:cubicBezTo>
                <a:cubicBezTo>
                  <a:pt x="589352" y="609603"/>
                  <a:pt x="252421" y="498621"/>
                  <a:pt x="0" y="572245"/>
                </a:cubicBezTo>
                <a:cubicBezTo>
                  <a:pt x="-68273" y="354278"/>
                  <a:pt x="58695" y="272005"/>
                  <a:pt x="0" y="0"/>
                </a:cubicBezTo>
                <a:close/>
              </a:path>
              <a:path w="3482573" h="572245" stroke="0" extrusionOk="0">
                <a:moveTo>
                  <a:pt x="0" y="0"/>
                </a:moveTo>
                <a:cubicBezTo>
                  <a:pt x="188210" y="-46881"/>
                  <a:pt x="286932" y="787"/>
                  <a:pt x="545603" y="0"/>
                </a:cubicBezTo>
                <a:cubicBezTo>
                  <a:pt x="804274" y="-787"/>
                  <a:pt x="917376" y="45328"/>
                  <a:pt x="1126032" y="0"/>
                </a:cubicBezTo>
                <a:cubicBezTo>
                  <a:pt x="1334688" y="-45328"/>
                  <a:pt x="1403947" y="21348"/>
                  <a:pt x="1601984" y="0"/>
                </a:cubicBezTo>
                <a:cubicBezTo>
                  <a:pt x="1800021" y="-21348"/>
                  <a:pt x="1881818" y="56375"/>
                  <a:pt x="2112761" y="0"/>
                </a:cubicBezTo>
                <a:cubicBezTo>
                  <a:pt x="2343704" y="-56375"/>
                  <a:pt x="2490479" y="72321"/>
                  <a:pt x="2762841" y="0"/>
                </a:cubicBezTo>
                <a:cubicBezTo>
                  <a:pt x="3035203" y="-72321"/>
                  <a:pt x="3160312" y="63096"/>
                  <a:pt x="3482573" y="0"/>
                </a:cubicBezTo>
                <a:cubicBezTo>
                  <a:pt x="3484837" y="120611"/>
                  <a:pt x="3479781" y="425115"/>
                  <a:pt x="3482573" y="572245"/>
                </a:cubicBezTo>
                <a:cubicBezTo>
                  <a:pt x="3254954" y="583060"/>
                  <a:pt x="3180852" y="521342"/>
                  <a:pt x="2902144" y="572245"/>
                </a:cubicBezTo>
                <a:cubicBezTo>
                  <a:pt x="2623436" y="623148"/>
                  <a:pt x="2536735" y="555060"/>
                  <a:pt x="2321715" y="572245"/>
                </a:cubicBezTo>
                <a:cubicBezTo>
                  <a:pt x="2106695" y="589430"/>
                  <a:pt x="2010935" y="510373"/>
                  <a:pt x="1741287" y="572245"/>
                </a:cubicBezTo>
                <a:cubicBezTo>
                  <a:pt x="1471639" y="634117"/>
                  <a:pt x="1405582" y="560400"/>
                  <a:pt x="1091206" y="572245"/>
                </a:cubicBezTo>
                <a:cubicBezTo>
                  <a:pt x="776830" y="584090"/>
                  <a:pt x="740650" y="527487"/>
                  <a:pt x="580429" y="572245"/>
                </a:cubicBezTo>
                <a:cubicBezTo>
                  <a:pt x="420208" y="617003"/>
                  <a:pt x="184423" y="507839"/>
                  <a:pt x="0" y="572245"/>
                </a:cubicBezTo>
                <a:cubicBezTo>
                  <a:pt x="-13292" y="335784"/>
                  <a:pt x="22696" y="115840"/>
                  <a:pt x="0" y="0"/>
                </a:cubicBezTo>
                <a:close/>
              </a:path>
            </a:pathLst>
          </a:custGeom>
          <a:solidFill>
            <a:srgbClr val="FFC000">
              <a:lumMod val="20000"/>
              <a:lumOff val="80000"/>
            </a:srgbClr>
          </a:solidFill>
          <a:ln w="38100" cap="flat" cmpd="sng" algn="ctr">
            <a:solidFill>
              <a:srgbClr val="FFC000">
                <a:lumMod val="50000"/>
              </a:srgbClr>
            </a:solidFill>
            <a:prstDash val="solid"/>
            <a:miter lim="800000"/>
            <a:extLst>
              <a:ext uri="{C807C97D-BFC1-408E-A445-0C87EB9F89A2}">
                <ask:lineSketchStyleProps xmlns:ask="http://schemas.microsoft.com/office/drawing/2018/sketchyshapes" sd="3922137313">
                  <a:prstGeom prst="rect">
                    <a:avLst/>
                  </a:prstGeom>
                  <ask:type>
                    <ask:lineSketchScribble/>
                  </ask:type>
                </ask:lineSketchStyleProps>
              </a:ext>
            </a:extLst>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50000"/>
                  </a:srgbClr>
                </a:solidFill>
                <a:effectLst/>
                <a:uLnTx/>
                <a:uFillTx/>
                <a:latin typeface="Open Sans" pitchFamily="2" charset="0"/>
                <a:ea typeface="Open Sans" pitchFamily="2" charset="0"/>
                <a:cs typeface="Open Sans" pitchFamily="2" charset="0"/>
              </a:rPr>
              <a:t>Runtime for diverse accelerators</a:t>
            </a:r>
          </a:p>
        </p:txBody>
      </p:sp>
      <p:sp>
        <p:nvSpPr>
          <p:cNvPr id="475" name="Rectangle 474">
            <a:extLst>
              <a:ext uri="{FF2B5EF4-FFF2-40B4-BE49-F238E27FC236}">
                <a16:creationId xmlns:a16="http://schemas.microsoft.com/office/drawing/2014/main" id="{9F267BAB-3BD0-D56A-64FE-91E49AF6BA0C}"/>
              </a:ext>
            </a:extLst>
          </p:cNvPr>
          <p:cNvSpPr/>
          <p:nvPr/>
        </p:nvSpPr>
        <p:spPr>
          <a:xfrm>
            <a:off x="2219187" y="4020903"/>
            <a:ext cx="8092020" cy="572245"/>
          </a:xfrm>
          <a:custGeom>
            <a:avLst/>
            <a:gdLst>
              <a:gd name="connsiteX0" fmla="*/ 0 w 8092020"/>
              <a:gd name="connsiteY0" fmla="*/ 0 h 572245"/>
              <a:gd name="connsiteX1" fmla="*/ 658922 w 8092020"/>
              <a:gd name="connsiteY1" fmla="*/ 0 h 572245"/>
              <a:gd name="connsiteX2" fmla="*/ 1236923 w 8092020"/>
              <a:gd name="connsiteY2" fmla="*/ 0 h 572245"/>
              <a:gd name="connsiteX3" fmla="*/ 1895845 w 8092020"/>
              <a:gd name="connsiteY3" fmla="*/ 0 h 572245"/>
              <a:gd name="connsiteX4" fmla="*/ 2635687 w 8092020"/>
              <a:gd name="connsiteY4" fmla="*/ 0 h 572245"/>
              <a:gd name="connsiteX5" fmla="*/ 3375528 w 8092020"/>
              <a:gd name="connsiteY5" fmla="*/ 0 h 572245"/>
              <a:gd name="connsiteX6" fmla="*/ 4115370 w 8092020"/>
              <a:gd name="connsiteY6" fmla="*/ 0 h 572245"/>
              <a:gd name="connsiteX7" fmla="*/ 4612451 w 8092020"/>
              <a:gd name="connsiteY7" fmla="*/ 0 h 572245"/>
              <a:gd name="connsiteX8" fmla="*/ 4947692 w 8092020"/>
              <a:gd name="connsiteY8" fmla="*/ 0 h 572245"/>
              <a:gd name="connsiteX9" fmla="*/ 5606614 w 8092020"/>
              <a:gd name="connsiteY9" fmla="*/ 0 h 572245"/>
              <a:gd name="connsiteX10" fmla="*/ 6346456 w 8092020"/>
              <a:gd name="connsiteY10" fmla="*/ 0 h 572245"/>
              <a:gd name="connsiteX11" fmla="*/ 6924457 w 8092020"/>
              <a:gd name="connsiteY11" fmla="*/ 0 h 572245"/>
              <a:gd name="connsiteX12" fmla="*/ 7259698 w 8092020"/>
              <a:gd name="connsiteY12" fmla="*/ 0 h 572245"/>
              <a:gd name="connsiteX13" fmla="*/ 8092020 w 8092020"/>
              <a:gd name="connsiteY13" fmla="*/ 0 h 572245"/>
              <a:gd name="connsiteX14" fmla="*/ 8092020 w 8092020"/>
              <a:gd name="connsiteY14" fmla="*/ 572245 h 572245"/>
              <a:gd name="connsiteX15" fmla="*/ 7433098 w 8092020"/>
              <a:gd name="connsiteY15" fmla="*/ 572245 h 572245"/>
              <a:gd name="connsiteX16" fmla="*/ 7016937 w 8092020"/>
              <a:gd name="connsiteY16" fmla="*/ 572245 h 572245"/>
              <a:gd name="connsiteX17" fmla="*/ 6600776 w 8092020"/>
              <a:gd name="connsiteY17" fmla="*/ 572245 h 572245"/>
              <a:gd name="connsiteX18" fmla="*/ 6103695 w 8092020"/>
              <a:gd name="connsiteY18" fmla="*/ 572245 h 572245"/>
              <a:gd name="connsiteX19" fmla="*/ 5444773 w 8092020"/>
              <a:gd name="connsiteY19" fmla="*/ 572245 h 572245"/>
              <a:gd name="connsiteX20" fmla="*/ 4866772 w 8092020"/>
              <a:gd name="connsiteY20" fmla="*/ 572245 h 572245"/>
              <a:gd name="connsiteX21" fmla="*/ 4126930 w 8092020"/>
              <a:gd name="connsiteY21" fmla="*/ 572245 h 572245"/>
              <a:gd name="connsiteX22" fmla="*/ 3548929 w 8092020"/>
              <a:gd name="connsiteY22" fmla="*/ 572245 h 572245"/>
              <a:gd name="connsiteX23" fmla="*/ 2970927 w 8092020"/>
              <a:gd name="connsiteY23" fmla="*/ 572245 h 572245"/>
              <a:gd name="connsiteX24" fmla="*/ 2635687 w 8092020"/>
              <a:gd name="connsiteY24" fmla="*/ 572245 h 572245"/>
              <a:gd name="connsiteX25" fmla="*/ 2300446 w 8092020"/>
              <a:gd name="connsiteY25" fmla="*/ 572245 h 572245"/>
              <a:gd name="connsiteX26" fmla="*/ 1560604 w 8092020"/>
              <a:gd name="connsiteY26" fmla="*/ 572245 h 572245"/>
              <a:gd name="connsiteX27" fmla="*/ 820762 w 8092020"/>
              <a:gd name="connsiteY27" fmla="*/ 572245 h 572245"/>
              <a:gd name="connsiteX28" fmla="*/ 0 w 8092020"/>
              <a:gd name="connsiteY28" fmla="*/ 572245 h 572245"/>
              <a:gd name="connsiteX29" fmla="*/ 0 w 8092020"/>
              <a:gd name="connsiteY29" fmla="*/ 0 h 57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8092020" h="572245" fill="none" extrusionOk="0">
                <a:moveTo>
                  <a:pt x="0" y="0"/>
                </a:moveTo>
                <a:cubicBezTo>
                  <a:pt x="166971" y="-53978"/>
                  <a:pt x="513186" y="45991"/>
                  <a:pt x="658922" y="0"/>
                </a:cubicBezTo>
                <a:cubicBezTo>
                  <a:pt x="804658" y="-45991"/>
                  <a:pt x="1016353" y="46220"/>
                  <a:pt x="1236923" y="0"/>
                </a:cubicBezTo>
                <a:cubicBezTo>
                  <a:pt x="1457493" y="-46220"/>
                  <a:pt x="1761820" y="71681"/>
                  <a:pt x="1895845" y="0"/>
                </a:cubicBezTo>
                <a:cubicBezTo>
                  <a:pt x="2029870" y="-71681"/>
                  <a:pt x="2308318" y="58938"/>
                  <a:pt x="2635687" y="0"/>
                </a:cubicBezTo>
                <a:cubicBezTo>
                  <a:pt x="2963056" y="-58938"/>
                  <a:pt x="3017781" y="40572"/>
                  <a:pt x="3375528" y="0"/>
                </a:cubicBezTo>
                <a:cubicBezTo>
                  <a:pt x="3733275" y="-40572"/>
                  <a:pt x="3837640" y="46084"/>
                  <a:pt x="4115370" y="0"/>
                </a:cubicBezTo>
                <a:cubicBezTo>
                  <a:pt x="4393100" y="-46084"/>
                  <a:pt x="4455984" y="3550"/>
                  <a:pt x="4612451" y="0"/>
                </a:cubicBezTo>
                <a:cubicBezTo>
                  <a:pt x="4768918" y="-3550"/>
                  <a:pt x="4791278" y="13650"/>
                  <a:pt x="4947692" y="0"/>
                </a:cubicBezTo>
                <a:cubicBezTo>
                  <a:pt x="5104106" y="-13650"/>
                  <a:pt x="5398741" y="12488"/>
                  <a:pt x="5606614" y="0"/>
                </a:cubicBezTo>
                <a:cubicBezTo>
                  <a:pt x="5814487" y="-12488"/>
                  <a:pt x="6004535" y="42709"/>
                  <a:pt x="6346456" y="0"/>
                </a:cubicBezTo>
                <a:cubicBezTo>
                  <a:pt x="6688377" y="-42709"/>
                  <a:pt x="6794773" y="17372"/>
                  <a:pt x="6924457" y="0"/>
                </a:cubicBezTo>
                <a:cubicBezTo>
                  <a:pt x="7054141" y="-17372"/>
                  <a:pt x="7103024" y="13870"/>
                  <a:pt x="7259698" y="0"/>
                </a:cubicBezTo>
                <a:cubicBezTo>
                  <a:pt x="7416372" y="-13870"/>
                  <a:pt x="7726702" y="39416"/>
                  <a:pt x="8092020" y="0"/>
                </a:cubicBezTo>
                <a:cubicBezTo>
                  <a:pt x="8103200" y="153531"/>
                  <a:pt x="8089895" y="315427"/>
                  <a:pt x="8092020" y="572245"/>
                </a:cubicBezTo>
                <a:cubicBezTo>
                  <a:pt x="7790225" y="644897"/>
                  <a:pt x="7689126" y="524145"/>
                  <a:pt x="7433098" y="572245"/>
                </a:cubicBezTo>
                <a:cubicBezTo>
                  <a:pt x="7177070" y="620345"/>
                  <a:pt x="7158993" y="527691"/>
                  <a:pt x="7016937" y="572245"/>
                </a:cubicBezTo>
                <a:cubicBezTo>
                  <a:pt x="6874881" y="616799"/>
                  <a:pt x="6770627" y="566821"/>
                  <a:pt x="6600776" y="572245"/>
                </a:cubicBezTo>
                <a:cubicBezTo>
                  <a:pt x="6430925" y="577669"/>
                  <a:pt x="6282528" y="556122"/>
                  <a:pt x="6103695" y="572245"/>
                </a:cubicBezTo>
                <a:cubicBezTo>
                  <a:pt x="5924862" y="588368"/>
                  <a:pt x="5643470" y="498138"/>
                  <a:pt x="5444773" y="572245"/>
                </a:cubicBezTo>
                <a:cubicBezTo>
                  <a:pt x="5246076" y="646352"/>
                  <a:pt x="5069909" y="542405"/>
                  <a:pt x="4866772" y="572245"/>
                </a:cubicBezTo>
                <a:cubicBezTo>
                  <a:pt x="4663635" y="602085"/>
                  <a:pt x="4352652" y="532653"/>
                  <a:pt x="4126930" y="572245"/>
                </a:cubicBezTo>
                <a:cubicBezTo>
                  <a:pt x="3901208" y="611837"/>
                  <a:pt x="3723563" y="514225"/>
                  <a:pt x="3548929" y="572245"/>
                </a:cubicBezTo>
                <a:cubicBezTo>
                  <a:pt x="3374295" y="630265"/>
                  <a:pt x="3155217" y="545577"/>
                  <a:pt x="2970927" y="572245"/>
                </a:cubicBezTo>
                <a:cubicBezTo>
                  <a:pt x="2786637" y="598913"/>
                  <a:pt x="2740674" y="537593"/>
                  <a:pt x="2635687" y="572245"/>
                </a:cubicBezTo>
                <a:cubicBezTo>
                  <a:pt x="2530700" y="606897"/>
                  <a:pt x="2369595" y="565776"/>
                  <a:pt x="2300446" y="572245"/>
                </a:cubicBezTo>
                <a:cubicBezTo>
                  <a:pt x="2231297" y="578714"/>
                  <a:pt x="1768875" y="541889"/>
                  <a:pt x="1560604" y="572245"/>
                </a:cubicBezTo>
                <a:cubicBezTo>
                  <a:pt x="1352333" y="602601"/>
                  <a:pt x="1018206" y="510708"/>
                  <a:pt x="820762" y="572245"/>
                </a:cubicBezTo>
                <a:cubicBezTo>
                  <a:pt x="623318" y="633782"/>
                  <a:pt x="289436" y="557828"/>
                  <a:pt x="0" y="572245"/>
                </a:cubicBezTo>
                <a:cubicBezTo>
                  <a:pt x="-60445" y="383379"/>
                  <a:pt x="52851" y="264890"/>
                  <a:pt x="0" y="0"/>
                </a:cubicBezTo>
                <a:close/>
              </a:path>
              <a:path w="8092020" h="572245" stroke="0" extrusionOk="0">
                <a:moveTo>
                  <a:pt x="0" y="0"/>
                </a:moveTo>
                <a:cubicBezTo>
                  <a:pt x="131905" y="-53655"/>
                  <a:pt x="254124" y="6691"/>
                  <a:pt x="497081" y="0"/>
                </a:cubicBezTo>
                <a:cubicBezTo>
                  <a:pt x="740038" y="-6691"/>
                  <a:pt x="952281" y="37276"/>
                  <a:pt x="1075083" y="0"/>
                </a:cubicBezTo>
                <a:cubicBezTo>
                  <a:pt x="1197885" y="-37276"/>
                  <a:pt x="1277410" y="8595"/>
                  <a:pt x="1410323" y="0"/>
                </a:cubicBezTo>
                <a:cubicBezTo>
                  <a:pt x="1543236" y="-8595"/>
                  <a:pt x="1659296" y="27132"/>
                  <a:pt x="1826485" y="0"/>
                </a:cubicBezTo>
                <a:cubicBezTo>
                  <a:pt x="1993674" y="-27132"/>
                  <a:pt x="2329149" y="34658"/>
                  <a:pt x="2566326" y="0"/>
                </a:cubicBezTo>
                <a:cubicBezTo>
                  <a:pt x="2803503" y="-34658"/>
                  <a:pt x="3105632" y="29369"/>
                  <a:pt x="3306168" y="0"/>
                </a:cubicBezTo>
                <a:cubicBezTo>
                  <a:pt x="3506704" y="-29369"/>
                  <a:pt x="3684933" y="44672"/>
                  <a:pt x="3803249" y="0"/>
                </a:cubicBezTo>
                <a:cubicBezTo>
                  <a:pt x="3921565" y="-44672"/>
                  <a:pt x="4076816" y="37002"/>
                  <a:pt x="4219410" y="0"/>
                </a:cubicBezTo>
                <a:cubicBezTo>
                  <a:pt x="4362004" y="-37002"/>
                  <a:pt x="4524235" y="18215"/>
                  <a:pt x="4716492" y="0"/>
                </a:cubicBezTo>
                <a:cubicBezTo>
                  <a:pt x="4908749" y="-18215"/>
                  <a:pt x="5068138" y="37279"/>
                  <a:pt x="5213573" y="0"/>
                </a:cubicBezTo>
                <a:cubicBezTo>
                  <a:pt x="5359008" y="-37279"/>
                  <a:pt x="5784641" y="33764"/>
                  <a:pt x="5953415" y="0"/>
                </a:cubicBezTo>
                <a:cubicBezTo>
                  <a:pt x="6122189" y="-33764"/>
                  <a:pt x="6259146" y="35368"/>
                  <a:pt x="6369576" y="0"/>
                </a:cubicBezTo>
                <a:cubicBezTo>
                  <a:pt x="6480006" y="-35368"/>
                  <a:pt x="6701039" y="15527"/>
                  <a:pt x="7028497" y="0"/>
                </a:cubicBezTo>
                <a:cubicBezTo>
                  <a:pt x="7355955" y="-15527"/>
                  <a:pt x="7295190" y="56077"/>
                  <a:pt x="7525579" y="0"/>
                </a:cubicBezTo>
                <a:cubicBezTo>
                  <a:pt x="7755968" y="-56077"/>
                  <a:pt x="7954648" y="44849"/>
                  <a:pt x="8092020" y="0"/>
                </a:cubicBezTo>
                <a:cubicBezTo>
                  <a:pt x="8137994" y="284732"/>
                  <a:pt x="8061332" y="388562"/>
                  <a:pt x="8092020" y="572245"/>
                </a:cubicBezTo>
                <a:cubicBezTo>
                  <a:pt x="7791992" y="600203"/>
                  <a:pt x="7660066" y="552722"/>
                  <a:pt x="7433098" y="572245"/>
                </a:cubicBezTo>
                <a:cubicBezTo>
                  <a:pt x="7206130" y="591768"/>
                  <a:pt x="7175329" y="571586"/>
                  <a:pt x="7097858" y="572245"/>
                </a:cubicBezTo>
                <a:cubicBezTo>
                  <a:pt x="7020387" y="572904"/>
                  <a:pt x="6611748" y="512266"/>
                  <a:pt x="6358016" y="572245"/>
                </a:cubicBezTo>
                <a:cubicBezTo>
                  <a:pt x="6104284" y="632224"/>
                  <a:pt x="5860888" y="561261"/>
                  <a:pt x="5618174" y="572245"/>
                </a:cubicBezTo>
                <a:cubicBezTo>
                  <a:pt x="5375460" y="583229"/>
                  <a:pt x="5221650" y="569198"/>
                  <a:pt x="4878332" y="572245"/>
                </a:cubicBezTo>
                <a:cubicBezTo>
                  <a:pt x="4535014" y="575292"/>
                  <a:pt x="4500957" y="539499"/>
                  <a:pt x="4381251" y="572245"/>
                </a:cubicBezTo>
                <a:cubicBezTo>
                  <a:pt x="4261545" y="604991"/>
                  <a:pt x="4044290" y="523814"/>
                  <a:pt x="3803249" y="572245"/>
                </a:cubicBezTo>
                <a:cubicBezTo>
                  <a:pt x="3562208" y="620676"/>
                  <a:pt x="3405402" y="567817"/>
                  <a:pt x="3063408" y="572245"/>
                </a:cubicBezTo>
                <a:cubicBezTo>
                  <a:pt x="2721414" y="576673"/>
                  <a:pt x="2588026" y="567455"/>
                  <a:pt x="2323566" y="572245"/>
                </a:cubicBezTo>
                <a:cubicBezTo>
                  <a:pt x="2059106" y="577035"/>
                  <a:pt x="2074662" y="529767"/>
                  <a:pt x="1907405" y="572245"/>
                </a:cubicBezTo>
                <a:cubicBezTo>
                  <a:pt x="1740148" y="614723"/>
                  <a:pt x="1507656" y="545267"/>
                  <a:pt x="1167563" y="572245"/>
                </a:cubicBezTo>
                <a:cubicBezTo>
                  <a:pt x="827470" y="599223"/>
                  <a:pt x="489207" y="457792"/>
                  <a:pt x="0" y="572245"/>
                </a:cubicBezTo>
                <a:cubicBezTo>
                  <a:pt x="-4679" y="373665"/>
                  <a:pt x="16569" y="223320"/>
                  <a:pt x="0" y="0"/>
                </a:cubicBezTo>
                <a:close/>
              </a:path>
            </a:pathLst>
          </a:custGeom>
          <a:solidFill>
            <a:srgbClr val="FFC000">
              <a:lumMod val="20000"/>
              <a:lumOff val="80000"/>
            </a:srgbClr>
          </a:solidFill>
          <a:ln w="38100" cap="flat" cmpd="sng" algn="ctr">
            <a:solidFill>
              <a:srgbClr val="FFC000">
                <a:lumMod val="50000"/>
              </a:srgbClr>
            </a:solidFill>
            <a:prstDash val="solid"/>
            <a:miter lim="800000"/>
            <a:extLst>
              <a:ext uri="{C807C97D-BFC1-408E-A445-0C87EB9F89A2}">
                <ask:lineSketchStyleProps xmlns:ask="http://schemas.microsoft.com/office/drawing/2018/sketchyshapes" sd="3922137313">
                  <a:prstGeom prst="rect">
                    <a:avLst/>
                  </a:prstGeom>
                  <ask:type>
                    <ask:lineSketchScribble/>
                  </ask:type>
                </ask:lineSketchStyleProps>
              </a:ext>
            </a:extLst>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50000"/>
                  </a:srgbClr>
                </a:solidFill>
                <a:effectLst/>
                <a:uLnTx/>
                <a:uFillTx/>
                <a:latin typeface="Open Sans" pitchFamily="2" charset="0"/>
                <a:ea typeface="Open Sans" pitchFamily="2" charset="0"/>
                <a:cs typeface="Open Sans" pitchFamily="2" charset="0"/>
              </a:rPr>
              <a:t>Optimizations</a:t>
            </a:r>
            <a:r>
              <a:rPr kumimoji="0" lang="en-US" sz="2000" b="1" i="0" u="none" strike="noStrike" kern="1200" cap="none" spc="0" normalizeH="0" noProof="0" dirty="0">
                <a:ln>
                  <a:noFill/>
                </a:ln>
                <a:solidFill>
                  <a:srgbClr val="FFC000">
                    <a:lumMod val="50000"/>
                  </a:srgbClr>
                </a:solidFill>
                <a:effectLst/>
                <a:uLnTx/>
                <a:uFillTx/>
                <a:latin typeface="Open Sans" pitchFamily="2" charset="0"/>
                <a:ea typeface="Open Sans" pitchFamily="2" charset="0"/>
                <a:cs typeface="Open Sans" pitchFamily="2" charset="0"/>
              </a:rPr>
              <a:t> for </a:t>
            </a:r>
            <a:r>
              <a:rPr kumimoji="0" lang="en-US" sz="2000" b="1" i="0" u="none" strike="noStrike" kern="1200" cap="none" spc="0" normalizeH="0" baseline="0" noProof="0" dirty="0">
                <a:ln>
                  <a:noFill/>
                </a:ln>
                <a:solidFill>
                  <a:srgbClr val="FFC000">
                    <a:lumMod val="50000"/>
                  </a:srgbClr>
                </a:solidFill>
                <a:effectLst/>
                <a:uLnTx/>
                <a:uFillTx/>
                <a:latin typeface="Open Sans" pitchFamily="2" charset="0"/>
                <a:ea typeface="Open Sans" pitchFamily="2" charset="0"/>
                <a:cs typeface="Open Sans" pitchFamily="2" charset="0"/>
              </a:rPr>
              <a:t>Communication Collectives</a:t>
            </a:r>
          </a:p>
        </p:txBody>
      </p:sp>
      <p:sp>
        <p:nvSpPr>
          <p:cNvPr id="476" name="Rectangle 475">
            <a:extLst>
              <a:ext uri="{FF2B5EF4-FFF2-40B4-BE49-F238E27FC236}">
                <a16:creationId xmlns:a16="http://schemas.microsoft.com/office/drawing/2014/main" id="{345F54BE-B795-30E7-4FBC-F22EBE19AB45}"/>
              </a:ext>
            </a:extLst>
          </p:cNvPr>
          <p:cNvSpPr/>
          <p:nvPr/>
        </p:nvSpPr>
        <p:spPr>
          <a:xfrm>
            <a:off x="6134485" y="4856657"/>
            <a:ext cx="4833454" cy="572245"/>
          </a:xfrm>
          <a:custGeom>
            <a:avLst/>
            <a:gdLst>
              <a:gd name="connsiteX0" fmla="*/ 0 w 4833454"/>
              <a:gd name="connsiteY0" fmla="*/ 0 h 572245"/>
              <a:gd name="connsiteX1" fmla="*/ 440381 w 4833454"/>
              <a:gd name="connsiteY1" fmla="*/ 0 h 572245"/>
              <a:gd name="connsiteX2" fmla="*/ 1025766 w 4833454"/>
              <a:gd name="connsiteY2" fmla="*/ 0 h 572245"/>
              <a:gd name="connsiteX3" fmla="*/ 1562817 w 4833454"/>
              <a:gd name="connsiteY3" fmla="*/ 0 h 572245"/>
              <a:gd name="connsiteX4" fmla="*/ 2148202 w 4833454"/>
              <a:gd name="connsiteY4" fmla="*/ 0 h 572245"/>
              <a:gd name="connsiteX5" fmla="*/ 2636918 w 4833454"/>
              <a:gd name="connsiteY5" fmla="*/ 0 h 572245"/>
              <a:gd name="connsiteX6" fmla="*/ 3077299 w 4833454"/>
              <a:gd name="connsiteY6" fmla="*/ 0 h 572245"/>
              <a:gd name="connsiteX7" fmla="*/ 3662684 w 4833454"/>
              <a:gd name="connsiteY7" fmla="*/ 0 h 572245"/>
              <a:gd name="connsiteX8" fmla="*/ 4151400 w 4833454"/>
              <a:gd name="connsiteY8" fmla="*/ 0 h 572245"/>
              <a:gd name="connsiteX9" fmla="*/ 4833454 w 4833454"/>
              <a:gd name="connsiteY9" fmla="*/ 0 h 572245"/>
              <a:gd name="connsiteX10" fmla="*/ 4833454 w 4833454"/>
              <a:gd name="connsiteY10" fmla="*/ 572245 h 572245"/>
              <a:gd name="connsiteX11" fmla="*/ 4441407 w 4833454"/>
              <a:gd name="connsiteY11" fmla="*/ 572245 h 572245"/>
              <a:gd name="connsiteX12" fmla="*/ 4049360 w 4833454"/>
              <a:gd name="connsiteY12" fmla="*/ 572245 h 572245"/>
              <a:gd name="connsiteX13" fmla="*/ 3608979 w 4833454"/>
              <a:gd name="connsiteY13" fmla="*/ 572245 h 572245"/>
              <a:gd name="connsiteX14" fmla="*/ 2975259 w 4833454"/>
              <a:gd name="connsiteY14" fmla="*/ 572245 h 572245"/>
              <a:gd name="connsiteX15" fmla="*/ 2583213 w 4833454"/>
              <a:gd name="connsiteY15" fmla="*/ 572245 h 572245"/>
              <a:gd name="connsiteX16" fmla="*/ 1949493 w 4833454"/>
              <a:gd name="connsiteY16" fmla="*/ 572245 h 572245"/>
              <a:gd name="connsiteX17" fmla="*/ 1364108 w 4833454"/>
              <a:gd name="connsiteY17" fmla="*/ 572245 h 572245"/>
              <a:gd name="connsiteX18" fmla="*/ 778723 w 4833454"/>
              <a:gd name="connsiteY18" fmla="*/ 572245 h 572245"/>
              <a:gd name="connsiteX19" fmla="*/ 0 w 4833454"/>
              <a:gd name="connsiteY19" fmla="*/ 572245 h 572245"/>
              <a:gd name="connsiteX20" fmla="*/ 0 w 4833454"/>
              <a:gd name="connsiteY20" fmla="*/ 0 h 57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833454" h="572245" fill="none" extrusionOk="0">
                <a:moveTo>
                  <a:pt x="0" y="0"/>
                </a:moveTo>
                <a:cubicBezTo>
                  <a:pt x="111368" y="-20951"/>
                  <a:pt x="305125" y="16107"/>
                  <a:pt x="440381" y="0"/>
                </a:cubicBezTo>
                <a:cubicBezTo>
                  <a:pt x="575637" y="-16107"/>
                  <a:pt x="798259" y="34995"/>
                  <a:pt x="1025766" y="0"/>
                </a:cubicBezTo>
                <a:cubicBezTo>
                  <a:pt x="1253274" y="-34995"/>
                  <a:pt x="1413838" y="42096"/>
                  <a:pt x="1562817" y="0"/>
                </a:cubicBezTo>
                <a:cubicBezTo>
                  <a:pt x="1711796" y="-42096"/>
                  <a:pt x="2009805" y="5198"/>
                  <a:pt x="2148202" y="0"/>
                </a:cubicBezTo>
                <a:cubicBezTo>
                  <a:pt x="2286599" y="-5198"/>
                  <a:pt x="2496661" y="26937"/>
                  <a:pt x="2636918" y="0"/>
                </a:cubicBezTo>
                <a:cubicBezTo>
                  <a:pt x="2777175" y="-26937"/>
                  <a:pt x="2892917" y="49807"/>
                  <a:pt x="3077299" y="0"/>
                </a:cubicBezTo>
                <a:cubicBezTo>
                  <a:pt x="3261681" y="-49807"/>
                  <a:pt x="3433613" y="46875"/>
                  <a:pt x="3662684" y="0"/>
                </a:cubicBezTo>
                <a:cubicBezTo>
                  <a:pt x="3891755" y="-46875"/>
                  <a:pt x="3935898" y="50457"/>
                  <a:pt x="4151400" y="0"/>
                </a:cubicBezTo>
                <a:cubicBezTo>
                  <a:pt x="4366902" y="-50457"/>
                  <a:pt x="4642277" y="73003"/>
                  <a:pt x="4833454" y="0"/>
                </a:cubicBezTo>
                <a:cubicBezTo>
                  <a:pt x="4843429" y="128567"/>
                  <a:pt x="4827450" y="299456"/>
                  <a:pt x="4833454" y="572245"/>
                </a:cubicBezTo>
                <a:cubicBezTo>
                  <a:pt x="4725112" y="587648"/>
                  <a:pt x="4556043" y="546650"/>
                  <a:pt x="4441407" y="572245"/>
                </a:cubicBezTo>
                <a:cubicBezTo>
                  <a:pt x="4326771" y="597840"/>
                  <a:pt x="4189205" y="543663"/>
                  <a:pt x="4049360" y="572245"/>
                </a:cubicBezTo>
                <a:cubicBezTo>
                  <a:pt x="3909515" y="600827"/>
                  <a:pt x="3747114" y="520533"/>
                  <a:pt x="3608979" y="572245"/>
                </a:cubicBezTo>
                <a:cubicBezTo>
                  <a:pt x="3470844" y="623957"/>
                  <a:pt x="3283783" y="567700"/>
                  <a:pt x="2975259" y="572245"/>
                </a:cubicBezTo>
                <a:cubicBezTo>
                  <a:pt x="2666735" y="576790"/>
                  <a:pt x="2727138" y="570116"/>
                  <a:pt x="2583213" y="572245"/>
                </a:cubicBezTo>
                <a:cubicBezTo>
                  <a:pt x="2439288" y="574374"/>
                  <a:pt x="2142620" y="544659"/>
                  <a:pt x="1949493" y="572245"/>
                </a:cubicBezTo>
                <a:cubicBezTo>
                  <a:pt x="1756366" y="599831"/>
                  <a:pt x="1573690" y="506857"/>
                  <a:pt x="1364108" y="572245"/>
                </a:cubicBezTo>
                <a:cubicBezTo>
                  <a:pt x="1154526" y="637633"/>
                  <a:pt x="958285" y="550783"/>
                  <a:pt x="778723" y="572245"/>
                </a:cubicBezTo>
                <a:cubicBezTo>
                  <a:pt x="599161" y="593707"/>
                  <a:pt x="189455" y="536869"/>
                  <a:pt x="0" y="572245"/>
                </a:cubicBezTo>
                <a:cubicBezTo>
                  <a:pt x="-14706" y="387935"/>
                  <a:pt x="40969" y="284063"/>
                  <a:pt x="0" y="0"/>
                </a:cubicBezTo>
                <a:close/>
              </a:path>
              <a:path w="4833454" h="572245" stroke="0" extrusionOk="0">
                <a:moveTo>
                  <a:pt x="0" y="0"/>
                </a:moveTo>
                <a:cubicBezTo>
                  <a:pt x="226379" y="-3406"/>
                  <a:pt x="256939" y="6717"/>
                  <a:pt x="488716" y="0"/>
                </a:cubicBezTo>
                <a:cubicBezTo>
                  <a:pt x="720493" y="-6717"/>
                  <a:pt x="849062" y="59401"/>
                  <a:pt x="1025766" y="0"/>
                </a:cubicBezTo>
                <a:cubicBezTo>
                  <a:pt x="1202470" y="-59401"/>
                  <a:pt x="1335611" y="32877"/>
                  <a:pt x="1417813" y="0"/>
                </a:cubicBezTo>
                <a:cubicBezTo>
                  <a:pt x="1500015" y="-32877"/>
                  <a:pt x="1708046" y="14377"/>
                  <a:pt x="1858195" y="0"/>
                </a:cubicBezTo>
                <a:cubicBezTo>
                  <a:pt x="2008344" y="-14377"/>
                  <a:pt x="2337859" y="27424"/>
                  <a:pt x="2491914" y="0"/>
                </a:cubicBezTo>
                <a:cubicBezTo>
                  <a:pt x="2645969" y="-27424"/>
                  <a:pt x="2822796" y="69481"/>
                  <a:pt x="3125634" y="0"/>
                </a:cubicBezTo>
                <a:cubicBezTo>
                  <a:pt x="3428472" y="-69481"/>
                  <a:pt x="3435771" y="48377"/>
                  <a:pt x="3614349" y="0"/>
                </a:cubicBezTo>
                <a:cubicBezTo>
                  <a:pt x="3792928" y="-48377"/>
                  <a:pt x="3883864" y="3753"/>
                  <a:pt x="4054731" y="0"/>
                </a:cubicBezTo>
                <a:cubicBezTo>
                  <a:pt x="4225598" y="-3753"/>
                  <a:pt x="4595450" y="45927"/>
                  <a:pt x="4833454" y="0"/>
                </a:cubicBezTo>
                <a:cubicBezTo>
                  <a:pt x="4834313" y="153091"/>
                  <a:pt x="4832495" y="451139"/>
                  <a:pt x="4833454" y="572245"/>
                </a:cubicBezTo>
                <a:cubicBezTo>
                  <a:pt x="4582587" y="630404"/>
                  <a:pt x="4501035" y="542439"/>
                  <a:pt x="4296404" y="572245"/>
                </a:cubicBezTo>
                <a:cubicBezTo>
                  <a:pt x="4091773" y="602051"/>
                  <a:pt x="3962605" y="547439"/>
                  <a:pt x="3856022" y="572245"/>
                </a:cubicBezTo>
                <a:cubicBezTo>
                  <a:pt x="3749439" y="597051"/>
                  <a:pt x="3511248" y="534093"/>
                  <a:pt x="3222303" y="572245"/>
                </a:cubicBezTo>
                <a:cubicBezTo>
                  <a:pt x="2933358" y="610397"/>
                  <a:pt x="3025812" y="547373"/>
                  <a:pt x="2830256" y="572245"/>
                </a:cubicBezTo>
                <a:cubicBezTo>
                  <a:pt x="2634700" y="597117"/>
                  <a:pt x="2518188" y="546560"/>
                  <a:pt x="2244871" y="572245"/>
                </a:cubicBezTo>
                <a:cubicBezTo>
                  <a:pt x="1971554" y="597930"/>
                  <a:pt x="1949136" y="533859"/>
                  <a:pt x="1852824" y="572245"/>
                </a:cubicBezTo>
                <a:cubicBezTo>
                  <a:pt x="1756512" y="610631"/>
                  <a:pt x="1551672" y="530156"/>
                  <a:pt x="1315774" y="572245"/>
                </a:cubicBezTo>
                <a:cubicBezTo>
                  <a:pt x="1079876" y="614334"/>
                  <a:pt x="1066366" y="568541"/>
                  <a:pt x="923727" y="572245"/>
                </a:cubicBezTo>
                <a:cubicBezTo>
                  <a:pt x="781088" y="575949"/>
                  <a:pt x="451727" y="503000"/>
                  <a:pt x="0" y="572245"/>
                </a:cubicBezTo>
                <a:cubicBezTo>
                  <a:pt x="-24906" y="424398"/>
                  <a:pt x="43222" y="160256"/>
                  <a:pt x="0" y="0"/>
                </a:cubicBezTo>
                <a:close/>
              </a:path>
            </a:pathLst>
          </a:custGeom>
          <a:solidFill>
            <a:srgbClr val="FFC000">
              <a:lumMod val="20000"/>
              <a:lumOff val="80000"/>
            </a:srgbClr>
          </a:solidFill>
          <a:ln w="38100" cap="flat" cmpd="sng" algn="ctr">
            <a:solidFill>
              <a:srgbClr val="FFC000">
                <a:lumMod val="50000"/>
              </a:srgbClr>
            </a:solidFill>
            <a:prstDash val="solid"/>
            <a:miter lim="800000"/>
            <a:extLst>
              <a:ext uri="{C807C97D-BFC1-408E-A445-0C87EB9F89A2}">
                <ask:lineSketchStyleProps xmlns:ask="http://schemas.microsoft.com/office/drawing/2018/sketchyshapes" sd="3922137313">
                  <a:prstGeom prst="rect">
                    <a:avLst/>
                  </a:prstGeom>
                  <ask:type>
                    <ask:lineSketchScribble/>
                  </ask:type>
                </ask:lineSketchStyleProps>
              </a:ext>
            </a:extLst>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50000"/>
                  </a:srgbClr>
                </a:solidFill>
                <a:effectLst/>
                <a:uLnTx/>
                <a:uFillTx/>
                <a:latin typeface="Open Sans" pitchFamily="2" charset="0"/>
                <a:ea typeface="Open Sans" pitchFamily="2" charset="0"/>
                <a:cs typeface="Open Sans" pitchFamily="2" charset="0"/>
              </a:rPr>
              <a:t>Reconfigurable Topologies</a:t>
            </a:r>
          </a:p>
        </p:txBody>
      </p:sp>
      <p:sp>
        <p:nvSpPr>
          <p:cNvPr id="478" name="Rectangle 477">
            <a:extLst>
              <a:ext uri="{FF2B5EF4-FFF2-40B4-BE49-F238E27FC236}">
                <a16:creationId xmlns:a16="http://schemas.microsoft.com/office/drawing/2014/main" id="{D7ED2DE4-241D-F1BB-10E0-5FE158F8A329}"/>
              </a:ext>
            </a:extLst>
          </p:cNvPr>
          <p:cNvSpPr/>
          <p:nvPr/>
        </p:nvSpPr>
        <p:spPr>
          <a:xfrm>
            <a:off x="619232" y="4818837"/>
            <a:ext cx="4833454" cy="572245"/>
          </a:xfrm>
          <a:custGeom>
            <a:avLst/>
            <a:gdLst>
              <a:gd name="connsiteX0" fmla="*/ 0 w 4833454"/>
              <a:gd name="connsiteY0" fmla="*/ 0 h 572245"/>
              <a:gd name="connsiteX1" fmla="*/ 440381 w 4833454"/>
              <a:gd name="connsiteY1" fmla="*/ 0 h 572245"/>
              <a:gd name="connsiteX2" fmla="*/ 1025766 w 4833454"/>
              <a:gd name="connsiteY2" fmla="*/ 0 h 572245"/>
              <a:gd name="connsiteX3" fmla="*/ 1562817 w 4833454"/>
              <a:gd name="connsiteY3" fmla="*/ 0 h 572245"/>
              <a:gd name="connsiteX4" fmla="*/ 2148202 w 4833454"/>
              <a:gd name="connsiteY4" fmla="*/ 0 h 572245"/>
              <a:gd name="connsiteX5" fmla="*/ 2636918 w 4833454"/>
              <a:gd name="connsiteY5" fmla="*/ 0 h 572245"/>
              <a:gd name="connsiteX6" fmla="*/ 3077299 w 4833454"/>
              <a:gd name="connsiteY6" fmla="*/ 0 h 572245"/>
              <a:gd name="connsiteX7" fmla="*/ 3662684 w 4833454"/>
              <a:gd name="connsiteY7" fmla="*/ 0 h 572245"/>
              <a:gd name="connsiteX8" fmla="*/ 4151400 w 4833454"/>
              <a:gd name="connsiteY8" fmla="*/ 0 h 572245"/>
              <a:gd name="connsiteX9" fmla="*/ 4833454 w 4833454"/>
              <a:gd name="connsiteY9" fmla="*/ 0 h 572245"/>
              <a:gd name="connsiteX10" fmla="*/ 4833454 w 4833454"/>
              <a:gd name="connsiteY10" fmla="*/ 572245 h 572245"/>
              <a:gd name="connsiteX11" fmla="*/ 4441407 w 4833454"/>
              <a:gd name="connsiteY11" fmla="*/ 572245 h 572245"/>
              <a:gd name="connsiteX12" fmla="*/ 4049360 w 4833454"/>
              <a:gd name="connsiteY12" fmla="*/ 572245 h 572245"/>
              <a:gd name="connsiteX13" fmla="*/ 3608979 w 4833454"/>
              <a:gd name="connsiteY13" fmla="*/ 572245 h 572245"/>
              <a:gd name="connsiteX14" fmla="*/ 2975259 w 4833454"/>
              <a:gd name="connsiteY14" fmla="*/ 572245 h 572245"/>
              <a:gd name="connsiteX15" fmla="*/ 2583213 w 4833454"/>
              <a:gd name="connsiteY15" fmla="*/ 572245 h 572245"/>
              <a:gd name="connsiteX16" fmla="*/ 1949493 w 4833454"/>
              <a:gd name="connsiteY16" fmla="*/ 572245 h 572245"/>
              <a:gd name="connsiteX17" fmla="*/ 1364108 w 4833454"/>
              <a:gd name="connsiteY17" fmla="*/ 572245 h 572245"/>
              <a:gd name="connsiteX18" fmla="*/ 778723 w 4833454"/>
              <a:gd name="connsiteY18" fmla="*/ 572245 h 572245"/>
              <a:gd name="connsiteX19" fmla="*/ 0 w 4833454"/>
              <a:gd name="connsiteY19" fmla="*/ 572245 h 572245"/>
              <a:gd name="connsiteX20" fmla="*/ 0 w 4833454"/>
              <a:gd name="connsiteY20" fmla="*/ 0 h 57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833454" h="572245" fill="none" extrusionOk="0">
                <a:moveTo>
                  <a:pt x="0" y="0"/>
                </a:moveTo>
                <a:cubicBezTo>
                  <a:pt x="111368" y="-20951"/>
                  <a:pt x="305125" y="16107"/>
                  <a:pt x="440381" y="0"/>
                </a:cubicBezTo>
                <a:cubicBezTo>
                  <a:pt x="575637" y="-16107"/>
                  <a:pt x="798259" y="34995"/>
                  <a:pt x="1025766" y="0"/>
                </a:cubicBezTo>
                <a:cubicBezTo>
                  <a:pt x="1253274" y="-34995"/>
                  <a:pt x="1413838" y="42096"/>
                  <a:pt x="1562817" y="0"/>
                </a:cubicBezTo>
                <a:cubicBezTo>
                  <a:pt x="1711796" y="-42096"/>
                  <a:pt x="2009805" y="5198"/>
                  <a:pt x="2148202" y="0"/>
                </a:cubicBezTo>
                <a:cubicBezTo>
                  <a:pt x="2286599" y="-5198"/>
                  <a:pt x="2496661" y="26937"/>
                  <a:pt x="2636918" y="0"/>
                </a:cubicBezTo>
                <a:cubicBezTo>
                  <a:pt x="2777175" y="-26937"/>
                  <a:pt x="2892917" y="49807"/>
                  <a:pt x="3077299" y="0"/>
                </a:cubicBezTo>
                <a:cubicBezTo>
                  <a:pt x="3261681" y="-49807"/>
                  <a:pt x="3433613" y="46875"/>
                  <a:pt x="3662684" y="0"/>
                </a:cubicBezTo>
                <a:cubicBezTo>
                  <a:pt x="3891755" y="-46875"/>
                  <a:pt x="3935898" y="50457"/>
                  <a:pt x="4151400" y="0"/>
                </a:cubicBezTo>
                <a:cubicBezTo>
                  <a:pt x="4366902" y="-50457"/>
                  <a:pt x="4642277" y="73003"/>
                  <a:pt x="4833454" y="0"/>
                </a:cubicBezTo>
                <a:cubicBezTo>
                  <a:pt x="4843429" y="128567"/>
                  <a:pt x="4827450" y="299456"/>
                  <a:pt x="4833454" y="572245"/>
                </a:cubicBezTo>
                <a:cubicBezTo>
                  <a:pt x="4725112" y="587648"/>
                  <a:pt x="4556043" y="546650"/>
                  <a:pt x="4441407" y="572245"/>
                </a:cubicBezTo>
                <a:cubicBezTo>
                  <a:pt x="4326771" y="597840"/>
                  <a:pt x="4189205" y="543663"/>
                  <a:pt x="4049360" y="572245"/>
                </a:cubicBezTo>
                <a:cubicBezTo>
                  <a:pt x="3909515" y="600827"/>
                  <a:pt x="3747114" y="520533"/>
                  <a:pt x="3608979" y="572245"/>
                </a:cubicBezTo>
                <a:cubicBezTo>
                  <a:pt x="3470844" y="623957"/>
                  <a:pt x="3283783" y="567700"/>
                  <a:pt x="2975259" y="572245"/>
                </a:cubicBezTo>
                <a:cubicBezTo>
                  <a:pt x="2666735" y="576790"/>
                  <a:pt x="2727138" y="570116"/>
                  <a:pt x="2583213" y="572245"/>
                </a:cubicBezTo>
                <a:cubicBezTo>
                  <a:pt x="2439288" y="574374"/>
                  <a:pt x="2142620" y="544659"/>
                  <a:pt x="1949493" y="572245"/>
                </a:cubicBezTo>
                <a:cubicBezTo>
                  <a:pt x="1756366" y="599831"/>
                  <a:pt x="1573690" y="506857"/>
                  <a:pt x="1364108" y="572245"/>
                </a:cubicBezTo>
                <a:cubicBezTo>
                  <a:pt x="1154526" y="637633"/>
                  <a:pt x="958285" y="550783"/>
                  <a:pt x="778723" y="572245"/>
                </a:cubicBezTo>
                <a:cubicBezTo>
                  <a:pt x="599161" y="593707"/>
                  <a:pt x="189455" y="536869"/>
                  <a:pt x="0" y="572245"/>
                </a:cubicBezTo>
                <a:cubicBezTo>
                  <a:pt x="-14706" y="387935"/>
                  <a:pt x="40969" y="284063"/>
                  <a:pt x="0" y="0"/>
                </a:cubicBezTo>
                <a:close/>
              </a:path>
              <a:path w="4833454" h="572245" stroke="0" extrusionOk="0">
                <a:moveTo>
                  <a:pt x="0" y="0"/>
                </a:moveTo>
                <a:cubicBezTo>
                  <a:pt x="226379" y="-3406"/>
                  <a:pt x="256939" y="6717"/>
                  <a:pt x="488716" y="0"/>
                </a:cubicBezTo>
                <a:cubicBezTo>
                  <a:pt x="720493" y="-6717"/>
                  <a:pt x="849062" y="59401"/>
                  <a:pt x="1025766" y="0"/>
                </a:cubicBezTo>
                <a:cubicBezTo>
                  <a:pt x="1202470" y="-59401"/>
                  <a:pt x="1335611" y="32877"/>
                  <a:pt x="1417813" y="0"/>
                </a:cubicBezTo>
                <a:cubicBezTo>
                  <a:pt x="1500015" y="-32877"/>
                  <a:pt x="1708046" y="14377"/>
                  <a:pt x="1858195" y="0"/>
                </a:cubicBezTo>
                <a:cubicBezTo>
                  <a:pt x="2008344" y="-14377"/>
                  <a:pt x="2337859" y="27424"/>
                  <a:pt x="2491914" y="0"/>
                </a:cubicBezTo>
                <a:cubicBezTo>
                  <a:pt x="2645969" y="-27424"/>
                  <a:pt x="2822796" y="69481"/>
                  <a:pt x="3125634" y="0"/>
                </a:cubicBezTo>
                <a:cubicBezTo>
                  <a:pt x="3428472" y="-69481"/>
                  <a:pt x="3435771" y="48377"/>
                  <a:pt x="3614349" y="0"/>
                </a:cubicBezTo>
                <a:cubicBezTo>
                  <a:pt x="3792928" y="-48377"/>
                  <a:pt x="3883864" y="3753"/>
                  <a:pt x="4054731" y="0"/>
                </a:cubicBezTo>
                <a:cubicBezTo>
                  <a:pt x="4225598" y="-3753"/>
                  <a:pt x="4595450" y="45927"/>
                  <a:pt x="4833454" y="0"/>
                </a:cubicBezTo>
                <a:cubicBezTo>
                  <a:pt x="4834313" y="153091"/>
                  <a:pt x="4832495" y="451139"/>
                  <a:pt x="4833454" y="572245"/>
                </a:cubicBezTo>
                <a:cubicBezTo>
                  <a:pt x="4582587" y="630404"/>
                  <a:pt x="4501035" y="542439"/>
                  <a:pt x="4296404" y="572245"/>
                </a:cubicBezTo>
                <a:cubicBezTo>
                  <a:pt x="4091773" y="602051"/>
                  <a:pt x="3962605" y="547439"/>
                  <a:pt x="3856022" y="572245"/>
                </a:cubicBezTo>
                <a:cubicBezTo>
                  <a:pt x="3749439" y="597051"/>
                  <a:pt x="3511248" y="534093"/>
                  <a:pt x="3222303" y="572245"/>
                </a:cubicBezTo>
                <a:cubicBezTo>
                  <a:pt x="2933358" y="610397"/>
                  <a:pt x="3025812" y="547373"/>
                  <a:pt x="2830256" y="572245"/>
                </a:cubicBezTo>
                <a:cubicBezTo>
                  <a:pt x="2634700" y="597117"/>
                  <a:pt x="2518188" y="546560"/>
                  <a:pt x="2244871" y="572245"/>
                </a:cubicBezTo>
                <a:cubicBezTo>
                  <a:pt x="1971554" y="597930"/>
                  <a:pt x="1949136" y="533859"/>
                  <a:pt x="1852824" y="572245"/>
                </a:cubicBezTo>
                <a:cubicBezTo>
                  <a:pt x="1756512" y="610631"/>
                  <a:pt x="1551672" y="530156"/>
                  <a:pt x="1315774" y="572245"/>
                </a:cubicBezTo>
                <a:cubicBezTo>
                  <a:pt x="1079876" y="614334"/>
                  <a:pt x="1066366" y="568541"/>
                  <a:pt x="923727" y="572245"/>
                </a:cubicBezTo>
                <a:cubicBezTo>
                  <a:pt x="781088" y="575949"/>
                  <a:pt x="451727" y="503000"/>
                  <a:pt x="0" y="572245"/>
                </a:cubicBezTo>
                <a:cubicBezTo>
                  <a:pt x="-24906" y="424398"/>
                  <a:pt x="43222" y="160256"/>
                  <a:pt x="0" y="0"/>
                </a:cubicBezTo>
                <a:close/>
              </a:path>
            </a:pathLst>
          </a:custGeom>
          <a:solidFill>
            <a:srgbClr val="FFC000">
              <a:lumMod val="20000"/>
              <a:lumOff val="80000"/>
            </a:srgbClr>
          </a:solidFill>
          <a:ln w="38100" cap="flat" cmpd="sng" algn="ctr">
            <a:solidFill>
              <a:srgbClr val="FFC000">
                <a:lumMod val="50000"/>
              </a:srgbClr>
            </a:solidFill>
            <a:prstDash val="solid"/>
            <a:miter lim="800000"/>
            <a:extLst>
              <a:ext uri="{C807C97D-BFC1-408E-A445-0C87EB9F89A2}">
                <ask:lineSketchStyleProps xmlns:ask="http://schemas.microsoft.com/office/drawing/2018/sketchyshapes" sd="3922137313">
                  <a:prstGeom prst="rect">
                    <a:avLst/>
                  </a:prstGeom>
                  <ask:type>
                    <ask:lineSketchScribble/>
                  </ask:type>
                </ask:lineSketchStyleProps>
              </a:ext>
            </a:extLst>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50000"/>
                  </a:srgbClr>
                </a:solidFill>
                <a:effectLst/>
                <a:uLnTx/>
                <a:uFillTx/>
                <a:latin typeface="Open Sans" pitchFamily="2" charset="0"/>
                <a:ea typeface="Open Sans" pitchFamily="2" charset="0"/>
                <a:cs typeface="Open Sans" pitchFamily="2" charset="0"/>
              </a:rPr>
              <a:t>In-network Compression and Aggregation</a:t>
            </a:r>
          </a:p>
        </p:txBody>
      </p:sp>
      <p:sp>
        <p:nvSpPr>
          <p:cNvPr id="482" name="Can 481">
            <a:extLst>
              <a:ext uri="{FF2B5EF4-FFF2-40B4-BE49-F238E27FC236}">
                <a16:creationId xmlns:a16="http://schemas.microsoft.com/office/drawing/2014/main" id="{12F5A901-963A-03B3-C960-C541D552D75F}"/>
              </a:ext>
            </a:extLst>
          </p:cNvPr>
          <p:cNvSpPr/>
          <p:nvPr/>
        </p:nvSpPr>
        <p:spPr>
          <a:xfrm rot="16200000">
            <a:off x="4587133" y="1920388"/>
            <a:ext cx="195032" cy="1489534"/>
          </a:xfrm>
          <a:prstGeom prst="can">
            <a:avLst/>
          </a:prstGeom>
          <a:solidFill>
            <a:srgbClr val="FFC000">
              <a:lumMod val="75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83" name="Straight Arrow Connector 482">
            <a:extLst>
              <a:ext uri="{FF2B5EF4-FFF2-40B4-BE49-F238E27FC236}">
                <a16:creationId xmlns:a16="http://schemas.microsoft.com/office/drawing/2014/main" id="{D5C1E610-611C-E638-5EBC-89CCFF09D3E7}"/>
              </a:ext>
            </a:extLst>
          </p:cNvPr>
          <p:cNvCxnSpPr>
            <a:cxnSpLocks/>
            <a:stCxn id="482" idx="1"/>
            <a:endCxn id="482" idx="3"/>
          </p:cNvCxnSpPr>
          <p:nvPr/>
        </p:nvCxnSpPr>
        <p:spPr>
          <a:xfrm>
            <a:off x="3939882" y="2665155"/>
            <a:ext cx="1489534" cy="0"/>
          </a:xfrm>
          <a:prstGeom prst="straightConnector1">
            <a:avLst/>
          </a:prstGeom>
          <a:noFill/>
          <a:ln w="12700" cap="flat" cmpd="sng" algn="ctr">
            <a:solidFill>
              <a:srgbClr val="FFC000">
                <a:lumMod val="50000"/>
              </a:srgbClr>
            </a:solidFill>
            <a:prstDash val="dash"/>
            <a:miter lim="800000"/>
            <a:headEnd type="oval" w="med" len="med"/>
            <a:tailEnd type="oval" w="med" len="med"/>
          </a:ln>
          <a:effectLst/>
        </p:spPr>
      </p:cxnSp>
      <p:sp>
        <p:nvSpPr>
          <p:cNvPr id="3" name="Rectangle 2">
            <a:extLst>
              <a:ext uri="{FF2B5EF4-FFF2-40B4-BE49-F238E27FC236}">
                <a16:creationId xmlns:a16="http://schemas.microsoft.com/office/drawing/2014/main" id="{28E93207-EE81-3CEA-20CB-65A25EFC5B2E}"/>
              </a:ext>
            </a:extLst>
          </p:cNvPr>
          <p:cNvSpPr/>
          <p:nvPr/>
        </p:nvSpPr>
        <p:spPr>
          <a:xfrm>
            <a:off x="1071080" y="3184710"/>
            <a:ext cx="1939479" cy="627724"/>
          </a:xfrm>
          <a:custGeom>
            <a:avLst/>
            <a:gdLst>
              <a:gd name="connsiteX0" fmla="*/ 0 w 1939479"/>
              <a:gd name="connsiteY0" fmla="*/ 0 h 627724"/>
              <a:gd name="connsiteX1" fmla="*/ 426685 w 1939479"/>
              <a:gd name="connsiteY1" fmla="*/ 0 h 627724"/>
              <a:gd name="connsiteX2" fmla="*/ 892160 w 1939479"/>
              <a:gd name="connsiteY2" fmla="*/ 0 h 627724"/>
              <a:gd name="connsiteX3" fmla="*/ 1396425 w 1939479"/>
              <a:gd name="connsiteY3" fmla="*/ 0 h 627724"/>
              <a:gd name="connsiteX4" fmla="*/ 1939479 w 1939479"/>
              <a:gd name="connsiteY4" fmla="*/ 0 h 627724"/>
              <a:gd name="connsiteX5" fmla="*/ 1939479 w 1939479"/>
              <a:gd name="connsiteY5" fmla="*/ 326416 h 627724"/>
              <a:gd name="connsiteX6" fmla="*/ 1939479 w 1939479"/>
              <a:gd name="connsiteY6" fmla="*/ 627724 h 627724"/>
              <a:gd name="connsiteX7" fmla="*/ 1415820 w 1939479"/>
              <a:gd name="connsiteY7" fmla="*/ 627724 h 627724"/>
              <a:gd name="connsiteX8" fmla="*/ 989134 w 1939479"/>
              <a:gd name="connsiteY8" fmla="*/ 627724 h 627724"/>
              <a:gd name="connsiteX9" fmla="*/ 484870 w 1939479"/>
              <a:gd name="connsiteY9" fmla="*/ 627724 h 627724"/>
              <a:gd name="connsiteX10" fmla="*/ 0 w 1939479"/>
              <a:gd name="connsiteY10" fmla="*/ 627724 h 627724"/>
              <a:gd name="connsiteX11" fmla="*/ 0 w 1939479"/>
              <a:gd name="connsiteY11" fmla="*/ 307585 h 627724"/>
              <a:gd name="connsiteX12" fmla="*/ 0 w 1939479"/>
              <a:gd name="connsiteY12" fmla="*/ 0 h 627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39479" h="627724" fill="none" extrusionOk="0">
                <a:moveTo>
                  <a:pt x="0" y="0"/>
                </a:moveTo>
                <a:cubicBezTo>
                  <a:pt x="94954" y="-29823"/>
                  <a:pt x="280857" y="7628"/>
                  <a:pt x="426685" y="0"/>
                </a:cubicBezTo>
                <a:cubicBezTo>
                  <a:pt x="572514" y="-7628"/>
                  <a:pt x="762859" y="7908"/>
                  <a:pt x="892160" y="0"/>
                </a:cubicBezTo>
                <a:cubicBezTo>
                  <a:pt x="1021461" y="-7908"/>
                  <a:pt x="1173193" y="53206"/>
                  <a:pt x="1396425" y="0"/>
                </a:cubicBezTo>
                <a:cubicBezTo>
                  <a:pt x="1619657" y="-53206"/>
                  <a:pt x="1670969" y="10657"/>
                  <a:pt x="1939479" y="0"/>
                </a:cubicBezTo>
                <a:cubicBezTo>
                  <a:pt x="1959792" y="158425"/>
                  <a:pt x="1929741" y="226722"/>
                  <a:pt x="1939479" y="326416"/>
                </a:cubicBezTo>
                <a:cubicBezTo>
                  <a:pt x="1949217" y="426110"/>
                  <a:pt x="1935245" y="500124"/>
                  <a:pt x="1939479" y="627724"/>
                </a:cubicBezTo>
                <a:cubicBezTo>
                  <a:pt x="1765119" y="634284"/>
                  <a:pt x="1537032" y="586507"/>
                  <a:pt x="1415820" y="627724"/>
                </a:cubicBezTo>
                <a:cubicBezTo>
                  <a:pt x="1294608" y="668941"/>
                  <a:pt x="1113746" y="602599"/>
                  <a:pt x="989134" y="627724"/>
                </a:cubicBezTo>
                <a:cubicBezTo>
                  <a:pt x="864522" y="652849"/>
                  <a:pt x="614827" y="579923"/>
                  <a:pt x="484870" y="627724"/>
                </a:cubicBezTo>
                <a:cubicBezTo>
                  <a:pt x="354913" y="675525"/>
                  <a:pt x="117658" y="593357"/>
                  <a:pt x="0" y="627724"/>
                </a:cubicBezTo>
                <a:cubicBezTo>
                  <a:pt x="-12259" y="473895"/>
                  <a:pt x="37733" y="453178"/>
                  <a:pt x="0" y="307585"/>
                </a:cubicBezTo>
                <a:cubicBezTo>
                  <a:pt x="-37733" y="161992"/>
                  <a:pt x="19337" y="135517"/>
                  <a:pt x="0" y="0"/>
                </a:cubicBezTo>
                <a:close/>
              </a:path>
              <a:path w="1939479" h="627724" stroke="0" extrusionOk="0">
                <a:moveTo>
                  <a:pt x="0" y="0"/>
                </a:moveTo>
                <a:cubicBezTo>
                  <a:pt x="187240" y="-19597"/>
                  <a:pt x="272716" y="29522"/>
                  <a:pt x="465475" y="0"/>
                </a:cubicBezTo>
                <a:cubicBezTo>
                  <a:pt x="658235" y="-29522"/>
                  <a:pt x="843657" y="44943"/>
                  <a:pt x="950345" y="0"/>
                </a:cubicBezTo>
                <a:cubicBezTo>
                  <a:pt x="1057033" y="-44943"/>
                  <a:pt x="1253042" y="37590"/>
                  <a:pt x="1377030" y="0"/>
                </a:cubicBezTo>
                <a:cubicBezTo>
                  <a:pt x="1501018" y="-37590"/>
                  <a:pt x="1785301" y="44693"/>
                  <a:pt x="1939479" y="0"/>
                </a:cubicBezTo>
                <a:cubicBezTo>
                  <a:pt x="1947623" y="71736"/>
                  <a:pt x="1913600" y="193466"/>
                  <a:pt x="1939479" y="326416"/>
                </a:cubicBezTo>
                <a:cubicBezTo>
                  <a:pt x="1965358" y="459366"/>
                  <a:pt x="1928545" y="555116"/>
                  <a:pt x="1939479" y="627724"/>
                </a:cubicBezTo>
                <a:cubicBezTo>
                  <a:pt x="1822996" y="678665"/>
                  <a:pt x="1667708" y="587832"/>
                  <a:pt x="1435214" y="627724"/>
                </a:cubicBezTo>
                <a:cubicBezTo>
                  <a:pt x="1202721" y="667616"/>
                  <a:pt x="1055376" y="616215"/>
                  <a:pt x="950345" y="627724"/>
                </a:cubicBezTo>
                <a:cubicBezTo>
                  <a:pt x="845314" y="639233"/>
                  <a:pt x="704877" y="601218"/>
                  <a:pt x="465475" y="627724"/>
                </a:cubicBezTo>
                <a:cubicBezTo>
                  <a:pt x="226073" y="654230"/>
                  <a:pt x="147533" y="602556"/>
                  <a:pt x="0" y="627724"/>
                </a:cubicBezTo>
                <a:cubicBezTo>
                  <a:pt x="-39001" y="560492"/>
                  <a:pt x="35238" y="371757"/>
                  <a:pt x="0" y="301308"/>
                </a:cubicBezTo>
                <a:cubicBezTo>
                  <a:pt x="-35238" y="230859"/>
                  <a:pt x="695" y="102307"/>
                  <a:pt x="0" y="0"/>
                </a:cubicBezTo>
                <a:close/>
              </a:path>
            </a:pathLst>
          </a:custGeom>
          <a:solidFill>
            <a:srgbClr val="FFC000">
              <a:lumMod val="20000"/>
              <a:lumOff val="80000"/>
            </a:srgbClr>
          </a:solidFill>
          <a:ln w="38100" cap="flat" cmpd="sng" algn="ctr">
            <a:solidFill>
              <a:srgbClr val="FFC000">
                <a:lumMod val="50000"/>
              </a:srgbClr>
            </a:solidFill>
            <a:prstDash val="solid"/>
            <a:miter lim="800000"/>
            <a:extLst>
              <a:ext uri="{C807C97D-BFC1-408E-A445-0C87EB9F89A2}">
                <ask:lineSketchStyleProps xmlns:ask="http://schemas.microsoft.com/office/drawing/2018/sketchyshapes" sd="3922137313">
                  <a:prstGeom prst="rect">
                    <a:avLst/>
                  </a:prstGeom>
                  <ask:type>
                    <ask:lineSketchScribble/>
                  </ask:type>
                </ask:lineSketchStyleProps>
              </a:ext>
            </a:extLst>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50000"/>
                  </a:srgbClr>
                </a:solidFill>
                <a:effectLst/>
                <a:uLnTx/>
                <a:uFillTx/>
                <a:latin typeface="Open Sans" pitchFamily="2" charset="0"/>
                <a:ea typeface="Open Sans" pitchFamily="2" charset="0"/>
                <a:cs typeface="Open Sans" pitchFamily="2" charset="0"/>
              </a:rPr>
              <a:t>Adaptive </a:t>
            </a:r>
            <a:r>
              <a:rPr kumimoji="0" lang="en-US" sz="2000" b="1" i="0" u="none" strike="noStrike" kern="1200" cap="none" spc="0" normalizeH="0" baseline="0" noProof="0" dirty="0" err="1">
                <a:ln>
                  <a:noFill/>
                </a:ln>
                <a:solidFill>
                  <a:srgbClr val="FFC000">
                    <a:lumMod val="50000"/>
                  </a:srgbClr>
                </a:solidFill>
                <a:effectLst/>
                <a:uLnTx/>
                <a:uFillTx/>
                <a:latin typeface="Open Sans" pitchFamily="2" charset="0"/>
                <a:ea typeface="Open Sans" pitchFamily="2" charset="0"/>
                <a:cs typeface="Open Sans" pitchFamily="2" charset="0"/>
              </a:rPr>
              <a:t>smartNICs</a:t>
            </a:r>
            <a:endParaRPr kumimoji="0" lang="en-US" sz="2000" b="1" i="0" u="none" strike="noStrike" kern="1200" cap="none" spc="0" normalizeH="0" baseline="0" noProof="0" dirty="0">
              <a:ln>
                <a:noFill/>
              </a:ln>
              <a:solidFill>
                <a:srgbClr val="FFC000">
                  <a:lumMod val="50000"/>
                </a:srgbClr>
              </a:solidFill>
              <a:effectLst/>
              <a:uLnTx/>
              <a:uFillTx/>
              <a:latin typeface="Open Sans" pitchFamily="2" charset="0"/>
              <a:ea typeface="Open Sans" pitchFamily="2" charset="0"/>
              <a:cs typeface="Open Sans" pitchFamily="2" charset="0"/>
            </a:endParaRPr>
          </a:p>
        </p:txBody>
      </p:sp>
      <p:sp>
        <p:nvSpPr>
          <p:cNvPr id="10" name="Title 1">
            <a:extLst>
              <a:ext uri="{FF2B5EF4-FFF2-40B4-BE49-F238E27FC236}">
                <a16:creationId xmlns:a16="http://schemas.microsoft.com/office/drawing/2014/main" id="{5873ACFD-ED57-68D3-4340-B9750EFBE608}"/>
              </a:ext>
            </a:extLst>
          </p:cNvPr>
          <p:cNvSpPr>
            <a:spLocks noGrp="1"/>
          </p:cNvSpPr>
          <p:nvPr>
            <p:ph type="title"/>
          </p:nvPr>
        </p:nvSpPr>
        <p:spPr>
          <a:xfrm>
            <a:off x="10817" y="46108"/>
            <a:ext cx="12192000" cy="640080"/>
          </a:xfrm>
          <a:solidFill>
            <a:schemeClr val="bg1"/>
          </a:solidFill>
        </p:spPr>
        <p:txBody>
          <a:bodyPr>
            <a:normAutofit/>
          </a:bodyPr>
          <a:lstStyle/>
          <a:p>
            <a:r>
              <a:rPr lang="en-US" sz="3000" dirty="0">
                <a:solidFill>
                  <a:srgbClr val="1C4587"/>
                </a:solidFill>
                <a:latin typeface="Source Sans Pro" panose="020B0503030403020204" pitchFamily="34" charset="0"/>
                <a:ea typeface="Source Sans Pro" panose="020B0503030403020204" pitchFamily="34" charset="0"/>
              </a:rPr>
              <a:t>Many Places to Save Energy</a:t>
            </a:r>
          </a:p>
        </p:txBody>
      </p:sp>
    </p:spTree>
    <p:extLst>
      <p:ext uri="{BB962C8B-B14F-4D97-AF65-F5344CB8AC3E}">
        <p14:creationId xmlns:p14="http://schemas.microsoft.com/office/powerpoint/2010/main" val="1342198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7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8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8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7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7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7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7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2" grpId="0" animBg="1"/>
      <p:bldP spid="473" grpId="0" animBg="1"/>
      <p:bldP spid="474" grpId="0" animBg="1"/>
      <p:bldP spid="475" grpId="0" animBg="1"/>
      <p:bldP spid="476" grpId="0" animBg="1"/>
      <p:bldP spid="478" grpId="0" animBg="1"/>
      <p:bldP spid="482" grpId="0" animBg="1"/>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8" name="Group 167">
            <a:extLst>
              <a:ext uri="{FF2B5EF4-FFF2-40B4-BE49-F238E27FC236}">
                <a16:creationId xmlns:a16="http://schemas.microsoft.com/office/drawing/2014/main" id="{020DBD8B-29B1-037B-8210-2ED0F77AB515}"/>
              </a:ext>
            </a:extLst>
          </p:cNvPr>
          <p:cNvGrpSpPr/>
          <p:nvPr/>
        </p:nvGrpSpPr>
        <p:grpSpPr>
          <a:xfrm>
            <a:off x="916390" y="1153491"/>
            <a:ext cx="2905665" cy="563727"/>
            <a:chOff x="5340363" y="1357745"/>
            <a:chExt cx="2905665" cy="563727"/>
          </a:xfrm>
        </p:grpSpPr>
        <p:pic>
          <p:nvPicPr>
            <p:cNvPr id="169" name="Picture 2">
              <a:extLst>
                <a:ext uri="{FF2B5EF4-FFF2-40B4-BE49-F238E27FC236}">
                  <a16:creationId xmlns:a16="http://schemas.microsoft.com/office/drawing/2014/main" id="{81A4C143-5491-7E3F-00B6-5A96E76CEE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844" y="1367212"/>
              <a:ext cx="625184" cy="554260"/>
            </a:xfrm>
            <a:prstGeom prst="rect">
              <a:avLst/>
            </a:prstGeom>
            <a:noFill/>
            <a:extLst>
              <a:ext uri="{909E8E84-426E-40DD-AFC4-6F175D3DCCD1}">
                <a14:hiddenFill xmlns:a14="http://schemas.microsoft.com/office/drawing/2010/main">
                  <a:solidFill>
                    <a:srgbClr val="FFFFFF"/>
                  </a:solidFill>
                </a14:hiddenFill>
              </a:ext>
            </a:extLst>
          </p:spPr>
        </p:pic>
        <p:pic>
          <p:nvPicPr>
            <p:cNvPr id="170" name="Picture 2">
              <a:extLst>
                <a:ext uri="{FF2B5EF4-FFF2-40B4-BE49-F238E27FC236}">
                  <a16:creationId xmlns:a16="http://schemas.microsoft.com/office/drawing/2014/main" id="{A530EA0F-A635-7970-4A0B-4EF79B2D3B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8082" y="1362941"/>
              <a:ext cx="625184" cy="554260"/>
            </a:xfrm>
            <a:prstGeom prst="rect">
              <a:avLst/>
            </a:prstGeom>
            <a:noFill/>
            <a:extLst>
              <a:ext uri="{909E8E84-426E-40DD-AFC4-6F175D3DCCD1}">
                <a14:hiddenFill xmlns:a14="http://schemas.microsoft.com/office/drawing/2010/main">
                  <a:solidFill>
                    <a:srgbClr val="FFFFFF"/>
                  </a:solidFill>
                </a14:hiddenFill>
              </a:ext>
            </a:extLst>
          </p:spPr>
        </p:pic>
        <p:pic>
          <p:nvPicPr>
            <p:cNvPr id="171" name="Picture 2">
              <a:extLst>
                <a:ext uri="{FF2B5EF4-FFF2-40B4-BE49-F238E27FC236}">
                  <a16:creationId xmlns:a16="http://schemas.microsoft.com/office/drawing/2014/main" id="{E3E4BB28-9DA6-3BE3-89D2-CC69BED551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0363" y="1357745"/>
              <a:ext cx="625184" cy="55426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6" name="Group 185">
            <a:extLst>
              <a:ext uri="{FF2B5EF4-FFF2-40B4-BE49-F238E27FC236}">
                <a16:creationId xmlns:a16="http://schemas.microsoft.com/office/drawing/2014/main" id="{FC9515FB-9902-FB5A-C176-C4E774B53D8A}"/>
              </a:ext>
            </a:extLst>
          </p:cNvPr>
          <p:cNvGrpSpPr/>
          <p:nvPr/>
        </p:nvGrpSpPr>
        <p:grpSpPr>
          <a:xfrm>
            <a:off x="786024" y="5247152"/>
            <a:ext cx="2905665" cy="586731"/>
            <a:chOff x="5340363" y="1344168"/>
            <a:chExt cx="2905665" cy="586731"/>
          </a:xfrm>
          <a:solidFill>
            <a:schemeClr val="bg1">
              <a:lumMod val="20000"/>
              <a:lumOff val="80000"/>
            </a:schemeClr>
          </a:solidFill>
        </p:grpSpPr>
        <p:pic>
          <p:nvPicPr>
            <p:cNvPr id="187" name="Picture 2">
              <a:extLst>
                <a:ext uri="{FF2B5EF4-FFF2-40B4-BE49-F238E27FC236}">
                  <a16:creationId xmlns:a16="http://schemas.microsoft.com/office/drawing/2014/main" id="{6901BD13-A3A5-74B7-4502-3FB397DA95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844" y="1376639"/>
              <a:ext cx="625184" cy="554260"/>
            </a:xfrm>
            <a:prstGeom prst="rect">
              <a:avLst/>
            </a:prstGeom>
            <a:grpFill/>
          </p:spPr>
        </p:pic>
        <p:pic>
          <p:nvPicPr>
            <p:cNvPr id="188" name="Picture 2">
              <a:extLst>
                <a:ext uri="{FF2B5EF4-FFF2-40B4-BE49-F238E27FC236}">
                  <a16:creationId xmlns:a16="http://schemas.microsoft.com/office/drawing/2014/main" id="{1D98A999-AA16-FA4A-888D-B89F456FB1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283" y="1344168"/>
              <a:ext cx="625184" cy="554260"/>
            </a:xfrm>
            <a:prstGeom prst="rect">
              <a:avLst/>
            </a:prstGeom>
            <a:grpFill/>
          </p:spPr>
        </p:pic>
        <p:pic>
          <p:nvPicPr>
            <p:cNvPr id="189" name="Picture 2">
              <a:extLst>
                <a:ext uri="{FF2B5EF4-FFF2-40B4-BE49-F238E27FC236}">
                  <a16:creationId xmlns:a16="http://schemas.microsoft.com/office/drawing/2014/main" id="{9698D41F-30EA-DFE1-9781-6EBFED7C01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40363" y="1357745"/>
              <a:ext cx="625184" cy="554260"/>
            </a:xfrm>
            <a:prstGeom prst="rect">
              <a:avLst/>
            </a:prstGeom>
            <a:grpFill/>
          </p:spPr>
        </p:pic>
      </p:grpSp>
      <p:grpSp>
        <p:nvGrpSpPr>
          <p:cNvPr id="175" name="Group 174">
            <a:extLst>
              <a:ext uri="{FF2B5EF4-FFF2-40B4-BE49-F238E27FC236}">
                <a16:creationId xmlns:a16="http://schemas.microsoft.com/office/drawing/2014/main" id="{8646A585-FE47-4ED0-789E-A13C09FD9971}"/>
              </a:ext>
            </a:extLst>
          </p:cNvPr>
          <p:cNvGrpSpPr/>
          <p:nvPr/>
        </p:nvGrpSpPr>
        <p:grpSpPr>
          <a:xfrm>
            <a:off x="1497653" y="3216798"/>
            <a:ext cx="1650214" cy="569225"/>
            <a:chOff x="5374229" y="1357745"/>
            <a:chExt cx="1650214" cy="569225"/>
          </a:xfrm>
        </p:grpSpPr>
        <p:pic>
          <p:nvPicPr>
            <p:cNvPr id="177" name="Picture 2">
              <a:extLst>
                <a:ext uri="{FF2B5EF4-FFF2-40B4-BE49-F238E27FC236}">
                  <a16:creationId xmlns:a16="http://schemas.microsoft.com/office/drawing/2014/main" id="{E58ECD31-CEA2-2838-DC57-A2A43E0F62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9259" y="1372710"/>
              <a:ext cx="625184" cy="554260"/>
            </a:xfrm>
            <a:prstGeom prst="rect">
              <a:avLst/>
            </a:prstGeom>
            <a:noFill/>
            <a:extLst>
              <a:ext uri="{909E8E84-426E-40DD-AFC4-6F175D3DCCD1}">
                <a14:hiddenFill xmlns:a14="http://schemas.microsoft.com/office/drawing/2010/main">
                  <a:solidFill>
                    <a:srgbClr val="FFFFFF"/>
                  </a:solidFill>
                </a14:hiddenFill>
              </a:ext>
            </a:extLst>
          </p:spPr>
        </p:pic>
        <p:pic>
          <p:nvPicPr>
            <p:cNvPr id="178" name="Picture 2">
              <a:extLst>
                <a:ext uri="{FF2B5EF4-FFF2-40B4-BE49-F238E27FC236}">
                  <a16:creationId xmlns:a16="http://schemas.microsoft.com/office/drawing/2014/main" id="{91A339D9-6F25-1035-4C20-1020E0C6D3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4229" y="1357745"/>
              <a:ext cx="625184" cy="554260"/>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a:extLst>
              <a:ext uri="{FF2B5EF4-FFF2-40B4-BE49-F238E27FC236}">
                <a16:creationId xmlns:a16="http://schemas.microsoft.com/office/drawing/2014/main" id="{02FA5422-E9E6-60C7-D7CF-57830A374550}"/>
              </a:ext>
            </a:extLst>
          </p:cNvPr>
          <p:cNvSpPr>
            <a:spLocks noGrp="1"/>
          </p:cNvSpPr>
          <p:nvPr>
            <p:ph type="title"/>
          </p:nvPr>
        </p:nvSpPr>
        <p:spPr>
          <a:xfrm>
            <a:off x="0" y="21453"/>
            <a:ext cx="12192000" cy="939612"/>
          </a:xfrm>
          <a:solidFill>
            <a:schemeClr val="bg1"/>
          </a:solidFill>
        </p:spPr>
        <p:txBody>
          <a:bodyPr>
            <a:normAutofit/>
          </a:bodyPr>
          <a:lstStyle/>
          <a:p>
            <a:r>
              <a:rPr lang="en-US" sz="3000" dirty="0">
                <a:solidFill>
                  <a:srgbClr val="1C4587"/>
                </a:solidFill>
                <a:latin typeface="Source Sans Pro" panose="020B0503030403020204" pitchFamily="34" charset="0"/>
                <a:ea typeface="Source Sans Pro" panose="020B0503030403020204" pitchFamily="34" charset="0"/>
              </a:rPr>
              <a:t>Efficient Communication Is Crucial</a:t>
            </a:r>
          </a:p>
        </p:txBody>
      </p:sp>
      <p:sp>
        <p:nvSpPr>
          <p:cNvPr id="5" name="Rounded Rectangle 4">
            <a:extLst>
              <a:ext uri="{FF2B5EF4-FFF2-40B4-BE49-F238E27FC236}">
                <a16:creationId xmlns:a16="http://schemas.microsoft.com/office/drawing/2014/main" id="{648CF501-AFA7-C412-026C-CF9EC92041AA}"/>
              </a:ext>
            </a:extLst>
          </p:cNvPr>
          <p:cNvSpPr/>
          <p:nvPr/>
        </p:nvSpPr>
        <p:spPr>
          <a:xfrm>
            <a:off x="710093" y="1681264"/>
            <a:ext cx="3330947" cy="585654"/>
          </a:xfrm>
          <a:prstGeom prst="roundRect">
            <a:avLst>
              <a:gd name="adj" fmla="val 7306"/>
            </a:avLst>
          </a:prstGeom>
          <a:solidFill>
            <a:schemeClr val="bg1">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grpSp>
        <p:nvGrpSpPr>
          <p:cNvPr id="26" name="Group 25">
            <a:extLst>
              <a:ext uri="{FF2B5EF4-FFF2-40B4-BE49-F238E27FC236}">
                <a16:creationId xmlns:a16="http://schemas.microsoft.com/office/drawing/2014/main" id="{3A92E8DB-7F98-5425-5AFA-4701E29AA285}"/>
              </a:ext>
            </a:extLst>
          </p:cNvPr>
          <p:cNvGrpSpPr/>
          <p:nvPr/>
        </p:nvGrpSpPr>
        <p:grpSpPr>
          <a:xfrm>
            <a:off x="692679" y="3735435"/>
            <a:ext cx="3330947" cy="586533"/>
            <a:chOff x="8022852" y="2842467"/>
            <a:chExt cx="3330947" cy="586533"/>
          </a:xfrm>
          <a:solidFill>
            <a:schemeClr val="bg1">
              <a:lumMod val="20000"/>
              <a:lumOff val="80000"/>
            </a:schemeClr>
          </a:solidFill>
        </p:grpSpPr>
        <p:sp>
          <p:nvSpPr>
            <p:cNvPr id="6" name="Rounded Rectangle 5">
              <a:extLst>
                <a:ext uri="{FF2B5EF4-FFF2-40B4-BE49-F238E27FC236}">
                  <a16:creationId xmlns:a16="http://schemas.microsoft.com/office/drawing/2014/main" id="{67B6A458-6D93-696A-DA4D-DD9E2DB66441}"/>
                </a:ext>
              </a:extLst>
            </p:cNvPr>
            <p:cNvSpPr/>
            <p:nvPr/>
          </p:nvSpPr>
          <p:spPr>
            <a:xfrm>
              <a:off x="8022852" y="2843346"/>
              <a:ext cx="3330947" cy="585654"/>
            </a:xfrm>
            <a:prstGeom prst="roundRect">
              <a:avLst>
                <a:gd name="adj" fmla="val 7306"/>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9" name="TextBox 8">
              <a:extLst>
                <a:ext uri="{FF2B5EF4-FFF2-40B4-BE49-F238E27FC236}">
                  <a16:creationId xmlns:a16="http://schemas.microsoft.com/office/drawing/2014/main" id="{64DFEC7C-5FEB-C0E1-91F7-9B3FCB57E19E}"/>
                </a:ext>
              </a:extLst>
            </p:cNvPr>
            <p:cNvSpPr txBox="1"/>
            <p:nvPr/>
          </p:nvSpPr>
          <p:spPr>
            <a:xfrm>
              <a:off x="8610600" y="2842467"/>
              <a:ext cx="1972470" cy="584775"/>
            </a:xfrm>
            <a:prstGeom prst="rect">
              <a:avLst/>
            </a:prstGeom>
            <a:grpFill/>
          </p:spPr>
          <p:txBody>
            <a:bodyPr wrap="square" rtlCol="0">
              <a:spAutoFit/>
            </a:bodyPr>
            <a:lstStyle/>
            <a:p>
              <a:pPr algn="ctr"/>
              <a:endParaRPr lang="en-US" sz="3200" dirty="0">
                <a:solidFill>
                  <a:schemeClr val="bg1">
                    <a:lumMod val="95000"/>
                  </a:schemeClr>
                </a:solidFill>
                <a:latin typeface="ETBOOK ROMAN" panose="02000503000000000000" pitchFamily="2" charset="0"/>
              </a:endParaRPr>
            </a:p>
          </p:txBody>
        </p:sp>
      </p:grpSp>
      <p:sp>
        <p:nvSpPr>
          <p:cNvPr id="7" name="Rounded Rectangle 6">
            <a:extLst>
              <a:ext uri="{FF2B5EF4-FFF2-40B4-BE49-F238E27FC236}">
                <a16:creationId xmlns:a16="http://schemas.microsoft.com/office/drawing/2014/main" id="{5790BA74-2A9C-044F-BB6E-9060FE4EE99B}"/>
              </a:ext>
            </a:extLst>
          </p:cNvPr>
          <p:cNvSpPr/>
          <p:nvPr/>
        </p:nvSpPr>
        <p:spPr>
          <a:xfrm>
            <a:off x="640091" y="5777822"/>
            <a:ext cx="3330947" cy="585654"/>
          </a:xfrm>
          <a:prstGeom prst="roundRect">
            <a:avLst>
              <a:gd name="adj" fmla="val 7306"/>
            </a:avLst>
          </a:prstGeom>
          <a:solidFill>
            <a:schemeClr val="bg1">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grpSp>
        <p:nvGrpSpPr>
          <p:cNvPr id="164" name="Group 163">
            <a:extLst>
              <a:ext uri="{FF2B5EF4-FFF2-40B4-BE49-F238E27FC236}">
                <a16:creationId xmlns:a16="http://schemas.microsoft.com/office/drawing/2014/main" id="{1D49FC75-B3DF-84FF-DAA6-9C1D89CED871}"/>
              </a:ext>
            </a:extLst>
          </p:cNvPr>
          <p:cNvGrpSpPr/>
          <p:nvPr/>
        </p:nvGrpSpPr>
        <p:grpSpPr>
          <a:xfrm>
            <a:off x="857161" y="1685292"/>
            <a:ext cx="3036810" cy="584777"/>
            <a:chOff x="5401045" y="1877288"/>
            <a:chExt cx="3036810" cy="584777"/>
          </a:xfrm>
          <a:solidFill>
            <a:schemeClr val="bg1">
              <a:lumMod val="20000"/>
              <a:lumOff val="80000"/>
            </a:schemeClr>
          </a:solidFill>
        </p:grpSpPr>
        <p:sp>
          <p:nvSpPr>
            <p:cNvPr id="165" name="Rounded Rectangle 164">
              <a:extLst>
                <a:ext uri="{FF2B5EF4-FFF2-40B4-BE49-F238E27FC236}">
                  <a16:creationId xmlns:a16="http://schemas.microsoft.com/office/drawing/2014/main" id="{322C1AB4-87D7-5E12-D502-4476AB9EE005}"/>
                </a:ext>
              </a:extLst>
            </p:cNvPr>
            <p:cNvSpPr/>
            <p:nvPr/>
          </p:nvSpPr>
          <p:spPr>
            <a:xfrm>
              <a:off x="5401045" y="1877290"/>
              <a:ext cx="775042" cy="584775"/>
            </a:xfrm>
            <a:prstGeom prst="roundRect">
              <a:avLst>
                <a:gd name="adj" fmla="val 7306"/>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ETBOOK ROMAN" panose="02000503000000000000" pitchFamily="2" charset="0"/>
                </a:rPr>
                <a:t>C</a:t>
              </a:r>
            </a:p>
          </p:txBody>
        </p:sp>
        <p:sp>
          <p:nvSpPr>
            <p:cNvPr id="166" name="Rounded Rectangle 165">
              <a:extLst>
                <a:ext uri="{FF2B5EF4-FFF2-40B4-BE49-F238E27FC236}">
                  <a16:creationId xmlns:a16="http://schemas.microsoft.com/office/drawing/2014/main" id="{2B83E3DA-23AE-7261-3E32-0CA638883058}"/>
                </a:ext>
              </a:extLst>
            </p:cNvPr>
            <p:cNvSpPr/>
            <p:nvPr/>
          </p:nvSpPr>
          <p:spPr>
            <a:xfrm>
              <a:off x="6531929" y="1877288"/>
              <a:ext cx="775042" cy="584775"/>
            </a:xfrm>
            <a:prstGeom prst="roundRect">
              <a:avLst>
                <a:gd name="adj" fmla="val 7306"/>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ETBOOK ROMAN" panose="02000503000000000000" pitchFamily="2" charset="0"/>
                </a:rPr>
                <a:t>C</a:t>
              </a:r>
            </a:p>
          </p:txBody>
        </p:sp>
        <p:sp>
          <p:nvSpPr>
            <p:cNvPr id="167" name="Rounded Rectangle 166">
              <a:extLst>
                <a:ext uri="{FF2B5EF4-FFF2-40B4-BE49-F238E27FC236}">
                  <a16:creationId xmlns:a16="http://schemas.microsoft.com/office/drawing/2014/main" id="{7DE1B000-A0AF-FD45-BC63-7559CADFE209}"/>
                </a:ext>
              </a:extLst>
            </p:cNvPr>
            <p:cNvSpPr/>
            <p:nvPr/>
          </p:nvSpPr>
          <p:spPr>
            <a:xfrm>
              <a:off x="7662813" y="1877288"/>
              <a:ext cx="775042" cy="584775"/>
            </a:xfrm>
            <a:prstGeom prst="roundRect">
              <a:avLst>
                <a:gd name="adj" fmla="val 7306"/>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ETBOOK ROMAN" panose="02000503000000000000" pitchFamily="2" charset="0"/>
                </a:rPr>
                <a:t>C</a:t>
              </a:r>
            </a:p>
          </p:txBody>
        </p:sp>
      </p:grpSp>
      <p:grpSp>
        <p:nvGrpSpPr>
          <p:cNvPr id="172" name="Group 171">
            <a:extLst>
              <a:ext uri="{FF2B5EF4-FFF2-40B4-BE49-F238E27FC236}">
                <a16:creationId xmlns:a16="http://schemas.microsoft.com/office/drawing/2014/main" id="{48F1CEC2-58FF-37C1-2031-93E8CBD9CE55}"/>
              </a:ext>
            </a:extLst>
          </p:cNvPr>
          <p:cNvGrpSpPr/>
          <p:nvPr/>
        </p:nvGrpSpPr>
        <p:grpSpPr>
          <a:xfrm>
            <a:off x="1452744" y="3734553"/>
            <a:ext cx="1751371" cy="584777"/>
            <a:chOff x="5966921" y="3315800"/>
            <a:chExt cx="1751371" cy="584777"/>
          </a:xfrm>
          <a:solidFill>
            <a:schemeClr val="bg1">
              <a:lumMod val="20000"/>
              <a:lumOff val="80000"/>
            </a:schemeClr>
          </a:solidFill>
        </p:grpSpPr>
        <p:sp>
          <p:nvSpPr>
            <p:cNvPr id="173" name="Rounded Rectangle 172">
              <a:extLst>
                <a:ext uri="{FF2B5EF4-FFF2-40B4-BE49-F238E27FC236}">
                  <a16:creationId xmlns:a16="http://schemas.microsoft.com/office/drawing/2014/main" id="{C1671122-CA5A-FDE0-71DA-9F4A4A408FCF}"/>
                </a:ext>
              </a:extLst>
            </p:cNvPr>
            <p:cNvSpPr/>
            <p:nvPr/>
          </p:nvSpPr>
          <p:spPr>
            <a:xfrm>
              <a:off x="5966921" y="3315802"/>
              <a:ext cx="775042" cy="584775"/>
            </a:xfrm>
            <a:prstGeom prst="roundRect">
              <a:avLst>
                <a:gd name="adj" fmla="val 7306"/>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ETBOOK ROMAN" panose="02000503000000000000" pitchFamily="2" charset="0"/>
                </a:rPr>
                <a:t>C</a:t>
              </a:r>
            </a:p>
          </p:txBody>
        </p:sp>
        <p:sp>
          <p:nvSpPr>
            <p:cNvPr id="174" name="Rounded Rectangle 173">
              <a:extLst>
                <a:ext uri="{FF2B5EF4-FFF2-40B4-BE49-F238E27FC236}">
                  <a16:creationId xmlns:a16="http://schemas.microsoft.com/office/drawing/2014/main" id="{38BE00BC-1E2C-EC22-AC04-066825060DC2}"/>
                </a:ext>
              </a:extLst>
            </p:cNvPr>
            <p:cNvSpPr/>
            <p:nvPr/>
          </p:nvSpPr>
          <p:spPr>
            <a:xfrm>
              <a:off x="6943250" y="3315800"/>
              <a:ext cx="775042" cy="584775"/>
            </a:xfrm>
            <a:prstGeom prst="roundRect">
              <a:avLst>
                <a:gd name="adj" fmla="val 7306"/>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ETBOOK ROMAN" panose="02000503000000000000" pitchFamily="2" charset="0"/>
                </a:rPr>
                <a:t>C</a:t>
              </a:r>
            </a:p>
          </p:txBody>
        </p:sp>
      </p:grpSp>
      <p:grpSp>
        <p:nvGrpSpPr>
          <p:cNvPr id="179" name="Group 178">
            <a:extLst>
              <a:ext uri="{FF2B5EF4-FFF2-40B4-BE49-F238E27FC236}">
                <a16:creationId xmlns:a16="http://schemas.microsoft.com/office/drawing/2014/main" id="{49910C14-3151-847D-ADFB-190DB7319B73}"/>
              </a:ext>
            </a:extLst>
          </p:cNvPr>
          <p:cNvGrpSpPr/>
          <p:nvPr/>
        </p:nvGrpSpPr>
        <p:grpSpPr>
          <a:xfrm>
            <a:off x="722611" y="5781791"/>
            <a:ext cx="3036810" cy="584777"/>
            <a:chOff x="5401045" y="1877288"/>
            <a:chExt cx="3036810" cy="584777"/>
          </a:xfrm>
          <a:solidFill>
            <a:schemeClr val="bg1">
              <a:lumMod val="20000"/>
              <a:lumOff val="80000"/>
            </a:schemeClr>
          </a:solidFill>
        </p:grpSpPr>
        <p:sp>
          <p:nvSpPr>
            <p:cNvPr id="180" name="Rounded Rectangle 179">
              <a:extLst>
                <a:ext uri="{FF2B5EF4-FFF2-40B4-BE49-F238E27FC236}">
                  <a16:creationId xmlns:a16="http://schemas.microsoft.com/office/drawing/2014/main" id="{524722C3-C588-F2CE-E45E-CEEB004801B1}"/>
                </a:ext>
              </a:extLst>
            </p:cNvPr>
            <p:cNvSpPr/>
            <p:nvPr/>
          </p:nvSpPr>
          <p:spPr>
            <a:xfrm>
              <a:off x="5401045" y="1877290"/>
              <a:ext cx="775042" cy="584775"/>
            </a:xfrm>
            <a:prstGeom prst="roundRect">
              <a:avLst>
                <a:gd name="adj" fmla="val 7306"/>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ETBOOK ROMAN" panose="02000503000000000000" pitchFamily="2" charset="0"/>
                </a:rPr>
                <a:t>C</a:t>
              </a:r>
            </a:p>
          </p:txBody>
        </p:sp>
        <p:sp>
          <p:nvSpPr>
            <p:cNvPr id="181" name="Rounded Rectangle 180">
              <a:extLst>
                <a:ext uri="{FF2B5EF4-FFF2-40B4-BE49-F238E27FC236}">
                  <a16:creationId xmlns:a16="http://schemas.microsoft.com/office/drawing/2014/main" id="{664AB7DB-16D8-80C7-E05B-582773C5624D}"/>
                </a:ext>
              </a:extLst>
            </p:cNvPr>
            <p:cNvSpPr/>
            <p:nvPr/>
          </p:nvSpPr>
          <p:spPr>
            <a:xfrm>
              <a:off x="6531929" y="1877288"/>
              <a:ext cx="775042" cy="584775"/>
            </a:xfrm>
            <a:prstGeom prst="roundRect">
              <a:avLst>
                <a:gd name="adj" fmla="val 7306"/>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ETBOOK ROMAN" panose="02000503000000000000" pitchFamily="2" charset="0"/>
                </a:rPr>
                <a:t>C</a:t>
              </a:r>
            </a:p>
          </p:txBody>
        </p:sp>
        <p:sp>
          <p:nvSpPr>
            <p:cNvPr id="182" name="Rounded Rectangle 181">
              <a:extLst>
                <a:ext uri="{FF2B5EF4-FFF2-40B4-BE49-F238E27FC236}">
                  <a16:creationId xmlns:a16="http://schemas.microsoft.com/office/drawing/2014/main" id="{512871FB-B030-559E-F936-4BC2E565423B}"/>
                </a:ext>
              </a:extLst>
            </p:cNvPr>
            <p:cNvSpPr/>
            <p:nvPr/>
          </p:nvSpPr>
          <p:spPr>
            <a:xfrm>
              <a:off x="7662813" y="1877288"/>
              <a:ext cx="775042" cy="584775"/>
            </a:xfrm>
            <a:prstGeom prst="roundRect">
              <a:avLst>
                <a:gd name="adj" fmla="val 7306"/>
              </a:avLst>
            </a:prstGeom>
            <a:grp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ETBOOK ROMAN" panose="02000503000000000000" pitchFamily="2" charset="0"/>
                </a:rPr>
                <a:t>C</a:t>
              </a:r>
            </a:p>
          </p:txBody>
        </p:sp>
      </p:grpSp>
      <p:grpSp>
        <p:nvGrpSpPr>
          <p:cNvPr id="259" name="Group 258">
            <a:extLst>
              <a:ext uri="{FF2B5EF4-FFF2-40B4-BE49-F238E27FC236}">
                <a16:creationId xmlns:a16="http://schemas.microsoft.com/office/drawing/2014/main" id="{13C8A93E-5679-9C30-9DBD-9656B4654ADD}"/>
              </a:ext>
            </a:extLst>
          </p:cNvPr>
          <p:cNvGrpSpPr/>
          <p:nvPr/>
        </p:nvGrpSpPr>
        <p:grpSpPr>
          <a:xfrm>
            <a:off x="1268146" y="2254290"/>
            <a:ext cx="2235942" cy="1114634"/>
            <a:chOff x="1268146" y="2482896"/>
            <a:chExt cx="2235942" cy="1114634"/>
          </a:xfrm>
        </p:grpSpPr>
        <p:sp>
          <p:nvSpPr>
            <p:cNvPr id="251" name="Freeform 250">
              <a:extLst>
                <a:ext uri="{FF2B5EF4-FFF2-40B4-BE49-F238E27FC236}">
                  <a16:creationId xmlns:a16="http://schemas.microsoft.com/office/drawing/2014/main" id="{B5F37B75-E49F-5BA9-FA70-4DF827406F88}"/>
                </a:ext>
              </a:extLst>
            </p:cNvPr>
            <p:cNvSpPr/>
            <p:nvPr/>
          </p:nvSpPr>
          <p:spPr>
            <a:xfrm>
              <a:off x="1268146" y="2482896"/>
              <a:ext cx="824604" cy="1081262"/>
            </a:xfrm>
            <a:custGeom>
              <a:avLst/>
              <a:gdLst>
                <a:gd name="connsiteX0" fmla="*/ 0 w 824604"/>
                <a:gd name="connsiteY0" fmla="*/ 0 h 1081262"/>
                <a:gd name="connsiteX1" fmla="*/ 800934 w 824604"/>
                <a:gd name="connsiteY1" fmla="*/ 600701 h 1081262"/>
                <a:gd name="connsiteX2" fmla="*/ 533956 w 824604"/>
                <a:gd name="connsiteY2" fmla="*/ 1081262 h 1081262"/>
              </a:gdLst>
              <a:ahLst/>
              <a:cxnLst>
                <a:cxn ang="0">
                  <a:pos x="connsiteX0" y="connsiteY0"/>
                </a:cxn>
                <a:cxn ang="0">
                  <a:pos x="connsiteX1" y="connsiteY1"/>
                </a:cxn>
                <a:cxn ang="0">
                  <a:pos x="connsiteX2" y="connsiteY2"/>
                </a:cxn>
              </a:cxnLst>
              <a:rect l="l" t="t" r="r" b="b"/>
              <a:pathLst>
                <a:path w="824604" h="1081262">
                  <a:moveTo>
                    <a:pt x="0" y="0"/>
                  </a:moveTo>
                  <a:cubicBezTo>
                    <a:pt x="355970" y="210245"/>
                    <a:pt x="711941" y="420491"/>
                    <a:pt x="800934" y="600701"/>
                  </a:cubicBezTo>
                  <a:cubicBezTo>
                    <a:pt x="889927" y="780911"/>
                    <a:pt x="711941" y="931086"/>
                    <a:pt x="533956" y="1081262"/>
                  </a:cubicBezTo>
                </a:path>
              </a:pathLst>
            </a:custGeom>
            <a:noFill/>
            <a:ln>
              <a:tailEnd type="stealt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2" name="Freeform 251">
              <a:extLst>
                <a:ext uri="{FF2B5EF4-FFF2-40B4-BE49-F238E27FC236}">
                  <a16:creationId xmlns:a16="http://schemas.microsoft.com/office/drawing/2014/main" id="{EDA700D7-3D69-3C34-B03B-9FBDB263260F}"/>
                </a:ext>
              </a:extLst>
            </p:cNvPr>
            <p:cNvSpPr/>
            <p:nvPr/>
          </p:nvSpPr>
          <p:spPr>
            <a:xfrm>
              <a:off x="2725293" y="2496245"/>
              <a:ext cx="778795" cy="1081262"/>
            </a:xfrm>
            <a:custGeom>
              <a:avLst/>
              <a:gdLst>
                <a:gd name="connsiteX0" fmla="*/ 778795 w 778795"/>
                <a:gd name="connsiteY0" fmla="*/ 0 h 1081262"/>
                <a:gd name="connsiteX1" fmla="*/ 31256 w 778795"/>
                <a:gd name="connsiteY1" fmla="*/ 634073 h 1081262"/>
                <a:gd name="connsiteX2" fmla="*/ 211466 w 778795"/>
                <a:gd name="connsiteY2" fmla="*/ 1081262 h 1081262"/>
              </a:gdLst>
              <a:ahLst/>
              <a:cxnLst>
                <a:cxn ang="0">
                  <a:pos x="connsiteX0" y="connsiteY0"/>
                </a:cxn>
                <a:cxn ang="0">
                  <a:pos x="connsiteX1" y="connsiteY1"/>
                </a:cxn>
                <a:cxn ang="0">
                  <a:pos x="connsiteX2" y="connsiteY2"/>
                </a:cxn>
              </a:cxnLst>
              <a:rect l="l" t="t" r="r" b="b"/>
              <a:pathLst>
                <a:path w="778795" h="1081262">
                  <a:moveTo>
                    <a:pt x="778795" y="0"/>
                  </a:moveTo>
                  <a:cubicBezTo>
                    <a:pt x="452303" y="226931"/>
                    <a:pt x="125811" y="453863"/>
                    <a:pt x="31256" y="634073"/>
                  </a:cubicBezTo>
                  <a:cubicBezTo>
                    <a:pt x="-63299" y="814283"/>
                    <a:pt x="74083" y="947772"/>
                    <a:pt x="211466" y="1081262"/>
                  </a:cubicBezTo>
                </a:path>
              </a:pathLst>
            </a:custGeom>
            <a:noFill/>
            <a:ln>
              <a:tailEnd type="stealt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4" name="Freeform 253">
              <a:extLst>
                <a:ext uri="{FF2B5EF4-FFF2-40B4-BE49-F238E27FC236}">
                  <a16:creationId xmlns:a16="http://schemas.microsoft.com/office/drawing/2014/main" id="{47CF3821-ADC3-B140-A609-1CCA0F8E1433}"/>
                </a:ext>
              </a:extLst>
            </p:cNvPr>
            <p:cNvSpPr/>
            <p:nvPr/>
          </p:nvSpPr>
          <p:spPr>
            <a:xfrm>
              <a:off x="1868847" y="2496245"/>
              <a:ext cx="566534" cy="1054564"/>
            </a:xfrm>
            <a:custGeom>
              <a:avLst/>
              <a:gdLst>
                <a:gd name="connsiteX0" fmla="*/ 507258 w 566534"/>
                <a:gd name="connsiteY0" fmla="*/ 0 h 1054564"/>
                <a:gd name="connsiteX1" fmla="*/ 520607 w 566534"/>
                <a:gd name="connsiteY1" fmla="*/ 660771 h 1054564"/>
                <a:gd name="connsiteX2" fmla="*/ 0 w 566534"/>
                <a:gd name="connsiteY2" fmla="*/ 1054564 h 1054564"/>
              </a:gdLst>
              <a:ahLst/>
              <a:cxnLst>
                <a:cxn ang="0">
                  <a:pos x="connsiteX0" y="connsiteY0"/>
                </a:cxn>
                <a:cxn ang="0">
                  <a:pos x="connsiteX1" y="connsiteY1"/>
                </a:cxn>
                <a:cxn ang="0">
                  <a:pos x="connsiteX2" y="connsiteY2"/>
                </a:cxn>
              </a:cxnLst>
              <a:rect l="l" t="t" r="r" b="b"/>
              <a:pathLst>
                <a:path w="566534" h="1054564">
                  <a:moveTo>
                    <a:pt x="507258" y="0"/>
                  </a:moveTo>
                  <a:cubicBezTo>
                    <a:pt x="556204" y="242505"/>
                    <a:pt x="605150" y="485010"/>
                    <a:pt x="520607" y="660771"/>
                  </a:cubicBezTo>
                  <a:cubicBezTo>
                    <a:pt x="436064" y="836532"/>
                    <a:pt x="218032" y="945548"/>
                    <a:pt x="0" y="1054564"/>
                  </a:cubicBezTo>
                </a:path>
              </a:pathLst>
            </a:custGeom>
            <a:noFill/>
            <a:ln>
              <a:tailEnd type="stealt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5" name="Freeform 254">
              <a:extLst>
                <a:ext uri="{FF2B5EF4-FFF2-40B4-BE49-F238E27FC236}">
                  <a16:creationId xmlns:a16="http://schemas.microsoft.com/office/drawing/2014/main" id="{043DDCCD-16E8-0B94-EF95-9398D8ACF4B3}"/>
                </a:ext>
              </a:extLst>
            </p:cNvPr>
            <p:cNvSpPr/>
            <p:nvPr/>
          </p:nvSpPr>
          <p:spPr>
            <a:xfrm>
              <a:off x="1928917" y="2502920"/>
              <a:ext cx="1441682" cy="1054563"/>
            </a:xfrm>
            <a:custGeom>
              <a:avLst/>
              <a:gdLst>
                <a:gd name="connsiteX0" fmla="*/ 1441682 w 1441682"/>
                <a:gd name="connsiteY0" fmla="*/ 0 h 1054563"/>
                <a:gd name="connsiteX1" fmla="*/ 567328 w 1441682"/>
                <a:gd name="connsiteY1" fmla="*/ 707492 h 1054563"/>
                <a:gd name="connsiteX2" fmla="*/ 0 w 1441682"/>
                <a:gd name="connsiteY2" fmla="*/ 1054563 h 1054563"/>
              </a:gdLst>
              <a:ahLst/>
              <a:cxnLst>
                <a:cxn ang="0">
                  <a:pos x="connsiteX0" y="connsiteY0"/>
                </a:cxn>
                <a:cxn ang="0">
                  <a:pos x="connsiteX1" y="connsiteY1"/>
                </a:cxn>
                <a:cxn ang="0">
                  <a:pos x="connsiteX2" y="connsiteY2"/>
                </a:cxn>
              </a:cxnLst>
              <a:rect l="l" t="t" r="r" b="b"/>
              <a:pathLst>
                <a:path w="1441682" h="1054563">
                  <a:moveTo>
                    <a:pt x="1441682" y="0"/>
                  </a:moveTo>
                  <a:cubicBezTo>
                    <a:pt x="1124645" y="265866"/>
                    <a:pt x="807608" y="531732"/>
                    <a:pt x="567328" y="707492"/>
                  </a:cubicBezTo>
                  <a:cubicBezTo>
                    <a:pt x="327048" y="883253"/>
                    <a:pt x="163524" y="968908"/>
                    <a:pt x="0" y="1054563"/>
                  </a:cubicBezTo>
                </a:path>
              </a:pathLst>
            </a:custGeom>
            <a:noFill/>
            <a:ln>
              <a:tailEnd type="stealt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6" name="Freeform 255">
              <a:extLst>
                <a:ext uri="{FF2B5EF4-FFF2-40B4-BE49-F238E27FC236}">
                  <a16:creationId xmlns:a16="http://schemas.microsoft.com/office/drawing/2014/main" id="{102FB9D4-8AFA-2442-4F4D-57A46FD7651F}"/>
                </a:ext>
              </a:extLst>
            </p:cNvPr>
            <p:cNvSpPr/>
            <p:nvPr/>
          </p:nvSpPr>
          <p:spPr>
            <a:xfrm>
              <a:off x="1414984" y="2516269"/>
              <a:ext cx="1441682" cy="1074586"/>
            </a:xfrm>
            <a:custGeom>
              <a:avLst/>
              <a:gdLst>
                <a:gd name="connsiteX0" fmla="*/ 0 w 1441682"/>
                <a:gd name="connsiteY0" fmla="*/ 0 h 1074586"/>
                <a:gd name="connsiteX1" fmla="*/ 1047889 w 1441682"/>
                <a:gd name="connsiteY1" fmla="*/ 674119 h 1074586"/>
                <a:gd name="connsiteX2" fmla="*/ 1441682 w 1441682"/>
                <a:gd name="connsiteY2" fmla="*/ 1074586 h 1074586"/>
              </a:gdLst>
              <a:ahLst/>
              <a:cxnLst>
                <a:cxn ang="0">
                  <a:pos x="connsiteX0" y="connsiteY0"/>
                </a:cxn>
                <a:cxn ang="0">
                  <a:pos x="connsiteX1" y="connsiteY1"/>
                </a:cxn>
                <a:cxn ang="0">
                  <a:pos x="connsiteX2" y="connsiteY2"/>
                </a:cxn>
              </a:cxnLst>
              <a:rect l="l" t="t" r="r" b="b"/>
              <a:pathLst>
                <a:path w="1441682" h="1074586">
                  <a:moveTo>
                    <a:pt x="0" y="0"/>
                  </a:moveTo>
                  <a:cubicBezTo>
                    <a:pt x="403804" y="247510"/>
                    <a:pt x="807609" y="495021"/>
                    <a:pt x="1047889" y="674119"/>
                  </a:cubicBezTo>
                  <a:cubicBezTo>
                    <a:pt x="1288169" y="853217"/>
                    <a:pt x="1364925" y="963901"/>
                    <a:pt x="1441682" y="1074586"/>
                  </a:cubicBezTo>
                </a:path>
              </a:pathLst>
            </a:custGeom>
            <a:noFill/>
            <a:ln>
              <a:tailEnd type="stealt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8" name="Freeform 257">
              <a:extLst>
                <a:ext uri="{FF2B5EF4-FFF2-40B4-BE49-F238E27FC236}">
                  <a16:creationId xmlns:a16="http://schemas.microsoft.com/office/drawing/2014/main" id="{DF339499-1888-4BEE-8EA1-105CC56A579F}"/>
                </a:ext>
              </a:extLst>
            </p:cNvPr>
            <p:cNvSpPr/>
            <p:nvPr/>
          </p:nvSpPr>
          <p:spPr>
            <a:xfrm>
              <a:off x="2262639" y="2509594"/>
              <a:ext cx="553980" cy="1087936"/>
            </a:xfrm>
            <a:custGeom>
              <a:avLst/>
              <a:gdLst>
                <a:gd name="connsiteX0" fmla="*/ 0 w 553980"/>
                <a:gd name="connsiteY0" fmla="*/ 0 h 1087936"/>
                <a:gd name="connsiteX1" fmla="*/ 120141 w 553980"/>
                <a:gd name="connsiteY1" fmla="*/ 607375 h 1087936"/>
                <a:gd name="connsiteX2" fmla="*/ 553980 w 553980"/>
                <a:gd name="connsiteY2" fmla="*/ 1087936 h 1087936"/>
              </a:gdLst>
              <a:ahLst/>
              <a:cxnLst>
                <a:cxn ang="0">
                  <a:pos x="connsiteX0" y="connsiteY0"/>
                </a:cxn>
                <a:cxn ang="0">
                  <a:pos x="connsiteX1" y="connsiteY1"/>
                </a:cxn>
                <a:cxn ang="0">
                  <a:pos x="connsiteX2" y="connsiteY2"/>
                </a:cxn>
              </a:cxnLst>
              <a:rect l="l" t="t" r="r" b="b"/>
              <a:pathLst>
                <a:path w="553980" h="1087936">
                  <a:moveTo>
                    <a:pt x="0" y="0"/>
                  </a:moveTo>
                  <a:cubicBezTo>
                    <a:pt x="13905" y="213026"/>
                    <a:pt x="27811" y="426052"/>
                    <a:pt x="120141" y="607375"/>
                  </a:cubicBezTo>
                  <a:cubicBezTo>
                    <a:pt x="212471" y="788698"/>
                    <a:pt x="383225" y="938317"/>
                    <a:pt x="553980" y="1087936"/>
                  </a:cubicBezTo>
                </a:path>
              </a:pathLst>
            </a:custGeom>
            <a:noFill/>
            <a:ln>
              <a:tailEnd type="stealt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2" name="Oval 221">
            <a:extLst>
              <a:ext uri="{FF2B5EF4-FFF2-40B4-BE49-F238E27FC236}">
                <a16:creationId xmlns:a16="http://schemas.microsoft.com/office/drawing/2014/main" id="{32A91A37-8817-7C08-C626-967E815D2F8D}"/>
              </a:ext>
            </a:extLst>
          </p:cNvPr>
          <p:cNvSpPr/>
          <p:nvPr/>
        </p:nvSpPr>
        <p:spPr>
          <a:xfrm>
            <a:off x="1853495" y="2524324"/>
            <a:ext cx="1082763" cy="579973"/>
          </a:xfrm>
          <a:prstGeom prst="ellipse">
            <a:avLst/>
          </a:prstGeom>
          <a:solidFill>
            <a:srgbClr val="92D050"/>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ETBOOK ROMAN" panose="02000503000000000000" pitchFamily="2" charset="0"/>
              </a:rPr>
              <a:t>AR</a:t>
            </a:r>
          </a:p>
        </p:txBody>
      </p:sp>
      <p:grpSp>
        <p:nvGrpSpPr>
          <p:cNvPr id="268" name="Group 267">
            <a:extLst>
              <a:ext uri="{FF2B5EF4-FFF2-40B4-BE49-F238E27FC236}">
                <a16:creationId xmlns:a16="http://schemas.microsoft.com/office/drawing/2014/main" id="{EF22F246-3BFD-644B-FAC2-A9EA4D64F573}"/>
              </a:ext>
            </a:extLst>
          </p:cNvPr>
          <p:cNvGrpSpPr/>
          <p:nvPr/>
        </p:nvGrpSpPr>
        <p:grpSpPr>
          <a:xfrm>
            <a:off x="1188053" y="4303347"/>
            <a:ext cx="2189220" cy="1101285"/>
            <a:chOff x="1188053" y="4531953"/>
            <a:chExt cx="2189220" cy="1101285"/>
          </a:xfrm>
        </p:grpSpPr>
        <p:sp>
          <p:nvSpPr>
            <p:cNvPr id="260" name="Freeform 259">
              <a:extLst>
                <a:ext uri="{FF2B5EF4-FFF2-40B4-BE49-F238E27FC236}">
                  <a16:creationId xmlns:a16="http://schemas.microsoft.com/office/drawing/2014/main" id="{D62375FA-C95F-8192-20E5-1808A377DBC7}"/>
                </a:ext>
              </a:extLst>
            </p:cNvPr>
            <p:cNvSpPr/>
            <p:nvPr/>
          </p:nvSpPr>
          <p:spPr>
            <a:xfrm>
              <a:off x="1188053" y="4531953"/>
              <a:ext cx="1058533" cy="1054564"/>
            </a:xfrm>
            <a:custGeom>
              <a:avLst/>
              <a:gdLst>
                <a:gd name="connsiteX0" fmla="*/ 627398 w 1058533"/>
                <a:gd name="connsiteY0" fmla="*/ 0 h 1054564"/>
                <a:gd name="connsiteX1" fmla="*/ 1034540 w 1058533"/>
                <a:gd name="connsiteY1" fmla="*/ 587352 h 1054564"/>
                <a:gd name="connsiteX2" fmla="*/ 0 w 1058533"/>
                <a:gd name="connsiteY2" fmla="*/ 1054564 h 1054564"/>
              </a:gdLst>
              <a:ahLst/>
              <a:cxnLst>
                <a:cxn ang="0">
                  <a:pos x="connsiteX0" y="connsiteY0"/>
                </a:cxn>
                <a:cxn ang="0">
                  <a:pos x="connsiteX1" y="connsiteY1"/>
                </a:cxn>
                <a:cxn ang="0">
                  <a:pos x="connsiteX2" y="connsiteY2"/>
                </a:cxn>
              </a:cxnLst>
              <a:rect l="l" t="t" r="r" b="b"/>
              <a:pathLst>
                <a:path w="1058533" h="1054564">
                  <a:moveTo>
                    <a:pt x="627398" y="0"/>
                  </a:moveTo>
                  <a:cubicBezTo>
                    <a:pt x="883252" y="205795"/>
                    <a:pt x="1139106" y="411591"/>
                    <a:pt x="1034540" y="587352"/>
                  </a:cubicBezTo>
                  <a:cubicBezTo>
                    <a:pt x="929974" y="763113"/>
                    <a:pt x="464987" y="908838"/>
                    <a:pt x="0" y="1054564"/>
                  </a:cubicBezTo>
                </a:path>
              </a:pathLst>
            </a:custGeom>
            <a:noFill/>
            <a:ln>
              <a:tailEnd type="stealt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1" name="Freeform 260">
              <a:extLst>
                <a:ext uri="{FF2B5EF4-FFF2-40B4-BE49-F238E27FC236}">
                  <a16:creationId xmlns:a16="http://schemas.microsoft.com/office/drawing/2014/main" id="{CE9C347A-9F70-2A1E-A164-E7587279A070}"/>
                </a:ext>
              </a:extLst>
            </p:cNvPr>
            <p:cNvSpPr/>
            <p:nvPr/>
          </p:nvSpPr>
          <p:spPr>
            <a:xfrm>
              <a:off x="1942266" y="4578674"/>
              <a:ext cx="522722" cy="1007843"/>
            </a:xfrm>
            <a:custGeom>
              <a:avLst/>
              <a:gdLst>
                <a:gd name="connsiteX0" fmla="*/ 0 w 522722"/>
                <a:gd name="connsiteY0" fmla="*/ 0 h 1007843"/>
                <a:gd name="connsiteX1" fmla="*/ 487235 w 522722"/>
                <a:gd name="connsiteY1" fmla="*/ 460538 h 1007843"/>
                <a:gd name="connsiteX2" fmla="*/ 447188 w 522722"/>
                <a:gd name="connsiteY2" fmla="*/ 1007843 h 1007843"/>
              </a:gdLst>
              <a:ahLst/>
              <a:cxnLst>
                <a:cxn ang="0">
                  <a:pos x="connsiteX0" y="connsiteY0"/>
                </a:cxn>
                <a:cxn ang="0">
                  <a:pos x="connsiteX1" y="connsiteY1"/>
                </a:cxn>
                <a:cxn ang="0">
                  <a:pos x="connsiteX2" y="connsiteY2"/>
                </a:cxn>
              </a:cxnLst>
              <a:rect l="l" t="t" r="r" b="b"/>
              <a:pathLst>
                <a:path w="522722" h="1007843">
                  <a:moveTo>
                    <a:pt x="0" y="0"/>
                  </a:moveTo>
                  <a:cubicBezTo>
                    <a:pt x="206352" y="146282"/>
                    <a:pt x="412704" y="292564"/>
                    <a:pt x="487235" y="460538"/>
                  </a:cubicBezTo>
                  <a:cubicBezTo>
                    <a:pt x="561766" y="628512"/>
                    <a:pt x="504477" y="818177"/>
                    <a:pt x="447188" y="1007843"/>
                  </a:cubicBezTo>
                </a:path>
              </a:pathLst>
            </a:custGeom>
            <a:noFill/>
            <a:ln>
              <a:tailEnd type="stealt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2" name="Freeform 261">
              <a:extLst>
                <a:ext uri="{FF2B5EF4-FFF2-40B4-BE49-F238E27FC236}">
                  <a16:creationId xmlns:a16="http://schemas.microsoft.com/office/drawing/2014/main" id="{CE5C4D4F-714A-D7C8-52EB-1359B56B0DF8}"/>
                </a:ext>
              </a:extLst>
            </p:cNvPr>
            <p:cNvSpPr/>
            <p:nvPr/>
          </p:nvSpPr>
          <p:spPr>
            <a:xfrm>
              <a:off x="2015685" y="4558651"/>
              <a:ext cx="1361588" cy="1074587"/>
            </a:xfrm>
            <a:custGeom>
              <a:avLst/>
              <a:gdLst>
                <a:gd name="connsiteX0" fmla="*/ 0 w 1361588"/>
                <a:gd name="connsiteY0" fmla="*/ 0 h 1074587"/>
                <a:gd name="connsiteX1" fmla="*/ 780911 w 1361588"/>
                <a:gd name="connsiteY1" fmla="*/ 607375 h 1074587"/>
                <a:gd name="connsiteX2" fmla="*/ 1361588 w 1361588"/>
                <a:gd name="connsiteY2" fmla="*/ 1074587 h 1074587"/>
              </a:gdLst>
              <a:ahLst/>
              <a:cxnLst>
                <a:cxn ang="0">
                  <a:pos x="connsiteX0" y="connsiteY0"/>
                </a:cxn>
                <a:cxn ang="0">
                  <a:pos x="connsiteX1" y="connsiteY1"/>
                </a:cxn>
                <a:cxn ang="0">
                  <a:pos x="connsiteX2" y="connsiteY2"/>
                </a:cxn>
              </a:cxnLst>
              <a:rect l="l" t="t" r="r" b="b"/>
              <a:pathLst>
                <a:path w="1361588" h="1074587">
                  <a:moveTo>
                    <a:pt x="0" y="0"/>
                  </a:moveTo>
                  <a:lnTo>
                    <a:pt x="780911" y="607375"/>
                  </a:lnTo>
                  <a:cubicBezTo>
                    <a:pt x="1007842" y="786473"/>
                    <a:pt x="1184715" y="930530"/>
                    <a:pt x="1361588" y="1074587"/>
                  </a:cubicBezTo>
                </a:path>
              </a:pathLst>
            </a:custGeom>
            <a:noFill/>
            <a:ln>
              <a:tailEnd type="stealt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4" name="Freeform 263">
              <a:extLst>
                <a:ext uri="{FF2B5EF4-FFF2-40B4-BE49-F238E27FC236}">
                  <a16:creationId xmlns:a16="http://schemas.microsoft.com/office/drawing/2014/main" id="{DBCAF90C-AC49-79B1-C13A-206E827E2A33}"/>
                </a:ext>
              </a:extLst>
            </p:cNvPr>
            <p:cNvSpPr/>
            <p:nvPr/>
          </p:nvSpPr>
          <p:spPr>
            <a:xfrm>
              <a:off x="1354914" y="4572000"/>
              <a:ext cx="1435007" cy="1034540"/>
            </a:xfrm>
            <a:custGeom>
              <a:avLst/>
              <a:gdLst>
                <a:gd name="connsiteX0" fmla="*/ 1435007 w 1435007"/>
                <a:gd name="connsiteY0" fmla="*/ 0 h 1034540"/>
                <a:gd name="connsiteX1" fmla="*/ 981144 w 1435007"/>
                <a:gd name="connsiteY1" fmla="*/ 587352 h 1034540"/>
                <a:gd name="connsiteX2" fmla="*/ 0 w 1435007"/>
                <a:gd name="connsiteY2" fmla="*/ 1034540 h 1034540"/>
                <a:gd name="connsiteX3" fmla="*/ 0 w 1435007"/>
                <a:gd name="connsiteY3" fmla="*/ 1034540 h 1034540"/>
              </a:gdLst>
              <a:ahLst/>
              <a:cxnLst>
                <a:cxn ang="0">
                  <a:pos x="connsiteX0" y="connsiteY0"/>
                </a:cxn>
                <a:cxn ang="0">
                  <a:pos x="connsiteX1" y="connsiteY1"/>
                </a:cxn>
                <a:cxn ang="0">
                  <a:pos x="connsiteX2" y="connsiteY2"/>
                </a:cxn>
                <a:cxn ang="0">
                  <a:pos x="connsiteX3" y="connsiteY3"/>
                </a:cxn>
              </a:cxnLst>
              <a:rect l="l" t="t" r="r" b="b"/>
              <a:pathLst>
                <a:path w="1435007" h="1034540">
                  <a:moveTo>
                    <a:pt x="1435007" y="0"/>
                  </a:moveTo>
                  <a:cubicBezTo>
                    <a:pt x="1327659" y="207464"/>
                    <a:pt x="1220312" y="414929"/>
                    <a:pt x="981144" y="587352"/>
                  </a:cubicBezTo>
                  <a:cubicBezTo>
                    <a:pt x="741976" y="759775"/>
                    <a:pt x="0" y="1034540"/>
                    <a:pt x="0" y="1034540"/>
                  </a:cubicBezTo>
                  <a:lnTo>
                    <a:pt x="0" y="1034540"/>
                  </a:lnTo>
                </a:path>
              </a:pathLst>
            </a:custGeom>
            <a:noFill/>
            <a:ln>
              <a:tailEnd type="stealt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6" name="Freeform 265">
              <a:extLst>
                <a:ext uri="{FF2B5EF4-FFF2-40B4-BE49-F238E27FC236}">
                  <a16:creationId xmlns:a16="http://schemas.microsoft.com/office/drawing/2014/main" id="{86513EC2-E6C4-0101-9FEB-D005BA4DA277}"/>
                </a:ext>
              </a:extLst>
            </p:cNvPr>
            <p:cNvSpPr/>
            <p:nvPr/>
          </p:nvSpPr>
          <p:spPr>
            <a:xfrm>
              <a:off x="2436175" y="4551977"/>
              <a:ext cx="433840" cy="1061238"/>
            </a:xfrm>
            <a:custGeom>
              <a:avLst/>
              <a:gdLst>
                <a:gd name="connsiteX0" fmla="*/ 433840 w 433840"/>
                <a:gd name="connsiteY0" fmla="*/ 0 h 1061238"/>
                <a:gd name="connsiteX1" fmla="*/ 140164 w 433840"/>
                <a:gd name="connsiteY1" fmla="*/ 634073 h 1061238"/>
                <a:gd name="connsiteX2" fmla="*/ 0 w 433840"/>
                <a:gd name="connsiteY2" fmla="*/ 1061238 h 1061238"/>
              </a:gdLst>
              <a:ahLst/>
              <a:cxnLst>
                <a:cxn ang="0">
                  <a:pos x="connsiteX0" y="connsiteY0"/>
                </a:cxn>
                <a:cxn ang="0">
                  <a:pos x="connsiteX1" y="connsiteY1"/>
                </a:cxn>
                <a:cxn ang="0">
                  <a:pos x="connsiteX2" y="connsiteY2"/>
                </a:cxn>
              </a:cxnLst>
              <a:rect l="l" t="t" r="r" b="b"/>
              <a:pathLst>
                <a:path w="433840" h="1061238">
                  <a:moveTo>
                    <a:pt x="433840" y="0"/>
                  </a:moveTo>
                  <a:cubicBezTo>
                    <a:pt x="323155" y="228600"/>
                    <a:pt x="212471" y="457200"/>
                    <a:pt x="140164" y="634073"/>
                  </a:cubicBezTo>
                  <a:cubicBezTo>
                    <a:pt x="67857" y="810946"/>
                    <a:pt x="33928" y="936092"/>
                    <a:pt x="0" y="1061238"/>
                  </a:cubicBezTo>
                </a:path>
              </a:pathLst>
            </a:custGeom>
            <a:noFill/>
            <a:ln>
              <a:tailEnd type="stealt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7" name="Freeform 266">
              <a:extLst>
                <a:ext uri="{FF2B5EF4-FFF2-40B4-BE49-F238E27FC236}">
                  <a16:creationId xmlns:a16="http://schemas.microsoft.com/office/drawing/2014/main" id="{1336290A-CA7D-A10E-3231-F650F4237E6C}"/>
                </a:ext>
              </a:extLst>
            </p:cNvPr>
            <p:cNvSpPr/>
            <p:nvPr/>
          </p:nvSpPr>
          <p:spPr>
            <a:xfrm>
              <a:off x="2735398" y="4585349"/>
              <a:ext cx="561782" cy="1041215"/>
            </a:xfrm>
            <a:custGeom>
              <a:avLst/>
              <a:gdLst>
                <a:gd name="connsiteX0" fmla="*/ 161314 w 561782"/>
                <a:gd name="connsiteY0" fmla="*/ 0 h 1041215"/>
                <a:gd name="connsiteX1" fmla="*/ 21151 w 561782"/>
                <a:gd name="connsiteY1" fmla="*/ 507258 h 1041215"/>
                <a:gd name="connsiteX2" fmla="*/ 561782 w 561782"/>
                <a:gd name="connsiteY2" fmla="*/ 1041215 h 1041215"/>
              </a:gdLst>
              <a:ahLst/>
              <a:cxnLst>
                <a:cxn ang="0">
                  <a:pos x="connsiteX0" y="connsiteY0"/>
                </a:cxn>
                <a:cxn ang="0">
                  <a:pos x="connsiteX1" y="connsiteY1"/>
                </a:cxn>
                <a:cxn ang="0">
                  <a:pos x="connsiteX2" y="connsiteY2"/>
                </a:cxn>
              </a:cxnLst>
              <a:rect l="l" t="t" r="r" b="b"/>
              <a:pathLst>
                <a:path w="561782" h="1041215">
                  <a:moveTo>
                    <a:pt x="161314" y="0"/>
                  </a:moveTo>
                  <a:cubicBezTo>
                    <a:pt x="57860" y="166861"/>
                    <a:pt x="-45594" y="333722"/>
                    <a:pt x="21151" y="507258"/>
                  </a:cubicBezTo>
                  <a:cubicBezTo>
                    <a:pt x="87896" y="680794"/>
                    <a:pt x="324839" y="861004"/>
                    <a:pt x="561782" y="1041215"/>
                  </a:cubicBezTo>
                </a:path>
              </a:pathLst>
            </a:custGeom>
            <a:noFill/>
            <a:ln>
              <a:tailEnd type="stealt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4" name="Oval 223">
            <a:extLst>
              <a:ext uri="{FF2B5EF4-FFF2-40B4-BE49-F238E27FC236}">
                <a16:creationId xmlns:a16="http://schemas.microsoft.com/office/drawing/2014/main" id="{B26BF4F9-F661-0B7A-2A45-E903860D6FA4}"/>
              </a:ext>
            </a:extLst>
          </p:cNvPr>
          <p:cNvSpPr/>
          <p:nvPr/>
        </p:nvSpPr>
        <p:spPr>
          <a:xfrm>
            <a:off x="1866265" y="4616091"/>
            <a:ext cx="1082763" cy="579973"/>
          </a:xfrm>
          <a:prstGeom prst="ellipse">
            <a:avLst/>
          </a:prstGeom>
          <a:solidFill>
            <a:srgbClr val="92D050"/>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latin typeface="ETBOOK ROMAN" panose="02000503000000000000" pitchFamily="2" charset="0"/>
              </a:rPr>
              <a:t>AR</a:t>
            </a:r>
          </a:p>
        </p:txBody>
      </p:sp>
      <p:grpSp>
        <p:nvGrpSpPr>
          <p:cNvPr id="55" name="Group 54">
            <a:extLst>
              <a:ext uri="{FF2B5EF4-FFF2-40B4-BE49-F238E27FC236}">
                <a16:creationId xmlns:a16="http://schemas.microsoft.com/office/drawing/2014/main" id="{451A0FE6-6762-10FA-6AF9-44477E65C857}"/>
              </a:ext>
            </a:extLst>
          </p:cNvPr>
          <p:cNvGrpSpPr/>
          <p:nvPr/>
        </p:nvGrpSpPr>
        <p:grpSpPr>
          <a:xfrm>
            <a:off x="5596992" y="2252491"/>
            <a:ext cx="5326862" cy="2363600"/>
            <a:chOff x="6403792" y="5132738"/>
            <a:chExt cx="5326862" cy="2363600"/>
          </a:xfrm>
        </p:grpSpPr>
        <p:grpSp>
          <p:nvGrpSpPr>
            <p:cNvPr id="43" name="Group 42">
              <a:extLst>
                <a:ext uri="{FF2B5EF4-FFF2-40B4-BE49-F238E27FC236}">
                  <a16:creationId xmlns:a16="http://schemas.microsoft.com/office/drawing/2014/main" id="{077B8A51-C397-A3AD-F6EA-C430C74918F2}"/>
                </a:ext>
              </a:extLst>
            </p:cNvPr>
            <p:cNvGrpSpPr/>
            <p:nvPr/>
          </p:nvGrpSpPr>
          <p:grpSpPr>
            <a:xfrm>
              <a:off x="6554640" y="5132738"/>
              <a:ext cx="5029176" cy="623262"/>
              <a:chOff x="4802441" y="6006317"/>
              <a:chExt cx="5029176" cy="623262"/>
            </a:xfrm>
          </p:grpSpPr>
          <p:sp>
            <p:nvSpPr>
              <p:cNvPr id="38" name="Rounded Rectangle 37">
                <a:extLst>
                  <a:ext uri="{FF2B5EF4-FFF2-40B4-BE49-F238E27FC236}">
                    <a16:creationId xmlns:a16="http://schemas.microsoft.com/office/drawing/2014/main" id="{67C4CFEB-1EF1-A5F6-FB8A-83BB224B46AE}"/>
                  </a:ext>
                </a:extLst>
              </p:cNvPr>
              <p:cNvSpPr/>
              <p:nvPr/>
            </p:nvSpPr>
            <p:spPr>
              <a:xfrm>
                <a:off x="4802441" y="6006317"/>
                <a:ext cx="775042" cy="584775"/>
              </a:xfrm>
              <a:prstGeom prst="roundRect">
                <a:avLst>
                  <a:gd name="adj" fmla="val 7306"/>
                </a:avLst>
              </a:prstGeom>
              <a:solidFill>
                <a:schemeClr val="bg1">
                  <a:lumMod val="20000"/>
                  <a:lumOff val="80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dirty="0">
                    <a:solidFill>
                      <a:schemeClr val="tx1"/>
                    </a:solidFill>
                    <a:latin typeface="ETBOOK ROMAN" panose="02000503000000000000" pitchFamily="2" charset="0"/>
                  </a:rPr>
                  <a:t>C</a:t>
                </a:r>
              </a:p>
            </p:txBody>
          </p:sp>
          <p:sp>
            <p:nvSpPr>
              <p:cNvPr id="39" name="Content Placeholder 2">
                <a:extLst>
                  <a:ext uri="{FF2B5EF4-FFF2-40B4-BE49-F238E27FC236}">
                    <a16:creationId xmlns:a16="http://schemas.microsoft.com/office/drawing/2014/main" id="{F2E6888C-BC05-06C4-EDE0-2160BFF0359A}"/>
                  </a:ext>
                </a:extLst>
              </p:cNvPr>
              <p:cNvSpPr txBox="1">
                <a:spLocks/>
              </p:cNvSpPr>
              <p:nvPr/>
            </p:nvSpPr>
            <p:spPr>
              <a:xfrm>
                <a:off x="5704208" y="6044804"/>
                <a:ext cx="4127409" cy="584775"/>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latin typeface="ETBOOK ROMAN" panose="02000503000000000000" pitchFamily="2" charset="0"/>
                  </a:rPr>
                  <a:t>Computation task on </a:t>
                </a:r>
                <a:r>
                  <a:rPr lang="en-US" dirty="0" err="1">
                    <a:latin typeface="ETBOOK ROMAN" panose="02000503000000000000" pitchFamily="2" charset="0"/>
                  </a:rPr>
                  <a:t>accels</a:t>
                </a:r>
                <a:endParaRPr lang="en-US" dirty="0">
                  <a:latin typeface="ETBOOK ROMAN" panose="02000503000000000000" pitchFamily="2" charset="0"/>
                </a:endParaRPr>
              </a:p>
            </p:txBody>
          </p:sp>
        </p:grpSp>
        <p:grpSp>
          <p:nvGrpSpPr>
            <p:cNvPr id="45" name="Group 44">
              <a:extLst>
                <a:ext uri="{FF2B5EF4-FFF2-40B4-BE49-F238E27FC236}">
                  <a16:creationId xmlns:a16="http://schemas.microsoft.com/office/drawing/2014/main" id="{78D485E3-C458-051D-BF39-AE5A74066C7B}"/>
                </a:ext>
              </a:extLst>
            </p:cNvPr>
            <p:cNvGrpSpPr/>
            <p:nvPr/>
          </p:nvGrpSpPr>
          <p:grpSpPr>
            <a:xfrm>
              <a:off x="6403792" y="5868248"/>
              <a:ext cx="5326862" cy="1628090"/>
              <a:chOff x="4646328" y="6003268"/>
              <a:chExt cx="5326862" cy="1628090"/>
            </a:xfrm>
          </p:grpSpPr>
          <p:sp>
            <p:nvSpPr>
              <p:cNvPr id="42" name="Content Placeholder 2">
                <a:extLst>
                  <a:ext uri="{FF2B5EF4-FFF2-40B4-BE49-F238E27FC236}">
                    <a16:creationId xmlns:a16="http://schemas.microsoft.com/office/drawing/2014/main" id="{EA649B69-5976-D800-9A4F-19BF7B3A73A0}"/>
                  </a:ext>
                </a:extLst>
              </p:cNvPr>
              <p:cNvSpPr txBox="1">
                <a:spLocks/>
              </p:cNvSpPr>
              <p:nvPr/>
            </p:nvSpPr>
            <p:spPr>
              <a:xfrm>
                <a:off x="5750686" y="6039413"/>
                <a:ext cx="4222504" cy="159194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latin typeface="ETBOOK ROMAN" panose="02000503000000000000" pitchFamily="2" charset="0"/>
                  </a:rPr>
                  <a:t>Communication using collective primitives: </a:t>
                </a:r>
                <a:r>
                  <a:rPr lang="en-US" dirty="0" err="1">
                    <a:latin typeface="ETBookOT" panose="02000503000000000000" pitchFamily="2" charset="0"/>
                  </a:rPr>
                  <a:t>AllReduce</a:t>
                </a:r>
                <a:r>
                  <a:rPr lang="en-US" dirty="0">
                    <a:latin typeface="ETBOOK ROMAN" panose="02000503000000000000" pitchFamily="2" charset="0"/>
                  </a:rPr>
                  <a:t>, </a:t>
                </a:r>
                <a:r>
                  <a:rPr lang="en-US" dirty="0" err="1">
                    <a:latin typeface="ETBookOT" panose="02000503000000000000" pitchFamily="2" charset="0"/>
                  </a:rPr>
                  <a:t>AllGather</a:t>
                </a:r>
                <a:r>
                  <a:rPr lang="en-US" dirty="0">
                    <a:latin typeface="ETBOOK ROMAN" panose="02000503000000000000" pitchFamily="2" charset="0"/>
                  </a:rPr>
                  <a:t> </a:t>
                </a:r>
              </a:p>
              <a:p>
                <a:pPr marL="0" indent="0">
                  <a:buFont typeface="Arial" panose="020B0604020202020204" pitchFamily="34" charset="0"/>
                  <a:buNone/>
                </a:pPr>
                <a:endParaRPr lang="en-US" dirty="0">
                  <a:latin typeface="ETBOOK ROMAN" panose="02000503000000000000" pitchFamily="2" charset="0"/>
                </a:endParaRPr>
              </a:p>
            </p:txBody>
          </p:sp>
          <p:sp>
            <p:nvSpPr>
              <p:cNvPr id="44" name="Oval 43">
                <a:extLst>
                  <a:ext uri="{FF2B5EF4-FFF2-40B4-BE49-F238E27FC236}">
                    <a16:creationId xmlns:a16="http://schemas.microsoft.com/office/drawing/2014/main" id="{7681D89C-422C-379B-798D-BA8735058C09}"/>
                  </a:ext>
                </a:extLst>
              </p:cNvPr>
              <p:cNvSpPr/>
              <p:nvPr/>
            </p:nvSpPr>
            <p:spPr>
              <a:xfrm>
                <a:off x="4646328" y="6003268"/>
                <a:ext cx="1082763" cy="579973"/>
              </a:xfrm>
              <a:prstGeom prst="ellipse">
                <a:avLst/>
              </a:prstGeom>
              <a:solidFill>
                <a:srgbClr val="92D050"/>
              </a:solid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a:latin typeface="ETBOOK ROMAN" panose="02000503000000000000" pitchFamily="2" charset="0"/>
                  </a:rPr>
                  <a:t>AR</a:t>
                </a:r>
              </a:p>
            </p:txBody>
          </p:sp>
        </p:grpSp>
      </p:grpSp>
    </p:spTree>
    <p:extLst>
      <p:ext uri="{BB962C8B-B14F-4D97-AF65-F5344CB8AC3E}">
        <p14:creationId xmlns:p14="http://schemas.microsoft.com/office/powerpoint/2010/main" val="13419705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6" name="Group 135">
            <a:extLst>
              <a:ext uri="{FF2B5EF4-FFF2-40B4-BE49-F238E27FC236}">
                <a16:creationId xmlns:a16="http://schemas.microsoft.com/office/drawing/2014/main" id="{F6AC111B-E4AD-5D83-D961-9D891DAB0293}"/>
              </a:ext>
            </a:extLst>
          </p:cNvPr>
          <p:cNvGrpSpPr/>
          <p:nvPr/>
        </p:nvGrpSpPr>
        <p:grpSpPr>
          <a:xfrm>
            <a:off x="646592" y="2029200"/>
            <a:ext cx="2639004" cy="1245207"/>
            <a:chOff x="814232" y="2235992"/>
            <a:chExt cx="2639004" cy="1245207"/>
          </a:xfrm>
        </p:grpSpPr>
        <p:sp>
          <p:nvSpPr>
            <p:cNvPr id="7" name="TextBox 6">
              <a:extLst>
                <a:ext uri="{FF2B5EF4-FFF2-40B4-BE49-F238E27FC236}">
                  <a16:creationId xmlns:a16="http://schemas.microsoft.com/office/drawing/2014/main" id="{DBEDCE38-F295-9CAA-78E9-A1EB208571D9}"/>
                </a:ext>
              </a:extLst>
            </p:cNvPr>
            <p:cNvSpPr txBox="1"/>
            <p:nvPr/>
          </p:nvSpPr>
          <p:spPr>
            <a:xfrm rot="16200000">
              <a:off x="2278791" y="1840777"/>
              <a:ext cx="779230" cy="1569660"/>
            </a:xfrm>
            <a:prstGeom prst="rect">
              <a:avLst/>
            </a:prstGeom>
            <a:noFill/>
          </p:spPr>
          <p:txBody>
            <a:bodyPr wrap="square" rtlCol="0">
              <a:spAutoFit/>
            </a:bodyPr>
            <a:lstStyle/>
            <a:p>
              <a:r>
                <a:rPr lang="en-US" sz="9600">
                  <a:latin typeface="ETBOOK ROMAN" panose="02000503000000000000" pitchFamily="2" charset="0"/>
                </a:rPr>
                <a:t>{</a:t>
              </a:r>
            </a:p>
          </p:txBody>
        </p:sp>
        <p:sp>
          <p:nvSpPr>
            <p:cNvPr id="8" name="TextBox 7">
              <a:extLst>
                <a:ext uri="{FF2B5EF4-FFF2-40B4-BE49-F238E27FC236}">
                  <a16:creationId xmlns:a16="http://schemas.microsoft.com/office/drawing/2014/main" id="{FBB944BF-924F-08C3-A0D1-1637E1A640FF}"/>
                </a:ext>
              </a:extLst>
            </p:cNvPr>
            <p:cNvSpPr txBox="1"/>
            <p:nvPr/>
          </p:nvSpPr>
          <p:spPr>
            <a:xfrm>
              <a:off x="814232" y="2650202"/>
              <a:ext cx="2086993" cy="830997"/>
            </a:xfrm>
            <a:prstGeom prst="rect">
              <a:avLst/>
            </a:prstGeom>
            <a:noFill/>
          </p:spPr>
          <p:txBody>
            <a:bodyPr wrap="square" rtlCol="0">
              <a:spAutoFit/>
            </a:bodyPr>
            <a:lstStyle/>
            <a:p>
              <a:r>
                <a:rPr lang="en-US" sz="2400">
                  <a:latin typeface="ETBOOK ROMAN" panose="02000503000000000000" pitchFamily="2" charset="0"/>
                </a:rPr>
                <a:t>Data chunks in GPU buffer</a:t>
              </a:r>
            </a:p>
          </p:txBody>
        </p:sp>
      </p:grpSp>
      <p:sp>
        <p:nvSpPr>
          <p:cNvPr id="12" name="TextBox 11">
            <a:extLst>
              <a:ext uri="{FF2B5EF4-FFF2-40B4-BE49-F238E27FC236}">
                <a16:creationId xmlns:a16="http://schemas.microsoft.com/office/drawing/2014/main" id="{EBC752E6-215E-0217-C277-93D17552E1BA}"/>
              </a:ext>
            </a:extLst>
          </p:cNvPr>
          <p:cNvSpPr txBox="1"/>
          <p:nvPr/>
        </p:nvSpPr>
        <p:spPr>
          <a:xfrm>
            <a:off x="8852838" y="1442944"/>
            <a:ext cx="2909327" cy="1200329"/>
          </a:xfrm>
          <a:prstGeom prst="rect">
            <a:avLst/>
          </a:prstGeom>
          <a:noFill/>
        </p:spPr>
        <p:txBody>
          <a:bodyPr wrap="square" rtlCol="0">
            <a:spAutoFit/>
          </a:bodyPr>
          <a:lstStyle/>
          <a:p>
            <a:r>
              <a:rPr lang="en-US" sz="2400" dirty="0">
                <a:latin typeface="ETBOOK ROMAN" panose="02000503000000000000" pitchFamily="2" charset="0"/>
              </a:rPr>
              <a:t>State of GPU buffers </a:t>
            </a:r>
            <a:r>
              <a:rPr lang="en-US" sz="2400" dirty="0">
                <a:latin typeface="ETBookOT" panose="02000503000000000000" pitchFamily="2" charset="0"/>
              </a:rPr>
              <a:t>before</a:t>
            </a:r>
            <a:r>
              <a:rPr lang="en-US" sz="2400" dirty="0">
                <a:latin typeface="ETBOOK ROMAN" panose="02000503000000000000" pitchFamily="2" charset="0"/>
              </a:rPr>
              <a:t> the collective</a:t>
            </a:r>
          </a:p>
          <a:p>
            <a:r>
              <a:rPr lang="en-US" sz="2400" dirty="0">
                <a:latin typeface="ETBOOK ROMAN" panose="02000503000000000000" pitchFamily="2" charset="0"/>
              </a:rPr>
              <a:t>(pre-condition)</a:t>
            </a:r>
          </a:p>
        </p:txBody>
      </p:sp>
      <p:sp>
        <p:nvSpPr>
          <p:cNvPr id="13" name="TextBox 12">
            <a:extLst>
              <a:ext uri="{FF2B5EF4-FFF2-40B4-BE49-F238E27FC236}">
                <a16:creationId xmlns:a16="http://schemas.microsoft.com/office/drawing/2014/main" id="{81B1851D-52B5-2E8C-DA69-334F974F81B6}"/>
              </a:ext>
            </a:extLst>
          </p:cNvPr>
          <p:cNvSpPr txBox="1"/>
          <p:nvPr/>
        </p:nvSpPr>
        <p:spPr>
          <a:xfrm>
            <a:off x="8825089" y="3303347"/>
            <a:ext cx="3123888" cy="1200329"/>
          </a:xfrm>
          <a:prstGeom prst="rect">
            <a:avLst/>
          </a:prstGeom>
          <a:noFill/>
        </p:spPr>
        <p:txBody>
          <a:bodyPr wrap="square" rtlCol="0">
            <a:spAutoFit/>
          </a:bodyPr>
          <a:lstStyle/>
          <a:p>
            <a:r>
              <a:rPr lang="en-US" sz="2400" dirty="0">
                <a:latin typeface="ETBOOK ROMAN" panose="02000503000000000000" pitchFamily="2" charset="0"/>
              </a:rPr>
              <a:t>State of GPU buffers </a:t>
            </a:r>
            <a:r>
              <a:rPr lang="en-US" sz="2400" dirty="0">
                <a:latin typeface="ETBookOT" panose="02000503000000000000" pitchFamily="2" charset="0"/>
              </a:rPr>
              <a:t>after</a:t>
            </a:r>
            <a:r>
              <a:rPr lang="en-US" sz="2400" dirty="0">
                <a:latin typeface="ETBOOK ROMAN" panose="02000503000000000000" pitchFamily="2" charset="0"/>
              </a:rPr>
              <a:t> the collective (post-condition)</a:t>
            </a:r>
          </a:p>
        </p:txBody>
      </p:sp>
      <p:sp>
        <p:nvSpPr>
          <p:cNvPr id="17" name="Title 1">
            <a:extLst>
              <a:ext uri="{FF2B5EF4-FFF2-40B4-BE49-F238E27FC236}">
                <a16:creationId xmlns:a16="http://schemas.microsoft.com/office/drawing/2014/main" id="{264FE0A3-C136-316F-6043-57231EC08B28}"/>
              </a:ext>
            </a:extLst>
          </p:cNvPr>
          <p:cNvSpPr txBox="1">
            <a:spLocks/>
          </p:cNvSpPr>
          <p:nvPr/>
        </p:nvSpPr>
        <p:spPr>
          <a:xfrm>
            <a:off x="0" y="54618"/>
            <a:ext cx="12192000" cy="811262"/>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000" b="1" spc="-100" dirty="0">
                <a:solidFill>
                  <a:srgbClr val="1C4587"/>
                </a:solidFill>
                <a:latin typeface="Source Sans Pro" panose="020B0503030403020204" pitchFamily="34" charset="0"/>
                <a:ea typeface="Source Sans Pro" panose="020B0503030403020204" pitchFamily="34" charset="0"/>
              </a:rPr>
              <a:t> Collective Communication</a:t>
            </a:r>
          </a:p>
        </p:txBody>
      </p:sp>
      <p:grpSp>
        <p:nvGrpSpPr>
          <p:cNvPr id="39" name="Group 38">
            <a:extLst>
              <a:ext uri="{FF2B5EF4-FFF2-40B4-BE49-F238E27FC236}">
                <a16:creationId xmlns:a16="http://schemas.microsoft.com/office/drawing/2014/main" id="{54614C16-470A-22AC-137E-4C99F0DEC82A}"/>
              </a:ext>
            </a:extLst>
          </p:cNvPr>
          <p:cNvGrpSpPr/>
          <p:nvPr/>
        </p:nvGrpSpPr>
        <p:grpSpPr>
          <a:xfrm>
            <a:off x="1833055" y="1772191"/>
            <a:ext cx="1564316" cy="378117"/>
            <a:chOff x="827458" y="1883712"/>
            <a:chExt cx="1564316" cy="378117"/>
          </a:xfrm>
        </p:grpSpPr>
        <p:sp>
          <p:nvSpPr>
            <p:cNvPr id="10" name="Rectangle 9">
              <a:extLst>
                <a:ext uri="{FF2B5EF4-FFF2-40B4-BE49-F238E27FC236}">
                  <a16:creationId xmlns:a16="http://schemas.microsoft.com/office/drawing/2014/main" id="{18DF73D2-8AD1-A043-1A56-0BBD576433B1}"/>
                </a:ext>
              </a:extLst>
            </p:cNvPr>
            <p:cNvSpPr/>
            <p:nvPr/>
          </p:nvSpPr>
          <p:spPr>
            <a:xfrm>
              <a:off x="827458" y="1886272"/>
              <a:ext cx="391079" cy="375557"/>
            </a:xfrm>
            <a:prstGeom prst="rect">
              <a:avLst/>
            </a:prstGeom>
            <a:pattFill prst="lgConfetti">
              <a:fgClr>
                <a:schemeClr val="accent1"/>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FD28B2C-89BF-29D1-D163-DDC768E20338}"/>
                </a:ext>
              </a:extLst>
            </p:cNvPr>
            <p:cNvSpPr/>
            <p:nvPr/>
          </p:nvSpPr>
          <p:spPr>
            <a:xfrm>
              <a:off x="1218537" y="1884542"/>
              <a:ext cx="391079" cy="375557"/>
            </a:xfrm>
            <a:prstGeom prst="rect">
              <a:avLst/>
            </a:prstGeom>
            <a:pattFill prst="solidDmnd">
              <a:fgClr>
                <a:schemeClr val="accent1"/>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33AA353-5DEC-CE5C-E77B-4B6496B93FCA}"/>
                </a:ext>
              </a:extLst>
            </p:cNvPr>
            <p:cNvSpPr/>
            <p:nvPr/>
          </p:nvSpPr>
          <p:spPr>
            <a:xfrm>
              <a:off x="1613174" y="1883712"/>
              <a:ext cx="391079" cy="375557"/>
            </a:xfrm>
            <a:prstGeom prst="rect">
              <a:avLst/>
            </a:prstGeom>
            <a:pattFill prst="wdDnDiag">
              <a:fgClr>
                <a:schemeClr val="accent1"/>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BCE01F3-0EA5-E663-D7D9-FF54BDAC40B7}"/>
                </a:ext>
              </a:extLst>
            </p:cNvPr>
            <p:cNvSpPr/>
            <p:nvPr/>
          </p:nvSpPr>
          <p:spPr>
            <a:xfrm>
              <a:off x="2000695" y="1883712"/>
              <a:ext cx="391079" cy="375557"/>
            </a:xfrm>
            <a:prstGeom prst="rect">
              <a:avLst/>
            </a:prstGeom>
            <a:pattFill prst="wdUpDiag">
              <a:fgClr>
                <a:schemeClr val="accent1"/>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0" name="Group 39">
            <a:extLst>
              <a:ext uri="{FF2B5EF4-FFF2-40B4-BE49-F238E27FC236}">
                <a16:creationId xmlns:a16="http://schemas.microsoft.com/office/drawing/2014/main" id="{5067010B-7C81-B085-C9A5-12F41AAA02AF}"/>
              </a:ext>
            </a:extLst>
          </p:cNvPr>
          <p:cNvGrpSpPr/>
          <p:nvPr/>
        </p:nvGrpSpPr>
        <p:grpSpPr>
          <a:xfrm>
            <a:off x="5325514" y="1772191"/>
            <a:ext cx="1564316" cy="378117"/>
            <a:chOff x="4566310" y="2392451"/>
            <a:chExt cx="1564316" cy="378117"/>
          </a:xfrm>
        </p:grpSpPr>
        <p:sp>
          <p:nvSpPr>
            <p:cNvPr id="25" name="Rectangle 24">
              <a:extLst>
                <a:ext uri="{FF2B5EF4-FFF2-40B4-BE49-F238E27FC236}">
                  <a16:creationId xmlns:a16="http://schemas.microsoft.com/office/drawing/2014/main" id="{5611A541-0CE7-91FC-F8D5-D974D6B0DFAE}"/>
                </a:ext>
              </a:extLst>
            </p:cNvPr>
            <p:cNvSpPr/>
            <p:nvPr/>
          </p:nvSpPr>
          <p:spPr>
            <a:xfrm>
              <a:off x="4566310" y="2395011"/>
              <a:ext cx="391079" cy="375557"/>
            </a:xfrm>
            <a:prstGeom prst="rect">
              <a:avLst/>
            </a:prstGeom>
            <a:pattFill prst="lgConfetti">
              <a:fgClr>
                <a:schemeClr val="accent4"/>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6C1B62D1-B61E-FC0F-7EF5-9152622BC777}"/>
                </a:ext>
              </a:extLst>
            </p:cNvPr>
            <p:cNvSpPr/>
            <p:nvPr/>
          </p:nvSpPr>
          <p:spPr>
            <a:xfrm>
              <a:off x="4957389" y="2393281"/>
              <a:ext cx="391079" cy="375557"/>
            </a:xfrm>
            <a:prstGeom prst="rect">
              <a:avLst/>
            </a:prstGeom>
            <a:pattFill prst="solidDmnd">
              <a:fgClr>
                <a:schemeClr val="accent4"/>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08A669B5-A934-2FBB-7C01-EB5F3D0C4F36}"/>
                </a:ext>
              </a:extLst>
            </p:cNvPr>
            <p:cNvSpPr/>
            <p:nvPr/>
          </p:nvSpPr>
          <p:spPr>
            <a:xfrm>
              <a:off x="5352026" y="2392451"/>
              <a:ext cx="391079" cy="375557"/>
            </a:xfrm>
            <a:prstGeom prst="rect">
              <a:avLst/>
            </a:prstGeom>
            <a:pattFill prst="wdDnDiag">
              <a:fgClr>
                <a:schemeClr val="accent4"/>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95DED163-3FDA-0992-603B-8E6F63845074}"/>
                </a:ext>
              </a:extLst>
            </p:cNvPr>
            <p:cNvSpPr/>
            <p:nvPr/>
          </p:nvSpPr>
          <p:spPr>
            <a:xfrm>
              <a:off x="5739547" y="2392451"/>
              <a:ext cx="391079" cy="375557"/>
            </a:xfrm>
            <a:prstGeom prst="rect">
              <a:avLst/>
            </a:prstGeom>
            <a:pattFill prst="wdUpDiag">
              <a:fgClr>
                <a:schemeClr val="accent4"/>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2" name="Group 41">
            <a:extLst>
              <a:ext uri="{FF2B5EF4-FFF2-40B4-BE49-F238E27FC236}">
                <a16:creationId xmlns:a16="http://schemas.microsoft.com/office/drawing/2014/main" id="{6B3C943F-AF0D-A17D-02EE-4913C39EC484}"/>
              </a:ext>
            </a:extLst>
          </p:cNvPr>
          <p:cNvGrpSpPr/>
          <p:nvPr/>
        </p:nvGrpSpPr>
        <p:grpSpPr>
          <a:xfrm>
            <a:off x="7066162" y="1777687"/>
            <a:ext cx="1564316" cy="378117"/>
            <a:chOff x="5183167" y="3204634"/>
            <a:chExt cx="1564316" cy="378117"/>
          </a:xfrm>
        </p:grpSpPr>
        <p:sp>
          <p:nvSpPr>
            <p:cNvPr id="30" name="Rectangle 29">
              <a:extLst>
                <a:ext uri="{FF2B5EF4-FFF2-40B4-BE49-F238E27FC236}">
                  <a16:creationId xmlns:a16="http://schemas.microsoft.com/office/drawing/2014/main" id="{ED7A5EA5-CF4C-0C4B-A524-7A3307653402}"/>
                </a:ext>
              </a:extLst>
            </p:cNvPr>
            <p:cNvSpPr/>
            <p:nvPr/>
          </p:nvSpPr>
          <p:spPr>
            <a:xfrm>
              <a:off x="5183167" y="3207194"/>
              <a:ext cx="391079" cy="375557"/>
            </a:xfrm>
            <a:prstGeom prst="rect">
              <a:avLst/>
            </a:prstGeom>
            <a:pattFill prst="lgConfetti">
              <a:fgClr>
                <a:srgbClr val="00B050"/>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AADDB20F-15B5-BE56-3EB0-9E3B2D5FBED0}"/>
                </a:ext>
              </a:extLst>
            </p:cNvPr>
            <p:cNvSpPr/>
            <p:nvPr/>
          </p:nvSpPr>
          <p:spPr>
            <a:xfrm>
              <a:off x="5574246" y="3205464"/>
              <a:ext cx="391079" cy="375557"/>
            </a:xfrm>
            <a:prstGeom prst="rect">
              <a:avLst/>
            </a:prstGeom>
            <a:pattFill prst="solidDmnd">
              <a:fgClr>
                <a:srgbClr val="00B050"/>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E8A44B6C-5C46-344A-7E81-F9904206B214}"/>
                </a:ext>
              </a:extLst>
            </p:cNvPr>
            <p:cNvSpPr/>
            <p:nvPr/>
          </p:nvSpPr>
          <p:spPr>
            <a:xfrm>
              <a:off x="5968883" y="3204634"/>
              <a:ext cx="391079" cy="375557"/>
            </a:xfrm>
            <a:prstGeom prst="rect">
              <a:avLst/>
            </a:prstGeom>
            <a:pattFill prst="wdDnDiag">
              <a:fgClr>
                <a:srgbClr val="00B050"/>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B885850B-D3CD-878D-DA39-CB9DC59DDBE0}"/>
                </a:ext>
              </a:extLst>
            </p:cNvPr>
            <p:cNvSpPr/>
            <p:nvPr/>
          </p:nvSpPr>
          <p:spPr>
            <a:xfrm>
              <a:off x="6356404" y="3204634"/>
              <a:ext cx="391079" cy="375557"/>
            </a:xfrm>
            <a:prstGeom prst="rect">
              <a:avLst/>
            </a:prstGeom>
            <a:pattFill prst="wdUpDiag">
              <a:fgClr>
                <a:srgbClr val="00B050"/>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40">
            <a:extLst>
              <a:ext uri="{FF2B5EF4-FFF2-40B4-BE49-F238E27FC236}">
                <a16:creationId xmlns:a16="http://schemas.microsoft.com/office/drawing/2014/main" id="{DC8BD4BA-13EC-0228-EA76-FCBAFB70CBF0}"/>
              </a:ext>
            </a:extLst>
          </p:cNvPr>
          <p:cNvGrpSpPr/>
          <p:nvPr/>
        </p:nvGrpSpPr>
        <p:grpSpPr>
          <a:xfrm>
            <a:off x="3588325" y="1784549"/>
            <a:ext cx="1564316" cy="378117"/>
            <a:chOff x="1939455" y="2798510"/>
            <a:chExt cx="1564316" cy="378117"/>
          </a:xfrm>
        </p:grpSpPr>
        <p:sp>
          <p:nvSpPr>
            <p:cNvPr id="20" name="Rectangle 19">
              <a:extLst>
                <a:ext uri="{FF2B5EF4-FFF2-40B4-BE49-F238E27FC236}">
                  <a16:creationId xmlns:a16="http://schemas.microsoft.com/office/drawing/2014/main" id="{B96D74C7-1CCA-6D9F-0921-41AB4C518905}"/>
                </a:ext>
              </a:extLst>
            </p:cNvPr>
            <p:cNvSpPr/>
            <p:nvPr/>
          </p:nvSpPr>
          <p:spPr>
            <a:xfrm>
              <a:off x="1939455" y="2801070"/>
              <a:ext cx="391079" cy="375557"/>
            </a:xfrm>
            <a:prstGeom prst="rect">
              <a:avLst/>
            </a:prstGeom>
            <a:pattFill prst="lgConfetti">
              <a:fgClr>
                <a:srgbClr val="A90906"/>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1B7B7851-E0FF-16FB-471C-17830840BFAD}"/>
                </a:ext>
              </a:extLst>
            </p:cNvPr>
            <p:cNvSpPr/>
            <p:nvPr/>
          </p:nvSpPr>
          <p:spPr>
            <a:xfrm>
              <a:off x="2330534" y="2799340"/>
              <a:ext cx="391079" cy="375557"/>
            </a:xfrm>
            <a:prstGeom prst="rect">
              <a:avLst/>
            </a:prstGeom>
            <a:pattFill prst="solidDmnd">
              <a:fgClr>
                <a:srgbClr val="A90906"/>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68EB4B3-3416-B538-1222-54221B5667BC}"/>
                </a:ext>
              </a:extLst>
            </p:cNvPr>
            <p:cNvSpPr/>
            <p:nvPr/>
          </p:nvSpPr>
          <p:spPr>
            <a:xfrm>
              <a:off x="2725171" y="2798510"/>
              <a:ext cx="391079" cy="375557"/>
            </a:xfrm>
            <a:prstGeom prst="rect">
              <a:avLst/>
            </a:prstGeom>
            <a:pattFill prst="wdDnDiag">
              <a:fgClr>
                <a:srgbClr val="A90906"/>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6F9E0E16-8F8D-6594-CA96-C6338DACE460}"/>
                </a:ext>
              </a:extLst>
            </p:cNvPr>
            <p:cNvSpPr/>
            <p:nvPr/>
          </p:nvSpPr>
          <p:spPr>
            <a:xfrm>
              <a:off x="3112692" y="2798510"/>
              <a:ext cx="391079" cy="375557"/>
            </a:xfrm>
            <a:prstGeom prst="rect">
              <a:avLst/>
            </a:prstGeom>
            <a:pattFill prst="wdUpDiag">
              <a:fgClr>
                <a:srgbClr val="A90906"/>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 name="Group 2">
            <a:extLst>
              <a:ext uri="{FF2B5EF4-FFF2-40B4-BE49-F238E27FC236}">
                <a16:creationId xmlns:a16="http://schemas.microsoft.com/office/drawing/2014/main" id="{3BE7A2AF-45DA-BD57-1EBD-ACBBD84B4FB9}"/>
              </a:ext>
            </a:extLst>
          </p:cNvPr>
          <p:cNvGrpSpPr/>
          <p:nvPr/>
        </p:nvGrpSpPr>
        <p:grpSpPr>
          <a:xfrm>
            <a:off x="1833055" y="1126741"/>
            <a:ext cx="6800487" cy="1027020"/>
            <a:chOff x="1833055" y="1126741"/>
            <a:chExt cx="6800487" cy="1027020"/>
          </a:xfrm>
        </p:grpSpPr>
        <p:grpSp>
          <p:nvGrpSpPr>
            <p:cNvPr id="63" name="Group 62">
              <a:extLst>
                <a:ext uri="{FF2B5EF4-FFF2-40B4-BE49-F238E27FC236}">
                  <a16:creationId xmlns:a16="http://schemas.microsoft.com/office/drawing/2014/main" id="{0AF46293-5F16-9062-CC4B-9F2C97BF1E40}"/>
                </a:ext>
              </a:extLst>
            </p:cNvPr>
            <p:cNvGrpSpPr/>
            <p:nvPr/>
          </p:nvGrpSpPr>
          <p:grpSpPr>
            <a:xfrm>
              <a:off x="1833055" y="1126741"/>
              <a:ext cx="1564316" cy="1025175"/>
              <a:chOff x="827458" y="1234924"/>
              <a:chExt cx="1564316" cy="1025175"/>
            </a:xfrm>
          </p:grpSpPr>
          <p:sp>
            <p:nvSpPr>
              <p:cNvPr id="2" name="Rectangle 1">
                <a:extLst>
                  <a:ext uri="{FF2B5EF4-FFF2-40B4-BE49-F238E27FC236}">
                    <a16:creationId xmlns:a16="http://schemas.microsoft.com/office/drawing/2014/main" id="{F1F167B4-F4D3-5F3B-E8B0-96C2AA6887C3}"/>
                  </a:ext>
                </a:extLst>
              </p:cNvPr>
              <p:cNvSpPr/>
              <p:nvPr/>
            </p:nvSpPr>
            <p:spPr>
              <a:xfrm>
                <a:off x="827458" y="1884542"/>
                <a:ext cx="1564316" cy="375557"/>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3" name="Group 52">
                <a:extLst>
                  <a:ext uri="{FF2B5EF4-FFF2-40B4-BE49-F238E27FC236}">
                    <a16:creationId xmlns:a16="http://schemas.microsoft.com/office/drawing/2014/main" id="{67F1438B-5B3C-6925-6EDD-86E0867FC1F5}"/>
                  </a:ext>
                </a:extLst>
              </p:cNvPr>
              <p:cNvGrpSpPr/>
              <p:nvPr/>
            </p:nvGrpSpPr>
            <p:grpSpPr>
              <a:xfrm>
                <a:off x="1351750" y="1234924"/>
                <a:ext cx="480426" cy="584775"/>
                <a:chOff x="1351750" y="1234924"/>
                <a:chExt cx="480426" cy="584775"/>
              </a:xfrm>
            </p:grpSpPr>
            <p:sp>
              <p:nvSpPr>
                <p:cNvPr id="43" name="Oval 42">
                  <a:extLst>
                    <a:ext uri="{FF2B5EF4-FFF2-40B4-BE49-F238E27FC236}">
                      <a16:creationId xmlns:a16="http://schemas.microsoft.com/office/drawing/2014/main" id="{12C936EB-F518-5BD5-6542-FCD92208F803}"/>
                    </a:ext>
                  </a:extLst>
                </p:cNvPr>
                <p:cNvSpPr/>
                <p:nvPr/>
              </p:nvSpPr>
              <p:spPr>
                <a:xfrm>
                  <a:off x="1351750" y="1337161"/>
                  <a:ext cx="471644" cy="466922"/>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latin typeface="ETBOOK ROMAN" panose="02000503000000000000" pitchFamily="2" charset="0"/>
                  </a:endParaRPr>
                </a:p>
              </p:txBody>
            </p:sp>
            <p:sp>
              <p:nvSpPr>
                <p:cNvPr id="44" name="TextBox 43">
                  <a:extLst>
                    <a:ext uri="{FF2B5EF4-FFF2-40B4-BE49-F238E27FC236}">
                      <a16:creationId xmlns:a16="http://schemas.microsoft.com/office/drawing/2014/main" id="{8751512C-3E30-D255-AF1C-60327ACA3EE1}"/>
                    </a:ext>
                  </a:extLst>
                </p:cNvPr>
                <p:cNvSpPr txBox="1"/>
                <p:nvPr/>
              </p:nvSpPr>
              <p:spPr>
                <a:xfrm>
                  <a:off x="1414352" y="1234924"/>
                  <a:ext cx="417824" cy="584775"/>
                </a:xfrm>
                <a:prstGeom prst="rect">
                  <a:avLst/>
                </a:prstGeom>
                <a:noFill/>
              </p:spPr>
              <p:txBody>
                <a:bodyPr wrap="square" rtlCol="0">
                  <a:spAutoFit/>
                </a:bodyPr>
                <a:lstStyle/>
                <a:p>
                  <a:r>
                    <a:rPr lang="en-US" sz="3200">
                      <a:latin typeface="ETBOOK ROMAN" panose="02000503000000000000" pitchFamily="2" charset="0"/>
                    </a:rPr>
                    <a:t>1</a:t>
                  </a:r>
                </a:p>
              </p:txBody>
            </p:sp>
          </p:grpSp>
        </p:grpSp>
        <p:grpSp>
          <p:nvGrpSpPr>
            <p:cNvPr id="67" name="Group 66">
              <a:extLst>
                <a:ext uri="{FF2B5EF4-FFF2-40B4-BE49-F238E27FC236}">
                  <a16:creationId xmlns:a16="http://schemas.microsoft.com/office/drawing/2014/main" id="{639A60D7-2C49-3DD3-D6FC-D0C43F937CB0}"/>
                </a:ext>
              </a:extLst>
            </p:cNvPr>
            <p:cNvGrpSpPr/>
            <p:nvPr/>
          </p:nvGrpSpPr>
          <p:grpSpPr>
            <a:xfrm>
              <a:off x="3581161" y="1155962"/>
              <a:ext cx="1564316" cy="996526"/>
              <a:chOff x="2575564" y="1264145"/>
              <a:chExt cx="1564316" cy="996526"/>
            </a:xfrm>
          </p:grpSpPr>
          <p:sp>
            <p:nvSpPr>
              <p:cNvPr id="19" name="Rectangle 18">
                <a:extLst>
                  <a:ext uri="{FF2B5EF4-FFF2-40B4-BE49-F238E27FC236}">
                    <a16:creationId xmlns:a16="http://schemas.microsoft.com/office/drawing/2014/main" id="{E0BD2130-C2A2-121A-0903-1356C17AE243}"/>
                  </a:ext>
                </a:extLst>
              </p:cNvPr>
              <p:cNvSpPr/>
              <p:nvPr/>
            </p:nvSpPr>
            <p:spPr>
              <a:xfrm>
                <a:off x="2575564" y="1885114"/>
                <a:ext cx="1564316" cy="375557"/>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4" name="Group 53">
                <a:extLst>
                  <a:ext uri="{FF2B5EF4-FFF2-40B4-BE49-F238E27FC236}">
                    <a16:creationId xmlns:a16="http://schemas.microsoft.com/office/drawing/2014/main" id="{42A1D6EA-E913-45F9-BCAF-CB8D8C8C247E}"/>
                  </a:ext>
                </a:extLst>
              </p:cNvPr>
              <p:cNvGrpSpPr/>
              <p:nvPr/>
            </p:nvGrpSpPr>
            <p:grpSpPr>
              <a:xfrm>
                <a:off x="3117509" y="1264145"/>
                <a:ext cx="480426" cy="584775"/>
                <a:chOff x="1351750" y="1234924"/>
                <a:chExt cx="480426" cy="584775"/>
              </a:xfrm>
            </p:grpSpPr>
            <p:sp>
              <p:nvSpPr>
                <p:cNvPr id="55" name="Oval 54">
                  <a:extLst>
                    <a:ext uri="{FF2B5EF4-FFF2-40B4-BE49-F238E27FC236}">
                      <a16:creationId xmlns:a16="http://schemas.microsoft.com/office/drawing/2014/main" id="{57C5375E-B66A-E2BE-477A-3D0065B4B894}"/>
                    </a:ext>
                  </a:extLst>
                </p:cNvPr>
                <p:cNvSpPr/>
                <p:nvPr/>
              </p:nvSpPr>
              <p:spPr>
                <a:xfrm>
                  <a:off x="1351750" y="1337161"/>
                  <a:ext cx="471644" cy="466922"/>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latin typeface="ETBOOK ROMAN" panose="02000503000000000000" pitchFamily="2" charset="0"/>
                  </a:endParaRPr>
                </a:p>
              </p:txBody>
            </p:sp>
            <p:sp>
              <p:nvSpPr>
                <p:cNvPr id="56" name="TextBox 55">
                  <a:extLst>
                    <a:ext uri="{FF2B5EF4-FFF2-40B4-BE49-F238E27FC236}">
                      <a16:creationId xmlns:a16="http://schemas.microsoft.com/office/drawing/2014/main" id="{ABE6DBD9-22F4-DA3B-E281-F13CC1BB85D7}"/>
                    </a:ext>
                  </a:extLst>
                </p:cNvPr>
                <p:cNvSpPr txBox="1"/>
                <p:nvPr/>
              </p:nvSpPr>
              <p:spPr>
                <a:xfrm>
                  <a:off x="1414352" y="1234924"/>
                  <a:ext cx="417824" cy="584775"/>
                </a:xfrm>
                <a:prstGeom prst="rect">
                  <a:avLst/>
                </a:prstGeom>
                <a:noFill/>
              </p:spPr>
              <p:txBody>
                <a:bodyPr wrap="square" rtlCol="0">
                  <a:spAutoFit/>
                </a:bodyPr>
                <a:lstStyle/>
                <a:p>
                  <a:r>
                    <a:rPr lang="en-US" sz="3200">
                      <a:latin typeface="ETBOOK ROMAN" panose="02000503000000000000" pitchFamily="2" charset="0"/>
                    </a:rPr>
                    <a:t>2</a:t>
                  </a:r>
                </a:p>
              </p:txBody>
            </p:sp>
          </p:grpSp>
        </p:grpSp>
        <p:grpSp>
          <p:nvGrpSpPr>
            <p:cNvPr id="65" name="Group 64">
              <a:extLst>
                <a:ext uri="{FF2B5EF4-FFF2-40B4-BE49-F238E27FC236}">
                  <a16:creationId xmlns:a16="http://schemas.microsoft.com/office/drawing/2014/main" id="{1DCBD78A-2C9E-8CC9-9F06-13BB9408C15D}"/>
                </a:ext>
              </a:extLst>
            </p:cNvPr>
            <p:cNvGrpSpPr/>
            <p:nvPr/>
          </p:nvGrpSpPr>
          <p:grpSpPr>
            <a:xfrm>
              <a:off x="5321120" y="1165820"/>
              <a:ext cx="1564316" cy="986096"/>
              <a:chOff x="4328759" y="1295626"/>
              <a:chExt cx="1564316" cy="986096"/>
            </a:xfrm>
          </p:grpSpPr>
          <p:sp>
            <p:nvSpPr>
              <p:cNvPr id="24" name="Rectangle 23">
                <a:extLst>
                  <a:ext uri="{FF2B5EF4-FFF2-40B4-BE49-F238E27FC236}">
                    <a16:creationId xmlns:a16="http://schemas.microsoft.com/office/drawing/2014/main" id="{37F2F778-C3AA-D9B2-2E40-63CF72EDBF36}"/>
                  </a:ext>
                </a:extLst>
              </p:cNvPr>
              <p:cNvSpPr/>
              <p:nvPr/>
            </p:nvSpPr>
            <p:spPr>
              <a:xfrm>
                <a:off x="4328759" y="1906165"/>
                <a:ext cx="1564316" cy="375557"/>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7" name="Group 56">
                <a:extLst>
                  <a:ext uri="{FF2B5EF4-FFF2-40B4-BE49-F238E27FC236}">
                    <a16:creationId xmlns:a16="http://schemas.microsoft.com/office/drawing/2014/main" id="{015CD3F0-3409-10E7-73D4-EF775E05C5F9}"/>
                  </a:ext>
                </a:extLst>
              </p:cNvPr>
              <p:cNvGrpSpPr/>
              <p:nvPr/>
            </p:nvGrpSpPr>
            <p:grpSpPr>
              <a:xfrm>
                <a:off x="4863703" y="1295626"/>
                <a:ext cx="480426" cy="584775"/>
                <a:chOff x="1334691" y="1276612"/>
                <a:chExt cx="480426" cy="584775"/>
              </a:xfrm>
            </p:grpSpPr>
            <p:sp>
              <p:nvSpPr>
                <p:cNvPr id="58" name="Oval 57">
                  <a:extLst>
                    <a:ext uri="{FF2B5EF4-FFF2-40B4-BE49-F238E27FC236}">
                      <a16:creationId xmlns:a16="http://schemas.microsoft.com/office/drawing/2014/main" id="{A9488396-B344-E19B-7262-270C9EEE4363}"/>
                    </a:ext>
                  </a:extLst>
                </p:cNvPr>
                <p:cNvSpPr/>
                <p:nvPr/>
              </p:nvSpPr>
              <p:spPr>
                <a:xfrm>
                  <a:off x="1334691" y="1378849"/>
                  <a:ext cx="471644" cy="466922"/>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latin typeface="ETBOOK ROMAN" panose="02000503000000000000" pitchFamily="2" charset="0"/>
                  </a:endParaRPr>
                </a:p>
              </p:txBody>
            </p:sp>
            <p:sp>
              <p:nvSpPr>
                <p:cNvPr id="59" name="TextBox 58">
                  <a:extLst>
                    <a:ext uri="{FF2B5EF4-FFF2-40B4-BE49-F238E27FC236}">
                      <a16:creationId xmlns:a16="http://schemas.microsoft.com/office/drawing/2014/main" id="{7EF4CDEE-025A-6BAB-AE07-A502EDADE8FB}"/>
                    </a:ext>
                  </a:extLst>
                </p:cNvPr>
                <p:cNvSpPr txBox="1"/>
                <p:nvPr/>
              </p:nvSpPr>
              <p:spPr>
                <a:xfrm>
                  <a:off x="1397293" y="1276612"/>
                  <a:ext cx="417824" cy="584775"/>
                </a:xfrm>
                <a:prstGeom prst="rect">
                  <a:avLst/>
                </a:prstGeom>
                <a:noFill/>
              </p:spPr>
              <p:txBody>
                <a:bodyPr wrap="square" rtlCol="0">
                  <a:spAutoFit/>
                </a:bodyPr>
                <a:lstStyle/>
                <a:p>
                  <a:r>
                    <a:rPr lang="en-US" sz="3200">
                      <a:latin typeface="ETBOOK ROMAN" panose="02000503000000000000" pitchFamily="2" charset="0"/>
                    </a:rPr>
                    <a:t>3</a:t>
                  </a:r>
                </a:p>
              </p:txBody>
            </p:sp>
          </p:grpSp>
        </p:grpSp>
        <p:grpSp>
          <p:nvGrpSpPr>
            <p:cNvPr id="66" name="Group 65">
              <a:extLst>
                <a:ext uri="{FF2B5EF4-FFF2-40B4-BE49-F238E27FC236}">
                  <a16:creationId xmlns:a16="http://schemas.microsoft.com/office/drawing/2014/main" id="{CB59E530-28E2-3A40-4C0E-353E2E34D79C}"/>
                </a:ext>
              </a:extLst>
            </p:cNvPr>
            <p:cNvGrpSpPr/>
            <p:nvPr/>
          </p:nvGrpSpPr>
          <p:grpSpPr>
            <a:xfrm>
              <a:off x="7069226" y="1150557"/>
              <a:ext cx="1564316" cy="1003204"/>
              <a:chOff x="6070454" y="1255235"/>
              <a:chExt cx="1564316" cy="1003204"/>
            </a:xfrm>
          </p:grpSpPr>
          <p:sp>
            <p:nvSpPr>
              <p:cNvPr id="29" name="Rectangle 28">
                <a:extLst>
                  <a:ext uri="{FF2B5EF4-FFF2-40B4-BE49-F238E27FC236}">
                    <a16:creationId xmlns:a16="http://schemas.microsoft.com/office/drawing/2014/main" id="{888B4E87-ABEB-8450-69DF-6E9A1210A19C}"/>
                  </a:ext>
                </a:extLst>
              </p:cNvPr>
              <p:cNvSpPr/>
              <p:nvPr/>
            </p:nvSpPr>
            <p:spPr>
              <a:xfrm>
                <a:off x="6070454" y="1882882"/>
                <a:ext cx="1564316" cy="375557"/>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0" name="Group 59">
                <a:extLst>
                  <a:ext uri="{FF2B5EF4-FFF2-40B4-BE49-F238E27FC236}">
                    <a16:creationId xmlns:a16="http://schemas.microsoft.com/office/drawing/2014/main" id="{3C5967FE-B4C5-C668-8219-88E7C8C43A65}"/>
                  </a:ext>
                </a:extLst>
              </p:cNvPr>
              <p:cNvGrpSpPr/>
              <p:nvPr/>
            </p:nvGrpSpPr>
            <p:grpSpPr>
              <a:xfrm>
                <a:off x="6631833" y="1255235"/>
                <a:ext cx="480426" cy="584775"/>
                <a:chOff x="1351750" y="1234924"/>
                <a:chExt cx="480426" cy="584775"/>
              </a:xfrm>
            </p:grpSpPr>
            <p:sp>
              <p:nvSpPr>
                <p:cNvPr id="61" name="Oval 60">
                  <a:extLst>
                    <a:ext uri="{FF2B5EF4-FFF2-40B4-BE49-F238E27FC236}">
                      <a16:creationId xmlns:a16="http://schemas.microsoft.com/office/drawing/2014/main" id="{0963B0C2-630B-C333-77D1-D1F3B145B318}"/>
                    </a:ext>
                  </a:extLst>
                </p:cNvPr>
                <p:cNvSpPr/>
                <p:nvPr/>
              </p:nvSpPr>
              <p:spPr>
                <a:xfrm>
                  <a:off x="1351750" y="1337161"/>
                  <a:ext cx="471644" cy="466922"/>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solidFill>
                    <a:latin typeface="ETBOOK ROMAN" panose="02000503000000000000" pitchFamily="2" charset="0"/>
                  </a:endParaRPr>
                </a:p>
              </p:txBody>
            </p:sp>
            <p:sp>
              <p:nvSpPr>
                <p:cNvPr id="62" name="TextBox 61">
                  <a:extLst>
                    <a:ext uri="{FF2B5EF4-FFF2-40B4-BE49-F238E27FC236}">
                      <a16:creationId xmlns:a16="http://schemas.microsoft.com/office/drawing/2014/main" id="{3B9B2771-F814-1E2F-1CC6-28792F460D18}"/>
                    </a:ext>
                  </a:extLst>
                </p:cNvPr>
                <p:cNvSpPr txBox="1"/>
                <p:nvPr/>
              </p:nvSpPr>
              <p:spPr>
                <a:xfrm>
                  <a:off x="1414352" y="1234924"/>
                  <a:ext cx="417824" cy="584775"/>
                </a:xfrm>
                <a:prstGeom prst="rect">
                  <a:avLst/>
                </a:prstGeom>
                <a:noFill/>
              </p:spPr>
              <p:txBody>
                <a:bodyPr wrap="square" rtlCol="0">
                  <a:spAutoFit/>
                </a:bodyPr>
                <a:lstStyle/>
                <a:p>
                  <a:r>
                    <a:rPr lang="en-US" sz="3200">
                      <a:latin typeface="ETBOOK ROMAN" panose="02000503000000000000" pitchFamily="2" charset="0"/>
                    </a:rPr>
                    <a:t>4</a:t>
                  </a:r>
                </a:p>
              </p:txBody>
            </p:sp>
          </p:grpSp>
        </p:grpSp>
      </p:grpSp>
      <p:sp>
        <p:nvSpPr>
          <p:cNvPr id="73" name="TextBox 72">
            <a:extLst>
              <a:ext uri="{FF2B5EF4-FFF2-40B4-BE49-F238E27FC236}">
                <a16:creationId xmlns:a16="http://schemas.microsoft.com/office/drawing/2014/main" id="{83908DD2-6080-7E4F-C9A0-ED26126966E9}"/>
              </a:ext>
            </a:extLst>
          </p:cNvPr>
          <p:cNvSpPr txBox="1"/>
          <p:nvPr/>
        </p:nvSpPr>
        <p:spPr>
          <a:xfrm>
            <a:off x="2154455" y="2909387"/>
            <a:ext cx="184731" cy="369332"/>
          </a:xfrm>
          <a:prstGeom prst="rect">
            <a:avLst/>
          </a:prstGeom>
          <a:noFill/>
        </p:spPr>
        <p:txBody>
          <a:bodyPr wrap="none" rtlCol="0">
            <a:spAutoFit/>
          </a:bodyPr>
          <a:lstStyle/>
          <a:p>
            <a:endParaRPr lang="en-US"/>
          </a:p>
        </p:txBody>
      </p:sp>
      <p:grpSp>
        <p:nvGrpSpPr>
          <p:cNvPr id="75" name="Group 74">
            <a:extLst>
              <a:ext uri="{FF2B5EF4-FFF2-40B4-BE49-F238E27FC236}">
                <a16:creationId xmlns:a16="http://schemas.microsoft.com/office/drawing/2014/main" id="{02E1E7DA-1BF7-C0F3-ACFF-0C34D4586220}"/>
              </a:ext>
            </a:extLst>
          </p:cNvPr>
          <p:cNvGrpSpPr/>
          <p:nvPr/>
        </p:nvGrpSpPr>
        <p:grpSpPr>
          <a:xfrm>
            <a:off x="4370345" y="2750983"/>
            <a:ext cx="1564591" cy="461665"/>
            <a:chOff x="3523153" y="2873597"/>
            <a:chExt cx="1564591" cy="461665"/>
          </a:xfrm>
        </p:grpSpPr>
        <p:sp>
          <p:nvSpPr>
            <p:cNvPr id="69" name="Rectangle 68">
              <a:extLst>
                <a:ext uri="{FF2B5EF4-FFF2-40B4-BE49-F238E27FC236}">
                  <a16:creationId xmlns:a16="http://schemas.microsoft.com/office/drawing/2014/main" id="{41EF5D91-7426-8FBB-53DF-577ED1CA0CE9}"/>
                </a:ext>
              </a:extLst>
            </p:cNvPr>
            <p:cNvSpPr/>
            <p:nvPr/>
          </p:nvSpPr>
          <p:spPr>
            <a:xfrm>
              <a:off x="3523153" y="2927210"/>
              <a:ext cx="1564316" cy="375557"/>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73">
              <a:extLst>
                <a:ext uri="{FF2B5EF4-FFF2-40B4-BE49-F238E27FC236}">
                  <a16:creationId xmlns:a16="http://schemas.microsoft.com/office/drawing/2014/main" id="{07E44CC4-E215-FEA3-63D4-A8578A0A13DA}"/>
                </a:ext>
              </a:extLst>
            </p:cNvPr>
            <p:cNvSpPr txBox="1"/>
            <p:nvPr/>
          </p:nvSpPr>
          <p:spPr>
            <a:xfrm>
              <a:off x="3523428" y="2873597"/>
              <a:ext cx="1564316" cy="461665"/>
            </a:xfrm>
            <a:prstGeom prst="rect">
              <a:avLst/>
            </a:prstGeom>
            <a:noFill/>
          </p:spPr>
          <p:txBody>
            <a:bodyPr wrap="square" rtlCol="0">
              <a:spAutoFit/>
            </a:bodyPr>
            <a:lstStyle/>
            <a:p>
              <a:r>
                <a:rPr lang="en-US" sz="2400" err="1">
                  <a:latin typeface="ETBOOK ROMAN" panose="02000503000000000000" pitchFamily="2" charset="0"/>
                </a:rPr>
                <a:t>AllReduce</a:t>
              </a:r>
              <a:endParaRPr lang="en-US" sz="2400">
                <a:latin typeface="ETBOOK ROMAN" panose="02000503000000000000" pitchFamily="2" charset="0"/>
              </a:endParaRPr>
            </a:p>
          </p:txBody>
        </p:sp>
      </p:grpSp>
      <p:grpSp>
        <p:nvGrpSpPr>
          <p:cNvPr id="137" name="Group 136">
            <a:extLst>
              <a:ext uri="{FF2B5EF4-FFF2-40B4-BE49-F238E27FC236}">
                <a16:creationId xmlns:a16="http://schemas.microsoft.com/office/drawing/2014/main" id="{D482C21F-D605-2264-F851-E3E8123E7281}"/>
              </a:ext>
            </a:extLst>
          </p:cNvPr>
          <p:cNvGrpSpPr/>
          <p:nvPr/>
        </p:nvGrpSpPr>
        <p:grpSpPr>
          <a:xfrm>
            <a:off x="2615213" y="2151916"/>
            <a:ext cx="5236171" cy="599067"/>
            <a:chOff x="2615213" y="2151916"/>
            <a:chExt cx="5236171" cy="599067"/>
          </a:xfrm>
        </p:grpSpPr>
        <p:cxnSp>
          <p:nvCxnSpPr>
            <p:cNvPr id="96" name="Straight Arrow Connector 95">
              <a:extLst>
                <a:ext uri="{FF2B5EF4-FFF2-40B4-BE49-F238E27FC236}">
                  <a16:creationId xmlns:a16="http://schemas.microsoft.com/office/drawing/2014/main" id="{AEEAD5A7-EC81-8B12-D488-7311C53B56B1}"/>
                </a:ext>
              </a:extLst>
            </p:cNvPr>
            <p:cNvCxnSpPr>
              <a:stCxn id="29" idx="2"/>
              <a:endCxn id="74" idx="0"/>
            </p:cNvCxnSpPr>
            <p:nvPr/>
          </p:nvCxnSpPr>
          <p:spPr>
            <a:xfrm flipH="1">
              <a:off x="5152778" y="2153761"/>
              <a:ext cx="2698606" cy="597222"/>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2F6EE7C6-AAB9-A0F4-2939-AD84843BF1C4}"/>
                </a:ext>
              </a:extLst>
            </p:cNvPr>
            <p:cNvCxnSpPr>
              <a:cxnSpLocks/>
              <a:stCxn id="24" idx="2"/>
              <a:endCxn id="74" idx="0"/>
            </p:cNvCxnSpPr>
            <p:nvPr/>
          </p:nvCxnSpPr>
          <p:spPr>
            <a:xfrm flipH="1">
              <a:off x="5152778" y="2151916"/>
              <a:ext cx="950500" cy="599067"/>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2DEC7E2C-E42C-E139-BBB9-EE3D5D107E8A}"/>
                </a:ext>
              </a:extLst>
            </p:cNvPr>
            <p:cNvCxnSpPr>
              <a:cxnSpLocks/>
              <a:stCxn id="19" idx="2"/>
              <a:endCxn id="74" idx="0"/>
            </p:cNvCxnSpPr>
            <p:nvPr/>
          </p:nvCxnSpPr>
          <p:spPr>
            <a:xfrm>
              <a:off x="4363319" y="2152488"/>
              <a:ext cx="789459" cy="598495"/>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7F54F93D-DAE3-D286-CD12-D54F34D80E3B}"/>
                </a:ext>
              </a:extLst>
            </p:cNvPr>
            <p:cNvCxnSpPr>
              <a:cxnSpLocks/>
              <a:stCxn id="2" idx="2"/>
              <a:endCxn id="74" idx="0"/>
            </p:cNvCxnSpPr>
            <p:nvPr/>
          </p:nvCxnSpPr>
          <p:spPr>
            <a:xfrm>
              <a:off x="2615213" y="2151916"/>
              <a:ext cx="2537565" cy="599067"/>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grpSp>
      <p:grpSp>
        <p:nvGrpSpPr>
          <p:cNvPr id="138" name="Group 137">
            <a:extLst>
              <a:ext uri="{FF2B5EF4-FFF2-40B4-BE49-F238E27FC236}">
                <a16:creationId xmlns:a16="http://schemas.microsoft.com/office/drawing/2014/main" id="{E535B749-4FBC-5B34-A7F6-64B1EE198507}"/>
              </a:ext>
            </a:extLst>
          </p:cNvPr>
          <p:cNvGrpSpPr/>
          <p:nvPr/>
        </p:nvGrpSpPr>
        <p:grpSpPr>
          <a:xfrm>
            <a:off x="2608805" y="3212648"/>
            <a:ext cx="5233313" cy="499184"/>
            <a:chOff x="2776445" y="3212648"/>
            <a:chExt cx="5233313" cy="499184"/>
          </a:xfrm>
        </p:grpSpPr>
        <p:cxnSp>
          <p:nvCxnSpPr>
            <p:cNvPr id="106" name="Straight Arrow Connector 105">
              <a:extLst>
                <a:ext uri="{FF2B5EF4-FFF2-40B4-BE49-F238E27FC236}">
                  <a16:creationId xmlns:a16="http://schemas.microsoft.com/office/drawing/2014/main" id="{9E672C81-5708-3E44-986B-2A9CD8B3EFC3}"/>
                </a:ext>
              </a:extLst>
            </p:cNvPr>
            <p:cNvCxnSpPr>
              <a:cxnSpLocks/>
              <a:stCxn id="74" idx="2"/>
              <a:endCxn id="122" idx="0"/>
            </p:cNvCxnSpPr>
            <p:nvPr/>
          </p:nvCxnSpPr>
          <p:spPr>
            <a:xfrm>
              <a:off x="5320418" y="3212648"/>
              <a:ext cx="2689340" cy="477131"/>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E4BA2FA8-71D1-1E62-6A33-B2C87D6C289C}"/>
                </a:ext>
              </a:extLst>
            </p:cNvPr>
            <p:cNvCxnSpPr>
              <a:cxnSpLocks/>
              <a:stCxn id="74" idx="2"/>
              <a:endCxn id="115" idx="0"/>
            </p:cNvCxnSpPr>
            <p:nvPr/>
          </p:nvCxnSpPr>
          <p:spPr>
            <a:xfrm flipH="1">
              <a:off x="2776445" y="3212648"/>
              <a:ext cx="2543973" cy="499184"/>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10" name="Straight Arrow Connector 109">
              <a:extLst>
                <a:ext uri="{FF2B5EF4-FFF2-40B4-BE49-F238E27FC236}">
                  <a16:creationId xmlns:a16="http://schemas.microsoft.com/office/drawing/2014/main" id="{E27A74F9-16C3-239A-A5A2-79ED6E4C80F2}"/>
                </a:ext>
              </a:extLst>
            </p:cNvPr>
            <p:cNvCxnSpPr>
              <a:cxnSpLocks/>
              <a:stCxn id="74" idx="2"/>
              <a:endCxn id="126" idx="0"/>
            </p:cNvCxnSpPr>
            <p:nvPr/>
          </p:nvCxnSpPr>
          <p:spPr>
            <a:xfrm flipH="1">
              <a:off x="4524776" y="3212648"/>
              <a:ext cx="795642" cy="486650"/>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11" name="Straight Arrow Connector 110">
              <a:extLst>
                <a:ext uri="{FF2B5EF4-FFF2-40B4-BE49-F238E27FC236}">
                  <a16:creationId xmlns:a16="http://schemas.microsoft.com/office/drawing/2014/main" id="{5D9FE14D-88F6-E3DD-A119-2DA5F6C99FA7}"/>
                </a:ext>
              </a:extLst>
            </p:cNvPr>
            <p:cNvCxnSpPr>
              <a:cxnSpLocks/>
              <a:stCxn id="74" idx="2"/>
              <a:endCxn id="127" idx="0"/>
            </p:cNvCxnSpPr>
            <p:nvPr/>
          </p:nvCxnSpPr>
          <p:spPr>
            <a:xfrm>
              <a:off x="5320418" y="3212648"/>
              <a:ext cx="955139" cy="476544"/>
            </a:xfrm>
            <a:prstGeom prst="straightConnector1">
              <a:avLst/>
            </a:prstGeom>
            <a:ln w="25400">
              <a:solidFill>
                <a:schemeClr val="tx1"/>
              </a:solidFill>
              <a:tailEnd type="stealth" w="lg" len="lg"/>
            </a:ln>
          </p:spPr>
          <p:style>
            <a:lnRef idx="1">
              <a:schemeClr val="accent1"/>
            </a:lnRef>
            <a:fillRef idx="0">
              <a:schemeClr val="accent1"/>
            </a:fillRef>
            <a:effectRef idx="0">
              <a:schemeClr val="accent1"/>
            </a:effectRef>
            <a:fontRef idx="minor">
              <a:schemeClr val="tx1"/>
            </a:fontRef>
          </p:style>
        </p:cxnSp>
      </p:grpSp>
      <p:grpSp>
        <p:nvGrpSpPr>
          <p:cNvPr id="119" name="Group 118">
            <a:extLst>
              <a:ext uri="{FF2B5EF4-FFF2-40B4-BE49-F238E27FC236}">
                <a16:creationId xmlns:a16="http://schemas.microsoft.com/office/drawing/2014/main" id="{B0A288DF-6F3F-C672-FE4E-12208519B1AB}"/>
              </a:ext>
            </a:extLst>
          </p:cNvPr>
          <p:cNvGrpSpPr/>
          <p:nvPr/>
        </p:nvGrpSpPr>
        <p:grpSpPr>
          <a:xfrm>
            <a:off x="1826647" y="3708333"/>
            <a:ext cx="1567127" cy="379056"/>
            <a:chOff x="1997884" y="3922526"/>
            <a:chExt cx="1567127" cy="379056"/>
          </a:xfrm>
        </p:grpSpPr>
        <p:grpSp>
          <p:nvGrpSpPr>
            <p:cNvPr id="76" name="Group 75">
              <a:extLst>
                <a:ext uri="{FF2B5EF4-FFF2-40B4-BE49-F238E27FC236}">
                  <a16:creationId xmlns:a16="http://schemas.microsoft.com/office/drawing/2014/main" id="{ED986608-1F24-44C3-A611-00FCBA94C4ED}"/>
                </a:ext>
              </a:extLst>
            </p:cNvPr>
            <p:cNvGrpSpPr/>
            <p:nvPr/>
          </p:nvGrpSpPr>
          <p:grpSpPr>
            <a:xfrm>
              <a:off x="2000695" y="3922526"/>
              <a:ext cx="1564316" cy="378117"/>
              <a:chOff x="2807883" y="3734879"/>
              <a:chExt cx="1564316" cy="378117"/>
            </a:xfrm>
          </p:grpSpPr>
          <p:sp>
            <p:nvSpPr>
              <p:cNvPr id="34" name="Rectangle 33">
                <a:extLst>
                  <a:ext uri="{FF2B5EF4-FFF2-40B4-BE49-F238E27FC236}">
                    <a16:creationId xmlns:a16="http://schemas.microsoft.com/office/drawing/2014/main" id="{20F7CF25-311E-80C9-4E7F-93CED34D2BFE}"/>
                  </a:ext>
                </a:extLst>
              </p:cNvPr>
              <p:cNvSpPr/>
              <p:nvPr/>
            </p:nvSpPr>
            <p:spPr>
              <a:xfrm>
                <a:off x="2807883" y="3735709"/>
                <a:ext cx="1564316" cy="375557"/>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550A610B-3F21-86F0-080B-4A6AAB65B99A}"/>
                  </a:ext>
                </a:extLst>
              </p:cNvPr>
              <p:cNvSpPr/>
              <p:nvPr/>
            </p:nvSpPr>
            <p:spPr>
              <a:xfrm>
                <a:off x="2807883" y="3737439"/>
                <a:ext cx="391079" cy="375557"/>
              </a:xfrm>
              <a:prstGeom prst="rect">
                <a:avLst/>
              </a:prstGeom>
              <a:pattFill prst="lgConfetti">
                <a:fgClr>
                  <a:schemeClr val="bg2">
                    <a:lumMod val="75000"/>
                  </a:schemeClr>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A1ED678E-4945-D16E-17B8-24F05A331D2F}"/>
                  </a:ext>
                </a:extLst>
              </p:cNvPr>
              <p:cNvSpPr/>
              <p:nvPr/>
            </p:nvSpPr>
            <p:spPr>
              <a:xfrm>
                <a:off x="3198962" y="3735709"/>
                <a:ext cx="391079" cy="375557"/>
              </a:xfrm>
              <a:prstGeom prst="rect">
                <a:avLst/>
              </a:prstGeom>
              <a:pattFill prst="solidDmnd">
                <a:fgClr>
                  <a:schemeClr val="bg2">
                    <a:lumMod val="75000"/>
                  </a:schemeClr>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91954037-4601-4756-40F0-1F5575AEDB36}"/>
                  </a:ext>
                </a:extLst>
              </p:cNvPr>
              <p:cNvSpPr/>
              <p:nvPr/>
            </p:nvSpPr>
            <p:spPr>
              <a:xfrm>
                <a:off x="3593599" y="3734879"/>
                <a:ext cx="391079" cy="375557"/>
              </a:xfrm>
              <a:prstGeom prst="rect">
                <a:avLst/>
              </a:prstGeom>
              <a:pattFill prst="wdDnDiag">
                <a:fgClr>
                  <a:schemeClr val="bg2">
                    <a:lumMod val="75000"/>
                  </a:schemeClr>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467BF0FC-C830-E85C-231F-65728D60F3B8}"/>
                  </a:ext>
                </a:extLst>
              </p:cNvPr>
              <p:cNvSpPr/>
              <p:nvPr/>
            </p:nvSpPr>
            <p:spPr>
              <a:xfrm>
                <a:off x="3981120" y="3734879"/>
                <a:ext cx="391079" cy="375557"/>
              </a:xfrm>
              <a:prstGeom prst="rect">
                <a:avLst/>
              </a:prstGeom>
              <a:pattFill prst="wdUpDiag">
                <a:fgClr>
                  <a:schemeClr val="bg2">
                    <a:lumMod val="75000"/>
                  </a:schemeClr>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5" name="Rectangle 114">
              <a:extLst>
                <a:ext uri="{FF2B5EF4-FFF2-40B4-BE49-F238E27FC236}">
                  <a16:creationId xmlns:a16="http://schemas.microsoft.com/office/drawing/2014/main" id="{F423CF14-0448-7107-9F92-41DCE4C793BF}"/>
                </a:ext>
              </a:extLst>
            </p:cNvPr>
            <p:cNvSpPr/>
            <p:nvPr/>
          </p:nvSpPr>
          <p:spPr>
            <a:xfrm>
              <a:off x="1997884" y="3926025"/>
              <a:ext cx="1564316" cy="375557"/>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4" name="Group 133">
            <a:extLst>
              <a:ext uri="{FF2B5EF4-FFF2-40B4-BE49-F238E27FC236}">
                <a16:creationId xmlns:a16="http://schemas.microsoft.com/office/drawing/2014/main" id="{206906B7-87A7-FC4A-DF14-1A9EFB47999E}"/>
              </a:ext>
            </a:extLst>
          </p:cNvPr>
          <p:cNvGrpSpPr/>
          <p:nvPr/>
        </p:nvGrpSpPr>
        <p:grpSpPr>
          <a:xfrm>
            <a:off x="7059960" y="3689192"/>
            <a:ext cx="1565966" cy="378117"/>
            <a:chOff x="7227600" y="3903225"/>
            <a:chExt cx="1565966" cy="378117"/>
          </a:xfrm>
        </p:grpSpPr>
        <p:grpSp>
          <p:nvGrpSpPr>
            <p:cNvPr id="89" name="Group 88">
              <a:extLst>
                <a:ext uri="{FF2B5EF4-FFF2-40B4-BE49-F238E27FC236}">
                  <a16:creationId xmlns:a16="http://schemas.microsoft.com/office/drawing/2014/main" id="{B64E895B-42B8-717A-B828-C5704531B453}"/>
                </a:ext>
              </a:extLst>
            </p:cNvPr>
            <p:cNvGrpSpPr/>
            <p:nvPr/>
          </p:nvGrpSpPr>
          <p:grpSpPr>
            <a:xfrm>
              <a:off x="7229250" y="3903225"/>
              <a:ext cx="1564316" cy="378117"/>
              <a:chOff x="2807883" y="3734879"/>
              <a:chExt cx="1564316" cy="378117"/>
            </a:xfrm>
          </p:grpSpPr>
          <p:sp>
            <p:nvSpPr>
              <p:cNvPr id="90" name="Rectangle 89">
                <a:extLst>
                  <a:ext uri="{FF2B5EF4-FFF2-40B4-BE49-F238E27FC236}">
                    <a16:creationId xmlns:a16="http://schemas.microsoft.com/office/drawing/2014/main" id="{954C783A-5445-DFDD-22C7-54197E97FAFC}"/>
                  </a:ext>
                </a:extLst>
              </p:cNvPr>
              <p:cNvSpPr/>
              <p:nvPr/>
            </p:nvSpPr>
            <p:spPr>
              <a:xfrm>
                <a:off x="2807883" y="3735709"/>
                <a:ext cx="1564316" cy="375557"/>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9F428512-3F92-C904-C539-31D35DB6166E}"/>
                  </a:ext>
                </a:extLst>
              </p:cNvPr>
              <p:cNvSpPr/>
              <p:nvPr/>
            </p:nvSpPr>
            <p:spPr>
              <a:xfrm>
                <a:off x="2807883" y="3737439"/>
                <a:ext cx="391079" cy="375557"/>
              </a:xfrm>
              <a:prstGeom prst="rect">
                <a:avLst/>
              </a:prstGeom>
              <a:pattFill prst="lgConfetti">
                <a:fgClr>
                  <a:schemeClr val="bg2">
                    <a:lumMod val="75000"/>
                  </a:schemeClr>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15ABD639-B059-FCBD-AD95-C38D9C5C2CA6}"/>
                  </a:ext>
                </a:extLst>
              </p:cNvPr>
              <p:cNvSpPr/>
              <p:nvPr/>
            </p:nvSpPr>
            <p:spPr>
              <a:xfrm>
                <a:off x="3198962" y="3735709"/>
                <a:ext cx="391079" cy="375557"/>
              </a:xfrm>
              <a:prstGeom prst="rect">
                <a:avLst/>
              </a:prstGeom>
              <a:pattFill prst="solidDmnd">
                <a:fgClr>
                  <a:schemeClr val="bg2">
                    <a:lumMod val="75000"/>
                  </a:schemeClr>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55F8CE0F-814A-78F1-1C85-7F9082287A27}"/>
                  </a:ext>
                </a:extLst>
              </p:cNvPr>
              <p:cNvSpPr/>
              <p:nvPr/>
            </p:nvSpPr>
            <p:spPr>
              <a:xfrm>
                <a:off x="3593599" y="3734879"/>
                <a:ext cx="391079" cy="375557"/>
              </a:xfrm>
              <a:prstGeom prst="rect">
                <a:avLst/>
              </a:prstGeom>
              <a:pattFill prst="wdDnDiag">
                <a:fgClr>
                  <a:schemeClr val="bg2">
                    <a:lumMod val="75000"/>
                  </a:schemeClr>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6FE620D8-35B2-9C8E-F98D-53CDD27F0A3B}"/>
                  </a:ext>
                </a:extLst>
              </p:cNvPr>
              <p:cNvSpPr/>
              <p:nvPr/>
            </p:nvSpPr>
            <p:spPr>
              <a:xfrm>
                <a:off x="3981120" y="3734879"/>
                <a:ext cx="391079" cy="375557"/>
              </a:xfrm>
              <a:prstGeom prst="rect">
                <a:avLst/>
              </a:prstGeom>
              <a:pattFill prst="wdUpDiag">
                <a:fgClr>
                  <a:schemeClr val="bg2">
                    <a:lumMod val="75000"/>
                  </a:schemeClr>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2" name="Rectangle 121">
              <a:extLst>
                <a:ext uri="{FF2B5EF4-FFF2-40B4-BE49-F238E27FC236}">
                  <a16:creationId xmlns:a16="http://schemas.microsoft.com/office/drawing/2014/main" id="{F4343B3D-69D7-554D-1E74-E032DE097EC2}"/>
                </a:ext>
              </a:extLst>
            </p:cNvPr>
            <p:cNvSpPr/>
            <p:nvPr/>
          </p:nvSpPr>
          <p:spPr>
            <a:xfrm>
              <a:off x="7227600" y="3903812"/>
              <a:ext cx="1564316" cy="375557"/>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8" name="Group 127">
            <a:extLst>
              <a:ext uri="{FF2B5EF4-FFF2-40B4-BE49-F238E27FC236}">
                <a16:creationId xmlns:a16="http://schemas.microsoft.com/office/drawing/2014/main" id="{FB524159-1112-7B54-791A-8B74B01986DA}"/>
              </a:ext>
            </a:extLst>
          </p:cNvPr>
          <p:cNvGrpSpPr/>
          <p:nvPr/>
        </p:nvGrpSpPr>
        <p:grpSpPr>
          <a:xfrm>
            <a:off x="3574978" y="3693567"/>
            <a:ext cx="1566198" cy="381288"/>
            <a:chOff x="3762292" y="3914563"/>
            <a:chExt cx="1566198" cy="381288"/>
          </a:xfrm>
        </p:grpSpPr>
        <p:grpSp>
          <p:nvGrpSpPr>
            <p:cNvPr id="77" name="Group 76">
              <a:extLst>
                <a:ext uri="{FF2B5EF4-FFF2-40B4-BE49-F238E27FC236}">
                  <a16:creationId xmlns:a16="http://schemas.microsoft.com/office/drawing/2014/main" id="{666D3131-6B25-B949-2CC7-12249008AF98}"/>
                </a:ext>
              </a:extLst>
            </p:cNvPr>
            <p:cNvGrpSpPr/>
            <p:nvPr/>
          </p:nvGrpSpPr>
          <p:grpSpPr>
            <a:xfrm>
              <a:off x="3764174" y="3914563"/>
              <a:ext cx="1564316" cy="378117"/>
              <a:chOff x="2807883" y="3734879"/>
              <a:chExt cx="1564316" cy="378117"/>
            </a:xfrm>
          </p:grpSpPr>
          <p:sp>
            <p:nvSpPr>
              <p:cNvPr id="78" name="Rectangle 77">
                <a:extLst>
                  <a:ext uri="{FF2B5EF4-FFF2-40B4-BE49-F238E27FC236}">
                    <a16:creationId xmlns:a16="http://schemas.microsoft.com/office/drawing/2014/main" id="{B459A8B2-6411-6C82-9AFA-99C2E334EFF8}"/>
                  </a:ext>
                </a:extLst>
              </p:cNvPr>
              <p:cNvSpPr/>
              <p:nvPr/>
            </p:nvSpPr>
            <p:spPr>
              <a:xfrm>
                <a:off x="2807883" y="3735709"/>
                <a:ext cx="1564316" cy="375557"/>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55CF3AC4-0770-62FE-98E7-EB247AA7EFC3}"/>
                  </a:ext>
                </a:extLst>
              </p:cNvPr>
              <p:cNvSpPr/>
              <p:nvPr/>
            </p:nvSpPr>
            <p:spPr>
              <a:xfrm>
                <a:off x="2807883" y="3737439"/>
                <a:ext cx="391079" cy="375557"/>
              </a:xfrm>
              <a:prstGeom prst="rect">
                <a:avLst/>
              </a:prstGeom>
              <a:pattFill prst="lgConfetti">
                <a:fgClr>
                  <a:schemeClr val="bg2">
                    <a:lumMod val="75000"/>
                  </a:schemeClr>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31833507-5FA3-224E-AEE9-CF5EDE88D706}"/>
                  </a:ext>
                </a:extLst>
              </p:cNvPr>
              <p:cNvSpPr/>
              <p:nvPr/>
            </p:nvSpPr>
            <p:spPr>
              <a:xfrm>
                <a:off x="3198962" y="3735709"/>
                <a:ext cx="391079" cy="375557"/>
              </a:xfrm>
              <a:prstGeom prst="rect">
                <a:avLst/>
              </a:prstGeom>
              <a:pattFill prst="solidDmnd">
                <a:fgClr>
                  <a:schemeClr val="bg2">
                    <a:lumMod val="75000"/>
                  </a:schemeClr>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FAA9AA89-EACC-E711-C7D3-441A30D59FB8}"/>
                  </a:ext>
                </a:extLst>
              </p:cNvPr>
              <p:cNvSpPr/>
              <p:nvPr/>
            </p:nvSpPr>
            <p:spPr>
              <a:xfrm>
                <a:off x="3593599" y="3734879"/>
                <a:ext cx="391079" cy="375557"/>
              </a:xfrm>
              <a:prstGeom prst="rect">
                <a:avLst/>
              </a:prstGeom>
              <a:pattFill prst="wdDnDiag">
                <a:fgClr>
                  <a:schemeClr val="bg2">
                    <a:lumMod val="75000"/>
                  </a:schemeClr>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788860FE-8B46-87BE-F633-906998E54955}"/>
                  </a:ext>
                </a:extLst>
              </p:cNvPr>
              <p:cNvSpPr/>
              <p:nvPr/>
            </p:nvSpPr>
            <p:spPr>
              <a:xfrm>
                <a:off x="3981120" y="3734879"/>
                <a:ext cx="391079" cy="375557"/>
              </a:xfrm>
              <a:prstGeom prst="rect">
                <a:avLst/>
              </a:prstGeom>
              <a:pattFill prst="wdUpDiag">
                <a:fgClr>
                  <a:schemeClr val="bg2">
                    <a:lumMod val="75000"/>
                  </a:schemeClr>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6" name="Rectangle 125">
              <a:extLst>
                <a:ext uri="{FF2B5EF4-FFF2-40B4-BE49-F238E27FC236}">
                  <a16:creationId xmlns:a16="http://schemas.microsoft.com/office/drawing/2014/main" id="{5E7E751D-E810-4CF1-B9E0-64578ECFBA71}"/>
                </a:ext>
              </a:extLst>
            </p:cNvPr>
            <p:cNvSpPr/>
            <p:nvPr/>
          </p:nvSpPr>
          <p:spPr>
            <a:xfrm>
              <a:off x="3762292" y="3920294"/>
              <a:ext cx="1564316" cy="375557"/>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1" name="Group 130">
            <a:extLst>
              <a:ext uri="{FF2B5EF4-FFF2-40B4-BE49-F238E27FC236}">
                <a16:creationId xmlns:a16="http://schemas.microsoft.com/office/drawing/2014/main" id="{F90AB1BE-AA80-6255-D4D2-9CE93C82342E}"/>
              </a:ext>
            </a:extLst>
          </p:cNvPr>
          <p:cNvGrpSpPr/>
          <p:nvPr/>
        </p:nvGrpSpPr>
        <p:grpSpPr>
          <a:xfrm>
            <a:off x="5324313" y="3689192"/>
            <a:ext cx="1565762" cy="379932"/>
            <a:chOff x="5496712" y="3903970"/>
            <a:chExt cx="1565762" cy="379932"/>
          </a:xfrm>
        </p:grpSpPr>
        <p:grpSp>
          <p:nvGrpSpPr>
            <p:cNvPr id="83" name="Group 82">
              <a:extLst>
                <a:ext uri="{FF2B5EF4-FFF2-40B4-BE49-F238E27FC236}">
                  <a16:creationId xmlns:a16="http://schemas.microsoft.com/office/drawing/2014/main" id="{3833C94F-D63B-DEA1-DE33-42917771EF47}"/>
                </a:ext>
              </a:extLst>
            </p:cNvPr>
            <p:cNvGrpSpPr/>
            <p:nvPr/>
          </p:nvGrpSpPr>
          <p:grpSpPr>
            <a:xfrm>
              <a:off x="5496712" y="3905785"/>
              <a:ext cx="1564316" cy="378117"/>
              <a:chOff x="2807883" y="3734879"/>
              <a:chExt cx="1564316" cy="378117"/>
            </a:xfrm>
          </p:grpSpPr>
          <p:sp>
            <p:nvSpPr>
              <p:cNvPr id="84" name="Rectangle 83">
                <a:extLst>
                  <a:ext uri="{FF2B5EF4-FFF2-40B4-BE49-F238E27FC236}">
                    <a16:creationId xmlns:a16="http://schemas.microsoft.com/office/drawing/2014/main" id="{FC7E7BAA-A574-208A-0E17-33A95FBD93AA}"/>
                  </a:ext>
                </a:extLst>
              </p:cNvPr>
              <p:cNvSpPr/>
              <p:nvPr/>
            </p:nvSpPr>
            <p:spPr>
              <a:xfrm>
                <a:off x="2807883" y="3735709"/>
                <a:ext cx="1564316" cy="375557"/>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D8CE03F0-EFD2-32F5-A79A-ABBC1132BA5D}"/>
                  </a:ext>
                </a:extLst>
              </p:cNvPr>
              <p:cNvSpPr/>
              <p:nvPr/>
            </p:nvSpPr>
            <p:spPr>
              <a:xfrm>
                <a:off x="2807883" y="3737439"/>
                <a:ext cx="391079" cy="375557"/>
              </a:xfrm>
              <a:prstGeom prst="rect">
                <a:avLst/>
              </a:prstGeom>
              <a:pattFill prst="lgConfetti">
                <a:fgClr>
                  <a:schemeClr val="bg2">
                    <a:lumMod val="75000"/>
                  </a:schemeClr>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C64A14EA-FB76-1E36-8D7B-B9A506BB8C23}"/>
                  </a:ext>
                </a:extLst>
              </p:cNvPr>
              <p:cNvSpPr/>
              <p:nvPr/>
            </p:nvSpPr>
            <p:spPr>
              <a:xfrm>
                <a:off x="3198962" y="3735709"/>
                <a:ext cx="391079" cy="375557"/>
              </a:xfrm>
              <a:prstGeom prst="rect">
                <a:avLst/>
              </a:prstGeom>
              <a:pattFill prst="solidDmnd">
                <a:fgClr>
                  <a:schemeClr val="bg2">
                    <a:lumMod val="75000"/>
                  </a:schemeClr>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22776E4D-D279-327D-1D53-714F2F914F1C}"/>
                  </a:ext>
                </a:extLst>
              </p:cNvPr>
              <p:cNvSpPr/>
              <p:nvPr/>
            </p:nvSpPr>
            <p:spPr>
              <a:xfrm>
                <a:off x="3593599" y="3734879"/>
                <a:ext cx="391079" cy="375557"/>
              </a:xfrm>
              <a:prstGeom prst="rect">
                <a:avLst/>
              </a:prstGeom>
              <a:pattFill prst="wdDnDiag">
                <a:fgClr>
                  <a:schemeClr val="bg2">
                    <a:lumMod val="75000"/>
                  </a:schemeClr>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821A5287-FCEF-1C48-9B52-2AC8A891E63B}"/>
                  </a:ext>
                </a:extLst>
              </p:cNvPr>
              <p:cNvSpPr/>
              <p:nvPr/>
            </p:nvSpPr>
            <p:spPr>
              <a:xfrm>
                <a:off x="3981120" y="3734879"/>
                <a:ext cx="391079" cy="375557"/>
              </a:xfrm>
              <a:prstGeom prst="rect">
                <a:avLst/>
              </a:prstGeom>
              <a:pattFill prst="wdUpDiag">
                <a:fgClr>
                  <a:schemeClr val="bg2">
                    <a:lumMod val="75000"/>
                  </a:schemeClr>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7" name="Rectangle 126">
              <a:extLst>
                <a:ext uri="{FF2B5EF4-FFF2-40B4-BE49-F238E27FC236}">
                  <a16:creationId xmlns:a16="http://schemas.microsoft.com/office/drawing/2014/main" id="{FF6E490A-5F43-5904-E495-5A53A3CCFF22}"/>
                </a:ext>
              </a:extLst>
            </p:cNvPr>
            <p:cNvSpPr/>
            <p:nvPr/>
          </p:nvSpPr>
          <p:spPr>
            <a:xfrm>
              <a:off x="5498158" y="3903970"/>
              <a:ext cx="1564316" cy="375557"/>
            </a:xfrm>
            <a:prstGeom prst="rect">
              <a:avLst/>
            </a:prstGeom>
            <a:no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1" name="Group 150">
            <a:extLst>
              <a:ext uri="{FF2B5EF4-FFF2-40B4-BE49-F238E27FC236}">
                <a16:creationId xmlns:a16="http://schemas.microsoft.com/office/drawing/2014/main" id="{399C6332-E3CE-17C2-804E-9AC637941030}"/>
              </a:ext>
            </a:extLst>
          </p:cNvPr>
          <p:cNvGrpSpPr/>
          <p:nvPr/>
        </p:nvGrpSpPr>
        <p:grpSpPr>
          <a:xfrm>
            <a:off x="3589797" y="4242124"/>
            <a:ext cx="3305236" cy="468303"/>
            <a:chOff x="3757437" y="4448916"/>
            <a:chExt cx="3305236" cy="468303"/>
          </a:xfrm>
        </p:grpSpPr>
        <p:grpSp>
          <p:nvGrpSpPr>
            <p:cNvPr id="150" name="Group 149">
              <a:extLst>
                <a:ext uri="{FF2B5EF4-FFF2-40B4-BE49-F238E27FC236}">
                  <a16:creationId xmlns:a16="http://schemas.microsoft.com/office/drawing/2014/main" id="{439B0981-8945-541C-4DBD-E29F467B8B88}"/>
                </a:ext>
              </a:extLst>
            </p:cNvPr>
            <p:cNvGrpSpPr/>
            <p:nvPr/>
          </p:nvGrpSpPr>
          <p:grpSpPr>
            <a:xfrm>
              <a:off x="3757437" y="4448916"/>
              <a:ext cx="3305236" cy="468303"/>
              <a:chOff x="2926816" y="4460285"/>
              <a:chExt cx="3305236" cy="468303"/>
            </a:xfrm>
          </p:grpSpPr>
          <p:sp>
            <p:nvSpPr>
              <p:cNvPr id="139" name="Rectangle 138">
                <a:extLst>
                  <a:ext uri="{FF2B5EF4-FFF2-40B4-BE49-F238E27FC236}">
                    <a16:creationId xmlns:a16="http://schemas.microsoft.com/office/drawing/2014/main" id="{AF53F810-A14D-17BD-DEE3-643D42EA3820}"/>
                  </a:ext>
                </a:extLst>
              </p:cNvPr>
              <p:cNvSpPr/>
              <p:nvPr/>
            </p:nvSpPr>
            <p:spPr>
              <a:xfrm>
                <a:off x="3657352" y="4489317"/>
                <a:ext cx="391079" cy="375557"/>
              </a:xfrm>
              <a:prstGeom prst="rect">
                <a:avLst/>
              </a:prstGeom>
              <a:pattFill prst="lgConfetti">
                <a:fgClr>
                  <a:schemeClr val="accent1"/>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139">
                <a:extLst>
                  <a:ext uri="{FF2B5EF4-FFF2-40B4-BE49-F238E27FC236}">
                    <a16:creationId xmlns:a16="http://schemas.microsoft.com/office/drawing/2014/main" id="{7249CE71-D295-90D6-E099-2DE6FE6E287F}"/>
                  </a:ext>
                </a:extLst>
              </p:cNvPr>
              <p:cNvSpPr/>
              <p:nvPr/>
            </p:nvSpPr>
            <p:spPr>
              <a:xfrm>
                <a:off x="4387888" y="4489289"/>
                <a:ext cx="391079" cy="375557"/>
              </a:xfrm>
              <a:prstGeom prst="rect">
                <a:avLst/>
              </a:prstGeom>
              <a:pattFill prst="lgConfetti">
                <a:fgClr>
                  <a:srgbClr val="A90906"/>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2" name="Rectangle 141">
                <a:extLst>
                  <a:ext uri="{FF2B5EF4-FFF2-40B4-BE49-F238E27FC236}">
                    <a16:creationId xmlns:a16="http://schemas.microsoft.com/office/drawing/2014/main" id="{ADD2CF3F-FFE4-6257-DBAB-D77001E2934E}"/>
                  </a:ext>
                </a:extLst>
              </p:cNvPr>
              <p:cNvSpPr/>
              <p:nvPr/>
            </p:nvSpPr>
            <p:spPr>
              <a:xfrm>
                <a:off x="2926816" y="4488867"/>
                <a:ext cx="391079" cy="375557"/>
              </a:xfrm>
              <a:prstGeom prst="rect">
                <a:avLst/>
              </a:prstGeom>
              <a:pattFill prst="lgConfetti">
                <a:fgClr>
                  <a:schemeClr val="bg2">
                    <a:lumMod val="75000"/>
                  </a:schemeClr>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3" name="Rectangle 142">
                <a:extLst>
                  <a:ext uri="{FF2B5EF4-FFF2-40B4-BE49-F238E27FC236}">
                    <a16:creationId xmlns:a16="http://schemas.microsoft.com/office/drawing/2014/main" id="{D45570D0-AC70-E30F-367E-554D0391704D}"/>
                  </a:ext>
                </a:extLst>
              </p:cNvPr>
              <p:cNvSpPr/>
              <p:nvPr/>
            </p:nvSpPr>
            <p:spPr>
              <a:xfrm>
                <a:off x="5113276" y="4488867"/>
                <a:ext cx="391079" cy="375557"/>
              </a:xfrm>
              <a:prstGeom prst="rect">
                <a:avLst/>
              </a:prstGeom>
              <a:pattFill prst="lgConfetti">
                <a:fgClr>
                  <a:schemeClr val="accent4"/>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4" name="Rectangle 143">
                <a:extLst>
                  <a:ext uri="{FF2B5EF4-FFF2-40B4-BE49-F238E27FC236}">
                    <a16:creationId xmlns:a16="http://schemas.microsoft.com/office/drawing/2014/main" id="{EE7B2A38-B865-2119-694A-ED5658D74524}"/>
                  </a:ext>
                </a:extLst>
              </p:cNvPr>
              <p:cNvSpPr/>
              <p:nvPr/>
            </p:nvSpPr>
            <p:spPr>
              <a:xfrm>
                <a:off x="5840973" y="4485718"/>
                <a:ext cx="391079" cy="375557"/>
              </a:xfrm>
              <a:prstGeom prst="rect">
                <a:avLst/>
              </a:prstGeom>
              <a:pattFill prst="lgConfetti">
                <a:fgClr>
                  <a:srgbClr val="00B050"/>
                </a:fgClr>
                <a:bgClr>
                  <a:schemeClr val="bg1"/>
                </a:bgClr>
              </a:pattFill>
              <a:ln w="254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TextBox 144">
                <a:extLst>
                  <a:ext uri="{FF2B5EF4-FFF2-40B4-BE49-F238E27FC236}">
                    <a16:creationId xmlns:a16="http://schemas.microsoft.com/office/drawing/2014/main" id="{4EF0BC27-01E8-8294-4FE6-6203F2F9AC27}"/>
                  </a:ext>
                </a:extLst>
              </p:cNvPr>
              <p:cNvSpPr txBox="1"/>
              <p:nvPr/>
            </p:nvSpPr>
            <p:spPr>
              <a:xfrm>
                <a:off x="4010667" y="4460285"/>
                <a:ext cx="399952" cy="461665"/>
              </a:xfrm>
              <a:prstGeom prst="rect">
                <a:avLst/>
              </a:prstGeom>
              <a:noFill/>
            </p:spPr>
            <p:txBody>
              <a:bodyPr wrap="square" rtlCol="0">
                <a:spAutoFit/>
              </a:bodyPr>
              <a:lstStyle/>
              <a:p>
                <a:r>
                  <a:rPr lang="en-US" sz="2400">
                    <a:latin typeface="ETBOOK ROMAN" panose="02000503000000000000" pitchFamily="2" charset="0"/>
                  </a:rPr>
                  <a:t>+</a:t>
                </a:r>
              </a:p>
            </p:txBody>
          </p:sp>
          <p:sp>
            <p:nvSpPr>
              <p:cNvPr id="147" name="TextBox 146">
                <a:extLst>
                  <a:ext uri="{FF2B5EF4-FFF2-40B4-BE49-F238E27FC236}">
                    <a16:creationId xmlns:a16="http://schemas.microsoft.com/office/drawing/2014/main" id="{C389FE87-853B-DDD7-613C-A787AC961A60}"/>
                  </a:ext>
                </a:extLst>
              </p:cNvPr>
              <p:cNvSpPr txBox="1"/>
              <p:nvPr/>
            </p:nvSpPr>
            <p:spPr>
              <a:xfrm>
                <a:off x="4754821" y="4460285"/>
                <a:ext cx="399952" cy="461665"/>
              </a:xfrm>
              <a:prstGeom prst="rect">
                <a:avLst/>
              </a:prstGeom>
              <a:noFill/>
            </p:spPr>
            <p:txBody>
              <a:bodyPr wrap="square" rtlCol="0">
                <a:spAutoFit/>
              </a:bodyPr>
              <a:lstStyle/>
              <a:p>
                <a:r>
                  <a:rPr lang="en-US" sz="2400">
                    <a:latin typeface="ETBOOK ROMAN" panose="02000503000000000000" pitchFamily="2" charset="0"/>
                  </a:rPr>
                  <a:t>+</a:t>
                </a:r>
              </a:p>
            </p:txBody>
          </p:sp>
          <p:sp>
            <p:nvSpPr>
              <p:cNvPr id="148" name="TextBox 147">
                <a:extLst>
                  <a:ext uri="{FF2B5EF4-FFF2-40B4-BE49-F238E27FC236}">
                    <a16:creationId xmlns:a16="http://schemas.microsoft.com/office/drawing/2014/main" id="{A850055A-439F-7F98-F805-9AEB03A95C0A}"/>
                  </a:ext>
                </a:extLst>
              </p:cNvPr>
              <p:cNvSpPr txBox="1"/>
              <p:nvPr/>
            </p:nvSpPr>
            <p:spPr>
              <a:xfrm>
                <a:off x="5472688" y="4466923"/>
                <a:ext cx="399952" cy="461665"/>
              </a:xfrm>
              <a:prstGeom prst="rect">
                <a:avLst/>
              </a:prstGeom>
              <a:noFill/>
            </p:spPr>
            <p:txBody>
              <a:bodyPr wrap="square" rtlCol="0">
                <a:spAutoFit/>
              </a:bodyPr>
              <a:lstStyle/>
              <a:p>
                <a:r>
                  <a:rPr lang="en-US" sz="2400">
                    <a:latin typeface="ETBOOK ROMAN" panose="02000503000000000000" pitchFamily="2" charset="0"/>
                  </a:rPr>
                  <a:t>+</a:t>
                </a:r>
              </a:p>
            </p:txBody>
          </p:sp>
        </p:grpSp>
        <p:sp>
          <p:nvSpPr>
            <p:cNvPr id="149" name="TextBox 148">
              <a:extLst>
                <a:ext uri="{FF2B5EF4-FFF2-40B4-BE49-F238E27FC236}">
                  <a16:creationId xmlns:a16="http://schemas.microsoft.com/office/drawing/2014/main" id="{D81E69E3-DDB3-7EA1-E847-13C3B0D5B9D6}"/>
                </a:ext>
              </a:extLst>
            </p:cNvPr>
            <p:cNvSpPr txBox="1"/>
            <p:nvPr/>
          </p:nvSpPr>
          <p:spPr>
            <a:xfrm>
              <a:off x="4117683" y="4449333"/>
              <a:ext cx="399952" cy="461665"/>
            </a:xfrm>
            <a:prstGeom prst="rect">
              <a:avLst/>
            </a:prstGeom>
            <a:noFill/>
          </p:spPr>
          <p:txBody>
            <a:bodyPr wrap="square" rtlCol="0">
              <a:spAutoFit/>
            </a:bodyPr>
            <a:lstStyle/>
            <a:p>
              <a:r>
                <a:rPr lang="en-US" sz="2400">
                  <a:latin typeface="ETBOOK ROMAN" panose="02000503000000000000" pitchFamily="2" charset="0"/>
                </a:rPr>
                <a:t>=</a:t>
              </a:r>
            </a:p>
          </p:txBody>
        </p:sp>
      </p:grpSp>
      <p:sp>
        <p:nvSpPr>
          <p:cNvPr id="6" name="Slide Number Placeholder 5">
            <a:extLst>
              <a:ext uri="{FF2B5EF4-FFF2-40B4-BE49-F238E27FC236}">
                <a16:creationId xmlns:a16="http://schemas.microsoft.com/office/drawing/2014/main" id="{842F4045-4DD7-2B44-F834-4661A54CCCBC}"/>
              </a:ext>
            </a:extLst>
          </p:cNvPr>
          <p:cNvSpPr>
            <a:spLocks noGrp="1"/>
          </p:cNvSpPr>
          <p:nvPr>
            <p:ph type="sldNum" sz="quarter" idx="12"/>
          </p:nvPr>
        </p:nvSpPr>
        <p:spPr>
          <a:xfrm>
            <a:off x="11592497" y="6442392"/>
            <a:ext cx="184975" cy="190501"/>
          </a:xfrm>
          <a:prstGeom prst="rect">
            <a:avLst/>
          </a:prstGeom>
          <a:noFill/>
          <a:ln>
            <a:noFill/>
          </a:ln>
        </p:spPr>
        <p:txBody>
          <a:bodyPr spcFirstLastPara="1" wrap="square" lIns="0" tIns="0" rIns="0" bIns="0" anchor="ctr" anchorCtr="0">
            <a:spAutoFit/>
          </a:bodyPr>
          <a:lstStyle>
            <a:defPPr>
              <a:defRPr lang="en-US"/>
            </a:defPPr>
            <a:lvl1pPr marL="0" marR="0" lvl="0" indent="0" algn="r" defTabSz="914400" rtl="0" eaLnBrk="1" latinLnBrk="0" hangingPunct="1">
              <a:lnSpc>
                <a:spcPct val="100000"/>
              </a:lnSpc>
              <a:spcBef>
                <a:spcPts val="0"/>
              </a:spcBef>
              <a:spcAft>
                <a:spcPts val="0"/>
              </a:spcAft>
              <a:buClr>
                <a:srgbClr val="225F98"/>
              </a:buClr>
              <a:buSzPts val="1300"/>
              <a:buFont typeface="Georgia"/>
              <a:buNone/>
              <a:defRPr sz="1300" b="0" i="0" u="none" strike="noStrike" kern="1200" cap="none">
                <a:solidFill>
                  <a:srgbClr val="225F98"/>
                </a:solidFill>
                <a:latin typeface="Georgia"/>
                <a:ea typeface="Georgia"/>
                <a:cs typeface="Georgia"/>
                <a:sym typeface="Georgia"/>
              </a:defRPr>
            </a:lvl1pPr>
            <a:lvl2pPr marL="0" marR="0" lvl="1" indent="0" algn="r" defTabSz="914400" rtl="0" eaLnBrk="1" latinLnBrk="0" hangingPunct="1">
              <a:lnSpc>
                <a:spcPct val="100000"/>
              </a:lnSpc>
              <a:spcBef>
                <a:spcPts val="0"/>
              </a:spcBef>
              <a:spcAft>
                <a:spcPts val="0"/>
              </a:spcAft>
              <a:buClr>
                <a:srgbClr val="225F98"/>
              </a:buClr>
              <a:buSzPts val="1300"/>
              <a:buFont typeface="Georgia"/>
              <a:buNone/>
              <a:defRPr sz="1300" b="0" i="0" u="none" strike="noStrike" kern="1200" cap="none">
                <a:solidFill>
                  <a:srgbClr val="225F98"/>
                </a:solidFill>
                <a:latin typeface="Georgia"/>
                <a:ea typeface="Georgia"/>
                <a:cs typeface="Georgia"/>
                <a:sym typeface="Georgia"/>
              </a:defRPr>
            </a:lvl2pPr>
            <a:lvl3pPr marL="0" marR="0" lvl="2" indent="0" algn="r" defTabSz="914400" rtl="0" eaLnBrk="1" latinLnBrk="0" hangingPunct="1">
              <a:lnSpc>
                <a:spcPct val="100000"/>
              </a:lnSpc>
              <a:spcBef>
                <a:spcPts val="0"/>
              </a:spcBef>
              <a:spcAft>
                <a:spcPts val="0"/>
              </a:spcAft>
              <a:buClr>
                <a:srgbClr val="225F98"/>
              </a:buClr>
              <a:buSzPts val="1300"/>
              <a:buFont typeface="Georgia"/>
              <a:buNone/>
              <a:defRPr sz="1300" b="0" i="0" u="none" strike="noStrike" kern="1200" cap="none">
                <a:solidFill>
                  <a:srgbClr val="225F98"/>
                </a:solidFill>
                <a:latin typeface="Georgia"/>
                <a:ea typeface="Georgia"/>
                <a:cs typeface="Georgia"/>
                <a:sym typeface="Georgia"/>
              </a:defRPr>
            </a:lvl3pPr>
            <a:lvl4pPr marL="0" marR="0" lvl="3" indent="0" algn="r" defTabSz="914400" rtl="0" eaLnBrk="1" latinLnBrk="0" hangingPunct="1">
              <a:lnSpc>
                <a:spcPct val="100000"/>
              </a:lnSpc>
              <a:spcBef>
                <a:spcPts val="0"/>
              </a:spcBef>
              <a:spcAft>
                <a:spcPts val="0"/>
              </a:spcAft>
              <a:buClr>
                <a:srgbClr val="225F98"/>
              </a:buClr>
              <a:buSzPts val="1300"/>
              <a:buFont typeface="Georgia"/>
              <a:buNone/>
              <a:defRPr sz="1300" b="0" i="0" u="none" strike="noStrike" kern="1200" cap="none">
                <a:solidFill>
                  <a:srgbClr val="225F98"/>
                </a:solidFill>
                <a:latin typeface="Georgia"/>
                <a:ea typeface="Georgia"/>
                <a:cs typeface="Georgia"/>
                <a:sym typeface="Georgia"/>
              </a:defRPr>
            </a:lvl4pPr>
            <a:lvl5pPr marL="0" marR="0" lvl="4" indent="0" algn="r" defTabSz="914400" rtl="0" eaLnBrk="1" latinLnBrk="0" hangingPunct="1">
              <a:lnSpc>
                <a:spcPct val="100000"/>
              </a:lnSpc>
              <a:spcBef>
                <a:spcPts val="0"/>
              </a:spcBef>
              <a:spcAft>
                <a:spcPts val="0"/>
              </a:spcAft>
              <a:buClr>
                <a:srgbClr val="225F98"/>
              </a:buClr>
              <a:buSzPts val="1300"/>
              <a:buFont typeface="Georgia"/>
              <a:buNone/>
              <a:defRPr sz="1300" b="0" i="0" u="none" strike="noStrike" kern="1200" cap="none">
                <a:solidFill>
                  <a:srgbClr val="225F98"/>
                </a:solidFill>
                <a:latin typeface="Georgia"/>
                <a:ea typeface="Georgia"/>
                <a:cs typeface="Georgia"/>
                <a:sym typeface="Georgia"/>
              </a:defRPr>
            </a:lvl5pPr>
            <a:lvl6pPr marL="0" marR="0" lvl="5" indent="0" algn="r" defTabSz="914400" rtl="0" eaLnBrk="1" latinLnBrk="0" hangingPunct="1">
              <a:lnSpc>
                <a:spcPct val="100000"/>
              </a:lnSpc>
              <a:spcBef>
                <a:spcPts val="0"/>
              </a:spcBef>
              <a:spcAft>
                <a:spcPts val="0"/>
              </a:spcAft>
              <a:buClr>
                <a:srgbClr val="225F98"/>
              </a:buClr>
              <a:buSzPts val="1300"/>
              <a:buFont typeface="Georgia"/>
              <a:buNone/>
              <a:defRPr sz="1300" b="0" i="0" u="none" strike="noStrike" kern="1200" cap="none">
                <a:solidFill>
                  <a:srgbClr val="225F98"/>
                </a:solidFill>
                <a:latin typeface="Georgia"/>
                <a:ea typeface="Georgia"/>
                <a:cs typeface="Georgia"/>
                <a:sym typeface="Georgia"/>
              </a:defRPr>
            </a:lvl6pPr>
            <a:lvl7pPr marL="0" marR="0" lvl="6" indent="0" algn="r" defTabSz="914400" rtl="0" eaLnBrk="1" latinLnBrk="0" hangingPunct="1">
              <a:lnSpc>
                <a:spcPct val="100000"/>
              </a:lnSpc>
              <a:spcBef>
                <a:spcPts val="0"/>
              </a:spcBef>
              <a:spcAft>
                <a:spcPts val="0"/>
              </a:spcAft>
              <a:buClr>
                <a:srgbClr val="225F98"/>
              </a:buClr>
              <a:buSzPts val="1300"/>
              <a:buFont typeface="Georgia"/>
              <a:buNone/>
              <a:defRPr sz="1300" b="0" i="0" u="none" strike="noStrike" kern="1200" cap="none">
                <a:solidFill>
                  <a:srgbClr val="225F98"/>
                </a:solidFill>
                <a:latin typeface="Georgia"/>
                <a:ea typeface="Georgia"/>
                <a:cs typeface="Georgia"/>
                <a:sym typeface="Georgia"/>
              </a:defRPr>
            </a:lvl7pPr>
            <a:lvl8pPr marL="0" marR="0" lvl="7" indent="0" algn="r" defTabSz="914400" rtl="0" eaLnBrk="1" latinLnBrk="0" hangingPunct="1">
              <a:lnSpc>
                <a:spcPct val="100000"/>
              </a:lnSpc>
              <a:spcBef>
                <a:spcPts val="0"/>
              </a:spcBef>
              <a:spcAft>
                <a:spcPts val="0"/>
              </a:spcAft>
              <a:buClr>
                <a:srgbClr val="225F98"/>
              </a:buClr>
              <a:buSzPts val="1300"/>
              <a:buFont typeface="Georgia"/>
              <a:buNone/>
              <a:defRPr sz="1300" b="0" i="0" u="none" strike="noStrike" kern="1200" cap="none">
                <a:solidFill>
                  <a:srgbClr val="225F98"/>
                </a:solidFill>
                <a:latin typeface="Georgia"/>
                <a:ea typeface="Georgia"/>
                <a:cs typeface="Georgia"/>
                <a:sym typeface="Georgia"/>
              </a:defRPr>
            </a:lvl8pPr>
            <a:lvl9pPr marL="0" marR="0" lvl="8" indent="0" algn="r" defTabSz="914400" rtl="0" eaLnBrk="1" latinLnBrk="0" hangingPunct="1">
              <a:lnSpc>
                <a:spcPct val="100000"/>
              </a:lnSpc>
              <a:spcBef>
                <a:spcPts val="0"/>
              </a:spcBef>
              <a:spcAft>
                <a:spcPts val="0"/>
              </a:spcAft>
              <a:buClr>
                <a:srgbClr val="225F98"/>
              </a:buClr>
              <a:buSzPts val="1300"/>
              <a:buFont typeface="Georgia"/>
              <a:buNone/>
              <a:defRPr sz="1300" b="0" i="0" u="none" strike="noStrike" kern="1200" cap="none">
                <a:solidFill>
                  <a:srgbClr val="225F98"/>
                </a:solidFill>
                <a:latin typeface="Georgia"/>
                <a:ea typeface="Georgia"/>
                <a:cs typeface="Georgia"/>
                <a:sym typeface="Georgia"/>
              </a:defRPr>
            </a:lvl9pPr>
          </a:lstStyle>
          <a:p>
            <a:fld id="{4B85E51E-73FD-F149-8B3C-03CBF169B394}" type="slidenum">
              <a:rPr lang="en-US" smtClean="0"/>
              <a:pPr/>
              <a:t>18</a:t>
            </a:fld>
            <a:endParaRPr lang="en-US"/>
          </a:p>
        </p:txBody>
      </p:sp>
      <p:sp>
        <p:nvSpPr>
          <p:cNvPr id="4" name="TextBox 3">
            <a:extLst>
              <a:ext uri="{FF2B5EF4-FFF2-40B4-BE49-F238E27FC236}">
                <a16:creationId xmlns:a16="http://schemas.microsoft.com/office/drawing/2014/main" id="{5524330F-064A-BE06-6243-B6338B195431}"/>
              </a:ext>
            </a:extLst>
          </p:cNvPr>
          <p:cNvSpPr txBox="1"/>
          <p:nvPr/>
        </p:nvSpPr>
        <p:spPr>
          <a:xfrm>
            <a:off x="7315200" y="6333067"/>
            <a:ext cx="184731" cy="369332"/>
          </a:xfrm>
          <a:prstGeom prst="rect">
            <a:avLst/>
          </a:prstGeom>
          <a:noFill/>
        </p:spPr>
        <p:txBody>
          <a:bodyPr wrap="none" rtlCol="0">
            <a:spAutoFit/>
          </a:bodyPr>
          <a:lstStyle/>
          <a:p>
            <a:endParaRPr lang="en-US" dirty="0"/>
          </a:p>
        </p:txBody>
      </p:sp>
      <p:sp>
        <p:nvSpPr>
          <p:cNvPr id="5" name="Content Placeholder 2">
            <a:extLst>
              <a:ext uri="{FF2B5EF4-FFF2-40B4-BE49-F238E27FC236}">
                <a16:creationId xmlns:a16="http://schemas.microsoft.com/office/drawing/2014/main" id="{D2A3C099-D53D-811A-5C13-6F3A822855C6}"/>
              </a:ext>
            </a:extLst>
          </p:cNvPr>
          <p:cNvSpPr txBox="1">
            <a:spLocks/>
          </p:cNvSpPr>
          <p:nvPr/>
        </p:nvSpPr>
        <p:spPr>
          <a:xfrm>
            <a:off x="6550003" y="6492685"/>
            <a:ext cx="3003521" cy="617647"/>
          </a:xfrm>
          <a:prstGeom prst="rect">
            <a:avLst/>
          </a:prstGeom>
          <a:solidFill>
            <a:schemeClr val="bg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latin typeface="Georgia" panose="02040502050405020303" pitchFamily="18" charset="0"/>
              </a:rPr>
              <a:t>Source: </a:t>
            </a:r>
            <a:r>
              <a:rPr lang="en-US" sz="1400" dirty="0" err="1">
                <a:latin typeface="Georgia" panose="02040502050405020303" pitchFamily="18" charset="0"/>
              </a:rPr>
              <a:t>Rachee</a:t>
            </a:r>
            <a:r>
              <a:rPr lang="en-US" sz="1400" dirty="0">
                <a:latin typeface="Georgia" panose="02040502050405020303" pitchFamily="18" charset="0"/>
              </a:rPr>
              <a:t> Singh (Cornell)</a:t>
            </a:r>
          </a:p>
        </p:txBody>
      </p:sp>
    </p:spTree>
    <p:extLst>
      <p:ext uri="{BB962C8B-B14F-4D97-AF65-F5344CB8AC3E}">
        <p14:creationId xmlns:p14="http://schemas.microsoft.com/office/powerpoint/2010/main" val="1266832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1" fill="hold" nodeType="clickEffect">
                                  <p:stCondLst>
                                    <p:cond delay="0"/>
                                  </p:stCondLst>
                                  <p:childTnLst>
                                    <p:set>
                                      <p:cBhvr>
                                        <p:cTn id="30" dur="1" fill="hold">
                                          <p:stCondLst>
                                            <p:cond delay="0"/>
                                          </p:stCondLst>
                                        </p:cTn>
                                        <p:tgtEl>
                                          <p:spTgt spid="137"/>
                                        </p:tgtEl>
                                        <p:attrNameLst>
                                          <p:attrName>style.visibility</p:attrName>
                                        </p:attrNameLst>
                                      </p:cBhvr>
                                      <p:to>
                                        <p:strVal val="visible"/>
                                      </p:to>
                                    </p:set>
                                    <p:animEffect transition="in" filter="wipe(up)">
                                      <p:cBhvr>
                                        <p:cTn id="31" dur="500"/>
                                        <p:tgtEl>
                                          <p:spTgt spid="137"/>
                                        </p:tgtEl>
                                      </p:cBhvr>
                                    </p:animEffect>
                                  </p:childTnLst>
                                </p:cTn>
                              </p:par>
                            </p:childTnLst>
                          </p:cTn>
                        </p:par>
                        <p:par>
                          <p:cTn id="32" fill="hold">
                            <p:stCondLst>
                              <p:cond delay="500"/>
                            </p:stCondLst>
                            <p:childTnLst>
                              <p:par>
                                <p:cTn id="33" presetID="1" presetClass="entr" presetSubtype="0" fill="hold" nodeType="afterEffect">
                                  <p:stCondLst>
                                    <p:cond delay="0"/>
                                  </p:stCondLst>
                                  <p:childTnLst>
                                    <p:set>
                                      <p:cBhvr>
                                        <p:cTn id="34" dur="1" fill="hold">
                                          <p:stCondLst>
                                            <p:cond delay="0"/>
                                          </p:stCondLst>
                                        </p:cTn>
                                        <p:tgtEl>
                                          <p:spTgt spid="7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nodeType="clickEffect">
                                  <p:stCondLst>
                                    <p:cond delay="0"/>
                                  </p:stCondLst>
                                  <p:childTnLst>
                                    <p:set>
                                      <p:cBhvr>
                                        <p:cTn id="38" dur="1" fill="hold">
                                          <p:stCondLst>
                                            <p:cond delay="0"/>
                                          </p:stCondLst>
                                        </p:cTn>
                                        <p:tgtEl>
                                          <p:spTgt spid="138"/>
                                        </p:tgtEl>
                                        <p:attrNameLst>
                                          <p:attrName>style.visibility</p:attrName>
                                        </p:attrNameLst>
                                      </p:cBhvr>
                                      <p:to>
                                        <p:strVal val="visible"/>
                                      </p:to>
                                    </p:set>
                                    <p:animEffect transition="in" filter="wipe(up)">
                                      <p:cBhvr>
                                        <p:cTn id="39" dur="500"/>
                                        <p:tgtEl>
                                          <p:spTgt spid="138"/>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19"/>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128"/>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31"/>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134"/>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151"/>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8520B-B2AA-0EC0-ADEA-CB3623DF38BE}"/>
              </a:ext>
            </a:extLst>
          </p:cNvPr>
          <p:cNvSpPr>
            <a:spLocks noGrp="1"/>
          </p:cNvSpPr>
          <p:nvPr>
            <p:ph type="title"/>
          </p:nvPr>
        </p:nvSpPr>
        <p:spPr>
          <a:xfrm>
            <a:off x="21381" y="75380"/>
            <a:ext cx="12170619" cy="682393"/>
          </a:xfrm>
          <a:solidFill>
            <a:schemeClr val="bg1"/>
          </a:solidFill>
        </p:spPr>
        <p:txBody>
          <a:bodyPr lIns="45719" tIns="45720" rIns="45719" bIns="45720" anchor="ctr">
            <a:normAutofit/>
          </a:bodyPr>
          <a:lstStyle/>
          <a:p>
            <a:pPr>
              <a:lnSpc>
                <a:spcPct val="90000"/>
              </a:lnSpc>
              <a:spcBef>
                <a:spcPct val="0"/>
              </a:spcBef>
            </a:pPr>
            <a:r>
              <a:rPr lang="en-US" sz="3000" dirty="0">
                <a:latin typeface="Source Sans Pro" panose="020B0503030403020204" pitchFamily="34" charset="0"/>
                <a:ea typeface="Source Sans Pro" panose="020B0503030403020204" pitchFamily="34" charset="0"/>
              </a:rPr>
              <a:t>Many Design Choices for Network Fabrics</a:t>
            </a:r>
          </a:p>
        </p:txBody>
      </p:sp>
      <p:sp>
        <p:nvSpPr>
          <p:cNvPr id="5" name="Slide Number Placeholder 4">
            <a:extLst>
              <a:ext uri="{FF2B5EF4-FFF2-40B4-BE49-F238E27FC236}">
                <a16:creationId xmlns:a16="http://schemas.microsoft.com/office/drawing/2014/main" id="{6B0BF9B7-B832-B7E7-C4D1-8D193A7E8FFD}"/>
              </a:ext>
            </a:extLst>
          </p:cNvPr>
          <p:cNvSpPr>
            <a:spLocks noGrp="1"/>
          </p:cNvSpPr>
          <p:nvPr>
            <p:ph type="sldNum" sz="quarter" idx="2"/>
          </p:nvPr>
        </p:nvSpPr>
        <p:spPr>
          <a:xfrm>
            <a:off x="11592497" y="6442392"/>
            <a:ext cx="184975" cy="190501"/>
          </a:xfrm>
          <a:prstGeom prst="rect">
            <a:avLst/>
          </a:prstGeom>
          <a:ln w="12700">
            <a:miter lim="400000"/>
          </a:ln>
        </p:spPr>
        <p:txBody>
          <a:bodyPr wrap="none" lIns="0" tIns="0" rIns="0" bIns="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300" b="0" i="0" u="none" strike="noStrike" cap="none" spc="0" normalizeH="0" baseline="0">
                <a:ln>
                  <a:noFill/>
                </a:ln>
                <a:solidFill>
                  <a:srgbClr val="225F98"/>
                </a:solidFill>
                <a:effectLst/>
                <a:uFillTx/>
                <a:latin typeface="Georgia"/>
                <a:ea typeface="Georgia"/>
                <a:cs typeface="Georgia"/>
                <a:sym typeface="Georgi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9pPr>
          </a:lstStyle>
          <a:p>
            <a:fld id="{86CB4B4D-7CA3-9044-876B-883B54F8677D}" type="slidenum">
              <a:rPr lang="en-US" smtClean="0"/>
              <a:pPr/>
              <a:t>19</a:t>
            </a:fld>
            <a:endParaRPr lang="id-ID"/>
          </a:p>
        </p:txBody>
      </p:sp>
      <p:sp>
        <p:nvSpPr>
          <p:cNvPr id="31" name="TextBox 30">
            <a:extLst>
              <a:ext uri="{FF2B5EF4-FFF2-40B4-BE49-F238E27FC236}">
                <a16:creationId xmlns:a16="http://schemas.microsoft.com/office/drawing/2014/main" id="{63D1A3F2-4751-9C06-DBED-AB2935EF4836}"/>
              </a:ext>
            </a:extLst>
          </p:cNvPr>
          <p:cNvSpPr txBox="1"/>
          <p:nvPr/>
        </p:nvSpPr>
        <p:spPr>
          <a:xfrm>
            <a:off x="9138160" y="240871"/>
            <a:ext cx="2469827" cy="369332"/>
          </a:xfrm>
          <a:prstGeom prst="rect">
            <a:avLst/>
          </a:prstGeom>
          <a:solidFill>
            <a:schemeClr val="accent1">
              <a:lumMod val="20000"/>
              <a:lumOff val="80000"/>
            </a:schemeClr>
          </a:solidFill>
        </p:spPr>
        <p:txBody>
          <a:bodyPr wrap="square" rtlCol="0">
            <a:spAutoFit/>
          </a:bodyPr>
          <a:lstStyle/>
          <a:p>
            <a:r>
              <a:rPr lang="en-US" dirty="0"/>
              <a:t>Scale-up </a:t>
            </a:r>
            <a:r>
              <a:rPr lang="en-US" dirty="0">
                <a:sym typeface="Wingdings" pitchFamily="2" charset="2"/>
              </a:rPr>
              <a:t> Scale-out</a:t>
            </a:r>
            <a:endParaRPr lang="en-US" dirty="0"/>
          </a:p>
        </p:txBody>
      </p:sp>
      <p:pic>
        <p:nvPicPr>
          <p:cNvPr id="7" name="Picture 6" descr="A picture containing icon&#10;&#10;Description automatically generated">
            <a:extLst>
              <a:ext uri="{FF2B5EF4-FFF2-40B4-BE49-F238E27FC236}">
                <a16:creationId xmlns:a16="http://schemas.microsoft.com/office/drawing/2014/main" id="{D8E7A63B-2049-3573-7F62-C09DF984FD9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7472" y="1367046"/>
            <a:ext cx="2294038" cy="1376423"/>
          </a:xfrm>
          <a:prstGeom prst="rect">
            <a:avLst/>
          </a:prstGeom>
        </p:spPr>
      </p:pic>
      <p:pic>
        <p:nvPicPr>
          <p:cNvPr id="8" name="Picture 7">
            <a:extLst>
              <a:ext uri="{FF2B5EF4-FFF2-40B4-BE49-F238E27FC236}">
                <a16:creationId xmlns:a16="http://schemas.microsoft.com/office/drawing/2014/main" id="{02778DB2-5DDC-CD76-F774-D651842F65FB}"/>
              </a:ext>
            </a:extLst>
          </p:cNvPr>
          <p:cNvPicPr>
            <a:picLocks noChangeAspect="1"/>
          </p:cNvPicPr>
          <p:nvPr/>
        </p:nvPicPr>
        <p:blipFill>
          <a:blip r:embed="rId4"/>
          <a:stretch>
            <a:fillRect/>
          </a:stretch>
        </p:blipFill>
        <p:spPr>
          <a:xfrm>
            <a:off x="2910870" y="1354757"/>
            <a:ext cx="2599086" cy="1461986"/>
          </a:xfrm>
          <a:prstGeom prst="rect">
            <a:avLst/>
          </a:prstGeom>
        </p:spPr>
      </p:pic>
      <p:pic>
        <p:nvPicPr>
          <p:cNvPr id="9" name="Content Placeholder 4">
            <a:extLst>
              <a:ext uri="{FF2B5EF4-FFF2-40B4-BE49-F238E27FC236}">
                <a16:creationId xmlns:a16="http://schemas.microsoft.com/office/drawing/2014/main" id="{EF4FF7A7-B3E3-7374-82ED-3D89D70D2DC5}"/>
              </a:ext>
            </a:extLst>
          </p:cNvPr>
          <p:cNvPicPr>
            <a:picLocks noChangeAspect="1"/>
          </p:cNvPicPr>
          <p:nvPr/>
        </p:nvPicPr>
        <p:blipFill>
          <a:blip r:embed="rId5"/>
          <a:stretch>
            <a:fillRect/>
          </a:stretch>
        </p:blipFill>
        <p:spPr>
          <a:xfrm>
            <a:off x="9202447" y="1390004"/>
            <a:ext cx="2801688" cy="1254923"/>
          </a:xfrm>
          <a:prstGeom prst="rect">
            <a:avLst/>
          </a:prstGeom>
        </p:spPr>
      </p:pic>
      <p:pic>
        <p:nvPicPr>
          <p:cNvPr id="10" name="Picture 4" descr="AMD Courts HPC with 11.5 Teraflops Instinct MI100 GPU">
            <a:extLst>
              <a:ext uri="{FF2B5EF4-FFF2-40B4-BE49-F238E27FC236}">
                <a16:creationId xmlns:a16="http://schemas.microsoft.com/office/drawing/2014/main" id="{C7608587-B622-35DE-9E85-0EE6DDF3E5C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83258" y="1373041"/>
            <a:ext cx="3041245" cy="1392377"/>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8654ED11-C9F7-B54D-934B-058ABF38B628}"/>
              </a:ext>
            </a:extLst>
          </p:cNvPr>
          <p:cNvSpPr txBox="1"/>
          <p:nvPr/>
        </p:nvSpPr>
        <p:spPr>
          <a:xfrm>
            <a:off x="347473" y="2830764"/>
            <a:ext cx="2233574" cy="307777"/>
          </a:xfrm>
          <a:prstGeom prst="rect">
            <a:avLst/>
          </a:prstGeom>
          <a:solidFill>
            <a:schemeClr val="accent1">
              <a:lumMod val="20000"/>
              <a:lumOff val="80000"/>
            </a:schemeClr>
          </a:solidFill>
        </p:spPr>
        <p:txBody>
          <a:bodyPr wrap="square" rtlCol="0">
            <a:spAutoFit/>
          </a:bodyPr>
          <a:lstStyle/>
          <a:p>
            <a:r>
              <a:rPr lang="en-US" sz="1400" err="1"/>
              <a:t>NVswitch</a:t>
            </a:r>
            <a:r>
              <a:rPr lang="en-US" sz="1400"/>
              <a:t> </a:t>
            </a:r>
            <a:r>
              <a:rPr lang="en-US" sz="1400">
                <a:sym typeface="Wingdings" pitchFamily="2" charset="2"/>
              </a:rPr>
              <a:t> </a:t>
            </a:r>
            <a:r>
              <a:rPr lang="en-US" sz="1400" err="1">
                <a:sym typeface="Wingdings" pitchFamily="2" charset="2"/>
              </a:rPr>
              <a:t>Infiniband</a:t>
            </a:r>
            <a:endParaRPr lang="en-US" sz="1400"/>
          </a:p>
        </p:txBody>
      </p:sp>
      <p:sp>
        <p:nvSpPr>
          <p:cNvPr id="16" name="TextBox 15">
            <a:extLst>
              <a:ext uri="{FF2B5EF4-FFF2-40B4-BE49-F238E27FC236}">
                <a16:creationId xmlns:a16="http://schemas.microsoft.com/office/drawing/2014/main" id="{8317F472-3680-6360-AB18-845AC025898A}"/>
              </a:ext>
            </a:extLst>
          </p:cNvPr>
          <p:cNvSpPr txBox="1"/>
          <p:nvPr/>
        </p:nvSpPr>
        <p:spPr>
          <a:xfrm>
            <a:off x="6636812" y="2765417"/>
            <a:ext cx="1873243" cy="307777"/>
          </a:xfrm>
          <a:prstGeom prst="rect">
            <a:avLst/>
          </a:prstGeom>
          <a:solidFill>
            <a:schemeClr val="accent1">
              <a:lumMod val="20000"/>
              <a:lumOff val="80000"/>
            </a:schemeClr>
          </a:solidFill>
        </p:spPr>
        <p:txBody>
          <a:bodyPr wrap="square" rtlCol="0">
            <a:spAutoFit/>
          </a:bodyPr>
          <a:lstStyle/>
          <a:p>
            <a:r>
              <a:rPr lang="en-US" sz="1400"/>
              <a:t>Infiniti </a:t>
            </a:r>
            <a:r>
              <a:rPr lang="en-US" sz="1400">
                <a:sym typeface="Wingdings" pitchFamily="2" charset="2"/>
              </a:rPr>
              <a:t> Infiniti</a:t>
            </a:r>
            <a:endParaRPr lang="en-US" sz="1400"/>
          </a:p>
        </p:txBody>
      </p:sp>
      <p:sp>
        <p:nvSpPr>
          <p:cNvPr id="17" name="TextBox 16">
            <a:extLst>
              <a:ext uri="{FF2B5EF4-FFF2-40B4-BE49-F238E27FC236}">
                <a16:creationId xmlns:a16="http://schemas.microsoft.com/office/drawing/2014/main" id="{E73AE7CA-F857-EA82-F3FC-6725A51975A2}"/>
              </a:ext>
            </a:extLst>
          </p:cNvPr>
          <p:cNvSpPr txBox="1"/>
          <p:nvPr/>
        </p:nvSpPr>
        <p:spPr>
          <a:xfrm>
            <a:off x="3416915" y="2837474"/>
            <a:ext cx="2233573" cy="307777"/>
          </a:xfrm>
          <a:prstGeom prst="rect">
            <a:avLst/>
          </a:prstGeom>
          <a:solidFill>
            <a:schemeClr val="accent1">
              <a:lumMod val="20000"/>
              <a:lumOff val="80000"/>
            </a:schemeClr>
          </a:solidFill>
        </p:spPr>
        <p:txBody>
          <a:bodyPr wrap="square" rtlCol="0">
            <a:spAutoFit/>
          </a:bodyPr>
          <a:lstStyle/>
          <a:p>
            <a:r>
              <a:rPr lang="en-US" sz="1400"/>
              <a:t>Custom NICs </a:t>
            </a:r>
            <a:r>
              <a:rPr lang="en-US" sz="1400">
                <a:sym typeface="Wingdings" pitchFamily="2" charset="2"/>
              </a:rPr>
              <a:t> </a:t>
            </a:r>
            <a:r>
              <a:rPr lang="en-US" sz="1400" err="1">
                <a:sym typeface="Wingdings" pitchFamily="2" charset="2"/>
              </a:rPr>
              <a:t>RoCE</a:t>
            </a:r>
            <a:endParaRPr lang="en-US" sz="1400"/>
          </a:p>
        </p:txBody>
      </p:sp>
      <p:sp>
        <p:nvSpPr>
          <p:cNvPr id="18" name="TextBox 17">
            <a:extLst>
              <a:ext uri="{FF2B5EF4-FFF2-40B4-BE49-F238E27FC236}">
                <a16:creationId xmlns:a16="http://schemas.microsoft.com/office/drawing/2014/main" id="{3D0B49AF-7577-5ECB-91C8-BA3FFCA1B7D0}"/>
              </a:ext>
            </a:extLst>
          </p:cNvPr>
          <p:cNvSpPr txBox="1"/>
          <p:nvPr/>
        </p:nvSpPr>
        <p:spPr>
          <a:xfrm>
            <a:off x="10028163" y="2765417"/>
            <a:ext cx="1888131" cy="307777"/>
          </a:xfrm>
          <a:prstGeom prst="rect">
            <a:avLst/>
          </a:prstGeom>
          <a:solidFill>
            <a:schemeClr val="accent1">
              <a:lumMod val="20000"/>
              <a:lumOff val="80000"/>
            </a:schemeClr>
          </a:solidFill>
        </p:spPr>
        <p:txBody>
          <a:bodyPr wrap="square" rtlCol="0">
            <a:spAutoFit/>
          </a:bodyPr>
          <a:lstStyle/>
          <a:p>
            <a:r>
              <a:rPr lang="en-US" sz="1400" err="1"/>
              <a:t>NVlink</a:t>
            </a:r>
            <a:r>
              <a:rPr lang="en-US" sz="1400"/>
              <a:t> </a:t>
            </a:r>
            <a:r>
              <a:rPr lang="en-US" sz="1400">
                <a:sym typeface="Wingdings" pitchFamily="2" charset="2"/>
              </a:rPr>
              <a:t> RoCE </a:t>
            </a:r>
            <a:endParaRPr lang="en-US" sz="1400"/>
          </a:p>
        </p:txBody>
      </p:sp>
      <p:pic>
        <p:nvPicPr>
          <p:cNvPr id="19" name="Picture 18">
            <a:extLst>
              <a:ext uri="{FF2B5EF4-FFF2-40B4-BE49-F238E27FC236}">
                <a16:creationId xmlns:a16="http://schemas.microsoft.com/office/drawing/2014/main" id="{68380ED6-3CFC-4478-F2A0-32CBF561DA8D}"/>
              </a:ext>
            </a:extLst>
          </p:cNvPr>
          <p:cNvPicPr>
            <a:picLocks noChangeAspect="1"/>
          </p:cNvPicPr>
          <p:nvPr/>
        </p:nvPicPr>
        <p:blipFill rotWithShape="1">
          <a:blip r:embed="rId7"/>
          <a:srcRect t="1088" b="13334"/>
          <a:stretch/>
        </p:blipFill>
        <p:spPr>
          <a:xfrm>
            <a:off x="3147291" y="4073789"/>
            <a:ext cx="3233297" cy="1329459"/>
          </a:xfrm>
          <a:prstGeom prst="rect">
            <a:avLst/>
          </a:prstGeom>
        </p:spPr>
      </p:pic>
      <p:pic>
        <p:nvPicPr>
          <p:cNvPr id="20" name="Picture 19">
            <a:extLst>
              <a:ext uri="{FF2B5EF4-FFF2-40B4-BE49-F238E27FC236}">
                <a16:creationId xmlns:a16="http://schemas.microsoft.com/office/drawing/2014/main" id="{472C61A1-60A7-675E-2319-E3086058CE05}"/>
              </a:ext>
            </a:extLst>
          </p:cNvPr>
          <p:cNvPicPr>
            <a:picLocks noChangeAspect="1"/>
          </p:cNvPicPr>
          <p:nvPr/>
        </p:nvPicPr>
        <p:blipFill>
          <a:blip r:embed="rId8"/>
          <a:stretch>
            <a:fillRect/>
          </a:stretch>
        </p:blipFill>
        <p:spPr>
          <a:xfrm>
            <a:off x="6818826" y="4205369"/>
            <a:ext cx="2205677" cy="1178881"/>
          </a:xfrm>
          <a:prstGeom prst="rect">
            <a:avLst/>
          </a:prstGeom>
        </p:spPr>
      </p:pic>
      <p:pic>
        <p:nvPicPr>
          <p:cNvPr id="21" name="Picture 20">
            <a:extLst>
              <a:ext uri="{FF2B5EF4-FFF2-40B4-BE49-F238E27FC236}">
                <a16:creationId xmlns:a16="http://schemas.microsoft.com/office/drawing/2014/main" id="{F4FF2567-D3D4-714D-6C58-EBDC04AE6617}"/>
              </a:ext>
            </a:extLst>
          </p:cNvPr>
          <p:cNvPicPr>
            <a:picLocks noChangeAspect="1"/>
          </p:cNvPicPr>
          <p:nvPr/>
        </p:nvPicPr>
        <p:blipFill>
          <a:blip r:embed="rId9"/>
          <a:stretch>
            <a:fillRect/>
          </a:stretch>
        </p:blipFill>
        <p:spPr>
          <a:xfrm>
            <a:off x="9745242" y="4170515"/>
            <a:ext cx="2013710" cy="1230024"/>
          </a:xfrm>
          <a:prstGeom prst="rect">
            <a:avLst/>
          </a:prstGeom>
        </p:spPr>
      </p:pic>
      <p:pic>
        <p:nvPicPr>
          <p:cNvPr id="22" name="Content Placeholder 4">
            <a:extLst>
              <a:ext uri="{FF2B5EF4-FFF2-40B4-BE49-F238E27FC236}">
                <a16:creationId xmlns:a16="http://schemas.microsoft.com/office/drawing/2014/main" id="{BBDFEA38-6700-8BC8-0022-C39ADF8F59E2}"/>
              </a:ext>
            </a:extLst>
          </p:cNvPr>
          <p:cNvPicPr>
            <a:picLocks noChangeAspect="1"/>
          </p:cNvPicPr>
          <p:nvPr/>
        </p:nvPicPr>
        <p:blipFill>
          <a:blip r:embed="rId10"/>
          <a:stretch>
            <a:fillRect/>
          </a:stretch>
        </p:blipFill>
        <p:spPr>
          <a:xfrm>
            <a:off x="433048" y="4108081"/>
            <a:ext cx="2191883" cy="1461986"/>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pic>
      <p:sp>
        <p:nvSpPr>
          <p:cNvPr id="34" name="TextBox 33">
            <a:extLst>
              <a:ext uri="{FF2B5EF4-FFF2-40B4-BE49-F238E27FC236}">
                <a16:creationId xmlns:a16="http://schemas.microsoft.com/office/drawing/2014/main" id="{E530CED0-1906-2F59-F462-C3BC73968BD9}"/>
              </a:ext>
            </a:extLst>
          </p:cNvPr>
          <p:cNvSpPr txBox="1"/>
          <p:nvPr/>
        </p:nvSpPr>
        <p:spPr>
          <a:xfrm>
            <a:off x="186275" y="5586112"/>
            <a:ext cx="2685427" cy="307777"/>
          </a:xfrm>
          <a:prstGeom prst="rect">
            <a:avLst/>
          </a:prstGeom>
          <a:solidFill>
            <a:schemeClr val="accent1">
              <a:lumMod val="20000"/>
              <a:lumOff val="80000"/>
            </a:schemeClr>
          </a:solidFill>
        </p:spPr>
        <p:txBody>
          <a:bodyPr wrap="square" rtlCol="0">
            <a:spAutoFit/>
          </a:bodyPr>
          <a:lstStyle/>
          <a:p>
            <a:r>
              <a:rPr lang="en-US" sz="1400"/>
              <a:t>3D Electrical Torus  </a:t>
            </a:r>
            <a:r>
              <a:rPr lang="en-US" sz="1400">
                <a:sym typeface="Wingdings" pitchFamily="2" charset="2"/>
              </a:rPr>
              <a:t> Optical</a:t>
            </a:r>
            <a:endParaRPr lang="en-US" sz="1400"/>
          </a:p>
        </p:txBody>
      </p:sp>
      <p:sp>
        <p:nvSpPr>
          <p:cNvPr id="35" name="TextBox 34">
            <a:extLst>
              <a:ext uri="{FF2B5EF4-FFF2-40B4-BE49-F238E27FC236}">
                <a16:creationId xmlns:a16="http://schemas.microsoft.com/office/drawing/2014/main" id="{F4130C17-4685-2837-17CA-B2016E8C8FFA}"/>
              </a:ext>
            </a:extLst>
          </p:cNvPr>
          <p:cNvSpPr txBox="1"/>
          <p:nvPr/>
        </p:nvSpPr>
        <p:spPr>
          <a:xfrm>
            <a:off x="3272539" y="5577123"/>
            <a:ext cx="2693521" cy="307777"/>
          </a:xfrm>
          <a:prstGeom prst="rect">
            <a:avLst/>
          </a:prstGeom>
          <a:solidFill>
            <a:schemeClr val="accent1">
              <a:lumMod val="20000"/>
              <a:lumOff val="80000"/>
            </a:schemeClr>
          </a:solidFill>
        </p:spPr>
        <p:txBody>
          <a:bodyPr wrap="square" rtlCol="0">
            <a:spAutoFit/>
          </a:bodyPr>
          <a:lstStyle/>
          <a:p>
            <a:r>
              <a:rPr lang="en-US" sz="1400"/>
              <a:t>Wafer-scale </a:t>
            </a:r>
            <a:r>
              <a:rPr lang="en-US" sz="1400">
                <a:sym typeface="Wingdings" pitchFamily="2" charset="2"/>
              </a:rPr>
              <a:t> </a:t>
            </a:r>
            <a:r>
              <a:rPr lang="en-US" sz="1400" err="1">
                <a:sym typeface="Wingdings" pitchFamily="2" charset="2"/>
              </a:rPr>
              <a:t>SwarmX</a:t>
            </a:r>
            <a:r>
              <a:rPr lang="en-US" sz="1400">
                <a:sym typeface="Wingdings" pitchFamily="2" charset="2"/>
              </a:rPr>
              <a:t> Tree</a:t>
            </a:r>
            <a:endParaRPr lang="en-US" sz="1400"/>
          </a:p>
        </p:txBody>
      </p:sp>
      <p:sp>
        <p:nvSpPr>
          <p:cNvPr id="36" name="TextBox 35">
            <a:extLst>
              <a:ext uri="{FF2B5EF4-FFF2-40B4-BE49-F238E27FC236}">
                <a16:creationId xmlns:a16="http://schemas.microsoft.com/office/drawing/2014/main" id="{AD21B97F-559F-67A6-3C80-6B852F892336}"/>
              </a:ext>
            </a:extLst>
          </p:cNvPr>
          <p:cNvSpPr txBox="1"/>
          <p:nvPr/>
        </p:nvSpPr>
        <p:spPr>
          <a:xfrm>
            <a:off x="9584692" y="5574493"/>
            <a:ext cx="2430804" cy="307777"/>
          </a:xfrm>
          <a:prstGeom prst="rect">
            <a:avLst/>
          </a:prstGeom>
          <a:solidFill>
            <a:schemeClr val="accent1">
              <a:lumMod val="20000"/>
              <a:lumOff val="80000"/>
            </a:schemeClr>
          </a:solidFill>
        </p:spPr>
        <p:txBody>
          <a:bodyPr wrap="square" rtlCol="0">
            <a:spAutoFit/>
          </a:bodyPr>
          <a:lstStyle/>
          <a:p>
            <a:r>
              <a:rPr lang="en-US" sz="1400" dirty="0"/>
              <a:t>On-package Mesh </a:t>
            </a:r>
            <a:r>
              <a:rPr lang="en-US" sz="1400" dirty="0">
                <a:sym typeface="Wingdings" pitchFamily="2" charset="2"/>
              </a:rPr>
              <a:t>Ethernet</a:t>
            </a:r>
            <a:endParaRPr lang="en-US" sz="1400" dirty="0"/>
          </a:p>
        </p:txBody>
      </p:sp>
      <p:sp>
        <p:nvSpPr>
          <p:cNvPr id="37" name="TextBox 36">
            <a:extLst>
              <a:ext uri="{FF2B5EF4-FFF2-40B4-BE49-F238E27FC236}">
                <a16:creationId xmlns:a16="http://schemas.microsoft.com/office/drawing/2014/main" id="{36F40421-F156-7F0F-7DFC-811FDA50AC44}"/>
              </a:ext>
            </a:extLst>
          </p:cNvPr>
          <p:cNvSpPr txBox="1"/>
          <p:nvPr/>
        </p:nvSpPr>
        <p:spPr>
          <a:xfrm>
            <a:off x="6550003" y="5574494"/>
            <a:ext cx="2891226" cy="310406"/>
          </a:xfrm>
          <a:prstGeom prst="rect">
            <a:avLst/>
          </a:prstGeom>
          <a:solidFill>
            <a:schemeClr val="accent1">
              <a:lumMod val="20000"/>
              <a:lumOff val="80000"/>
            </a:schemeClr>
          </a:solidFill>
        </p:spPr>
        <p:txBody>
          <a:bodyPr wrap="square" rtlCol="0">
            <a:spAutoFit/>
          </a:bodyPr>
          <a:lstStyle/>
          <a:p>
            <a:r>
              <a:rPr lang="en-US" sz="1400"/>
              <a:t>On-package Mesh </a:t>
            </a:r>
            <a:r>
              <a:rPr lang="en-US" sz="1400">
                <a:sym typeface="Wingdings" pitchFamily="2" charset="2"/>
              </a:rPr>
              <a:t> off-chip mesh</a:t>
            </a:r>
            <a:endParaRPr lang="en-US" sz="1400"/>
          </a:p>
        </p:txBody>
      </p:sp>
      <p:sp>
        <p:nvSpPr>
          <p:cNvPr id="38" name="TextBox 37">
            <a:extLst>
              <a:ext uri="{FF2B5EF4-FFF2-40B4-BE49-F238E27FC236}">
                <a16:creationId xmlns:a16="http://schemas.microsoft.com/office/drawing/2014/main" id="{A4E3ECC8-F95C-AB53-E37C-1678114C557F}"/>
              </a:ext>
            </a:extLst>
          </p:cNvPr>
          <p:cNvSpPr txBox="1"/>
          <p:nvPr/>
        </p:nvSpPr>
        <p:spPr>
          <a:xfrm>
            <a:off x="1029430" y="1034224"/>
            <a:ext cx="1271519"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1" i="0" u="none" strike="noStrike" cap="none" spc="0" normalizeH="0" baseline="0">
                <a:ln>
                  <a:noFill/>
                </a:ln>
                <a:solidFill>
                  <a:schemeClr val="accent4"/>
                </a:solidFill>
                <a:effectLst/>
                <a:uFillTx/>
                <a:cs typeface="Geeza Pro" panose="02000400000000000000" pitchFamily="2" charset="-78"/>
                <a:sym typeface="Abadi MT Std"/>
              </a:rPr>
              <a:t>NVIDIA</a:t>
            </a:r>
          </a:p>
        </p:txBody>
      </p:sp>
      <p:sp>
        <p:nvSpPr>
          <p:cNvPr id="39" name="TextBox 38">
            <a:extLst>
              <a:ext uri="{FF2B5EF4-FFF2-40B4-BE49-F238E27FC236}">
                <a16:creationId xmlns:a16="http://schemas.microsoft.com/office/drawing/2014/main" id="{15404DBC-D16E-CDC9-B1E9-0B552D4E18FA}"/>
              </a:ext>
            </a:extLst>
          </p:cNvPr>
          <p:cNvSpPr txBox="1"/>
          <p:nvPr/>
        </p:nvSpPr>
        <p:spPr>
          <a:xfrm>
            <a:off x="4075632" y="1014725"/>
            <a:ext cx="1271519"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1" i="0" u="none" strike="noStrike" cap="none" spc="0" normalizeH="0" baseline="0">
                <a:ln>
                  <a:noFill/>
                </a:ln>
                <a:solidFill>
                  <a:schemeClr val="accent4"/>
                </a:solidFill>
                <a:effectLst/>
                <a:uFillTx/>
                <a:cs typeface="Geeza Pro" panose="02000400000000000000" pitchFamily="2" charset="-78"/>
                <a:sym typeface="Abadi MT Std"/>
              </a:rPr>
              <a:t>Intel</a:t>
            </a:r>
          </a:p>
        </p:txBody>
      </p:sp>
      <p:sp>
        <p:nvSpPr>
          <p:cNvPr id="40" name="TextBox 39">
            <a:extLst>
              <a:ext uri="{FF2B5EF4-FFF2-40B4-BE49-F238E27FC236}">
                <a16:creationId xmlns:a16="http://schemas.microsoft.com/office/drawing/2014/main" id="{8066EAD5-D3A4-CF29-7824-DC72C859159E}"/>
              </a:ext>
            </a:extLst>
          </p:cNvPr>
          <p:cNvSpPr txBox="1"/>
          <p:nvPr/>
        </p:nvSpPr>
        <p:spPr>
          <a:xfrm>
            <a:off x="6828591" y="1039671"/>
            <a:ext cx="1271519"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1" i="0" u="none" strike="noStrike" cap="none" spc="0" normalizeH="0" baseline="0">
                <a:ln>
                  <a:noFill/>
                </a:ln>
                <a:solidFill>
                  <a:schemeClr val="accent4"/>
                </a:solidFill>
                <a:effectLst/>
                <a:uFillTx/>
                <a:cs typeface="Geeza Pro" panose="02000400000000000000" pitchFamily="2" charset="-78"/>
                <a:sym typeface="Abadi MT Std"/>
              </a:rPr>
              <a:t>AMD</a:t>
            </a:r>
          </a:p>
        </p:txBody>
      </p:sp>
      <p:sp>
        <p:nvSpPr>
          <p:cNvPr id="41" name="TextBox 40">
            <a:extLst>
              <a:ext uri="{FF2B5EF4-FFF2-40B4-BE49-F238E27FC236}">
                <a16:creationId xmlns:a16="http://schemas.microsoft.com/office/drawing/2014/main" id="{FBA7C734-0754-01D3-CB58-6B33DB56A2FE}"/>
              </a:ext>
            </a:extLst>
          </p:cNvPr>
          <p:cNvSpPr txBox="1"/>
          <p:nvPr/>
        </p:nvSpPr>
        <p:spPr>
          <a:xfrm>
            <a:off x="10125592" y="1057543"/>
            <a:ext cx="1271519"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1" i="0" u="none" strike="noStrike" cap="none" spc="0" normalizeH="0" baseline="0">
                <a:ln>
                  <a:noFill/>
                </a:ln>
                <a:solidFill>
                  <a:schemeClr val="accent4"/>
                </a:solidFill>
                <a:effectLst/>
                <a:uFillTx/>
                <a:cs typeface="Geeza Pro" panose="02000400000000000000" pitchFamily="2" charset="-78"/>
                <a:sym typeface="Abadi MT Std"/>
              </a:rPr>
              <a:t>Meta</a:t>
            </a:r>
          </a:p>
        </p:txBody>
      </p:sp>
      <p:sp>
        <p:nvSpPr>
          <p:cNvPr id="42" name="TextBox 41">
            <a:extLst>
              <a:ext uri="{FF2B5EF4-FFF2-40B4-BE49-F238E27FC236}">
                <a16:creationId xmlns:a16="http://schemas.microsoft.com/office/drawing/2014/main" id="{EB6E5DAE-A57F-CF9A-57A0-CB3A25CCC036}"/>
              </a:ext>
            </a:extLst>
          </p:cNvPr>
          <p:cNvSpPr txBox="1"/>
          <p:nvPr/>
        </p:nvSpPr>
        <p:spPr>
          <a:xfrm>
            <a:off x="1124969" y="3719460"/>
            <a:ext cx="1271519"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1" i="0" u="none" strike="noStrike" cap="none" spc="0" normalizeH="0" baseline="0">
                <a:ln>
                  <a:noFill/>
                </a:ln>
                <a:solidFill>
                  <a:schemeClr val="accent4"/>
                </a:solidFill>
                <a:effectLst/>
                <a:uFillTx/>
                <a:cs typeface="Geeza Pro" panose="02000400000000000000" pitchFamily="2" charset="-78"/>
                <a:sym typeface="Abadi MT Std"/>
              </a:rPr>
              <a:t>Google</a:t>
            </a:r>
          </a:p>
        </p:txBody>
      </p:sp>
      <p:sp>
        <p:nvSpPr>
          <p:cNvPr id="43" name="TextBox 42">
            <a:extLst>
              <a:ext uri="{FF2B5EF4-FFF2-40B4-BE49-F238E27FC236}">
                <a16:creationId xmlns:a16="http://schemas.microsoft.com/office/drawing/2014/main" id="{96755B5A-B368-52B4-B339-B6DD5E3DAD97}"/>
              </a:ext>
            </a:extLst>
          </p:cNvPr>
          <p:cNvSpPr txBox="1"/>
          <p:nvPr/>
        </p:nvSpPr>
        <p:spPr>
          <a:xfrm>
            <a:off x="4075631" y="3725624"/>
            <a:ext cx="1271519"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1" i="0" u="none" strike="noStrike" cap="none" spc="0" normalizeH="0" baseline="0" err="1">
                <a:ln>
                  <a:noFill/>
                </a:ln>
                <a:solidFill>
                  <a:schemeClr val="accent4"/>
                </a:solidFill>
                <a:effectLst/>
                <a:uFillTx/>
                <a:cs typeface="Geeza Pro" panose="02000400000000000000" pitchFamily="2" charset="-78"/>
                <a:sym typeface="Abadi MT Std"/>
              </a:rPr>
              <a:t>Cerebras</a:t>
            </a:r>
            <a:endParaRPr kumimoji="0" lang="en-US" sz="1800" b="1" i="0" u="none" strike="noStrike" cap="none" spc="0" normalizeH="0" baseline="0">
              <a:ln>
                <a:noFill/>
              </a:ln>
              <a:solidFill>
                <a:schemeClr val="accent4"/>
              </a:solidFill>
              <a:effectLst/>
              <a:uFillTx/>
              <a:cs typeface="Geeza Pro" panose="02000400000000000000" pitchFamily="2" charset="-78"/>
              <a:sym typeface="Abadi MT Std"/>
            </a:endParaRPr>
          </a:p>
        </p:txBody>
      </p:sp>
      <p:sp>
        <p:nvSpPr>
          <p:cNvPr id="44" name="TextBox 43">
            <a:extLst>
              <a:ext uri="{FF2B5EF4-FFF2-40B4-BE49-F238E27FC236}">
                <a16:creationId xmlns:a16="http://schemas.microsoft.com/office/drawing/2014/main" id="{04BBC458-7805-1B2F-3FB2-4A738A27D1D6}"/>
              </a:ext>
            </a:extLst>
          </p:cNvPr>
          <p:cNvSpPr txBox="1"/>
          <p:nvPr/>
        </p:nvSpPr>
        <p:spPr>
          <a:xfrm>
            <a:off x="7072685" y="3719460"/>
            <a:ext cx="175920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1" i="0" u="none" strike="noStrike" cap="none" spc="0" normalizeH="0" baseline="0" err="1">
                <a:ln>
                  <a:noFill/>
                </a:ln>
                <a:solidFill>
                  <a:schemeClr val="accent4"/>
                </a:solidFill>
                <a:effectLst/>
                <a:uFillTx/>
                <a:cs typeface="Geeza Pro" panose="02000400000000000000" pitchFamily="2" charset="-78"/>
                <a:sym typeface="Abadi MT Std"/>
              </a:rPr>
              <a:t>Tensorrent</a:t>
            </a:r>
            <a:endParaRPr kumimoji="0" lang="en-US" sz="1800" b="1" i="0" u="none" strike="noStrike" cap="none" spc="0" normalizeH="0" baseline="0">
              <a:ln>
                <a:noFill/>
              </a:ln>
              <a:solidFill>
                <a:schemeClr val="accent4"/>
              </a:solidFill>
              <a:effectLst/>
              <a:uFillTx/>
              <a:cs typeface="Geeza Pro" panose="02000400000000000000" pitchFamily="2" charset="-78"/>
              <a:sym typeface="Abadi MT Std"/>
            </a:endParaRPr>
          </a:p>
        </p:txBody>
      </p:sp>
      <p:sp>
        <p:nvSpPr>
          <p:cNvPr id="45" name="TextBox 44">
            <a:extLst>
              <a:ext uri="{FF2B5EF4-FFF2-40B4-BE49-F238E27FC236}">
                <a16:creationId xmlns:a16="http://schemas.microsoft.com/office/drawing/2014/main" id="{0371F68C-5023-6836-7B5B-E993D27B99DD}"/>
              </a:ext>
            </a:extLst>
          </p:cNvPr>
          <p:cNvSpPr txBox="1"/>
          <p:nvPr/>
        </p:nvSpPr>
        <p:spPr>
          <a:xfrm>
            <a:off x="10336468" y="3729548"/>
            <a:ext cx="1271519"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lang="en-US" b="1">
                <a:solidFill>
                  <a:schemeClr val="accent4"/>
                </a:solidFill>
                <a:cs typeface="Geeza Pro" panose="02000400000000000000" pitchFamily="2" charset="-78"/>
              </a:rPr>
              <a:t>Tesla</a:t>
            </a:r>
            <a:endParaRPr kumimoji="0" lang="en-US" sz="1800" b="1" i="0" u="none" strike="noStrike" cap="none" spc="0" normalizeH="0" baseline="0">
              <a:ln>
                <a:noFill/>
              </a:ln>
              <a:solidFill>
                <a:schemeClr val="accent4"/>
              </a:solidFill>
              <a:effectLst/>
              <a:uFillTx/>
              <a:cs typeface="Geeza Pro" panose="02000400000000000000" pitchFamily="2" charset="-78"/>
              <a:sym typeface="Abadi MT Std"/>
            </a:endParaRPr>
          </a:p>
        </p:txBody>
      </p:sp>
      <p:sp>
        <p:nvSpPr>
          <p:cNvPr id="46" name="Rounded Rectangle 45">
            <a:extLst>
              <a:ext uri="{FF2B5EF4-FFF2-40B4-BE49-F238E27FC236}">
                <a16:creationId xmlns:a16="http://schemas.microsoft.com/office/drawing/2014/main" id="{F4155FBA-B7DE-D53B-21AF-CC529740A8D1}"/>
              </a:ext>
            </a:extLst>
          </p:cNvPr>
          <p:cNvSpPr/>
          <p:nvPr/>
        </p:nvSpPr>
        <p:spPr>
          <a:xfrm>
            <a:off x="4365769" y="3174879"/>
            <a:ext cx="3098581" cy="287860"/>
          </a:xfrm>
          <a:prstGeom prst="roundRect">
            <a:avLst/>
          </a:prstGeom>
          <a:solidFill>
            <a:schemeClr val="accent6">
              <a:lumMod val="75000"/>
            </a:schemeClr>
          </a:solidFill>
          <a:ln>
            <a:solidFill>
              <a:srgbClr val="00206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000"/>
              <a:t>“Classic” Technologies</a:t>
            </a:r>
          </a:p>
        </p:txBody>
      </p:sp>
      <p:sp>
        <p:nvSpPr>
          <p:cNvPr id="47" name="Rounded Rectangle 46">
            <a:extLst>
              <a:ext uri="{FF2B5EF4-FFF2-40B4-BE49-F238E27FC236}">
                <a16:creationId xmlns:a16="http://schemas.microsoft.com/office/drawing/2014/main" id="{0DFB3E4B-B9E2-2C7E-5840-1CDD67F42E40}"/>
              </a:ext>
            </a:extLst>
          </p:cNvPr>
          <p:cNvSpPr/>
          <p:nvPr/>
        </p:nvSpPr>
        <p:spPr>
          <a:xfrm>
            <a:off x="0" y="1034224"/>
            <a:ext cx="12062604" cy="2143558"/>
          </a:xfrm>
          <a:prstGeom prst="roundRect">
            <a:avLst/>
          </a:prstGeom>
          <a:no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ounded Rectangle 47">
            <a:extLst>
              <a:ext uri="{FF2B5EF4-FFF2-40B4-BE49-F238E27FC236}">
                <a16:creationId xmlns:a16="http://schemas.microsoft.com/office/drawing/2014/main" id="{7016EF8C-93AF-EF6C-CDE3-57BDC209F067}"/>
              </a:ext>
            </a:extLst>
          </p:cNvPr>
          <p:cNvSpPr/>
          <p:nvPr/>
        </p:nvSpPr>
        <p:spPr>
          <a:xfrm>
            <a:off x="106735" y="3703131"/>
            <a:ext cx="12062604" cy="2322111"/>
          </a:xfrm>
          <a:prstGeom prst="roundRect">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ounded Rectangle 48">
            <a:extLst>
              <a:ext uri="{FF2B5EF4-FFF2-40B4-BE49-F238E27FC236}">
                <a16:creationId xmlns:a16="http://schemas.microsoft.com/office/drawing/2014/main" id="{D1BD8DF6-3D04-65D1-49F0-3000619B5BA7}"/>
              </a:ext>
            </a:extLst>
          </p:cNvPr>
          <p:cNvSpPr/>
          <p:nvPr/>
        </p:nvSpPr>
        <p:spPr>
          <a:xfrm>
            <a:off x="4416769" y="6020895"/>
            <a:ext cx="3098581" cy="287860"/>
          </a:xfrm>
          <a:prstGeom prst="roundRect">
            <a:avLst/>
          </a:prstGeom>
          <a:solidFill>
            <a:srgbClr val="00B050"/>
          </a:solidFill>
          <a:ln>
            <a:solidFill>
              <a:srgbClr val="00B050"/>
            </a:solidFill>
          </a:ln>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sz="2000"/>
              <a:t>“Emerging” Technologies</a:t>
            </a:r>
          </a:p>
        </p:txBody>
      </p:sp>
      <p:sp>
        <p:nvSpPr>
          <p:cNvPr id="3" name="Content Placeholder 2">
            <a:extLst>
              <a:ext uri="{FF2B5EF4-FFF2-40B4-BE49-F238E27FC236}">
                <a16:creationId xmlns:a16="http://schemas.microsoft.com/office/drawing/2014/main" id="{814B78DE-1A58-26C2-B58B-38D15DB1FEBB}"/>
              </a:ext>
            </a:extLst>
          </p:cNvPr>
          <p:cNvSpPr txBox="1">
            <a:spLocks/>
          </p:cNvSpPr>
          <p:nvPr/>
        </p:nvSpPr>
        <p:spPr>
          <a:xfrm>
            <a:off x="6550003" y="6492685"/>
            <a:ext cx="3003521" cy="617647"/>
          </a:xfrm>
          <a:prstGeom prst="rect">
            <a:avLst/>
          </a:prstGeom>
          <a:solidFill>
            <a:schemeClr val="bg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latin typeface="Georgia" panose="02040502050405020303" pitchFamily="18" charset="0"/>
              </a:rPr>
              <a:t>Source: Tushar Krishna (</a:t>
            </a:r>
            <a:r>
              <a:rPr lang="en-US" sz="1400" dirty="0" err="1">
                <a:latin typeface="Georgia" panose="02040502050405020303" pitchFamily="18" charset="0"/>
              </a:rPr>
              <a:t>GATech</a:t>
            </a:r>
            <a:r>
              <a:rPr lang="en-US" sz="1400" dirty="0">
                <a:latin typeface="Georgia" panose="02040502050405020303" pitchFamily="18" charset="0"/>
              </a:rPr>
              <a:t>)</a:t>
            </a:r>
          </a:p>
        </p:txBody>
      </p:sp>
    </p:spTree>
    <p:extLst>
      <p:ext uri="{BB962C8B-B14F-4D97-AF65-F5344CB8AC3E}">
        <p14:creationId xmlns:p14="http://schemas.microsoft.com/office/powerpoint/2010/main" val="2772835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dissolve">
                                      <p:cBhvr>
                                        <p:cTn id="10" dur="500"/>
                                        <p:tgtEl>
                                          <p:spTgt spid="8"/>
                                        </p:tgtEl>
                                      </p:cBhvr>
                                    </p:animEffect>
                                  </p:childTnLst>
                                </p:cTn>
                              </p:par>
                              <p:par>
                                <p:cTn id="11" presetID="9"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dissolve">
                                      <p:cBhvr>
                                        <p:cTn id="13" dur="500"/>
                                        <p:tgtEl>
                                          <p:spTgt spid="9"/>
                                        </p:tgtEl>
                                      </p:cBhvr>
                                    </p:animEffect>
                                  </p:childTnLst>
                                </p:cTn>
                              </p:par>
                              <p:par>
                                <p:cTn id="14" presetID="9"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dissolve">
                                      <p:cBhvr>
                                        <p:cTn id="16" dur="500"/>
                                        <p:tgtEl>
                                          <p:spTgt spid="10"/>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dissolve">
                                      <p:cBhvr>
                                        <p:cTn id="19" dur="500"/>
                                        <p:tgtEl>
                                          <p:spTgt spid="15"/>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dissolve">
                                      <p:cBhvr>
                                        <p:cTn id="22" dur="500"/>
                                        <p:tgtEl>
                                          <p:spTgt spid="16"/>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dissolve">
                                      <p:cBhvr>
                                        <p:cTn id="25" dur="500"/>
                                        <p:tgtEl>
                                          <p:spTgt spid="17"/>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dissolve">
                                      <p:cBhvr>
                                        <p:cTn id="28" dur="500"/>
                                        <p:tgtEl>
                                          <p:spTgt spid="18"/>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38"/>
                                        </p:tgtEl>
                                        <p:attrNameLst>
                                          <p:attrName>style.visibility</p:attrName>
                                        </p:attrNameLst>
                                      </p:cBhvr>
                                      <p:to>
                                        <p:strVal val="visible"/>
                                      </p:to>
                                    </p:set>
                                    <p:animEffect transition="in" filter="dissolve">
                                      <p:cBhvr>
                                        <p:cTn id="31" dur="500"/>
                                        <p:tgtEl>
                                          <p:spTgt spid="38"/>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39"/>
                                        </p:tgtEl>
                                        <p:attrNameLst>
                                          <p:attrName>style.visibility</p:attrName>
                                        </p:attrNameLst>
                                      </p:cBhvr>
                                      <p:to>
                                        <p:strVal val="visible"/>
                                      </p:to>
                                    </p:set>
                                    <p:animEffect transition="in" filter="dissolve">
                                      <p:cBhvr>
                                        <p:cTn id="34" dur="500"/>
                                        <p:tgtEl>
                                          <p:spTgt spid="39"/>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dissolve">
                                      <p:cBhvr>
                                        <p:cTn id="37" dur="500"/>
                                        <p:tgtEl>
                                          <p:spTgt spid="40"/>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dissolve">
                                      <p:cBhvr>
                                        <p:cTn id="40" dur="500"/>
                                        <p:tgtEl>
                                          <p:spTgt spid="41"/>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dissolve">
                                      <p:cBhvr>
                                        <p:cTn id="45" dur="500"/>
                                        <p:tgtEl>
                                          <p:spTgt spid="47"/>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dissolve">
                                      <p:cBhvr>
                                        <p:cTn id="48" dur="500"/>
                                        <p:tgtEl>
                                          <p:spTgt spid="46"/>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nodeType="click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dissolve">
                                      <p:cBhvr>
                                        <p:cTn id="53" dur="500"/>
                                        <p:tgtEl>
                                          <p:spTgt spid="19"/>
                                        </p:tgtEl>
                                      </p:cBhvr>
                                    </p:animEffect>
                                  </p:childTnLst>
                                </p:cTn>
                              </p:par>
                              <p:par>
                                <p:cTn id="54" presetID="9" presetClass="entr" presetSubtype="0" fill="hold" nodeType="with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dissolve">
                                      <p:cBhvr>
                                        <p:cTn id="56" dur="500"/>
                                        <p:tgtEl>
                                          <p:spTgt spid="20"/>
                                        </p:tgtEl>
                                      </p:cBhvr>
                                    </p:animEffect>
                                  </p:childTnLst>
                                </p:cTn>
                              </p:par>
                              <p:par>
                                <p:cTn id="57" presetID="9" presetClass="entr" presetSubtype="0"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dissolve">
                                      <p:cBhvr>
                                        <p:cTn id="59" dur="500"/>
                                        <p:tgtEl>
                                          <p:spTgt spid="21"/>
                                        </p:tgtEl>
                                      </p:cBhvr>
                                    </p:animEffect>
                                  </p:childTnLst>
                                </p:cTn>
                              </p:par>
                              <p:par>
                                <p:cTn id="60" presetID="9" presetClass="entr" presetSubtype="0" fill="hold" nodeType="with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dissolve">
                                      <p:cBhvr>
                                        <p:cTn id="62" dur="500"/>
                                        <p:tgtEl>
                                          <p:spTgt spid="22"/>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34"/>
                                        </p:tgtEl>
                                        <p:attrNameLst>
                                          <p:attrName>style.visibility</p:attrName>
                                        </p:attrNameLst>
                                      </p:cBhvr>
                                      <p:to>
                                        <p:strVal val="visible"/>
                                      </p:to>
                                    </p:set>
                                    <p:animEffect transition="in" filter="dissolve">
                                      <p:cBhvr>
                                        <p:cTn id="65" dur="500"/>
                                        <p:tgtEl>
                                          <p:spTgt spid="34"/>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dissolve">
                                      <p:cBhvr>
                                        <p:cTn id="68" dur="500"/>
                                        <p:tgtEl>
                                          <p:spTgt spid="35"/>
                                        </p:tgtEl>
                                      </p:cBhvr>
                                    </p:animEffect>
                                  </p:childTnLst>
                                </p:cTn>
                              </p:par>
                              <p:par>
                                <p:cTn id="69" presetID="9" presetClass="entr" presetSubtype="0" fill="hold" grpId="0" nodeType="with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dissolve">
                                      <p:cBhvr>
                                        <p:cTn id="71" dur="500"/>
                                        <p:tgtEl>
                                          <p:spTgt spid="36"/>
                                        </p:tgtEl>
                                      </p:cBhvr>
                                    </p:animEffect>
                                  </p:childTnLst>
                                </p:cTn>
                              </p:par>
                              <p:par>
                                <p:cTn id="72" presetID="9" presetClass="entr" presetSubtype="0" fill="hold" grpId="0" nodeType="withEffect">
                                  <p:stCondLst>
                                    <p:cond delay="0"/>
                                  </p:stCondLst>
                                  <p:childTnLst>
                                    <p:set>
                                      <p:cBhvr>
                                        <p:cTn id="73" dur="1" fill="hold">
                                          <p:stCondLst>
                                            <p:cond delay="0"/>
                                          </p:stCondLst>
                                        </p:cTn>
                                        <p:tgtEl>
                                          <p:spTgt spid="37"/>
                                        </p:tgtEl>
                                        <p:attrNameLst>
                                          <p:attrName>style.visibility</p:attrName>
                                        </p:attrNameLst>
                                      </p:cBhvr>
                                      <p:to>
                                        <p:strVal val="visible"/>
                                      </p:to>
                                    </p:set>
                                    <p:animEffect transition="in" filter="dissolve">
                                      <p:cBhvr>
                                        <p:cTn id="74" dur="500"/>
                                        <p:tgtEl>
                                          <p:spTgt spid="37"/>
                                        </p:tgtEl>
                                      </p:cBhvr>
                                    </p:animEffect>
                                  </p:childTnLst>
                                </p:cTn>
                              </p:par>
                              <p:par>
                                <p:cTn id="75" presetID="9" presetClass="entr" presetSubtype="0" fill="hold" grpId="0" nodeType="with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dissolve">
                                      <p:cBhvr>
                                        <p:cTn id="77" dur="500"/>
                                        <p:tgtEl>
                                          <p:spTgt spid="42"/>
                                        </p:tgtEl>
                                      </p:cBhvr>
                                    </p:animEffect>
                                  </p:childTnLst>
                                </p:cTn>
                              </p:par>
                              <p:par>
                                <p:cTn id="78" presetID="9" presetClass="entr" presetSubtype="0" fill="hold" grpId="0" nodeType="withEffect">
                                  <p:stCondLst>
                                    <p:cond delay="0"/>
                                  </p:stCondLst>
                                  <p:childTnLst>
                                    <p:set>
                                      <p:cBhvr>
                                        <p:cTn id="79" dur="1" fill="hold">
                                          <p:stCondLst>
                                            <p:cond delay="0"/>
                                          </p:stCondLst>
                                        </p:cTn>
                                        <p:tgtEl>
                                          <p:spTgt spid="43"/>
                                        </p:tgtEl>
                                        <p:attrNameLst>
                                          <p:attrName>style.visibility</p:attrName>
                                        </p:attrNameLst>
                                      </p:cBhvr>
                                      <p:to>
                                        <p:strVal val="visible"/>
                                      </p:to>
                                    </p:set>
                                    <p:animEffect transition="in" filter="dissolve">
                                      <p:cBhvr>
                                        <p:cTn id="80" dur="500"/>
                                        <p:tgtEl>
                                          <p:spTgt spid="43"/>
                                        </p:tgtEl>
                                      </p:cBhvr>
                                    </p:animEffect>
                                  </p:childTnLst>
                                </p:cTn>
                              </p:par>
                              <p:par>
                                <p:cTn id="81" presetID="9" presetClass="entr" presetSubtype="0" fill="hold" grpId="0" nodeType="withEffect">
                                  <p:stCondLst>
                                    <p:cond delay="0"/>
                                  </p:stCondLst>
                                  <p:childTnLst>
                                    <p:set>
                                      <p:cBhvr>
                                        <p:cTn id="82" dur="1" fill="hold">
                                          <p:stCondLst>
                                            <p:cond delay="0"/>
                                          </p:stCondLst>
                                        </p:cTn>
                                        <p:tgtEl>
                                          <p:spTgt spid="44"/>
                                        </p:tgtEl>
                                        <p:attrNameLst>
                                          <p:attrName>style.visibility</p:attrName>
                                        </p:attrNameLst>
                                      </p:cBhvr>
                                      <p:to>
                                        <p:strVal val="visible"/>
                                      </p:to>
                                    </p:set>
                                    <p:animEffect transition="in" filter="dissolve">
                                      <p:cBhvr>
                                        <p:cTn id="83" dur="500"/>
                                        <p:tgtEl>
                                          <p:spTgt spid="44"/>
                                        </p:tgtEl>
                                      </p:cBhvr>
                                    </p:animEffect>
                                  </p:childTnLst>
                                </p:cTn>
                              </p:par>
                              <p:par>
                                <p:cTn id="84" presetID="9" presetClass="entr" presetSubtype="0" fill="hold" grpId="0" nodeType="withEffect">
                                  <p:stCondLst>
                                    <p:cond delay="0"/>
                                  </p:stCondLst>
                                  <p:childTnLst>
                                    <p:set>
                                      <p:cBhvr>
                                        <p:cTn id="85" dur="1" fill="hold">
                                          <p:stCondLst>
                                            <p:cond delay="0"/>
                                          </p:stCondLst>
                                        </p:cTn>
                                        <p:tgtEl>
                                          <p:spTgt spid="45"/>
                                        </p:tgtEl>
                                        <p:attrNameLst>
                                          <p:attrName>style.visibility</p:attrName>
                                        </p:attrNameLst>
                                      </p:cBhvr>
                                      <p:to>
                                        <p:strVal val="visible"/>
                                      </p:to>
                                    </p:set>
                                    <p:animEffect transition="in" filter="dissolve">
                                      <p:cBhvr>
                                        <p:cTn id="86" dur="500"/>
                                        <p:tgtEl>
                                          <p:spTgt spid="45"/>
                                        </p:tgtEl>
                                      </p:cBhvr>
                                    </p:animEffect>
                                  </p:childTnLst>
                                </p:cTn>
                              </p:par>
                            </p:childTnLst>
                          </p:cTn>
                        </p:par>
                      </p:childTnLst>
                    </p:cTn>
                  </p:par>
                  <p:par>
                    <p:cTn id="87" fill="hold">
                      <p:stCondLst>
                        <p:cond delay="indefinite"/>
                      </p:stCondLst>
                      <p:childTnLst>
                        <p:par>
                          <p:cTn id="88" fill="hold">
                            <p:stCondLst>
                              <p:cond delay="0"/>
                            </p:stCondLst>
                            <p:childTnLst>
                              <p:par>
                                <p:cTn id="89" presetID="9" presetClass="entr" presetSubtype="0" fill="hold" grpId="0" nodeType="clickEffect">
                                  <p:stCondLst>
                                    <p:cond delay="0"/>
                                  </p:stCondLst>
                                  <p:childTnLst>
                                    <p:set>
                                      <p:cBhvr>
                                        <p:cTn id="90" dur="1" fill="hold">
                                          <p:stCondLst>
                                            <p:cond delay="0"/>
                                          </p:stCondLst>
                                        </p:cTn>
                                        <p:tgtEl>
                                          <p:spTgt spid="48"/>
                                        </p:tgtEl>
                                        <p:attrNameLst>
                                          <p:attrName>style.visibility</p:attrName>
                                        </p:attrNameLst>
                                      </p:cBhvr>
                                      <p:to>
                                        <p:strVal val="visible"/>
                                      </p:to>
                                    </p:set>
                                    <p:animEffect transition="in" filter="dissolve">
                                      <p:cBhvr>
                                        <p:cTn id="91" dur="500"/>
                                        <p:tgtEl>
                                          <p:spTgt spid="48"/>
                                        </p:tgtEl>
                                      </p:cBhvr>
                                    </p:animEffect>
                                  </p:childTnLst>
                                </p:cTn>
                              </p:par>
                              <p:par>
                                <p:cTn id="92" presetID="9" presetClass="entr" presetSubtype="0" fill="hold" grpId="0" nodeType="withEffect">
                                  <p:stCondLst>
                                    <p:cond delay="0"/>
                                  </p:stCondLst>
                                  <p:childTnLst>
                                    <p:set>
                                      <p:cBhvr>
                                        <p:cTn id="93" dur="1" fill="hold">
                                          <p:stCondLst>
                                            <p:cond delay="0"/>
                                          </p:stCondLst>
                                        </p:cTn>
                                        <p:tgtEl>
                                          <p:spTgt spid="49"/>
                                        </p:tgtEl>
                                        <p:attrNameLst>
                                          <p:attrName>style.visibility</p:attrName>
                                        </p:attrNameLst>
                                      </p:cBhvr>
                                      <p:to>
                                        <p:strVal val="visible"/>
                                      </p:to>
                                    </p:set>
                                    <p:animEffect transition="in" filter="dissolve">
                                      <p:cBhvr>
                                        <p:cTn id="9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P spid="34" grpId="0" animBg="1"/>
      <p:bldP spid="35" grpId="0" animBg="1"/>
      <p:bldP spid="36" grpId="0" animBg="1"/>
      <p:bldP spid="37" grpId="0" animBg="1"/>
      <p:bldP spid="38" grpId="0"/>
      <p:bldP spid="39" grpId="0"/>
      <p:bldP spid="40" grpId="0"/>
      <p:bldP spid="41" grpId="0"/>
      <p:bldP spid="42" grpId="0"/>
      <p:bldP spid="43" grpId="0"/>
      <p:bldP spid="44" grpId="0"/>
      <p:bldP spid="45" grpId="0"/>
      <p:bldP spid="46" grpId="0" animBg="1"/>
      <p:bldP spid="47" grpId="0" animBg="1"/>
      <p:bldP spid="48" grpId="0" animBg="1"/>
      <p:bldP spid="4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272D2-116B-2874-304D-E6A1430726A0}"/>
            </a:ext>
          </a:extLst>
        </p:cNvPr>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410D805B-0CD6-A704-A678-4B6E798055C4}"/>
              </a:ext>
            </a:extLst>
          </p:cNvPr>
          <p:cNvSpPr>
            <a:spLocks noGrp="1"/>
          </p:cNvSpPr>
          <p:nvPr>
            <p:ph type="sldNum" idx="12"/>
          </p:nvPr>
        </p:nvSpPr>
        <p:spPr>
          <a:xfrm>
            <a:off x="11911438" y="6436440"/>
            <a:ext cx="457200" cy="365125"/>
          </a:xfrm>
          <a:prstGeom prst="rect">
            <a:avLst/>
          </a:prstGeom>
          <a:noFill/>
          <a:ln w="12700">
            <a:noFill/>
            <a:miter lim="400000"/>
          </a:ln>
        </p:spPr>
        <p:txBody>
          <a:bodyPr spcFirstLastPara="1" wrap="square" lIns="0" tIns="45700" rIns="0" bIns="45700" anchor="ctr" anchorCtr="0">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lvl="0" indent="0" algn="r" defTabSz="914400" rtl="0" fontAlgn="auto" latinLnBrk="0" hangingPunct="0">
              <a:lnSpc>
                <a:spcPct val="100000"/>
              </a:lnSpc>
              <a:spcBef>
                <a:spcPts val="0"/>
              </a:spcBef>
              <a:spcAft>
                <a:spcPts val="0"/>
              </a:spcAft>
              <a:buClrTx/>
              <a:buSzTx/>
              <a:buFontTx/>
              <a:buNone/>
              <a:tabLst/>
              <a:defRPr kumimoji="0" sz="1300" b="0" i="0" u="none" strike="noStrike" cap="none" spc="0" normalizeH="0" baseline="0">
                <a:ln>
                  <a:noFill/>
                </a:ln>
                <a:solidFill>
                  <a:srgbClr val="225F98"/>
                </a:solidFill>
                <a:effectLst/>
                <a:uFillTx/>
                <a:latin typeface="Georgia"/>
                <a:ea typeface="Georgia"/>
                <a:cs typeface="Georgia"/>
                <a:sym typeface="Georgia"/>
              </a:defRPr>
            </a:lvl1pPr>
            <a:lvl2pPr marL="0" marR="0" lvl="1" indent="0" algn="r"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2pPr>
            <a:lvl3pPr marL="0" marR="0" lvl="2" indent="0" algn="r"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3pPr>
            <a:lvl4pPr marL="0" marR="0" lvl="3" indent="0" algn="r"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4pPr>
            <a:lvl5pPr marL="0" marR="0" lvl="4" indent="0" algn="r"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5pPr>
            <a:lvl6pPr marL="0" marR="0" lvl="5" indent="0" algn="r"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6pPr>
            <a:lvl7pPr marL="0" marR="0" lvl="6" indent="0" algn="r"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7pPr>
            <a:lvl8pPr marL="0" marR="0" lvl="7" indent="0" algn="r"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8pPr>
            <a:lvl9pPr marL="0" marR="0" lvl="8" indent="0" algn="r"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9pPr>
          </a:lstStyle>
          <a:p>
            <a:pPr marL="0" marR="0" lvl="0" indent="0" algn="r" defTabSz="914400" rtl="0" eaLnBrk="1" fontAlgn="auto" latinLnBrk="0" hangingPunct="0">
              <a:lnSpc>
                <a:spcPct val="100000"/>
              </a:lnSpc>
              <a:spcBef>
                <a:spcPts val="0"/>
              </a:spcBef>
              <a:spcAft>
                <a:spcPts val="0"/>
              </a:spcAft>
              <a:buClrTx/>
              <a:buSzTx/>
              <a:buFontTx/>
              <a:buNone/>
              <a:tabLst/>
              <a:defRPr/>
            </a:pPr>
            <a:fld id="{00000000-1234-1234-1234-123412341234}" type="slidenum">
              <a:rPr lang="en-US" smtClean="0"/>
              <a:pPr marL="0" marR="0" lvl="0" indent="0" algn="r" defTabSz="914400" rtl="0" eaLnBrk="1" fontAlgn="auto" latinLnBrk="0" hangingPunct="0">
                <a:lnSpc>
                  <a:spcPct val="100000"/>
                </a:lnSpc>
                <a:spcBef>
                  <a:spcPts val="0"/>
                </a:spcBef>
                <a:spcAft>
                  <a:spcPts val="0"/>
                </a:spcAft>
                <a:buClrTx/>
                <a:buSzTx/>
                <a:buFontTx/>
                <a:buNone/>
                <a:tabLst/>
                <a:defRPr/>
              </a:pPr>
              <a:t>20</a:t>
            </a:fld>
            <a:endParaRPr kumimoji="0" lang="en-US" sz="1300" b="0" i="0" u="none" strike="noStrike" kern="0" cap="none" spc="0" normalizeH="0" baseline="0" noProof="0">
              <a:ln>
                <a:noFill/>
              </a:ln>
              <a:solidFill>
                <a:srgbClr val="225F98"/>
              </a:solidFill>
              <a:effectLst/>
              <a:uLnTx/>
              <a:uFillTx/>
              <a:latin typeface="Georgia"/>
              <a:sym typeface="Georgia"/>
            </a:endParaRPr>
          </a:p>
        </p:txBody>
      </p:sp>
      <p:sp>
        <p:nvSpPr>
          <p:cNvPr id="253" name="Content Placeholder 2">
            <a:extLst>
              <a:ext uri="{FF2B5EF4-FFF2-40B4-BE49-F238E27FC236}">
                <a16:creationId xmlns:a16="http://schemas.microsoft.com/office/drawing/2014/main" id="{B072F3F0-239B-9293-2788-366F7238B93D}"/>
              </a:ext>
            </a:extLst>
          </p:cNvPr>
          <p:cNvSpPr txBox="1">
            <a:spLocks/>
          </p:cNvSpPr>
          <p:nvPr/>
        </p:nvSpPr>
        <p:spPr>
          <a:xfrm>
            <a:off x="400820" y="1399909"/>
            <a:ext cx="6176962" cy="227133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F2E4C"/>
              </a:solidFill>
              <a:effectLst/>
              <a:uLnTx/>
              <a:uFillTx/>
              <a:latin typeface="Georgia" panose="02040502050405020303" pitchFamily="18" charset="0"/>
              <a:sym typeface="Abadi MT Std"/>
            </a:endParaRPr>
          </a:p>
        </p:txBody>
      </p:sp>
      <p:sp>
        <p:nvSpPr>
          <p:cNvPr id="4" name="Content Placeholder 2">
            <a:extLst>
              <a:ext uri="{FF2B5EF4-FFF2-40B4-BE49-F238E27FC236}">
                <a16:creationId xmlns:a16="http://schemas.microsoft.com/office/drawing/2014/main" id="{3033B7BC-7940-514F-7C2E-8AE2BEAA8251}"/>
              </a:ext>
            </a:extLst>
          </p:cNvPr>
          <p:cNvSpPr txBox="1">
            <a:spLocks/>
          </p:cNvSpPr>
          <p:nvPr/>
        </p:nvSpPr>
        <p:spPr>
          <a:xfrm>
            <a:off x="113428" y="1342593"/>
            <a:ext cx="10322851" cy="155195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F2E4C"/>
                </a:solidFill>
                <a:effectLst/>
                <a:uLnTx/>
                <a:uFillTx/>
                <a:latin typeface="Georgia" panose="02040502050405020303" pitchFamily="18" charset="0"/>
                <a:sym typeface="Abadi MT Std"/>
              </a:rPr>
              <a:t>Fast reconfiguration of the fabric in the scale up domain (order of </a:t>
            </a:r>
            <a:r>
              <a:rPr kumimoji="0" lang="en-US" sz="2200" b="0" i="0" u="none" strike="noStrike" kern="1200" cap="none" spc="0" normalizeH="0" baseline="0" noProof="0" dirty="0">
                <a:ln>
                  <a:noFill/>
                </a:ln>
                <a:solidFill>
                  <a:srgbClr val="FF2600"/>
                </a:solidFill>
                <a:effectLst/>
                <a:uLnTx/>
                <a:uFillTx/>
                <a:latin typeface="Georgia" panose="02040502050405020303" pitchFamily="18" charset="0"/>
                <a:sym typeface="Abadi MT Std"/>
              </a:rPr>
              <a:t>microsecs</a:t>
            </a:r>
            <a:r>
              <a:rPr kumimoji="0" lang="en-US" sz="2200" b="0" i="0" u="none" strike="noStrike" kern="1200" cap="none" spc="0" normalizeH="0" baseline="0" noProof="0" dirty="0">
                <a:ln>
                  <a:noFill/>
                </a:ln>
                <a:solidFill>
                  <a:srgbClr val="0F2E4C"/>
                </a:solidFill>
                <a:effectLst/>
                <a:uLnTx/>
                <a:uFillTx/>
                <a:latin typeface="Georgia" panose="02040502050405020303" pitchFamily="18" charset="0"/>
                <a:sym typeface="Abadi MT Std"/>
              </a:rPr>
              <a: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F2E4C"/>
                </a:solidFill>
                <a:effectLst/>
                <a:uLnTx/>
                <a:uFillTx/>
                <a:latin typeface="Georgia" panose="02040502050405020303" pitchFamily="18" charset="0"/>
                <a:sym typeface="Abadi MT Std"/>
              </a:rPr>
              <a:t>Improves bandwidth by 66% in multi-tenant scenarios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F2E4C"/>
                </a:solidFill>
                <a:effectLst/>
                <a:uLnTx/>
                <a:uFillTx/>
                <a:latin typeface="Georgia" panose="02040502050405020303" pitchFamily="18" charset="0"/>
                <a:sym typeface="Abadi MT Std"/>
              </a:rPr>
              <a:t>Improves fine-tuning throughput for Llama 3.2 by 1.7X</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0F2E4C"/>
              </a:solidFill>
              <a:effectLst/>
              <a:uLnTx/>
              <a:uFillTx/>
              <a:latin typeface="Georgia" panose="02040502050405020303" pitchFamily="18" charset="0"/>
              <a:sym typeface="Abadi MT Std"/>
            </a:endParaRPr>
          </a:p>
        </p:txBody>
      </p:sp>
      <p:pic>
        <p:nvPicPr>
          <p:cNvPr id="28" name="Picture 27">
            <a:extLst>
              <a:ext uri="{FF2B5EF4-FFF2-40B4-BE49-F238E27FC236}">
                <a16:creationId xmlns:a16="http://schemas.microsoft.com/office/drawing/2014/main" id="{60B5D8FE-7975-95B6-BE62-A16E4EE980BE}"/>
              </a:ext>
            </a:extLst>
          </p:cNvPr>
          <p:cNvPicPr>
            <a:picLocks noChangeAspect="1"/>
          </p:cNvPicPr>
          <p:nvPr/>
        </p:nvPicPr>
        <p:blipFill>
          <a:blip r:embed="rId3"/>
          <a:stretch>
            <a:fillRect/>
          </a:stretch>
        </p:blipFill>
        <p:spPr>
          <a:xfrm>
            <a:off x="594463" y="4986767"/>
            <a:ext cx="2288137" cy="1733437"/>
          </a:xfrm>
          <a:prstGeom prst="rect">
            <a:avLst/>
          </a:prstGeom>
        </p:spPr>
      </p:pic>
      <p:grpSp>
        <p:nvGrpSpPr>
          <p:cNvPr id="292" name="Group 291">
            <a:extLst>
              <a:ext uri="{FF2B5EF4-FFF2-40B4-BE49-F238E27FC236}">
                <a16:creationId xmlns:a16="http://schemas.microsoft.com/office/drawing/2014/main" id="{E8C974D1-6722-D3FE-92DA-50C9D7CC43B5}"/>
              </a:ext>
            </a:extLst>
          </p:cNvPr>
          <p:cNvGrpSpPr/>
          <p:nvPr/>
        </p:nvGrpSpPr>
        <p:grpSpPr>
          <a:xfrm>
            <a:off x="4743526" y="2113447"/>
            <a:ext cx="7837050" cy="4473955"/>
            <a:chOff x="4743526" y="2113447"/>
            <a:chExt cx="7837050" cy="4473955"/>
          </a:xfrm>
        </p:grpSpPr>
        <p:grpSp>
          <p:nvGrpSpPr>
            <p:cNvPr id="260" name="Group 259">
              <a:extLst>
                <a:ext uri="{FF2B5EF4-FFF2-40B4-BE49-F238E27FC236}">
                  <a16:creationId xmlns:a16="http://schemas.microsoft.com/office/drawing/2014/main" id="{D530B6D7-A567-98F7-E15C-A4EA364C70BC}"/>
                </a:ext>
              </a:extLst>
            </p:cNvPr>
            <p:cNvGrpSpPr/>
            <p:nvPr/>
          </p:nvGrpSpPr>
          <p:grpSpPr>
            <a:xfrm>
              <a:off x="4743526" y="4833778"/>
              <a:ext cx="7837050" cy="1753624"/>
              <a:chOff x="47042" y="4943142"/>
              <a:chExt cx="7837050" cy="1753624"/>
            </a:xfrm>
          </p:grpSpPr>
          <p:sp>
            <p:nvSpPr>
              <p:cNvPr id="261" name="TextBox 260">
                <a:extLst>
                  <a:ext uri="{FF2B5EF4-FFF2-40B4-BE49-F238E27FC236}">
                    <a16:creationId xmlns:a16="http://schemas.microsoft.com/office/drawing/2014/main" id="{05739931-8F2E-42C2-D2BF-2292CADCFCE9}"/>
                  </a:ext>
                </a:extLst>
              </p:cNvPr>
              <p:cNvSpPr txBox="1"/>
              <p:nvPr/>
            </p:nvSpPr>
            <p:spPr>
              <a:xfrm>
                <a:off x="47042" y="4943142"/>
                <a:ext cx="154733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0F2E4C"/>
                    </a:solidFill>
                    <a:effectLst/>
                    <a:uLnTx/>
                    <a:uFillTx/>
                    <a:latin typeface="Aptos" panose="020B0004020202020204" pitchFamily="34" charset="0"/>
                    <a:ea typeface="+mn-ea"/>
                    <a:cs typeface="Arial"/>
                    <a:sym typeface="Arial"/>
                  </a:rPr>
                  <a:t> </a:t>
                </a:r>
                <a:r>
                  <a:rPr kumimoji="0" lang="en-US" b="0" i="1" u="none" strike="noStrike" kern="1200" cap="none" spc="0" normalizeH="0" baseline="0" noProof="0" dirty="0">
                    <a:ln>
                      <a:noFill/>
                    </a:ln>
                    <a:solidFill>
                      <a:srgbClr val="0F2E4C"/>
                    </a:solidFill>
                    <a:effectLst/>
                    <a:uLnTx/>
                    <a:uFillTx/>
                    <a:latin typeface="Aptos" panose="020B0004020202020204" pitchFamily="34" charset="0"/>
                    <a:ea typeface="+mn-ea"/>
                    <a:cs typeface="Arial"/>
                    <a:sym typeface="DM Sans"/>
                  </a:rPr>
                  <a:t>SerDes</a:t>
                </a:r>
                <a:endParaRPr kumimoji="0" lang="en-US" b="0" i="1" u="none" strike="noStrike" kern="1200" cap="none" spc="0" normalizeH="0" baseline="0" noProof="0" dirty="0">
                  <a:ln>
                    <a:noFill/>
                  </a:ln>
                  <a:solidFill>
                    <a:srgbClr val="0F2E4C"/>
                  </a:solidFill>
                  <a:effectLst/>
                  <a:uLnTx/>
                  <a:uFillTx/>
                  <a:latin typeface="Aptos" panose="020B0004020202020204" pitchFamily="34" charset="0"/>
                  <a:ea typeface="+mn-ea"/>
                  <a:cs typeface="Arial"/>
                  <a:sym typeface="Arial"/>
                </a:endParaRPr>
              </a:p>
            </p:txBody>
          </p:sp>
          <p:grpSp>
            <p:nvGrpSpPr>
              <p:cNvPr id="262" name="Group 261">
                <a:extLst>
                  <a:ext uri="{FF2B5EF4-FFF2-40B4-BE49-F238E27FC236}">
                    <a16:creationId xmlns:a16="http://schemas.microsoft.com/office/drawing/2014/main" id="{0C4AFA1B-4640-538E-2CA1-10390ED8A169}"/>
                  </a:ext>
                </a:extLst>
              </p:cNvPr>
              <p:cNvGrpSpPr/>
              <p:nvPr/>
            </p:nvGrpSpPr>
            <p:grpSpPr>
              <a:xfrm>
                <a:off x="682308" y="5356798"/>
                <a:ext cx="7201784" cy="1339968"/>
                <a:chOff x="682308" y="5356798"/>
                <a:chExt cx="7201784" cy="1339968"/>
              </a:xfrm>
            </p:grpSpPr>
            <p:sp>
              <p:nvSpPr>
                <p:cNvPr id="264" name="TextBox 263">
                  <a:extLst>
                    <a:ext uri="{FF2B5EF4-FFF2-40B4-BE49-F238E27FC236}">
                      <a16:creationId xmlns:a16="http://schemas.microsoft.com/office/drawing/2014/main" id="{D65807DD-3572-B8E4-5FB6-DC3F4008ADFF}"/>
                    </a:ext>
                  </a:extLst>
                </p:cNvPr>
                <p:cNvSpPr txBox="1"/>
                <p:nvPr/>
              </p:nvSpPr>
              <p:spPr>
                <a:xfrm>
                  <a:off x="4417108" y="6327434"/>
                  <a:ext cx="3466984" cy="369332"/>
                </a:xfrm>
                <a:prstGeom prst="rect">
                  <a:avLst/>
                </a:prstGeom>
                <a:solidFill>
                  <a:schemeClr val="bg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1" u="none" strike="noStrike" kern="1200" cap="none" spc="0" normalizeH="0" baseline="0" noProof="0" dirty="0">
                      <a:ln>
                        <a:noFill/>
                      </a:ln>
                      <a:solidFill>
                        <a:srgbClr val="0F2E4C"/>
                      </a:solidFill>
                      <a:effectLst/>
                      <a:uLnTx/>
                      <a:uFillTx/>
                      <a:latin typeface="Aptos" panose="020B0004020202020204" pitchFamily="34" charset="0"/>
                      <a:ea typeface="+mn-ea"/>
                      <a:cs typeface="Arial"/>
                      <a:sym typeface="DM Sans"/>
                    </a:rPr>
                    <a:t>Optical Tx/Rx</a:t>
                  </a:r>
                  <a:endParaRPr kumimoji="0" lang="en-US" b="0" i="1" u="none" strike="noStrike" kern="1200" cap="none" spc="0" normalizeH="0" baseline="0" noProof="0" dirty="0">
                    <a:ln>
                      <a:noFill/>
                    </a:ln>
                    <a:solidFill>
                      <a:srgbClr val="0F2E4C"/>
                    </a:solidFill>
                    <a:effectLst/>
                    <a:uLnTx/>
                    <a:uFillTx/>
                    <a:latin typeface="Aptos" panose="020B0004020202020204" pitchFamily="34" charset="0"/>
                    <a:ea typeface="+mn-ea"/>
                    <a:cs typeface="Arial"/>
                    <a:sym typeface="Arial"/>
                  </a:endParaRPr>
                </a:p>
              </p:txBody>
            </p:sp>
            <p:grpSp>
              <p:nvGrpSpPr>
                <p:cNvPr id="263" name="Group 262">
                  <a:extLst>
                    <a:ext uri="{FF2B5EF4-FFF2-40B4-BE49-F238E27FC236}">
                      <a16:creationId xmlns:a16="http://schemas.microsoft.com/office/drawing/2014/main" id="{9D037ADA-F631-4CB2-E85C-558BE751F302}"/>
                    </a:ext>
                  </a:extLst>
                </p:cNvPr>
                <p:cNvGrpSpPr/>
                <p:nvPr/>
              </p:nvGrpSpPr>
              <p:grpSpPr>
                <a:xfrm>
                  <a:off x="1120639" y="5468171"/>
                  <a:ext cx="5146833" cy="1192109"/>
                  <a:chOff x="6180405" y="5436199"/>
                  <a:chExt cx="5845215" cy="1302247"/>
                </a:xfrm>
              </p:grpSpPr>
              <p:sp>
                <p:nvSpPr>
                  <p:cNvPr id="267" name="Google Shape;599;p75">
                    <a:extLst>
                      <a:ext uri="{FF2B5EF4-FFF2-40B4-BE49-F238E27FC236}">
                        <a16:creationId xmlns:a16="http://schemas.microsoft.com/office/drawing/2014/main" id="{5DEDAB62-5F43-C8E1-3FB2-18FC480F13D3}"/>
                      </a:ext>
                    </a:extLst>
                  </p:cNvPr>
                  <p:cNvSpPr/>
                  <p:nvPr/>
                </p:nvSpPr>
                <p:spPr>
                  <a:xfrm>
                    <a:off x="6180405" y="5882595"/>
                    <a:ext cx="5845215" cy="395552"/>
                  </a:xfrm>
                  <a:prstGeom prst="rect">
                    <a:avLst/>
                  </a:prstGeom>
                  <a:solidFill>
                    <a:schemeClr val="bg2"/>
                  </a:solidFill>
                  <a:ln w="28575">
                    <a:solidFill>
                      <a:schemeClr val="accent1">
                        <a:shade val="15000"/>
                      </a:schemeClr>
                    </a:solid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800" b="0" i="0" u="none" strike="noStrike" kern="1200" cap="none" spc="0" normalizeH="0" baseline="0" noProof="0">
                      <a:ln>
                        <a:noFill/>
                      </a:ln>
                      <a:solidFill>
                        <a:srgbClr val="0F2E4C"/>
                      </a:solidFill>
                      <a:effectLst/>
                      <a:uLnTx/>
                      <a:uFillTx/>
                      <a:latin typeface="DM Sans"/>
                      <a:ea typeface="DM Sans"/>
                      <a:cs typeface="DM Sans"/>
                      <a:sym typeface="DM Sans"/>
                    </a:endParaRPr>
                  </a:p>
                </p:txBody>
              </p:sp>
              <p:sp>
                <p:nvSpPr>
                  <p:cNvPr id="268" name="Google Shape;599;p75">
                    <a:extLst>
                      <a:ext uri="{FF2B5EF4-FFF2-40B4-BE49-F238E27FC236}">
                        <a16:creationId xmlns:a16="http://schemas.microsoft.com/office/drawing/2014/main" id="{5B80BD25-6708-9240-77D2-B706CFE579BE}"/>
                      </a:ext>
                    </a:extLst>
                  </p:cNvPr>
                  <p:cNvSpPr/>
                  <p:nvPr/>
                </p:nvSpPr>
                <p:spPr>
                  <a:xfrm>
                    <a:off x="6365669" y="5436199"/>
                    <a:ext cx="2399257" cy="395552"/>
                  </a:xfrm>
                  <a:prstGeom prst="rect">
                    <a:avLst/>
                  </a:prstGeom>
                  <a:solidFill>
                    <a:srgbClr val="FFCC33"/>
                  </a:solidFill>
                  <a:ln w="12700">
                    <a:solidFill>
                      <a:schemeClr val="accent1">
                        <a:shade val="15000"/>
                      </a:schemeClr>
                    </a:solid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F2E4C"/>
                        </a:solidFill>
                        <a:effectLst/>
                        <a:uLnTx/>
                        <a:uFillTx/>
                        <a:latin typeface="Aptos" panose="020B0004020202020204" pitchFamily="34" charset="0"/>
                        <a:ea typeface="DM Sans"/>
                        <a:cs typeface="DM Sans"/>
                        <a:sym typeface="DM Sans"/>
                      </a:rPr>
                      <a:t>XPU 1</a:t>
                    </a:r>
                    <a:endParaRPr kumimoji="0" sz="2800" b="1" i="0" u="none" strike="noStrike" kern="1200" cap="none" spc="0" normalizeH="0" baseline="0" noProof="0">
                      <a:ln>
                        <a:noFill/>
                      </a:ln>
                      <a:solidFill>
                        <a:srgbClr val="0F2E4C"/>
                      </a:solidFill>
                      <a:effectLst/>
                      <a:uLnTx/>
                      <a:uFillTx/>
                      <a:latin typeface="Aptos" panose="020B0004020202020204" pitchFamily="34" charset="0"/>
                      <a:ea typeface="DM Sans"/>
                      <a:cs typeface="DM Sans"/>
                      <a:sym typeface="DM Sans"/>
                    </a:endParaRPr>
                  </a:p>
                </p:txBody>
              </p:sp>
              <p:sp>
                <p:nvSpPr>
                  <p:cNvPr id="269" name="Google Shape;599;p75">
                    <a:extLst>
                      <a:ext uri="{FF2B5EF4-FFF2-40B4-BE49-F238E27FC236}">
                        <a16:creationId xmlns:a16="http://schemas.microsoft.com/office/drawing/2014/main" id="{E1F42F05-A2D4-AF2C-5DB7-C88202432D20}"/>
                      </a:ext>
                    </a:extLst>
                  </p:cNvPr>
                  <p:cNvSpPr/>
                  <p:nvPr/>
                </p:nvSpPr>
                <p:spPr>
                  <a:xfrm>
                    <a:off x="9493632" y="5436199"/>
                    <a:ext cx="2399257" cy="395552"/>
                  </a:xfrm>
                  <a:prstGeom prst="rect">
                    <a:avLst/>
                  </a:prstGeom>
                  <a:solidFill>
                    <a:srgbClr val="FFCC33"/>
                  </a:solidFill>
                  <a:ln w="12700">
                    <a:solidFill>
                      <a:schemeClr val="accent1">
                        <a:shade val="15000"/>
                      </a:schemeClr>
                    </a:solid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0F2E4C"/>
                        </a:solidFill>
                        <a:effectLst/>
                        <a:uLnTx/>
                        <a:uFillTx/>
                        <a:latin typeface="Aptos" panose="020B0004020202020204" pitchFamily="34" charset="0"/>
                        <a:ea typeface="DM Sans"/>
                        <a:cs typeface="DM Sans"/>
                        <a:sym typeface="DM Sans"/>
                      </a:rPr>
                      <a:t>XPU 2</a:t>
                    </a:r>
                  </a:p>
                </p:txBody>
              </p:sp>
              <p:cxnSp>
                <p:nvCxnSpPr>
                  <p:cNvPr id="270" name="Straight Connector 269">
                    <a:extLst>
                      <a:ext uri="{FF2B5EF4-FFF2-40B4-BE49-F238E27FC236}">
                        <a16:creationId xmlns:a16="http://schemas.microsoft.com/office/drawing/2014/main" id="{BC8C1E84-7360-8B26-5E7E-791DA0002437}"/>
                      </a:ext>
                    </a:extLst>
                  </p:cNvPr>
                  <p:cNvCxnSpPr>
                    <a:cxnSpLocks/>
                    <a:stCxn id="267" idx="0"/>
                    <a:endCxn id="267" idx="2"/>
                  </p:cNvCxnSpPr>
                  <p:nvPr/>
                </p:nvCxnSpPr>
                <p:spPr>
                  <a:xfrm>
                    <a:off x="9103013" y="5882595"/>
                    <a:ext cx="0" cy="395552"/>
                  </a:xfrm>
                  <a:prstGeom prst="line">
                    <a:avLst/>
                  </a:prstGeom>
                  <a:ln w="2222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271" name="Google Shape;599;p75">
                    <a:extLst>
                      <a:ext uri="{FF2B5EF4-FFF2-40B4-BE49-F238E27FC236}">
                        <a16:creationId xmlns:a16="http://schemas.microsoft.com/office/drawing/2014/main" id="{F9452647-5CCA-581E-5736-C3E27FE1208B}"/>
                      </a:ext>
                    </a:extLst>
                  </p:cNvPr>
                  <p:cNvSpPr/>
                  <p:nvPr/>
                </p:nvSpPr>
                <p:spPr>
                  <a:xfrm>
                    <a:off x="6543284" y="5525796"/>
                    <a:ext cx="238762" cy="237677"/>
                  </a:xfrm>
                  <a:prstGeom prst="rect">
                    <a:avLst/>
                  </a:prstGeom>
                  <a:solidFill>
                    <a:schemeClr val="accent1"/>
                  </a:solidFill>
                  <a:ln w="12700">
                    <a:solidFill>
                      <a:schemeClr val="accent1">
                        <a:shade val="15000"/>
                      </a:schemeClr>
                    </a:solid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srgbClr val="0F2E4C"/>
                      </a:solidFill>
                      <a:effectLst/>
                      <a:uLnTx/>
                      <a:uFillTx/>
                      <a:latin typeface="DM Sans"/>
                      <a:ea typeface="DM Sans"/>
                      <a:cs typeface="DM Sans"/>
                      <a:sym typeface="DM Sans"/>
                    </a:endParaRPr>
                  </a:p>
                </p:txBody>
              </p:sp>
              <p:sp>
                <p:nvSpPr>
                  <p:cNvPr id="272" name="Google Shape;599;p75">
                    <a:extLst>
                      <a:ext uri="{FF2B5EF4-FFF2-40B4-BE49-F238E27FC236}">
                        <a16:creationId xmlns:a16="http://schemas.microsoft.com/office/drawing/2014/main" id="{89B697F2-73C7-EAD0-7C36-85FF5BFA18D0}"/>
                      </a:ext>
                    </a:extLst>
                  </p:cNvPr>
                  <p:cNvSpPr/>
                  <p:nvPr/>
                </p:nvSpPr>
                <p:spPr>
                  <a:xfrm>
                    <a:off x="11488175" y="5522123"/>
                    <a:ext cx="238762" cy="237677"/>
                  </a:xfrm>
                  <a:prstGeom prst="rect">
                    <a:avLst/>
                  </a:prstGeom>
                  <a:solidFill>
                    <a:schemeClr val="accent1"/>
                  </a:solidFill>
                  <a:ln w="12700">
                    <a:solidFill>
                      <a:schemeClr val="accent1">
                        <a:shade val="15000"/>
                      </a:schemeClr>
                    </a:solid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srgbClr val="0F2E4C"/>
                      </a:solidFill>
                      <a:effectLst/>
                      <a:uLnTx/>
                      <a:uFillTx/>
                      <a:latin typeface="DM Sans"/>
                      <a:ea typeface="DM Sans"/>
                      <a:cs typeface="DM Sans"/>
                      <a:sym typeface="DM Sans"/>
                    </a:endParaRPr>
                  </a:p>
                </p:txBody>
              </p:sp>
              <p:sp>
                <p:nvSpPr>
                  <p:cNvPr id="273" name="Google Shape;599;p75">
                    <a:extLst>
                      <a:ext uri="{FF2B5EF4-FFF2-40B4-BE49-F238E27FC236}">
                        <a16:creationId xmlns:a16="http://schemas.microsoft.com/office/drawing/2014/main" id="{0F59CDB8-7E51-53B2-C622-2C8C72320FBB}"/>
                      </a:ext>
                    </a:extLst>
                  </p:cNvPr>
                  <p:cNvSpPr/>
                  <p:nvPr/>
                </p:nvSpPr>
                <p:spPr>
                  <a:xfrm>
                    <a:off x="6543284" y="5975598"/>
                    <a:ext cx="238762" cy="237677"/>
                  </a:xfrm>
                  <a:prstGeom prst="rect">
                    <a:avLst/>
                  </a:prstGeom>
                  <a:solidFill>
                    <a:schemeClr val="accent6">
                      <a:lumMod val="75000"/>
                    </a:schemeClr>
                  </a:solidFill>
                  <a:ln w="12700">
                    <a:solidFill>
                      <a:schemeClr val="accent1">
                        <a:shade val="15000"/>
                      </a:schemeClr>
                    </a:solid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srgbClr val="0F2E4C"/>
                      </a:solidFill>
                      <a:effectLst/>
                      <a:uLnTx/>
                      <a:uFillTx/>
                      <a:latin typeface="DM Sans"/>
                      <a:ea typeface="DM Sans"/>
                      <a:cs typeface="DM Sans"/>
                      <a:sym typeface="DM Sans"/>
                    </a:endParaRPr>
                  </a:p>
                </p:txBody>
              </p:sp>
              <p:sp>
                <p:nvSpPr>
                  <p:cNvPr id="274" name="Google Shape;599;p75">
                    <a:extLst>
                      <a:ext uri="{FF2B5EF4-FFF2-40B4-BE49-F238E27FC236}">
                        <a16:creationId xmlns:a16="http://schemas.microsoft.com/office/drawing/2014/main" id="{69D2E3F6-9AF1-1936-5FE9-DD0BE2D8413F}"/>
                      </a:ext>
                    </a:extLst>
                  </p:cNvPr>
                  <p:cNvSpPr/>
                  <p:nvPr/>
                </p:nvSpPr>
                <p:spPr>
                  <a:xfrm>
                    <a:off x="11488175" y="5971263"/>
                    <a:ext cx="238762" cy="237677"/>
                  </a:xfrm>
                  <a:prstGeom prst="rect">
                    <a:avLst/>
                  </a:prstGeom>
                  <a:solidFill>
                    <a:schemeClr val="accent6">
                      <a:lumMod val="75000"/>
                    </a:schemeClr>
                  </a:solidFill>
                  <a:ln w="12700">
                    <a:solidFill>
                      <a:schemeClr val="accent1">
                        <a:shade val="15000"/>
                      </a:schemeClr>
                    </a:solid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2800" b="0" i="0" u="none" strike="noStrike" kern="1200" cap="none" spc="0" normalizeH="0" baseline="0" noProof="0">
                      <a:ln>
                        <a:noFill/>
                      </a:ln>
                      <a:solidFill>
                        <a:srgbClr val="0F2E4C"/>
                      </a:solidFill>
                      <a:effectLst/>
                      <a:uLnTx/>
                      <a:uFillTx/>
                      <a:latin typeface="DM Sans"/>
                      <a:ea typeface="DM Sans"/>
                      <a:cs typeface="DM Sans"/>
                      <a:sym typeface="DM Sans"/>
                    </a:endParaRPr>
                  </a:p>
                </p:txBody>
              </p:sp>
              <p:cxnSp>
                <p:nvCxnSpPr>
                  <p:cNvPr id="275" name="Straight Connector 274">
                    <a:extLst>
                      <a:ext uri="{FF2B5EF4-FFF2-40B4-BE49-F238E27FC236}">
                        <a16:creationId xmlns:a16="http://schemas.microsoft.com/office/drawing/2014/main" id="{8E38FF57-A388-40EC-6547-4941427A7CA7}"/>
                      </a:ext>
                    </a:extLst>
                  </p:cNvPr>
                  <p:cNvCxnSpPr>
                    <a:cxnSpLocks/>
                    <a:stCxn id="273" idx="3"/>
                    <a:endCxn id="274" idx="1"/>
                  </p:cNvCxnSpPr>
                  <p:nvPr/>
                </p:nvCxnSpPr>
                <p:spPr>
                  <a:xfrm flipV="1">
                    <a:off x="6782046" y="6090102"/>
                    <a:ext cx="4706129" cy="4335"/>
                  </a:xfrm>
                  <a:prstGeom prst="line">
                    <a:avLst/>
                  </a:prstGeom>
                  <a:solidFill>
                    <a:schemeClr val="accent6">
                      <a:lumMod val="75000"/>
                    </a:schemeClr>
                  </a:solidFill>
                  <a:ln w="50800">
                    <a:solidFill>
                      <a:schemeClr val="accent6">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CD4B6E2A-5BBC-0E6F-ECD4-3A1392C68ADD}"/>
                      </a:ext>
                    </a:extLst>
                  </p:cNvPr>
                  <p:cNvCxnSpPr>
                    <a:cxnSpLocks/>
                    <a:stCxn id="271" idx="2"/>
                    <a:endCxn id="273" idx="0"/>
                  </p:cNvCxnSpPr>
                  <p:nvPr/>
                </p:nvCxnSpPr>
                <p:spPr>
                  <a:xfrm>
                    <a:off x="6662665" y="5763473"/>
                    <a:ext cx="0" cy="212125"/>
                  </a:xfrm>
                  <a:prstGeom prst="line">
                    <a:avLst/>
                  </a:prstGeom>
                  <a:ln w="22225">
                    <a:solidFill>
                      <a:srgbClr val="0070C0"/>
                    </a:solidFill>
                    <a:prstDash val="solid"/>
                  </a:ln>
                </p:spPr>
                <p:style>
                  <a:lnRef idx="1">
                    <a:schemeClr val="accent1"/>
                  </a:lnRef>
                  <a:fillRef idx="0">
                    <a:schemeClr val="accent1"/>
                  </a:fillRef>
                  <a:effectRef idx="0">
                    <a:schemeClr val="accent1"/>
                  </a:effectRef>
                  <a:fontRef idx="minor">
                    <a:schemeClr val="tx1"/>
                  </a:fontRef>
                </p:style>
              </p:cxnSp>
              <p:cxnSp>
                <p:nvCxnSpPr>
                  <p:cNvPr id="277" name="Straight Connector 276">
                    <a:extLst>
                      <a:ext uri="{FF2B5EF4-FFF2-40B4-BE49-F238E27FC236}">
                        <a16:creationId xmlns:a16="http://schemas.microsoft.com/office/drawing/2014/main" id="{D3DA2EFE-2475-6CD2-8C30-2DC86FD15C61}"/>
                      </a:ext>
                    </a:extLst>
                  </p:cNvPr>
                  <p:cNvCxnSpPr>
                    <a:cxnSpLocks/>
                    <a:stCxn id="272" idx="2"/>
                    <a:endCxn id="274" idx="0"/>
                  </p:cNvCxnSpPr>
                  <p:nvPr/>
                </p:nvCxnSpPr>
                <p:spPr>
                  <a:xfrm>
                    <a:off x="11607556" y="5759800"/>
                    <a:ext cx="0" cy="211463"/>
                  </a:xfrm>
                  <a:prstGeom prst="line">
                    <a:avLst/>
                  </a:prstGeom>
                  <a:ln w="22225">
                    <a:solidFill>
                      <a:srgbClr val="0070C0"/>
                    </a:solidFill>
                    <a:prstDash val="solid"/>
                  </a:ln>
                </p:spPr>
                <p:style>
                  <a:lnRef idx="1">
                    <a:schemeClr val="accent1"/>
                  </a:lnRef>
                  <a:fillRef idx="0">
                    <a:schemeClr val="accent1"/>
                  </a:fillRef>
                  <a:effectRef idx="0">
                    <a:schemeClr val="accent1"/>
                  </a:effectRef>
                  <a:fontRef idx="minor">
                    <a:schemeClr val="tx1"/>
                  </a:fontRef>
                </p:style>
              </p:cxnSp>
              <p:sp>
                <p:nvSpPr>
                  <p:cNvPr id="278" name="TextBox 277">
                    <a:extLst>
                      <a:ext uri="{FF2B5EF4-FFF2-40B4-BE49-F238E27FC236}">
                        <a16:creationId xmlns:a16="http://schemas.microsoft.com/office/drawing/2014/main" id="{850D79CF-F631-F5A3-EF3F-5469093C0725}"/>
                      </a:ext>
                    </a:extLst>
                  </p:cNvPr>
                  <p:cNvSpPr txBox="1"/>
                  <p:nvPr/>
                </p:nvSpPr>
                <p:spPr>
                  <a:xfrm>
                    <a:off x="7072927" y="6210314"/>
                    <a:ext cx="112646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0F2E4C"/>
                        </a:solidFill>
                        <a:effectLst/>
                        <a:uLnTx/>
                        <a:uFillTx/>
                        <a:latin typeface="Aptos" panose="020B0004020202020204" pitchFamily="34" charset="0"/>
                        <a:ea typeface="DM Sans"/>
                        <a:cs typeface="DM Sans"/>
                        <a:sym typeface="DM Sans"/>
                      </a:rPr>
                      <a:t>Tile 1</a:t>
                    </a:r>
                    <a:endParaRPr kumimoji="0" lang="en-US" sz="2800" b="0" i="1" u="none" strike="noStrike" kern="1200" cap="none" spc="0" normalizeH="0" baseline="0" noProof="0" dirty="0">
                      <a:ln>
                        <a:noFill/>
                      </a:ln>
                      <a:solidFill>
                        <a:srgbClr val="0F2E4C"/>
                      </a:solidFill>
                      <a:effectLst/>
                      <a:uLnTx/>
                      <a:uFillTx/>
                      <a:latin typeface="Aptos" panose="020B0004020202020204" pitchFamily="34" charset="0"/>
                      <a:ea typeface="+mn-ea"/>
                      <a:cs typeface="Arial"/>
                      <a:sym typeface="Arial"/>
                    </a:endParaRPr>
                  </a:p>
                </p:txBody>
              </p:sp>
              <p:sp>
                <p:nvSpPr>
                  <p:cNvPr id="279" name="TextBox 278">
                    <a:extLst>
                      <a:ext uri="{FF2B5EF4-FFF2-40B4-BE49-F238E27FC236}">
                        <a16:creationId xmlns:a16="http://schemas.microsoft.com/office/drawing/2014/main" id="{467400BD-30E2-1C63-091B-454ABDA456F3}"/>
                      </a:ext>
                    </a:extLst>
                  </p:cNvPr>
                  <p:cNvSpPr txBox="1"/>
                  <p:nvPr/>
                </p:nvSpPr>
                <p:spPr>
                  <a:xfrm>
                    <a:off x="9876757" y="6215226"/>
                    <a:ext cx="112646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a:ln>
                          <a:noFill/>
                        </a:ln>
                        <a:solidFill>
                          <a:srgbClr val="0F2E4C"/>
                        </a:solidFill>
                        <a:effectLst/>
                        <a:uLnTx/>
                        <a:uFillTx/>
                        <a:latin typeface="Aptos" panose="020B0004020202020204" pitchFamily="34" charset="0"/>
                        <a:ea typeface="DM Sans"/>
                        <a:cs typeface="DM Sans"/>
                        <a:sym typeface="DM Sans"/>
                      </a:rPr>
                      <a:t>Tile 2</a:t>
                    </a:r>
                    <a:endParaRPr kumimoji="0" lang="en-US" sz="2800" b="0" i="1" u="none" strike="noStrike" kern="1200" cap="none" spc="0" normalizeH="0" baseline="0" noProof="0">
                      <a:ln>
                        <a:noFill/>
                      </a:ln>
                      <a:solidFill>
                        <a:srgbClr val="0F2E4C"/>
                      </a:solidFill>
                      <a:effectLst/>
                      <a:uLnTx/>
                      <a:uFillTx/>
                      <a:latin typeface="Aptos" panose="020B0004020202020204" pitchFamily="34" charset="0"/>
                      <a:ea typeface="+mn-ea"/>
                      <a:cs typeface="Arial"/>
                      <a:sym typeface="Arial"/>
                    </a:endParaRPr>
                  </a:p>
                </p:txBody>
              </p:sp>
            </p:grpSp>
            <p:sp>
              <p:nvSpPr>
                <p:cNvPr id="265" name="Freeform 264">
                  <a:extLst>
                    <a:ext uri="{FF2B5EF4-FFF2-40B4-BE49-F238E27FC236}">
                      <a16:creationId xmlns:a16="http://schemas.microsoft.com/office/drawing/2014/main" id="{67416275-A255-AE6A-849B-A5E73037F0E4}"/>
                    </a:ext>
                  </a:extLst>
                </p:cNvPr>
                <p:cNvSpPr/>
                <p:nvPr/>
              </p:nvSpPr>
              <p:spPr>
                <a:xfrm>
                  <a:off x="682308" y="5356798"/>
                  <a:ext cx="792481" cy="409774"/>
                </a:xfrm>
                <a:custGeom>
                  <a:avLst/>
                  <a:gdLst>
                    <a:gd name="connsiteX0" fmla="*/ 792481 w 792481"/>
                    <a:gd name="connsiteY0" fmla="*/ 288758 h 400593"/>
                    <a:gd name="connsiteX1" fmla="*/ 38502 w 792481"/>
                    <a:gd name="connsiteY1" fmla="*/ 385011 h 400593"/>
                    <a:gd name="connsiteX2" fmla="*/ 102671 w 792481"/>
                    <a:gd name="connsiteY2" fmla="*/ 0 h 400593"/>
                    <a:gd name="connsiteX3" fmla="*/ 102671 w 792481"/>
                    <a:gd name="connsiteY3" fmla="*/ 0 h 400593"/>
                  </a:gdLst>
                  <a:ahLst/>
                  <a:cxnLst>
                    <a:cxn ang="0">
                      <a:pos x="connsiteX0" y="connsiteY0"/>
                    </a:cxn>
                    <a:cxn ang="0">
                      <a:pos x="connsiteX1" y="connsiteY1"/>
                    </a:cxn>
                    <a:cxn ang="0">
                      <a:pos x="connsiteX2" y="connsiteY2"/>
                    </a:cxn>
                    <a:cxn ang="0">
                      <a:pos x="connsiteX3" y="connsiteY3"/>
                    </a:cxn>
                  </a:cxnLst>
                  <a:rect l="l" t="t" r="r" b="b"/>
                  <a:pathLst>
                    <a:path w="792481" h="400593">
                      <a:moveTo>
                        <a:pt x="792481" y="288758"/>
                      </a:moveTo>
                      <a:cubicBezTo>
                        <a:pt x="472975" y="360947"/>
                        <a:pt x="153470" y="433137"/>
                        <a:pt x="38502" y="385011"/>
                      </a:cubicBezTo>
                      <a:cubicBezTo>
                        <a:pt x="-76466" y="336885"/>
                        <a:pt x="102671" y="0"/>
                        <a:pt x="102671" y="0"/>
                      </a:cubicBezTo>
                      <a:lnTo>
                        <a:pt x="102671" y="0"/>
                      </a:lnTo>
                    </a:path>
                  </a:pathLst>
                </a:custGeom>
                <a:noFill/>
                <a:ln w="22225">
                  <a:tailEnd type="stealth" w="lg" len="lg"/>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C443D"/>
                    </a:solidFill>
                    <a:effectLst/>
                    <a:uLnTx/>
                    <a:uFillTx/>
                    <a:latin typeface="Arial"/>
                    <a:ea typeface="+mn-ea"/>
                    <a:cs typeface="+mn-cs"/>
                    <a:sym typeface="Arial"/>
                  </a:endParaRPr>
                </a:p>
              </p:txBody>
            </p:sp>
            <p:sp>
              <p:nvSpPr>
                <p:cNvPr id="266" name="Freeform 265">
                  <a:extLst>
                    <a:ext uri="{FF2B5EF4-FFF2-40B4-BE49-F238E27FC236}">
                      <a16:creationId xmlns:a16="http://schemas.microsoft.com/office/drawing/2014/main" id="{0E21A276-A8A1-C894-35BB-0BA6462F5415}"/>
                    </a:ext>
                  </a:extLst>
                </p:cNvPr>
                <p:cNvSpPr/>
                <p:nvPr/>
              </p:nvSpPr>
              <p:spPr>
                <a:xfrm>
                  <a:off x="6046790" y="6028690"/>
                  <a:ext cx="739050" cy="395753"/>
                </a:xfrm>
                <a:custGeom>
                  <a:avLst/>
                  <a:gdLst>
                    <a:gd name="connsiteX0" fmla="*/ 0 w 739050"/>
                    <a:gd name="connsiteY0" fmla="*/ 33960 h 386886"/>
                    <a:gd name="connsiteX1" fmla="*/ 657726 w 739050"/>
                    <a:gd name="connsiteY1" fmla="*/ 33960 h 386886"/>
                    <a:gd name="connsiteX2" fmla="*/ 705852 w 739050"/>
                    <a:gd name="connsiteY2" fmla="*/ 386886 h 386886"/>
                  </a:gdLst>
                  <a:ahLst/>
                  <a:cxnLst>
                    <a:cxn ang="0">
                      <a:pos x="connsiteX0" y="connsiteY0"/>
                    </a:cxn>
                    <a:cxn ang="0">
                      <a:pos x="connsiteX1" y="connsiteY1"/>
                    </a:cxn>
                    <a:cxn ang="0">
                      <a:pos x="connsiteX2" y="connsiteY2"/>
                    </a:cxn>
                  </a:cxnLst>
                  <a:rect l="l" t="t" r="r" b="b"/>
                  <a:pathLst>
                    <a:path w="739050" h="386886">
                      <a:moveTo>
                        <a:pt x="0" y="33960"/>
                      </a:moveTo>
                      <a:cubicBezTo>
                        <a:pt x="270042" y="4549"/>
                        <a:pt x="540084" y="-24861"/>
                        <a:pt x="657726" y="33960"/>
                      </a:cubicBezTo>
                      <a:cubicBezTo>
                        <a:pt x="775368" y="92781"/>
                        <a:pt x="740610" y="239833"/>
                        <a:pt x="705852" y="386886"/>
                      </a:cubicBezTo>
                    </a:path>
                  </a:pathLst>
                </a:custGeom>
                <a:noFill/>
                <a:ln w="22225">
                  <a:tailEnd type="stealth" w="lg" len="lg"/>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C443D"/>
                    </a:solidFill>
                    <a:effectLst/>
                    <a:uLnTx/>
                    <a:uFillTx/>
                    <a:latin typeface="Arial"/>
                    <a:ea typeface="+mn-ea"/>
                    <a:cs typeface="+mn-cs"/>
                    <a:sym typeface="Arial"/>
                  </a:endParaRPr>
                </a:p>
              </p:txBody>
            </p:sp>
          </p:grpSp>
        </p:grpSp>
        <p:grpSp>
          <p:nvGrpSpPr>
            <p:cNvPr id="290" name="Group 289">
              <a:extLst>
                <a:ext uri="{FF2B5EF4-FFF2-40B4-BE49-F238E27FC236}">
                  <a16:creationId xmlns:a16="http://schemas.microsoft.com/office/drawing/2014/main" id="{20168ED9-67BD-813E-908B-94498493EF4B}"/>
                </a:ext>
              </a:extLst>
            </p:cNvPr>
            <p:cNvGrpSpPr/>
            <p:nvPr/>
          </p:nvGrpSpPr>
          <p:grpSpPr>
            <a:xfrm>
              <a:off x="6012598" y="2113447"/>
              <a:ext cx="6056474" cy="2871853"/>
              <a:chOff x="6012598" y="2113447"/>
              <a:chExt cx="6056474" cy="2871853"/>
            </a:xfrm>
          </p:grpSpPr>
          <p:grpSp>
            <p:nvGrpSpPr>
              <p:cNvPr id="233" name="Group 232">
                <a:extLst>
                  <a:ext uri="{FF2B5EF4-FFF2-40B4-BE49-F238E27FC236}">
                    <a16:creationId xmlns:a16="http://schemas.microsoft.com/office/drawing/2014/main" id="{316E7830-FAE2-8097-31F3-B1B37BA3EDC0}"/>
                  </a:ext>
                </a:extLst>
              </p:cNvPr>
              <p:cNvGrpSpPr/>
              <p:nvPr/>
            </p:nvGrpSpPr>
            <p:grpSpPr>
              <a:xfrm>
                <a:off x="6012598" y="3031733"/>
                <a:ext cx="6056474" cy="1953567"/>
                <a:chOff x="1291946" y="2883492"/>
                <a:chExt cx="6056474" cy="1953567"/>
              </a:xfrm>
            </p:grpSpPr>
            <p:sp>
              <p:nvSpPr>
                <p:cNvPr id="234" name="Cube 233">
                  <a:extLst>
                    <a:ext uri="{FF2B5EF4-FFF2-40B4-BE49-F238E27FC236}">
                      <a16:creationId xmlns:a16="http://schemas.microsoft.com/office/drawing/2014/main" id="{77A2B775-93C4-3347-36BB-B8F7EB1457A9}"/>
                    </a:ext>
                  </a:extLst>
                </p:cNvPr>
                <p:cNvSpPr/>
                <p:nvPr/>
              </p:nvSpPr>
              <p:spPr>
                <a:xfrm>
                  <a:off x="1320522" y="2883492"/>
                  <a:ext cx="6027898" cy="1953567"/>
                </a:xfrm>
                <a:prstGeom prst="cube">
                  <a:avLst>
                    <a:gd name="adj" fmla="val 67534"/>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C443D"/>
                    </a:solidFill>
                    <a:effectLst/>
                    <a:uLnTx/>
                    <a:uFillTx/>
                    <a:latin typeface="Arial"/>
                    <a:ea typeface="+mn-ea"/>
                    <a:cs typeface="+mn-cs"/>
                    <a:sym typeface="Arial"/>
                  </a:endParaRPr>
                </a:p>
              </p:txBody>
            </p:sp>
            <p:sp>
              <p:nvSpPr>
                <p:cNvPr id="235" name="TextBox 234">
                  <a:extLst>
                    <a:ext uri="{FF2B5EF4-FFF2-40B4-BE49-F238E27FC236}">
                      <a16:creationId xmlns:a16="http://schemas.microsoft.com/office/drawing/2014/main" id="{D67404EB-4381-D2A8-A1F4-6F1BA3DDA3D5}"/>
                    </a:ext>
                  </a:extLst>
                </p:cNvPr>
                <p:cNvSpPr txBox="1"/>
                <p:nvPr/>
              </p:nvSpPr>
              <p:spPr>
                <a:xfrm>
                  <a:off x="1291946" y="4294120"/>
                  <a:ext cx="4899908"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srgbClr val="0F2E4C"/>
                      </a:solidFill>
                      <a:effectLst/>
                      <a:uLnTx/>
                      <a:uFillTx/>
                      <a:latin typeface="Aptos" panose="020B0004020202020204" pitchFamily="34" charset="0"/>
                      <a:ea typeface="DM Sans"/>
                      <a:cs typeface="DM Sans"/>
                      <a:sym typeface="DM Sans"/>
                    </a:rPr>
                    <a:t>Server-scale photonic interconnect</a:t>
                  </a:r>
                </a:p>
              </p:txBody>
            </p:sp>
          </p:grpSp>
          <p:grpSp>
            <p:nvGrpSpPr>
              <p:cNvPr id="236" name="Group 235">
                <a:extLst>
                  <a:ext uri="{FF2B5EF4-FFF2-40B4-BE49-F238E27FC236}">
                    <a16:creationId xmlns:a16="http://schemas.microsoft.com/office/drawing/2014/main" id="{84D6E80B-35D0-93B2-727F-BE7A0078F8A9}"/>
                  </a:ext>
                </a:extLst>
              </p:cNvPr>
              <p:cNvGrpSpPr/>
              <p:nvPr/>
            </p:nvGrpSpPr>
            <p:grpSpPr>
              <a:xfrm>
                <a:off x="6548726" y="3784876"/>
                <a:ext cx="1732544" cy="464717"/>
                <a:chOff x="3924236" y="1740780"/>
                <a:chExt cx="2200765" cy="822693"/>
              </a:xfrm>
            </p:grpSpPr>
            <p:sp>
              <p:nvSpPr>
                <p:cNvPr id="237" name="Cube 236">
                  <a:extLst>
                    <a:ext uri="{FF2B5EF4-FFF2-40B4-BE49-F238E27FC236}">
                      <a16:creationId xmlns:a16="http://schemas.microsoft.com/office/drawing/2014/main" id="{CBF1D0FA-A38C-9E2B-3147-E6ACE0946E06}"/>
                    </a:ext>
                  </a:extLst>
                </p:cNvPr>
                <p:cNvSpPr/>
                <p:nvPr/>
              </p:nvSpPr>
              <p:spPr>
                <a:xfrm>
                  <a:off x="3924236" y="1796994"/>
                  <a:ext cx="2200765" cy="766479"/>
                </a:xfrm>
                <a:prstGeom prst="cube">
                  <a:avLst>
                    <a:gd name="adj" fmla="val 85606"/>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C443D"/>
                    </a:solidFill>
                    <a:effectLst/>
                    <a:uLnTx/>
                    <a:uFillTx/>
                    <a:latin typeface="Aptos" panose="020B0004020202020204" pitchFamily="34" charset="0"/>
                    <a:ea typeface="+mn-ea"/>
                    <a:cs typeface="+mn-cs"/>
                    <a:sym typeface="Arial"/>
                  </a:endParaRPr>
                </a:p>
              </p:txBody>
            </p:sp>
            <p:sp>
              <p:nvSpPr>
                <p:cNvPr id="238" name="TextBox 237">
                  <a:extLst>
                    <a:ext uri="{FF2B5EF4-FFF2-40B4-BE49-F238E27FC236}">
                      <a16:creationId xmlns:a16="http://schemas.microsoft.com/office/drawing/2014/main" id="{8F1AA66F-6FF5-61F4-9BCB-5942693AC764}"/>
                    </a:ext>
                  </a:extLst>
                </p:cNvPr>
                <p:cNvSpPr txBox="1"/>
                <p:nvPr/>
              </p:nvSpPr>
              <p:spPr>
                <a:xfrm>
                  <a:off x="4430069" y="1740780"/>
                  <a:ext cx="1381518" cy="8172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F2E4C"/>
                      </a:solidFill>
                      <a:effectLst/>
                      <a:uLnTx/>
                      <a:uFillTx/>
                      <a:latin typeface="Aptos" panose="020B0004020202020204" pitchFamily="34" charset="0"/>
                      <a:ea typeface="DM Sans"/>
                      <a:cs typeface="DM Sans"/>
                      <a:sym typeface="DM Sans"/>
                    </a:rPr>
                    <a:t>XPU 1</a:t>
                  </a:r>
                </a:p>
              </p:txBody>
            </p:sp>
          </p:grpSp>
          <p:grpSp>
            <p:nvGrpSpPr>
              <p:cNvPr id="239" name="Group 238">
                <a:extLst>
                  <a:ext uri="{FF2B5EF4-FFF2-40B4-BE49-F238E27FC236}">
                    <a16:creationId xmlns:a16="http://schemas.microsoft.com/office/drawing/2014/main" id="{693B83BA-A44A-ED48-B73E-8017F224D33A}"/>
                  </a:ext>
                </a:extLst>
              </p:cNvPr>
              <p:cNvGrpSpPr/>
              <p:nvPr/>
            </p:nvGrpSpPr>
            <p:grpSpPr>
              <a:xfrm>
                <a:off x="7729535" y="3336979"/>
                <a:ext cx="2706745" cy="612535"/>
                <a:chOff x="2992973" y="3191037"/>
                <a:chExt cx="2706745" cy="612535"/>
              </a:xfrm>
            </p:grpSpPr>
            <p:cxnSp>
              <p:nvCxnSpPr>
                <p:cNvPr id="240" name="Straight Connector 239">
                  <a:extLst>
                    <a:ext uri="{FF2B5EF4-FFF2-40B4-BE49-F238E27FC236}">
                      <a16:creationId xmlns:a16="http://schemas.microsoft.com/office/drawing/2014/main" id="{8E153563-D197-D90A-C233-3D51DA23926E}"/>
                    </a:ext>
                  </a:extLst>
                </p:cNvPr>
                <p:cNvCxnSpPr>
                  <a:cxnSpLocks/>
                </p:cNvCxnSpPr>
                <p:nvPr/>
              </p:nvCxnSpPr>
              <p:spPr>
                <a:xfrm flipV="1">
                  <a:off x="2992973" y="3352043"/>
                  <a:ext cx="303820" cy="314533"/>
                </a:xfrm>
                <a:prstGeom prst="line">
                  <a:avLst/>
                </a:prstGeom>
                <a:ln w="101600" cap="rnd">
                  <a:solidFill>
                    <a:schemeClr val="accent6"/>
                  </a:solidFill>
                </a:ln>
                <a:effectLst>
                  <a:outerShdw blurRad="50800" dist="38100" dir="5400000" algn="t" rotWithShape="0">
                    <a:prstClr val="black">
                      <a:alpha val="40000"/>
                    </a:prstClr>
                  </a:outerShdw>
                </a:effectLst>
                <a:scene3d>
                  <a:camera prst="orthographicFront"/>
                  <a:lightRig rig="threePt" dir="t"/>
                </a:scene3d>
                <a:sp3d>
                  <a:bevelT w="165100" prst="coolSlant"/>
                </a:sp3d>
              </p:spPr>
              <p:style>
                <a:lnRef idx="2">
                  <a:schemeClr val="accent1"/>
                </a:lnRef>
                <a:fillRef idx="0">
                  <a:schemeClr val="accent1"/>
                </a:fillRef>
                <a:effectRef idx="1">
                  <a:schemeClr val="accent1"/>
                </a:effectRef>
                <a:fontRef idx="minor">
                  <a:schemeClr val="tx1"/>
                </a:fontRef>
              </p:style>
            </p:cxnSp>
            <p:cxnSp>
              <p:nvCxnSpPr>
                <p:cNvPr id="241" name="Straight Connector 240">
                  <a:extLst>
                    <a:ext uri="{FF2B5EF4-FFF2-40B4-BE49-F238E27FC236}">
                      <a16:creationId xmlns:a16="http://schemas.microsoft.com/office/drawing/2014/main" id="{191BCBB2-D089-A6BB-C88D-7A446F0E51D7}"/>
                    </a:ext>
                  </a:extLst>
                </p:cNvPr>
                <p:cNvCxnSpPr>
                  <a:cxnSpLocks/>
                </p:cNvCxnSpPr>
                <p:nvPr/>
              </p:nvCxnSpPr>
              <p:spPr>
                <a:xfrm flipV="1">
                  <a:off x="5446347" y="3371208"/>
                  <a:ext cx="253371" cy="249759"/>
                </a:xfrm>
                <a:prstGeom prst="line">
                  <a:avLst/>
                </a:prstGeom>
                <a:ln w="101600" cap="rnd">
                  <a:solidFill>
                    <a:schemeClr val="accent6"/>
                  </a:solidFill>
                </a:ln>
                <a:effectLst>
                  <a:outerShdw blurRad="50800" dist="38100" dir="5400000" algn="t" rotWithShape="0">
                    <a:prstClr val="black">
                      <a:alpha val="40000"/>
                    </a:prstClr>
                  </a:outerShdw>
                </a:effectLst>
                <a:scene3d>
                  <a:camera prst="orthographicFront"/>
                  <a:lightRig rig="threePt" dir="t"/>
                </a:scene3d>
                <a:sp3d>
                  <a:bevelT w="165100" prst="coolSlant"/>
                </a:sp3d>
              </p:spPr>
              <p:style>
                <a:lnRef idx="2">
                  <a:schemeClr val="accent1"/>
                </a:lnRef>
                <a:fillRef idx="0">
                  <a:schemeClr val="accent1"/>
                </a:fillRef>
                <a:effectRef idx="1">
                  <a:schemeClr val="accent1"/>
                </a:effectRef>
                <a:fontRef idx="minor">
                  <a:schemeClr val="tx1"/>
                </a:fontRef>
              </p:style>
            </p:cxnSp>
            <p:cxnSp>
              <p:nvCxnSpPr>
                <p:cNvPr id="242" name="Straight Connector 241">
                  <a:extLst>
                    <a:ext uri="{FF2B5EF4-FFF2-40B4-BE49-F238E27FC236}">
                      <a16:creationId xmlns:a16="http://schemas.microsoft.com/office/drawing/2014/main" id="{01E96B07-F8E6-FCD6-BE13-849D3771EF22}"/>
                    </a:ext>
                  </a:extLst>
                </p:cNvPr>
                <p:cNvCxnSpPr>
                  <a:cxnSpLocks/>
                </p:cNvCxnSpPr>
                <p:nvPr/>
              </p:nvCxnSpPr>
              <p:spPr>
                <a:xfrm flipV="1">
                  <a:off x="4095801" y="3191037"/>
                  <a:ext cx="1039012" cy="3780"/>
                </a:xfrm>
                <a:prstGeom prst="line">
                  <a:avLst/>
                </a:prstGeom>
                <a:ln w="101600" cap="rnd">
                  <a:solidFill>
                    <a:schemeClr val="accent6"/>
                  </a:solidFill>
                </a:ln>
                <a:effectLst>
                  <a:outerShdw blurRad="50800" dist="38100" dir="5400000" algn="t" rotWithShape="0">
                    <a:prstClr val="black">
                      <a:alpha val="40000"/>
                    </a:prstClr>
                  </a:outerShdw>
                </a:effectLst>
                <a:scene3d>
                  <a:camera prst="orthographicFront"/>
                  <a:lightRig rig="threePt" dir="t"/>
                </a:scene3d>
                <a:sp3d>
                  <a:bevelT w="165100" prst="coolSlant"/>
                </a:sp3d>
              </p:spPr>
              <p:style>
                <a:lnRef idx="2">
                  <a:schemeClr val="accent1"/>
                </a:lnRef>
                <a:fillRef idx="0">
                  <a:schemeClr val="accent1"/>
                </a:fillRef>
                <a:effectRef idx="1">
                  <a:schemeClr val="accent1"/>
                </a:effectRef>
                <a:fontRef idx="minor">
                  <a:schemeClr val="tx1"/>
                </a:fontRef>
              </p:style>
            </p:cxnSp>
            <p:cxnSp>
              <p:nvCxnSpPr>
                <p:cNvPr id="243" name="Straight Connector 242">
                  <a:extLst>
                    <a:ext uri="{FF2B5EF4-FFF2-40B4-BE49-F238E27FC236}">
                      <a16:creationId xmlns:a16="http://schemas.microsoft.com/office/drawing/2014/main" id="{2DEF7FC1-F1B4-E68A-9366-72BD3BCD1137}"/>
                    </a:ext>
                  </a:extLst>
                </p:cNvPr>
                <p:cNvCxnSpPr>
                  <a:cxnSpLocks/>
                </p:cNvCxnSpPr>
                <p:nvPr/>
              </p:nvCxnSpPr>
              <p:spPr>
                <a:xfrm>
                  <a:off x="3498665" y="3803572"/>
                  <a:ext cx="973393" cy="0"/>
                </a:xfrm>
                <a:prstGeom prst="line">
                  <a:avLst/>
                </a:prstGeom>
                <a:ln w="101600" cap="rnd">
                  <a:solidFill>
                    <a:schemeClr val="accent6"/>
                  </a:solidFill>
                </a:ln>
                <a:effectLst>
                  <a:outerShdw blurRad="50800" dist="38100" dir="5400000" algn="t" rotWithShape="0">
                    <a:prstClr val="black">
                      <a:alpha val="40000"/>
                    </a:prstClr>
                  </a:outerShdw>
                </a:effectLst>
                <a:scene3d>
                  <a:camera prst="orthographicFront"/>
                  <a:lightRig rig="threePt" dir="t"/>
                </a:scene3d>
                <a:sp3d>
                  <a:bevelT w="165100" prst="coolSlant"/>
                </a:sp3d>
              </p:spPr>
              <p:style>
                <a:lnRef idx="2">
                  <a:schemeClr val="accent1"/>
                </a:lnRef>
                <a:fillRef idx="0">
                  <a:schemeClr val="accent1"/>
                </a:fillRef>
                <a:effectRef idx="1">
                  <a:schemeClr val="accent1"/>
                </a:effectRef>
                <a:fontRef idx="minor">
                  <a:schemeClr val="tx1"/>
                </a:fontRef>
              </p:style>
            </p:cxnSp>
          </p:grpSp>
          <p:grpSp>
            <p:nvGrpSpPr>
              <p:cNvPr id="247" name="Group 246">
                <a:extLst>
                  <a:ext uri="{FF2B5EF4-FFF2-40B4-BE49-F238E27FC236}">
                    <a16:creationId xmlns:a16="http://schemas.microsoft.com/office/drawing/2014/main" id="{8F302D0A-CBA1-63E8-D218-EFBBAE8D2CA2}"/>
                  </a:ext>
                </a:extLst>
              </p:cNvPr>
              <p:cNvGrpSpPr/>
              <p:nvPr/>
            </p:nvGrpSpPr>
            <p:grpSpPr>
              <a:xfrm>
                <a:off x="9064095" y="3787593"/>
                <a:ext cx="1732545" cy="461665"/>
                <a:chOff x="4327533" y="3641651"/>
                <a:chExt cx="1732545" cy="461665"/>
              </a:xfrm>
            </p:grpSpPr>
            <p:sp>
              <p:nvSpPr>
                <p:cNvPr id="248" name="Cube 247">
                  <a:extLst>
                    <a:ext uri="{FF2B5EF4-FFF2-40B4-BE49-F238E27FC236}">
                      <a16:creationId xmlns:a16="http://schemas.microsoft.com/office/drawing/2014/main" id="{B19D9807-323E-8374-0F8B-CA38943F5043}"/>
                    </a:ext>
                  </a:extLst>
                </p:cNvPr>
                <p:cNvSpPr/>
                <p:nvPr/>
              </p:nvSpPr>
              <p:spPr>
                <a:xfrm>
                  <a:off x="4327533" y="3651488"/>
                  <a:ext cx="1732545" cy="432965"/>
                </a:xfrm>
                <a:prstGeom prst="cube">
                  <a:avLst>
                    <a:gd name="adj" fmla="val 85606"/>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C443D"/>
                    </a:solidFill>
                    <a:effectLst/>
                    <a:uLnTx/>
                    <a:uFillTx/>
                    <a:latin typeface="Aptos" panose="020B0004020202020204" pitchFamily="34" charset="0"/>
                    <a:ea typeface="+mn-ea"/>
                    <a:cs typeface="+mn-cs"/>
                    <a:sym typeface="Arial"/>
                  </a:endParaRPr>
                </a:p>
              </p:txBody>
            </p:sp>
            <p:sp>
              <p:nvSpPr>
                <p:cNvPr id="249" name="TextBox 248">
                  <a:extLst>
                    <a:ext uri="{FF2B5EF4-FFF2-40B4-BE49-F238E27FC236}">
                      <a16:creationId xmlns:a16="http://schemas.microsoft.com/office/drawing/2014/main" id="{7D7D304E-5E2A-5E89-3CAF-7F1607DF421F}"/>
                    </a:ext>
                  </a:extLst>
                </p:cNvPr>
                <p:cNvSpPr txBox="1"/>
                <p:nvPr/>
              </p:nvSpPr>
              <p:spPr>
                <a:xfrm>
                  <a:off x="4779749" y="3641651"/>
                  <a:ext cx="113646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F2E4C"/>
                      </a:solidFill>
                      <a:effectLst/>
                      <a:uLnTx/>
                      <a:uFillTx/>
                      <a:latin typeface="Aptos" panose="020B0004020202020204" pitchFamily="34" charset="0"/>
                      <a:ea typeface="DM Sans"/>
                      <a:cs typeface="DM Sans"/>
                      <a:sym typeface="DM Sans"/>
                    </a:rPr>
                    <a:t>XPU 2</a:t>
                  </a:r>
                </a:p>
              </p:txBody>
            </p:sp>
          </p:grpSp>
          <p:grpSp>
            <p:nvGrpSpPr>
              <p:cNvPr id="250" name="Group 249">
                <a:extLst>
                  <a:ext uri="{FF2B5EF4-FFF2-40B4-BE49-F238E27FC236}">
                    <a16:creationId xmlns:a16="http://schemas.microsoft.com/office/drawing/2014/main" id="{893503E4-DFD5-6B19-87C0-CF4F6FFE0B66}"/>
                  </a:ext>
                </a:extLst>
              </p:cNvPr>
              <p:cNvGrpSpPr/>
              <p:nvPr/>
            </p:nvGrpSpPr>
            <p:grpSpPr>
              <a:xfrm>
                <a:off x="9730502" y="3077973"/>
                <a:ext cx="1732545" cy="479269"/>
                <a:chOff x="4993940" y="2932031"/>
                <a:chExt cx="1732545" cy="479269"/>
              </a:xfrm>
            </p:grpSpPr>
            <p:sp>
              <p:nvSpPr>
                <p:cNvPr id="251" name="Cube 250">
                  <a:extLst>
                    <a:ext uri="{FF2B5EF4-FFF2-40B4-BE49-F238E27FC236}">
                      <a16:creationId xmlns:a16="http://schemas.microsoft.com/office/drawing/2014/main" id="{E34DF28D-25CF-8914-E4E9-743528E1CFDA}"/>
                    </a:ext>
                  </a:extLst>
                </p:cNvPr>
                <p:cNvSpPr/>
                <p:nvPr/>
              </p:nvSpPr>
              <p:spPr>
                <a:xfrm>
                  <a:off x="4993940" y="2978335"/>
                  <a:ext cx="1732545" cy="432965"/>
                </a:xfrm>
                <a:prstGeom prst="cube">
                  <a:avLst>
                    <a:gd name="adj" fmla="val 85606"/>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C443D"/>
                    </a:solidFill>
                    <a:effectLst/>
                    <a:uLnTx/>
                    <a:uFillTx/>
                    <a:latin typeface="Aptos" panose="020B0004020202020204" pitchFamily="34" charset="0"/>
                    <a:ea typeface="+mn-ea"/>
                    <a:cs typeface="+mn-cs"/>
                    <a:sym typeface="Arial"/>
                  </a:endParaRPr>
                </a:p>
              </p:txBody>
            </p:sp>
            <p:sp>
              <p:nvSpPr>
                <p:cNvPr id="252" name="TextBox 251">
                  <a:extLst>
                    <a:ext uri="{FF2B5EF4-FFF2-40B4-BE49-F238E27FC236}">
                      <a16:creationId xmlns:a16="http://schemas.microsoft.com/office/drawing/2014/main" id="{1ABE56CF-40A9-DB42-25F7-7696BA50F117}"/>
                    </a:ext>
                  </a:extLst>
                </p:cNvPr>
                <p:cNvSpPr txBox="1"/>
                <p:nvPr/>
              </p:nvSpPr>
              <p:spPr>
                <a:xfrm>
                  <a:off x="5379403" y="2932031"/>
                  <a:ext cx="129794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F2E4C"/>
                      </a:solidFill>
                      <a:effectLst/>
                      <a:uLnTx/>
                      <a:uFillTx/>
                      <a:latin typeface="Aptos" panose="020B0004020202020204" pitchFamily="34" charset="0"/>
                      <a:ea typeface="DM Sans"/>
                      <a:cs typeface="DM Sans"/>
                      <a:sym typeface="DM Sans"/>
                    </a:rPr>
                    <a:t>XPU 3</a:t>
                  </a:r>
                </a:p>
              </p:txBody>
            </p:sp>
          </p:grpSp>
          <p:grpSp>
            <p:nvGrpSpPr>
              <p:cNvPr id="254" name="Group 253">
                <a:extLst>
                  <a:ext uri="{FF2B5EF4-FFF2-40B4-BE49-F238E27FC236}">
                    <a16:creationId xmlns:a16="http://schemas.microsoft.com/office/drawing/2014/main" id="{FB2F6938-0CE6-5984-763D-5A721CC8ECEA}"/>
                  </a:ext>
                </a:extLst>
              </p:cNvPr>
              <p:cNvGrpSpPr/>
              <p:nvPr/>
            </p:nvGrpSpPr>
            <p:grpSpPr>
              <a:xfrm>
                <a:off x="7288359" y="3062606"/>
                <a:ext cx="1732545" cy="474794"/>
                <a:chOff x="2551797" y="2916664"/>
                <a:chExt cx="1732545" cy="474794"/>
              </a:xfrm>
            </p:grpSpPr>
            <p:sp>
              <p:nvSpPr>
                <p:cNvPr id="255" name="Cube 254">
                  <a:extLst>
                    <a:ext uri="{FF2B5EF4-FFF2-40B4-BE49-F238E27FC236}">
                      <a16:creationId xmlns:a16="http://schemas.microsoft.com/office/drawing/2014/main" id="{1732E029-5408-B387-5866-2954629EE8CD}"/>
                    </a:ext>
                  </a:extLst>
                </p:cNvPr>
                <p:cNvSpPr/>
                <p:nvPr/>
              </p:nvSpPr>
              <p:spPr>
                <a:xfrm>
                  <a:off x="2551797" y="2958493"/>
                  <a:ext cx="1732545" cy="432965"/>
                </a:xfrm>
                <a:prstGeom prst="cube">
                  <a:avLst>
                    <a:gd name="adj" fmla="val 85606"/>
                  </a:avLst>
                </a:prstGeom>
                <a:solidFill>
                  <a:srgbClr val="FFC000"/>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C443D"/>
                    </a:solidFill>
                    <a:effectLst/>
                    <a:uLnTx/>
                    <a:uFillTx/>
                    <a:latin typeface="Aptos" panose="020B0004020202020204" pitchFamily="34" charset="0"/>
                    <a:ea typeface="+mn-ea"/>
                    <a:cs typeface="+mn-cs"/>
                    <a:sym typeface="Arial"/>
                  </a:endParaRPr>
                </a:p>
              </p:txBody>
            </p:sp>
            <p:sp>
              <p:nvSpPr>
                <p:cNvPr id="256" name="TextBox 255">
                  <a:extLst>
                    <a:ext uri="{FF2B5EF4-FFF2-40B4-BE49-F238E27FC236}">
                      <a16:creationId xmlns:a16="http://schemas.microsoft.com/office/drawing/2014/main" id="{D75EB94D-D315-F302-43D5-7D40F0AEBE6B}"/>
                    </a:ext>
                  </a:extLst>
                </p:cNvPr>
                <p:cNvSpPr txBox="1"/>
                <p:nvPr/>
              </p:nvSpPr>
              <p:spPr>
                <a:xfrm>
                  <a:off x="2916324" y="2916664"/>
                  <a:ext cx="117193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0F2E4C"/>
                      </a:solidFill>
                      <a:effectLst/>
                      <a:uLnTx/>
                      <a:uFillTx/>
                      <a:latin typeface="Aptos" panose="020B0004020202020204" pitchFamily="34" charset="0"/>
                      <a:ea typeface="DM Sans"/>
                      <a:cs typeface="DM Sans"/>
                      <a:sym typeface="DM Sans"/>
                    </a:rPr>
                    <a:t>XPU 4</a:t>
                  </a:r>
                </a:p>
              </p:txBody>
            </p:sp>
          </p:grpSp>
          <p:grpSp>
            <p:nvGrpSpPr>
              <p:cNvPr id="280" name="Group 279">
                <a:extLst>
                  <a:ext uri="{FF2B5EF4-FFF2-40B4-BE49-F238E27FC236}">
                    <a16:creationId xmlns:a16="http://schemas.microsoft.com/office/drawing/2014/main" id="{1B328BFE-4FF2-BDBF-0F82-164CD2456E2A}"/>
                  </a:ext>
                </a:extLst>
              </p:cNvPr>
              <p:cNvGrpSpPr/>
              <p:nvPr/>
            </p:nvGrpSpPr>
            <p:grpSpPr>
              <a:xfrm>
                <a:off x="9416061" y="2113447"/>
                <a:ext cx="2149326" cy="1276053"/>
                <a:chOff x="4112404" y="1852157"/>
                <a:chExt cx="2149326" cy="1276053"/>
              </a:xfrm>
            </p:grpSpPr>
            <p:sp>
              <p:nvSpPr>
                <p:cNvPr id="281" name="TextBox 280">
                  <a:extLst>
                    <a:ext uri="{FF2B5EF4-FFF2-40B4-BE49-F238E27FC236}">
                      <a16:creationId xmlns:a16="http://schemas.microsoft.com/office/drawing/2014/main" id="{200B1995-4DA0-B1B4-F51E-097EDBBD923E}"/>
                    </a:ext>
                  </a:extLst>
                </p:cNvPr>
                <p:cNvSpPr txBox="1"/>
                <p:nvPr/>
              </p:nvSpPr>
              <p:spPr>
                <a:xfrm>
                  <a:off x="4112404" y="1852157"/>
                  <a:ext cx="2149326" cy="646331"/>
                </a:xfrm>
                <a:prstGeom prst="rect">
                  <a:avLst/>
                </a:prstGeom>
                <a:noFill/>
                <a:ln>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srgbClr val="0F2E4C"/>
                      </a:solidFill>
                      <a:effectLst/>
                      <a:uLnTx/>
                      <a:uFillTx/>
                      <a:latin typeface="Aptos" panose="020B0004020202020204" pitchFamily="34" charset="0"/>
                      <a:ea typeface="+mn-ea"/>
                      <a:cs typeface="Arial"/>
                      <a:sym typeface="Arial"/>
                    </a:rPr>
                    <a:t>Programmable optical connections</a:t>
                  </a:r>
                </a:p>
              </p:txBody>
            </p:sp>
            <p:sp>
              <p:nvSpPr>
                <p:cNvPr id="282" name="Freeform 281">
                  <a:extLst>
                    <a:ext uri="{FF2B5EF4-FFF2-40B4-BE49-F238E27FC236}">
                      <a16:creationId xmlns:a16="http://schemas.microsoft.com/office/drawing/2014/main" id="{5F3367EF-A3D1-12D7-384D-BDB71DA91B8E}"/>
                    </a:ext>
                  </a:extLst>
                </p:cNvPr>
                <p:cNvSpPr/>
                <p:nvPr/>
              </p:nvSpPr>
              <p:spPr>
                <a:xfrm>
                  <a:off x="4392234" y="2579447"/>
                  <a:ext cx="204331" cy="548763"/>
                </a:xfrm>
                <a:custGeom>
                  <a:avLst/>
                  <a:gdLst>
                    <a:gd name="connsiteX0" fmla="*/ 83513 w 1078124"/>
                    <a:gd name="connsiteY0" fmla="*/ 866274 h 866274"/>
                    <a:gd name="connsiteX1" fmla="*/ 99555 w 1078124"/>
                    <a:gd name="connsiteY1" fmla="*/ 304800 h 866274"/>
                    <a:gd name="connsiteX2" fmla="*/ 1078124 w 1078124"/>
                    <a:gd name="connsiteY2" fmla="*/ 0 h 866274"/>
                  </a:gdLst>
                  <a:ahLst/>
                  <a:cxnLst>
                    <a:cxn ang="0">
                      <a:pos x="connsiteX0" y="connsiteY0"/>
                    </a:cxn>
                    <a:cxn ang="0">
                      <a:pos x="connsiteX1" y="connsiteY1"/>
                    </a:cxn>
                    <a:cxn ang="0">
                      <a:pos x="connsiteX2" y="connsiteY2"/>
                    </a:cxn>
                  </a:cxnLst>
                  <a:rect l="l" t="t" r="r" b="b"/>
                  <a:pathLst>
                    <a:path w="1078124" h="866274">
                      <a:moveTo>
                        <a:pt x="83513" y="866274"/>
                      </a:moveTo>
                      <a:cubicBezTo>
                        <a:pt x="8649" y="657726"/>
                        <a:pt x="-66214" y="449179"/>
                        <a:pt x="99555" y="304800"/>
                      </a:cubicBezTo>
                      <a:cubicBezTo>
                        <a:pt x="265324" y="160421"/>
                        <a:pt x="671724" y="80210"/>
                        <a:pt x="1078124" y="0"/>
                      </a:cubicBezTo>
                    </a:path>
                  </a:pathLst>
                </a:custGeom>
                <a:noFill/>
                <a:ln w="22225">
                  <a:tailEnd type="stealth" w="lg" len="lg"/>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C443D"/>
                    </a:solidFill>
                    <a:effectLst/>
                    <a:uLnTx/>
                    <a:uFillTx/>
                    <a:latin typeface="Arial"/>
                    <a:ea typeface="+mn-ea"/>
                    <a:cs typeface="+mn-cs"/>
                    <a:sym typeface="Arial"/>
                  </a:endParaRPr>
                </a:p>
              </p:txBody>
            </p:sp>
          </p:grpSp>
          <p:grpSp>
            <p:nvGrpSpPr>
              <p:cNvPr id="285" name="Group 284">
                <a:extLst>
                  <a:ext uri="{FF2B5EF4-FFF2-40B4-BE49-F238E27FC236}">
                    <a16:creationId xmlns:a16="http://schemas.microsoft.com/office/drawing/2014/main" id="{3082550B-12DD-9508-B6A2-E76D4F5CFCBD}"/>
                  </a:ext>
                </a:extLst>
              </p:cNvPr>
              <p:cNvGrpSpPr/>
              <p:nvPr/>
            </p:nvGrpSpPr>
            <p:grpSpPr>
              <a:xfrm>
                <a:off x="6630348" y="3030846"/>
                <a:ext cx="4705141" cy="1319322"/>
                <a:chOff x="2022783" y="2004233"/>
                <a:chExt cx="4705141" cy="1319322"/>
              </a:xfrm>
            </p:grpSpPr>
            <p:cxnSp>
              <p:nvCxnSpPr>
                <p:cNvPr id="286" name="Straight Connector 285">
                  <a:extLst>
                    <a:ext uri="{FF2B5EF4-FFF2-40B4-BE49-F238E27FC236}">
                      <a16:creationId xmlns:a16="http://schemas.microsoft.com/office/drawing/2014/main" id="{E7CE46B4-2A68-1CFD-2C4B-C9E1969883DF}"/>
                    </a:ext>
                  </a:extLst>
                </p:cNvPr>
                <p:cNvCxnSpPr>
                  <a:cxnSpLocks/>
                </p:cNvCxnSpPr>
                <p:nvPr/>
              </p:nvCxnSpPr>
              <p:spPr>
                <a:xfrm flipH="1">
                  <a:off x="3627768" y="2004233"/>
                  <a:ext cx="1319322" cy="1319322"/>
                </a:xfrm>
                <a:prstGeom prst="line">
                  <a:avLst/>
                </a:prstGeom>
                <a:ln w="22225">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D57823D6-300F-BEF8-169D-1FDDA5A07E05}"/>
                    </a:ext>
                  </a:extLst>
                </p:cNvPr>
                <p:cNvCxnSpPr>
                  <a:cxnSpLocks/>
                </p:cNvCxnSpPr>
                <p:nvPr/>
              </p:nvCxnSpPr>
              <p:spPr>
                <a:xfrm flipH="1" flipV="1">
                  <a:off x="2022783" y="2654560"/>
                  <a:ext cx="4705141" cy="33898"/>
                </a:xfrm>
                <a:prstGeom prst="line">
                  <a:avLst/>
                </a:prstGeom>
                <a:ln w="22225">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grpSp>
      </p:grpSp>
      <p:sp>
        <p:nvSpPr>
          <p:cNvPr id="2" name="Title 1">
            <a:extLst>
              <a:ext uri="{FF2B5EF4-FFF2-40B4-BE49-F238E27FC236}">
                <a16:creationId xmlns:a16="http://schemas.microsoft.com/office/drawing/2014/main" id="{AF667A1D-02DB-B793-13E0-3CE0A4C14ED5}"/>
              </a:ext>
            </a:extLst>
          </p:cNvPr>
          <p:cNvSpPr>
            <a:spLocks noGrp="1"/>
          </p:cNvSpPr>
          <p:nvPr>
            <p:ph type="title"/>
          </p:nvPr>
        </p:nvSpPr>
        <p:spPr>
          <a:xfrm>
            <a:off x="0" y="-7753"/>
            <a:ext cx="8223579" cy="902179"/>
          </a:xfrm>
          <a:solidFill>
            <a:schemeClr val="bg1"/>
          </a:solidFill>
        </p:spPr>
        <p:txBody>
          <a:bodyPr>
            <a:noAutofit/>
          </a:bodyPr>
          <a:lstStyle/>
          <a:p>
            <a:br>
              <a:rPr lang="en-US" sz="2000" b="1" dirty="0">
                <a:solidFill>
                  <a:srgbClr val="0F2E4C"/>
                </a:solidFill>
                <a:latin typeface="Source Sans Pro" panose="020B0503030403020204" pitchFamily="34" charset="0"/>
                <a:ea typeface="Source Sans Pro" panose="020B0503030403020204" pitchFamily="34" charset="0"/>
              </a:rPr>
            </a:br>
            <a:r>
              <a:rPr lang="en-US" sz="3000" dirty="0">
                <a:solidFill>
                  <a:srgbClr val="1C4587"/>
                </a:solidFill>
                <a:latin typeface="Source Sans Pro" panose="020B0503030403020204" pitchFamily="34" charset="0"/>
                <a:ea typeface="Source Sans Pro" panose="020B0503030403020204" pitchFamily="34" charset="0"/>
              </a:rPr>
              <a:t>Programmable Photonics in Scale-up Domains</a:t>
            </a:r>
          </a:p>
        </p:txBody>
      </p:sp>
      <p:sp>
        <p:nvSpPr>
          <p:cNvPr id="5" name="Rectangle 4">
            <a:extLst>
              <a:ext uri="{FF2B5EF4-FFF2-40B4-BE49-F238E27FC236}">
                <a16:creationId xmlns:a16="http://schemas.microsoft.com/office/drawing/2014/main" id="{C88E13CD-37A6-1821-C759-84E7193F3112}"/>
              </a:ext>
            </a:extLst>
          </p:cNvPr>
          <p:cNvSpPr/>
          <p:nvPr/>
        </p:nvSpPr>
        <p:spPr>
          <a:xfrm>
            <a:off x="7686753" y="66775"/>
            <a:ext cx="4459732" cy="515777"/>
          </a:xfrm>
          <a:custGeom>
            <a:avLst/>
            <a:gdLst>
              <a:gd name="connsiteX0" fmla="*/ 0 w 4459732"/>
              <a:gd name="connsiteY0" fmla="*/ 0 h 515777"/>
              <a:gd name="connsiteX1" fmla="*/ 512869 w 4459732"/>
              <a:gd name="connsiteY1" fmla="*/ 0 h 515777"/>
              <a:gd name="connsiteX2" fmla="*/ 936544 w 4459732"/>
              <a:gd name="connsiteY2" fmla="*/ 0 h 515777"/>
              <a:gd name="connsiteX3" fmla="*/ 1583205 w 4459732"/>
              <a:gd name="connsiteY3" fmla="*/ 0 h 515777"/>
              <a:gd name="connsiteX4" fmla="*/ 2185269 w 4459732"/>
              <a:gd name="connsiteY4" fmla="*/ 0 h 515777"/>
              <a:gd name="connsiteX5" fmla="*/ 2742735 w 4459732"/>
              <a:gd name="connsiteY5" fmla="*/ 0 h 515777"/>
              <a:gd name="connsiteX6" fmla="*/ 3344799 w 4459732"/>
              <a:gd name="connsiteY6" fmla="*/ 0 h 515777"/>
              <a:gd name="connsiteX7" fmla="*/ 3857668 w 4459732"/>
              <a:gd name="connsiteY7" fmla="*/ 0 h 515777"/>
              <a:gd name="connsiteX8" fmla="*/ 4459732 w 4459732"/>
              <a:gd name="connsiteY8" fmla="*/ 0 h 515777"/>
              <a:gd name="connsiteX9" fmla="*/ 4459732 w 4459732"/>
              <a:gd name="connsiteY9" fmla="*/ 515777 h 515777"/>
              <a:gd name="connsiteX10" fmla="*/ 3991460 w 4459732"/>
              <a:gd name="connsiteY10" fmla="*/ 515777 h 515777"/>
              <a:gd name="connsiteX11" fmla="*/ 3523188 w 4459732"/>
              <a:gd name="connsiteY11" fmla="*/ 515777 h 515777"/>
              <a:gd name="connsiteX12" fmla="*/ 3099514 w 4459732"/>
              <a:gd name="connsiteY12" fmla="*/ 515777 h 515777"/>
              <a:gd name="connsiteX13" fmla="*/ 2497450 w 4459732"/>
              <a:gd name="connsiteY13" fmla="*/ 515777 h 515777"/>
              <a:gd name="connsiteX14" fmla="*/ 2073775 w 4459732"/>
              <a:gd name="connsiteY14" fmla="*/ 515777 h 515777"/>
              <a:gd name="connsiteX15" fmla="*/ 1605504 w 4459732"/>
              <a:gd name="connsiteY15" fmla="*/ 515777 h 515777"/>
              <a:gd name="connsiteX16" fmla="*/ 958842 w 4459732"/>
              <a:gd name="connsiteY16" fmla="*/ 515777 h 515777"/>
              <a:gd name="connsiteX17" fmla="*/ 535168 w 4459732"/>
              <a:gd name="connsiteY17" fmla="*/ 515777 h 515777"/>
              <a:gd name="connsiteX18" fmla="*/ 0 w 4459732"/>
              <a:gd name="connsiteY18" fmla="*/ 515777 h 515777"/>
              <a:gd name="connsiteX19" fmla="*/ 0 w 4459732"/>
              <a:gd name="connsiteY19" fmla="*/ 0 h 515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59732" h="515777" fill="none" extrusionOk="0">
                <a:moveTo>
                  <a:pt x="0" y="0"/>
                </a:moveTo>
                <a:cubicBezTo>
                  <a:pt x="227703" y="-2568"/>
                  <a:pt x="361249" y="39067"/>
                  <a:pt x="512869" y="0"/>
                </a:cubicBezTo>
                <a:cubicBezTo>
                  <a:pt x="664489" y="-39067"/>
                  <a:pt x="839253" y="40601"/>
                  <a:pt x="936544" y="0"/>
                </a:cubicBezTo>
                <a:cubicBezTo>
                  <a:pt x="1033836" y="-40601"/>
                  <a:pt x="1317084" y="15394"/>
                  <a:pt x="1583205" y="0"/>
                </a:cubicBezTo>
                <a:cubicBezTo>
                  <a:pt x="1849326" y="-15394"/>
                  <a:pt x="2016370" y="55192"/>
                  <a:pt x="2185269" y="0"/>
                </a:cubicBezTo>
                <a:cubicBezTo>
                  <a:pt x="2354168" y="-55192"/>
                  <a:pt x="2540677" y="9640"/>
                  <a:pt x="2742735" y="0"/>
                </a:cubicBezTo>
                <a:cubicBezTo>
                  <a:pt x="2944793" y="-9640"/>
                  <a:pt x="3131028" y="15857"/>
                  <a:pt x="3344799" y="0"/>
                </a:cubicBezTo>
                <a:cubicBezTo>
                  <a:pt x="3558570" y="-15857"/>
                  <a:pt x="3628941" y="13298"/>
                  <a:pt x="3857668" y="0"/>
                </a:cubicBezTo>
                <a:cubicBezTo>
                  <a:pt x="4086395" y="-13298"/>
                  <a:pt x="4281432" y="62870"/>
                  <a:pt x="4459732" y="0"/>
                </a:cubicBezTo>
                <a:cubicBezTo>
                  <a:pt x="4485017" y="175306"/>
                  <a:pt x="4408332" y="297590"/>
                  <a:pt x="4459732" y="515777"/>
                </a:cubicBezTo>
                <a:cubicBezTo>
                  <a:pt x="4279102" y="552861"/>
                  <a:pt x="4142542" y="469615"/>
                  <a:pt x="3991460" y="515777"/>
                </a:cubicBezTo>
                <a:cubicBezTo>
                  <a:pt x="3840378" y="561939"/>
                  <a:pt x="3736193" y="500367"/>
                  <a:pt x="3523188" y="515777"/>
                </a:cubicBezTo>
                <a:cubicBezTo>
                  <a:pt x="3310183" y="531187"/>
                  <a:pt x="3230261" y="483060"/>
                  <a:pt x="3099514" y="515777"/>
                </a:cubicBezTo>
                <a:cubicBezTo>
                  <a:pt x="2968767" y="548494"/>
                  <a:pt x="2772077" y="446687"/>
                  <a:pt x="2497450" y="515777"/>
                </a:cubicBezTo>
                <a:cubicBezTo>
                  <a:pt x="2222823" y="584867"/>
                  <a:pt x="2204252" y="466575"/>
                  <a:pt x="2073775" y="515777"/>
                </a:cubicBezTo>
                <a:cubicBezTo>
                  <a:pt x="1943298" y="564979"/>
                  <a:pt x="1733856" y="503709"/>
                  <a:pt x="1605504" y="515777"/>
                </a:cubicBezTo>
                <a:cubicBezTo>
                  <a:pt x="1477152" y="527845"/>
                  <a:pt x="1165965" y="457920"/>
                  <a:pt x="958842" y="515777"/>
                </a:cubicBezTo>
                <a:cubicBezTo>
                  <a:pt x="751719" y="573634"/>
                  <a:pt x="653805" y="470959"/>
                  <a:pt x="535168" y="515777"/>
                </a:cubicBezTo>
                <a:cubicBezTo>
                  <a:pt x="416531" y="560595"/>
                  <a:pt x="231487" y="479886"/>
                  <a:pt x="0" y="515777"/>
                </a:cubicBezTo>
                <a:cubicBezTo>
                  <a:pt x="-43423" y="357273"/>
                  <a:pt x="28436" y="129373"/>
                  <a:pt x="0" y="0"/>
                </a:cubicBezTo>
                <a:close/>
              </a:path>
              <a:path w="4459732" h="515777" stroke="0" extrusionOk="0">
                <a:moveTo>
                  <a:pt x="0" y="0"/>
                </a:moveTo>
                <a:cubicBezTo>
                  <a:pt x="116805" y="-48562"/>
                  <a:pt x="291532" y="52857"/>
                  <a:pt x="512869" y="0"/>
                </a:cubicBezTo>
                <a:cubicBezTo>
                  <a:pt x="734206" y="-52857"/>
                  <a:pt x="909612" y="17736"/>
                  <a:pt x="1070336" y="0"/>
                </a:cubicBezTo>
                <a:cubicBezTo>
                  <a:pt x="1231060" y="-17736"/>
                  <a:pt x="1352250" y="826"/>
                  <a:pt x="1494010" y="0"/>
                </a:cubicBezTo>
                <a:cubicBezTo>
                  <a:pt x="1635770" y="-826"/>
                  <a:pt x="1756751" y="17451"/>
                  <a:pt x="1962282" y="0"/>
                </a:cubicBezTo>
                <a:cubicBezTo>
                  <a:pt x="2167813" y="-17451"/>
                  <a:pt x="2407993" y="47225"/>
                  <a:pt x="2608943" y="0"/>
                </a:cubicBezTo>
                <a:cubicBezTo>
                  <a:pt x="2809893" y="-47225"/>
                  <a:pt x="3106356" y="75967"/>
                  <a:pt x="3255604" y="0"/>
                </a:cubicBezTo>
                <a:cubicBezTo>
                  <a:pt x="3404852" y="-75967"/>
                  <a:pt x="3537619" y="16322"/>
                  <a:pt x="3768474" y="0"/>
                </a:cubicBezTo>
                <a:cubicBezTo>
                  <a:pt x="3999329" y="-16322"/>
                  <a:pt x="4256278" y="37165"/>
                  <a:pt x="4459732" y="0"/>
                </a:cubicBezTo>
                <a:cubicBezTo>
                  <a:pt x="4499836" y="122677"/>
                  <a:pt x="4417144" y="381643"/>
                  <a:pt x="4459732" y="515777"/>
                </a:cubicBezTo>
                <a:cubicBezTo>
                  <a:pt x="4309943" y="562681"/>
                  <a:pt x="4122550" y="509917"/>
                  <a:pt x="3902266" y="515777"/>
                </a:cubicBezTo>
                <a:cubicBezTo>
                  <a:pt x="3681982" y="521637"/>
                  <a:pt x="3507090" y="445981"/>
                  <a:pt x="3255604" y="515777"/>
                </a:cubicBezTo>
                <a:cubicBezTo>
                  <a:pt x="3004118" y="585573"/>
                  <a:pt x="2949225" y="506636"/>
                  <a:pt x="2787333" y="515777"/>
                </a:cubicBezTo>
                <a:cubicBezTo>
                  <a:pt x="2625441" y="524918"/>
                  <a:pt x="2449722" y="509138"/>
                  <a:pt x="2140671" y="515777"/>
                </a:cubicBezTo>
                <a:cubicBezTo>
                  <a:pt x="1831620" y="522416"/>
                  <a:pt x="1920349" y="507502"/>
                  <a:pt x="1716997" y="515777"/>
                </a:cubicBezTo>
                <a:cubicBezTo>
                  <a:pt x="1513645" y="524052"/>
                  <a:pt x="1368668" y="503512"/>
                  <a:pt x="1114933" y="515777"/>
                </a:cubicBezTo>
                <a:cubicBezTo>
                  <a:pt x="861198" y="528042"/>
                  <a:pt x="859006" y="480748"/>
                  <a:pt x="691258" y="515777"/>
                </a:cubicBezTo>
                <a:cubicBezTo>
                  <a:pt x="523510" y="550806"/>
                  <a:pt x="258442" y="493470"/>
                  <a:pt x="0" y="515777"/>
                </a:cubicBezTo>
                <a:cubicBezTo>
                  <a:pt x="-54217" y="376437"/>
                  <a:pt x="44052" y="256123"/>
                  <a:pt x="0" y="0"/>
                </a:cubicBezTo>
                <a:close/>
              </a:path>
            </a:pathLst>
          </a:custGeom>
          <a:solidFill>
            <a:srgbClr val="FFC000">
              <a:lumMod val="20000"/>
              <a:lumOff val="80000"/>
            </a:srgbClr>
          </a:solidFill>
          <a:ln w="38100" cap="flat" cmpd="sng" algn="ctr">
            <a:solidFill>
              <a:srgbClr val="FFC000">
                <a:lumMod val="50000"/>
              </a:srgbClr>
            </a:solidFill>
            <a:prstDash val="solid"/>
            <a:miter lim="800000"/>
            <a:extLst>
              <a:ext uri="{C807C97D-BFC1-408E-A445-0C87EB9F89A2}">
                <ask:lineSketchStyleProps xmlns:ask="http://schemas.microsoft.com/office/drawing/2018/sketchyshapes" sd="3922137313">
                  <a:prstGeom prst="rect">
                    <a:avLst/>
                  </a:prstGeom>
                  <ask:type>
                    <ask:lineSketchScribble/>
                  </ask:type>
                </ask:lineSketchStyleProps>
              </a:ext>
            </a:extLst>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50000"/>
                  </a:srgbClr>
                </a:solidFill>
                <a:effectLst/>
                <a:uLnTx/>
                <a:uFillTx/>
                <a:latin typeface="Open Sans" pitchFamily="2" charset="0"/>
                <a:ea typeface="Open Sans" pitchFamily="2" charset="0"/>
                <a:cs typeface="Open Sans" pitchFamily="2" charset="0"/>
                <a:sym typeface="Abadi MT Std"/>
              </a:rPr>
              <a:t>Reconfigurable Topologies</a:t>
            </a:r>
          </a:p>
        </p:txBody>
      </p:sp>
      <p:sp>
        <p:nvSpPr>
          <p:cNvPr id="288" name="TextBox 287">
            <a:extLst>
              <a:ext uri="{FF2B5EF4-FFF2-40B4-BE49-F238E27FC236}">
                <a16:creationId xmlns:a16="http://schemas.microsoft.com/office/drawing/2014/main" id="{D24E00F6-1AD6-C558-3E50-665E9C7D38BB}"/>
              </a:ext>
            </a:extLst>
          </p:cNvPr>
          <p:cNvSpPr txBox="1"/>
          <p:nvPr/>
        </p:nvSpPr>
        <p:spPr>
          <a:xfrm>
            <a:off x="9790786" y="662058"/>
            <a:ext cx="2649613" cy="615553"/>
          </a:xfrm>
          <a:prstGeom prst="rect">
            <a:avLst/>
          </a:prstGeom>
          <a:noFill/>
        </p:spPr>
        <p:txBody>
          <a:bodyPr wrap="square">
            <a:spAutoFit/>
          </a:bodyPr>
          <a:lstStyle/>
          <a:p>
            <a:pPr lvl="1"/>
            <a:r>
              <a:rPr lang="en-US" sz="1600" dirty="0"/>
              <a:t>[R. Singh, Cornell]</a:t>
            </a:r>
          </a:p>
          <a:p>
            <a:pPr marL="742950" lvl="1" indent="-285750">
              <a:buFont typeface="Courier New" panose="02070309020205020404" pitchFamily="49" charset="0"/>
              <a:buChar char="o"/>
            </a:pPr>
            <a:endParaRPr lang="en-US" sz="1800" dirty="0"/>
          </a:p>
        </p:txBody>
      </p:sp>
      <p:sp>
        <p:nvSpPr>
          <p:cNvPr id="289" name="Content Placeholder 2">
            <a:extLst>
              <a:ext uri="{FF2B5EF4-FFF2-40B4-BE49-F238E27FC236}">
                <a16:creationId xmlns:a16="http://schemas.microsoft.com/office/drawing/2014/main" id="{E94A9685-4D26-4FAF-F874-84DF673D6FE8}"/>
              </a:ext>
            </a:extLst>
          </p:cNvPr>
          <p:cNvSpPr txBox="1">
            <a:spLocks/>
          </p:cNvSpPr>
          <p:nvPr/>
        </p:nvSpPr>
        <p:spPr>
          <a:xfrm>
            <a:off x="150961" y="3030846"/>
            <a:ext cx="5352661" cy="222484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F2E4C"/>
                </a:solidFill>
                <a:effectLst/>
                <a:uLnTx/>
                <a:uFillTx/>
                <a:latin typeface="Georgia" panose="02040502050405020303" pitchFamily="18" charset="0"/>
                <a:sym typeface="Abadi MT Std"/>
              </a:rPr>
              <a:t>“In-place” replacement of failed accelerators </a:t>
            </a:r>
            <a:r>
              <a:rPr lang="en-US" sz="2200" dirty="0">
                <a:solidFill>
                  <a:srgbClr val="FF2600"/>
                </a:solidFill>
                <a:latin typeface="Georgia" panose="02040502050405020303" pitchFamily="18" charset="0"/>
                <a:sym typeface="Abadi MT Std"/>
              </a:rPr>
              <a:t>within a second</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F2E4C"/>
                </a:solidFill>
                <a:effectLst/>
                <a:uLnTx/>
                <a:uFillTx/>
                <a:latin typeface="Georgia" panose="02040502050405020303" pitchFamily="18" charset="0"/>
                <a:sym typeface="Abadi MT Std"/>
              </a:rPr>
              <a:t>End-to-end hardware prototype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0F2E4C"/>
              </a:solidFill>
              <a:effectLst/>
              <a:uLnTx/>
              <a:uFillTx/>
              <a:latin typeface="Georgia" panose="02040502050405020303" pitchFamily="18" charset="0"/>
              <a:sym typeface="Abadi MT Std"/>
            </a:endParaRPr>
          </a:p>
        </p:txBody>
      </p:sp>
    </p:spTree>
    <p:extLst>
      <p:ext uri="{BB962C8B-B14F-4D97-AF65-F5344CB8AC3E}">
        <p14:creationId xmlns:p14="http://schemas.microsoft.com/office/powerpoint/2010/main" val="1229229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8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57144-EFA3-3D08-547B-E88FB9D326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7F153F-A77D-9C6C-8231-E1AED0BE435D}"/>
              </a:ext>
            </a:extLst>
          </p:cNvPr>
          <p:cNvSpPr>
            <a:spLocks noGrp="1"/>
          </p:cNvSpPr>
          <p:nvPr>
            <p:ph type="title"/>
          </p:nvPr>
        </p:nvSpPr>
        <p:spPr>
          <a:xfrm>
            <a:off x="182980" y="492738"/>
            <a:ext cx="11360800" cy="831200"/>
          </a:xfrm>
        </p:spPr>
        <p:txBody>
          <a:bodyPr/>
          <a:lstStyle/>
          <a:p>
            <a:r>
              <a:rPr lang="en-US" sz="3600" dirty="0">
                <a:latin typeface="Source Sans Pro" panose="020B0503030403020204" pitchFamily="34" charset="0"/>
                <a:ea typeface="Source Sans Pro" panose="020B0503030403020204" pitchFamily="34" charset="0"/>
              </a:rPr>
              <a:t>Photonic Domains</a:t>
            </a:r>
          </a:p>
        </p:txBody>
      </p:sp>
      <p:sp>
        <p:nvSpPr>
          <p:cNvPr id="12" name="Rectangle 11">
            <a:extLst>
              <a:ext uri="{FF2B5EF4-FFF2-40B4-BE49-F238E27FC236}">
                <a16:creationId xmlns:a16="http://schemas.microsoft.com/office/drawing/2014/main" id="{43A7D66C-D245-2561-4EF3-8B5DC3447B87}"/>
              </a:ext>
            </a:extLst>
          </p:cNvPr>
          <p:cNvSpPr/>
          <p:nvPr/>
        </p:nvSpPr>
        <p:spPr>
          <a:xfrm>
            <a:off x="1385293" y="3012480"/>
            <a:ext cx="3178184" cy="1163782"/>
          </a:xfrm>
          <a:prstGeom prst="rect">
            <a:avLst/>
          </a:prstGeom>
          <a:solidFill>
            <a:schemeClr val="bg2">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Rectangle 12">
            <a:extLst>
              <a:ext uri="{FF2B5EF4-FFF2-40B4-BE49-F238E27FC236}">
                <a16:creationId xmlns:a16="http://schemas.microsoft.com/office/drawing/2014/main" id="{19B94870-3E95-AAE0-7895-98FA4AB9AFE5}"/>
              </a:ext>
            </a:extLst>
          </p:cNvPr>
          <p:cNvSpPr/>
          <p:nvPr/>
        </p:nvSpPr>
        <p:spPr>
          <a:xfrm>
            <a:off x="1542311" y="3178735"/>
            <a:ext cx="786962" cy="277091"/>
          </a:xfrm>
          <a:prstGeom prst="rect">
            <a:avLst/>
          </a:prstGeom>
          <a:solidFill>
            <a:schemeClr val="accent2">
              <a:alpha val="52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a:t>GPU 0</a:t>
            </a:r>
          </a:p>
        </p:txBody>
      </p:sp>
      <p:sp>
        <p:nvSpPr>
          <p:cNvPr id="14" name="Rectangle 13">
            <a:extLst>
              <a:ext uri="{FF2B5EF4-FFF2-40B4-BE49-F238E27FC236}">
                <a16:creationId xmlns:a16="http://schemas.microsoft.com/office/drawing/2014/main" id="{940C5CE3-BFB4-6C8A-C194-7446183165EF}"/>
              </a:ext>
            </a:extLst>
          </p:cNvPr>
          <p:cNvSpPr/>
          <p:nvPr/>
        </p:nvSpPr>
        <p:spPr>
          <a:xfrm>
            <a:off x="2401293" y="3178735"/>
            <a:ext cx="786962" cy="277091"/>
          </a:xfrm>
          <a:prstGeom prst="rect">
            <a:avLst/>
          </a:prstGeom>
          <a:solidFill>
            <a:schemeClr val="accent6">
              <a:lumMod val="60000"/>
              <a:lumOff val="40000"/>
              <a:alpha val="52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a:solidFill>
                  <a:schemeClr val="tx1"/>
                </a:solidFill>
              </a:rPr>
              <a:t>GPU 1</a:t>
            </a:r>
          </a:p>
        </p:txBody>
      </p:sp>
      <p:sp>
        <p:nvSpPr>
          <p:cNvPr id="15" name="Rectangle 14">
            <a:extLst>
              <a:ext uri="{FF2B5EF4-FFF2-40B4-BE49-F238E27FC236}">
                <a16:creationId xmlns:a16="http://schemas.microsoft.com/office/drawing/2014/main" id="{748292CD-727A-F9F8-59F0-B5DC0FEDCB73}"/>
              </a:ext>
            </a:extLst>
          </p:cNvPr>
          <p:cNvSpPr/>
          <p:nvPr/>
        </p:nvSpPr>
        <p:spPr>
          <a:xfrm>
            <a:off x="3614006" y="3178735"/>
            <a:ext cx="786961" cy="277091"/>
          </a:xfrm>
          <a:prstGeom prst="rect">
            <a:avLst/>
          </a:prstGeom>
          <a:solidFill>
            <a:schemeClr val="accent5">
              <a:lumMod val="40000"/>
              <a:lumOff val="60000"/>
              <a:alpha val="52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a:t>GPU k</a:t>
            </a:r>
          </a:p>
        </p:txBody>
      </p:sp>
      <p:sp>
        <p:nvSpPr>
          <p:cNvPr id="17" name="Rectangle 16">
            <a:extLst>
              <a:ext uri="{FF2B5EF4-FFF2-40B4-BE49-F238E27FC236}">
                <a16:creationId xmlns:a16="http://schemas.microsoft.com/office/drawing/2014/main" id="{E74F2C2D-E054-4925-74F9-217CA919CB4C}"/>
              </a:ext>
            </a:extLst>
          </p:cNvPr>
          <p:cNvSpPr/>
          <p:nvPr/>
        </p:nvSpPr>
        <p:spPr>
          <a:xfrm>
            <a:off x="1542311" y="3622080"/>
            <a:ext cx="2858655" cy="415638"/>
          </a:xfrm>
          <a:prstGeom prst="rect">
            <a:avLst/>
          </a:prstGeom>
          <a:solidFill>
            <a:schemeClr val="bg1">
              <a:lumMod val="40000"/>
              <a:lumOff val="6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t>Scale-up Interconnect</a:t>
            </a:r>
          </a:p>
        </p:txBody>
      </p:sp>
      <p:cxnSp>
        <p:nvCxnSpPr>
          <p:cNvPr id="18" name="Straight Connector 17">
            <a:extLst>
              <a:ext uri="{FF2B5EF4-FFF2-40B4-BE49-F238E27FC236}">
                <a16:creationId xmlns:a16="http://schemas.microsoft.com/office/drawing/2014/main" id="{F9DA8629-1F7C-99EA-74F1-CB6C1726599F}"/>
              </a:ext>
            </a:extLst>
          </p:cNvPr>
          <p:cNvCxnSpPr>
            <a:cxnSpLocks/>
            <a:stCxn id="13" idx="2"/>
            <a:endCxn id="17" idx="0"/>
          </p:cNvCxnSpPr>
          <p:nvPr/>
        </p:nvCxnSpPr>
        <p:spPr>
          <a:xfrm>
            <a:off x="1935792" y="3455826"/>
            <a:ext cx="1035846" cy="166255"/>
          </a:xfrm>
          <a:prstGeom prst="line">
            <a:avLst/>
          </a:prstGeom>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685DFAD2-789B-2A74-897A-6172BCAF3369}"/>
              </a:ext>
            </a:extLst>
          </p:cNvPr>
          <p:cNvCxnSpPr>
            <a:cxnSpLocks/>
            <a:stCxn id="14" idx="2"/>
            <a:endCxn id="17" idx="0"/>
          </p:cNvCxnSpPr>
          <p:nvPr/>
        </p:nvCxnSpPr>
        <p:spPr>
          <a:xfrm>
            <a:off x="2794774" y="3455826"/>
            <a:ext cx="176864" cy="166255"/>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9">
            <a:extLst>
              <a:ext uri="{FF2B5EF4-FFF2-40B4-BE49-F238E27FC236}">
                <a16:creationId xmlns:a16="http://schemas.microsoft.com/office/drawing/2014/main" id="{59ACA683-0402-F62D-AF90-1542034EF752}"/>
              </a:ext>
            </a:extLst>
          </p:cNvPr>
          <p:cNvCxnSpPr>
            <a:cxnSpLocks/>
            <a:endCxn id="17" idx="0"/>
          </p:cNvCxnSpPr>
          <p:nvPr/>
        </p:nvCxnSpPr>
        <p:spPr>
          <a:xfrm flipH="1">
            <a:off x="2971638" y="3455826"/>
            <a:ext cx="1082964" cy="166255"/>
          </a:xfrm>
          <a:prstGeom prst="line">
            <a:avLst/>
          </a:prstGeom>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76844C87-F1C0-961C-CF4C-FB177B2E0180}"/>
              </a:ext>
            </a:extLst>
          </p:cNvPr>
          <p:cNvSpPr txBox="1"/>
          <p:nvPr/>
        </p:nvSpPr>
        <p:spPr>
          <a:xfrm>
            <a:off x="3027495" y="3086493"/>
            <a:ext cx="738909" cy="369332"/>
          </a:xfrm>
          <a:prstGeom prst="rect">
            <a:avLst/>
          </a:prstGeom>
          <a:noFill/>
        </p:spPr>
        <p:txBody>
          <a:bodyPr wrap="square">
            <a:spAutoFit/>
          </a:bodyPr>
          <a:lstStyle/>
          <a:p>
            <a:pPr algn="ctr"/>
            <a:r>
              <a:rPr lang="en-US"/>
              <a:t>…</a:t>
            </a:r>
          </a:p>
        </p:txBody>
      </p:sp>
      <p:sp>
        <p:nvSpPr>
          <p:cNvPr id="22" name="Rectangle 21">
            <a:extLst>
              <a:ext uri="{FF2B5EF4-FFF2-40B4-BE49-F238E27FC236}">
                <a16:creationId xmlns:a16="http://schemas.microsoft.com/office/drawing/2014/main" id="{A833D57F-2A5F-3E57-5D0D-774C1D864B77}"/>
              </a:ext>
            </a:extLst>
          </p:cNvPr>
          <p:cNvSpPr/>
          <p:nvPr/>
        </p:nvSpPr>
        <p:spPr>
          <a:xfrm>
            <a:off x="2068413" y="2192905"/>
            <a:ext cx="2036190" cy="475795"/>
          </a:xfrm>
          <a:prstGeom prst="rect">
            <a:avLst/>
          </a:prstGeom>
          <a:solidFill>
            <a:schemeClr val="bg2">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dirty="0"/>
              <a:t>Rail 0 OCS</a:t>
            </a:r>
          </a:p>
        </p:txBody>
      </p:sp>
      <p:sp>
        <p:nvSpPr>
          <p:cNvPr id="23" name="Rectangle 22">
            <a:extLst>
              <a:ext uri="{FF2B5EF4-FFF2-40B4-BE49-F238E27FC236}">
                <a16:creationId xmlns:a16="http://schemas.microsoft.com/office/drawing/2014/main" id="{CCF422FA-516E-D025-A998-E4372713F89A}"/>
              </a:ext>
            </a:extLst>
          </p:cNvPr>
          <p:cNvSpPr/>
          <p:nvPr/>
        </p:nvSpPr>
        <p:spPr>
          <a:xfrm>
            <a:off x="4581950" y="2204391"/>
            <a:ext cx="1885527" cy="452824"/>
          </a:xfrm>
          <a:prstGeom prst="rect">
            <a:avLst/>
          </a:prstGeom>
          <a:solidFill>
            <a:schemeClr val="bg2">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a:t>Rail 1 OCS</a:t>
            </a:r>
          </a:p>
        </p:txBody>
      </p:sp>
      <p:sp>
        <p:nvSpPr>
          <p:cNvPr id="24" name="Rectangle 23">
            <a:extLst>
              <a:ext uri="{FF2B5EF4-FFF2-40B4-BE49-F238E27FC236}">
                <a16:creationId xmlns:a16="http://schemas.microsoft.com/office/drawing/2014/main" id="{7EC215AD-596A-2E18-D157-66A1EC9BC51B}"/>
              </a:ext>
            </a:extLst>
          </p:cNvPr>
          <p:cNvSpPr/>
          <p:nvPr/>
        </p:nvSpPr>
        <p:spPr>
          <a:xfrm>
            <a:off x="6939710" y="2222588"/>
            <a:ext cx="2040060" cy="452826"/>
          </a:xfrm>
          <a:prstGeom prst="rect">
            <a:avLst/>
          </a:prstGeom>
          <a:solidFill>
            <a:schemeClr val="bg2">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lIns="91440" tIns="45720" rIns="91440" bIns="45720" rtlCol="0" anchor="ctr"/>
          <a:lstStyle/>
          <a:p>
            <a:pPr algn="ctr"/>
            <a:r>
              <a:rPr lang="en-US"/>
              <a:t>Rail k OCS</a:t>
            </a:r>
          </a:p>
        </p:txBody>
      </p:sp>
      <p:cxnSp>
        <p:nvCxnSpPr>
          <p:cNvPr id="25" name="Straight Connector 24">
            <a:extLst>
              <a:ext uri="{FF2B5EF4-FFF2-40B4-BE49-F238E27FC236}">
                <a16:creationId xmlns:a16="http://schemas.microsoft.com/office/drawing/2014/main" id="{F29B81DA-F86A-D064-3FAE-C3942365A83F}"/>
              </a:ext>
            </a:extLst>
          </p:cNvPr>
          <p:cNvCxnSpPr>
            <a:cxnSpLocks/>
            <a:stCxn id="22" idx="2"/>
            <a:endCxn id="13" idx="0"/>
          </p:cNvCxnSpPr>
          <p:nvPr/>
        </p:nvCxnSpPr>
        <p:spPr>
          <a:xfrm flipH="1">
            <a:off x="1935792" y="2668700"/>
            <a:ext cx="1150716" cy="510035"/>
          </a:xfrm>
          <a:prstGeom prst="line">
            <a:avLst/>
          </a:prstGeom>
          <a:ln w="38100">
            <a:solidFill>
              <a:schemeClr val="accent2"/>
            </a:solidFill>
          </a:ln>
        </p:spPr>
        <p:style>
          <a:lnRef idx="2">
            <a:schemeClr val="accent1"/>
          </a:lnRef>
          <a:fillRef idx="0">
            <a:schemeClr val="accent1"/>
          </a:fillRef>
          <a:effectRef idx="1">
            <a:schemeClr val="accent1"/>
          </a:effectRef>
          <a:fontRef idx="minor">
            <a:schemeClr val="tx1"/>
          </a:fontRef>
        </p:style>
      </p:cxnSp>
      <p:sp>
        <p:nvSpPr>
          <p:cNvPr id="26" name="Rectangle 25">
            <a:extLst>
              <a:ext uri="{FF2B5EF4-FFF2-40B4-BE49-F238E27FC236}">
                <a16:creationId xmlns:a16="http://schemas.microsoft.com/office/drawing/2014/main" id="{037DF93A-775D-E147-CEE1-F786562DAEB4}"/>
              </a:ext>
            </a:extLst>
          </p:cNvPr>
          <p:cNvSpPr/>
          <p:nvPr/>
        </p:nvSpPr>
        <p:spPr>
          <a:xfrm>
            <a:off x="5145805" y="3012480"/>
            <a:ext cx="3178184" cy="1163782"/>
          </a:xfrm>
          <a:prstGeom prst="rect">
            <a:avLst/>
          </a:prstGeom>
          <a:solidFill>
            <a:schemeClr val="bg2">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7" name="Rectangle 26">
            <a:extLst>
              <a:ext uri="{FF2B5EF4-FFF2-40B4-BE49-F238E27FC236}">
                <a16:creationId xmlns:a16="http://schemas.microsoft.com/office/drawing/2014/main" id="{F23EC0A9-0F16-1838-7881-D8F3D11CA08B}"/>
              </a:ext>
            </a:extLst>
          </p:cNvPr>
          <p:cNvSpPr/>
          <p:nvPr/>
        </p:nvSpPr>
        <p:spPr>
          <a:xfrm>
            <a:off x="5302823" y="3178735"/>
            <a:ext cx="786962" cy="277091"/>
          </a:xfrm>
          <a:prstGeom prst="rect">
            <a:avLst/>
          </a:prstGeom>
          <a:solidFill>
            <a:schemeClr val="accent2">
              <a:alpha val="52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a:t>GPU 0</a:t>
            </a:r>
          </a:p>
        </p:txBody>
      </p:sp>
      <p:sp>
        <p:nvSpPr>
          <p:cNvPr id="28" name="Rectangle 27">
            <a:extLst>
              <a:ext uri="{FF2B5EF4-FFF2-40B4-BE49-F238E27FC236}">
                <a16:creationId xmlns:a16="http://schemas.microsoft.com/office/drawing/2014/main" id="{0C6C57FF-D005-26C4-85F6-02B82DB8C49A}"/>
              </a:ext>
            </a:extLst>
          </p:cNvPr>
          <p:cNvSpPr/>
          <p:nvPr/>
        </p:nvSpPr>
        <p:spPr>
          <a:xfrm>
            <a:off x="6161805" y="3178735"/>
            <a:ext cx="786962" cy="277091"/>
          </a:xfrm>
          <a:prstGeom prst="rect">
            <a:avLst/>
          </a:prstGeom>
          <a:solidFill>
            <a:schemeClr val="accent6">
              <a:lumMod val="60000"/>
              <a:lumOff val="40000"/>
              <a:alpha val="52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a:solidFill>
                  <a:schemeClr val="tx1"/>
                </a:solidFill>
              </a:rPr>
              <a:t>GPU 1</a:t>
            </a:r>
          </a:p>
        </p:txBody>
      </p:sp>
      <p:sp>
        <p:nvSpPr>
          <p:cNvPr id="29" name="Rectangle 28">
            <a:extLst>
              <a:ext uri="{FF2B5EF4-FFF2-40B4-BE49-F238E27FC236}">
                <a16:creationId xmlns:a16="http://schemas.microsoft.com/office/drawing/2014/main" id="{36AE2027-0459-1387-7611-7E6A5B699E6D}"/>
              </a:ext>
            </a:extLst>
          </p:cNvPr>
          <p:cNvSpPr/>
          <p:nvPr/>
        </p:nvSpPr>
        <p:spPr>
          <a:xfrm>
            <a:off x="7374518" y="3178735"/>
            <a:ext cx="786961" cy="277091"/>
          </a:xfrm>
          <a:prstGeom prst="rect">
            <a:avLst/>
          </a:prstGeom>
          <a:solidFill>
            <a:schemeClr val="accent5">
              <a:lumMod val="40000"/>
              <a:lumOff val="60000"/>
              <a:alpha val="52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a:t>GPU k</a:t>
            </a:r>
          </a:p>
        </p:txBody>
      </p:sp>
      <p:sp>
        <p:nvSpPr>
          <p:cNvPr id="30" name="Rectangle 29">
            <a:extLst>
              <a:ext uri="{FF2B5EF4-FFF2-40B4-BE49-F238E27FC236}">
                <a16:creationId xmlns:a16="http://schemas.microsoft.com/office/drawing/2014/main" id="{4C30CC09-9C5E-E4FA-3AB8-2961B0E63422}"/>
              </a:ext>
            </a:extLst>
          </p:cNvPr>
          <p:cNvSpPr/>
          <p:nvPr/>
        </p:nvSpPr>
        <p:spPr>
          <a:xfrm>
            <a:off x="5302823" y="3622080"/>
            <a:ext cx="2858655" cy="415638"/>
          </a:xfrm>
          <a:prstGeom prst="rect">
            <a:avLst/>
          </a:prstGeom>
          <a:solidFill>
            <a:schemeClr val="bg1">
              <a:lumMod val="40000"/>
              <a:lumOff val="6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t>Scale-up Interconnect</a:t>
            </a:r>
          </a:p>
        </p:txBody>
      </p:sp>
      <p:cxnSp>
        <p:nvCxnSpPr>
          <p:cNvPr id="31" name="Straight Connector 30">
            <a:extLst>
              <a:ext uri="{FF2B5EF4-FFF2-40B4-BE49-F238E27FC236}">
                <a16:creationId xmlns:a16="http://schemas.microsoft.com/office/drawing/2014/main" id="{88D8EBCA-48D0-B8DA-F9C0-75CBB938CDBD}"/>
              </a:ext>
            </a:extLst>
          </p:cNvPr>
          <p:cNvCxnSpPr>
            <a:cxnSpLocks/>
            <a:stCxn id="27" idx="2"/>
            <a:endCxn id="30" idx="0"/>
          </p:cNvCxnSpPr>
          <p:nvPr/>
        </p:nvCxnSpPr>
        <p:spPr>
          <a:xfrm>
            <a:off x="5696304" y="3455826"/>
            <a:ext cx="1035846" cy="166255"/>
          </a:xfrm>
          <a:prstGeom prst="line">
            <a:avLst/>
          </a:prstGeom>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0E73561C-925C-F618-3031-85CDD87FD833}"/>
              </a:ext>
            </a:extLst>
          </p:cNvPr>
          <p:cNvCxnSpPr>
            <a:cxnSpLocks/>
            <a:stCxn id="28" idx="2"/>
            <a:endCxn id="30" idx="0"/>
          </p:cNvCxnSpPr>
          <p:nvPr/>
        </p:nvCxnSpPr>
        <p:spPr>
          <a:xfrm>
            <a:off x="6555286" y="3455826"/>
            <a:ext cx="176864" cy="166255"/>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DFA74884-3D4A-9DD9-BD0C-382AB72A0653}"/>
              </a:ext>
            </a:extLst>
          </p:cNvPr>
          <p:cNvCxnSpPr>
            <a:cxnSpLocks/>
            <a:endCxn id="30" idx="0"/>
          </p:cNvCxnSpPr>
          <p:nvPr/>
        </p:nvCxnSpPr>
        <p:spPr>
          <a:xfrm flipH="1">
            <a:off x="6732150" y="3455826"/>
            <a:ext cx="1082964" cy="166255"/>
          </a:xfrm>
          <a:prstGeom prst="line">
            <a:avLst/>
          </a:prstGeom>
        </p:spPr>
        <p:style>
          <a:lnRef idx="2">
            <a:schemeClr val="accent1"/>
          </a:lnRef>
          <a:fillRef idx="0">
            <a:schemeClr val="accent1"/>
          </a:fillRef>
          <a:effectRef idx="1">
            <a:schemeClr val="accent1"/>
          </a:effectRef>
          <a:fontRef idx="minor">
            <a:schemeClr val="tx1"/>
          </a:fontRef>
        </p:style>
      </p:cxnSp>
      <p:sp>
        <p:nvSpPr>
          <p:cNvPr id="34" name="TextBox 33">
            <a:extLst>
              <a:ext uri="{FF2B5EF4-FFF2-40B4-BE49-F238E27FC236}">
                <a16:creationId xmlns:a16="http://schemas.microsoft.com/office/drawing/2014/main" id="{1CE56C2F-2AC5-EB0A-5513-4DA53CE6C3D2}"/>
              </a:ext>
            </a:extLst>
          </p:cNvPr>
          <p:cNvSpPr txBox="1"/>
          <p:nvPr/>
        </p:nvSpPr>
        <p:spPr>
          <a:xfrm>
            <a:off x="6788007" y="3086493"/>
            <a:ext cx="738909" cy="369332"/>
          </a:xfrm>
          <a:prstGeom prst="rect">
            <a:avLst/>
          </a:prstGeom>
          <a:noFill/>
        </p:spPr>
        <p:txBody>
          <a:bodyPr wrap="square">
            <a:spAutoFit/>
          </a:bodyPr>
          <a:lstStyle/>
          <a:p>
            <a:pPr algn="ctr"/>
            <a:r>
              <a:rPr lang="en-US"/>
              <a:t>…</a:t>
            </a:r>
          </a:p>
        </p:txBody>
      </p:sp>
      <p:sp>
        <p:nvSpPr>
          <p:cNvPr id="35" name="Rectangle 34">
            <a:extLst>
              <a:ext uri="{FF2B5EF4-FFF2-40B4-BE49-F238E27FC236}">
                <a16:creationId xmlns:a16="http://schemas.microsoft.com/office/drawing/2014/main" id="{9D5B0EE9-7086-2953-24AB-88B0F4FD83D4}"/>
              </a:ext>
            </a:extLst>
          </p:cNvPr>
          <p:cNvSpPr/>
          <p:nvPr/>
        </p:nvSpPr>
        <p:spPr>
          <a:xfrm>
            <a:off x="2549949" y="4453353"/>
            <a:ext cx="3178184" cy="1163782"/>
          </a:xfrm>
          <a:prstGeom prst="rect">
            <a:avLst/>
          </a:prstGeom>
          <a:solidFill>
            <a:schemeClr val="bg2">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6" name="Rectangle 35">
            <a:extLst>
              <a:ext uri="{FF2B5EF4-FFF2-40B4-BE49-F238E27FC236}">
                <a16:creationId xmlns:a16="http://schemas.microsoft.com/office/drawing/2014/main" id="{EAC1714C-DD87-8F96-B96C-C0778DB2AF43}"/>
              </a:ext>
            </a:extLst>
          </p:cNvPr>
          <p:cNvSpPr/>
          <p:nvPr/>
        </p:nvSpPr>
        <p:spPr>
          <a:xfrm>
            <a:off x="2706967" y="4619608"/>
            <a:ext cx="786962" cy="277091"/>
          </a:xfrm>
          <a:prstGeom prst="rect">
            <a:avLst/>
          </a:prstGeom>
          <a:solidFill>
            <a:schemeClr val="accent2">
              <a:alpha val="50221"/>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a:t>GPU 0</a:t>
            </a:r>
          </a:p>
        </p:txBody>
      </p:sp>
      <p:sp>
        <p:nvSpPr>
          <p:cNvPr id="37" name="Rectangle 36">
            <a:extLst>
              <a:ext uri="{FF2B5EF4-FFF2-40B4-BE49-F238E27FC236}">
                <a16:creationId xmlns:a16="http://schemas.microsoft.com/office/drawing/2014/main" id="{9D2C2704-87AB-F8B4-3A7E-09CEF67D8775}"/>
              </a:ext>
            </a:extLst>
          </p:cNvPr>
          <p:cNvSpPr/>
          <p:nvPr/>
        </p:nvSpPr>
        <p:spPr>
          <a:xfrm>
            <a:off x="3565949" y="4619608"/>
            <a:ext cx="786962" cy="277091"/>
          </a:xfrm>
          <a:prstGeom prst="rect">
            <a:avLst/>
          </a:prstGeom>
          <a:solidFill>
            <a:schemeClr val="accent6">
              <a:lumMod val="60000"/>
              <a:lumOff val="40000"/>
              <a:alpha val="50221"/>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a:solidFill>
                  <a:schemeClr val="tx1"/>
                </a:solidFill>
              </a:rPr>
              <a:t>GPU 1</a:t>
            </a:r>
          </a:p>
        </p:txBody>
      </p:sp>
      <p:sp>
        <p:nvSpPr>
          <p:cNvPr id="38" name="Rectangle 37">
            <a:extLst>
              <a:ext uri="{FF2B5EF4-FFF2-40B4-BE49-F238E27FC236}">
                <a16:creationId xmlns:a16="http://schemas.microsoft.com/office/drawing/2014/main" id="{35261582-10E3-901F-4BBC-61F56B7FA173}"/>
              </a:ext>
            </a:extLst>
          </p:cNvPr>
          <p:cNvSpPr/>
          <p:nvPr/>
        </p:nvSpPr>
        <p:spPr>
          <a:xfrm>
            <a:off x="4778662" y="4619608"/>
            <a:ext cx="786961" cy="277091"/>
          </a:xfrm>
          <a:prstGeom prst="rect">
            <a:avLst/>
          </a:prstGeom>
          <a:solidFill>
            <a:schemeClr val="accent5">
              <a:lumMod val="40000"/>
              <a:lumOff val="60000"/>
              <a:alpha val="50221"/>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a:t>GPU k</a:t>
            </a:r>
          </a:p>
        </p:txBody>
      </p:sp>
      <p:sp>
        <p:nvSpPr>
          <p:cNvPr id="39" name="Rectangle 38">
            <a:extLst>
              <a:ext uri="{FF2B5EF4-FFF2-40B4-BE49-F238E27FC236}">
                <a16:creationId xmlns:a16="http://schemas.microsoft.com/office/drawing/2014/main" id="{50E45407-8174-AA03-1746-1ED63754FFB9}"/>
              </a:ext>
            </a:extLst>
          </p:cNvPr>
          <p:cNvSpPr/>
          <p:nvPr/>
        </p:nvSpPr>
        <p:spPr>
          <a:xfrm>
            <a:off x="2706966" y="5062953"/>
            <a:ext cx="2858655" cy="415638"/>
          </a:xfrm>
          <a:prstGeom prst="rect">
            <a:avLst/>
          </a:prstGeom>
          <a:solidFill>
            <a:schemeClr val="bg1">
              <a:lumMod val="40000"/>
              <a:lumOff val="6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t>Scale-up Interconnect</a:t>
            </a:r>
          </a:p>
        </p:txBody>
      </p:sp>
      <p:cxnSp>
        <p:nvCxnSpPr>
          <p:cNvPr id="40" name="Straight Connector 39">
            <a:extLst>
              <a:ext uri="{FF2B5EF4-FFF2-40B4-BE49-F238E27FC236}">
                <a16:creationId xmlns:a16="http://schemas.microsoft.com/office/drawing/2014/main" id="{E3701B2B-20C5-4876-D89C-D8A1672474D1}"/>
              </a:ext>
            </a:extLst>
          </p:cNvPr>
          <p:cNvCxnSpPr>
            <a:cxnSpLocks/>
            <a:stCxn id="36" idx="2"/>
            <a:endCxn id="39" idx="0"/>
          </p:cNvCxnSpPr>
          <p:nvPr/>
        </p:nvCxnSpPr>
        <p:spPr>
          <a:xfrm>
            <a:off x="3100448" y="4896698"/>
            <a:ext cx="1035846" cy="166255"/>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FC233510-CCBC-2ACD-931F-8F676214E797}"/>
              </a:ext>
            </a:extLst>
          </p:cNvPr>
          <p:cNvCxnSpPr>
            <a:cxnSpLocks/>
            <a:stCxn id="37" idx="2"/>
            <a:endCxn id="39" idx="0"/>
          </p:cNvCxnSpPr>
          <p:nvPr/>
        </p:nvCxnSpPr>
        <p:spPr>
          <a:xfrm>
            <a:off x="3959430" y="4896698"/>
            <a:ext cx="176864" cy="166255"/>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2C04B66E-3559-6D51-AA87-5A045BD7F832}"/>
              </a:ext>
            </a:extLst>
          </p:cNvPr>
          <p:cNvCxnSpPr>
            <a:cxnSpLocks/>
            <a:endCxn id="39" idx="0"/>
          </p:cNvCxnSpPr>
          <p:nvPr/>
        </p:nvCxnSpPr>
        <p:spPr>
          <a:xfrm flipH="1">
            <a:off x="4136294" y="4896698"/>
            <a:ext cx="1082964" cy="166255"/>
          </a:xfrm>
          <a:prstGeom prst="line">
            <a:avLst/>
          </a:prstGeom>
        </p:spPr>
        <p:style>
          <a:lnRef idx="2">
            <a:schemeClr val="accent1"/>
          </a:lnRef>
          <a:fillRef idx="0">
            <a:schemeClr val="accent1"/>
          </a:fillRef>
          <a:effectRef idx="1">
            <a:schemeClr val="accent1"/>
          </a:effectRef>
          <a:fontRef idx="minor">
            <a:schemeClr val="tx1"/>
          </a:fontRef>
        </p:style>
      </p:cxnSp>
      <p:sp>
        <p:nvSpPr>
          <p:cNvPr id="43" name="TextBox 42">
            <a:extLst>
              <a:ext uri="{FF2B5EF4-FFF2-40B4-BE49-F238E27FC236}">
                <a16:creationId xmlns:a16="http://schemas.microsoft.com/office/drawing/2014/main" id="{2003C653-1960-D5C1-1DF0-819AE60BFFA1}"/>
              </a:ext>
            </a:extLst>
          </p:cNvPr>
          <p:cNvSpPr txBox="1"/>
          <p:nvPr/>
        </p:nvSpPr>
        <p:spPr>
          <a:xfrm>
            <a:off x="4192151" y="4527366"/>
            <a:ext cx="738909" cy="369332"/>
          </a:xfrm>
          <a:prstGeom prst="rect">
            <a:avLst/>
          </a:prstGeom>
          <a:noFill/>
        </p:spPr>
        <p:txBody>
          <a:bodyPr wrap="square">
            <a:spAutoFit/>
          </a:bodyPr>
          <a:lstStyle/>
          <a:p>
            <a:pPr algn="ctr"/>
            <a:r>
              <a:rPr lang="en-US"/>
              <a:t>…</a:t>
            </a:r>
          </a:p>
        </p:txBody>
      </p:sp>
      <p:sp>
        <p:nvSpPr>
          <p:cNvPr id="44" name="Rectangle 43">
            <a:extLst>
              <a:ext uri="{FF2B5EF4-FFF2-40B4-BE49-F238E27FC236}">
                <a16:creationId xmlns:a16="http://schemas.microsoft.com/office/drawing/2014/main" id="{C50892BB-F8D1-6C15-B227-1EE5C5077CB3}"/>
              </a:ext>
            </a:extLst>
          </p:cNvPr>
          <p:cNvSpPr/>
          <p:nvPr/>
        </p:nvSpPr>
        <p:spPr>
          <a:xfrm>
            <a:off x="6310461" y="4453353"/>
            <a:ext cx="3178184" cy="1163782"/>
          </a:xfrm>
          <a:prstGeom prst="rect">
            <a:avLst/>
          </a:prstGeom>
          <a:solidFill>
            <a:schemeClr val="bg2">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45" name="Rectangle 44">
            <a:extLst>
              <a:ext uri="{FF2B5EF4-FFF2-40B4-BE49-F238E27FC236}">
                <a16:creationId xmlns:a16="http://schemas.microsoft.com/office/drawing/2014/main" id="{3DDF534F-8550-B6AF-2FB5-981D7BA73C11}"/>
              </a:ext>
            </a:extLst>
          </p:cNvPr>
          <p:cNvSpPr/>
          <p:nvPr/>
        </p:nvSpPr>
        <p:spPr>
          <a:xfrm>
            <a:off x="6467479" y="4619608"/>
            <a:ext cx="786962" cy="277091"/>
          </a:xfrm>
          <a:prstGeom prst="rect">
            <a:avLst/>
          </a:prstGeom>
          <a:solidFill>
            <a:schemeClr val="accent2">
              <a:alpha val="50221"/>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a:t>GPU 0</a:t>
            </a:r>
          </a:p>
        </p:txBody>
      </p:sp>
      <p:sp>
        <p:nvSpPr>
          <p:cNvPr id="46" name="Rectangle 45">
            <a:extLst>
              <a:ext uri="{FF2B5EF4-FFF2-40B4-BE49-F238E27FC236}">
                <a16:creationId xmlns:a16="http://schemas.microsoft.com/office/drawing/2014/main" id="{D5E3585A-CFB1-544F-D7A8-CBFD504EE9AB}"/>
              </a:ext>
            </a:extLst>
          </p:cNvPr>
          <p:cNvSpPr/>
          <p:nvPr/>
        </p:nvSpPr>
        <p:spPr>
          <a:xfrm>
            <a:off x="7326461" y="4619608"/>
            <a:ext cx="786962" cy="277091"/>
          </a:xfrm>
          <a:prstGeom prst="rect">
            <a:avLst/>
          </a:prstGeom>
          <a:solidFill>
            <a:schemeClr val="accent6">
              <a:lumMod val="60000"/>
              <a:lumOff val="40000"/>
              <a:alpha val="50221"/>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a:solidFill>
                  <a:schemeClr val="tx1"/>
                </a:solidFill>
              </a:rPr>
              <a:t>GPU 1</a:t>
            </a:r>
          </a:p>
        </p:txBody>
      </p:sp>
      <p:sp>
        <p:nvSpPr>
          <p:cNvPr id="47" name="Rectangle 46">
            <a:extLst>
              <a:ext uri="{FF2B5EF4-FFF2-40B4-BE49-F238E27FC236}">
                <a16:creationId xmlns:a16="http://schemas.microsoft.com/office/drawing/2014/main" id="{D34FD8D4-8AC7-A610-F80D-2F70858C30E2}"/>
              </a:ext>
            </a:extLst>
          </p:cNvPr>
          <p:cNvSpPr/>
          <p:nvPr/>
        </p:nvSpPr>
        <p:spPr>
          <a:xfrm>
            <a:off x="8539174" y="4619608"/>
            <a:ext cx="786961" cy="277091"/>
          </a:xfrm>
          <a:prstGeom prst="rect">
            <a:avLst/>
          </a:prstGeom>
          <a:solidFill>
            <a:schemeClr val="accent5">
              <a:lumMod val="40000"/>
              <a:lumOff val="60000"/>
              <a:alpha val="50221"/>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1400"/>
              <a:t>GPU k</a:t>
            </a:r>
          </a:p>
        </p:txBody>
      </p:sp>
      <p:sp>
        <p:nvSpPr>
          <p:cNvPr id="48" name="Rectangle 47">
            <a:extLst>
              <a:ext uri="{FF2B5EF4-FFF2-40B4-BE49-F238E27FC236}">
                <a16:creationId xmlns:a16="http://schemas.microsoft.com/office/drawing/2014/main" id="{8C1F0D03-CD5C-E5DF-A63A-60274828DB07}"/>
              </a:ext>
            </a:extLst>
          </p:cNvPr>
          <p:cNvSpPr/>
          <p:nvPr/>
        </p:nvSpPr>
        <p:spPr>
          <a:xfrm>
            <a:off x="6467478" y="5062953"/>
            <a:ext cx="2858655" cy="415638"/>
          </a:xfrm>
          <a:prstGeom prst="rect">
            <a:avLst/>
          </a:prstGeom>
          <a:solidFill>
            <a:schemeClr val="bg1">
              <a:lumMod val="40000"/>
              <a:lumOff val="6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t>Scale-up Interconnect</a:t>
            </a:r>
          </a:p>
        </p:txBody>
      </p:sp>
      <p:cxnSp>
        <p:nvCxnSpPr>
          <p:cNvPr id="49" name="Straight Connector 48">
            <a:extLst>
              <a:ext uri="{FF2B5EF4-FFF2-40B4-BE49-F238E27FC236}">
                <a16:creationId xmlns:a16="http://schemas.microsoft.com/office/drawing/2014/main" id="{0056660B-2605-C2B7-4DA5-55F588246283}"/>
              </a:ext>
            </a:extLst>
          </p:cNvPr>
          <p:cNvCxnSpPr>
            <a:cxnSpLocks/>
            <a:stCxn id="45" idx="2"/>
            <a:endCxn id="48" idx="0"/>
          </p:cNvCxnSpPr>
          <p:nvPr/>
        </p:nvCxnSpPr>
        <p:spPr>
          <a:xfrm>
            <a:off x="6860960" y="4896698"/>
            <a:ext cx="1035846" cy="166255"/>
          </a:xfrm>
          <a:prstGeom prst="line">
            <a:avLst/>
          </a:prstGeom>
        </p:spPr>
        <p:style>
          <a:lnRef idx="2">
            <a:schemeClr val="accent1"/>
          </a:lnRef>
          <a:fillRef idx="0">
            <a:schemeClr val="accent1"/>
          </a:fillRef>
          <a:effectRef idx="1">
            <a:schemeClr val="accent1"/>
          </a:effectRef>
          <a:fontRef idx="minor">
            <a:schemeClr val="tx1"/>
          </a:fontRef>
        </p:style>
      </p:cxnSp>
      <p:cxnSp>
        <p:nvCxnSpPr>
          <p:cNvPr id="50" name="Straight Connector 49">
            <a:extLst>
              <a:ext uri="{FF2B5EF4-FFF2-40B4-BE49-F238E27FC236}">
                <a16:creationId xmlns:a16="http://schemas.microsoft.com/office/drawing/2014/main" id="{FD54F12A-4EC5-11B5-CAB4-E8F60C003D60}"/>
              </a:ext>
            </a:extLst>
          </p:cNvPr>
          <p:cNvCxnSpPr>
            <a:cxnSpLocks/>
            <a:stCxn id="46" idx="2"/>
            <a:endCxn id="48" idx="0"/>
          </p:cNvCxnSpPr>
          <p:nvPr/>
        </p:nvCxnSpPr>
        <p:spPr>
          <a:xfrm>
            <a:off x="7719942" y="4896698"/>
            <a:ext cx="176864" cy="166255"/>
          </a:xfrm>
          <a:prstGeom prst="line">
            <a:avLst/>
          </a:prstGeom>
        </p:spPr>
        <p:style>
          <a:lnRef idx="2">
            <a:schemeClr val="accent1"/>
          </a:lnRef>
          <a:fillRef idx="0">
            <a:schemeClr val="accent1"/>
          </a:fillRef>
          <a:effectRef idx="1">
            <a:schemeClr val="accent1"/>
          </a:effectRef>
          <a:fontRef idx="minor">
            <a:schemeClr val="tx1"/>
          </a:fontRef>
        </p:style>
      </p:cxnSp>
      <p:cxnSp>
        <p:nvCxnSpPr>
          <p:cNvPr id="51" name="Straight Connector 50">
            <a:extLst>
              <a:ext uri="{FF2B5EF4-FFF2-40B4-BE49-F238E27FC236}">
                <a16:creationId xmlns:a16="http://schemas.microsoft.com/office/drawing/2014/main" id="{12BA825F-6BDE-D02D-6460-94385265F957}"/>
              </a:ext>
            </a:extLst>
          </p:cNvPr>
          <p:cNvCxnSpPr>
            <a:cxnSpLocks/>
            <a:endCxn id="48" idx="0"/>
          </p:cNvCxnSpPr>
          <p:nvPr/>
        </p:nvCxnSpPr>
        <p:spPr>
          <a:xfrm flipH="1">
            <a:off x="7896806" y="4896698"/>
            <a:ext cx="1082964" cy="166255"/>
          </a:xfrm>
          <a:prstGeom prst="line">
            <a:avLst/>
          </a:prstGeom>
        </p:spPr>
        <p:style>
          <a:lnRef idx="2">
            <a:schemeClr val="accent1"/>
          </a:lnRef>
          <a:fillRef idx="0">
            <a:schemeClr val="accent1"/>
          </a:fillRef>
          <a:effectRef idx="1">
            <a:schemeClr val="accent1"/>
          </a:effectRef>
          <a:fontRef idx="minor">
            <a:schemeClr val="tx1"/>
          </a:fontRef>
        </p:style>
      </p:cxnSp>
      <p:sp>
        <p:nvSpPr>
          <p:cNvPr id="52" name="TextBox 51">
            <a:extLst>
              <a:ext uri="{FF2B5EF4-FFF2-40B4-BE49-F238E27FC236}">
                <a16:creationId xmlns:a16="http://schemas.microsoft.com/office/drawing/2014/main" id="{16F4DFBA-2480-C6CE-5A7C-2A7E5408451B}"/>
              </a:ext>
            </a:extLst>
          </p:cNvPr>
          <p:cNvSpPr txBox="1"/>
          <p:nvPr/>
        </p:nvSpPr>
        <p:spPr>
          <a:xfrm>
            <a:off x="7952663" y="4527366"/>
            <a:ext cx="738909" cy="369332"/>
          </a:xfrm>
          <a:prstGeom prst="rect">
            <a:avLst/>
          </a:prstGeom>
          <a:noFill/>
        </p:spPr>
        <p:txBody>
          <a:bodyPr wrap="square">
            <a:spAutoFit/>
          </a:bodyPr>
          <a:lstStyle/>
          <a:p>
            <a:pPr algn="ctr"/>
            <a:r>
              <a:rPr lang="en-US"/>
              <a:t>…</a:t>
            </a:r>
          </a:p>
        </p:txBody>
      </p:sp>
      <p:cxnSp>
        <p:nvCxnSpPr>
          <p:cNvPr id="53" name="Straight Connector 52">
            <a:extLst>
              <a:ext uri="{FF2B5EF4-FFF2-40B4-BE49-F238E27FC236}">
                <a16:creationId xmlns:a16="http://schemas.microsoft.com/office/drawing/2014/main" id="{CC6B6972-7D7D-6727-BB88-7195006589BC}"/>
              </a:ext>
            </a:extLst>
          </p:cNvPr>
          <p:cNvCxnSpPr>
            <a:cxnSpLocks/>
            <a:stCxn id="22" idx="2"/>
            <a:endCxn id="36" idx="0"/>
          </p:cNvCxnSpPr>
          <p:nvPr/>
        </p:nvCxnSpPr>
        <p:spPr>
          <a:xfrm>
            <a:off x="3086508" y="2668700"/>
            <a:ext cx="13940" cy="1950908"/>
          </a:xfrm>
          <a:prstGeom prst="line">
            <a:avLst/>
          </a:prstGeom>
          <a:ln w="3810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54" name="Straight Connector 53">
            <a:extLst>
              <a:ext uri="{FF2B5EF4-FFF2-40B4-BE49-F238E27FC236}">
                <a16:creationId xmlns:a16="http://schemas.microsoft.com/office/drawing/2014/main" id="{85A0CF79-68C9-C0F1-42BE-6D3FE70C3BE4}"/>
              </a:ext>
            </a:extLst>
          </p:cNvPr>
          <p:cNvCxnSpPr>
            <a:cxnSpLocks/>
            <a:stCxn id="22" idx="2"/>
            <a:endCxn id="27" idx="0"/>
          </p:cNvCxnSpPr>
          <p:nvPr/>
        </p:nvCxnSpPr>
        <p:spPr>
          <a:xfrm>
            <a:off x="3086508" y="2668700"/>
            <a:ext cx="2609796" cy="510035"/>
          </a:xfrm>
          <a:prstGeom prst="line">
            <a:avLst/>
          </a:prstGeom>
          <a:ln w="3810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55" name="Straight Connector 54">
            <a:extLst>
              <a:ext uri="{FF2B5EF4-FFF2-40B4-BE49-F238E27FC236}">
                <a16:creationId xmlns:a16="http://schemas.microsoft.com/office/drawing/2014/main" id="{3C9BB79E-CBBE-BC7C-85FE-AE1D7AA02FA5}"/>
              </a:ext>
            </a:extLst>
          </p:cNvPr>
          <p:cNvCxnSpPr>
            <a:cxnSpLocks/>
            <a:stCxn id="22" idx="2"/>
            <a:endCxn id="45" idx="0"/>
          </p:cNvCxnSpPr>
          <p:nvPr/>
        </p:nvCxnSpPr>
        <p:spPr>
          <a:xfrm>
            <a:off x="3086508" y="2668700"/>
            <a:ext cx="3774452" cy="1950908"/>
          </a:xfrm>
          <a:prstGeom prst="line">
            <a:avLst/>
          </a:prstGeom>
          <a:ln w="38100">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56" name="Straight Connector 55">
            <a:extLst>
              <a:ext uri="{FF2B5EF4-FFF2-40B4-BE49-F238E27FC236}">
                <a16:creationId xmlns:a16="http://schemas.microsoft.com/office/drawing/2014/main" id="{359DDB7C-D837-78AE-FDBB-A733597F88C7}"/>
              </a:ext>
            </a:extLst>
          </p:cNvPr>
          <p:cNvCxnSpPr>
            <a:cxnSpLocks/>
            <a:stCxn id="23" idx="2"/>
            <a:endCxn id="14" idx="0"/>
          </p:cNvCxnSpPr>
          <p:nvPr/>
        </p:nvCxnSpPr>
        <p:spPr>
          <a:xfrm flipH="1">
            <a:off x="2794774" y="2657215"/>
            <a:ext cx="2729940" cy="521520"/>
          </a:xfrm>
          <a:prstGeom prst="line">
            <a:avLst/>
          </a:prstGeom>
          <a:ln w="38100">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57" name="Straight Connector 56">
            <a:extLst>
              <a:ext uri="{FF2B5EF4-FFF2-40B4-BE49-F238E27FC236}">
                <a16:creationId xmlns:a16="http://schemas.microsoft.com/office/drawing/2014/main" id="{C467C3C2-6F9F-8829-7FE3-CA42F0C6B445}"/>
              </a:ext>
            </a:extLst>
          </p:cNvPr>
          <p:cNvCxnSpPr>
            <a:cxnSpLocks/>
            <a:stCxn id="23" idx="2"/>
            <a:endCxn id="28" idx="0"/>
          </p:cNvCxnSpPr>
          <p:nvPr/>
        </p:nvCxnSpPr>
        <p:spPr>
          <a:xfrm>
            <a:off x="5524714" y="2657215"/>
            <a:ext cx="1030572" cy="521520"/>
          </a:xfrm>
          <a:prstGeom prst="line">
            <a:avLst/>
          </a:prstGeom>
          <a:ln w="38100">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02B9BAF0-1872-9EF7-7C03-CE778AA4A432}"/>
              </a:ext>
            </a:extLst>
          </p:cNvPr>
          <p:cNvCxnSpPr>
            <a:cxnSpLocks/>
            <a:stCxn id="23" idx="2"/>
            <a:endCxn id="37" idx="0"/>
          </p:cNvCxnSpPr>
          <p:nvPr/>
        </p:nvCxnSpPr>
        <p:spPr>
          <a:xfrm flipH="1">
            <a:off x="3959430" y="2657215"/>
            <a:ext cx="1565284" cy="1962393"/>
          </a:xfrm>
          <a:prstGeom prst="line">
            <a:avLst/>
          </a:prstGeom>
          <a:ln w="38100">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063EEAA3-6667-3AE0-4CE2-EBC23ABA70F6}"/>
              </a:ext>
            </a:extLst>
          </p:cNvPr>
          <p:cNvCxnSpPr>
            <a:cxnSpLocks/>
            <a:stCxn id="23" idx="2"/>
            <a:endCxn id="46" idx="0"/>
          </p:cNvCxnSpPr>
          <p:nvPr/>
        </p:nvCxnSpPr>
        <p:spPr>
          <a:xfrm>
            <a:off x="5524714" y="2657215"/>
            <a:ext cx="2195228" cy="1962393"/>
          </a:xfrm>
          <a:prstGeom prst="line">
            <a:avLst/>
          </a:prstGeom>
          <a:ln w="38100">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60" name="Straight Connector 59">
            <a:extLst>
              <a:ext uri="{FF2B5EF4-FFF2-40B4-BE49-F238E27FC236}">
                <a16:creationId xmlns:a16="http://schemas.microsoft.com/office/drawing/2014/main" id="{A8177389-FAF0-77E0-DC13-1F83F264F6BF}"/>
              </a:ext>
            </a:extLst>
          </p:cNvPr>
          <p:cNvCxnSpPr>
            <a:cxnSpLocks/>
            <a:stCxn id="24" idx="2"/>
            <a:endCxn id="15" idx="0"/>
          </p:cNvCxnSpPr>
          <p:nvPr/>
        </p:nvCxnSpPr>
        <p:spPr>
          <a:xfrm flipH="1">
            <a:off x="4007487" y="2675414"/>
            <a:ext cx="3952253" cy="503321"/>
          </a:xfrm>
          <a:prstGeom prst="line">
            <a:avLst/>
          </a:prstGeom>
          <a:ln w="3810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61" name="Straight Connector 60">
            <a:extLst>
              <a:ext uri="{FF2B5EF4-FFF2-40B4-BE49-F238E27FC236}">
                <a16:creationId xmlns:a16="http://schemas.microsoft.com/office/drawing/2014/main" id="{50BED3F9-B08D-4F3E-5FD9-81E8DCF7A927}"/>
              </a:ext>
            </a:extLst>
          </p:cNvPr>
          <p:cNvCxnSpPr>
            <a:cxnSpLocks/>
            <a:stCxn id="24" idx="2"/>
            <a:endCxn id="29" idx="0"/>
          </p:cNvCxnSpPr>
          <p:nvPr/>
        </p:nvCxnSpPr>
        <p:spPr>
          <a:xfrm flipH="1">
            <a:off x="7767999" y="2675414"/>
            <a:ext cx="191741" cy="503321"/>
          </a:xfrm>
          <a:prstGeom prst="line">
            <a:avLst/>
          </a:prstGeom>
          <a:ln w="3810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62" name="Straight Connector 61">
            <a:extLst>
              <a:ext uri="{FF2B5EF4-FFF2-40B4-BE49-F238E27FC236}">
                <a16:creationId xmlns:a16="http://schemas.microsoft.com/office/drawing/2014/main" id="{F7E433C6-1E5D-84CE-0B75-CADB80747F98}"/>
              </a:ext>
            </a:extLst>
          </p:cNvPr>
          <p:cNvCxnSpPr>
            <a:cxnSpLocks/>
            <a:stCxn id="24" idx="2"/>
            <a:endCxn id="47" idx="0"/>
          </p:cNvCxnSpPr>
          <p:nvPr/>
        </p:nvCxnSpPr>
        <p:spPr>
          <a:xfrm>
            <a:off x="7959740" y="2675414"/>
            <a:ext cx="972915" cy="1944194"/>
          </a:xfrm>
          <a:prstGeom prst="line">
            <a:avLst/>
          </a:prstGeom>
          <a:ln w="38100">
            <a:solidFill>
              <a:schemeClr val="accent5"/>
            </a:solidFill>
          </a:ln>
        </p:spPr>
        <p:style>
          <a:lnRef idx="2">
            <a:schemeClr val="accent1"/>
          </a:lnRef>
          <a:fillRef idx="0">
            <a:schemeClr val="accent1"/>
          </a:fillRef>
          <a:effectRef idx="1">
            <a:schemeClr val="accent1"/>
          </a:effectRef>
          <a:fontRef idx="minor">
            <a:schemeClr val="tx1"/>
          </a:fontRef>
        </p:style>
      </p:cxnSp>
      <p:cxnSp>
        <p:nvCxnSpPr>
          <p:cNvPr id="63" name="Straight Connector 62">
            <a:extLst>
              <a:ext uri="{FF2B5EF4-FFF2-40B4-BE49-F238E27FC236}">
                <a16:creationId xmlns:a16="http://schemas.microsoft.com/office/drawing/2014/main" id="{2CC32EAC-9C33-6AAC-0A51-729A83ED2656}"/>
              </a:ext>
            </a:extLst>
          </p:cNvPr>
          <p:cNvCxnSpPr>
            <a:cxnSpLocks/>
            <a:stCxn id="24" idx="2"/>
            <a:endCxn id="38" idx="0"/>
          </p:cNvCxnSpPr>
          <p:nvPr/>
        </p:nvCxnSpPr>
        <p:spPr>
          <a:xfrm flipH="1">
            <a:off x="5172143" y="2675414"/>
            <a:ext cx="2787597" cy="1944194"/>
          </a:xfrm>
          <a:prstGeom prst="line">
            <a:avLst/>
          </a:prstGeom>
          <a:ln w="38100">
            <a:solidFill>
              <a:schemeClr val="accent5"/>
            </a:solidFill>
          </a:ln>
        </p:spPr>
        <p:style>
          <a:lnRef idx="2">
            <a:schemeClr val="accent1"/>
          </a:lnRef>
          <a:fillRef idx="0">
            <a:schemeClr val="accent1"/>
          </a:fillRef>
          <a:effectRef idx="1">
            <a:schemeClr val="accent1"/>
          </a:effectRef>
          <a:fontRef idx="minor">
            <a:schemeClr val="tx1"/>
          </a:fontRef>
        </p:style>
      </p:cxnSp>
      <p:sp>
        <p:nvSpPr>
          <p:cNvPr id="1024" name="Rectangle 1023">
            <a:extLst>
              <a:ext uri="{FF2B5EF4-FFF2-40B4-BE49-F238E27FC236}">
                <a16:creationId xmlns:a16="http://schemas.microsoft.com/office/drawing/2014/main" id="{E8C14E43-A5E8-7D4C-64A7-417CEA3C1BBE}"/>
              </a:ext>
            </a:extLst>
          </p:cNvPr>
          <p:cNvSpPr/>
          <p:nvPr/>
        </p:nvSpPr>
        <p:spPr>
          <a:xfrm>
            <a:off x="3361464" y="1419522"/>
            <a:ext cx="4105937" cy="522161"/>
          </a:xfrm>
          <a:prstGeom prst="rect">
            <a:avLst/>
          </a:prstGeom>
          <a:solidFill>
            <a:schemeClr val="bg2">
              <a:lumMod val="20000"/>
              <a:lumOff val="80000"/>
            </a:schemeClr>
          </a:solid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t>Spine Layer</a:t>
            </a:r>
          </a:p>
        </p:txBody>
      </p:sp>
      <p:cxnSp>
        <p:nvCxnSpPr>
          <p:cNvPr id="1025" name="Straight Connector 1024">
            <a:extLst>
              <a:ext uri="{FF2B5EF4-FFF2-40B4-BE49-F238E27FC236}">
                <a16:creationId xmlns:a16="http://schemas.microsoft.com/office/drawing/2014/main" id="{DEC474D7-CA70-3FB4-A61E-6BA8A2055285}"/>
              </a:ext>
            </a:extLst>
          </p:cNvPr>
          <p:cNvCxnSpPr>
            <a:cxnSpLocks/>
            <a:stCxn id="22" idx="0"/>
            <a:endCxn id="1024" idx="2"/>
          </p:cNvCxnSpPr>
          <p:nvPr/>
        </p:nvCxnSpPr>
        <p:spPr>
          <a:xfrm flipV="1">
            <a:off x="3086508" y="1941683"/>
            <a:ext cx="2327925" cy="251222"/>
          </a:xfrm>
          <a:prstGeom prst="line">
            <a:avLst/>
          </a:prstGeom>
        </p:spPr>
        <p:style>
          <a:lnRef idx="2">
            <a:schemeClr val="accent1"/>
          </a:lnRef>
          <a:fillRef idx="0">
            <a:schemeClr val="accent1"/>
          </a:fillRef>
          <a:effectRef idx="1">
            <a:schemeClr val="accent1"/>
          </a:effectRef>
          <a:fontRef idx="minor">
            <a:schemeClr val="tx1"/>
          </a:fontRef>
        </p:style>
      </p:cxnSp>
      <p:cxnSp>
        <p:nvCxnSpPr>
          <p:cNvPr id="1027" name="Straight Connector 1026">
            <a:extLst>
              <a:ext uri="{FF2B5EF4-FFF2-40B4-BE49-F238E27FC236}">
                <a16:creationId xmlns:a16="http://schemas.microsoft.com/office/drawing/2014/main" id="{599319A9-30F1-BD8D-3931-AD714BD2621C}"/>
              </a:ext>
            </a:extLst>
          </p:cNvPr>
          <p:cNvCxnSpPr>
            <a:cxnSpLocks/>
            <a:stCxn id="23" idx="0"/>
            <a:endCxn id="1024" idx="2"/>
          </p:cNvCxnSpPr>
          <p:nvPr/>
        </p:nvCxnSpPr>
        <p:spPr>
          <a:xfrm flipH="1" flipV="1">
            <a:off x="5414433" y="1941683"/>
            <a:ext cx="110281" cy="262708"/>
          </a:xfrm>
          <a:prstGeom prst="line">
            <a:avLst/>
          </a:prstGeom>
        </p:spPr>
        <p:style>
          <a:lnRef idx="2">
            <a:schemeClr val="accent1"/>
          </a:lnRef>
          <a:fillRef idx="0">
            <a:schemeClr val="accent1"/>
          </a:fillRef>
          <a:effectRef idx="1">
            <a:schemeClr val="accent1"/>
          </a:effectRef>
          <a:fontRef idx="minor">
            <a:schemeClr val="tx1"/>
          </a:fontRef>
        </p:style>
      </p:cxnSp>
      <p:cxnSp>
        <p:nvCxnSpPr>
          <p:cNvPr id="1028" name="Straight Connector 1027">
            <a:extLst>
              <a:ext uri="{FF2B5EF4-FFF2-40B4-BE49-F238E27FC236}">
                <a16:creationId xmlns:a16="http://schemas.microsoft.com/office/drawing/2014/main" id="{DCCB1A02-4793-E65E-1831-A0E774596173}"/>
              </a:ext>
            </a:extLst>
          </p:cNvPr>
          <p:cNvCxnSpPr>
            <a:cxnSpLocks/>
            <a:stCxn id="24" idx="0"/>
            <a:endCxn id="1024" idx="2"/>
          </p:cNvCxnSpPr>
          <p:nvPr/>
        </p:nvCxnSpPr>
        <p:spPr>
          <a:xfrm flipH="1" flipV="1">
            <a:off x="5414433" y="1941683"/>
            <a:ext cx="2545307" cy="280905"/>
          </a:xfrm>
          <a:prstGeom prst="line">
            <a:avLst/>
          </a:prstGeom>
        </p:spPr>
        <p:style>
          <a:lnRef idx="2">
            <a:schemeClr val="accent1"/>
          </a:lnRef>
          <a:fillRef idx="0">
            <a:schemeClr val="accent1"/>
          </a:fillRef>
          <a:effectRef idx="1">
            <a:schemeClr val="accent1"/>
          </a:effectRef>
          <a:fontRef idx="minor">
            <a:schemeClr val="tx1"/>
          </a:fontRef>
        </p:style>
      </p:cxnSp>
      <p:sp>
        <p:nvSpPr>
          <p:cNvPr id="1049" name="Slide Number Placeholder 1048">
            <a:extLst>
              <a:ext uri="{FF2B5EF4-FFF2-40B4-BE49-F238E27FC236}">
                <a16:creationId xmlns:a16="http://schemas.microsoft.com/office/drawing/2014/main" id="{7199A741-7E90-D1A3-4FC3-B557693AEA4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21</a:t>
            </a:fld>
            <a:endParaRPr lang="en-US"/>
          </a:p>
        </p:txBody>
      </p:sp>
      <p:sp>
        <p:nvSpPr>
          <p:cNvPr id="4" name="TextBox 3">
            <a:extLst>
              <a:ext uri="{FF2B5EF4-FFF2-40B4-BE49-F238E27FC236}">
                <a16:creationId xmlns:a16="http://schemas.microsoft.com/office/drawing/2014/main" id="{D476BCCE-1203-64AB-79FA-89C22EB9AF80}"/>
              </a:ext>
            </a:extLst>
          </p:cNvPr>
          <p:cNvSpPr txBox="1"/>
          <p:nvPr/>
        </p:nvSpPr>
        <p:spPr>
          <a:xfrm>
            <a:off x="6002916" y="5882347"/>
            <a:ext cx="3048000" cy="369332"/>
          </a:xfrm>
          <a:prstGeom prst="rect">
            <a:avLst/>
          </a:prstGeom>
          <a:noFill/>
        </p:spPr>
        <p:txBody>
          <a:bodyPr wrap="square">
            <a:spAutoFit/>
          </a:bodyPr>
          <a:lstStyle/>
          <a:p>
            <a:r>
              <a:rPr lang="en-US" dirty="0">
                <a:solidFill>
                  <a:srgbClr val="0A0A0A"/>
                </a:solidFill>
                <a:latin typeface="Google Sans"/>
              </a:rPr>
              <a:t>OCS: Optical Routing Switching</a:t>
            </a:r>
            <a:endParaRPr lang="en-US" dirty="0"/>
          </a:p>
        </p:txBody>
      </p:sp>
      <p:sp>
        <p:nvSpPr>
          <p:cNvPr id="5" name="TextBox 4">
            <a:extLst>
              <a:ext uri="{FF2B5EF4-FFF2-40B4-BE49-F238E27FC236}">
                <a16:creationId xmlns:a16="http://schemas.microsoft.com/office/drawing/2014/main" id="{62391D4E-ED10-F8CD-7053-134C3B856102}"/>
              </a:ext>
            </a:extLst>
          </p:cNvPr>
          <p:cNvSpPr txBox="1"/>
          <p:nvPr/>
        </p:nvSpPr>
        <p:spPr>
          <a:xfrm>
            <a:off x="9827312" y="550802"/>
            <a:ext cx="2649613" cy="615553"/>
          </a:xfrm>
          <a:prstGeom prst="rect">
            <a:avLst/>
          </a:prstGeom>
          <a:noFill/>
        </p:spPr>
        <p:txBody>
          <a:bodyPr wrap="square">
            <a:spAutoFit/>
          </a:bodyPr>
          <a:lstStyle/>
          <a:p>
            <a:pPr lvl="1"/>
            <a:r>
              <a:rPr lang="en-US" sz="1600" dirty="0"/>
              <a:t>[R. Singh, Cornell]</a:t>
            </a:r>
          </a:p>
          <a:p>
            <a:pPr marL="742950" lvl="1" indent="-285750">
              <a:buFont typeface="Courier New" panose="02070309020205020404" pitchFamily="49" charset="0"/>
              <a:buChar char="o"/>
            </a:pPr>
            <a:endParaRPr lang="en-US" sz="1800" dirty="0"/>
          </a:p>
        </p:txBody>
      </p:sp>
    </p:spTree>
    <p:extLst>
      <p:ext uri="{BB962C8B-B14F-4D97-AF65-F5344CB8AC3E}">
        <p14:creationId xmlns:p14="http://schemas.microsoft.com/office/powerpoint/2010/main" val="992661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3B0EECC5-7345-4EB5-BCDB-726D3D2397BE}"/>
              </a:ext>
            </a:extLst>
          </p:cNvPr>
          <p:cNvSpPr>
            <a:spLocks noGrp="1"/>
          </p:cNvSpPr>
          <p:nvPr>
            <p:ph type="title"/>
          </p:nvPr>
        </p:nvSpPr>
        <p:spPr>
          <a:xfrm>
            <a:off x="45515" y="315460"/>
            <a:ext cx="10972800" cy="990600"/>
          </a:xfrm>
        </p:spPr>
        <p:txBody>
          <a:bodyPr/>
          <a:lstStyle/>
          <a:p>
            <a:pPr>
              <a:spcBef>
                <a:spcPts val="0"/>
              </a:spcBef>
              <a:buClr>
                <a:srgbClr val="1C4587"/>
              </a:buClr>
              <a:buSzPts val="3000"/>
            </a:pPr>
            <a:r>
              <a:rPr lang="en-US" altLang="ko-US" dirty="0">
                <a:solidFill>
                  <a:srgbClr val="1C4587"/>
                </a:solidFill>
                <a:latin typeface="Source Sans Pro" panose="020B0503030403020204" pitchFamily="34" charset="0"/>
                <a:ea typeface="Source Sans Pro" panose="020B0503030403020204" pitchFamily="34" charset="0"/>
              </a:rPr>
              <a:t>Improving </a:t>
            </a:r>
            <a:r>
              <a:rPr lang="en-US" altLang="ko-US" dirty="0" err="1">
                <a:solidFill>
                  <a:srgbClr val="1C4587"/>
                </a:solidFill>
                <a:latin typeface="Source Sans Pro" panose="020B0503030403020204" pitchFamily="34" charset="0"/>
                <a:ea typeface="Source Sans Pro" panose="020B0503030403020204" pitchFamily="34" charset="0"/>
              </a:rPr>
              <a:t>Parallellization</a:t>
            </a:r>
            <a:r>
              <a:rPr lang="en-US" altLang="ko-US" dirty="0">
                <a:solidFill>
                  <a:srgbClr val="1C4587"/>
                </a:solidFill>
                <a:latin typeface="Source Sans Pro" panose="020B0503030403020204" pitchFamily="34" charset="0"/>
                <a:ea typeface="Source Sans Pro" panose="020B0503030403020204" pitchFamily="34" charset="0"/>
              </a:rPr>
              <a:t> of ML Algorithms</a:t>
            </a:r>
            <a:endParaRPr lang="ko-US" altLang="en-US" dirty="0">
              <a:solidFill>
                <a:srgbClr val="1C4587"/>
              </a:solidFill>
              <a:latin typeface="Source Sans Pro" panose="020B0503030403020204" pitchFamily="34" charset="0"/>
            </a:endParaRPr>
          </a:p>
        </p:txBody>
      </p:sp>
      <p:sp>
        <p:nvSpPr>
          <p:cNvPr id="3" name="내용 개체 틀 2">
            <a:extLst>
              <a:ext uri="{FF2B5EF4-FFF2-40B4-BE49-F238E27FC236}">
                <a16:creationId xmlns:a16="http://schemas.microsoft.com/office/drawing/2014/main" id="{1C27CB22-1A6E-FD4E-69DF-05493E658EDB}"/>
              </a:ext>
            </a:extLst>
          </p:cNvPr>
          <p:cNvSpPr>
            <a:spLocks noGrp="1"/>
          </p:cNvSpPr>
          <p:nvPr>
            <p:ph idx="1"/>
          </p:nvPr>
        </p:nvSpPr>
        <p:spPr>
          <a:xfrm>
            <a:off x="45515" y="1306060"/>
            <a:ext cx="5697298" cy="1911273"/>
          </a:xfrm>
        </p:spPr>
        <p:txBody>
          <a:bodyPr>
            <a:normAutofit/>
          </a:bodyPr>
          <a:lstStyle/>
          <a:p>
            <a:r>
              <a:rPr kumimoji="1" lang="en-US" altLang="ko-US" dirty="0"/>
              <a:t>DNNs are trained with combinations of</a:t>
            </a:r>
          </a:p>
          <a:p>
            <a:pPr lvl="1"/>
            <a:r>
              <a:rPr kumimoji="1" lang="en-US" altLang="ko-US" sz="2400" dirty="0"/>
              <a:t>Data parallelism (DP)</a:t>
            </a:r>
          </a:p>
          <a:p>
            <a:pPr lvl="1"/>
            <a:r>
              <a:rPr kumimoji="1" lang="en-US" altLang="ko-US" sz="2400" dirty="0"/>
              <a:t>Pipeline parallelism (PP)</a:t>
            </a:r>
          </a:p>
          <a:p>
            <a:pPr lvl="1"/>
            <a:r>
              <a:rPr kumimoji="1" lang="en-US" altLang="ko-US" sz="2400" dirty="0"/>
              <a:t>Tensor parallelism (TP)</a:t>
            </a:r>
          </a:p>
        </p:txBody>
      </p:sp>
      <p:pic>
        <p:nvPicPr>
          <p:cNvPr id="2050" name="Picture 2">
            <a:extLst>
              <a:ext uri="{FF2B5EF4-FFF2-40B4-BE49-F238E27FC236}">
                <a16:creationId xmlns:a16="http://schemas.microsoft.com/office/drawing/2014/main" id="{D9361FC3-CEEE-7635-655D-63650A3549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9290" y="1666110"/>
            <a:ext cx="6318121" cy="364908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DD74064F-AC2A-444D-152E-6AA065A23C1E}"/>
              </a:ext>
            </a:extLst>
          </p:cNvPr>
          <p:cNvSpPr/>
          <p:nvPr/>
        </p:nvSpPr>
        <p:spPr>
          <a:xfrm>
            <a:off x="7313031" y="66775"/>
            <a:ext cx="4833454" cy="572245"/>
          </a:xfrm>
          <a:custGeom>
            <a:avLst/>
            <a:gdLst>
              <a:gd name="connsiteX0" fmla="*/ 0 w 4833454"/>
              <a:gd name="connsiteY0" fmla="*/ 0 h 572245"/>
              <a:gd name="connsiteX1" fmla="*/ 440381 w 4833454"/>
              <a:gd name="connsiteY1" fmla="*/ 0 h 572245"/>
              <a:gd name="connsiteX2" fmla="*/ 1025766 w 4833454"/>
              <a:gd name="connsiteY2" fmla="*/ 0 h 572245"/>
              <a:gd name="connsiteX3" fmla="*/ 1562817 w 4833454"/>
              <a:gd name="connsiteY3" fmla="*/ 0 h 572245"/>
              <a:gd name="connsiteX4" fmla="*/ 2148202 w 4833454"/>
              <a:gd name="connsiteY4" fmla="*/ 0 h 572245"/>
              <a:gd name="connsiteX5" fmla="*/ 2636918 w 4833454"/>
              <a:gd name="connsiteY5" fmla="*/ 0 h 572245"/>
              <a:gd name="connsiteX6" fmla="*/ 3077299 w 4833454"/>
              <a:gd name="connsiteY6" fmla="*/ 0 h 572245"/>
              <a:gd name="connsiteX7" fmla="*/ 3662684 w 4833454"/>
              <a:gd name="connsiteY7" fmla="*/ 0 h 572245"/>
              <a:gd name="connsiteX8" fmla="*/ 4151400 w 4833454"/>
              <a:gd name="connsiteY8" fmla="*/ 0 h 572245"/>
              <a:gd name="connsiteX9" fmla="*/ 4833454 w 4833454"/>
              <a:gd name="connsiteY9" fmla="*/ 0 h 572245"/>
              <a:gd name="connsiteX10" fmla="*/ 4833454 w 4833454"/>
              <a:gd name="connsiteY10" fmla="*/ 572245 h 572245"/>
              <a:gd name="connsiteX11" fmla="*/ 4441407 w 4833454"/>
              <a:gd name="connsiteY11" fmla="*/ 572245 h 572245"/>
              <a:gd name="connsiteX12" fmla="*/ 4049360 w 4833454"/>
              <a:gd name="connsiteY12" fmla="*/ 572245 h 572245"/>
              <a:gd name="connsiteX13" fmla="*/ 3608979 w 4833454"/>
              <a:gd name="connsiteY13" fmla="*/ 572245 h 572245"/>
              <a:gd name="connsiteX14" fmla="*/ 2975259 w 4833454"/>
              <a:gd name="connsiteY14" fmla="*/ 572245 h 572245"/>
              <a:gd name="connsiteX15" fmla="*/ 2583213 w 4833454"/>
              <a:gd name="connsiteY15" fmla="*/ 572245 h 572245"/>
              <a:gd name="connsiteX16" fmla="*/ 1949493 w 4833454"/>
              <a:gd name="connsiteY16" fmla="*/ 572245 h 572245"/>
              <a:gd name="connsiteX17" fmla="*/ 1364108 w 4833454"/>
              <a:gd name="connsiteY17" fmla="*/ 572245 h 572245"/>
              <a:gd name="connsiteX18" fmla="*/ 778723 w 4833454"/>
              <a:gd name="connsiteY18" fmla="*/ 572245 h 572245"/>
              <a:gd name="connsiteX19" fmla="*/ 0 w 4833454"/>
              <a:gd name="connsiteY19" fmla="*/ 572245 h 572245"/>
              <a:gd name="connsiteX20" fmla="*/ 0 w 4833454"/>
              <a:gd name="connsiteY20" fmla="*/ 0 h 57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833454" h="572245" fill="none" extrusionOk="0">
                <a:moveTo>
                  <a:pt x="0" y="0"/>
                </a:moveTo>
                <a:cubicBezTo>
                  <a:pt x="111368" y="-20951"/>
                  <a:pt x="305125" y="16107"/>
                  <a:pt x="440381" y="0"/>
                </a:cubicBezTo>
                <a:cubicBezTo>
                  <a:pt x="575637" y="-16107"/>
                  <a:pt x="798259" y="34995"/>
                  <a:pt x="1025766" y="0"/>
                </a:cubicBezTo>
                <a:cubicBezTo>
                  <a:pt x="1253274" y="-34995"/>
                  <a:pt x="1413838" y="42096"/>
                  <a:pt x="1562817" y="0"/>
                </a:cubicBezTo>
                <a:cubicBezTo>
                  <a:pt x="1711796" y="-42096"/>
                  <a:pt x="2009805" y="5198"/>
                  <a:pt x="2148202" y="0"/>
                </a:cubicBezTo>
                <a:cubicBezTo>
                  <a:pt x="2286599" y="-5198"/>
                  <a:pt x="2496661" y="26937"/>
                  <a:pt x="2636918" y="0"/>
                </a:cubicBezTo>
                <a:cubicBezTo>
                  <a:pt x="2777175" y="-26937"/>
                  <a:pt x="2892917" y="49807"/>
                  <a:pt x="3077299" y="0"/>
                </a:cubicBezTo>
                <a:cubicBezTo>
                  <a:pt x="3261681" y="-49807"/>
                  <a:pt x="3433613" y="46875"/>
                  <a:pt x="3662684" y="0"/>
                </a:cubicBezTo>
                <a:cubicBezTo>
                  <a:pt x="3891755" y="-46875"/>
                  <a:pt x="3935898" y="50457"/>
                  <a:pt x="4151400" y="0"/>
                </a:cubicBezTo>
                <a:cubicBezTo>
                  <a:pt x="4366902" y="-50457"/>
                  <a:pt x="4642277" y="73003"/>
                  <a:pt x="4833454" y="0"/>
                </a:cubicBezTo>
                <a:cubicBezTo>
                  <a:pt x="4843429" y="128567"/>
                  <a:pt x="4827450" y="299456"/>
                  <a:pt x="4833454" y="572245"/>
                </a:cubicBezTo>
                <a:cubicBezTo>
                  <a:pt x="4725112" y="587648"/>
                  <a:pt x="4556043" y="546650"/>
                  <a:pt x="4441407" y="572245"/>
                </a:cubicBezTo>
                <a:cubicBezTo>
                  <a:pt x="4326771" y="597840"/>
                  <a:pt x="4189205" y="543663"/>
                  <a:pt x="4049360" y="572245"/>
                </a:cubicBezTo>
                <a:cubicBezTo>
                  <a:pt x="3909515" y="600827"/>
                  <a:pt x="3747114" y="520533"/>
                  <a:pt x="3608979" y="572245"/>
                </a:cubicBezTo>
                <a:cubicBezTo>
                  <a:pt x="3470844" y="623957"/>
                  <a:pt x="3283783" y="567700"/>
                  <a:pt x="2975259" y="572245"/>
                </a:cubicBezTo>
                <a:cubicBezTo>
                  <a:pt x="2666735" y="576790"/>
                  <a:pt x="2727138" y="570116"/>
                  <a:pt x="2583213" y="572245"/>
                </a:cubicBezTo>
                <a:cubicBezTo>
                  <a:pt x="2439288" y="574374"/>
                  <a:pt x="2142620" y="544659"/>
                  <a:pt x="1949493" y="572245"/>
                </a:cubicBezTo>
                <a:cubicBezTo>
                  <a:pt x="1756366" y="599831"/>
                  <a:pt x="1573690" y="506857"/>
                  <a:pt x="1364108" y="572245"/>
                </a:cubicBezTo>
                <a:cubicBezTo>
                  <a:pt x="1154526" y="637633"/>
                  <a:pt x="958285" y="550783"/>
                  <a:pt x="778723" y="572245"/>
                </a:cubicBezTo>
                <a:cubicBezTo>
                  <a:pt x="599161" y="593707"/>
                  <a:pt x="189455" y="536869"/>
                  <a:pt x="0" y="572245"/>
                </a:cubicBezTo>
                <a:cubicBezTo>
                  <a:pt x="-14706" y="387935"/>
                  <a:pt x="40969" y="284063"/>
                  <a:pt x="0" y="0"/>
                </a:cubicBezTo>
                <a:close/>
              </a:path>
              <a:path w="4833454" h="572245" stroke="0" extrusionOk="0">
                <a:moveTo>
                  <a:pt x="0" y="0"/>
                </a:moveTo>
                <a:cubicBezTo>
                  <a:pt x="226379" y="-3406"/>
                  <a:pt x="256939" y="6717"/>
                  <a:pt x="488716" y="0"/>
                </a:cubicBezTo>
                <a:cubicBezTo>
                  <a:pt x="720493" y="-6717"/>
                  <a:pt x="849062" y="59401"/>
                  <a:pt x="1025766" y="0"/>
                </a:cubicBezTo>
                <a:cubicBezTo>
                  <a:pt x="1202470" y="-59401"/>
                  <a:pt x="1335611" y="32877"/>
                  <a:pt x="1417813" y="0"/>
                </a:cubicBezTo>
                <a:cubicBezTo>
                  <a:pt x="1500015" y="-32877"/>
                  <a:pt x="1708046" y="14377"/>
                  <a:pt x="1858195" y="0"/>
                </a:cubicBezTo>
                <a:cubicBezTo>
                  <a:pt x="2008344" y="-14377"/>
                  <a:pt x="2337859" y="27424"/>
                  <a:pt x="2491914" y="0"/>
                </a:cubicBezTo>
                <a:cubicBezTo>
                  <a:pt x="2645969" y="-27424"/>
                  <a:pt x="2822796" y="69481"/>
                  <a:pt x="3125634" y="0"/>
                </a:cubicBezTo>
                <a:cubicBezTo>
                  <a:pt x="3428472" y="-69481"/>
                  <a:pt x="3435771" y="48377"/>
                  <a:pt x="3614349" y="0"/>
                </a:cubicBezTo>
                <a:cubicBezTo>
                  <a:pt x="3792928" y="-48377"/>
                  <a:pt x="3883864" y="3753"/>
                  <a:pt x="4054731" y="0"/>
                </a:cubicBezTo>
                <a:cubicBezTo>
                  <a:pt x="4225598" y="-3753"/>
                  <a:pt x="4595450" y="45927"/>
                  <a:pt x="4833454" y="0"/>
                </a:cubicBezTo>
                <a:cubicBezTo>
                  <a:pt x="4834313" y="153091"/>
                  <a:pt x="4832495" y="451139"/>
                  <a:pt x="4833454" y="572245"/>
                </a:cubicBezTo>
                <a:cubicBezTo>
                  <a:pt x="4582587" y="630404"/>
                  <a:pt x="4501035" y="542439"/>
                  <a:pt x="4296404" y="572245"/>
                </a:cubicBezTo>
                <a:cubicBezTo>
                  <a:pt x="4091773" y="602051"/>
                  <a:pt x="3962605" y="547439"/>
                  <a:pt x="3856022" y="572245"/>
                </a:cubicBezTo>
                <a:cubicBezTo>
                  <a:pt x="3749439" y="597051"/>
                  <a:pt x="3511248" y="534093"/>
                  <a:pt x="3222303" y="572245"/>
                </a:cubicBezTo>
                <a:cubicBezTo>
                  <a:pt x="2933358" y="610397"/>
                  <a:pt x="3025812" y="547373"/>
                  <a:pt x="2830256" y="572245"/>
                </a:cubicBezTo>
                <a:cubicBezTo>
                  <a:pt x="2634700" y="597117"/>
                  <a:pt x="2518188" y="546560"/>
                  <a:pt x="2244871" y="572245"/>
                </a:cubicBezTo>
                <a:cubicBezTo>
                  <a:pt x="1971554" y="597930"/>
                  <a:pt x="1949136" y="533859"/>
                  <a:pt x="1852824" y="572245"/>
                </a:cubicBezTo>
                <a:cubicBezTo>
                  <a:pt x="1756512" y="610631"/>
                  <a:pt x="1551672" y="530156"/>
                  <a:pt x="1315774" y="572245"/>
                </a:cubicBezTo>
                <a:cubicBezTo>
                  <a:pt x="1079876" y="614334"/>
                  <a:pt x="1066366" y="568541"/>
                  <a:pt x="923727" y="572245"/>
                </a:cubicBezTo>
                <a:cubicBezTo>
                  <a:pt x="781088" y="575949"/>
                  <a:pt x="451727" y="503000"/>
                  <a:pt x="0" y="572245"/>
                </a:cubicBezTo>
                <a:cubicBezTo>
                  <a:pt x="-24906" y="424398"/>
                  <a:pt x="43222" y="160256"/>
                  <a:pt x="0" y="0"/>
                </a:cubicBezTo>
                <a:close/>
              </a:path>
            </a:pathLst>
          </a:custGeom>
          <a:solidFill>
            <a:srgbClr val="FFC000">
              <a:lumMod val="20000"/>
              <a:lumOff val="80000"/>
            </a:srgbClr>
          </a:solidFill>
          <a:ln w="38100" cap="flat" cmpd="sng" algn="ctr">
            <a:solidFill>
              <a:srgbClr val="FFC000">
                <a:lumMod val="50000"/>
              </a:srgbClr>
            </a:solidFill>
            <a:prstDash val="solid"/>
            <a:miter lim="800000"/>
            <a:extLst>
              <a:ext uri="{C807C97D-BFC1-408E-A445-0C87EB9F89A2}">
                <ask:lineSketchStyleProps xmlns:ask="http://schemas.microsoft.com/office/drawing/2018/sketchyshapes" sd="3922137313">
                  <a:prstGeom prst="rect">
                    <a:avLst/>
                  </a:prstGeom>
                  <ask:type>
                    <ask:lineSketchScribble/>
                  </ask:type>
                </ask:lineSketchStyleProps>
              </a:ext>
            </a:extLst>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50000"/>
                  </a:srgbClr>
                </a:solidFill>
                <a:effectLst/>
                <a:uLnTx/>
                <a:uFillTx/>
                <a:latin typeface="Open Sans" pitchFamily="2" charset="0"/>
                <a:ea typeface="Open Sans" pitchFamily="2" charset="0"/>
                <a:cs typeface="Open Sans" pitchFamily="2" charset="0"/>
                <a:sym typeface="Abadi MT Std"/>
              </a:rPr>
              <a:t>Better Algorithms</a:t>
            </a:r>
          </a:p>
        </p:txBody>
      </p:sp>
      <p:sp>
        <p:nvSpPr>
          <p:cNvPr id="8" name="내용 개체 틀 2">
            <a:extLst>
              <a:ext uri="{FF2B5EF4-FFF2-40B4-BE49-F238E27FC236}">
                <a16:creationId xmlns:a16="http://schemas.microsoft.com/office/drawing/2014/main" id="{CE0729EE-2EFD-CC69-BD92-1899DAB4B2AC}"/>
              </a:ext>
            </a:extLst>
          </p:cNvPr>
          <p:cNvSpPr txBox="1">
            <a:spLocks/>
          </p:cNvSpPr>
          <p:nvPr/>
        </p:nvSpPr>
        <p:spPr>
          <a:xfrm>
            <a:off x="45515" y="2946436"/>
            <a:ext cx="5697298" cy="2245454"/>
          </a:xfrm>
          <a:prstGeom prst="rect">
            <a:avLst/>
          </a:prstGeom>
        </p:spPr>
        <p:txBody>
          <a:bodyPr vert="horz" lIns="91440" tIns="45720" rIns="91440" bIns="45720" rtlCol="0">
            <a:normAutofit/>
          </a:bodyPr>
          <a:lstStyle>
            <a:lvl1pPr marL="182880" indent="-274320" algn="l" defTabSz="914400" rtl="0" eaLnBrk="1" latinLnBrk="0" hangingPunct="1">
              <a:spcBef>
                <a:spcPct val="20000"/>
              </a:spcBef>
              <a:buClr>
                <a:schemeClr val="accent1"/>
              </a:buClr>
              <a:buSzPct val="85000"/>
              <a:buFont typeface="Courier New" panose="02070309020205020404" pitchFamily="49" charset="0"/>
              <a:buChar char="o"/>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lvl="1" indent="0">
              <a:buFont typeface="Arial" pitchFamily="34" charset="0"/>
              <a:buNone/>
            </a:pPr>
            <a:endParaRPr kumimoji="1" lang="en-US" altLang="ko-US" dirty="0"/>
          </a:p>
          <a:p>
            <a:r>
              <a:rPr kumimoji="1" lang="en-US" altLang="ko-US" dirty="0"/>
              <a:t>TP is a bottleneck</a:t>
            </a:r>
          </a:p>
          <a:p>
            <a:pPr lvl="1"/>
            <a:r>
              <a:rPr kumimoji="1" lang="en-US" altLang="ko-US" sz="2400" dirty="0"/>
              <a:t>Because of highest communication cost</a:t>
            </a:r>
          </a:p>
        </p:txBody>
      </p:sp>
    </p:spTree>
    <p:extLst>
      <p:ext uri="{BB962C8B-B14F-4D97-AF65-F5344CB8AC3E}">
        <p14:creationId xmlns:p14="http://schemas.microsoft.com/office/powerpoint/2010/main" val="1606321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13AC6F19-F6F5-7805-8CFB-5129916ACF5B}"/>
              </a:ext>
            </a:extLst>
          </p:cNvPr>
          <p:cNvSpPr>
            <a:spLocks noGrp="1"/>
          </p:cNvSpPr>
          <p:nvPr>
            <p:ph type="title"/>
          </p:nvPr>
        </p:nvSpPr>
        <p:spPr>
          <a:xfrm>
            <a:off x="269464" y="482284"/>
            <a:ext cx="10972800" cy="990600"/>
          </a:xfrm>
        </p:spPr>
        <p:txBody>
          <a:bodyPr/>
          <a:lstStyle/>
          <a:p>
            <a:r>
              <a:rPr lang="en-US" altLang="ko-US" dirty="0">
                <a:solidFill>
                  <a:srgbClr val="1C4587"/>
                </a:solidFill>
                <a:latin typeface="Source Sans Pro" panose="020B0503030403020204" pitchFamily="34" charset="0"/>
                <a:ea typeface="Source Sans Pro" panose="020B0503030403020204" pitchFamily="34" charset="0"/>
              </a:rPr>
              <a:t>2D Tensor Parallelism</a:t>
            </a:r>
            <a:endParaRPr lang="ko-US" altLang="en-US">
              <a:solidFill>
                <a:srgbClr val="1C4587"/>
              </a:solidFill>
              <a:latin typeface="Source Sans Pro" panose="020B0503030403020204" pitchFamily="34" charset="0"/>
            </a:endParaRPr>
          </a:p>
        </p:txBody>
      </p:sp>
      <p:pic>
        <p:nvPicPr>
          <p:cNvPr id="7170" name="Picture 2" descr="Tearing Apart Google's TPU 3.0 AI Coprocessor - The Next Platform">
            <a:extLst>
              <a:ext uri="{FF2B5EF4-FFF2-40B4-BE49-F238E27FC236}">
                <a16:creationId xmlns:a16="http://schemas.microsoft.com/office/drawing/2014/main" id="{0193A643-53EA-C089-AC44-2DE4D152298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8916" b="20555"/>
          <a:stretch/>
        </p:blipFill>
        <p:spPr bwMode="auto">
          <a:xfrm>
            <a:off x="7391415" y="2554979"/>
            <a:ext cx="2680237" cy="2186969"/>
          </a:xfrm>
          <a:prstGeom prst="rect">
            <a:avLst/>
          </a:prstGeom>
          <a:noFill/>
          <a:extLst>
            <a:ext uri="{909E8E84-426E-40DD-AFC4-6F175D3DCCD1}">
              <a14:hiddenFill xmlns:a14="http://schemas.microsoft.com/office/drawing/2010/main">
                <a:solidFill>
                  <a:srgbClr val="FFFFFF"/>
                </a:solidFill>
              </a14:hiddenFill>
            </a:ext>
          </a:extLst>
        </p:spPr>
      </p:pic>
      <p:sp>
        <p:nvSpPr>
          <p:cNvPr id="10" name="텍스트 개체 틀 5">
            <a:extLst>
              <a:ext uri="{FF2B5EF4-FFF2-40B4-BE49-F238E27FC236}">
                <a16:creationId xmlns:a16="http://schemas.microsoft.com/office/drawing/2014/main" id="{A6BF89D4-8338-1BB1-7E19-538B992865EC}"/>
              </a:ext>
            </a:extLst>
          </p:cNvPr>
          <p:cNvSpPr txBox="1">
            <a:spLocks/>
          </p:cNvSpPr>
          <p:nvPr/>
        </p:nvSpPr>
        <p:spPr>
          <a:xfrm>
            <a:off x="547557" y="2019830"/>
            <a:ext cx="5157787" cy="82391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ko-US" dirty="0"/>
              <a:t>NVIDIA GPU: 1-D (P chips)</a:t>
            </a:r>
            <a:endParaRPr lang="ko-US" altLang="en-US" dirty="0"/>
          </a:p>
        </p:txBody>
      </p:sp>
      <p:sp>
        <p:nvSpPr>
          <p:cNvPr id="12" name="텍스트 개체 틀 7">
            <a:extLst>
              <a:ext uri="{FF2B5EF4-FFF2-40B4-BE49-F238E27FC236}">
                <a16:creationId xmlns:a16="http://schemas.microsoft.com/office/drawing/2014/main" id="{844A1397-755E-133E-D404-507618D4B692}"/>
              </a:ext>
            </a:extLst>
          </p:cNvPr>
          <p:cNvSpPr txBox="1">
            <a:spLocks/>
          </p:cNvSpPr>
          <p:nvPr/>
        </p:nvSpPr>
        <p:spPr>
          <a:xfrm>
            <a:off x="6059076" y="2019830"/>
            <a:ext cx="5183188" cy="82391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ko-US" dirty="0"/>
              <a:t>Google TPU: 2-D (P=</a:t>
            </a:r>
            <a:r>
              <a:rPr lang="en-US" altLang="ko-US" dirty="0" err="1"/>
              <a:t>pxp</a:t>
            </a:r>
            <a:r>
              <a:rPr lang="en-US" altLang="ko-US" dirty="0"/>
              <a:t> chips)</a:t>
            </a:r>
            <a:endParaRPr lang="ko-US" altLang="en-US" dirty="0"/>
          </a:p>
        </p:txBody>
      </p:sp>
      <mc:AlternateContent xmlns:mc="http://schemas.openxmlformats.org/markup-compatibility/2006" xmlns:a14="http://schemas.microsoft.com/office/drawing/2010/main">
        <mc:Choice Requires="a14">
          <p:sp>
            <p:nvSpPr>
              <p:cNvPr id="13" name="내용 개체 틀 8">
                <a:extLst>
                  <a:ext uri="{FF2B5EF4-FFF2-40B4-BE49-F238E27FC236}">
                    <a16:creationId xmlns:a16="http://schemas.microsoft.com/office/drawing/2014/main" id="{CCE3CCA2-DD41-0368-ACA4-3E3529ACA07A}"/>
                  </a:ext>
                </a:extLst>
              </p:cNvPr>
              <p:cNvSpPr txBox="1">
                <a:spLocks/>
              </p:cNvSpPr>
              <p:nvPr/>
            </p:nvSpPr>
            <p:spPr>
              <a:xfrm>
                <a:off x="6059075" y="4688656"/>
                <a:ext cx="5788367" cy="1839673"/>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ko-US" sz="2400" dirty="0"/>
                  <a:t>Comm. cost = O(</a:t>
                </a:r>
                <a14:m>
                  <m:oMath xmlns:m="http://schemas.openxmlformats.org/officeDocument/2006/math">
                    <m:r>
                      <a:rPr lang="en-US" altLang="ko-US" sz="2400" b="0" i="1" smtClean="0">
                        <a:latin typeface="Cambria Math" panose="02040503050406030204" pitchFamily="18" charset="0"/>
                      </a:rPr>
                      <m:t>√</m:t>
                    </m:r>
                    <m:r>
                      <a:rPr lang="en-US" altLang="ko-US" sz="2400" b="0" i="1" smtClean="0">
                        <a:latin typeface="Cambria Math" panose="02040503050406030204" pitchFamily="18" charset="0"/>
                      </a:rPr>
                      <m:t>𝑃</m:t>
                    </m:r>
                  </m:oMath>
                </a14:m>
                <a:r>
                  <a:rPr lang="en-US" altLang="ko-US" sz="2400" dirty="0"/>
                  <a:t>)</a:t>
                </a:r>
              </a:p>
              <a:p>
                <a:pPr lvl="1"/>
                <a:r>
                  <a:rPr lang="en-US" altLang="ko-US" sz="2000" dirty="0"/>
                  <a:t>A shard is copied </a:t>
                </a:r>
                <a:r>
                  <a:rPr lang="en-US" altLang="ko-US" sz="2000" b="1" dirty="0"/>
                  <a:t>only to its </a:t>
                </a:r>
                <a:r>
                  <a:rPr lang="en-US" altLang="ko-US" sz="2000" b="1" dirty="0">
                    <a:solidFill>
                      <a:schemeClr val="accent1"/>
                    </a:solidFill>
                  </a:rPr>
                  <a:t>row</a:t>
                </a:r>
                <a:r>
                  <a:rPr lang="en-US" altLang="ko-US" sz="2000" b="1" dirty="0"/>
                  <a:t>/</a:t>
                </a:r>
                <a:r>
                  <a:rPr lang="en-US" altLang="ko-US" sz="2000" b="1" dirty="0">
                    <a:solidFill>
                      <a:schemeClr val="accent6"/>
                    </a:solidFill>
                  </a:rPr>
                  <a:t>column</a:t>
                </a:r>
              </a:p>
            </p:txBody>
          </p:sp>
        </mc:Choice>
        <mc:Fallback xmlns="">
          <p:sp>
            <p:nvSpPr>
              <p:cNvPr id="13" name="내용 개체 틀 8">
                <a:extLst>
                  <a:ext uri="{FF2B5EF4-FFF2-40B4-BE49-F238E27FC236}">
                    <a16:creationId xmlns:a16="http://schemas.microsoft.com/office/drawing/2014/main" id="{CCE3CCA2-DD41-0368-ACA4-3E3529ACA07A}"/>
                  </a:ext>
                </a:extLst>
              </p:cNvPr>
              <p:cNvSpPr txBox="1">
                <a:spLocks noRot="1" noChangeAspect="1" noMove="1" noResize="1" noEditPoints="1" noAdjustHandles="1" noChangeArrowheads="1" noChangeShapeType="1" noTextEdit="1"/>
              </p:cNvSpPr>
              <p:nvPr/>
            </p:nvSpPr>
            <p:spPr>
              <a:xfrm>
                <a:off x="6059075" y="4688656"/>
                <a:ext cx="5788367" cy="1839673"/>
              </a:xfrm>
              <a:prstGeom prst="rect">
                <a:avLst/>
              </a:prstGeom>
              <a:blipFill>
                <a:blip r:embed="rId4"/>
                <a:stretch>
                  <a:fillRect l="-1535" t="-3425"/>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내용 개체 틀 8">
                <a:extLst>
                  <a:ext uri="{FF2B5EF4-FFF2-40B4-BE49-F238E27FC236}">
                    <a16:creationId xmlns:a16="http://schemas.microsoft.com/office/drawing/2014/main" id="{8ECA176B-5677-8BBE-1385-186015ACAFBF}"/>
                  </a:ext>
                </a:extLst>
              </p:cNvPr>
              <p:cNvSpPr txBox="1">
                <a:spLocks/>
              </p:cNvSpPr>
              <p:nvPr/>
            </p:nvSpPr>
            <p:spPr>
              <a:xfrm>
                <a:off x="544382" y="4688656"/>
                <a:ext cx="5183188" cy="183967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ko-US" sz="2400" dirty="0"/>
                  <a:t>Comm. cost = O(</a:t>
                </a:r>
                <a14:m>
                  <m:oMath xmlns:m="http://schemas.openxmlformats.org/officeDocument/2006/math">
                    <m:r>
                      <a:rPr lang="en-US" altLang="ko-US" sz="2400" b="0" i="1" dirty="0" smtClean="0">
                        <a:latin typeface="Cambria Math" panose="02040503050406030204" pitchFamily="18" charset="0"/>
                      </a:rPr>
                      <m:t>𝑃</m:t>
                    </m:r>
                  </m:oMath>
                </a14:m>
                <a:r>
                  <a:rPr lang="en-US" altLang="ko-US" sz="2400" dirty="0"/>
                  <a:t>)</a:t>
                </a:r>
              </a:p>
              <a:p>
                <a:pPr lvl="1"/>
                <a:r>
                  <a:rPr lang="en-US" altLang="ko-US" sz="2000" dirty="0"/>
                  <a:t>A shard is copied to </a:t>
                </a:r>
                <a:r>
                  <a:rPr lang="en-US" altLang="ko-US" sz="2000" b="1" dirty="0">
                    <a:solidFill>
                      <a:schemeClr val="accent1"/>
                    </a:solidFill>
                  </a:rPr>
                  <a:t>all other chips</a:t>
                </a:r>
              </a:p>
              <a:p>
                <a:endParaRPr lang="ko-US" altLang="en-US" sz="2400" dirty="0"/>
              </a:p>
            </p:txBody>
          </p:sp>
        </mc:Choice>
        <mc:Fallback xmlns="">
          <p:sp>
            <p:nvSpPr>
              <p:cNvPr id="14" name="내용 개체 틀 8">
                <a:extLst>
                  <a:ext uri="{FF2B5EF4-FFF2-40B4-BE49-F238E27FC236}">
                    <a16:creationId xmlns:a16="http://schemas.microsoft.com/office/drawing/2014/main" id="{8ECA176B-5677-8BBE-1385-186015ACAFBF}"/>
                  </a:ext>
                </a:extLst>
              </p:cNvPr>
              <p:cNvSpPr txBox="1">
                <a:spLocks noRot="1" noChangeAspect="1" noMove="1" noResize="1" noEditPoints="1" noAdjustHandles="1" noChangeArrowheads="1" noChangeShapeType="1" noTextEdit="1"/>
              </p:cNvSpPr>
              <p:nvPr/>
            </p:nvSpPr>
            <p:spPr>
              <a:xfrm>
                <a:off x="544382" y="4688656"/>
                <a:ext cx="5183188" cy="1839672"/>
              </a:xfrm>
              <a:prstGeom prst="rect">
                <a:avLst/>
              </a:prstGeom>
              <a:blipFill>
                <a:blip r:embed="rId5"/>
                <a:stretch>
                  <a:fillRect l="-1463" t="-4795"/>
                </a:stretch>
              </a:blipFill>
            </p:spPr>
            <p:txBody>
              <a:bodyPr/>
              <a:lstStyle/>
              <a:p>
                <a:r>
                  <a:rPr lang="en-US">
                    <a:noFill/>
                  </a:rPr>
                  <a:t> </a:t>
                </a:r>
              </a:p>
            </p:txBody>
          </p:sp>
        </mc:Fallback>
      </mc:AlternateContent>
      <p:pic>
        <p:nvPicPr>
          <p:cNvPr id="15" name="Picture 2" descr="Inside Nvidia's NVSwitch GPU Interconnect - The Next Platform">
            <a:extLst>
              <a:ext uri="{FF2B5EF4-FFF2-40B4-BE49-F238E27FC236}">
                <a16:creationId xmlns:a16="http://schemas.microsoft.com/office/drawing/2014/main" id="{2D360EB1-93AD-A9C7-FAD6-AC31F0C2B09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3318" y="2644329"/>
            <a:ext cx="4381047" cy="1821402"/>
          </a:xfrm>
          <a:prstGeom prst="rect">
            <a:avLst/>
          </a:prstGeom>
          <a:noFill/>
          <a:extLst>
            <a:ext uri="{909E8E84-426E-40DD-AFC4-6F175D3DCCD1}">
              <a14:hiddenFill xmlns:a14="http://schemas.microsoft.com/office/drawing/2010/main">
                <a:solidFill>
                  <a:srgbClr val="FFFFFF"/>
                </a:solidFill>
              </a14:hiddenFill>
            </a:ext>
          </a:extLst>
        </p:spPr>
      </p:pic>
      <p:sp>
        <p:nvSpPr>
          <p:cNvPr id="5" name="타원 4">
            <a:extLst>
              <a:ext uri="{FF2B5EF4-FFF2-40B4-BE49-F238E27FC236}">
                <a16:creationId xmlns:a16="http://schemas.microsoft.com/office/drawing/2014/main" id="{B7139632-CFC2-D235-A606-D7649CD53D08}"/>
              </a:ext>
            </a:extLst>
          </p:cNvPr>
          <p:cNvSpPr/>
          <p:nvPr/>
        </p:nvSpPr>
        <p:spPr>
          <a:xfrm>
            <a:off x="919822" y="4078322"/>
            <a:ext cx="375043" cy="387409"/>
          </a:xfrm>
          <a:prstGeom prst="ellipse">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US"/>
          </a:p>
        </p:txBody>
      </p:sp>
      <p:cxnSp>
        <p:nvCxnSpPr>
          <p:cNvPr id="7" name="직선 화살표 연결선 6">
            <a:extLst>
              <a:ext uri="{FF2B5EF4-FFF2-40B4-BE49-F238E27FC236}">
                <a16:creationId xmlns:a16="http://schemas.microsoft.com/office/drawing/2014/main" id="{82727EBE-0127-EB13-C323-F133E68564F4}"/>
              </a:ext>
            </a:extLst>
          </p:cNvPr>
          <p:cNvCxnSpPr>
            <a:cxnSpLocks/>
            <a:stCxn id="5" idx="0"/>
          </p:cNvCxnSpPr>
          <p:nvPr/>
        </p:nvCxnSpPr>
        <p:spPr>
          <a:xfrm flipV="1">
            <a:off x="1107344" y="2973853"/>
            <a:ext cx="0" cy="1104469"/>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8" name="직선 화살표 연결선 7">
            <a:extLst>
              <a:ext uri="{FF2B5EF4-FFF2-40B4-BE49-F238E27FC236}">
                <a16:creationId xmlns:a16="http://schemas.microsoft.com/office/drawing/2014/main" id="{F4E3507B-2EB5-671F-C0A3-99ED827800AC}"/>
              </a:ext>
            </a:extLst>
          </p:cNvPr>
          <p:cNvCxnSpPr>
            <a:cxnSpLocks/>
          </p:cNvCxnSpPr>
          <p:nvPr/>
        </p:nvCxnSpPr>
        <p:spPr>
          <a:xfrm flipV="1">
            <a:off x="1107343" y="2953955"/>
            <a:ext cx="630265" cy="114426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6" name="직선 화살표 연결선 15">
            <a:extLst>
              <a:ext uri="{FF2B5EF4-FFF2-40B4-BE49-F238E27FC236}">
                <a16:creationId xmlns:a16="http://schemas.microsoft.com/office/drawing/2014/main" id="{D45EE211-9949-ECDF-A29C-05C59F8A96A5}"/>
              </a:ext>
            </a:extLst>
          </p:cNvPr>
          <p:cNvCxnSpPr>
            <a:cxnSpLocks/>
          </p:cNvCxnSpPr>
          <p:nvPr/>
        </p:nvCxnSpPr>
        <p:spPr>
          <a:xfrm flipV="1">
            <a:off x="1080848" y="2973853"/>
            <a:ext cx="1184482" cy="1124367"/>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9" name="직선 화살표 연결선 18">
            <a:extLst>
              <a:ext uri="{FF2B5EF4-FFF2-40B4-BE49-F238E27FC236}">
                <a16:creationId xmlns:a16="http://schemas.microsoft.com/office/drawing/2014/main" id="{CFF21783-25DE-7070-BF8D-30A648E843F9}"/>
              </a:ext>
            </a:extLst>
          </p:cNvPr>
          <p:cNvCxnSpPr>
            <a:cxnSpLocks/>
          </p:cNvCxnSpPr>
          <p:nvPr/>
        </p:nvCxnSpPr>
        <p:spPr>
          <a:xfrm flipV="1">
            <a:off x="1080847" y="3000755"/>
            <a:ext cx="1716786" cy="109746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 name="직선 화살표 연결선 21">
            <a:extLst>
              <a:ext uri="{FF2B5EF4-FFF2-40B4-BE49-F238E27FC236}">
                <a16:creationId xmlns:a16="http://schemas.microsoft.com/office/drawing/2014/main" id="{E4A9C05D-B622-CD4E-817E-1DCECC7FE11D}"/>
              </a:ext>
            </a:extLst>
          </p:cNvPr>
          <p:cNvCxnSpPr>
            <a:cxnSpLocks/>
          </p:cNvCxnSpPr>
          <p:nvPr/>
        </p:nvCxnSpPr>
        <p:spPr>
          <a:xfrm flipV="1">
            <a:off x="1080846" y="3000755"/>
            <a:ext cx="2380896" cy="109746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5" name="직선 화살표 연결선 24">
            <a:extLst>
              <a:ext uri="{FF2B5EF4-FFF2-40B4-BE49-F238E27FC236}">
                <a16:creationId xmlns:a16="http://schemas.microsoft.com/office/drawing/2014/main" id="{35D31AC9-C932-958D-F8AA-C243EB72A9D0}"/>
              </a:ext>
            </a:extLst>
          </p:cNvPr>
          <p:cNvCxnSpPr>
            <a:cxnSpLocks/>
          </p:cNvCxnSpPr>
          <p:nvPr/>
        </p:nvCxnSpPr>
        <p:spPr>
          <a:xfrm flipV="1">
            <a:off x="1080845" y="2973853"/>
            <a:ext cx="2989803" cy="114132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8" name="직선 화살표 연결선 27">
            <a:extLst>
              <a:ext uri="{FF2B5EF4-FFF2-40B4-BE49-F238E27FC236}">
                <a16:creationId xmlns:a16="http://schemas.microsoft.com/office/drawing/2014/main" id="{DA58ADEF-13D7-2DE1-3883-9E3F21C09BF6}"/>
              </a:ext>
            </a:extLst>
          </p:cNvPr>
          <p:cNvCxnSpPr>
            <a:cxnSpLocks/>
            <a:stCxn id="5" idx="0"/>
          </p:cNvCxnSpPr>
          <p:nvPr/>
        </p:nvCxnSpPr>
        <p:spPr>
          <a:xfrm flipV="1">
            <a:off x="1107344" y="3028736"/>
            <a:ext cx="4021143" cy="104958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1" name="위쪽/아래쪽 화살표[U] 30">
            <a:extLst>
              <a:ext uri="{FF2B5EF4-FFF2-40B4-BE49-F238E27FC236}">
                <a16:creationId xmlns:a16="http://schemas.microsoft.com/office/drawing/2014/main" id="{5EDB74DD-FA99-CC0E-A66C-E4250ADFC416}"/>
              </a:ext>
            </a:extLst>
          </p:cNvPr>
          <p:cNvSpPr/>
          <p:nvPr/>
        </p:nvSpPr>
        <p:spPr>
          <a:xfrm>
            <a:off x="7709003" y="2800255"/>
            <a:ext cx="250309" cy="1814652"/>
          </a:xfrm>
          <a:prstGeom prst="up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ko-US"/>
          </a:p>
        </p:txBody>
      </p:sp>
      <p:sp>
        <p:nvSpPr>
          <p:cNvPr id="32" name="위쪽/아래쪽 화살표[U] 31">
            <a:extLst>
              <a:ext uri="{FF2B5EF4-FFF2-40B4-BE49-F238E27FC236}">
                <a16:creationId xmlns:a16="http://schemas.microsoft.com/office/drawing/2014/main" id="{E6831917-A11B-C607-DA92-6BBFED73E1D0}"/>
              </a:ext>
            </a:extLst>
          </p:cNvPr>
          <p:cNvSpPr/>
          <p:nvPr/>
        </p:nvSpPr>
        <p:spPr>
          <a:xfrm rot="5400000">
            <a:off x="8659947" y="1738632"/>
            <a:ext cx="262277" cy="2216576"/>
          </a:xfrm>
          <a:prstGeom prst="upDown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ko-US"/>
          </a:p>
        </p:txBody>
      </p:sp>
    </p:spTree>
    <p:extLst>
      <p:ext uri="{BB962C8B-B14F-4D97-AF65-F5344CB8AC3E}">
        <p14:creationId xmlns:p14="http://schemas.microsoft.com/office/powerpoint/2010/main" val="70250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5" grpId="0" animBg="1"/>
      <p:bldP spid="31" grpId="0" animBg="1"/>
      <p:bldP spid="3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9" name="구부러진 연결선[U] 48">
            <a:extLst>
              <a:ext uri="{FF2B5EF4-FFF2-40B4-BE49-F238E27FC236}">
                <a16:creationId xmlns:a16="http://schemas.microsoft.com/office/drawing/2014/main" id="{B7DFA601-10A4-6D52-13E8-36FBFFBB6D05}"/>
              </a:ext>
            </a:extLst>
          </p:cNvPr>
          <p:cNvCxnSpPr>
            <a:cxnSpLocks/>
            <a:stCxn id="6" idx="1"/>
            <a:endCxn id="18" idx="3"/>
          </p:cNvCxnSpPr>
          <p:nvPr/>
        </p:nvCxnSpPr>
        <p:spPr>
          <a:xfrm rot="10800000" flipH="1">
            <a:off x="798652" y="2444185"/>
            <a:ext cx="4861365" cy="12700"/>
          </a:xfrm>
          <a:prstGeom prst="curvedConnector5">
            <a:avLst>
              <a:gd name="adj1" fmla="val -4702"/>
              <a:gd name="adj2" fmla="val 7889811"/>
              <a:gd name="adj3" fmla="val 104702"/>
            </a:avLst>
          </a:prstGeom>
          <a:ln w="28575">
            <a:prstDash val="sysDot"/>
          </a:ln>
        </p:spPr>
        <p:style>
          <a:lnRef idx="1">
            <a:schemeClr val="dk1"/>
          </a:lnRef>
          <a:fillRef idx="0">
            <a:schemeClr val="dk1"/>
          </a:fillRef>
          <a:effectRef idx="0">
            <a:schemeClr val="dk1"/>
          </a:effectRef>
          <a:fontRef idx="minor">
            <a:schemeClr val="tx1"/>
          </a:fontRef>
        </p:style>
      </p:cxnSp>
      <p:cxnSp>
        <p:nvCxnSpPr>
          <p:cNvPr id="54" name="구부러진 연결선[U] 53">
            <a:extLst>
              <a:ext uri="{FF2B5EF4-FFF2-40B4-BE49-F238E27FC236}">
                <a16:creationId xmlns:a16="http://schemas.microsoft.com/office/drawing/2014/main" id="{359A09D8-BEB8-8BDC-D9BF-4B2A3B2160E2}"/>
              </a:ext>
            </a:extLst>
          </p:cNvPr>
          <p:cNvCxnSpPr>
            <a:cxnSpLocks/>
          </p:cNvCxnSpPr>
          <p:nvPr/>
        </p:nvCxnSpPr>
        <p:spPr>
          <a:xfrm rot="10800000" flipH="1">
            <a:off x="798649" y="5471745"/>
            <a:ext cx="4861365" cy="12700"/>
          </a:xfrm>
          <a:prstGeom prst="curvedConnector5">
            <a:avLst>
              <a:gd name="adj1" fmla="val -4702"/>
              <a:gd name="adj2" fmla="val 6572913"/>
              <a:gd name="adj3" fmla="val 104702"/>
            </a:avLst>
          </a:prstGeom>
          <a:ln w="28575">
            <a:prstDash val="sysDot"/>
          </a:ln>
        </p:spPr>
        <p:style>
          <a:lnRef idx="1">
            <a:schemeClr val="dk1"/>
          </a:lnRef>
          <a:fillRef idx="0">
            <a:schemeClr val="dk1"/>
          </a:fillRef>
          <a:effectRef idx="0">
            <a:schemeClr val="dk1"/>
          </a:effectRef>
          <a:fontRef idx="minor">
            <a:schemeClr val="tx1"/>
          </a:fontRef>
        </p:style>
      </p:cxnSp>
      <p:cxnSp>
        <p:nvCxnSpPr>
          <p:cNvPr id="53" name="구부러진 연결선[U] 52">
            <a:extLst>
              <a:ext uri="{FF2B5EF4-FFF2-40B4-BE49-F238E27FC236}">
                <a16:creationId xmlns:a16="http://schemas.microsoft.com/office/drawing/2014/main" id="{E35F0179-413E-01C6-D1B1-CA64BD285000}"/>
              </a:ext>
            </a:extLst>
          </p:cNvPr>
          <p:cNvCxnSpPr>
            <a:cxnSpLocks/>
          </p:cNvCxnSpPr>
          <p:nvPr/>
        </p:nvCxnSpPr>
        <p:spPr>
          <a:xfrm rot="10800000" flipH="1">
            <a:off x="798652" y="3958349"/>
            <a:ext cx="4861365" cy="12700"/>
          </a:xfrm>
          <a:prstGeom prst="curvedConnector5">
            <a:avLst>
              <a:gd name="adj1" fmla="val -4702"/>
              <a:gd name="adj2" fmla="val 6442150"/>
              <a:gd name="adj3" fmla="val 104702"/>
            </a:avLst>
          </a:prstGeom>
          <a:ln w="28575">
            <a:prstDash val="sysDot"/>
          </a:ln>
        </p:spPr>
        <p:style>
          <a:lnRef idx="1">
            <a:schemeClr val="dk1"/>
          </a:lnRef>
          <a:fillRef idx="0">
            <a:schemeClr val="dk1"/>
          </a:fillRef>
          <a:effectRef idx="0">
            <a:schemeClr val="dk1"/>
          </a:effectRef>
          <a:fontRef idx="minor">
            <a:schemeClr val="tx1"/>
          </a:fontRef>
        </p:style>
      </p:cxnSp>
      <p:sp>
        <p:nvSpPr>
          <p:cNvPr id="2" name="제목 1">
            <a:extLst>
              <a:ext uri="{FF2B5EF4-FFF2-40B4-BE49-F238E27FC236}">
                <a16:creationId xmlns:a16="http://schemas.microsoft.com/office/drawing/2014/main" id="{4F26766E-0CBF-5BEB-FCFD-9223D430BFA5}"/>
              </a:ext>
            </a:extLst>
          </p:cNvPr>
          <p:cNvSpPr>
            <a:spLocks noGrp="1"/>
          </p:cNvSpPr>
          <p:nvPr>
            <p:ph type="title"/>
          </p:nvPr>
        </p:nvSpPr>
        <p:spPr>
          <a:xfrm>
            <a:off x="258618" y="276989"/>
            <a:ext cx="10972800" cy="990600"/>
          </a:xfrm>
        </p:spPr>
        <p:txBody>
          <a:bodyPr/>
          <a:lstStyle/>
          <a:p>
            <a:r>
              <a:rPr lang="en-US" dirty="0">
                <a:solidFill>
                  <a:srgbClr val="1C4587"/>
                </a:solidFill>
                <a:latin typeface="Source Sans Pro" panose="020B0503030403020204" pitchFamily="34" charset="0"/>
                <a:ea typeface="Source Sans Pro" panose="020B0503030403020204" pitchFamily="34" charset="0"/>
              </a:rPr>
              <a:t>2D Matrix Multiplication (GeMM)</a:t>
            </a:r>
            <a:endParaRPr lang="ko-US">
              <a:solidFill>
                <a:srgbClr val="1C4587"/>
              </a:solidFill>
              <a:latin typeface="Source Sans Pro" panose="020B0503030403020204" pitchFamily="34" charset="0"/>
            </a:endParaRPr>
          </a:p>
        </p:txBody>
      </p:sp>
      <p:sp>
        <p:nvSpPr>
          <p:cNvPr id="3" name="내용 개체 틀 2">
            <a:extLst>
              <a:ext uri="{FF2B5EF4-FFF2-40B4-BE49-F238E27FC236}">
                <a16:creationId xmlns:a16="http://schemas.microsoft.com/office/drawing/2014/main" id="{4095377D-DFE0-5889-A47A-A9FE453FC944}"/>
              </a:ext>
            </a:extLst>
          </p:cNvPr>
          <p:cNvSpPr>
            <a:spLocks noGrp="1"/>
          </p:cNvSpPr>
          <p:nvPr>
            <p:ph idx="1"/>
          </p:nvPr>
        </p:nvSpPr>
        <p:spPr>
          <a:xfrm>
            <a:off x="6376657" y="1371600"/>
            <a:ext cx="5424830" cy="4800599"/>
          </a:xfrm>
        </p:spPr>
        <p:txBody>
          <a:bodyPr>
            <a:normAutofit/>
          </a:bodyPr>
          <a:lstStyle/>
          <a:p>
            <a:r>
              <a:rPr lang="en-US" sz="2800" dirty="0"/>
              <a:t>Accelerators are linked with inter-chip interconnects (ICI)</a:t>
            </a:r>
          </a:p>
          <a:p>
            <a:endParaRPr lang="en-US" sz="2800" dirty="0"/>
          </a:p>
          <a:p>
            <a:r>
              <a:rPr lang="en-US" sz="2800" dirty="0"/>
              <a:t>The matrices are partitioned into shards (Aij, Bij, </a:t>
            </a:r>
            <a:r>
              <a:rPr lang="en-US" sz="2800" dirty="0" err="1"/>
              <a:t>Cij</a:t>
            </a:r>
            <a:r>
              <a:rPr lang="en-US" sz="2800" dirty="0"/>
              <a:t>)</a:t>
            </a:r>
          </a:p>
          <a:p>
            <a:endParaRPr lang="en-US" sz="2800" dirty="0"/>
          </a:p>
          <a:p>
            <a:r>
              <a:rPr lang="en-US" sz="2800" dirty="0"/>
              <a:t>Dataflows:</a:t>
            </a:r>
          </a:p>
          <a:p>
            <a:pPr lvl="1"/>
            <a:r>
              <a:rPr lang="en-US" sz="2400" dirty="0"/>
              <a:t>One flows </a:t>
            </a:r>
            <a:r>
              <a:rPr lang="en-US" sz="2400" b="1" dirty="0">
                <a:solidFill>
                  <a:schemeClr val="accent2"/>
                </a:solidFill>
              </a:rPr>
              <a:t>horizontally</a:t>
            </a:r>
            <a:r>
              <a:rPr lang="en-US" sz="2400" dirty="0"/>
              <a:t> (inter-col)</a:t>
            </a:r>
          </a:p>
          <a:p>
            <a:pPr lvl="1"/>
            <a:r>
              <a:rPr lang="en-US" sz="2400" dirty="0"/>
              <a:t>One flows </a:t>
            </a:r>
            <a:r>
              <a:rPr lang="en-US" sz="2400" b="1" dirty="0">
                <a:solidFill>
                  <a:schemeClr val="accent1"/>
                </a:solidFill>
              </a:rPr>
              <a:t>vertically </a:t>
            </a:r>
            <a:r>
              <a:rPr lang="en-US" sz="2400" dirty="0"/>
              <a:t>(inter-row)</a:t>
            </a:r>
            <a:endParaRPr lang="en-US" sz="2400" b="1" dirty="0">
              <a:solidFill>
                <a:schemeClr val="accent1"/>
              </a:solidFill>
            </a:endParaRPr>
          </a:p>
          <a:p>
            <a:pPr lvl="1"/>
            <a:r>
              <a:rPr lang="en-US" sz="2400" dirty="0"/>
              <a:t>One remains </a:t>
            </a:r>
            <a:r>
              <a:rPr lang="en-US" sz="2400" b="1" dirty="0">
                <a:solidFill>
                  <a:schemeClr val="accent6"/>
                </a:solidFill>
              </a:rPr>
              <a:t>stationary</a:t>
            </a:r>
            <a:endParaRPr lang="ko-US" sz="2400" b="1" dirty="0">
              <a:solidFill>
                <a:schemeClr val="accent6"/>
              </a:solidFill>
            </a:endParaRPr>
          </a:p>
        </p:txBody>
      </p:sp>
      <p:sp>
        <p:nvSpPr>
          <p:cNvPr id="4" name="슬라이드 번호 개체 틀 3">
            <a:extLst>
              <a:ext uri="{FF2B5EF4-FFF2-40B4-BE49-F238E27FC236}">
                <a16:creationId xmlns:a16="http://schemas.microsoft.com/office/drawing/2014/main" id="{C09B9452-83D8-CC70-B3EB-DEF134FC9A02}"/>
              </a:ext>
            </a:extLst>
          </p:cNvPr>
          <p:cNvSpPr>
            <a:spLocks noGrp="1"/>
          </p:cNvSpPr>
          <p:nvPr>
            <p:ph type="sldNum" sz="quarter" idx="12"/>
          </p:nvPr>
        </p:nvSpPr>
        <p:spPr>
          <a:xfrm>
            <a:off x="0" y="6515678"/>
            <a:ext cx="517236" cy="339725"/>
          </a:xfrm>
          <a:prstGeom prst="homePlate">
            <a:avLst/>
          </a:prstGeom>
          <a:solidFill>
            <a:schemeClr val="bg1">
              <a:lumMod val="85000"/>
            </a:schemeClr>
          </a:solidFill>
        </p:spPr>
        <p:txBody>
          <a:bodyPr vert="horz" lIns="91440" tIns="45720" rIns="91440" bIns="45720" rtlCol="0" anchor="ctr"/>
          <a:lstStyle>
            <a:defPPr>
              <a:defRPr lang="en-US"/>
            </a:defPPr>
            <a:lvl1pPr marL="0" algn="ctr" defTabSz="914400" rtl="0" eaLnBrk="1" latinLnBrk="0" hangingPunct="1">
              <a:defRPr lang="en-US" sz="1400" kern="120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A8AF19D-AACF-4220-AF5B-758AFE00DEE7}" type="slidenum">
              <a:rPr lang="ko-US" smtClean="0"/>
              <a:pPr/>
              <a:t>24</a:t>
            </a:fld>
            <a:endParaRPr lang="en-US"/>
          </a:p>
        </p:txBody>
      </p:sp>
      <p:sp>
        <p:nvSpPr>
          <p:cNvPr id="6" name="직사각형 5">
            <a:extLst>
              <a:ext uri="{FF2B5EF4-FFF2-40B4-BE49-F238E27FC236}">
                <a16:creationId xmlns:a16="http://schemas.microsoft.com/office/drawing/2014/main" id="{3640E1B9-C929-B7CE-DB0A-0DBB595C99A7}"/>
              </a:ext>
            </a:extLst>
          </p:cNvPr>
          <p:cNvSpPr/>
          <p:nvPr/>
        </p:nvSpPr>
        <p:spPr>
          <a:xfrm>
            <a:off x="798653" y="1797932"/>
            <a:ext cx="1292505" cy="1292505"/>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ko-US"/>
          </a:p>
        </p:txBody>
      </p:sp>
      <p:sp>
        <p:nvSpPr>
          <p:cNvPr id="9" name="직사각형 8">
            <a:extLst>
              <a:ext uri="{FF2B5EF4-FFF2-40B4-BE49-F238E27FC236}">
                <a16:creationId xmlns:a16="http://schemas.microsoft.com/office/drawing/2014/main" id="{F33502DD-8676-1C82-8135-A81BA55BECE0}"/>
              </a:ext>
            </a:extLst>
          </p:cNvPr>
          <p:cNvSpPr/>
          <p:nvPr/>
        </p:nvSpPr>
        <p:spPr>
          <a:xfrm>
            <a:off x="798653" y="3282597"/>
            <a:ext cx="1292505" cy="1292505"/>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ko-US"/>
          </a:p>
        </p:txBody>
      </p:sp>
      <p:sp>
        <p:nvSpPr>
          <p:cNvPr id="12" name="직사각형 11">
            <a:extLst>
              <a:ext uri="{FF2B5EF4-FFF2-40B4-BE49-F238E27FC236}">
                <a16:creationId xmlns:a16="http://schemas.microsoft.com/office/drawing/2014/main" id="{43299162-27A5-1725-AACA-4F43DC958446}"/>
              </a:ext>
            </a:extLst>
          </p:cNvPr>
          <p:cNvSpPr/>
          <p:nvPr/>
        </p:nvSpPr>
        <p:spPr>
          <a:xfrm>
            <a:off x="798653" y="4820269"/>
            <a:ext cx="1292505" cy="1292505"/>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ko-US"/>
          </a:p>
        </p:txBody>
      </p:sp>
      <p:sp>
        <p:nvSpPr>
          <p:cNvPr id="15" name="직사각형 14">
            <a:extLst>
              <a:ext uri="{FF2B5EF4-FFF2-40B4-BE49-F238E27FC236}">
                <a16:creationId xmlns:a16="http://schemas.microsoft.com/office/drawing/2014/main" id="{BEFBADFC-E2F2-E49B-EA58-03F2FC146C4B}"/>
              </a:ext>
            </a:extLst>
          </p:cNvPr>
          <p:cNvSpPr/>
          <p:nvPr/>
        </p:nvSpPr>
        <p:spPr>
          <a:xfrm>
            <a:off x="2583083" y="1797932"/>
            <a:ext cx="1292505" cy="1292505"/>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ko-US"/>
          </a:p>
        </p:txBody>
      </p:sp>
      <p:sp>
        <p:nvSpPr>
          <p:cNvPr id="16" name="직사각형 15">
            <a:extLst>
              <a:ext uri="{FF2B5EF4-FFF2-40B4-BE49-F238E27FC236}">
                <a16:creationId xmlns:a16="http://schemas.microsoft.com/office/drawing/2014/main" id="{C816E489-95EA-9B5D-D90F-A4CA4BCB2E5D}"/>
              </a:ext>
            </a:extLst>
          </p:cNvPr>
          <p:cNvSpPr/>
          <p:nvPr/>
        </p:nvSpPr>
        <p:spPr>
          <a:xfrm>
            <a:off x="2583083" y="3282597"/>
            <a:ext cx="1292505" cy="1292505"/>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ko-US"/>
          </a:p>
        </p:txBody>
      </p:sp>
      <p:sp>
        <p:nvSpPr>
          <p:cNvPr id="17" name="직사각형 16">
            <a:extLst>
              <a:ext uri="{FF2B5EF4-FFF2-40B4-BE49-F238E27FC236}">
                <a16:creationId xmlns:a16="http://schemas.microsoft.com/office/drawing/2014/main" id="{5328B304-B709-A3CE-3002-54EB1F2DF7AC}"/>
              </a:ext>
            </a:extLst>
          </p:cNvPr>
          <p:cNvSpPr/>
          <p:nvPr/>
        </p:nvSpPr>
        <p:spPr>
          <a:xfrm>
            <a:off x="2583083" y="4820269"/>
            <a:ext cx="1292505" cy="1292505"/>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ko-US"/>
          </a:p>
        </p:txBody>
      </p:sp>
      <p:sp>
        <p:nvSpPr>
          <p:cNvPr id="18" name="직사각형 17">
            <a:extLst>
              <a:ext uri="{FF2B5EF4-FFF2-40B4-BE49-F238E27FC236}">
                <a16:creationId xmlns:a16="http://schemas.microsoft.com/office/drawing/2014/main" id="{93A0071E-6C0E-C6DD-A2DE-1A501AD20595}"/>
              </a:ext>
            </a:extLst>
          </p:cNvPr>
          <p:cNvSpPr/>
          <p:nvPr/>
        </p:nvSpPr>
        <p:spPr>
          <a:xfrm>
            <a:off x="4367513" y="1797932"/>
            <a:ext cx="1292505" cy="1292505"/>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ko-US"/>
          </a:p>
        </p:txBody>
      </p:sp>
      <p:sp>
        <p:nvSpPr>
          <p:cNvPr id="19" name="직사각형 18">
            <a:extLst>
              <a:ext uri="{FF2B5EF4-FFF2-40B4-BE49-F238E27FC236}">
                <a16:creationId xmlns:a16="http://schemas.microsoft.com/office/drawing/2014/main" id="{E85EEB16-0BB3-C335-7FFC-B9E59C5178AB}"/>
              </a:ext>
            </a:extLst>
          </p:cNvPr>
          <p:cNvSpPr/>
          <p:nvPr/>
        </p:nvSpPr>
        <p:spPr>
          <a:xfrm>
            <a:off x="4367513" y="3282597"/>
            <a:ext cx="1292505" cy="1292505"/>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ko-US"/>
          </a:p>
        </p:txBody>
      </p:sp>
      <p:sp>
        <p:nvSpPr>
          <p:cNvPr id="20" name="직사각형 19">
            <a:extLst>
              <a:ext uri="{FF2B5EF4-FFF2-40B4-BE49-F238E27FC236}">
                <a16:creationId xmlns:a16="http://schemas.microsoft.com/office/drawing/2014/main" id="{7ABC6AAB-2B26-50F1-C169-BFFB21F4754A}"/>
              </a:ext>
            </a:extLst>
          </p:cNvPr>
          <p:cNvSpPr/>
          <p:nvPr/>
        </p:nvSpPr>
        <p:spPr>
          <a:xfrm>
            <a:off x="4367513" y="4820269"/>
            <a:ext cx="1292505" cy="1292505"/>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ko-US"/>
          </a:p>
        </p:txBody>
      </p:sp>
      <p:cxnSp>
        <p:nvCxnSpPr>
          <p:cNvPr id="22" name="직선 연결선[R] 21">
            <a:extLst>
              <a:ext uri="{FF2B5EF4-FFF2-40B4-BE49-F238E27FC236}">
                <a16:creationId xmlns:a16="http://schemas.microsoft.com/office/drawing/2014/main" id="{BDC9E6D1-C797-E5B4-5523-4DC3F191E59B}"/>
              </a:ext>
            </a:extLst>
          </p:cNvPr>
          <p:cNvCxnSpPr>
            <a:stCxn id="6" idx="3"/>
            <a:endCxn id="15" idx="1"/>
          </p:cNvCxnSpPr>
          <p:nvPr/>
        </p:nvCxnSpPr>
        <p:spPr>
          <a:xfrm>
            <a:off x="2091158" y="2444185"/>
            <a:ext cx="491925" cy="0"/>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23" name="직선 연결선[R] 22">
            <a:extLst>
              <a:ext uri="{FF2B5EF4-FFF2-40B4-BE49-F238E27FC236}">
                <a16:creationId xmlns:a16="http://schemas.microsoft.com/office/drawing/2014/main" id="{B3FB01B0-8C0A-E66B-A991-ADD7DB4B3106}"/>
              </a:ext>
            </a:extLst>
          </p:cNvPr>
          <p:cNvCxnSpPr/>
          <p:nvPr/>
        </p:nvCxnSpPr>
        <p:spPr>
          <a:xfrm>
            <a:off x="3875588" y="2444185"/>
            <a:ext cx="491925" cy="0"/>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24" name="직선 연결선[R] 23">
            <a:extLst>
              <a:ext uri="{FF2B5EF4-FFF2-40B4-BE49-F238E27FC236}">
                <a16:creationId xmlns:a16="http://schemas.microsoft.com/office/drawing/2014/main" id="{0B7A2198-6F62-0653-F442-3B3AEB027BD6}"/>
              </a:ext>
            </a:extLst>
          </p:cNvPr>
          <p:cNvCxnSpPr/>
          <p:nvPr/>
        </p:nvCxnSpPr>
        <p:spPr>
          <a:xfrm>
            <a:off x="2091158" y="3951998"/>
            <a:ext cx="491925" cy="0"/>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25" name="직선 연결선[R] 24">
            <a:extLst>
              <a:ext uri="{FF2B5EF4-FFF2-40B4-BE49-F238E27FC236}">
                <a16:creationId xmlns:a16="http://schemas.microsoft.com/office/drawing/2014/main" id="{7C445276-CA58-D244-8838-04001B40B8C5}"/>
              </a:ext>
            </a:extLst>
          </p:cNvPr>
          <p:cNvCxnSpPr/>
          <p:nvPr/>
        </p:nvCxnSpPr>
        <p:spPr>
          <a:xfrm>
            <a:off x="3875588" y="3951998"/>
            <a:ext cx="491925" cy="0"/>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26" name="직선 연결선[R] 25">
            <a:extLst>
              <a:ext uri="{FF2B5EF4-FFF2-40B4-BE49-F238E27FC236}">
                <a16:creationId xmlns:a16="http://schemas.microsoft.com/office/drawing/2014/main" id="{5964A72D-1406-4A7B-4040-61F53CB463B9}"/>
              </a:ext>
            </a:extLst>
          </p:cNvPr>
          <p:cNvCxnSpPr/>
          <p:nvPr/>
        </p:nvCxnSpPr>
        <p:spPr>
          <a:xfrm>
            <a:off x="2091158" y="5478095"/>
            <a:ext cx="491925" cy="0"/>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27" name="직선 연결선[R] 26">
            <a:extLst>
              <a:ext uri="{FF2B5EF4-FFF2-40B4-BE49-F238E27FC236}">
                <a16:creationId xmlns:a16="http://schemas.microsoft.com/office/drawing/2014/main" id="{27B828E7-A923-6D5C-21C1-E4EEE6312B67}"/>
              </a:ext>
            </a:extLst>
          </p:cNvPr>
          <p:cNvCxnSpPr/>
          <p:nvPr/>
        </p:nvCxnSpPr>
        <p:spPr>
          <a:xfrm>
            <a:off x="3875588" y="5478095"/>
            <a:ext cx="491925" cy="0"/>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32" name="직선 연결선[R] 31">
            <a:extLst>
              <a:ext uri="{FF2B5EF4-FFF2-40B4-BE49-F238E27FC236}">
                <a16:creationId xmlns:a16="http://schemas.microsoft.com/office/drawing/2014/main" id="{1178C50D-D927-90C9-1695-B833BA44616D}"/>
              </a:ext>
            </a:extLst>
          </p:cNvPr>
          <p:cNvCxnSpPr>
            <a:cxnSpLocks/>
            <a:stCxn id="6" idx="2"/>
            <a:endCxn id="9" idx="0"/>
          </p:cNvCxnSpPr>
          <p:nvPr/>
        </p:nvCxnSpPr>
        <p:spPr>
          <a:xfrm>
            <a:off x="1444906" y="3090437"/>
            <a:ext cx="0" cy="192160"/>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35" name="직선 연결선[R] 34">
            <a:extLst>
              <a:ext uri="{FF2B5EF4-FFF2-40B4-BE49-F238E27FC236}">
                <a16:creationId xmlns:a16="http://schemas.microsoft.com/office/drawing/2014/main" id="{F5A2153A-7AD7-91F2-6D4C-49CE4DE04642}"/>
              </a:ext>
            </a:extLst>
          </p:cNvPr>
          <p:cNvCxnSpPr>
            <a:cxnSpLocks/>
            <a:stCxn id="15" idx="2"/>
          </p:cNvCxnSpPr>
          <p:nvPr/>
        </p:nvCxnSpPr>
        <p:spPr>
          <a:xfrm flipH="1">
            <a:off x="3229332" y="3090437"/>
            <a:ext cx="4" cy="192160"/>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36" name="직선 연결선[R] 35">
            <a:extLst>
              <a:ext uri="{FF2B5EF4-FFF2-40B4-BE49-F238E27FC236}">
                <a16:creationId xmlns:a16="http://schemas.microsoft.com/office/drawing/2014/main" id="{FDD4F2BF-464C-A716-84E8-C2318530500C}"/>
              </a:ext>
            </a:extLst>
          </p:cNvPr>
          <p:cNvCxnSpPr>
            <a:cxnSpLocks/>
            <a:stCxn id="18" idx="2"/>
          </p:cNvCxnSpPr>
          <p:nvPr/>
        </p:nvCxnSpPr>
        <p:spPr>
          <a:xfrm flipH="1">
            <a:off x="5013765" y="3090437"/>
            <a:ext cx="1" cy="192160"/>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37" name="직선 연결선[R] 36">
            <a:extLst>
              <a:ext uri="{FF2B5EF4-FFF2-40B4-BE49-F238E27FC236}">
                <a16:creationId xmlns:a16="http://schemas.microsoft.com/office/drawing/2014/main" id="{7AB99546-88F7-C683-CCD6-22F950A8E359}"/>
              </a:ext>
            </a:extLst>
          </p:cNvPr>
          <p:cNvCxnSpPr>
            <a:cxnSpLocks/>
            <a:endCxn id="12" idx="0"/>
          </p:cNvCxnSpPr>
          <p:nvPr/>
        </p:nvCxnSpPr>
        <p:spPr>
          <a:xfrm>
            <a:off x="1444906" y="4575102"/>
            <a:ext cx="0" cy="245167"/>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38" name="직선 연결선[R] 37">
            <a:extLst>
              <a:ext uri="{FF2B5EF4-FFF2-40B4-BE49-F238E27FC236}">
                <a16:creationId xmlns:a16="http://schemas.microsoft.com/office/drawing/2014/main" id="{D661FDFB-A9B4-03D1-E9D6-5DB41250D407}"/>
              </a:ext>
            </a:extLst>
          </p:cNvPr>
          <p:cNvCxnSpPr>
            <a:cxnSpLocks/>
          </p:cNvCxnSpPr>
          <p:nvPr/>
        </p:nvCxnSpPr>
        <p:spPr>
          <a:xfrm flipH="1">
            <a:off x="3215386" y="4575102"/>
            <a:ext cx="13946" cy="457202"/>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39" name="직선 연결선[R] 38">
            <a:extLst>
              <a:ext uri="{FF2B5EF4-FFF2-40B4-BE49-F238E27FC236}">
                <a16:creationId xmlns:a16="http://schemas.microsoft.com/office/drawing/2014/main" id="{3BA0E369-0119-C828-A809-D44105F96C3D}"/>
              </a:ext>
            </a:extLst>
          </p:cNvPr>
          <p:cNvCxnSpPr>
            <a:cxnSpLocks/>
            <a:endCxn id="20" idx="0"/>
          </p:cNvCxnSpPr>
          <p:nvPr/>
        </p:nvCxnSpPr>
        <p:spPr>
          <a:xfrm>
            <a:off x="5013765" y="4575102"/>
            <a:ext cx="1" cy="245167"/>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45" name="구부러진 연결선[U] 44">
            <a:extLst>
              <a:ext uri="{FF2B5EF4-FFF2-40B4-BE49-F238E27FC236}">
                <a16:creationId xmlns:a16="http://schemas.microsoft.com/office/drawing/2014/main" id="{83133595-9F45-C1B9-4BF6-A133892A1DC9}"/>
              </a:ext>
            </a:extLst>
          </p:cNvPr>
          <p:cNvCxnSpPr>
            <a:stCxn id="12" idx="2"/>
            <a:endCxn id="6" idx="0"/>
          </p:cNvCxnSpPr>
          <p:nvPr/>
        </p:nvCxnSpPr>
        <p:spPr>
          <a:xfrm rot="5400000" flipH="1">
            <a:off x="-712515" y="3955353"/>
            <a:ext cx="4314842" cy="12700"/>
          </a:xfrm>
          <a:prstGeom prst="curvedConnector5">
            <a:avLst>
              <a:gd name="adj1" fmla="val -5298"/>
              <a:gd name="adj2" fmla="val 6888598"/>
              <a:gd name="adj3" fmla="val 105298"/>
            </a:avLst>
          </a:prstGeom>
          <a:ln w="28575">
            <a:prstDash val="sysDot"/>
          </a:ln>
        </p:spPr>
        <p:style>
          <a:lnRef idx="1">
            <a:schemeClr val="dk1"/>
          </a:lnRef>
          <a:fillRef idx="0">
            <a:schemeClr val="dk1"/>
          </a:fillRef>
          <a:effectRef idx="0">
            <a:schemeClr val="dk1"/>
          </a:effectRef>
          <a:fontRef idx="minor">
            <a:schemeClr val="tx1"/>
          </a:fontRef>
        </p:style>
      </p:cxnSp>
      <p:cxnSp>
        <p:nvCxnSpPr>
          <p:cNvPr id="55" name="구부러진 연결선[U] 54">
            <a:extLst>
              <a:ext uri="{FF2B5EF4-FFF2-40B4-BE49-F238E27FC236}">
                <a16:creationId xmlns:a16="http://schemas.microsoft.com/office/drawing/2014/main" id="{C47449AF-5014-65D0-13A7-4D4EAEB7EC54}"/>
              </a:ext>
            </a:extLst>
          </p:cNvPr>
          <p:cNvCxnSpPr>
            <a:cxnSpLocks/>
            <a:stCxn id="17" idx="2"/>
            <a:endCxn id="91" idx="1"/>
          </p:cNvCxnSpPr>
          <p:nvPr/>
        </p:nvCxnSpPr>
        <p:spPr>
          <a:xfrm rot="5400000" flipH="1" flipV="1">
            <a:off x="1060528" y="3913791"/>
            <a:ext cx="4367790" cy="30175"/>
          </a:xfrm>
          <a:prstGeom prst="curvedConnector5">
            <a:avLst>
              <a:gd name="adj1" fmla="val -5234"/>
              <a:gd name="adj2" fmla="val -3352365"/>
              <a:gd name="adj3" fmla="val 105234"/>
            </a:avLst>
          </a:prstGeom>
          <a:ln w="28575">
            <a:prstDash val="sysDot"/>
          </a:ln>
        </p:spPr>
        <p:style>
          <a:lnRef idx="1">
            <a:schemeClr val="dk1"/>
          </a:lnRef>
          <a:fillRef idx="0">
            <a:schemeClr val="dk1"/>
          </a:fillRef>
          <a:effectRef idx="0">
            <a:schemeClr val="dk1"/>
          </a:effectRef>
          <a:fontRef idx="minor">
            <a:schemeClr val="tx1"/>
          </a:fontRef>
        </p:style>
      </p:cxnSp>
      <p:cxnSp>
        <p:nvCxnSpPr>
          <p:cNvPr id="58" name="구부러진 연결선[U] 57">
            <a:extLst>
              <a:ext uri="{FF2B5EF4-FFF2-40B4-BE49-F238E27FC236}">
                <a16:creationId xmlns:a16="http://schemas.microsoft.com/office/drawing/2014/main" id="{E78F8661-63CD-5EA5-D5DE-3E32FD127505}"/>
              </a:ext>
            </a:extLst>
          </p:cNvPr>
          <p:cNvCxnSpPr>
            <a:cxnSpLocks/>
            <a:stCxn id="20" idx="2"/>
            <a:endCxn id="18" idx="0"/>
          </p:cNvCxnSpPr>
          <p:nvPr/>
        </p:nvCxnSpPr>
        <p:spPr>
          <a:xfrm rot="5400000" flipH="1">
            <a:off x="2856345" y="3955353"/>
            <a:ext cx="4314842" cy="12700"/>
          </a:xfrm>
          <a:prstGeom prst="curvedConnector5">
            <a:avLst>
              <a:gd name="adj1" fmla="val -5298"/>
              <a:gd name="adj2" fmla="val 7723378"/>
              <a:gd name="adj3" fmla="val 105298"/>
            </a:avLst>
          </a:prstGeom>
          <a:ln w="28575">
            <a:prstDash val="sysDot"/>
          </a:ln>
        </p:spPr>
        <p:style>
          <a:lnRef idx="1">
            <a:schemeClr val="dk1"/>
          </a:lnRef>
          <a:fillRef idx="0">
            <a:schemeClr val="dk1"/>
          </a:fillRef>
          <a:effectRef idx="0">
            <a:schemeClr val="dk1"/>
          </a:effectRef>
          <a:fontRef idx="minor">
            <a:schemeClr val="tx1"/>
          </a:fontRef>
        </p:style>
      </p:cxnSp>
      <p:sp>
        <p:nvSpPr>
          <p:cNvPr id="62" name="TextBox 61">
            <a:extLst>
              <a:ext uri="{FF2B5EF4-FFF2-40B4-BE49-F238E27FC236}">
                <a16:creationId xmlns:a16="http://schemas.microsoft.com/office/drawing/2014/main" id="{49CC3939-575C-4903-1EAC-DEA18F82D4BD}"/>
              </a:ext>
            </a:extLst>
          </p:cNvPr>
          <p:cNvSpPr txBox="1"/>
          <p:nvPr/>
        </p:nvSpPr>
        <p:spPr>
          <a:xfrm>
            <a:off x="148717" y="1248223"/>
            <a:ext cx="2162195" cy="400110"/>
          </a:xfrm>
          <a:prstGeom prst="rect">
            <a:avLst/>
          </a:prstGeom>
          <a:noFill/>
        </p:spPr>
        <p:txBody>
          <a:bodyPr wrap="none" rtlCol="0">
            <a:spAutoFit/>
          </a:bodyPr>
          <a:lstStyle/>
          <a:p>
            <a:r>
              <a:rPr lang="en-US" sz="2000" dirty="0"/>
              <a:t>Accelerator (chip)</a:t>
            </a:r>
            <a:endParaRPr lang="ko-US" sz="2000" dirty="0"/>
          </a:p>
        </p:txBody>
      </p:sp>
      <p:sp>
        <p:nvSpPr>
          <p:cNvPr id="63" name="TextBox 62">
            <a:extLst>
              <a:ext uri="{FF2B5EF4-FFF2-40B4-BE49-F238E27FC236}">
                <a16:creationId xmlns:a16="http://schemas.microsoft.com/office/drawing/2014/main" id="{A8154F9E-24CE-677A-0475-4CB80CC1DEAB}"/>
              </a:ext>
            </a:extLst>
          </p:cNvPr>
          <p:cNvSpPr txBox="1"/>
          <p:nvPr/>
        </p:nvSpPr>
        <p:spPr>
          <a:xfrm>
            <a:off x="2877793" y="6351277"/>
            <a:ext cx="3393621" cy="400110"/>
          </a:xfrm>
          <a:prstGeom prst="rect">
            <a:avLst/>
          </a:prstGeom>
          <a:noFill/>
        </p:spPr>
        <p:txBody>
          <a:bodyPr wrap="none" rtlCol="0">
            <a:spAutoFit/>
          </a:bodyPr>
          <a:lstStyle/>
          <a:p>
            <a:r>
              <a:rPr lang="en-US" sz="2000" dirty="0"/>
              <a:t>Inter-chip interconnects (ICI)</a:t>
            </a:r>
            <a:endParaRPr lang="ko-US" sz="2000" dirty="0"/>
          </a:p>
        </p:txBody>
      </p:sp>
      <p:sp>
        <p:nvSpPr>
          <p:cNvPr id="64" name="직사각형 63">
            <a:extLst>
              <a:ext uri="{FF2B5EF4-FFF2-40B4-BE49-F238E27FC236}">
                <a16:creationId xmlns:a16="http://schemas.microsoft.com/office/drawing/2014/main" id="{417D8C13-C9BB-D321-480F-B3295FD8450E}"/>
              </a:ext>
            </a:extLst>
          </p:cNvPr>
          <p:cNvSpPr/>
          <p:nvPr/>
        </p:nvSpPr>
        <p:spPr>
          <a:xfrm>
            <a:off x="759314" y="1740967"/>
            <a:ext cx="675186" cy="523220"/>
          </a:xfrm>
          <a:prstGeom prst="rect">
            <a:avLst/>
          </a:prstGeom>
          <a:noFill/>
        </p:spPr>
        <p:txBody>
          <a:bodyPr wrap="none" lIns="91440" tIns="45720" rIns="91440" bIns="45720">
            <a:spAutoFit/>
          </a:bodyPr>
          <a:lstStyle/>
          <a:p>
            <a:pPr algn="ctr"/>
            <a:r>
              <a:rPr lang="en-US" altLang="ko-KR" sz="2800" b="0" cap="none" spc="0" dirty="0">
                <a:ln w="0"/>
                <a:solidFill>
                  <a:srgbClr val="FF4C00"/>
                </a:solidFill>
                <a:effectLst>
                  <a:outerShdw blurRad="38100" dist="25400" dir="5400000" algn="ctr" rotWithShape="0">
                    <a:srgbClr val="6E747A">
                      <a:alpha val="43000"/>
                    </a:srgbClr>
                  </a:outerShdw>
                </a:effectLst>
              </a:rPr>
              <a:t>A</a:t>
            </a:r>
            <a:r>
              <a:rPr lang="en-US" altLang="ko-KR" sz="2800" baseline="-25000" dirty="0">
                <a:ln w="0"/>
                <a:solidFill>
                  <a:srgbClr val="FF4C00"/>
                </a:solidFill>
                <a:effectLst>
                  <a:outerShdw blurRad="38100" dist="25400" dir="5400000" algn="ctr" rotWithShape="0">
                    <a:srgbClr val="6E747A">
                      <a:alpha val="43000"/>
                    </a:srgbClr>
                  </a:outerShdw>
                </a:effectLst>
              </a:rPr>
              <a:t>00</a:t>
            </a:r>
            <a:endParaRPr lang="en-US" altLang="ko-KR" sz="2800" b="0" cap="none" spc="0" baseline="-25000" dirty="0">
              <a:ln w="0"/>
              <a:solidFill>
                <a:srgbClr val="FF4C00"/>
              </a:solidFill>
              <a:effectLst>
                <a:outerShdw blurRad="38100" dist="25400" dir="5400000" algn="ctr" rotWithShape="0">
                  <a:srgbClr val="6E747A">
                    <a:alpha val="43000"/>
                  </a:srgbClr>
                </a:outerShdw>
              </a:effectLst>
            </a:endParaRPr>
          </a:p>
        </p:txBody>
      </p:sp>
      <p:sp>
        <p:nvSpPr>
          <p:cNvPr id="65" name="직사각형 64">
            <a:extLst>
              <a:ext uri="{FF2B5EF4-FFF2-40B4-BE49-F238E27FC236}">
                <a16:creationId xmlns:a16="http://schemas.microsoft.com/office/drawing/2014/main" id="{0E635A60-AFC4-8095-AA39-8526DF9875B1}"/>
              </a:ext>
            </a:extLst>
          </p:cNvPr>
          <p:cNvSpPr/>
          <p:nvPr/>
        </p:nvSpPr>
        <p:spPr>
          <a:xfrm>
            <a:off x="1468542" y="1740967"/>
            <a:ext cx="627095" cy="523220"/>
          </a:xfrm>
          <a:prstGeom prst="rect">
            <a:avLst/>
          </a:prstGeom>
          <a:noFill/>
        </p:spPr>
        <p:txBody>
          <a:bodyPr wrap="none" lIns="91440" tIns="45720" rIns="91440" bIns="45720">
            <a:spAutoFit/>
          </a:bodyPr>
          <a:lstStyle/>
          <a:p>
            <a:pPr algn="ctr"/>
            <a:r>
              <a:rPr lang="en-US" altLang="ko-KR" sz="2800" b="0" cap="none" spc="0" dirty="0">
                <a:ln w="0"/>
                <a:solidFill>
                  <a:schemeClr val="accent1"/>
                </a:solidFill>
                <a:effectLst>
                  <a:outerShdw blurRad="38100" dist="25400" dir="5400000" algn="ctr" rotWithShape="0">
                    <a:srgbClr val="6E747A">
                      <a:alpha val="43000"/>
                    </a:srgbClr>
                  </a:outerShdw>
                </a:effectLst>
              </a:rPr>
              <a:t>B</a:t>
            </a:r>
            <a:r>
              <a:rPr lang="en-US" altLang="ko-KR" sz="2800" baseline="-25000" dirty="0">
                <a:ln w="0"/>
                <a:solidFill>
                  <a:schemeClr val="accent1"/>
                </a:solidFill>
                <a:effectLst>
                  <a:outerShdw blurRad="38100" dist="25400" dir="5400000" algn="ctr" rotWithShape="0">
                    <a:srgbClr val="6E747A">
                      <a:alpha val="43000"/>
                    </a:srgbClr>
                  </a:outerShdw>
                </a:effectLst>
              </a:rPr>
              <a:t>00</a:t>
            </a:r>
            <a:endParaRPr lang="en-US" altLang="ko-KR" sz="2800" b="0" cap="none" spc="0" baseline="-25000" dirty="0">
              <a:ln w="0"/>
              <a:solidFill>
                <a:schemeClr val="accent1"/>
              </a:solidFill>
              <a:effectLst>
                <a:outerShdw blurRad="38100" dist="25400" dir="5400000" algn="ctr" rotWithShape="0">
                  <a:srgbClr val="6E747A">
                    <a:alpha val="43000"/>
                  </a:srgbClr>
                </a:outerShdw>
              </a:effectLst>
            </a:endParaRPr>
          </a:p>
        </p:txBody>
      </p:sp>
      <p:sp>
        <p:nvSpPr>
          <p:cNvPr id="66" name="직사각형 65">
            <a:extLst>
              <a:ext uri="{FF2B5EF4-FFF2-40B4-BE49-F238E27FC236}">
                <a16:creationId xmlns:a16="http://schemas.microsoft.com/office/drawing/2014/main" id="{803A2784-353A-A1F6-87A5-753D37ED7F13}"/>
              </a:ext>
            </a:extLst>
          </p:cNvPr>
          <p:cNvSpPr/>
          <p:nvPr/>
        </p:nvSpPr>
        <p:spPr>
          <a:xfrm>
            <a:off x="1136651" y="2484455"/>
            <a:ext cx="652743" cy="523220"/>
          </a:xfrm>
          <a:prstGeom prst="rect">
            <a:avLst/>
          </a:prstGeom>
          <a:noFill/>
        </p:spPr>
        <p:txBody>
          <a:bodyPr wrap="none" lIns="91440" tIns="45720" rIns="91440" bIns="45720">
            <a:spAutoFit/>
          </a:bodyPr>
          <a:lstStyle/>
          <a:p>
            <a:pPr algn="ctr"/>
            <a:r>
              <a:rPr lang="en-US" altLang="ko-KR" sz="2800" b="0" cap="none" spc="0" dirty="0">
                <a:ln w="0"/>
                <a:solidFill>
                  <a:schemeClr val="accent6"/>
                </a:solidFill>
                <a:effectLst>
                  <a:outerShdw blurRad="38100" dist="25400" dir="5400000" algn="ctr" rotWithShape="0">
                    <a:srgbClr val="6E747A">
                      <a:alpha val="43000"/>
                    </a:srgbClr>
                  </a:outerShdw>
                </a:effectLst>
              </a:rPr>
              <a:t>C</a:t>
            </a:r>
            <a:r>
              <a:rPr lang="en-US" altLang="ko-KR" sz="2800" baseline="-25000" dirty="0">
                <a:ln w="0"/>
                <a:solidFill>
                  <a:schemeClr val="accent6"/>
                </a:solidFill>
                <a:effectLst>
                  <a:outerShdw blurRad="38100" dist="25400" dir="5400000" algn="ctr" rotWithShape="0">
                    <a:srgbClr val="6E747A">
                      <a:alpha val="43000"/>
                    </a:srgbClr>
                  </a:outerShdw>
                </a:effectLst>
              </a:rPr>
              <a:t>00</a:t>
            </a:r>
            <a:endParaRPr lang="en-US" altLang="ko-KR" sz="2800" b="0" cap="none" spc="0" baseline="-25000" dirty="0">
              <a:ln w="0"/>
              <a:solidFill>
                <a:schemeClr val="accent6"/>
              </a:solidFill>
              <a:effectLst>
                <a:outerShdw blurRad="38100" dist="25400" dir="5400000" algn="ctr" rotWithShape="0">
                  <a:srgbClr val="6E747A">
                    <a:alpha val="43000"/>
                  </a:srgbClr>
                </a:outerShdw>
              </a:effectLst>
            </a:endParaRPr>
          </a:p>
        </p:txBody>
      </p:sp>
      <p:sp>
        <p:nvSpPr>
          <p:cNvPr id="67" name="직사각형 66">
            <a:extLst>
              <a:ext uri="{FF2B5EF4-FFF2-40B4-BE49-F238E27FC236}">
                <a16:creationId xmlns:a16="http://schemas.microsoft.com/office/drawing/2014/main" id="{7BDEF6FF-FD15-AFD3-D8EF-B2DBDDD23CAD}"/>
              </a:ext>
            </a:extLst>
          </p:cNvPr>
          <p:cNvSpPr/>
          <p:nvPr/>
        </p:nvSpPr>
        <p:spPr>
          <a:xfrm>
            <a:off x="755454" y="3225608"/>
            <a:ext cx="675186" cy="523220"/>
          </a:xfrm>
          <a:prstGeom prst="rect">
            <a:avLst/>
          </a:prstGeom>
          <a:noFill/>
        </p:spPr>
        <p:txBody>
          <a:bodyPr wrap="none" lIns="91440" tIns="45720" rIns="91440" bIns="45720">
            <a:spAutoFit/>
          </a:bodyPr>
          <a:lstStyle/>
          <a:p>
            <a:pPr algn="ctr"/>
            <a:r>
              <a:rPr lang="en-US" altLang="ko-KR" sz="2800" b="0" cap="none" spc="0" dirty="0">
                <a:ln w="0"/>
                <a:solidFill>
                  <a:srgbClr val="FF4C00"/>
                </a:solidFill>
                <a:effectLst>
                  <a:outerShdw blurRad="38100" dist="25400" dir="5400000" algn="ctr" rotWithShape="0">
                    <a:srgbClr val="6E747A">
                      <a:alpha val="43000"/>
                    </a:srgbClr>
                  </a:outerShdw>
                </a:effectLst>
              </a:rPr>
              <a:t>A</a:t>
            </a:r>
            <a:r>
              <a:rPr lang="en-US" altLang="ko-KR" sz="2800" b="0" cap="none" spc="0" baseline="-25000" dirty="0">
                <a:ln w="0"/>
                <a:solidFill>
                  <a:srgbClr val="FF4C00"/>
                </a:solidFill>
                <a:effectLst>
                  <a:outerShdw blurRad="38100" dist="25400" dir="5400000" algn="ctr" rotWithShape="0">
                    <a:srgbClr val="6E747A">
                      <a:alpha val="43000"/>
                    </a:srgbClr>
                  </a:outerShdw>
                </a:effectLst>
              </a:rPr>
              <a:t>1</a:t>
            </a:r>
            <a:r>
              <a:rPr lang="en-US" altLang="ko-KR" sz="2800" baseline="-25000" dirty="0">
                <a:ln w="0"/>
                <a:solidFill>
                  <a:srgbClr val="FF4C00"/>
                </a:solidFill>
                <a:effectLst>
                  <a:outerShdw blurRad="38100" dist="25400" dir="5400000" algn="ctr" rotWithShape="0">
                    <a:srgbClr val="6E747A">
                      <a:alpha val="43000"/>
                    </a:srgbClr>
                  </a:outerShdw>
                </a:effectLst>
              </a:rPr>
              <a:t>0</a:t>
            </a:r>
            <a:endParaRPr lang="en-US" altLang="ko-KR" sz="2800" b="0" cap="none" spc="0" baseline="-25000" dirty="0">
              <a:ln w="0"/>
              <a:solidFill>
                <a:srgbClr val="FF4C00"/>
              </a:solidFill>
              <a:effectLst>
                <a:outerShdw blurRad="38100" dist="25400" dir="5400000" algn="ctr" rotWithShape="0">
                  <a:srgbClr val="6E747A">
                    <a:alpha val="43000"/>
                  </a:srgbClr>
                </a:outerShdw>
              </a:effectLst>
            </a:endParaRPr>
          </a:p>
        </p:txBody>
      </p:sp>
      <p:sp>
        <p:nvSpPr>
          <p:cNvPr id="68" name="직사각형 67">
            <a:extLst>
              <a:ext uri="{FF2B5EF4-FFF2-40B4-BE49-F238E27FC236}">
                <a16:creationId xmlns:a16="http://schemas.microsoft.com/office/drawing/2014/main" id="{8BED6ACB-C379-043F-8E2B-844818404A7B}"/>
              </a:ext>
            </a:extLst>
          </p:cNvPr>
          <p:cNvSpPr/>
          <p:nvPr/>
        </p:nvSpPr>
        <p:spPr>
          <a:xfrm>
            <a:off x="1464682" y="3225608"/>
            <a:ext cx="627095" cy="523220"/>
          </a:xfrm>
          <a:prstGeom prst="rect">
            <a:avLst/>
          </a:prstGeom>
          <a:noFill/>
        </p:spPr>
        <p:txBody>
          <a:bodyPr wrap="none" lIns="91440" tIns="45720" rIns="91440" bIns="45720">
            <a:spAutoFit/>
          </a:bodyPr>
          <a:lstStyle/>
          <a:p>
            <a:pPr algn="ctr"/>
            <a:r>
              <a:rPr lang="en-US" altLang="ko-KR" sz="2800" b="0" cap="none" spc="0">
                <a:ln w="0"/>
                <a:solidFill>
                  <a:schemeClr val="accent1"/>
                </a:solidFill>
                <a:effectLst>
                  <a:outerShdw blurRad="38100" dist="25400" dir="5400000" algn="ctr" rotWithShape="0">
                    <a:srgbClr val="6E747A">
                      <a:alpha val="43000"/>
                    </a:srgbClr>
                  </a:outerShdw>
                </a:effectLst>
              </a:rPr>
              <a:t>B</a:t>
            </a:r>
            <a:r>
              <a:rPr lang="en-US" altLang="ko-KR" sz="2800" b="0" cap="none" spc="0" baseline="-25000">
                <a:ln w="0"/>
                <a:solidFill>
                  <a:schemeClr val="accent1"/>
                </a:solidFill>
                <a:effectLst>
                  <a:outerShdw blurRad="38100" dist="25400" dir="5400000" algn="ctr" rotWithShape="0">
                    <a:srgbClr val="6E747A">
                      <a:alpha val="43000"/>
                    </a:srgbClr>
                  </a:outerShdw>
                </a:effectLst>
              </a:rPr>
              <a:t>1</a:t>
            </a:r>
            <a:r>
              <a:rPr lang="en-US" altLang="ko-KR" sz="2800" baseline="-25000">
                <a:ln w="0"/>
                <a:solidFill>
                  <a:schemeClr val="accent1"/>
                </a:solidFill>
                <a:effectLst>
                  <a:outerShdw blurRad="38100" dist="25400" dir="5400000" algn="ctr" rotWithShape="0">
                    <a:srgbClr val="6E747A">
                      <a:alpha val="43000"/>
                    </a:srgbClr>
                  </a:outerShdw>
                </a:effectLst>
              </a:rPr>
              <a:t>0</a:t>
            </a:r>
            <a:endParaRPr lang="en-US" altLang="ko-KR" sz="2800" b="0" cap="none" spc="0" baseline="-25000">
              <a:ln w="0"/>
              <a:solidFill>
                <a:schemeClr val="accent1"/>
              </a:solidFill>
              <a:effectLst>
                <a:outerShdw blurRad="38100" dist="25400" dir="5400000" algn="ctr" rotWithShape="0">
                  <a:srgbClr val="6E747A">
                    <a:alpha val="43000"/>
                  </a:srgbClr>
                </a:outerShdw>
              </a:effectLst>
            </a:endParaRPr>
          </a:p>
        </p:txBody>
      </p:sp>
      <p:sp>
        <p:nvSpPr>
          <p:cNvPr id="69" name="직사각형 68">
            <a:extLst>
              <a:ext uri="{FF2B5EF4-FFF2-40B4-BE49-F238E27FC236}">
                <a16:creationId xmlns:a16="http://schemas.microsoft.com/office/drawing/2014/main" id="{472C7D20-0B0F-5B1C-D82F-23C37C592469}"/>
              </a:ext>
            </a:extLst>
          </p:cNvPr>
          <p:cNvSpPr/>
          <p:nvPr/>
        </p:nvSpPr>
        <p:spPr>
          <a:xfrm>
            <a:off x="1132791" y="3969096"/>
            <a:ext cx="652743" cy="523220"/>
          </a:xfrm>
          <a:prstGeom prst="rect">
            <a:avLst/>
          </a:prstGeom>
          <a:noFill/>
        </p:spPr>
        <p:txBody>
          <a:bodyPr wrap="none" lIns="91440" tIns="45720" rIns="91440" bIns="45720">
            <a:spAutoFit/>
          </a:bodyPr>
          <a:lstStyle/>
          <a:p>
            <a:pPr algn="ctr"/>
            <a:r>
              <a:rPr lang="en-US" altLang="ko-KR" sz="2800" b="0" cap="none" spc="0" dirty="0">
                <a:ln w="0"/>
                <a:solidFill>
                  <a:schemeClr val="accent6"/>
                </a:solidFill>
                <a:effectLst>
                  <a:outerShdw blurRad="38100" dist="25400" dir="5400000" algn="ctr" rotWithShape="0">
                    <a:srgbClr val="6E747A">
                      <a:alpha val="43000"/>
                    </a:srgbClr>
                  </a:outerShdw>
                </a:effectLst>
              </a:rPr>
              <a:t>C</a:t>
            </a:r>
            <a:r>
              <a:rPr lang="en-US" altLang="ko-KR" sz="2800" b="0" cap="none" spc="0" baseline="-25000" dirty="0">
                <a:ln w="0"/>
                <a:solidFill>
                  <a:schemeClr val="accent6"/>
                </a:solidFill>
                <a:effectLst>
                  <a:outerShdw blurRad="38100" dist="25400" dir="5400000" algn="ctr" rotWithShape="0">
                    <a:srgbClr val="6E747A">
                      <a:alpha val="43000"/>
                    </a:srgbClr>
                  </a:outerShdw>
                </a:effectLst>
              </a:rPr>
              <a:t>1</a:t>
            </a:r>
            <a:r>
              <a:rPr lang="en-US" altLang="ko-KR" sz="2800" baseline="-25000" dirty="0">
                <a:ln w="0"/>
                <a:solidFill>
                  <a:schemeClr val="accent6"/>
                </a:solidFill>
                <a:effectLst>
                  <a:outerShdw blurRad="38100" dist="25400" dir="5400000" algn="ctr" rotWithShape="0">
                    <a:srgbClr val="6E747A">
                      <a:alpha val="43000"/>
                    </a:srgbClr>
                  </a:outerShdw>
                </a:effectLst>
              </a:rPr>
              <a:t>0</a:t>
            </a:r>
            <a:endParaRPr lang="en-US" altLang="ko-KR" sz="2800" b="0" cap="none" spc="0" baseline="-25000" dirty="0">
              <a:ln w="0"/>
              <a:solidFill>
                <a:schemeClr val="accent6"/>
              </a:solidFill>
              <a:effectLst>
                <a:outerShdw blurRad="38100" dist="25400" dir="5400000" algn="ctr" rotWithShape="0">
                  <a:srgbClr val="6E747A">
                    <a:alpha val="43000"/>
                  </a:srgbClr>
                </a:outerShdw>
              </a:effectLst>
            </a:endParaRPr>
          </a:p>
        </p:txBody>
      </p:sp>
      <p:sp>
        <p:nvSpPr>
          <p:cNvPr id="70" name="직사각형 69">
            <a:extLst>
              <a:ext uri="{FF2B5EF4-FFF2-40B4-BE49-F238E27FC236}">
                <a16:creationId xmlns:a16="http://schemas.microsoft.com/office/drawing/2014/main" id="{2659E918-F1E9-4869-486C-A059032B13E5}"/>
              </a:ext>
            </a:extLst>
          </p:cNvPr>
          <p:cNvSpPr/>
          <p:nvPr/>
        </p:nvSpPr>
        <p:spPr>
          <a:xfrm>
            <a:off x="754835" y="4769556"/>
            <a:ext cx="675186" cy="523220"/>
          </a:xfrm>
          <a:prstGeom prst="rect">
            <a:avLst/>
          </a:prstGeom>
          <a:noFill/>
        </p:spPr>
        <p:txBody>
          <a:bodyPr wrap="none" lIns="91440" tIns="45720" rIns="91440" bIns="45720">
            <a:spAutoFit/>
          </a:bodyPr>
          <a:lstStyle/>
          <a:p>
            <a:pPr algn="ctr"/>
            <a:r>
              <a:rPr lang="en-US" altLang="ko-KR" sz="2800" b="0" cap="none" spc="0" dirty="0">
                <a:ln w="0"/>
                <a:solidFill>
                  <a:srgbClr val="FF4C00"/>
                </a:solidFill>
                <a:effectLst>
                  <a:outerShdw blurRad="38100" dist="25400" dir="5400000" algn="ctr" rotWithShape="0">
                    <a:srgbClr val="6E747A">
                      <a:alpha val="43000"/>
                    </a:srgbClr>
                  </a:outerShdw>
                </a:effectLst>
              </a:rPr>
              <a:t>A</a:t>
            </a:r>
            <a:r>
              <a:rPr lang="en-US" altLang="ko-KR" sz="2800" baseline="-25000" dirty="0">
                <a:ln w="0"/>
                <a:solidFill>
                  <a:srgbClr val="FF4C00"/>
                </a:solidFill>
                <a:effectLst>
                  <a:outerShdw blurRad="38100" dist="25400" dir="5400000" algn="ctr" rotWithShape="0">
                    <a:srgbClr val="6E747A">
                      <a:alpha val="43000"/>
                    </a:srgbClr>
                  </a:outerShdw>
                </a:effectLst>
              </a:rPr>
              <a:t>20</a:t>
            </a:r>
            <a:endParaRPr lang="en-US" altLang="ko-KR" sz="2800" b="0" cap="none" spc="0" baseline="-25000" dirty="0">
              <a:ln w="0"/>
              <a:solidFill>
                <a:srgbClr val="FF4C00"/>
              </a:solidFill>
              <a:effectLst>
                <a:outerShdw blurRad="38100" dist="25400" dir="5400000" algn="ctr" rotWithShape="0">
                  <a:srgbClr val="6E747A">
                    <a:alpha val="43000"/>
                  </a:srgbClr>
                </a:outerShdw>
              </a:effectLst>
            </a:endParaRPr>
          </a:p>
        </p:txBody>
      </p:sp>
      <p:sp>
        <p:nvSpPr>
          <p:cNvPr id="71" name="직사각형 70">
            <a:extLst>
              <a:ext uri="{FF2B5EF4-FFF2-40B4-BE49-F238E27FC236}">
                <a16:creationId xmlns:a16="http://schemas.microsoft.com/office/drawing/2014/main" id="{2202B284-11B3-22FF-8865-15F8DB946D52}"/>
              </a:ext>
            </a:extLst>
          </p:cNvPr>
          <p:cNvSpPr/>
          <p:nvPr/>
        </p:nvSpPr>
        <p:spPr>
          <a:xfrm>
            <a:off x="1464063" y="4769556"/>
            <a:ext cx="627095" cy="523220"/>
          </a:xfrm>
          <a:prstGeom prst="rect">
            <a:avLst/>
          </a:prstGeom>
          <a:noFill/>
        </p:spPr>
        <p:txBody>
          <a:bodyPr wrap="none" lIns="91440" tIns="45720" rIns="91440" bIns="45720">
            <a:spAutoFit/>
          </a:bodyPr>
          <a:lstStyle/>
          <a:p>
            <a:pPr algn="ctr"/>
            <a:r>
              <a:rPr lang="en-US" altLang="ko-KR" sz="2800" b="0" cap="none" spc="0">
                <a:ln w="0"/>
                <a:solidFill>
                  <a:schemeClr val="accent1"/>
                </a:solidFill>
                <a:effectLst>
                  <a:outerShdw blurRad="38100" dist="25400" dir="5400000" algn="ctr" rotWithShape="0">
                    <a:srgbClr val="6E747A">
                      <a:alpha val="43000"/>
                    </a:srgbClr>
                  </a:outerShdw>
                </a:effectLst>
              </a:rPr>
              <a:t>B</a:t>
            </a:r>
            <a:r>
              <a:rPr lang="en-US" altLang="ko-KR" sz="2800" baseline="-25000">
                <a:ln w="0"/>
                <a:solidFill>
                  <a:schemeClr val="accent1"/>
                </a:solidFill>
                <a:effectLst>
                  <a:outerShdw blurRad="38100" dist="25400" dir="5400000" algn="ctr" rotWithShape="0">
                    <a:srgbClr val="6E747A">
                      <a:alpha val="43000"/>
                    </a:srgbClr>
                  </a:outerShdw>
                </a:effectLst>
              </a:rPr>
              <a:t>20</a:t>
            </a:r>
            <a:endParaRPr lang="en-US" altLang="ko-KR" sz="2800" b="0" cap="none" spc="0" baseline="-25000">
              <a:ln w="0"/>
              <a:solidFill>
                <a:schemeClr val="accent1"/>
              </a:solidFill>
              <a:effectLst>
                <a:outerShdw blurRad="38100" dist="25400" dir="5400000" algn="ctr" rotWithShape="0">
                  <a:srgbClr val="6E747A">
                    <a:alpha val="43000"/>
                  </a:srgbClr>
                </a:outerShdw>
              </a:effectLst>
            </a:endParaRPr>
          </a:p>
        </p:txBody>
      </p:sp>
      <p:sp>
        <p:nvSpPr>
          <p:cNvPr id="72" name="직사각형 71">
            <a:extLst>
              <a:ext uri="{FF2B5EF4-FFF2-40B4-BE49-F238E27FC236}">
                <a16:creationId xmlns:a16="http://schemas.microsoft.com/office/drawing/2014/main" id="{7DA484F2-53F0-9D2B-1135-9EDCA50DAA2B}"/>
              </a:ext>
            </a:extLst>
          </p:cNvPr>
          <p:cNvSpPr/>
          <p:nvPr/>
        </p:nvSpPr>
        <p:spPr>
          <a:xfrm>
            <a:off x="1132172" y="5513044"/>
            <a:ext cx="652743" cy="523220"/>
          </a:xfrm>
          <a:prstGeom prst="rect">
            <a:avLst/>
          </a:prstGeom>
          <a:noFill/>
        </p:spPr>
        <p:txBody>
          <a:bodyPr wrap="none" lIns="91440" tIns="45720" rIns="91440" bIns="45720">
            <a:spAutoFit/>
          </a:bodyPr>
          <a:lstStyle/>
          <a:p>
            <a:pPr algn="ctr"/>
            <a:r>
              <a:rPr lang="en-US" altLang="ko-KR" sz="2800" b="0" cap="none" spc="0" dirty="0">
                <a:ln w="0"/>
                <a:solidFill>
                  <a:schemeClr val="accent6"/>
                </a:solidFill>
                <a:effectLst>
                  <a:outerShdw blurRad="38100" dist="25400" dir="5400000" algn="ctr" rotWithShape="0">
                    <a:srgbClr val="6E747A">
                      <a:alpha val="43000"/>
                    </a:srgbClr>
                  </a:outerShdw>
                </a:effectLst>
              </a:rPr>
              <a:t>C</a:t>
            </a:r>
            <a:r>
              <a:rPr lang="en-US" altLang="ko-KR" sz="2800" baseline="-25000" dirty="0">
                <a:ln w="0"/>
                <a:solidFill>
                  <a:schemeClr val="accent6"/>
                </a:solidFill>
                <a:effectLst>
                  <a:outerShdw blurRad="38100" dist="25400" dir="5400000" algn="ctr" rotWithShape="0">
                    <a:srgbClr val="6E747A">
                      <a:alpha val="43000"/>
                    </a:srgbClr>
                  </a:outerShdw>
                </a:effectLst>
              </a:rPr>
              <a:t>20</a:t>
            </a:r>
            <a:endParaRPr lang="en-US" altLang="ko-KR" sz="2800" b="0" cap="none" spc="0" baseline="-25000" dirty="0">
              <a:ln w="0"/>
              <a:solidFill>
                <a:schemeClr val="accent6"/>
              </a:solidFill>
              <a:effectLst>
                <a:outerShdw blurRad="38100" dist="25400" dir="5400000" algn="ctr" rotWithShape="0">
                  <a:srgbClr val="6E747A">
                    <a:alpha val="43000"/>
                  </a:srgbClr>
                </a:outerShdw>
              </a:effectLst>
            </a:endParaRPr>
          </a:p>
        </p:txBody>
      </p:sp>
      <p:sp>
        <p:nvSpPr>
          <p:cNvPr id="73" name="직사각형 72">
            <a:extLst>
              <a:ext uri="{FF2B5EF4-FFF2-40B4-BE49-F238E27FC236}">
                <a16:creationId xmlns:a16="http://schemas.microsoft.com/office/drawing/2014/main" id="{E4908379-D816-AB44-51D0-352796D8E2D7}"/>
              </a:ext>
            </a:extLst>
          </p:cNvPr>
          <p:cNvSpPr/>
          <p:nvPr/>
        </p:nvSpPr>
        <p:spPr>
          <a:xfrm>
            <a:off x="2544679" y="1740967"/>
            <a:ext cx="675186" cy="523220"/>
          </a:xfrm>
          <a:prstGeom prst="rect">
            <a:avLst/>
          </a:prstGeom>
          <a:noFill/>
        </p:spPr>
        <p:txBody>
          <a:bodyPr wrap="none" lIns="91440" tIns="45720" rIns="91440" bIns="45720">
            <a:spAutoFit/>
          </a:bodyPr>
          <a:lstStyle/>
          <a:p>
            <a:pPr algn="ctr"/>
            <a:r>
              <a:rPr lang="en-US" altLang="ko-KR" sz="2800" b="0" cap="none" spc="0" dirty="0">
                <a:ln w="0"/>
                <a:solidFill>
                  <a:srgbClr val="FF4C00"/>
                </a:solidFill>
                <a:effectLst>
                  <a:outerShdw blurRad="38100" dist="25400" dir="5400000" algn="ctr" rotWithShape="0">
                    <a:srgbClr val="6E747A">
                      <a:alpha val="43000"/>
                    </a:srgbClr>
                  </a:outerShdw>
                </a:effectLst>
              </a:rPr>
              <a:t>A</a:t>
            </a:r>
            <a:r>
              <a:rPr lang="en-US" altLang="ko-KR" sz="2800" baseline="-25000" dirty="0">
                <a:ln w="0"/>
                <a:solidFill>
                  <a:srgbClr val="FF4C00"/>
                </a:solidFill>
                <a:effectLst>
                  <a:outerShdw blurRad="38100" dist="25400" dir="5400000" algn="ctr" rotWithShape="0">
                    <a:srgbClr val="6E747A">
                      <a:alpha val="43000"/>
                    </a:srgbClr>
                  </a:outerShdw>
                </a:effectLst>
              </a:rPr>
              <a:t>01</a:t>
            </a:r>
            <a:endParaRPr lang="en-US" altLang="ko-KR" sz="2800" b="0" cap="none" spc="0" baseline="-25000" dirty="0">
              <a:ln w="0"/>
              <a:solidFill>
                <a:srgbClr val="FF4C00"/>
              </a:solidFill>
              <a:effectLst>
                <a:outerShdw blurRad="38100" dist="25400" dir="5400000" algn="ctr" rotWithShape="0">
                  <a:srgbClr val="6E747A">
                    <a:alpha val="43000"/>
                  </a:srgbClr>
                </a:outerShdw>
              </a:effectLst>
            </a:endParaRPr>
          </a:p>
        </p:txBody>
      </p:sp>
      <p:sp>
        <p:nvSpPr>
          <p:cNvPr id="74" name="직사각형 73">
            <a:extLst>
              <a:ext uri="{FF2B5EF4-FFF2-40B4-BE49-F238E27FC236}">
                <a16:creationId xmlns:a16="http://schemas.microsoft.com/office/drawing/2014/main" id="{565DDBA7-13D1-5061-1F2F-6D99011BE732}"/>
              </a:ext>
            </a:extLst>
          </p:cNvPr>
          <p:cNvSpPr/>
          <p:nvPr/>
        </p:nvSpPr>
        <p:spPr>
          <a:xfrm>
            <a:off x="3253907" y="1740967"/>
            <a:ext cx="627095" cy="523220"/>
          </a:xfrm>
          <a:prstGeom prst="rect">
            <a:avLst/>
          </a:prstGeom>
          <a:noFill/>
        </p:spPr>
        <p:txBody>
          <a:bodyPr wrap="none" lIns="91440" tIns="45720" rIns="91440" bIns="45720">
            <a:spAutoFit/>
          </a:bodyPr>
          <a:lstStyle/>
          <a:p>
            <a:pPr algn="ctr"/>
            <a:r>
              <a:rPr lang="en-US" altLang="ko-KR" sz="2800" b="0" cap="none" spc="0">
                <a:ln w="0"/>
                <a:solidFill>
                  <a:schemeClr val="accent1"/>
                </a:solidFill>
                <a:effectLst>
                  <a:outerShdw blurRad="38100" dist="25400" dir="5400000" algn="ctr" rotWithShape="0">
                    <a:srgbClr val="6E747A">
                      <a:alpha val="43000"/>
                    </a:srgbClr>
                  </a:outerShdw>
                </a:effectLst>
              </a:rPr>
              <a:t>B</a:t>
            </a:r>
            <a:r>
              <a:rPr lang="en-US" altLang="ko-KR" sz="2800" baseline="-25000">
                <a:ln w="0"/>
                <a:solidFill>
                  <a:schemeClr val="accent1"/>
                </a:solidFill>
                <a:effectLst>
                  <a:outerShdw blurRad="38100" dist="25400" dir="5400000" algn="ctr" rotWithShape="0">
                    <a:srgbClr val="6E747A">
                      <a:alpha val="43000"/>
                    </a:srgbClr>
                  </a:outerShdw>
                </a:effectLst>
              </a:rPr>
              <a:t>01</a:t>
            </a:r>
            <a:endParaRPr lang="en-US" altLang="ko-KR" sz="2800" b="0" cap="none" spc="0" baseline="-25000">
              <a:ln w="0"/>
              <a:solidFill>
                <a:schemeClr val="accent1"/>
              </a:solidFill>
              <a:effectLst>
                <a:outerShdw blurRad="38100" dist="25400" dir="5400000" algn="ctr" rotWithShape="0">
                  <a:srgbClr val="6E747A">
                    <a:alpha val="43000"/>
                  </a:srgbClr>
                </a:outerShdw>
              </a:effectLst>
            </a:endParaRPr>
          </a:p>
        </p:txBody>
      </p:sp>
      <p:sp>
        <p:nvSpPr>
          <p:cNvPr id="75" name="직사각형 74">
            <a:extLst>
              <a:ext uri="{FF2B5EF4-FFF2-40B4-BE49-F238E27FC236}">
                <a16:creationId xmlns:a16="http://schemas.microsoft.com/office/drawing/2014/main" id="{25C8612F-AE52-2707-A1F6-FEB7F8E3014F}"/>
              </a:ext>
            </a:extLst>
          </p:cNvPr>
          <p:cNvSpPr/>
          <p:nvPr/>
        </p:nvSpPr>
        <p:spPr>
          <a:xfrm>
            <a:off x="2922016" y="2484455"/>
            <a:ext cx="652743" cy="523220"/>
          </a:xfrm>
          <a:prstGeom prst="rect">
            <a:avLst/>
          </a:prstGeom>
          <a:noFill/>
        </p:spPr>
        <p:txBody>
          <a:bodyPr wrap="none" lIns="91440" tIns="45720" rIns="91440" bIns="45720">
            <a:spAutoFit/>
          </a:bodyPr>
          <a:lstStyle/>
          <a:p>
            <a:pPr algn="ctr"/>
            <a:r>
              <a:rPr lang="en-US" altLang="ko-KR" sz="2800" b="0" cap="none" spc="0" dirty="0">
                <a:ln w="0"/>
                <a:solidFill>
                  <a:schemeClr val="accent6"/>
                </a:solidFill>
                <a:effectLst>
                  <a:outerShdw blurRad="38100" dist="25400" dir="5400000" algn="ctr" rotWithShape="0">
                    <a:srgbClr val="6E747A">
                      <a:alpha val="43000"/>
                    </a:srgbClr>
                  </a:outerShdw>
                </a:effectLst>
              </a:rPr>
              <a:t>C</a:t>
            </a:r>
            <a:r>
              <a:rPr lang="en-US" altLang="ko-KR" sz="2800" baseline="-25000" dirty="0">
                <a:ln w="0"/>
                <a:solidFill>
                  <a:schemeClr val="accent6"/>
                </a:solidFill>
                <a:effectLst>
                  <a:outerShdw blurRad="38100" dist="25400" dir="5400000" algn="ctr" rotWithShape="0">
                    <a:srgbClr val="6E747A">
                      <a:alpha val="43000"/>
                    </a:srgbClr>
                  </a:outerShdw>
                </a:effectLst>
              </a:rPr>
              <a:t>01</a:t>
            </a:r>
            <a:endParaRPr lang="en-US" altLang="ko-KR" sz="2800" b="0" cap="none" spc="0" baseline="-25000" dirty="0">
              <a:ln w="0"/>
              <a:solidFill>
                <a:schemeClr val="accent6"/>
              </a:solidFill>
              <a:effectLst>
                <a:outerShdw blurRad="38100" dist="25400" dir="5400000" algn="ctr" rotWithShape="0">
                  <a:srgbClr val="6E747A">
                    <a:alpha val="43000"/>
                  </a:srgbClr>
                </a:outerShdw>
              </a:effectLst>
            </a:endParaRPr>
          </a:p>
        </p:txBody>
      </p:sp>
      <p:sp>
        <p:nvSpPr>
          <p:cNvPr id="76" name="직사각형 75">
            <a:extLst>
              <a:ext uri="{FF2B5EF4-FFF2-40B4-BE49-F238E27FC236}">
                <a16:creationId xmlns:a16="http://schemas.microsoft.com/office/drawing/2014/main" id="{2837908F-2C12-1440-7FDD-A657063DF20F}"/>
              </a:ext>
            </a:extLst>
          </p:cNvPr>
          <p:cNvSpPr/>
          <p:nvPr/>
        </p:nvSpPr>
        <p:spPr>
          <a:xfrm>
            <a:off x="2540819" y="3225608"/>
            <a:ext cx="675186" cy="523220"/>
          </a:xfrm>
          <a:prstGeom prst="rect">
            <a:avLst/>
          </a:prstGeom>
          <a:noFill/>
        </p:spPr>
        <p:txBody>
          <a:bodyPr wrap="none" lIns="91440" tIns="45720" rIns="91440" bIns="45720">
            <a:spAutoFit/>
          </a:bodyPr>
          <a:lstStyle/>
          <a:p>
            <a:pPr algn="ctr"/>
            <a:r>
              <a:rPr lang="en-US" altLang="ko-KR" sz="2800" b="0" cap="none" spc="0" dirty="0">
                <a:ln w="0"/>
                <a:solidFill>
                  <a:srgbClr val="FF4C00"/>
                </a:solidFill>
                <a:effectLst>
                  <a:outerShdw blurRad="38100" dist="25400" dir="5400000" algn="ctr" rotWithShape="0">
                    <a:srgbClr val="6E747A">
                      <a:alpha val="43000"/>
                    </a:srgbClr>
                  </a:outerShdw>
                </a:effectLst>
              </a:rPr>
              <a:t>A</a:t>
            </a:r>
            <a:r>
              <a:rPr lang="en-US" altLang="ko-KR" sz="2800" b="0" cap="none" spc="0" baseline="-25000" dirty="0">
                <a:ln w="0"/>
                <a:solidFill>
                  <a:srgbClr val="FF4C00"/>
                </a:solidFill>
                <a:effectLst>
                  <a:outerShdw blurRad="38100" dist="25400" dir="5400000" algn="ctr" rotWithShape="0">
                    <a:srgbClr val="6E747A">
                      <a:alpha val="43000"/>
                    </a:srgbClr>
                  </a:outerShdw>
                </a:effectLst>
              </a:rPr>
              <a:t>11</a:t>
            </a:r>
          </a:p>
        </p:txBody>
      </p:sp>
      <p:sp>
        <p:nvSpPr>
          <p:cNvPr id="77" name="직사각형 76">
            <a:extLst>
              <a:ext uri="{FF2B5EF4-FFF2-40B4-BE49-F238E27FC236}">
                <a16:creationId xmlns:a16="http://schemas.microsoft.com/office/drawing/2014/main" id="{2D1C751F-685B-19CB-1E3A-1B6187AD8630}"/>
              </a:ext>
            </a:extLst>
          </p:cNvPr>
          <p:cNvSpPr/>
          <p:nvPr/>
        </p:nvSpPr>
        <p:spPr>
          <a:xfrm>
            <a:off x="3250047" y="3225608"/>
            <a:ext cx="627095" cy="523220"/>
          </a:xfrm>
          <a:prstGeom prst="rect">
            <a:avLst/>
          </a:prstGeom>
          <a:noFill/>
        </p:spPr>
        <p:txBody>
          <a:bodyPr wrap="none" lIns="91440" tIns="45720" rIns="91440" bIns="45720">
            <a:spAutoFit/>
          </a:bodyPr>
          <a:lstStyle/>
          <a:p>
            <a:pPr algn="ctr"/>
            <a:r>
              <a:rPr lang="en-US" altLang="ko-KR" sz="2800" b="0" cap="none" spc="0">
                <a:ln w="0"/>
                <a:solidFill>
                  <a:schemeClr val="accent1"/>
                </a:solidFill>
                <a:effectLst>
                  <a:outerShdw blurRad="38100" dist="25400" dir="5400000" algn="ctr" rotWithShape="0">
                    <a:srgbClr val="6E747A">
                      <a:alpha val="43000"/>
                    </a:srgbClr>
                  </a:outerShdw>
                </a:effectLst>
              </a:rPr>
              <a:t>B</a:t>
            </a:r>
            <a:r>
              <a:rPr lang="en-US" altLang="ko-KR" sz="2800" b="0" cap="none" spc="0" baseline="-25000">
                <a:ln w="0"/>
                <a:solidFill>
                  <a:schemeClr val="accent1"/>
                </a:solidFill>
                <a:effectLst>
                  <a:outerShdw blurRad="38100" dist="25400" dir="5400000" algn="ctr" rotWithShape="0">
                    <a:srgbClr val="6E747A">
                      <a:alpha val="43000"/>
                    </a:srgbClr>
                  </a:outerShdw>
                </a:effectLst>
              </a:rPr>
              <a:t>11</a:t>
            </a:r>
          </a:p>
        </p:txBody>
      </p:sp>
      <p:sp>
        <p:nvSpPr>
          <p:cNvPr id="78" name="직사각형 77">
            <a:extLst>
              <a:ext uri="{FF2B5EF4-FFF2-40B4-BE49-F238E27FC236}">
                <a16:creationId xmlns:a16="http://schemas.microsoft.com/office/drawing/2014/main" id="{E2BBD889-84B0-6252-BC7F-107657677F4F}"/>
              </a:ext>
            </a:extLst>
          </p:cNvPr>
          <p:cNvSpPr/>
          <p:nvPr/>
        </p:nvSpPr>
        <p:spPr>
          <a:xfrm>
            <a:off x="2918156" y="3969096"/>
            <a:ext cx="652743" cy="523220"/>
          </a:xfrm>
          <a:prstGeom prst="rect">
            <a:avLst/>
          </a:prstGeom>
          <a:noFill/>
        </p:spPr>
        <p:txBody>
          <a:bodyPr wrap="none" lIns="91440" tIns="45720" rIns="91440" bIns="45720">
            <a:spAutoFit/>
          </a:bodyPr>
          <a:lstStyle/>
          <a:p>
            <a:pPr algn="ctr"/>
            <a:r>
              <a:rPr lang="en-US" altLang="ko-KR" sz="2800" b="0" cap="none" spc="0" dirty="0">
                <a:ln w="0"/>
                <a:solidFill>
                  <a:schemeClr val="accent6"/>
                </a:solidFill>
                <a:effectLst>
                  <a:outerShdw blurRad="38100" dist="25400" dir="5400000" algn="ctr" rotWithShape="0">
                    <a:srgbClr val="6E747A">
                      <a:alpha val="43000"/>
                    </a:srgbClr>
                  </a:outerShdw>
                </a:effectLst>
              </a:rPr>
              <a:t>C</a:t>
            </a:r>
            <a:r>
              <a:rPr lang="en-US" altLang="ko-KR" sz="2800" b="0" cap="none" spc="0" baseline="-25000" dirty="0">
                <a:ln w="0"/>
                <a:solidFill>
                  <a:schemeClr val="accent6"/>
                </a:solidFill>
                <a:effectLst>
                  <a:outerShdw blurRad="38100" dist="25400" dir="5400000" algn="ctr" rotWithShape="0">
                    <a:srgbClr val="6E747A">
                      <a:alpha val="43000"/>
                    </a:srgbClr>
                  </a:outerShdw>
                </a:effectLst>
              </a:rPr>
              <a:t>11</a:t>
            </a:r>
          </a:p>
        </p:txBody>
      </p:sp>
      <p:sp>
        <p:nvSpPr>
          <p:cNvPr id="79" name="직사각형 78">
            <a:extLst>
              <a:ext uri="{FF2B5EF4-FFF2-40B4-BE49-F238E27FC236}">
                <a16:creationId xmlns:a16="http://schemas.microsoft.com/office/drawing/2014/main" id="{A4EF47B7-6C93-D774-B010-647BD7BA80BC}"/>
              </a:ext>
            </a:extLst>
          </p:cNvPr>
          <p:cNvSpPr/>
          <p:nvPr/>
        </p:nvSpPr>
        <p:spPr>
          <a:xfrm>
            <a:off x="2540200" y="4769556"/>
            <a:ext cx="675186" cy="523220"/>
          </a:xfrm>
          <a:prstGeom prst="rect">
            <a:avLst/>
          </a:prstGeom>
          <a:noFill/>
        </p:spPr>
        <p:txBody>
          <a:bodyPr wrap="none" lIns="91440" tIns="45720" rIns="91440" bIns="45720">
            <a:spAutoFit/>
          </a:bodyPr>
          <a:lstStyle/>
          <a:p>
            <a:pPr algn="ctr"/>
            <a:r>
              <a:rPr lang="en-US" altLang="ko-KR" sz="2800" b="0" cap="none" spc="0" dirty="0">
                <a:ln w="0"/>
                <a:solidFill>
                  <a:srgbClr val="FF4C00"/>
                </a:solidFill>
                <a:effectLst>
                  <a:outerShdw blurRad="38100" dist="25400" dir="5400000" algn="ctr" rotWithShape="0">
                    <a:srgbClr val="6E747A">
                      <a:alpha val="43000"/>
                    </a:srgbClr>
                  </a:outerShdw>
                </a:effectLst>
              </a:rPr>
              <a:t>A</a:t>
            </a:r>
            <a:r>
              <a:rPr lang="en-US" altLang="ko-KR" sz="2800" baseline="-25000" dirty="0">
                <a:ln w="0"/>
                <a:solidFill>
                  <a:srgbClr val="FF4C00"/>
                </a:solidFill>
                <a:effectLst>
                  <a:outerShdw blurRad="38100" dist="25400" dir="5400000" algn="ctr" rotWithShape="0">
                    <a:srgbClr val="6E747A">
                      <a:alpha val="43000"/>
                    </a:srgbClr>
                  </a:outerShdw>
                </a:effectLst>
              </a:rPr>
              <a:t>21</a:t>
            </a:r>
            <a:endParaRPr lang="en-US" altLang="ko-KR" sz="2800" b="0" cap="none" spc="0" baseline="-25000" dirty="0">
              <a:ln w="0"/>
              <a:solidFill>
                <a:srgbClr val="FF4C00"/>
              </a:solidFill>
              <a:effectLst>
                <a:outerShdw blurRad="38100" dist="25400" dir="5400000" algn="ctr" rotWithShape="0">
                  <a:srgbClr val="6E747A">
                    <a:alpha val="43000"/>
                  </a:srgbClr>
                </a:outerShdw>
              </a:effectLst>
            </a:endParaRPr>
          </a:p>
        </p:txBody>
      </p:sp>
      <p:sp>
        <p:nvSpPr>
          <p:cNvPr id="80" name="직사각형 79">
            <a:extLst>
              <a:ext uri="{FF2B5EF4-FFF2-40B4-BE49-F238E27FC236}">
                <a16:creationId xmlns:a16="http://schemas.microsoft.com/office/drawing/2014/main" id="{01BE6F36-B7F7-E6C1-2F4D-F5C5BA756DF2}"/>
              </a:ext>
            </a:extLst>
          </p:cNvPr>
          <p:cNvSpPr/>
          <p:nvPr/>
        </p:nvSpPr>
        <p:spPr>
          <a:xfrm>
            <a:off x="3249428" y="4769556"/>
            <a:ext cx="627095" cy="523220"/>
          </a:xfrm>
          <a:prstGeom prst="rect">
            <a:avLst/>
          </a:prstGeom>
          <a:noFill/>
        </p:spPr>
        <p:txBody>
          <a:bodyPr wrap="none" lIns="91440" tIns="45720" rIns="91440" bIns="45720">
            <a:spAutoFit/>
          </a:bodyPr>
          <a:lstStyle/>
          <a:p>
            <a:pPr algn="ctr"/>
            <a:r>
              <a:rPr lang="en-US" altLang="ko-KR" sz="2800" b="0" cap="none" spc="0">
                <a:ln w="0"/>
                <a:solidFill>
                  <a:schemeClr val="accent1"/>
                </a:solidFill>
                <a:effectLst>
                  <a:outerShdw blurRad="38100" dist="25400" dir="5400000" algn="ctr" rotWithShape="0">
                    <a:srgbClr val="6E747A">
                      <a:alpha val="43000"/>
                    </a:srgbClr>
                  </a:outerShdw>
                </a:effectLst>
              </a:rPr>
              <a:t>B</a:t>
            </a:r>
            <a:r>
              <a:rPr lang="en-US" altLang="ko-KR" sz="2800" baseline="-25000">
                <a:ln w="0"/>
                <a:solidFill>
                  <a:schemeClr val="accent1"/>
                </a:solidFill>
                <a:effectLst>
                  <a:outerShdw blurRad="38100" dist="25400" dir="5400000" algn="ctr" rotWithShape="0">
                    <a:srgbClr val="6E747A">
                      <a:alpha val="43000"/>
                    </a:srgbClr>
                  </a:outerShdw>
                </a:effectLst>
              </a:rPr>
              <a:t>21</a:t>
            </a:r>
            <a:endParaRPr lang="en-US" altLang="ko-KR" sz="2800" b="0" cap="none" spc="0" baseline="-25000">
              <a:ln w="0"/>
              <a:solidFill>
                <a:schemeClr val="accent1"/>
              </a:solidFill>
              <a:effectLst>
                <a:outerShdw blurRad="38100" dist="25400" dir="5400000" algn="ctr" rotWithShape="0">
                  <a:srgbClr val="6E747A">
                    <a:alpha val="43000"/>
                  </a:srgbClr>
                </a:outerShdw>
              </a:effectLst>
            </a:endParaRPr>
          </a:p>
        </p:txBody>
      </p:sp>
      <p:sp>
        <p:nvSpPr>
          <p:cNvPr id="81" name="직사각형 80">
            <a:extLst>
              <a:ext uri="{FF2B5EF4-FFF2-40B4-BE49-F238E27FC236}">
                <a16:creationId xmlns:a16="http://schemas.microsoft.com/office/drawing/2014/main" id="{E4B59997-D12F-B7FB-0042-C1FBFA1B36A8}"/>
              </a:ext>
            </a:extLst>
          </p:cNvPr>
          <p:cNvSpPr/>
          <p:nvPr/>
        </p:nvSpPr>
        <p:spPr>
          <a:xfrm>
            <a:off x="2917537" y="5513044"/>
            <a:ext cx="652743" cy="523220"/>
          </a:xfrm>
          <a:prstGeom prst="rect">
            <a:avLst/>
          </a:prstGeom>
          <a:noFill/>
        </p:spPr>
        <p:txBody>
          <a:bodyPr wrap="none" lIns="91440" tIns="45720" rIns="91440" bIns="45720">
            <a:spAutoFit/>
          </a:bodyPr>
          <a:lstStyle/>
          <a:p>
            <a:pPr algn="ctr"/>
            <a:r>
              <a:rPr lang="en-US" altLang="ko-KR" sz="2800" b="0" cap="none" spc="0" dirty="0">
                <a:ln w="0"/>
                <a:solidFill>
                  <a:schemeClr val="accent6"/>
                </a:solidFill>
                <a:effectLst>
                  <a:outerShdw blurRad="38100" dist="25400" dir="5400000" algn="ctr" rotWithShape="0">
                    <a:srgbClr val="6E747A">
                      <a:alpha val="43000"/>
                    </a:srgbClr>
                  </a:outerShdw>
                </a:effectLst>
              </a:rPr>
              <a:t>C</a:t>
            </a:r>
            <a:r>
              <a:rPr lang="en-US" altLang="ko-KR" sz="2800" baseline="-25000" dirty="0">
                <a:ln w="0"/>
                <a:solidFill>
                  <a:schemeClr val="accent6"/>
                </a:solidFill>
                <a:effectLst>
                  <a:outerShdw blurRad="38100" dist="25400" dir="5400000" algn="ctr" rotWithShape="0">
                    <a:srgbClr val="6E747A">
                      <a:alpha val="43000"/>
                    </a:srgbClr>
                  </a:outerShdw>
                </a:effectLst>
              </a:rPr>
              <a:t>21</a:t>
            </a:r>
            <a:endParaRPr lang="en-US" altLang="ko-KR" sz="2800" b="0" cap="none" spc="0" baseline="-25000" dirty="0">
              <a:ln w="0"/>
              <a:solidFill>
                <a:schemeClr val="accent6"/>
              </a:solidFill>
              <a:effectLst>
                <a:outerShdw blurRad="38100" dist="25400" dir="5400000" algn="ctr" rotWithShape="0">
                  <a:srgbClr val="6E747A">
                    <a:alpha val="43000"/>
                  </a:srgbClr>
                </a:outerShdw>
              </a:effectLst>
            </a:endParaRPr>
          </a:p>
        </p:txBody>
      </p:sp>
      <p:sp>
        <p:nvSpPr>
          <p:cNvPr id="82" name="직사각형 81">
            <a:extLst>
              <a:ext uri="{FF2B5EF4-FFF2-40B4-BE49-F238E27FC236}">
                <a16:creationId xmlns:a16="http://schemas.microsoft.com/office/drawing/2014/main" id="{257ACBE9-DE89-7E79-1124-7B594D179338}"/>
              </a:ext>
            </a:extLst>
          </p:cNvPr>
          <p:cNvSpPr/>
          <p:nvPr/>
        </p:nvSpPr>
        <p:spPr>
          <a:xfrm>
            <a:off x="4328781" y="1746997"/>
            <a:ext cx="675186" cy="523220"/>
          </a:xfrm>
          <a:prstGeom prst="rect">
            <a:avLst/>
          </a:prstGeom>
          <a:noFill/>
        </p:spPr>
        <p:txBody>
          <a:bodyPr wrap="none" lIns="91440" tIns="45720" rIns="91440" bIns="45720">
            <a:spAutoFit/>
          </a:bodyPr>
          <a:lstStyle/>
          <a:p>
            <a:pPr algn="ctr"/>
            <a:r>
              <a:rPr lang="en-US" altLang="ko-KR" sz="2800" b="0" cap="none" spc="0" dirty="0">
                <a:ln w="0"/>
                <a:solidFill>
                  <a:srgbClr val="FF4C00"/>
                </a:solidFill>
                <a:effectLst>
                  <a:outerShdw blurRad="38100" dist="25400" dir="5400000" algn="ctr" rotWithShape="0">
                    <a:srgbClr val="6E747A">
                      <a:alpha val="43000"/>
                    </a:srgbClr>
                  </a:outerShdw>
                </a:effectLst>
              </a:rPr>
              <a:t>A</a:t>
            </a:r>
            <a:r>
              <a:rPr lang="en-US" altLang="ko-KR" sz="2800" baseline="-25000" dirty="0">
                <a:ln w="0"/>
                <a:solidFill>
                  <a:srgbClr val="FF4C00"/>
                </a:solidFill>
                <a:effectLst>
                  <a:outerShdw blurRad="38100" dist="25400" dir="5400000" algn="ctr" rotWithShape="0">
                    <a:srgbClr val="6E747A">
                      <a:alpha val="43000"/>
                    </a:srgbClr>
                  </a:outerShdw>
                </a:effectLst>
              </a:rPr>
              <a:t>02</a:t>
            </a:r>
            <a:endParaRPr lang="en-US" altLang="ko-KR" sz="2800" b="0" cap="none" spc="0" baseline="-25000" dirty="0">
              <a:ln w="0"/>
              <a:solidFill>
                <a:srgbClr val="FF4C00"/>
              </a:solidFill>
              <a:effectLst>
                <a:outerShdw blurRad="38100" dist="25400" dir="5400000" algn="ctr" rotWithShape="0">
                  <a:srgbClr val="6E747A">
                    <a:alpha val="43000"/>
                  </a:srgbClr>
                </a:outerShdw>
              </a:effectLst>
            </a:endParaRPr>
          </a:p>
        </p:txBody>
      </p:sp>
      <p:sp>
        <p:nvSpPr>
          <p:cNvPr id="83" name="직사각형 82">
            <a:extLst>
              <a:ext uri="{FF2B5EF4-FFF2-40B4-BE49-F238E27FC236}">
                <a16:creationId xmlns:a16="http://schemas.microsoft.com/office/drawing/2014/main" id="{081DC394-BEEC-EC41-017C-E21B94F3C41F}"/>
              </a:ext>
            </a:extLst>
          </p:cNvPr>
          <p:cNvSpPr/>
          <p:nvPr/>
        </p:nvSpPr>
        <p:spPr>
          <a:xfrm>
            <a:off x="5038009" y="1746997"/>
            <a:ext cx="627095" cy="523220"/>
          </a:xfrm>
          <a:prstGeom prst="rect">
            <a:avLst/>
          </a:prstGeom>
          <a:noFill/>
        </p:spPr>
        <p:txBody>
          <a:bodyPr wrap="none" lIns="91440" tIns="45720" rIns="91440" bIns="45720">
            <a:spAutoFit/>
          </a:bodyPr>
          <a:lstStyle/>
          <a:p>
            <a:pPr algn="ctr"/>
            <a:r>
              <a:rPr lang="en-US" altLang="ko-KR" sz="2800" b="0" cap="none" spc="0">
                <a:ln w="0"/>
                <a:solidFill>
                  <a:schemeClr val="accent1"/>
                </a:solidFill>
                <a:effectLst>
                  <a:outerShdw blurRad="38100" dist="25400" dir="5400000" algn="ctr" rotWithShape="0">
                    <a:srgbClr val="6E747A">
                      <a:alpha val="43000"/>
                    </a:srgbClr>
                  </a:outerShdw>
                </a:effectLst>
              </a:rPr>
              <a:t>B</a:t>
            </a:r>
            <a:r>
              <a:rPr lang="en-US" altLang="ko-KR" sz="2800" baseline="-25000">
                <a:ln w="0"/>
                <a:solidFill>
                  <a:schemeClr val="accent1"/>
                </a:solidFill>
                <a:effectLst>
                  <a:outerShdw blurRad="38100" dist="25400" dir="5400000" algn="ctr" rotWithShape="0">
                    <a:srgbClr val="6E747A">
                      <a:alpha val="43000"/>
                    </a:srgbClr>
                  </a:outerShdw>
                </a:effectLst>
              </a:rPr>
              <a:t>02</a:t>
            </a:r>
            <a:endParaRPr lang="en-US" altLang="ko-KR" sz="2800" b="0" cap="none" spc="0" baseline="-25000">
              <a:ln w="0"/>
              <a:solidFill>
                <a:schemeClr val="accent1"/>
              </a:solidFill>
              <a:effectLst>
                <a:outerShdw blurRad="38100" dist="25400" dir="5400000" algn="ctr" rotWithShape="0">
                  <a:srgbClr val="6E747A">
                    <a:alpha val="43000"/>
                  </a:srgbClr>
                </a:outerShdw>
              </a:effectLst>
            </a:endParaRPr>
          </a:p>
        </p:txBody>
      </p:sp>
      <p:sp>
        <p:nvSpPr>
          <p:cNvPr id="84" name="직사각형 83">
            <a:extLst>
              <a:ext uri="{FF2B5EF4-FFF2-40B4-BE49-F238E27FC236}">
                <a16:creationId xmlns:a16="http://schemas.microsoft.com/office/drawing/2014/main" id="{1967E981-7A50-6C04-6C67-AF935AB36F7A}"/>
              </a:ext>
            </a:extLst>
          </p:cNvPr>
          <p:cNvSpPr/>
          <p:nvPr/>
        </p:nvSpPr>
        <p:spPr>
          <a:xfrm>
            <a:off x="4706118" y="2490485"/>
            <a:ext cx="652743" cy="523220"/>
          </a:xfrm>
          <a:prstGeom prst="rect">
            <a:avLst/>
          </a:prstGeom>
          <a:noFill/>
        </p:spPr>
        <p:txBody>
          <a:bodyPr wrap="none" lIns="91440" tIns="45720" rIns="91440" bIns="45720">
            <a:spAutoFit/>
          </a:bodyPr>
          <a:lstStyle/>
          <a:p>
            <a:pPr algn="ctr"/>
            <a:r>
              <a:rPr lang="en-US" altLang="ko-KR" sz="2800" b="0" cap="none" spc="0" dirty="0">
                <a:ln w="0"/>
                <a:solidFill>
                  <a:schemeClr val="accent6"/>
                </a:solidFill>
                <a:effectLst>
                  <a:outerShdw blurRad="38100" dist="25400" dir="5400000" algn="ctr" rotWithShape="0">
                    <a:srgbClr val="6E747A">
                      <a:alpha val="43000"/>
                    </a:srgbClr>
                  </a:outerShdw>
                </a:effectLst>
              </a:rPr>
              <a:t>C</a:t>
            </a:r>
            <a:r>
              <a:rPr lang="en-US" altLang="ko-KR" sz="2800" baseline="-25000" dirty="0">
                <a:ln w="0"/>
                <a:solidFill>
                  <a:schemeClr val="accent6"/>
                </a:solidFill>
                <a:effectLst>
                  <a:outerShdw blurRad="38100" dist="25400" dir="5400000" algn="ctr" rotWithShape="0">
                    <a:srgbClr val="6E747A">
                      <a:alpha val="43000"/>
                    </a:srgbClr>
                  </a:outerShdw>
                </a:effectLst>
              </a:rPr>
              <a:t>02</a:t>
            </a:r>
            <a:endParaRPr lang="en-US" altLang="ko-KR" sz="2800" b="0" cap="none" spc="0" baseline="-25000" dirty="0">
              <a:ln w="0"/>
              <a:solidFill>
                <a:schemeClr val="accent6"/>
              </a:solidFill>
              <a:effectLst>
                <a:outerShdw blurRad="38100" dist="25400" dir="5400000" algn="ctr" rotWithShape="0">
                  <a:srgbClr val="6E747A">
                    <a:alpha val="43000"/>
                  </a:srgbClr>
                </a:outerShdw>
              </a:effectLst>
            </a:endParaRPr>
          </a:p>
        </p:txBody>
      </p:sp>
      <p:sp>
        <p:nvSpPr>
          <p:cNvPr id="85" name="직사각형 84">
            <a:extLst>
              <a:ext uri="{FF2B5EF4-FFF2-40B4-BE49-F238E27FC236}">
                <a16:creationId xmlns:a16="http://schemas.microsoft.com/office/drawing/2014/main" id="{CFF22D51-8BFF-F652-698C-1EC1FB3B854E}"/>
              </a:ext>
            </a:extLst>
          </p:cNvPr>
          <p:cNvSpPr/>
          <p:nvPr/>
        </p:nvSpPr>
        <p:spPr>
          <a:xfrm>
            <a:off x="4324921" y="3231638"/>
            <a:ext cx="675186" cy="523220"/>
          </a:xfrm>
          <a:prstGeom prst="rect">
            <a:avLst/>
          </a:prstGeom>
          <a:noFill/>
        </p:spPr>
        <p:txBody>
          <a:bodyPr wrap="none" lIns="91440" tIns="45720" rIns="91440" bIns="45720">
            <a:spAutoFit/>
          </a:bodyPr>
          <a:lstStyle/>
          <a:p>
            <a:pPr algn="ctr"/>
            <a:r>
              <a:rPr lang="en-US" altLang="ko-KR" sz="2800" b="0" cap="none" spc="0" dirty="0">
                <a:ln w="0"/>
                <a:solidFill>
                  <a:srgbClr val="FF4C00"/>
                </a:solidFill>
                <a:effectLst>
                  <a:outerShdw blurRad="38100" dist="25400" dir="5400000" algn="ctr" rotWithShape="0">
                    <a:srgbClr val="6E747A">
                      <a:alpha val="43000"/>
                    </a:srgbClr>
                  </a:outerShdw>
                </a:effectLst>
              </a:rPr>
              <a:t>A</a:t>
            </a:r>
            <a:r>
              <a:rPr lang="en-US" altLang="ko-KR" sz="2800" b="0" cap="none" spc="0" baseline="-25000" dirty="0">
                <a:ln w="0"/>
                <a:solidFill>
                  <a:srgbClr val="FF4C00"/>
                </a:solidFill>
                <a:effectLst>
                  <a:outerShdw blurRad="38100" dist="25400" dir="5400000" algn="ctr" rotWithShape="0">
                    <a:srgbClr val="6E747A">
                      <a:alpha val="43000"/>
                    </a:srgbClr>
                  </a:outerShdw>
                </a:effectLst>
              </a:rPr>
              <a:t>12</a:t>
            </a:r>
          </a:p>
        </p:txBody>
      </p:sp>
      <p:sp>
        <p:nvSpPr>
          <p:cNvPr id="86" name="직사각형 85">
            <a:extLst>
              <a:ext uri="{FF2B5EF4-FFF2-40B4-BE49-F238E27FC236}">
                <a16:creationId xmlns:a16="http://schemas.microsoft.com/office/drawing/2014/main" id="{6579EBB0-1C81-847E-AFB0-EE728E84EF4A}"/>
              </a:ext>
            </a:extLst>
          </p:cNvPr>
          <p:cNvSpPr/>
          <p:nvPr/>
        </p:nvSpPr>
        <p:spPr>
          <a:xfrm>
            <a:off x="5034149" y="3231638"/>
            <a:ext cx="627095" cy="523220"/>
          </a:xfrm>
          <a:prstGeom prst="rect">
            <a:avLst/>
          </a:prstGeom>
          <a:noFill/>
        </p:spPr>
        <p:txBody>
          <a:bodyPr wrap="none" lIns="91440" tIns="45720" rIns="91440" bIns="45720">
            <a:spAutoFit/>
          </a:bodyPr>
          <a:lstStyle/>
          <a:p>
            <a:pPr algn="ctr"/>
            <a:r>
              <a:rPr lang="en-US" altLang="ko-KR" sz="2800" b="0" cap="none" spc="0">
                <a:ln w="0"/>
                <a:solidFill>
                  <a:schemeClr val="accent1"/>
                </a:solidFill>
                <a:effectLst>
                  <a:outerShdw blurRad="38100" dist="25400" dir="5400000" algn="ctr" rotWithShape="0">
                    <a:srgbClr val="6E747A">
                      <a:alpha val="43000"/>
                    </a:srgbClr>
                  </a:outerShdw>
                </a:effectLst>
              </a:rPr>
              <a:t>B</a:t>
            </a:r>
            <a:r>
              <a:rPr lang="en-US" altLang="ko-KR" sz="2800" b="0" cap="none" spc="0" baseline="-25000">
                <a:ln w="0"/>
                <a:solidFill>
                  <a:schemeClr val="accent1"/>
                </a:solidFill>
                <a:effectLst>
                  <a:outerShdw blurRad="38100" dist="25400" dir="5400000" algn="ctr" rotWithShape="0">
                    <a:srgbClr val="6E747A">
                      <a:alpha val="43000"/>
                    </a:srgbClr>
                  </a:outerShdw>
                </a:effectLst>
              </a:rPr>
              <a:t>12</a:t>
            </a:r>
          </a:p>
        </p:txBody>
      </p:sp>
      <p:sp>
        <p:nvSpPr>
          <p:cNvPr id="87" name="직사각형 86">
            <a:extLst>
              <a:ext uri="{FF2B5EF4-FFF2-40B4-BE49-F238E27FC236}">
                <a16:creationId xmlns:a16="http://schemas.microsoft.com/office/drawing/2014/main" id="{48408246-1626-D209-B25D-00EAEE74C0DD}"/>
              </a:ext>
            </a:extLst>
          </p:cNvPr>
          <p:cNvSpPr/>
          <p:nvPr/>
        </p:nvSpPr>
        <p:spPr>
          <a:xfrm>
            <a:off x="4702258" y="3975126"/>
            <a:ext cx="652743" cy="523220"/>
          </a:xfrm>
          <a:prstGeom prst="rect">
            <a:avLst/>
          </a:prstGeom>
          <a:noFill/>
        </p:spPr>
        <p:txBody>
          <a:bodyPr wrap="none" lIns="91440" tIns="45720" rIns="91440" bIns="45720">
            <a:spAutoFit/>
          </a:bodyPr>
          <a:lstStyle/>
          <a:p>
            <a:pPr algn="ctr"/>
            <a:r>
              <a:rPr lang="en-US" altLang="ko-KR" sz="2800" b="0" cap="none" spc="0" dirty="0">
                <a:ln w="0"/>
                <a:solidFill>
                  <a:schemeClr val="accent6"/>
                </a:solidFill>
                <a:effectLst>
                  <a:outerShdw blurRad="38100" dist="25400" dir="5400000" algn="ctr" rotWithShape="0">
                    <a:srgbClr val="6E747A">
                      <a:alpha val="43000"/>
                    </a:srgbClr>
                  </a:outerShdw>
                </a:effectLst>
              </a:rPr>
              <a:t>C</a:t>
            </a:r>
            <a:r>
              <a:rPr lang="en-US" altLang="ko-KR" sz="2800" b="0" cap="none" spc="0" baseline="-25000" dirty="0">
                <a:ln w="0"/>
                <a:solidFill>
                  <a:schemeClr val="accent6"/>
                </a:solidFill>
                <a:effectLst>
                  <a:outerShdw blurRad="38100" dist="25400" dir="5400000" algn="ctr" rotWithShape="0">
                    <a:srgbClr val="6E747A">
                      <a:alpha val="43000"/>
                    </a:srgbClr>
                  </a:outerShdw>
                </a:effectLst>
              </a:rPr>
              <a:t>12</a:t>
            </a:r>
          </a:p>
        </p:txBody>
      </p:sp>
      <p:sp>
        <p:nvSpPr>
          <p:cNvPr id="88" name="직사각형 87">
            <a:extLst>
              <a:ext uri="{FF2B5EF4-FFF2-40B4-BE49-F238E27FC236}">
                <a16:creationId xmlns:a16="http://schemas.microsoft.com/office/drawing/2014/main" id="{1F25E237-4DF6-9586-540B-4B9BC0BABAF3}"/>
              </a:ext>
            </a:extLst>
          </p:cNvPr>
          <p:cNvSpPr/>
          <p:nvPr/>
        </p:nvSpPr>
        <p:spPr>
          <a:xfrm>
            <a:off x="4324302" y="4775586"/>
            <a:ext cx="675186" cy="523220"/>
          </a:xfrm>
          <a:prstGeom prst="rect">
            <a:avLst/>
          </a:prstGeom>
          <a:noFill/>
        </p:spPr>
        <p:txBody>
          <a:bodyPr wrap="none" lIns="91440" tIns="45720" rIns="91440" bIns="45720">
            <a:spAutoFit/>
          </a:bodyPr>
          <a:lstStyle/>
          <a:p>
            <a:pPr algn="ctr"/>
            <a:r>
              <a:rPr lang="en-US" altLang="ko-KR" sz="2800" b="0" cap="none" spc="0" dirty="0">
                <a:ln w="0"/>
                <a:solidFill>
                  <a:srgbClr val="FF4B00"/>
                </a:solidFill>
                <a:effectLst>
                  <a:outerShdw blurRad="38100" dist="25400" dir="5400000" algn="ctr" rotWithShape="0">
                    <a:srgbClr val="6E747A">
                      <a:alpha val="43000"/>
                    </a:srgbClr>
                  </a:outerShdw>
                </a:effectLst>
              </a:rPr>
              <a:t>A</a:t>
            </a:r>
            <a:r>
              <a:rPr lang="en-US" altLang="ko-KR" sz="2800" baseline="-25000" dirty="0">
                <a:ln w="0"/>
                <a:solidFill>
                  <a:srgbClr val="FF4B00"/>
                </a:solidFill>
                <a:effectLst>
                  <a:outerShdw blurRad="38100" dist="25400" dir="5400000" algn="ctr" rotWithShape="0">
                    <a:srgbClr val="6E747A">
                      <a:alpha val="43000"/>
                    </a:srgbClr>
                  </a:outerShdw>
                </a:effectLst>
              </a:rPr>
              <a:t>22</a:t>
            </a:r>
            <a:endParaRPr lang="en-US" altLang="ko-KR" sz="2800" b="0" cap="none" spc="0" baseline="-25000" dirty="0">
              <a:ln w="0"/>
              <a:solidFill>
                <a:srgbClr val="FF4B00"/>
              </a:solidFill>
              <a:effectLst>
                <a:outerShdw blurRad="38100" dist="25400" dir="5400000" algn="ctr" rotWithShape="0">
                  <a:srgbClr val="6E747A">
                    <a:alpha val="43000"/>
                  </a:srgbClr>
                </a:outerShdw>
              </a:effectLst>
            </a:endParaRPr>
          </a:p>
        </p:txBody>
      </p:sp>
      <p:sp>
        <p:nvSpPr>
          <p:cNvPr id="89" name="직사각형 88">
            <a:extLst>
              <a:ext uri="{FF2B5EF4-FFF2-40B4-BE49-F238E27FC236}">
                <a16:creationId xmlns:a16="http://schemas.microsoft.com/office/drawing/2014/main" id="{3148AEC3-1924-3B15-89AD-ADE9C79A2413}"/>
              </a:ext>
            </a:extLst>
          </p:cNvPr>
          <p:cNvSpPr/>
          <p:nvPr/>
        </p:nvSpPr>
        <p:spPr>
          <a:xfrm>
            <a:off x="5033530" y="4775586"/>
            <a:ext cx="627095" cy="523220"/>
          </a:xfrm>
          <a:prstGeom prst="rect">
            <a:avLst/>
          </a:prstGeom>
          <a:noFill/>
        </p:spPr>
        <p:txBody>
          <a:bodyPr wrap="none" lIns="91440" tIns="45720" rIns="91440" bIns="45720">
            <a:spAutoFit/>
          </a:bodyPr>
          <a:lstStyle/>
          <a:p>
            <a:pPr algn="ctr"/>
            <a:r>
              <a:rPr lang="en-US" altLang="ko-KR" sz="2800" b="0" cap="none" spc="0">
                <a:ln w="0"/>
                <a:solidFill>
                  <a:schemeClr val="accent1"/>
                </a:solidFill>
                <a:effectLst>
                  <a:outerShdw blurRad="38100" dist="25400" dir="5400000" algn="ctr" rotWithShape="0">
                    <a:srgbClr val="6E747A">
                      <a:alpha val="43000"/>
                    </a:srgbClr>
                  </a:outerShdw>
                </a:effectLst>
              </a:rPr>
              <a:t>B</a:t>
            </a:r>
            <a:r>
              <a:rPr lang="en-US" altLang="ko-KR" sz="2800" baseline="-25000">
                <a:ln w="0"/>
                <a:solidFill>
                  <a:schemeClr val="accent1"/>
                </a:solidFill>
                <a:effectLst>
                  <a:outerShdw blurRad="38100" dist="25400" dir="5400000" algn="ctr" rotWithShape="0">
                    <a:srgbClr val="6E747A">
                      <a:alpha val="43000"/>
                    </a:srgbClr>
                  </a:outerShdw>
                </a:effectLst>
              </a:rPr>
              <a:t>22</a:t>
            </a:r>
            <a:endParaRPr lang="en-US" altLang="ko-KR" sz="2800" b="0" cap="none" spc="0" baseline="-25000">
              <a:ln w="0"/>
              <a:solidFill>
                <a:schemeClr val="accent1"/>
              </a:solidFill>
              <a:effectLst>
                <a:outerShdw blurRad="38100" dist="25400" dir="5400000" algn="ctr" rotWithShape="0">
                  <a:srgbClr val="6E747A">
                    <a:alpha val="43000"/>
                  </a:srgbClr>
                </a:outerShdw>
              </a:effectLst>
            </a:endParaRPr>
          </a:p>
        </p:txBody>
      </p:sp>
      <p:sp>
        <p:nvSpPr>
          <p:cNvPr id="90" name="직사각형 89">
            <a:extLst>
              <a:ext uri="{FF2B5EF4-FFF2-40B4-BE49-F238E27FC236}">
                <a16:creationId xmlns:a16="http://schemas.microsoft.com/office/drawing/2014/main" id="{2FA25A82-D441-EAD0-AAAC-67CC87D4287A}"/>
              </a:ext>
            </a:extLst>
          </p:cNvPr>
          <p:cNvSpPr/>
          <p:nvPr/>
        </p:nvSpPr>
        <p:spPr>
          <a:xfrm>
            <a:off x="4701639" y="5519074"/>
            <a:ext cx="652743" cy="523220"/>
          </a:xfrm>
          <a:prstGeom prst="rect">
            <a:avLst/>
          </a:prstGeom>
          <a:noFill/>
        </p:spPr>
        <p:txBody>
          <a:bodyPr wrap="none" lIns="91440" tIns="45720" rIns="91440" bIns="45720">
            <a:spAutoFit/>
          </a:bodyPr>
          <a:lstStyle/>
          <a:p>
            <a:pPr algn="ctr"/>
            <a:r>
              <a:rPr lang="en-US" altLang="ko-KR" sz="2800" b="0" cap="none" spc="0" dirty="0">
                <a:ln w="0"/>
                <a:solidFill>
                  <a:schemeClr val="accent6"/>
                </a:solidFill>
                <a:effectLst>
                  <a:outerShdw blurRad="38100" dist="25400" dir="5400000" algn="ctr" rotWithShape="0">
                    <a:srgbClr val="6E747A">
                      <a:alpha val="43000"/>
                    </a:srgbClr>
                  </a:outerShdw>
                </a:effectLst>
              </a:rPr>
              <a:t>C</a:t>
            </a:r>
            <a:r>
              <a:rPr lang="en-US" altLang="ko-KR" sz="2800" baseline="-25000" dirty="0">
                <a:ln w="0"/>
                <a:solidFill>
                  <a:schemeClr val="accent6"/>
                </a:solidFill>
                <a:effectLst>
                  <a:outerShdw blurRad="38100" dist="25400" dir="5400000" algn="ctr" rotWithShape="0">
                    <a:srgbClr val="6E747A">
                      <a:alpha val="43000"/>
                    </a:srgbClr>
                  </a:outerShdw>
                </a:effectLst>
              </a:rPr>
              <a:t>22</a:t>
            </a:r>
            <a:endParaRPr lang="en-US" altLang="ko-KR" sz="2800" b="0" cap="none" spc="0" baseline="-25000" dirty="0">
              <a:ln w="0"/>
              <a:solidFill>
                <a:schemeClr val="accent6"/>
              </a:solidFill>
              <a:effectLst>
                <a:outerShdw blurRad="38100" dist="25400" dir="5400000" algn="ctr" rotWithShape="0">
                  <a:srgbClr val="6E747A">
                    <a:alpha val="43000"/>
                  </a:srgbClr>
                </a:outerShdw>
              </a:effectLst>
            </a:endParaRPr>
          </a:p>
        </p:txBody>
      </p:sp>
      <p:sp>
        <p:nvSpPr>
          <p:cNvPr id="91" name="왼쪽/오른쪽 화살표[L] 90">
            <a:extLst>
              <a:ext uri="{FF2B5EF4-FFF2-40B4-BE49-F238E27FC236}">
                <a16:creationId xmlns:a16="http://schemas.microsoft.com/office/drawing/2014/main" id="{1B0DB706-50F4-9B19-FB7C-BD2EF71866AB}"/>
              </a:ext>
            </a:extLst>
          </p:cNvPr>
          <p:cNvSpPr/>
          <p:nvPr/>
        </p:nvSpPr>
        <p:spPr>
          <a:xfrm>
            <a:off x="859008" y="1695362"/>
            <a:ext cx="4801006" cy="198488"/>
          </a:xfrm>
          <a:prstGeom prst="lef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ko-US"/>
          </a:p>
        </p:txBody>
      </p:sp>
      <p:sp>
        <p:nvSpPr>
          <p:cNvPr id="92" name="왼쪽/오른쪽 화살표[L] 91">
            <a:extLst>
              <a:ext uri="{FF2B5EF4-FFF2-40B4-BE49-F238E27FC236}">
                <a16:creationId xmlns:a16="http://schemas.microsoft.com/office/drawing/2014/main" id="{F8A4C06B-7007-881F-EA86-2DE02D684859}"/>
              </a:ext>
            </a:extLst>
          </p:cNvPr>
          <p:cNvSpPr/>
          <p:nvPr/>
        </p:nvSpPr>
        <p:spPr>
          <a:xfrm rot="5400000">
            <a:off x="-209728" y="3887210"/>
            <a:ext cx="4597800" cy="209880"/>
          </a:xfrm>
          <a:prstGeom prst="lef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US"/>
          </a:p>
        </p:txBody>
      </p:sp>
    </p:spTree>
    <p:extLst>
      <p:ext uri="{BB962C8B-B14F-4D97-AF65-F5344CB8AC3E}">
        <p14:creationId xmlns:p14="http://schemas.microsoft.com/office/powerpoint/2010/main" val="1382327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par>
                                <p:cTn id="8" presetID="9" presetClass="entr" presetSubtype="0" fill="hold" grpId="0" nodeType="with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dissolve">
                                      <p:cBhvr>
                                        <p:cTn id="10" dur="500"/>
                                        <p:tgtEl>
                                          <p:spTgt spid="6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65"/>
                                        </p:tgtEl>
                                        <p:attrNameLst>
                                          <p:attrName>style.visibility</p:attrName>
                                        </p:attrNameLst>
                                      </p:cBhvr>
                                      <p:to>
                                        <p:strVal val="visible"/>
                                      </p:to>
                                    </p:set>
                                    <p:animEffect transition="in" filter="dissolve">
                                      <p:cBhvr>
                                        <p:cTn id="13" dur="500"/>
                                        <p:tgtEl>
                                          <p:spTgt spid="65"/>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66"/>
                                        </p:tgtEl>
                                        <p:attrNameLst>
                                          <p:attrName>style.visibility</p:attrName>
                                        </p:attrNameLst>
                                      </p:cBhvr>
                                      <p:to>
                                        <p:strVal val="visible"/>
                                      </p:to>
                                    </p:set>
                                    <p:animEffect transition="in" filter="dissolve">
                                      <p:cBhvr>
                                        <p:cTn id="16" dur="500"/>
                                        <p:tgtEl>
                                          <p:spTgt spid="66"/>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dissolve">
                                      <p:cBhvr>
                                        <p:cTn id="19" dur="500"/>
                                        <p:tgtEl>
                                          <p:spTgt spid="73"/>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dissolve">
                                      <p:cBhvr>
                                        <p:cTn id="22" dur="500"/>
                                        <p:tgtEl>
                                          <p:spTgt spid="74"/>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75"/>
                                        </p:tgtEl>
                                        <p:attrNameLst>
                                          <p:attrName>style.visibility</p:attrName>
                                        </p:attrNameLst>
                                      </p:cBhvr>
                                      <p:to>
                                        <p:strVal val="visible"/>
                                      </p:to>
                                    </p:set>
                                    <p:animEffect transition="in" filter="dissolve">
                                      <p:cBhvr>
                                        <p:cTn id="25" dur="500"/>
                                        <p:tgtEl>
                                          <p:spTgt spid="75"/>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67"/>
                                        </p:tgtEl>
                                        <p:attrNameLst>
                                          <p:attrName>style.visibility</p:attrName>
                                        </p:attrNameLst>
                                      </p:cBhvr>
                                      <p:to>
                                        <p:strVal val="visible"/>
                                      </p:to>
                                    </p:set>
                                    <p:animEffect transition="in" filter="dissolve">
                                      <p:cBhvr>
                                        <p:cTn id="28" dur="500"/>
                                        <p:tgtEl>
                                          <p:spTgt spid="67"/>
                                        </p:tgtEl>
                                      </p:cBhvr>
                                    </p:animEffect>
                                  </p:childTnLst>
                                </p:cTn>
                              </p:par>
                              <p:par>
                                <p:cTn id="29" presetID="9" presetClass="entr" presetSubtype="0" fill="hold" grpId="0" nodeType="with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dissolve">
                                      <p:cBhvr>
                                        <p:cTn id="31" dur="500"/>
                                        <p:tgtEl>
                                          <p:spTgt spid="68"/>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69"/>
                                        </p:tgtEl>
                                        <p:attrNameLst>
                                          <p:attrName>style.visibility</p:attrName>
                                        </p:attrNameLst>
                                      </p:cBhvr>
                                      <p:to>
                                        <p:strVal val="visible"/>
                                      </p:to>
                                    </p:set>
                                    <p:animEffect transition="in" filter="dissolve">
                                      <p:cBhvr>
                                        <p:cTn id="34" dur="500"/>
                                        <p:tgtEl>
                                          <p:spTgt spid="69"/>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dissolve">
                                      <p:cBhvr>
                                        <p:cTn id="37" dur="500"/>
                                        <p:tgtEl>
                                          <p:spTgt spid="70"/>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dissolve">
                                      <p:cBhvr>
                                        <p:cTn id="40" dur="500"/>
                                        <p:tgtEl>
                                          <p:spTgt spid="71"/>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dissolve">
                                      <p:cBhvr>
                                        <p:cTn id="43" dur="500"/>
                                        <p:tgtEl>
                                          <p:spTgt spid="72"/>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81"/>
                                        </p:tgtEl>
                                        <p:attrNameLst>
                                          <p:attrName>style.visibility</p:attrName>
                                        </p:attrNameLst>
                                      </p:cBhvr>
                                      <p:to>
                                        <p:strVal val="visible"/>
                                      </p:to>
                                    </p:set>
                                    <p:animEffect transition="in" filter="dissolve">
                                      <p:cBhvr>
                                        <p:cTn id="46" dur="500"/>
                                        <p:tgtEl>
                                          <p:spTgt spid="81"/>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79"/>
                                        </p:tgtEl>
                                        <p:attrNameLst>
                                          <p:attrName>style.visibility</p:attrName>
                                        </p:attrNameLst>
                                      </p:cBhvr>
                                      <p:to>
                                        <p:strVal val="visible"/>
                                      </p:to>
                                    </p:set>
                                    <p:animEffect transition="in" filter="dissolve">
                                      <p:cBhvr>
                                        <p:cTn id="49" dur="500"/>
                                        <p:tgtEl>
                                          <p:spTgt spid="79"/>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80"/>
                                        </p:tgtEl>
                                        <p:attrNameLst>
                                          <p:attrName>style.visibility</p:attrName>
                                        </p:attrNameLst>
                                      </p:cBhvr>
                                      <p:to>
                                        <p:strVal val="visible"/>
                                      </p:to>
                                    </p:set>
                                    <p:animEffect transition="in" filter="dissolve">
                                      <p:cBhvr>
                                        <p:cTn id="52" dur="500"/>
                                        <p:tgtEl>
                                          <p:spTgt spid="80"/>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78"/>
                                        </p:tgtEl>
                                        <p:attrNameLst>
                                          <p:attrName>style.visibility</p:attrName>
                                        </p:attrNameLst>
                                      </p:cBhvr>
                                      <p:to>
                                        <p:strVal val="visible"/>
                                      </p:to>
                                    </p:set>
                                    <p:animEffect transition="in" filter="dissolve">
                                      <p:cBhvr>
                                        <p:cTn id="55" dur="500"/>
                                        <p:tgtEl>
                                          <p:spTgt spid="78"/>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76"/>
                                        </p:tgtEl>
                                        <p:attrNameLst>
                                          <p:attrName>style.visibility</p:attrName>
                                        </p:attrNameLst>
                                      </p:cBhvr>
                                      <p:to>
                                        <p:strVal val="visible"/>
                                      </p:to>
                                    </p:set>
                                    <p:animEffect transition="in" filter="dissolve">
                                      <p:cBhvr>
                                        <p:cTn id="58" dur="500"/>
                                        <p:tgtEl>
                                          <p:spTgt spid="76"/>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77"/>
                                        </p:tgtEl>
                                        <p:attrNameLst>
                                          <p:attrName>style.visibility</p:attrName>
                                        </p:attrNameLst>
                                      </p:cBhvr>
                                      <p:to>
                                        <p:strVal val="visible"/>
                                      </p:to>
                                    </p:set>
                                    <p:animEffect transition="in" filter="dissolve">
                                      <p:cBhvr>
                                        <p:cTn id="61" dur="500"/>
                                        <p:tgtEl>
                                          <p:spTgt spid="77"/>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dissolve">
                                      <p:cBhvr>
                                        <p:cTn id="64" dur="500"/>
                                        <p:tgtEl>
                                          <p:spTgt spid="82"/>
                                        </p:tgtEl>
                                      </p:cBhvr>
                                    </p:animEffect>
                                  </p:childTnLst>
                                </p:cTn>
                              </p:par>
                              <p:par>
                                <p:cTn id="65" presetID="9" presetClass="entr" presetSubtype="0" fill="hold" grpId="0" nodeType="withEffect">
                                  <p:stCondLst>
                                    <p:cond delay="0"/>
                                  </p:stCondLst>
                                  <p:childTnLst>
                                    <p:set>
                                      <p:cBhvr>
                                        <p:cTn id="66" dur="1" fill="hold">
                                          <p:stCondLst>
                                            <p:cond delay="0"/>
                                          </p:stCondLst>
                                        </p:cTn>
                                        <p:tgtEl>
                                          <p:spTgt spid="83"/>
                                        </p:tgtEl>
                                        <p:attrNameLst>
                                          <p:attrName>style.visibility</p:attrName>
                                        </p:attrNameLst>
                                      </p:cBhvr>
                                      <p:to>
                                        <p:strVal val="visible"/>
                                      </p:to>
                                    </p:set>
                                    <p:animEffect transition="in" filter="dissolve">
                                      <p:cBhvr>
                                        <p:cTn id="67" dur="500"/>
                                        <p:tgtEl>
                                          <p:spTgt spid="83"/>
                                        </p:tgtEl>
                                      </p:cBhvr>
                                    </p:animEffect>
                                  </p:childTnLst>
                                </p:cTn>
                              </p:par>
                              <p:par>
                                <p:cTn id="68" presetID="9" presetClass="entr" presetSubtype="0" fill="hold" grpId="0" nodeType="withEffect">
                                  <p:stCondLst>
                                    <p:cond delay="0"/>
                                  </p:stCondLst>
                                  <p:childTnLst>
                                    <p:set>
                                      <p:cBhvr>
                                        <p:cTn id="69" dur="1" fill="hold">
                                          <p:stCondLst>
                                            <p:cond delay="0"/>
                                          </p:stCondLst>
                                        </p:cTn>
                                        <p:tgtEl>
                                          <p:spTgt spid="84"/>
                                        </p:tgtEl>
                                        <p:attrNameLst>
                                          <p:attrName>style.visibility</p:attrName>
                                        </p:attrNameLst>
                                      </p:cBhvr>
                                      <p:to>
                                        <p:strVal val="visible"/>
                                      </p:to>
                                    </p:set>
                                    <p:animEffect transition="in" filter="dissolve">
                                      <p:cBhvr>
                                        <p:cTn id="70" dur="500"/>
                                        <p:tgtEl>
                                          <p:spTgt spid="84"/>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85"/>
                                        </p:tgtEl>
                                        <p:attrNameLst>
                                          <p:attrName>style.visibility</p:attrName>
                                        </p:attrNameLst>
                                      </p:cBhvr>
                                      <p:to>
                                        <p:strVal val="visible"/>
                                      </p:to>
                                    </p:set>
                                    <p:animEffect transition="in" filter="dissolve">
                                      <p:cBhvr>
                                        <p:cTn id="73" dur="500"/>
                                        <p:tgtEl>
                                          <p:spTgt spid="85"/>
                                        </p:tgtEl>
                                      </p:cBhvr>
                                    </p:animEffect>
                                  </p:childTnLst>
                                </p:cTn>
                              </p:par>
                              <p:par>
                                <p:cTn id="74" presetID="9" presetClass="entr" presetSubtype="0" fill="hold" grpId="0" nodeType="withEffect">
                                  <p:stCondLst>
                                    <p:cond delay="0"/>
                                  </p:stCondLst>
                                  <p:childTnLst>
                                    <p:set>
                                      <p:cBhvr>
                                        <p:cTn id="75" dur="1" fill="hold">
                                          <p:stCondLst>
                                            <p:cond delay="0"/>
                                          </p:stCondLst>
                                        </p:cTn>
                                        <p:tgtEl>
                                          <p:spTgt spid="86"/>
                                        </p:tgtEl>
                                        <p:attrNameLst>
                                          <p:attrName>style.visibility</p:attrName>
                                        </p:attrNameLst>
                                      </p:cBhvr>
                                      <p:to>
                                        <p:strVal val="visible"/>
                                      </p:to>
                                    </p:set>
                                    <p:animEffect transition="in" filter="dissolve">
                                      <p:cBhvr>
                                        <p:cTn id="76" dur="500"/>
                                        <p:tgtEl>
                                          <p:spTgt spid="86"/>
                                        </p:tgtEl>
                                      </p:cBhvr>
                                    </p:animEffect>
                                  </p:childTnLst>
                                </p:cTn>
                              </p:par>
                              <p:par>
                                <p:cTn id="77" presetID="9" presetClass="entr" presetSubtype="0" fill="hold" grpId="0" nodeType="withEffect">
                                  <p:stCondLst>
                                    <p:cond delay="0"/>
                                  </p:stCondLst>
                                  <p:childTnLst>
                                    <p:set>
                                      <p:cBhvr>
                                        <p:cTn id="78" dur="1" fill="hold">
                                          <p:stCondLst>
                                            <p:cond delay="0"/>
                                          </p:stCondLst>
                                        </p:cTn>
                                        <p:tgtEl>
                                          <p:spTgt spid="87"/>
                                        </p:tgtEl>
                                        <p:attrNameLst>
                                          <p:attrName>style.visibility</p:attrName>
                                        </p:attrNameLst>
                                      </p:cBhvr>
                                      <p:to>
                                        <p:strVal val="visible"/>
                                      </p:to>
                                    </p:set>
                                    <p:animEffect transition="in" filter="dissolve">
                                      <p:cBhvr>
                                        <p:cTn id="79" dur="500"/>
                                        <p:tgtEl>
                                          <p:spTgt spid="87"/>
                                        </p:tgtEl>
                                      </p:cBhvr>
                                    </p:animEffect>
                                  </p:childTnLst>
                                </p:cTn>
                              </p:par>
                              <p:par>
                                <p:cTn id="80" presetID="9" presetClass="entr" presetSubtype="0" fill="hold" grpId="0" nodeType="withEffect">
                                  <p:stCondLst>
                                    <p:cond delay="0"/>
                                  </p:stCondLst>
                                  <p:childTnLst>
                                    <p:set>
                                      <p:cBhvr>
                                        <p:cTn id="81" dur="1" fill="hold">
                                          <p:stCondLst>
                                            <p:cond delay="0"/>
                                          </p:stCondLst>
                                        </p:cTn>
                                        <p:tgtEl>
                                          <p:spTgt spid="88"/>
                                        </p:tgtEl>
                                        <p:attrNameLst>
                                          <p:attrName>style.visibility</p:attrName>
                                        </p:attrNameLst>
                                      </p:cBhvr>
                                      <p:to>
                                        <p:strVal val="visible"/>
                                      </p:to>
                                    </p:set>
                                    <p:animEffect transition="in" filter="dissolve">
                                      <p:cBhvr>
                                        <p:cTn id="82" dur="500"/>
                                        <p:tgtEl>
                                          <p:spTgt spid="88"/>
                                        </p:tgtEl>
                                      </p:cBhvr>
                                    </p:animEffect>
                                  </p:childTnLst>
                                </p:cTn>
                              </p:par>
                              <p:par>
                                <p:cTn id="83" presetID="9" presetClass="entr" presetSubtype="0" fill="hold" grpId="0" nodeType="withEffect">
                                  <p:stCondLst>
                                    <p:cond delay="0"/>
                                  </p:stCondLst>
                                  <p:childTnLst>
                                    <p:set>
                                      <p:cBhvr>
                                        <p:cTn id="84" dur="1" fill="hold">
                                          <p:stCondLst>
                                            <p:cond delay="0"/>
                                          </p:stCondLst>
                                        </p:cTn>
                                        <p:tgtEl>
                                          <p:spTgt spid="89"/>
                                        </p:tgtEl>
                                        <p:attrNameLst>
                                          <p:attrName>style.visibility</p:attrName>
                                        </p:attrNameLst>
                                      </p:cBhvr>
                                      <p:to>
                                        <p:strVal val="visible"/>
                                      </p:to>
                                    </p:set>
                                    <p:animEffect transition="in" filter="dissolve">
                                      <p:cBhvr>
                                        <p:cTn id="85" dur="500"/>
                                        <p:tgtEl>
                                          <p:spTgt spid="89"/>
                                        </p:tgtEl>
                                      </p:cBhvr>
                                    </p:animEffect>
                                  </p:childTnLst>
                                </p:cTn>
                              </p:par>
                              <p:par>
                                <p:cTn id="86" presetID="9" presetClass="entr" presetSubtype="0" fill="hold" grpId="0" nodeType="withEffect">
                                  <p:stCondLst>
                                    <p:cond delay="0"/>
                                  </p:stCondLst>
                                  <p:childTnLst>
                                    <p:set>
                                      <p:cBhvr>
                                        <p:cTn id="87" dur="1" fill="hold">
                                          <p:stCondLst>
                                            <p:cond delay="0"/>
                                          </p:stCondLst>
                                        </p:cTn>
                                        <p:tgtEl>
                                          <p:spTgt spid="90"/>
                                        </p:tgtEl>
                                        <p:attrNameLst>
                                          <p:attrName>style.visibility</p:attrName>
                                        </p:attrNameLst>
                                      </p:cBhvr>
                                      <p:to>
                                        <p:strVal val="visible"/>
                                      </p:to>
                                    </p:set>
                                    <p:animEffect transition="in" filter="dissolve">
                                      <p:cBhvr>
                                        <p:cTn id="88" dur="500"/>
                                        <p:tgtEl>
                                          <p:spTgt spid="90"/>
                                        </p:tgtEl>
                                      </p:cBhvr>
                                    </p:animEffec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91"/>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92"/>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3">
                                            <p:txEl>
                                              <p:pRg st="4" end="4"/>
                                            </p:txEl>
                                          </p:spTgt>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3">
                                            <p:txEl>
                                              <p:pRg st="5" end="5"/>
                                            </p:txEl>
                                          </p:spTgt>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3">
                                            <p:txEl>
                                              <p:pRg st="6" end="6"/>
                                            </p:txEl>
                                          </p:spTgt>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4" grpId="0"/>
      <p:bldP spid="65" grpId="0"/>
      <p:bldP spid="66" grpId="0"/>
      <p:bldP spid="67" grpId="0"/>
      <p:bldP spid="68" grpId="0"/>
      <p:bldP spid="69" grpId="0"/>
      <p:bldP spid="70" grpId="0"/>
      <p:bldP spid="71" grpId="0"/>
      <p:bldP spid="72" grpId="0"/>
      <p:bldP spid="73" grpId="0"/>
      <p:bldP spid="74" grpId="0"/>
      <p:bldP spid="75" grpId="0"/>
      <p:bldP spid="76" grpId="0"/>
      <p:bldP spid="77" grpId="0"/>
      <p:bldP spid="78" grpId="0"/>
      <p:bldP spid="79" grpId="0"/>
      <p:bldP spid="80" grpId="0"/>
      <p:bldP spid="81" grpId="0"/>
      <p:bldP spid="82" grpId="0"/>
      <p:bldP spid="83" grpId="0"/>
      <p:bldP spid="84" grpId="0"/>
      <p:bldP spid="85" grpId="0"/>
      <p:bldP spid="86" grpId="0"/>
      <p:bldP spid="87" grpId="0"/>
      <p:bldP spid="88" grpId="0"/>
      <p:bldP spid="89" grpId="0"/>
      <p:bldP spid="90" grpId="0"/>
      <p:bldP spid="91" grpId="0" animBg="1"/>
      <p:bldP spid="9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90237947-F104-43BC-BB95-F882D00AB4BC}"/>
              </a:ext>
            </a:extLst>
          </p:cNvPr>
          <p:cNvSpPr>
            <a:spLocks noGrp="1"/>
          </p:cNvSpPr>
          <p:nvPr>
            <p:ph type="title"/>
          </p:nvPr>
        </p:nvSpPr>
        <p:spPr>
          <a:xfrm>
            <a:off x="71781" y="296077"/>
            <a:ext cx="10972800" cy="990600"/>
          </a:xfrm>
        </p:spPr>
        <p:txBody>
          <a:bodyPr/>
          <a:lstStyle/>
          <a:p>
            <a:r>
              <a:rPr lang="en-US" dirty="0">
                <a:solidFill>
                  <a:srgbClr val="1C4587"/>
                </a:solidFill>
                <a:latin typeface="Source Sans Pro" panose="020B0503030403020204" pitchFamily="34" charset="0"/>
                <a:ea typeface="Source Sans Pro" panose="020B0503030403020204" pitchFamily="34" charset="0"/>
              </a:rPr>
              <a:t>Baseline: 2D GeMM with Collective Communications</a:t>
            </a:r>
            <a:endParaRPr lang="ko-US" dirty="0">
              <a:solidFill>
                <a:srgbClr val="1C4587"/>
              </a:solidFill>
              <a:latin typeface="Source Sans Pro" panose="020B0503030403020204" pitchFamily="34" charset="0"/>
            </a:endParaRPr>
          </a:p>
        </p:txBody>
      </p:sp>
      <p:sp>
        <p:nvSpPr>
          <p:cNvPr id="3" name="내용 개체 틀 2">
            <a:extLst>
              <a:ext uri="{FF2B5EF4-FFF2-40B4-BE49-F238E27FC236}">
                <a16:creationId xmlns:a16="http://schemas.microsoft.com/office/drawing/2014/main" id="{4C8B08B7-F5A8-1866-ADCA-2C5EC2214FDF}"/>
              </a:ext>
            </a:extLst>
          </p:cNvPr>
          <p:cNvSpPr>
            <a:spLocks noGrp="1"/>
          </p:cNvSpPr>
          <p:nvPr>
            <p:ph idx="1"/>
          </p:nvPr>
        </p:nvSpPr>
        <p:spPr>
          <a:xfrm>
            <a:off x="2113395" y="1524002"/>
            <a:ext cx="5486400" cy="3747384"/>
          </a:xfrm>
        </p:spPr>
        <p:txBody>
          <a:bodyPr/>
          <a:lstStyle/>
          <a:p>
            <a:pPr marL="0" indent="0">
              <a:buNone/>
            </a:pPr>
            <a:r>
              <a:rPr lang="en-US"/>
              <a:t>Collective 2D GeMM</a:t>
            </a:r>
            <a:endParaRPr lang="ko-US"/>
          </a:p>
        </p:txBody>
      </p:sp>
      <p:sp>
        <p:nvSpPr>
          <p:cNvPr id="4" name="슬라이드 번호 개체 틀 3">
            <a:extLst>
              <a:ext uri="{FF2B5EF4-FFF2-40B4-BE49-F238E27FC236}">
                <a16:creationId xmlns:a16="http://schemas.microsoft.com/office/drawing/2014/main" id="{8E370126-10FE-E876-A964-7C88E868E8E6}"/>
              </a:ext>
            </a:extLst>
          </p:cNvPr>
          <p:cNvSpPr>
            <a:spLocks noGrp="1"/>
          </p:cNvSpPr>
          <p:nvPr>
            <p:ph type="sldNum" sz="quarter" idx="12"/>
          </p:nvPr>
        </p:nvSpPr>
        <p:spPr>
          <a:xfrm>
            <a:off x="0" y="6515678"/>
            <a:ext cx="517236" cy="339725"/>
          </a:xfrm>
          <a:prstGeom prst="homePlate">
            <a:avLst/>
          </a:prstGeom>
          <a:solidFill>
            <a:schemeClr val="bg1">
              <a:lumMod val="85000"/>
            </a:schemeClr>
          </a:solidFill>
        </p:spPr>
        <p:txBody>
          <a:bodyPr vert="horz" lIns="91440" tIns="45720" rIns="91440" bIns="45720" rtlCol="0" anchor="ctr"/>
          <a:lstStyle>
            <a:defPPr>
              <a:defRPr lang="en-US"/>
            </a:defPPr>
            <a:lvl1pPr marL="0" algn="ctr" defTabSz="914400" rtl="0" eaLnBrk="1" latinLnBrk="0" hangingPunct="1">
              <a:defRPr lang="en-US" sz="1400" kern="120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A8AF19D-AACF-4220-AF5B-758AFE00DEE7}" type="slidenum">
              <a:rPr lang="ko-US" smtClean="0"/>
              <a:pPr/>
              <a:t>25</a:t>
            </a:fld>
            <a:endParaRPr lang="en-US"/>
          </a:p>
        </p:txBody>
      </p:sp>
      <p:sp>
        <p:nvSpPr>
          <p:cNvPr id="39" name="내용 개체 틀 2">
            <a:extLst>
              <a:ext uri="{FF2B5EF4-FFF2-40B4-BE49-F238E27FC236}">
                <a16:creationId xmlns:a16="http://schemas.microsoft.com/office/drawing/2014/main" id="{EA2BE5AA-41E6-566E-EAB0-1BF0F865EAA1}"/>
              </a:ext>
            </a:extLst>
          </p:cNvPr>
          <p:cNvSpPr txBox="1">
            <a:spLocks/>
          </p:cNvSpPr>
          <p:nvPr/>
        </p:nvSpPr>
        <p:spPr>
          <a:xfrm>
            <a:off x="327152" y="2818394"/>
            <a:ext cx="2287812" cy="213543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kumimoji="1" lang="en-US" altLang="ko-US" sz="1050" dirty="0"/>
          </a:p>
          <a:p>
            <a:pPr marL="0" indent="0">
              <a:buFont typeface="Arial" panose="020B0604020202020204" pitchFamily="34" charset="0"/>
              <a:buNone/>
            </a:pPr>
            <a:r>
              <a:rPr kumimoji="1" lang="en-US" altLang="ko-US" sz="2000" dirty="0">
                <a:latin typeface="Consolas" panose="020B0609020204030204" pitchFamily="49" charset="0"/>
                <a:cs typeface="Consolas" panose="020B0609020204030204" pitchFamily="49" charset="0"/>
              </a:rPr>
              <a:t>B</a:t>
            </a:r>
            <a:r>
              <a:rPr kumimoji="1" lang="en-US" altLang="ko-US" sz="2000" baseline="-25000" dirty="0">
                <a:latin typeface="Consolas" panose="020B0609020204030204" pitchFamily="49" charset="0"/>
                <a:cs typeface="Consolas" panose="020B0609020204030204" pitchFamily="49" charset="0"/>
              </a:rPr>
              <a:t>*j</a:t>
            </a:r>
            <a:r>
              <a:rPr kumimoji="1" lang="en-US" altLang="ko-US" sz="2000" dirty="0">
                <a:latin typeface="Consolas" panose="020B0609020204030204" pitchFamily="49" charset="0"/>
                <a:cs typeface="Consolas" panose="020B0609020204030204" pitchFamily="49" charset="0"/>
              </a:rPr>
              <a:t>= </a:t>
            </a:r>
            <a:r>
              <a:rPr kumimoji="1" lang="en-US" altLang="ko-US" sz="2000" dirty="0" err="1">
                <a:latin typeface="Consolas" panose="020B0609020204030204" pitchFamily="49" charset="0"/>
                <a:cs typeface="Consolas" panose="020B0609020204030204" pitchFamily="49" charset="0"/>
              </a:rPr>
              <a:t>AG</a:t>
            </a:r>
            <a:r>
              <a:rPr kumimoji="1" lang="en-US" altLang="ko-US" sz="2000" baseline="-25000" dirty="0" err="1">
                <a:latin typeface="Consolas" panose="020B0609020204030204" pitchFamily="49" charset="0"/>
                <a:cs typeface="Consolas" panose="020B0609020204030204" pitchFamily="49" charset="0"/>
              </a:rPr>
              <a:t>row</a:t>
            </a:r>
            <a:r>
              <a:rPr kumimoji="1" lang="en-US" altLang="ko-US" sz="2000" dirty="0">
                <a:latin typeface="Consolas" panose="020B0609020204030204" pitchFamily="49" charset="0"/>
                <a:cs typeface="Consolas" panose="020B0609020204030204" pitchFamily="49" charset="0"/>
              </a:rPr>
              <a:t>(B</a:t>
            </a:r>
            <a:r>
              <a:rPr kumimoji="1" lang="en-US" altLang="ko-US" sz="2000" baseline="-25000" dirty="0">
                <a:latin typeface="Consolas" panose="020B0609020204030204" pitchFamily="49" charset="0"/>
                <a:cs typeface="Consolas" panose="020B0609020204030204" pitchFamily="49" charset="0"/>
              </a:rPr>
              <a:t>ij</a:t>
            </a:r>
            <a:r>
              <a:rPr kumimoji="1" lang="en-US" altLang="ko-US" sz="2000" dirty="0">
                <a:latin typeface="Consolas" panose="020B0609020204030204" pitchFamily="49" charset="0"/>
                <a:cs typeface="Consolas" panose="020B0609020204030204" pitchFamily="49" charset="0"/>
              </a:rPr>
              <a:t>)</a:t>
            </a:r>
          </a:p>
          <a:p>
            <a:pPr marL="0" indent="0">
              <a:buFont typeface="Arial" panose="020B0604020202020204" pitchFamily="34" charset="0"/>
              <a:buNone/>
            </a:pPr>
            <a:r>
              <a:rPr kumimoji="1" lang="en-US" altLang="ko-US" sz="2000" dirty="0" err="1">
                <a:latin typeface="Consolas" panose="020B0609020204030204" pitchFamily="49" charset="0"/>
                <a:cs typeface="Consolas" panose="020B0609020204030204" pitchFamily="49" charset="0"/>
              </a:rPr>
              <a:t>C’</a:t>
            </a:r>
            <a:r>
              <a:rPr kumimoji="1" lang="en-US" altLang="ko-US" sz="2000" baseline="-25000" dirty="0" err="1">
                <a:latin typeface="Consolas" panose="020B0609020204030204" pitchFamily="49" charset="0"/>
                <a:cs typeface="Consolas" panose="020B0609020204030204" pitchFamily="49" charset="0"/>
              </a:rPr>
              <a:t>i</a:t>
            </a:r>
            <a:r>
              <a:rPr kumimoji="1" lang="en-US" altLang="ko-US" sz="2000" baseline="-25000" dirty="0">
                <a:latin typeface="Consolas" panose="020B0609020204030204" pitchFamily="49" charset="0"/>
                <a:cs typeface="Consolas" panose="020B0609020204030204" pitchFamily="49" charset="0"/>
              </a:rPr>
              <a:t>*</a:t>
            </a:r>
            <a:r>
              <a:rPr kumimoji="1" lang="en-US" altLang="ko-US" sz="2000" dirty="0">
                <a:latin typeface="Consolas" panose="020B0609020204030204" pitchFamily="49" charset="0"/>
                <a:cs typeface="Consolas" panose="020B0609020204030204" pitchFamily="49" charset="0"/>
              </a:rPr>
              <a:t>= A</a:t>
            </a:r>
            <a:r>
              <a:rPr kumimoji="1" lang="en-US" altLang="ko-US" sz="2000" baseline="-25000" dirty="0">
                <a:latin typeface="Consolas" panose="020B0609020204030204" pitchFamily="49" charset="0"/>
                <a:cs typeface="Consolas" panose="020B0609020204030204" pitchFamily="49" charset="0"/>
              </a:rPr>
              <a:t>ij</a:t>
            </a:r>
            <a:r>
              <a:rPr kumimoji="1" lang="en-US" altLang="ko-US" sz="2000" dirty="0">
                <a:latin typeface="Consolas" panose="020B0609020204030204" pitchFamily="49" charset="0"/>
                <a:cs typeface="Consolas" panose="020B0609020204030204" pitchFamily="49" charset="0"/>
              </a:rPr>
              <a:t>(B</a:t>
            </a:r>
            <a:r>
              <a:rPr kumimoji="1" lang="en-US" altLang="ko-US" sz="2000" baseline="-25000" dirty="0">
                <a:latin typeface="Consolas" panose="020B0609020204030204" pitchFamily="49" charset="0"/>
                <a:cs typeface="Consolas" panose="020B0609020204030204" pitchFamily="49" charset="0"/>
              </a:rPr>
              <a:t>*j</a:t>
            </a:r>
            <a:r>
              <a:rPr kumimoji="1" lang="en-US" altLang="ko-US" sz="2000" dirty="0">
                <a:latin typeface="Consolas" panose="020B0609020204030204" pitchFamily="49" charset="0"/>
                <a:cs typeface="Consolas" panose="020B0609020204030204" pitchFamily="49" charset="0"/>
              </a:rPr>
              <a:t>)</a:t>
            </a:r>
            <a:r>
              <a:rPr kumimoji="1" lang="en-US" altLang="ko-US" sz="2000" baseline="30000" dirty="0">
                <a:latin typeface="Consolas" panose="020B0609020204030204" pitchFamily="49" charset="0"/>
                <a:cs typeface="Consolas" panose="020B0609020204030204" pitchFamily="49" charset="0"/>
              </a:rPr>
              <a:t>T</a:t>
            </a:r>
          </a:p>
          <a:p>
            <a:pPr marL="0" indent="0">
              <a:buNone/>
            </a:pPr>
            <a:r>
              <a:rPr kumimoji="1" lang="en-US" altLang="ko-US" sz="2000" dirty="0" err="1">
                <a:latin typeface="Consolas" panose="020B0609020204030204" pitchFamily="49" charset="0"/>
                <a:cs typeface="Consolas" panose="020B0609020204030204" pitchFamily="49" charset="0"/>
              </a:rPr>
              <a:t>C</a:t>
            </a:r>
            <a:r>
              <a:rPr kumimoji="1" lang="en-US" altLang="ko-US" sz="2000" baseline="-25000" dirty="0" err="1">
                <a:latin typeface="Consolas" panose="020B0609020204030204" pitchFamily="49" charset="0"/>
                <a:cs typeface="Consolas" panose="020B0609020204030204" pitchFamily="49" charset="0"/>
              </a:rPr>
              <a:t>ij</a:t>
            </a:r>
            <a:r>
              <a:rPr kumimoji="1" lang="en-US" altLang="ko-US" sz="2000" baseline="-25000" dirty="0">
                <a:latin typeface="Consolas" panose="020B0609020204030204" pitchFamily="49" charset="0"/>
                <a:cs typeface="Consolas" panose="020B0609020204030204" pitchFamily="49" charset="0"/>
              </a:rPr>
              <a:t> </a:t>
            </a:r>
            <a:r>
              <a:rPr kumimoji="1" lang="en-US" altLang="ko-US" sz="2000" dirty="0">
                <a:latin typeface="Consolas" panose="020B0609020204030204" pitchFamily="49" charset="0"/>
                <a:cs typeface="Consolas" panose="020B0609020204030204" pitchFamily="49" charset="0"/>
              </a:rPr>
              <a:t>=</a:t>
            </a:r>
            <a:r>
              <a:rPr kumimoji="1" lang="en-US" altLang="ko-US" sz="2000" dirty="0" err="1">
                <a:latin typeface="Consolas" panose="020B0609020204030204" pitchFamily="49" charset="0"/>
                <a:cs typeface="Consolas" panose="020B0609020204030204" pitchFamily="49" charset="0"/>
              </a:rPr>
              <a:t>RdS</a:t>
            </a:r>
            <a:r>
              <a:rPr kumimoji="1" lang="en-US" altLang="ko-US" sz="2000" baseline="-25000" dirty="0" err="1">
                <a:latin typeface="Consolas" panose="020B0609020204030204" pitchFamily="49" charset="0"/>
                <a:cs typeface="Consolas" panose="020B0609020204030204" pitchFamily="49" charset="0"/>
              </a:rPr>
              <a:t>col</a:t>
            </a:r>
            <a:r>
              <a:rPr kumimoji="1" lang="en-US" altLang="ko-US" sz="2000" dirty="0">
                <a:latin typeface="Consolas" panose="020B0609020204030204" pitchFamily="49" charset="0"/>
                <a:cs typeface="Consolas" panose="020B0609020204030204" pitchFamily="49" charset="0"/>
              </a:rPr>
              <a:t>(</a:t>
            </a:r>
            <a:r>
              <a:rPr kumimoji="1" lang="en-US" altLang="ko-US" sz="2000" dirty="0" err="1">
                <a:latin typeface="Consolas" panose="020B0609020204030204" pitchFamily="49" charset="0"/>
                <a:cs typeface="Consolas" panose="020B0609020204030204" pitchFamily="49" charset="0"/>
              </a:rPr>
              <a:t>C’</a:t>
            </a:r>
            <a:r>
              <a:rPr kumimoji="1" lang="en-US" altLang="ko-US" sz="2000" baseline="-25000" dirty="0" err="1">
                <a:latin typeface="Consolas" panose="020B0609020204030204" pitchFamily="49" charset="0"/>
                <a:cs typeface="Consolas" panose="020B0609020204030204" pitchFamily="49" charset="0"/>
              </a:rPr>
              <a:t>i</a:t>
            </a:r>
            <a:r>
              <a:rPr kumimoji="1" lang="en-US" altLang="ko-US" sz="2000" baseline="-25000" dirty="0">
                <a:latin typeface="Consolas" panose="020B0609020204030204" pitchFamily="49" charset="0"/>
                <a:cs typeface="Consolas" panose="020B0609020204030204" pitchFamily="49" charset="0"/>
              </a:rPr>
              <a:t>*</a:t>
            </a:r>
            <a:r>
              <a:rPr kumimoji="1" lang="en-US" altLang="ko-US" sz="2000" dirty="0">
                <a:latin typeface="Consolas" panose="020B0609020204030204" pitchFamily="49" charset="0"/>
                <a:cs typeface="Consolas" panose="020B0609020204030204" pitchFamily="49" charset="0"/>
              </a:rPr>
              <a:t>)</a:t>
            </a:r>
            <a:endParaRPr kumimoji="1" lang="en-US" altLang="ko-US" sz="2000" baseline="-25000" dirty="0">
              <a:latin typeface="Consolas" panose="020B0609020204030204" pitchFamily="49" charset="0"/>
              <a:cs typeface="Consolas" panose="020B0609020204030204" pitchFamily="49" charset="0"/>
            </a:endParaRPr>
          </a:p>
        </p:txBody>
      </p:sp>
      <p:sp>
        <p:nvSpPr>
          <p:cNvPr id="40" name="직사각형 39">
            <a:extLst>
              <a:ext uri="{FF2B5EF4-FFF2-40B4-BE49-F238E27FC236}">
                <a16:creationId xmlns:a16="http://schemas.microsoft.com/office/drawing/2014/main" id="{A44F1B79-0424-D90D-6C2F-36DCFE7BCA7D}"/>
              </a:ext>
            </a:extLst>
          </p:cNvPr>
          <p:cNvSpPr/>
          <p:nvPr/>
        </p:nvSpPr>
        <p:spPr>
          <a:xfrm>
            <a:off x="396485" y="3061011"/>
            <a:ext cx="1836516" cy="405518"/>
          </a:xfrm>
          <a:prstGeom prst="rect">
            <a:avLst/>
          </a:prstGeom>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ko-US"/>
          </a:p>
        </p:txBody>
      </p:sp>
      <p:cxnSp>
        <p:nvCxnSpPr>
          <p:cNvPr id="43" name="직선 화살표 연결선 42">
            <a:extLst>
              <a:ext uri="{FF2B5EF4-FFF2-40B4-BE49-F238E27FC236}">
                <a16:creationId xmlns:a16="http://schemas.microsoft.com/office/drawing/2014/main" id="{35981BCD-DD39-7F6A-876F-807B35F9256D}"/>
              </a:ext>
            </a:extLst>
          </p:cNvPr>
          <p:cNvCxnSpPr>
            <a:stCxn id="40" idx="3"/>
          </p:cNvCxnSpPr>
          <p:nvPr/>
        </p:nvCxnSpPr>
        <p:spPr>
          <a:xfrm flipV="1">
            <a:off x="2233001" y="3258184"/>
            <a:ext cx="648181" cy="5586"/>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sp>
        <p:nvSpPr>
          <p:cNvPr id="44" name="직사각형 43">
            <a:extLst>
              <a:ext uri="{FF2B5EF4-FFF2-40B4-BE49-F238E27FC236}">
                <a16:creationId xmlns:a16="http://schemas.microsoft.com/office/drawing/2014/main" id="{1D0515D7-176F-CB76-19B6-8E9B9A75A929}"/>
              </a:ext>
            </a:extLst>
          </p:cNvPr>
          <p:cNvSpPr/>
          <p:nvPr/>
        </p:nvSpPr>
        <p:spPr>
          <a:xfrm>
            <a:off x="396485" y="3498157"/>
            <a:ext cx="1836516" cy="405518"/>
          </a:xfrm>
          <a:prstGeom prst="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ko-US"/>
          </a:p>
        </p:txBody>
      </p:sp>
      <p:cxnSp>
        <p:nvCxnSpPr>
          <p:cNvPr id="49" name="꺾인 연결선[E] 48">
            <a:extLst>
              <a:ext uri="{FF2B5EF4-FFF2-40B4-BE49-F238E27FC236}">
                <a16:creationId xmlns:a16="http://schemas.microsoft.com/office/drawing/2014/main" id="{6987835D-0478-F9A2-6C70-EF63335FE94E}"/>
              </a:ext>
            </a:extLst>
          </p:cNvPr>
          <p:cNvCxnSpPr>
            <a:stCxn id="44" idx="3"/>
          </p:cNvCxnSpPr>
          <p:nvPr/>
        </p:nvCxnSpPr>
        <p:spPr>
          <a:xfrm flipV="1">
            <a:off x="2233001" y="2702600"/>
            <a:ext cx="1597305" cy="998316"/>
          </a:xfrm>
          <a:prstGeom prst="bentConnector3">
            <a:avLst>
              <a:gd name="adj1" fmla="val 22464"/>
            </a:avLst>
          </a:prstGeom>
          <a:ln>
            <a:tailEnd type="triangle"/>
          </a:ln>
        </p:spPr>
        <p:style>
          <a:lnRef idx="1">
            <a:schemeClr val="accent1"/>
          </a:lnRef>
          <a:fillRef idx="0">
            <a:schemeClr val="accent1"/>
          </a:fillRef>
          <a:effectRef idx="0">
            <a:schemeClr val="accent1"/>
          </a:effectRef>
          <a:fontRef idx="minor">
            <a:schemeClr val="tx1"/>
          </a:fontRef>
        </p:style>
      </p:cxnSp>
      <p:sp>
        <p:nvSpPr>
          <p:cNvPr id="51" name="직사각형 50">
            <a:extLst>
              <a:ext uri="{FF2B5EF4-FFF2-40B4-BE49-F238E27FC236}">
                <a16:creationId xmlns:a16="http://schemas.microsoft.com/office/drawing/2014/main" id="{153230CF-A611-42E0-AAB0-FAA7C28081E6}"/>
              </a:ext>
            </a:extLst>
          </p:cNvPr>
          <p:cNvSpPr/>
          <p:nvPr/>
        </p:nvSpPr>
        <p:spPr>
          <a:xfrm>
            <a:off x="396485" y="3935303"/>
            <a:ext cx="2021710" cy="405518"/>
          </a:xfrm>
          <a:prstGeom prst="rect">
            <a:avLst/>
          </a:prstGeom>
          <a:noFill/>
          <a:ln w="19050">
            <a:solidFill>
              <a:srgbClr val="FF4B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US"/>
          </a:p>
        </p:txBody>
      </p:sp>
      <p:cxnSp>
        <p:nvCxnSpPr>
          <p:cNvPr id="53" name="꺾인 연결선[E] 52">
            <a:extLst>
              <a:ext uri="{FF2B5EF4-FFF2-40B4-BE49-F238E27FC236}">
                <a16:creationId xmlns:a16="http://schemas.microsoft.com/office/drawing/2014/main" id="{E22AAE62-A99B-D4CB-B33B-1D7D899C4E05}"/>
              </a:ext>
            </a:extLst>
          </p:cNvPr>
          <p:cNvCxnSpPr>
            <a:stCxn id="51" idx="3"/>
          </p:cNvCxnSpPr>
          <p:nvPr/>
        </p:nvCxnSpPr>
        <p:spPr>
          <a:xfrm flipV="1">
            <a:off x="2418195" y="3790620"/>
            <a:ext cx="2708476" cy="347442"/>
          </a:xfrm>
          <a:prstGeom prst="bentConnector3">
            <a:avLst/>
          </a:prstGeom>
          <a:ln>
            <a:solidFill>
              <a:srgbClr val="FF4B00"/>
            </a:solidFill>
            <a:tailEnd type="triangle"/>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D54F81A5-A544-CAD4-27C0-7B955DB47B37}"/>
              </a:ext>
            </a:extLst>
          </p:cNvPr>
          <p:cNvSpPr txBox="1"/>
          <p:nvPr/>
        </p:nvSpPr>
        <p:spPr>
          <a:xfrm>
            <a:off x="1260553" y="5583612"/>
            <a:ext cx="9670893" cy="523220"/>
          </a:xfrm>
          <a:prstGeom prst="rect">
            <a:avLst/>
          </a:prstGeom>
          <a:solidFill>
            <a:srgbClr val="FFFF00">
              <a:alpha val="66667"/>
            </a:srgbClr>
          </a:solidFill>
          <a:ln>
            <a:solidFill>
              <a:schemeClr val="tx1"/>
            </a:solidFill>
          </a:ln>
        </p:spPr>
        <p:txBody>
          <a:bodyPr wrap="square" rtlCol="0">
            <a:spAutoFit/>
          </a:bodyPr>
          <a:lstStyle/>
          <a:p>
            <a:pPr algn="ctr"/>
            <a:r>
              <a:rPr lang="en-US" sz="2800" b="1" i="1" dirty="0">
                <a:ln>
                  <a:solidFill>
                    <a:srgbClr val="C00000"/>
                  </a:solidFill>
                </a:ln>
                <a:solidFill>
                  <a:srgbClr val="C00000"/>
                </a:solidFill>
              </a:rPr>
              <a:t>Want to overlap communication and computation</a:t>
            </a:r>
            <a:endParaRPr lang="ko-US" sz="2800" b="1" i="1">
              <a:ln>
                <a:solidFill>
                  <a:srgbClr val="C00000"/>
                </a:solidFill>
              </a:ln>
              <a:solidFill>
                <a:srgbClr val="C00000"/>
              </a:solidFill>
            </a:endParaRPr>
          </a:p>
        </p:txBody>
      </p:sp>
      <p:cxnSp>
        <p:nvCxnSpPr>
          <p:cNvPr id="60" name="직선 화살표 연결선 59">
            <a:extLst>
              <a:ext uri="{FF2B5EF4-FFF2-40B4-BE49-F238E27FC236}">
                <a16:creationId xmlns:a16="http://schemas.microsoft.com/office/drawing/2014/main" id="{AC4F3472-1D25-DBA1-0254-CF3EA4549A11}"/>
              </a:ext>
            </a:extLst>
          </p:cNvPr>
          <p:cNvCxnSpPr>
            <a:cxnSpLocks/>
          </p:cNvCxnSpPr>
          <p:nvPr/>
        </p:nvCxnSpPr>
        <p:spPr>
          <a:xfrm>
            <a:off x="2614964" y="2390372"/>
            <a:ext cx="4002404"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61" name="TextBox 60">
            <a:extLst>
              <a:ext uri="{FF2B5EF4-FFF2-40B4-BE49-F238E27FC236}">
                <a16:creationId xmlns:a16="http://schemas.microsoft.com/office/drawing/2014/main" id="{EB028734-8387-D677-B485-A57AEEB4DB57}"/>
              </a:ext>
            </a:extLst>
          </p:cNvPr>
          <p:cNvSpPr txBox="1"/>
          <p:nvPr/>
        </p:nvSpPr>
        <p:spPr>
          <a:xfrm>
            <a:off x="2418195" y="2021040"/>
            <a:ext cx="689612" cy="369332"/>
          </a:xfrm>
          <a:prstGeom prst="rect">
            <a:avLst/>
          </a:prstGeom>
          <a:noFill/>
        </p:spPr>
        <p:txBody>
          <a:bodyPr wrap="none" rtlCol="0">
            <a:spAutoFit/>
          </a:bodyPr>
          <a:lstStyle/>
          <a:p>
            <a:r>
              <a:rPr lang="en-US" dirty="0"/>
              <a:t>Time</a:t>
            </a:r>
            <a:endParaRPr lang="ko-US" dirty="0"/>
          </a:p>
        </p:txBody>
      </p:sp>
      <p:sp>
        <p:nvSpPr>
          <p:cNvPr id="6" name="직사각형 5">
            <a:extLst>
              <a:ext uri="{FF2B5EF4-FFF2-40B4-BE49-F238E27FC236}">
                <a16:creationId xmlns:a16="http://schemas.microsoft.com/office/drawing/2014/main" id="{FC299622-C418-8997-8FA1-54E3218FBE8B}"/>
              </a:ext>
            </a:extLst>
          </p:cNvPr>
          <p:cNvSpPr/>
          <p:nvPr/>
        </p:nvSpPr>
        <p:spPr>
          <a:xfrm>
            <a:off x="7679300" y="1623805"/>
            <a:ext cx="1629386" cy="1629386"/>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ko-US"/>
          </a:p>
        </p:txBody>
      </p:sp>
      <p:sp>
        <p:nvSpPr>
          <p:cNvPr id="7" name="직사각형 6">
            <a:extLst>
              <a:ext uri="{FF2B5EF4-FFF2-40B4-BE49-F238E27FC236}">
                <a16:creationId xmlns:a16="http://schemas.microsoft.com/office/drawing/2014/main" id="{E4418207-AA25-3AA1-752B-D9D04F4DB1A8}"/>
              </a:ext>
            </a:extLst>
          </p:cNvPr>
          <p:cNvSpPr/>
          <p:nvPr/>
        </p:nvSpPr>
        <p:spPr>
          <a:xfrm>
            <a:off x="7679300" y="3609346"/>
            <a:ext cx="1629386" cy="1629386"/>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ko-US"/>
          </a:p>
        </p:txBody>
      </p:sp>
      <p:cxnSp>
        <p:nvCxnSpPr>
          <p:cNvPr id="9" name="직선 연결선[R] 8">
            <a:extLst>
              <a:ext uri="{FF2B5EF4-FFF2-40B4-BE49-F238E27FC236}">
                <a16:creationId xmlns:a16="http://schemas.microsoft.com/office/drawing/2014/main" id="{6DFC8103-1766-9BF7-0579-30E0D2EC820C}"/>
              </a:ext>
            </a:extLst>
          </p:cNvPr>
          <p:cNvCxnSpPr>
            <a:cxnSpLocks/>
            <a:stCxn id="6" idx="3"/>
          </p:cNvCxnSpPr>
          <p:nvPr/>
        </p:nvCxnSpPr>
        <p:spPr>
          <a:xfrm>
            <a:off x="9308686" y="2438498"/>
            <a:ext cx="268350" cy="0"/>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10" name="직선 연결선[R] 9">
            <a:extLst>
              <a:ext uri="{FF2B5EF4-FFF2-40B4-BE49-F238E27FC236}">
                <a16:creationId xmlns:a16="http://schemas.microsoft.com/office/drawing/2014/main" id="{2A8206D0-D536-7AB9-12F3-C21E427DC3B9}"/>
              </a:ext>
            </a:extLst>
          </p:cNvPr>
          <p:cNvCxnSpPr>
            <a:cxnSpLocks/>
            <a:stCxn id="6" idx="2"/>
            <a:endCxn id="7" idx="0"/>
          </p:cNvCxnSpPr>
          <p:nvPr/>
        </p:nvCxnSpPr>
        <p:spPr>
          <a:xfrm>
            <a:off x="8493993" y="3253191"/>
            <a:ext cx="0" cy="356155"/>
          </a:xfrm>
          <a:prstGeom prst="line">
            <a:avLst/>
          </a:prstGeom>
          <a:ln w="28575">
            <a:prstDash val="sysDot"/>
          </a:ln>
        </p:spPr>
        <p:style>
          <a:lnRef idx="1">
            <a:schemeClr val="dk1"/>
          </a:lnRef>
          <a:fillRef idx="0">
            <a:schemeClr val="dk1"/>
          </a:fillRef>
          <a:effectRef idx="0">
            <a:schemeClr val="dk1"/>
          </a:effectRef>
          <a:fontRef idx="minor">
            <a:schemeClr val="tx1"/>
          </a:fontRef>
        </p:style>
      </p:cxnSp>
      <p:cxnSp>
        <p:nvCxnSpPr>
          <p:cNvPr id="13" name="직선 연결선[R] 12">
            <a:extLst>
              <a:ext uri="{FF2B5EF4-FFF2-40B4-BE49-F238E27FC236}">
                <a16:creationId xmlns:a16="http://schemas.microsoft.com/office/drawing/2014/main" id="{3D793149-1BFE-E609-D660-B944659F96A6}"/>
              </a:ext>
            </a:extLst>
          </p:cNvPr>
          <p:cNvCxnSpPr/>
          <p:nvPr/>
        </p:nvCxnSpPr>
        <p:spPr>
          <a:xfrm>
            <a:off x="9308686" y="4460376"/>
            <a:ext cx="268350" cy="0"/>
          </a:xfrm>
          <a:prstGeom prst="line">
            <a:avLst/>
          </a:prstGeom>
          <a:ln w="28575">
            <a:prstDash val="sysDot"/>
          </a:ln>
        </p:spPr>
        <p:style>
          <a:lnRef idx="1">
            <a:schemeClr val="dk1"/>
          </a:lnRef>
          <a:fillRef idx="0">
            <a:schemeClr val="dk1"/>
          </a:fillRef>
          <a:effectRef idx="0">
            <a:schemeClr val="dk1"/>
          </a:effectRef>
          <a:fontRef idx="minor">
            <a:schemeClr val="tx1"/>
          </a:fontRef>
        </p:style>
      </p:cxnSp>
      <p:sp>
        <p:nvSpPr>
          <p:cNvPr id="25" name="직사각형 24">
            <a:extLst>
              <a:ext uri="{FF2B5EF4-FFF2-40B4-BE49-F238E27FC236}">
                <a16:creationId xmlns:a16="http://schemas.microsoft.com/office/drawing/2014/main" id="{D129DD94-B964-F97A-6B0F-66C085EE3EDD}"/>
              </a:ext>
            </a:extLst>
          </p:cNvPr>
          <p:cNvSpPr/>
          <p:nvPr/>
        </p:nvSpPr>
        <p:spPr>
          <a:xfrm>
            <a:off x="7794231" y="1668618"/>
            <a:ext cx="505326" cy="484747"/>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dirty="0"/>
              <a:t>A</a:t>
            </a:r>
            <a:r>
              <a:rPr lang="en-US" baseline="-25000" dirty="0"/>
              <a:t>00</a:t>
            </a:r>
            <a:endParaRPr lang="ko-US" baseline="-25000" dirty="0"/>
          </a:p>
        </p:txBody>
      </p:sp>
      <p:sp>
        <p:nvSpPr>
          <p:cNvPr id="26" name="직사각형 25">
            <a:extLst>
              <a:ext uri="{FF2B5EF4-FFF2-40B4-BE49-F238E27FC236}">
                <a16:creationId xmlns:a16="http://schemas.microsoft.com/office/drawing/2014/main" id="{1B2D34B3-82C5-83DB-E6C8-708A73437142}"/>
              </a:ext>
            </a:extLst>
          </p:cNvPr>
          <p:cNvSpPr/>
          <p:nvPr/>
        </p:nvSpPr>
        <p:spPr>
          <a:xfrm>
            <a:off x="7794231" y="3658573"/>
            <a:ext cx="505326" cy="484747"/>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dirty="0"/>
              <a:t>A</a:t>
            </a:r>
            <a:r>
              <a:rPr lang="en-US" baseline="-25000" dirty="0"/>
              <a:t>10</a:t>
            </a:r>
            <a:endParaRPr lang="ko-US" baseline="-25000" dirty="0"/>
          </a:p>
        </p:txBody>
      </p:sp>
      <p:sp>
        <p:nvSpPr>
          <p:cNvPr id="28" name="직사각형 27">
            <a:extLst>
              <a:ext uri="{FF2B5EF4-FFF2-40B4-BE49-F238E27FC236}">
                <a16:creationId xmlns:a16="http://schemas.microsoft.com/office/drawing/2014/main" id="{0C7B9447-DD89-BD51-0966-010BEC36674E}"/>
              </a:ext>
            </a:extLst>
          </p:cNvPr>
          <p:cNvSpPr/>
          <p:nvPr/>
        </p:nvSpPr>
        <p:spPr>
          <a:xfrm>
            <a:off x="8527780" y="1668618"/>
            <a:ext cx="505326" cy="484747"/>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B</a:t>
            </a:r>
            <a:r>
              <a:rPr lang="en-US" baseline="-25000" dirty="0"/>
              <a:t>00</a:t>
            </a:r>
            <a:endParaRPr lang="ko-US" baseline="-25000" dirty="0"/>
          </a:p>
        </p:txBody>
      </p:sp>
      <p:sp>
        <p:nvSpPr>
          <p:cNvPr id="29" name="직사각형 28">
            <a:extLst>
              <a:ext uri="{FF2B5EF4-FFF2-40B4-BE49-F238E27FC236}">
                <a16:creationId xmlns:a16="http://schemas.microsoft.com/office/drawing/2014/main" id="{8CE02AA0-2D53-AFCF-F8DA-6A8CC99402A2}"/>
              </a:ext>
            </a:extLst>
          </p:cNvPr>
          <p:cNvSpPr/>
          <p:nvPr/>
        </p:nvSpPr>
        <p:spPr>
          <a:xfrm>
            <a:off x="8527780" y="4116289"/>
            <a:ext cx="505326" cy="484747"/>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B</a:t>
            </a:r>
            <a:r>
              <a:rPr lang="en-US" baseline="-25000" dirty="0"/>
              <a:t>10</a:t>
            </a:r>
            <a:endParaRPr lang="ko-US" baseline="-25000" dirty="0"/>
          </a:p>
        </p:txBody>
      </p:sp>
      <p:sp>
        <p:nvSpPr>
          <p:cNvPr id="31" name="직사각형 30">
            <a:extLst>
              <a:ext uri="{FF2B5EF4-FFF2-40B4-BE49-F238E27FC236}">
                <a16:creationId xmlns:a16="http://schemas.microsoft.com/office/drawing/2014/main" id="{24F164BC-CB0B-1D7F-71D3-311EEED4563B}"/>
              </a:ext>
            </a:extLst>
          </p:cNvPr>
          <p:cNvSpPr/>
          <p:nvPr/>
        </p:nvSpPr>
        <p:spPr>
          <a:xfrm>
            <a:off x="8527780" y="1674570"/>
            <a:ext cx="505326" cy="484747"/>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B</a:t>
            </a:r>
            <a:r>
              <a:rPr lang="en-US" baseline="-25000" dirty="0"/>
              <a:t>00</a:t>
            </a:r>
            <a:endParaRPr lang="ko-US" baseline="-25000" dirty="0"/>
          </a:p>
        </p:txBody>
      </p:sp>
      <p:sp>
        <p:nvSpPr>
          <p:cNvPr id="32" name="직사각형 31">
            <a:extLst>
              <a:ext uri="{FF2B5EF4-FFF2-40B4-BE49-F238E27FC236}">
                <a16:creationId xmlns:a16="http://schemas.microsoft.com/office/drawing/2014/main" id="{478E74B6-7797-ACAA-8274-17A09D08B842}"/>
              </a:ext>
            </a:extLst>
          </p:cNvPr>
          <p:cNvSpPr/>
          <p:nvPr/>
        </p:nvSpPr>
        <p:spPr>
          <a:xfrm>
            <a:off x="8527780" y="4109231"/>
            <a:ext cx="505326" cy="484747"/>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B</a:t>
            </a:r>
            <a:r>
              <a:rPr lang="en-US" baseline="-25000" dirty="0"/>
              <a:t>10</a:t>
            </a:r>
            <a:endParaRPr lang="ko-US" baseline="-25000" dirty="0"/>
          </a:p>
        </p:txBody>
      </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853B8509-1F6C-BEC4-5E79-7F971803CB3A}"/>
                  </a:ext>
                </a:extLst>
              </p:cNvPr>
              <p:cNvSpPr txBox="1"/>
              <p:nvPr/>
            </p:nvSpPr>
            <p:spPr>
              <a:xfrm>
                <a:off x="8312250" y="1777083"/>
                <a:ext cx="21640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ko-US" dirty="0"/>
              </a:p>
            </p:txBody>
          </p:sp>
        </mc:Choice>
        <mc:Fallback xmlns="">
          <p:sp>
            <p:nvSpPr>
              <p:cNvPr id="33" name="TextBox 32">
                <a:extLst>
                  <a:ext uri="{FF2B5EF4-FFF2-40B4-BE49-F238E27FC236}">
                    <a16:creationId xmlns:a16="http://schemas.microsoft.com/office/drawing/2014/main" id="{853B8509-1F6C-BEC4-5E79-7F971803CB3A}"/>
                  </a:ext>
                </a:extLst>
              </p:cNvPr>
              <p:cNvSpPr txBox="1">
                <a:spLocks noRot="1" noChangeAspect="1" noMove="1" noResize="1" noEditPoints="1" noAdjustHandles="1" noChangeArrowheads="1" noChangeShapeType="1" noTextEdit="1"/>
              </p:cNvSpPr>
              <p:nvPr/>
            </p:nvSpPr>
            <p:spPr>
              <a:xfrm>
                <a:off x="8312250" y="1777083"/>
                <a:ext cx="216406" cy="276999"/>
              </a:xfrm>
              <a:prstGeom prst="rect">
                <a:avLst/>
              </a:prstGeom>
              <a:blipFill>
                <a:blip r:embed="rId4"/>
                <a:stretch>
                  <a:fillRect l="-16667" r="-16667" b="-9091"/>
                </a:stretch>
              </a:blipFill>
            </p:spPr>
            <p:txBody>
              <a:bodyPr/>
              <a:lstStyle/>
              <a:p>
                <a:r>
                  <a:rPr lang="ko-US">
                    <a:noFill/>
                  </a:rPr>
                  <a:t> </a:t>
                </a:r>
              </a:p>
            </p:txBody>
          </p:sp>
        </mc:Fallback>
      </mc:AlternateContent>
      <p:sp>
        <p:nvSpPr>
          <p:cNvPr id="35" name="직사각형 34">
            <a:extLst>
              <a:ext uri="{FF2B5EF4-FFF2-40B4-BE49-F238E27FC236}">
                <a16:creationId xmlns:a16="http://schemas.microsoft.com/office/drawing/2014/main" id="{0EC48F6B-AB65-642B-6C17-1D1585134F62}"/>
              </a:ext>
            </a:extLst>
          </p:cNvPr>
          <p:cNvSpPr/>
          <p:nvPr/>
        </p:nvSpPr>
        <p:spPr>
          <a:xfrm>
            <a:off x="7984704" y="2734173"/>
            <a:ext cx="505326" cy="484747"/>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C</a:t>
            </a:r>
            <a:r>
              <a:rPr lang="en-US" baseline="-25000" dirty="0"/>
              <a:t>00</a:t>
            </a:r>
            <a:endParaRPr lang="ko-US" baseline="-25000" dirty="0"/>
          </a:p>
        </p:txBody>
      </p:sp>
      <p:sp>
        <p:nvSpPr>
          <p:cNvPr id="36" name="직사각형 35">
            <a:extLst>
              <a:ext uri="{FF2B5EF4-FFF2-40B4-BE49-F238E27FC236}">
                <a16:creationId xmlns:a16="http://schemas.microsoft.com/office/drawing/2014/main" id="{FF73992B-DB9D-34F4-53C2-4EA576AD8F68}"/>
              </a:ext>
            </a:extLst>
          </p:cNvPr>
          <p:cNvSpPr/>
          <p:nvPr/>
        </p:nvSpPr>
        <p:spPr>
          <a:xfrm>
            <a:off x="7984704" y="4725384"/>
            <a:ext cx="505326" cy="484747"/>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C</a:t>
            </a:r>
            <a:r>
              <a:rPr lang="en-US" baseline="-25000" dirty="0"/>
              <a:t>10</a:t>
            </a:r>
            <a:endParaRPr lang="ko-US" baseline="-25000" dirty="0"/>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AE391CE3-C565-C98F-8123-1C4F69813960}"/>
                  </a:ext>
                </a:extLst>
              </p:cNvPr>
              <p:cNvSpPr txBox="1"/>
              <p:nvPr/>
            </p:nvSpPr>
            <p:spPr>
              <a:xfrm>
                <a:off x="9045054" y="1619268"/>
                <a:ext cx="20358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en-US" b="0" dirty="0"/>
              </a:p>
            </p:txBody>
          </p:sp>
        </mc:Choice>
        <mc:Fallback xmlns="">
          <p:sp>
            <p:nvSpPr>
              <p:cNvPr id="38" name="TextBox 37">
                <a:extLst>
                  <a:ext uri="{FF2B5EF4-FFF2-40B4-BE49-F238E27FC236}">
                    <a16:creationId xmlns:a16="http://schemas.microsoft.com/office/drawing/2014/main" id="{AE391CE3-C565-C98F-8123-1C4F69813960}"/>
                  </a:ext>
                </a:extLst>
              </p:cNvPr>
              <p:cNvSpPr txBox="1">
                <a:spLocks noRot="1" noChangeAspect="1" noMove="1" noResize="1" noEditPoints="1" noAdjustHandles="1" noChangeArrowheads="1" noChangeShapeType="1" noTextEdit="1"/>
              </p:cNvSpPr>
              <p:nvPr/>
            </p:nvSpPr>
            <p:spPr>
              <a:xfrm>
                <a:off x="9045054" y="1619268"/>
                <a:ext cx="203582" cy="276999"/>
              </a:xfrm>
              <a:prstGeom prst="rect">
                <a:avLst/>
              </a:prstGeom>
              <a:blipFill>
                <a:blip r:embed="rId5"/>
                <a:stretch>
                  <a:fillRect l="-23529" r="-17647" b="-8696"/>
                </a:stretch>
              </a:blipFill>
            </p:spPr>
            <p:txBody>
              <a:bodyPr/>
              <a:lstStyle/>
              <a:p>
                <a:r>
                  <a:rPr lang="ko-US">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1CFE3738-DB52-CDE3-B8DD-F15FCEFCBA32}"/>
                  </a:ext>
                </a:extLst>
              </p:cNvPr>
              <p:cNvSpPr txBox="1"/>
              <p:nvPr/>
            </p:nvSpPr>
            <p:spPr>
              <a:xfrm>
                <a:off x="7694714" y="2800766"/>
                <a:ext cx="22442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ko-US" dirty="0"/>
              </a:p>
            </p:txBody>
          </p:sp>
        </mc:Choice>
        <mc:Fallback xmlns="">
          <p:sp>
            <p:nvSpPr>
              <p:cNvPr id="47" name="TextBox 46">
                <a:extLst>
                  <a:ext uri="{FF2B5EF4-FFF2-40B4-BE49-F238E27FC236}">
                    <a16:creationId xmlns:a16="http://schemas.microsoft.com/office/drawing/2014/main" id="{1CFE3738-DB52-CDE3-B8DD-F15FCEFCBA32}"/>
                  </a:ext>
                </a:extLst>
              </p:cNvPr>
              <p:cNvSpPr txBox="1">
                <a:spLocks noRot="1" noChangeAspect="1" noMove="1" noResize="1" noEditPoints="1" noAdjustHandles="1" noChangeArrowheads="1" noChangeShapeType="1" noTextEdit="1"/>
              </p:cNvSpPr>
              <p:nvPr/>
            </p:nvSpPr>
            <p:spPr>
              <a:xfrm>
                <a:off x="7694714" y="2800766"/>
                <a:ext cx="224420" cy="276999"/>
              </a:xfrm>
              <a:prstGeom prst="rect">
                <a:avLst/>
              </a:prstGeom>
              <a:blipFill>
                <a:blip r:embed="rId6"/>
                <a:stretch>
                  <a:fillRect l="-10526" r="-10526"/>
                </a:stretch>
              </a:blipFill>
            </p:spPr>
            <p:txBody>
              <a:bodyPr/>
              <a:lstStyle/>
              <a:p>
                <a:r>
                  <a:rPr lang="ko-US">
                    <a:noFill/>
                  </a:rPr>
                  <a:t> </a:t>
                </a:r>
              </a:p>
            </p:txBody>
          </p:sp>
        </mc:Fallback>
      </mc:AlternateContent>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3CFE91D4-8C91-2BA0-C440-0A4102AB6033}"/>
                  </a:ext>
                </a:extLst>
              </p:cNvPr>
              <p:cNvSpPr txBox="1"/>
              <p:nvPr/>
            </p:nvSpPr>
            <p:spPr>
              <a:xfrm>
                <a:off x="8312250" y="3755886"/>
                <a:ext cx="21640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ko-US" dirty="0"/>
              </a:p>
            </p:txBody>
          </p:sp>
        </mc:Choice>
        <mc:Fallback xmlns="">
          <p:sp>
            <p:nvSpPr>
              <p:cNvPr id="48" name="TextBox 47">
                <a:extLst>
                  <a:ext uri="{FF2B5EF4-FFF2-40B4-BE49-F238E27FC236}">
                    <a16:creationId xmlns:a16="http://schemas.microsoft.com/office/drawing/2014/main" id="{3CFE91D4-8C91-2BA0-C440-0A4102AB6033}"/>
                  </a:ext>
                </a:extLst>
              </p:cNvPr>
              <p:cNvSpPr txBox="1">
                <a:spLocks noRot="1" noChangeAspect="1" noMove="1" noResize="1" noEditPoints="1" noAdjustHandles="1" noChangeArrowheads="1" noChangeShapeType="1" noTextEdit="1"/>
              </p:cNvSpPr>
              <p:nvPr/>
            </p:nvSpPr>
            <p:spPr>
              <a:xfrm>
                <a:off x="8312250" y="3755886"/>
                <a:ext cx="216406" cy="276999"/>
              </a:xfrm>
              <a:prstGeom prst="rect">
                <a:avLst/>
              </a:prstGeom>
              <a:blipFill>
                <a:blip r:embed="rId7"/>
                <a:stretch>
                  <a:fillRect l="-16667" r="-16667" b="-8696"/>
                </a:stretch>
              </a:blipFill>
            </p:spPr>
            <p:txBody>
              <a:bodyPr/>
              <a:lstStyle/>
              <a:p>
                <a:r>
                  <a:rPr lang="ko-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23FD68EF-5439-1802-612A-B0449B263F2C}"/>
                  </a:ext>
                </a:extLst>
              </p:cNvPr>
              <p:cNvSpPr txBox="1"/>
              <p:nvPr/>
            </p:nvSpPr>
            <p:spPr>
              <a:xfrm>
                <a:off x="9045054" y="3598071"/>
                <a:ext cx="20358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en-US" b="0" dirty="0"/>
              </a:p>
            </p:txBody>
          </p:sp>
        </mc:Choice>
        <mc:Fallback xmlns="">
          <p:sp>
            <p:nvSpPr>
              <p:cNvPr id="50" name="TextBox 49">
                <a:extLst>
                  <a:ext uri="{FF2B5EF4-FFF2-40B4-BE49-F238E27FC236}">
                    <a16:creationId xmlns:a16="http://schemas.microsoft.com/office/drawing/2014/main" id="{23FD68EF-5439-1802-612A-B0449B263F2C}"/>
                  </a:ext>
                </a:extLst>
              </p:cNvPr>
              <p:cNvSpPr txBox="1">
                <a:spLocks noRot="1" noChangeAspect="1" noMove="1" noResize="1" noEditPoints="1" noAdjustHandles="1" noChangeArrowheads="1" noChangeShapeType="1" noTextEdit="1"/>
              </p:cNvSpPr>
              <p:nvPr/>
            </p:nvSpPr>
            <p:spPr>
              <a:xfrm>
                <a:off x="9045054" y="3598071"/>
                <a:ext cx="203582" cy="276999"/>
              </a:xfrm>
              <a:prstGeom prst="rect">
                <a:avLst/>
              </a:prstGeom>
              <a:blipFill>
                <a:blip r:embed="rId8"/>
                <a:stretch>
                  <a:fillRect l="-23529" r="-17647" b="-8696"/>
                </a:stretch>
              </a:blipFill>
            </p:spPr>
            <p:txBody>
              <a:bodyPr/>
              <a:lstStyle/>
              <a:p>
                <a:r>
                  <a:rPr lang="ko-US">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39FEEEAF-55C5-F999-FA4E-11BFBE095FF0}"/>
                  </a:ext>
                </a:extLst>
              </p:cNvPr>
              <p:cNvSpPr txBox="1"/>
              <p:nvPr/>
            </p:nvSpPr>
            <p:spPr>
              <a:xfrm>
                <a:off x="7694714" y="4779569"/>
                <a:ext cx="22442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ko-US" dirty="0"/>
              </a:p>
            </p:txBody>
          </p:sp>
        </mc:Choice>
        <mc:Fallback xmlns="">
          <p:sp>
            <p:nvSpPr>
              <p:cNvPr id="52" name="TextBox 51">
                <a:extLst>
                  <a:ext uri="{FF2B5EF4-FFF2-40B4-BE49-F238E27FC236}">
                    <a16:creationId xmlns:a16="http://schemas.microsoft.com/office/drawing/2014/main" id="{39FEEEAF-55C5-F999-FA4E-11BFBE095FF0}"/>
                  </a:ext>
                </a:extLst>
              </p:cNvPr>
              <p:cNvSpPr txBox="1">
                <a:spLocks noRot="1" noChangeAspect="1" noMove="1" noResize="1" noEditPoints="1" noAdjustHandles="1" noChangeArrowheads="1" noChangeShapeType="1" noTextEdit="1"/>
              </p:cNvSpPr>
              <p:nvPr/>
            </p:nvSpPr>
            <p:spPr>
              <a:xfrm>
                <a:off x="7694714" y="4779569"/>
                <a:ext cx="224420" cy="276999"/>
              </a:xfrm>
              <a:prstGeom prst="rect">
                <a:avLst/>
              </a:prstGeom>
              <a:blipFill>
                <a:blip r:embed="rId9"/>
                <a:stretch>
                  <a:fillRect l="-10526" r="-10526" b="-4545"/>
                </a:stretch>
              </a:blipFill>
            </p:spPr>
            <p:txBody>
              <a:bodyPr/>
              <a:lstStyle/>
              <a:p>
                <a:r>
                  <a:rPr lang="ko-US">
                    <a:noFill/>
                  </a:rPr>
                  <a:t> </a:t>
                </a:r>
              </a:p>
            </p:txBody>
          </p:sp>
        </mc:Fallback>
      </mc:AlternateContent>
      <p:sp>
        <p:nvSpPr>
          <p:cNvPr id="56" name="직사각형 55">
            <a:extLst>
              <a:ext uri="{FF2B5EF4-FFF2-40B4-BE49-F238E27FC236}">
                <a16:creationId xmlns:a16="http://schemas.microsoft.com/office/drawing/2014/main" id="{446DB2CC-E85E-0019-E270-1F72105577A7}"/>
              </a:ext>
            </a:extLst>
          </p:cNvPr>
          <p:cNvSpPr/>
          <p:nvPr/>
        </p:nvSpPr>
        <p:spPr>
          <a:xfrm>
            <a:off x="9577036" y="1632226"/>
            <a:ext cx="1629386" cy="1629386"/>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ko-US"/>
          </a:p>
        </p:txBody>
      </p:sp>
      <p:sp>
        <p:nvSpPr>
          <p:cNvPr id="57" name="직사각형 56">
            <a:extLst>
              <a:ext uri="{FF2B5EF4-FFF2-40B4-BE49-F238E27FC236}">
                <a16:creationId xmlns:a16="http://schemas.microsoft.com/office/drawing/2014/main" id="{42A404F5-3187-99F5-6DD4-EE27C00C042B}"/>
              </a:ext>
            </a:extLst>
          </p:cNvPr>
          <p:cNvSpPr/>
          <p:nvPr/>
        </p:nvSpPr>
        <p:spPr>
          <a:xfrm>
            <a:off x="9577036" y="3617767"/>
            <a:ext cx="1629386" cy="1629386"/>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ko-US"/>
          </a:p>
        </p:txBody>
      </p:sp>
      <p:cxnSp>
        <p:nvCxnSpPr>
          <p:cNvPr id="58" name="직선 연결선[R] 57">
            <a:extLst>
              <a:ext uri="{FF2B5EF4-FFF2-40B4-BE49-F238E27FC236}">
                <a16:creationId xmlns:a16="http://schemas.microsoft.com/office/drawing/2014/main" id="{5F2640BF-E67B-A358-0583-1DD5AAA1B372}"/>
              </a:ext>
            </a:extLst>
          </p:cNvPr>
          <p:cNvCxnSpPr>
            <a:cxnSpLocks/>
            <a:stCxn id="56" idx="2"/>
            <a:endCxn id="57" idx="0"/>
          </p:cNvCxnSpPr>
          <p:nvPr/>
        </p:nvCxnSpPr>
        <p:spPr>
          <a:xfrm>
            <a:off x="10391729" y="3261612"/>
            <a:ext cx="0" cy="356155"/>
          </a:xfrm>
          <a:prstGeom prst="line">
            <a:avLst/>
          </a:prstGeom>
          <a:ln w="28575">
            <a:prstDash val="sysDot"/>
          </a:ln>
        </p:spPr>
        <p:style>
          <a:lnRef idx="1">
            <a:schemeClr val="dk1"/>
          </a:lnRef>
          <a:fillRef idx="0">
            <a:schemeClr val="dk1"/>
          </a:fillRef>
          <a:effectRef idx="0">
            <a:schemeClr val="dk1"/>
          </a:effectRef>
          <a:fontRef idx="minor">
            <a:schemeClr val="tx1"/>
          </a:fontRef>
        </p:style>
      </p:cxnSp>
      <p:sp>
        <p:nvSpPr>
          <p:cNvPr id="62" name="직사각형 61">
            <a:extLst>
              <a:ext uri="{FF2B5EF4-FFF2-40B4-BE49-F238E27FC236}">
                <a16:creationId xmlns:a16="http://schemas.microsoft.com/office/drawing/2014/main" id="{BC78623C-8C21-348F-A6D3-A62E8ACE50B8}"/>
              </a:ext>
            </a:extLst>
          </p:cNvPr>
          <p:cNvSpPr/>
          <p:nvPr/>
        </p:nvSpPr>
        <p:spPr>
          <a:xfrm>
            <a:off x="9691967" y="1677039"/>
            <a:ext cx="505326" cy="484747"/>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dirty="0"/>
              <a:t>A</a:t>
            </a:r>
            <a:r>
              <a:rPr lang="en-US" baseline="-25000" dirty="0"/>
              <a:t>01</a:t>
            </a:r>
            <a:endParaRPr lang="ko-US" baseline="-25000" dirty="0"/>
          </a:p>
        </p:txBody>
      </p:sp>
      <p:sp>
        <p:nvSpPr>
          <p:cNvPr id="63" name="직사각형 62">
            <a:extLst>
              <a:ext uri="{FF2B5EF4-FFF2-40B4-BE49-F238E27FC236}">
                <a16:creationId xmlns:a16="http://schemas.microsoft.com/office/drawing/2014/main" id="{2B98D217-4B12-D406-DA21-3143E67C693E}"/>
              </a:ext>
            </a:extLst>
          </p:cNvPr>
          <p:cNvSpPr/>
          <p:nvPr/>
        </p:nvSpPr>
        <p:spPr>
          <a:xfrm>
            <a:off x="9691967" y="3666994"/>
            <a:ext cx="505326" cy="484747"/>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dirty="0"/>
              <a:t>A</a:t>
            </a:r>
            <a:r>
              <a:rPr lang="en-US" baseline="-25000" dirty="0"/>
              <a:t>11</a:t>
            </a:r>
            <a:endParaRPr lang="ko-US" baseline="-25000" dirty="0"/>
          </a:p>
        </p:txBody>
      </p:sp>
      <p:sp>
        <p:nvSpPr>
          <p:cNvPr id="64" name="직사각형 63">
            <a:extLst>
              <a:ext uri="{FF2B5EF4-FFF2-40B4-BE49-F238E27FC236}">
                <a16:creationId xmlns:a16="http://schemas.microsoft.com/office/drawing/2014/main" id="{72D660B9-8D63-4201-EB39-15721754C724}"/>
              </a:ext>
            </a:extLst>
          </p:cNvPr>
          <p:cNvSpPr/>
          <p:nvPr/>
        </p:nvSpPr>
        <p:spPr>
          <a:xfrm>
            <a:off x="10425516" y="1677039"/>
            <a:ext cx="505326" cy="484747"/>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B</a:t>
            </a:r>
            <a:r>
              <a:rPr lang="en-US" baseline="-25000" dirty="0"/>
              <a:t>00</a:t>
            </a:r>
            <a:endParaRPr lang="ko-US" baseline="-25000" dirty="0"/>
          </a:p>
        </p:txBody>
      </p:sp>
      <p:sp>
        <p:nvSpPr>
          <p:cNvPr id="65" name="직사각형 64">
            <a:extLst>
              <a:ext uri="{FF2B5EF4-FFF2-40B4-BE49-F238E27FC236}">
                <a16:creationId xmlns:a16="http://schemas.microsoft.com/office/drawing/2014/main" id="{6D3068B2-EA10-A38E-AAF0-643E77AAA899}"/>
              </a:ext>
            </a:extLst>
          </p:cNvPr>
          <p:cNvSpPr/>
          <p:nvPr/>
        </p:nvSpPr>
        <p:spPr>
          <a:xfrm>
            <a:off x="10425516" y="4124710"/>
            <a:ext cx="505326" cy="484747"/>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B</a:t>
            </a:r>
            <a:r>
              <a:rPr lang="en-US" baseline="-25000" dirty="0"/>
              <a:t>10</a:t>
            </a:r>
            <a:endParaRPr lang="ko-US" baseline="-25000" dirty="0"/>
          </a:p>
        </p:txBody>
      </p:sp>
      <p:sp>
        <p:nvSpPr>
          <p:cNvPr id="66" name="직사각형 65">
            <a:extLst>
              <a:ext uri="{FF2B5EF4-FFF2-40B4-BE49-F238E27FC236}">
                <a16:creationId xmlns:a16="http://schemas.microsoft.com/office/drawing/2014/main" id="{4B5278AA-4FF1-71D8-B6BA-8E35E5D99160}"/>
              </a:ext>
            </a:extLst>
          </p:cNvPr>
          <p:cNvSpPr/>
          <p:nvPr/>
        </p:nvSpPr>
        <p:spPr>
          <a:xfrm>
            <a:off x="10425516" y="1682991"/>
            <a:ext cx="505326" cy="484747"/>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B</a:t>
            </a:r>
            <a:r>
              <a:rPr lang="en-US" baseline="-25000" dirty="0"/>
              <a:t>01</a:t>
            </a:r>
            <a:endParaRPr lang="ko-US" baseline="-25000" dirty="0"/>
          </a:p>
        </p:txBody>
      </p:sp>
      <p:sp>
        <p:nvSpPr>
          <p:cNvPr id="67" name="직사각형 66">
            <a:extLst>
              <a:ext uri="{FF2B5EF4-FFF2-40B4-BE49-F238E27FC236}">
                <a16:creationId xmlns:a16="http://schemas.microsoft.com/office/drawing/2014/main" id="{FF4725B1-5BE1-4AB7-7CFE-5750B3207C80}"/>
              </a:ext>
            </a:extLst>
          </p:cNvPr>
          <p:cNvSpPr/>
          <p:nvPr/>
        </p:nvSpPr>
        <p:spPr>
          <a:xfrm>
            <a:off x="10425516" y="4117652"/>
            <a:ext cx="505326" cy="484747"/>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dirty="0"/>
              <a:t>B</a:t>
            </a:r>
            <a:r>
              <a:rPr lang="en-US" baseline="-25000" dirty="0"/>
              <a:t>11</a:t>
            </a:r>
            <a:endParaRPr lang="ko-US" baseline="-25000" dirty="0"/>
          </a:p>
        </p:txBody>
      </p:sp>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3D7D7BBF-6C90-7CF1-5E6C-513370987870}"/>
                  </a:ext>
                </a:extLst>
              </p:cNvPr>
              <p:cNvSpPr txBox="1"/>
              <p:nvPr/>
            </p:nvSpPr>
            <p:spPr>
              <a:xfrm>
                <a:off x="10209986" y="1785504"/>
                <a:ext cx="21640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ko-US" dirty="0"/>
              </a:p>
            </p:txBody>
          </p:sp>
        </mc:Choice>
        <mc:Fallback xmlns="">
          <p:sp>
            <p:nvSpPr>
              <p:cNvPr id="68" name="TextBox 67">
                <a:extLst>
                  <a:ext uri="{FF2B5EF4-FFF2-40B4-BE49-F238E27FC236}">
                    <a16:creationId xmlns:a16="http://schemas.microsoft.com/office/drawing/2014/main" id="{3D7D7BBF-6C90-7CF1-5E6C-513370987870}"/>
                  </a:ext>
                </a:extLst>
              </p:cNvPr>
              <p:cNvSpPr txBox="1">
                <a:spLocks noRot="1" noChangeAspect="1" noMove="1" noResize="1" noEditPoints="1" noAdjustHandles="1" noChangeArrowheads="1" noChangeShapeType="1" noTextEdit="1"/>
              </p:cNvSpPr>
              <p:nvPr/>
            </p:nvSpPr>
            <p:spPr>
              <a:xfrm>
                <a:off x="10209986" y="1785504"/>
                <a:ext cx="216406" cy="276999"/>
              </a:xfrm>
              <a:prstGeom prst="rect">
                <a:avLst/>
              </a:prstGeom>
              <a:blipFill>
                <a:blip r:embed="rId10"/>
                <a:stretch>
                  <a:fillRect l="-23529" r="-23529" b="-4348"/>
                </a:stretch>
              </a:blipFill>
            </p:spPr>
            <p:txBody>
              <a:bodyPr/>
              <a:lstStyle/>
              <a:p>
                <a:r>
                  <a:rPr lang="ko-US">
                    <a:noFill/>
                  </a:rPr>
                  <a:t> </a:t>
                </a:r>
              </a:p>
            </p:txBody>
          </p:sp>
        </mc:Fallback>
      </mc:AlternateContent>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AF77E768-C4C0-3465-ABA9-9CC238527590}"/>
                  </a:ext>
                </a:extLst>
              </p:cNvPr>
              <p:cNvSpPr txBox="1"/>
              <p:nvPr/>
            </p:nvSpPr>
            <p:spPr>
              <a:xfrm>
                <a:off x="10942790" y="1627689"/>
                <a:ext cx="20358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en-US" b="0" dirty="0"/>
              </a:p>
            </p:txBody>
          </p:sp>
        </mc:Choice>
        <mc:Fallback xmlns="">
          <p:sp>
            <p:nvSpPr>
              <p:cNvPr id="71" name="TextBox 70">
                <a:extLst>
                  <a:ext uri="{FF2B5EF4-FFF2-40B4-BE49-F238E27FC236}">
                    <a16:creationId xmlns:a16="http://schemas.microsoft.com/office/drawing/2014/main" id="{AF77E768-C4C0-3465-ABA9-9CC238527590}"/>
                  </a:ext>
                </a:extLst>
              </p:cNvPr>
              <p:cNvSpPr txBox="1">
                <a:spLocks noRot="1" noChangeAspect="1" noMove="1" noResize="1" noEditPoints="1" noAdjustHandles="1" noChangeArrowheads="1" noChangeShapeType="1" noTextEdit="1"/>
              </p:cNvSpPr>
              <p:nvPr/>
            </p:nvSpPr>
            <p:spPr>
              <a:xfrm>
                <a:off x="10942790" y="1627689"/>
                <a:ext cx="203582" cy="276999"/>
              </a:xfrm>
              <a:prstGeom prst="rect">
                <a:avLst/>
              </a:prstGeom>
              <a:blipFill>
                <a:blip r:embed="rId11"/>
                <a:stretch>
                  <a:fillRect l="-23529" r="-23529" b="-9091"/>
                </a:stretch>
              </a:blipFill>
            </p:spPr>
            <p:txBody>
              <a:bodyPr/>
              <a:lstStyle/>
              <a:p>
                <a:r>
                  <a:rPr lang="ko-US">
                    <a:noFill/>
                  </a:rPr>
                  <a:t> </a:t>
                </a:r>
              </a:p>
            </p:txBody>
          </p:sp>
        </mc:Fallback>
      </mc:AlternateContent>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AC574653-934E-E179-C701-B0A282E0F70C}"/>
                  </a:ext>
                </a:extLst>
              </p:cNvPr>
              <p:cNvSpPr txBox="1"/>
              <p:nvPr/>
            </p:nvSpPr>
            <p:spPr>
              <a:xfrm>
                <a:off x="9592450" y="2809187"/>
                <a:ext cx="22442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ko-US" dirty="0"/>
              </a:p>
            </p:txBody>
          </p:sp>
        </mc:Choice>
        <mc:Fallback xmlns="">
          <p:sp>
            <p:nvSpPr>
              <p:cNvPr id="72" name="TextBox 71">
                <a:extLst>
                  <a:ext uri="{FF2B5EF4-FFF2-40B4-BE49-F238E27FC236}">
                    <a16:creationId xmlns:a16="http://schemas.microsoft.com/office/drawing/2014/main" id="{AC574653-934E-E179-C701-B0A282E0F70C}"/>
                  </a:ext>
                </a:extLst>
              </p:cNvPr>
              <p:cNvSpPr txBox="1">
                <a:spLocks noRot="1" noChangeAspect="1" noMove="1" noResize="1" noEditPoints="1" noAdjustHandles="1" noChangeArrowheads="1" noChangeShapeType="1" noTextEdit="1"/>
              </p:cNvSpPr>
              <p:nvPr/>
            </p:nvSpPr>
            <p:spPr>
              <a:xfrm>
                <a:off x="9592450" y="2809187"/>
                <a:ext cx="224420" cy="276999"/>
              </a:xfrm>
              <a:prstGeom prst="rect">
                <a:avLst/>
              </a:prstGeom>
              <a:blipFill>
                <a:blip r:embed="rId12"/>
                <a:stretch>
                  <a:fillRect l="-11111" r="-16667" b="-4545"/>
                </a:stretch>
              </a:blipFill>
            </p:spPr>
            <p:txBody>
              <a:bodyPr/>
              <a:lstStyle/>
              <a:p>
                <a:r>
                  <a:rPr lang="ko-US">
                    <a:noFill/>
                  </a:rPr>
                  <a:t> </a:t>
                </a:r>
              </a:p>
            </p:txBody>
          </p:sp>
        </mc:Fallback>
      </mc:AlternateContent>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C6D8EF9B-E3C2-49EB-9115-EA32A26545D9}"/>
                  </a:ext>
                </a:extLst>
              </p:cNvPr>
              <p:cNvSpPr txBox="1"/>
              <p:nvPr/>
            </p:nvSpPr>
            <p:spPr>
              <a:xfrm>
                <a:off x="10209986" y="3764307"/>
                <a:ext cx="21640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ko-US" dirty="0"/>
              </a:p>
            </p:txBody>
          </p:sp>
        </mc:Choice>
        <mc:Fallback xmlns="">
          <p:sp>
            <p:nvSpPr>
              <p:cNvPr id="73" name="TextBox 72">
                <a:extLst>
                  <a:ext uri="{FF2B5EF4-FFF2-40B4-BE49-F238E27FC236}">
                    <a16:creationId xmlns:a16="http://schemas.microsoft.com/office/drawing/2014/main" id="{C6D8EF9B-E3C2-49EB-9115-EA32A26545D9}"/>
                  </a:ext>
                </a:extLst>
              </p:cNvPr>
              <p:cNvSpPr txBox="1">
                <a:spLocks noRot="1" noChangeAspect="1" noMove="1" noResize="1" noEditPoints="1" noAdjustHandles="1" noChangeArrowheads="1" noChangeShapeType="1" noTextEdit="1"/>
              </p:cNvSpPr>
              <p:nvPr/>
            </p:nvSpPr>
            <p:spPr>
              <a:xfrm>
                <a:off x="10209986" y="3764307"/>
                <a:ext cx="216406" cy="276999"/>
              </a:xfrm>
              <a:prstGeom prst="rect">
                <a:avLst/>
              </a:prstGeom>
              <a:blipFill>
                <a:blip r:embed="rId13"/>
                <a:stretch>
                  <a:fillRect l="-23529" r="-23529" b="-4348"/>
                </a:stretch>
              </a:blipFill>
            </p:spPr>
            <p:txBody>
              <a:bodyPr/>
              <a:lstStyle/>
              <a:p>
                <a:r>
                  <a:rPr lang="ko-US">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376FB160-537F-3D9A-03BE-F185BEBE9F49}"/>
                  </a:ext>
                </a:extLst>
              </p:cNvPr>
              <p:cNvSpPr txBox="1"/>
              <p:nvPr/>
            </p:nvSpPr>
            <p:spPr>
              <a:xfrm>
                <a:off x="10942790" y="3606492"/>
                <a:ext cx="20358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en-US" b="0" dirty="0"/>
              </a:p>
            </p:txBody>
          </p:sp>
        </mc:Choice>
        <mc:Fallback xmlns="">
          <p:sp>
            <p:nvSpPr>
              <p:cNvPr id="74" name="TextBox 73">
                <a:extLst>
                  <a:ext uri="{FF2B5EF4-FFF2-40B4-BE49-F238E27FC236}">
                    <a16:creationId xmlns:a16="http://schemas.microsoft.com/office/drawing/2014/main" id="{376FB160-537F-3D9A-03BE-F185BEBE9F49}"/>
                  </a:ext>
                </a:extLst>
              </p:cNvPr>
              <p:cNvSpPr txBox="1">
                <a:spLocks noRot="1" noChangeAspect="1" noMove="1" noResize="1" noEditPoints="1" noAdjustHandles="1" noChangeArrowheads="1" noChangeShapeType="1" noTextEdit="1"/>
              </p:cNvSpPr>
              <p:nvPr/>
            </p:nvSpPr>
            <p:spPr>
              <a:xfrm>
                <a:off x="10942790" y="3606492"/>
                <a:ext cx="203582" cy="276999"/>
              </a:xfrm>
              <a:prstGeom prst="rect">
                <a:avLst/>
              </a:prstGeom>
              <a:blipFill>
                <a:blip r:embed="rId14"/>
                <a:stretch>
                  <a:fillRect l="-23529" r="-23529" b="-9091"/>
                </a:stretch>
              </a:blipFill>
            </p:spPr>
            <p:txBody>
              <a:bodyPr/>
              <a:lstStyle/>
              <a:p>
                <a:r>
                  <a:rPr lang="ko-US">
                    <a:noFill/>
                  </a:rPr>
                  <a:t> </a:t>
                </a:r>
              </a:p>
            </p:txBody>
          </p:sp>
        </mc:Fallback>
      </mc:AlternateContent>
      <mc:AlternateContent xmlns:mc="http://schemas.openxmlformats.org/markup-compatibility/2006" xmlns:a14="http://schemas.microsoft.com/office/drawing/2010/main">
        <mc:Choice Requires="a14">
          <p:sp>
            <p:nvSpPr>
              <p:cNvPr id="75" name="TextBox 74">
                <a:extLst>
                  <a:ext uri="{FF2B5EF4-FFF2-40B4-BE49-F238E27FC236}">
                    <a16:creationId xmlns:a16="http://schemas.microsoft.com/office/drawing/2014/main" id="{BCD7962B-A812-172A-9B66-F45C472028B7}"/>
                  </a:ext>
                </a:extLst>
              </p:cNvPr>
              <p:cNvSpPr txBox="1"/>
              <p:nvPr/>
            </p:nvSpPr>
            <p:spPr>
              <a:xfrm>
                <a:off x="9592450" y="4787990"/>
                <a:ext cx="22442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ko-US" dirty="0"/>
              </a:p>
            </p:txBody>
          </p:sp>
        </mc:Choice>
        <mc:Fallback xmlns="">
          <p:sp>
            <p:nvSpPr>
              <p:cNvPr id="75" name="TextBox 74">
                <a:extLst>
                  <a:ext uri="{FF2B5EF4-FFF2-40B4-BE49-F238E27FC236}">
                    <a16:creationId xmlns:a16="http://schemas.microsoft.com/office/drawing/2014/main" id="{BCD7962B-A812-172A-9B66-F45C472028B7}"/>
                  </a:ext>
                </a:extLst>
              </p:cNvPr>
              <p:cNvSpPr txBox="1">
                <a:spLocks noRot="1" noChangeAspect="1" noMove="1" noResize="1" noEditPoints="1" noAdjustHandles="1" noChangeArrowheads="1" noChangeShapeType="1" noTextEdit="1"/>
              </p:cNvSpPr>
              <p:nvPr/>
            </p:nvSpPr>
            <p:spPr>
              <a:xfrm>
                <a:off x="9592450" y="4787990"/>
                <a:ext cx="224420" cy="276999"/>
              </a:xfrm>
              <a:prstGeom prst="rect">
                <a:avLst/>
              </a:prstGeom>
              <a:blipFill>
                <a:blip r:embed="rId15"/>
                <a:stretch>
                  <a:fillRect l="-11111" r="-16667" b="-4348"/>
                </a:stretch>
              </a:blipFill>
            </p:spPr>
            <p:txBody>
              <a:bodyPr/>
              <a:lstStyle/>
              <a:p>
                <a:r>
                  <a:rPr lang="ko-US">
                    <a:noFill/>
                  </a:rPr>
                  <a:t> </a:t>
                </a:r>
              </a:p>
            </p:txBody>
          </p:sp>
        </mc:Fallback>
      </mc:AlternateContent>
      <p:sp>
        <p:nvSpPr>
          <p:cNvPr id="76" name="직사각형 75">
            <a:extLst>
              <a:ext uri="{FF2B5EF4-FFF2-40B4-BE49-F238E27FC236}">
                <a16:creationId xmlns:a16="http://schemas.microsoft.com/office/drawing/2014/main" id="{D0D71371-A0BD-2FF0-9532-BAA69A8E1CD3}"/>
              </a:ext>
            </a:extLst>
          </p:cNvPr>
          <p:cNvSpPr/>
          <p:nvPr/>
        </p:nvSpPr>
        <p:spPr>
          <a:xfrm>
            <a:off x="10397188" y="2742594"/>
            <a:ext cx="505326" cy="484747"/>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C</a:t>
            </a:r>
            <a:r>
              <a:rPr lang="en-US" baseline="-25000" dirty="0"/>
              <a:t>01</a:t>
            </a:r>
            <a:endParaRPr lang="ko-US" baseline="-25000" dirty="0"/>
          </a:p>
        </p:txBody>
      </p:sp>
      <p:sp>
        <p:nvSpPr>
          <p:cNvPr id="77" name="직사각형 76">
            <a:extLst>
              <a:ext uri="{FF2B5EF4-FFF2-40B4-BE49-F238E27FC236}">
                <a16:creationId xmlns:a16="http://schemas.microsoft.com/office/drawing/2014/main" id="{572C9114-90A7-DB49-7AD2-E97AF9C2069D}"/>
              </a:ext>
            </a:extLst>
          </p:cNvPr>
          <p:cNvSpPr/>
          <p:nvPr/>
        </p:nvSpPr>
        <p:spPr>
          <a:xfrm>
            <a:off x="10397188" y="4733805"/>
            <a:ext cx="505326" cy="484747"/>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C</a:t>
            </a:r>
            <a:r>
              <a:rPr lang="en-US" baseline="-25000" dirty="0"/>
              <a:t>11</a:t>
            </a:r>
            <a:endParaRPr lang="ko-US" baseline="-25000" dirty="0"/>
          </a:p>
        </p:txBody>
      </p:sp>
      <p:sp>
        <p:nvSpPr>
          <p:cNvPr id="54" name="직사각형 53">
            <a:extLst>
              <a:ext uri="{FF2B5EF4-FFF2-40B4-BE49-F238E27FC236}">
                <a16:creationId xmlns:a16="http://schemas.microsoft.com/office/drawing/2014/main" id="{184DB57E-17E7-3478-FBA3-12C4AC2BE0BC}"/>
              </a:ext>
            </a:extLst>
          </p:cNvPr>
          <p:cNvSpPr/>
          <p:nvPr/>
        </p:nvSpPr>
        <p:spPr>
          <a:xfrm>
            <a:off x="8499452" y="2734173"/>
            <a:ext cx="505326" cy="484747"/>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C</a:t>
            </a:r>
            <a:r>
              <a:rPr lang="en-US" baseline="-25000" dirty="0"/>
              <a:t>01</a:t>
            </a:r>
            <a:endParaRPr lang="ko-US" baseline="-25000" dirty="0"/>
          </a:p>
        </p:txBody>
      </p:sp>
      <p:sp>
        <p:nvSpPr>
          <p:cNvPr id="55" name="직사각형 54">
            <a:extLst>
              <a:ext uri="{FF2B5EF4-FFF2-40B4-BE49-F238E27FC236}">
                <a16:creationId xmlns:a16="http://schemas.microsoft.com/office/drawing/2014/main" id="{54901623-C2F1-562E-4312-7FCD50DF0A5F}"/>
              </a:ext>
            </a:extLst>
          </p:cNvPr>
          <p:cNvSpPr/>
          <p:nvPr/>
        </p:nvSpPr>
        <p:spPr>
          <a:xfrm>
            <a:off x="8499452" y="4725384"/>
            <a:ext cx="505326" cy="484747"/>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C</a:t>
            </a:r>
            <a:r>
              <a:rPr lang="en-US" baseline="-25000" dirty="0"/>
              <a:t>11</a:t>
            </a:r>
            <a:endParaRPr lang="ko-US" baseline="-25000" dirty="0"/>
          </a:p>
        </p:txBody>
      </p:sp>
      <p:sp>
        <p:nvSpPr>
          <p:cNvPr id="69" name="직사각형 68">
            <a:extLst>
              <a:ext uri="{FF2B5EF4-FFF2-40B4-BE49-F238E27FC236}">
                <a16:creationId xmlns:a16="http://schemas.microsoft.com/office/drawing/2014/main" id="{914A46E7-0D64-B834-FFB4-A1D942C54D58}"/>
              </a:ext>
            </a:extLst>
          </p:cNvPr>
          <p:cNvSpPr/>
          <p:nvPr/>
        </p:nvSpPr>
        <p:spPr>
          <a:xfrm>
            <a:off x="9882440" y="2742594"/>
            <a:ext cx="505326" cy="484747"/>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C</a:t>
            </a:r>
            <a:r>
              <a:rPr lang="en-US" baseline="-25000" dirty="0"/>
              <a:t>00</a:t>
            </a:r>
            <a:endParaRPr lang="ko-US" baseline="-25000" dirty="0"/>
          </a:p>
        </p:txBody>
      </p:sp>
      <p:sp>
        <p:nvSpPr>
          <p:cNvPr id="70" name="직사각형 69">
            <a:extLst>
              <a:ext uri="{FF2B5EF4-FFF2-40B4-BE49-F238E27FC236}">
                <a16:creationId xmlns:a16="http://schemas.microsoft.com/office/drawing/2014/main" id="{2604069A-B0AB-7C15-8BB7-65158B6B4E54}"/>
              </a:ext>
            </a:extLst>
          </p:cNvPr>
          <p:cNvSpPr/>
          <p:nvPr/>
        </p:nvSpPr>
        <p:spPr>
          <a:xfrm>
            <a:off x="9882440" y="4733805"/>
            <a:ext cx="505326" cy="484747"/>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dirty="0"/>
              <a:t>C</a:t>
            </a:r>
            <a:r>
              <a:rPr lang="en-US" baseline="-25000" dirty="0"/>
              <a:t>10</a:t>
            </a:r>
            <a:endParaRPr lang="ko-US" baseline="-25000"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2DCE9D39-033B-E03B-4B4C-4B6313D47C58}"/>
                  </a:ext>
                </a:extLst>
              </p:cNvPr>
              <p:cNvSpPr txBox="1"/>
              <p:nvPr/>
            </p:nvSpPr>
            <p:spPr>
              <a:xfrm>
                <a:off x="453453" y="2161786"/>
                <a:ext cx="1659942"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200" b="0" i="1" smtClean="0">
                          <a:solidFill>
                            <a:schemeClr val="accent2"/>
                          </a:solidFill>
                          <a:latin typeface="Cambria Math" panose="02040503050406030204" pitchFamily="18" charset="0"/>
                        </a:rPr>
                        <m:t>𝐶</m:t>
                      </m:r>
                      <m:r>
                        <a:rPr lang="en-US" sz="3200" b="0" i="1" smtClean="0">
                          <a:latin typeface="Cambria Math" panose="02040503050406030204" pitchFamily="18" charset="0"/>
                        </a:rPr>
                        <m:t>=</m:t>
                      </m:r>
                      <m:r>
                        <a:rPr lang="en-US" sz="3200" b="0" i="1" smtClean="0">
                          <a:solidFill>
                            <a:schemeClr val="accent1"/>
                          </a:solidFill>
                          <a:latin typeface="Cambria Math" panose="02040503050406030204" pitchFamily="18" charset="0"/>
                        </a:rPr>
                        <m:t>𝐴</m:t>
                      </m:r>
                      <m:sSup>
                        <m:sSupPr>
                          <m:ctrlPr>
                            <a:rPr lang="en-US" sz="3200" b="0" i="1" smtClean="0">
                              <a:solidFill>
                                <a:schemeClr val="accent6">
                                  <a:lumMod val="50000"/>
                                </a:schemeClr>
                              </a:solidFill>
                              <a:latin typeface="Cambria Math" panose="02040503050406030204" pitchFamily="18" charset="0"/>
                            </a:rPr>
                          </m:ctrlPr>
                        </m:sSupPr>
                        <m:e>
                          <m:r>
                            <a:rPr lang="en-US" sz="3200" b="0" i="1" smtClean="0">
                              <a:solidFill>
                                <a:schemeClr val="accent6">
                                  <a:lumMod val="50000"/>
                                </a:schemeClr>
                              </a:solidFill>
                              <a:latin typeface="Cambria Math" panose="02040503050406030204" pitchFamily="18" charset="0"/>
                            </a:rPr>
                            <m:t>𝐵</m:t>
                          </m:r>
                        </m:e>
                        <m:sup>
                          <m:r>
                            <a:rPr lang="en-US" sz="3200" b="0" i="1" smtClean="0">
                              <a:solidFill>
                                <a:schemeClr val="accent6">
                                  <a:lumMod val="50000"/>
                                </a:schemeClr>
                              </a:solidFill>
                              <a:latin typeface="Cambria Math" panose="02040503050406030204" pitchFamily="18" charset="0"/>
                            </a:rPr>
                            <m:t>⊤</m:t>
                          </m:r>
                        </m:sup>
                      </m:sSup>
                    </m:oMath>
                  </m:oMathPara>
                </a14:m>
                <a:endParaRPr lang="ko-US" sz="3200" dirty="0"/>
              </a:p>
            </p:txBody>
          </p:sp>
        </mc:Choice>
        <mc:Fallback xmlns="">
          <p:sp>
            <p:nvSpPr>
              <p:cNvPr id="5" name="TextBox 4">
                <a:extLst>
                  <a:ext uri="{FF2B5EF4-FFF2-40B4-BE49-F238E27FC236}">
                    <a16:creationId xmlns:a16="http://schemas.microsoft.com/office/drawing/2014/main" id="{2DCE9D39-033B-E03B-4B4C-4B6313D47C58}"/>
                  </a:ext>
                </a:extLst>
              </p:cNvPr>
              <p:cNvSpPr txBox="1">
                <a:spLocks noRot="1" noChangeAspect="1" noMove="1" noResize="1" noEditPoints="1" noAdjustHandles="1" noChangeArrowheads="1" noChangeShapeType="1" noTextEdit="1"/>
              </p:cNvSpPr>
              <p:nvPr/>
            </p:nvSpPr>
            <p:spPr>
              <a:xfrm>
                <a:off x="453453" y="2161786"/>
                <a:ext cx="1659942" cy="492443"/>
              </a:xfrm>
              <a:prstGeom prst="rect">
                <a:avLst/>
              </a:prstGeom>
              <a:blipFill>
                <a:blip r:embed="rId16"/>
                <a:stretch>
                  <a:fillRect l="-5303" r="-1515" b="-10256"/>
                </a:stretch>
              </a:blipFill>
            </p:spPr>
            <p:txBody>
              <a:bodyPr/>
              <a:lstStyle/>
              <a:p>
                <a:r>
                  <a:rPr lang="ko-US">
                    <a:noFill/>
                  </a:rPr>
                  <a:t> </a:t>
                </a:r>
              </a:p>
            </p:txBody>
          </p:sp>
        </mc:Fallback>
      </mc:AlternateContent>
      <p:pic>
        <p:nvPicPr>
          <p:cNvPr id="42" name="그림 41">
            <a:extLst>
              <a:ext uri="{FF2B5EF4-FFF2-40B4-BE49-F238E27FC236}">
                <a16:creationId xmlns:a16="http://schemas.microsoft.com/office/drawing/2014/main" id="{D7935992-D377-8F8A-F7FA-EE0DCF425112}"/>
              </a:ext>
            </a:extLst>
          </p:cNvPr>
          <p:cNvPicPr>
            <a:picLocks noChangeAspect="1"/>
          </p:cNvPicPr>
          <p:nvPr/>
        </p:nvPicPr>
        <p:blipFill>
          <a:blip r:embed="rId17"/>
          <a:stretch>
            <a:fillRect/>
          </a:stretch>
        </p:blipFill>
        <p:spPr>
          <a:xfrm>
            <a:off x="2763001" y="2497931"/>
            <a:ext cx="3722270" cy="2773455"/>
          </a:xfrm>
          <a:prstGeom prst="rect">
            <a:avLst/>
          </a:prstGeom>
        </p:spPr>
      </p:pic>
    </p:spTree>
    <p:extLst>
      <p:ext uri="{BB962C8B-B14F-4D97-AF65-F5344CB8AC3E}">
        <p14:creationId xmlns:p14="http://schemas.microsoft.com/office/powerpoint/2010/main" val="1231515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linds(horizontal)">
                                      <p:cBhvr>
                                        <p:cTn id="7" dur="500"/>
                                        <p:tgtEl>
                                          <p:spTgt spid="43"/>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blinds(horizontal)">
                                      <p:cBhvr>
                                        <p:cTn id="10" dur="500"/>
                                        <p:tgtEl>
                                          <p:spTgt spid="40"/>
                                        </p:tgtEl>
                                      </p:cBhvr>
                                    </p:animEffect>
                                  </p:childTnLst>
                                </p:cTn>
                              </p:par>
                              <p:par>
                                <p:cTn id="11" presetID="0" presetClass="path" presetSubtype="0" accel="50000" decel="50000" fill="hold" grpId="0" nodeType="withEffect">
                                  <p:stCondLst>
                                    <p:cond delay="0"/>
                                  </p:stCondLst>
                                  <p:childTnLst>
                                    <p:animMotion origin="layout" path="M -2.29167E-6 0.00185 L -0.00026 -0.28588 " pathEditMode="relative" rAng="0" ptsTypes="AA">
                                      <p:cBhvr>
                                        <p:cTn id="12" dur="500" fill="hold"/>
                                        <p:tgtEl>
                                          <p:spTgt spid="32"/>
                                        </p:tgtEl>
                                        <p:attrNameLst>
                                          <p:attrName>ppt_x</p:attrName>
                                          <p:attrName>ppt_y</p:attrName>
                                        </p:attrNameLst>
                                      </p:cBhvr>
                                      <p:rCtr x="-13" y="-14398"/>
                                    </p:animMotion>
                                  </p:childTnLst>
                                </p:cTn>
                              </p:par>
                              <p:par>
                                <p:cTn id="13" presetID="0" presetClass="path" presetSubtype="0" accel="50000" decel="50000" fill="hold" grpId="0" nodeType="withEffect">
                                  <p:stCondLst>
                                    <p:cond delay="0"/>
                                  </p:stCondLst>
                                  <p:childTnLst>
                                    <p:animMotion origin="layout" path="M -1.875E-6 2.22222E-6 L -2.29167E-6 0.28356 " pathEditMode="relative" rAng="0" ptsTypes="AA">
                                      <p:cBhvr>
                                        <p:cTn id="14" dur="500" fill="hold"/>
                                        <p:tgtEl>
                                          <p:spTgt spid="31"/>
                                        </p:tgtEl>
                                        <p:attrNameLst>
                                          <p:attrName>ppt_x</p:attrName>
                                          <p:attrName>ppt_y</p:attrName>
                                        </p:attrNameLst>
                                      </p:cBhvr>
                                      <p:rCtr x="13" y="14259"/>
                                    </p:animMotion>
                                  </p:childTnLst>
                                </p:cTn>
                              </p:par>
                              <p:par>
                                <p:cTn id="15" presetID="0" presetClass="path" presetSubtype="0" accel="50000" decel="50000" fill="hold" grpId="0" nodeType="withEffect">
                                  <p:stCondLst>
                                    <p:cond delay="0"/>
                                  </p:stCondLst>
                                  <p:childTnLst>
                                    <p:animMotion origin="layout" path="M -1.25E-6 0.00185 L -1.25E-6 -0.28079 " pathEditMode="relative" rAng="0" ptsTypes="AA">
                                      <p:cBhvr>
                                        <p:cTn id="16" dur="500" fill="hold"/>
                                        <p:tgtEl>
                                          <p:spTgt spid="67"/>
                                        </p:tgtEl>
                                        <p:attrNameLst>
                                          <p:attrName>ppt_x</p:attrName>
                                          <p:attrName>ppt_y</p:attrName>
                                        </p:attrNameLst>
                                      </p:cBhvr>
                                      <p:rCtr x="0" y="-14144"/>
                                    </p:animMotion>
                                  </p:childTnLst>
                                </p:cTn>
                              </p:par>
                              <p:par>
                                <p:cTn id="17" presetID="0" presetClass="path" presetSubtype="0" accel="50000" decel="50000" fill="hold" grpId="0" nodeType="withEffect">
                                  <p:stCondLst>
                                    <p:cond delay="0"/>
                                  </p:stCondLst>
                                  <p:childTnLst>
                                    <p:animMotion origin="layout" path="M -8.33333E-7 2.22222E-6 L -1.25E-6 0.28356 " pathEditMode="relative" rAng="0" ptsTypes="AA">
                                      <p:cBhvr>
                                        <p:cTn id="18" dur="500" fill="hold"/>
                                        <p:tgtEl>
                                          <p:spTgt spid="66"/>
                                        </p:tgtEl>
                                        <p:attrNameLst>
                                          <p:attrName>ppt_x</p:attrName>
                                          <p:attrName>ppt_y</p:attrName>
                                        </p:attrNameLst>
                                      </p:cBhvr>
                                      <p:rCtr x="13" y="14329"/>
                                    </p:animMotion>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49"/>
                                        </p:tgtEl>
                                        <p:attrNameLst>
                                          <p:attrName>style.visibility</p:attrName>
                                        </p:attrNameLst>
                                      </p:cBhvr>
                                      <p:to>
                                        <p:strVal val="visible"/>
                                      </p:to>
                                    </p:set>
                                    <p:animEffect transition="in" filter="blinds(horizontal)">
                                      <p:cBhvr>
                                        <p:cTn id="23" dur="500"/>
                                        <p:tgtEl>
                                          <p:spTgt spid="49"/>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blinds(horizontal)">
                                      <p:cBhvr>
                                        <p:cTn id="26" dur="500"/>
                                        <p:tgtEl>
                                          <p:spTgt spid="44"/>
                                        </p:tgtEl>
                                      </p:cBhvr>
                                    </p:animEffect>
                                  </p:childTnLst>
                                </p:cTn>
                              </p:par>
                            </p:childTnLst>
                          </p:cTn>
                        </p:par>
                        <p:par>
                          <p:cTn id="27" fill="hold">
                            <p:stCondLst>
                              <p:cond delay="500"/>
                            </p:stCondLst>
                            <p:childTnLst>
                              <p:par>
                                <p:cTn id="28" presetID="3" presetClass="entr" presetSubtype="10" fill="hold" grpId="0" nodeType="after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blinds(horizontal)">
                                      <p:cBhvr>
                                        <p:cTn id="30" dur="500"/>
                                        <p:tgtEl>
                                          <p:spTgt spid="33"/>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68"/>
                                        </p:tgtEl>
                                        <p:attrNameLst>
                                          <p:attrName>style.visibility</p:attrName>
                                        </p:attrNameLst>
                                      </p:cBhvr>
                                      <p:to>
                                        <p:strVal val="visible"/>
                                      </p:to>
                                    </p:set>
                                    <p:animEffect transition="in" filter="blinds(horizontal)">
                                      <p:cBhvr>
                                        <p:cTn id="33" dur="500"/>
                                        <p:tgtEl>
                                          <p:spTgt spid="68"/>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blinds(horizontal)">
                                      <p:cBhvr>
                                        <p:cTn id="36" dur="500"/>
                                        <p:tgtEl>
                                          <p:spTgt spid="48"/>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73"/>
                                        </p:tgtEl>
                                        <p:attrNameLst>
                                          <p:attrName>style.visibility</p:attrName>
                                        </p:attrNameLst>
                                      </p:cBhvr>
                                      <p:to>
                                        <p:strVal val="visible"/>
                                      </p:to>
                                    </p:set>
                                    <p:animEffect transition="in" filter="blinds(horizontal)">
                                      <p:cBhvr>
                                        <p:cTn id="39" dur="500"/>
                                        <p:tgtEl>
                                          <p:spTgt spid="73"/>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blinds(horizontal)">
                                      <p:cBhvr>
                                        <p:cTn id="42" dur="500"/>
                                        <p:tgtEl>
                                          <p:spTgt spid="38"/>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71"/>
                                        </p:tgtEl>
                                        <p:attrNameLst>
                                          <p:attrName>style.visibility</p:attrName>
                                        </p:attrNameLst>
                                      </p:cBhvr>
                                      <p:to>
                                        <p:strVal val="visible"/>
                                      </p:to>
                                    </p:set>
                                    <p:animEffect transition="in" filter="blinds(horizontal)">
                                      <p:cBhvr>
                                        <p:cTn id="45" dur="500"/>
                                        <p:tgtEl>
                                          <p:spTgt spid="71"/>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50"/>
                                        </p:tgtEl>
                                        <p:attrNameLst>
                                          <p:attrName>style.visibility</p:attrName>
                                        </p:attrNameLst>
                                      </p:cBhvr>
                                      <p:to>
                                        <p:strVal val="visible"/>
                                      </p:to>
                                    </p:set>
                                    <p:animEffect transition="in" filter="blinds(horizontal)">
                                      <p:cBhvr>
                                        <p:cTn id="48" dur="500"/>
                                        <p:tgtEl>
                                          <p:spTgt spid="50"/>
                                        </p:tgtEl>
                                      </p:cBhvr>
                                    </p:animEffect>
                                  </p:childTnLst>
                                </p:cTn>
                              </p:par>
                              <p:par>
                                <p:cTn id="49" presetID="3" presetClass="entr" presetSubtype="10" fill="hold" grpId="0" nodeType="withEffect">
                                  <p:stCondLst>
                                    <p:cond delay="0"/>
                                  </p:stCondLst>
                                  <p:childTnLst>
                                    <p:set>
                                      <p:cBhvr>
                                        <p:cTn id="50" dur="1" fill="hold">
                                          <p:stCondLst>
                                            <p:cond delay="0"/>
                                          </p:stCondLst>
                                        </p:cTn>
                                        <p:tgtEl>
                                          <p:spTgt spid="74"/>
                                        </p:tgtEl>
                                        <p:attrNameLst>
                                          <p:attrName>style.visibility</p:attrName>
                                        </p:attrNameLst>
                                      </p:cBhvr>
                                      <p:to>
                                        <p:strVal val="visible"/>
                                      </p:to>
                                    </p:set>
                                    <p:animEffect transition="in" filter="blinds(horizontal)">
                                      <p:cBhvr>
                                        <p:cTn id="51" dur="500"/>
                                        <p:tgtEl>
                                          <p:spTgt spid="74"/>
                                        </p:tgtEl>
                                      </p:cBhvr>
                                    </p:animEffect>
                                  </p:childTnLst>
                                </p:cTn>
                              </p:par>
                            </p:childTnLst>
                          </p:cTn>
                        </p:par>
                        <p:par>
                          <p:cTn id="52" fill="hold">
                            <p:stCondLst>
                              <p:cond delay="1000"/>
                            </p:stCondLst>
                            <p:childTnLst>
                              <p:par>
                                <p:cTn id="53" presetID="3" presetClass="entr" presetSubtype="10" fill="hold" grpId="0" nodeType="after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blinds(horizontal)">
                                      <p:cBhvr>
                                        <p:cTn id="55" dur="500"/>
                                        <p:tgtEl>
                                          <p:spTgt spid="47"/>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72"/>
                                        </p:tgtEl>
                                        <p:attrNameLst>
                                          <p:attrName>style.visibility</p:attrName>
                                        </p:attrNameLst>
                                      </p:cBhvr>
                                      <p:to>
                                        <p:strVal val="visible"/>
                                      </p:to>
                                    </p:set>
                                    <p:animEffect transition="in" filter="blinds(horizontal)">
                                      <p:cBhvr>
                                        <p:cTn id="58" dur="500"/>
                                        <p:tgtEl>
                                          <p:spTgt spid="72"/>
                                        </p:tgtEl>
                                      </p:cBhvr>
                                    </p:animEffect>
                                  </p:childTnLst>
                                </p:cTn>
                              </p:par>
                              <p:par>
                                <p:cTn id="59" presetID="3" presetClass="entr" presetSubtype="10" fill="hold" grpId="0" nodeType="with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blinds(horizontal)">
                                      <p:cBhvr>
                                        <p:cTn id="61" dur="500"/>
                                        <p:tgtEl>
                                          <p:spTgt spid="52"/>
                                        </p:tgtEl>
                                      </p:cBhvr>
                                    </p:animEffect>
                                  </p:childTnLst>
                                </p:cTn>
                              </p:par>
                              <p:par>
                                <p:cTn id="62" presetID="3" presetClass="entr" presetSubtype="10" fill="hold" grpId="0" nodeType="withEffect">
                                  <p:stCondLst>
                                    <p:cond delay="0"/>
                                  </p:stCondLst>
                                  <p:childTnLst>
                                    <p:set>
                                      <p:cBhvr>
                                        <p:cTn id="63" dur="1" fill="hold">
                                          <p:stCondLst>
                                            <p:cond delay="0"/>
                                          </p:stCondLst>
                                        </p:cTn>
                                        <p:tgtEl>
                                          <p:spTgt spid="75"/>
                                        </p:tgtEl>
                                        <p:attrNameLst>
                                          <p:attrName>style.visibility</p:attrName>
                                        </p:attrNameLst>
                                      </p:cBhvr>
                                      <p:to>
                                        <p:strVal val="visible"/>
                                      </p:to>
                                    </p:set>
                                    <p:animEffect transition="in" filter="blinds(horizontal)">
                                      <p:cBhvr>
                                        <p:cTn id="64" dur="500"/>
                                        <p:tgtEl>
                                          <p:spTgt spid="75"/>
                                        </p:tgtEl>
                                      </p:cBhvr>
                                    </p:animEffect>
                                  </p:childTnLst>
                                </p:cTn>
                              </p:par>
                              <p:par>
                                <p:cTn id="65" presetID="9" presetClass="entr" presetSubtype="0" fill="hold" grpId="0" nodeType="with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dissolve">
                                      <p:cBhvr>
                                        <p:cTn id="67" dur="500"/>
                                        <p:tgtEl>
                                          <p:spTgt spid="35"/>
                                        </p:tgtEl>
                                      </p:cBhvr>
                                    </p:animEffect>
                                  </p:childTnLst>
                                </p:cTn>
                              </p:par>
                              <p:par>
                                <p:cTn id="68" presetID="9" presetClass="entr" presetSubtype="0" fill="hold" grpId="0" nodeType="withEffect">
                                  <p:stCondLst>
                                    <p:cond delay="0"/>
                                  </p:stCondLst>
                                  <p:childTnLst>
                                    <p:set>
                                      <p:cBhvr>
                                        <p:cTn id="69" dur="1" fill="hold">
                                          <p:stCondLst>
                                            <p:cond delay="0"/>
                                          </p:stCondLst>
                                        </p:cTn>
                                        <p:tgtEl>
                                          <p:spTgt spid="54"/>
                                        </p:tgtEl>
                                        <p:attrNameLst>
                                          <p:attrName>style.visibility</p:attrName>
                                        </p:attrNameLst>
                                      </p:cBhvr>
                                      <p:to>
                                        <p:strVal val="visible"/>
                                      </p:to>
                                    </p:set>
                                    <p:animEffect transition="in" filter="dissolve">
                                      <p:cBhvr>
                                        <p:cTn id="70" dur="500"/>
                                        <p:tgtEl>
                                          <p:spTgt spid="54"/>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69"/>
                                        </p:tgtEl>
                                        <p:attrNameLst>
                                          <p:attrName>style.visibility</p:attrName>
                                        </p:attrNameLst>
                                      </p:cBhvr>
                                      <p:to>
                                        <p:strVal val="visible"/>
                                      </p:to>
                                    </p:set>
                                    <p:animEffect transition="in" filter="dissolve">
                                      <p:cBhvr>
                                        <p:cTn id="73" dur="500"/>
                                        <p:tgtEl>
                                          <p:spTgt spid="69"/>
                                        </p:tgtEl>
                                      </p:cBhvr>
                                    </p:animEffect>
                                  </p:childTnLst>
                                </p:cTn>
                              </p:par>
                              <p:par>
                                <p:cTn id="74" presetID="9" presetClass="entr" presetSubtype="0" fill="hold" grpId="0" nodeType="withEffect">
                                  <p:stCondLst>
                                    <p:cond delay="0"/>
                                  </p:stCondLst>
                                  <p:childTnLst>
                                    <p:set>
                                      <p:cBhvr>
                                        <p:cTn id="75" dur="1" fill="hold">
                                          <p:stCondLst>
                                            <p:cond delay="0"/>
                                          </p:stCondLst>
                                        </p:cTn>
                                        <p:tgtEl>
                                          <p:spTgt spid="76"/>
                                        </p:tgtEl>
                                        <p:attrNameLst>
                                          <p:attrName>style.visibility</p:attrName>
                                        </p:attrNameLst>
                                      </p:cBhvr>
                                      <p:to>
                                        <p:strVal val="visible"/>
                                      </p:to>
                                    </p:set>
                                    <p:animEffect transition="in" filter="dissolve">
                                      <p:cBhvr>
                                        <p:cTn id="76" dur="500"/>
                                        <p:tgtEl>
                                          <p:spTgt spid="76"/>
                                        </p:tgtEl>
                                      </p:cBhvr>
                                    </p:animEffect>
                                  </p:childTnLst>
                                </p:cTn>
                              </p:par>
                              <p:par>
                                <p:cTn id="77" presetID="9" presetClass="entr" presetSubtype="0" fill="hold" grpId="0" nodeType="with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dissolve">
                                      <p:cBhvr>
                                        <p:cTn id="79" dur="500"/>
                                        <p:tgtEl>
                                          <p:spTgt spid="36"/>
                                        </p:tgtEl>
                                      </p:cBhvr>
                                    </p:animEffect>
                                  </p:childTnLst>
                                </p:cTn>
                              </p:par>
                              <p:par>
                                <p:cTn id="80" presetID="9" presetClass="entr" presetSubtype="0" fill="hold" grpId="0" nodeType="with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dissolve">
                                      <p:cBhvr>
                                        <p:cTn id="82" dur="500"/>
                                        <p:tgtEl>
                                          <p:spTgt spid="55"/>
                                        </p:tgtEl>
                                      </p:cBhvr>
                                    </p:animEffect>
                                  </p:childTnLst>
                                </p:cTn>
                              </p:par>
                              <p:par>
                                <p:cTn id="83" presetID="9" presetClass="entr" presetSubtype="0" fill="hold" grpId="0" nodeType="withEffect">
                                  <p:stCondLst>
                                    <p:cond delay="0"/>
                                  </p:stCondLst>
                                  <p:childTnLst>
                                    <p:set>
                                      <p:cBhvr>
                                        <p:cTn id="84" dur="1" fill="hold">
                                          <p:stCondLst>
                                            <p:cond delay="0"/>
                                          </p:stCondLst>
                                        </p:cTn>
                                        <p:tgtEl>
                                          <p:spTgt spid="70"/>
                                        </p:tgtEl>
                                        <p:attrNameLst>
                                          <p:attrName>style.visibility</p:attrName>
                                        </p:attrNameLst>
                                      </p:cBhvr>
                                      <p:to>
                                        <p:strVal val="visible"/>
                                      </p:to>
                                    </p:set>
                                    <p:animEffect transition="in" filter="dissolve">
                                      <p:cBhvr>
                                        <p:cTn id="85" dur="500"/>
                                        <p:tgtEl>
                                          <p:spTgt spid="70"/>
                                        </p:tgtEl>
                                      </p:cBhvr>
                                    </p:animEffect>
                                  </p:childTnLst>
                                </p:cTn>
                              </p:par>
                              <p:par>
                                <p:cTn id="86" presetID="9" presetClass="entr" presetSubtype="0" fill="hold" grpId="0" nodeType="withEffect">
                                  <p:stCondLst>
                                    <p:cond delay="0"/>
                                  </p:stCondLst>
                                  <p:childTnLst>
                                    <p:set>
                                      <p:cBhvr>
                                        <p:cTn id="87" dur="1" fill="hold">
                                          <p:stCondLst>
                                            <p:cond delay="0"/>
                                          </p:stCondLst>
                                        </p:cTn>
                                        <p:tgtEl>
                                          <p:spTgt spid="77"/>
                                        </p:tgtEl>
                                        <p:attrNameLst>
                                          <p:attrName>style.visibility</p:attrName>
                                        </p:attrNameLst>
                                      </p:cBhvr>
                                      <p:to>
                                        <p:strVal val="visible"/>
                                      </p:to>
                                    </p:set>
                                    <p:animEffect transition="in" filter="dissolve">
                                      <p:cBhvr>
                                        <p:cTn id="88" dur="500"/>
                                        <p:tgtEl>
                                          <p:spTgt spid="77"/>
                                        </p:tgtEl>
                                      </p:cBhvr>
                                    </p:animEffect>
                                  </p:childTnLst>
                                </p:cTn>
                              </p:par>
                            </p:childTnLst>
                          </p:cTn>
                        </p:par>
                      </p:childTnLst>
                    </p:cTn>
                  </p:par>
                  <p:par>
                    <p:cTn id="89" fill="hold">
                      <p:stCondLst>
                        <p:cond delay="indefinite"/>
                      </p:stCondLst>
                      <p:childTnLst>
                        <p:par>
                          <p:cTn id="90" fill="hold">
                            <p:stCondLst>
                              <p:cond delay="0"/>
                            </p:stCondLst>
                            <p:childTnLst>
                              <p:par>
                                <p:cTn id="91" presetID="9" presetClass="entr" presetSubtype="0" fill="hold" grpId="0" nodeType="clickEffect">
                                  <p:stCondLst>
                                    <p:cond delay="0"/>
                                  </p:stCondLst>
                                  <p:childTnLst>
                                    <p:set>
                                      <p:cBhvr>
                                        <p:cTn id="92" dur="1" fill="hold">
                                          <p:stCondLst>
                                            <p:cond delay="0"/>
                                          </p:stCondLst>
                                        </p:cTn>
                                        <p:tgtEl>
                                          <p:spTgt spid="51"/>
                                        </p:tgtEl>
                                        <p:attrNameLst>
                                          <p:attrName>style.visibility</p:attrName>
                                        </p:attrNameLst>
                                      </p:cBhvr>
                                      <p:to>
                                        <p:strVal val="visible"/>
                                      </p:to>
                                    </p:set>
                                    <p:animEffect transition="in" filter="dissolve">
                                      <p:cBhvr>
                                        <p:cTn id="93" dur="500"/>
                                        <p:tgtEl>
                                          <p:spTgt spid="51"/>
                                        </p:tgtEl>
                                      </p:cBhvr>
                                    </p:animEffect>
                                  </p:childTnLst>
                                </p:cTn>
                              </p:par>
                              <p:par>
                                <p:cTn id="94" presetID="9" presetClass="entr" presetSubtype="0" fill="hold" nodeType="withEffect">
                                  <p:stCondLst>
                                    <p:cond delay="0"/>
                                  </p:stCondLst>
                                  <p:childTnLst>
                                    <p:set>
                                      <p:cBhvr>
                                        <p:cTn id="95" dur="1" fill="hold">
                                          <p:stCondLst>
                                            <p:cond delay="0"/>
                                          </p:stCondLst>
                                        </p:cTn>
                                        <p:tgtEl>
                                          <p:spTgt spid="53"/>
                                        </p:tgtEl>
                                        <p:attrNameLst>
                                          <p:attrName>style.visibility</p:attrName>
                                        </p:attrNameLst>
                                      </p:cBhvr>
                                      <p:to>
                                        <p:strVal val="visible"/>
                                      </p:to>
                                    </p:set>
                                    <p:animEffect transition="in" filter="dissolve">
                                      <p:cBhvr>
                                        <p:cTn id="96" dur="500"/>
                                        <p:tgtEl>
                                          <p:spTgt spid="53"/>
                                        </p:tgtEl>
                                      </p:cBhvr>
                                    </p:animEffect>
                                  </p:childTnLst>
                                </p:cTn>
                              </p:par>
                            </p:childTnLst>
                          </p:cTn>
                        </p:par>
                        <p:par>
                          <p:cTn id="97" fill="hold">
                            <p:stCondLst>
                              <p:cond delay="500"/>
                            </p:stCondLst>
                            <p:childTnLst>
                              <p:par>
                                <p:cTn id="98" presetID="0" presetClass="path" presetSubtype="0" accel="50000" decel="50000" fill="hold" grpId="1" nodeType="afterEffect">
                                  <p:stCondLst>
                                    <p:cond delay="0"/>
                                  </p:stCondLst>
                                  <p:childTnLst>
                                    <p:animMotion origin="layout" path="M 1.45833E-6 2.22222E-6 L 0.15599 0.00231 " pathEditMode="relative" rAng="0" ptsTypes="AA">
                                      <p:cBhvr>
                                        <p:cTn id="99" dur="750" fill="hold"/>
                                        <p:tgtEl>
                                          <p:spTgt spid="54"/>
                                        </p:tgtEl>
                                        <p:attrNameLst>
                                          <p:attrName>ppt_x</p:attrName>
                                          <p:attrName>ppt_y</p:attrName>
                                        </p:attrNameLst>
                                      </p:cBhvr>
                                      <p:rCtr x="7799" y="116"/>
                                    </p:animMotion>
                                  </p:childTnLst>
                                </p:cTn>
                              </p:par>
                              <p:par>
                                <p:cTn id="100" presetID="0" presetClass="path" presetSubtype="0" accel="50000" decel="50000" fill="hold" grpId="1" nodeType="withEffect">
                                  <p:stCondLst>
                                    <p:cond delay="0"/>
                                  </p:stCondLst>
                                  <p:childTnLst>
                                    <p:animMotion origin="layout" path="M 0 0 L -0.1556 0 " pathEditMode="relative" ptsTypes="AA">
                                      <p:cBhvr>
                                        <p:cTn id="101" dur="750" fill="hold"/>
                                        <p:tgtEl>
                                          <p:spTgt spid="69"/>
                                        </p:tgtEl>
                                        <p:attrNameLst>
                                          <p:attrName>ppt_x</p:attrName>
                                          <p:attrName>ppt_y</p:attrName>
                                        </p:attrNameLst>
                                      </p:cBhvr>
                                    </p:animMotion>
                                  </p:childTnLst>
                                </p:cTn>
                              </p:par>
                              <p:par>
                                <p:cTn id="102" presetID="0" presetClass="path" presetSubtype="0" accel="50000" decel="50000" fill="hold" grpId="1" nodeType="withEffect">
                                  <p:stCondLst>
                                    <p:cond delay="0"/>
                                  </p:stCondLst>
                                  <p:childTnLst>
                                    <p:animMotion origin="layout" path="M 6.25E-7 -2.96296E-6 L 0.15482 0.00115 " pathEditMode="relative" rAng="0" ptsTypes="AA">
                                      <p:cBhvr>
                                        <p:cTn id="103" dur="750" fill="hold"/>
                                        <p:tgtEl>
                                          <p:spTgt spid="55"/>
                                        </p:tgtEl>
                                        <p:attrNameLst>
                                          <p:attrName>ppt_x</p:attrName>
                                          <p:attrName>ppt_y</p:attrName>
                                        </p:attrNameLst>
                                      </p:cBhvr>
                                      <p:rCtr x="7708" y="0"/>
                                    </p:animMotion>
                                  </p:childTnLst>
                                </p:cTn>
                              </p:par>
                              <p:par>
                                <p:cTn id="104" presetID="0" presetClass="path" presetSubtype="0" accel="50000" decel="50000" fill="hold" grpId="1" nodeType="withEffect">
                                  <p:stCondLst>
                                    <p:cond delay="0"/>
                                  </p:stCondLst>
                                  <p:childTnLst>
                                    <p:animMotion origin="layout" path="M 1.11022E-16 -2.96296E-6 L -0.1556 -2.96296E-6 " pathEditMode="relative" rAng="0" ptsTypes="AA">
                                      <p:cBhvr>
                                        <p:cTn id="105" dur="750" fill="hold"/>
                                        <p:tgtEl>
                                          <p:spTgt spid="70"/>
                                        </p:tgtEl>
                                        <p:attrNameLst>
                                          <p:attrName>ppt_x</p:attrName>
                                          <p:attrName>ppt_y</p:attrName>
                                        </p:attrNameLst>
                                      </p:cBhvr>
                                      <p:rCtr x="-7786" y="0"/>
                                    </p:animMotion>
                                  </p:childTnLst>
                                </p:cTn>
                              </p:par>
                            </p:childTnLst>
                          </p:cTn>
                        </p:par>
                      </p:childTnLst>
                    </p:cTn>
                  </p:par>
                  <p:par>
                    <p:cTn id="106" fill="hold">
                      <p:stCondLst>
                        <p:cond delay="indefinite"/>
                      </p:stCondLst>
                      <p:childTnLst>
                        <p:par>
                          <p:cTn id="107" fill="hold">
                            <p:stCondLst>
                              <p:cond delay="0"/>
                            </p:stCondLst>
                            <p:childTnLst>
                              <p:par>
                                <p:cTn id="108" presetID="9" presetClass="entr" presetSubtype="0" fill="hold" grpId="0" nodeType="clickEffect">
                                  <p:stCondLst>
                                    <p:cond delay="0"/>
                                  </p:stCondLst>
                                  <p:childTnLst>
                                    <p:set>
                                      <p:cBhvr>
                                        <p:cTn id="109" dur="1" fill="hold">
                                          <p:stCondLst>
                                            <p:cond delay="0"/>
                                          </p:stCondLst>
                                        </p:cTn>
                                        <p:tgtEl>
                                          <p:spTgt spid="59"/>
                                        </p:tgtEl>
                                        <p:attrNameLst>
                                          <p:attrName>style.visibility</p:attrName>
                                        </p:attrNameLst>
                                      </p:cBhvr>
                                      <p:to>
                                        <p:strVal val="visible"/>
                                      </p:to>
                                    </p:set>
                                    <p:animEffect transition="in" filter="dissolve">
                                      <p:cBhvr>
                                        <p:cTn id="110"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4" grpId="0" animBg="1"/>
      <p:bldP spid="51" grpId="0" animBg="1"/>
      <p:bldP spid="59" grpId="0" animBg="1"/>
      <p:bldP spid="31" grpId="0" animBg="1"/>
      <p:bldP spid="32" grpId="0" animBg="1"/>
      <p:bldP spid="33" grpId="0"/>
      <p:bldP spid="35" grpId="0" animBg="1"/>
      <p:bldP spid="36" grpId="0" animBg="1"/>
      <p:bldP spid="38" grpId="0"/>
      <p:bldP spid="47" grpId="0"/>
      <p:bldP spid="48" grpId="0"/>
      <p:bldP spid="50" grpId="0"/>
      <p:bldP spid="52" grpId="0"/>
      <p:bldP spid="66" grpId="0" animBg="1"/>
      <p:bldP spid="67" grpId="0" animBg="1"/>
      <p:bldP spid="68" grpId="0"/>
      <p:bldP spid="71" grpId="0"/>
      <p:bldP spid="72" grpId="0"/>
      <p:bldP spid="73" grpId="0"/>
      <p:bldP spid="74" grpId="0"/>
      <p:bldP spid="75" grpId="0"/>
      <p:bldP spid="76" grpId="0" animBg="1"/>
      <p:bldP spid="77" grpId="0" animBg="1"/>
      <p:bldP spid="54" grpId="0" animBg="1"/>
      <p:bldP spid="54" grpId="1" animBg="1"/>
      <p:bldP spid="55" grpId="0" animBg="1"/>
      <p:bldP spid="55" grpId="1" animBg="1"/>
      <p:bldP spid="69" grpId="0" animBg="1"/>
      <p:bldP spid="69" grpId="1" animBg="1"/>
      <p:bldP spid="70" grpId="0" animBg="1"/>
      <p:bldP spid="70" grpId="1"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4C984F-A596-B447-BD80-3BF7EC536E46}"/>
            </a:ext>
          </a:extLst>
        </p:cNvPr>
        <p:cNvGrpSpPr/>
        <p:nvPr/>
      </p:nvGrpSpPr>
      <p:grpSpPr>
        <a:xfrm>
          <a:off x="0" y="0"/>
          <a:ext cx="0" cy="0"/>
          <a:chOff x="0" y="0"/>
          <a:chExt cx="0" cy="0"/>
        </a:xfrm>
      </p:grpSpPr>
      <p:sp>
        <p:nvSpPr>
          <p:cNvPr id="2" name="제목 1">
            <a:extLst>
              <a:ext uri="{FF2B5EF4-FFF2-40B4-BE49-F238E27FC236}">
                <a16:creationId xmlns:a16="http://schemas.microsoft.com/office/drawing/2014/main" id="{4C93B151-DEB3-6CBC-FFED-E543E3E4748C}"/>
              </a:ext>
            </a:extLst>
          </p:cNvPr>
          <p:cNvSpPr>
            <a:spLocks noGrp="1"/>
          </p:cNvSpPr>
          <p:nvPr>
            <p:ph type="title"/>
          </p:nvPr>
        </p:nvSpPr>
        <p:spPr>
          <a:xfrm>
            <a:off x="98413" y="313380"/>
            <a:ext cx="10972800" cy="990600"/>
          </a:xfrm>
        </p:spPr>
        <p:txBody>
          <a:bodyPr/>
          <a:lstStyle/>
          <a:p>
            <a:r>
              <a:rPr lang="en-US" dirty="0">
                <a:solidFill>
                  <a:srgbClr val="1C4587"/>
                </a:solidFill>
                <a:latin typeface="Source Sans Pro" panose="020B0503030403020204" pitchFamily="34" charset="0"/>
                <a:ea typeface="Source Sans Pro" panose="020B0503030403020204" pitchFamily="34" charset="0"/>
              </a:rPr>
              <a:t>3-way Sliced </a:t>
            </a:r>
            <a:r>
              <a:rPr lang="en-US" i="1" dirty="0" err="1">
                <a:solidFill>
                  <a:srgbClr val="1C4587"/>
                </a:solidFill>
                <a:latin typeface="Source Sans Pro" panose="020B0503030403020204" pitchFamily="34" charset="0"/>
                <a:ea typeface="Source Sans Pro" panose="020B0503030403020204" pitchFamily="34" charset="0"/>
              </a:rPr>
              <a:t>MeshSlice</a:t>
            </a:r>
            <a:r>
              <a:rPr lang="en-US" dirty="0">
                <a:solidFill>
                  <a:srgbClr val="1C4587"/>
                </a:solidFill>
                <a:latin typeface="Source Sans Pro" panose="020B0503030403020204" pitchFamily="34" charset="0"/>
                <a:ea typeface="Source Sans Pro" panose="020B0503030403020204" pitchFamily="34" charset="0"/>
              </a:rPr>
              <a:t> Algorithm (Iteration 0)</a:t>
            </a:r>
            <a:endParaRPr lang="ko-US" dirty="0">
              <a:solidFill>
                <a:srgbClr val="1C4587"/>
              </a:solidFill>
              <a:latin typeface="Source Sans Pro" panose="020B0503030403020204" pitchFamily="34" charset="0"/>
            </a:endParaRPr>
          </a:p>
        </p:txBody>
      </p:sp>
      <p:sp>
        <p:nvSpPr>
          <p:cNvPr id="6" name="직사각형 5">
            <a:extLst>
              <a:ext uri="{FF2B5EF4-FFF2-40B4-BE49-F238E27FC236}">
                <a16:creationId xmlns:a16="http://schemas.microsoft.com/office/drawing/2014/main" id="{9B2ACCA3-D705-910D-79A8-F078C3480E24}"/>
              </a:ext>
            </a:extLst>
          </p:cNvPr>
          <p:cNvSpPr/>
          <p:nvPr/>
        </p:nvSpPr>
        <p:spPr>
          <a:xfrm>
            <a:off x="7312169" y="1478662"/>
            <a:ext cx="2269257" cy="2269257"/>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ko-US"/>
          </a:p>
        </p:txBody>
      </p:sp>
      <p:sp>
        <p:nvSpPr>
          <p:cNvPr id="7" name="직사각형 6">
            <a:extLst>
              <a:ext uri="{FF2B5EF4-FFF2-40B4-BE49-F238E27FC236}">
                <a16:creationId xmlns:a16="http://schemas.microsoft.com/office/drawing/2014/main" id="{CC015E91-ECE0-816B-28F0-90E73C2CBF73}"/>
              </a:ext>
            </a:extLst>
          </p:cNvPr>
          <p:cNvSpPr/>
          <p:nvPr/>
        </p:nvSpPr>
        <p:spPr>
          <a:xfrm>
            <a:off x="7312169" y="3899632"/>
            <a:ext cx="2269257" cy="2269257"/>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ko-US"/>
          </a:p>
        </p:txBody>
      </p:sp>
      <p:cxnSp>
        <p:nvCxnSpPr>
          <p:cNvPr id="13" name="직선 연결선[R] 12">
            <a:extLst>
              <a:ext uri="{FF2B5EF4-FFF2-40B4-BE49-F238E27FC236}">
                <a16:creationId xmlns:a16="http://schemas.microsoft.com/office/drawing/2014/main" id="{BBC56BC7-0B45-A11B-A294-FEE4D858A000}"/>
              </a:ext>
            </a:extLst>
          </p:cNvPr>
          <p:cNvCxnSpPr>
            <a:cxnSpLocks/>
          </p:cNvCxnSpPr>
          <p:nvPr/>
        </p:nvCxnSpPr>
        <p:spPr>
          <a:xfrm>
            <a:off x="10101898" y="4901500"/>
            <a:ext cx="268350" cy="0"/>
          </a:xfrm>
          <a:prstGeom prst="line">
            <a:avLst/>
          </a:prstGeom>
          <a:ln w="28575">
            <a:prstDash val="sysDot"/>
          </a:ln>
        </p:spPr>
        <p:style>
          <a:lnRef idx="1">
            <a:schemeClr val="dk1"/>
          </a:lnRef>
          <a:fillRef idx="0">
            <a:schemeClr val="dk1"/>
          </a:fillRef>
          <a:effectRef idx="0">
            <a:schemeClr val="dk1"/>
          </a:effectRef>
          <a:fontRef idx="minor">
            <a:schemeClr val="tx1"/>
          </a:fontRef>
        </p:style>
      </p:cxnSp>
      <p:sp>
        <p:nvSpPr>
          <p:cNvPr id="25" name="직사각형 24">
            <a:extLst>
              <a:ext uri="{FF2B5EF4-FFF2-40B4-BE49-F238E27FC236}">
                <a16:creationId xmlns:a16="http://schemas.microsoft.com/office/drawing/2014/main" id="{20D18B6D-B4D7-52F1-B494-9C9866EA2421}"/>
              </a:ext>
            </a:extLst>
          </p:cNvPr>
          <p:cNvSpPr/>
          <p:nvPr/>
        </p:nvSpPr>
        <p:spPr>
          <a:xfrm>
            <a:off x="7431026" y="1580046"/>
            <a:ext cx="715127" cy="686003"/>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2000" dirty="0"/>
              <a:t>A</a:t>
            </a:r>
            <a:r>
              <a:rPr lang="en-US" sz="2000" baseline="-25000" dirty="0"/>
              <a:t>00</a:t>
            </a:r>
            <a:endParaRPr lang="ko-US" sz="2000" baseline="-25000" dirty="0"/>
          </a:p>
        </p:txBody>
      </p:sp>
      <p:sp>
        <p:nvSpPr>
          <p:cNvPr id="26" name="직사각형 25">
            <a:extLst>
              <a:ext uri="{FF2B5EF4-FFF2-40B4-BE49-F238E27FC236}">
                <a16:creationId xmlns:a16="http://schemas.microsoft.com/office/drawing/2014/main" id="{8B9789EF-4B01-62EF-1811-B7490163F2F1}"/>
              </a:ext>
            </a:extLst>
          </p:cNvPr>
          <p:cNvSpPr/>
          <p:nvPr/>
        </p:nvSpPr>
        <p:spPr>
          <a:xfrm>
            <a:off x="7431026" y="4005430"/>
            <a:ext cx="715127" cy="686003"/>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2000" dirty="0"/>
              <a:t>A</a:t>
            </a:r>
            <a:r>
              <a:rPr lang="en-US" sz="2000" baseline="-25000" dirty="0"/>
              <a:t>10</a:t>
            </a:r>
            <a:endParaRPr lang="ko-US" sz="2000" baseline="-25000" dirty="0"/>
          </a:p>
        </p:txBody>
      </p:sp>
      <p:sp>
        <p:nvSpPr>
          <p:cNvPr id="31" name="직사각형 30">
            <a:extLst>
              <a:ext uri="{FF2B5EF4-FFF2-40B4-BE49-F238E27FC236}">
                <a16:creationId xmlns:a16="http://schemas.microsoft.com/office/drawing/2014/main" id="{52A0F32C-3F2B-DCEA-1EFF-A7A1BB0C832D}"/>
              </a:ext>
            </a:extLst>
          </p:cNvPr>
          <p:cNvSpPr/>
          <p:nvPr/>
        </p:nvSpPr>
        <p:spPr>
          <a:xfrm>
            <a:off x="8577135" y="1565958"/>
            <a:ext cx="715126" cy="628688"/>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2000" dirty="0"/>
              <a:t>B</a:t>
            </a:r>
            <a:r>
              <a:rPr lang="en-US" sz="2000" baseline="-25000" dirty="0"/>
              <a:t>00</a:t>
            </a:r>
            <a:endParaRPr lang="ko-US" sz="2000" baseline="-25000" dirty="0"/>
          </a:p>
        </p:txBody>
      </p:sp>
      <p:sp>
        <p:nvSpPr>
          <p:cNvPr id="32" name="직사각형 31">
            <a:extLst>
              <a:ext uri="{FF2B5EF4-FFF2-40B4-BE49-F238E27FC236}">
                <a16:creationId xmlns:a16="http://schemas.microsoft.com/office/drawing/2014/main" id="{640F13F5-E386-7CCB-BA61-01FA270FCFBD}"/>
              </a:ext>
            </a:extLst>
          </p:cNvPr>
          <p:cNvSpPr/>
          <p:nvPr/>
        </p:nvSpPr>
        <p:spPr>
          <a:xfrm>
            <a:off x="8575093" y="4587156"/>
            <a:ext cx="715126" cy="628688"/>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2000" dirty="0"/>
              <a:t>B</a:t>
            </a:r>
            <a:r>
              <a:rPr lang="en-US" sz="2000" baseline="-25000" dirty="0"/>
              <a:t>10</a:t>
            </a:r>
            <a:endParaRPr lang="ko-US" sz="2000" baseline="-25000" dirty="0"/>
          </a:p>
        </p:txBody>
      </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DD22CBD1-B52F-486D-3A8C-41F6DCAEB25E}"/>
                  </a:ext>
                </a:extLst>
              </p:cNvPr>
              <p:cNvSpPr txBox="1"/>
              <p:nvPr/>
            </p:nvSpPr>
            <p:spPr>
              <a:xfrm>
                <a:off x="8258170" y="1762306"/>
                <a:ext cx="238847"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oMath>
                  </m:oMathPara>
                </a14:m>
                <a:endParaRPr lang="ko-US" sz="2000" dirty="0"/>
              </a:p>
            </p:txBody>
          </p:sp>
        </mc:Choice>
        <mc:Fallback xmlns="">
          <p:sp>
            <p:nvSpPr>
              <p:cNvPr id="33" name="TextBox 32">
                <a:extLst>
                  <a:ext uri="{FF2B5EF4-FFF2-40B4-BE49-F238E27FC236}">
                    <a16:creationId xmlns:a16="http://schemas.microsoft.com/office/drawing/2014/main" id="{DD22CBD1-B52F-486D-3A8C-41F6DCAEB25E}"/>
                  </a:ext>
                </a:extLst>
              </p:cNvPr>
              <p:cNvSpPr txBox="1">
                <a:spLocks noRot="1" noChangeAspect="1" noMove="1" noResize="1" noEditPoints="1" noAdjustHandles="1" noChangeArrowheads="1" noChangeShapeType="1" noTextEdit="1"/>
              </p:cNvSpPr>
              <p:nvPr/>
            </p:nvSpPr>
            <p:spPr>
              <a:xfrm>
                <a:off x="8258170" y="1762306"/>
                <a:ext cx="238847" cy="307777"/>
              </a:xfrm>
              <a:prstGeom prst="rect">
                <a:avLst/>
              </a:prstGeom>
              <a:blipFill>
                <a:blip r:embed="rId3"/>
                <a:stretch>
                  <a:fillRect l="-20000" r="-15000"/>
                </a:stretch>
              </a:blipFill>
            </p:spPr>
            <p:txBody>
              <a:bodyPr/>
              <a:lstStyle/>
              <a:p>
                <a:r>
                  <a:rPr lang="ko-US">
                    <a:noFill/>
                  </a:rPr>
                  <a:t> </a:t>
                </a:r>
              </a:p>
            </p:txBody>
          </p:sp>
        </mc:Fallback>
      </mc:AlternateContent>
      <p:sp>
        <p:nvSpPr>
          <p:cNvPr id="36" name="직사각형 35">
            <a:extLst>
              <a:ext uri="{FF2B5EF4-FFF2-40B4-BE49-F238E27FC236}">
                <a16:creationId xmlns:a16="http://schemas.microsoft.com/office/drawing/2014/main" id="{16524C95-17FB-D209-F517-5EDEC5DC372D}"/>
              </a:ext>
            </a:extLst>
          </p:cNvPr>
          <p:cNvSpPr/>
          <p:nvPr/>
        </p:nvSpPr>
        <p:spPr>
          <a:xfrm>
            <a:off x="7788590" y="5379338"/>
            <a:ext cx="708428" cy="687468"/>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dirty="0"/>
              <a:t>C</a:t>
            </a:r>
            <a:r>
              <a:rPr lang="en-US" sz="2000" baseline="-25000" dirty="0"/>
              <a:t>10</a:t>
            </a:r>
            <a:endParaRPr lang="ko-US" sz="2000" baseline="-25000" dirty="0"/>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BAA8FB31-F196-0FB4-375F-4357D76C514F}"/>
                  </a:ext>
                </a:extLst>
              </p:cNvPr>
              <p:cNvSpPr txBox="1"/>
              <p:nvPr/>
            </p:nvSpPr>
            <p:spPr>
              <a:xfrm>
                <a:off x="9840308" y="1474126"/>
                <a:ext cx="20358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en-US" b="0" dirty="0"/>
              </a:p>
            </p:txBody>
          </p:sp>
        </mc:Choice>
        <mc:Fallback xmlns="">
          <p:sp>
            <p:nvSpPr>
              <p:cNvPr id="38" name="TextBox 37">
                <a:extLst>
                  <a:ext uri="{FF2B5EF4-FFF2-40B4-BE49-F238E27FC236}">
                    <a16:creationId xmlns:a16="http://schemas.microsoft.com/office/drawing/2014/main" id="{BAA8FB31-F196-0FB4-375F-4357D76C514F}"/>
                  </a:ext>
                </a:extLst>
              </p:cNvPr>
              <p:cNvSpPr txBox="1">
                <a:spLocks noRot="1" noChangeAspect="1" noMove="1" noResize="1" noEditPoints="1" noAdjustHandles="1" noChangeArrowheads="1" noChangeShapeType="1" noTextEdit="1"/>
              </p:cNvSpPr>
              <p:nvPr/>
            </p:nvSpPr>
            <p:spPr>
              <a:xfrm>
                <a:off x="9840308" y="1474126"/>
                <a:ext cx="203582" cy="276999"/>
              </a:xfrm>
              <a:prstGeom prst="rect">
                <a:avLst/>
              </a:prstGeom>
              <a:blipFill>
                <a:blip r:embed="rId4"/>
                <a:stretch>
                  <a:fillRect l="-16667" r="-16667" b="-9091"/>
                </a:stretch>
              </a:blipFill>
            </p:spPr>
            <p:txBody>
              <a:bodyPr/>
              <a:lstStyle/>
              <a:p>
                <a:r>
                  <a:rPr lang="ko-US">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82EA0CE4-3818-A769-2EFB-DBB6287EE1EC}"/>
                  </a:ext>
                </a:extLst>
              </p:cNvPr>
              <p:cNvSpPr txBox="1"/>
              <p:nvPr/>
            </p:nvSpPr>
            <p:spPr>
              <a:xfrm>
                <a:off x="7426147" y="5569183"/>
                <a:ext cx="248466"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oMath>
                  </m:oMathPara>
                </a14:m>
                <a:endParaRPr lang="ko-US" sz="2000" dirty="0"/>
              </a:p>
            </p:txBody>
          </p:sp>
        </mc:Choice>
        <mc:Fallback xmlns="">
          <p:sp>
            <p:nvSpPr>
              <p:cNvPr id="47" name="TextBox 46">
                <a:extLst>
                  <a:ext uri="{FF2B5EF4-FFF2-40B4-BE49-F238E27FC236}">
                    <a16:creationId xmlns:a16="http://schemas.microsoft.com/office/drawing/2014/main" id="{82EA0CE4-3818-A769-2EFB-DBB6287EE1EC}"/>
                  </a:ext>
                </a:extLst>
              </p:cNvPr>
              <p:cNvSpPr txBox="1">
                <a:spLocks noRot="1" noChangeAspect="1" noMove="1" noResize="1" noEditPoints="1" noAdjustHandles="1" noChangeArrowheads="1" noChangeShapeType="1" noTextEdit="1"/>
              </p:cNvSpPr>
              <p:nvPr/>
            </p:nvSpPr>
            <p:spPr>
              <a:xfrm>
                <a:off x="7426147" y="5569183"/>
                <a:ext cx="248466" cy="307777"/>
              </a:xfrm>
              <a:prstGeom prst="rect">
                <a:avLst/>
              </a:prstGeom>
              <a:blipFill>
                <a:blip r:embed="rId5"/>
                <a:stretch>
                  <a:fillRect l="-9524" r="-9524"/>
                </a:stretch>
              </a:blipFill>
            </p:spPr>
            <p:txBody>
              <a:bodyPr/>
              <a:lstStyle/>
              <a:p>
                <a:r>
                  <a:rPr lang="ko-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49B19171-105C-1C1A-4F4C-3F4DF913379B}"/>
                  </a:ext>
                </a:extLst>
              </p:cNvPr>
              <p:cNvSpPr txBox="1"/>
              <p:nvPr/>
            </p:nvSpPr>
            <p:spPr>
              <a:xfrm>
                <a:off x="9838266" y="4763001"/>
                <a:ext cx="20358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en-US" b="0" dirty="0"/>
              </a:p>
            </p:txBody>
          </p:sp>
        </mc:Choice>
        <mc:Fallback xmlns="">
          <p:sp>
            <p:nvSpPr>
              <p:cNvPr id="50" name="TextBox 49">
                <a:extLst>
                  <a:ext uri="{FF2B5EF4-FFF2-40B4-BE49-F238E27FC236}">
                    <a16:creationId xmlns:a16="http://schemas.microsoft.com/office/drawing/2014/main" id="{49B19171-105C-1C1A-4F4C-3F4DF913379B}"/>
                  </a:ext>
                </a:extLst>
              </p:cNvPr>
              <p:cNvSpPr txBox="1">
                <a:spLocks noRot="1" noChangeAspect="1" noMove="1" noResize="1" noEditPoints="1" noAdjustHandles="1" noChangeArrowheads="1" noChangeShapeType="1" noTextEdit="1"/>
              </p:cNvSpPr>
              <p:nvPr/>
            </p:nvSpPr>
            <p:spPr>
              <a:xfrm>
                <a:off x="9838266" y="4763001"/>
                <a:ext cx="203582" cy="276999"/>
              </a:xfrm>
              <a:prstGeom prst="rect">
                <a:avLst/>
              </a:prstGeom>
              <a:blipFill>
                <a:blip r:embed="rId6"/>
                <a:stretch>
                  <a:fillRect l="-23529" r="-23529" b="-8696"/>
                </a:stretch>
              </a:blipFill>
            </p:spPr>
            <p:txBody>
              <a:bodyPr/>
              <a:lstStyle/>
              <a:p>
                <a:r>
                  <a:rPr lang="ko-US">
                    <a:noFill/>
                  </a:rPr>
                  <a:t> </a:t>
                </a:r>
              </a:p>
            </p:txBody>
          </p:sp>
        </mc:Fallback>
      </mc:AlternateContent>
      <p:sp>
        <p:nvSpPr>
          <p:cNvPr id="56" name="직사각형 55">
            <a:extLst>
              <a:ext uri="{FF2B5EF4-FFF2-40B4-BE49-F238E27FC236}">
                <a16:creationId xmlns:a16="http://schemas.microsoft.com/office/drawing/2014/main" id="{3EA7070A-8E09-3548-DB43-F02BA7F6221D}"/>
              </a:ext>
            </a:extLst>
          </p:cNvPr>
          <p:cNvSpPr/>
          <p:nvPr/>
        </p:nvSpPr>
        <p:spPr>
          <a:xfrm>
            <a:off x="9732419" y="1487083"/>
            <a:ext cx="2269257" cy="2269257"/>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ko-US"/>
          </a:p>
        </p:txBody>
      </p:sp>
      <p:sp>
        <p:nvSpPr>
          <p:cNvPr id="57" name="직사각형 56">
            <a:extLst>
              <a:ext uri="{FF2B5EF4-FFF2-40B4-BE49-F238E27FC236}">
                <a16:creationId xmlns:a16="http://schemas.microsoft.com/office/drawing/2014/main" id="{677F9EAC-6C63-170D-3569-3A11791FBE5B}"/>
              </a:ext>
            </a:extLst>
          </p:cNvPr>
          <p:cNvSpPr/>
          <p:nvPr/>
        </p:nvSpPr>
        <p:spPr>
          <a:xfrm>
            <a:off x="9732419" y="3908053"/>
            <a:ext cx="2269257" cy="2269257"/>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ko-US"/>
          </a:p>
        </p:txBody>
      </p:sp>
      <p:sp>
        <p:nvSpPr>
          <p:cNvPr id="62" name="직사각형 61">
            <a:extLst>
              <a:ext uri="{FF2B5EF4-FFF2-40B4-BE49-F238E27FC236}">
                <a16:creationId xmlns:a16="http://schemas.microsoft.com/office/drawing/2014/main" id="{4A1678CB-063A-3DC6-5795-8B0D754E4264}"/>
              </a:ext>
            </a:extLst>
          </p:cNvPr>
          <p:cNvSpPr/>
          <p:nvPr/>
        </p:nvSpPr>
        <p:spPr>
          <a:xfrm>
            <a:off x="9850652" y="1580046"/>
            <a:ext cx="715127" cy="686003"/>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2000" dirty="0"/>
              <a:t>A</a:t>
            </a:r>
            <a:r>
              <a:rPr lang="en-US" sz="2000" baseline="-25000" dirty="0"/>
              <a:t>01</a:t>
            </a:r>
            <a:endParaRPr lang="ko-US" sz="2000" baseline="-25000" dirty="0"/>
          </a:p>
        </p:txBody>
      </p:sp>
      <p:sp>
        <p:nvSpPr>
          <p:cNvPr id="63" name="직사각형 62">
            <a:extLst>
              <a:ext uri="{FF2B5EF4-FFF2-40B4-BE49-F238E27FC236}">
                <a16:creationId xmlns:a16="http://schemas.microsoft.com/office/drawing/2014/main" id="{CDE38778-21A5-DBED-B39C-1D93BA4196C8}"/>
              </a:ext>
            </a:extLst>
          </p:cNvPr>
          <p:cNvSpPr/>
          <p:nvPr/>
        </p:nvSpPr>
        <p:spPr>
          <a:xfrm>
            <a:off x="9850652" y="4005430"/>
            <a:ext cx="715127" cy="686003"/>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2000" dirty="0"/>
              <a:t>A</a:t>
            </a:r>
            <a:r>
              <a:rPr lang="en-US" sz="2000" baseline="-25000" dirty="0"/>
              <a:t>11</a:t>
            </a:r>
            <a:endParaRPr lang="ko-US" sz="2000" baseline="-25000" dirty="0"/>
          </a:p>
        </p:txBody>
      </p:sp>
      <p:sp>
        <p:nvSpPr>
          <p:cNvPr id="64" name="직사각형 63">
            <a:extLst>
              <a:ext uri="{FF2B5EF4-FFF2-40B4-BE49-F238E27FC236}">
                <a16:creationId xmlns:a16="http://schemas.microsoft.com/office/drawing/2014/main" id="{929BC8BE-FFA9-9354-E010-461D307AC114}"/>
              </a:ext>
            </a:extLst>
          </p:cNvPr>
          <p:cNvSpPr/>
          <p:nvPr/>
        </p:nvSpPr>
        <p:spPr>
          <a:xfrm>
            <a:off x="11022918" y="1565958"/>
            <a:ext cx="715126" cy="628688"/>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2000" dirty="0"/>
              <a:t>B</a:t>
            </a:r>
            <a:r>
              <a:rPr lang="en-US" sz="2000" baseline="-25000" dirty="0"/>
              <a:t>00</a:t>
            </a:r>
            <a:endParaRPr lang="ko-US" sz="2000" baseline="-25000" dirty="0"/>
          </a:p>
        </p:txBody>
      </p:sp>
      <p:sp>
        <p:nvSpPr>
          <p:cNvPr id="65" name="직사각형 64">
            <a:extLst>
              <a:ext uri="{FF2B5EF4-FFF2-40B4-BE49-F238E27FC236}">
                <a16:creationId xmlns:a16="http://schemas.microsoft.com/office/drawing/2014/main" id="{313022E4-FC44-2482-0989-37479641FB82}"/>
              </a:ext>
            </a:extLst>
          </p:cNvPr>
          <p:cNvSpPr/>
          <p:nvPr/>
        </p:nvSpPr>
        <p:spPr>
          <a:xfrm>
            <a:off x="11020876" y="4587156"/>
            <a:ext cx="715126" cy="628688"/>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2000" dirty="0"/>
              <a:t>B</a:t>
            </a:r>
            <a:r>
              <a:rPr lang="en-US" sz="2000" baseline="-25000" dirty="0"/>
              <a:t>10</a:t>
            </a:r>
            <a:endParaRPr lang="ko-US" sz="2000" baseline="-25000" dirty="0"/>
          </a:p>
        </p:txBody>
      </p:sp>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D7B83321-94DA-286D-51E9-BF60AFBD4206}"/>
                  </a:ext>
                </a:extLst>
              </p:cNvPr>
              <p:cNvSpPr txBox="1"/>
              <p:nvPr/>
            </p:nvSpPr>
            <p:spPr>
              <a:xfrm>
                <a:off x="11766620" y="1468259"/>
                <a:ext cx="226023"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oMath>
                  </m:oMathPara>
                </a14:m>
                <a:endParaRPr lang="en-US" sz="2000" b="0" dirty="0"/>
              </a:p>
            </p:txBody>
          </p:sp>
        </mc:Choice>
        <mc:Fallback xmlns="">
          <p:sp>
            <p:nvSpPr>
              <p:cNvPr id="71" name="TextBox 70">
                <a:extLst>
                  <a:ext uri="{FF2B5EF4-FFF2-40B4-BE49-F238E27FC236}">
                    <a16:creationId xmlns:a16="http://schemas.microsoft.com/office/drawing/2014/main" id="{D7B83321-94DA-286D-51E9-BF60AFBD4206}"/>
                  </a:ext>
                </a:extLst>
              </p:cNvPr>
              <p:cNvSpPr txBox="1">
                <a:spLocks noRot="1" noChangeAspect="1" noMove="1" noResize="1" noEditPoints="1" noAdjustHandles="1" noChangeArrowheads="1" noChangeShapeType="1" noTextEdit="1"/>
              </p:cNvSpPr>
              <p:nvPr/>
            </p:nvSpPr>
            <p:spPr>
              <a:xfrm>
                <a:off x="11766620" y="1468259"/>
                <a:ext cx="226023" cy="307777"/>
              </a:xfrm>
              <a:prstGeom prst="rect">
                <a:avLst/>
              </a:prstGeom>
              <a:blipFill>
                <a:blip r:embed="rId7"/>
                <a:stretch>
                  <a:fillRect l="-21053" r="-21053" b="-4000"/>
                </a:stretch>
              </a:blipFill>
            </p:spPr>
            <p:txBody>
              <a:bodyPr/>
              <a:lstStyle/>
              <a:p>
                <a:r>
                  <a:rPr lang="ko-US">
                    <a:noFill/>
                  </a:rPr>
                  <a:t> </a:t>
                </a:r>
              </a:p>
            </p:txBody>
          </p:sp>
        </mc:Fallback>
      </mc:AlternateContent>
      <p:sp>
        <p:nvSpPr>
          <p:cNvPr id="8" name="내용 개체 틀 7">
            <a:extLst>
              <a:ext uri="{FF2B5EF4-FFF2-40B4-BE49-F238E27FC236}">
                <a16:creationId xmlns:a16="http://schemas.microsoft.com/office/drawing/2014/main" id="{C151E558-7D27-BF12-F66A-02A3A650C9F1}"/>
              </a:ext>
            </a:extLst>
          </p:cNvPr>
          <p:cNvSpPr>
            <a:spLocks noGrp="1"/>
          </p:cNvSpPr>
          <p:nvPr>
            <p:ph idx="1"/>
          </p:nvPr>
        </p:nvSpPr>
        <p:spPr>
          <a:xfrm>
            <a:off x="482004" y="4670325"/>
            <a:ext cx="3759200" cy="523220"/>
          </a:xfrm>
          <a:noFill/>
        </p:spPr>
        <p:txBody>
          <a:bodyPr/>
          <a:lstStyle/>
          <a:p>
            <a:pPr marL="0" indent="0">
              <a:buNone/>
            </a:pPr>
            <a:r>
              <a:rPr lang="en-US" dirty="0"/>
              <a:t>1. </a:t>
            </a:r>
            <a:r>
              <a:rPr lang="en-US" b="1" dirty="0"/>
              <a:t>Slice</a:t>
            </a:r>
            <a:r>
              <a:rPr lang="en-US" dirty="0"/>
              <a:t> B among its rows</a:t>
            </a:r>
            <a:endParaRPr lang="ko-US" dirty="0"/>
          </a:p>
        </p:txBody>
      </p:sp>
      <p:sp>
        <p:nvSpPr>
          <p:cNvPr id="11" name="내용 개체 틀 2">
            <a:extLst>
              <a:ext uri="{FF2B5EF4-FFF2-40B4-BE49-F238E27FC236}">
                <a16:creationId xmlns:a16="http://schemas.microsoft.com/office/drawing/2014/main" id="{35BD33EC-04B3-10C6-ABE5-824C08C47F3D}"/>
              </a:ext>
            </a:extLst>
          </p:cNvPr>
          <p:cNvSpPr txBox="1">
            <a:spLocks/>
          </p:cNvSpPr>
          <p:nvPr/>
        </p:nvSpPr>
        <p:spPr>
          <a:xfrm>
            <a:off x="98413" y="1785504"/>
            <a:ext cx="3347662" cy="29260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kumimoji="1" lang="en-US" altLang="ko-US" sz="1050" dirty="0"/>
          </a:p>
          <a:p>
            <a:pPr marL="0" indent="0">
              <a:buFont typeface="Arial" panose="020B0604020202020204" pitchFamily="34" charset="0"/>
              <a:buNone/>
            </a:pPr>
            <a:r>
              <a:rPr kumimoji="1" lang="en-US" altLang="ko-US" sz="2000" dirty="0">
                <a:solidFill>
                  <a:srgbClr val="7030A0"/>
                </a:solidFill>
                <a:latin typeface="Consolas" panose="020B0609020204030204" pitchFamily="49" charset="0"/>
                <a:cs typeface="Consolas" panose="020B0609020204030204" pitchFamily="49" charset="0"/>
              </a:rPr>
              <a:t>Iteration 0:</a:t>
            </a:r>
          </a:p>
          <a:p>
            <a:pPr marL="0" indent="0">
              <a:buNone/>
            </a:pPr>
            <a:r>
              <a:rPr kumimoji="1" lang="en-US" altLang="ko-US" sz="2000" dirty="0">
                <a:latin typeface="Consolas" panose="020B0609020204030204" pitchFamily="49" charset="0"/>
                <a:cs typeface="Consolas" panose="020B0609020204030204" pitchFamily="49" charset="0"/>
              </a:rPr>
              <a:t> B</a:t>
            </a:r>
            <a:r>
              <a:rPr kumimoji="1" lang="en-US" altLang="ko-US" sz="2000" baseline="-25000" dirty="0">
                <a:latin typeface="Consolas" panose="020B0609020204030204" pitchFamily="49" charset="0"/>
                <a:cs typeface="Consolas" panose="020B0609020204030204" pitchFamily="49" charset="0"/>
              </a:rPr>
              <a:t>s</a:t>
            </a:r>
            <a:r>
              <a:rPr kumimoji="1" lang="en-US" altLang="ko-US" sz="2000" dirty="0">
                <a:latin typeface="Consolas" panose="020B0609020204030204" pitchFamily="49" charset="0"/>
                <a:cs typeface="Consolas" panose="020B0609020204030204" pitchFamily="49" charset="0"/>
              </a:rPr>
              <a:t>= </a:t>
            </a:r>
            <a:r>
              <a:rPr kumimoji="1" lang="en-US" altLang="ko-US" sz="2000" dirty="0" err="1">
                <a:latin typeface="Consolas" panose="020B0609020204030204" pitchFamily="49" charset="0"/>
                <a:cs typeface="Consolas" panose="020B0609020204030204" pitchFamily="49" charset="0"/>
              </a:rPr>
              <a:t>slice</a:t>
            </a:r>
            <a:r>
              <a:rPr kumimoji="1" lang="en-US" altLang="ko-US" sz="2000" baseline="-25000" dirty="0" err="1">
                <a:latin typeface="Consolas" panose="020B0609020204030204" pitchFamily="49" charset="0"/>
                <a:cs typeface="Consolas" panose="020B0609020204030204" pitchFamily="49" charset="0"/>
              </a:rPr>
              <a:t>row</a:t>
            </a:r>
            <a:r>
              <a:rPr kumimoji="1" lang="en-US" altLang="ko-US" sz="2000" dirty="0">
                <a:latin typeface="Consolas" panose="020B0609020204030204" pitchFamily="49" charset="0"/>
                <a:cs typeface="Consolas" panose="020B0609020204030204" pitchFamily="49" charset="0"/>
              </a:rPr>
              <a:t>(B</a:t>
            </a:r>
            <a:r>
              <a:rPr kumimoji="1" lang="en-US" altLang="ko-US" sz="2000" baseline="-25000" dirty="0">
                <a:latin typeface="Consolas" panose="020B0609020204030204" pitchFamily="49" charset="0"/>
                <a:cs typeface="Consolas" panose="020B0609020204030204" pitchFamily="49" charset="0"/>
              </a:rPr>
              <a:t>ij</a:t>
            </a:r>
            <a:r>
              <a:rPr kumimoji="1" lang="en-US" altLang="ko-US" sz="2000" dirty="0">
                <a:latin typeface="Consolas" panose="020B0609020204030204" pitchFamily="49" charset="0"/>
                <a:cs typeface="Consolas" panose="020B0609020204030204" pitchFamily="49" charset="0"/>
              </a:rPr>
              <a:t>,3,</a:t>
            </a:r>
            <a:r>
              <a:rPr kumimoji="1" lang="en-US" altLang="ko-US" sz="2000" dirty="0">
                <a:solidFill>
                  <a:srgbClr val="7030A0"/>
                </a:solidFill>
                <a:latin typeface="Consolas" panose="020B0609020204030204" pitchFamily="49" charset="0"/>
                <a:cs typeface="Consolas" panose="020B0609020204030204" pitchFamily="49" charset="0"/>
              </a:rPr>
              <a:t>0</a:t>
            </a:r>
            <a:r>
              <a:rPr kumimoji="1" lang="en-US" altLang="ko-US" sz="2000" dirty="0">
                <a:latin typeface="Consolas" panose="020B0609020204030204" pitchFamily="49" charset="0"/>
                <a:cs typeface="Consolas" panose="020B0609020204030204" pitchFamily="49" charset="0"/>
              </a:rPr>
              <a:t>)</a:t>
            </a:r>
          </a:p>
          <a:p>
            <a:pPr marL="0" indent="0">
              <a:buNone/>
            </a:pPr>
            <a:r>
              <a:rPr kumimoji="1" lang="en-US" altLang="ko-US" sz="2000" dirty="0">
                <a:latin typeface="Consolas" panose="020B0609020204030204" pitchFamily="49" charset="0"/>
                <a:cs typeface="Consolas" panose="020B0609020204030204" pitchFamily="49" charset="0"/>
              </a:rPr>
              <a:t> B’= </a:t>
            </a:r>
            <a:r>
              <a:rPr kumimoji="1" lang="en-US" altLang="ko-US" sz="2000" dirty="0" err="1">
                <a:latin typeface="Consolas" panose="020B0609020204030204" pitchFamily="49" charset="0"/>
                <a:cs typeface="Consolas" panose="020B0609020204030204" pitchFamily="49" charset="0"/>
              </a:rPr>
              <a:t>AG</a:t>
            </a:r>
            <a:r>
              <a:rPr kumimoji="1" lang="en-US" altLang="ko-US" sz="2000" baseline="-25000" dirty="0" err="1">
                <a:latin typeface="Consolas" panose="020B0609020204030204" pitchFamily="49" charset="0"/>
                <a:cs typeface="Consolas" panose="020B0609020204030204" pitchFamily="49" charset="0"/>
              </a:rPr>
              <a:t>row</a:t>
            </a:r>
            <a:r>
              <a:rPr kumimoji="1" lang="en-US" altLang="ko-US" sz="2000" dirty="0">
                <a:latin typeface="Consolas" panose="020B0609020204030204" pitchFamily="49" charset="0"/>
                <a:cs typeface="Consolas" panose="020B0609020204030204" pitchFamily="49" charset="0"/>
              </a:rPr>
              <a:t>(B</a:t>
            </a:r>
            <a:r>
              <a:rPr kumimoji="1" lang="en-US" altLang="ko-US" sz="2000" baseline="-25000" dirty="0">
                <a:latin typeface="Consolas" panose="020B0609020204030204" pitchFamily="49" charset="0"/>
                <a:cs typeface="Consolas" panose="020B0609020204030204" pitchFamily="49" charset="0"/>
              </a:rPr>
              <a:t>s</a:t>
            </a:r>
            <a:r>
              <a:rPr kumimoji="1" lang="en-US" altLang="ko-US" sz="2000" dirty="0">
                <a:latin typeface="Consolas" panose="020B0609020204030204" pitchFamily="49" charset="0"/>
                <a:cs typeface="Consolas" panose="020B0609020204030204" pitchFamily="49" charset="0"/>
              </a:rPr>
              <a:t>)</a:t>
            </a:r>
          </a:p>
          <a:p>
            <a:pPr marL="0" indent="0">
              <a:buNone/>
            </a:pPr>
            <a:r>
              <a:rPr kumimoji="1" lang="en-US" altLang="ko-US" sz="2000" dirty="0">
                <a:latin typeface="Consolas" panose="020B0609020204030204" pitchFamily="49" charset="0"/>
                <a:cs typeface="Consolas" panose="020B0609020204030204" pitchFamily="49" charset="0"/>
              </a:rPr>
              <a:t> C’= A</a:t>
            </a:r>
            <a:r>
              <a:rPr kumimoji="1" lang="en-US" altLang="ko-US" sz="2000" baseline="-25000" dirty="0">
                <a:latin typeface="Consolas" panose="020B0609020204030204" pitchFamily="49" charset="0"/>
                <a:cs typeface="Consolas" panose="020B0609020204030204" pitchFamily="49" charset="0"/>
              </a:rPr>
              <a:t>ij</a:t>
            </a:r>
            <a:r>
              <a:rPr kumimoji="1" lang="en-US" altLang="ko-US" sz="2000" dirty="0">
                <a:latin typeface="Consolas" panose="020B0609020204030204" pitchFamily="49" charset="0"/>
                <a:cs typeface="Consolas" panose="020B0609020204030204" pitchFamily="49" charset="0"/>
              </a:rPr>
              <a:t>(B’)</a:t>
            </a:r>
            <a:r>
              <a:rPr kumimoji="1" lang="en-US" altLang="ko-US" sz="2000" baseline="30000" dirty="0">
                <a:latin typeface="Consolas" panose="020B0609020204030204" pitchFamily="49" charset="0"/>
                <a:cs typeface="Consolas" panose="020B0609020204030204" pitchFamily="49" charset="0"/>
              </a:rPr>
              <a:t>T</a:t>
            </a:r>
            <a:r>
              <a:rPr kumimoji="1" lang="en-US" altLang="ko-US" sz="2000" dirty="0">
                <a:latin typeface="Consolas" panose="020B0609020204030204" pitchFamily="49" charset="0"/>
                <a:cs typeface="Consolas" panose="020B0609020204030204" pitchFamily="49" charset="0"/>
              </a:rPr>
              <a:t> </a:t>
            </a:r>
          </a:p>
          <a:p>
            <a:pPr marL="0" indent="0">
              <a:buNone/>
            </a:pPr>
            <a:r>
              <a:rPr kumimoji="1" lang="en-US" altLang="ko-US" sz="2000" dirty="0">
                <a:latin typeface="Consolas" panose="020B0609020204030204" pitchFamily="49" charset="0"/>
                <a:cs typeface="Consolas" panose="020B0609020204030204" pitchFamily="49" charset="0"/>
              </a:rPr>
              <a:t> C</a:t>
            </a:r>
            <a:r>
              <a:rPr kumimoji="1" lang="en-US" altLang="ko-US" sz="2000" baseline="-25000" dirty="0">
                <a:latin typeface="Consolas" panose="020B0609020204030204" pitchFamily="49" charset="0"/>
                <a:cs typeface="Consolas" panose="020B0609020204030204" pitchFamily="49" charset="0"/>
              </a:rPr>
              <a:t>s</a:t>
            </a:r>
            <a:r>
              <a:rPr kumimoji="1" lang="en-US" altLang="ko-US" sz="2000" dirty="0">
                <a:latin typeface="Consolas" panose="020B0609020204030204" pitchFamily="49" charset="0"/>
                <a:cs typeface="Consolas" panose="020B0609020204030204" pitchFamily="49" charset="0"/>
              </a:rPr>
              <a:t>= </a:t>
            </a:r>
            <a:r>
              <a:rPr kumimoji="1" lang="en-US" altLang="ko-US" sz="2000" dirty="0" err="1">
                <a:latin typeface="Consolas" panose="020B0609020204030204" pitchFamily="49" charset="0"/>
                <a:cs typeface="Consolas" panose="020B0609020204030204" pitchFamily="49" charset="0"/>
              </a:rPr>
              <a:t>slice</a:t>
            </a:r>
            <a:r>
              <a:rPr kumimoji="1" lang="en-US" altLang="ko-US" sz="2000" baseline="-25000" dirty="0" err="1">
                <a:latin typeface="Consolas" panose="020B0609020204030204" pitchFamily="49" charset="0"/>
                <a:cs typeface="Consolas" panose="020B0609020204030204" pitchFamily="49" charset="0"/>
              </a:rPr>
              <a:t>col</a:t>
            </a:r>
            <a:r>
              <a:rPr kumimoji="1" lang="en-US" altLang="ko-US" sz="2000" dirty="0">
                <a:latin typeface="Consolas" panose="020B0609020204030204" pitchFamily="49" charset="0"/>
                <a:cs typeface="Consolas" panose="020B0609020204030204" pitchFamily="49" charset="0"/>
              </a:rPr>
              <a:t>(C</a:t>
            </a:r>
            <a:r>
              <a:rPr kumimoji="1" lang="en-US" altLang="ko-US" sz="2000" baseline="-25000" dirty="0">
                <a:latin typeface="Consolas" panose="020B0609020204030204" pitchFamily="49" charset="0"/>
                <a:cs typeface="Consolas" panose="020B0609020204030204" pitchFamily="49" charset="0"/>
              </a:rPr>
              <a:t>ij</a:t>
            </a:r>
            <a:r>
              <a:rPr kumimoji="1" lang="en-US" altLang="ko-US" sz="2000" dirty="0">
                <a:latin typeface="Consolas" panose="020B0609020204030204" pitchFamily="49" charset="0"/>
                <a:cs typeface="Consolas" panose="020B0609020204030204" pitchFamily="49" charset="0"/>
              </a:rPr>
              <a:t>,3,</a:t>
            </a:r>
            <a:r>
              <a:rPr kumimoji="1" lang="en-US" altLang="ko-US" sz="2000" dirty="0">
                <a:solidFill>
                  <a:srgbClr val="7030A0"/>
                </a:solidFill>
                <a:latin typeface="Consolas" panose="020B0609020204030204" pitchFamily="49" charset="0"/>
                <a:cs typeface="Consolas" panose="020B0609020204030204" pitchFamily="49" charset="0"/>
              </a:rPr>
              <a:t>0</a:t>
            </a:r>
            <a:r>
              <a:rPr kumimoji="1" lang="en-US" altLang="ko-US" sz="2000" dirty="0">
                <a:latin typeface="Consolas" panose="020B0609020204030204" pitchFamily="49" charset="0"/>
                <a:cs typeface="Consolas" panose="020B0609020204030204" pitchFamily="49" charset="0"/>
              </a:rPr>
              <a:t>)</a:t>
            </a:r>
          </a:p>
          <a:p>
            <a:pPr marL="0" indent="0">
              <a:buNone/>
            </a:pPr>
            <a:r>
              <a:rPr kumimoji="1" lang="ko-KR" altLang="en-US" sz="2000" dirty="0">
                <a:latin typeface="Consolas" panose="020B0609020204030204" pitchFamily="49" charset="0"/>
                <a:cs typeface="Consolas" panose="020B0609020204030204" pitchFamily="49" charset="0"/>
              </a:rPr>
              <a:t> </a:t>
            </a:r>
            <a:r>
              <a:rPr kumimoji="1" lang="en-US" altLang="ko-US" sz="2000" dirty="0">
                <a:latin typeface="Consolas" panose="020B0609020204030204" pitchFamily="49" charset="0"/>
                <a:cs typeface="Consolas" panose="020B0609020204030204" pitchFamily="49" charset="0"/>
              </a:rPr>
              <a:t>C</a:t>
            </a:r>
            <a:r>
              <a:rPr kumimoji="1" lang="en-US" altLang="ko-US" sz="2000" baseline="-25000" dirty="0">
                <a:latin typeface="Consolas" panose="020B0609020204030204" pitchFamily="49" charset="0"/>
                <a:cs typeface="Consolas" panose="020B0609020204030204" pitchFamily="49" charset="0"/>
              </a:rPr>
              <a:t>s</a:t>
            </a:r>
            <a:r>
              <a:rPr kumimoji="1" lang="en-US" altLang="ko-US" sz="2000" dirty="0">
                <a:latin typeface="Consolas" panose="020B0609020204030204" pitchFamily="49" charset="0"/>
                <a:cs typeface="Consolas" panose="020B0609020204030204" pitchFamily="49" charset="0"/>
              </a:rPr>
              <a:t>= </a:t>
            </a:r>
            <a:r>
              <a:rPr kumimoji="1" lang="en-US" altLang="ko-KR" sz="2000" dirty="0" err="1">
                <a:latin typeface="Consolas" panose="020B0609020204030204" pitchFamily="49" charset="0"/>
                <a:cs typeface="Consolas" panose="020B0609020204030204" pitchFamily="49" charset="0"/>
              </a:rPr>
              <a:t>RdS</a:t>
            </a:r>
            <a:r>
              <a:rPr kumimoji="1" lang="en-US" altLang="ko-US" sz="2000" baseline="-25000" dirty="0" err="1">
                <a:latin typeface="Consolas" panose="020B0609020204030204" pitchFamily="49" charset="0"/>
                <a:cs typeface="Consolas" panose="020B0609020204030204" pitchFamily="49" charset="0"/>
              </a:rPr>
              <a:t>col</a:t>
            </a:r>
            <a:r>
              <a:rPr kumimoji="1" lang="en-US" altLang="ko-US" sz="2000" dirty="0">
                <a:latin typeface="Consolas" panose="020B0609020204030204" pitchFamily="49" charset="0"/>
                <a:cs typeface="Consolas" panose="020B0609020204030204" pitchFamily="49" charset="0"/>
              </a:rPr>
              <a:t>(C’)</a:t>
            </a:r>
          </a:p>
          <a:p>
            <a:pPr marL="0" indent="0">
              <a:buFont typeface="Arial" panose="020B0604020202020204" pitchFamily="34" charset="0"/>
              <a:buNone/>
            </a:pPr>
            <a:endParaRPr kumimoji="1" lang="en-US" altLang="ko-US" sz="2000" dirty="0">
              <a:latin typeface="Consolas" panose="020B0609020204030204" pitchFamily="49" charset="0"/>
              <a:cs typeface="Consolas" panose="020B0609020204030204" pitchFamily="49" charset="0"/>
            </a:endParaRP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7C2CE31A-3ADF-D3B8-E48D-7E422B2147E8}"/>
                  </a:ext>
                </a:extLst>
              </p:cNvPr>
              <p:cNvSpPr txBox="1"/>
              <p:nvPr/>
            </p:nvSpPr>
            <p:spPr>
              <a:xfrm>
                <a:off x="10673164" y="1762305"/>
                <a:ext cx="238847"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oMath>
                  </m:oMathPara>
                </a14:m>
                <a:endParaRPr lang="ko-US" sz="2000" dirty="0"/>
              </a:p>
            </p:txBody>
          </p:sp>
        </mc:Choice>
        <mc:Fallback xmlns="">
          <p:sp>
            <p:nvSpPr>
              <p:cNvPr id="23" name="TextBox 22">
                <a:extLst>
                  <a:ext uri="{FF2B5EF4-FFF2-40B4-BE49-F238E27FC236}">
                    <a16:creationId xmlns:a16="http://schemas.microsoft.com/office/drawing/2014/main" id="{7C2CE31A-3ADF-D3B8-E48D-7E422B2147E8}"/>
                  </a:ext>
                </a:extLst>
              </p:cNvPr>
              <p:cNvSpPr txBox="1">
                <a:spLocks noRot="1" noChangeAspect="1" noMove="1" noResize="1" noEditPoints="1" noAdjustHandles="1" noChangeArrowheads="1" noChangeShapeType="1" noTextEdit="1"/>
              </p:cNvSpPr>
              <p:nvPr/>
            </p:nvSpPr>
            <p:spPr>
              <a:xfrm>
                <a:off x="10673164" y="1762305"/>
                <a:ext cx="238847" cy="307777"/>
              </a:xfrm>
              <a:prstGeom prst="rect">
                <a:avLst/>
              </a:prstGeom>
              <a:blipFill>
                <a:blip r:embed="rId8"/>
                <a:stretch>
                  <a:fillRect l="-15000" r="-15000"/>
                </a:stretch>
              </a:blipFill>
            </p:spPr>
            <p:txBody>
              <a:bodyPr/>
              <a:lstStyle/>
              <a:p>
                <a:r>
                  <a:rPr lang="ko-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22A3D71D-B728-02E7-F534-4BA34F7F93CB}"/>
                  </a:ext>
                </a:extLst>
              </p:cNvPr>
              <p:cNvSpPr txBox="1"/>
              <p:nvPr/>
            </p:nvSpPr>
            <p:spPr>
              <a:xfrm>
                <a:off x="9320837" y="1474657"/>
                <a:ext cx="226023"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oMath>
                  </m:oMathPara>
                </a14:m>
                <a:endParaRPr lang="en-US" sz="2000" b="0" dirty="0"/>
              </a:p>
            </p:txBody>
          </p:sp>
        </mc:Choice>
        <mc:Fallback xmlns="">
          <p:sp>
            <p:nvSpPr>
              <p:cNvPr id="24" name="TextBox 23">
                <a:extLst>
                  <a:ext uri="{FF2B5EF4-FFF2-40B4-BE49-F238E27FC236}">
                    <a16:creationId xmlns:a16="http://schemas.microsoft.com/office/drawing/2014/main" id="{22A3D71D-B728-02E7-F534-4BA34F7F93CB}"/>
                  </a:ext>
                </a:extLst>
              </p:cNvPr>
              <p:cNvSpPr txBox="1">
                <a:spLocks noRot="1" noChangeAspect="1" noMove="1" noResize="1" noEditPoints="1" noAdjustHandles="1" noChangeArrowheads="1" noChangeShapeType="1" noTextEdit="1"/>
              </p:cNvSpPr>
              <p:nvPr/>
            </p:nvSpPr>
            <p:spPr>
              <a:xfrm>
                <a:off x="9320837" y="1474657"/>
                <a:ext cx="226023" cy="307777"/>
              </a:xfrm>
              <a:prstGeom prst="rect">
                <a:avLst/>
              </a:prstGeom>
              <a:blipFill>
                <a:blip r:embed="rId9"/>
                <a:stretch>
                  <a:fillRect l="-15789" r="-21053" b="-4000"/>
                </a:stretch>
              </a:blipFill>
            </p:spPr>
            <p:txBody>
              <a:bodyPr/>
              <a:lstStyle/>
              <a:p>
                <a:r>
                  <a:rPr lang="ko-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A9DAEAC8-B098-6F2E-8181-AFE5D6A61FC8}"/>
                  </a:ext>
                </a:extLst>
              </p:cNvPr>
              <p:cNvSpPr txBox="1"/>
              <p:nvPr/>
            </p:nvSpPr>
            <p:spPr>
              <a:xfrm>
                <a:off x="11766620" y="3899937"/>
                <a:ext cx="226023"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oMath>
                  </m:oMathPara>
                </a14:m>
                <a:endParaRPr lang="en-US" sz="2000" b="0" dirty="0"/>
              </a:p>
            </p:txBody>
          </p:sp>
        </mc:Choice>
        <mc:Fallback xmlns="">
          <p:sp>
            <p:nvSpPr>
              <p:cNvPr id="27" name="TextBox 26">
                <a:extLst>
                  <a:ext uri="{FF2B5EF4-FFF2-40B4-BE49-F238E27FC236}">
                    <a16:creationId xmlns:a16="http://schemas.microsoft.com/office/drawing/2014/main" id="{A9DAEAC8-B098-6F2E-8181-AFE5D6A61FC8}"/>
                  </a:ext>
                </a:extLst>
              </p:cNvPr>
              <p:cNvSpPr txBox="1">
                <a:spLocks noRot="1" noChangeAspect="1" noMove="1" noResize="1" noEditPoints="1" noAdjustHandles="1" noChangeArrowheads="1" noChangeShapeType="1" noTextEdit="1"/>
              </p:cNvSpPr>
              <p:nvPr/>
            </p:nvSpPr>
            <p:spPr>
              <a:xfrm>
                <a:off x="11766620" y="3899937"/>
                <a:ext cx="226023" cy="307777"/>
              </a:xfrm>
              <a:prstGeom prst="rect">
                <a:avLst/>
              </a:prstGeom>
              <a:blipFill>
                <a:blip r:embed="rId10"/>
                <a:stretch>
                  <a:fillRect l="-21053" r="-21053" b="-4000"/>
                </a:stretch>
              </a:blipFill>
            </p:spPr>
            <p:txBody>
              <a:bodyPr/>
              <a:lstStyle/>
              <a:p>
                <a:r>
                  <a:rPr lang="ko-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68122CAE-145C-3662-424C-6742AD657279}"/>
                  </a:ext>
                </a:extLst>
              </p:cNvPr>
              <p:cNvSpPr txBox="1"/>
              <p:nvPr/>
            </p:nvSpPr>
            <p:spPr>
              <a:xfrm>
                <a:off x="9320837" y="3906335"/>
                <a:ext cx="226023"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oMath>
                  </m:oMathPara>
                </a14:m>
                <a:endParaRPr lang="en-US" sz="2000" b="0" dirty="0"/>
              </a:p>
            </p:txBody>
          </p:sp>
        </mc:Choice>
        <mc:Fallback xmlns="">
          <p:sp>
            <p:nvSpPr>
              <p:cNvPr id="30" name="TextBox 29">
                <a:extLst>
                  <a:ext uri="{FF2B5EF4-FFF2-40B4-BE49-F238E27FC236}">
                    <a16:creationId xmlns:a16="http://schemas.microsoft.com/office/drawing/2014/main" id="{68122CAE-145C-3662-424C-6742AD657279}"/>
                  </a:ext>
                </a:extLst>
              </p:cNvPr>
              <p:cNvSpPr txBox="1">
                <a:spLocks noRot="1" noChangeAspect="1" noMove="1" noResize="1" noEditPoints="1" noAdjustHandles="1" noChangeArrowheads="1" noChangeShapeType="1" noTextEdit="1"/>
              </p:cNvSpPr>
              <p:nvPr/>
            </p:nvSpPr>
            <p:spPr>
              <a:xfrm>
                <a:off x="9320837" y="3906335"/>
                <a:ext cx="226023" cy="307777"/>
              </a:xfrm>
              <a:prstGeom prst="rect">
                <a:avLst/>
              </a:prstGeom>
              <a:blipFill>
                <a:blip r:embed="rId11"/>
                <a:stretch>
                  <a:fillRect l="-15789" r="-21053" b="-4000"/>
                </a:stretch>
              </a:blipFill>
            </p:spPr>
            <p:txBody>
              <a:bodyPr/>
              <a:lstStyle/>
              <a:p>
                <a:r>
                  <a:rPr lang="ko-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CF1C0854-751B-720A-F7D4-892EAD9F2FB9}"/>
                  </a:ext>
                </a:extLst>
              </p:cNvPr>
              <p:cNvSpPr txBox="1"/>
              <p:nvPr/>
            </p:nvSpPr>
            <p:spPr>
              <a:xfrm>
                <a:off x="8258170" y="4191594"/>
                <a:ext cx="238847"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oMath>
                  </m:oMathPara>
                </a14:m>
                <a:endParaRPr lang="ko-US" sz="2000" dirty="0"/>
              </a:p>
            </p:txBody>
          </p:sp>
        </mc:Choice>
        <mc:Fallback xmlns="">
          <p:sp>
            <p:nvSpPr>
              <p:cNvPr id="34" name="TextBox 33">
                <a:extLst>
                  <a:ext uri="{FF2B5EF4-FFF2-40B4-BE49-F238E27FC236}">
                    <a16:creationId xmlns:a16="http://schemas.microsoft.com/office/drawing/2014/main" id="{CF1C0854-751B-720A-F7D4-892EAD9F2FB9}"/>
                  </a:ext>
                </a:extLst>
              </p:cNvPr>
              <p:cNvSpPr txBox="1">
                <a:spLocks noRot="1" noChangeAspect="1" noMove="1" noResize="1" noEditPoints="1" noAdjustHandles="1" noChangeArrowheads="1" noChangeShapeType="1" noTextEdit="1"/>
              </p:cNvSpPr>
              <p:nvPr/>
            </p:nvSpPr>
            <p:spPr>
              <a:xfrm>
                <a:off x="8258170" y="4191594"/>
                <a:ext cx="238847" cy="307777"/>
              </a:xfrm>
              <a:prstGeom prst="rect">
                <a:avLst/>
              </a:prstGeom>
              <a:blipFill>
                <a:blip r:embed="rId12"/>
                <a:stretch>
                  <a:fillRect l="-20000" r="-15000"/>
                </a:stretch>
              </a:blipFill>
            </p:spPr>
            <p:txBody>
              <a:bodyPr/>
              <a:lstStyle/>
              <a:p>
                <a:r>
                  <a:rPr lang="ko-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D6C45D61-79EE-F235-61B1-16505467E4DD}"/>
                  </a:ext>
                </a:extLst>
              </p:cNvPr>
              <p:cNvSpPr txBox="1"/>
              <p:nvPr/>
            </p:nvSpPr>
            <p:spPr>
              <a:xfrm>
                <a:off x="10673164" y="4191593"/>
                <a:ext cx="238847"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oMath>
                  </m:oMathPara>
                </a14:m>
                <a:endParaRPr lang="ko-US" sz="2000" dirty="0"/>
              </a:p>
            </p:txBody>
          </p:sp>
        </mc:Choice>
        <mc:Fallback xmlns="">
          <p:sp>
            <p:nvSpPr>
              <p:cNvPr id="37" name="TextBox 36">
                <a:extLst>
                  <a:ext uri="{FF2B5EF4-FFF2-40B4-BE49-F238E27FC236}">
                    <a16:creationId xmlns:a16="http://schemas.microsoft.com/office/drawing/2014/main" id="{D6C45D61-79EE-F235-61B1-16505467E4DD}"/>
                  </a:ext>
                </a:extLst>
              </p:cNvPr>
              <p:cNvSpPr txBox="1">
                <a:spLocks noRot="1" noChangeAspect="1" noMove="1" noResize="1" noEditPoints="1" noAdjustHandles="1" noChangeArrowheads="1" noChangeShapeType="1" noTextEdit="1"/>
              </p:cNvSpPr>
              <p:nvPr/>
            </p:nvSpPr>
            <p:spPr>
              <a:xfrm>
                <a:off x="10673164" y="4191593"/>
                <a:ext cx="238847" cy="307777"/>
              </a:xfrm>
              <a:prstGeom prst="rect">
                <a:avLst/>
              </a:prstGeom>
              <a:blipFill>
                <a:blip r:embed="rId13"/>
                <a:stretch>
                  <a:fillRect l="-15000" r="-15000"/>
                </a:stretch>
              </a:blipFill>
            </p:spPr>
            <p:txBody>
              <a:bodyPr/>
              <a:lstStyle/>
              <a:p>
                <a:r>
                  <a:rPr lang="ko-US">
                    <a:noFill/>
                  </a:rPr>
                  <a:t> </a:t>
                </a:r>
              </a:p>
            </p:txBody>
          </p:sp>
        </mc:Fallback>
      </mc:AlternateContent>
      <p:graphicFrame>
        <p:nvGraphicFramePr>
          <p:cNvPr id="41" name="표 40">
            <a:extLst>
              <a:ext uri="{FF2B5EF4-FFF2-40B4-BE49-F238E27FC236}">
                <a16:creationId xmlns:a16="http://schemas.microsoft.com/office/drawing/2014/main" id="{36E271F0-00EE-CD06-4154-8110B2DD4071}"/>
              </a:ext>
            </a:extLst>
          </p:cNvPr>
          <p:cNvGraphicFramePr>
            <a:graphicFrameLocks noGrp="1"/>
          </p:cNvGraphicFramePr>
          <p:nvPr/>
        </p:nvGraphicFramePr>
        <p:xfrm>
          <a:off x="8577135" y="1565959"/>
          <a:ext cx="741777" cy="628686"/>
        </p:xfrm>
        <a:graphic>
          <a:graphicData uri="http://schemas.openxmlformats.org/drawingml/2006/table">
            <a:tbl>
              <a:tblPr firstRow="1" bandRow="1">
                <a:tableStyleId>{5940675A-B579-460E-94D1-54222C63F5DA}</a:tableStyleId>
              </a:tblPr>
              <a:tblGrid>
                <a:gridCol w="741777">
                  <a:extLst>
                    <a:ext uri="{9D8B030D-6E8A-4147-A177-3AD203B41FA5}">
                      <a16:colId xmlns:a16="http://schemas.microsoft.com/office/drawing/2014/main" val="2480878282"/>
                    </a:ext>
                  </a:extLst>
                </a:gridCol>
              </a:tblGrid>
              <a:tr h="104781">
                <a:tc>
                  <a:txBody>
                    <a:bodyPr/>
                    <a:lstStyle/>
                    <a:p>
                      <a:endParaRPr lang="ko-US" sz="500" dirty="0"/>
                    </a:p>
                  </a:txBody>
                  <a:tcPr marL="0" marR="0" marT="0" marB="0">
                    <a:solidFill>
                      <a:srgbClr val="7030A0"/>
                    </a:solidFill>
                  </a:tcPr>
                </a:tc>
                <a:extLst>
                  <a:ext uri="{0D108BD9-81ED-4DB2-BD59-A6C34878D82A}">
                    <a16:rowId xmlns:a16="http://schemas.microsoft.com/office/drawing/2014/main" val="327764432"/>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3933353044"/>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1179021351"/>
                  </a:ext>
                </a:extLst>
              </a:tr>
              <a:tr h="104781">
                <a:tc>
                  <a:txBody>
                    <a:bodyPr/>
                    <a:lstStyle/>
                    <a:p>
                      <a:endParaRPr lang="ko-US" sz="500" dirty="0"/>
                    </a:p>
                  </a:txBody>
                  <a:tcPr marL="0" marR="0" marT="0" marB="0">
                    <a:solidFill>
                      <a:srgbClr val="7030A0"/>
                    </a:solidFill>
                  </a:tcPr>
                </a:tc>
                <a:extLst>
                  <a:ext uri="{0D108BD9-81ED-4DB2-BD59-A6C34878D82A}">
                    <a16:rowId xmlns:a16="http://schemas.microsoft.com/office/drawing/2014/main" val="1951205342"/>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854546153"/>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2945743155"/>
                  </a:ext>
                </a:extLst>
              </a:tr>
            </a:tbl>
          </a:graphicData>
        </a:graphic>
      </p:graphicFrame>
      <p:graphicFrame>
        <p:nvGraphicFramePr>
          <p:cNvPr id="42" name="표 41">
            <a:extLst>
              <a:ext uri="{FF2B5EF4-FFF2-40B4-BE49-F238E27FC236}">
                <a16:creationId xmlns:a16="http://schemas.microsoft.com/office/drawing/2014/main" id="{D239839F-6E8A-FF4A-F025-6A9763286A4B}"/>
              </a:ext>
            </a:extLst>
          </p:cNvPr>
          <p:cNvGraphicFramePr>
            <a:graphicFrameLocks noGrp="1"/>
          </p:cNvGraphicFramePr>
          <p:nvPr/>
        </p:nvGraphicFramePr>
        <p:xfrm>
          <a:off x="8571846" y="4587157"/>
          <a:ext cx="741777" cy="628686"/>
        </p:xfrm>
        <a:graphic>
          <a:graphicData uri="http://schemas.openxmlformats.org/drawingml/2006/table">
            <a:tbl>
              <a:tblPr firstRow="1" bandRow="1">
                <a:tableStyleId>{5940675A-B579-460E-94D1-54222C63F5DA}</a:tableStyleId>
              </a:tblPr>
              <a:tblGrid>
                <a:gridCol w="741777">
                  <a:extLst>
                    <a:ext uri="{9D8B030D-6E8A-4147-A177-3AD203B41FA5}">
                      <a16:colId xmlns:a16="http://schemas.microsoft.com/office/drawing/2014/main" val="2480878282"/>
                    </a:ext>
                  </a:extLst>
                </a:gridCol>
              </a:tblGrid>
              <a:tr h="104781">
                <a:tc>
                  <a:txBody>
                    <a:bodyPr/>
                    <a:lstStyle/>
                    <a:p>
                      <a:endParaRPr lang="ko-US" sz="500" dirty="0"/>
                    </a:p>
                  </a:txBody>
                  <a:tcPr marL="0" marR="0" marT="0" marB="0">
                    <a:solidFill>
                      <a:srgbClr val="7030A0"/>
                    </a:solidFill>
                  </a:tcPr>
                </a:tc>
                <a:extLst>
                  <a:ext uri="{0D108BD9-81ED-4DB2-BD59-A6C34878D82A}">
                    <a16:rowId xmlns:a16="http://schemas.microsoft.com/office/drawing/2014/main" val="327764432"/>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3933353044"/>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1179021351"/>
                  </a:ext>
                </a:extLst>
              </a:tr>
              <a:tr h="104781">
                <a:tc>
                  <a:txBody>
                    <a:bodyPr/>
                    <a:lstStyle/>
                    <a:p>
                      <a:endParaRPr lang="ko-US" sz="500" dirty="0"/>
                    </a:p>
                  </a:txBody>
                  <a:tcPr marL="0" marR="0" marT="0" marB="0">
                    <a:solidFill>
                      <a:srgbClr val="7030A0"/>
                    </a:solidFill>
                  </a:tcPr>
                </a:tc>
                <a:extLst>
                  <a:ext uri="{0D108BD9-81ED-4DB2-BD59-A6C34878D82A}">
                    <a16:rowId xmlns:a16="http://schemas.microsoft.com/office/drawing/2014/main" val="1951205342"/>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854546153"/>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2945743155"/>
                  </a:ext>
                </a:extLst>
              </a:tr>
            </a:tbl>
          </a:graphicData>
        </a:graphic>
      </p:graphicFrame>
      <p:graphicFrame>
        <p:nvGraphicFramePr>
          <p:cNvPr id="45" name="표 44">
            <a:extLst>
              <a:ext uri="{FF2B5EF4-FFF2-40B4-BE49-F238E27FC236}">
                <a16:creationId xmlns:a16="http://schemas.microsoft.com/office/drawing/2014/main" id="{7CD27A93-883C-BB9B-19E6-CEB201183B46}"/>
              </a:ext>
            </a:extLst>
          </p:cNvPr>
          <p:cNvGraphicFramePr>
            <a:graphicFrameLocks noGrp="1"/>
          </p:cNvGraphicFramePr>
          <p:nvPr/>
        </p:nvGraphicFramePr>
        <p:xfrm>
          <a:off x="11015810" y="1565959"/>
          <a:ext cx="741777" cy="628686"/>
        </p:xfrm>
        <a:graphic>
          <a:graphicData uri="http://schemas.openxmlformats.org/drawingml/2006/table">
            <a:tbl>
              <a:tblPr firstRow="1" bandRow="1">
                <a:tableStyleId>{5940675A-B579-460E-94D1-54222C63F5DA}</a:tableStyleId>
              </a:tblPr>
              <a:tblGrid>
                <a:gridCol w="741777">
                  <a:extLst>
                    <a:ext uri="{9D8B030D-6E8A-4147-A177-3AD203B41FA5}">
                      <a16:colId xmlns:a16="http://schemas.microsoft.com/office/drawing/2014/main" val="2480878282"/>
                    </a:ext>
                  </a:extLst>
                </a:gridCol>
              </a:tblGrid>
              <a:tr h="104781">
                <a:tc>
                  <a:txBody>
                    <a:bodyPr/>
                    <a:lstStyle/>
                    <a:p>
                      <a:endParaRPr lang="ko-US" sz="500" dirty="0"/>
                    </a:p>
                  </a:txBody>
                  <a:tcPr marL="0" marR="0" marT="0" marB="0">
                    <a:solidFill>
                      <a:srgbClr val="7030A0"/>
                    </a:solidFill>
                  </a:tcPr>
                </a:tc>
                <a:extLst>
                  <a:ext uri="{0D108BD9-81ED-4DB2-BD59-A6C34878D82A}">
                    <a16:rowId xmlns:a16="http://schemas.microsoft.com/office/drawing/2014/main" val="327764432"/>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3933353044"/>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1179021351"/>
                  </a:ext>
                </a:extLst>
              </a:tr>
              <a:tr h="104781">
                <a:tc>
                  <a:txBody>
                    <a:bodyPr/>
                    <a:lstStyle/>
                    <a:p>
                      <a:endParaRPr lang="ko-US" sz="500" dirty="0"/>
                    </a:p>
                  </a:txBody>
                  <a:tcPr marL="0" marR="0" marT="0" marB="0">
                    <a:solidFill>
                      <a:srgbClr val="7030A0"/>
                    </a:solidFill>
                  </a:tcPr>
                </a:tc>
                <a:extLst>
                  <a:ext uri="{0D108BD9-81ED-4DB2-BD59-A6C34878D82A}">
                    <a16:rowId xmlns:a16="http://schemas.microsoft.com/office/drawing/2014/main" val="1951205342"/>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854546153"/>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2945743155"/>
                  </a:ext>
                </a:extLst>
              </a:tr>
            </a:tbl>
          </a:graphicData>
        </a:graphic>
      </p:graphicFrame>
      <p:graphicFrame>
        <p:nvGraphicFramePr>
          <p:cNvPr id="46" name="표 45">
            <a:extLst>
              <a:ext uri="{FF2B5EF4-FFF2-40B4-BE49-F238E27FC236}">
                <a16:creationId xmlns:a16="http://schemas.microsoft.com/office/drawing/2014/main" id="{0A317DDF-A493-7A3B-4B6A-09432A81A558}"/>
              </a:ext>
            </a:extLst>
          </p:cNvPr>
          <p:cNvGraphicFramePr>
            <a:graphicFrameLocks noGrp="1"/>
          </p:cNvGraphicFramePr>
          <p:nvPr/>
        </p:nvGraphicFramePr>
        <p:xfrm>
          <a:off x="11010521" y="4587157"/>
          <a:ext cx="741777" cy="628686"/>
        </p:xfrm>
        <a:graphic>
          <a:graphicData uri="http://schemas.openxmlformats.org/drawingml/2006/table">
            <a:tbl>
              <a:tblPr firstRow="1" bandRow="1">
                <a:tableStyleId>{5940675A-B579-460E-94D1-54222C63F5DA}</a:tableStyleId>
              </a:tblPr>
              <a:tblGrid>
                <a:gridCol w="741777">
                  <a:extLst>
                    <a:ext uri="{9D8B030D-6E8A-4147-A177-3AD203B41FA5}">
                      <a16:colId xmlns:a16="http://schemas.microsoft.com/office/drawing/2014/main" val="2480878282"/>
                    </a:ext>
                  </a:extLst>
                </a:gridCol>
              </a:tblGrid>
              <a:tr h="104781">
                <a:tc>
                  <a:txBody>
                    <a:bodyPr/>
                    <a:lstStyle/>
                    <a:p>
                      <a:endParaRPr lang="ko-US" sz="500" dirty="0"/>
                    </a:p>
                  </a:txBody>
                  <a:tcPr marL="0" marR="0" marT="0" marB="0">
                    <a:solidFill>
                      <a:srgbClr val="7030A0"/>
                    </a:solidFill>
                  </a:tcPr>
                </a:tc>
                <a:extLst>
                  <a:ext uri="{0D108BD9-81ED-4DB2-BD59-A6C34878D82A}">
                    <a16:rowId xmlns:a16="http://schemas.microsoft.com/office/drawing/2014/main" val="327764432"/>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3933353044"/>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1179021351"/>
                  </a:ext>
                </a:extLst>
              </a:tr>
              <a:tr h="104781">
                <a:tc>
                  <a:txBody>
                    <a:bodyPr/>
                    <a:lstStyle/>
                    <a:p>
                      <a:endParaRPr lang="ko-US" sz="500" dirty="0"/>
                    </a:p>
                  </a:txBody>
                  <a:tcPr marL="0" marR="0" marT="0" marB="0">
                    <a:solidFill>
                      <a:srgbClr val="7030A0"/>
                    </a:solidFill>
                  </a:tcPr>
                </a:tc>
                <a:extLst>
                  <a:ext uri="{0D108BD9-81ED-4DB2-BD59-A6C34878D82A}">
                    <a16:rowId xmlns:a16="http://schemas.microsoft.com/office/drawing/2014/main" val="1951205342"/>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854546153"/>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2945743155"/>
                  </a:ext>
                </a:extLst>
              </a:tr>
            </a:tbl>
          </a:graphicData>
        </a:graphic>
      </p:graphicFrame>
      <p:graphicFrame>
        <p:nvGraphicFramePr>
          <p:cNvPr id="78" name="표 77">
            <a:extLst>
              <a:ext uri="{FF2B5EF4-FFF2-40B4-BE49-F238E27FC236}">
                <a16:creationId xmlns:a16="http://schemas.microsoft.com/office/drawing/2014/main" id="{C8FFFFCD-5B88-9BF4-BEC8-5E9DC3D682AA}"/>
              </a:ext>
            </a:extLst>
          </p:cNvPr>
          <p:cNvGraphicFramePr>
            <a:graphicFrameLocks noGrp="1"/>
          </p:cNvGraphicFramePr>
          <p:nvPr/>
        </p:nvGraphicFramePr>
        <p:xfrm>
          <a:off x="8572912" y="1565959"/>
          <a:ext cx="741777" cy="628686"/>
        </p:xfrm>
        <a:graphic>
          <a:graphicData uri="http://schemas.openxmlformats.org/drawingml/2006/table">
            <a:tbl>
              <a:tblPr firstRow="1" bandRow="1">
                <a:tableStyleId>{5940675A-B579-460E-94D1-54222C63F5DA}</a:tableStyleId>
              </a:tblPr>
              <a:tblGrid>
                <a:gridCol w="741777">
                  <a:extLst>
                    <a:ext uri="{9D8B030D-6E8A-4147-A177-3AD203B41FA5}">
                      <a16:colId xmlns:a16="http://schemas.microsoft.com/office/drawing/2014/main" val="2480878282"/>
                    </a:ext>
                  </a:extLst>
                </a:gridCol>
              </a:tblGrid>
              <a:tr h="104781">
                <a:tc>
                  <a:txBody>
                    <a:bodyPr/>
                    <a:lstStyle/>
                    <a:p>
                      <a:endParaRPr lang="ko-US" sz="500" dirty="0"/>
                    </a:p>
                  </a:txBody>
                  <a:tcPr marL="0" marR="0" marT="0" marB="0">
                    <a:solidFill>
                      <a:srgbClr val="7030A0"/>
                    </a:solidFill>
                  </a:tcPr>
                </a:tc>
                <a:extLst>
                  <a:ext uri="{0D108BD9-81ED-4DB2-BD59-A6C34878D82A}">
                    <a16:rowId xmlns:a16="http://schemas.microsoft.com/office/drawing/2014/main" val="327764432"/>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3933353044"/>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1179021351"/>
                  </a:ext>
                </a:extLst>
              </a:tr>
              <a:tr h="104781">
                <a:tc>
                  <a:txBody>
                    <a:bodyPr/>
                    <a:lstStyle/>
                    <a:p>
                      <a:endParaRPr lang="ko-US" sz="500" dirty="0"/>
                    </a:p>
                  </a:txBody>
                  <a:tcPr marL="0" marR="0" marT="0" marB="0">
                    <a:solidFill>
                      <a:srgbClr val="7030A0"/>
                    </a:solidFill>
                  </a:tcPr>
                </a:tc>
                <a:extLst>
                  <a:ext uri="{0D108BD9-81ED-4DB2-BD59-A6C34878D82A}">
                    <a16:rowId xmlns:a16="http://schemas.microsoft.com/office/drawing/2014/main" val="1951205342"/>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854546153"/>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2945743155"/>
                  </a:ext>
                </a:extLst>
              </a:tr>
            </a:tbl>
          </a:graphicData>
        </a:graphic>
      </p:graphicFrame>
      <p:graphicFrame>
        <p:nvGraphicFramePr>
          <p:cNvPr id="79" name="표 78">
            <a:extLst>
              <a:ext uri="{FF2B5EF4-FFF2-40B4-BE49-F238E27FC236}">
                <a16:creationId xmlns:a16="http://schemas.microsoft.com/office/drawing/2014/main" id="{FCF97B11-92E6-B6AC-0278-E2143AFCE6AD}"/>
              </a:ext>
            </a:extLst>
          </p:cNvPr>
          <p:cNvGraphicFramePr>
            <a:graphicFrameLocks noGrp="1"/>
          </p:cNvGraphicFramePr>
          <p:nvPr/>
        </p:nvGraphicFramePr>
        <p:xfrm>
          <a:off x="8567623" y="4587157"/>
          <a:ext cx="741777" cy="628686"/>
        </p:xfrm>
        <a:graphic>
          <a:graphicData uri="http://schemas.openxmlformats.org/drawingml/2006/table">
            <a:tbl>
              <a:tblPr firstRow="1" bandRow="1">
                <a:tableStyleId>{5940675A-B579-460E-94D1-54222C63F5DA}</a:tableStyleId>
              </a:tblPr>
              <a:tblGrid>
                <a:gridCol w="741777">
                  <a:extLst>
                    <a:ext uri="{9D8B030D-6E8A-4147-A177-3AD203B41FA5}">
                      <a16:colId xmlns:a16="http://schemas.microsoft.com/office/drawing/2014/main" val="2480878282"/>
                    </a:ext>
                  </a:extLst>
                </a:gridCol>
              </a:tblGrid>
              <a:tr h="104781">
                <a:tc>
                  <a:txBody>
                    <a:bodyPr/>
                    <a:lstStyle/>
                    <a:p>
                      <a:endParaRPr lang="ko-US" sz="500" dirty="0"/>
                    </a:p>
                  </a:txBody>
                  <a:tcPr marL="0" marR="0" marT="0" marB="0">
                    <a:solidFill>
                      <a:srgbClr val="7030A0"/>
                    </a:solidFill>
                  </a:tcPr>
                </a:tc>
                <a:extLst>
                  <a:ext uri="{0D108BD9-81ED-4DB2-BD59-A6C34878D82A}">
                    <a16:rowId xmlns:a16="http://schemas.microsoft.com/office/drawing/2014/main" val="327764432"/>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3933353044"/>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1179021351"/>
                  </a:ext>
                </a:extLst>
              </a:tr>
              <a:tr h="104781">
                <a:tc>
                  <a:txBody>
                    <a:bodyPr/>
                    <a:lstStyle/>
                    <a:p>
                      <a:endParaRPr lang="ko-US" sz="500" dirty="0"/>
                    </a:p>
                  </a:txBody>
                  <a:tcPr marL="0" marR="0" marT="0" marB="0">
                    <a:solidFill>
                      <a:srgbClr val="7030A0"/>
                    </a:solidFill>
                  </a:tcPr>
                </a:tc>
                <a:extLst>
                  <a:ext uri="{0D108BD9-81ED-4DB2-BD59-A6C34878D82A}">
                    <a16:rowId xmlns:a16="http://schemas.microsoft.com/office/drawing/2014/main" val="1951205342"/>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854546153"/>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2945743155"/>
                  </a:ext>
                </a:extLst>
              </a:tr>
            </a:tbl>
          </a:graphicData>
        </a:graphic>
      </p:graphicFrame>
      <p:graphicFrame>
        <p:nvGraphicFramePr>
          <p:cNvPr id="80" name="표 79">
            <a:extLst>
              <a:ext uri="{FF2B5EF4-FFF2-40B4-BE49-F238E27FC236}">
                <a16:creationId xmlns:a16="http://schemas.microsoft.com/office/drawing/2014/main" id="{8A682276-6C88-7347-3DE9-458C2B0B1CD3}"/>
              </a:ext>
            </a:extLst>
          </p:cNvPr>
          <p:cNvGraphicFramePr>
            <a:graphicFrameLocks noGrp="1"/>
          </p:cNvGraphicFramePr>
          <p:nvPr/>
        </p:nvGraphicFramePr>
        <p:xfrm>
          <a:off x="11011587" y="1565959"/>
          <a:ext cx="741777" cy="628686"/>
        </p:xfrm>
        <a:graphic>
          <a:graphicData uri="http://schemas.openxmlformats.org/drawingml/2006/table">
            <a:tbl>
              <a:tblPr firstRow="1" bandRow="1">
                <a:tableStyleId>{5940675A-B579-460E-94D1-54222C63F5DA}</a:tableStyleId>
              </a:tblPr>
              <a:tblGrid>
                <a:gridCol w="741777">
                  <a:extLst>
                    <a:ext uri="{9D8B030D-6E8A-4147-A177-3AD203B41FA5}">
                      <a16:colId xmlns:a16="http://schemas.microsoft.com/office/drawing/2014/main" val="2480878282"/>
                    </a:ext>
                  </a:extLst>
                </a:gridCol>
              </a:tblGrid>
              <a:tr h="104781">
                <a:tc>
                  <a:txBody>
                    <a:bodyPr/>
                    <a:lstStyle/>
                    <a:p>
                      <a:endParaRPr lang="ko-US" sz="500" dirty="0"/>
                    </a:p>
                  </a:txBody>
                  <a:tcPr marL="0" marR="0" marT="0" marB="0">
                    <a:solidFill>
                      <a:srgbClr val="7030A0"/>
                    </a:solidFill>
                  </a:tcPr>
                </a:tc>
                <a:extLst>
                  <a:ext uri="{0D108BD9-81ED-4DB2-BD59-A6C34878D82A}">
                    <a16:rowId xmlns:a16="http://schemas.microsoft.com/office/drawing/2014/main" val="327764432"/>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3933353044"/>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1179021351"/>
                  </a:ext>
                </a:extLst>
              </a:tr>
              <a:tr h="104781">
                <a:tc>
                  <a:txBody>
                    <a:bodyPr/>
                    <a:lstStyle/>
                    <a:p>
                      <a:endParaRPr lang="ko-US" sz="500" dirty="0"/>
                    </a:p>
                  </a:txBody>
                  <a:tcPr marL="0" marR="0" marT="0" marB="0">
                    <a:solidFill>
                      <a:srgbClr val="7030A0"/>
                    </a:solidFill>
                  </a:tcPr>
                </a:tc>
                <a:extLst>
                  <a:ext uri="{0D108BD9-81ED-4DB2-BD59-A6C34878D82A}">
                    <a16:rowId xmlns:a16="http://schemas.microsoft.com/office/drawing/2014/main" val="1951205342"/>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854546153"/>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2945743155"/>
                  </a:ext>
                </a:extLst>
              </a:tr>
            </a:tbl>
          </a:graphicData>
        </a:graphic>
      </p:graphicFrame>
      <p:graphicFrame>
        <p:nvGraphicFramePr>
          <p:cNvPr id="81" name="표 80">
            <a:extLst>
              <a:ext uri="{FF2B5EF4-FFF2-40B4-BE49-F238E27FC236}">
                <a16:creationId xmlns:a16="http://schemas.microsoft.com/office/drawing/2014/main" id="{8C7E0127-7A61-EA8D-EE06-1A99031954A2}"/>
              </a:ext>
            </a:extLst>
          </p:cNvPr>
          <p:cNvGraphicFramePr>
            <a:graphicFrameLocks noGrp="1"/>
          </p:cNvGraphicFramePr>
          <p:nvPr/>
        </p:nvGraphicFramePr>
        <p:xfrm>
          <a:off x="11010758" y="4587157"/>
          <a:ext cx="741777" cy="628686"/>
        </p:xfrm>
        <a:graphic>
          <a:graphicData uri="http://schemas.openxmlformats.org/drawingml/2006/table">
            <a:tbl>
              <a:tblPr firstRow="1" bandRow="1">
                <a:tableStyleId>{5940675A-B579-460E-94D1-54222C63F5DA}</a:tableStyleId>
              </a:tblPr>
              <a:tblGrid>
                <a:gridCol w="741777">
                  <a:extLst>
                    <a:ext uri="{9D8B030D-6E8A-4147-A177-3AD203B41FA5}">
                      <a16:colId xmlns:a16="http://schemas.microsoft.com/office/drawing/2014/main" val="2480878282"/>
                    </a:ext>
                  </a:extLst>
                </a:gridCol>
              </a:tblGrid>
              <a:tr h="104781">
                <a:tc>
                  <a:txBody>
                    <a:bodyPr/>
                    <a:lstStyle/>
                    <a:p>
                      <a:endParaRPr lang="ko-US" sz="500" dirty="0"/>
                    </a:p>
                  </a:txBody>
                  <a:tcPr marL="0" marR="0" marT="0" marB="0">
                    <a:solidFill>
                      <a:srgbClr val="7030A0"/>
                    </a:solidFill>
                  </a:tcPr>
                </a:tc>
                <a:extLst>
                  <a:ext uri="{0D108BD9-81ED-4DB2-BD59-A6C34878D82A}">
                    <a16:rowId xmlns:a16="http://schemas.microsoft.com/office/drawing/2014/main" val="327764432"/>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3933353044"/>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1179021351"/>
                  </a:ext>
                </a:extLst>
              </a:tr>
              <a:tr h="104781">
                <a:tc>
                  <a:txBody>
                    <a:bodyPr/>
                    <a:lstStyle/>
                    <a:p>
                      <a:endParaRPr lang="ko-US" sz="500" dirty="0"/>
                    </a:p>
                  </a:txBody>
                  <a:tcPr marL="0" marR="0" marT="0" marB="0">
                    <a:solidFill>
                      <a:srgbClr val="7030A0"/>
                    </a:solidFill>
                  </a:tcPr>
                </a:tc>
                <a:extLst>
                  <a:ext uri="{0D108BD9-81ED-4DB2-BD59-A6C34878D82A}">
                    <a16:rowId xmlns:a16="http://schemas.microsoft.com/office/drawing/2014/main" val="1951205342"/>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854546153"/>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2945743155"/>
                  </a:ext>
                </a:extLst>
              </a:tr>
            </a:tbl>
          </a:graphicData>
        </a:graphic>
      </p:graphicFrame>
      <p:sp>
        <p:nvSpPr>
          <p:cNvPr id="87" name="직사각형 86">
            <a:extLst>
              <a:ext uri="{FF2B5EF4-FFF2-40B4-BE49-F238E27FC236}">
                <a16:creationId xmlns:a16="http://schemas.microsoft.com/office/drawing/2014/main" id="{5B381ED4-B8E5-B7A3-A2F8-FE7B0CBE635E}"/>
              </a:ext>
            </a:extLst>
          </p:cNvPr>
          <p:cNvSpPr/>
          <p:nvPr/>
        </p:nvSpPr>
        <p:spPr>
          <a:xfrm>
            <a:off x="201899" y="2430682"/>
            <a:ext cx="2807246" cy="423973"/>
          </a:xfrm>
          <a:prstGeom prst="rect">
            <a:avLst/>
          </a:prstGeom>
          <a:noFill/>
          <a:ln>
            <a:solidFill>
              <a:srgbClr val="7030A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US"/>
          </a:p>
        </p:txBody>
      </p:sp>
      <p:sp>
        <p:nvSpPr>
          <p:cNvPr id="88" name="내용 개체 틀 7">
            <a:extLst>
              <a:ext uri="{FF2B5EF4-FFF2-40B4-BE49-F238E27FC236}">
                <a16:creationId xmlns:a16="http://schemas.microsoft.com/office/drawing/2014/main" id="{F75E81D7-940F-4CE5-9C33-DCA0E0108DE1}"/>
              </a:ext>
            </a:extLst>
          </p:cNvPr>
          <p:cNvSpPr txBox="1">
            <a:spLocks/>
          </p:cNvSpPr>
          <p:nvPr/>
        </p:nvSpPr>
        <p:spPr>
          <a:xfrm>
            <a:off x="482004" y="4670325"/>
            <a:ext cx="4252528" cy="523220"/>
          </a:xfrm>
          <a:prstGeom prst="rect">
            <a:avLst/>
          </a:prstGeom>
          <a:noFill/>
        </p:spPr>
        <p:txBody>
          <a:bodyPr vert="horz" lIns="91440" tIns="45720" rIns="91440" bIns="45720" rtlCol="0">
            <a:normAutofit/>
          </a:bodyPr>
          <a:lstStyle>
            <a:lvl1pPr marL="182880" indent="-274320" algn="l" defTabSz="914400" rtl="0" eaLnBrk="1" latinLnBrk="0" hangingPunct="1">
              <a:spcBef>
                <a:spcPct val="20000"/>
              </a:spcBef>
              <a:buClr>
                <a:schemeClr val="accent1"/>
              </a:buClr>
              <a:buSzPct val="85000"/>
              <a:buFont typeface="Courier New" panose="02070309020205020404" pitchFamily="49" charset="0"/>
              <a:buChar char="o"/>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buFont typeface="Courier New" panose="02070309020205020404" pitchFamily="49" charset="0"/>
              <a:buNone/>
            </a:pPr>
            <a:r>
              <a:rPr lang="en-US" dirty="0"/>
              <a:t>2. </a:t>
            </a:r>
            <a:r>
              <a:rPr lang="en-US" b="1" dirty="0" err="1"/>
              <a:t>AllGather</a:t>
            </a:r>
            <a:r>
              <a:rPr lang="en-US" b="1" dirty="0"/>
              <a:t>(AG) </a:t>
            </a:r>
            <a:r>
              <a:rPr lang="en-US" dirty="0"/>
              <a:t>B sub-shards</a:t>
            </a:r>
            <a:endParaRPr lang="ko-US" dirty="0"/>
          </a:p>
        </p:txBody>
      </p:sp>
      <p:sp>
        <p:nvSpPr>
          <p:cNvPr id="89" name="직사각형 88">
            <a:extLst>
              <a:ext uri="{FF2B5EF4-FFF2-40B4-BE49-F238E27FC236}">
                <a16:creationId xmlns:a16="http://schemas.microsoft.com/office/drawing/2014/main" id="{18AB12A1-1BDF-CD3F-FD88-5145B1186DF6}"/>
              </a:ext>
            </a:extLst>
          </p:cNvPr>
          <p:cNvSpPr/>
          <p:nvPr/>
        </p:nvSpPr>
        <p:spPr>
          <a:xfrm>
            <a:off x="190324" y="2838790"/>
            <a:ext cx="2807246" cy="423973"/>
          </a:xfrm>
          <a:prstGeom prst="rect">
            <a:avLst/>
          </a:prstGeom>
          <a:noFill/>
          <a:ln>
            <a:solidFill>
              <a:srgbClr val="7030A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US"/>
          </a:p>
        </p:txBody>
      </p:sp>
      <p:sp>
        <p:nvSpPr>
          <p:cNvPr id="90" name="내용 개체 틀 7">
            <a:extLst>
              <a:ext uri="{FF2B5EF4-FFF2-40B4-BE49-F238E27FC236}">
                <a16:creationId xmlns:a16="http://schemas.microsoft.com/office/drawing/2014/main" id="{276733A0-6734-AC9B-60BF-951E24431817}"/>
              </a:ext>
            </a:extLst>
          </p:cNvPr>
          <p:cNvSpPr txBox="1">
            <a:spLocks/>
          </p:cNvSpPr>
          <p:nvPr/>
        </p:nvSpPr>
        <p:spPr>
          <a:xfrm>
            <a:off x="342585" y="4670325"/>
            <a:ext cx="4657403" cy="523220"/>
          </a:xfrm>
          <a:prstGeom prst="rect">
            <a:avLst/>
          </a:prstGeom>
          <a:noFill/>
        </p:spPr>
        <p:txBody>
          <a:bodyPr vert="horz" lIns="91440" tIns="45720" rIns="91440" bIns="45720" rtlCol="0">
            <a:normAutofit/>
          </a:bodyPr>
          <a:lstStyle>
            <a:lvl1pPr marL="182880" indent="-274320" algn="l" defTabSz="914400" rtl="0" eaLnBrk="1" latinLnBrk="0" hangingPunct="1">
              <a:spcBef>
                <a:spcPct val="20000"/>
              </a:spcBef>
              <a:buClr>
                <a:schemeClr val="accent1"/>
              </a:buClr>
              <a:buSzPct val="85000"/>
              <a:buFont typeface="Courier New" panose="02070309020205020404" pitchFamily="49" charset="0"/>
              <a:buChar char="o"/>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buFont typeface="Courier New" panose="02070309020205020404" pitchFamily="49" charset="0"/>
              <a:buNone/>
            </a:pPr>
            <a:r>
              <a:rPr lang="en-US" dirty="0"/>
              <a:t>3. </a:t>
            </a:r>
            <a:r>
              <a:rPr lang="en-US" b="1" dirty="0"/>
              <a:t>Compute </a:t>
            </a:r>
            <a:r>
              <a:rPr lang="en-US" dirty="0"/>
              <a:t>partial GeMM</a:t>
            </a:r>
            <a:endParaRPr lang="ko-US" dirty="0"/>
          </a:p>
        </p:txBody>
      </p:sp>
      <p:sp>
        <p:nvSpPr>
          <p:cNvPr id="91" name="직사각형 90">
            <a:extLst>
              <a:ext uri="{FF2B5EF4-FFF2-40B4-BE49-F238E27FC236}">
                <a16:creationId xmlns:a16="http://schemas.microsoft.com/office/drawing/2014/main" id="{8D703BF1-5E5E-1A16-351B-19A73785BBE0}"/>
              </a:ext>
            </a:extLst>
          </p:cNvPr>
          <p:cNvSpPr/>
          <p:nvPr/>
        </p:nvSpPr>
        <p:spPr>
          <a:xfrm>
            <a:off x="190324" y="3262763"/>
            <a:ext cx="1753948" cy="423973"/>
          </a:xfrm>
          <a:prstGeom prst="rect">
            <a:avLst/>
          </a:prstGeom>
          <a:noFill/>
          <a:ln>
            <a:solidFill>
              <a:srgbClr val="7030A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US"/>
          </a:p>
        </p:txBody>
      </p:sp>
      <p:sp>
        <p:nvSpPr>
          <p:cNvPr id="92" name="직사각형 91">
            <a:extLst>
              <a:ext uri="{FF2B5EF4-FFF2-40B4-BE49-F238E27FC236}">
                <a16:creationId xmlns:a16="http://schemas.microsoft.com/office/drawing/2014/main" id="{259EF79B-20C1-9628-AF00-C98DEB36022F}"/>
              </a:ext>
            </a:extLst>
          </p:cNvPr>
          <p:cNvSpPr/>
          <p:nvPr/>
        </p:nvSpPr>
        <p:spPr>
          <a:xfrm>
            <a:off x="7791939" y="2947833"/>
            <a:ext cx="708428" cy="687468"/>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dirty="0"/>
              <a:t>C</a:t>
            </a:r>
            <a:r>
              <a:rPr lang="en-US" sz="2000" baseline="-25000" dirty="0"/>
              <a:t>00</a:t>
            </a:r>
            <a:endParaRPr lang="ko-US" sz="2000" baseline="-25000" dirty="0"/>
          </a:p>
        </p:txBody>
      </p: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2AB2FA74-6B9D-BFE8-967D-1C93A47FE5DD}"/>
                  </a:ext>
                </a:extLst>
              </p:cNvPr>
              <p:cNvSpPr txBox="1"/>
              <p:nvPr/>
            </p:nvSpPr>
            <p:spPr>
              <a:xfrm>
                <a:off x="7429496" y="3137678"/>
                <a:ext cx="248466"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oMath>
                  </m:oMathPara>
                </a14:m>
                <a:endParaRPr lang="ko-US" sz="2000" dirty="0"/>
              </a:p>
            </p:txBody>
          </p:sp>
        </mc:Choice>
        <mc:Fallback xmlns="">
          <p:sp>
            <p:nvSpPr>
              <p:cNvPr id="93" name="TextBox 92">
                <a:extLst>
                  <a:ext uri="{FF2B5EF4-FFF2-40B4-BE49-F238E27FC236}">
                    <a16:creationId xmlns:a16="http://schemas.microsoft.com/office/drawing/2014/main" id="{2AB2FA74-6B9D-BFE8-967D-1C93A47FE5DD}"/>
                  </a:ext>
                </a:extLst>
              </p:cNvPr>
              <p:cNvSpPr txBox="1">
                <a:spLocks noRot="1" noChangeAspect="1" noMove="1" noResize="1" noEditPoints="1" noAdjustHandles="1" noChangeArrowheads="1" noChangeShapeType="1" noTextEdit="1"/>
              </p:cNvSpPr>
              <p:nvPr/>
            </p:nvSpPr>
            <p:spPr>
              <a:xfrm>
                <a:off x="7429496" y="3137678"/>
                <a:ext cx="248466" cy="307777"/>
              </a:xfrm>
              <a:prstGeom prst="rect">
                <a:avLst/>
              </a:prstGeom>
              <a:blipFill>
                <a:blip r:embed="rId14"/>
                <a:stretch>
                  <a:fillRect l="-10000" r="-10000"/>
                </a:stretch>
              </a:blipFill>
            </p:spPr>
            <p:txBody>
              <a:bodyPr/>
              <a:lstStyle/>
              <a:p>
                <a:r>
                  <a:rPr lang="ko-US">
                    <a:noFill/>
                  </a:rPr>
                  <a:t> </a:t>
                </a:r>
              </a:p>
            </p:txBody>
          </p:sp>
        </mc:Fallback>
      </mc:AlternateContent>
      <p:graphicFrame>
        <p:nvGraphicFramePr>
          <p:cNvPr id="94" name="표 93">
            <a:extLst>
              <a:ext uri="{FF2B5EF4-FFF2-40B4-BE49-F238E27FC236}">
                <a16:creationId xmlns:a16="http://schemas.microsoft.com/office/drawing/2014/main" id="{586F41EC-41FE-0AF0-88CA-92F469354645}"/>
              </a:ext>
            </a:extLst>
          </p:cNvPr>
          <p:cNvGraphicFramePr>
            <a:graphicFrameLocks noGrp="1"/>
          </p:cNvGraphicFramePr>
          <p:nvPr/>
        </p:nvGraphicFramePr>
        <p:xfrm>
          <a:off x="7788589" y="2949298"/>
          <a:ext cx="715128" cy="686003"/>
        </p:xfrm>
        <a:graphic>
          <a:graphicData uri="http://schemas.openxmlformats.org/drawingml/2006/table">
            <a:tbl>
              <a:tblPr firstRow="1" bandRow="1">
                <a:tableStyleId>{5940675A-B579-460E-94D1-54222C63F5DA}</a:tableStyleId>
              </a:tblPr>
              <a:tblGrid>
                <a:gridCol w="119188">
                  <a:extLst>
                    <a:ext uri="{9D8B030D-6E8A-4147-A177-3AD203B41FA5}">
                      <a16:colId xmlns:a16="http://schemas.microsoft.com/office/drawing/2014/main" val="3531330245"/>
                    </a:ext>
                  </a:extLst>
                </a:gridCol>
                <a:gridCol w="119188">
                  <a:extLst>
                    <a:ext uri="{9D8B030D-6E8A-4147-A177-3AD203B41FA5}">
                      <a16:colId xmlns:a16="http://schemas.microsoft.com/office/drawing/2014/main" val="1133633687"/>
                    </a:ext>
                  </a:extLst>
                </a:gridCol>
                <a:gridCol w="119188">
                  <a:extLst>
                    <a:ext uri="{9D8B030D-6E8A-4147-A177-3AD203B41FA5}">
                      <a16:colId xmlns:a16="http://schemas.microsoft.com/office/drawing/2014/main" val="169634987"/>
                    </a:ext>
                  </a:extLst>
                </a:gridCol>
                <a:gridCol w="119188">
                  <a:extLst>
                    <a:ext uri="{9D8B030D-6E8A-4147-A177-3AD203B41FA5}">
                      <a16:colId xmlns:a16="http://schemas.microsoft.com/office/drawing/2014/main" val="1129805408"/>
                    </a:ext>
                  </a:extLst>
                </a:gridCol>
                <a:gridCol w="119188">
                  <a:extLst>
                    <a:ext uri="{9D8B030D-6E8A-4147-A177-3AD203B41FA5}">
                      <a16:colId xmlns:a16="http://schemas.microsoft.com/office/drawing/2014/main" val="1791848169"/>
                    </a:ext>
                  </a:extLst>
                </a:gridCol>
                <a:gridCol w="119188">
                  <a:extLst>
                    <a:ext uri="{9D8B030D-6E8A-4147-A177-3AD203B41FA5}">
                      <a16:colId xmlns:a16="http://schemas.microsoft.com/office/drawing/2014/main" val="3470137408"/>
                    </a:ext>
                  </a:extLst>
                </a:gridCol>
              </a:tblGrid>
              <a:tr h="686003">
                <a:tc>
                  <a:txBody>
                    <a:bodyPr/>
                    <a:lstStyle/>
                    <a:p>
                      <a:endParaRPr lang="ko-US" dirty="0"/>
                    </a:p>
                  </a:txBody>
                  <a:tcPr marL="45720" marR="45720">
                    <a:solidFill>
                      <a:srgbClr val="7030A0"/>
                    </a:solidFill>
                  </a:tcPr>
                </a:tc>
                <a:tc>
                  <a:txBody>
                    <a:bodyPr/>
                    <a:lstStyle/>
                    <a:p>
                      <a:endParaRPr lang="ko-US"/>
                    </a:p>
                  </a:txBody>
                  <a:tcPr marL="45720" marR="45720">
                    <a:solidFill>
                      <a:schemeClr val="bg1"/>
                    </a:solidFill>
                  </a:tcPr>
                </a:tc>
                <a:tc>
                  <a:txBody>
                    <a:bodyPr/>
                    <a:lstStyle/>
                    <a:p>
                      <a:endParaRPr lang="ko-US" dirty="0"/>
                    </a:p>
                  </a:txBody>
                  <a:tcPr marL="45720" marR="45720">
                    <a:solidFill>
                      <a:schemeClr val="bg1"/>
                    </a:solidFill>
                  </a:tcPr>
                </a:tc>
                <a:tc>
                  <a:txBody>
                    <a:bodyPr/>
                    <a:lstStyle/>
                    <a:p>
                      <a:endParaRPr lang="ko-US" dirty="0"/>
                    </a:p>
                  </a:txBody>
                  <a:tcPr marL="45720" marR="45720">
                    <a:solidFill>
                      <a:srgbClr val="7030A0"/>
                    </a:solidFill>
                  </a:tcPr>
                </a:tc>
                <a:tc>
                  <a:txBody>
                    <a:bodyPr/>
                    <a:lstStyle/>
                    <a:p>
                      <a:endParaRPr lang="ko-US"/>
                    </a:p>
                  </a:txBody>
                  <a:tcPr marL="45720" marR="45720">
                    <a:solidFill>
                      <a:schemeClr val="bg1"/>
                    </a:solidFill>
                  </a:tcPr>
                </a:tc>
                <a:tc>
                  <a:txBody>
                    <a:bodyPr/>
                    <a:lstStyle/>
                    <a:p>
                      <a:endParaRPr lang="ko-US" dirty="0"/>
                    </a:p>
                  </a:txBody>
                  <a:tcPr marL="45720" marR="45720">
                    <a:solidFill>
                      <a:schemeClr val="bg1"/>
                    </a:solidFill>
                  </a:tcPr>
                </a:tc>
                <a:extLst>
                  <a:ext uri="{0D108BD9-81ED-4DB2-BD59-A6C34878D82A}">
                    <a16:rowId xmlns:a16="http://schemas.microsoft.com/office/drawing/2014/main" val="3127338841"/>
                  </a:ext>
                </a:extLst>
              </a:tr>
            </a:tbl>
          </a:graphicData>
        </a:graphic>
      </p:graphicFrame>
      <mc:AlternateContent xmlns:mc="http://schemas.openxmlformats.org/markup-compatibility/2006" xmlns:a14="http://schemas.microsoft.com/office/drawing/2010/main">
        <mc:Choice Requires="a14">
          <p:sp>
            <p:nvSpPr>
              <p:cNvPr id="96" name="TextBox 95">
                <a:extLst>
                  <a:ext uri="{FF2B5EF4-FFF2-40B4-BE49-F238E27FC236}">
                    <a16:creationId xmlns:a16="http://schemas.microsoft.com/office/drawing/2014/main" id="{1604A612-E500-3522-F44D-95B0D2E5C793}"/>
                  </a:ext>
                </a:extLst>
              </p:cNvPr>
              <p:cNvSpPr txBox="1"/>
              <p:nvPr/>
            </p:nvSpPr>
            <p:spPr>
              <a:xfrm>
                <a:off x="9824605" y="5557608"/>
                <a:ext cx="248466"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oMath>
                  </m:oMathPara>
                </a14:m>
                <a:endParaRPr lang="ko-US" sz="2000" dirty="0"/>
              </a:p>
            </p:txBody>
          </p:sp>
        </mc:Choice>
        <mc:Fallback xmlns="">
          <p:sp>
            <p:nvSpPr>
              <p:cNvPr id="96" name="TextBox 95">
                <a:extLst>
                  <a:ext uri="{FF2B5EF4-FFF2-40B4-BE49-F238E27FC236}">
                    <a16:creationId xmlns:a16="http://schemas.microsoft.com/office/drawing/2014/main" id="{1604A612-E500-3522-F44D-95B0D2E5C793}"/>
                  </a:ext>
                </a:extLst>
              </p:cNvPr>
              <p:cNvSpPr txBox="1">
                <a:spLocks noRot="1" noChangeAspect="1" noMove="1" noResize="1" noEditPoints="1" noAdjustHandles="1" noChangeArrowheads="1" noChangeShapeType="1" noTextEdit="1"/>
              </p:cNvSpPr>
              <p:nvPr/>
            </p:nvSpPr>
            <p:spPr>
              <a:xfrm>
                <a:off x="9824605" y="5557608"/>
                <a:ext cx="248466" cy="307777"/>
              </a:xfrm>
              <a:prstGeom prst="rect">
                <a:avLst/>
              </a:prstGeom>
              <a:blipFill>
                <a:blip r:embed="rId15"/>
                <a:stretch>
                  <a:fillRect l="-10000" r="-10000"/>
                </a:stretch>
              </a:blipFill>
            </p:spPr>
            <p:txBody>
              <a:bodyPr/>
              <a:lstStyle/>
              <a:p>
                <a:r>
                  <a:rPr lang="ko-US">
                    <a:noFill/>
                  </a:rPr>
                  <a:t> </a:t>
                </a:r>
              </a:p>
            </p:txBody>
          </p:sp>
        </mc:Fallback>
      </mc:AlternateContent>
      <mc:AlternateContent xmlns:mc="http://schemas.openxmlformats.org/markup-compatibility/2006" xmlns:a14="http://schemas.microsoft.com/office/drawing/2010/main">
        <mc:Choice Requires="a14">
          <p:sp>
            <p:nvSpPr>
              <p:cNvPr id="98" name="TextBox 97">
                <a:extLst>
                  <a:ext uri="{FF2B5EF4-FFF2-40B4-BE49-F238E27FC236}">
                    <a16:creationId xmlns:a16="http://schemas.microsoft.com/office/drawing/2014/main" id="{07E3F834-E797-EA0E-4321-F2EDF6E0502C}"/>
                  </a:ext>
                </a:extLst>
              </p:cNvPr>
              <p:cNvSpPr txBox="1"/>
              <p:nvPr/>
            </p:nvSpPr>
            <p:spPr>
              <a:xfrm>
                <a:off x="9827954" y="3126103"/>
                <a:ext cx="248466"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oMath>
                  </m:oMathPara>
                </a14:m>
                <a:endParaRPr lang="ko-US" sz="2000" dirty="0"/>
              </a:p>
            </p:txBody>
          </p:sp>
        </mc:Choice>
        <mc:Fallback xmlns="">
          <p:sp>
            <p:nvSpPr>
              <p:cNvPr id="98" name="TextBox 97">
                <a:extLst>
                  <a:ext uri="{FF2B5EF4-FFF2-40B4-BE49-F238E27FC236}">
                    <a16:creationId xmlns:a16="http://schemas.microsoft.com/office/drawing/2014/main" id="{07E3F834-E797-EA0E-4321-F2EDF6E0502C}"/>
                  </a:ext>
                </a:extLst>
              </p:cNvPr>
              <p:cNvSpPr txBox="1">
                <a:spLocks noRot="1" noChangeAspect="1" noMove="1" noResize="1" noEditPoints="1" noAdjustHandles="1" noChangeArrowheads="1" noChangeShapeType="1" noTextEdit="1"/>
              </p:cNvSpPr>
              <p:nvPr/>
            </p:nvSpPr>
            <p:spPr>
              <a:xfrm>
                <a:off x="9827954" y="3126103"/>
                <a:ext cx="248466" cy="307777"/>
              </a:xfrm>
              <a:prstGeom prst="rect">
                <a:avLst/>
              </a:prstGeom>
              <a:blipFill>
                <a:blip r:embed="rId16"/>
                <a:stretch>
                  <a:fillRect l="-9524" r="-9524"/>
                </a:stretch>
              </a:blipFill>
            </p:spPr>
            <p:txBody>
              <a:bodyPr/>
              <a:lstStyle/>
              <a:p>
                <a:r>
                  <a:rPr lang="ko-US">
                    <a:noFill/>
                  </a:rPr>
                  <a:t> </a:t>
                </a:r>
              </a:p>
            </p:txBody>
          </p:sp>
        </mc:Fallback>
      </mc:AlternateContent>
      <p:sp>
        <p:nvSpPr>
          <p:cNvPr id="99" name="직사각형 98">
            <a:extLst>
              <a:ext uri="{FF2B5EF4-FFF2-40B4-BE49-F238E27FC236}">
                <a16:creationId xmlns:a16="http://schemas.microsoft.com/office/drawing/2014/main" id="{B1F4DC13-E689-F02F-6775-9C9E7696E678}"/>
              </a:ext>
            </a:extLst>
          </p:cNvPr>
          <p:cNvSpPr/>
          <p:nvPr/>
        </p:nvSpPr>
        <p:spPr>
          <a:xfrm>
            <a:off x="10906837" y="5367763"/>
            <a:ext cx="708428" cy="687468"/>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dirty="0"/>
              <a:t>C</a:t>
            </a:r>
            <a:r>
              <a:rPr lang="en-US" sz="2000" baseline="-25000" dirty="0"/>
              <a:t>11</a:t>
            </a:r>
            <a:endParaRPr lang="ko-US" sz="2000" baseline="-25000" dirty="0"/>
          </a:p>
        </p:txBody>
      </p:sp>
      <p:sp>
        <p:nvSpPr>
          <p:cNvPr id="100" name="직사각형 99">
            <a:extLst>
              <a:ext uri="{FF2B5EF4-FFF2-40B4-BE49-F238E27FC236}">
                <a16:creationId xmlns:a16="http://schemas.microsoft.com/office/drawing/2014/main" id="{81C4D3B9-A755-A52E-9526-3936EEA66BC2}"/>
              </a:ext>
            </a:extLst>
          </p:cNvPr>
          <p:cNvSpPr/>
          <p:nvPr/>
        </p:nvSpPr>
        <p:spPr>
          <a:xfrm>
            <a:off x="10910186" y="2936258"/>
            <a:ext cx="708428" cy="687468"/>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dirty="0"/>
              <a:t>C</a:t>
            </a:r>
            <a:r>
              <a:rPr lang="en-US" sz="2000" baseline="-25000" dirty="0"/>
              <a:t>01</a:t>
            </a:r>
            <a:endParaRPr lang="ko-US" sz="2000" baseline="-25000" dirty="0"/>
          </a:p>
        </p:txBody>
      </p:sp>
      <p:graphicFrame>
        <p:nvGraphicFramePr>
          <p:cNvPr id="102" name="표 101">
            <a:extLst>
              <a:ext uri="{FF2B5EF4-FFF2-40B4-BE49-F238E27FC236}">
                <a16:creationId xmlns:a16="http://schemas.microsoft.com/office/drawing/2014/main" id="{902CA698-13C8-271B-D43F-0F83AF2957F8}"/>
              </a:ext>
            </a:extLst>
          </p:cNvPr>
          <p:cNvGraphicFramePr>
            <a:graphicFrameLocks noGrp="1"/>
          </p:cNvGraphicFramePr>
          <p:nvPr/>
        </p:nvGraphicFramePr>
        <p:xfrm>
          <a:off x="7788795" y="5381653"/>
          <a:ext cx="715128" cy="686003"/>
        </p:xfrm>
        <a:graphic>
          <a:graphicData uri="http://schemas.openxmlformats.org/drawingml/2006/table">
            <a:tbl>
              <a:tblPr firstRow="1" bandRow="1">
                <a:tableStyleId>{5940675A-B579-460E-94D1-54222C63F5DA}</a:tableStyleId>
              </a:tblPr>
              <a:tblGrid>
                <a:gridCol w="119188">
                  <a:extLst>
                    <a:ext uri="{9D8B030D-6E8A-4147-A177-3AD203B41FA5}">
                      <a16:colId xmlns:a16="http://schemas.microsoft.com/office/drawing/2014/main" val="3531330245"/>
                    </a:ext>
                  </a:extLst>
                </a:gridCol>
                <a:gridCol w="119188">
                  <a:extLst>
                    <a:ext uri="{9D8B030D-6E8A-4147-A177-3AD203B41FA5}">
                      <a16:colId xmlns:a16="http://schemas.microsoft.com/office/drawing/2014/main" val="1133633687"/>
                    </a:ext>
                  </a:extLst>
                </a:gridCol>
                <a:gridCol w="119188">
                  <a:extLst>
                    <a:ext uri="{9D8B030D-6E8A-4147-A177-3AD203B41FA5}">
                      <a16:colId xmlns:a16="http://schemas.microsoft.com/office/drawing/2014/main" val="169634987"/>
                    </a:ext>
                  </a:extLst>
                </a:gridCol>
                <a:gridCol w="119188">
                  <a:extLst>
                    <a:ext uri="{9D8B030D-6E8A-4147-A177-3AD203B41FA5}">
                      <a16:colId xmlns:a16="http://schemas.microsoft.com/office/drawing/2014/main" val="1129805408"/>
                    </a:ext>
                  </a:extLst>
                </a:gridCol>
                <a:gridCol w="119188">
                  <a:extLst>
                    <a:ext uri="{9D8B030D-6E8A-4147-A177-3AD203B41FA5}">
                      <a16:colId xmlns:a16="http://schemas.microsoft.com/office/drawing/2014/main" val="1791848169"/>
                    </a:ext>
                  </a:extLst>
                </a:gridCol>
                <a:gridCol w="119188">
                  <a:extLst>
                    <a:ext uri="{9D8B030D-6E8A-4147-A177-3AD203B41FA5}">
                      <a16:colId xmlns:a16="http://schemas.microsoft.com/office/drawing/2014/main" val="3470137408"/>
                    </a:ext>
                  </a:extLst>
                </a:gridCol>
              </a:tblGrid>
              <a:tr h="686003">
                <a:tc>
                  <a:txBody>
                    <a:bodyPr/>
                    <a:lstStyle/>
                    <a:p>
                      <a:endParaRPr lang="ko-US" dirty="0"/>
                    </a:p>
                  </a:txBody>
                  <a:tcPr marL="45720" marR="45720">
                    <a:solidFill>
                      <a:srgbClr val="7030A0"/>
                    </a:solidFill>
                  </a:tcPr>
                </a:tc>
                <a:tc>
                  <a:txBody>
                    <a:bodyPr/>
                    <a:lstStyle/>
                    <a:p>
                      <a:endParaRPr lang="ko-US"/>
                    </a:p>
                  </a:txBody>
                  <a:tcPr marL="45720" marR="45720">
                    <a:solidFill>
                      <a:schemeClr val="bg1"/>
                    </a:solidFill>
                  </a:tcPr>
                </a:tc>
                <a:tc>
                  <a:txBody>
                    <a:bodyPr/>
                    <a:lstStyle/>
                    <a:p>
                      <a:endParaRPr lang="ko-US" dirty="0"/>
                    </a:p>
                  </a:txBody>
                  <a:tcPr marL="45720" marR="45720">
                    <a:solidFill>
                      <a:schemeClr val="bg1"/>
                    </a:solidFill>
                  </a:tcPr>
                </a:tc>
                <a:tc>
                  <a:txBody>
                    <a:bodyPr/>
                    <a:lstStyle/>
                    <a:p>
                      <a:endParaRPr lang="ko-US" dirty="0"/>
                    </a:p>
                  </a:txBody>
                  <a:tcPr marL="45720" marR="45720">
                    <a:solidFill>
                      <a:srgbClr val="7030A0"/>
                    </a:solidFill>
                  </a:tcPr>
                </a:tc>
                <a:tc>
                  <a:txBody>
                    <a:bodyPr/>
                    <a:lstStyle/>
                    <a:p>
                      <a:endParaRPr lang="ko-US"/>
                    </a:p>
                  </a:txBody>
                  <a:tcPr marL="45720" marR="45720">
                    <a:solidFill>
                      <a:schemeClr val="bg1"/>
                    </a:solidFill>
                  </a:tcPr>
                </a:tc>
                <a:tc>
                  <a:txBody>
                    <a:bodyPr/>
                    <a:lstStyle/>
                    <a:p>
                      <a:endParaRPr lang="ko-US" dirty="0"/>
                    </a:p>
                  </a:txBody>
                  <a:tcPr marL="45720" marR="45720">
                    <a:solidFill>
                      <a:schemeClr val="bg1"/>
                    </a:solidFill>
                  </a:tcPr>
                </a:tc>
                <a:extLst>
                  <a:ext uri="{0D108BD9-81ED-4DB2-BD59-A6C34878D82A}">
                    <a16:rowId xmlns:a16="http://schemas.microsoft.com/office/drawing/2014/main" val="3127338841"/>
                  </a:ext>
                </a:extLst>
              </a:tr>
            </a:tbl>
          </a:graphicData>
        </a:graphic>
      </p:graphicFrame>
      <p:graphicFrame>
        <p:nvGraphicFramePr>
          <p:cNvPr id="104" name="표 103">
            <a:extLst>
              <a:ext uri="{FF2B5EF4-FFF2-40B4-BE49-F238E27FC236}">
                <a16:creationId xmlns:a16="http://schemas.microsoft.com/office/drawing/2014/main" id="{A63D2681-5BBE-384F-09A2-CABFC6C2E1B2}"/>
              </a:ext>
            </a:extLst>
          </p:cNvPr>
          <p:cNvGraphicFramePr>
            <a:graphicFrameLocks noGrp="1"/>
          </p:cNvGraphicFramePr>
          <p:nvPr/>
        </p:nvGraphicFramePr>
        <p:xfrm>
          <a:off x="10187357" y="2938664"/>
          <a:ext cx="715128" cy="686003"/>
        </p:xfrm>
        <a:graphic>
          <a:graphicData uri="http://schemas.openxmlformats.org/drawingml/2006/table">
            <a:tbl>
              <a:tblPr firstRow="1" bandRow="1">
                <a:tableStyleId>{5940675A-B579-460E-94D1-54222C63F5DA}</a:tableStyleId>
              </a:tblPr>
              <a:tblGrid>
                <a:gridCol w="119188">
                  <a:extLst>
                    <a:ext uri="{9D8B030D-6E8A-4147-A177-3AD203B41FA5}">
                      <a16:colId xmlns:a16="http://schemas.microsoft.com/office/drawing/2014/main" val="3531330245"/>
                    </a:ext>
                  </a:extLst>
                </a:gridCol>
                <a:gridCol w="119188">
                  <a:extLst>
                    <a:ext uri="{9D8B030D-6E8A-4147-A177-3AD203B41FA5}">
                      <a16:colId xmlns:a16="http://schemas.microsoft.com/office/drawing/2014/main" val="1133633687"/>
                    </a:ext>
                  </a:extLst>
                </a:gridCol>
                <a:gridCol w="119188">
                  <a:extLst>
                    <a:ext uri="{9D8B030D-6E8A-4147-A177-3AD203B41FA5}">
                      <a16:colId xmlns:a16="http://schemas.microsoft.com/office/drawing/2014/main" val="169634987"/>
                    </a:ext>
                  </a:extLst>
                </a:gridCol>
                <a:gridCol w="119188">
                  <a:extLst>
                    <a:ext uri="{9D8B030D-6E8A-4147-A177-3AD203B41FA5}">
                      <a16:colId xmlns:a16="http://schemas.microsoft.com/office/drawing/2014/main" val="1129805408"/>
                    </a:ext>
                  </a:extLst>
                </a:gridCol>
                <a:gridCol w="119188">
                  <a:extLst>
                    <a:ext uri="{9D8B030D-6E8A-4147-A177-3AD203B41FA5}">
                      <a16:colId xmlns:a16="http://schemas.microsoft.com/office/drawing/2014/main" val="1791848169"/>
                    </a:ext>
                  </a:extLst>
                </a:gridCol>
                <a:gridCol w="119188">
                  <a:extLst>
                    <a:ext uri="{9D8B030D-6E8A-4147-A177-3AD203B41FA5}">
                      <a16:colId xmlns:a16="http://schemas.microsoft.com/office/drawing/2014/main" val="3470137408"/>
                    </a:ext>
                  </a:extLst>
                </a:gridCol>
              </a:tblGrid>
              <a:tr h="686003">
                <a:tc>
                  <a:txBody>
                    <a:bodyPr/>
                    <a:lstStyle/>
                    <a:p>
                      <a:endParaRPr lang="ko-US" dirty="0"/>
                    </a:p>
                  </a:txBody>
                  <a:tcPr marL="45720" marR="45720">
                    <a:solidFill>
                      <a:srgbClr val="7030A0"/>
                    </a:solidFill>
                  </a:tcPr>
                </a:tc>
                <a:tc>
                  <a:txBody>
                    <a:bodyPr/>
                    <a:lstStyle/>
                    <a:p>
                      <a:endParaRPr lang="ko-US"/>
                    </a:p>
                  </a:txBody>
                  <a:tcPr marL="45720" marR="45720">
                    <a:solidFill>
                      <a:schemeClr val="bg1"/>
                    </a:solidFill>
                  </a:tcPr>
                </a:tc>
                <a:tc>
                  <a:txBody>
                    <a:bodyPr/>
                    <a:lstStyle/>
                    <a:p>
                      <a:endParaRPr lang="ko-US" dirty="0"/>
                    </a:p>
                  </a:txBody>
                  <a:tcPr marL="45720" marR="45720">
                    <a:solidFill>
                      <a:schemeClr val="bg1"/>
                    </a:solidFill>
                  </a:tcPr>
                </a:tc>
                <a:tc>
                  <a:txBody>
                    <a:bodyPr/>
                    <a:lstStyle/>
                    <a:p>
                      <a:endParaRPr lang="ko-US" dirty="0"/>
                    </a:p>
                  </a:txBody>
                  <a:tcPr marL="45720" marR="45720">
                    <a:solidFill>
                      <a:srgbClr val="7030A0"/>
                    </a:solidFill>
                  </a:tcPr>
                </a:tc>
                <a:tc>
                  <a:txBody>
                    <a:bodyPr/>
                    <a:lstStyle/>
                    <a:p>
                      <a:endParaRPr lang="ko-US"/>
                    </a:p>
                  </a:txBody>
                  <a:tcPr marL="45720" marR="45720">
                    <a:solidFill>
                      <a:schemeClr val="bg1"/>
                    </a:solidFill>
                  </a:tcPr>
                </a:tc>
                <a:tc>
                  <a:txBody>
                    <a:bodyPr/>
                    <a:lstStyle/>
                    <a:p>
                      <a:endParaRPr lang="ko-US" dirty="0"/>
                    </a:p>
                  </a:txBody>
                  <a:tcPr marL="45720" marR="45720">
                    <a:solidFill>
                      <a:schemeClr val="bg1"/>
                    </a:solidFill>
                  </a:tcPr>
                </a:tc>
                <a:extLst>
                  <a:ext uri="{0D108BD9-81ED-4DB2-BD59-A6C34878D82A}">
                    <a16:rowId xmlns:a16="http://schemas.microsoft.com/office/drawing/2014/main" val="3127338841"/>
                  </a:ext>
                </a:extLst>
              </a:tr>
            </a:tbl>
          </a:graphicData>
        </a:graphic>
      </p:graphicFrame>
      <p:graphicFrame>
        <p:nvGraphicFramePr>
          <p:cNvPr id="105" name="표 104">
            <a:extLst>
              <a:ext uri="{FF2B5EF4-FFF2-40B4-BE49-F238E27FC236}">
                <a16:creationId xmlns:a16="http://schemas.microsoft.com/office/drawing/2014/main" id="{C124D44C-F4E9-856D-B636-3674692FEBC7}"/>
              </a:ext>
            </a:extLst>
          </p:cNvPr>
          <p:cNvGraphicFramePr>
            <a:graphicFrameLocks noGrp="1"/>
          </p:cNvGraphicFramePr>
          <p:nvPr/>
        </p:nvGraphicFramePr>
        <p:xfrm>
          <a:off x="10916142" y="2937930"/>
          <a:ext cx="715128" cy="686003"/>
        </p:xfrm>
        <a:graphic>
          <a:graphicData uri="http://schemas.openxmlformats.org/drawingml/2006/table">
            <a:tbl>
              <a:tblPr firstRow="1" bandRow="1">
                <a:tableStyleId>{5940675A-B579-460E-94D1-54222C63F5DA}</a:tableStyleId>
              </a:tblPr>
              <a:tblGrid>
                <a:gridCol w="119188">
                  <a:extLst>
                    <a:ext uri="{9D8B030D-6E8A-4147-A177-3AD203B41FA5}">
                      <a16:colId xmlns:a16="http://schemas.microsoft.com/office/drawing/2014/main" val="3531330245"/>
                    </a:ext>
                  </a:extLst>
                </a:gridCol>
                <a:gridCol w="119188">
                  <a:extLst>
                    <a:ext uri="{9D8B030D-6E8A-4147-A177-3AD203B41FA5}">
                      <a16:colId xmlns:a16="http://schemas.microsoft.com/office/drawing/2014/main" val="1133633687"/>
                    </a:ext>
                  </a:extLst>
                </a:gridCol>
                <a:gridCol w="119188">
                  <a:extLst>
                    <a:ext uri="{9D8B030D-6E8A-4147-A177-3AD203B41FA5}">
                      <a16:colId xmlns:a16="http://schemas.microsoft.com/office/drawing/2014/main" val="169634987"/>
                    </a:ext>
                  </a:extLst>
                </a:gridCol>
                <a:gridCol w="119188">
                  <a:extLst>
                    <a:ext uri="{9D8B030D-6E8A-4147-A177-3AD203B41FA5}">
                      <a16:colId xmlns:a16="http://schemas.microsoft.com/office/drawing/2014/main" val="1129805408"/>
                    </a:ext>
                  </a:extLst>
                </a:gridCol>
                <a:gridCol w="119188">
                  <a:extLst>
                    <a:ext uri="{9D8B030D-6E8A-4147-A177-3AD203B41FA5}">
                      <a16:colId xmlns:a16="http://schemas.microsoft.com/office/drawing/2014/main" val="1791848169"/>
                    </a:ext>
                  </a:extLst>
                </a:gridCol>
                <a:gridCol w="119188">
                  <a:extLst>
                    <a:ext uri="{9D8B030D-6E8A-4147-A177-3AD203B41FA5}">
                      <a16:colId xmlns:a16="http://schemas.microsoft.com/office/drawing/2014/main" val="3470137408"/>
                    </a:ext>
                  </a:extLst>
                </a:gridCol>
              </a:tblGrid>
              <a:tr h="686003">
                <a:tc>
                  <a:txBody>
                    <a:bodyPr/>
                    <a:lstStyle/>
                    <a:p>
                      <a:endParaRPr lang="ko-US" dirty="0"/>
                    </a:p>
                  </a:txBody>
                  <a:tcPr marL="45720" marR="45720">
                    <a:solidFill>
                      <a:srgbClr val="7030A0"/>
                    </a:solidFill>
                  </a:tcPr>
                </a:tc>
                <a:tc>
                  <a:txBody>
                    <a:bodyPr/>
                    <a:lstStyle/>
                    <a:p>
                      <a:endParaRPr lang="ko-US"/>
                    </a:p>
                  </a:txBody>
                  <a:tcPr marL="45720" marR="45720">
                    <a:solidFill>
                      <a:schemeClr val="bg1"/>
                    </a:solidFill>
                  </a:tcPr>
                </a:tc>
                <a:tc>
                  <a:txBody>
                    <a:bodyPr/>
                    <a:lstStyle/>
                    <a:p>
                      <a:endParaRPr lang="ko-US" dirty="0"/>
                    </a:p>
                  </a:txBody>
                  <a:tcPr marL="45720" marR="45720">
                    <a:solidFill>
                      <a:schemeClr val="bg1"/>
                    </a:solidFill>
                  </a:tcPr>
                </a:tc>
                <a:tc>
                  <a:txBody>
                    <a:bodyPr/>
                    <a:lstStyle/>
                    <a:p>
                      <a:endParaRPr lang="ko-US" dirty="0"/>
                    </a:p>
                  </a:txBody>
                  <a:tcPr marL="45720" marR="45720">
                    <a:solidFill>
                      <a:srgbClr val="7030A0"/>
                    </a:solidFill>
                  </a:tcPr>
                </a:tc>
                <a:tc>
                  <a:txBody>
                    <a:bodyPr/>
                    <a:lstStyle/>
                    <a:p>
                      <a:endParaRPr lang="ko-US"/>
                    </a:p>
                  </a:txBody>
                  <a:tcPr marL="45720" marR="45720">
                    <a:solidFill>
                      <a:schemeClr val="bg1"/>
                    </a:solidFill>
                  </a:tcPr>
                </a:tc>
                <a:tc>
                  <a:txBody>
                    <a:bodyPr/>
                    <a:lstStyle/>
                    <a:p>
                      <a:endParaRPr lang="ko-US" dirty="0"/>
                    </a:p>
                  </a:txBody>
                  <a:tcPr marL="45720" marR="45720">
                    <a:solidFill>
                      <a:schemeClr val="bg1"/>
                    </a:solidFill>
                  </a:tcPr>
                </a:tc>
                <a:extLst>
                  <a:ext uri="{0D108BD9-81ED-4DB2-BD59-A6C34878D82A}">
                    <a16:rowId xmlns:a16="http://schemas.microsoft.com/office/drawing/2014/main" val="3127338841"/>
                  </a:ext>
                </a:extLst>
              </a:tr>
            </a:tbl>
          </a:graphicData>
        </a:graphic>
      </p:graphicFrame>
      <p:graphicFrame>
        <p:nvGraphicFramePr>
          <p:cNvPr id="106" name="표 105">
            <a:extLst>
              <a:ext uri="{FF2B5EF4-FFF2-40B4-BE49-F238E27FC236}">
                <a16:creationId xmlns:a16="http://schemas.microsoft.com/office/drawing/2014/main" id="{602F4451-8BDA-867F-ECE2-ADC7420A45F0}"/>
              </a:ext>
            </a:extLst>
          </p:cNvPr>
          <p:cNvGraphicFramePr>
            <a:graphicFrameLocks noGrp="1"/>
          </p:cNvGraphicFramePr>
          <p:nvPr/>
        </p:nvGraphicFramePr>
        <p:xfrm>
          <a:off x="10187563" y="5371019"/>
          <a:ext cx="715128" cy="686003"/>
        </p:xfrm>
        <a:graphic>
          <a:graphicData uri="http://schemas.openxmlformats.org/drawingml/2006/table">
            <a:tbl>
              <a:tblPr firstRow="1" bandRow="1">
                <a:tableStyleId>{5940675A-B579-460E-94D1-54222C63F5DA}</a:tableStyleId>
              </a:tblPr>
              <a:tblGrid>
                <a:gridCol w="119188">
                  <a:extLst>
                    <a:ext uri="{9D8B030D-6E8A-4147-A177-3AD203B41FA5}">
                      <a16:colId xmlns:a16="http://schemas.microsoft.com/office/drawing/2014/main" val="3531330245"/>
                    </a:ext>
                  </a:extLst>
                </a:gridCol>
                <a:gridCol w="119188">
                  <a:extLst>
                    <a:ext uri="{9D8B030D-6E8A-4147-A177-3AD203B41FA5}">
                      <a16:colId xmlns:a16="http://schemas.microsoft.com/office/drawing/2014/main" val="1133633687"/>
                    </a:ext>
                  </a:extLst>
                </a:gridCol>
                <a:gridCol w="119188">
                  <a:extLst>
                    <a:ext uri="{9D8B030D-6E8A-4147-A177-3AD203B41FA5}">
                      <a16:colId xmlns:a16="http://schemas.microsoft.com/office/drawing/2014/main" val="169634987"/>
                    </a:ext>
                  </a:extLst>
                </a:gridCol>
                <a:gridCol w="119188">
                  <a:extLst>
                    <a:ext uri="{9D8B030D-6E8A-4147-A177-3AD203B41FA5}">
                      <a16:colId xmlns:a16="http://schemas.microsoft.com/office/drawing/2014/main" val="1129805408"/>
                    </a:ext>
                  </a:extLst>
                </a:gridCol>
                <a:gridCol w="119188">
                  <a:extLst>
                    <a:ext uri="{9D8B030D-6E8A-4147-A177-3AD203B41FA5}">
                      <a16:colId xmlns:a16="http://schemas.microsoft.com/office/drawing/2014/main" val="1791848169"/>
                    </a:ext>
                  </a:extLst>
                </a:gridCol>
                <a:gridCol w="119188">
                  <a:extLst>
                    <a:ext uri="{9D8B030D-6E8A-4147-A177-3AD203B41FA5}">
                      <a16:colId xmlns:a16="http://schemas.microsoft.com/office/drawing/2014/main" val="3470137408"/>
                    </a:ext>
                  </a:extLst>
                </a:gridCol>
              </a:tblGrid>
              <a:tr h="686003">
                <a:tc>
                  <a:txBody>
                    <a:bodyPr/>
                    <a:lstStyle/>
                    <a:p>
                      <a:endParaRPr lang="ko-US" dirty="0"/>
                    </a:p>
                  </a:txBody>
                  <a:tcPr marL="45720" marR="45720">
                    <a:solidFill>
                      <a:srgbClr val="7030A0"/>
                    </a:solidFill>
                  </a:tcPr>
                </a:tc>
                <a:tc>
                  <a:txBody>
                    <a:bodyPr/>
                    <a:lstStyle/>
                    <a:p>
                      <a:endParaRPr lang="ko-US"/>
                    </a:p>
                  </a:txBody>
                  <a:tcPr marL="45720" marR="45720">
                    <a:solidFill>
                      <a:schemeClr val="bg1"/>
                    </a:solidFill>
                  </a:tcPr>
                </a:tc>
                <a:tc>
                  <a:txBody>
                    <a:bodyPr/>
                    <a:lstStyle/>
                    <a:p>
                      <a:endParaRPr lang="ko-US" dirty="0"/>
                    </a:p>
                  </a:txBody>
                  <a:tcPr marL="45720" marR="45720">
                    <a:solidFill>
                      <a:schemeClr val="bg1"/>
                    </a:solidFill>
                  </a:tcPr>
                </a:tc>
                <a:tc>
                  <a:txBody>
                    <a:bodyPr/>
                    <a:lstStyle/>
                    <a:p>
                      <a:endParaRPr lang="ko-US" dirty="0"/>
                    </a:p>
                  </a:txBody>
                  <a:tcPr marL="45720" marR="45720">
                    <a:solidFill>
                      <a:srgbClr val="7030A0"/>
                    </a:solidFill>
                  </a:tcPr>
                </a:tc>
                <a:tc>
                  <a:txBody>
                    <a:bodyPr/>
                    <a:lstStyle/>
                    <a:p>
                      <a:endParaRPr lang="ko-US"/>
                    </a:p>
                  </a:txBody>
                  <a:tcPr marL="45720" marR="45720">
                    <a:solidFill>
                      <a:schemeClr val="bg1"/>
                    </a:solidFill>
                  </a:tcPr>
                </a:tc>
                <a:tc>
                  <a:txBody>
                    <a:bodyPr/>
                    <a:lstStyle/>
                    <a:p>
                      <a:endParaRPr lang="ko-US" dirty="0"/>
                    </a:p>
                  </a:txBody>
                  <a:tcPr marL="45720" marR="45720">
                    <a:solidFill>
                      <a:schemeClr val="bg1"/>
                    </a:solidFill>
                  </a:tcPr>
                </a:tc>
                <a:extLst>
                  <a:ext uri="{0D108BD9-81ED-4DB2-BD59-A6C34878D82A}">
                    <a16:rowId xmlns:a16="http://schemas.microsoft.com/office/drawing/2014/main" val="3127338841"/>
                  </a:ext>
                </a:extLst>
              </a:tr>
            </a:tbl>
          </a:graphicData>
        </a:graphic>
      </p:graphicFrame>
      <p:graphicFrame>
        <p:nvGraphicFramePr>
          <p:cNvPr id="107" name="표 106">
            <a:extLst>
              <a:ext uri="{FF2B5EF4-FFF2-40B4-BE49-F238E27FC236}">
                <a16:creationId xmlns:a16="http://schemas.microsoft.com/office/drawing/2014/main" id="{AA8D3008-971F-804F-8E26-C2E325E2C4C8}"/>
              </a:ext>
            </a:extLst>
          </p:cNvPr>
          <p:cNvGraphicFramePr>
            <a:graphicFrameLocks noGrp="1"/>
          </p:cNvGraphicFramePr>
          <p:nvPr/>
        </p:nvGraphicFramePr>
        <p:xfrm>
          <a:off x="10916348" y="5370285"/>
          <a:ext cx="715128" cy="686003"/>
        </p:xfrm>
        <a:graphic>
          <a:graphicData uri="http://schemas.openxmlformats.org/drawingml/2006/table">
            <a:tbl>
              <a:tblPr firstRow="1" bandRow="1">
                <a:tableStyleId>{5940675A-B579-460E-94D1-54222C63F5DA}</a:tableStyleId>
              </a:tblPr>
              <a:tblGrid>
                <a:gridCol w="119188">
                  <a:extLst>
                    <a:ext uri="{9D8B030D-6E8A-4147-A177-3AD203B41FA5}">
                      <a16:colId xmlns:a16="http://schemas.microsoft.com/office/drawing/2014/main" val="3531330245"/>
                    </a:ext>
                  </a:extLst>
                </a:gridCol>
                <a:gridCol w="119188">
                  <a:extLst>
                    <a:ext uri="{9D8B030D-6E8A-4147-A177-3AD203B41FA5}">
                      <a16:colId xmlns:a16="http://schemas.microsoft.com/office/drawing/2014/main" val="1133633687"/>
                    </a:ext>
                  </a:extLst>
                </a:gridCol>
                <a:gridCol w="119188">
                  <a:extLst>
                    <a:ext uri="{9D8B030D-6E8A-4147-A177-3AD203B41FA5}">
                      <a16:colId xmlns:a16="http://schemas.microsoft.com/office/drawing/2014/main" val="169634987"/>
                    </a:ext>
                  </a:extLst>
                </a:gridCol>
                <a:gridCol w="119188">
                  <a:extLst>
                    <a:ext uri="{9D8B030D-6E8A-4147-A177-3AD203B41FA5}">
                      <a16:colId xmlns:a16="http://schemas.microsoft.com/office/drawing/2014/main" val="1129805408"/>
                    </a:ext>
                  </a:extLst>
                </a:gridCol>
                <a:gridCol w="119188">
                  <a:extLst>
                    <a:ext uri="{9D8B030D-6E8A-4147-A177-3AD203B41FA5}">
                      <a16:colId xmlns:a16="http://schemas.microsoft.com/office/drawing/2014/main" val="1791848169"/>
                    </a:ext>
                  </a:extLst>
                </a:gridCol>
                <a:gridCol w="119188">
                  <a:extLst>
                    <a:ext uri="{9D8B030D-6E8A-4147-A177-3AD203B41FA5}">
                      <a16:colId xmlns:a16="http://schemas.microsoft.com/office/drawing/2014/main" val="3470137408"/>
                    </a:ext>
                  </a:extLst>
                </a:gridCol>
              </a:tblGrid>
              <a:tr h="686003">
                <a:tc>
                  <a:txBody>
                    <a:bodyPr/>
                    <a:lstStyle/>
                    <a:p>
                      <a:endParaRPr lang="ko-US" dirty="0"/>
                    </a:p>
                  </a:txBody>
                  <a:tcPr marL="45720" marR="45720">
                    <a:solidFill>
                      <a:srgbClr val="7030A0"/>
                    </a:solidFill>
                  </a:tcPr>
                </a:tc>
                <a:tc>
                  <a:txBody>
                    <a:bodyPr/>
                    <a:lstStyle/>
                    <a:p>
                      <a:endParaRPr lang="ko-US"/>
                    </a:p>
                  </a:txBody>
                  <a:tcPr marL="45720" marR="45720">
                    <a:solidFill>
                      <a:schemeClr val="bg1"/>
                    </a:solidFill>
                  </a:tcPr>
                </a:tc>
                <a:tc>
                  <a:txBody>
                    <a:bodyPr/>
                    <a:lstStyle/>
                    <a:p>
                      <a:endParaRPr lang="ko-US" dirty="0"/>
                    </a:p>
                  </a:txBody>
                  <a:tcPr marL="45720" marR="45720">
                    <a:solidFill>
                      <a:schemeClr val="bg1"/>
                    </a:solidFill>
                  </a:tcPr>
                </a:tc>
                <a:tc>
                  <a:txBody>
                    <a:bodyPr/>
                    <a:lstStyle/>
                    <a:p>
                      <a:endParaRPr lang="ko-US" dirty="0"/>
                    </a:p>
                  </a:txBody>
                  <a:tcPr marL="45720" marR="45720">
                    <a:solidFill>
                      <a:srgbClr val="7030A0"/>
                    </a:solidFill>
                  </a:tcPr>
                </a:tc>
                <a:tc>
                  <a:txBody>
                    <a:bodyPr/>
                    <a:lstStyle/>
                    <a:p>
                      <a:endParaRPr lang="ko-US"/>
                    </a:p>
                  </a:txBody>
                  <a:tcPr marL="45720" marR="45720">
                    <a:solidFill>
                      <a:schemeClr val="bg1"/>
                    </a:solidFill>
                  </a:tcPr>
                </a:tc>
                <a:tc>
                  <a:txBody>
                    <a:bodyPr/>
                    <a:lstStyle/>
                    <a:p>
                      <a:endParaRPr lang="ko-US" dirty="0"/>
                    </a:p>
                  </a:txBody>
                  <a:tcPr marL="45720" marR="45720">
                    <a:solidFill>
                      <a:schemeClr val="bg1"/>
                    </a:solidFill>
                  </a:tcPr>
                </a:tc>
                <a:extLst>
                  <a:ext uri="{0D108BD9-81ED-4DB2-BD59-A6C34878D82A}">
                    <a16:rowId xmlns:a16="http://schemas.microsoft.com/office/drawing/2014/main" val="3127338841"/>
                  </a:ext>
                </a:extLst>
              </a:tr>
            </a:tbl>
          </a:graphicData>
        </a:graphic>
      </p:graphicFrame>
      <p:sp>
        <p:nvSpPr>
          <p:cNvPr id="109" name="직사각형 108">
            <a:extLst>
              <a:ext uri="{FF2B5EF4-FFF2-40B4-BE49-F238E27FC236}">
                <a16:creationId xmlns:a16="http://schemas.microsoft.com/office/drawing/2014/main" id="{23F03936-DCE8-7A94-90FB-F07FE0ECC6F2}"/>
              </a:ext>
            </a:extLst>
          </p:cNvPr>
          <p:cNvSpPr/>
          <p:nvPr/>
        </p:nvSpPr>
        <p:spPr>
          <a:xfrm>
            <a:off x="201898" y="3670871"/>
            <a:ext cx="2807246" cy="737950"/>
          </a:xfrm>
          <a:prstGeom prst="rect">
            <a:avLst/>
          </a:prstGeom>
          <a:noFill/>
          <a:ln>
            <a:solidFill>
              <a:srgbClr val="7030A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US"/>
          </a:p>
        </p:txBody>
      </p:sp>
      <p:graphicFrame>
        <p:nvGraphicFramePr>
          <p:cNvPr id="101" name="표 100">
            <a:extLst>
              <a:ext uri="{FF2B5EF4-FFF2-40B4-BE49-F238E27FC236}">
                <a16:creationId xmlns:a16="http://schemas.microsoft.com/office/drawing/2014/main" id="{68209E6C-4F37-F627-B643-9145B2D22CEA}"/>
              </a:ext>
            </a:extLst>
          </p:cNvPr>
          <p:cNvGraphicFramePr>
            <a:graphicFrameLocks noGrp="1"/>
          </p:cNvGraphicFramePr>
          <p:nvPr/>
        </p:nvGraphicFramePr>
        <p:xfrm>
          <a:off x="8517374" y="2948564"/>
          <a:ext cx="715128" cy="686003"/>
        </p:xfrm>
        <a:graphic>
          <a:graphicData uri="http://schemas.openxmlformats.org/drawingml/2006/table">
            <a:tbl>
              <a:tblPr firstRow="1" bandRow="1">
                <a:tableStyleId>{5940675A-B579-460E-94D1-54222C63F5DA}</a:tableStyleId>
              </a:tblPr>
              <a:tblGrid>
                <a:gridCol w="119188">
                  <a:extLst>
                    <a:ext uri="{9D8B030D-6E8A-4147-A177-3AD203B41FA5}">
                      <a16:colId xmlns:a16="http://schemas.microsoft.com/office/drawing/2014/main" val="3531330245"/>
                    </a:ext>
                  </a:extLst>
                </a:gridCol>
                <a:gridCol w="119188">
                  <a:extLst>
                    <a:ext uri="{9D8B030D-6E8A-4147-A177-3AD203B41FA5}">
                      <a16:colId xmlns:a16="http://schemas.microsoft.com/office/drawing/2014/main" val="1133633687"/>
                    </a:ext>
                  </a:extLst>
                </a:gridCol>
                <a:gridCol w="119188">
                  <a:extLst>
                    <a:ext uri="{9D8B030D-6E8A-4147-A177-3AD203B41FA5}">
                      <a16:colId xmlns:a16="http://schemas.microsoft.com/office/drawing/2014/main" val="169634987"/>
                    </a:ext>
                  </a:extLst>
                </a:gridCol>
                <a:gridCol w="119188">
                  <a:extLst>
                    <a:ext uri="{9D8B030D-6E8A-4147-A177-3AD203B41FA5}">
                      <a16:colId xmlns:a16="http://schemas.microsoft.com/office/drawing/2014/main" val="1129805408"/>
                    </a:ext>
                  </a:extLst>
                </a:gridCol>
                <a:gridCol w="119188">
                  <a:extLst>
                    <a:ext uri="{9D8B030D-6E8A-4147-A177-3AD203B41FA5}">
                      <a16:colId xmlns:a16="http://schemas.microsoft.com/office/drawing/2014/main" val="1791848169"/>
                    </a:ext>
                  </a:extLst>
                </a:gridCol>
                <a:gridCol w="119188">
                  <a:extLst>
                    <a:ext uri="{9D8B030D-6E8A-4147-A177-3AD203B41FA5}">
                      <a16:colId xmlns:a16="http://schemas.microsoft.com/office/drawing/2014/main" val="3470137408"/>
                    </a:ext>
                  </a:extLst>
                </a:gridCol>
              </a:tblGrid>
              <a:tr h="686003">
                <a:tc>
                  <a:txBody>
                    <a:bodyPr/>
                    <a:lstStyle/>
                    <a:p>
                      <a:endParaRPr lang="ko-US" dirty="0"/>
                    </a:p>
                  </a:txBody>
                  <a:tcPr marL="45720" marR="45720">
                    <a:solidFill>
                      <a:srgbClr val="7030A0"/>
                    </a:solidFill>
                  </a:tcPr>
                </a:tc>
                <a:tc>
                  <a:txBody>
                    <a:bodyPr/>
                    <a:lstStyle/>
                    <a:p>
                      <a:endParaRPr lang="ko-US"/>
                    </a:p>
                  </a:txBody>
                  <a:tcPr marL="45720" marR="45720">
                    <a:solidFill>
                      <a:schemeClr val="bg1"/>
                    </a:solidFill>
                  </a:tcPr>
                </a:tc>
                <a:tc>
                  <a:txBody>
                    <a:bodyPr/>
                    <a:lstStyle/>
                    <a:p>
                      <a:endParaRPr lang="ko-US" dirty="0"/>
                    </a:p>
                  </a:txBody>
                  <a:tcPr marL="45720" marR="45720">
                    <a:solidFill>
                      <a:schemeClr val="bg1"/>
                    </a:solidFill>
                  </a:tcPr>
                </a:tc>
                <a:tc>
                  <a:txBody>
                    <a:bodyPr/>
                    <a:lstStyle/>
                    <a:p>
                      <a:endParaRPr lang="ko-US" dirty="0"/>
                    </a:p>
                  </a:txBody>
                  <a:tcPr marL="45720" marR="45720">
                    <a:solidFill>
                      <a:srgbClr val="7030A0"/>
                    </a:solidFill>
                  </a:tcPr>
                </a:tc>
                <a:tc>
                  <a:txBody>
                    <a:bodyPr/>
                    <a:lstStyle/>
                    <a:p>
                      <a:endParaRPr lang="ko-US"/>
                    </a:p>
                  </a:txBody>
                  <a:tcPr marL="45720" marR="45720">
                    <a:solidFill>
                      <a:schemeClr val="bg1"/>
                    </a:solidFill>
                  </a:tcPr>
                </a:tc>
                <a:tc>
                  <a:txBody>
                    <a:bodyPr/>
                    <a:lstStyle/>
                    <a:p>
                      <a:endParaRPr lang="ko-US" dirty="0"/>
                    </a:p>
                  </a:txBody>
                  <a:tcPr marL="45720" marR="45720">
                    <a:solidFill>
                      <a:schemeClr val="bg1"/>
                    </a:solidFill>
                  </a:tcPr>
                </a:tc>
                <a:extLst>
                  <a:ext uri="{0D108BD9-81ED-4DB2-BD59-A6C34878D82A}">
                    <a16:rowId xmlns:a16="http://schemas.microsoft.com/office/drawing/2014/main" val="3127338841"/>
                  </a:ext>
                </a:extLst>
              </a:tr>
            </a:tbl>
          </a:graphicData>
        </a:graphic>
      </p:graphicFrame>
      <p:graphicFrame>
        <p:nvGraphicFramePr>
          <p:cNvPr id="103" name="표 102">
            <a:extLst>
              <a:ext uri="{FF2B5EF4-FFF2-40B4-BE49-F238E27FC236}">
                <a16:creationId xmlns:a16="http://schemas.microsoft.com/office/drawing/2014/main" id="{CF8B580A-0E04-BDF9-17FE-BCCBB8D22747}"/>
              </a:ext>
            </a:extLst>
          </p:cNvPr>
          <p:cNvGraphicFramePr>
            <a:graphicFrameLocks noGrp="1"/>
          </p:cNvGraphicFramePr>
          <p:nvPr/>
        </p:nvGraphicFramePr>
        <p:xfrm>
          <a:off x="8517580" y="5380919"/>
          <a:ext cx="715128" cy="686003"/>
        </p:xfrm>
        <a:graphic>
          <a:graphicData uri="http://schemas.openxmlformats.org/drawingml/2006/table">
            <a:tbl>
              <a:tblPr firstRow="1" bandRow="1">
                <a:tableStyleId>{5940675A-B579-460E-94D1-54222C63F5DA}</a:tableStyleId>
              </a:tblPr>
              <a:tblGrid>
                <a:gridCol w="119188">
                  <a:extLst>
                    <a:ext uri="{9D8B030D-6E8A-4147-A177-3AD203B41FA5}">
                      <a16:colId xmlns:a16="http://schemas.microsoft.com/office/drawing/2014/main" val="3531330245"/>
                    </a:ext>
                  </a:extLst>
                </a:gridCol>
                <a:gridCol w="119188">
                  <a:extLst>
                    <a:ext uri="{9D8B030D-6E8A-4147-A177-3AD203B41FA5}">
                      <a16:colId xmlns:a16="http://schemas.microsoft.com/office/drawing/2014/main" val="1133633687"/>
                    </a:ext>
                  </a:extLst>
                </a:gridCol>
                <a:gridCol w="119188">
                  <a:extLst>
                    <a:ext uri="{9D8B030D-6E8A-4147-A177-3AD203B41FA5}">
                      <a16:colId xmlns:a16="http://schemas.microsoft.com/office/drawing/2014/main" val="169634987"/>
                    </a:ext>
                  </a:extLst>
                </a:gridCol>
                <a:gridCol w="119188">
                  <a:extLst>
                    <a:ext uri="{9D8B030D-6E8A-4147-A177-3AD203B41FA5}">
                      <a16:colId xmlns:a16="http://schemas.microsoft.com/office/drawing/2014/main" val="1129805408"/>
                    </a:ext>
                  </a:extLst>
                </a:gridCol>
                <a:gridCol w="119188">
                  <a:extLst>
                    <a:ext uri="{9D8B030D-6E8A-4147-A177-3AD203B41FA5}">
                      <a16:colId xmlns:a16="http://schemas.microsoft.com/office/drawing/2014/main" val="1791848169"/>
                    </a:ext>
                  </a:extLst>
                </a:gridCol>
                <a:gridCol w="119188">
                  <a:extLst>
                    <a:ext uri="{9D8B030D-6E8A-4147-A177-3AD203B41FA5}">
                      <a16:colId xmlns:a16="http://schemas.microsoft.com/office/drawing/2014/main" val="3470137408"/>
                    </a:ext>
                  </a:extLst>
                </a:gridCol>
              </a:tblGrid>
              <a:tr h="686003">
                <a:tc>
                  <a:txBody>
                    <a:bodyPr/>
                    <a:lstStyle/>
                    <a:p>
                      <a:endParaRPr lang="ko-US" dirty="0"/>
                    </a:p>
                  </a:txBody>
                  <a:tcPr marL="45720" marR="45720">
                    <a:solidFill>
                      <a:srgbClr val="7030A0"/>
                    </a:solidFill>
                  </a:tcPr>
                </a:tc>
                <a:tc>
                  <a:txBody>
                    <a:bodyPr/>
                    <a:lstStyle/>
                    <a:p>
                      <a:endParaRPr lang="ko-US"/>
                    </a:p>
                  </a:txBody>
                  <a:tcPr marL="45720" marR="45720">
                    <a:solidFill>
                      <a:schemeClr val="bg1"/>
                    </a:solidFill>
                  </a:tcPr>
                </a:tc>
                <a:tc>
                  <a:txBody>
                    <a:bodyPr/>
                    <a:lstStyle/>
                    <a:p>
                      <a:endParaRPr lang="ko-US" dirty="0"/>
                    </a:p>
                  </a:txBody>
                  <a:tcPr marL="45720" marR="45720">
                    <a:solidFill>
                      <a:schemeClr val="bg1"/>
                    </a:solidFill>
                  </a:tcPr>
                </a:tc>
                <a:tc>
                  <a:txBody>
                    <a:bodyPr/>
                    <a:lstStyle/>
                    <a:p>
                      <a:endParaRPr lang="ko-US" dirty="0"/>
                    </a:p>
                  </a:txBody>
                  <a:tcPr marL="45720" marR="45720">
                    <a:solidFill>
                      <a:srgbClr val="7030A0"/>
                    </a:solidFill>
                  </a:tcPr>
                </a:tc>
                <a:tc>
                  <a:txBody>
                    <a:bodyPr/>
                    <a:lstStyle/>
                    <a:p>
                      <a:endParaRPr lang="ko-US"/>
                    </a:p>
                  </a:txBody>
                  <a:tcPr marL="45720" marR="45720">
                    <a:solidFill>
                      <a:schemeClr val="bg1"/>
                    </a:solidFill>
                  </a:tcPr>
                </a:tc>
                <a:tc>
                  <a:txBody>
                    <a:bodyPr/>
                    <a:lstStyle/>
                    <a:p>
                      <a:endParaRPr lang="ko-US" dirty="0"/>
                    </a:p>
                  </a:txBody>
                  <a:tcPr marL="45720" marR="45720">
                    <a:solidFill>
                      <a:schemeClr val="bg1"/>
                    </a:solidFill>
                  </a:tcPr>
                </a:tc>
                <a:extLst>
                  <a:ext uri="{0D108BD9-81ED-4DB2-BD59-A6C34878D82A}">
                    <a16:rowId xmlns:a16="http://schemas.microsoft.com/office/drawing/2014/main" val="3127338841"/>
                  </a:ext>
                </a:extLst>
              </a:tr>
            </a:tbl>
          </a:graphicData>
        </a:graphic>
      </p:graphicFrame>
      <p:sp>
        <p:nvSpPr>
          <p:cNvPr id="110" name="직사각형 109">
            <a:extLst>
              <a:ext uri="{FF2B5EF4-FFF2-40B4-BE49-F238E27FC236}">
                <a16:creationId xmlns:a16="http://schemas.microsoft.com/office/drawing/2014/main" id="{B78F81BB-D3B9-C4C0-CCE4-0157A1FEBA73}"/>
              </a:ext>
            </a:extLst>
          </p:cNvPr>
          <p:cNvSpPr/>
          <p:nvPr/>
        </p:nvSpPr>
        <p:spPr>
          <a:xfrm>
            <a:off x="3898415" y="2385928"/>
            <a:ext cx="775338" cy="365760"/>
          </a:xfrm>
          <a:prstGeom prst="rect">
            <a:avLst/>
          </a:prstGeom>
          <a:ln/>
        </p:spPr>
        <p:style>
          <a:lnRef idx="2">
            <a:schemeClr val="accent5">
              <a:shade val="15000"/>
            </a:schemeClr>
          </a:lnRef>
          <a:fillRef idx="1">
            <a:schemeClr val="accent5"/>
          </a:fillRef>
          <a:effectRef idx="0">
            <a:schemeClr val="accent5"/>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lang="en-US" altLang="en-US" sz="1400" dirty="0">
                <a:solidFill>
                  <a:srgbClr val="0F2E4C"/>
                </a:solidFill>
                <a:latin typeface="Abadi MT Std"/>
                <a:ea typeface="Abadi MT Std"/>
                <a:cs typeface="Abadi MT Std"/>
                <a:sym typeface="Abadi MT Std"/>
              </a:rPr>
              <a:t>Compute</a:t>
            </a:r>
            <a:endParaRPr kumimoji="0" lang="ko-US" altLang="en-US" sz="1400" b="0" i="0" u="none" strike="noStrike" cap="none" spc="0" normalizeH="0" baseline="0" dirty="0">
              <a:ln>
                <a:noFill/>
              </a:ln>
              <a:solidFill>
                <a:srgbClr val="0F2E4C"/>
              </a:solidFill>
              <a:effectLst/>
              <a:uFillTx/>
              <a:latin typeface="Abadi MT Std"/>
              <a:ea typeface="Abadi MT Std"/>
              <a:cs typeface="Abadi MT Std"/>
              <a:sym typeface="Abadi MT Std"/>
            </a:endParaRPr>
          </a:p>
        </p:txBody>
      </p:sp>
      <p:sp>
        <p:nvSpPr>
          <p:cNvPr id="111" name="직사각형 110">
            <a:extLst>
              <a:ext uri="{FF2B5EF4-FFF2-40B4-BE49-F238E27FC236}">
                <a16:creationId xmlns:a16="http://schemas.microsoft.com/office/drawing/2014/main" id="{55B539DB-357F-EB2E-2C98-981BEA6B860E}"/>
              </a:ext>
            </a:extLst>
          </p:cNvPr>
          <p:cNvSpPr/>
          <p:nvPr/>
        </p:nvSpPr>
        <p:spPr>
          <a:xfrm>
            <a:off x="3408220" y="3051987"/>
            <a:ext cx="433117" cy="365760"/>
          </a:xfrm>
          <a:prstGeom prst="rect">
            <a:avLst/>
          </a:prstGeom>
          <a:ln/>
        </p:spPr>
        <p:style>
          <a:lnRef idx="2">
            <a:schemeClr val="accent6">
              <a:shade val="15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en-US" sz="1400" b="0" i="0" u="none" strike="noStrike" cap="none" spc="0" normalizeH="0" baseline="0" dirty="0">
                <a:ln>
                  <a:noFill/>
                </a:ln>
                <a:solidFill>
                  <a:srgbClr val="0F2E4C"/>
                </a:solidFill>
                <a:effectLst/>
                <a:uFillTx/>
                <a:latin typeface="Abadi MT Std"/>
                <a:ea typeface="Abadi MT Std"/>
                <a:cs typeface="Abadi MT Std"/>
                <a:sym typeface="Abadi MT Std"/>
              </a:rPr>
              <a:t>AG</a:t>
            </a:r>
            <a:endParaRPr kumimoji="0" lang="ko-US" altLang="en-US" sz="1400" b="0" i="0" u="none" strike="noStrike" cap="none" spc="0" normalizeH="0" baseline="0" dirty="0">
              <a:ln>
                <a:noFill/>
              </a:ln>
              <a:solidFill>
                <a:srgbClr val="0F2E4C"/>
              </a:solidFill>
              <a:effectLst/>
              <a:uFillTx/>
              <a:latin typeface="Abadi MT Std"/>
              <a:ea typeface="Abadi MT Std"/>
              <a:cs typeface="Abadi MT Std"/>
              <a:sym typeface="Abadi MT Std"/>
            </a:endParaRPr>
          </a:p>
        </p:txBody>
      </p:sp>
      <p:sp>
        <p:nvSpPr>
          <p:cNvPr id="118" name="직사각형 117">
            <a:extLst>
              <a:ext uri="{FF2B5EF4-FFF2-40B4-BE49-F238E27FC236}">
                <a16:creationId xmlns:a16="http://schemas.microsoft.com/office/drawing/2014/main" id="{7D9E61B9-9429-233D-773A-CEA34D04C99D}"/>
              </a:ext>
            </a:extLst>
          </p:cNvPr>
          <p:cNvSpPr/>
          <p:nvPr/>
        </p:nvSpPr>
        <p:spPr>
          <a:xfrm>
            <a:off x="4780249" y="3609835"/>
            <a:ext cx="521161" cy="365760"/>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en-US" sz="1400" b="0" i="0" u="none" strike="noStrike" cap="none" spc="0" normalizeH="0" baseline="0" dirty="0" err="1">
                <a:ln>
                  <a:noFill/>
                </a:ln>
                <a:solidFill>
                  <a:srgbClr val="0F2E4C"/>
                </a:solidFill>
                <a:effectLst/>
                <a:uFillTx/>
                <a:latin typeface="Abadi MT Std"/>
                <a:ea typeface="Abadi MT Std"/>
                <a:cs typeface="Abadi MT Std"/>
                <a:sym typeface="Abadi MT Std"/>
              </a:rPr>
              <a:t>RdS</a:t>
            </a:r>
            <a:endParaRPr kumimoji="0" lang="ko-US" altLang="en-US" sz="1400" b="0" i="0" u="none" strike="noStrike" cap="none" spc="0" normalizeH="0" baseline="0" dirty="0">
              <a:ln>
                <a:noFill/>
              </a:ln>
              <a:solidFill>
                <a:srgbClr val="0F2E4C"/>
              </a:solidFill>
              <a:effectLst/>
              <a:uFillTx/>
              <a:latin typeface="Abadi MT Std"/>
              <a:ea typeface="Abadi MT Std"/>
              <a:cs typeface="Abadi MT Std"/>
              <a:sym typeface="Abadi MT Std"/>
            </a:endParaRPr>
          </a:p>
        </p:txBody>
      </p:sp>
      <p:sp>
        <p:nvSpPr>
          <p:cNvPr id="119" name="직사각형 118">
            <a:extLst>
              <a:ext uri="{FF2B5EF4-FFF2-40B4-BE49-F238E27FC236}">
                <a16:creationId xmlns:a16="http://schemas.microsoft.com/office/drawing/2014/main" id="{19BEC0E7-3DAE-2223-B237-4F3F15A52000}"/>
              </a:ext>
            </a:extLst>
          </p:cNvPr>
          <p:cNvSpPr/>
          <p:nvPr/>
        </p:nvSpPr>
        <p:spPr>
          <a:xfrm>
            <a:off x="4788518" y="2385928"/>
            <a:ext cx="775338" cy="365760"/>
          </a:xfrm>
          <a:prstGeom prst="rect">
            <a:avLst/>
          </a:prstGeom>
          <a:ln/>
        </p:spPr>
        <p:style>
          <a:lnRef idx="2">
            <a:schemeClr val="accent5">
              <a:shade val="15000"/>
            </a:schemeClr>
          </a:lnRef>
          <a:fillRef idx="1">
            <a:schemeClr val="accent5"/>
          </a:fillRef>
          <a:effectRef idx="0">
            <a:schemeClr val="accent5"/>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lang="en-US" altLang="en-US" sz="1400" dirty="0">
                <a:solidFill>
                  <a:srgbClr val="0F2E4C"/>
                </a:solidFill>
                <a:latin typeface="Abadi MT Std"/>
                <a:ea typeface="Abadi MT Std"/>
                <a:cs typeface="Abadi MT Std"/>
                <a:sym typeface="Abadi MT Std"/>
              </a:rPr>
              <a:t>Compute</a:t>
            </a:r>
            <a:endParaRPr kumimoji="0" lang="ko-US" altLang="en-US" sz="1400" b="0" i="0" u="none" strike="noStrike" cap="none" spc="0" normalizeH="0" baseline="0" dirty="0">
              <a:ln>
                <a:noFill/>
              </a:ln>
              <a:solidFill>
                <a:srgbClr val="0F2E4C"/>
              </a:solidFill>
              <a:effectLst/>
              <a:uFillTx/>
              <a:latin typeface="Abadi MT Std"/>
              <a:ea typeface="Abadi MT Std"/>
              <a:cs typeface="Abadi MT Std"/>
              <a:sym typeface="Abadi MT Std"/>
            </a:endParaRPr>
          </a:p>
        </p:txBody>
      </p:sp>
      <p:sp>
        <p:nvSpPr>
          <p:cNvPr id="120" name="직사각형 119">
            <a:extLst>
              <a:ext uri="{FF2B5EF4-FFF2-40B4-BE49-F238E27FC236}">
                <a16:creationId xmlns:a16="http://schemas.microsoft.com/office/drawing/2014/main" id="{7E767EFB-FEFB-ED00-329C-9DECF4D86BD7}"/>
              </a:ext>
            </a:extLst>
          </p:cNvPr>
          <p:cNvSpPr/>
          <p:nvPr/>
        </p:nvSpPr>
        <p:spPr>
          <a:xfrm>
            <a:off x="4244686" y="3051987"/>
            <a:ext cx="433117" cy="365760"/>
          </a:xfrm>
          <a:prstGeom prst="rect">
            <a:avLst/>
          </a:prstGeom>
          <a:ln/>
        </p:spPr>
        <p:style>
          <a:lnRef idx="2">
            <a:schemeClr val="accent6">
              <a:shade val="15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en-US" sz="1400" b="0" i="0" u="none" strike="noStrike" cap="none" spc="0" normalizeH="0" baseline="0" dirty="0">
                <a:ln>
                  <a:noFill/>
                </a:ln>
                <a:solidFill>
                  <a:srgbClr val="0F2E4C"/>
                </a:solidFill>
                <a:effectLst/>
                <a:uFillTx/>
                <a:latin typeface="Abadi MT Std"/>
                <a:ea typeface="Abadi MT Std"/>
                <a:cs typeface="Abadi MT Std"/>
                <a:sym typeface="Abadi MT Std"/>
              </a:rPr>
              <a:t>AG</a:t>
            </a:r>
            <a:endParaRPr kumimoji="0" lang="ko-US" altLang="en-US" sz="1400" b="0" i="0" u="none" strike="noStrike" cap="none" spc="0" normalizeH="0" baseline="0" dirty="0">
              <a:ln>
                <a:noFill/>
              </a:ln>
              <a:solidFill>
                <a:srgbClr val="0F2E4C"/>
              </a:solidFill>
              <a:effectLst/>
              <a:uFillTx/>
              <a:latin typeface="Abadi MT Std"/>
              <a:ea typeface="Abadi MT Std"/>
              <a:cs typeface="Abadi MT Std"/>
              <a:sym typeface="Abadi MT Std"/>
            </a:endParaRPr>
          </a:p>
        </p:txBody>
      </p:sp>
      <p:sp>
        <p:nvSpPr>
          <p:cNvPr id="121" name="직사각형 120">
            <a:extLst>
              <a:ext uri="{FF2B5EF4-FFF2-40B4-BE49-F238E27FC236}">
                <a16:creationId xmlns:a16="http://schemas.microsoft.com/office/drawing/2014/main" id="{F90BCC24-4A1C-D520-C02E-42ECEBB8B4CE}"/>
              </a:ext>
            </a:extLst>
          </p:cNvPr>
          <p:cNvSpPr/>
          <p:nvPr/>
        </p:nvSpPr>
        <p:spPr>
          <a:xfrm>
            <a:off x="5627826" y="3609835"/>
            <a:ext cx="521161" cy="365760"/>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en-US" sz="1400" b="0" i="0" u="none" strike="noStrike" cap="none" spc="0" normalizeH="0" baseline="0" dirty="0" err="1">
                <a:ln>
                  <a:noFill/>
                </a:ln>
                <a:solidFill>
                  <a:srgbClr val="0F2E4C"/>
                </a:solidFill>
                <a:effectLst/>
                <a:uFillTx/>
                <a:latin typeface="Abadi MT Std"/>
                <a:ea typeface="Abadi MT Std"/>
                <a:cs typeface="Abadi MT Std"/>
                <a:sym typeface="Abadi MT Std"/>
              </a:rPr>
              <a:t>RdS</a:t>
            </a:r>
            <a:endParaRPr kumimoji="0" lang="ko-US" altLang="en-US" sz="1400" b="0" i="0" u="none" strike="noStrike" cap="none" spc="0" normalizeH="0" baseline="0" dirty="0">
              <a:ln>
                <a:noFill/>
              </a:ln>
              <a:solidFill>
                <a:srgbClr val="0F2E4C"/>
              </a:solidFill>
              <a:effectLst/>
              <a:uFillTx/>
              <a:latin typeface="Abadi MT Std"/>
              <a:ea typeface="Abadi MT Std"/>
              <a:cs typeface="Abadi MT Std"/>
              <a:sym typeface="Abadi MT Std"/>
            </a:endParaRPr>
          </a:p>
        </p:txBody>
      </p:sp>
      <p:sp>
        <p:nvSpPr>
          <p:cNvPr id="122" name="직사각형 121">
            <a:extLst>
              <a:ext uri="{FF2B5EF4-FFF2-40B4-BE49-F238E27FC236}">
                <a16:creationId xmlns:a16="http://schemas.microsoft.com/office/drawing/2014/main" id="{5C0856F4-FC00-1491-09F8-0A429116694D}"/>
              </a:ext>
            </a:extLst>
          </p:cNvPr>
          <p:cNvSpPr/>
          <p:nvPr/>
        </p:nvSpPr>
        <p:spPr>
          <a:xfrm>
            <a:off x="5678621" y="2385928"/>
            <a:ext cx="775338" cy="365760"/>
          </a:xfrm>
          <a:prstGeom prst="rect">
            <a:avLst/>
          </a:prstGeom>
          <a:ln/>
        </p:spPr>
        <p:style>
          <a:lnRef idx="2">
            <a:schemeClr val="accent5">
              <a:shade val="15000"/>
            </a:schemeClr>
          </a:lnRef>
          <a:fillRef idx="1">
            <a:schemeClr val="accent5"/>
          </a:fillRef>
          <a:effectRef idx="0">
            <a:schemeClr val="accent5"/>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lang="en-US" altLang="en-US" sz="1400" dirty="0">
                <a:solidFill>
                  <a:srgbClr val="0F2E4C"/>
                </a:solidFill>
                <a:latin typeface="Abadi MT Std"/>
                <a:ea typeface="Abadi MT Std"/>
                <a:cs typeface="Abadi MT Std"/>
                <a:sym typeface="Abadi MT Std"/>
              </a:rPr>
              <a:t>Compute</a:t>
            </a:r>
            <a:endParaRPr kumimoji="0" lang="ko-US" altLang="en-US" sz="1400" b="0" i="0" u="none" strike="noStrike" cap="none" spc="0" normalizeH="0" baseline="0" dirty="0">
              <a:ln>
                <a:noFill/>
              </a:ln>
              <a:solidFill>
                <a:srgbClr val="0F2E4C"/>
              </a:solidFill>
              <a:effectLst/>
              <a:uFillTx/>
              <a:latin typeface="Abadi MT Std"/>
              <a:ea typeface="Abadi MT Std"/>
              <a:cs typeface="Abadi MT Std"/>
              <a:sym typeface="Abadi MT Std"/>
            </a:endParaRPr>
          </a:p>
        </p:txBody>
      </p:sp>
      <p:sp>
        <p:nvSpPr>
          <p:cNvPr id="123" name="직사각형 122">
            <a:extLst>
              <a:ext uri="{FF2B5EF4-FFF2-40B4-BE49-F238E27FC236}">
                <a16:creationId xmlns:a16="http://schemas.microsoft.com/office/drawing/2014/main" id="{D08947CC-7A36-8D19-A5E3-293A66AE71B2}"/>
              </a:ext>
            </a:extLst>
          </p:cNvPr>
          <p:cNvSpPr/>
          <p:nvPr/>
        </p:nvSpPr>
        <p:spPr>
          <a:xfrm>
            <a:off x="5123683" y="3051987"/>
            <a:ext cx="433117" cy="365760"/>
          </a:xfrm>
          <a:prstGeom prst="rect">
            <a:avLst/>
          </a:prstGeom>
          <a:ln/>
        </p:spPr>
        <p:style>
          <a:lnRef idx="2">
            <a:schemeClr val="accent6">
              <a:shade val="15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en-US" sz="1400" b="0" i="0" u="none" strike="noStrike" cap="none" spc="0" normalizeH="0" baseline="0" dirty="0">
                <a:ln>
                  <a:noFill/>
                </a:ln>
                <a:solidFill>
                  <a:srgbClr val="0F2E4C"/>
                </a:solidFill>
                <a:effectLst/>
                <a:uFillTx/>
                <a:latin typeface="Abadi MT Std"/>
                <a:ea typeface="Abadi MT Std"/>
                <a:cs typeface="Abadi MT Std"/>
                <a:sym typeface="Abadi MT Std"/>
              </a:rPr>
              <a:t>AG</a:t>
            </a:r>
            <a:endParaRPr kumimoji="0" lang="ko-US" altLang="en-US" sz="1400" b="0" i="0" u="none" strike="noStrike" cap="none" spc="0" normalizeH="0" baseline="0" dirty="0">
              <a:ln>
                <a:noFill/>
              </a:ln>
              <a:solidFill>
                <a:srgbClr val="0F2E4C"/>
              </a:solidFill>
              <a:effectLst/>
              <a:uFillTx/>
              <a:latin typeface="Abadi MT Std"/>
              <a:ea typeface="Abadi MT Std"/>
              <a:cs typeface="Abadi MT Std"/>
              <a:sym typeface="Abadi MT Std"/>
            </a:endParaRPr>
          </a:p>
        </p:txBody>
      </p:sp>
      <p:sp>
        <p:nvSpPr>
          <p:cNvPr id="124" name="직사각형 123">
            <a:extLst>
              <a:ext uri="{FF2B5EF4-FFF2-40B4-BE49-F238E27FC236}">
                <a16:creationId xmlns:a16="http://schemas.microsoft.com/office/drawing/2014/main" id="{518596CC-E389-ADC8-9658-BCD21760BAAA}"/>
              </a:ext>
            </a:extLst>
          </p:cNvPr>
          <p:cNvSpPr/>
          <p:nvPr/>
        </p:nvSpPr>
        <p:spPr>
          <a:xfrm>
            <a:off x="6475403" y="3609835"/>
            <a:ext cx="521161" cy="365760"/>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en-US" sz="1400" b="0" i="0" u="none" strike="noStrike" cap="none" spc="0" normalizeH="0" baseline="0" dirty="0" err="1">
                <a:ln>
                  <a:noFill/>
                </a:ln>
                <a:solidFill>
                  <a:srgbClr val="0F2E4C"/>
                </a:solidFill>
                <a:effectLst/>
                <a:uFillTx/>
                <a:latin typeface="Abadi MT Std"/>
                <a:ea typeface="Abadi MT Std"/>
                <a:cs typeface="Abadi MT Std"/>
                <a:sym typeface="Abadi MT Std"/>
              </a:rPr>
              <a:t>RdS</a:t>
            </a:r>
            <a:endParaRPr kumimoji="0" lang="ko-US" altLang="en-US" sz="1400" b="0" i="0" u="none" strike="noStrike" cap="none" spc="0" normalizeH="0" baseline="0" dirty="0">
              <a:ln>
                <a:noFill/>
              </a:ln>
              <a:solidFill>
                <a:srgbClr val="0F2E4C"/>
              </a:solidFill>
              <a:effectLst/>
              <a:uFillTx/>
              <a:latin typeface="Abadi MT Std"/>
              <a:ea typeface="Abadi MT Std"/>
              <a:cs typeface="Abadi MT Std"/>
              <a:sym typeface="Abadi MT Std"/>
            </a:endParaRPr>
          </a:p>
        </p:txBody>
      </p:sp>
      <p:sp>
        <p:nvSpPr>
          <p:cNvPr id="125" name="직사각형 124">
            <a:extLst>
              <a:ext uri="{FF2B5EF4-FFF2-40B4-BE49-F238E27FC236}">
                <a16:creationId xmlns:a16="http://schemas.microsoft.com/office/drawing/2014/main" id="{40A0F993-D7BE-E14D-B2FD-530F63312770}"/>
              </a:ext>
            </a:extLst>
          </p:cNvPr>
          <p:cNvSpPr/>
          <p:nvPr/>
        </p:nvSpPr>
        <p:spPr>
          <a:xfrm>
            <a:off x="3294964" y="2966305"/>
            <a:ext cx="672629" cy="523220"/>
          </a:xfrm>
          <a:prstGeom prst="rect">
            <a:avLst/>
          </a:prstGeom>
          <a:noFill/>
          <a:ln>
            <a:solidFill>
              <a:srgbClr val="7030A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US"/>
          </a:p>
        </p:txBody>
      </p:sp>
      <p:sp>
        <p:nvSpPr>
          <p:cNvPr id="108" name="내용 개체 틀 7">
            <a:extLst>
              <a:ext uri="{FF2B5EF4-FFF2-40B4-BE49-F238E27FC236}">
                <a16:creationId xmlns:a16="http://schemas.microsoft.com/office/drawing/2014/main" id="{C72C0B8F-B33D-B9DA-6F0A-093BB2A61584}"/>
              </a:ext>
            </a:extLst>
          </p:cNvPr>
          <p:cNvSpPr txBox="1">
            <a:spLocks/>
          </p:cNvSpPr>
          <p:nvPr/>
        </p:nvSpPr>
        <p:spPr>
          <a:xfrm>
            <a:off x="307606" y="4680158"/>
            <a:ext cx="5371015" cy="523220"/>
          </a:xfrm>
          <a:prstGeom prst="rect">
            <a:avLst/>
          </a:prstGeom>
          <a:noFill/>
        </p:spPr>
        <p:txBody>
          <a:bodyPr vert="horz" lIns="91440" tIns="45720" rIns="91440" bIns="45720" rtlCol="0">
            <a:normAutofit/>
          </a:bodyPr>
          <a:lstStyle>
            <a:lvl1pPr marL="182880" indent="-274320" algn="l" defTabSz="914400" rtl="0" eaLnBrk="1" latinLnBrk="0" hangingPunct="1">
              <a:spcBef>
                <a:spcPct val="20000"/>
              </a:spcBef>
              <a:buClr>
                <a:schemeClr val="accent1"/>
              </a:buClr>
              <a:buSzPct val="85000"/>
              <a:buFont typeface="Courier New" panose="02070309020205020404" pitchFamily="49" charset="0"/>
              <a:buChar char="o"/>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buFont typeface="Courier New" panose="02070309020205020404" pitchFamily="49" charset="0"/>
              <a:buNone/>
            </a:pPr>
            <a:r>
              <a:rPr lang="en-US" dirty="0"/>
              <a:t>4. </a:t>
            </a:r>
            <a:r>
              <a:rPr lang="en-US" b="1" dirty="0" err="1"/>
              <a:t>ReduceScatter</a:t>
            </a:r>
            <a:r>
              <a:rPr lang="en-US" b="1" dirty="0"/>
              <a:t> </a:t>
            </a:r>
            <a:r>
              <a:rPr lang="en-US" dirty="0"/>
              <a:t>the C shards</a:t>
            </a:r>
            <a:endParaRPr lang="ko-US" dirty="0"/>
          </a:p>
        </p:txBody>
      </p:sp>
      <p:sp>
        <p:nvSpPr>
          <p:cNvPr id="126" name="직사각형 125">
            <a:extLst>
              <a:ext uri="{FF2B5EF4-FFF2-40B4-BE49-F238E27FC236}">
                <a16:creationId xmlns:a16="http://schemas.microsoft.com/office/drawing/2014/main" id="{2B3406DA-9BD3-CF50-0CE9-03AF98931C88}"/>
              </a:ext>
            </a:extLst>
          </p:cNvPr>
          <p:cNvSpPr/>
          <p:nvPr/>
        </p:nvSpPr>
        <p:spPr>
          <a:xfrm>
            <a:off x="3832353" y="2295994"/>
            <a:ext cx="902179" cy="523220"/>
          </a:xfrm>
          <a:prstGeom prst="rect">
            <a:avLst/>
          </a:prstGeom>
          <a:noFill/>
          <a:ln>
            <a:solidFill>
              <a:srgbClr val="7030A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US"/>
          </a:p>
        </p:txBody>
      </p:sp>
      <p:sp>
        <p:nvSpPr>
          <p:cNvPr id="127" name="직사각형 126">
            <a:extLst>
              <a:ext uri="{FF2B5EF4-FFF2-40B4-BE49-F238E27FC236}">
                <a16:creationId xmlns:a16="http://schemas.microsoft.com/office/drawing/2014/main" id="{76DDD660-749A-898B-47CE-8C6E1F4C0CBA}"/>
              </a:ext>
            </a:extLst>
          </p:cNvPr>
          <p:cNvSpPr/>
          <p:nvPr/>
        </p:nvSpPr>
        <p:spPr>
          <a:xfrm>
            <a:off x="4684603" y="3534144"/>
            <a:ext cx="709742" cy="523220"/>
          </a:xfrm>
          <a:prstGeom prst="rect">
            <a:avLst/>
          </a:prstGeom>
          <a:noFill/>
          <a:ln>
            <a:solidFill>
              <a:srgbClr val="7030A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US"/>
          </a:p>
        </p:txBody>
      </p:sp>
      <p:cxnSp>
        <p:nvCxnSpPr>
          <p:cNvPr id="128" name="직선 화살표 연결선 127">
            <a:extLst>
              <a:ext uri="{FF2B5EF4-FFF2-40B4-BE49-F238E27FC236}">
                <a16:creationId xmlns:a16="http://schemas.microsoft.com/office/drawing/2014/main" id="{798BF73D-CBB1-C555-6130-42EBD0E5A93C}"/>
              </a:ext>
            </a:extLst>
          </p:cNvPr>
          <p:cNvCxnSpPr>
            <a:cxnSpLocks/>
          </p:cNvCxnSpPr>
          <p:nvPr/>
        </p:nvCxnSpPr>
        <p:spPr>
          <a:xfrm>
            <a:off x="3446075" y="2111751"/>
            <a:ext cx="256455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29" name="TextBox 128">
            <a:extLst>
              <a:ext uri="{FF2B5EF4-FFF2-40B4-BE49-F238E27FC236}">
                <a16:creationId xmlns:a16="http://schemas.microsoft.com/office/drawing/2014/main" id="{356A24D7-845A-AF55-C4EA-C24293F19E33}"/>
              </a:ext>
            </a:extLst>
          </p:cNvPr>
          <p:cNvSpPr txBox="1"/>
          <p:nvPr/>
        </p:nvSpPr>
        <p:spPr>
          <a:xfrm>
            <a:off x="3115102" y="1783750"/>
            <a:ext cx="635110" cy="338554"/>
          </a:xfrm>
          <a:prstGeom prst="rect">
            <a:avLst/>
          </a:prstGeom>
          <a:noFill/>
        </p:spPr>
        <p:txBody>
          <a:bodyPr wrap="none" rtlCol="0">
            <a:spAutoFit/>
          </a:bodyPr>
          <a:lstStyle/>
          <a:p>
            <a:r>
              <a:rPr lang="en-US" sz="1600" dirty="0"/>
              <a:t>Time</a:t>
            </a:r>
            <a:endParaRPr lang="ko-US" sz="1600" dirty="0"/>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F427918B-CB8F-03AB-2833-A2BAE68FA572}"/>
                  </a:ext>
                </a:extLst>
              </p:cNvPr>
              <p:cNvSpPr txBox="1"/>
              <p:nvPr/>
            </p:nvSpPr>
            <p:spPr>
              <a:xfrm>
                <a:off x="701662" y="1392599"/>
                <a:ext cx="1659942" cy="49244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3200" b="0" i="1" smtClean="0">
                          <a:solidFill>
                            <a:schemeClr val="accent2"/>
                          </a:solidFill>
                          <a:latin typeface="Cambria Math" panose="02040503050406030204" pitchFamily="18" charset="0"/>
                        </a:rPr>
                        <m:t>𝐶</m:t>
                      </m:r>
                      <m:r>
                        <a:rPr lang="en-US" sz="3200" b="0" i="1" smtClean="0">
                          <a:latin typeface="Cambria Math" panose="02040503050406030204" pitchFamily="18" charset="0"/>
                        </a:rPr>
                        <m:t>=</m:t>
                      </m:r>
                      <m:r>
                        <a:rPr lang="en-US" sz="3200" b="0" i="1" smtClean="0">
                          <a:solidFill>
                            <a:schemeClr val="accent1"/>
                          </a:solidFill>
                          <a:latin typeface="Cambria Math" panose="02040503050406030204" pitchFamily="18" charset="0"/>
                        </a:rPr>
                        <m:t>𝐴</m:t>
                      </m:r>
                      <m:sSup>
                        <m:sSupPr>
                          <m:ctrlPr>
                            <a:rPr lang="en-US" sz="3200" b="0" i="1" smtClean="0">
                              <a:solidFill>
                                <a:schemeClr val="accent6">
                                  <a:lumMod val="50000"/>
                                </a:schemeClr>
                              </a:solidFill>
                              <a:latin typeface="Cambria Math" panose="02040503050406030204" pitchFamily="18" charset="0"/>
                            </a:rPr>
                          </m:ctrlPr>
                        </m:sSupPr>
                        <m:e>
                          <m:r>
                            <a:rPr lang="en-US" sz="3200" b="0" i="1" smtClean="0">
                              <a:solidFill>
                                <a:schemeClr val="accent6">
                                  <a:lumMod val="50000"/>
                                </a:schemeClr>
                              </a:solidFill>
                              <a:latin typeface="Cambria Math" panose="02040503050406030204" pitchFamily="18" charset="0"/>
                            </a:rPr>
                            <m:t>𝐵</m:t>
                          </m:r>
                        </m:e>
                        <m:sup>
                          <m:r>
                            <a:rPr lang="en-US" sz="3200" b="0" i="1" smtClean="0">
                              <a:solidFill>
                                <a:schemeClr val="accent6">
                                  <a:lumMod val="50000"/>
                                </a:schemeClr>
                              </a:solidFill>
                              <a:latin typeface="Cambria Math" panose="02040503050406030204" pitchFamily="18" charset="0"/>
                            </a:rPr>
                            <m:t>⊤</m:t>
                          </m:r>
                        </m:sup>
                      </m:sSup>
                    </m:oMath>
                  </m:oMathPara>
                </a14:m>
                <a:endParaRPr lang="ko-US" sz="3200" dirty="0"/>
              </a:p>
            </p:txBody>
          </p:sp>
        </mc:Choice>
        <mc:Fallback xmlns="">
          <p:sp>
            <p:nvSpPr>
              <p:cNvPr id="5" name="TextBox 4">
                <a:extLst>
                  <a:ext uri="{FF2B5EF4-FFF2-40B4-BE49-F238E27FC236}">
                    <a16:creationId xmlns:a16="http://schemas.microsoft.com/office/drawing/2014/main" id="{F427918B-CB8F-03AB-2833-A2BAE68FA572}"/>
                  </a:ext>
                </a:extLst>
              </p:cNvPr>
              <p:cNvSpPr txBox="1">
                <a:spLocks noRot="1" noChangeAspect="1" noMove="1" noResize="1" noEditPoints="1" noAdjustHandles="1" noChangeArrowheads="1" noChangeShapeType="1" noTextEdit="1"/>
              </p:cNvSpPr>
              <p:nvPr/>
            </p:nvSpPr>
            <p:spPr>
              <a:xfrm>
                <a:off x="701662" y="1392599"/>
                <a:ext cx="1659942" cy="492443"/>
              </a:xfrm>
              <a:prstGeom prst="rect">
                <a:avLst/>
              </a:prstGeom>
              <a:blipFill>
                <a:blip r:embed="rId17"/>
                <a:stretch>
                  <a:fillRect l="-5344" r="-2290" b="-7500"/>
                </a:stretch>
              </a:blipFill>
            </p:spPr>
            <p:txBody>
              <a:bodyPr/>
              <a:lstStyle/>
              <a:p>
                <a:r>
                  <a:rPr lang="ko-US">
                    <a:noFill/>
                  </a:rPr>
                  <a:t> </a:t>
                </a:r>
              </a:p>
            </p:txBody>
          </p:sp>
        </mc:Fallback>
      </mc:AlternateContent>
      <p:sp>
        <p:nvSpPr>
          <p:cNvPr id="3" name="TextBox 2">
            <a:extLst>
              <a:ext uri="{FF2B5EF4-FFF2-40B4-BE49-F238E27FC236}">
                <a16:creationId xmlns:a16="http://schemas.microsoft.com/office/drawing/2014/main" id="{3A780FB7-216E-13FB-80AB-E95B838DD2E8}"/>
              </a:ext>
            </a:extLst>
          </p:cNvPr>
          <p:cNvSpPr txBox="1"/>
          <p:nvPr/>
        </p:nvSpPr>
        <p:spPr>
          <a:xfrm>
            <a:off x="10370248" y="540787"/>
            <a:ext cx="2649613" cy="615553"/>
          </a:xfrm>
          <a:prstGeom prst="rect">
            <a:avLst/>
          </a:prstGeom>
          <a:noFill/>
        </p:spPr>
        <p:txBody>
          <a:bodyPr wrap="square">
            <a:spAutoFit/>
          </a:bodyPr>
          <a:lstStyle/>
          <a:p>
            <a:pPr lvl="1"/>
            <a:r>
              <a:rPr lang="en-US" sz="1600" dirty="0"/>
              <a:t>[ISCA 2025]</a:t>
            </a:r>
          </a:p>
          <a:p>
            <a:pPr marL="742950" lvl="1" indent="-285750">
              <a:buFont typeface="Courier New" panose="02070309020205020404" pitchFamily="49" charset="0"/>
              <a:buChar char="o"/>
            </a:pPr>
            <a:endParaRPr lang="en-US" sz="1800" dirty="0"/>
          </a:p>
        </p:txBody>
      </p:sp>
    </p:spTree>
    <p:extLst>
      <p:ext uri="{BB962C8B-B14F-4D97-AF65-F5344CB8AC3E}">
        <p14:creationId xmlns:p14="http://schemas.microsoft.com/office/powerpoint/2010/main" val="1691243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0" end="0"/>
                                            </p:txEl>
                                          </p:spTgt>
                                        </p:tgtEl>
                                        <p:attrNameLst>
                                          <p:attrName>style.visibility</p:attrName>
                                        </p:attrNameLst>
                                      </p:cBhvr>
                                      <p:to>
                                        <p:strVal val="visible"/>
                                      </p:to>
                                    </p:set>
                                  </p:childTnLst>
                                </p:cTn>
                              </p:par>
                            </p:childTnLst>
                          </p:cTn>
                        </p:par>
                        <p:par>
                          <p:cTn id="9" fill="hold">
                            <p:stCondLst>
                              <p:cond delay="0"/>
                            </p:stCondLst>
                            <p:childTnLst>
                              <p:par>
                                <p:cTn id="10" presetID="3" presetClass="entr" presetSubtype="10" fill="hold" nodeType="after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blinds(horizontal)">
                                      <p:cBhvr>
                                        <p:cTn id="12" dur="500"/>
                                        <p:tgtEl>
                                          <p:spTgt spid="41"/>
                                        </p:tgtEl>
                                      </p:cBhvr>
                                    </p:animEffect>
                                  </p:childTnLst>
                                </p:cTn>
                              </p:par>
                              <p:par>
                                <p:cTn id="13" presetID="3" presetClass="entr" presetSubtype="10" fill="hold" nodeType="with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blinds(horizontal)">
                                      <p:cBhvr>
                                        <p:cTn id="15" dur="500"/>
                                        <p:tgtEl>
                                          <p:spTgt spid="42"/>
                                        </p:tgtEl>
                                      </p:cBhvr>
                                    </p:animEffect>
                                  </p:childTnLst>
                                </p:cTn>
                              </p:par>
                              <p:par>
                                <p:cTn id="16" presetID="3" presetClass="entr" presetSubtype="10" fill="hold" nodeType="withEffect">
                                  <p:stCondLst>
                                    <p:cond delay="0"/>
                                  </p:stCondLst>
                                  <p:childTnLst>
                                    <p:set>
                                      <p:cBhvr>
                                        <p:cTn id="17" dur="1" fill="hold">
                                          <p:stCondLst>
                                            <p:cond delay="0"/>
                                          </p:stCondLst>
                                        </p:cTn>
                                        <p:tgtEl>
                                          <p:spTgt spid="46"/>
                                        </p:tgtEl>
                                        <p:attrNameLst>
                                          <p:attrName>style.visibility</p:attrName>
                                        </p:attrNameLst>
                                      </p:cBhvr>
                                      <p:to>
                                        <p:strVal val="visible"/>
                                      </p:to>
                                    </p:set>
                                    <p:animEffect transition="in" filter="blinds(horizontal)">
                                      <p:cBhvr>
                                        <p:cTn id="18" dur="500"/>
                                        <p:tgtEl>
                                          <p:spTgt spid="46"/>
                                        </p:tgtEl>
                                      </p:cBhvr>
                                    </p:animEffect>
                                  </p:childTnLst>
                                </p:cTn>
                              </p:par>
                              <p:par>
                                <p:cTn id="19" presetID="3" presetClass="entr" presetSubtype="10" fill="hold" nodeType="with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blinds(horizontal)">
                                      <p:cBhvr>
                                        <p:cTn id="21" dur="500"/>
                                        <p:tgtEl>
                                          <p:spTgt spid="45"/>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xit" presetSubtype="0" fill="hold" grpId="1" nodeType="clickEffect">
                                  <p:stCondLst>
                                    <p:cond delay="0"/>
                                  </p:stCondLst>
                                  <p:childTnLst>
                                    <p:animEffect transition="out" filter="dissolve">
                                      <p:cBhvr>
                                        <p:cTn id="25" dur="500"/>
                                        <p:tgtEl>
                                          <p:spTgt spid="87"/>
                                        </p:tgtEl>
                                      </p:cBhvr>
                                    </p:animEffect>
                                    <p:set>
                                      <p:cBhvr>
                                        <p:cTn id="26" dur="1" fill="hold">
                                          <p:stCondLst>
                                            <p:cond delay="499"/>
                                          </p:stCondLst>
                                        </p:cTn>
                                        <p:tgtEl>
                                          <p:spTgt spid="87"/>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8">
                                            <p:txEl>
                                              <p:pRg st="0" end="0"/>
                                            </p:txEl>
                                          </p:spTgt>
                                        </p:tgtEl>
                                        <p:attrNameLst>
                                          <p:attrName>style.visibility</p:attrName>
                                        </p:attrNameLst>
                                      </p:cBhvr>
                                      <p:to>
                                        <p:strVal val="hidden"/>
                                      </p:to>
                                    </p:set>
                                  </p:childTnLst>
                                </p:cTn>
                              </p:par>
                              <p:par>
                                <p:cTn id="29" presetID="1" presetClass="entr" presetSubtype="0" fill="hold" grpId="0" nodeType="withEffect">
                                  <p:stCondLst>
                                    <p:cond delay="0"/>
                                  </p:stCondLst>
                                  <p:childTnLst>
                                    <p:set>
                                      <p:cBhvr>
                                        <p:cTn id="30" dur="1" fill="hold">
                                          <p:stCondLst>
                                            <p:cond delay="0"/>
                                          </p:stCondLst>
                                        </p:cTn>
                                        <p:tgtEl>
                                          <p:spTgt spid="8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8">
                                            <p:txEl>
                                              <p:pRg st="0" end="0"/>
                                            </p:txEl>
                                          </p:spTgt>
                                        </p:tgtEl>
                                        <p:attrNameLst>
                                          <p:attrName>style.visibility</p:attrName>
                                        </p:attrNameLst>
                                      </p:cBhvr>
                                      <p:to>
                                        <p:strVal val="visible"/>
                                      </p:to>
                                    </p:set>
                                  </p:childTnLst>
                                </p:cTn>
                              </p:par>
                            </p:childTnLst>
                          </p:cTn>
                        </p:par>
                        <p:par>
                          <p:cTn id="33" fill="hold">
                            <p:stCondLst>
                              <p:cond delay="500"/>
                            </p:stCondLst>
                            <p:childTnLst>
                              <p:par>
                                <p:cTn id="34" presetID="1" presetClass="entr" presetSubtype="0" fill="hold" nodeType="afterEffect">
                                  <p:stCondLst>
                                    <p:cond delay="0"/>
                                  </p:stCondLst>
                                  <p:childTnLst>
                                    <p:set>
                                      <p:cBhvr>
                                        <p:cTn id="35" dur="1" fill="hold">
                                          <p:stCondLst>
                                            <p:cond delay="0"/>
                                          </p:stCondLst>
                                        </p:cTn>
                                        <p:tgtEl>
                                          <p:spTgt spid="78"/>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80"/>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81"/>
                                        </p:tgtEl>
                                        <p:attrNameLst>
                                          <p:attrName>style.visibility</p:attrName>
                                        </p:attrNameLst>
                                      </p:cBhvr>
                                      <p:to>
                                        <p:strVal val="visible"/>
                                      </p:to>
                                    </p:set>
                                  </p:childTnLst>
                                </p:cTn>
                              </p:par>
                              <p:par>
                                <p:cTn id="40" presetID="1" presetClass="entr" presetSubtype="0" fill="hold" nodeType="withEffect">
                                  <p:stCondLst>
                                    <p:cond delay="0"/>
                                  </p:stCondLst>
                                  <p:childTnLst>
                                    <p:set>
                                      <p:cBhvr>
                                        <p:cTn id="41" dur="1" fill="hold">
                                          <p:stCondLst>
                                            <p:cond delay="0"/>
                                          </p:stCondLst>
                                        </p:cTn>
                                        <p:tgtEl>
                                          <p:spTgt spid="79"/>
                                        </p:tgtEl>
                                        <p:attrNameLst>
                                          <p:attrName>style.visibility</p:attrName>
                                        </p:attrNameLst>
                                      </p:cBhvr>
                                      <p:to>
                                        <p:strVal val="visible"/>
                                      </p:to>
                                    </p:set>
                                  </p:childTnLst>
                                </p:cTn>
                              </p:par>
                            </p:childTnLst>
                          </p:cTn>
                        </p:par>
                        <p:par>
                          <p:cTn id="42" fill="hold">
                            <p:stCondLst>
                              <p:cond delay="500"/>
                            </p:stCondLst>
                            <p:childTnLst>
                              <p:par>
                                <p:cTn id="43" presetID="0" presetClass="path" presetSubtype="0" accel="50000" decel="50000" fill="hold" nodeType="afterEffect">
                                  <p:stCondLst>
                                    <p:cond delay="0"/>
                                  </p:stCondLst>
                                  <p:childTnLst>
                                    <p:animMotion origin="layout" path="M -2.91667E-6 -4.81481E-6 L 0.00065 -0.34861 " pathEditMode="relative" rAng="0" ptsTypes="AA">
                                      <p:cBhvr>
                                        <p:cTn id="44" dur="750" fill="hold"/>
                                        <p:tgtEl>
                                          <p:spTgt spid="79"/>
                                        </p:tgtEl>
                                        <p:attrNameLst>
                                          <p:attrName>ppt_x</p:attrName>
                                          <p:attrName>ppt_y</p:attrName>
                                        </p:attrNameLst>
                                      </p:cBhvr>
                                      <p:rCtr x="26" y="-17431"/>
                                    </p:animMotion>
                                  </p:childTnLst>
                                </p:cTn>
                              </p:par>
                              <p:par>
                                <p:cTn id="45" presetID="42" presetClass="path" presetSubtype="0" accel="50000" decel="50000" fill="hold" nodeType="withEffect">
                                  <p:stCondLst>
                                    <p:cond delay="0"/>
                                  </p:stCondLst>
                                  <p:childTnLst>
                                    <p:animMotion origin="layout" path="M -3.75E-6 -4.07407E-6 L -3.75E-6 0.35093 " pathEditMode="relative" rAng="0" ptsTypes="AA">
                                      <p:cBhvr>
                                        <p:cTn id="46" dur="750" fill="hold"/>
                                        <p:tgtEl>
                                          <p:spTgt spid="78"/>
                                        </p:tgtEl>
                                        <p:attrNameLst>
                                          <p:attrName>ppt_x</p:attrName>
                                          <p:attrName>ppt_y</p:attrName>
                                        </p:attrNameLst>
                                      </p:cBhvr>
                                      <p:rCtr x="0" y="17546"/>
                                    </p:animMotion>
                                  </p:childTnLst>
                                </p:cTn>
                              </p:par>
                              <p:par>
                                <p:cTn id="47" presetID="42" presetClass="path" presetSubtype="0" accel="50000" decel="50000" fill="hold" nodeType="withEffect">
                                  <p:stCondLst>
                                    <p:cond delay="0"/>
                                  </p:stCondLst>
                                  <p:childTnLst>
                                    <p:animMotion origin="layout" path="M -3.75E-6 -4.07407E-6 L -0.00104 0.35093 " pathEditMode="relative" rAng="0" ptsTypes="AA">
                                      <p:cBhvr>
                                        <p:cTn id="48" dur="750" fill="hold"/>
                                        <p:tgtEl>
                                          <p:spTgt spid="80"/>
                                        </p:tgtEl>
                                        <p:attrNameLst>
                                          <p:attrName>ppt_x</p:attrName>
                                          <p:attrName>ppt_y</p:attrName>
                                        </p:attrNameLst>
                                      </p:cBhvr>
                                      <p:rCtr x="-52" y="17546"/>
                                    </p:animMotion>
                                  </p:childTnLst>
                                </p:cTn>
                              </p:par>
                              <p:par>
                                <p:cTn id="49" presetID="42" presetClass="path" presetSubtype="0" accel="50000" decel="50000" fill="hold" nodeType="withEffect">
                                  <p:stCondLst>
                                    <p:cond delay="0"/>
                                  </p:stCondLst>
                                  <p:childTnLst>
                                    <p:animMotion origin="layout" path="M -3.54167E-6 0.0007 L -3.54167E-6 -0.34722 " pathEditMode="relative" rAng="0" ptsTypes="AA">
                                      <p:cBhvr>
                                        <p:cTn id="50" dur="750" fill="hold"/>
                                        <p:tgtEl>
                                          <p:spTgt spid="81"/>
                                        </p:tgtEl>
                                        <p:attrNameLst>
                                          <p:attrName>ppt_x</p:attrName>
                                          <p:attrName>ppt_y</p:attrName>
                                        </p:attrNameLst>
                                      </p:cBhvr>
                                      <p:rCtr x="0" y="-17407"/>
                                    </p:animMotion>
                                  </p:childTnLst>
                                </p:cTn>
                              </p:par>
                              <p:par>
                                <p:cTn id="51" presetID="1" presetClass="entr" presetSubtype="0" fill="hold" grpId="0" nodeType="withEffect">
                                  <p:stCondLst>
                                    <p:cond delay="0"/>
                                  </p:stCondLst>
                                  <p:childTnLst>
                                    <p:set>
                                      <p:cBhvr>
                                        <p:cTn id="52" dur="1" fill="hold">
                                          <p:stCondLst>
                                            <p:cond delay="0"/>
                                          </p:stCondLst>
                                        </p:cTn>
                                        <p:tgtEl>
                                          <p:spTgt spid="125"/>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9" presetClass="exit" presetSubtype="0" fill="hold" grpId="1" nodeType="clickEffect">
                                  <p:stCondLst>
                                    <p:cond delay="0"/>
                                  </p:stCondLst>
                                  <p:childTnLst>
                                    <p:animEffect transition="out" filter="dissolve">
                                      <p:cBhvr>
                                        <p:cTn id="56" dur="500"/>
                                        <p:tgtEl>
                                          <p:spTgt spid="89"/>
                                        </p:tgtEl>
                                      </p:cBhvr>
                                    </p:animEffect>
                                    <p:set>
                                      <p:cBhvr>
                                        <p:cTn id="57" dur="1" fill="hold">
                                          <p:stCondLst>
                                            <p:cond delay="499"/>
                                          </p:stCondLst>
                                        </p:cTn>
                                        <p:tgtEl>
                                          <p:spTgt spid="89"/>
                                        </p:tgtEl>
                                        <p:attrNameLst>
                                          <p:attrName>style.visibility</p:attrName>
                                        </p:attrNameLst>
                                      </p:cBhvr>
                                      <p:to>
                                        <p:strVal val="hidden"/>
                                      </p:to>
                                    </p:set>
                                  </p:childTnLst>
                                </p:cTn>
                              </p:par>
                              <p:par>
                                <p:cTn id="58" presetID="9" presetClass="exit" presetSubtype="0" fill="hold" grpId="1" nodeType="withEffect">
                                  <p:stCondLst>
                                    <p:cond delay="0"/>
                                  </p:stCondLst>
                                  <p:childTnLst>
                                    <p:animEffect transition="out" filter="dissolve">
                                      <p:cBhvr>
                                        <p:cTn id="59" dur="500"/>
                                        <p:tgtEl>
                                          <p:spTgt spid="125"/>
                                        </p:tgtEl>
                                      </p:cBhvr>
                                    </p:animEffect>
                                    <p:set>
                                      <p:cBhvr>
                                        <p:cTn id="60" dur="1" fill="hold">
                                          <p:stCondLst>
                                            <p:cond delay="499"/>
                                          </p:stCondLst>
                                        </p:cTn>
                                        <p:tgtEl>
                                          <p:spTgt spid="125"/>
                                        </p:tgtEl>
                                        <p:attrNameLst>
                                          <p:attrName>style.visibility</p:attrName>
                                        </p:attrNameLst>
                                      </p:cBhvr>
                                      <p:to>
                                        <p:strVal val="hidden"/>
                                      </p:to>
                                    </p:set>
                                  </p:childTnLst>
                                </p:cTn>
                              </p:par>
                              <p:par>
                                <p:cTn id="61" presetID="1" presetClass="exit" presetSubtype="0" fill="hold" grpId="1" nodeType="withEffect">
                                  <p:stCondLst>
                                    <p:cond delay="0"/>
                                  </p:stCondLst>
                                  <p:childTnLst>
                                    <p:set>
                                      <p:cBhvr>
                                        <p:cTn id="62" dur="1" fill="hold">
                                          <p:stCondLst>
                                            <p:cond delay="0"/>
                                          </p:stCondLst>
                                        </p:cTn>
                                        <p:tgtEl>
                                          <p:spTgt spid="88">
                                            <p:txEl>
                                              <p:pRg st="0" end="0"/>
                                            </p:txEl>
                                          </p:spTgt>
                                        </p:tgtEl>
                                        <p:attrNameLst>
                                          <p:attrName>style.visibility</p:attrName>
                                        </p:attrNameLst>
                                      </p:cBhvr>
                                      <p:to>
                                        <p:strVal val="hidden"/>
                                      </p:to>
                                    </p:set>
                                  </p:childTnLst>
                                </p:cTn>
                              </p:par>
                              <p:par>
                                <p:cTn id="63" presetID="1" presetClass="entr" presetSubtype="0" fill="hold" grpId="0" nodeType="withEffect">
                                  <p:stCondLst>
                                    <p:cond delay="0"/>
                                  </p:stCondLst>
                                  <p:childTnLst>
                                    <p:set>
                                      <p:cBhvr>
                                        <p:cTn id="64" dur="1" fill="hold">
                                          <p:stCondLst>
                                            <p:cond delay="0"/>
                                          </p:stCondLst>
                                        </p:cTn>
                                        <p:tgtEl>
                                          <p:spTgt spid="91"/>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90">
                                            <p:txEl>
                                              <p:pRg st="0" end="0"/>
                                            </p:txEl>
                                          </p:spTgt>
                                        </p:tgtEl>
                                        <p:attrNameLst>
                                          <p:attrName>style.visibility</p:attrName>
                                        </p:attrNameLst>
                                      </p:cBhvr>
                                      <p:to>
                                        <p:strVal val="visible"/>
                                      </p:to>
                                    </p:set>
                                  </p:childTnLst>
                                </p:cTn>
                              </p:par>
                            </p:childTnLst>
                          </p:cTn>
                        </p:par>
                        <p:par>
                          <p:cTn id="67" fill="hold">
                            <p:stCondLst>
                              <p:cond delay="500"/>
                            </p:stCondLst>
                            <p:childTnLst>
                              <p:par>
                                <p:cTn id="68" presetID="3" presetClass="entr" presetSubtype="5" fill="hold" grpId="0" nodeType="afterEffect">
                                  <p:stCondLst>
                                    <p:cond delay="0"/>
                                  </p:stCondLst>
                                  <p:childTnLst>
                                    <p:set>
                                      <p:cBhvr>
                                        <p:cTn id="69" dur="1" fill="hold">
                                          <p:stCondLst>
                                            <p:cond delay="0"/>
                                          </p:stCondLst>
                                        </p:cTn>
                                        <p:tgtEl>
                                          <p:spTgt spid="92"/>
                                        </p:tgtEl>
                                        <p:attrNameLst>
                                          <p:attrName>style.visibility</p:attrName>
                                        </p:attrNameLst>
                                      </p:cBhvr>
                                      <p:to>
                                        <p:strVal val="visible"/>
                                      </p:to>
                                    </p:set>
                                    <p:animEffect transition="in" filter="blinds(vertical)">
                                      <p:cBhvr>
                                        <p:cTn id="70" dur="500"/>
                                        <p:tgtEl>
                                          <p:spTgt spid="92"/>
                                        </p:tgtEl>
                                      </p:cBhvr>
                                    </p:animEffect>
                                  </p:childTnLst>
                                </p:cTn>
                              </p:par>
                              <p:par>
                                <p:cTn id="71" presetID="3" presetClass="entr" presetSubtype="5" fill="hold" grpId="0" nodeType="withEffect">
                                  <p:stCondLst>
                                    <p:cond delay="0"/>
                                  </p:stCondLst>
                                  <p:childTnLst>
                                    <p:set>
                                      <p:cBhvr>
                                        <p:cTn id="72" dur="1" fill="hold">
                                          <p:stCondLst>
                                            <p:cond delay="0"/>
                                          </p:stCondLst>
                                        </p:cTn>
                                        <p:tgtEl>
                                          <p:spTgt spid="93"/>
                                        </p:tgtEl>
                                        <p:attrNameLst>
                                          <p:attrName>style.visibility</p:attrName>
                                        </p:attrNameLst>
                                      </p:cBhvr>
                                      <p:to>
                                        <p:strVal val="visible"/>
                                      </p:to>
                                    </p:set>
                                    <p:animEffect transition="in" filter="blinds(vertical)">
                                      <p:cBhvr>
                                        <p:cTn id="73" dur="500"/>
                                        <p:tgtEl>
                                          <p:spTgt spid="93"/>
                                        </p:tgtEl>
                                      </p:cBhvr>
                                    </p:animEffect>
                                  </p:childTnLst>
                                </p:cTn>
                              </p:par>
                              <p:par>
                                <p:cTn id="74" presetID="3" presetClass="entr" presetSubtype="5" fill="hold" nodeType="withEffect">
                                  <p:stCondLst>
                                    <p:cond delay="0"/>
                                  </p:stCondLst>
                                  <p:childTnLst>
                                    <p:set>
                                      <p:cBhvr>
                                        <p:cTn id="75" dur="1" fill="hold">
                                          <p:stCondLst>
                                            <p:cond delay="0"/>
                                          </p:stCondLst>
                                        </p:cTn>
                                        <p:tgtEl>
                                          <p:spTgt spid="94"/>
                                        </p:tgtEl>
                                        <p:attrNameLst>
                                          <p:attrName>style.visibility</p:attrName>
                                        </p:attrNameLst>
                                      </p:cBhvr>
                                      <p:to>
                                        <p:strVal val="visible"/>
                                      </p:to>
                                    </p:set>
                                    <p:animEffect transition="in" filter="blinds(vertical)">
                                      <p:cBhvr>
                                        <p:cTn id="76" dur="500"/>
                                        <p:tgtEl>
                                          <p:spTgt spid="94"/>
                                        </p:tgtEl>
                                      </p:cBhvr>
                                    </p:animEffect>
                                  </p:childTnLst>
                                </p:cTn>
                              </p:par>
                              <p:par>
                                <p:cTn id="77" presetID="3" presetClass="entr" presetSubtype="5" fill="hold" grpId="0" nodeType="withEffect">
                                  <p:stCondLst>
                                    <p:cond delay="0"/>
                                  </p:stCondLst>
                                  <p:childTnLst>
                                    <p:set>
                                      <p:cBhvr>
                                        <p:cTn id="78" dur="1" fill="hold">
                                          <p:stCondLst>
                                            <p:cond delay="0"/>
                                          </p:stCondLst>
                                        </p:cTn>
                                        <p:tgtEl>
                                          <p:spTgt spid="98"/>
                                        </p:tgtEl>
                                        <p:attrNameLst>
                                          <p:attrName>style.visibility</p:attrName>
                                        </p:attrNameLst>
                                      </p:cBhvr>
                                      <p:to>
                                        <p:strVal val="visible"/>
                                      </p:to>
                                    </p:set>
                                    <p:animEffect transition="in" filter="blinds(vertical)">
                                      <p:cBhvr>
                                        <p:cTn id="79" dur="500"/>
                                        <p:tgtEl>
                                          <p:spTgt spid="98"/>
                                        </p:tgtEl>
                                      </p:cBhvr>
                                    </p:animEffect>
                                  </p:childTnLst>
                                </p:cTn>
                              </p:par>
                              <p:par>
                                <p:cTn id="80" presetID="3" presetClass="entr" presetSubtype="5" fill="hold" grpId="0" nodeType="withEffect">
                                  <p:stCondLst>
                                    <p:cond delay="0"/>
                                  </p:stCondLst>
                                  <p:childTnLst>
                                    <p:set>
                                      <p:cBhvr>
                                        <p:cTn id="81" dur="1" fill="hold">
                                          <p:stCondLst>
                                            <p:cond delay="0"/>
                                          </p:stCondLst>
                                        </p:cTn>
                                        <p:tgtEl>
                                          <p:spTgt spid="100"/>
                                        </p:tgtEl>
                                        <p:attrNameLst>
                                          <p:attrName>style.visibility</p:attrName>
                                        </p:attrNameLst>
                                      </p:cBhvr>
                                      <p:to>
                                        <p:strVal val="visible"/>
                                      </p:to>
                                    </p:set>
                                    <p:animEffect transition="in" filter="blinds(vertical)">
                                      <p:cBhvr>
                                        <p:cTn id="82" dur="500"/>
                                        <p:tgtEl>
                                          <p:spTgt spid="100"/>
                                        </p:tgtEl>
                                      </p:cBhvr>
                                    </p:animEffect>
                                  </p:childTnLst>
                                </p:cTn>
                              </p:par>
                              <p:par>
                                <p:cTn id="83" presetID="3" presetClass="entr" presetSubtype="5" fill="hold" nodeType="withEffect">
                                  <p:stCondLst>
                                    <p:cond delay="0"/>
                                  </p:stCondLst>
                                  <p:childTnLst>
                                    <p:set>
                                      <p:cBhvr>
                                        <p:cTn id="84" dur="1" fill="hold">
                                          <p:stCondLst>
                                            <p:cond delay="0"/>
                                          </p:stCondLst>
                                        </p:cTn>
                                        <p:tgtEl>
                                          <p:spTgt spid="101"/>
                                        </p:tgtEl>
                                        <p:attrNameLst>
                                          <p:attrName>style.visibility</p:attrName>
                                        </p:attrNameLst>
                                      </p:cBhvr>
                                      <p:to>
                                        <p:strVal val="visible"/>
                                      </p:to>
                                    </p:set>
                                    <p:animEffect transition="in" filter="blinds(vertical)">
                                      <p:cBhvr>
                                        <p:cTn id="85" dur="500"/>
                                        <p:tgtEl>
                                          <p:spTgt spid="101"/>
                                        </p:tgtEl>
                                      </p:cBhvr>
                                    </p:animEffect>
                                  </p:childTnLst>
                                </p:cTn>
                              </p:par>
                              <p:par>
                                <p:cTn id="86" presetID="3" presetClass="entr" presetSubtype="5" fill="hold" nodeType="withEffect">
                                  <p:stCondLst>
                                    <p:cond delay="0"/>
                                  </p:stCondLst>
                                  <p:childTnLst>
                                    <p:set>
                                      <p:cBhvr>
                                        <p:cTn id="87" dur="1" fill="hold">
                                          <p:stCondLst>
                                            <p:cond delay="0"/>
                                          </p:stCondLst>
                                        </p:cTn>
                                        <p:tgtEl>
                                          <p:spTgt spid="104"/>
                                        </p:tgtEl>
                                        <p:attrNameLst>
                                          <p:attrName>style.visibility</p:attrName>
                                        </p:attrNameLst>
                                      </p:cBhvr>
                                      <p:to>
                                        <p:strVal val="visible"/>
                                      </p:to>
                                    </p:set>
                                    <p:animEffect transition="in" filter="blinds(vertical)">
                                      <p:cBhvr>
                                        <p:cTn id="88" dur="500"/>
                                        <p:tgtEl>
                                          <p:spTgt spid="104"/>
                                        </p:tgtEl>
                                      </p:cBhvr>
                                    </p:animEffect>
                                  </p:childTnLst>
                                </p:cTn>
                              </p:par>
                              <p:par>
                                <p:cTn id="89" presetID="3" presetClass="entr" presetSubtype="5" fill="hold" nodeType="withEffect">
                                  <p:stCondLst>
                                    <p:cond delay="0"/>
                                  </p:stCondLst>
                                  <p:childTnLst>
                                    <p:set>
                                      <p:cBhvr>
                                        <p:cTn id="90" dur="1" fill="hold">
                                          <p:stCondLst>
                                            <p:cond delay="0"/>
                                          </p:stCondLst>
                                        </p:cTn>
                                        <p:tgtEl>
                                          <p:spTgt spid="105"/>
                                        </p:tgtEl>
                                        <p:attrNameLst>
                                          <p:attrName>style.visibility</p:attrName>
                                        </p:attrNameLst>
                                      </p:cBhvr>
                                      <p:to>
                                        <p:strVal val="visible"/>
                                      </p:to>
                                    </p:set>
                                    <p:animEffect transition="in" filter="blinds(vertical)">
                                      <p:cBhvr>
                                        <p:cTn id="91" dur="500"/>
                                        <p:tgtEl>
                                          <p:spTgt spid="105"/>
                                        </p:tgtEl>
                                      </p:cBhvr>
                                    </p:animEffect>
                                  </p:childTnLst>
                                </p:cTn>
                              </p:par>
                              <p:par>
                                <p:cTn id="92" presetID="3" presetClass="entr" presetSubtype="5" fill="hold" grpId="0" nodeType="withEffect">
                                  <p:stCondLst>
                                    <p:cond delay="0"/>
                                  </p:stCondLst>
                                  <p:childTnLst>
                                    <p:set>
                                      <p:cBhvr>
                                        <p:cTn id="93" dur="1" fill="hold">
                                          <p:stCondLst>
                                            <p:cond delay="0"/>
                                          </p:stCondLst>
                                        </p:cTn>
                                        <p:tgtEl>
                                          <p:spTgt spid="36"/>
                                        </p:tgtEl>
                                        <p:attrNameLst>
                                          <p:attrName>style.visibility</p:attrName>
                                        </p:attrNameLst>
                                      </p:cBhvr>
                                      <p:to>
                                        <p:strVal val="visible"/>
                                      </p:to>
                                    </p:set>
                                    <p:animEffect transition="in" filter="blinds(vertical)">
                                      <p:cBhvr>
                                        <p:cTn id="94" dur="500"/>
                                        <p:tgtEl>
                                          <p:spTgt spid="36"/>
                                        </p:tgtEl>
                                      </p:cBhvr>
                                    </p:animEffect>
                                  </p:childTnLst>
                                </p:cTn>
                              </p:par>
                              <p:par>
                                <p:cTn id="95" presetID="3" presetClass="entr" presetSubtype="5" fill="hold" grpId="0" nodeType="withEffect">
                                  <p:stCondLst>
                                    <p:cond delay="0"/>
                                  </p:stCondLst>
                                  <p:childTnLst>
                                    <p:set>
                                      <p:cBhvr>
                                        <p:cTn id="96" dur="1" fill="hold">
                                          <p:stCondLst>
                                            <p:cond delay="0"/>
                                          </p:stCondLst>
                                        </p:cTn>
                                        <p:tgtEl>
                                          <p:spTgt spid="47"/>
                                        </p:tgtEl>
                                        <p:attrNameLst>
                                          <p:attrName>style.visibility</p:attrName>
                                        </p:attrNameLst>
                                      </p:cBhvr>
                                      <p:to>
                                        <p:strVal val="visible"/>
                                      </p:to>
                                    </p:set>
                                    <p:animEffect transition="in" filter="blinds(vertical)">
                                      <p:cBhvr>
                                        <p:cTn id="97" dur="500"/>
                                        <p:tgtEl>
                                          <p:spTgt spid="47"/>
                                        </p:tgtEl>
                                      </p:cBhvr>
                                    </p:animEffect>
                                  </p:childTnLst>
                                </p:cTn>
                              </p:par>
                              <p:par>
                                <p:cTn id="98" presetID="3" presetClass="entr" presetSubtype="5" fill="hold" grpId="0" nodeType="withEffect">
                                  <p:stCondLst>
                                    <p:cond delay="0"/>
                                  </p:stCondLst>
                                  <p:childTnLst>
                                    <p:set>
                                      <p:cBhvr>
                                        <p:cTn id="99" dur="1" fill="hold">
                                          <p:stCondLst>
                                            <p:cond delay="0"/>
                                          </p:stCondLst>
                                        </p:cTn>
                                        <p:tgtEl>
                                          <p:spTgt spid="96"/>
                                        </p:tgtEl>
                                        <p:attrNameLst>
                                          <p:attrName>style.visibility</p:attrName>
                                        </p:attrNameLst>
                                      </p:cBhvr>
                                      <p:to>
                                        <p:strVal val="visible"/>
                                      </p:to>
                                    </p:set>
                                    <p:animEffect transition="in" filter="blinds(vertical)">
                                      <p:cBhvr>
                                        <p:cTn id="100" dur="500"/>
                                        <p:tgtEl>
                                          <p:spTgt spid="96"/>
                                        </p:tgtEl>
                                      </p:cBhvr>
                                    </p:animEffect>
                                  </p:childTnLst>
                                </p:cTn>
                              </p:par>
                              <p:par>
                                <p:cTn id="101" presetID="3" presetClass="entr" presetSubtype="5" fill="hold" grpId="0" nodeType="withEffect">
                                  <p:stCondLst>
                                    <p:cond delay="0"/>
                                  </p:stCondLst>
                                  <p:childTnLst>
                                    <p:set>
                                      <p:cBhvr>
                                        <p:cTn id="102" dur="1" fill="hold">
                                          <p:stCondLst>
                                            <p:cond delay="0"/>
                                          </p:stCondLst>
                                        </p:cTn>
                                        <p:tgtEl>
                                          <p:spTgt spid="99"/>
                                        </p:tgtEl>
                                        <p:attrNameLst>
                                          <p:attrName>style.visibility</p:attrName>
                                        </p:attrNameLst>
                                      </p:cBhvr>
                                      <p:to>
                                        <p:strVal val="visible"/>
                                      </p:to>
                                    </p:set>
                                    <p:animEffect transition="in" filter="blinds(vertical)">
                                      <p:cBhvr>
                                        <p:cTn id="103" dur="500"/>
                                        <p:tgtEl>
                                          <p:spTgt spid="99"/>
                                        </p:tgtEl>
                                      </p:cBhvr>
                                    </p:animEffect>
                                  </p:childTnLst>
                                </p:cTn>
                              </p:par>
                              <p:par>
                                <p:cTn id="104" presetID="3" presetClass="entr" presetSubtype="5" fill="hold" nodeType="withEffect">
                                  <p:stCondLst>
                                    <p:cond delay="0"/>
                                  </p:stCondLst>
                                  <p:childTnLst>
                                    <p:set>
                                      <p:cBhvr>
                                        <p:cTn id="105" dur="1" fill="hold">
                                          <p:stCondLst>
                                            <p:cond delay="0"/>
                                          </p:stCondLst>
                                        </p:cTn>
                                        <p:tgtEl>
                                          <p:spTgt spid="102"/>
                                        </p:tgtEl>
                                        <p:attrNameLst>
                                          <p:attrName>style.visibility</p:attrName>
                                        </p:attrNameLst>
                                      </p:cBhvr>
                                      <p:to>
                                        <p:strVal val="visible"/>
                                      </p:to>
                                    </p:set>
                                    <p:animEffect transition="in" filter="blinds(vertical)">
                                      <p:cBhvr>
                                        <p:cTn id="106" dur="500"/>
                                        <p:tgtEl>
                                          <p:spTgt spid="102"/>
                                        </p:tgtEl>
                                      </p:cBhvr>
                                    </p:animEffect>
                                  </p:childTnLst>
                                </p:cTn>
                              </p:par>
                              <p:par>
                                <p:cTn id="107" presetID="3" presetClass="entr" presetSubtype="5" fill="hold" nodeType="withEffect">
                                  <p:stCondLst>
                                    <p:cond delay="0"/>
                                  </p:stCondLst>
                                  <p:childTnLst>
                                    <p:set>
                                      <p:cBhvr>
                                        <p:cTn id="108" dur="1" fill="hold">
                                          <p:stCondLst>
                                            <p:cond delay="0"/>
                                          </p:stCondLst>
                                        </p:cTn>
                                        <p:tgtEl>
                                          <p:spTgt spid="103"/>
                                        </p:tgtEl>
                                        <p:attrNameLst>
                                          <p:attrName>style.visibility</p:attrName>
                                        </p:attrNameLst>
                                      </p:cBhvr>
                                      <p:to>
                                        <p:strVal val="visible"/>
                                      </p:to>
                                    </p:set>
                                    <p:animEffect transition="in" filter="blinds(vertical)">
                                      <p:cBhvr>
                                        <p:cTn id="109" dur="500"/>
                                        <p:tgtEl>
                                          <p:spTgt spid="103"/>
                                        </p:tgtEl>
                                      </p:cBhvr>
                                    </p:animEffect>
                                  </p:childTnLst>
                                </p:cTn>
                              </p:par>
                              <p:par>
                                <p:cTn id="110" presetID="3" presetClass="entr" presetSubtype="5" fill="hold" nodeType="withEffect">
                                  <p:stCondLst>
                                    <p:cond delay="0"/>
                                  </p:stCondLst>
                                  <p:childTnLst>
                                    <p:set>
                                      <p:cBhvr>
                                        <p:cTn id="111" dur="1" fill="hold">
                                          <p:stCondLst>
                                            <p:cond delay="0"/>
                                          </p:stCondLst>
                                        </p:cTn>
                                        <p:tgtEl>
                                          <p:spTgt spid="106"/>
                                        </p:tgtEl>
                                        <p:attrNameLst>
                                          <p:attrName>style.visibility</p:attrName>
                                        </p:attrNameLst>
                                      </p:cBhvr>
                                      <p:to>
                                        <p:strVal val="visible"/>
                                      </p:to>
                                    </p:set>
                                    <p:animEffect transition="in" filter="blinds(vertical)">
                                      <p:cBhvr>
                                        <p:cTn id="112" dur="500"/>
                                        <p:tgtEl>
                                          <p:spTgt spid="106"/>
                                        </p:tgtEl>
                                      </p:cBhvr>
                                    </p:animEffect>
                                  </p:childTnLst>
                                </p:cTn>
                              </p:par>
                              <p:par>
                                <p:cTn id="113" presetID="3" presetClass="entr" presetSubtype="5" fill="hold" nodeType="withEffect">
                                  <p:stCondLst>
                                    <p:cond delay="0"/>
                                  </p:stCondLst>
                                  <p:childTnLst>
                                    <p:set>
                                      <p:cBhvr>
                                        <p:cTn id="114" dur="1" fill="hold">
                                          <p:stCondLst>
                                            <p:cond delay="0"/>
                                          </p:stCondLst>
                                        </p:cTn>
                                        <p:tgtEl>
                                          <p:spTgt spid="107"/>
                                        </p:tgtEl>
                                        <p:attrNameLst>
                                          <p:attrName>style.visibility</p:attrName>
                                        </p:attrNameLst>
                                      </p:cBhvr>
                                      <p:to>
                                        <p:strVal val="visible"/>
                                      </p:to>
                                    </p:set>
                                    <p:animEffect transition="in" filter="blinds(vertical)">
                                      <p:cBhvr>
                                        <p:cTn id="115" dur="500"/>
                                        <p:tgtEl>
                                          <p:spTgt spid="107"/>
                                        </p:tgtEl>
                                      </p:cBhvr>
                                    </p:animEffect>
                                  </p:childTnLst>
                                </p:cTn>
                              </p:par>
                              <p:par>
                                <p:cTn id="116" presetID="1" presetClass="entr" presetSubtype="0" fill="hold" grpId="0" nodeType="withEffect">
                                  <p:stCondLst>
                                    <p:cond delay="0"/>
                                  </p:stCondLst>
                                  <p:childTnLst>
                                    <p:set>
                                      <p:cBhvr>
                                        <p:cTn id="117" dur="1" fill="hold">
                                          <p:stCondLst>
                                            <p:cond delay="0"/>
                                          </p:stCondLst>
                                        </p:cTn>
                                        <p:tgtEl>
                                          <p:spTgt spid="126"/>
                                        </p:tgtEl>
                                        <p:attrNameLst>
                                          <p:attrName>style.visibility</p:attrName>
                                        </p:attrNameLst>
                                      </p:cBhvr>
                                      <p:to>
                                        <p:strVal val="visible"/>
                                      </p:to>
                                    </p:set>
                                  </p:childTnLst>
                                </p:cTn>
                              </p:par>
                            </p:childTnLst>
                          </p:cTn>
                        </p:par>
                      </p:childTnLst>
                    </p:cTn>
                  </p:par>
                  <p:par>
                    <p:cTn id="118" fill="hold">
                      <p:stCondLst>
                        <p:cond delay="indefinite"/>
                      </p:stCondLst>
                      <p:childTnLst>
                        <p:par>
                          <p:cTn id="119" fill="hold">
                            <p:stCondLst>
                              <p:cond delay="0"/>
                            </p:stCondLst>
                            <p:childTnLst>
                              <p:par>
                                <p:cTn id="120" presetID="9" presetClass="exit" presetSubtype="0" fill="hold" grpId="1" nodeType="clickEffect">
                                  <p:stCondLst>
                                    <p:cond delay="0"/>
                                  </p:stCondLst>
                                  <p:childTnLst>
                                    <p:animEffect transition="out" filter="dissolve">
                                      <p:cBhvr>
                                        <p:cTn id="121" dur="500"/>
                                        <p:tgtEl>
                                          <p:spTgt spid="91"/>
                                        </p:tgtEl>
                                      </p:cBhvr>
                                    </p:animEffect>
                                    <p:set>
                                      <p:cBhvr>
                                        <p:cTn id="122" dur="1" fill="hold">
                                          <p:stCondLst>
                                            <p:cond delay="499"/>
                                          </p:stCondLst>
                                        </p:cTn>
                                        <p:tgtEl>
                                          <p:spTgt spid="91"/>
                                        </p:tgtEl>
                                        <p:attrNameLst>
                                          <p:attrName>style.visibility</p:attrName>
                                        </p:attrNameLst>
                                      </p:cBhvr>
                                      <p:to>
                                        <p:strVal val="hidden"/>
                                      </p:to>
                                    </p:set>
                                  </p:childTnLst>
                                </p:cTn>
                              </p:par>
                              <p:par>
                                <p:cTn id="123" presetID="9" presetClass="exit" presetSubtype="0" fill="hold" grpId="1" nodeType="withEffect">
                                  <p:stCondLst>
                                    <p:cond delay="0"/>
                                  </p:stCondLst>
                                  <p:childTnLst>
                                    <p:animEffect transition="out" filter="dissolve">
                                      <p:cBhvr>
                                        <p:cTn id="124" dur="500"/>
                                        <p:tgtEl>
                                          <p:spTgt spid="126"/>
                                        </p:tgtEl>
                                      </p:cBhvr>
                                    </p:animEffect>
                                    <p:set>
                                      <p:cBhvr>
                                        <p:cTn id="125" dur="1" fill="hold">
                                          <p:stCondLst>
                                            <p:cond delay="499"/>
                                          </p:stCondLst>
                                        </p:cTn>
                                        <p:tgtEl>
                                          <p:spTgt spid="126"/>
                                        </p:tgtEl>
                                        <p:attrNameLst>
                                          <p:attrName>style.visibility</p:attrName>
                                        </p:attrNameLst>
                                      </p:cBhvr>
                                      <p:to>
                                        <p:strVal val="hidden"/>
                                      </p:to>
                                    </p:set>
                                  </p:childTnLst>
                                </p:cTn>
                              </p:par>
                              <p:par>
                                <p:cTn id="126" presetID="1" presetClass="entr" presetSubtype="0" fill="hold" grpId="0" nodeType="withEffect">
                                  <p:stCondLst>
                                    <p:cond delay="0"/>
                                  </p:stCondLst>
                                  <p:childTnLst>
                                    <p:set>
                                      <p:cBhvr>
                                        <p:cTn id="127" dur="1" fill="hold">
                                          <p:stCondLst>
                                            <p:cond delay="0"/>
                                          </p:stCondLst>
                                        </p:cTn>
                                        <p:tgtEl>
                                          <p:spTgt spid="127"/>
                                        </p:tgtEl>
                                        <p:attrNameLst>
                                          <p:attrName>style.visibility</p:attrName>
                                        </p:attrNameLst>
                                      </p:cBhvr>
                                      <p:to>
                                        <p:strVal val="visible"/>
                                      </p:to>
                                    </p:set>
                                  </p:childTnLst>
                                </p:cTn>
                              </p:par>
                              <p:par>
                                <p:cTn id="128" presetID="1" presetClass="exit" presetSubtype="0" fill="hold" grpId="1" nodeType="withEffect">
                                  <p:stCondLst>
                                    <p:cond delay="0"/>
                                  </p:stCondLst>
                                  <p:childTnLst>
                                    <p:set>
                                      <p:cBhvr>
                                        <p:cTn id="129" dur="1" fill="hold">
                                          <p:stCondLst>
                                            <p:cond delay="0"/>
                                          </p:stCondLst>
                                        </p:cTn>
                                        <p:tgtEl>
                                          <p:spTgt spid="90">
                                            <p:txEl>
                                              <p:pRg st="0" end="0"/>
                                            </p:txEl>
                                          </p:spTgt>
                                        </p:tgtEl>
                                        <p:attrNameLst>
                                          <p:attrName>style.visibility</p:attrName>
                                        </p:attrNameLst>
                                      </p:cBhvr>
                                      <p:to>
                                        <p:strVal val="hidden"/>
                                      </p:to>
                                    </p:set>
                                  </p:childTnLst>
                                </p:cTn>
                              </p:par>
                              <p:par>
                                <p:cTn id="130" presetID="1" presetClass="entr" presetSubtype="0" fill="hold" grpId="0" nodeType="withEffect">
                                  <p:stCondLst>
                                    <p:cond delay="0"/>
                                  </p:stCondLst>
                                  <p:childTnLst>
                                    <p:set>
                                      <p:cBhvr>
                                        <p:cTn id="131" dur="1" fill="hold">
                                          <p:stCondLst>
                                            <p:cond delay="0"/>
                                          </p:stCondLst>
                                        </p:cTn>
                                        <p:tgtEl>
                                          <p:spTgt spid="109"/>
                                        </p:tgtEl>
                                        <p:attrNameLst>
                                          <p:attrName>style.visibility</p:attrName>
                                        </p:attrNameLst>
                                      </p:cBhvr>
                                      <p:to>
                                        <p:strVal val="visible"/>
                                      </p:to>
                                    </p:set>
                                  </p:childTnLst>
                                </p:cTn>
                              </p:par>
                              <p:par>
                                <p:cTn id="132" presetID="1" presetClass="entr" presetSubtype="0" fill="hold" grpId="0" nodeType="withEffect">
                                  <p:stCondLst>
                                    <p:cond delay="0"/>
                                  </p:stCondLst>
                                  <p:childTnLst>
                                    <p:set>
                                      <p:cBhvr>
                                        <p:cTn id="133" dur="1" fill="hold">
                                          <p:stCondLst>
                                            <p:cond delay="0"/>
                                          </p:stCondLst>
                                        </p:cTn>
                                        <p:tgtEl>
                                          <p:spTgt spid="108">
                                            <p:txEl>
                                              <p:pRg st="0" end="0"/>
                                            </p:txEl>
                                          </p:spTgt>
                                        </p:tgtEl>
                                        <p:attrNameLst>
                                          <p:attrName>style.visibility</p:attrName>
                                        </p:attrNameLst>
                                      </p:cBhvr>
                                      <p:to>
                                        <p:strVal val="visible"/>
                                      </p:to>
                                    </p:set>
                                  </p:childTnLst>
                                </p:cTn>
                              </p:par>
                            </p:childTnLst>
                          </p:cTn>
                        </p:par>
                        <p:par>
                          <p:cTn id="134" fill="hold">
                            <p:stCondLst>
                              <p:cond delay="500"/>
                            </p:stCondLst>
                            <p:childTnLst>
                              <p:par>
                                <p:cTn id="135" presetID="63" presetClass="path" presetSubtype="0" accel="50000" decel="50000" fill="hold" nodeType="afterEffect">
                                  <p:stCondLst>
                                    <p:cond delay="0"/>
                                  </p:stCondLst>
                                  <p:childTnLst>
                                    <p:animMotion origin="layout" path="M -4.58333E-6 -1.11111E-6 L 0.19675 -0.00069 " pathEditMode="relative" rAng="0" ptsTypes="AA">
                                      <p:cBhvr>
                                        <p:cTn id="136" dur="750" fill="hold"/>
                                        <p:tgtEl>
                                          <p:spTgt spid="101"/>
                                        </p:tgtEl>
                                        <p:attrNameLst>
                                          <p:attrName>ppt_x</p:attrName>
                                          <p:attrName>ppt_y</p:attrName>
                                        </p:attrNameLst>
                                      </p:cBhvr>
                                      <p:rCtr x="9831" y="-46"/>
                                    </p:animMotion>
                                  </p:childTnLst>
                                </p:cTn>
                              </p:par>
                              <p:par>
                                <p:cTn id="137" presetID="63" presetClass="path" presetSubtype="0" accel="50000" decel="50000" fill="hold" nodeType="withEffect">
                                  <p:stCondLst>
                                    <p:cond delay="0"/>
                                  </p:stCondLst>
                                  <p:childTnLst>
                                    <p:animMotion origin="layout" path="M 0.00053 0.00093 L 0.19701 -0.00069 " pathEditMode="relative" rAng="0" ptsTypes="AA">
                                      <p:cBhvr>
                                        <p:cTn id="138" dur="750" fill="hold"/>
                                        <p:tgtEl>
                                          <p:spTgt spid="103"/>
                                        </p:tgtEl>
                                        <p:attrNameLst>
                                          <p:attrName>ppt_x</p:attrName>
                                          <p:attrName>ppt_y</p:attrName>
                                        </p:attrNameLst>
                                      </p:cBhvr>
                                      <p:rCtr x="9818" y="-93"/>
                                    </p:animMotion>
                                  </p:childTnLst>
                                </p:cTn>
                              </p:par>
                              <p:par>
                                <p:cTn id="139" presetID="35" presetClass="path" presetSubtype="0" accel="50000" decel="50000" fill="hold" nodeType="withEffect">
                                  <p:stCondLst>
                                    <p:cond delay="0"/>
                                  </p:stCondLst>
                                  <p:childTnLst>
                                    <p:animMotion origin="layout" path="M -3.75E-6 0.00093 L -0.19674 0.00093 " pathEditMode="relative" rAng="0" ptsTypes="AA">
                                      <p:cBhvr>
                                        <p:cTn id="140" dur="750" fill="hold"/>
                                        <p:tgtEl>
                                          <p:spTgt spid="104"/>
                                        </p:tgtEl>
                                        <p:attrNameLst>
                                          <p:attrName>ppt_x</p:attrName>
                                          <p:attrName>ppt_y</p:attrName>
                                        </p:attrNameLst>
                                      </p:cBhvr>
                                      <p:rCtr x="-9844" y="0"/>
                                    </p:animMotion>
                                  </p:childTnLst>
                                </p:cTn>
                              </p:par>
                              <p:par>
                                <p:cTn id="141" presetID="35" presetClass="path" presetSubtype="0" accel="50000" decel="50000" fill="hold" nodeType="withEffect">
                                  <p:stCondLst>
                                    <p:cond delay="0"/>
                                  </p:stCondLst>
                                  <p:childTnLst>
                                    <p:animMotion origin="layout" path="M -3.75E-6 0.00093 L -0.19674 0.00093 " pathEditMode="relative" rAng="0" ptsTypes="AA">
                                      <p:cBhvr>
                                        <p:cTn id="142" dur="750" fill="hold"/>
                                        <p:tgtEl>
                                          <p:spTgt spid="106"/>
                                        </p:tgtEl>
                                        <p:attrNameLst>
                                          <p:attrName>ppt_x</p:attrName>
                                          <p:attrName>ppt_y</p:attrName>
                                        </p:attrNameLst>
                                      </p:cBhvr>
                                      <p:rCtr x="-9844" y="0"/>
                                    </p:animMotion>
                                  </p:childTnLst>
                                </p:cTn>
                              </p:par>
                            </p:childTnLst>
                          </p:cTn>
                        </p:par>
                        <p:par>
                          <p:cTn id="143" fill="hold">
                            <p:stCondLst>
                              <p:cond delay="1250"/>
                            </p:stCondLst>
                            <p:childTnLst>
                              <p:par>
                                <p:cTn id="144" presetID="3" presetClass="exit" presetSubtype="5" fill="hold" nodeType="afterEffect">
                                  <p:stCondLst>
                                    <p:cond delay="0"/>
                                  </p:stCondLst>
                                  <p:childTnLst>
                                    <p:animEffect transition="out" filter="blinds(vertical)">
                                      <p:cBhvr>
                                        <p:cTn id="145" dur="500"/>
                                        <p:tgtEl>
                                          <p:spTgt spid="94"/>
                                        </p:tgtEl>
                                      </p:cBhvr>
                                    </p:animEffect>
                                    <p:set>
                                      <p:cBhvr>
                                        <p:cTn id="146" dur="1" fill="hold">
                                          <p:stCondLst>
                                            <p:cond delay="499"/>
                                          </p:stCondLst>
                                        </p:cTn>
                                        <p:tgtEl>
                                          <p:spTgt spid="94"/>
                                        </p:tgtEl>
                                        <p:attrNameLst>
                                          <p:attrName>style.visibility</p:attrName>
                                        </p:attrNameLst>
                                      </p:cBhvr>
                                      <p:to>
                                        <p:strVal val="hidden"/>
                                      </p:to>
                                    </p:set>
                                  </p:childTnLst>
                                </p:cTn>
                              </p:par>
                              <p:par>
                                <p:cTn id="147" presetID="3" presetClass="exit" presetSubtype="5" fill="hold" nodeType="withEffect">
                                  <p:stCondLst>
                                    <p:cond delay="0"/>
                                  </p:stCondLst>
                                  <p:childTnLst>
                                    <p:animEffect transition="out" filter="blinds(vertical)">
                                      <p:cBhvr>
                                        <p:cTn id="148" dur="500"/>
                                        <p:tgtEl>
                                          <p:spTgt spid="101"/>
                                        </p:tgtEl>
                                      </p:cBhvr>
                                    </p:animEffect>
                                    <p:set>
                                      <p:cBhvr>
                                        <p:cTn id="149" dur="1" fill="hold">
                                          <p:stCondLst>
                                            <p:cond delay="499"/>
                                          </p:stCondLst>
                                        </p:cTn>
                                        <p:tgtEl>
                                          <p:spTgt spid="101"/>
                                        </p:tgtEl>
                                        <p:attrNameLst>
                                          <p:attrName>style.visibility</p:attrName>
                                        </p:attrNameLst>
                                      </p:cBhvr>
                                      <p:to>
                                        <p:strVal val="hidden"/>
                                      </p:to>
                                    </p:set>
                                  </p:childTnLst>
                                </p:cTn>
                              </p:par>
                              <p:par>
                                <p:cTn id="150" presetID="3" presetClass="exit" presetSubtype="5" fill="hold" nodeType="withEffect">
                                  <p:stCondLst>
                                    <p:cond delay="0"/>
                                  </p:stCondLst>
                                  <p:childTnLst>
                                    <p:animEffect transition="out" filter="blinds(vertical)">
                                      <p:cBhvr>
                                        <p:cTn id="151" dur="500"/>
                                        <p:tgtEl>
                                          <p:spTgt spid="104"/>
                                        </p:tgtEl>
                                      </p:cBhvr>
                                    </p:animEffect>
                                    <p:set>
                                      <p:cBhvr>
                                        <p:cTn id="152" dur="1" fill="hold">
                                          <p:stCondLst>
                                            <p:cond delay="499"/>
                                          </p:stCondLst>
                                        </p:cTn>
                                        <p:tgtEl>
                                          <p:spTgt spid="104"/>
                                        </p:tgtEl>
                                        <p:attrNameLst>
                                          <p:attrName>style.visibility</p:attrName>
                                        </p:attrNameLst>
                                      </p:cBhvr>
                                      <p:to>
                                        <p:strVal val="hidden"/>
                                      </p:to>
                                    </p:set>
                                  </p:childTnLst>
                                </p:cTn>
                              </p:par>
                              <p:par>
                                <p:cTn id="153" presetID="3" presetClass="exit" presetSubtype="5" fill="hold" nodeType="withEffect">
                                  <p:stCondLst>
                                    <p:cond delay="0"/>
                                  </p:stCondLst>
                                  <p:childTnLst>
                                    <p:animEffect transition="out" filter="blinds(vertical)">
                                      <p:cBhvr>
                                        <p:cTn id="154" dur="500"/>
                                        <p:tgtEl>
                                          <p:spTgt spid="105"/>
                                        </p:tgtEl>
                                      </p:cBhvr>
                                    </p:animEffect>
                                    <p:set>
                                      <p:cBhvr>
                                        <p:cTn id="155" dur="1" fill="hold">
                                          <p:stCondLst>
                                            <p:cond delay="499"/>
                                          </p:stCondLst>
                                        </p:cTn>
                                        <p:tgtEl>
                                          <p:spTgt spid="105"/>
                                        </p:tgtEl>
                                        <p:attrNameLst>
                                          <p:attrName>style.visibility</p:attrName>
                                        </p:attrNameLst>
                                      </p:cBhvr>
                                      <p:to>
                                        <p:strVal val="hidden"/>
                                      </p:to>
                                    </p:set>
                                  </p:childTnLst>
                                </p:cTn>
                              </p:par>
                              <p:par>
                                <p:cTn id="156" presetID="3" presetClass="exit" presetSubtype="5" fill="hold" nodeType="withEffect">
                                  <p:stCondLst>
                                    <p:cond delay="0"/>
                                  </p:stCondLst>
                                  <p:childTnLst>
                                    <p:animEffect transition="out" filter="blinds(vertical)">
                                      <p:cBhvr>
                                        <p:cTn id="157" dur="500"/>
                                        <p:tgtEl>
                                          <p:spTgt spid="107"/>
                                        </p:tgtEl>
                                      </p:cBhvr>
                                    </p:animEffect>
                                    <p:set>
                                      <p:cBhvr>
                                        <p:cTn id="158" dur="1" fill="hold">
                                          <p:stCondLst>
                                            <p:cond delay="499"/>
                                          </p:stCondLst>
                                        </p:cTn>
                                        <p:tgtEl>
                                          <p:spTgt spid="107"/>
                                        </p:tgtEl>
                                        <p:attrNameLst>
                                          <p:attrName>style.visibility</p:attrName>
                                        </p:attrNameLst>
                                      </p:cBhvr>
                                      <p:to>
                                        <p:strVal val="hidden"/>
                                      </p:to>
                                    </p:set>
                                  </p:childTnLst>
                                </p:cTn>
                              </p:par>
                              <p:par>
                                <p:cTn id="159" presetID="3" presetClass="exit" presetSubtype="5" fill="hold" nodeType="withEffect">
                                  <p:stCondLst>
                                    <p:cond delay="0"/>
                                  </p:stCondLst>
                                  <p:childTnLst>
                                    <p:animEffect transition="out" filter="blinds(vertical)">
                                      <p:cBhvr>
                                        <p:cTn id="160" dur="500"/>
                                        <p:tgtEl>
                                          <p:spTgt spid="106"/>
                                        </p:tgtEl>
                                      </p:cBhvr>
                                    </p:animEffect>
                                    <p:set>
                                      <p:cBhvr>
                                        <p:cTn id="161" dur="1" fill="hold">
                                          <p:stCondLst>
                                            <p:cond delay="499"/>
                                          </p:stCondLst>
                                        </p:cTn>
                                        <p:tgtEl>
                                          <p:spTgt spid="106"/>
                                        </p:tgtEl>
                                        <p:attrNameLst>
                                          <p:attrName>style.visibility</p:attrName>
                                        </p:attrNameLst>
                                      </p:cBhvr>
                                      <p:to>
                                        <p:strVal val="hidden"/>
                                      </p:to>
                                    </p:set>
                                  </p:childTnLst>
                                </p:cTn>
                              </p:par>
                              <p:par>
                                <p:cTn id="162" presetID="3" presetClass="exit" presetSubtype="5" fill="hold" nodeType="withEffect">
                                  <p:stCondLst>
                                    <p:cond delay="0"/>
                                  </p:stCondLst>
                                  <p:childTnLst>
                                    <p:animEffect transition="out" filter="blinds(vertical)">
                                      <p:cBhvr>
                                        <p:cTn id="163" dur="500"/>
                                        <p:tgtEl>
                                          <p:spTgt spid="103"/>
                                        </p:tgtEl>
                                      </p:cBhvr>
                                    </p:animEffect>
                                    <p:set>
                                      <p:cBhvr>
                                        <p:cTn id="164" dur="1" fill="hold">
                                          <p:stCondLst>
                                            <p:cond delay="499"/>
                                          </p:stCondLst>
                                        </p:cTn>
                                        <p:tgtEl>
                                          <p:spTgt spid="103"/>
                                        </p:tgtEl>
                                        <p:attrNameLst>
                                          <p:attrName>style.visibility</p:attrName>
                                        </p:attrNameLst>
                                      </p:cBhvr>
                                      <p:to>
                                        <p:strVal val="hidden"/>
                                      </p:to>
                                    </p:set>
                                  </p:childTnLst>
                                </p:cTn>
                              </p:par>
                              <p:par>
                                <p:cTn id="165" presetID="3" presetClass="exit" presetSubtype="5" fill="hold" nodeType="withEffect">
                                  <p:stCondLst>
                                    <p:cond delay="0"/>
                                  </p:stCondLst>
                                  <p:childTnLst>
                                    <p:animEffect transition="out" filter="blinds(vertical)">
                                      <p:cBhvr>
                                        <p:cTn id="166" dur="500"/>
                                        <p:tgtEl>
                                          <p:spTgt spid="102"/>
                                        </p:tgtEl>
                                      </p:cBhvr>
                                    </p:animEffect>
                                    <p:set>
                                      <p:cBhvr>
                                        <p:cTn id="167" dur="1" fill="hold">
                                          <p:stCondLst>
                                            <p:cond delay="499"/>
                                          </p:stCondLst>
                                        </p:cTn>
                                        <p:tgtEl>
                                          <p:spTgt spid="102"/>
                                        </p:tgtEl>
                                        <p:attrNameLst>
                                          <p:attrName>style.visibility</p:attrName>
                                        </p:attrNameLst>
                                      </p:cBhvr>
                                      <p:to>
                                        <p:strVal val="hidden"/>
                                      </p:to>
                                    </p:set>
                                  </p:childTnLst>
                                </p:cTn>
                              </p:par>
                              <p:par>
                                <p:cTn id="168" presetID="9" presetClass="exit" presetSubtype="0" fill="hold" grpId="1" nodeType="withEffect">
                                  <p:stCondLst>
                                    <p:cond delay="0"/>
                                  </p:stCondLst>
                                  <p:childTnLst>
                                    <p:animEffect transition="out" filter="dissolve">
                                      <p:cBhvr>
                                        <p:cTn id="169" dur="500"/>
                                        <p:tgtEl>
                                          <p:spTgt spid="127"/>
                                        </p:tgtEl>
                                      </p:cBhvr>
                                    </p:animEffect>
                                    <p:set>
                                      <p:cBhvr>
                                        <p:cTn id="170" dur="1" fill="hold">
                                          <p:stCondLst>
                                            <p:cond delay="499"/>
                                          </p:stCondLst>
                                        </p:cTn>
                                        <p:tgtEl>
                                          <p:spTgt spid="1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7" grpId="0"/>
      <p:bldP spid="8" grpId="0" build="p"/>
      <p:bldP spid="8" grpId="1" build="p"/>
      <p:bldP spid="87" grpId="0" animBg="1"/>
      <p:bldP spid="87" grpId="1" animBg="1"/>
      <p:bldP spid="88" grpId="0" build="p"/>
      <p:bldP spid="88" grpId="1" build="p"/>
      <p:bldP spid="89" grpId="0" animBg="1"/>
      <p:bldP spid="89" grpId="1" animBg="1"/>
      <p:bldP spid="90" grpId="0" build="p"/>
      <p:bldP spid="90" grpId="1" build="p"/>
      <p:bldP spid="91" grpId="0" animBg="1"/>
      <p:bldP spid="91" grpId="1" animBg="1"/>
      <p:bldP spid="92" grpId="0" animBg="1"/>
      <p:bldP spid="93" grpId="0"/>
      <p:bldP spid="96" grpId="0"/>
      <p:bldP spid="98" grpId="0"/>
      <p:bldP spid="99" grpId="0" animBg="1"/>
      <p:bldP spid="100" grpId="0" animBg="1"/>
      <p:bldP spid="109" grpId="0" animBg="1"/>
      <p:bldP spid="125" grpId="0" animBg="1"/>
      <p:bldP spid="125" grpId="1" animBg="1"/>
      <p:bldP spid="108" grpId="0" build="p"/>
      <p:bldP spid="126" grpId="0" animBg="1"/>
      <p:bldP spid="126" grpId="1" animBg="1"/>
      <p:bldP spid="127" grpId="0" animBg="1"/>
      <p:bldP spid="127"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0F769-674F-9FC1-B361-8117C1FC6BD4}"/>
            </a:ext>
          </a:extLst>
        </p:cNvPr>
        <p:cNvGrpSpPr/>
        <p:nvPr/>
      </p:nvGrpSpPr>
      <p:grpSpPr>
        <a:xfrm>
          <a:off x="0" y="0"/>
          <a:ext cx="0" cy="0"/>
          <a:chOff x="0" y="0"/>
          <a:chExt cx="0" cy="0"/>
        </a:xfrm>
      </p:grpSpPr>
      <p:sp>
        <p:nvSpPr>
          <p:cNvPr id="2" name="제목 1">
            <a:extLst>
              <a:ext uri="{FF2B5EF4-FFF2-40B4-BE49-F238E27FC236}">
                <a16:creationId xmlns:a16="http://schemas.microsoft.com/office/drawing/2014/main" id="{B7F30DFE-46DE-FA22-E987-43986B77FD10}"/>
              </a:ext>
            </a:extLst>
          </p:cNvPr>
          <p:cNvSpPr>
            <a:spLocks noGrp="1"/>
          </p:cNvSpPr>
          <p:nvPr>
            <p:ph type="title"/>
          </p:nvPr>
        </p:nvSpPr>
        <p:spPr>
          <a:xfrm>
            <a:off x="258618" y="314129"/>
            <a:ext cx="10972800" cy="990600"/>
          </a:xfrm>
        </p:spPr>
        <p:txBody>
          <a:bodyPr/>
          <a:lstStyle/>
          <a:p>
            <a:r>
              <a:rPr lang="en-US" dirty="0">
                <a:solidFill>
                  <a:srgbClr val="1C4587"/>
                </a:solidFill>
                <a:latin typeface="Source Sans Pro" panose="020B0503030403020204" pitchFamily="34" charset="0"/>
                <a:ea typeface="Source Sans Pro" panose="020B0503030403020204" pitchFamily="34" charset="0"/>
              </a:rPr>
              <a:t>3-way Sliced </a:t>
            </a:r>
            <a:r>
              <a:rPr lang="en-US" dirty="0" err="1">
                <a:solidFill>
                  <a:srgbClr val="1C4587"/>
                </a:solidFill>
                <a:latin typeface="Source Sans Pro" panose="020B0503030403020204" pitchFamily="34" charset="0"/>
                <a:ea typeface="Source Sans Pro" panose="020B0503030403020204" pitchFamily="34" charset="0"/>
              </a:rPr>
              <a:t>MeshSlice</a:t>
            </a:r>
            <a:r>
              <a:rPr lang="en-US" dirty="0">
                <a:solidFill>
                  <a:srgbClr val="1C4587"/>
                </a:solidFill>
                <a:latin typeface="Source Sans Pro" panose="020B0503030403020204" pitchFamily="34" charset="0"/>
                <a:ea typeface="Source Sans Pro" panose="020B0503030403020204" pitchFamily="34" charset="0"/>
              </a:rPr>
              <a:t> Algorithm (</a:t>
            </a:r>
            <a:r>
              <a:rPr lang="en-US" dirty="0">
                <a:solidFill>
                  <a:schemeClr val="accent4"/>
                </a:solidFill>
              </a:rPr>
              <a:t>Iteration 1</a:t>
            </a:r>
            <a:r>
              <a:rPr lang="en-US" dirty="0">
                <a:solidFill>
                  <a:srgbClr val="1C4587"/>
                </a:solidFill>
                <a:latin typeface="Source Sans Pro" panose="020B0503030403020204" pitchFamily="34" charset="0"/>
                <a:ea typeface="Source Sans Pro" panose="020B0503030403020204" pitchFamily="34" charset="0"/>
              </a:rPr>
              <a:t>)</a:t>
            </a:r>
            <a:endParaRPr lang="ko-US" dirty="0">
              <a:solidFill>
                <a:srgbClr val="1C4587"/>
              </a:solidFill>
              <a:latin typeface="Source Sans Pro" panose="020B0503030403020204" pitchFamily="34" charset="0"/>
            </a:endParaRPr>
          </a:p>
        </p:txBody>
      </p:sp>
      <p:sp>
        <p:nvSpPr>
          <p:cNvPr id="6" name="직사각형 5">
            <a:extLst>
              <a:ext uri="{FF2B5EF4-FFF2-40B4-BE49-F238E27FC236}">
                <a16:creationId xmlns:a16="http://schemas.microsoft.com/office/drawing/2014/main" id="{B179AC7A-2FF5-EE39-5B25-9BF95AB39AE9}"/>
              </a:ext>
            </a:extLst>
          </p:cNvPr>
          <p:cNvSpPr/>
          <p:nvPr/>
        </p:nvSpPr>
        <p:spPr>
          <a:xfrm>
            <a:off x="7312169" y="1478662"/>
            <a:ext cx="2269257" cy="2269257"/>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ko-US"/>
          </a:p>
        </p:txBody>
      </p:sp>
      <p:sp>
        <p:nvSpPr>
          <p:cNvPr id="7" name="직사각형 6">
            <a:extLst>
              <a:ext uri="{FF2B5EF4-FFF2-40B4-BE49-F238E27FC236}">
                <a16:creationId xmlns:a16="http://schemas.microsoft.com/office/drawing/2014/main" id="{B3B67E6A-58DA-0C4C-A99F-CB22A3D869F5}"/>
              </a:ext>
            </a:extLst>
          </p:cNvPr>
          <p:cNvSpPr/>
          <p:nvPr/>
        </p:nvSpPr>
        <p:spPr>
          <a:xfrm>
            <a:off x="7312169" y="3899632"/>
            <a:ext cx="2269257" cy="2269257"/>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ko-US"/>
          </a:p>
        </p:txBody>
      </p:sp>
      <p:cxnSp>
        <p:nvCxnSpPr>
          <p:cNvPr id="13" name="직선 연결선[R] 12">
            <a:extLst>
              <a:ext uri="{FF2B5EF4-FFF2-40B4-BE49-F238E27FC236}">
                <a16:creationId xmlns:a16="http://schemas.microsoft.com/office/drawing/2014/main" id="{1F51D97D-9329-AE3E-80F6-688135F250C2}"/>
              </a:ext>
            </a:extLst>
          </p:cNvPr>
          <p:cNvCxnSpPr>
            <a:cxnSpLocks/>
          </p:cNvCxnSpPr>
          <p:nvPr/>
        </p:nvCxnSpPr>
        <p:spPr>
          <a:xfrm>
            <a:off x="10101898" y="4901500"/>
            <a:ext cx="268350" cy="0"/>
          </a:xfrm>
          <a:prstGeom prst="line">
            <a:avLst/>
          </a:prstGeom>
          <a:ln w="28575">
            <a:prstDash val="sysDot"/>
          </a:ln>
        </p:spPr>
        <p:style>
          <a:lnRef idx="1">
            <a:schemeClr val="dk1"/>
          </a:lnRef>
          <a:fillRef idx="0">
            <a:schemeClr val="dk1"/>
          </a:fillRef>
          <a:effectRef idx="0">
            <a:schemeClr val="dk1"/>
          </a:effectRef>
          <a:fontRef idx="minor">
            <a:schemeClr val="tx1"/>
          </a:fontRef>
        </p:style>
      </p:cxnSp>
      <p:sp>
        <p:nvSpPr>
          <p:cNvPr id="25" name="직사각형 24">
            <a:extLst>
              <a:ext uri="{FF2B5EF4-FFF2-40B4-BE49-F238E27FC236}">
                <a16:creationId xmlns:a16="http://schemas.microsoft.com/office/drawing/2014/main" id="{5428AF4E-4094-8752-7AB4-87C5440A511D}"/>
              </a:ext>
            </a:extLst>
          </p:cNvPr>
          <p:cNvSpPr/>
          <p:nvPr/>
        </p:nvSpPr>
        <p:spPr>
          <a:xfrm>
            <a:off x="7431026" y="1580046"/>
            <a:ext cx="715127" cy="686003"/>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2000" dirty="0"/>
              <a:t>A</a:t>
            </a:r>
            <a:r>
              <a:rPr lang="en-US" sz="2000" baseline="-25000" dirty="0"/>
              <a:t>00</a:t>
            </a:r>
            <a:endParaRPr lang="ko-US" sz="2000" baseline="-25000" dirty="0"/>
          </a:p>
        </p:txBody>
      </p:sp>
      <p:sp>
        <p:nvSpPr>
          <p:cNvPr id="26" name="직사각형 25">
            <a:extLst>
              <a:ext uri="{FF2B5EF4-FFF2-40B4-BE49-F238E27FC236}">
                <a16:creationId xmlns:a16="http://schemas.microsoft.com/office/drawing/2014/main" id="{8337CDC0-C99D-3C0C-05D1-FE015EBE6B68}"/>
              </a:ext>
            </a:extLst>
          </p:cNvPr>
          <p:cNvSpPr/>
          <p:nvPr/>
        </p:nvSpPr>
        <p:spPr>
          <a:xfrm>
            <a:off x="7431026" y="4005430"/>
            <a:ext cx="715127" cy="686003"/>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2000" dirty="0"/>
              <a:t>A</a:t>
            </a:r>
            <a:r>
              <a:rPr lang="en-US" sz="2000" baseline="-25000" dirty="0"/>
              <a:t>10</a:t>
            </a:r>
            <a:endParaRPr lang="ko-US" sz="2000" baseline="-25000" dirty="0"/>
          </a:p>
        </p:txBody>
      </p:sp>
      <p:sp>
        <p:nvSpPr>
          <p:cNvPr id="31" name="직사각형 30">
            <a:extLst>
              <a:ext uri="{FF2B5EF4-FFF2-40B4-BE49-F238E27FC236}">
                <a16:creationId xmlns:a16="http://schemas.microsoft.com/office/drawing/2014/main" id="{0BC954EE-015F-40F7-99C6-8CB623950D02}"/>
              </a:ext>
            </a:extLst>
          </p:cNvPr>
          <p:cNvSpPr/>
          <p:nvPr/>
        </p:nvSpPr>
        <p:spPr>
          <a:xfrm>
            <a:off x="8562535" y="1565958"/>
            <a:ext cx="715126" cy="628688"/>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2000" dirty="0"/>
              <a:t>B</a:t>
            </a:r>
            <a:r>
              <a:rPr lang="en-US" sz="2000" baseline="-25000" dirty="0"/>
              <a:t>00</a:t>
            </a:r>
            <a:endParaRPr lang="ko-US" sz="2000" baseline="-25000" dirty="0"/>
          </a:p>
        </p:txBody>
      </p:sp>
      <p:sp>
        <p:nvSpPr>
          <p:cNvPr id="32" name="직사각형 31">
            <a:extLst>
              <a:ext uri="{FF2B5EF4-FFF2-40B4-BE49-F238E27FC236}">
                <a16:creationId xmlns:a16="http://schemas.microsoft.com/office/drawing/2014/main" id="{90B1F628-765E-D937-1783-701639142A5C}"/>
              </a:ext>
            </a:extLst>
          </p:cNvPr>
          <p:cNvSpPr/>
          <p:nvPr/>
        </p:nvSpPr>
        <p:spPr>
          <a:xfrm>
            <a:off x="8562535" y="4587156"/>
            <a:ext cx="715126" cy="628688"/>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2000" dirty="0"/>
              <a:t>B</a:t>
            </a:r>
            <a:r>
              <a:rPr lang="en-US" sz="2000" baseline="-25000" dirty="0"/>
              <a:t>10</a:t>
            </a:r>
            <a:endParaRPr lang="ko-US" sz="2000" baseline="-25000" dirty="0"/>
          </a:p>
        </p:txBody>
      </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id="{9318BB5F-5254-1820-90F8-DACF718C3A18}"/>
                  </a:ext>
                </a:extLst>
              </p:cNvPr>
              <p:cNvSpPr txBox="1"/>
              <p:nvPr/>
            </p:nvSpPr>
            <p:spPr>
              <a:xfrm>
                <a:off x="8258170" y="1762306"/>
                <a:ext cx="238847"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oMath>
                  </m:oMathPara>
                </a14:m>
                <a:endParaRPr lang="ko-US" sz="2000" dirty="0"/>
              </a:p>
            </p:txBody>
          </p:sp>
        </mc:Choice>
        <mc:Fallback xmlns="">
          <p:sp>
            <p:nvSpPr>
              <p:cNvPr id="33" name="TextBox 32">
                <a:extLst>
                  <a:ext uri="{FF2B5EF4-FFF2-40B4-BE49-F238E27FC236}">
                    <a16:creationId xmlns:a16="http://schemas.microsoft.com/office/drawing/2014/main" id="{9318BB5F-5254-1820-90F8-DACF718C3A18}"/>
                  </a:ext>
                </a:extLst>
              </p:cNvPr>
              <p:cNvSpPr txBox="1">
                <a:spLocks noRot="1" noChangeAspect="1" noMove="1" noResize="1" noEditPoints="1" noAdjustHandles="1" noChangeArrowheads="1" noChangeShapeType="1" noTextEdit="1"/>
              </p:cNvSpPr>
              <p:nvPr/>
            </p:nvSpPr>
            <p:spPr>
              <a:xfrm>
                <a:off x="8258170" y="1762306"/>
                <a:ext cx="238847" cy="307777"/>
              </a:xfrm>
              <a:prstGeom prst="rect">
                <a:avLst/>
              </a:prstGeom>
              <a:blipFill>
                <a:blip r:embed="rId3"/>
                <a:stretch>
                  <a:fillRect l="-20000" r="-15000"/>
                </a:stretch>
              </a:blipFill>
            </p:spPr>
            <p:txBody>
              <a:bodyPr/>
              <a:lstStyle/>
              <a:p>
                <a:r>
                  <a:rPr lang="ko-US">
                    <a:noFill/>
                  </a:rPr>
                  <a:t> </a:t>
                </a:r>
              </a:p>
            </p:txBody>
          </p:sp>
        </mc:Fallback>
      </mc:AlternateContent>
      <p:sp>
        <p:nvSpPr>
          <p:cNvPr id="36" name="직사각형 35">
            <a:extLst>
              <a:ext uri="{FF2B5EF4-FFF2-40B4-BE49-F238E27FC236}">
                <a16:creationId xmlns:a16="http://schemas.microsoft.com/office/drawing/2014/main" id="{EAAF5CEF-469F-A4C0-2B47-A04CC5C7663D}"/>
              </a:ext>
            </a:extLst>
          </p:cNvPr>
          <p:cNvSpPr/>
          <p:nvPr/>
        </p:nvSpPr>
        <p:spPr>
          <a:xfrm>
            <a:off x="7788590" y="5379338"/>
            <a:ext cx="708428" cy="687468"/>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dirty="0"/>
              <a:t>C</a:t>
            </a:r>
            <a:r>
              <a:rPr lang="en-US" sz="2000" baseline="-25000" dirty="0"/>
              <a:t>10</a:t>
            </a:r>
            <a:endParaRPr lang="ko-US" sz="2000" baseline="-25000" dirty="0"/>
          </a:p>
        </p:txBody>
      </p: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id="{661C0372-F4F7-EC4D-B16D-6C7040748E63}"/>
                  </a:ext>
                </a:extLst>
              </p:cNvPr>
              <p:cNvSpPr txBox="1"/>
              <p:nvPr/>
            </p:nvSpPr>
            <p:spPr>
              <a:xfrm>
                <a:off x="9840308" y="1474126"/>
                <a:ext cx="20358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en-US" b="0" dirty="0"/>
              </a:p>
            </p:txBody>
          </p:sp>
        </mc:Choice>
        <mc:Fallback xmlns="">
          <p:sp>
            <p:nvSpPr>
              <p:cNvPr id="38" name="TextBox 37">
                <a:extLst>
                  <a:ext uri="{FF2B5EF4-FFF2-40B4-BE49-F238E27FC236}">
                    <a16:creationId xmlns:a16="http://schemas.microsoft.com/office/drawing/2014/main" id="{661C0372-F4F7-EC4D-B16D-6C7040748E63}"/>
                  </a:ext>
                </a:extLst>
              </p:cNvPr>
              <p:cNvSpPr txBox="1">
                <a:spLocks noRot="1" noChangeAspect="1" noMove="1" noResize="1" noEditPoints="1" noAdjustHandles="1" noChangeArrowheads="1" noChangeShapeType="1" noTextEdit="1"/>
              </p:cNvSpPr>
              <p:nvPr/>
            </p:nvSpPr>
            <p:spPr>
              <a:xfrm>
                <a:off x="9840308" y="1474126"/>
                <a:ext cx="203582" cy="276999"/>
              </a:xfrm>
              <a:prstGeom prst="rect">
                <a:avLst/>
              </a:prstGeom>
              <a:blipFill>
                <a:blip r:embed="rId4"/>
                <a:stretch>
                  <a:fillRect l="-16667" r="-16667" b="-9091"/>
                </a:stretch>
              </a:blipFill>
            </p:spPr>
            <p:txBody>
              <a:bodyPr/>
              <a:lstStyle/>
              <a:p>
                <a:r>
                  <a:rPr lang="ko-US">
                    <a:noFill/>
                  </a:rPr>
                  <a:t> </a:t>
                </a:r>
              </a:p>
            </p:txBody>
          </p:sp>
        </mc:Fallback>
      </mc:AlternateContent>
      <mc:AlternateContent xmlns:mc="http://schemas.openxmlformats.org/markup-compatibility/2006" xmlns:a14="http://schemas.microsoft.com/office/drawing/2010/main">
        <mc:Choice Requires="a14">
          <p:sp>
            <p:nvSpPr>
              <p:cNvPr id="47" name="TextBox 46">
                <a:extLst>
                  <a:ext uri="{FF2B5EF4-FFF2-40B4-BE49-F238E27FC236}">
                    <a16:creationId xmlns:a16="http://schemas.microsoft.com/office/drawing/2014/main" id="{341498DC-F266-EF14-E222-1B47EF4D8367}"/>
                  </a:ext>
                </a:extLst>
              </p:cNvPr>
              <p:cNvSpPr txBox="1"/>
              <p:nvPr/>
            </p:nvSpPr>
            <p:spPr>
              <a:xfrm>
                <a:off x="7426147" y="5569183"/>
                <a:ext cx="248466"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oMath>
                  </m:oMathPara>
                </a14:m>
                <a:endParaRPr lang="ko-US" sz="2000" dirty="0"/>
              </a:p>
            </p:txBody>
          </p:sp>
        </mc:Choice>
        <mc:Fallback xmlns="">
          <p:sp>
            <p:nvSpPr>
              <p:cNvPr id="47" name="TextBox 46">
                <a:extLst>
                  <a:ext uri="{FF2B5EF4-FFF2-40B4-BE49-F238E27FC236}">
                    <a16:creationId xmlns:a16="http://schemas.microsoft.com/office/drawing/2014/main" id="{341498DC-F266-EF14-E222-1B47EF4D8367}"/>
                  </a:ext>
                </a:extLst>
              </p:cNvPr>
              <p:cNvSpPr txBox="1">
                <a:spLocks noRot="1" noChangeAspect="1" noMove="1" noResize="1" noEditPoints="1" noAdjustHandles="1" noChangeArrowheads="1" noChangeShapeType="1" noTextEdit="1"/>
              </p:cNvSpPr>
              <p:nvPr/>
            </p:nvSpPr>
            <p:spPr>
              <a:xfrm>
                <a:off x="7426147" y="5569183"/>
                <a:ext cx="248466" cy="307777"/>
              </a:xfrm>
              <a:prstGeom prst="rect">
                <a:avLst/>
              </a:prstGeom>
              <a:blipFill>
                <a:blip r:embed="rId5"/>
                <a:stretch>
                  <a:fillRect l="-9524" r="-9524"/>
                </a:stretch>
              </a:blipFill>
            </p:spPr>
            <p:txBody>
              <a:bodyPr/>
              <a:lstStyle/>
              <a:p>
                <a:r>
                  <a:rPr lang="ko-US">
                    <a:noFill/>
                  </a:rPr>
                  <a:t> </a:t>
                </a:r>
              </a:p>
            </p:txBody>
          </p:sp>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0CBD05D3-AED8-BB39-4370-0E2AC633D084}"/>
                  </a:ext>
                </a:extLst>
              </p:cNvPr>
              <p:cNvSpPr txBox="1"/>
              <p:nvPr/>
            </p:nvSpPr>
            <p:spPr>
              <a:xfrm>
                <a:off x="9838266" y="4763001"/>
                <a:ext cx="20358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m:t>
                      </m:r>
                    </m:oMath>
                  </m:oMathPara>
                </a14:m>
                <a:endParaRPr lang="en-US" b="0" dirty="0"/>
              </a:p>
            </p:txBody>
          </p:sp>
        </mc:Choice>
        <mc:Fallback xmlns="">
          <p:sp>
            <p:nvSpPr>
              <p:cNvPr id="50" name="TextBox 49">
                <a:extLst>
                  <a:ext uri="{FF2B5EF4-FFF2-40B4-BE49-F238E27FC236}">
                    <a16:creationId xmlns:a16="http://schemas.microsoft.com/office/drawing/2014/main" id="{0CBD05D3-AED8-BB39-4370-0E2AC633D084}"/>
                  </a:ext>
                </a:extLst>
              </p:cNvPr>
              <p:cNvSpPr txBox="1">
                <a:spLocks noRot="1" noChangeAspect="1" noMove="1" noResize="1" noEditPoints="1" noAdjustHandles="1" noChangeArrowheads="1" noChangeShapeType="1" noTextEdit="1"/>
              </p:cNvSpPr>
              <p:nvPr/>
            </p:nvSpPr>
            <p:spPr>
              <a:xfrm>
                <a:off x="9838266" y="4763001"/>
                <a:ext cx="203582" cy="276999"/>
              </a:xfrm>
              <a:prstGeom prst="rect">
                <a:avLst/>
              </a:prstGeom>
              <a:blipFill>
                <a:blip r:embed="rId6"/>
                <a:stretch>
                  <a:fillRect l="-23529" r="-23529" b="-8696"/>
                </a:stretch>
              </a:blipFill>
            </p:spPr>
            <p:txBody>
              <a:bodyPr/>
              <a:lstStyle/>
              <a:p>
                <a:r>
                  <a:rPr lang="ko-US">
                    <a:noFill/>
                  </a:rPr>
                  <a:t> </a:t>
                </a:r>
              </a:p>
            </p:txBody>
          </p:sp>
        </mc:Fallback>
      </mc:AlternateContent>
      <p:sp>
        <p:nvSpPr>
          <p:cNvPr id="56" name="직사각형 55">
            <a:extLst>
              <a:ext uri="{FF2B5EF4-FFF2-40B4-BE49-F238E27FC236}">
                <a16:creationId xmlns:a16="http://schemas.microsoft.com/office/drawing/2014/main" id="{8A87A6C0-ECB9-F3E0-CD2C-15A27BC3DC3C}"/>
              </a:ext>
            </a:extLst>
          </p:cNvPr>
          <p:cNvSpPr/>
          <p:nvPr/>
        </p:nvSpPr>
        <p:spPr>
          <a:xfrm>
            <a:off x="9732419" y="1487083"/>
            <a:ext cx="2269257" cy="2269257"/>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ko-US"/>
          </a:p>
        </p:txBody>
      </p:sp>
      <p:sp>
        <p:nvSpPr>
          <p:cNvPr id="57" name="직사각형 56">
            <a:extLst>
              <a:ext uri="{FF2B5EF4-FFF2-40B4-BE49-F238E27FC236}">
                <a16:creationId xmlns:a16="http://schemas.microsoft.com/office/drawing/2014/main" id="{CFE7C1EE-4382-BFF8-2302-D8208503AFDB}"/>
              </a:ext>
            </a:extLst>
          </p:cNvPr>
          <p:cNvSpPr/>
          <p:nvPr/>
        </p:nvSpPr>
        <p:spPr>
          <a:xfrm>
            <a:off x="9732419" y="3908053"/>
            <a:ext cx="2269257" cy="2269257"/>
          </a:xfrm>
          <a:prstGeom prst="rect">
            <a:avLst/>
          </a:prstGeom>
          <a:solidFill>
            <a:schemeClr val="bg1">
              <a:lumMod val="85000"/>
            </a:schemeClr>
          </a:solidFill>
        </p:spPr>
        <p:style>
          <a:lnRef idx="2">
            <a:schemeClr val="dk1"/>
          </a:lnRef>
          <a:fillRef idx="1">
            <a:schemeClr val="lt1"/>
          </a:fillRef>
          <a:effectRef idx="0">
            <a:schemeClr val="dk1"/>
          </a:effectRef>
          <a:fontRef idx="minor">
            <a:schemeClr val="dk1"/>
          </a:fontRef>
        </p:style>
        <p:txBody>
          <a:bodyPr rtlCol="0" anchor="ctr"/>
          <a:lstStyle/>
          <a:p>
            <a:pPr algn="ctr"/>
            <a:endParaRPr lang="ko-US"/>
          </a:p>
        </p:txBody>
      </p:sp>
      <p:sp>
        <p:nvSpPr>
          <p:cNvPr id="62" name="직사각형 61">
            <a:extLst>
              <a:ext uri="{FF2B5EF4-FFF2-40B4-BE49-F238E27FC236}">
                <a16:creationId xmlns:a16="http://schemas.microsoft.com/office/drawing/2014/main" id="{33768DCD-DDB6-B8F4-2B5F-64DE2865C46C}"/>
              </a:ext>
            </a:extLst>
          </p:cNvPr>
          <p:cNvSpPr/>
          <p:nvPr/>
        </p:nvSpPr>
        <p:spPr>
          <a:xfrm>
            <a:off x="9850652" y="1580046"/>
            <a:ext cx="715127" cy="686003"/>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2000" dirty="0"/>
              <a:t>A</a:t>
            </a:r>
            <a:r>
              <a:rPr lang="en-US" sz="2000" baseline="-25000" dirty="0"/>
              <a:t>01</a:t>
            </a:r>
            <a:endParaRPr lang="ko-US" sz="2000" baseline="-25000" dirty="0"/>
          </a:p>
        </p:txBody>
      </p:sp>
      <p:sp>
        <p:nvSpPr>
          <p:cNvPr id="63" name="직사각형 62">
            <a:extLst>
              <a:ext uri="{FF2B5EF4-FFF2-40B4-BE49-F238E27FC236}">
                <a16:creationId xmlns:a16="http://schemas.microsoft.com/office/drawing/2014/main" id="{2AF21B52-6791-52D1-F419-C89A82C65B22}"/>
              </a:ext>
            </a:extLst>
          </p:cNvPr>
          <p:cNvSpPr/>
          <p:nvPr/>
        </p:nvSpPr>
        <p:spPr>
          <a:xfrm>
            <a:off x="9850652" y="4005430"/>
            <a:ext cx="715127" cy="686003"/>
          </a:xfrm>
          <a:prstGeom prst="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2000" dirty="0"/>
              <a:t>A</a:t>
            </a:r>
            <a:r>
              <a:rPr lang="en-US" sz="2000" baseline="-25000" dirty="0"/>
              <a:t>11</a:t>
            </a:r>
            <a:endParaRPr lang="ko-US" sz="2000" baseline="-25000" dirty="0"/>
          </a:p>
        </p:txBody>
      </p:sp>
      <p:sp>
        <p:nvSpPr>
          <p:cNvPr id="64" name="직사각형 63">
            <a:extLst>
              <a:ext uri="{FF2B5EF4-FFF2-40B4-BE49-F238E27FC236}">
                <a16:creationId xmlns:a16="http://schemas.microsoft.com/office/drawing/2014/main" id="{E05D15A2-7113-7982-B905-771EE2FE3FDB}"/>
              </a:ext>
            </a:extLst>
          </p:cNvPr>
          <p:cNvSpPr/>
          <p:nvPr/>
        </p:nvSpPr>
        <p:spPr>
          <a:xfrm>
            <a:off x="10978279" y="1565958"/>
            <a:ext cx="715126" cy="628688"/>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2000" dirty="0"/>
              <a:t>B</a:t>
            </a:r>
            <a:r>
              <a:rPr lang="en-US" sz="2000" baseline="-25000" dirty="0"/>
              <a:t>00</a:t>
            </a:r>
            <a:endParaRPr lang="ko-US" sz="2000" baseline="-25000" dirty="0"/>
          </a:p>
        </p:txBody>
      </p:sp>
      <p:sp>
        <p:nvSpPr>
          <p:cNvPr id="65" name="직사각형 64">
            <a:extLst>
              <a:ext uri="{FF2B5EF4-FFF2-40B4-BE49-F238E27FC236}">
                <a16:creationId xmlns:a16="http://schemas.microsoft.com/office/drawing/2014/main" id="{C7F19A28-7319-CB36-E5AD-9FB81569D7D4}"/>
              </a:ext>
            </a:extLst>
          </p:cNvPr>
          <p:cNvSpPr/>
          <p:nvPr/>
        </p:nvSpPr>
        <p:spPr>
          <a:xfrm>
            <a:off x="10978279" y="4587156"/>
            <a:ext cx="715126" cy="628688"/>
          </a:xfrm>
          <a:prstGeom prst="rect">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en-US" sz="2000" dirty="0"/>
              <a:t>B</a:t>
            </a:r>
            <a:r>
              <a:rPr lang="en-US" sz="2000" baseline="-25000" dirty="0"/>
              <a:t>10</a:t>
            </a:r>
            <a:endParaRPr lang="ko-US" sz="2000" baseline="-25000" dirty="0"/>
          </a:p>
        </p:txBody>
      </p:sp>
      <mc:AlternateContent xmlns:mc="http://schemas.openxmlformats.org/markup-compatibility/2006" xmlns:a14="http://schemas.microsoft.com/office/drawing/2010/main">
        <mc:Choice Requires="a14">
          <p:sp>
            <p:nvSpPr>
              <p:cNvPr id="71" name="TextBox 70">
                <a:extLst>
                  <a:ext uri="{FF2B5EF4-FFF2-40B4-BE49-F238E27FC236}">
                    <a16:creationId xmlns:a16="http://schemas.microsoft.com/office/drawing/2014/main" id="{C50D232A-4C80-E27F-5139-66A8DD56F370}"/>
                  </a:ext>
                </a:extLst>
              </p:cNvPr>
              <p:cNvSpPr txBox="1"/>
              <p:nvPr/>
            </p:nvSpPr>
            <p:spPr>
              <a:xfrm>
                <a:off x="11766620" y="1468259"/>
                <a:ext cx="226023"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oMath>
                  </m:oMathPara>
                </a14:m>
                <a:endParaRPr lang="en-US" sz="2000" b="0" dirty="0"/>
              </a:p>
            </p:txBody>
          </p:sp>
        </mc:Choice>
        <mc:Fallback xmlns="">
          <p:sp>
            <p:nvSpPr>
              <p:cNvPr id="71" name="TextBox 70">
                <a:extLst>
                  <a:ext uri="{FF2B5EF4-FFF2-40B4-BE49-F238E27FC236}">
                    <a16:creationId xmlns:a16="http://schemas.microsoft.com/office/drawing/2014/main" id="{C50D232A-4C80-E27F-5139-66A8DD56F370}"/>
                  </a:ext>
                </a:extLst>
              </p:cNvPr>
              <p:cNvSpPr txBox="1">
                <a:spLocks noRot="1" noChangeAspect="1" noMove="1" noResize="1" noEditPoints="1" noAdjustHandles="1" noChangeArrowheads="1" noChangeShapeType="1" noTextEdit="1"/>
              </p:cNvSpPr>
              <p:nvPr/>
            </p:nvSpPr>
            <p:spPr>
              <a:xfrm>
                <a:off x="11766620" y="1468259"/>
                <a:ext cx="226023" cy="307777"/>
              </a:xfrm>
              <a:prstGeom prst="rect">
                <a:avLst/>
              </a:prstGeom>
              <a:blipFill>
                <a:blip r:embed="rId7"/>
                <a:stretch>
                  <a:fillRect l="-21053" r="-21053" b="-4000"/>
                </a:stretch>
              </a:blipFill>
            </p:spPr>
            <p:txBody>
              <a:bodyPr/>
              <a:lstStyle/>
              <a:p>
                <a:r>
                  <a:rPr lang="ko-US">
                    <a:noFill/>
                  </a:rPr>
                  <a:t> </a:t>
                </a:r>
              </a:p>
            </p:txBody>
          </p:sp>
        </mc:Fallback>
      </mc:AlternateContent>
      <p:sp>
        <p:nvSpPr>
          <p:cNvPr id="11" name="내용 개체 틀 2">
            <a:extLst>
              <a:ext uri="{FF2B5EF4-FFF2-40B4-BE49-F238E27FC236}">
                <a16:creationId xmlns:a16="http://schemas.microsoft.com/office/drawing/2014/main" id="{7F1F46AC-9945-EBC7-F70F-DC3175715540}"/>
              </a:ext>
            </a:extLst>
          </p:cNvPr>
          <p:cNvSpPr txBox="1">
            <a:spLocks/>
          </p:cNvSpPr>
          <p:nvPr/>
        </p:nvSpPr>
        <p:spPr>
          <a:xfrm>
            <a:off x="98413" y="1785504"/>
            <a:ext cx="3347662" cy="292608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kumimoji="1" lang="en-US" altLang="ko-US" sz="1050" dirty="0"/>
          </a:p>
          <a:p>
            <a:pPr marL="0" indent="0">
              <a:buFont typeface="Arial" panose="020B0604020202020204" pitchFamily="34" charset="0"/>
              <a:buNone/>
            </a:pPr>
            <a:r>
              <a:rPr kumimoji="1" lang="en-US" altLang="ko-US" sz="2000" dirty="0">
                <a:solidFill>
                  <a:schemeClr val="accent4"/>
                </a:solidFill>
                <a:latin typeface="Consolas" panose="020B0609020204030204" pitchFamily="49" charset="0"/>
                <a:cs typeface="Consolas" panose="020B0609020204030204" pitchFamily="49" charset="0"/>
              </a:rPr>
              <a:t>Iteration 1:</a:t>
            </a:r>
          </a:p>
          <a:p>
            <a:pPr marL="0" indent="0">
              <a:buNone/>
            </a:pPr>
            <a:r>
              <a:rPr kumimoji="1" lang="en-US" altLang="ko-US" sz="2000" dirty="0">
                <a:latin typeface="Consolas" panose="020B0609020204030204" pitchFamily="49" charset="0"/>
                <a:cs typeface="Consolas" panose="020B0609020204030204" pitchFamily="49" charset="0"/>
              </a:rPr>
              <a:t> B</a:t>
            </a:r>
            <a:r>
              <a:rPr kumimoji="1" lang="en-US" altLang="ko-US" sz="2000" baseline="-25000" dirty="0">
                <a:latin typeface="Consolas" panose="020B0609020204030204" pitchFamily="49" charset="0"/>
                <a:cs typeface="Consolas" panose="020B0609020204030204" pitchFamily="49" charset="0"/>
              </a:rPr>
              <a:t>s</a:t>
            </a:r>
            <a:r>
              <a:rPr kumimoji="1" lang="en-US" altLang="ko-US" sz="2000" dirty="0">
                <a:latin typeface="Consolas" panose="020B0609020204030204" pitchFamily="49" charset="0"/>
                <a:cs typeface="Consolas" panose="020B0609020204030204" pitchFamily="49" charset="0"/>
              </a:rPr>
              <a:t>= </a:t>
            </a:r>
            <a:r>
              <a:rPr kumimoji="1" lang="en-US" altLang="ko-US" sz="2000" dirty="0" err="1">
                <a:latin typeface="Consolas" panose="020B0609020204030204" pitchFamily="49" charset="0"/>
                <a:cs typeface="Consolas" panose="020B0609020204030204" pitchFamily="49" charset="0"/>
              </a:rPr>
              <a:t>slice</a:t>
            </a:r>
            <a:r>
              <a:rPr kumimoji="1" lang="en-US" altLang="ko-US" sz="2000" baseline="-25000" dirty="0" err="1">
                <a:latin typeface="Consolas" panose="020B0609020204030204" pitchFamily="49" charset="0"/>
                <a:cs typeface="Consolas" panose="020B0609020204030204" pitchFamily="49" charset="0"/>
              </a:rPr>
              <a:t>row</a:t>
            </a:r>
            <a:r>
              <a:rPr kumimoji="1" lang="en-US" altLang="ko-US" sz="2000" dirty="0">
                <a:latin typeface="Consolas" panose="020B0609020204030204" pitchFamily="49" charset="0"/>
                <a:cs typeface="Consolas" panose="020B0609020204030204" pitchFamily="49" charset="0"/>
              </a:rPr>
              <a:t>(B</a:t>
            </a:r>
            <a:r>
              <a:rPr kumimoji="1" lang="en-US" altLang="ko-US" sz="2000" baseline="-25000" dirty="0">
                <a:latin typeface="Consolas" panose="020B0609020204030204" pitchFamily="49" charset="0"/>
                <a:cs typeface="Consolas" panose="020B0609020204030204" pitchFamily="49" charset="0"/>
              </a:rPr>
              <a:t>ij</a:t>
            </a:r>
            <a:r>
              <a:rPr kumimoji="1" lang="en-US" altLang="ko-US" sz="2000" dirty="0">
                <a:latin typeface="Consolas" panose="020B0609020204030204" pitchFamily="49" charset="0"/>
                <a:cs typeface="Consolas" panose="020B0609020204030204" pitchFamily="49" charset="0"/>
              </a:rPr>
              <a:t>,3,</a:t>
            </a:r>
            <a:r>
              <a:rPr kumimoji="1" lang="en-US" altLang="ko-US" sz="2000" dirty="0">
                <a:solidFill>
                  <a:schemeClr val="accent4"/>
                </a:solidFill>
                <a:latin typeface="Consolas" panose="020B0609020204030204" pitchFamily="49" charset="0"/>
                <a:cs typeface="Consolas" panose="020B0609020204030204" pitchFamily="49" charset="0"/>
              </a:rPr>
              <a:t>1</a:t>
            </a:r>
            <a:r>
              <a:rPr kumimoji="1" lang="en-US" altLang="ko-US" sz="2000" dirty="0">
                <a:latin typeface="Consolas" panose="020B0609020204030204" pitchFamily="49" charset="0"/>
                <a:cs typeface="Consolas" panose="020B0609020204030204" pitchFamily="49" charset="0"/>
              </a:rPr>
              <a:t>)</a:t>
            </a:r>
          </a:p>
          <a:p>
            <a:pPr marL="0" indent="0">
              <a:buNone/>
            </a:pPr>
            <a:r>
              <a:rPr kumimoji="1" lang="en-US" altLang="ko-US" sz="2000" dirty="0">
                <a:latin typeface="Consolas" panose="020B0609020204030204" pitchFamily="49" charset="0"/>
                <a:cs typeface="Consolas" panose="020B0609020204030204" pitchFamily="49" charset="0"/>
              </a:rPr>
              <a:t> B’= </a:t>
            </a:r>
            <a:r>
              <a:rPr kumimoji="1" lang="en-US" altLang="ko-US" sz="2000" dirty="0" err="1">
                <a:latin typeface="Consolas" panose="020B0609020204030204" pitchFamily="49" charset="0"/>
                <a:cs typeface="Consolas" panose="020B0609020204030204" pitchFamily="49" charset="0"/>
              </a:rPr>
              <a:t>AG</a:t>
            </a:r>
            <a:r>
              <a:rPr kumimoji="1" lang="en-US" altLang="ko-US" sz="2000" baseline="-25000" dirty="0" err="1">
                <a:latin typeface="Consolas" panose="020B0609020204030204" pitchFamily="49" charset="0"/>
                <a:cs typeface="Consolas" panose="020B0609020204030204" pitchFamily="49" charset="0"/>
              </a:rPr>
              <a:t>row</a:t>
            </a:r>
            <a:r>
              <a:rPr kumimoji="1" lang="en-US" altLang="ko-US" sz="2000" dirty="0">
                <a:latin typeface="Consolas" panose="020B0609020204030204" pitchFamily="49" charset="0"/>
                <a:cs typeface="Consolas" panose="020B0609020204030204" pitchFamily="49" charset="0"/>
              </a:rPr>
              <a:t>(B</a:t>
            </a:r>
            <a:r>
              <a:rPr kumimoji="1" lang="en-US" altLang="ko-US" sz="2000" baseline="-25000" dirty="0">
                <a:latin typeface="Consolas" panose="020B0609020204030204" pitchFamily="49" charset="0"/>
                <a:cs typeface="Consolas" panose="020B0609020204030204" pitchFamily="49" charset="0"/>
              </a:rPr>
              <a:t>s</a:t>
            </a:r>
            <a:r>
              <a:rPr kumimoji="1" lang="en-US" altLang="ko-US" sz="2000" dirty="0">
                <a:latin typeface="Consolas" panose="020B0609020204030204" pitchFamily="49" charset="0"/>
                <a:cs typeface="Consolas" panose="020B0609020204030204" pitchFamily="49" charset="0"/>
              </a:rPr>
              <a:t>)</a:t>
            </a:r>
          </a:p>
          <a:p>
            <a:pPr marL="0" indent="0">
              <a:buNone/>
            </a:pPr>
            <a:r>
              <a:rPr kumimoji="1" lang="en-US" altLang="ko-US" sz="2000" dirty="0">
                <a:latin typeface="Consolas" panose="020B0609020204030204" pitchFamily="49" charset="0"/>
                <a:cs typeface="Consolas" panose="020B0609020204030204" pitchFamily="49" charset="0"/>
              </a:rPr>
              <a:t> C’= A</a:t>
            </a:r>
            <a:r>
              <a:rPr kumimoji="1" lang="en-US" altLang="ko-US" sz="2000" baseline="-25000" dirty="0">
                <a:latin typeface="Consolas" panose="020B0609020204030204" pitchFamily="49" charset="0"/>
                <a:cs typeface="Consolas" panose="020B0609020204030204" pitchFamily="49" charset="0"/>
              </a:rPr>
              <a:t>ij</a:t>
            </a:r>
            <a:r>
              <a:rPr kumimoji="1" lang="en-US" altLang="ko-US" sz="2000" dirty="0">
                <a:latin typeface="Consolas" panose="020B0609020204030204" pitchFamily="49" charset="0"/>
                <a:cs typeface="Consolas" panose="020B0609020204030204" pitchFamily="49" charset="0"/>
              </a:rPr>
              <a:t>(B’)</a:t>
            </a:r>
            <a:r>
              <a:rPr kumimoji="1" lang="en-US" altLang="ko-US" sz="2000" baseline="30000" dirty="0">
                <a:latin typeface="Consolas" panose="020B0609020204030204" pitchFamily="49" charset="0"/>
                <a:cs typeface="Consolas" panose="020B0609020204030204" pitchFamily="49" charset="0"/>
              </a:rPr>
              <a:t>T</a:t>
            </a:r>
            <a:r>
              <a:rPr kumimoji="1" lang="en-US" altLang="ko-US" sz="2000" dirty="0">
                <a:latin typeface="Consolas" panose="020B0609020204030204" pitchFamily="49" charset="0"/>
                <a:cs typeface="Consolas" panose="020B0609020204030204" pitchFamily="49" charset="0"/>
              </a:rPr>
              <a:t> </a:t>
            </a:r>
          </a:p>
          <a:p>
            <a:pPr marL="0" indent="0">
              <a:buNone/>
            </a:pPr>
            <a:r>
              <a:rPr kumimoji="1" lang="en-US" altLang="ko-US" sz="2000" dirty="0">
                <a:latin typeface="Consolas" panose="020B0609020204030204" pitchFamily="49" charset="0"/>
                <a:cs typeface="Consolas" panose="020B0609020204030204" pitchFamily="49" charset="0"/>
              </a:rPr>
              <a:t> C</a:t>
            </a:r>
            <a:r>
              <a:rPr kumimoji="1" lang="en-US" altLang="ko-US" sz="2000" baseline="-25000" dirty="0">
                <a:latin typeface="Consolas" panose="020B0609020204030204" pitchFamily="49" charset="0"/>
                <a:cs typeface="Consolas" panose="020B0609020204030204" pitchFamily="49" charset="0"/>
              </a:rPr>
              <a:t>s</a:t>
            </a:r>
            <a:r>
              <a:rPr kumimoji="1" lang="en-US" altLang="ko-US" sz="2000" dirty="0">
                <a:latin typeface="Consolas" panose="020B0609020204030204" pitchFamily="49" charset="0"/>
                <a:cs typeface="Consolas" panose="020B0609020204030204" pitchFamily="49" charset="0"/>
              </a:rPr>
              <a:t>= </a:t>
            </a:r>
            <a:r>
              <a:rPr kumimoji="1" lang="en-US" altLang="ko-US" sz="2000" dirty="0" err="1">
                <a:latin typeface="Consolas" panose="020B0609020204030204" pitchFamily="49" charset="0"/>
                <a:cs typeface="Consolas" panose="020B0609020204030204" pitchFamily="49" charset="0"/>
              </a:rPr>
              <a:t>slice</a:t>
            </a:r>
            <a:r>
              <a:rPr kumimoji="1" lang="en-US" altLang="ko-US" sz="2000" baseline="-25000" dirty="0" err="1">
                <a:latin typeface="Consolas" panose="020B0609020204030204" pitchFamily="49" charset="0"/>
                <a:cs typeface="Consolas" panose="020B0609020204030204" pitchFamily="49" charset="0"/>
              </a:rPr>
              <a:t>col</a:t>
            </a:r>
            <a:r>
              <a:rPr kumimoji="1" lang="en-US" altLang="ko-US" sz="2000" dirty="0">
                <a:latin typeface="Consolas" panose="020B0609020204030204" pitchFamily="49" charset="0"/>
                <a:cs typeface="Consolas" panose="020B0609020204030204" pitchFamily="49" charset="0"/>
              </a:rPr>
              <a:t>(C</a:t>
            </a:r>
            <a:r>
              <a:rPr kumimoji="1" lang="en-US" altLang="ko-US" sz="2000" baseline="-25000" dirty="0">
                <a:latin typeface="Consolas" panose="020B0609020204030204" pitchFamily="49" charset="0"/>
                <a:cs typeface="Consolas" panose="020B0609020204030204" pitchFamily="49" charset="0"/>
              </a:rPr>
              <a:t>ij</a:t>
            </a:r>
            <a:r>
              <a:rPr kumimoji="1" lang="en-US" altLang="ko-US" sz="2000" dirty="0">
                <a:latin typeface="Consolas" panose="020B0609020204030204" pitchFamily="49" charset="0"/>
                <a:cs typeface="Consolas" panose="020B0609020204030204" pitchFamily="49" charset="0"/>
              </a:rPr>
              <a:t>,3,</a:t>
            </a:r>
            <a:r>
              <a:rPr kumimoji="1" lang="en-US" altLang="ko-US" sz="2000" dirty="0">
                <a:solidFill>
                  <a:schemeClr val="accent4"/>
                </a:solidFill>
                <a:latin typeface="Consolas" panose="020B0609020204030204" pitchFamily="49" charset="0"/>
                <a:cs typeface="Consolas" panose="020B0609020204030204" pitchFamily="49" charset="0"/>
              </a:rPr>
              <a:t>1</a:t>
            </a:r>
            <a:r>
              <a:rPr kumimoji="1" lang="en-US" altLang="ko-US" sz="2000" dirty="0">
                <a:latin typeface="Consolas" panose="020B0609020204030204" pitchFamily="49" charset="0"/>
                <a:cs typeface="Consolas" panose="020B0609020204030204" pitchFamily="49" charset="0"/>
              </a:rPr>
              <a:t>)</a:t>
            </a:r>
          </a:p>
          <a:p>
            <a:pPr marL="0" indent="0">
              <a:buNone/>
            </a:pPr>
            <a:r>
              <a:rPr kumimoji="1" lang="ko-KR" altLang="en-US" sz="2000" dirty="0">
                <a:latin typeface="Consolas" panose="020B0609020204030204" pitchFamily="49" charset="0"/>
                <a:cs typeface="Consolas" panose="020B0609020204030204" pitchFamily="49" charset="0"/>
              </a:rPr>
              <a:t> </a:t>
            </a:r>
            <a:r>
              <a:rPr kumimoji="1" lang="en-US" altLang="ko-US" sz="2000" dirty="0">
                <a:latin typeface="Consolas" panose="020B0609020204030204" pitchFamily="49" charset="0"/>
                <a:cs typeface="Consolas" panose="020B0609020204030204" pitchFamily="49" charset="0"/>
              </a:rPr>
              <a:t>C</a:t>
            </a:r>
            <a:r>
              <a:rPr kumimoji="1" lang="en-US" altLang="ko-US" sz="2000" baseline="-25000" dirty="0">
                <a:latin typeface="Consolas" panose="020B0609020204030204" pitchFamily="49" charset="0"/>
                <a:cs typeface="Consolas" panose="020B0609020204030204" pitchFamily="49" charset="0"/>
              </a:rPr>
              <a:t>s</a:t>
            </a:r>
            <a:r>
              <a:rPr kumimoji="1" lang="en-US" altLang="ko-US" sz="2000" dirty="0">
                <a:latin typeface="Consolas" panose="020B0609020204030204" pitchFamily="49" charset="0"/>
                <a:cs typeface="Consolas" panose="020B0609020204030204" pitchFamily="49" charset="0"/>
              </a:rPr>
              <a:t>= </a:t>
            </a:r>
            <a:r>
              <a:rPr kumimoji="1" lang="en-US" altLang="ko-KR" sz="2000" dirty="0" err="1">
                <a:latin typeface="Consolas" panose="020B0609020204030204" pitchFamily="49" charset="0"/>
                <a:cs typeface="Consolas" panose="020B0609020204030204" pitchFamily="49" charset="0"/>
              </a:rPr>
              <a:t>RdS</a:t>
            </a:r>
            <a:r>
              <a:rPr kumimoji="1" lang="en-US" altLang="ko-US" sz="2000" baseline="-25000" dirty="0" err="1">
                <a:latin typeface="Consolas" panose="020B0609020204030204" pitchFamily="49" charset="0"/>
                <a:cs typeface="Consolas" panose="020B0609020204030204" pitchFamily="49" charset="0"/>
              </a:rPr>
              <a:t>col</a:t>
            </a:r>
            <a:r>
              <a:rPr kumimoji="1" lang="en-US" altLang="ko-US" sz="2000" dirty="0">
                <a:latin typeface="Consolas" panose="020B0609020204030204" pitchFamily="49" charset="0"/>
                <a:cs typeface="Consolas" panose="020B0609020204030204" pitchFamily="49" charset="0"/>
              </a:rPr>
              <a:t>(C’)</a:t>
            </a:r>
          </a:p>
          <a:p>
            <a:pPr marL="0" indent="0">
              <a:buFont typeface="Arial" panose="020B0604020202020204" pitchFamily="34" charset="0"/>
              <a:buNone/>
            </a:pPr>
            <a:endParaRPr kumimoji="1" lang="en-US" altLang="ko-US" sz="2000" dirty="0">
              <a:latin typeface="Consolas" panose="020B0609020204030204" pitchFamily="49" charset="0"/>
              <a:cs typeface="Consolas" panose="020B0609020204030204" pitchFamily="49" charset="0"/>
            </a:endParaRPr>
          </a:p>
        </p:txBody>
      </p:sp>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3397AEFC-BB95-5582-D8E2-4029FF2007BE}"/>
                  </a:ext>
                </a:extLst>
              </p:cNvPr>
              <p:cNvSpPr txBox="1"/>
              <p:nvPr/>
            </p:nvSpPr>
            <p:spPr>
              <a:xfrm>
                <a:off x="10673164" y="1762305"/>
                <a:ext cx="238847"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oMath>
                  </m:oMathPara>
                </a14:m>
                <a:endParaRPr lang="ko-US" sz="2000" dirty="0"/>
              </a:p>
            </p:txBody>
          </p:sp>
        </mc:Choice>
        <mc:Fallback xmlns="">
          <p:sp>
            <p:nvSpPr>
              <p:cNvPr id="23" name="TextBox 22">
                <a:extLst>
                  <a:ext uri="{FF2B5EF4-FFF2-40B4-BE49-F238E27FC236}">
                    <a16:creationId xmlns:a16="http://schemas.microsoft.com/office/drawing/2014/main" id="{3397AEFC-BB95-5582-D8E2-4029FF2007BE}"/>
                  </a:ext>
                </a:extLst>
              </p:cNvPr>
              <p:cNvSpPr txBox="1">
                <a:spLocks noRot="1" noChangeAspect="1" noMove="1" noResize="1" noEditPoints="1" noAdjustHandles="1" noChangeArrowheads="1" noChangeShapeType="1" noTextEdit="1"/>
              </p:cNvSpPr>
              <p:nvPr/>
            </p:nvSpPr>
            <p:spPr>
              <a:xfrm>
                <a:off x="10673164" y="1762305"/>
                <a:ext cx="238847" cy="307777"/>
              </a:xfrm>
              <a:prstGeom prst="rect">
                <a:avLst/>
              </a:prstGeom>
              <a:blipFill>
                <a:blip r:embed="rId8"/>
                <a:stretch>
                  <a:fillRect l="-15000" r="-15000"/>
                </a:stretch>
              </a:blipFill>
            </p:spPr>
            <p:txBody>
              <a:bodyPr/>
              <a:lstStyle/>
              <a:p>
                <a:r>
                  <a:rPr lang="ko-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7D5BC91C-CDAC-7FB2-4916-F0576F0CED73}"/>
                  </a:ext>
                </a:extLst>
              </p:cNvPr>
              <p:cNvSpPr txBox="1"/>
              <p:nvPr/>
            </p:nvSpPr>
            <p:spPr>
              <a:xfrm>
                <a:off x="9320837" y="1474657"/>
                <a:ext cx="226023"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oMath>
                  </m:oMathPara>
                </a14:m>
                <a:endParaRPr lang="en-US" sz="2000" b="0" dirty="0"/>
              </a:p>
            </p:txBody>
          </p:sp>
        </mc:Choice>
        <mc:Fallback xmlns="">
          <p:sp>
            <p:nvSpPr>
              <p:cNvPr id="24" name="TextBox 23">
                <a:extLst>
                  <a:ext uri="{FF2B5EF4-FFF2-40B4-BE49-F238E27FC236}">
                    <a16:creationId xmlns:a16="http://schemas.microsoft.com/office/drawing/2014/main" id="{7D5BC91C-CDAC-7FB2-4916-F0576F0CED73}"/>
                  </a:ext>
                </a:extLst>
              </p:cNvPr>
              <p:cNvSpPr txBox="1">
                <a:spLocks noRot="1" noChangeAspect="1" noMove="1" noResize="1" noEditPoints="1" noAdjustHandles="1" noChangeArrowheads="1" noChangeShapeType="1" noTextEdit="1"/>
              </p:cNvSpPr>
              <p:nvPr/>
            </p:nvSpPr>
            <p:spPr>
              <a:xfrm>
                <a:off x="9320837" y="1474657"/>
                <a:ext cx="226023" cy="307777"/>
              </a:xfrm>
              <a:prstGeom prst="rect">
                <a:avLst/>
              </a:prstGeom>
              <a:blipFill>
                <a:blip r:embed="rId9"/>
                <a:stretch>
                  <a:fillRect l="-15789" r="-21053" b="-4000"/>
                </a:stretch>
              </a:blipFill>
            </p:spPr>
            <p:txBody>
              <a:bodyPr/>
              <a:lstStyle/>
              <a:p>
                <a:r>
                  <a:rPr lang="ko-US">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2E03FA16-8BDE-3A25-1382-C47E9DE5B66B}"/>
                  </a:ext>
                </a:extLst>
              </p:cNvPr>
              <p:cNvSpPr txBox="1"/>
              <p:nvPr/>
            </p:nvSpPr>
            <p:spPr>
              <a:xfrm>
                <a:off x="11766620" y="3899937"/>
                <a:ext cx="226023"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oMath>
                  </m:oMathPara>
                </a14:m>
                <a:endParaRPr lang="en-US" sz="2000" b="0" dirty="0"/>
              </a:p>
            </p:txBody>
          </p:sp>
        </mc:Choice>
        <mc:Fallback xmlns="">
          <p:sp>
            <p:nvSpPr>
              <p:cNvPr id="27" name="TextBox 26">
                <a:extLst>
                  <a:ext uri="{FF2B5EF4-FFF2-40B4-BE49-F238E27FC236}">
                    <a16:creationId xmlns:a16="http://schemas.microsoft.com/office/drawing/2014/main" id="{2E03FA16-8BDE-3A25-1382-C47E9DE5B66B}"/>
                  </a:ext>
                </a:extLst>
              </p:cNvPr>
              <p:cNvSpPr txBox="1">
                <a:spLocks noRot="1" noChangeAspect="1" noMove="1" noResize="1" noEditPoints="1" noAdjustHandles="1" noChangeArrowheads="1" noChangeShapeType="1" noTextEdit="1"/>
              </p:cNvSpPr>
              <p:nvPr/>
            </p:nvSpPr>
            <p:spPr>
              <a:xfrm>
                <a:off x="11766620" y="3899937"/>
                <a:ext cx="226023" cy="307777"/>
              </a:xfrm>
              <a:prstGeom prst="rect">
                <a:avLst/>
              </a:prstGeom>
              <a:blipFill>
                <a:blip r:embed="rId10"/>
                <a:stretch>
                  <a:fillRect l="-21053" r="-21053" b="-4000"/>
                </a:stretch>
              </a:blipFill>
            </p:spPr>
            <p:txBody>
              <a:bodyPr/>
              <a:lstStyle/>
              <a:p>
                <a:r>
                  <a:rPr lang="ko-US">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85E9B271-AB7E-5006-9656-0E7B041EAB44}"/>
                  </a:ext>
                </a:extLst>
              </p:cNvPr>
              <p:cNvSpPr txBox="1"/>
              <p:nvPr/>
            </p:nvSpPr>
            <p:spPr>
              <a:xfrm>
                <a:off x="9320837" y="3906335"/>
                <a:ext cx="226023"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oMath>
                  </m:oMathPara>
                </a14:m>
                <a:endParaRPr lang="en-US" sz="2000" b="0" dirty="0"/>
              </a:p>
            </p:txBody>
          </p:sp>
        </mc:Choice>
        <mc:Fallback xmlns="">
          <p:sp>
            <p:nvSpPr>
              <p:cNvPr id="30" name="TextBox 29">
                <a:extLst>
                  <a:ext uri="{FF2B5EF4-FFF2-40B4-BE49-F238E27FC236}">
                    <a16:creationId xmlns:a16="http://schemas.microsoft.com/office/drawing/2014/main" id="{85E9B271-AB7E-5006-9656-0E7B041EAB44}"/>
                  </a:ext>
                </a:extLst>
              </p:cNvPr>
              <p:cNvSpPr txBox="1">
                <a:spLocks noRot="1" noChangeAspect="1" noMove="1" noResize="1" noEditPoints="1" noAdjustHandles="1" noChangeArrowheads="1" noChangeShapeType="1" noTextEdit="1"/>
              </p:cNvSpPr>
              <p:nvPr/>
            </p:nvSpPr>
            <p:spPr>
              <a:xfrm>
                <a:off x="9320837" y="3906335"/>
                <a:ext cx="226023" cy="307777"/>
              </a:xfrm>
              <a:prstGeom prst="rect">
                <a:avLst/>
              </a:prstGeom>
              <a:blipFill>
                <a:blip r:embed="rId11"/>
                <a:stretch>
                  <a:fillRect l="-15789" r="-21053" b="-4000"/>
                </a:stretch>
              </a:blipFill>
            </p:spPr>
            <p:txBody>
              <a:bodyPr/>
              <a:lstStyle/>
              <a:p>
                <a:r>
                  <a:rPr lang="ko-US">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89278E1E-D853-1D8D-B1A2-14C6DFE60893}"/>
                  </a:ext>
                </a:extLst>
              </p:cNvPr>
              <p:cNvSpPr txBox="1"/>
              <p:nvPr/>
            </p:nvSpPr>
            <p:spPr>
              <a:xfrm>
                <a:off x="8258170" y="4191594"/>
                <a:ext cx="238847"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oMath>
                  </m:oMathPara>
                </a14:m>
                <a:endParaRPr lang="ko-US" sz="2000" dirty="0"/>
              </a:p>
            </p:txBody>
          </p:sp>
        </mc:Choice>
        <mc:Fallback xmlns="">
          <p:sp>
            <p:nvSpPr>
              <p:cNvPr id="34" name="TextBox 33">
                <a:extLst>
                  <a:ext uri="{FF2B5EF4-FFF2-40B4-BE49-F238E27FC236}">
                    <a16:creationId xmlns:a16="http://schemas.microsoft.com/office/drawing/2014/main" id="{89278E1E-D853-1D8D-B1A2-14C6DFE60893}"/>
                  </a:ext>
                </a:extLst>
              </p:cNvPr>
              <p:cNvSpPr txBox="1">
                <a:spLocks noRot="1" noChangeAspect="1" noMove="1" noResize="1" noEditPoints="1" noAdjustHandles="1" noChangeArrowheads="1" noChangeShapeType="1" noTextEdit="1"/>
              </p:cNvSpPr>
              <p:nvPr/>
            </p:nvSpPr>
            <p:spPr>
              <a:xfrm>
                <a:off x="8258170" y="4191594"/>
                <a:ext cx="238847" cy="307777"/>
              </a:xfrm>
              <a:prstGeom prst="rect">
                <a:avLst/>
              </a:prstGeom>
              <a:blipFill>
                <a:blip r:embed="rId12"/>
                <a:stretch>
                  <a:fillRect l="-20000" r="-15000"/>
                </a:stretch>
              </a:blipFill>
            </p:spPr>
            <p:txBody>
              <a:bodyPr/>
              <a:lstStyle/>
              <a:p>
                <a:r>
                  <a:rPr lang="ko-US">
                    <a:noFill/>
                  </a:rPr>
                  <a:t> </a:t>
                </a:r>
              </a:p>
            </p:txBody>
          </p:sp>
        </mc:Fallback>
      </mc:AlternateContent>
      <mc:AlternateContent xmlns:mc="http://schemas.openxmlformats.org/markup-compatibility/2006" xmlns:a14="http://schemas.microsoft.com/office/drawing/2010/main">
        <mc:Choice Requires="a14">
          <p:sp>
            <p:nvSpPr>
              <p:cNvPr id="37" name="TextBox 36">
                <a:extLst>
                  <a:ext uri="{FF2B5EF4-FFF2-40B4-BE49-F238E27FC236}">
                    <a16:creationId xmlns:a16="http://schemas.microsoft.com/office/drawing/2014/main" id="{55244FA3-A0FE-5D84-AE3D-DA0F9BDA53FD}"/>
                  </a:ext>
                </a:extLst>
              </p:cNvPr>
              <p:cNvSpPr txBox="1"/>
              <p:nvPr/>
            </p:nvSpPr>
            <p:spPr>
              <a:xfrm>
                <a:off x="10673164" y="4191593"/>
                <a:ext cx="238847"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oMath>
                  </m:oMathPara>
                </a14:m>
                <a:endParaRPr lang="ko-US" sz="2000" dirty="0"/>
              </a:p>
            </p:txBody>
          </p:sp>
        </mc:Choice>
        <mc:Fallback xmlns="">
          <p:sp>
            <p:nvSpPr>
              <p:cNvPr id="37" name="TextBox 36">
                <a:extLst>
                  <a:ext uri="{FF2B5EF4-FFF2-40B4-BE49-F238E27FC236}">
                    <a16:creationId xmlns:a16="http://schemas.microsoft.com/office/drawing/2014/main" id="{55244FA3-A0FE-5D84-AE3D-DA0F9BDA53FD}"/>
                  </a:ext>
                </a:extLst>
              </p:cNvPr>
              <p:cNvSpPr txBox="1">
                <a:spLocks noRot="1" noChangeAspect="1" noMove="1" noResize="1" noEditPoints="1" noAdjustHandles="1" noChangeArrowheads="1" noChangeShapeType="1" noTextEdit="1"/>
              </p:cNvSpPr>
              <p:nvPr/>
            </p:nvSpPr>
            <p:spPr>
              <a:xfrm>
                <a:off x="10673164" y="4191593"/>
                <a:ext cx="238847" cy="307777"/>
              </a:xfrm>
              <a:prstGeom prst="rect">
                <a:avLst/>
              </a:prstGeom>
              <a:blipFill>
                <a:blip r:embed="rId13"/>
                <a:stretch>
                  <a:fillRect l="-15000" r="-15000"/>
                </a:stretch>
              </a:blipFill>
            </p:spPr>
            <p:txBody>
              <a:bodyPr/>
              <a:lstStyle/>
              <a:p>
                <a:r>
                  <a:rPr lang="ko-US">
                    <a:noFill/>
                  </a:rPr>
                  <a:t> </a:t>
                </a:r>
              </a:p>
            </p:txBody>
          </p:sp>
        </mc:Fallback>
      </mc:AlternateContent>
      <p:graphicFrame>
        <p:nvGraphicFramePr>
          <p:cNvPr id="41" name="표 40">
            <a:extLst>
              <a:ext uri="{FF2B5EF4-FFF2-40B4-BE49-F238E27FC236}">
                <a16:creationId xmlns:a16="http://schemas.microsoft.com/office/drawing/2014/main" id="{A0E212A1-148D-0CC7-ADB7-007AEA0FD2CD}"/>
              </a:ext>
            </a:extLst>
          </p:cNvPr>
          <p:cNvGraphicFramePr>
            <a:graphicFrameLocks noGrp="1"/>
          </p:cNvGraphicFramePr>
          <p:nvPr/>
        </p:nvGraphicFramePr>
        <p:xfrm>
          <a:off x="8549210" y="1565959"/>
          <a:ext cx="741777" cy="628686"/>
        </p:xfrm>
        <a:graphic>
          <a:graphicData uri="http://schemas.openxmlformats.org/drawingml/2006/table">
            <a:tbl>
              <a:tblPr firstRow="1" bandRow="1">
                <a:tableStyleId>{5940675A-B579-460E-94D1-54222C63F5DA}</a:tableStyleId>
              </a:tblPr>
              <a:tblGrid>
                <a:gridCol w="741777">
                  <a:extLst>
                    <a:ext uri="{9D8B030D-6E8A-4147-A177-3AD203B41FA5}">
                      <a16:colId xmlns:a16="http://schemas.microsoft.com/office/drawing/2014/main" val="2480878282"/>
                    </a:ext>
                  </a:extLst>
                </a:gridCol>
              </a:tblGrid>
              <a:tr h="104781">
                <a:tc>
                  <a:txBody>
                    <a:bodyPr/>
                    <a:lstStyle/>
                    <a:p>
                      <a:endParaRPr lang="ko-US" sz="500" dirty="0"/>
                    </a:p>
                  </a:txBody>
                  <a:tcPr marL="0" marR="0" marT="0" marB="0">
                    <a:solidFill>
                      <a:srgbClr val="7030A0"/>
                    </a:solidFill>
                  </a:tcPr>
                </a:tc>
                <a:extLst>
                  <a:ext uri="{0D108BD9-81ED-4DB2-BD59-A6C34878D82A}">
                    <a16:rowId xmlns:a16="http://schemas.microsoft.com/office/drawing/2014/main" val="327764432"/>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3933353044"/>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1179021351"/>
                  </a:ext>
                </a:extLst>
              </a:tr>
              <a:tr h="104781">
                <a:tc>
                  <a:txBody>
                    <a:bodyPr/>
                    <a:lstStyle/>
                    <a:p>
                      <a:endParaRPr lang="ko-US" sz="500" dirty="0"/>
                    </a:p>
                  </a:txBody>
                  <a:tcPr marL="0" marR="0" marT="0" marB="0">
                    <a:solidFill>
                      <a:srgbClr val="7030A0"/>
                    </a:solidFill>
                  </a:tcPr>
                </a:tc>
                <a:extLst>
                  <a:ext uri="{0D108BD9-81ED-4DB2-BD59-A6C34878D82A}">
                    <a16:rowId xmlns:a16="http://schemas.microsoft.com/office/drawing/2014/main" val="1951205342"/>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854546153"/>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2945743155"/>
                  </a:ext>
                </a:extLst>
              </a:tr>
            </a:tbl>
          </a:graphicData>
        </a:graphic>
      </p:graphicFrame>
      <p:graphicFrame>
        <p:nvGraphicFramePr>
          <p:cNvPr id="42" name="표 41">
            <a:extLst>
              <a:ext uri="{FF2B5EF4-FFF2-40B4-BE49-F238E27FC236}">
                <a16:creationId xmlns:a16="http://schemas.microsoft.com/office/drawing/2014/main" id="{47B11EE5-4C03-DFB4-FD24-47E6379ABBAA}"/>
              </a:ext>
            </a:extLst>
          </p:cNvPr>
          <p:cNvGraphicFramePr>
            <a:graphicFrameLocks noGrp="1"/>
          </p:cNvGraphicFramePr>
          <p:nvPr/>
        </p:nvGraphicFramePr>
        <p:xfrm>
          <a:off x="8549210" y="4587157"/>
          <a:ext cx="741777" cy="628686"/>
        </p:xfrm>
        <a:graphic>
          <a:graphicData uri="http://schemas.openxmlformats.org/drawingml/2006/table">
            <a:tbl>
              <a:tblPr firstRow="1" bandRow="1">
                <a:tableStyleId>{5940675A-B579-460E-94D1-54222C63F5DA}</a:tableStyleId>
              </a:tblPr>
              <a:tblGrid>
                <a:gridCol w="741777">
                  <a:extLst>
                    <a:ext uri="{9D8B030D-6E8A-4147-A177-3AD203B41FA5}">
                      <a16:colId xmlns:a16="http://schemas.microsoft.com/office/drawing/2014/main" val="2480878282"/>
                    </a:ext>
                  </a:extLst>
                </a:gridCol>
              </a:tblGrid>
              <a:tr h="104781">
                <a:tc>
                  <a:txBody>
                    <a:bodyPr/>
                    <a:lstStyle/>
                    <a:p>
                      <a:endParaRPr lang="ko-US" sz="500" dirty="0"/>
                    </a:p>
                  </a:txBody>
                  <a:tcPr marL="0" marR="0" marT="0" marB="0">
                    <a:solidFill>
                      <a:srgbClr val="7030A0"/>
                    </a:solidFill>
                  </a:tcPr>
                </a:tc>
                <a:extLst>
                  <a:ext uri="{0D108BD9-81ED-4DB2-BD59-A6C34878D82A}">
                    <a16:rowId xmlns:a16="http://schemas.microsoft.com/office/drawing/2014/main" val="327764432"/>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3933353044"/>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1179021351"/>
                  </a:ext>
                </a:extLst>
              </a:tr>
              <a:tr h="104781">
                <a:tc>
                  <a:txBody>
                    <a:bodyPr/>
                    <a:lstStyle/>
                    <a:p>
                      <a:endParaRPr lang="ko-US" sz="500" dirty="0"/>
                    </a:p>
                  </a:txBody>
                  <a:tcPr marL="0" marR="0" marT="0" marB="0">
                    <a:solidFill>
                      <a:srgbClr val="7030A0"/>
                    </a:solidFill>
                  </a:tcPr>
                </a:tc>
                <a:extLst>
                  <a:ext uri="{0D108BD9-81ED-4DB2-BD59-A6C34878D82A}">
                    <a16:rowId xmlns:a16="http://schemas.microsoft.com/office/drawing/2014/main" val="1951205342"/>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854546153"/>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2945743155"/>
                  </a:ext>
                </a:extLst>
              </a:tr>
            </a:tbl>
          </a:graphicData>
        </a:graphic>
      </p:graphicFrame>
      <p:graphicFrame>
        <p:nvGraphicFramePr>
          <p:cNvPr id="45" name="표 44">
            <a:extLst>
              <a:ext uri="{FF2B5EF4-FFF2-40B4-BE49-F238E27FC236}">
                <a16:creationId xmlns:a16="http://schemas.microsoft.com/office/drawing/2014/main" id="{69F72672-52ED-50FE-E1C5-6A5AF09E3B43}"/>
              </a:ext>
            </a:extLst>
          </p:cNvPr>
          <p:cNvGraphicFramePr>
            <a:graphicFrameLocks noGrp="1"/>
          </p:cNvGraphicFramePr>
          <p:nvPr/>
        </p:nvGraphicFramePr>
        <p:xfrm>
          <a:off x="10964954" y="1565959"/>
          <a:ext cx="741777" cy="628686"/>
        </p:xfrm>
        <a:graphic>
          <a:graphicData uri="http://schemas.openxmlformats.org/drawingml/2006/table">
            <a:tbl>
              <a:tblPr firstRow="1" bandRow="1">
                <a:tableStyleId>{5940675A-B579-460E-94D1-54222C63F5DA}</a:tableStyleId>
              </a:tblPr>
              <a:tblGrid>
                <a:gridCol w="741777">
                  <a:extLst>
                    <a:ext uri="{9D8B030D-6E8A-4147-A177-3AD203B41FA5}">
                      <a16:colId xmlns:a16="http://schemas.microsoft.com/office/drawing/2014/main" val="2480878282"/>
                    </a:ext>
                  </a:extLst>
                </a:gridCol>
              </a:tblGrid>
              <a:tr h="104781">
                <a:tc>
                  <a:txBody>
                    <a:bodyPr/>
                    <a:lstStyle/>
                    <a:p>
                      <a:endParaRPr lang="ko-US" sz="500" dirty="0"/>
                    </a:p>
                  </a:txBody>
                  <a:tcPr marL="0" marR="0" marT="0" marB="0">
                    <a:solidFill>
                      <a:srgbClr val="7030A0"/>
                    </a:solidFill>
                  </a:tcPr>
                </a:tc>
                <a:extLst>
                  <a:ext uri="{0D108BD9-81ED-4DB2-BD59-A6C34878D82A}">
                    <a16:rowId xmlns:a16="http://schemas.microsoft.com/office/drawing/2014/main" val="327764432"/>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3933353044"/>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1179021351"/>
                  </a:ext>
                </a:extLst>
              </a:tr>
              <a:tr h="104781">
                <a:tc>
                  <a:txBody>
                    <a:bodyPr/>
                    <a:lstStyle/>
                    <a:p>
                      <a:endParaRPr lang="ko-US" sz="500" dirty="0"/>
                    </a:p>
                  </a:txBody>
                  <a:tcPr marL="0" marR="0" marT="0" marB="0">
                    <a:solidFill>
                      <a:srgbClr val="7030A0"/>
                    </a:solidFill>
                  </a:tcPr>
                </a:tc>
                <a:extLst>
                  <a:ext uri="{0D108BD9-81ED-4DB2-BD59-A6C34878D82A}">
                    <a16:rowId xmlns:a16="http://schemas.microsoft.com/office/drawing/2014/main" val="1951205342"/>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854546153"/>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2945743155"/>
                  </a:ext>
                </a:extLst>
              </a:tr>
            </a:tbl>
          </a:graphicData>
        </a:graphic>
      </p:graphicFrame>
      <p:graphicFrame>
        <p:nvGraphicFramePr>
          <p:cNvPr id="46" name="표 45">
            <a:extLst>
              <a:ext uri="{FF2B5EF4-FFF2-40B4-BE49-F238E27FC236}">
                <a16:creationId xmlns:a16="http://schemas.microsoft.com/office/drawing/2014/main" id="{3549242B-C1B1-4862-FA67-DDD99A26BA6E}"/>
              </a:ext>
            </a:extLst>
          </p:cNvPr>
          <p:cNvGraphicFramePr>
            <a:graphicFrameLocks noGrp="1"/>
          </p:cNvGraphicFramePr>
          <p:nvPr/>
        </p:nvGraphicFramePr>
        <p:xfrm>
          <a:off x="10964954" y="4587157"/>
          <a:ext cx="741777" cy="628686"/>
        </p:xfrm>
        <a:graphic>
          <a:graphicData uri="http://schemas.openxmlformats.org/drawingml/2006/table">
            <a:tbl>
              <a:tblPr firstRow="1" bandRow="1">
                <a:tableStyleId>{5940675A-B579-460E-94D1-54222C63F5DA}</a:tableStyleId>
              </a:tblPr>
              <a:tblGrid>
                <a:gridCol w="741777">
                  <a:extLst>
                    <a:ext uri="{9D8B030D-6E8A-4147-A177-3AD203B41FA5}">
                      <a16:colId xmlns:a16="http://schemas.microsoft.com/office/drawing/2014/main" val="2480878282"/>
                    </a:ext>
                  </a:extLst>
                </a:gridCol>
              </a:tblGrid>
              <a:tr h="104781">
                <a:tc>
                  <a:txBody>
                    <a:bodyPr/>
                    <a:lstStyle/>
                    <a:p>
                      <a:endParaRPr lang="ko-US" sz="500" dirty="0"/>
                    </a:p>
                  </a:txBody>
                  <a:tcPr marL="0" marR="0" marT="0" marB="0">
                    <a:solidFill>
                      <a:srgbClr val="7030A0"/>
                    </a:solidFill>
                  </a:tcPr>
                </a:tc>
                <a:extLst>
                  <a:ext uri="{0D108BD9-81ED-4DB2-BD59-A6C34878D82A}">
                    <a16:rowId xmlns:a16="http://schemas.microsoft.com/office/drawing/2014/main" val="327764432"/>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3933353044"/>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1179021351"/>
                  </a:ext>
                </a:extLst>
              </a:tr>
              <a:tr h="104781">
                <a:tc>
                  <a:txBody>
                    <a:bodyPr/>
                    <a:lstStyle/>
                    <a:p>
                      <a:endParaRPr lang="ko-US" sz="500" dirty="0"/>
                    </a:p>
                  </a:txBody>
                  <a:tcPr marL="0" marR="0" marT="0" marB="0">
                    <a:solidFill>
                      <a:srgbClr val="7030A0"/>
                    </a:solidFill>
                  </a:tcPr>
                </a:tc>
                <a:extLst>
                  <a:ext uri="{0D108BD9-81ED-4DB2-BD59-A6C34878D82A}">
                    <a16:rowId xmlns:a16="http://schemas.microsoft.com/office/drawing/2014/main" val="1951205342"/>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854546153"/>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2945743155"/>
                  </a:ext>
                </a:extLst>
              </a:tr>
            </a:tbl>
          </a:graphicData>
        </a:graphic>
      </p:graphicFrame>
      <p:graphicFrame>
        <p:nvGraphicFramePr>
          <p:cNvPr id="78" name="표 77">
            <a:extLst>
              <a:ext uri="{FF2B5EF4-FFF2-40B4-BE49-F238E27FC236}">
                <a16:creationId xmlns:a16="http://schemas.microsoft.com/office/drawing/2014/main" id="{B1A04C6C-826B-A450-C4E2-A30C595BE862}"/>
              </a:ext>
            </a:extLst>
          </p:cNvPr>
          <p:cNvGraphicFramePr>
            <a:graphicFrameLocks noGrp="1"/>
          </p:cNvGraphicFramePr>
          <p:nvPr/>
        </p:nvGraphicFramePr>
        <p:xfrm>
          <a:off x="8549210" y="1565959"/>
          <a:ext cx="741777" cy="628686"/>
        </p:xfrm>
        <a:graphic>
          <a:graphicData uri="http://schemas.openxmlformats.org/drawingml/2006/table">
            <a:tbl>
              <a:tblPr firstRow="1" bandRow="1">
                <a:tableStyleId>{5940675A-B579-460E-94D1-54222C63F5DA}</a:tableStyleId>
              </a:tblPr>
              <a:tblGrid>
                <a:gridCol w="741777">
                  <a:extLst>
                    <a:ext uri="{9D8B030D-6E8A-4147-A177-3AD203B41FA5}">
                      <a16:colId xmlns:a16="http://schemas.microsoft.com/office/drawing/2014/main" val="2480878282"/>
                    </a:ext>
                  </a:extLst>
                </a:gridCol>
              </a:tblGrid>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327764432"/>
                  </a:ext>
                </a:extLst>
              </a:tr>
              <a:tr h="104781">
                <a:tc>
                  <a:txBody>
                    <a:bodyPr/>
                    <a:lstStyle/>
                    <a:p>
                      <a:endParaRPr lang="ko-US" sz="500" dirty="0"/>
                    </a:p>
                  </a:txBody>
                  <a:tcPr marL="0" marR="0" marT="0" marB="0">
                    <a:solidFill>
                      <a:schemeClr val="accent4"/>
                    </a:solidFill>
                  </a:tcPr>
                </a:tc>
                <a:extLst>
                  <a:ext uri="{0D108BD9-81ED-4DB2-BD59-A6C34878D82A}">
                    <a16:rowId xmlns:a16="http://schemas.microsoft.com/office/drawing/2014/main" val="3933353044"/>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1179021351"/>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1951205342"/>
                  </a:ext>
                </a:extLst>
              </a:tr>
              <a:tr h="104781">
                <a:tc>
                  <a:txBody>
                    <a:bodyPr/>
                    <a:lstStyle/>
                    <a:p>
                      <a:endParaRPr lang="ko-US" sz="500" dirty="0"/>
                    </a:p>
                  </a:txBody>
                  <a:tcPr marL="0" marR="0" marT="0" marB="0">
                    <a:solidFill>
                      <a:schemeClr val="accent4"/>
                    </a:solidFill>
                  </a:tcPr>
                </a:tc>
                <a:extLst>
                  <a:ext uri="{0D108BD9-81ED-4DB2-BD59-A6C34878D82A}">
                    <a16:rowId xmlns:a16="http://schemas.microsoft.com/office/drawing/2014/main" val="854546153"/>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2945743155"/>
                  </a:ext>
                </a:extLst>
              </a:tr>
            </a:tbl>
          </a:graphicData>
        </a:graphic>
      </p:graphicFrame>
      <p:graphicFrame>
        <p:nvGraphicFramePr>
          <p:cNvPr id="79" name="표 78">
            <a:extLst>
              <a:ext uri="{FF2B5EF4-FFF2-40B4-BE49-F238E27FC236}">
                <a16:creationId xmlns:a16="http://schemas.microsoft.com/office/drawing/2014/main" id="{5F706CEC-7DCD-B826-558D-0185A3067B9F}"/>
              </a:ext>
            </a:extLst>
          </p:cNvPr>
          <p:cNvGraphicFramePr>
            <a:graphicFrameLocks noGrp="1"/>
          </p:cNvGraphicFramePr>
          <p:nvPr/>
        </p:nvGraphicFramePr>
        <p:xfrm>
          <a:off x="8549210" y="4587157"/>
          <a:ext cx="741777" cy="628686"/>
        </p:xfrm>
        <a:graphic>
          <a:graphicData uri="http://schemas.openxmlformats.org/drawingml/2006/table">
            <a:tbl>
              <a:tblPr firstRow="1" bandRow="1">
                <a:tableStyleId>{5940675A-B579-460E-94D1-54222C63F5DA}</a:tableStyleId>
              </a:tblPr>
              <a:tblGrid>
                <a:gridCol w="741777">
                  <a:extLst>
                    <a:ext uri="{9D8B030D-6E8A-4147-A177-3AD203B41FA5}">
                      <a16:colId xmlns:a16="http://schemas.microsoft.com/office/drawing/2014/main" val="2480878282"/>
                    </a:ext>
                  </a:extLst>
                </a:gridCol>
              </a:tblGrid>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327764432"/>
                  </a:ext>
                </a:extLst>
              </a:tr>
              <a:tr h="104781">
                <a:tc>
                  <a:txBody>
                    <a:bodyPr/>
                    <a:lstStyle/>
                    <a:p>
                      <a:endParaRPr lang="ko-US" sz="500" dirty="0"/>
                    </a:p>
                  </a:txBody>
                  <a:tcPr marL="0" marR="0" marT="0" marB="0">
                    <a:solidFill>
                      <a:schemeClr val="accent4"/>
                    </a:solidFill>
                  </a:tcPr>
                </a:tc>
                <a:extLst>
                  <a:ext uri="{0D108BD9-81ED-4DB2-BD59-A6C34878D82A}">
                    <a16:rowId xmlns:a16="http://schemas.microsoft.com/office/drawing/2014/main" val="3933353044"/>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1179021351"/>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1951205342"/>
                  </a:ext>
                </a:extLst>
              </a:tr>
              <a:tr h="104781">
                <a:tc>
                  <a:txBody>
                    <a:bodyPr/>
                    <a:lstStyle/>
                    <a:p>
                      <a:endParaRPr lang="ko-US" sz="500" dirty="0"/>
                    </a:p>
                  </a:txBody>
                  <a:tcPr marL="0" marR="0" marT="0" marB="0">
                    <a:solidFill>
                      <a:schemeClr val="accent4"/>
                    </a:solidFill>
                  </a:tcPr>
                </a:tc>
                <a:extLst>
                  <a:ext uri="{0D108BD9-81ED-4DB2-BD59-A6C34878D82A}">
                    <a16:rowId xmlns:a16="http://schemas.microsoft.com/office/drawing/2014/main" val="854546153"/>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2945743155"/>
                  </a:ext>
                </a:extLst>
              </a:tr>
            </a:tbl>
          </a:graphicData>
        </a:graphic>
      </p:graphicFrame>
      <p:graphicFrame>
        <p:nvGraphicFramePr>
          <p:cNvPr id="80" name="표 79">
            <a:extLst>
              <a:ext uri="{FF2B5EF4-FFF2-40B4-BE49-F238E27FC236}">
                <a16:creationId xmlns:a16="http://schemas.microsoft.com/office/drawing/2014/main" id="{73CE129E-DDB5-29EE-A611-F3254FDA7C00}"/>
              </a:ext>
            </a:extLst>
          </p:cNvPr>
          <p:cNvGraphicFramePr>
            <a:graphicFrameLocks noGrp="1"/>
          </p:cNvGraphicFramePr>
          <p:nvPr/>
        </p:nvGraphicFramePr>
        <p:xfrm>
          <a:off x="10964954" y="1565959"/>
          <a:ext cx="741777" cy="628686"/>
        </p:xfrm>
        <a:graphic>
          <a:graphicData uri="http://schemas.openxmlformats.org/drawingml/2006/table">
            <a:tbl>
              <a:tblPr firstRow="1" bandRow="1">
                <a:tableStyleId>{5940675A-B579-460E-94D1-54222C63F5DA}</a:tableStyleId>
              </a:tblPr>
              <a:tblGrid>
                <a:gridCol w="741777">
                  <a:extLst>
                    <a:ext uri="{9D8B030D-6E8A-4147-A177-3AD203B41FA5}">
                      <a16:colId xmlns:a16="http://schemas.microsoft.com/office/drawing/2014/main" val="2480878282"/>
                    </a:ext>
                  </a:extLst>
                </a:gridCol>
              </a:tblGrid>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327764432"/>
                  </a:ext>
                </a:extLst>
              </a:tr>
              <a:tr h="104781">
                <a:tc>
                  <a:txBody>
                    <a:bodyPr/>
                    <a:lstStyle/>
                    <a:p>
                      <a:endParaRPr lang="ko-US" sz="500" dirty="0"/>
                    </a:p>
                  </a:txBody>
                  <a:tcPr marL="0" marR="0" marT="0" marB="0">
                    <a:solidFill>
                      <a:schemeClr val="accent4"/>
                    </a:solidFill>
                  </a:tcPr>
                </a:tc>
                <a:extLst>
                  <a:ext uri="{0D108BD9-81ED-4DB2-BD59-A6C34878D82A}">
                    <a16:rowId xmlns:a16="http://schemas.microsoft.com/office/drawing/2014/main" val="3933353044"/>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1179021351"/>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1951205342"/>
                  </a:ext>
                </a:extLst>
              </a:tr>
              <a:tr h="104781">
                <a:tc>
                  <a:txBody>
                    <a:bodyPr/>
                    <a:lstStyle/>
                    <a:p>
                      <a:endParaRPr lang="ko-US" sz="500" dirty="0"/>
                    </a:p>
                  </a:txBody>
                  <a:tcPr marL="0" marR="0" marT="0" marB="0">
                    <a:solidFill>
                      <a:schemeClr val="accent4"/>
                    </a:solidFill>
                  </a:tcPr>
                </a:tc>
                <a:extLst>
                  <a:ext uri="{0D108BD9-81ED-4DB2-BD59-A6C34878D82A}">
                    <a16:rowId xmlns:a16="http://schemas.microsoft.com/office/drawing/2014/main" val="854546153"/>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2945743155"/>
                  </a:ext>
                </a:extLst>
              </a:tr>
            </a:tbl>
          </a:graphicData>
        </a:graphic>
      </p:graphicFrame>
      <p:graphicFrame>
        <p:nvGraphicFramePr>
          <p:cNvPr id="81" name="표 80">
            <a:extLst>
              <a:ext uri="{FF2B5EF4-FFF2-40B4-BE49-F238E27FC236}">
                <a16:creationId xmlns:a16="http://schemas.microsoft.com/office/drawing/2014/main" id="{C5F0D1F9-E10A-C82A-5317-0D34E59AA545}"/>
              </a:ext>
            </a:extLst>
          </p:cNvPr>
          <p:cNvGraphicFramePr>
            <a:graphicFrameLocks noGrp="1"/>
          </p:cNvGraphicFramePr>
          <p:nvPr/>
        </p:nvGraphicFramePr>
        <p:xfrm>
          <a:off x="10964954" y="4587157"/>
          <a:ext cx="741777" cy="628686"/>
        </p:xfrm>
        <a:graphic>
          <a:graphicData uri="http://schemas.openxmlformats.org/drawingml/2006/table">
            <a:tbl>
              <a:tblPr firstRow="1" bandRow="1">
                <a:tableStyleId>{5940675A-B579-460E-94D1-54222C63F5DA}</a:tableStyleId>
              </a:tblPr>
              <a:tblGrid>
                <a:gridCol w="741777">
                  <a:extLst>
                    <a:ext uri="{9D8B030D-6E8A-4147-A177-3AD203B41FA5}">
                      <a16:colId xmlns:a16="http://schemas.microsoft.com/office/drawing/2014/main" val="2480878282"/>
                    </a:ext>
                  </a:extLst>
                </a:gridCol>
              </a:tblGrid>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327764432"/>
                  </a:ext>
                </a:extLst>
              </a:tr>
              <a:tr h="104781">
                <a:tc>
                  <a:txBody>
                    <a:bodyPr/>
                    <a:lstStyle/>
                    <a:p>
                      <a:endParaRPr lang="ko-US" sz="500" dirty="0"/>
                    </a:p>
                  </a:txBody>
                  <a:tcPr marL="0" marR="0" marT="0" marB="0">
                    <a:solidFill>
                      <a:schemeClr val="accent4"/>
                    </a:solidFill>
                  </a:tcPr>
                </a:tc>
                <a:extLst>
                  <a:ext uri="{0D108BD9-81ED-4DB2-BD59-A6C34878D82A}">
                    <a16:rowId xmlns:a16="http://schemas.microsoft.com/office/drawing/2014/main" val="3933353044"/>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1179021351"/>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1951205342"/>
                  </a:ext>
                </a:extLst>
              </a:tr>
              <a:tr h="104781">
                <a:tc>
                  <a:txBody>
                    <a:bodyPr/>
                    <a:lstStyle/>
                    <a:p>
                      <a:endParaRPr lang="ko-US" sz="500" dirty="0"/>
                    </a:p>
                  </a:txBody>
                  <a:tcPr marL="0" marR="0" marT="0" marB="0">
                    <a:solidFill>
                      <a:schemeClr val="accent4"/>
                    </a:solidFill>
                  </a:tcPr>
                </a:tc>
                <a:extLst>
                  <a:ext uri="{0D108BD9-81ED-4DB2-BD59-A6C34878D82A}">
                    <a16:rowId xmlns:a16="http://schemas.microsoft.com/office/drawing/2014/main" val="854546153"/>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2945743155"/>
                  </a:ext>
                </a:extLst>
              </a:tr>
            </a:tbl>
          </a:graphicData>
        </a:graphic>
      </p:graphicFrame>
      <p:sp>
        <p:nvSpPr>
          <p:cNvPr id="92" name="직사각형 91">
            <a:extLst>
              <a:ext uri="{FF2B5EF4-FFF2-40B4-BE49-F238E27FC236}">
                <a16:creationId xmlns:a16="http://schemas.microsoft.com/office/drawing/2014/main" id="{289AF6F5-1BAC-AF7B-9491-B95CE7325003}"/>
              </a:ext>
            </a:extLst>
          </p:cNvPr>
          <p:cNvSpPr/>
          <p:nvPr/>
        </p:nvSpPr>
        <p:spPr>
          <a:xfrm>
            <a:off x="7791939" y="2947833"/>
            <a:ext cx="708428" cy="687468"/>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2000" dirty="0"/>
              <a:t>C</a:t>
            </a:r>
            <a:r>
              <a:rPr lang="en-US" sz="2000" baseline="-25000" dirty="0"/>
              <a:t>00</a:t>
            </a:r>
            <a:endParaRPr lang="ko-US" sz="2000" baseline="-25000" dirty="0"/>
          </a:p>
        </p:txBody>
      </p: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948AB75A-40A1-DC20-87CD-AA686219E441}"/>
                  </a:ext>
                </a:extLst>
              </p:cNvPr>
              <p:cNvSpPr txBox="1"/>
              <p:nvPr/>
            </p:nvSpPr>
            <p:spPr>
              <a:xfrm>
                <a:off x="7429496" y="3137678"/>
                <a:ext cx="248466"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oMath>
                  </m:oMathPara>
                </a14:m>
                <a:endParaRPr lang="ko-US" sz="2000" dirty="0"/>
              </a:p>
            </p:txBody>
          </p:sp>
        </mc:Choice>
        <mc:Fallback xmlns="">
          <p:sp>
            <p:nvSpPr>
              <p:cNvPr id="93" name="TextBox 92">
                <a:extLst>
                  <a:ext uri="{FF2B5EF4-FFF2-40B4-BE49-F238E27FC236}">
                    <a16:creationId xmlns:a16="http://schemas.microsoft.com/office/drawing/2014/main" id="{948AB75A-40A1-DC20-87CD-AA686219E441}"/>
                  </a:ext>
                </a:extLst>
              </p:cNvPr>
              <p:cNvSpPr txBox="1">
                <a:spLocks noRot="1" noChangeAspect="1" noMove="1" noResize="1" noEditPoints="1" noAdjustHandles="1" noChangeArrowheads="1" noChangeShapeType="1" noTextEdit="1"/>
              </p:cNvSpPr>
              <p:nvPr/>
            </p:nvSpPr>
            <p:spPr>
              <a:xfrm>
                <a:off x="7429496" y="3137678"/>
                <a:ext cx="248466" cy="307777"/>
              </a:xfrm>
              <a:prstGeom prst="rect">
                <a:avLst/>
              </a:prstGeom>
              <a:blipFill>
                <a:blip r:embed="rId14"/>
                <a:stretch>
                  <a:fillRect l="-10000" r="-10000"/>
                </a:stretch>
              </a:blipFill>
            </p:spPr>
            <p:txBody>
              <a:bodyPr/>
              <a:lstStyle/>
              <a:p>
                <a:r>
                  <a:rPr lang="ko-US">
                    <a:noFill/>
                  </a:rPr>
                  <a:t> </a:t>
                </a:r>
              </a:p>
            </p:txBody>
          </p:sp>
        </mc:Fallback>
      </mc:AlternateContent>
      <p:graphicFrame>
        <p:nvGraphicFramePr>
          <p:cNvPr id="94" name="표 93">
            <a:extLst>
              <a:ext uri="{FF2B5EF4-FFF2-40B4-BE49-F238E27FC236}">
                <a16:creationId xmlns:a16="http://schemas.microsoft.com/office/drawing/2014/main" id="{D6C00F71-E00E-87B5-5C98-408AF4DC6577}"/>
              </a:ext>
            </a:extLst>
          </p:cNvPr>
          <p:cNvGraphicFramePr>
            <a:graphicFrameLocks noGrp="1"/>
          </p:cNvGraphicFramePr>
          <p:nvPr/>
        </p:nvGraphicFramePr>
        <p:xfrm>
          <a:off x="7788589" y="2949298"/>
          <a:ext cx="715128" cy="686003"/>
        </p:xfrm>
        <a:graphic>
          <a:graphicData uri="http://schemas.openxmlformats.org/drawingml/2006/table">
            <a:tbl>
              <a:tblPr firstRow="1" bandRow="1">
                <a:tableStyleId>{5940675A-B579-460E-94D1-54222C63F5DA}</a:tableStyleId>
              </a:tblPr>
              <a:tblGrid>
                <a:gridCol w="119188">
                  <a:extLst>
                    <a:ext uri="{9D8B030D-6E8A-4147-A177-3AD203B41FA5}">
                      <a16:colId xmlns:a16="http://schemas.microsoft.com/office/drawing/2014/main" val="3531330245"/>
                    </a:ext>
                  </a:extLst>
                </a:gridCol>
                <a:gridCol w="119188">
                  <a:extLst>
                    <a:ext uri="{9D8B030D-6E8A-4147-A177-3AD203B41FA5}">
                      <a16:colId xmlns:a16="http://schemas.microsoft.com/office/drawing/2014/main" val="1133633687"/>
                    </a:ext>
                  </a:extLst>
                </a:gridCol>
                <a:gridCol w="119188">
                  <a:extLst>
                    <a:ext uri="{9D8B030D-6E8A-4147-A177-3AD203B41FA5}">
                      <a16:colId xmlns:a16="http://schemas.microsoft.com/office/drawing/2014/main" val="169634987"/>
                    </a:ext>
                  </a:extLst>
                </a:gridCol>
                <a:gridCol w="119188">
                  <a:extLst>
                    <a:ext uri="{9D8B030D-6E8A-4147-A177-3AD203B41FA5}">
                      <a16:colId xmlns:a16="http://schemas.microsoft.com/office/drawing/2014/main" val="1129805408"/>
                    </a:ext>
                  </a:extLst>
                </a:gridCol>
                <a:gridCol w="119188">
                  <a:extLst>
                    <a:ext uri="{9D8B030D-6E8A-4147-A177-3AD203B41FA5}">
                      <a16:colId xmlns:a16="http://schemas.microsoft.com/office/drawing/2014/main" val="1791848169"/>
                    </a:ext>
                  </a:extLst>
                </a:gridCol>
                <a:gridCol w="119188">
                  <a:extLst>
                    <a:ext uri="{9D8B030D-6E8A-4147-A177-3AD203B41FA5}">
                      <a16:colId xmlns:a16="http://schemas.microsoft.com/office/drawing/2014/main" val="3470137408"/>
                    </a:ext>
                  </a:extLst>
                </a:gridCol>
              </a:tblGrid>
              <a:tr h="686003">
                <a:tc>
                  <a:txBody>
                    <a:bodyPr/>
                    <a:lstStyle/>
                    <a:p>
                      <a:endParaRPr lang="ko-US" dirty="0"/>
                    </a:p>
                  </a:txBody>
                  <a:tcPr marL="45720" marR="45720">
                    <a:solidFill>
                      <a:schemeClr val="bg1"/>
                    </a:solidFill>
                  </a:tcPr>
                </a:tc>
                <a:tc>
                  <a:txBody>
                    <a:bodyPr/>
                    <a:lstStyle/>
                    <a:p>
                      <a:endParaRPr lang="ko-US" dirty="0"/>
                    </a:p>
                  </a:txBody>
                  <a:tcPr marL="45720" marR="45720">
                    <a:solidFill>
                      <a:schemeClr val="accent4"/>
                    </a:solidFill>
                  </a:tcPr>
                </a:tc>
                <a:tc>
                  <a:txBody>
                    <a:bodyPr/>
                    <a:lstStyle/>
                    <a:p>
                      <a:endParaRPr lang="ko-US" dirty="0"/>
                    </a:p>
                  </a:txBody>
                  <a:tcPr marL="45720" marR="45720">
                    <a:solidFill>
                      <a:schemeClr val="bg1"/>
                    </a:solidFill>
                  </a:tcPr>
                </a:tc>
                <a:tc>
                  <a:txBody>
                    <a:bodyPr/>
                    <a:lstStyle/>
                    <a:p>
                      <a:endParaRPr lang="ko-US" dirty="0"/>
                    </a:p>
                  </a:txBody>
                  <a:tcPr marL="45720" marR="45720">
                    <a:solidFill>
                      <a:schemeClr val="bg1"/>
                    </a:solidFill>
                  </a:tcPr>
                </a:tc>
                <a:tc>
                  <a:txBody>
                    <a:bodyPr/>
                    <a:lstStyle/>
                    <a:p>
                      <a:endParaRPr lang="ko-US" dirty="0"/>
                    </a:p>
                  </a:txBody>
                  <a:tcPr marL="45720" marR="45720">
                    <a:solidFill>
                      <a:schemeClr val="accent4"/>
                    </a:solidFill>
                  </a:tcPr>
                </a:tc>
                <a:tc>
                  <a:txBody>
                    <a:bodyPr/>
                    <a:lstStyle/>
                    <a:p>
                      <a:endParaRPr lang="ko-US" dirty="0"/>
                    </a:p>
                  </a:txBody>
                  <a:tcPr marL="45720" marR="45720">
                    <a:solidFill>
                      <a:schemeClr val="bg1"/>
                    </a:solidFill>
                  </a:tcPr>
                </a:tc>
                <a:extLst>
                  <a:ext uri="{0D108BD9-81ED-4DB2-BD59-A6C34878D82A}">
                    <a16:rowId xmlns:a16="http://schemas.microsoft.com/office/drawing/2014/main" val="3127338841"/>
                  </a:ext>
                </a:extLst>
              </a:tr>
            </a:tbl>
          </a:graphicData>
        </a:graphic>
      </p:graphicFrame>
      <mc:AlternateContent xmlns:mc="http://schemas.openxmlformats.org/markup-compatibility/2006" xmlns:a14="http://schemas.microsoft.com/office/drawing/2010/main">
        <mc:Choice Requires="a14">
          <p:sp>
            <p:nvSpPr>
              <p:cNvPr id="96" name="TextBox 95">
                <a:extLst>
                  <a:ext uri="{FF2B5EF4-FFF2-40B4-BE49-F238E27FC236}">
                    <a16:creationId xmlns:a16="http://schemas.microsoft.com/office/drawing/2014/main" id="{2A03A761-F2F9-2449-C96C-C5E681CC08E4}"/>
                  </a:ext>
                </a:extLst>
              </p:cNvPr>
              <p:cNvSpPr txBox="1"/>
              <p:nvPr/>
            </p:nvSpPr>
            <p:spPr>
              <a:xfrm>
                <a:off x="9824605" y="5557608"/>
                <a:ext cx="248466"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oMath>
                  </m:oMathPara>
                </a14:m>
                <a:endParaRPr lang="ko-US" sz="2000" dirty="0"/>
              </a:p>
            </p:txBody>
          </p:sp>
        </mc:Choice>
        <mc:Fallback xmlns="">
          <p:sp>
            <p:nvSpPr>
              <p:cNvPr id="96" name="TextBox 95">
                <a:extLst>
                  <a:ext uri="{FF2B5EF4-FFF2-40B4-BE49-F238E27FC236}">
                    <a16:creationId xmlns:a16="http://schemas.microsoft.com/office/drawing/2014/main" id="{2A03A761-F2F9-2449-C96C-C5E681CC08E4}"/>
                  </a:ext>
                </a:extLst>
              </p:cNvPr>
              <p:cNvSpPr txBox="1">
                <a:spLocks noRot="1" noChangeAspect="1" noMove="1" noResize="1" noEditPoints="1" noAdjustHandles="1" noChangeArrowheads="1" noChangeShapeType="1" noTextEdit="1"/>
              </p:cNvSpPr>
              <p:nvPr/>
            </p:nvSpPr>
            <p:spPr>
              <a:xfrm>
                <a:off x="9824605" y="5557608"/>
                <a:ext cx="248466" cy="307777"/>
              </a:xfrm>
              <a:prstGeom prst="rect">
                <a:avLst/>
              </a:prstGeom>
              <a:blipFill>
                <a:blip r:embed="rId15"/>
                <a:stretch>
                  <a:fillRect l="-10000" r="-10000"/>
                </a:stretch>
              </a:blipFill>
            </p:spPr>
            <p:txBody>
              <a:bodyPr/>
              <a:lstStyle/>
              <a:p>
                <a:r>
                  <a:rPr lang="ko-US">
                    <a:noFill/>
                  </a:rPr>
                  <a:t> </a:t>
                </a:r>
              </a:p>
            </p:txBody>
          </p:sp>
        </mc:Fallback>
      </mc:AlternateContent>
      <mc:AlternateContent xmlns:mc="http://schemas.openxmlformats.org/markup-compatibility/2006" xmlns:a14="http://schemas.microsoft.com/office/drawing/2010/main">
        <mc:Choice Requires="a14">
          <p:sp>
            <p:nvSpPr>
              <p:cNvPr id="98" name="TextBox 97">
                <a:extLst>
                  <a:ext uri="{FF2B5EF4-FFF2-40B4-BE49-F238E27FC236}">
                    <a16:creationId xmlns:a16="http://schemas.microsoft.com/office/drawing/2014/main" id="{44BD80BF-8B10-17F6-7578-EB2F6CA46834}"/>
                  </a:ext>
                </a:extLst>
              </p:cNvPr>
              <p:cNvSpPr txBox="1"/>
              <p:nvPr/>
            </p:nvSpPr>
            <p:spPr>
              <a:xfrm>
                <a:off x="9827954" y="3126103"/>
                <a:ext cx="248466" cy="307777"/>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m:t>
                      </m:r>
                    </m:oMath>
                  </m:oMathPara>
                </a14:m>
                <a:endParaRPr lang="ko-US" sz="2000" dirty="0"/>
              </a:p>
            </p:txBody>
          </p:sp>
        </mc:Choice>
        <mc:Fallback xmlns="">
          <p:sp>
            <p:nvSpPr>
              <p:cNvPr id="98" name="TextBox 97">
                <a:extLst>
                  <a:ext uri="{FF2B5EF4-FFF2-40B4-BE49-F238E27FC236}">
                    <a16:creationId xmlns:a16="http://schemas.microsoft.com/office/drawing/2014/main" id="{44BD80BF-8B10-17F6-7578-EB2F6CA46834}"/>
                  </a:ext>
                </a:extLst>
              </p:cNvPr>
              <p:cNvSpPr txBox="1">
                <a:spLocks noRot="1" noChangeAspect="1" noMove="1" noResize="1" noEditPoints="1" noAdjustHandles="1" noChangeArrowheads="1" noChangeShapeType="1" noTextEdit="1"/>
              </p:cNvSpPr>
              <p:nvPr/>
            </p:nvSpPr>
            <p:spPr>
              <a:xfrm>
                <a:off x="9827954" y="3126103"/>
                <a:ext cx="248466" cy="307777"/>
              </a:xfrm>
              <a:prstGeom prst="rect">
                <a:avLst/>
              </a:prstGeom>
              <a:blipFill>
                <a:blip r:embed="rId16"/>
                <a:stretch>
                  <a:fillRect l="-9524" r="-9524"/>
                </a:stretch>
              </a:blipFill>
            </p:spPr>
            <p:txBody>
              <a:bodyPr/>
              <a:lstStyle/>
              <a:p>
                <a:r>
                  <a:rPr lang="ko-US">
                    <a:noFill/>
                  </a:rPr>
                  <a:t> </a:t>
                </a:r>
              </a:p>
            </p:txBody>
          </p:sp>
        </mc:Fallback>
      </mc:AlternateContent>
      <p:graphicFrame>
        <p:nvGraphicFramePr>
          <p:cNvPr id="102" name="표 101">
            <a:extLst>
              <a:ext uri="{FF2B5EF4-FFF2-40B4-BE49-F238E27FC236}">
                <a16:creationId xmlns:a16="http://schemas.microsoft.com/office/drawing/2014/main" id="{EFF3D319-133D-6D79-A82F-79C59A6ADB85}"/>
              </a:ext>
            </a:extLst>
          </p:cNvPr>
          <p:cNvGraphicFramePr>
            <a:graphicFrameLocks noGrp="1"/>
          </p:cNvGraphicFramePr>
          <p:nvPr/>
        </p:nvGraphicFramePr>
        <p:xfrm>
          <a:off x="7788795" y="5381653"/>
          <a:ext cx="715128" cy="686003"/>
        </p:xfrm>
        <a:graphic>
          <a:graphicData uri="http://schemas.openxmlformats.org/drawingml/2006/table">
            <a:tbl>
              <a:tblPr firstRow="1" bandRow="1">
                <a:tableStyleId>{5940675A-B579-460E-94D1-54222C63F5DA}</a:tableStyleId>
              </a:tblPr>
              <a:tblGrid>
                <a:gridCol w="119188">
                  <a:extLst>
                    <a:ext uri="{9D8B030D-6E8A-4147-A177-3AD203B41FA5}">
                      <a16:colId xmlns:a16="http://schemas.microsoft.com/office/drawing/2014/main" val="3531330245"/>
                    </a:ext>
                  </a:extLst>
                </a:gridCol>
                <a:gridCol w="119188">
                  <a:extLst>
                    <a:ext uri="{9D8B030D-6E8A-4147-A177-3AD203B41FA5}">
                      <a16:colId xmlns:a16="http://schemas.microsoft.com/office/drawing/2014/main" val="1133633687"/>
                    </a:ext>
                  </a:extLst>
                </a:gridCol>
                <a:gridCol w="119188">
                  <a:extLst>
                    <a:ext uri="{9D8B030D-6E8A-4147-A177-3AD203B41FA5}">
                      <a16:colId xmlns:a16="http://schemas.microsoft.com/office/drawing/2014/main" val="169634987"/>
                    </a:ext>
                  </a:extLst>
                </a:gridCol>
                <a:gridCol w="119188">
                  <a:extLst>
                    <a:ext uri="{9D8B030D-6E8A-4147-A177-3AD203B41FA5}">
                      <a16:colId xmlns:a16="http://schemas.microsoft.com/office/drawing/2014/main" val="1129805408"/>
                    </a:ext>
                  </a:extLst>
                </a:gridCol>
                <a:gridCol w="119188">
                  <a:extLst>
                    <a:ext uri="{9D8B030D-6E8A-4147-A177-3AD203B41FA5}">
                      <a16:colId xmlns:a16="http://schemas.microsoft.com/office/drawing/2014/main" val="1791848169"/>
                    </a:ext>
                  </a:extLst>
                </a:gridCol>
                <a:gridCol w="119188">
                  <a:extLst>
                    <a:ext uri="{9D8B030D-6E8A-4147-A177-3AD203B41FA5}">
                      <a16:colId xmlns:a16="http://schemas.microsoft.com/office/drawing/2014/main" val="3470137408"/>
                    </a:ext>
                  </a:extLst>
                </a:gridCol>
              </a:tblGrid>
              <a:tr h="686003">
                <a:tc>
                  <a:txBody>
                    <a:bodyPr/>
                    <a:lstStyle/>
                    <a:p>
                      <a:endParaRPr lang="ko-US" dirty="0"/>
                    </a:p>
                  </a:txBody>
                  <a:tcPr marL="45720" marR="45720">
                    <a:solidFill>
                      <a:schemeClr val="bg1"/>
                    </a:solidFill>
                  </a:tcPr>
                </a:tc>
                <a:tc>
                  <a:txBody>
                    <a:bodyPr/>
                    <a:lstStyle/>
                    <a:p>
                      <a:endParaRPr lang="ko-US" dirty="0"/>
                    </a:p>
                  </a:txBody>
                  <a:tcPr marL="45720" marR="45720">
                    <a:solidFill>
                      <a:schemeClr val="accent4"/>
                    </a:solidFill>
                  </a:tcPr>
                </a:tc>
                <a:tc>
                  <a:txBody>
                    <a:bodyPr/>
                    <a:lstStyle/>
                    <a:p>
                      <a:endParaRPr lang="ko-US" dirty="0"/>
                    </a:p>
                  </a:txBody>
                  <a:tcPr marL="45720" marR="45720">
                    <a:solidFill>
                      <a:schemeClr val="bg1"/>
                    </a:solidFill>
                  </a:tcPr>
                </a:tc>
                <a:tc>
                  <a:txBody>
                    <a:bodyPr/>
                    <a:lstStyle/>
                    <a:p>
                      <a:endParaRPr lang="ko-US" dirty="0"/>
                    </a:p>
                  </a:txBody>
                  <a:tcPr marL="45720" marR="45720">
                    <a:solidFill>
                      <a:schemeClr val="bg1"/>
                    </a:solidFill>
                  </a:tcPr>
                </a:tc>
                <a:tc>
                  <a:txBody>
                    <a:bodyPr/>
                    <a:lstStyle/>
                    <a:p>
                      <a:endParaRPr lang="ko-US" dirty="0"/>
                    </a:p>
                  </a:txBody>
                  <a:tcPr marL="45720" marR="45720">
                    <a:solidFill>
                      <a:schemeClr val="accent4"/>
                    </a:solidFill>
                  </a:tcPr>
                </a:tc>
                <a:tc>
                  <a:txBody>
                    <a:bodyPr/>
                    <a:lstStyle/>
                    <a:p>
                      <a:endParaRPr lang="ko-US" dirty="0"/>
                    </a:p>
                  </a:txBody>
                  <a:tcPr marL="45720" marR="45720">
                    <a:solidFill>
                      <a:schemeClr val="bg1"/>
                    </a:solidFill>
                  </a:tcPr>
                </a:tc>
                <a:extLst>
                  <a:ext uri="{0D108BD9-81ED-4DB2-BD59-A6C34878D82A}">
                    <a16:rowId xmlns:a16="http://schemas.microsoft.com/office/drawing/2014/main" val="3127338841"/>
                  </a:ext>
                </a:extLst>
              </a:tr>
            </a:tbl>
          </a:graphicData>
        </a:graphic>
      </p:graphicFrame>
      <p:graphicFrame>
        <p:nvGraphicFramePr>
          <p:cNvPr id="104" name="표 103">
            <a:extLst>
              <a:ext uri="{FF2B5EF4-FFF2-40B4-BE49-F238E27FC236}">
                <a16:creationId xmlns:a16="http://schemas.microsoft.com/office/drawing/2014/main" id="{829AB06A-D874-88CE-A355-F53A7E5F5E8B}"/>
              </a:ext>
            </a:extLst>
          </p:cNvPr>
          <p:cNvGraphicFramePr>
            <a:graphicFrameLocks noGrp="1"/>
          </p:cNvGraphicFramePr>
          <p:nvPr/>
        </p:nvGraphicFramePr>
        <p:xfrm>
          <a:off x="10187357" y="2938664"/>
          <a:ext cx="715128" cy="686003"/>
        </p:xfrm>
        <a:graphic>
          <a:graphicData uri="http://schemas.openxmlformats.org/drawingml/2006/table">
            <a:tbl>
              <a:tblPr firstRow="1" bandRow="1">
                <a:tableStyleId>{5940675A-B579-460E-94D1-54222C63F5DA}</a:tableStyleId>
              </a:tblPr>
              <a:tblGrid>
                <a:gridCol w="119188">
                  <a:extLst>
                    <a:ext uri="{9D8B030D-6E8A-4147-A177-3AD203B41FA5}">
                      <a16:colId xmlns:a16="http://schemas.microsoft.com/office/drawing/2014/main" val="3531330245"/>
                    </a:ext>
                  </a:extLst>
                </a:gridCol>
                <a:gridCol w="119188">
                  <a:extLst>
                    <a:ext uri="{9D8B030D-6E8A-4147-A177-3AD203B41FA5}">
                      <a16:colId xmlns:a16="http://schemas.microsoft.com/office/drawing/2014/main" val="1133633687"/>
                    </a:ext>
                  </a:extLst>
                </a:gridCol>
                <a:gridCol w="119188">
                  <a:extLst>
                    <a:ext uri="{9D8B030D-6E8A-4147-A177-3AD203B41FA5}">
                      <a16:colId xmlns:a16="http://schemas.microsoft.com/office/drawing/2014/main" val="169634987"/>
                    </a:ext>
                  </a:extLst>
                </a:gridCol>
                <a:gridCol w="119188">
                  <a:extLst>
                    <a:ext uri="{9D8B030D-6E8A-4147-A177-3AD203B41FA5}">
                      <a16:colId xmlns:a16="http://schemas.microsoft.com/office/drawing/2014/main" val="1129805408"/>
                    </a:ext>
                  </a:extLst>
                </a:gridCol>
                <a:gridCol w="119188">
                  <a:extLst>
                    <a:ext uri="{9D8B030D-6E8A-4147-A177-3AD203B41FA5}">
                      <a16:colId xmlns:a16="http://schemas.microsoft.com/office/drawing/2014/main" val="1791848169"/>
                    </a:ext>
                  </a:extLst>
                </a:gridCol>
                <a:gridCol w="119188">
                  <a:extLst>
                    <a:ext uri="{9D8B030D-6E8A-4147-A177-3AD203B41FA5}">
                      <a16:colId xmlns:a16="http://schemas.microsoft.com/office/drawing/2014/main" val="3470137408"/>
                    </a:ext>
                  </a:extLst>
                </a:gridCol>
              </a:tblGrid>
              <a:tr h="686003">
                <a:tc>
                  <a:txBody>
                    <a:bodyPr/>
                    <a:lstStyle/>
                    <a:p>
                      <a:endParaRPr lang="ko-US" dirty="0"/>
                    </a:p>
                  </a:txBody>
                  <a:tcPr marL="45720" marR="45720">
                    <a:solidFill>
                      <a:schemeClr val="bg1"/>
                    </a:solidFill>
                  </a:tcPr>
                </a:tc>
                <a:tc>
                  <a:txBody>
                    <a:bodyPr/>
                    <a:lstStyle/>
                    <a:p>
                      <a:endParaRPr lang="ko-US" dirty="0"/>
                    </a:p>
                  </a:txBody>
                  <a:tcPr marL="45720" marR="45720">
                    <a:solidFill>
                      <a:schemeClr val="accent4"/>
                    </a:solidFill>
                  </a:tcPr>
                </a:tc>
                <a:tc>
                  <a:txBody>
                    <a:bodyPr/>
                    <a:lstStyle/>
                    <a:p>
                      <a:endParaRPr lang="ko-US" dirty="0"/>
                    </a:p>
                  </a:txBody>
                  <a:tcPr marL="45720" marR="45720">
                    <a:solidFill>
                      <a:schemeClr val="bg1"/>
                    </a:solidFill>
                  </a:tcPr>
                </a:tc>
                <a:tc>
                  <a:txBody>
                    <a:bodyPr/>
                    <a:lstStyle/>
                    <a:p>
                      <a:endParaRPr lang="ko-US" dirty="0"/>
                    </a:p>
                  </a:txBody>
                  <a:tcPr marL="45720" marR="45720">
                    <a:solidFill>
                      <a:schemeClr val="bg1"/>
                    </a:solidFill>
                  </a:tcPr>
                </a:tc>
                <a:tc>
                  <a:txBody>
                    <a:bodyPr/>
                    <a:lstStyle/>
                    <a:p>
                      <a:endParaRPr lang="ko-US" dirty="0"/>
                    </a:p>
                  </a:txBody>
                  <a:tcPr marL="45720" marR="45720">
                    <a:solidFill>
                      <a:schemeClr val="accent4"/>
                    </a:solidFill>
                  </a:tcPr>
                </a:tc>
                <a:tc>
                  <a:txBody>
                    <a:bodyPr/>
                    <a:lstStyle/>
                    <a:p>
                      <a:endParaRPr lang="ko-US" dirty="0"/>
                    </a:p>
                  </a:txBody>
                  <a:tcPr marL="45720" marR="45720">
                    <a:solidFill>
                      <a:schemeClr val="bg1"/>
                    </a:solidFill>
                  </a:tcPr>
                </a:tc>
                <a:extLst>
                  <a:ext uri="{0D108BD9-81ED-4DB2-BD59-A6C34878D82A}">
                    <a16:rowId xmlns:a16="http://schemas.microsoft.com/office/drawing/2014/main" val="3127338841"/>
                  </a:ext>
                </a:extLst>
              </a:tr>
            </a:tbl>
          </a:graphicData>
        </a:graphic>
      </p:graphicFrame>
      <p:graphicFrame>
        <p:nvGraphicFramePr>
          <p:cNvPr id="105" name="표 104">
            <a:extLst>
              <a:ext uri="{FF2B5EF4-FFF2-40B4-BE49-F238E27FC236}">
                <a16:creationId xmlns:a16="http://schemas.microsoft.com/office/drawing/2014/main" id="{8DA9049E-C6FC-6221-4E5C-EC650DA7A2FB}"/>
              </a:ext>
            </a:extLst>
          </p:cNvPr>
          <p:cNvGraphicFramePr>
            <a:graphicFrameLocks noGrp="1"/>
          </p:cNvGraphicFramePr>
          <p:nvPr/>
        </p:nvGraphicFramePr>
        <p:xfrm>
          <a:off x="10904295" y="2938727"/>
          <a:ext cx="715128" cy="686003"/>
        </p:xfrm>
        <a:graphic>
          <a:graphicData uri="http://schemas.openxmlformats.org/drawingml/2006/table">
            <a:tbl>
              <a:tblPr firstRow="1" bandRow="1">
                <a:tableStyleId>{5940675A-B579-460E-94D1-54222C63F5DA}</a:tableStyleId>
              </a:tblPr>
              <a:tblGrid>
                <a:gridCol w="119188">
                  <a:extLst>
                    <a:ext uri="{9D8B030D-6E8A-4147-A177-3AD203B41FA5}">
                      <a16:colId xmlns:a16="http://schemas.microsoft.com/office/drawing/2014/main" val="3531330245"/>
                    </a:ext>
                  </a:extLst>
                </a:gridCol>
                <a:gridCol w="119188">
                  <a:extLst>
                    <a:ext uri="{9D8B030D-6E8A-4147-A177-3AD203B41FA5}">
                      <a16:colId xmlns:a16="http://schemas.microsoft.com/office/drawing/2014/main" val="1133633687"/>
                    </a:ext>
                  </a:extLst>
                </a:gridCol>
                <a:gridCol w="119188">
                  <a:extLst>
                    <a:ext uri="{9D8B030D-6E8A-4147-A177-3AD203B41FA5}">
                      <a16:colId xmlns:a16="http://schemas.microsoft.com/office/drawing/2014/main" val="169634987"/>
                    </a:ext>
                  </a:extLst>
                </a:gridCol>
                <a:gridCol w="119188">
                  <a:extLst>
                    <a:ext uri="{9D8B030D-6E8A-4147-A177-3AD203B41FA5}">
                      <a16:colId xmlns:a16="http://schemas.microsoft.com/office/drawing/2014/main" val="1129805408"/>
                    </a:ext>
                  </a:extLst>
                </a:gridCol>
                <a:gridCol w="119188">
                  <a:extLst>
                    <a:ext uri="{9D8B030D-6E8A-4147-A177-3AD203B41FA5}">
                      <a16:colId xmlns:a16="http://schemas.microsoft.com/office/drawing/2014/main" val="1791848169"/>
                    </a:ext>
                  </a:extLst>
                </a:gridCol>
                <a:gridCol w="119188">
                  <a:extLst>
                    <a:ext uri="{9D8B030D-6E8A-4147-A177-3AD203B41FA5}">
                      <a16:colId xmlns:a16="http://schemas.microsoft.com/office/drawing/2014/main" val="3470137408"/>
                    </a:ext>
                  </a:extLst>
                </a:gridCol>
              </a:tblGrid>
              <a:tr h="686003">
                <a:tc>
                  <a:txBody>
                    <a:bodyPr/>
                    <a:lstStyle/>
                    <a:p>
                      <a:endParaRPr lang="ko-US" dirty="0"/>
                    </a:p>
                  </a:txBody>
                  <a:tcPr marL="45720" marR="45720">
                    <a:solidFill>
                      <a:schemeClr val="bg1"/>
                    </a:solidFill>
                  </a:tcPr>
                </a:tc>
                <a:tc>
                  <a:txBody>
                    <a:bodyPr/>
                    <a:lstStyle/>
                    <a:p>
                      <a:endParaRPr lang="ko-US" dirty="0"/>
                    </a:p>
                  </a:txBody>
                  <a:tcPr marL="45720" marR="45720">
                    <a:solidFill>
                      <a:schemeClr val="accent4"/>
                    </a:solidFill>
                  </a:tcPr>
                </a:tc>
                <a:tc>
                  <a:txBody>
                    <a:bodyPr/>
                    <a:lstStyle/>
                    <a:p>
                      <a:endParaRPr lang="ko-US" dirty="0"/>
                    </a:p>
                  </a:txBody>
                  <a:tcPr marL="45720" marR="45720">
                    <a:solidFill>
                      <a:schemeClr val="bg1"/>
                    </a:solidFill>
                  </a:tcPr>
                </a:tc>
                <a:tc>
                  <a:txBody>
                    <a:bodyPr/>
                    <a:lstStyle/>
                    <a:p>
                      <a:endParaRPr lang="ko-US" dirty="0"/>
                    </a:p>
                  </a:txBody>
                  <a:tcPr marL="45720" marR="45720">
                    <a:solidFill>
                      <a:schemeClr val="bg1"/>
                    </a:solidFill>
                  </a:tcPr>
                </a:tc>
                <a:tc>
                  <a:txBody>
                    <a:bodyPr/>
                    <a:lstStyle/>
                    <a:p>
                      <a:endParaRPr lang="ko-US" dirty="0"/>
                    </a:p>
                  </a:txBody>
                  <a:tcPr marL="45720" marR="45720">
                    <a:solidFill>
                      <a:schemeClr val="accent4"/>
                    </a:solidFill>
                  </a:tcPr>
                </a:tc>
                <a:tc>
                  <a:txBody>
                    <a:bodyPr/>
                    <a:lstStyle/>
                    <a:p>
                      <a:endParaRPr lang="ko-US" dirty="0"/>
                    </a:p>
                  </a:txBody>
                  <a:tcPr marL="45720" marR="45720">
                    <a:solidFill>
                      <a:schemeClr val="bg1"/>
                    </a:solidFill>
                  </a:tcPr>
                </a:tc>
                <a:extLst>
                  <a:ext uri="{0D108BD9-81ED-4DB2-BD59-A6C34878D82A}">
                    <a16:rowId xmlns:a16="http://schemas.microsoft.com/office/drawing/2014/main" val="3127338841"/>
                  </a:ext>
                </a:extLst>
              </a:tr>
            </a:tbl>
          </a:graphicData>
        </a:graphic>
      </p:graphicFrame>
      <p:graphicFrame>
        <p:nvGraphicFramePr>
          <p:cNvPr id="106" name="표 105">
            <a:extLst>
              <a:ext uri="{FF2B5EF4-FFF2-40B4-BE49-F238E27FC236}">
                <a16:creationId xmlns:a16="http://schemas.microsoft.com/office/drawing/2014/main" id="{144D02C3-A8B6-4E72-BDB6-B4B4F616467A}"/>
              </a:ext>
            </a:extLst>
          </p:cNvPr>
          <p:cNvGraphicFramePr>
            <a:graphicFrameLocks noGrp="1"/>
          </p:cNvGraphicFramePr>
          <p:nvPr/>
        </p:nvGraphicFramePr>
        <p:xfrm>
          <a:off x="10187563" y="5371019"/>
          <a:ext cx="715128" cy="686003"/>
        </p:xfrm>
        <a:graphic>
          <a:graphicData uri="http://schemas.openxmlformats.org/drawingml/2006/table">
            <a:tbl>
              <a:tblPr firstRow="1" bandRow="1">
                <a:tableStyleId>{5940675A-B579-460E-94D1-54222C63F5DA}</a:tableStyleId>
              </a:tblPr>
              <a:tblGrid>
                <a:gridCol w="119188">
                  <a:extLst>
                    <a:ext uri="{9D8B030D-6E8A-4147-A177-3AD203B41FA5}">
                      <a16:colId xmlns:a16="http://schemas.microsoft.com/office/drawing/2014/main" val="3531330245"/>
                    </a:ext>
                  </a:extLst>
                </a:gridCol>
                <a:gridCol w="119188">
                  <a:extLst>
                    <a:ext uri="{9D8B030D-6E8A-4147-A177-3AD203B41FA5}">
                      <a16:colId xmlns:a16="http://schemas.microsoft.com/office/drawing/2014/main" val="1133633687"/>
                    </a:ext>
                  </a:extLst>
                </a:gridCol>
                <a:gridCol w="119188">
                  <a:extLst>
                    <a:ext uri="{9D8B030D-6E8A-4147-A177-3AD203B41FA5}">
                      <a16:colId xmlns:a16="http://schemas.microsoft.com/office/drawing/2014/main" val="169634987"/>
                    </a:ext>
                  </a:extLst>
                </a:gridCol>
                <a:gridCol w="119188">
                  <a:extLst>
                    <a:ext uri="{9D8B030D-6E8A-4147-A177-3AD203B41FA5}">
                      <a16:colId xmlns:a16="http://schemas.microsoft.com/office/drawing/2014/main" val="1129805408"/>
                    </a:ext>
                  </a:extLst>
                </a:gridCol>
                <a:gridCol w="119188">
                  <a:extLst>
                    <a:ext uri="{9D8B030D-6E8A-4147-A177-3AD203B41FA5}">
                      <a16:colId xmlns:a16="http://schemas.microsoft.com/office/drawing/2014/main" val="1791848169"/>
                    </a:ext>
                  </a:extLst>
                </a:gridCol>
                <a:gridCol w="119188">
                  <a:extLst>
                    <a:ext uri="{9D8B030D-6E8A-4147-A177-3AD203B41FA5}">
                      <a16:colId xmlns:a16="http://schemas.microsoft.com/office/drawing/2014/main" val="3470137408"/>
                    </a:ext>
                  </a:extLst>
                </a:gridCol>
              </a:tblGrid>
              <a:tr h="686003">
                <a:tc>
                  <a:txBody>
                    <a:bodyPr/>
                    <a:lstStyle/>
                    <a:p>
                      <a:endParaRPr lang="ko-US" dirty="0"/>
                    </a:p>
                  </a:txBody>
                  <a:tcPr marL="45720" marR="45720">
                    <a:solidFill>
                      <a:schemeClr val="bg1"/>
                    </a:solidFill>
                  </a:tcPr>
                </a:tc>
                <a:tc>
                  <a:txBody>
                    <a:bodyPr/>
                    <a:lstStyle/>
                    <a:p>
                      <a:endParaRPr lang="ko-US" dirty="0"/>
                    </a:p>
                  </a:txBody>
                  <a:tcPr marL="45720" marR="45720">
                    <a:solidFill>
                      <a:schemeClr val="accent4"/>
                    </a:solidFill>
                  </a:tcPr>
                </a:tc>
                <a:tc>
                  <a:txBody>
                    <a:bodyPr/>
                    <a:lstStyle/>
                    <a:p>
                      <a:endParaRPr lang="ko-US" dirty="0"/>
                    </a:p>
                  </a:txBody>
                  <a:tcPr marL="45720" marR="45720">
                    <a:solidFill>
                      <a:schemeClr val="bg1"/>
                    </a:solidFill>
                  </a:tcPr>
                </a:tc>
                <a:tc>
                  <a:txBody>
                    <a:bodyPr/>
                    <a:lstStyle/>
                    <a:p>
                      <a:endParaRPr lang="ko-US" dirty="0"/>
                    </a:p>
                  </a:txBody>
                  <a:tcPr marL="45720" marR="45720">
                    <a:solidFill>
                      <a:schemeClr val="bg1"/>
                    </a:solidFill>
                  </a:tcPr>
                </a:tc>
                <a:tc>
                  <a:txBody>
                    <a:bodyPr/>
                    <a:lstStyle/>
                    <a:p>
                      <a:endParaRPr lang="ko-US" dirty="0"/>
                    </a:p>
                  </a:txBody>
                  <a:tcPr marL="45720" marR="45720">
                    <a:solidFill>
                      <a:schemeClr val="accent4"/>
                    </a:solidFill>
                  </a:tcPr>
                </a:tc>
                <a:tc>
                  <a:txBody>
                    <a:bodyPr/>
                    <a:lstStyle/>
                    <a:p>
                      <a:endParaRPr lang="ko-US" dirty="0"/>
                    </a:p>
                  </a:txBody>
                  <a:tcPr marL="45720" marR="45720">
                    <a:solidFill>
                      <a:schemeClr val="bg1"/>
                    </a:solidFill>
                  </a:tcPr>
                </a:tc>
                <a:extLst>
                  <a:ext uri="{0D108BD9-81ED-4DB2-BD59-A6C34878D82A}">
                    <a16:rowId xmlns:a16="http://schemas.microsoft.com/office/drawing/2014/main" val="3127338841"/>
                  </a:ext>
                </a:extLst>
              </a:tr>
            </a:tbl>
          </a:graphicData>
        </a:graphic>
      </p:graphicFrame>
      <p:graphicFrame>
        <p:nvGraphicFramePr>
          <p:cNvPr id="107" name="표 106">
            <a:extLst>
              <a:ext uri="{FF2B5EF4-FFF2-40B4-BE49-F238E27FC236}">
                <a16:creationId xmlns:a16="http://schemas.microsoft.com/office/drawing/2014/main" id="{0724ACFE-55EB-4FF0-925E-CC4D7603C59E}"/>
              </a:ext>
            </a:extLst>
          </p:cNvPr>
          <p:cNvGraphicFramePr>
            <a:graphicFrameLocks noGrp="1"/>
          </p:cNvGraphicFramePr>
          <p:nvPr/>
        </p:nvGraphicFramePr>
        <p:xfrm>
          <a:off x="10906722" y="5370285"/>
          <a:ext cx="715128" cy="686003"/>
        </p:xfrm>
        <a:graphic>
          <a:graphicData uri="http://schemas.openxmlformats.org/drawingml/2006/table">
            <a:tbl>
              <a:tblPr firstRow="1" bandRow="1">
                <a:tableStyleId>{5940675A-B579-460E-94D1-54222C63F5DA}</a:tableStyleId>
              </a:tblPr>
              <a:tblGrid>
                <a:gridCol w="119188">
                  <a:extLst>
                    <a:ext uri="{9D8B030D-6E8A-4147-A177-3AD203B41FA5}">
                      <a16:colId xmlns:a16="http://schemas.microsoft.com/office/drawing/2014/main" val="3531330245"/>
                    </a:ext>
                  </a:extLst>
                </a:gridCol>
                <a:gridCol w="119188">
                  <a:extLst>
                    <a:ext uri="{9D8B030D-6E8A-4147-A177-3AD203B41FA5}">
                      <a16:colId xmlns:a16="http://schemas.microsoft.com/office/drawing/2014/main" val="1133633687"/>
                    </a:ext>
                  </a:extLst>
                </a:gridCol>
                <a:gridCol w="119188">
                  <a:extLst>
                    <a:ext uri="{9D8B030D-6E8A-4147-A177-3AD203B41FA5}">
                      <a16:colId xmlns:a16="http://schemas.microsoft.com/office/drawing/2014/main" val="169634987"/>
                    </a:ext>
                  </a:extLst>
                </a:gridCol>
                <a:gridCol w="119188">
                  <a:extLst>
                    <a:ext uri="{9D8B030D-6E8A-4147-A177-3AD203B41FA5}">
                      <a16:colId xmlns:a16="http://schemas.microsoft.com/office/drawing/2014/main" val="1129805408"/>
                    </a:ext>
                  </a:extLst>
                </a:gridCol>
                <a:gridCol w="119188">
                  <a:extLst>
                    <a:ext uri="{9D8B030D-6E8A-4147-A177-3AD203B41FA5}">
                      <a16:colId xmlns:a16="http://schemas.microsoft.com/office/drawing/2014/main" val="1791848169"/>
                    </a:ext>
                  </a:extLst>
                </a:gridCol>
                <a:gridCol w="119188">
                  <a:extLst>
                    <a:ext uri="{9D8B030D-6E8A-4147-A177-3AD203B41FA5}">
                      <a16:colId xmlns:a16="http://schemas.microsoft.com/office/drawing/2014/main" val="3470137408"/>
                    </a:ext>
                  </a:extLst>
                </a:gridCol>
              </a:tblGrid>
              <a:tr h="686003">
                <a:tc>
                  <a:txBody>
                    <a:bodyPr/>
                    <a:lstStyle/>
                    <a:p>
                      <a:endParaRPr lang="ko-US" dirty="0"/>
                    </a:p>
                  </a:txBody>
                  <a:tcPr marL="45720" marR="45720">
                    <a:solidFill>
                      <a:schemeClr val="bg1"/>
                    </a:solidFill>
                  </a:tcPr>
                </a:tc>
                <a:tc>
                  <a:txBody>
                    <a:bodyPr/>
                    <a:lstStyle/>
                    <a:p>
                      <a:endParaRPr lang="ko-US" dirty="0"/>
                    </a:p>
                  </a:txBody>
                  <a:tcPr marL="45720" marR="45720">
                    <a:solidFill>
                      <a:schemeClr val="accent4"/>
                    </a:solidFill>
                  </a:tcPr>
                </a:tc>
                <a:tc>
                  <a:txBody>
                    <a:bodyPr/>
                    <a:lstStyle/>
                    <a:p>
                      <a:endParaRPr lang="ko-US" dirty="0"/>
                    </a:p>
                  </a:txBody>
                  <a:tcPr marL="45720" marR="45720">
                    <a:solidFill>
                      <a:schemeClr val="bg1"/>
                    </a:solidFill>
                  </a:tcPr>
                </a:tc>
                <a:tc>
                  <a:txBody>
                    <a:bodyPr/>
                    <a:lstStyle/>
                    <a:p>
                      <a:endParaRPr lang="ko-US" dirty="0"/>
                    </a:p>
                  </a:txBody>
                  <a:tcPr marL="45720" marR="45720">
                    <a:solidFill>
                      <a:schemeClr val="bg1"/>
                    </a:solidFill>
                  </a:tcPr>
                </a:tc>
                <a:tc>
                  <a:txBody>
                    <a:bodyPr/>
                    <a:lstStyle/>
                    <a:p>
                      <a:endParaRPr lang="ko-US" dirty="0"/>
                    </a:p>
                  </a:txBody>
                  <a:tcPr marL="45720" marR="45720">
                    <a:solidFill>
                      <a:schemeClr val="accent4"/>
                    </a:solidFill>
                  </a:tcPr>
                </a:tc>
                <a:tc>
                  <a:txBody>
                    <a:bodyPr/>
                    <a:lstStyle/>
                    <a:p>
                      <a:endParaRPr lang="ko-US" dirty="0"/>
                    </a:p>
                  </a:txBody>
                  <a:tcPr marL="45720" marR="45720">
                    <a:solidFill>
                      <a:schemeClr val="bg1"/>
                    </a:solidFill>
                  </a:tcPr>
                </a:tc>
                <a:extLst>
                  <a:ext uri="{0D108BD9-81ED-4DB2-BD59-A6C34878D82A}">
                    <a16:rowId xmlns:a16="http://schemas.microsoft.com/office/drawing/2014/main" val="3127338841"/>
                  </a:ext>
                </a:extLst>
              </a:tr>
            </a:tbl>
          </a:graphicData>
        </a:graphic>
      </p:graphicFrame>
      <p:graphicFrame>
        <p:nvGraphicFramePr>
          <p:cNvPr id="101" name="표 100">
            <a:extLst>
              <a:ext uri="{FF2B5EF4-FFF2-40B4-BE49-F238E27FC236}">
                <a16:creationId xmlns:a16="http://schemas.microsoft.com/office/drawing/2014/main" id="{F7ECF4AA-2BA0-4A70-D5A0-B3987B7D38F6}"/>
              </a:ext>
            </a:extLst>
          </p:cNvPr>
          <p:cNvGraphicFramePr>
            <a:graphicFrameLocks noGrp="1"/>
          </p:cNvGraphicFramePr>
          <p:nvPr/>
        </p:nvGraphicFramePr>
        <p:xfrm>
          <a:off x="8505382" y="2948564"/>
          <a:ext cx="715128" cy="686003"/>
        </p:xfrm>
        <a:graphic>
          <a:graphicData uri="http://schemas.openxmlformats.org/drawingml/2006/table">
            <a:tbl>
              <a:tblPr firstRow="1" bandRow="1">
                <a:tableStyleId>{5940675A-B579-460E-94D1-54222C63F5DA}</a:tableStyleId>
              </a:tblPr>
              <a:tblGrid>
                <a:gridCol w="119188">
                  <a:extLst>
                    <a:ext uri="{9D8B030D-6E8A-4147-A177-3AD203B41FA5}">
                      <a16:colId xmlns:a16="http://schemas.microsoft.com/office/drawing/2014/main" val="3531330245"/>
                    </a:ext>
                  </a:extLst>
                </a:gridCol>
                <a:gridCol w="119188">
                  <a:extLst>
                    <a:ext uri="{9D8B030D-6E8A-4147-A177-3AD203B41FA5}">
                      <a16:colId xmlns:a16="http://schemas.microsoft.com/office/drawing/2014/main" val="1133633687"/>
                    </a:ext>
                  </a:extLst>
                </a:gridCol>
                <a:gridCol w="119188">
                  <a:extLst>
                    <a:ext uri="{9D8B030D-6E8A-4147-A177-3AD203B41FA5}">
                      <a16:colId xmlns:a16="http://schemas.microsoft.com/office/drawing/2014/main" val="169634987"/>
                    </a:ext>
                  </a:extLst>
                </a:gridCol>
                <a:gridCol w="119188">
                  <a:extLst>
                    <a:ext uri="{9D8B030D-6E8A-4147-A177-3AD203B41FA5}">
                      <a16:colId xmlns:a16="http://schemas.microsoft.com/office/drawing/2014/main" val="1129805408"/>
                    </a:ext>
                  </a:extLst>
                </a:gridCol>
                <a:gridCol w="119188">
                  <a:extLst>
                    <a:ext uri="{9D8B030D-6E8A-4147-A177-3AD203B41FA5}">
                      <a16:colId xmlns:a16="http://schemas.microsoft.com/office/drawing/2014/main" val="1791848169"/>
                    </a:ext>
                  </a:extLst>
                </a:gridCol>
                <a:gridCol w="119188">
                  <a:extLst>
                    <a:ext uri="{9D8B030D-6E8A-4147-A177-3AD203B41FA5}">
                      <a16:colId xmlns:a16="http://schemas.microsoft.com/office/drawing/2014/main" val="3470137408"/>
                    </a:ext>
                  </a:extLst>
                </a:gridCol>
              </a:tblGrid>
              <a:tr h="686003">
                <a:tc>
                  <a:txBody>
                    <a:bodyPr/>
                    <a:lstStyle/>
                    <a:p>
                      <a:endParaRPr lang="ko-US" dirty="0"/>
                    </a:p>
                  </a:txBody>
                  <a:tcPr marL="45720" marR="45720">
                    <a:solidFill>
                      <a:schemeClr val="bg1"/>
                    </a:solidFill>
                  </a:tcPr>
                </a:tc>
                <a:tc>
                  <a:txBody>
                    <a:bodyPr/>
                    <a:lstStyle/>
                    <a:p>
                      <a:endParaRPr lang="ko-US" dirty="0"/>
                    </a:p>
                  </a:txBody>
                  <a:tcPr marL="45720" marR="45720">
                    <a:solidFill>
                      <a:schemeClr val="accent4"/>
                    </a:solidFill>
                  </a:tcPr>
                </a:tc>
                <a:tc>
                  <a:txBody>
                    <a:bodyPr/>
                    <a:lstStyle/>
                    <a:p>
                      <a:endParaRPr lang="ko-US" dirty="0"/>
                    </a:p>
                  </a:txBody>
                  <a:tcPr marL="45720" marR="45720">
                    <a:solidFill>
                      <a:schemeClr val="bg1"/>
                    </a:solidFill>
                  </a:tcPr>
                </a:tc>
                <a:tc>
                  <a:txBody>
                    <a:bodyPr/>
                    <a:lstStyle/>
                    <a:p>
                      <a:endParaRPr lang="ko-US" dirty="0"/>
                    </a:p>
                  </a:txBody>
                  <a:tcPr marL="45720" marR="45720">
                    <a:solidFill>
                      <a:schemeClr val="bg1"/>
                    </a:solidFill>
                  </a:tcPr>
                </a:tc>
                <a:tc>
                  <a:txBody>
                    <a:bodyPr/>
                    <a:lstStyle/>
                    <a:p>
                      <a:endParaRPr lang="ko-US" dirty="0"/>
                    </a:p>
                  </a:txBody>
                  <a:tcPr marL="45720" marR="45720">
                    <a:solidFill>
                      <a:schemeClr val="accent4"/>
                    </a:solidFill>
                  </a:tcPr>
                </a:tc>
                <a:tc>
                  <a:txBody>
                    <a:bodyPr/>
                    <a:lstStyle/>
                    <a:p>
                      <a:endParaRPr lang="ko-US" dirty="0"/>
                    </a:p>
                  </a:txBody>
                  <a:tcPr marL="45720" marR="45720">
                    <a:solidFill>
                      <a:schemeClr val="bg1"/>
                    </a:solidFill>
                  </a:tcPr>
                </a:tc>
                <a:extLst>
                  <a:ext uri="{0D108BD9-81ED-4DB2-BD59-A6C34878D82A}">
                    <a16:rowId xmlns:a16="http://schemas.microsoft.com/office/drawing/2014/main" val="3127338841"/>
                  </a:ext>
                </a:extLst>
              </a:tr>
            </a:tbl>
          </a:graphicData>
        </a:graphic>
      </p:graphicFrame>
      <p:graphicFrame>
        <p:nvGraphicFramePr>
          <p:cNvPr id="103" name="표 102">
            <a:extLst>
              <a:ext uri="{FF2B5EF4-FFF2-40B4-BE49-F238E27FC236}">
                <a16:creationId xmlns:a16="http://schemas.microsoft.com/office/drawing/2014/main" id="{E41CED2E-8767-EE49-5AFC-546137FABAF3}"/>
              </a:ext>
            </a:extLst>
          </p:cNvPr>
          <p:cNvGraphicFramePr>
            <a:graphicFrameLocks noGrp="1"/>
          </p:cNvGraphicFramePr>
          <p:nvPr/>
        </p:nvGraphicFramePr>
        <p:xfrm>
          <a:off x="8517580" y="5380919"/>
          <a:ext cx="715128" cy="686003"/>
        </p:xfrm>
        <a:graphic>
          <a:graphicData uri="http://schemas.openxmlformats.org/drawingml/2006/table">
            <a:tbl>
              <a:tblPr firstRow="1" bandRow="1">
                <a:tableStyleId>{5940675A-B579-460E-94D1-54222C63F5DA}</a:tableStyleId>
              </a:tblPr>
              <a:tblGrid>
                <a:gridCol w="119188">
                  <a:extLst>
                    <a:ext uri="{9D8B030D-6E8A-4147-A177-3AD203B41FA5}">
                      <a16:colId xmlns:a16="http://schemas.microsoft.com/office/drawing/2014/main" val="3531330245"/>
                    </a:ext>
                  </a:extLst>
                </a:gridCol>
                <a:gridCol w="119188">
                  <a:extLst>
                    <a:ext uri="{9D8B030D-6E8A-4147-A177-3AD203B41FA5}">
                      <a16:colId xmlns:a16="http://schemas.microsoft.com/office/drawing/2014/main" val="1133633687"/>
                    </a:ext>
                  </a:extLst>
                </a:gridCol>
                <a:gridCol w="119188">
                  <a:extLst>
                    <a:ext uri="{9D8B030D-6E8A-4147-A177-3AD203B41FA5}">
                      <a16:colId xmlns:a16="http://schemas.microsoft.com/office/drawing/2014/main" val="169634987"/>
                    </a:ext>
                  </a:extLst>
                </a:gridCol>
                <a:gridCol w="119188">
                  <a:extLst>
                    <a:ext uri="{9D8B030D-6E8A-4147-A177-3AD203B41FA5}">
                      <a16:colId xmlns:a16="http://schemas.microsoft.com/office/drawing/2014/main" val="1129805408"/>
                    </a:ext>
                  </a:extLst>
                </a:gridCol>
                <a:gridCol w="119188">
                  <a:extLst>
                    <a:ext uri="{9D8B030D-6E8A-4147-A177-3AD203B41FA5}">
                      <a16:colId xmlns:a16="http://schemas.microsoft.com/office/drawing/2014/main" val="1791848169"/>
                    </a:ext>
                  </a:extLst>
                </a:gridCol>
                <a:gridCol w="119188">
                  <a:extLst>
                    <a:ext uri="{9D8B030D-6E8A-4147-A177-3AD203B41FA5}">
                      <a16:colId xmlns:a16="http://schemas.microsoft.com/office/drawing/2014/main" val="3470137408"/>
                    </a:ext>
                  </a:extLst>
                </a:gridCol>
              </a:tblGrid>
              <a:tr h="686003">
                <a:tc>
                  <a:txBody>
                    <a:bodyPr/>
                    <a:lstStyle/>
                    <a:p>
                      <a:endParaRPr lang="ko-US" dirty="0"/>
                    </a:p>
                  </a:txBody>
                  <a:tcPr marL="45720" marR="45720">
                    <a:solidFill>
                      <a:schemeClr val="bg1"/>
                    </a:solidFill>
                  </a:tcPr>
                </a:tc>
                <a:tc>
                  <a:txBody>
                    <a:bodyPr/>
                    <a:lstStyle/>
                    <a:p>
                      <a:endParaRPr lang="ko-US" dirty="0"/>
                    </a:p>
                  </a:txBody>
                  <a:tcPr marL="45720" marR="45720">
                    <a:solidFill>
                      <a:schemeClr val="accent4"/>
                    </a:solidFill>
                  </a:tcPr>
                </a:tc>
                <a:tc>
                  <a:txBody>
                    <a:bodyPr/>
                    <a:lstStyle/>
                    <a:p>
                      <a:endParaRPr lang="ko-US" dirty="0"/>
                    </a:p>
                  </a:txBody>
                  <a:tcPr marL="45720" marR="45720">
                    <a:solidFill>
                      <a:schemeClr val="bg1"/>
                    </a:solidFill>
                  </a:tcPr>
                </a:tc>
                <a:tc>
                  <a:txBody>
                    <a:bodyPr/>
                    <a:lstStyle/>
                    <a:p>
                      <a:endParaRPr lang="ko-US" dirty="0"/>
                    </a:p>
                  </a:txBody>
                  <a:tcPr marL="45720" marR="45720">
                    <a:solidFill>
                      <a:schemeClr val="bg1"/>
                    </a:solidFill>
                  </a:tcPr>
                </a:tc>
                <a:tc>
                  <a:txBody>
                    <a:bodyPr/>
                    <a:lstStyle/>
                    <a:p>
                      <a:endParaRPr lang="ko-US" dirty="0"/>
                    </a:p>
                  </a:txBody>
                  <a:tcPr marL="45720" marR="45720">
                    <a:solidFill>
                      <a:schemeClr val="accent4"/>
                    </a:solidFill>
                  </a:tcPr>
                </a:tc>
                <a:tc>
                  <a:txBody>
                    <a:bodyPr/>
                    <a:lstStyle/>
                    <a:p>
                      <a:endParaRPr lang="ko-US" dirty="0"/>
                    </a:p>
                  </a:txBody>
                  <a:tcPr marL="45720" marR="45720">
                    <a:solidFill>
                      <a:schemeClr val="bg1"/>
                    </a:solidFill>
                  </a:tcPr>
                </a:tc>
                <a:extLst>
                  <a:ext uri="{0D108BD9-81ED-4DB2-BD59-A6C34878D82A}">
                    <a16:rowId xmlns:a16="http://schemas.microsoft.com/office/drawing/2014/main" val="3127338841"/>
                  </a:ext>
                </a:extLst>
              </a:tr>
            </a:tbl>
          </a:graphicData>
        </a:graphic>
      </p:graphicFrame>
      <p:sp>
        <p:nvSpPr>
          <p:cNvPr id="110" name="직사각형 109">
            <a:extLst>
              <a:ext uri="{FF2B5EF4-FFF2-40B4-BE49-F238E27FC236}">
                <a16:creationId xmlns:a16="http://schemas.microsoft.com/office/drawing/2014/main" id="{D6447892-AB8E-C587-5D50-DDED127B9D88}"/>
              </a:ext>
            </a:extLst>
          </p:cNvPr>
          <p:cNvSpPr/>
          <p:nvPr/>
        </p:nvSpPr>
        <p:spPr>
          <a:xfrm>
            <a:off x="3898415" y="2385928"/>
            <a:ext cx="775338" cy="365760"/>
          </a:xfrm>
          <a:prstGeom prst="rect">
            <a:avLst/>
          </a:prstGeom>
          <a:ln/>
        </p:spPr>
        <p:style>
          <a:lnRef idx="2">
            <a:schemeClr val="accent5">
              <a:shade val="15000"/>
            </a:schemeClr>
          </a:lnRef>
          <a:fillRef idx="1">
            <a:schemeClr val="accent5"/>
          </a:fillRef>
          <a:effectRef idx="0">
            <a:schemeClr val="accent5"/>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lang="en-US" altLang="en-US" sz="1400" dirty="0">
                <a:solidFill>
                  <a:srgbClr val="0F2E4C"/>
                </a:solidFill>
                <a:latin typeface="Abadi MT Std"/>
                <a:ea typeface="Abadi MT Std"/>
                <a:cs typeface="Abadi MT Std"/>
                <a:sym typeface="Abadi MT Std"/>
              </a:rPr>
              <a:t>Compute</a:t>
            </a:r>
            <a:endParaRPr kumimoji="0" lang="ko-US" altLang="en-US" sz="1400" b="0" i="0" u="none" strike="noStrike" cap="none" spc="0" normalizeH="0" baseline="0" dirty="0">
              <a:ln>
                <a:noFill/>
              </a:ln>
              <a:solidFill>
                <a:srgbClr val="0F2E4C"/>
              </a:solidFill>
              <a:effectLst/>
              <a:uFillTx/>
              <a:latin typeface="Abadi MT Std"/>
              <a:ea typeface="Abadi MT Std"/>
              <a:cs typeface="Abadi MT Std"/>
              <a:sym typeface="Abadi MT Std"/>
            </a:endParaRPr>
          </a:p>
        </p:txBody>
      </p:sp>
      <p:sp>
        <p:nvSpPr>
          <p:cNvPr id="111" name="직사각형 110">
            <a:extLst>
              <a:ext uri="{FF2B5EF4-FFF2-40B4-BE49-F238E27FC236}">
                <a16:creationId xmlns:a16="http://schemas.microsoft.com/office/drawing/2014/main" id="{7AAFE4D0-109A-F66E-BD92-C972C45720F8}"/>
              </a:ext>
            </a:extLst>
          </p:cNvPr>
          <p:cNvSpPr/>
          <p:nvPr/>
        </p:nvSpPr>
        <p:spPr>
          <a:xfrm>
            <a:off x="3408220" y="3051987"/>
            <a:ext cx="433117" cy="365760"/>
          </a:xfrm>
          <a:prstGeom prst="rect">
            <a:avLst/>
          </a:prstGeom>
          <a:ln/>
        </p:spPr>
        <p:style>
          <a:lnRef idx="2">
            <a:schemeClr val="accent6">
              <a:shade val="15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en-US" sz="1400" b="0" i="0" u="none" strike="noStrike" cap="none" spc="0" normalizeH="0" baseline="0" dirty="0">
                <a:ln>
                  <a:noFill/>
                </a:ln>
                <a:solidFill>
                  <a:srgbClr val="0F2E4C"/>
                </a:solidFill>
                <a:effectLst/>
                <a:uFillTx/>
                <a:latin typeface="Abadi MT Std"/>
                <a:ea typeface="Abadi MT Std"/>
                <a:cs typeface="Abadi MT Std"/>
                <a:sym typeface="Abadi MT Std"/>
              </a:rPr>
              <a:t>AG</a:t>
            </a:r>
            <a:endParaRPr kumimoji="0" lang="ko-US" altLang="en-US" sz="1400" b="0" i="0" u="none" strike="noStrike" cap="none" spc="0" normalizeH="0" baseline="0" dirty="0">
              <a:ln>
                <a:noFill/>
              </a:ln>
              <a:solidFill>
                <a:srgbClr val="0F2E4C"/>
              </a:solidFill>
              <a:effectLst/>
              <a:uFillTx/>
              <a:latin typeface="Abadi MT Std"/>
              <a:ea typeface="Abadi MT Std"/>
              <a:cs typeface="Abadi MT Std"/>
              <a:sym typeface="Abadi MT Std"/>
            </a:endParaRPr>
          </a:p>
        </p:txBody>
      </p:sp>
      <p:sp>
        <p:nvSpPr>
          <p:cNvPr id="118" name="직사각형 117">
            <a:extLst>
              <a:ext uri="{FF2B5EF4-FFF2-40B4-BE49-F238E27FC236}">
                <a16:creationId xmlns:a16="http://schemas.microsoft.com/office/drawing/2014/main" id="{04E6CAD3-0821-5BC6-7806-3F524E10AB1F}"/>
              </a:ext>
            </a:extLst>
          </p:cNvPr>
          <p:cNvSpPr/>
          <p:nvPr/>
        </p:nvSpPr>
        <p:spPr>
          <a:xfrm>
            <a:off x="4780249" y="3609835"/>
            <a:ext cx="521161" cy="365760"/>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en-US" sz="1400" b="0" i="0" u="none" strike="noStrike" cap="none" spc="0" normalizeH="0" baseline="0" dirty="0" err="1">
                <a:ln>
                  <a:noFill/>
                </a:ln>
                <a:solidFill>
                  <a:srgbClr val="0F2E4C"/>
                </a:solidFill>
                <a:effectLst/>
                <a:uFillTx/>
                <a:latin typeface="Abadi MT Std"/>
                <a:ea typeface="Abadi MT Std"/>
                <a:cs typeface="Abadi MT Std"/>
                <a:sym typeface="Abadi MT Std"/>
              </a:rPr>
              <a:t>RdS</a:t>
            </a:r>
            <a:endParaRPr kumimoji="0" lang="ko-US" altLang="en-US" sz="1400" b="0" i="0" u="none" strike="noStrike" cap="none" spc="0" normalizeH="0" baseline="0" dirty="0">
              <a:ln>
                <a:noFill/>
              </a:ln>
              <a:solidFill>
                <a:srgbClr val="0F2E4C"/>
              </a:solidFill>
              <a:effectLst/>
              <a:uFillTx/>
              <a:latin typeface="Abadi MT Std"/>
              <a:ea typeface="Abadi MT Std"/>
              <a:cs typeface="Abadi MT Std"/>
              <a:sym typeface="Abadi MT Std"/>
            </a:endParaRPr>
          </a:p>
        </p:txBody>
      </p:sp>
      <p:sp>
        <p:nvSpPr>
          <p:cNvPr id="119" name="직사각형 118">
            <a:extLst>
              <a:ext uri="{FF2B5EF4-FFF2-40B4-BE49-F238E27FC236}">
                <a16:creationId xmlns:a16="http://schemas.microsoft.com/office/drawing/2014/main" id="{C4FA5785-3E7F-0972-F064-62D66A7FD502}"/>
              </a:ext>
            </a:extLst>
          </p:cNvPr>
          <p:cNvSpPr/>
          <p:nvPr/>
        </p:nvSpPr>
        <p:spPr>
          <a:xfrm>
            <a:off x="4788518" y="2385928"/>
            <a:ext cx="775338" cy="365760"/>
          </a:xfrm>
          <a:prstGeom prst="rect">
            <a:avLst/>
          </a:prstGeom>
          <a:ln/>
        </p:spPr>
        <p:style>
          <a:lnRef idx="2">
            <a:schemeClr val="accent5">
              <a:shade val="15000"/>
            </a:schemeClr>
          </a:lnRef>
          <a:fillRef idx="1">
            <a:schemeClr val="accent5"/>
          </a:fillRef>
          <a:effectRef idx="0">
            <a:schemeClr val="accent5"/>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lang="en-US" altLang="en-US" sz="1400" dirty="0">
                <a:solidFill>
                  <a:srgbClr val="0F2E4C"/>
                </a:solidFill>
                <a:latin typeface="Abadi MT Std"/>
                <a:ea typeface="Abadi MT Std"/>
                <a:cs typeface="Abadi MT Std"/>
                <a:sym typeface="Abadi MT Std"/>
              </a:rPr>
              <a:t>Compute</a:t>
            </a:r>
            <a:endParaRPr kumimoji="0" lang="ko-US" altLang="en-US" sz="1400" b="0" i="0" u="none" strike="noStrike" cap="none" spc="0" normalizeH="0" baseline="0" dirty="0">
              <a:ln>
                <a:noFill/>
              </a:ln>
              <a:solidFill>
                <a:srgbClr val="0F2E4C"/>
              </a:solidFill>
              <a:effectLst/>
              <a:uFillTx/>
              <a:latin typeface="Abadi MT Std"/>
              <a:ea typeface="Abadi MT Std"/>
              <a:cs typeface="Abadi MT Std"/>
              <a:sym typeface="Abadi MT Std"/>
            </a:endParaRPr>
          </a:p>
        </p:txBody>
      </p:sp>
      <p:sp>
        <p:nvSpPr>
          <p:cNvPr id="120" name="직사각형 119">
            <a:extLst>
              <a:ext uri="{FF2B5EF4-FFF2-40B4-BE49-F238E27FC236}">
                <a16:creationId xmlns:a16="http://schemas.microsoft.com/office/drawing/2014/main" id="{9EBD101F-A91C-9852-D368-529C24C63F3B}"/>
              </a:ext>
            </a:extLst>
          </p:cNvPr>
          <p:cNvSpPr/>
          <p:nvPr/>
        </p:nvSpPr>
        <p:spPr>
          <a:xfrm>
            <a:off x="4244686" y="3051987"/>
            <a:ext cx="433117" cy="365760"/>
          </a:xfrm>
          <a:prstGeom prst="rect">
            <a:avLst/>
          </a:prstGeom>
          <a:ln/>
        </p:spPr>
        <p:style>
          <a:lnRef idx="2">
            <a:schemeClr val="accent6">
              <a:shade val="15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en-US" sz="1400" b="0" i="0" u="none" strike="noStrike" cap="none" spc="0" normalizeH="0" baseline="0" dirty="0">
                <a:ln>
                  <a:noFill/>
                </a:ln>
                <a:solidFill>
                  <a:srgbClr val="0F2E4C"/>
                </a:solidFill>
                <a:effectLst/>
                <a:uFillTx/>
                <a:latin typeface="Abadi MT Std"/>
                <a:ea typeface="Abadi MT Std"/>
                <a:cs typeface="Abadi MT Std"/>
                <a:sym typeface="Abadi MT Std"/>
              </a:rPr>
              <a:t>AG</a:t>
            </a:r>
            <a:endParaRPr kumimoji="0" lang="ko-US" altLang="en-US" sz="1400" b="0" i="0" u="none" strike="noStrike" cap="none" spc="0" normalizeH="0" baseline="0" dirty="0">
              <a:ln>
                <a:noFill/>
              </a:ln>
              <a:solidFill>
                <a:srgbClr val="0F2E4C"/>
              </a:solidFill>
              <a:effectLst/>
              <a:uFillTx/>
              <a:latin typeface="Abadi MT Std"/>
              <a:ea typeface="Abadi MT Std"/>
              <a:cs typeface="Abadi MT Std"/>
              <a:sym typeface="Abadi MT Std"/>
            </a:endParaRPr>
          </a:p>
        </p:txBody>
      </p:sp>
      <p:sp>
        <p:nvSpPr>
          <p:cNvPr id="121" name="직사각형 120">
            <a:extLst>
              <a:ext uri="{FF2B5EF4-FFF2-40B4-BE49-F238E27FC236}">
                <a16:creationId xmlns:a16="http://schemas.microsoft.com/office/drawing/2014/main" id="{C13B271C-4C4A-E304-62BF-63A7CF111214}"/>
              </a:ext>
            </a:extLst>
          </p:cNvPr>
          <p:cNvSpPr/>
          <p:nvPr/>
        </p:nvSpPr>
        <p:spPr>
          <a:xfrm>
            <a:off x="5627826" y="3609835"/>
            <a:ext cx="521161" cy="365760"/>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en-US" sz="1400" b="0" i="0" u="none" strike="noStrike" cap="none" spc="0" normalizeH="0" baseline="0" dirty="0" err="1">
                <a:ln>
                  <a:noFill/>
                </a:ln>
                <a:solidFill>
                  <a:srgbClr val="0F2E4C"/>
                </a:solidFill>
                <a:effectLst/>
                <a:uFillTx/>
                <a:latin typeface="Abadi MT Std"/>
                <a:ea typeface="Abadi MT Std"/>
                <a:cs typeface="Abadi MT Std"/>
                <a:sym typeface="Abadi MT Std"/>
              </a:rPr>
              <a:t>RdS</a:t>
            </a:r>
            <a:endParaRPr kumimoji="0" lang="ko-US" altLang="en-US" sz="1400" b="0" i="0" u="none" strike="noStrike" cap="none" spc="0" normalizeH="0" baseline="0" dirty="0">
              <a:ln>
                <a:noFill/>
              </a:ln>
              <a:solidFill>
                <a:srgbClr val="0F2E4C"/>
              </a:solidFill>
              <a:effectLst/>
              <a:uFillTx/>
              <a:latin typeface="Abadi MT Std"/>
              <a:ea typeface="Abadi MT Std"/>
              <a:cs typeface="Abadi MT Std"/>
              <a:sym typeface="Abadi MT Std"/>
            </a:endParaRPr>
          </a:p>
        </p:txBody>
      </p:sp>
      <p:sp>
        <p:nvSpPr>
          <p:cNvPr id="122" name="직사각형 121">
            <a:extLst>
              <a:ext uri="{FF2B5EF4-FFF2-40B4-BE49-F238E27FC236}">
                <a16:creationId xmlns:a16="http://schemas.microsoft.com/office/drawing/2014/main" id="{24F6916B-298C-2C97-ADE4-C7A86D062F3F}"/>
              </a:ext>
            </a:extLst>
          </p:cNvPr>
          <p:cNvSpPr/>
          <p:nvPr/>
        </p:nvSpPr>
        <p:spPr>
          <a:xfrm>
            <a:off x="5678621" y="2385928"/>
            <a:ext cx="775338" cy="365760"/>
          </a:xfrm>
          <a:prstGeom prst="rect">
            <a:avLst/>
          </a:prstGeom>
          <a:ln/>
        </p:spPr>
        <p:style>
          <a:lnRef idx="2">
            <a:schemeClr val="accent5">
              <a:shade val="15000"/>
            </a:schemeClr>
          </a:lnRef>
          <a:fillRef idx="1">
            <a:schemeClr val="accent5"/>
          </a:fillRef>
          <a:effectRef idx="0">
            <a:schemeClr val="accent5"/>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lang="en-US" altLang="en-US" sz="1400" dirty="0">
                <a:solidFill>
                  <a:srgbClr val="0F2E4C"/>
                </a:solidFill>
                <a:latin typeface="Abadi MT Std"/>
                <a:ea typeface="Abadi MT Std"/>
                <a:cs typeface="Abadi MT Std"/>
                <a:sym typeface="Abadi MT Std"/>
              </a:rPr>
              <a:t>Compute</a:t>
            </a:r>
            <a:endParaRPr kumimoji="0" lang="ko-US" altLang="en-US" sz="1400" b="0" i="0" u="none" strike="noStrike" cap="none" spc="0" normalizeH="0" baseline="0" dirty="0">
              <a:ln>
                <a:noFill/>
              </a:ln>
              <a:solidFill>
                <a:srgbClr val="0F2E4C"/>
              </a:solidFill>
              <a:effectLst/>
              <a:uFillTx/>
              <a:latin typeface="Abadi MT Std"/>
              <a:ea typeface="Abadi MT Std"/>
              <a:cs typeface="Abadi MT Std"/>
              <a:sym typeface="Abadi MT Std"/>
            </a:endParaRPr>
          </a:p>
        </p:txBody>
      </p:sp>
      <p:sp>
        <p:nvSpPr>
          <p:cNvPr id="123" name="직사각형 122">
            <a:extLst>
              <a:ext uri="{FF2B5EF4-FFF2-40B4-BE49-F238E27FC236}">
                <a16:creationId xmlns:a16="http://schemas.microsoft.com/office/drawing/2014/main" id="{66123FB0-71B6-167F-DBFE-438E57B8BF99}"/>
              </a:ext>
            </a:extLst>
          </p:cNvPr>
          <p:cNvSpPr/>
          <p:nvPr/>
        </p:nvSpPr>
        <p:spPr>
          <a:xfrm>
            <a:off x="5123683" y="3051987"/>
            <a:ext cx="433117" cy="365760"/>
          </a:xfrm>
          <a:prstGeom prst="rect">
            <a:avLst/>
          </a:prstGeom>
          <a:ln/>
        </p:spPr>
        <p:style>
          <a:lnRef idx="2">
            <a:schemeClr val="accent6">
              <a:shade val="15000"/>
            </a:schemeClr>
          </a:lnRef>
          <a:fillRef idx="1">
            <a:schemeClr val="accent6"/>
          </a:fillRef>
          <a:effectRef idx="0">
            <a:schemeClr val="accent6"/>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altLang="en-US" sz="1400" b="0" i="0" u="none" strike="noStrike" cap="none" spc="0" normalizeH="0" baseline="0" dirty="0">
                <a:ln>
                  <a:noFill/>
                </a:ln>
                <a:solidFill>
                  <a:srgbClr val="0F2E4C"/>
                </a:solidFill>
                <a:effectLst/>
                <a:uFillTx/>
                <a:latin typeface="Abadi MT Std"/>
                <a:ea typeface="Abadi MT Std"/>
                <a:cs typeface="Abadi MT Std"/>
                <a:sym typeface="Abadi MT Std"/>
              </a:rPr>
              <a:t>AG</a:t>
            </a:r>
            <a:endParaRPr kumimoji="0" lang="ko-US" altLang="en-US" sz="1400" b="0" i="0" u="none" strike="noStrike" cap="none" spc="0" normalizeH="0" baseline="0" dirty="0">
              <a:ln>
                <a:noFill/>
              </a:ln>
              <a:solidFill>
                <a:srgbClr val="0F2E4C"/>
              </a:solidFill>
              <a:effectLst/>
              <a:uFillTx/>
              <a:latin typeface="Abadi MT Std"/>
              <a:ea typeface="Abadi MT Std"/>
              <a:cs typeface="Abadi MT Std"/>
              <a:sym typeface="Abadi MT Std"/>
            </a:endParaRPr>
          </a:p>
        </p:txBody>
      </p:sp>
      <p:sp>
        <p:nvSpPr>
          <p:cNvPr id="124" name="직사각형 123">
            <a:extLst>
              <a:ext uri="{FF2B5EF4-FFF2-40B4-BE49-F238E27FC236}">
                <a16:creationId xmlns:a16="http://schemas.microsoft.com/office/drawing/2014/main" id="{FC94AEA5-1EB6-BADD-EF5E-74E334ABCF93}"/>
              </a:ext>
            </a:extLst>
          </p:cNvPr>
          <p:cNvSpPr/>
          <p:nvPr/>
        </p:nvSpPr>
        <p:spPr>
          <a:xfrm>
            <a:off x="6475403" y="3609835"/>
            <a:ext cx="521161" cy="365760"/>
          </a:xfrm>
          <a:prstGeom prst="rect">
            <a:avLst/>
          </a:prstGeom>
          <a:ln/>
        </p:spPr>
        <p:style>
          <a:lnRef idx="2">
            <a:schemeClr val="accent2">
              <a:shade val="15000"/>
            </a:schemeClr>
          </a:lnRef>
          <a:fillRef idx="1">
            <a:schemeClr val="accent2"/>
          </a:fillRef>
          <a:effectRef idx="0">
            <a:schemeClr val="accent2"/>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altLang="en-US" sz="1400" b="0" i="0" u="none" strike="noStrike" cap="none" spc="0" normalizeH="0" baseline="0" dirty="0" err="1">
                <a:ln>
                  <a:noFill/>
                </a:ln>
                <a:solidFill>
                  <a:srgbClr val="0F2E4C"/>
                </a:solidFill>
                <a:effectLst/>
                <a:uFillTx/>
                <a:latin typeface="Abadi MT Std"/>
                <a:ea typeface="Abadi MT Std"/>
                <a:cs typeface="Abadi MT Std"/>
                <a:sym typeface="Abadi MT Std"/>
              </a:rPr>
              <a:t>RdS</a:t>
            </a:r>
            <a:endParaRPr kumimoji="0" lang="ko-US" altLang="en-US" sz="1400" b="0" i="0" u="none" strike="noStrike" cap="none" spc="0" normalizeH="0" baseline="0" dirty="0">
              <a:ln>
                <a:noFill/>
              </a:ln>
              <a:solidFill>
                <a:srgbClr val="0F2E4C"/>
              </a:solidFill>
              <a:effectLst/>
              <a:uFillTx/>
              <a:latin typeface="Abadi MT Std"/>
              <a:ea typeface="Abadi MT Std"/>
              <a:cs typeface="Abadi MT Std"/>
              <a:sym typeface="Abadi MT Std"/>
            </a:endParaRPr>
          </a:p>
        </p:txBody>
      </p:sp>
      <p:sp>
        <p:nvSpPr>
          <p:cNvPr id="125" name="직사각형 124">
            <a:extLst>
              <a:ext uri="{FF2B5EF4-FFF2-40B4-BE49-F238E27FC236}">
                <a16:creationId xmlns:a16="http://schemas.microsoft.com/office/drawing/2014/main" id="{DA485720-3B34-CCF0-3D4E-0A8E0EEF0658}"/>
              </a:ext>
            </a:extLst>
          </p:cNvPr>
          <p:cNvSpPr/>
          <p:nvPr/>
        </p:nvSpPr>
        <p:spPr>
          <a:xfrm>
            <a:off x="4127022" y="2973092"/>
            <a:ext cx="672629" cy="523220"/>
          </a:xfrm>
          <a:prstGeom prst="rect">
            <a:avLst/>
          </a:prstGeom>
          <a:noFill/>
          <a:ln>
            <a:solidFill>
              <a:schemeClr val="accent4"/>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US"/>
          </a:p>
        </p:txBody>
      </p:sp>
      <p:sp>
        <p:nvSpPr>
          <p:cNvPr id="126" name="직사각형 125">
            <a:extLst>
              <a:ext uri="{FF2B5EF4-FFF2-40B4-BE49-F238E27FC236}">
                <a16:creationId xmlns:a16="http://schemas.microsoft.com/office/drawing/2014/main" id="{4A440BF1-30EA-BE81-B79B-31FE86CEB6EE}"/>
              </a:ext>
            </a:extLst>
          </p:cNvPr>
          <p:cNvSpPr/>
          <p:nvPr/>
        </p:nvSpPr>
        <p:spPr>
          <a:xfrm>
            <a:off x="4722286" y="2302781"/>
            <a:ext cx="902179" cy="523220"/>
          </a:xfrm>
          <a:prstGeom prst="rect">
            <a:avLst/>
          </a:prstGeom>
          <a:noFill/>
          <a:ln>
            <a:solidFill>
              <a:schemeClr val="accent4"/>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US"/>
          </a:p>
        </p:txBody>
      </p:sp>
      <p:sp>
        <p:nvSpPr>
          <p:cNvPr id="127" name="직사각형 126">
            <a:extLst>
              <a:ext uri="{FF2B5EF4-FFF2-40B4-BE49-F238E27FC236}">
                <a16:creationId xmlns:a16="http://schemas.microsoft.com/office/drawing/2014/main" id="{5B0179A0-B86A-1900-233A-0C3B2F6F3FD2}"/>
              </a:ext>
            </a:extLst>
          </p:cNvPr>
          <p:cNvSpPr/>
          <p:nvPr/>
        </p:nvSpPr>
        <p:spPr>
          <a:xfrm>
            <a:off x="5530949" y="3526643"/>
            <a:ext cx="709742" cy="523220"/>
          </a:xfrm>
          <a:prstGeom prst="rect">
            <a:avLst/>
          </a:prstGeom>
          <a:noFill/>
          <a:ln>
            <a:solidFill>
              <a:schemeClr val="accent4"/>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US"/>
          </a:p>
        </p:txBody>
      </p:sp>
      <p:graphicFrame>
        <p:nvGraphicFramePr>
          <p:cNvPr id="3" name="표 2">
            <a:extLst>
              <a:ext uri="{FF2B5EF4-FFF2-40B4-BE49-F238E27FC236}">
                <a16:creationId xmlns:a16="http://schemas.microsoft.com/office/drawing/2014/main" id="{B6B54B69-FAE3-A8BF-2AC9-62A933C24216}"/>
              </a:ext>
            </a:extLst>
          </p:cNvPr>
          <p:cNvGraphicFramePr>
            <a:graphicFrameLocks noGrp="1"/>
          </p:cNvGraphicFramePr>
          <p:nvPr/>
        </p:nvGraphicFramePr>
        <p:xfrm>
          <a:off x="8549210" y="2196181"/>
          <a:ext cx="741777" cy="628686"/>
        </p:xfrm>
        <a:graphic>
          <a:graphicData uri="http://schemas.openxmlformats.org/drawingml/2006/table">
            <a:tbl>
              <a:tblPr firstRow="1" bandRow="1">
                <a:tableStyleId>{5940675A-B579-460E-94D1-54222C63F5DA}</a:tableStyleId>
              </a:tblPr>
              <a:tblGrid>
                <a:gridCol w="741777">
                  <a:extLst>
                    <a:ext uri="{9D8B030D-6E8A-4147-A177-3AD203B41FA5}">
                      <a16:colId xmlns:a16="http://schemas.microsoft.com/office/drawing/2014/main" val="2480878282"/>
                    </a:ext>
                  </a:extLst>
                </a:gridCol>
              </a:tblGrid>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327764432"/>
                  </a:ext>
                </a:extLst>
              </a:tr>
              <a:tr h="104781">
                <a:tc>
                  <a:txBody>
                    <a:bodyPr/>
                    <a:lstStyle/>
                    <a:p>
                      <a:endParaRPr lang="ko-US" sz="500" dirty="0"/>
                    </a:p>
                  </a:txBody>
                  <a:tcPr marL="0" marR="0" marT="0" marB="0">
                    <a:solidFill>
                      <a:schemeClr val="accent4"/>
                    </a:solidFill>
                  </a:tcPr>
                </a:tc>
                <a:extLst>
                  <a:ext uri="{0D108BD9-81ED-4DB2-BD59-A6C34878D82A}">
                    <a16:rowId xmlns:a16="http://schemas.microsoft.com/office/drawing/2014/main" val="3933353044"/>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1179021351"/>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1951205342"/>
                  </a:ext>
                </a:extLst>
              </a:tr>
              <a:tr h="104781">
                <a:tc>
                  <a:txBody>
                    <a:bodyPr/>
                    <a:lstStyle/>
                    <a:p>
                      <a:endParaRPr lang="ko-US" sz="500" dirty="0"/>
                    </a:p>
                  </a:txBody>
                  <a:tcPr marL="0" marR="0" marT="0" marB="0">
                    <a:solidFill>
                      <a:schemeClr val="accent4"/>
                    </a:solidFill>
                  </a:tcPr>
                </a:tc>
                <a:extLst>
                  <a:ext uri="{0D108BD9-81ED-4DB2-BD59-A6C34878D82A}">
                    <a16:rowId xmlns:a16="http://schemas.microsoft.com/office/drawing/2014/main" val="854546153"/>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2945743155"/>
                  </a:ext>
                </a:extLst>
              </a:tr>
            </a:tbl>
          </a:graphicData>
        </a:graphic>
      </p:graphicFrame>
      <p:graphicFrame>
        <p:nvGraphicFramePr>
          <p:cNvPr id="5" name="표 4">
            <a:extLst>
              <a:ext uri="{FF2B5EF4-FFF2-40B4-BE49-F238E27FC236}">
                <a16:creationId xmlns:a16="http://schemas.microsoft.com/office/drawing/2014/main" id="{EB6721C2-AEBC-B834-B2ED-FC1F63AA2105}"/>
              </a:ext>
            </a:extLst>
          </p:cNvPr>
          <p:cNvGraphicFramePr>
            <a:graphicFrameLocks noGrp="1"/>
          </p:cNvGraphicFramePr>
          <p:nvPr/>
        </p:nvGraphicFramePr>
        <p:xfrm>
          <a:off x="10964954" y="2196181"/>
          <a:ext cx="741777" cy="628686"/>
        </p:xfrm>
        <a:graphic>
          <a:graphicData uri="http://schemas.openxmlformats.org/drawingml/2006/table">
            <a:tbl>
              <a:tblPr firstRow="1" bandRow="1">
                <a:tableStyleId>{5940675A-B579-460E-94D1-54222C63F5DA}</a:tableStyleId>
              </a:tblPr>
              <a:tblGrid>
                <a:gridCol w="741777">
                  <a:extLst>
                    <a:ext uri="{9D8B030D-6E8A-4147-A177-3AD203B41FA5}">
                      <a16:colId xmlns:a16="http://schemas.microsoft.com/office/drawing/2014/main" val="2480878282"/>
                    </a:ext>
                  </a:extLst>
                </a:gridCol>
              </a:tblGrid>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327764432"/>
                  </a:ext>
                </a:extLst>
              </a:tr>
              <a:tr h="104781">
                <a:tc>
                  <a:txBody>
                    <a:bodyPr/>
                    <a:lstStyle/>
                    <a:p>
                      <a:endParaRPr lang="ko-US" sz="500" dirty="0"/>
                    </a:p>
                  </a:txBody>
                  <a:tcPr marL="0" marR="0" marT="0" marB="0">
                    <a:solidFill>
                      <a:schemeClr val="accent4"/>
                    </a:solidFill>
                  </a:tcPr>
                </a:tc>
                <a:extLst>
                  <a:ext uri="{0D108BD9-81ED-4DB2-BD59-A6C34878D82A}">
                    <a16:rowId xmlns:a16="http://schemas.microsoft.com/office/drawing/2014/main" val="3933353044"/>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1179021351"/>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1951205342"/>
                  </a:ext>
                </a:extLst>
              </a:tr>
              <a:tr h="104781">
                <a:tc>
                  <a:txBody>
                    <a:bodyPr/>
                    <a:lstStyle/>
                    <a:p>
                      <a:endParaRPr lang="ko-US" sz="500" dirty="0"/>
                    </a:p>
                  </a:txBody>
                  <a:tcPr marL="0" marR="0" marT="0" marB="0">
                    <a:solidFill>
                      <a:schemeClr val="accent4"/>
                    </a:solidFill>
                  </a:tcPr>
                </a:tc>
                <a:extLst>
                  <a:ext uri="{0D108BD9-81ED-4DB2-BD59-A6C34878D82A}">
                    <a16:rowId xmlns:a16="http://schemas.microsoft.com/office/drawing/2014/main" val="854546153"/>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2945743155"/>
                  </a:ext>
                </a:extLst>
              </a:tr>
            </a:tbl>
          </a:graphicData>
        </a:graphic>
      </p:graphicFrame>
      <p:graphicFrame>
        <p:nvGraphicFramePr>
          <p:cNvPr id="10" name="표 9">
            <a:extLst>
              <a:ext uri="{FF2B5EF4-FFF2-40B4-BE49-F238E27FC236}">
                <a16:creationId xmlns:a16="http://schemas.microsoft.com/office/drawing/2014/main" id="{5EA92A56-8167-AEB9-CB5A-034B12280B60}"/>
              </a:ext>
            </a:extLst>
          </p:cNvPr>
          <p:cNvGraphicFramePr>
            <a:graphicFrameLocks noGrp="1"/>
          </p:cNvGraphicFramePr>
          <p:nvPr/>
        </p:nvGraphicFramePr>
        <p:xfrm>
          <a:off x="8549210" y="3954258"/>
          <a:ext cx="741777" cy="628686"/>
        </p:xfrm>
        <a:graphic>
          <a:graphicData uri="http://schemas.openxmlformats.org/drawingml/2006/table">
            <a:tbl>
              <a:tblPr firstRow="1" bandRow="1">
                <a:tableStyleId>{5940675A-B579-460E-94D1-54222C63F5DA}</a:tableStyleId>
              </a:tblPr>
              <a:tblGrid>
                <a:gridCol w="741777">
                  <a:extLst>
                    <a:ext uri="{9D8B030D-6E8A-4147-A177-3AD203B41FA5}">
                      <a16:colId xmlns:a16="http://schemas.microsoft.com/office/drawing/2014/main" val="2480878282"/>
                    </a:ext>
                  </a:extLst>
                </a:gridCol>
              </a:tblGrid>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327764432"/>
                  </a:ext>
                </a:extLst>
              </a:tr>
              <a:tr h="104781">
                <a:tc>
                  <a:txBody>
                    <a:bodyPr/>
                    <a:lstStyle/>
                    <a:p>
                      <a:endParaRPr lang="ko-US" sz="500" dirty="0"/>
                    </a:p>
                  </a:txBody>
                  <a:tcPr marL="0" marR="0" marT="0" marB="0">
                    <a:solidFill>
                      <a:schemeClr val="accent4"/>
                    </a:solidFill>
                  </a:tcPr>
                </a:tc>
                <a:extLst>
                  <a:ext uri="{0D108BD9-81ED-4DB2-BD59-A6C34878D82A}">
                    <a16:rowId xmlns:a16="http://schemas.microsoft.com/office/drawing/2014/main" val="3933353044"/>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1179021351"/>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1951205342"/>
                  </a:ext>
                </a:extLst>
              </a:tr>
              <a:tr h="104781">
                <a:tc>
                  <a:txBody>
                    <a:bodyPr/>
                    <a:lstStyle/>
                    <a:p>
                      <a:endParaRPr lang="ko-US" sz="500" dirty="0"/>
                    </a:p>
                  </a:txBody>
                  <a:tcPr marL="0" marR="0" marT="0" marB="0">
                    <a:solidFill>
                      <a:schemeClr val="accent4"/>
                    </a:solidFill>
                  </a:tcPr>
                </a:tc>
                <a:extLst>
                  <a:ext uri="{0D108BD9-81ED-4DB2-BD59-A6C34878D82A}">
                    <a16:rowId xmlns:a16="http://schemas.microsoft.com/office/drawing/2014/main" val="854546153"/>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2945743155"/>
                  </a:ext>
                </a:extLst>
              </a:tr>
            </a:tbl>
          </a:graphicData>
        </a:graphic>
      </p:graphicFrame>
      <p:graphicFrame>
        <p:nvGraphicFramePr>
          <p:cNvPr id="12" name="표 11">
            <a:extLst>
              <a:ext uri="{FF2B5EF4-FFF2-40B4-BE49-F238E27FC236}">
                <a16:creationId xmlns:a16="http://schemas.microsoft.com/office/drawing/2014/main" id="{1AC6E490-3EC8-9144-2A99-EA949D5C3977}"/>
              </a:ext>
            </a:extLst>
          </p:cNvPr>
          <p:cNvGraphicFramePr>
            <a:graphicFrameLocks noGrp="1"/>
          </p:cNvGraphicFramePr>
          <p:nvPr/>
        </p:nvGraphicFramePr>
        <p:xfrm>
          <a:off x="10964954" y="3954258"/>
          <a:ext cx="741777" cy="628686"/>
        </p:xfrm>
        <a:graphic>
          <a:graphicData uri="http://schemas.openxmlformats.org/drawingml/2006/table">
            <a:tbl>
              <a:tblPr firstRow="1" bandRow="1">
                <a:tableStyleId>{5940675A-B579-460E-94D1-54222C63F5DA}</a:tableStyleId>
              </a:tblPr>
              <a:tblGrid>
                <a:gridCol w="741777">
                  <a:extLst>
                    <a:ext uri="{9D8B030D-6E8A-4147-A177-3AD203B41FA5}">
                      <a16:colId xmlns:a16="http://schemas.microsoft.com/office/drawing/2014/main" val="2480878282"/>
                    </a:ext>
                  </a:extLst>
                </a:gridCol>
              </a:tblGrid>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327764432"/>
                  </a:ext>
                </a:extLst>
              </a:tr>
              <a:tr h="104781">
                <a:tc>
                  <a:txBody>
                    <a:bodyPr/>
                    <a:lstStyle/>
                    <a:p>
                      <a:endParaRPr lang="ko-US" sz="500" dirty="0"/>
                    </a:p>
                  </a:txBody>
                  <a:tcPr marL="0" marR="0" marT="0" marB="0">
                    <a:solidFill>
                      <a:schemeClr val="accent4"/>
                    </a:solidFill>
                  </a:tcPr>
                </a:tc>
                <a:extLst>
                  <a:ext uri="{0D108BD9-81ED-4DB2-BD59-A6C34878D82A}">
                    <a16:rowId xmlns:a16="http://schemas.microsoft.com/office/drawing/2014/main" val="3933353044"/>
                  </a:ext>
                </a:extLst>
              </a:tr>
              <a:tr h="104781">
                <a:tc>
                  <a:txBody>
                    <a:bodyPr/>
                    <a:lstStyle/>
                    <a:p>
                      <a:endParaRPr lang="ko-US" sz="500"/>
                    </a:p>
                  </a:txBody>
                  <a:tcPr marL="0" marR="0" marT="0" marB="0">
                    <a:solidFill>
                      <a:schemeClr val="bg1"/>
                    </a:solidFill>
                  </a:tcPr>
                </a:tc>
                <a:extLst>
                  <a:ext uri="{0D108BD9-81ED-4DB2-BD59-A6C34878D82A}">
                    <a16:rowId xmlns:a16="http://schemas.microsoft.com/office/drawing/2014/main" val="1179021351"/>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1951205342"/>
                  </a:ext>
                </a:extLst>
              </a:tr>
              <a:tr h="104781">
                <a:tc>
                  <a:txBody>
                    <a:bodyPr/>
                    <a:lstStyle/>
                    <a:p>
                      <a:endParaRPr lang="ko-US" sz="500" dirty="0"/>
                    </a:p>
                  </a:txBody>
                  <a:tcPr marL="0" marR="0" marT="0" marB="0">
                    <a:solidFill>
                      <a:schemeClr val="accent4"/>
                    </a:solidFill>
                  </a:tcPr>
                </a:tc>
                <a:extLst>
                  <a:ext uri="{0D108BD9-81ED-4DB2-BD59-A6C34878D82A}">
                    <a16:rowId xmlns:a16="http://schemas.microsoft.com/office/drawing/2014/main" val="854546153"/>
                  </a:ext>
                </a:extLst>
              </a:tr>
              <a:tr h="104781">
                <a:tc>
                  <a:txBody>
                    <a:bodyPr/>
                    <a:lstStyle/>
                    <a:p>
                      <a:endParaRPr lang="ko-US" sz="500" dirty="0"/>
                    </a:p>
                  </a:txBody>
                  <a:tcPr marL="0" marR="0" marT="0" marB="0">
                    <a:solidFill>
                      <a:schemeClr val="bg1"/>
                    </a:solidFill>
                  </a:tcPr>
                </a:tc>
                <a:extLst>
                  <a:ext uri="{0D108BD9-81ED-4DB2-BD59-A6C34878D82A}">
                    <a16:rowId xmlns:a16="http://schemas.microsoft.com/office/drawing/2014/main" val="2945743155"/>
                  </a:ext>
                </a:extLst>
              </a:tr>
            </a:tbl>
          </a:graphicData>
        </a:graphic>
      </p:graphicFrame>
      <p:cxnSp>
        <p:nvCxnSpPr>
          <p:cNvPr id="14" name="직선 화살표 연결선 13">
            <a:extLst>
              <a:ext uri="{FF2B5EF4-FFF2-40B4-BE49-F238E27FC236}">
                <a16:creationId xmlns:a16="http://schemas.microsoft.com/office/drawing/2014/main" id="{AD8FAA21-3D77-C153-A711-428DFC4FC1D0}"/>
              </a:ext>
            </a:extLst>
          </p:cNvPr>
          <p:cNvCxnSpPr>
            <a:cxnSpLocks/>
          </p:cNvCxnSpPr>
          <p:nvPr/>
        </p:nvCxnSpPr>
        <p:spPr>
          <a:xfrm>
            <a:off x="3446075" y="2111751"/>
            <a:ext cx="2564552"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E984467B-D1E2-ED36-CB23-3B2B925D7C8C}"/>
              </a:ext>
            </a:extLst>
          </p:cNvPr>
          <p:cNvSpPr txBox="1"/>
          <p:nvPr/>
        </p:nvSpPr>
        <p:spPr>
          <a:xfrm>
            <a:off x="3115102" y="1783750"/>
            <a:ext cx="635110" cy="338554"/>
          </a:xfrm>
          <a:prstGeom prst="rect">
            <a:avLst/>
          </a:prstGeom>
          <a:noFill/>
        </p:spPr>
        <p:txBody>
          <a:bodyPr wrap="none" rtlCol="0">
            <a:spAutoFit/>
          </a:bodyPr>
          <a:lstStyle/>
          <a:p>
            <a:r>
              <a:rPr lang="en-US" sz="1600" dirty="0"/>
              <a:t>Time</a:t>
            </a:r>
            <a:endParaRPr lang="ko-US" sz="1600" dirty="0"/>
          </a:p>
        </p:txBody>
      </p:sp>
      <p:sp>
        <p:nvSpPr>
          <p:cNvPr id="17" name="내용 개체 틀 16">
            <a:extLst>
              <a:ext uri="{FF2B5EF4-FFF2-40B4-BE49-F238E27FC236}">
                <a16:creationId xmlns:a16="http://schemas.microsoft.com/office/drawing/2014/main" id="{058FD934-3351-C5E9-9C7C-EB4092F87D13}"/>
              </a:ext>
            </a:extLst>
          </p:cNvPr>
          <p:cNvSpPr>
            <a:spLocks noGrp="1"/>
          </p:cNvSpPr>
          <p:nvPr>
            <p:ph idx="1"/>
          </p:nvPr>
        </p:nvSpPr>
        <p:spPr>
          <a:xfrm>
            <a:off x="609600" y="4820480"/>
            <a:ext cx="6394298" cy="1381537"/>
          </a:xfrm>
        </p:spPr>
        <p:txBody>
          <a:bodyPr/>
          <a:lstStyle/>
          <a:p>
            <a:pPr marL="0" indent="0">
              <a:buNone/>
            </a:pPr>
            <a:r>
              <a:rPr lang="en-US" dirty="0"/>
              <a:t>The second iteration of </a:t>
            </a:r>
            <a:r>
              <a:rPr lang="en-US" dirty="0" err="1"/>
              <a:t>MeshSlice</a:t>
            </a:r>
            <a:r>
              <a:rPr lang="en-US" dirty="0"/>
              <a:t> processes the second </a:t>
            </a:r>
            <a:r>
              <a:rPr lang="en-US" b="1" dirty="0"/>
              <a:t>row slices of B </a:t>
            </a:r>
            <a:r>
              <a:rPr lang="en-US" dirty="0"/>
              <a:t>and </a:t>
            </a:r>
            <a:r>
              <a:rPr lang="en-US" b="1" dirty="0"/>
              <a:t>column slices of C. </a:t>
            </a:r>
            <a:r>
              <a:rPr lang="en-US" dirty="0"/>
              <a:t>We can use </a:t>
            </a:r>
            <a:r>
              <a:rPr lang="en-US" b="1" dirty="0"/>
              <a:t>software pipelining</a:t>
            </a:r>
            <a:endParaRPr lang="ko-US" b="1" dirty="0"/>
          </a:p>
        </p:txBody>
      </p:sp>
      <p:cxnSp>
        <p:nvCxnSpPr>
          <p:cNvPr id="9" name="직선 연결선[R] 8">
            <a:extLst>
              <a:ext uri="{FF2B5EF4-FFF2-40B4-BE49-F238E27FC236}">
                <a16:creationId xmlns:a16="http://schemas.microsoft.com/office/drawing/2014/main" id="{F17B1FF8-5A96-4F56-36DD-219F93424737}"/>
              </a:ext>
            </a:extLst>
          </p:cNvPr>
          <p:cNvCxnSpPr>
            <a:cxnSpLocks/>
          </p:cNvCxnSpPr>
          <p:nvPr/>
        </p:nvCxnSpPr>
        <p:spPr>
          <a:xfrm>
            <a:off x="4760386" y="1751125"/>
            <a:ext cx="0" cy="2579575"/>
          </a:xfrm>
          <a:prstGeom prst="line">
            <a:avLst/>
          </a:prstGeom>
          <a:ln>
            <a:prstDash val="dash"/>
          </a:ln>
        </p:spPr>
        <p:style>
          <a:lnRef idx="2">
            <a:schemeClr val="accent3"/>
          </a:lnRef>
          <a:fillRef idx="0">
            <a:schemeClr val="accent3"/>
          </a:fillRef>
          <a:effectRef idx="1">
            <a:schemeClr val="accent3"/>
          </a:effectRef>
          <a:fontRef idx="minor">
            <a:schemeClr val="tx1"/>
          </a:fontRef>
        </p:style>
      </p:cxnSp>
      <p:sp>
        <p:nvSpPr>
          <p:cNvPr id="18" name="TextBox 17">
            <a:extLst>
              <a:ext uri="{FF2B5EF4-FFF2-40B4-BE49-F238E27FC236}">
                <a16:creationId xmlns:a16="http://schemas.microsoft.com/office/drawing/2014/main" id="{179842FF-478D-E1CE-B2A7-DC35BC383FC9}"/>
              </a:ext>
            </a:extLst>
          </p:cNvPr>
          <p:cNvSpPr txBox="1"/>
          <p:nvPr/>
        </p:nvSpPr>
        <p:spPr>
          <a:xfrm>
            <a:off x="4963835" y="1427959"/>
            <a:ext cx="391454" cy="369332"/>
          </a:xfrm>
          <a:prstGeom prst="rect">
            <a:avLst/>
          </a:prstGeom>
          <a:noFill/>
        </p:spPr>
        <p:txBody>
          <a:bodyPr wrap="none" rtlCol="0">
            <a:spAutoFit/>
          </a:bodyPr>
          <a:lstStyle/>
          <a:p>
            <a:r>
              <a:rPr lang="en-US" dirty="0"/>
              <a:t>t0</a:t>
            </a:r>
            <a:endParaRPr lang="ko-US" dirty="0"/>
          </a:p>
        </p:txBody>
      </p:sp>
      <p:cxnSp>
        <p:nvCxnSpPr>
          <p:cNvPr id="19" name="직선 연결선[R] 18">
            <a:extLst>
              <a:ext uri="{FF2B5EF4-FFF2-40B4-BE49-F238E27FC236}">
                <a16:creationId xmlns:a16="http://schemas.microsoft.com/office/drawing/2014/main" id="{A364712E-4306-D8A8-0C28-717CDC4B760E}"/>
              </a:ext>
            </a:extLst>
          </p:cNvPr>
          <p:cNvCxnSpPr>
            <a:cxnSpLocks/>
          </p:cNvCxnSpPr>
          <p:nvPr/>
        </p:nvCxnSpPr>
        <p:spPr>
          <a:xfrm>
            <a:off x="5596761" y="1751125"/>
            <a:ext cx="0" cy="2579575"/>
          </a:xfrm>
          <a:prstGeom prst="line">
            <a:avLst/>
          </a:prstGeom>
          <a:ln>
            <a:prstDash val="dash"/>
          </a:ln>
        </p:spPr>
        <p:style>
          <a:lnRef idx="2">
            <a:schemeClr val="accent3"/>
          </a:lnRef>
          <a:fillRef idx="0">
            <a:schemeClr val="accent3"/>
          </a:fillRef>
          <a:effectRef idx="1">
            <a:schemeClr val="accent3"/>
          </a:effectRef>
          <a:fontRef idx="minor">
            <a:schemeClr val="tx1"/>
          </a:fontRef>
        </p:style>
      </p:cxnSp>
      <p:sp>
        <p:nvSpPr>
          <p:cNvPr id="16" name="TextBox 15">
            <a:extLst>
              <a:ext uri="{FF2B5EF4-FFF2-40B4-BE49-F238E27FC236}">
                <a16:creationId xmlns:a16="http://schemas.microsoft.com/office/drawing/2014/main" id="{23E90F72-0436-AF5A-C11B-C439999A82CB}"/>
              </a:ext>
            </a:extLst>
          </p:cNvPr>
          <p:cNvSpPr txBox="1"/>
          <p:nvPr/>
        </p:nvSpPr>
        <p:spPr>
          <a:xfrm>
            <a:off x="465963" y="6228304"/>
            <a:ext cx="9670893" cy="523220"/>
          </a:xfrm>
          <a:prstGeom prst="rect">
            <a:avLst/>
          </a:prstGeom>
          <a:solidFill>
            <a:srgbClr val="FFFF00">
              <a:alpha val="66667"/>
            </a:srgbClr>
          </a:solidFill>
          <a:ln>
            <a:solidFill>
              <a:schemeClr val="tx1"/>
            </a:solidFill>
          </a:ln>
        </p:spPr>
        <p:txBody>
          <a:bodyPr wrap="square" rtlCol="0">
            <a:spAutoFit/>
          </a:bodyPr>
          <a:lstStyle/>
          <a:p>
            <a:pPr algn="ctr"/>
            <a:r>
              <a:rPr lang="en-US" sz="2800" b="1" i="1" dirty="0">
                <a:ln>
                  <a:solidFill>
                    <a:srgbClr val="C00000"/>
                  </a:solidFill>
                </a:ln>
                <a:solidFill>
                  <a:srgbClr val="C00000"/>
                </a:solidFill>
              </a:rPr>
              <a:t>We have overlapped communication and computation</a:t>
            </a:r>
            <a:endParaRPr lang="ko-US" sz="2800" b="1" i="1">
              <a:ln>
                <a:solidFill>
                  <a:srgbClr val="C00000"/>
                </a:solidFill>
              </a:ln>
              <a:solidFill>
                <a:srgbClr val="C00000"/>
              </a:solidFill>
            </a:endParaRPr>
          </a:p>
        </p:txBody>
      </p:sp>
    </p:spTree>
    <p:extLst>
      <p:ext uri="{BB962C8B-B14F-4D97-AF65-F5344CB8AC3E}">
        <p14:creationId xmlns:p14="http://schemas.microsoft.com/office/powerpoint/2010/main" val="520619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linds(horizontal)">
                                      <p:cBhvr>
                                        <p:cTn id="10" dur="500"/>
                                        <p:tgtEl>
                                          <p:spTgt spid="18"/>
                                        </p:tgtEl>
                                      </p:cBhvr>
                                    </p:animEffect>
                                  </p:childTnLst>
                                </p:cTn>
                              </p:par>
                              <p:par>
                                <p:cTn id="11" presetID="3" presetClass="entr" presetSubtype="1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blinds(horizontal)">
                                      <p:cBhvr>
                                        <p:cTn id="13" dur="500"/>
                                        <p:tgtEl>
                                          <p:spTgt spid="19"/>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dissolve">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6B12A-3DB2-33B2-10D6-72D4B88C9E91}"/>
              </a:ext>
            </a:extLst>
          </p:cNvPr>
          <p:cNvSpPr>
            <a:spLocks noGrp="1"/>
          </p:cNvSpPr>
          <p:nvPr>
            <p:ph type="title"/>
          </p:nvPr>
        </p:nvSpPr>
        <p:spPr>
          <a:xfrm>
            <a:off x="178015" y="423324"/>
            <a:ext cx="10515600" cy="658998"/>
          </a:xfrm>
        </p:spPr>
        <p:txBody>
          <a:bodyPr>
            <a:normAutofit/>
          </a:bodyPr>
          <a:lstStyle/>
          <a:p>
            <a:r>
              <a:rPr lang="en-US" sz="3200" b="1" dirty="0">
                <a:solidFill>
                  <a:srgbClr val="225F98"/>
                </a:solidFill>
                <a:latin typeface="Source Sans Pro" panose="020B0503030403020204" pitchFamily="34" charset="0"/>
                <a:ea typeface="Source Sans Pro" panose="020B0503030403020204" pitchFamily="34" charset="0"/>
              </a:rPr>
              <a:t>Rich Design-Space of Network Topologies</a:t>
            </a:r>
          </a:p>
        </p:txBody>
      </p:sp>
      <p:pic>
        <p:nvPicPr>
          <p:cNvPr id="4" name="Content Placeholder 4">
            <a:extLst>
              <a:ext uri="{FF2B5EF4-FFF2-40B4-BE49-F238E27FC236}">
                <a16:creationId xmlns:a16="http://schemas.microsoft.com/office/drawing/2014/main" id="{E859AE0D-BDE1-96BC-A71A-7671D6A5E842}"/>
              </a:ext>
            </a:extLst>
          </p:cNvPr>
          <p:cNvPicPr>
            <a:picLocks noGrp="1" noChangeAspect="1"/>
          </p:cNvPicPr>
          <p:nvPr>
            <p:ph idx="1"/>
          </p:nvPr>
        </p:nvPicPr>
        <p:blipFill>
          <a:blip r:embed="rId3"/>
          <a:stretch>
            <a:fillRect/>
          </a:stretch>
        </p:blipFill>
        <p:spPr>
          <a:xfrm>
            <a:off x="7310553" y="3768617"/>
            <a:ext cx="2239595" cy="1721289"/>
          </a:xfrm>
        </p:spPr>
      </p:pic>
      <p:grpSp>
        <p:nvGrpSpPr>
          <p:cNvPr id="3" name="Group 2">
            <a:extLst>
              <a:ext uri="{FF2B5EF4-FFF2-40B4-BE49-F238E27FC236}">
                <a16:creationId xmlns:a16="http://schemas.microsoft.com/office/drawing/2014/main" id="{F82175E6-9AD5-E4FD-6910-C176486C47A9}"/>
              </a:ext>
            </a:extLst>
          </p:cNvPr>
          <p:cNvGrpSpPr/>
          <p:nvPr/>
        </p:nvGrpSpPr>
        <p:grpSpPr>
          <a:xfrm>
            <a:off x="564177" y="1450032"/>
            <a:ext cx="2234955" cy="4499265"/>
            <a:chOff x="564177" y="1450032"/>
            <a:chExt cx="2234955" cy="4499265"/>
          </a:xfrm>
        </p:grpSpPr>
        <p:grpSp>
          <p:nvGrpSpPr>
            <p:cNvPr id="6" name="Group 5">
              <a:extLst>
                <a:ext uri="{FF2B5EF4-FFF2-40B4-BE49-F238E27FC236}">
                  <a16:creationId xmlns:a16="http://schemas.microsoft.com/office/drawing/2014/main" id="{4FDE305E-FD61-3C75-45F5-DAE04014A5B7}"/>
                </a:ext>
              </a:extLst>
            </p:cNvPr>
            <p:cNvGrpSpPr/>
            <p:nvPr/>
          </p:nvGrpSpPr>
          <p:grpSpPr>
            <a:xfrm>
              <a:off x="564177" y="1450032"/>
              <a:ext cx="1920880" cy="4180767"/>
              <a:chOff x="903361" y="2370828"/>
              <a:chExt cx="3374283" cy="8507143"/>
            </a:xfrm>
          </p:grpSpPr>
          <p:pic>
            <p:nvPicPr>
              <p:cNvPr id="8" name="Picture 7">
                <a:extLst>
                  <a:ext uri="{FF2B5EF4-FFF2-40B4-BE49-F238E27FC236}">
                    <a16:creationId xmlns:a16="http://schemas.microsoft.com/office/drawing/2014/main" id="{7F7ACF6C-790D-AA0E-0978-0AD1C226E470}"/>
                  </a:ext>
                </a:extLst>
              </p:cNvPr>
              <p:cNvPicPr>
                <a:picLocks noChangeAspect="1"/>
              </p:cNvPicPr>
              <p:nvPr/>
            </p:nvPicPr>
            <p:blipFill rotWithShape="1">
              <a:blip r:embed="rId4"/>
              <a:srcRect t="15057" r="71090" b="27279"/>
              <a:stretch/>
            </p:blipFill>
            <p:spPr>
              <a:xfrm>
                <a:off x="1547720" y="2370828"/>
                <a:ext cx="2085559" cy="1987201"/>
              </a:xfrm>
              <a:prstGeom prst="rect">
                <a:avLst/>
              </a:prstGeom>
            </p:spPr>
          </p:pic>
          <p:sp>
            <p:nvSpPr>
              <p:cNvPr id="9" name="TextBox 8">
                <a:extLst>
                  <a:ext uri="{FF2B5EF4-FFF2-40B4-BE49-F238E27FC236}">
                    <a16:creationId xmlns:a16="http://schemas.microsoft.com/office/drawing/2014/main" id="{79D161A3-2866-EA48-D126-3D8055380A54}"/>
                  </a:ext>
                </a:extLst>
              </p:cNvPr>
              <p:cNvSpPr txBox="1"/>
              <p:nvPr/>
            </p:nvSpPr>
            <p:spPr>
              <a:xfrm>
                <a:off x="1022206" y="4252918"/>
                <a:ext cx="3011940" cy="8141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3F3F3F"/>
                    </a:solidFill>
                    <a:effectLst/>
                    <a:uLnTx/>
                    <a:uFillTx/>
                    <a:latin typeface="Aptos" panose="020B0004020202020204" pitchFamily="34" charset="0"/>
                    <a:ea typeface="+mn-ea"/>
                    <a:cs typeface="+mn-cs"/>
                  </a:rPr>
                  <a:t>Ring</a:t>
                </a:r>
              </a:p>
            </p:txBody>
          </p:sp>
          <p:sp>
            <p:nvSpPr>
              <p:cNvPr id="10" name="TextBox 9">
                <a:extLst>
                  <a:ext uri="{FF2B5EF4-FFF2-40B4-BE49-F238E27FC236}">
                    <a16:creationId xmlns:a16="http://schemas.microsoft.com/office/drawing/2014/main" id="{82A98BF1-1CBF-6944-921B-A5DA2F1AF2DB}"/>
                  </a:ext>
                </a:extLst>
              </p:cNvPr>
              <p:cNvSpPr txBox="1"/>
              <p:nvPr/>
            </p:nvSpPr>
            <p:spPr>
              <a:xfrm>
                <a:off x="903361" y="7221407"/>
                <a:ext cx="3374283" cy="75152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3F3F3F"/>
                    </a:solidFill>
                    <a:effectLst/>
                    <a:uLnTx/>
                    <a:uFillTx/>
                    <a:latin typeface="Aptos" panose="020B0004020202020204" pitchFamily="34" charset="0"/>
                    <a:ea typeface="+mn-ea"/>
                    <a:cs typeface="+mn-cs"/>
                  </a:rPr>
                  <a:t>FullyConnected</a:t>
                </a:r>
                <a:endParaRPr kumimoji="0" lang="en-US" sz="1800" b="1" i="0" u="none" strike="noStrike" kern="1200" cap="none" spc="0" normalizeH="0" baseline="0" noProof="0" dirty="0">
                  <a:ln>
                    <a:noFill/>
                  </a:ln>
                  <a:solidFill>
                    <a:srgbClr val="3F3F3F"/>
                  </a:solidFill>
                  <a:effectLst/>
                  <a:uLnTx/>
                  <a:uFillTx/>
                  <a:latin typeface="Aptos" panose="020B0004020202020204" pitchFamily="34" charset="0"/>
                  <a:ea typeface="+mn-ea"/>
                  <a:cs typeface="+mn-cs"/>
                </a:endParaRPr>
              </a:p>
            </p:txBody>
          </p:sp>
          <p:sp>
            <p:nvSpPr>
              <p:cNvPr id="11" name="TextBox 10">
                <a:extLst>
                  <a:ext uri="{FF2B5EF4-FFF2-40B4-BE49-F238E27FC236}">
                    <a16:creationId xmlns:a16="http://schemas.microsoft.com/office/drawing/2014/main" id="{42D2E90F-FD15-15FA-2725-FA58BB03C694}"/>
                  </a:ext>
                </a:extLst>
              </p:cNvPr>
              <p:cNvSpPr txBox="1"/>
              <p:nvPr/>
            </p:nvSpPr>
            <p:spPr>
              <a:xfrm>
                <a:off x="989626" y="10063816"/>
                <a:ext cx="3011940" cy="81415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3F3F3F"/>
                    </a:solidFill>
                    <a:effectLst/>
                    <a:uLnTx/>
                    <a:uFillTx/>
                    <a:latin typeface="Aptos" panose="020B0004020202020204" pitchFamily="34" charset="0"/>
                    <a:ea typeface="+mn-ea"/>
                    <a:cs typeface="+mn-cs"/>
                  </a:rPr>
                  <a:t>Switch</a:t>
                </a:r>
              </a:p>
            </p:txBody>
          </p:sp>
          <p:pic>
            <p:nvPicPr>
              <p:cNvPr id="12" name="Picture 11">
                <a:extLst>
                  <a:ext uri="{FF2B5EF4-FFF2-40B4-BE49-F238E27FC236}">
                    <a16:creationId xmlns:a16="http://schemas.microsoft.com/office/drawing/2014/main" id="{8C302A15-0F0C-D693-5CF3-4A5DCFCFC881}"/>
                  </a:ext>
                </a:extLst>
              </p:cNvPr>
              <p:cNvPicPr>
                <a:picLocks noChangeAspect="1"/>
              </p:cNvPicPr>
              <p:nvPr/>
            </p:nvPicPr>
            <p:blipFill rotWithShape="1">
              <a:blip r:embed="rId4"/>
              <a:srcRect l="28339" t="15057" r="37571" b="27279"/>
              <a:stretch/>
            </p:blipFill>
            <p:spPr>
              <a:xfrm>
                <a:off x="1265702" y="5234208"/>
                <a:ext cx="2649600" cy="1987199"/>
              </a:xfrm>
              <a:prstGeom prst="rect">
                <a:avLst/>
              </a:prstGeom>
            </p:spPr>
          </p:pic>
          <p:pic>
            <p:nvPicPr>
              <p:cNvPr id="13" name="Picture 12">
                <a:extLst>
                  <a:ext uri="{FF2B5EF4-FFF2-40B4-BE49-F238E27FC236}">
                    <a16:creationId xmlns:a16="http://schemas.microsoft.com/office/drawing/2014/main" id="{42FB5CEA-34C8-A5BC-8578-1A355F87FE4C}"/>
                  </a:ext>
                </a:extLst>
              </p:cNvPr>
              <p:cNvPicPr>
                <a:picLocks noChangeAspect="1"/>
              </p:cNvPicPr>
              <p:nvPr/>
            </p:nvPicPr>
            <p:blipFill rotWithShape="1">
              <a:blip r:embed="rId4"/>
              <a:srcRect l="61248" t="15057" b="27279"/>
              <a:stretch/>
            </p:blipFill>
            <p:spPr>
              <a:xfrm>
                <a:off x="1114398" y="8179569"/>
                <a:ext cx="2729918" cy="1987199"/>
              </a:xfrm>
              <a:prstGeom prst="rect">
                <a:avLst/>
              </a:prstGeom>
            </p:spPr>
          </p:pic>
        </p:grpSp>
        <p:sp>
          <p:nvSpPr>
            <p:cNvPr id="15" name="TextBox 14">
              <a:extLst>
                <a:ext uri="{FF2B5EF4-FFF2-40B4-BE49-F238E27FC236}">
                  <a16:creationId xmlns:a16="http://schemas.microsoft.com/office/drawing/2014/main" id="{317740BE-9D88-3212-CB23-A31946796228}"/>
                </a:ext>
              </a:extLst>
            </p:cNvPr>
            <p:cNvSpPr txBox="1"/>
            <p:nvPr/>
          </p:nvSpPr>
          <p:spPr>
            <a:xfrm>
              <a:off x="684314" y="5579967"/>
              <a:ext cx="2114818"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F2E4C"/>
                  </a:solidFill>
                  <a:effectLst/>
                  <a:uLnTx/>
                  <a:uFillTx/>
                  <a:latin typeface="Aptos" panose="020B0004020202020204" pitchFamily="34" charset="0"/>
                  <a:ea typeface="+mn-ea"/>
                  <a:cs typeface="Geeza Pro" panose="02000400000000000000" pitchFamily="2" charset="-78"/>
                  <a:sym typeface="Abadi MT Std"/>
                </a:rPr>
                <a:t>Building Blocks</a:t>
              </a:r>
            </a:p>
          </p:txBody>
        </p:sp>
      </p:grpSp>
      <p:grpSp>
        <p:nvGrpSpPr>
          <p:cNvPr id="57" name="Group 56">
            <a:extLst>
              <a:ext uri="{FF2B5EF4-FFF2-40B4-BE49-F238E27FC236}">
                <a16:creationId xmlns:a16="http://schemas.microsoft.com/office/drawing/2014/main" id="{218696C4-296C-5D1A-9A85-9C58301D3B4B}"/>
              </a:ext>
            </a:extLst>
          </p:cNvPr>
          <p:cNvGrpSpPr/>
          <p:nvPr/>
        </p:nvGrpSpPr>
        <p:grpSpPr>
          <a:xfrm>
            <a:off x="7454988" y="1160056"/>
            <a:ext cx="4480125" cy="4789241"/>
            <a:chOff x="7454988" y="1160056"/>
            <a:chExt cx="4480125" cy="4789241"/>
          </a:xfrm>
        </p:grpSpPr>
        <p:pic>
          <p:nvPicPr>
            <p:cNvPr id="21" name="Picture 20">
              <a:extLst>
                <a:ext uri="{FF2B5EF4-FFF2-40B4-BE49-F238E27FC236}">
                  <a16:creationId xmlns:a16="http://schemas.microsoft.com/office/drawing/2014/main" id="{C892B7FD-8F33-C808-3061-025824B0F48B}"/>
                </a:ext>
              </a:extLst>
            </p:cNvPr>
            <p:cNvPicPr>
              <a:picLocks noChangeAspect="1"/>
            </p:cNvPicPr>
            <p:nvPr/>
          </p:nvPicPr>
          <p:blipFill>
            <a:blip r:embed="rId5"/>
            <a:stretch>
              <a:fillRect/>
            </a:stretch>
          </p:blipFill>
          <p:spPr>
            <a:xfrm>
              <a:off x="9817461" y="1160056"/>
              <a:ext cx="1695898" cy="1595976"/>
            </a:xfrm>
            <a:prstGeom prst="rect">
              <a:avLst/>
            </a:prstGeom>
          </p:spPr>
        </p:pic>
        <p:pic>
          <p:nvPicPr>
            <p:cNvPr id="22" name="Picture 21">
              <a:extLst>
                <a:ext uri="{FF2B5EF4-FFF2-40B4-BE49-F238E27FC236}">
                  <a16:creationId xmlns:a16="http://schemas.microsoft.com/office/drawing/2014/main" id="{17498A39-7904-698C-F512-B1E2C7492CCD}"/>
                </a:ext>
              </a:extLst>
            </p:cNvPr>
            <p:cNvPicPr>
              <a:picLocks noChangeAspect="1"/>
            </p:cNvPicPr>
            <p:nvPr/>
          </p:nvPicPr>
          <p:blipFill>
            <a:blip r:embed="rId6"/>
            <a:stretch>
              <a:fillRect/>
            </a:stretch>
          </p:blipFill>
          <p:spPr>
            <a:xfrm>
              <a:off x="9810658" y="3452301"/>
              <a:ext cx="2124455" cy="2211019"/>
            </a:xfrm>
            <a:prstGeom prst="rect">
              <a:avLst/>
            </a:prstGeom>
          </p:spPr>
        </p:pic>
        <p:grpSp>
          <p:nvGrpSpPr>
            <p:cNvPr id="23" name="Group 22">
              <a:extLst>
                <a:ext uri="{FF2B5EF4-FFF2-40B4-BE49-F238E27FC236}">
                  <a16:creationId xmlns:a16="http://schemas.microsoft.com/office/drawing/2014/main" id="{903E5EB8-6108-11D2-4B9F-5F6AEC9C5794}"/>
                </a:ext>
              </a:extLst>
            </p:cNvPr>
            <p:cNvGrpSpPr/>
            <p:nvPr/>
          </p:nvGrpSpPr>
          <p:grpSpPr>
            <a:xfrm>
              <a:off x="7454988" y="1337234"/>
              <a:ext cx="1279151" cy="1303277"/>
              <a:chOff x="670085" y="1364909"/>
              <a:chExt cx="2637151" cy="2586083"/>
            </a:xfrm>
          </p:grpSpPr>
          <p:cxnSp>
            <p:nvCxnSpPr>
              <p:cNvPr id="24" name="Straight Connector 23">
                <a:extLst>
                  <a:ext uri="{FF2B5EF4-FFF2-40B4-BE49-F238E27FC236}">
                    <a16:creationId xmlns:a16="http://schemas.microsoft.com/office/drawing/2014/main" id="{C5CCF4AA-EC72-5BF3-635E-A00DAE7FEDF7}"/>
                  </a:ext>
                </a:extLst>
              </p:cNvPr>
              <p:cNvCxnSpPr>
                <a:cxnSpLocks/>
                <a:stCxn id="36" idx="3"/>
                <a:endCxn id="47" idx="1"/>
              </p:cNvCxnSpPr>
              <p:nvPr/>
            </p:nvCxnSpPr>
            <p:spPr>
              <a:xfrm>
                <a:off x="1005723" y="2285598"/>
                <a:ext cx="1946100" cy="0"/>
              </a:xfrm>
              <a:prstGeom prst="line">
                <a:avLst/>
              </a:prstGeom>
              <a:solidFill>
                <a:srgbClr val="6B9BC7"/>
              </a:solidFill>
              <a:ln w="38100" cap="flat" cmpd="sng" algn="ctr">
                <a:solidFill>
                  <a:srgbClr val="800000"/>
                </a:solidFill>
                <a:prstDash val="solid"/>
              </a:ln>
              <a:effectLst/>
            </p:spPr>
          </p:cxnSp>
          <p:cxnSp>
            <p:nvCxnSpPr>
              <p:cNvPr id="25" name="Straight Connector 24">
                <a:extLst>
                  <a:ext uri="{FF2B5EF4-FFF2-40B4-BE49-F238E27FC236}">
                    <a16:creationId xmlns:a16="http://schemas.microsoft.com/office/drawing/2014/main" id="{ADDCD267-4290-E45E-3809-0841FE64E6F2}"/>
                  </a:ext>
                </a:extLst>
              </p:cNvPr>
              <p:cNvCxnSpPr>
                <a:cxnSpLocks/>
                <a:stCxn id="39" idx="3"/>
                <a:endCxn id="42" idx="1"/>
              </p:cNvCxnSpPr>
              <p:nvPr/>
            </p:nvCxnSpPr>
            <p:spPr>
              <a:xfrm>
                <a:off x="1005723" y="3041036"/>
                <a:ext cx="1965876" cy="0"/>
              </a:xfrm>
              <a:prstGeom prst="line">
                <a:avLst/>
              </a:prstGeom>
              <a:solidFill>
                <a:srgbClr val="6B9BC7"/>
              </a:solidFill>
              <a:ln w="38100" cap="flat" cmpd="sng" algn="ctr">
                <a:solidFill>
                  <a:srgbClr val="800000"/>
                </a:solidFill>
                <a:prstDash val="solid"/>
              </a:ln>
              <a:effectLst/>
            </p:spPr>
          </p:cxnSp>
          <p:cxnSp>
            <p:nvCxnSpPr>
              <p:cNvPr id="26" name="Straight Connector 25">
                <a:extLst>
                  <a:ext uri="{FF2B5EF4-FFF2-40B4-BE49-F238E27FC236}">
                    <a16:creationId xmlns:a16="http://schemas.microsoft.com/office/drawing/2014/main" id="{197042BE-828B-81E7-07CD-362EAC069895}"/>
                  </a:ext>
                </a:extLst>
              </p:cNvPr>
              <p:cNvCxnSpPr>
                <a:cxnSpLocks/>
                <a:stCxn id="43" idx="3"/>
                <a:endCxn id="46" idx="1"/>
              </p:cNvCxnSpPr>
              <p:nvPr/>
            </p:nvCxnSpPr>
            <p:spPr>
              <a:xfrm>
                <a:off x="1005723" y="3785740"/>
                <a:ext cx="1965876" cy="0"/>
              </a:xfrm>
              <a:prstGeom prst="line">
                <a:avLst/>
              </a:prstGeom>
              <a:solidFill>
                <a:srgbClr val="6B9BC7"/>
              </a:solidFill>
              <a:ln w="38100" cap="flat" cmpd="sng" algn="ctr">
                <a:solidFill>
                  <a:srgbClr val="800000"/>
                </a:solidFill>
                <a:prstDash val="solid"/>
              </a:ln>
              <a:effectLst/>
            </p:spPr>
          </p:cxnSp>
          <p:cxnSp>
            <p:nvCxnSpPr>
              <p:cNvPr id="27" name="Straight Connector 26">
                <a:extLst>
                  <a:ext uri="{FF2B5EF4-FFF2-40B4-BE49-F238E27FC236}">
                    <a16:creationId xmlns:a16="http://schemas.microsoft.com/office/drawing/2014/main" id="{56B68176-2E2E-C783-1D75-A92EEA438612}"/>
                  </a:ext>
                </a:extLst>
              </p:cNvPr>
              <p:cNvCxnSpPr>
                <a:cxnSpLocks/>
                <a:stCxn id="43" idx="0"/>
                <a:endCxn id="32" idx="2"/>
              </p:cNvCxnSpPr>
              <p:nvPr/>
            </p:nvCxnSpPr>
            <p:spPr>
              <a:xfrm flipV="1">
                <a:off x="837904" y="1695413"/>
                <a:ext cx="0" cy="1925075"/>
              </a:xfrm>
              <a:prstGeom prst="line">
                <a:avLst/>
              </a:prstGeom>
              <a:solidFill>
                <a:srgbClr val="6B9BC7"/>
              </a:solidFill>
              <a:ln w="38100" cap="flat" cmpd="sng" algn="ctr">
                <a:solidFill>
                  <a:srgbClr val="800000"/>
                </a:solidFill>
                <a:prstDash val="solid"/>
              </a:ln>
              <a:effectLst/>
            </p:spPr>
          </p:cxnSp>
          <p:cxnSp>
            <p:nvCxnSpPr>
              <p:cNvPr id="28" name="Straight Connector 27">
                <a:extLst>
                  <a:ext uri="{FF2B5EF4-FFF2-40B4-BE49-F238E27FC236}">
                    <a16:creationId xmlns:a16="http://schemas.microsoft.com/office/drawing/2014/main" id="{F65FE743-0C53-B166-F820-801E10212392}"/>
                  </a:ext>
                </a:extLst>
              </p:cNvPr>
              <p:cNvCxnSpPr>
                <a:cxnSpLocks/>
                <a:stCxn id="33" idx="2"/>
                <a:endCxn id="44" idx="0"/>
              </p:cNvCxnSpPr>
              <p:nvPr/>
            </p:nvCxnSpPr>
            <p:spPr>
              <a:xfrm>
                <a:off x="1605076" y="1695413"/>
                <a:ext cx="0" cy="1925075"/>
              </a:xfrm>
              <a:prstGeom prst="line">
                <a:avLst/>
              </a:prstGeom>
              <a:solidFill>
                <a:srgbClr val="6B9BC7"/>
              </a:solidFill>
              <a:ln w="38100" cap="flat" cmpd="sng" algn="ctr">
                <a:solidFill>
                  <a:srgbClr val="800000"/>
                </a:solidFill>
                <a:prstDash val="solid"/>
              </a:ln>
              <a:effectLst/>
            </p:spPr>
          </p:cxnSp>
          <p:cxnSp>
            <p:nvCxnSpPr>
              <p:cNvPr id="29" name="Straight Connector 28">
                <a:extLst>
                  <a:ext uri="{FF2B5EF4-FFF2-40B4-BE49-F238E27FC236}">
                    <a16:creationId xmlns:a16="http://schemas.microsoft.com/office/drawing/2014/main" id="{BFC9C9A6-96B7-4455-1EB6-5FF19481351B}"/>
                  </a:ext>
                </a:extLst>
              </p:cNvPr>
              <p:cNvCxnSpPr>
                <a:cxnSpLocks/>
                <a:stCxn id="34" idx="2"/>
                <a:endCxn id="45" idx="0"/>
              </p:cNvCxnSpPr>
              <p:nvPr/>
            </p:nvCxnSpPr>
            <p:spPr>
              <a:xfrm>
                <a:off x="2372246" y="1695413"/>
                <a:ext cx="0" cy="1925075"/>
              </a:xfrm>
              <a:prstGeom prst="line">
                <a:avLst/>
              </a:prstGeom>
              <a:solidFill>
                <a:srgbClr val="6B9BC7"/>
              </a:solidFill>
              <a:ln w="38100" cap="flat" cmpd="sng" algn="ctr">
                <a:solidFill>
                  <a:srgbClr val="800000"/>
                </a:solidFill>
                <a:prstDash val="solid"/>
              </a:ln>
              <a:effectLst/>
            </p:spPr>
          </p:cxnSp>
          <p:cxnSp>
            <p:nvCxnSpPr>
              <p:cNvPr id="30" name="Straight Connector 29">
                <a:extLst>
                  <a:ext uri="{FF2B5EF4-FFF2-40B4-BE49-F238E27FC236}">
                    <a16:creationId xmlns:a16="http://schemas.microsoft.com/office/drawing/2014/main" id="{BAF3AA40-6D73-AA16-DA72-2D8656A16D4D}"/>
                  </a:ext>
                </a:extLst>
              </p:cNvPr>
              <p:cNvCxnSpPr>
                <a:cxnSpLocks/>
                <a:stCxn id="35" idx="2"/>
                <a:endCxn id="46" idx="0"/>
              </p:cNvCxnSpPr>
              <p:nvPr/>
            </p:nvCxnSpPr>
            <p:spPr>
              <a:xfrm>
                <a:off x="3139418" y="1695413"/>
                <a:ext cx="0" cy="1925075"/>
              </a:xfrm>
              <a:prstGeom prst="line">
                <a:avLst/>
              </a:prstGeom>
              <a:solidFill>
                <a:srgbClr val="6B9BC7"/>
              </a:solidFill>
              <a:ln w="38100" cap="flat" cmpd="sng" algn="ctr">
                <a:solidFill>
                  <a:srgbClr val="800000"/>
                </a:solidFill>
                <a:prstDash val="solid"/>
              </a:ln>
              <a:effectLst/>
            </p:spPr>
          </p:cxnSp>
          <p:cxnSp>
            <p:nvCxnSpPr>
              <p:cNvPr id="31" name="Straight Connector 30">
                <a:extLst>
                  <a:ext uri="{FF2B5EF4-FFF2-40B4-BE49-F238E27FC236}">
                    <a16:creationId xmlns:a16="http://schemas.microsoft.com/office/drawing/2014/main" id="{C07930DD-38AB-7EFF-1385-3873EE6A1F04}"/>
                  </a:ext>
                </a:extLst>
              </p:cNvPr>
              <p:cNvCxnSpPr>
                <a:cxnSpLocks/>
                <a:stCxn id="32" idx="3"/>
                <a:endCxn id="35" idx="1"/>
              </p:cNvCxnSpPr>
              <p:nvPr/>
            </p:nvCxnSpPr>
            <p:spPr>
              <a:xfrm>
                <a:off x="1005723" y="1530161"/>
                <a:ext cx="1965876" cy="0"/>
              </a:xfrm>
              <a:prstGeom prst="line">
                <a:avLst/>
              </a:prstGeom>
              <a:solidFill>
                <a:srgbClr val="6B9BC7"/>
              </a:solidFill>
              <a:ln w="38100" cap="flat" cmpd="sng" algn="ctr">
                <a:solidFill>
                  <a:srgbClr val="800000"/>
                </a:solidFill>
                <a:prstDash val="solid"/>
              </a:ln>
              <a:effectLst/>
            </p:spPr>
          </p:cxnSp>
          <p:sp>
            <p:nvSpPr>
              <p:cNvPr id="32" name="Rectangle 31">
                <a:extLst>
                  <a:ext uri="{FF2B5EF4-FFF2-40B4-BE49-F238E27FC236}">
                    <a16:creationId xmlns:a16="http://schemas.microsoft.com/office/drawing/2014/main" id="{2183B946-BF82-9F91-F2D4-96812BC0537D}"/>
                  </a:ext>
                </a:extLst>
              </p:cNvPr>
              <p:cNvSpPr/>
              <p:nvPr/>
            </p:nvSpPr>
            <p:spPr>
              <a:xfrm>
                <a:off x="670085" y="1364909"/>
                <a:ext cx="335638" cy="330504"/>
              </a:xfrm>
              <a:prstGeom prst="rect">
                <a:avLst/>
              </a:prstGeom>
              <a:solidFill>
                <a:srgbClr val="C5E176"/>
              </a:solidFill>
              <a:ln w="19050" cap="flat" cmpd="sng" algn="ctr">
                <a:solidFill>
                  <a:sysClr val="windowText" lastClr="000000">
                    <a:shade val="9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mbria"/>
                  <a:ea typeface="+mn-ea"/>
                  <a:cs typeface="+mn-cs"/>
                </a:endParaRPr>
              </a:p>
            </p:txBody>
          </p:sp>
          <p:sp>
            <p:nvSpPr>
              <p:cNvPr id="33" name="Rectangle 32">
                <a:extLst>
                  <a:ext uri="{FF2B5EF4-FFF2-40B4-BE49-F238E27FC236}">
                    <a16:creationId xmlns:a16="http://schemas.microsoft.com/office/drawing/2014/main" id="{3BF52CE4-998B-F2F2-3F24-308F25798F1E}"/>
                  </a:ext>
                </a:extLst>
              </p:cNvPr>
              <p:cNvSpPr/>
              <p:nvPr/>
            </p:nvSpPr>
            <p:spPr>
              <a:xfrm>
                <a:off x="1437256" y="1364909"/>
                <a:ext cx="335638" cy="330504"/>
              </a:xfrm>
              <a:prstGeom prst="rect">
                <a:avLst/>
              </a:prstGeom>
              <a:solidFill>
                <a:srgbClr val="C5E176"/>
              </a:solidFill>
              <a:ln w="19050" cap="flat" cmpd="sng" algn="ctr">
                <a:solidFill>
                  <a:sysClr val="windowText" lastClr="000000">
                    <a:shade val="9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mbria"/>
                  <a:ea typeface="+mn-ea"/>
                  <a:cs typeface="+mn-cs"/>
                </a:endParaRPr>
              </a:p>
            </p:txBody>
          </p:sp>
          <p:sp>
            <p:nvSpPr>
              <p:cNvPr id="34" name="Rectangle 33">
                <a:extLst>
                  <a:ext uri="{FF2B5EF4-FFF2-40B4-BE49-F238E27FC236}">
                    <a16:creationId xmlns:a16="http://schemas.microsoft.com/office/drawing/2014/main" id="{64FFD1AB-F16F-A94D-15DC-C5486F5D59A7}"/>
                  </a:ext>
                </a:extLst>
              </p:cNvPr>
              <p:cNvSpPr/>
              <p:nvPr/>
            </p:nvSpPr>
            <p:spPr>
              <a:xfrm>
                <a:off x="2204427" y="1364909"/>
                <a:ext cx="335638" cy="330504"/>
              </a:xfrm>
              <a:prstGeom prst="rect">
                <a:avLst/>
              </a:prstGeom>
              <a:solidFill>
                <a:srgbClr val="C5E176"/>
              </a:solidFill>
              <a:ln w="19050" cap="flat" cmpd="sng" algn="ctr">
                <a:solidFill>
                  <a:sysClr val="windowText" lastClr="000000">
                    <a:shade val="9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mbria"/>
                  <a:ea typeface="+mn-ea"/>
                  <a:cs typeface="+mn-cs"/>
                </a:endParaRPr>
              </a:p>
            </p:txBody>
          </p:sp>
          <p:sp>
            <p:nvSpPr>
              <p:cNvPr id="35" name="Rectangle 34">
                <a:extLst>
                  <a:ext uri="{FF2B5EF4-FFF2-40B4-BE49-F238E27FC236}">
                    <a16:creationId xmlns:a16="http://schemas.microsoft.com/office/drawing/2014/main" id="{EB54F792-DDFD-33CE-0779-A4681CA4FF82}"/>
                  </a:ext>
                </a:extLst>
              </p:cNvPr>
              <p:cNvSpPr/>
              <p:nvPr/>
            </p:nvSpPr>
            <p:spPr>
              <a:xfrm>
                <a:off x="2971598" y="1364909"/>
                <a:ext cx="335638" cy="330504"/>
              </a:xfrm>
              <a:prstGeom prst="rect">
                <a:avLst/>
              </a:prstGeom>
              <a:solidFill>
                <a:srgbClr val="C5E176"/>
              </a:solidFill>
              <a:ln w="19050" cap="flat" cmpd="sng" algn="ctr">
                <a:solidFill>
                  <a:sysClr val="windowText" lastClr="000000">
                    <a:shade val="9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mbria"/>
                  <a:ea typeface="+mn-ea"/>
                  <a:cs typeface="+mn-cs"/>
                </a:endParaRPr>
              </a:p>
            </p:txBody>
          </p:sp>
          <p:sp>
            <p:nvSpPr>
              <p:cNvPr id="36" name="Rectangle 35">
                <a:extLst>
                  <a:ext uri="{FF2B5EF4-FFF2-40B4-BE49-F238E27FC236}">
                    <a16:creationId xmlns:a16="http://schemas.microsoft.com/office/drawing/2014/main" id="{FBC4BBF9-57BB-7940-827D-B485FDDCCA3B}"/>
                  </a:ext>
                </a:extLst>
              </p:cNvPr>
              <p:cNvSpPr/>
              <p:nvPr/>
            </p:nvSpPr>
            <p:spPr>
              <a:xfrm>
                <a:off x="670085" y="2120346"/>
                <a:ext cx="335638" cy="330504"/>
              </a:xfrm>
              <a:prstGeom prst="rect">
                <a:avLst/>
              </a:prstGeom>
              <a:solidFill>
                <a:srgbClr val="C5E176"/>
              </a:solidFill>
              <a:ln w="19050" cap="flat" cmpd="sng" algn="ctr">
                <a:solidFill>
                  <a:sysClr val="windowText" lastClr="000000">
                    <a:shade val="9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mbria"/>
                  <a:ea typeface="+mn-ea"/>
                  <a:cs typeface="+mn-cs"/>
                </a:endParaRPr>
              </a:p>
            </p:txBody>
          </p:sp>
          <p:sp>
            <p:nvSpPr>
              <p:cNvPr id="37" name="Rectangle 36">
                <a:extLst>
                  <a:ext uri="{FF2B5EF4-FFF2-40B4-BE49-F238E27FC236}">
                    <a16:creationId xmlns:a16="http://schemas.microsoft.com/office/drawing/2014/main" id="{0E34F6D8-91A1-1AE9-3925-15E78FB2D693}"/>
                  </a:ext>
                </a:extLst>
              </p:cNvPr>
              <p:cNvSpPr/>
              <p:nvPr/>
            </p:nvSpPr>
            <p:spPr>
              <a:xfrm>
                <a:off x="1437256" y="2120346"/>
                <a:ext cx="335638" cy="330504"/>
              </a:xfrm>
              <a:prstGeom prst="rect">
                <a:avLst/>
              </a:prstGeom>
              <a:solidFill>
                <a:srgbClr val="C5E176"/>
              </a:solidFill>
              <a:ln w="19050" cap="flat" cmpd="sng" algn="ctr">
                <a:solidFill>
                  <a:sysClr val="windowText" lastClr="000000">
                    <a:shade val="9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mbria"/>
                  <a:ea typeface="+mn-ea"/>
                  <a:cs typeface="+mn-cs"/>
                </a:endParaRPr>
              </a:p>
            </p:txBody>
          </p:sp>
          <p:sp>
            <p:nvSpPr>
              <p:cNvPr id="38" name="Rectangle 37">
                <a:extLst>
                  <a:ext uri="{FF2B5EF4-FFF2-40B4-BE49-F238E27FC236}">
                    <a16:creationId xmlns:a16="http://schemas.microsoft.com/office/drawing/2014/main" id="{B1BBF56A-A931-CDA6-B425-4571EB3CB2DB}"/>
                  </a:ext>
                </a:extLst>
              </p:cNvPr>
              <p:cNvSpPr/>
              <p:nvPr/>
            </p:nvSpPr>
            <p:spPr>
              <a:xfrm>
                <a:off x="2204427" y="2120346"/>
                <a:ext cx="335638" cy="330504"/>
              </a:xfrm>
              <a:prstGeom prst="rect">
                <a:avLst/>
              </a:prstGeom>
              <a:solidFill>
                <a:srgbClr val="C5E176"/>
              </a:solidFill>
              <a:ln w="19050" cap="flat" cmpd="sng" algn="ctr">
                <a:solidFill>
                  <a:sysClr val="windowText" lastClr="000000">
                    <a:shade val="9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a:ea typeface="+mn-ea"/>
                  <a:cs typeface="+mn-cs"/>
                </a:endParaRPr>
              </a:p>
            </p:txBody>
          </p:sp>
          <p:sp>
            <p:nvSpPr>
              <p:cNvPr id="39" name="Rectangle 38">
                <a:extLst>
                  <a:ext uri="{FF2B5EF4-FFF2-40B4-BE49-F238E27FC236}">
                    <a16:creationId xmlns:a16="http://schemas.microsoft.com/office/drawing/2014/main" id="{73DF57CE-6803-BC1D-0EB4-E572729B1040}"/>
                  </a:ext>
                </a:extLst>
              </p:cNvPr>
              <p:cNvSpPr/>
              <p:nvPr/>
            </p:nvSpPr>
            <p:spPr>
              <a:xfrm>
                <a:off x="670085" y="2875784"/>
                <a:ext cx="335638" cy="330504"/>
              </a:xfrm>
              <a:prstGeom prst="rect">
                <a:avLst/>
              </a:prstGeom>
              <a:solidFill>
                <a:srgbClr val="C5E176"/>
              </a:solidFill>
              <a:ln w="19050" cap="flat" cmpd="sng" algn="ctr">
                <a:solidFill>
                  <a:sysClr val="windowText" lastClr="000000">
                    <a:shade val="9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mbria"/>
                  <a:ea typeface="+mn-ea"/>
                  <a:cs typeface="+mn-cs"/>
                </a:endParaRPr>
              </a:p>
            </p:txBody>
          </p:sp>
          <p:sp>
            <p:nvSpPr>
              <p:cNvPr id="40" name="Rectangle 39">
                <a:extLst>
                  <a:ext uri="{FF2B5EF4-FFF2-40B4-BE49-F238E27FC236}">
                    <a16:creationId xmlns:a16="http://schemas.microsoft.com/office/drawing/2014/main" id="{AB22DC6D-7308-7974-7A07-A0F5E0E96F1C}"/>
                  </a:ext>
                </a:extLst>
              </p:cNvPr>
              <p:cNvSpPr/>
              <p:nvPr/>
            </p:nvSpPr>
            <p:spPr>
              <a:xfrm>
                <a:off x="1437256" y="2875784"/>
                <a:ext cx="335638" cy="330504"/>
              </a:xfrm>
              <a:prstGeom prst="rect">
                <a:avLst/>
              </a:prstGeom>
              <a:solidFill>
                <a:srgbClr val="C5E176"/>
              </a:solidFill>
              <a:ln w="19050" cap="flat" cmpd="sng" algn="ctr">
                <a:solidFill>
                  <a:sysClr val="windowText" lastClr="000000">
                    <a:shade val="9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mbria"/>
                  <a:ea typeface="+mn-ea"/>
                  <a:cs typeface="+mn-cs"/>
                </a:endParaRPr>
              </a:p>
            </p:txBody>
          </p:sp>
          <p:sp>
            <p:nvSpPr>
              <p:cNvPr id="41" name="Rectangle 40">
                <a:extLst>
                  <a:ext uri="{FF2B5EF4-FFF2-40B4-BE49-F238E27FC236}">
                    <a16:creationId xmlns:a16="http://schemas.microsoft.com/office/drawing/2014/main" id="{0E64B93E-B5D8-24EE-4F37-8FF3631EE5BC}"/>
                  </a:ext>
                </a:extLst>
              </p:cNvPr>
              <p:cNvSpPr/>
              <p:nvPr/>
            </p:nvSpPr>
            <p:spPr>
              <a:xfrm>
                <a:off x="2204427" y="2875784"/>
                <a:ext cx="335638" cy="330504"/>
              </a:xfrm>
              <a:prstGeom prst="rect">
                <a:avLst/>
              </a:prstGeom>
              <a:solidFill>
                <a:srgbClr val="C5E176"/>
              </a:solidFill>
              <a:ln w="19050" cap="flat" cmpd="sng" algn="ctr">
                <a:solidFill>
                  <a:sysClr val="windowText" lastClr="000000">
                    <a:shade val="9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mbria"/>
                  <a:ea typeface="+mn-ea"/>
                  <a:cs typeface="+mn-cs"/>
                </a:endParaRPr>
              </a:p>
            </p:txBody>
          </p:sp>
          <p:sp>
            <p:nvSpPr>
              <p:cNvPr id="42" name="Rectangle 41">
                <a:extLst>
                  <a:ext uri="{FF2B5EF4-FFF2-40B4-BE49-F238E27FC236}">
                    <a16:creationId xmlns:a16="http://schemas.microsoft.com/office/drawing/2014/main" id="{1ABC4FEB-64EF-1B61-BCEC-D217B4BA35CA}"/>
                  </a:ext>
                </a:extLst>
              </p:cNvPr>
              <p:cNvSpPr/>
              <p:nvPr/>
            </p:nvSpPr>
            <p:spPr>
              <a:xfrm>
                <a:off x="2971598" y="2875784"/>
                <a:ext cx="335638" cy="330504"/>
              </a:xfrm>
              <a:prstGeom prst="rect">
                <a:avLst/>
              </a:prstGeom>
              <a:solidFill>
                <a:srgbClr val="C5E176"/>
              </a:solidFill>
              <a:ln w="19050" cap="flat" cmpd="sng" algn="ctr">
                <a:solidFill>
                  <a:sysClr val="windowText" lastClr="000000">
                    <a:shade val="9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mbria"/>
                  <a:ea typeface="+mn-ea"/>
                  <a:cs typeface="+mn-cs"/>
                </a:endParaRPr>
              </a:p>
            </p:txBody>
          </p:sp>
          <p:sp>
            <p:nvSpPr>
              <p:cNvPr id="43" name="Rectangle 42">
                <a:extLst>
                  <a:ext uri="{FF2B5EF4-FFF2-40B4-BE49-F238E27FC236}">
                    <a16:creationId xmlns:a16="http://schemas.microsoft.com/office/drawing/2014/main" id="{E5B3684C-4DD3-021D-DD42-975460A7E32D}"/>
                  </a:ext>
                </a:extLst>
              </p:cNvPr>
              <p:cNvSpPr/>
              <p:nvPr/>
            </p:nvSpPr>
            <p:spPr>
              <a:xfrm>
                <a:off x="670085" y="3620488"/>
                <a:ext cx="335638" cy="330504"/>
              </a:xfrm>
              <a:prstGeom prst="rect">
                <a:avLst/>
              </a:prstGeom>
              <a:solidFill>
                <a:srgbClr val="C5E176"/>
              </a:solidFill>
              <a:ln w="19050" cap="flat" cmpd="sng" algn="ctr">
                <a:solidFill>
                  <a:sysClr val="windowText" lastClr="000000">
                    <a:shade val="9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mbria"/>
                  <a:ea typeface="+mn-ea"/>
                  <a:cs typeface="+mn-cs"/>
                </a:endParaRPr>
              </a:p>
            </p:txBody>
          </p:sp>
          <p:sp>
            <p:nvSpPr>
              <p:cNvPr id="44" name="Rectangle 43">
                <a:extLst>
                  <a:ext uri="{FF2B5EF4-FFF2-40B4-BE49-F238E27FC236}">
                    <a16:creationId xmlns:a16="http://schemas.microsoft.com/office/drawing/2014/main" id="{0D4A192B-E02E-5729-ACB9-57575508CA41}"/>
                  </a:ext>
                </a:extLst>
              </p:cNvPr>
              <p:cNvSpPr/>
              <p:nvPr/>
            </p:nvSpPr>
            <p:spPr>
              <a:xfrm>
                <a:off x="1437256" y="3620488"/>
                <a:ext cx="335638" cy="330504"/>
              </a:xfrm>
              <a:prstGeom prst="rect">
                <a:avLst/>
              </a:prstGeom>
              <a:solidFill>
                <a:srgbClr val="C5E176"/>
              </a:solidFill>
              <a:ln w="19050" cap="flat" cmpd="sng" algn="ctr">
                <a:solidFill>
                  <a:sysClr val="windowText" lastClr="000000">
                    <a:shade val="9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latin typeface="Cambria"/>
                  <a:ea typeface="+mn-ea"/>
                  <a:cs typeface="+mn-cs"/>
                </a:endParaRPr>
              </a:p>
            </p:txBody>
          </p:sp>
          <p:sp>
            <p:nvSpPr>
              <p:cNvPr id="45" name="Rectangle 44">
                <a:extLst>
                  <a:ext uri="{FF2B5EF4-FFF2-40B4-BE49-F238E27FC236}">
                    <a16:creationId xmlns:a16="http://schemas.microsoft.com/office/drawing/2014/main" id="{5626645C-3BBC-3A65-C167-22F24E40A92C}"/>
                  </a:ext>
                </a:extLst>
              </p:cNvPr>
              <p:cNvSpPr/>
              <p:nvPr/>
            </p:nvSpPr>
            <p:spPr>
              <a:xfrm>
                <a:off x="2204427" y="3620488"/>
                <a:ext cx="335638" cy="330504"/>
              </a:xfrm>
              <a:prstGeom prst="rect">
                <a:avLst/>
              </a:prstGeom>
              <a:solidFill>
                <a:srgbClr val="C5E176"/>
              </a:solidFill>
              <a:ln w="19050" cap="flat" cmpd="sng" algn="ctr">
                <a:solidFill>
                  <a:sysClr val="windowText" lastClr="000000">
                    <a:shade val="9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mbria"/>
                  <a:ea typeface="+mn-ea"/>
                  <a:cs typeface="+mn-cs"/>
                </a:endParaRPr>
              </a:p>
            </p:txBody>
          </p:sp>
          <p:sp>
            <p:nvSpPr>
              <p:cNvPr id="46" name="Rectangle 45">
                <a:extLst>
                  <a:ext uri="{FF2B5EF4-FFF2-40B4-BE49-F238E27FC236}">
                    <a16:creationId xmlns:a16="http://schemas.microsoft.com/office/drawing/2014/main" id="{59261FC2-DDF3-A523-A064-7C875A2C16F5}"/>
                  </a:ext>
                </a:extLst>
              </p:cNvPr>
              <p:cNvSpPr/>
              <p:nvPr/>
            </p:nvSpPr>
            <p:spPr>
              <a:xfrm>
                <a:off x="2971598" y="3620488"/>
                <a:ext cx="335638" cy="330504"/>
              </a:xfrm>
              <a:prstGeom prst="rect">
                <a:avLst/>
              </a:prstGeom>
              <a:solidFill>
                <a:srgbClr val="C5E176"/>
              </a:solidFill>
              <a:ln w="19050" cap="flat" cmpd="sng" algn="ctr">
                <a:solidFill>
                  <a:sysClr val="windowText" lastClr="000000">
                    <a:shade val="9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mbria"/>
                  <a:ea typeface="+mn-ea"/>
                  <a:cs typeface="+mn-cs"/>
                </a:endParaRPr>
              </a:p>
            </p:txBody>
          </p:sp>
          <p:sp>
            <p:nvSpPr>
              <p:cNvPr id="47" name="Rectangle 46">
                <a:extLst>
                  <a:ext uri="{FF2B5EF4-FFF2-40B4-BE49-F238E27FC236}">
                    <a16:creationId xmlns:a16="http://schemas.microsoft.com/office/drawing/2014/main" id="{1999818A-DF4A-FBD1-666A-38169C92A713}"/>
                  </a:ext>
                </a:extLst>
              </p:cNvPr>
              <p:cNvSpPr/>
              <p:nvPr/>
            </p:nvSpPr>
            <p:spPr>
              <a:xfrm>
                <a:off x="2951822" y="2120346"/>
                <a:ext cx="335638" cy="330504"/>
              </a:xfrm>
              <a:prstGeom prst="rect">
                <a:avLst/>
              </a:prstGeom>
              <a:solidFill>
                <a:srgbClr val="C5E176"/>
              </a:solidFill>
              <a:ln w="19050" cap="flat" cmpd="sng" algn="ctr">
                <a:solidFill>
                  <a:sysClr val="windowText" lastClr="000000">
                    <a:shade val="9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Cambria"/>
                  <a:ea typeface="+mn-ea"/>
                  <a:cs typeface="+mn-cs"/>
                </a:endParaRPr>
              </a:p>
            </p:txBody>
          </p:sp>
        </p:grpSp>
        <p:sp>
          <p:nvSpPr>
            <p:cNvPr id="7" name="TextBox 6">
              <a:extLst>
                <a:ext uri="{FF2B5EF4-FFF2-40B4-BE49-F238E27FC236}">
                  <a16:creationId xmlns:a16="http://schemas.microsoft.com/office/drawing/2014/main" id="{B4934A30-E178-E217-E0E6-C6EAFC8916C0}"/>
                </a:ext>
              </a:extLst>
            </p:cNvPr>
            <p:cNvSpPr txBox="1"/>
            <p:nvPr/>
          </p:nvSpPr>
          <p:spPr>
            <a:xfrm>
              <a:off x="7565581" y="2723791"/>
              <a:ext cx="108715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F3F3F"/>
                  </a:solidFill>
                  <a:effectLst/>
                  <a:uLnTx/>
                  <a:uFillTx/>
                  <a:latin typeface="Esteban"/>
                  <a:ea typeface="+mn-ea"/>
                  <a:cs typeface="+mn-cs"/>
                </a:rPr>
                <a:t>2D Mesh</a:t>
              </a:r>
            </a:p>
          </p:txBody>
        </p:sp>
        <p:sp>
          <p:nvSpPr>
            <p:cNvPr id="49" name="TextBox 48">
              <a:extLst>
                <a:ext uri="{FF2B5EF4-FFF2-40B4-BE49-F238E27FC236}">
                  <a16:creationId xmlns:a16="http://schemas.microsoft.com/office/drawing/2014/main" id="{4488ECA7-1E03-8632-6060-35A6CE0C8A25}"/>
                </a:ext>
              </a:extLst>
            </p:cNvPr>
            <p:cNvSpPr txBox="1"/>
            <p:nvPr/>
          </p:nvSpPr>
          <p:spPr>
            <a:xfrm>
              <a:off x="10038041" y="2828057"/>
              <a:ext cx="166968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F3F3F"/>
                  </a:solidFill>
                  <a:effectLst/>
                  <a:uLnTx/>
                  <a:uFillTx/>
                  <a:latin typeface="Esteban"/>
                  <a:ea typeface="+mn-ea"/>
                  <a:cs typeface="+mn-cs"/>
                </a:rPr>
                <a:t>3D Hypercube</a:t>
              </a:r>
            </a:p>
          </p:txBody>
        </p:sp>
        <p:sp>
          <p:nvSpPr>
            <p:cNvPr id="55" name="TextBox 54">
              <a:extLst>
                <a:ext uri="{FF2B5EF4-FFF2-40B4-BE49-F238E27FC236}">
                  <a16:creationId xmlns:a16="http://schemas.microsoft.com/office/drawing/2014/main" id="{745283D5-A664-EB2F-24DF-6CB06ADDBB1F}"/>
                </a:ext>
              </a:extLst>
            </p:cNvPr>
            <p:cNvSpPr txBox="1"/>
            <p:nvPr/>
          </p:nvSpPr>
          <p:spPr>
            <a:xfrm>
              <a:off x="7645134" y="5505763"/>
              <a:ext cx="124098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F3F3F"/>
                  </a:solidFill>
                  <a:effectLst/>
                  <a:uLnTx/>
                  <a:uFillTx/>
                  <a:latin typeface="Esteban"/>
                  <a:ea typeface="+mn-ea"/>
                  <a:cs typeface="+mn-cs"/>
                </a:rPr>
                <a:t>DragonFly</a:t>
              </a:r>
            </a:p>
          </p:txBody>
        </p:sp>
        <p:sp>
          <p:nvSpPr>
            <p:cNvPr id="56" name="TextBox 55">
              <a:extLst>
                <a:ext uri="{FF2B5EF4-FFF2-40B4-BE49-F238E27FC236}">
                  <a16:creationId xmlns:a16="http://schemas.microsoft.com/office/drawing/2014/main" id="{624E790C-BACD-407D-C1FC-888FDCC628A6}"/>
                </a:ext>
              </a:extLst>
            </p:cNvPr>
            <p:cNvSpPr txBox="1"/>
            <p:nvPr/>
          </p:nvSpPr>
          <p:spPr>
            <a:xfrm>
              <a:off x="10463360" y="5579965"/>
              <a:ext cx="103630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3F3F3F"/>
                  </a:solidFill>
                  <a:effectLst/>
                  <a:uLnTx/>
                  <a:uFillTx/>
                  <a:latin typeface="Esteban"/>
                  <a:ea typeface="+mn-ea"/>
                  <a:cs typeface="+mn-cs"/>
                </a:rPr>
                <a:t>PolarFly</a:t>
              </a:r>
              <a:endParaRPr kumimoji="0" lang="en-US" sz="1800" b="1" i="0" u="none" strike="noStrike" kern="1200" cap="none" spc="0" normalizeH="0" baseline="0" noProof="0" dirty="0">
                <a:ln>
                  <a:noFill/>
                </a:ln>
                <a:solidFill>
                  <a:srgbClr val="3F3F3F"/>
                </a:solidFill>
                <a:effectLst/>
                <a:uLnTx/>
                <a:uFillTx/>
                <a:latin typeface="Esteban"/>
                <a:ea typeface="+mn-ea"/>
                <a:cs typeface="+mn-cs"/>
              </a:endParaRPr>
            </a:p>
          </p:txBody>
        </p:sp>
      </p:grpSp>
      <p:grpSp>
        <p:nvGrpSpPr>
          <p:cNvPr id="5" name="Group 4">
            <a:extLst>
              <a:ext uri="{FF2B5EF4-FFF2-40B4-BE49-F238E27FC236}">
                <a16:creationId xmlns:a16="http://schemas.microsoft.com/office/drawing/2014/main" id="{864CDBAF-261B-3C2D-1D5B-6D1E3EC319C1}"/>
              </a:ext>
            </a:extLst>
          </p:cNvPr>
          <p:cNvGrpSpPr/>
          <p:nvPr/>
        </p:nvGrpSpPr>
        <p:grpSpPr>
          <a:xfrm>
            <a:off x="162810" y="1160056"/>
            <a:ext cx="6662374" cy="4918435"/>
            <a:chOff x="162810" y="1160056"/>
            <a:chExt cx="6662374" cy="4918435"/>
          </a:xfrm>
        </p:grpSpPr>
        <p:pic>
          <p:nvPicPr>
            <p:cNvPr id="16" name="Picture 15">
              <a:extLst>
                <a:ext uri="{FF2B5EF4-FFF2-40B4-BE49-F238E27FC236}">
                  <a16:creationId xmlns:a16="http://schemas.microsoft.com/office/drawing/2014/main" id="{AAA64B42-4513-3B91-763D-631AAE82F4BE}"/>
                </a:ext>
              </a:extLst>
            </p:cNvPr>
            <p:cNvPicPr>
              <a:picLocks noChangeAspect="1"/>
            </p:cNvPicPr>
            <p:nvPr/>
          </p:nvPicPr>
          <p:blipFill rotWithShape="1">
            <a:blip r:embed="rId7"/>
            <a:srcRect r="51240"/>
            <a:stretch/>
          </p:blipFill>
          <p:spPr>
            <a:xfrm>
              <a:off x="3107797" y="3591928"/>
              <a:ext cx="1730338" cy="1711300"/>
            </a:xfrm>
            <a:prstGeom prst="rect">
              <a:avLst/>
            </a:prstGeom>
          </p:spPr>
        </p:pic>
        <p:pic>
          <p:nvPicPr>
            <p:cNvPr id="17" name="Picture 16">
              <a:extLst>
                <a:ext uri="{FF2B5EF4-FFF2-40B4-BE49-F238E27FC236}">
                  <a16:creationId xmlns:a16="http://schemas.microsoft.com/office/drawing/2014/main" id="{0155F47B-4C65-D80F-4D75-5154C9127B6E}"/>
                </a:ext>
              </a:extLst>
            </p:cNvPr>
            <p:cNvPicPr>
              <a:picLocks noChangeAspect="1"/>
            </p:cNvPicPr>
            <p:nvPr/>
          </p:nvPicPr>
          <p:blipFill>
            <a:blip r:embed="rId8"/>
            <a:stretch>
              <a:fillRect/>
            </a:stretch>
          </p:blipFill>
          <p:spPr>
            <a:xfrm>
              <a:off x="4791752" y="1729486"/>
              <a:ext cx="1714609" cy="1594510"/>
            </a:xfrm>
            <a:prstGeom prst="rect">
              <a:avLst/>
            </a:prstGeom>
          </p:spPr>
        </p:pic>
        <p:pic>
          <p:nvPicPr>
            <p:cNvPr id="18" name="Picture 17">
              <a:extLst>
                <a:ext uri="{FF2B5EF4-FFF2-40B4-BE49-F238E27FC236}">
                  <a16:creationId xmlns:a16="http://schemas.microsoft.com/office/drawing/2014/main" id="{A4268B0D-529B-CB99-0114-5F9B68E17979}"/>
                </a:ext>
              </a:extLst>
            </p:cNvPr>
            <p:cNvPicPr>
              <a:picLocks noChangeAspect="1"/>
            </p:cNvPicPr>
            <p:nvPr/>
          </p:nvPicPr>
          <p:blipFill rotWithShape="1">
            <a:blip r:embed="rId7"/>
            <a:srcRect l="57093"/>
            <a:stretch/>
          </p:blipFill>
          <p:spPr>
            <a:xfrm>
              <a:off x="4987371" y="3655931"/>
              <a:ext cx="1447682" cy="1627035"/>
            </a:xfrm>
            <a:prstGeom prst="rect">
              <a:avLst/>
            </a:prstGeom>
          </p:spPr>
        </p:pic>
        <p:pic>
          <p:nvPicPr>
            <p:cNvPr id="19" name="Picture 18">
              <a:extLst>
                <a:ext uri="{FF2B5EF4-FFF2-40B4-BE49-F238E27FC236}">
                  <a16:creationId xmlns:a16="http://schemas.microsoft.com/office/drawing/2014/main" id="{7129EE50-12C6-C5A8-56B6-AECA975F568D}"/>
                </a:ext>
              </a:extLst>
            </p:cNvPr>
            <p:cNvPicPr>
              <a:picLocks noChangeAspect="1"/>
            </p:cNvPicPr>
            <p:nvPr/>
          </p:nvPicPr>
          <p:blipFill rotWithShape="1">
            <a:blip r:embed="rId9"/>
            <a:srcRect l="49103"/>
            <a:stretch/>
          </p:blipFill>
          <p:spPr>
            <a:xfrm>
              <a:off x="3103014" y="1699470"/>
              <a:ext cx="1714609" cy="1610398"/>
            </a:xfrm>
            <a:prstGeom prst="rect">
              <a:avLst/>
            </a:prstGeom>
          </p:spPr>
        </p:pic>
        <p:sp>
          <p:nvSpPr>
            <p:cNvPr id="20" name="Rounded Rectangle 19">
              <a:extLst>
                <a:ext uri="{FF2B5EF4-FFF2-40B4-BE49-F238E27FC236}">
                  <a16:creationId xmlns:a16="http://schemas.microsoft.com/office/drawing/2014/main" id="{D70F8404-8213-5B63-F354-5C0823B12937}"/>
                </a:ext>
              </a:extLst>
            </p:cNvPr>
            <p:cNvSpPr/>
            <p:nvPr/>
          </p:nvSpPr>
          <p:spPr>
            <a:xfrm>
              <a:off x="162810" y="1160056"/>
              <a:ext cx="6662374" cy="4918435"/>
            </a:xfrm>
            <a:prstGeom prst="roundRect">
              <a:avLst/>
            </a:prstGeom>
            <a:noFill/>
            <a:ln w="28575">
              <a:prstDash val="dash"/>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F3F3F"/>
                </a:solidFill>
                <a:effectLst/>
                <a:uLnTx/>
                <a:uFillTx/>
                <a:latin typeface="Esteban"/>
                <a:ea typeface="+mn-ea"/>
                <a:cs typeface="+mn-cs"/>
              </a:endParaRPr>
            </a:p>
          </p:txBody>
        </p:sp>
        <p:sp>
          <p:nvSpPr>
            <p:cNvPr id="48" name="TextBox 47">
              <a:extLst>
                <a:ext uri="{FF2B5EF4-FFF2-40B4-BE49-F238E27FC236}">
                  <a16:creationId xmlns:a16="http://schemas.microsoft.com/office/drawing/2014/main" id="{3A6AC0E0-ADE5-F54D-CA18-724416034CD3}"/>
                </a:ext>
              </a:extLst>
            </p:cNvPr>
            <p:cNvSpPr txBox="1"/>
            <p:nvPr/>
          </p:nvSpPr>
          <p:spPr>
            <a:xfrm>
              <a:off x="3438440" y="5622527"/>
              <a:ext cx="264942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3F3F3F"/>
                  </a:solidFill>
                  <a:effectLst/>
                  <a:uLnTx/>
                  <a:uFillTx/>
                  <a:latin typeface="Esteban"/>
                  <a:ea typeface="+mn-ea"/>
                  <a:cs typeface="+mn-cs"/>
                </a:rPr>
                <a:t>Multi-dim Networks</a:t>
              </a:r>
            </a:p>
          </p:txBody>
        </p:sp>
        <p:sp>
          <p:nvSpPr>
            <p:cNvPr id="14" name="Right Arrow 13">
              <a:extLst>
                <a:ext uri="{FF2B5EF4-FFF2-40B4-BE49-F238E27FC236}">
                  <a16:creationId xmlns:a16="http://schemas.microsoft.com/office/drawing/2014/main" id="{5B606860-EBD3-8A16-EA26-6CA078CFA18D}"/>
                </a:ext>
              </a:extLst>
            </p:cNvPr>
            <p:cNvSpPr/>
            <p:nvPr/>
          </p:nvSpPr>
          <p:spPr>
            <a:xfrm>
              <a:off x="2473210" y="3252443"/>
              <a:ext cx="602258" cy="733659"/>
            </a:xfrm>
            <a:prstGeom prst="rightArrow">
              <a:avLst>
                <a:gd name="adj1" fmla="val 39826"/>
                <a:gd name="adj2" fmla="val 45352"/>
              </a:avLst>
            </a:prstGeom>
            <a:ln/>
          </p:spPr>
          <p:style>
            <a:lnRef idx="2">
              <a:schemeClr val="accent3">
                <a:shade val="15000"/>
              </a:schemeClr>
            </a:lnRef>
            <a:fillRef idx="1">
              <a:schemeClr val="accent3"/>
            </a:fillRef>
            <a:effectRef idx="0">
              <a:schemeClr val="accent3"/>
            </a:effectRef>
            <a:fontRef idx="minor">
              <a:schemeClr val="lt1"/>
            </a:fontRef>
          </p:style>
          <p:txBody>
            <a:bodyPr rot="0" spcFirstLastPara="1" vertOverflow="overflow" horzOverflow="overflow" vert="horz" wrap="square" lIns="45719" tIns="45719" rIns="45719" bIns="45719"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F2E4C"/>
                </a:solidFill>
                <a:effectLst/>
                <a:uLnTx/>
                <a:uFillTx/>
                <a:latin typeface="Aptos" panose="020B0004020202020204" pitchFamily="34" charset="0"/>
                <a:ea typeface="Abadi MT Std"/>
                <a:cs typeface="Abadi MT Std"/>
                <a:sym typeface="Abadi MT Std"/>
              </a:endParaRPr>
            </a:p>
          </p:txBody>
        </p:sp>
      </p:grpSp>
      <p:sp>
        <p:nvSpPr>
          <p:cNvPr id="50" name="Rectangle 49">
            <a:extLst>
              <a:ext uri="{FF2B5EF4-FFF2-40B4-BE49-F238E27FC236}">
                <a16:creationId xmlns:a16="http://schemas.microsoft.com/office/drawing/2014/main" id="{2B4E153C-8D60-3BAA-92BA-D0B768F9F541}"/>
              </a:ext>
            </a:extLst>
          </p:cNvPr>
          <p:cNvSpPr/>
          <p:nvPr/>
        </p:nvSpPr>
        <p:spPr>
          <a:xfrm>
            <a:off x="5758245" y="23544"/>
            <a:ext cx="6255740" cy="532510"/>
          </a:xfrm>
          <a:custGeom>
            <a:avLst/>
            <a:gdLst>
              <a:gd name="connsiteX0" fmla="*/ 0 w 6255740"/>
              <a:gd name="connsiteY0" fmla="*/ 0 h 532510"/>
              <a:gd name="connsiteX1" fmla="*/ 631261 w 6255740"/>
              <a:gd name="connsiteY1" fmla="*/ 0 h 532510"/>
              <a:gd name="connsiteX2" fmla="*/ 1074850 w 6255740"/>
              <a:gd name="connsiteY2" fmla="*/ 0 h 532510"/>
              <a:gd name="connsiteX3" fmla="*/ 1706111 w 6255740"/>
              <a:gd name="connsiteY3" fmla="*/ 0 h 532510"/>
              <a:gd name="connsiteX4" fmla="*/ 2212257 w 6255740"/>
              <a:gd name="connsiteY4" fmla="*/ 0 h 532510"/>
              <a:gd name="connsiteX5" fmla="*/ 2655846 w 6255740"/>
              <a:gd name="connsiteY5" fmla="*/ 0 h 532510"/>
              <a:gd name="connsiteX6" fmla="*/ 3099435 w 6255740"/>
              <a:gd name="connsiteY6" fmla="*/ 0 h 532510"/>
              <a:gd name="connsiteX7" fmla="*/ 3668138 w 6255740"/>
              <a:gd name="connsiteY7" fmla="*/ 0 h 532510"/>
              <a:gd name="connsiteX8" fmla="*/ 4299399 w 6255740"/>
              <a:gd name="connsiteY8" fmla="*/ 0 h 532510"/>
              <a:gd name="connsiteX9" fmla="*/ 4993218 w 6255740"/>
              <a:gd name="connsiteY9" fmla="*/ 0 h 532510"/>
              <a:gd name="connsiteX10" fmla="*/ 5687036 w 6255740"/>
              <a:gd name="connsiteY10" fmla="*/ 0 h 532510"/>
              <a:gd name="connsiteX11" fmla="*/ 6255740 w 6255740"/>
              <a:gd name="connsiteY11" fmla="*/ 0 h 532510"/>
              <a:gd name="connsiteX12" fmla="*/ 6255740 w 6255740"/>
              <a:gd name="connsiteY12" fmla="*/ 532510 h 532510"/>
              <a:gd name="connsiteX13" fmla="*/ 5874709 w 6255740"/>
              <a:gd name="connsiteY13" fmla="*/ 532510 h 532510"/>
              <a:gd name="connsiteX14" fmla="*/ 5243448 w 6255740"/>
              <a:gd name="connsiteY14" fmla="*/ 532510 h 532510"/>
              <a:gd name="connsiteX15" fmla="*/ 4612186 w 6255740"/>
              <a:gd name="connsiteY15" fmla="*/ 532510 h 532510"/>
              <a:gd name="connsiteX16" fmla="*/ 4106040 w 6255740"/>
              <a:gd name="connsiteY16" fmla="*/ 532510 h 532510"/>
              <a:gd name="connsiteX17" fmla="*/ 3474779 w 6255740"/>
              <a:gd name="connsiteY17" fmla="*/ 532510 h 532510"/>
              <a:gd name="connsiteX18" fmla="*/ 3093748 w 6255740"/>
              <a:gd name="connsiteY18" fmla="*/ 532510 h 532510"/>
              <a:gd name="connsiteX19" fmla="*/ 2587602 w 6255740"/>
              <a:gd name="connsiteY19" fmla="*/ 532510 h 532510"/>
              <a:gd name="connsiteX20" fmla="*/ 2081455 w 6255740"/>
              <a:gd name="connsiteY20" fmla="*/ 532510 h 532510"/>
              <a:gd name="connsiteX21" fmla="*/ 1637866 w 6255740"/>
              <a:gd name="connsiteY21" fmla="*/ 532510 h 532510"/>
              <a:gd name="connsiteX22" fmla="*/ 1194278 w 6255740"/>
              <a:gd name="connsiteY22" fmla="*/ 532510 h 532510"/>
              <a:gd name="connsiteX23" fmla="*/ 688131 w 6255740"/>
              <a:gd name="connsiteY23" fmla="*/ 532510 h 532510"/>
              <a:gd name="connsiteX24" fmla="*/ 0 w 6255740"/>
              <a:gd name="connsiteY24" fmla="*/ 532510 h 532510"/>
              <a:gd name="connsiteX25" fmla="*/ 0 w 6255740"/>
              <a:gd name="connsiteY25" fmla="*/ 0 h 532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5740" h="532510" fill="none" extrusionOk="0">
                <a:moveTo>
                  <a:pt x="0" y="0"/>
                </a:moveTo>
                <a:cubicBezTo>
                  <a:pt x="282822" y="-16792"/>
                  <a:pt x="501279" y="49891"/>
                  <a:pt x="631261" y="0"/>
                </a:cubicBezTo>
                <a:cubicBezTo>
                  <a:pt x="761243" y="-49891"/>
                  <a:pt x="927388" y="2286"/>
                  <a:pt x="1074850" y="0"/>
                </a:cubicBezTo>
                <a:cubicBezTo>
                  <a:pt x="1222312" y="-2286"/>
                  <a:pt x="1579029" y="115"/>
                  <a:pt x="1706111" y="0"/>
                </a:cubicBezTo>
                <a:cubicBezTo>
                  <a:pt x="1833193" y="-115"/>
                  <a:pt x="2105069" y="32065"/>
                  <a:pt x="2212257" y="0"/>
                </a:cubicBezTo>
                <a:cubicBezTo>
                  <a:pt x="2319445" y="-32065"/>
                  <a:pt x="2549709" y="7797"/>
                  <a:pt x="2655846" y="0"/>
                </a:cubicBezTo>
                <a:cubicBezTo>
                  <a:pt x="2761983" y="-7797"/>
                  <a:pt x="2934736" y="8285"/>
                  <a:pt x="3099435" y="0"/>
                </a:cubicBezTo>
                <a:cubicBezTo>
                  <a:pt x="3264134" y="-8285"/>
                  <a:pt x="3386616" y="20953"/>
                  <a:pt x="3668138" y="0"/>
                </a:cubicBezTo>
                <a:cubicBezTo>
                  <a:pt x="3949660" y="-20953"/>
                  <a:pt x="4096128" y="63224"/>
                  <a:pt x="4299399" y="0"/>
                </a:cubicBezTo>
                <a:cubicBezTo>
                  <a:pt x="4502670" y="-63224"/>
                  <a:pt x="4681121" y="22409"/>
                  <a:pt x="4993218" y="0"/>
                </a:cubicBezTo>
                <a:cubicBezTo>
                  <a:pt x="5305315" y="-22409"/>
                  <a:pt x="5360202" y="47481"/>
                  <a:pt x="5687036" y="0"/>
                </a:cubicBezTo>
                <a:cubicBezTo>
                  <a:pt x="6013870" y="-47481"/>
                  <a:pt x="6024769" y="51958"/>
                  <a:pt x="6255740" y="0"/>
                </a:cubicBezTo>
                <a:cubicBezTo>
                  <a:pt x="6303014" y="113916"/>
                  <a:pt x="6206338" y="378561"/>
                  <a:pt x="6255740" y="532510"/>
                </a:cubicBezTo>
                <a:cubicBezTo>
                  <a:pt x="6087640" y="570687"/>
                  <a:pt x="6040409" y="508616"/>
                  <a:pt x="5874709" y="532510"/>
                </a:cubicBezTo>
                <a:cubicBezTo>
                  <a:pt x="5709009" y="556404"/>
                  <a:pt x="5547523" y="505456"/>
                  <a:pt x="5243448" y="532510"/>
                </a:cubicBezTo>
                <a:cubicBezTo>
                  <a:pt x="4939373" y="559564"/>
                  <a:pt x="4756707" y="516604"/>
                  <a:pt x="4612186" y="532510"/>
                </a:cubicBezTo>
                <a:cubicBezTo>
                  <a:pt x="4467665" y="548416"/>
                  <a:pt x="4262110" y="511428"/>
                  <a:pt x="4106040" y="532510"/>
                </a:cubicBezTo>
                <a:cubicBezTo>
                  <a:pt x="3949970" y="553592"/>
                  <a:pt x="3731200" y="492656"/>
                  <a:pt x="3474779" y="532510"/>
                </a:cubicBezTo>
                <a:cubicBezTo>
                  <a:pt x="3218358" y="572364"/>
                  <a:pt x="3216052" y="531275"/>
                  <a:pt x="3093748" y="532510"/>
                </a:cubicBezTo>
                <a:cubicBezTo>
                  <a:pt x="2971444" y="533745"/>
                  <a:pt x="2807182" y="527760"/>
                  <a:pt x="2587602" y="532510"/>
                </a:cubicBezTo>
                <a:cubicBezTo>
                  <a:pt x="2368022" y="537260"/>
                  <a:pt x="2325717" y="509646"/>
                  <a:pt x="2081455" y="532510"/>
                </a:cubicBezTo>
                <a:cubicBezTo>
                  <a:pt x="1837193" y="555374"/>
                  <a:pt x="1762408" y="484703"/>
                  <a:pt x="1637866" y="532510"/>
                </a:cubicBezTo>
                <a:cubicBezTo>
                  <a:pt x="1513324" y="580317"/>
                  <a:pt x="1304738" y="524333"/>
                  <a:pt x="1194278" y="532510"/>
                </a:cubicBezTo>
                <a:cubicBezTo>
                  <a:pt x="1083818" y="540687"/>
                  <a:pt x="901664" y="503185"/>
                  <a:pt x="688131" y="532510"/>
                </a:cubicBezTo>
                <a:cubicBezTo>
                  <a:pt x="474598" y="561835"/>
                  <a:pt x="223846" y="477981"/>
                  <a:pt x="0" y="532510"/>
                </a:cubicBezTo>
                <a:cubicBezTo>
                  <a:pt x="-34937" y="373197"/>
                  <a:pt x="8820" y="136252"/>
                  <a:pt x="0" y="0"/>
                </a:cubicBezTo>
                <a:close/>
              </a:path>
              <a:path w="6255740" h="532510" stroke="0" extrusionOk="0">
                <a:moveTo>
                  <a:pt x="0" y="0"/>
                </a:moveTo>
                <a:cubicBezTo>
                  <a:pt x="138845" y="-5127"/>
                  <a:pt x="402491" y="52496"/>
                  <a:pt x="506146" y="0"/>
                </a:cubicBezTo>
                <a:cubicBezTo>
                  <a:pt x="609801" y="-52496"/>
                  <a:pt x="912653" y="16171"/>
                  <a:pt x="1074850" y="0"/>
                </a:cubicBezTo>
                <a:cubicBezTo>
                  <a:pt x="1237047" y="-16171"/>
                  <a:pt x="1368460" y="44961"/>
                  <a:pt x="1455881" y="0"/>
                </a:cubicBezTo>
                <a:cubicBezTo>
                  <a:pt x="1543302" y="-44961"/>
                  <a:pt x="1733253" y="35777"/>
                  <a:pt x="1899470" y="0"/>
                </a:cubicBezTo>
                <a:cubicBezTo>
                  <a:pt x="2065687" y="-35777"/>
                  <a:pt x="2378070" y="43357"/>
                  <a:pt x="2593289" y="0"/>
                </a:cubicBezTo>
                <a:cubicBezTo>
                  <a:pt x="2808508" y="-43357"/>
                  <a:pt x="3135033" y="54848"/>
                  <a:pt x="3287107" y="0"/>
                </a:cubicBezTo>
                <a:cubicBezTo>
                  <a:pt x="3439181" y="-54848"/>
                  <a:pt x="3549202" y="2792"/>
                  <a:pt x="3793253" y="0"/>
                </a:cubicBezTo>
                <a:cubicBezTo>
                  <a:pt x="4037304" y="-2792"/>
                  <a:pt x="4130219" y="44171"/>
                  <a:pt x="4236842" y="0"/>
                </a:cubicBezTo>
                <a:cubicBezTo>
                  <a:pt x="4343465" y="-44171"/>
                  <a:pt x="4592336" y="10489"/>
                  <a:pt x="4742988" y="0"/>
                </a:cubicBezTo>
                <a:cubicBezTo>
                  <a:pt x="4893640" y="-10489"/>
                  <a:pt x="5035230" y="51459"/>
                  <a:pt x="5249135" y="0"/>
                </a:cubicBezTo>
                <a:cubicBezTo>
                  <a:pt x="5463040" y="-51459"/>
                  <a:pt x="5816796" y="27971"/>
                  <a:pt x="6255740" y="0"/>
                </a:cubicBezTo>
                <a:cubicBezTo>
                  <a:pt x="6297182" y="244315"/>
                  <a:pt x="6245785" y="361679"/>
                  <a:pt x="6255740" y="532510"/>
                </a:cubicBezTo>
                <a:cubicBezTo>
                  <a:pt x="6135520" y="557124"/>
                  <a:pt x="5902769" y="505374"/>
                  <a:pt x="5749594" y="532510"/>
                </a:cubicBezTo>
                <a:cubicBezTo>
                  <a:pt x="5596419" y="559646"/>
                  <a:pt x="5545249" y="496710"/>
                  <a:pt x="5368562" y="532510"/>
                </a:cubicBezTo>
                <a:cubicBezTo>
                  <a:pt x="5191875" y="568310"/>
                  <a:pt x="4882435" y="473056"/>
                  <a:pt x="4737301" y="532510"/>
                </a:cubicBezTo>
                <a:cubicBezTo>
                  <a:pt x="4592167" y="591964"/>
                  <a:pt x="4435509" y="529906"/>
                  <a:pt x="4356270" y="532510"/>
                </a:cubicBezTo>
                <a:cubicBezTo>
                  <a:pt x="4277031" y="535114"/>
                  <a:pt x="4062593" y="480358"/>
                  <a:pt x="3787566" y="532510"/>
                </a:cubicBezTo>
                <a:cubicBezTo>
                  <a:pt x="3512539" y="584662"/>
                  <a:pt x="3560677" y="511413"/>
                  <a:pt x="3406535" y="532510"/>
                </a:cubicBezTo>
                <a:cubicBezTo>
                  <a:pt x="3252393" y="553607"/>
                  <a:pt x="2925335" y="486232"/>
                  <a:pt x="2712716" y="532510"/>
                </a:cubicBezTo>
                <a:cubicBezTo>
                  <a:pt x="2500097" y="578788"/>
                  <a:pt x="2246344" y="528812"/>
                  <a:pt x="2018898" y="532510"/>
                </a:cubicBezTo>
                <a:cubicBezTo>
                  <a:pt x="1791452" y="536208"/>
                  <a:pt x="1518619" y="449978"/>
                  <a:pt x="1325079" y="532510"/>
                </a:cubicBezTo>
                <a:cubicBezTo>
                  <a:pt x="1131539" y="615042"/>
                  <a:pt x="992424" y="473842"/>
                  <a:pt x="818933" y="532510"/>
                </a:cubicBezTo>
                <a:cubicBezTo>
                  <a:pt x="645442" y="591178"/>
                  <a:pt x="311994" y="476811"/>
                  <a:pt x="0" y="532510"/>
                </a:cubicBezTo>
                <a:cubicBezTo>
                  <a:pt x="-30663" y="360157"/>
                  <a:pt x="31277" y="212994"/>
                  <a:pt x="0" y="0"/>
                </a:cubicBezTo>
                <a:close/>
              </a:path>
            </a:pathLst>
          </a:custGeom>
          <a:solidFill>
            <a:srgbClr val="FFC000">
              <a:lumMod val="20000"/>
              <a:lumOff val="80000"/>
            </a:srgbClr>
          </a:solidFill>
          <a:ln w="38100" cap="flat" cmpd="sng" algn="ctr">
            <a:solidFill>
              <a:srgbClr val="FFC000">
                <a:lumMod val="50000"/>
              </a:srgbClr>
            </a:solidFill>
            <a:prstDash val="solid"/>
            <a:miter lim="800000"/>
            <a:extLst>
              <a:ext uri="{C807C97D-BFC1-408E-A445-0C87EB9F89A2}">
                <ask:lineSketchStyleProps xmlns:ask="http://schemas.microsoft.com/office/drawing/2018/sketchyshapes" sd="3922137313">
                  <a:prstGeom prst="rect">
                    <a:avLst/>
                  </a:prstGeom>
                  <ask:type>
                    <ask:lineSketchScribble/>
                  </ask:type>
                </ask:lineSketchStyleProps>
              </a:ext>
            </a:extLst>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50000"/>
                  </a:srgbClr>
                </a:solidFill>
                <a:effectLst/>
                <a:uLnTx/>
                <a:uFillTx/>
                <a:latin typeface="Open Sans" pitchFamily="2" charset="0"/>
                <a:ea typeface="Open Sans" pitchFamily="2" charset="0"/>
                <a:cs typeface="Open Sans" pitchFamily="2" charset="0"/>
              </a:rPr>
              <a:t>Optimizations</a:t>
            </a:r>
            <a:r>
              <a:rPr kumimoji="0" lang="en-US" sz="2000" b="1" i="0" u="none" strike="noStrike" kern="1200" cap="none" spc="0" normalizeH="0" noProof="0" dirty="0">
                <a:ln>
                  <a:noFill/>
                </a:ln>
                <a:solidFill>
                  <a:srgbClr val="FFC000">
                    <a:lumMod val="50000"/>
                  </a:srgbClr>
                </a:solidFill>
                <a:effectLst/>
                <a:uLnTx/>
                <a:uFillTx/>
                <a:latin typeface="Open Sans" pitchFamily="2" charset="0"/>
                <a:ea typeface="Open Sans" pitchFamily="2" charset="0"/>
                <a:cs typeface="Open Sans" pitchFamily="2" charset="0"/>
              </a:rPr>
              <a:t> for </a:t>
            </a:r>
            <a:r>
              <a:rPr kumimoji="0" lang="en-US" sz="2000" b="1" i="0" u="none" strike="noStrike" kern="1200" cap="none" spc="0" normalizeH="0" baseline="0" noProof="0" dirty="0">
                <a:ln>
                  <a:noFill/>
                </a:ln>
                <a:solidFill>
                  <a:srgbClr val="FFC000">
                    <a:lumMod val="50000"/>
                  </a:srgbClr>
                </a:solidFill>
                <a:effectLst/>
                <a:uLnTx/>
                <a:uFillTx/>
                <a:latin typeface="Open Sans" pitchFamily="2" charset="0"/>
                <a:ea typeface="Open Sans" pitchFamily="2" charset="0"/>
                <a:cs typeface="Open Sans" pitchFamily="2" charset="0"/>
              </a:rPr>
              <a:t>Communication Collectives</a:t>
            </a:r>
          </a:p>
        </p:txBody>
      </p:sp>
      <p:sp>
        <p:nvSpPr>
          <p:cNvPr id="53" name="Content Placeholder 2">
            <a:extLst>
              <a:ext uri="{FF2B5EF4-FFF2-40B4-BE49-F238E27FC236}">
                <a16:creationId xmlns:a16="http://schemas.microsoft.com/office/drawing/2014/main" id="{1D55469E-ED06-7FC5-8CF0-856AA57BA5A2}"/>
              </a:ext>
            </a:extLst>
          </p:cNvPr>
          <p:cNvSpPr txBox="1">
            <a:spLocks/>
          </p:cNvSpPr>
          <p:nvPr/>
        </p:nvSpPr>
        <p:spPr>
          <a:xfrm>
            <a:off x="6550003" y="6492685"/>
            <a:ext cx="3003521" cy="617647"/>
          </a:xfrm>
          <a:prstGeom prst="rect">
            <a:avLst/>
          </a:prstGeom>
          <a:solidFill>
            <a:schemeClr val="bg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latin typeface="Georgia" panose="02040502050405020303" pitchFamily="18" charset="0"/>
              </a:rPr>
              <a:t>Source: Tushar Krishna (</a:t>
            </a:r>
            <a:r>
              <a:rPr lang="en-US" sz="1400" dirty="0" err="1">
                <a:latin typeface="Georgia" panose="02040502050405020303" pitchFamily="18" charset="0"/>
              </a:rPr>
              <a:t>GATech</a:t>
            </a:r>
            <a:r>
              <a:rPr lang="en-US" sz="1400" dirty="0">
                <a:latin typeface="Georgia" panose="02040502050405020303" pitchFamily="18" charset="0"/>
              </a:rPr>
              <a:t>)</a:t>
            </a:r>
          </a:p>
        </p:txBody>
      </p:sp>
    </p:spTree>
    <p:extLst>
      <p:ext uri="{BB962C8B-B14F-4D97-AF65-F5344CB8AC3E}">
        <p14:creationId xmlns:p14="http://schemas.microsoft.com/office/powerpoint/2010/main" val="753518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B043C-A80E-EAB1-D0B8-22E90CF289D9}"/>
              </a:ext>
            </a:extLst>
          </p:cNvPr>
          <p:cNvSpPr>
            <a:spLocks noGrp="1"/>
          </p:cNvSpPr>
          <p:nvPr>
            <p:ph type="title"/>
          </p:nvPr>
        </p:nvSpPr>
        <p:spPr>
          <a:xfrm>
            <a:off x="125173" y="552813"/>
            <a:ext cx="11392752" cy="658998"/>
          </a:xfrm>
        </p:spPr>
        <p:txBody>
          <a:bodyPr>
            <a:normAutofit fontScale="90000"/>
          </a:bodyPr>
          <a:lstStyle/>
          <a:p>
            <a:r>
              <a:rPr lang="en-US" sz="3200" b="1" dirty="0">
                <a:solidFill>
                  <a:srgbClr val="225F98"/>
                </a:solidFill>
                <a:latin typeface="Source Sans Pro" panose="020B0503030403020204" pitchFamily="34" charset="0"/>
                <a:ea typeface="Source Sans Pro" panose="020B0503030403020204" pitchFamily="34" charset="0"/>
              </a:rPr>
              <a:t>Emergence of New Collective Algorithms that are “Topology Aware”</a:t>
            </a:r>
          </a:p>
        </p:txBody>
      </p:sp>
      <p:sp>
        <p:nvSpPr>
          <p:cNvPr id="6" name="Content Placeholder 5">
            <a:extLst>
              <a:ext uri="{FF2B5EF4-FFF2-40B4-BE49-F238E27FC236}">
                <a16:creationId xmlns:a16="http://schemas.microsoft.com/office/drawing/2014/main" id="{7547A5F9-D053-58C7-2F2C-09568EF26EAA}"/>
              </a:ext>
            </a:extLst>
          </p:cNvPr>
          <p:cNvSpPr>
            <a:spLocks noGrp="1"/>
          </p:cNvSpPr>
          <p:nvPr>
            <p:ph idx="1"/>
          </p:nvPr>
        </p:nvSpPr>
        <p:spPr>
          <a:xfrm>
            <a:off x="480773" y="1737219"/>
            <a:ext cx="5463209" cy="3383561"/>
          </a:xfrm>
        </p:spPr>
        <p:txBody>
          <a:bodyPr>
            <a:normAutofit/>
          </a:bodyPr>
          <a:lstStyle/>
          <a:p>
            <a:r>
              <a:rPr lang="en-US" sz="2400" b="1" dirty="0">
                <a:solidFill>
                  <a:srgbClr val="1C4587"/>
                </a:solidFill>
                <a:latin typeface="Georgia" panose="02040502050405020303" pitchFamily="18" charset="0"/>
              </a:rPr>
              <a:t>Today: </a:t>
            </a:r>
            <a:r>
              <a:rPr lang="en-US" sz="2400" dirty="0">
                <a:solidFill>
                  <a:srgbClr val="1C4587"/>
                </a:solidFill>
                <a:latin typeface="Georgia" panose="02040502050405020303" pitchFamily="18" charset="0"/>
              </a:rPr>
              <a:t>Topology-aware collective algorithms are designed </a:t>
            </a:r>
            <a:r>
              <a:rPr lang="en-US" sz="2400" i="1" dirty="0">
                <a:solidFill>
                  <a:srgbClr val="1C4587"/>
                </a:solidFill>
                <a:latin typeface="Georgia" panose="02040502050405020303" pitchFamily="18" charset="0"/>
              </a:rPr>
              <a:t>manually</a:t>
            </a:r>
          </a:p>
          <a:p>
            <a:endParaRPr lang="en-US" sz="2400" dirty="0">
              <a:solidFill>
                <a:srgbClr val="1C4587"/>
              </a:solidFill>
            </a:endParaRPr>
          </a:p>
          <a:p>
            <a:r>
              <a:rPr lang="en-US" sz="2400" b="1" dirty="0">
                <a:solidFill>
                  <a:srgbClr val="1C4587"/>
                </a:solidFill>
                <a:latin typeface="Georgia" panose="02040502050405020303" pitchFamily="18" charset="0"/>
              </a:rPr>
              <a:t>Challenges</a:t>
            </a:r>
          </a:p>
          <a:p>
            <a:pPr lvl="1"/>
            <a:r>
              <a:rPr lang="en-US" dirty="0">
                <a:solidFill>
                  <a:srgbClr val="1C4587"/>
                </a:solidFill>
                <a:latin typeface="Georgia" panose="02040502050405020303" pitchFamily="18" charset="0"/>
              </a:rPr>
              <a:t>Involves heavy engineering effort</a:t>
            </a:r>
          </a:p>
          <a:p>
            <a:pPr lvl="1"/>
            <a:r>
              <a:rPr lang="en-US" dirty="0">
                <a:solidFill>
                  <a:srgbClr val="1C4587"/>
                </a:solidFill>
                <a:latin typeface="Georgia" panose="02040502050405020303" pitchFamily="18" charset="0"/>
              </a:rPr>
              <a:t>Hard to adapt to changing topologies (due to faults or multi-tenancy)</a:t>
            </a:r>
          </a:p>
        </p:txBody>
      </p:sp>
      <p:graphicFrame>
        <p:nvGraphicFramePr>
          <p:cNvPr id="4" name="Table 7">
            <a:extLst>
              <a:ext uri="{FF2B5EF4-FFF2-40B4-BE49-F238E27FC236}">
                <a16:creationId xmlns:a16="http://schemas.microsoft.com/office/drawing/2014/main" id="{CDC0000D-8F7F-53BB-093C-FE77FE0A4878}"/>
              </a:ext>
            </a:extLst>
          </p:cNvPr>
          <p:cNvGraphicFramePr>
            <a:graphicFrameLocks noGrp="1"/>
          </p:cNvGraphicFramePr>
          <p:nvPr>
            <p:extLst>
              <p:ext uri="{D42A27DB-BD31-4B8C-83A1-F6EECF244321}">
                <p14:modId xmlns:p14="http://schemas.microsoft.com/office/powerpoint/2010/main" val="2299625438"/>
              </p:ext>
            </p:extLst>
          </p:nvPr>
        </p:nvGraphicFramePr>
        <p:xfrm>
          <a:off x="6827520" y="1547254"/>
          <a:ext cx="4883707" cy="2227412"/>
        </p:xfrm>
        <a:graphic>
          <a:graphicData uri="http://schemas.openxmlformats.org/drawingml/2006/table">
            <a:tbl>
              <a:tblPr firstRow="1" bandRow="1">
                <a:tableStyleId>{7E9639D4-E3E2-4D34-9284-5A2195B3D0D7}</a:tableStyleId>
              </a:tblPr>
              <a:tblGrid>
                <a:gridCol w="1848257">
                  <a:extLst>
                    <a:ext uri="{9D8B030D-6E8A-4147-A177-3AD203B41FA5}">
                      <a16:colId xmlns:a16="http://schemas.microsoft.com/office/drawing/2014/main" val="2561149328"/>
                    </a:ext>
                  </a:extLst>
                </a:gridCol>
                <a:gridCol w="3035450">
                  <a:extLst>
                    <a:ext uri="{9D8B030D-6E8A-4147-A177-3AD203B41FA5}">
                      <a16:colId xmlns:a16="http://schemas.microsoft.com/office/drawing/2014/main" val="2836392029"/>
                    </a:ext>
                  </a:extLst>
                </a:gridCol>
              </a:tblGrid>
              <a:tr h="605510">
                <a:tc>
                  <a:txBody>
                    <a:bodyPr/>
                    <a:lstStyle/>
                    <a:p>
                      <a:pPr algn="ctr"/>
                      <a:r>
                        <a:rPr lang="en-US" sz="1600" dirty="0">
                          <a:latin typeface="Georgia" panose="02040502050405020303" pitchFamily="18" charset="0"/>
                        </a:rPr>
                        <a:t>Topology Building Block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latin typeface="Georgia" panose="02040502050405020303" pitchFamily="18" charset="0"/>
                        </a:rPr>
                        <a:t>Topology-aware Collective Algorithm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62649941"/>
                  </a:ext>
                </a:extLst>
              </a:tr>
              <a:tr h="540634">
                <a:tc>
                  <a:txBody>
                    <a:bodyPr/>
                    <a:lstStyle/>
                    <a:p>
                      <a:pPr algn="ctr"/>
                      <a:r>
                        <a:rPr lang="en-US" sz="1600" b="1" dirty="0">
                          <a:latin typeface="Georgia" panose="02040502050405020303" pitchFamily="18" charset="0"/>
                        </a:rPr>
                        <a:t>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latin typeface="Georgia" panose="02040502050405020303" pitchFamily="18" charset="0"/>
                        </a:rPr>
                        <a:t>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33405159"/>
                  </a:ext>
                </a:extLst>
              </a:tr>
              <a:tr h="540634">
                <a:tc>
                  <a:txBody>
                    <a:bodyPr/>
                    <a:lstStyle/>
                    <a:p>
                      <a:pPr algn="ctr"/>
                      <a:r>
                        <a:rPr lang="en-US" sz="1600" b="1" dirty="0" err="1">
                          <a:latin typeface="Georgia" panose="02040502050405020303" pitchFamily="18" charset="0"/>
                        </a:rPr>
                        <a:t>FullyConnected</a:t>
                      </a:r>
                      <a:endParaRPr lang="en-US" sz="1600" b="1" dirty="0">
                        <a:latin typeface="Georgia" panose="02040502050405020303"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latin typeface="Georgia" panose="02040502050405020303" pitchFamily="18" charset="0"/>
                        </a:rPr>
                        <a:t>Direct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69894476"/>
                  </a:ext>
                </a:extLst>
              </a:tr>
              <a:tr h="540634">
                <a:tc>
                  <a:txBody>
                    <a:bodyPr/>
                    <a:lstStyle/>
                    <a:p>
                      <a:pPr algn="ctr"/>
                      <a:r>
                        <a:rPr lang="en-US" sz="1600" b="1" dirty="0">
                          <a:latin typeface="Georgia" panose="02040502050405020303" pitchFamily="18" charset="0"/>
                        </a:rPr>
                        <a:t>Switch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600" dirty="0">
                          <a:latin typeface="Georgia" panose="02040502050405020303" pitchFamily="18" charset="0"/>
                        </a:rPr>
                        <a:t>Recursive </a:t>
                      </a:r>
                      <a:r>
                        <a:rPr lang="en-US" sz="1600" dirty="0" err="1">
                          <a:latin typeface="Georgia" panose="02040502050405020303" pitchFamily="18" charset="0"/>
                        </a:rPr>
                        <a:t>HalvingDoubling</a:t>
                      </a:r>
                      <a:endParaRPr lang="en-US" sz="1600" dirty="0">
                        <a:latin typeface="Georgia" panose="02040502050405020303"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49274183"/>
                  </a:ext>
                </a:extLst>
              </a:tr>
            </a:tbl>
          </a:graphicData>
        </a:graphic>
      </p:graphicFrame>
      <p:graphicFrame>
        <p:nvGraphicFramePr>
          <p:cNvPr id="3" name="Table 2">
            <a:extLst>
              <a:ext uri="{FF2B5EF4-FFF2-40B4-BE49-F238E27FC236}">
                <a16:creationId xmlns:a16="http://schemas.microsoft.com/office/drawing/2014/main" id="{E853B02D-A747-6A34-1436-184B2E387213}"/>
              </a:ext>
            </a:extLst>
          </p:cNvPr>
          <p:cNvGraphicFramePr>
            <a:graphicFrameLocks noGrp="1"/>
          </p:cNvGraphicFramePr>
          <p:nvPr>
            <p:extLst>
              <p:ext uri="{D42A27DB-BD31-4B8C-83A1-F6EECF244321}">
                <p14:modId xmlns:p14="http://schemas.microsoft.com/office/powerpoint/2010/main" val="2273925010"/>
              </p:ext>
            </p:extLst>
          </p:nvPr>
        </p:nvGraphicFramePr>
        <p:xfrm>
          <a:off x="6827520" y="3774666"/>
          <a:ext cx="4883707" cy="2201022"/>
        </p:xfrm>
        <a:graphic>
          <a:graphicData uri="http://schemas.openxmlformats.org/drawingml/2006/table">
            <a:tbl>
              <a:tblPr firstRow="1" bandRow="1">
                <a:tableStyleId>{5940675A-B579-460E-94D1-54222C63F5DA}</a:tableStyleId>
              </a:tblPr>
              <a:tblGrid>
                <a:gridCol w="1848257">
                  <a:extLst>
                    <a:ext uri="{9D8B030D-6E8A-4147-A177-3AD203B41FA5}">
                      <a16:colId xmlns:a16="http://schemas.microsoft.com/office/drawing/2014/main" val="3574803800"/>
                    </a:ext>
                  </a:extLst>
                </a:gridCol>
                <a:gridCol w="3035450">
                  <a:extLst>
                    <a:ext uri="{9D8B030D-6E8A-4147-A177-3AD203B41FA5}">
                      <a16:colId xmlns:a16="http://schemas.microsoft.com/office/drawing/2014/main" val="3145318990"/>
                    </a:ext>
                  </a:extLst>
                </a:gridCol>
              </a:tblGrid>
              <a:tr h="540634">
                <a:tc>
                  <a:txBody>
                    <a:bodyPr/>
                    <a:lstStyle/>
                    <a:p>
                      <a:pPr algn="ctr"/>
                      <a:r>
                        <a:rPr lang="en-US" sz="1600" b="1" dirty="0">
                          <a:latin typeface="Georgia" panose="02040502050405020303" pitchFamily="18" charset="0"/>
                        </a:rPr>
                        <a:t>Hierarchical</a:t>
                      </a:r>
                    </a:p>
                  </a:txBody>
                  <a:tcPr/>
                </a:tc>
                <a:tc>
                  <a:txBody>
                    <a:bodyPr/>
                    <a:lstStyle/>
                    <a:p>
                      <a:pPr algn="ctr"/>
                      <a:r>
                        <a:rPr lang="en-US" sz="1600" dirty="0" err="1">
                          <a:latin typeface="Georgia" panose="02040502050405020303" pitchFamily="18" charset="0"/>
                        </a:rPr>
                        <a:t>BlueConnect</a:t>
                      </a:r>
                      <a:r>
                        <a:rPr lang="en-US" sz="1600" dirty="0">
                          <a:latin typeface="Georgia" panose="02040502050405020303" pitchFamily="18" charset="0"/>
                        </a:rPr>
                        <a:t> (2019)</a:t>
                      </a:r>
                    </a:p>
                    <a:p>
                      <a:pPr algn="ctr"/>
                      <a:r>
                        <a:rPr lang="en-US" sz="1600" dirty="0">
                          <a:latin typeface="Georgia" panose="02040502050405020303" pitchFamily="18" charset="0"/>
                        </a:rPr>
                        <a:t>Themis (2022)</a:t>
                      </a:r>
                    </a:p>
                  </a:txBody>
                  <a:tcPr/>
                </a:tc>
                <a:extLst>
                  <a:ext uri="{0D108BD9-81ED-4DB2-BD59-A6C34878D82A}">
                    <a16:rowId xmlns:a16="http://schemas.microsoft.com/office/drawing/2014/main" val="2053561920"/>
                  </a:ext>
                </a:extLst>
              </a:tr>
              <a:tr h="540634">
                <a:tc>
                  <a:txBody>
                    <a:bodyPr/>
                    <a:lstStyle/>
                    <a:p>
                      <a:pPr algn="ctr"/>
                      <a:r>
                        <a:rPr lang="en-US" sz="1600" b="1" dirty="0">
                          <a:latin typeface="Georgia" panose="02040502050405020303" pitchFamily="18" charset="0"/>
                        </a:rPr>
                        <a:t>Mesh</a:t>
                      </a:r>
                    </a:p>
                  </a:txBody>
                  <a:tcPr/>
                </a:tc>
                <a:tc>
                  <a:txBody>
                    <a:bodyPr/>
                    <a:lstStyle/>
                    <a:p>
                      <a:pPr algn="ctr"/>
                      <a:r>
                        <a:rPr lang="en-US" sz="1600" dirty="0">
                          <a:latin typeface="Georgia" panose="02040502050405020303" pitchFamily="18" charset="0"/>
                        </a:rPr>
                        <a:t>TTO (2024)</a:t>
                      </a:r>
                    </a:p>
                  </a:txBody>
                  <a:tcPr/>
                </a:tc>
                <a:extLst>
                  <a:ext uri="{0D108BD9-81ED-4DB2-BD59-A6C34878D82A}">
                    <a16:rowId xmlns:a16="http://schemas.microsoft.com/office/drawing/2014/main" val="116527619"/>
                  </a:ext>
                </a:extLst>
              </a:tr>
              <a:tr h="540634">
                <a:tc>
                  <a:txBody>
                    <a:bodyPr/>
                    <a:lstStyle/>
                    <a:p>
                      <a:pPr algn="ctr"/>
                      <a:r>
                        <a:rPr lang="en-US" sz="1600" b="1" dirty="0">
                          <a:latin typeface="Georgia" panose="02040502050405020303" pitchFamily="18" charset="0"/>
                        </a:rPr>
                        <a:t>DragonFly</a:t>
                      </a:r>
                    </a:p>
                  </a:txBody>
                  <a:tcPr/>
                </a:tc>
                <a:tc>
                  <a:txBody>
                    <a:bodyPr/>
                    <a:lstStyle/>
                    <a:p>
                      <a:pPr algn="ctr"/>
                      <a:r>
                        <a:rPr lang="en-US" sz="1600" dirty="0">
                          <a:latin typeface="Georgia" panose="02040502050405020303" pitchFamily="18" charset="0"/>
                        </a:rPr>
                        <a:t>PAARD (2021)</a:t>
                      </a:r>
                    </a:p>
                  </a:txBody>
                  <a:tcPr/>
                </a:tc>
                <a:extLst>
                  <a:ext uri="{0D108BD9-81ED-4DB2-BD59-A6C34878D82A}">
                    <a16:rowId xmlns:a16="http://schemas.microsoft.com/office/drawing/2014/main" val="731256833"/>
                  </a:ext>
                </a:extLst>
              </a:tr>
              <a:tr h="540634">
                <a:tc>
                  <a:txBody>
                    <a:bodyPr/>
                    <a:lstStyle/>
                    <a:p>
                      <a:pPr algn="ctr"/>
                      <a:r>
                        <a:rPr lang="en-US" sz="1600" b="1" dirty="0">
                          <a:latin typeface="Georgia" panose="02040502050405020303" pitchFamily="18" charset="0"/>
                        </a:rPr>
                        <a:t>….</a:t>
                      </a:r>
                    </a:p>
                  </a:txBody>
                  <a:tcPr/>
                </a:tc>
                <a:tc>
                  <a:txBody>
                    <a:bodyPr/>
                    <a:lstStyle/>
                    <a:p>
                      <a:pPr algn="ctr"/>
                      <a:r>
                        <a:rPr lang="en-US" sz="1600" dirty="0">
                          <a:latin typeface="Georgia" panose="02040502050405020303" pitchFamily="18" charset="0"/>
                        </a:rPr>
                        <a:t>…</a:t>
                      </a:r>
                    </a:p>
                  </a:txBody>
                  <a:tcPr/>
                </a:tc>
                <a:extLst>
                  <a:ext uri="{0D108BD9-81ED-4DB2-BD59-A6C34878D82A}">
                    <a16:rowId xmlns:a16="http://schemas.microsoft.com/office/drawing/2014/main" val="3655064353"/>
                  </a:ext>
                </a:extLst>
              </a:tr>
            </a:tbl>
          </a:graphicData>
        </a:graphic>
      </p:graphicFrame>
    </p:spTree>
    <p:extLst>
      <p:ext uri="{BB962C8B-B14F-4D97-AF65-F5344CB8AC3E}">
        <p14:creationId xmlns:p14="http://schemas.microsoft.com/office/powerpoint/2010/main" val="4122161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60D75C-ADD6-98EE-6402-CF04974516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49F867-EC39-0252-0781-8809B3F8179E}"/>
              </a:ext>
            </a:extLst>
          </p:cNvPr>
          <p:cNvSpPr>
            <a:spLocks noGrp="1"/>
          </p:cNvSpPr>
          <p:nvPr>
            <p:ph type="title"/>
          </p:nvPr>
        </p:nvSpPr>
        <p:spPr>
          <a:xfrm>
            <a:off x="17302" y="362710"/>
            <a:ext cx="10515600" cy="658998"/>
          </a:xfrm>
        </p:spPr>
        <p:txBody>
          <a:bodyPr>
            <a:normAutofit/>
          </a:bodyPr>
          <a:lstStyle/>
          <a:p>
            <a:r>
              <a:rPr lang="en-US" sz="3200" b="1" i="1" dirty="0">
                <a:solidFill>
                  <a:srgbClr val="225F98"/>
                </a:solidFill>
                <a:latin typeface="Source Sans Pro" panose="020B0503030403020204" pitchFamily="34" charset="0"/>
                <a:ea typeface="Source Sans Pro" panose="020B0503030403020204" pitchFamily="34" charset="0"/>
              </a:rPr>
              <a:t>TACOS</a:t>
            </a:r>
            <a:r>
              <a:rPr lang="en-US" sz="3200" b="1" dirty="0">
                <a:solidFill>
                  <a:srgbClr val="225F98"/>
                </a:solidFill>
                <a:latin typeface="Source Sans Pro" panose="020B0503030403020204" pitchFamily="34" charset="0"/>
                <a:ea typeface="Source Sans Pro" panose="020B0503030403020204" pitchFamily="34" charset="0"/>
              </a:rPr>
              <a:t>:</a:t>
            </a:r>
            <a:r>
              <a:rPr lang="en-US" sz="3200" b="1" dirty="0">
                <a:solidFill>
                  <a:srgbClr val="1C4587"/>
                </a:solidFill>
                <a:latin typeface="Source Sans Pro" panose="020B0503030403020204" pitchFamily="34" charset="0"/>
                <a:ea typeface="Source Sans Pro" panose="020B0503030403020204" pitchFamily="34" charset="0"/>
              </a:rPr>
              <a:t> Automatically Synthesize Collective Comm</a:t>
            </a:r>
            <a:endParaRPr lang="en-US" sz="3200" b="1" dirty="0">
              <a:solidFill>
                <a:srgbClr val="225F98"/>
              </a:solidFill>
              <a:latin typeface="Source Sans Pro" panose="020B0503030403020204" pitchFamily="34" charset="0"/>
              <a:ea typeface="Source Sans Pro" panose="020B0503030403020204" pitchFamily="34" charset="0"/>
            </a:endParaRPr>
          </a:p>
        </p:txBody>
      </p:sp>
      <p:sp>
        <p:nvSpPr>
          <p:cNvPr id="23" name="Content Placeholder 22">
            <a:extLst>
              <a:ext uri="{FF2B5EF4-FFF2-40B4-BE49-F238E27FC236}">
                <a16:creationId xmlns:a16="http://schemas.microsoft.com/office/drawing/2014/main" id="{5AF6B376-CB9C-7676-1FFE-D47096F3D1B8}"/>
              </a:ext>
            </a:extLst>
          </p:cNvPr>
          <p:cNvSpPr>
            <a:spLocks noGrp="1"/>
          </p:cNvSpPr>
          <p:nvPr>
            <p:ph idx="1"/>
          </p:nvPr>
        </p:nvSpPr>
        <p:spPr>
          <a:xfrm>
            <a:off x="286826" y="1247684"/>
            <a:ext cx="10515600" cy="611728"/>
          </a:xfrm>
        </p:spPr>
        <p:txBody>
          <a:bodyPr/>
          <a:lstStyle/>
          <a:p>
            <a:pPr lvl="1"/>
            <a:r>
              <a:rPr lang="en-US" dirty="0">
                <a:solidFill>
                  <a:srgbClr val="225F98"/>
                </a:solidFill>
                <a:latin typeface="Georgia" panose="02040502050405020303" pitchFamily="18" charset="0"/>
              </a:rPr>
              <a:t>No need for a priori human knowledge/intervention</a:t>
            </a:r>
          </a:p>
        </p:txBody>
      </p:sp>
      <p:grpSp>
        <p:nvGrpSpPr>
          <p:cNvPr id="15" name="Group 14">
            <a:extLst>
              <a:ext uri="{FF2B5EF4-FFF2-40B4-BE49-F238E27FC236}">
                <a16:creationId xmlns:a16="http://schemas.microsoft.com/office/drawing/2014/main" id="{24A99655-58F3-B958-54D0-296411BCB0A6}"/>
              </a:ext>
            </a:extLst>
          </p:cNvPr>
          <p:cNvGrpSpPr/>
          <p:nvPr/>
        </p:nvGrpSpPr>
        <p:grpSpPr>
          <a:xfrm>
            <a:off x="987224" y="1997199"/>
            <a:ext cx="1248296" cy="1694442"/>
            <a:chOff x="987224" y="1997199"/>
            <a:chExt cx="1248296" cy="1694442"/>
          </a:xfrm>
        </p:grpSpPr>
        <p:pic>
          <p:nvPicPr>
            <p:cNvPr id="8" name="Picture 7">
              <a:extLst>
                <a:ext uri="{FF2B5EF4-FFF2-40B4-BE49-F238E27FC236}">
                  <a16:creationId xmlns:a16="http://schemas.microsoft.com/office/drawing/2014/main" id="{5783DDE3-B077-4F53-0E6B-27AA8B942AAE}"/>
                </a:ext>
              </a:extLst>
            </p:cNvPr>
            <p:cNvPicPr>
              <a:picLocks noChangeAspect="1"/>
            </p:cNvPicPr>
            <p:nvPr/>
          </p:nvPicPr>
          <p:blipFill>
            <a:blip r:embed="rId2"/>
            <a:stretch>
              <a:fillRect/>
            </a:stretch>
          </p:blipFill>
          <p:spPr>
            <a:xfrm>
              <a:off x="987224" y="1997199"/>
              <a:ext cx="1242291" cy="1325110"/>
            </a:xfrm>
            <a:prstGeom prst="rect">
              <a:avLst/>
            </a:prstGeom>
          </p:spPr>
        </p:pic>
        <p:sp>
          <p:nvSpPr>
            <p:cNvPr id="13" name="TextBox 12">
              <a:extLst>
                <a:ext uri="{FF2B5EF4-FFF2-40B4-BE49-F238E27FC236}">
                  <a16:creationId xmlns:a16="http://schemas.microsoft.com/office/drawing/2014/main" id="{D0309370-067C-CB58-A747-F57C65784FC9}"/>
                </a:ext>
              </a:extLst>
            </p:cNvPr>
            <p:cNvSpPr txBox="1"/>
            <p:nvPr/>
          </p:nvSpPr>
          <p:spPr>
            <a:xfrm>
              <a:off x="1114892" y="3322309"/>
              <a:ext cx="11206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F3F3F"/>
                  </a:solidFill>
                  <a:effectLst/>
                  <a:uLnTx/>
                  <a:uFillTx/>
                  <a:latin typeface="Esteban"/>
                  <a:ea typeface="+mn-ea"/>
                  <a:cs typeface="+mn-cs"/>
                </a:rPr>
                <a:t>Topology</a:t>
              </a:r>
            </a:p>
          </p:txBody>
        </p:sp>
      </p:grpSp>
      <p:grpSp>
        <p:nvGrpSpPr>
          <p:cNvPr id="7" name="Group 6">
            <a:extLst>
              <a:ext uri="{FF2B5EF4-FFF2-40B4-BE49-F238E27FC236}">
                <a16:creationId xmlns:a16="http://schemas.microsoft.com/office/drawing/2014/main" id="{A5A1F488-7377-43FE-37EC-EF7A88C63D8A}"/>
              </a:ext>
            </a:extLst>
          </p:cNvPr>
          <p:cNvGrpSpPr/>
          <p:nvPr/>
        </p:nvGrpSpPr>
        <p:grpSpPr>
          <a:xfrm>
            <a:off x="2665654" y="1807187"/>
            <a:ext cx="3110498" cy="1925459"/>
            <a:chOff x="2616883" y="1602995"/>
            <a:chExt cx="3110498" cy="1925459"/>
          </a:xfrm>
        </p:grpSpPr>
        <p:sp>
          <p:nvSpPr>
            <p:cNvPr id="14" name="TextBox 13">
              <a:extLst>
                <a:ext uri="{FF2B5EF4-FFF2-40B4-BE49-F238E27FC236}">
                  <a16:creationId xmlns:a16="http://schemas.microsoft.com/office/drawing/2014/main" id="{42B1DB88-377B-2D0B-807B-8A958CFF3D58}"/>
                </a:ext>
              </a:extLst>
            </p:cNvPr>
            <p:cNvSpPr txBox="1"/>
            <p:nvPr/>
          </p:nvSpPr>
          <p:spPr>
            <a:xfrm>
              <a:off x="3191430" y="3159122"/>
              <a:ext cx="253595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F3F3F"/>
                  </a:solidFill>
                  <a:effectLst/>
                  <a:uLnTx/>
                  <a:uFillTx/>
                  <a:latin typeface="Esteban"/>
                  <a:ea typeface="+mn-ea"/>
                  <a:cs typeface="+mn-cs"/>
                </a:rPr>
                <a:t>Time Expanded Network</a:t>
              </a:r>
            </a:p>
          </p:txBody>
        </p:sp>
        <p:grpSp>
          <p:nvGrpSpPr>
            <p:cNvPr id="3" name="Group 2">
              <a:extLst>
                <a:ext uri="{FF2B5EF4-FFF2-40B4-BE49-F238E27FC236}">
                  <a16:creationId xmlns:a16="http://schemas.microsoft.com/office/drawing/2014/main" id="{15C1A9A0-0B29-76BB-2DDA-1F89C991C3B2}"/>
                </a:ext>
              </a:extLst>
            </p:cNvPr>
            <p:cNvGrpSpPr/>
            <p:nvPr/>
          </p:nvGrpSpPr>
          <p:grpSpPr>
            <a:xfrm>
              <a:off x="2616883" y="1602995"/>
              <a:ext cx="3063654" cy="1538171"/>
              <a:chOff x="2616883" y="1602995"/>
              <a:chExt cx="3063654" cy="1538171"/>
            </a:xfrm>
          </p:grpSpPr>
          <p:pic>
            <p:nvPicPr>
              <p:cNvPr id="9" name="Picture 8">
                <a:extLst>
                  <a:ext uri="{FF2B5EF4-FFF2-40B4-BE49-F238E27FC236}">
                    <a16:creationId xmlns:a16="http://schemas.microsoft.com/office/drawing/2014/main" id="{7DC27C51-B707-8391-DEAF-F4DAD659C3DC}"/>
                  </a:ext>
                </a:extLst>
              </p:cNvPr>
              <p:cNvPicPr>
                <a:picLocks noChangeAspect="1"/>
              </p:cNvPicPr>
              <p:nvPr/>
            </p:nvPicPr>
            <p:blipFill>
              <a:blip r:embed="rId3"/>
              <a:srcRect r="21117"/>
              <a:stretch/>
            </p:blipFill>
            <p:spPr>
              <a:xfrm>
                <a:off x="3422436" y="1602995"/>
                <a:ext cx="2258101" cy="1538171"/>
              </a:xfrm>
              <a:prstGeom prst="rect">
                <a:avLst/>
              </a:prstGeom>
            </p:spPr>
          </p:pic>
          <p:sp>
            <p:nvSpPr>
              <p:cNvPr id="16" name="Right Arrow 15">
                <a:extLst>
                  <a:ext uri="{FF2B5EF4-FFF2-40B4-BE49-F238E27FC236}">
                    <a16:creationId xmlns:a16="http://schemas.microsoft.com/office/drawing/2014/main" id="{B5EEAEC5-8200-5634-9982-5A323D40F462}"/>
                  </a:ext>
                </a:extLst>
              </p:cNvPr>
              <p:cNvSpPr/>
              <p:nvPr/>
            </p:nvSpPr>
            <p:spPr>
              <a:xfrm>
                <a:off x="2616883" y="2251816"/>
                <a:ext cx="641841" cy="370095"/>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Esteban"/>
                  <a:ea typeface="+mn-ea"/>
                  <a:cs typeface="+mn-cs"/>
                </a:endParaRPr>
              </a:p>
            </p:txBody>
          </p:sp>
        </p:grpSp>
      </p:grpSp>
      <p:grpSp>
        <p:nvGrpSpPr>
          <p:cNvPr id="5" name="Group 4">
            <a:extLst>
              <a:ext uri="{FF2B5EF4-FFF2-40B4-BE49-F238E27FC236}">
                <a16:creationId xmlns:a16="http://schemas.microsoft.com/office/drawing/2014/main" id="{4B60FD32-1B8C-3233-CD4A-505BD9AC9D79}"/>
              </a:ext>
            </a:extLst>
          </p:cNvPr>
          <p:cNvGrpSpPr/>
          <p:nvPr/>
        </p:nvGrpSpPr>
        <p:grpSpPr>
          <a:xfrm>
            <a:off x="6805031" y="3823777"/>
            <a:ext cx="4027073" cy="2451113"/>
            <a:chOff x="6511465" y="3548308"/>
            <a:chExt cx="4027073" cy="2451113"/>
          </a:xfrm>
        </p:grpSpPr>
        <p:sp>
          <p:nvSpPr>
            <p:cNvPr id="6" name="Right Arrow 5">
              <a:extLst>
                <a:ext uri="{FF2B5EF4-FFF2-40B4-BE49-F238E27FC236}">
                  <a16:creationId xmlns:a16="http://schemas.microsoft.com/office/drawing/2014/main" id="{0508D960-0446-911A-6335-BA2A054DAD16}"/>
                </a:ext>
              </a:extLst>
            </p:cNvPr>
            <p:cNvSpPr/>
            <p:nvPr/>
          </p:nvSpPr>
          <p:spPr>
            <a:xfrm rot="5400000">
              <a:off x="8203537" y="3684181"/>
              <a:ext cx="641841" cy="370095"/>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Esteban"/>
                <a:ea typeface="+mn-ea"/>
                <a:cs typeface="+mn-cs"/>
              </a:endParaRPr>
            </a:p>
          </p:txBody>
        </p:sp>
        <p:grpSp>
          <p:nvGrpSpPr>
            <p:cNvPr id="25" name="Group 24">
              <a:extLst>
                <a:ext uri="{FF2B5EF4-FFF2-40B4-BE49-F238E27FC236}">
                  <a16:creationId xmlns:a16="http://schemas.microsoft.com/office/drawing/2014/main" id="{956A8B3A-6A7A-2AF4-AF77-B631B3FDFE2C}"/>
                </a:ext>
              </a:extLst>
            </p:cNvPr>
            <p:cNvGrpSpPr/>
            <p:nvPr/>
          </p:nvGrpSpPr>
          <p:grpSpPr>
            <a:xfrm>
              <a:off x="6511465" y="4549268"/>
              <a:ext cx="4027073" cy="1450153"/>
              <a:chOff x="6511465" y="1975885"/>
              <a:chExt cx="4027073" cy="1450153"/>
            </a:xfrm>
          </p:grpSpPr>
          <p:pic>
            <p:nvPicPr>
              <p:cNvPr id="18" name="Picture 17">
                <a:extLst>
                  <a:ext uri="{FF2B5EF4-FFF2-40B4-BE49-F238E27FC236}">
                    <a16:creationId xmlns:a16="http://schemas.microsoft.com/office/drawing/2014/main" id="{BDD7F825-E0D6-9A3A-525F-50C6E28FA478}"/>
                  </a:ext>
                </a:extLst>
              </p:cNvPr>
              <p:cNvPicPr>
                <a:picLocks noChangeAspect="1"/>
              </p:cNvPicPr>
              <p:nvPr/>
            </p:nvPicPr>
            <p:blipFill>
              <a:blip r:embed="rId4"/>
              <a:stretch>
                <a:fillRect/>
              </a:stretch>
            </p:blipFill>
            <p:spPr>
              <a:xfrm>
                <a:off x="6511465" y="1975885"/>
                <a:ext cx="4027073" cy="1131156"/>
              </a:xfrm>
              <a:prstGeom prst="rect">
                <a:avLst/>
              </a:prstGeom>
            </p:spPr>
          </p:pic>
          <p:sp>
            <p:nvSpPr>
              <p:cNvPr id="24" name="TextBox 23">
                <a:extLst>
                  <a:ext uri="{FF2B5EF4-FFF2-40B4-BE49-F238E27FC236}">
                    <a16:creationId xmlns:a16="http://schemas.microsoft.com/office/drawing/2014/main" id="{71406726-54E7-FB0A-C713-F12D99193CCF}"/>
                  </a:ext>
                </a:extLst>
              </p:cNvPr>
              <p:cNvSpPr txBox="1"/>
              <p:nvPr/>
            </p:nvSpPr>
            <p:spPr>
              <a:xfrm>
                <a:off x="7447520" y="3056706"/>
                <a:ext cx="233243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F3F3F"/>
                    </a:solidFill>
                    <a:effectLst/>
                    <a:uLnTx/>
                    <a:uFillTx/>
                    <a:latin typeface="Esteban"/>
                    <a:ea typeface="+mn-ea"/>
                    <a:cs typeface="+mn-cs"/>
                  </a:rPr>
                  <a:t>Collective Algorithm</a:t>
                </a:r>
              </a:p>
            </p:txBody>
          </p:sp>
        </p:grpSp>
      </p:grpSp>
      <p:grpSp>
        <p:nvGrpSpPr>
          <p:cNvPr id="12" name="Group 11">
            <a:extLst>
              <a:ext uri="{FF2B5EF4-FFF2-40B4-BE49-F238E27FC236}">
                <a16:creationId xmlns:a16="http://schemas.microsoft.com/office/drawing/2014/main" id="{0CE6B715-E40C-F9DB-6C48-4FCA773FA983}"/>
              </a:ext>
            </a:extLst>
          </p:cNvPr>
          <p:cNvGrpSpPr/>
          <p:nvPr/>
        </p:nvGrpSpPr>
        <p:grpSpPr>
          <a:xfrm>
            <a:off x="5952645" y="1672119"/>
            <a:ext cx="4881485" cy="1966709"/>
            <a:chOff x="5952645" y="1672119"/>
            <a:chExt cx="4881485" cy="1966709"/>
          </a:xfrm>
        </p:grpSpPr>
        <p:grpSp>
          <p:nvGrpSpPr>
            <p:cNvPr id="4" name="Group 3">
              <a:extLst>
                <a:ext uri="{FF2B5EF4-FFF2-40B4-BE49-F238E27FC236}">
                  <a16:creationId xmlns:a16="http://schemas.microsoft.com/office/drawing/2014/main" id="{EEAE7619-3347-030A-11B6-AC942F195DAF}"/>
                </a:ext>
              </a:extLst>
            </p:cNvPr>
            <p:cNvGrpSpPr/>
            <p:nvPr/>
          </p:nvGrpSpPr>
          <p:grpSpPr>
            <a:xfrm>
              <a:off x="6238243" y="1672119"/>
              <a:ext cx="4595887" cy="1966709"/>
              <a:chOff x="5869624" y="1459329"/>
              <a:chExt cx="4595887" cy="1966709"/>
            </a:xfrm>
          </p:grpSpPr>
          <p:sp>
            <p:nvSpPr>
              <p:cNvPr id="17" name="Right Arrow 16">
                <a:extLst>
                  <a:ext uri="{FF2B5EF4-FFF2-40B4-BE49-F238E27FC236}">
                    <a16:creationId xmlns:a16="http://schemas.microsoft.com/office/drawing/2014/main" id="{80C81AE1-7B6A-3A6B-BCE7-BF478DE50695}"/>
                  </a:ext>
                </a:extLst>
              </p:cNvPr>
              <p:cNvSpPr/>
              <p:nvPr/>
            </p:nvSpPr>
            <p:spPr>
              <a:xfrm>
                <a:off x="5869624" y="2187032"/>
                <a:ext cx="641841" cy="370095"/>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Esteban"/>
                  <a:ea typeface="+mn-ea"/>
                  <a:cs typeface="+mn-cs"/>
                </a:endParaRPr>
              </a:p>
            </p:txBody>
          </p:sp>
          <p:grpSp>
            <p:nvGrpSpPr>
              <p:cNvPr id="26" name="Group 25">
                <a:extLst>
                  <a:ext uri="{FF2B5EF4-FFF2-40B4-BE49-F238E27FC236}">
                    <a16:creationId xmlns:a16="http://schemas.microsoft.com/office/drawing/2014/main" id="{4A6EA0C3-425E-70B1-FD47-5A7D7A027FC0}"/>
                  </a:ext>
                </a:extLst>
              </p:cNvPr>
              <p:cNvGrpSpPr/>
              <p:nvPr/>
            </p:nvGrpSpPr>
            <p:grpSpPr>
              <a:xfrm>
                <a:off x="6842904" y="1459329"/>
                <a:ext cx="3622607" cy="1966709"/>
                <a:chOff x="6842904" y="4222655"/>
                <a:chExt cx="3622607" cy="1966709"/>
              </a:xfrm>
            </p:grpSpPr>
            <p:pic>
              <p:nvPicPr>
                <p:cNvPr id="11" name="Picture 10">
                  <a:extLst>
                    <a:ext uri="{FF2B5EF4-FFF2-40B4-BE49-F238E27FC236}">
                      <a16:creationId xmlns:a16="http://schemas.microsoft.com/office/drawing/2014/main" id="{9CA56094-01A0-6A35-A788-16221957243F}"/>
                    </a:ext>
                  </a:extLst>
                </p:cNvPr>
                <p:cNvPicPr>
                  <a:picLocks noChangeAspect="1"/>
                </p:cNvPicPr>
                <p:nvPr/>
              </p:nvPicPr>
              <p:blipFill>
                <a:blip r:embed="rId5"/>
                <a:stretch>
                  <a:fillRect/>
                </a:stretch>
              </p:blipFill>
              <p:spPr>
                <a:xfrm>
                  <a:off x="6842904" y="4222655"/>
                  <a:ext cx="3622607" cy="1529855"/>
                </a:xfrm>
                <a:prstGeom prst="rect">
                  <a:avLst/>
                </a:prstGeom>
              </p:spPr>
            </p:pic>
            <p:sp>
              <p:nvSpPr>
                <p:cNvPr id="19" name="TextBox 18">
                  <a:extLst>
                    <a:ext uri="{FF2B5EF4-FFF2-40B4-BE49-F238E27FC236}">
                      <a16:creationId xmlns:a16="http://schemas.microsoft.com/office/drawing/2014/main" id="{1F12ABF6-7CA4-AB0D-395B-28AFCAF26E3A}"/>
                    </a:ext>
                  </a:extLst>
                </p:cNvPr>
                <p:cNvSpPr txBox="1"/>
                <p:nvPr/>
              </p:nvSpPr>
              <p:spPr>
                <a:xfrm>
                  <a:off x="7006667" y="5820032"/>
                  <a:ext cx="340567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F3F3F"/>
                      </a:solidFill>
                      <a:effectLst/>
                      <a:uLnTx/>
                      <a:uFillTx/>
                      <a:latin typeface="Esteban"/>
                      <a:ea typeface="+mn-ea"/>
                      <a:cs typeface="+mn-cs"/>
                    </a:rPr>
                    <a:t>Collective-TEN Representation</a:t>
                  </a:r>
                </a:p>
              </p:txBody>
            </p:sp>
          </p:grpSp>
        </p:grpSp>
        <p:sp>
          <p:nvSpPr>
            <p:cNvPr id="10" name="TextBox 9">
              <a:extLst>
                <a:ext uri="{FF2B5EF4-FFF2-40B4-BE49-F238E27FC236}">
                  <a16:creationId xmlns:a16="http://schemas.microsoft.com/office/drawing/2014/main" id="{7132D60A-0CE7-2770-06A2-AE41128800D4}"/>
                </a:ext>
              </a:extLst>
            </p:cNvPr>
            <p:cNvSpPr txBox="1"/>
            <p:nvPr/>
          </p:nvSpPr>
          <p:spPr>
            <a:xfrm>
              <a:off x="5952645" y="1801393"/>
              <a:ext cx="121303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3F3F3F"/>
                  </a:solidFill>
                  <a:effectLst/>
                  <a:uLnTx/>
                  <a:uFillTx/>
                  <a:latin typeface="Esteban"/>
                  <a:ea typeface="+mn-ea"/>
                  <a:cs typeface="+mn-cs"/>
                </a:rPr>
                <a:t>Algo Synthesis</a:t>
              </a:r>
            </a:p>
          </p:txBody>
        </p:sp>
      </p:grpSp>
      <p:sp>
        <p:nvSpPr>
          <p:cNvPr id="20" name="Content Placeholder 22">
            <a:extLst>
              <a:ext uri="{FF2B5EF4-FFF2-40B4-BE49-F238E27FC236}">
                <a16:creationId xmlns:a16="http://schemas.microsoft.com/office/drawing/2014/main" id="{D03A9B1E-51FB-E782-E911-3CA265C1AA02}"/>
              </a:ext>
            </a:extLst>
          </p:cNvPr>
          <p:cNvSpPr txBox="1">
            <a:spLocks/>
          </p:cNvSpPr>
          <p:nvPr/>
        </p:nvSpPr>
        <p:spPr>
          <a:xfrm>
            <a:off x="316504" y="4836866"/>
            <a:ext cx="5636141" cy="611728"/>
          </a:xfrm>
          <a:prstGeom prst="rect">
            <a:avLst/>
          </a:prstGeom>
        </p:spPr>
        <p:txBody>
          <a:bodyPr vert="horz" lIns="91440" tIns="45720" rIns="91440" bIns="45720" rtlCol="0">
            <a:norm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lvl="1"/>
            <a:r>
              <a:rPr lang="en-US" dirty="0">
                <a:solidFill>
                  <a:srgbClr val="225F98"/>
                </a:solidFill>
                <a:latin typeface="Georgia" panose="02040502050405020303" pitchFamily="18" charset="0"/>
              </a:rPr>
              <a:t>Result: High network bandwidth utilization</a:t>
            </a:r>
          </a:p>
        </p:txBody>
      </p:sp>
      <p:sp>
        <p:nvSpPr>
          <p:cNvPr id="21" name="TextBox 20">
            <a:extLst>
              <a:ext uri="{FF2B5EF4-FFF2-40B4-BE49-F238E27FC236}">
                <a16:creationId xmlns:a16="http://schemas.microsoft.com/office/drawing/2014/main" id="{E4CFAF4C-7359-4B21-E259-DB4EC9A7A3A1}"/>
              </a:ext>
            </a:extLst>
          </p:cNvPr>
          <p:cNvSpPr txBox="1"/>
          <p:nvPr/>
        </p:nvSpPr>
        <p:spPr>
          <a:xfrm>
            <a:off x="9739986" y="462452"/>
            <a:ext cx="2649613" cy="615553"/>
          </a:xfrm>
          <a:prstGeom prst="rect">
            <a:avLst/>
          </a:prstGeom>
          <a:noFill/>
        </p:spPr>
        <p:txBody>
          <a:bodyPr wrap="square">
            <a:spAutoFit/>
          </a:bodyPr>
          <a:lstStyle/>
          <a:p>
            <a:pPr lvl="1"/>
            <a:r>
              <a:rPr lang="en-US" sz="1600" dirty="0"/>
              <a:t>[T. Krishna, </a:t>
            </a:r>
            <a:r>
              <a:rPr lang="en-US" sz="1600" dirty="0" err="1"/>
              <a:t>GATech</a:t>
            </a:r>
            <a:r>
              <a:rPr lang="en-US" sz="1600" dirty="0"/>
              <a:t>]</a:t>
            </a:r>
          </a:p>
          <a:p>
            <a:pPr marL="742950" lvl="1" indent="-285750">
              <a:buFont typeface="Courier New" panose="02070309020205020404" pitchFamily="49" charset="0"/>
              <a:buChar char="o"/>
            </a:pPr>
            <a:endParaRPr lang="en-US" sz="1800" dirty="0"/>
          </a:p>
        </p:txBody>
      </p:sp>
    </p:spTree>
    <p:extLst>
      <p:ext uri="{BB962C8B-B14F-4D97-AF65-F5344CB8AC3E}">
        <p14:creationId xmlns:p14="http://schemas.microsoft.com/office/powerpoint/2010/main" val="3087942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0DA1A-54D3-3C6C-9605-C548A1942273}"/>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DBF5DF72-AEB7-D088-3070-1AC18B57A072}"/>
              </a:ext>
            </a:extLst>
          </p:cNvPr>
          <p:cNvSpPr txBox="1">
            <a:spLocks/>
          </p:cNvSpPr>
          <p:nvPr/>
        </p:nvSpPr>
        <p:spPr>
          <a:xfrm>
            <a:off x="250156" y="479792"/>
            <a:ext cx="11430001" cy="6400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1pPr>
            <a:lvl2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2pPr>
            <a:lvl3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3pPr>
            <a:lvl4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4pPr>
            <a:lvl5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5pPr>
            <a:lvl6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6pPr>
            <a:lvl7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7pPr>
            <a:lvl8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8pPr>
            <a:lvl9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9pPr>
          </a:lstStyle>
          <a:p>
            <a:pPr hangingPunct="1"/>
            <a:r>
              <a:rPr lang="en-US" sz="3200" b="1" spc="-100" dirty="0">
                <a:solidFill>
                  <a:srgbClr val="1C4587"/>
                </a:solidFill>
                <a:latin typeface="Source Sans Pro" panose="020B0503030403020204" pitchFamily="34" charset="0"/>
                <a:ea typeface="Source Sans Pro" panose="020B0503030403020204" pitchFamily="34" charset="0"/>
                <a:cs typeface="+mj-cs"/>
              </a:rPr>
              <a:t>Long-tail Latency of </a:t>
            </a:r>
            <a:r>
              <a:rPr lang="en-US" sz="3200" b="1" spc="-100" dirty="0" err="1">
                <a:solidFill>
                  <a:srgbClr val="1C4587"/>
                </a:solidFill>
                <a:latin typeface="Source Sans Pro" panose="020B0503030403020204" pitchFamily="34" charset="0"/>
                <a:ea typeface="Source Sans Pro" panose="020B0503030403020204" pitchFamily="34" charset="0"/>
                <a:cs typeface="+mj-cs"/>
              </a:rPr>
              <a:t>AllReduce</a:t>
            </a:r>
            <a:endParaRPr lang="en-US" sz="3200" b="1" spc="-100" dirty="0">
              <a:solidFill>
                <a:srgbClr val="1C4587"/>
              </a:solidFill>
              <a:latin typeface="Source Sans Pro" panose="020B0503030403020204" pitchFamily="34" charset="0"/>
              <a:ea typeface="Source Sans Pro" panose="020B0503030403020204" pitchFamily="34" charset="0"/>
              <a:cs typeface="+mj-cs"/>
            </a:endParaRPr>
          </a:p>
        </p:txBody>
      </p:sp>
      <p:sp>
        <p:nvSpPr>
          <p:cNvPr id="8" name="TextBox 7">
            <a:extLst>
              <a:ext uri="{FF2B5EF4-FFF2-40B4-BE49-F238E27FC236}">
                <a16:creationId xmlns:a16="http://schemas.microsoft.com/office/drawing/2014/main" id="{CC19F7E3-2A05-1732-127C-CCDD92BF9B3B}"/>
              </a:ext>
            </a:extLst>
          </p:cNvPr>
          <p:cNvSpPr txBox="1"/>
          <p:nvPr/>
        </p:nvSpPr>
        <p:spPr>
          <a:xfrm>
            <a:off x="9542387" y="511015"/>
            <a:ext cx="2649613" cy="615553"/>
          </a:xfrm>
          <a:prstGeom prst="rect">
            <a:avLst/>
          </a:prstGeom>
          <a:noFill/>
        </p:spPr>
        <p:txBody>
          <a:bodyPr wrap="square">
            <a:spAutoFit/>
          </a:bodyPr>
          <a:lstStyle/>
          <a:p>
            <a:pPr lvl="1"/>
            <a:r>
              <a:rPr lang="en-US" sz="1600" dirty="0"/>
              <a:t>[</a:t>
            </a:r>
            <a:r>
              <a:rPr lang="en-US" sz="1600" dirty="0" err="1"/>
              <a:t>M.Shahbaz</a:t>
            </a:r>
            <a:r>
              <a:rPr lang="en-US" sz="1600" dirty="0"/>
              <a:t>, Michigan]</a:t>
            </a:r>
          </a:p>
          <a:p>
            <a:pPr marL="742950" lvl="1" indent="-285750">
              <a:buFont typeface="Courier New" panose="02070309020205020404" pitchFamily="49" charset="0"/>
              <a:buChar char="o"/>
            </a:pPr>
            <a:endParaRPr lang="en-US" sz="1800" dirty="0"/>
          </a:p>
        </p:txBody>
      </p:sp>
      <p:grpSp>
        <p:nvGrpSpPr>
          <p:cNvPr id="11" name="Group 10">
            <a:extLst>
              <a:ext uri="{FF2B5EF4-FFF2-40B4-BE49-F238E27FC236}">
                <a16:creationId xmlns:a16="http://schemas.microsoft.com/office/drawing/2014/main" id="{582ED6D3-79F9-7AF5-19F1-450A30334AE4}"/>
              </a:ext>
            </a:extLst>
          </p:cNvPr>
          <p:cNvGrpSpPr/>
          <p:nvPr/>
        </p:nvGrpSpPr>
        <p:grpSpPr>
          <a:xfrm>
            <a:off x="2559850" y="1518104"/>
            <a:ext cx="7074309" cy="4926187"/>
            <a:chOff x="2559850" y="1518104"/>
            <a:chExt cx="7074309" cy="4926187"/>
          </a:xfrm>
        </p:grpSpPr>
        <p:grpSp>
          <p:nvGrpSpPr>
            <p:cNvPr id="9" name="Group 8">
              <a:extLst>
                <a:ext uri="{FF2B5EF4-FFF2-40B4-BE49-F238E27FC236}">
                  <a16:creationId xmlns:a16="http://schemas.microsoft.com/office/drawing/2014/main" id="{DBC254DD-879C-015D-E6A7-91B3E1BD8F60}"/>
                </a:ext>
              </a:extLst>
            </p:cNvPr>
            <p:cNvGrpSpPr/>
            <p:nvPr/>
          </p:nvGrpSpPr>
          <p:grpSpPr>
            <a:xfrm>
              <a:off x="2559850" y="1518104"/>
              <a:ext cx="7074309" cy="4926187"/>
              <a:chOff x="2559850" y="1518104"/>
              <a:chExt cx="7074309" cy="4926187"/>
            </a:xfrm>
          </p:grpSpPr>
          <p:grpSp>
            <p:nvGrpSpPr>
              <p:cNvPr id="324" name="Group 323">
                <a:extLst>
                  <a:ext uri="{FF2B5EF4-FFF2-40B4-BE49-F238E27FC236}">
                    <a16:creationId xmlns:a16="http://schemas.microsoft.com/office/drawing/2014/main" id="{3797BC6B-2AA2-37A8-DECB-8F460910B3B7}"/>
                  </a:ext>
                </a:extLst>
              </p:cNvPr>
              <p:cNvGrpSpPr/>
              <p:nvPr/>
            </p:nvGrpSpPr>
            <p:grpSpPr>
              <a:xfrm>
                <a:off x="8230529" y="4522282"/>
                <a:ext cx="418962" cy="268954"/>
                <a:chOff x="10860116" y="885762"/>
                <a:chExt cx="742977" cy="586629"/>
              </a:xfrm>
            </p:grpSpPr>
            <p:pic>
              <p:nvPicPr>
                <p:cNvPr id="325" name="Graphic 324">
                  <a:extLst>
                    <a:ext uri="{FF2B5EF4-FFF2-40B4-BE49-F238E27FC236}">
                      <a16:creationId xmlns:a16="http://schemas.microsoft.com/office/drawing/2014/main" id="{A238C900-6B33-C035-0FFE-5AD0FA59A13A}"/>
                    </a:ext>
                  </a:extLst>
                </p:cNvPr>
                <p:cNvPicPr>
                  <a:picLocks noChangeAspect="1"/>
                </p:cNvPicPr>
                <p:nvPr/>
              </p:nvPicPr>
              <p:blipFill>
                <a:blip r:embed="rId4">
                  <a:extLst>
                    <a:ext uri="{96DAC541-7B7A-43D3-8B79-37D633B846F1}">
                      <asvg:svgBlip xmlns:asvg="http://schemas.microsoft.com/office/drawing/2016/SVG/main" r:embed="rId5"/>
                    </a:ext>
                  </a:extLst>
                </a:blip>
                <a:srcRect b="71474"/>
                <a:stretch/>
              </p:blipFill>
              <p:spPr>
                <a:xfrm>
                  <a:off x="10860116" y="885762"/>
                  <a:ext cx="742977" cy="293315"/>
                </a:xfrm>
                <a:prstGeom prst="rect">
                  <a:avLst/>
                </a:prstGeom>
              </p:spPr>
            </p:pic>
            <p:pic>
              <p:nvPicPr>
                <p:cNvPr id="326" name="Graphic 325">
                  <a:extLst>
                    <a:ext uri="{FF2B5EF4-FFF2-40B4-BE49-F238E27FC236}">
                      <a16:creationId xmlns:a16="http://schemas.microsoft.com/office/drawing/2014/main" id="{CDBCEDE2-13B5-4B7D-95A4-A41A6C1FA7E3}"/>
                    </a:ext>
                  </a:extLst>
                </p:cNvPr>
                <p:cNvPicPr>
                  <a:picLocks noChangeAspect="1"/>
                </p:cNvPicPr>
                <p:nvPr/>
              </p:nvPicPr>
              <p:blipFill>
                <a:blip r:embed="rId4">
                  <a:extLst>
                    <a:ext uri="{96DAC541-7B7A-43D3-8B79-37D633B846F1}">
                      <asvg:svgBlip xmlns:asvg="http://schemas.microsoft.com/office/drawing/2016/SVG/main" r:embed="rId5"/>
                    </a:ext>
                  </a:extLst>
                </a:blip>
                <a:srcRect t="71474"/>
                <a:stretch/>
              </p:blipFill>
              <p:spPr>
                <a:xfrm>
                  <a:off x="10860116" y="1179077"/>
                  <a:ext cx="742977" cy="293314"/>
                </a:xfrm>
                <a:prstGeom prst="rect">
                  <a:avLst/>
                </a:prstGeom>
              </p:spPr>
            </p:pic>
          </p:grpSp>
          <p:grpSp>
            <p:nvGrpSpPr>
              <p:cNvPr id="327" name="Group 326">
                <a:extLst>
                  <a:ext uri="{FF2B5EF4-FFF2-40B4-BE49-F238E27FC236}">
                    <a16:creationId xmlns:a16="http://schemas.microsoft.com/office/drawing/2014/main" id="{2AFBBD1D-0850-562D-7445-C21359A962A7}"/>
                  </a:ext>
                </a:extLst>
              </p:cNvPr>
              <p:cNvGrpSpPr/>
              <p:nvPr/>
            </p:nvGrpSpPr>
            <p:grpSpPr>
              <a:xfrm>
                <a:off x="5908743" y="1518104"/>
                <a:ext cx="418962" cy="268954"/>
                <a:chOff x="10860116" y="885762"/>
                <a:chExt cx="742977" cy="586629"/>
              </a:xfrm>
            </p:grpSpPr>
            <p:pic>
              <p:nvPicPr>
                <p:cNvPr id="328" name="Graphic 327">
                  <a:extLst>
                    <a:ext uri="{FF2B5EF4-FFF2-40B4-BE49-F238E27FC236}">
                      <a16:creationId xmlns:a16="http://schemas.microsoft.com/office/drawing/2014/main" id="{96CEB8EA-BEDD-8919-B94A-67119F3F378A}"/>
                    </a:ext>
                  </a:extLst>
                </p:cNvPr>
                <p:cNvPicPr>
                  <a:picLocks noChangeAspect="1"/>
                </p:cNvPicPr>
                <p:nvPr/>
              </p:nvPicPr>
              <p:blipFill>
                <a:blip r:embed="rId4">
                  <a:extLst>
                    <a:ext uri="{96DAC541-7B7A-43D3-8B79-37D633B846F1}">
                      <asvg:svgBlip xmlns:asvg="http://schemas.microsoft.com/office/drawing/2016/SVG/main" r:embed="rId5"/>
                    </a:ext>
                  </a:extLst>
                </a:blip>
                <a:srcRect b="71474"/>
                <a:stretch/>
              </p:blipFill>
              <p:spPr>
                <a:xfrm>
                  <a:off x="10860116" y="885762"/>
                  <a:ext cx="742977" cy="293315"/>
                </a:xfrm>
                <a:prstGeom prst="rect">
                  <a:avLst/>
                </a:prstGeom>
              </p:spPr>
            </p:pic>
            <p:pic>
              <p:nvPicPr>
                <p:cNvPr id="329" name="Graphic 328">
                  <a:extLst>
                    <a:ext uri="{FF2B5EF4-FFF2-40B4-BE49-F238E27FC236}">
                      <a16:creationId xmlns:a16="http://schemas.microsoft.com/office/drawing/2014/main" id="{79D76707-E16C-F0B4-EA4C-1E78C029B45C}"/>
                    </a:ext>
                  </a:extLst>
                </p:cNvPr>
                <p:cNvPicPr>
                  <a:picLocks noChangeAspect="1"/>
                </p:cNvPicPr>
                <p:nvPr/>
              </p:nvPicPr>
              <p:blipFill>
                <a:blip r:embed="rId4">
                  <a:extLst>
                    <a:ext uri="{96DAC541-7B7A-43D3-8B79-37D633B846F1}">
                      <asvg:svgBlip xmlns:asvg="http://schemas.microsoft.com/office/drawing/2016/SVG/main" r:embed="rId5"/>
                    </a:ext>
                  </a:extLst>
                </a:blip>
                <a:srcRect t="71474"/>
                <a:stretch/>
              </p:blipFill>
              <p:spPr>
                <a:xfrm>
                  <a:off x="10860116" y="1179077"/>
                  <a:ext cx="742977" cy="293314"/>
                </a:xfrm>
                <a:prstGeom prst="rect">
                  <a:avLst/>
                </a:prstGeom>
              </p:spPr>
            </p:pic>
          </p:grpSp>
          <p:grpSp>
            <p:nvGrpSpPr>
              <p:cNvPr id="330" name="Group 329">
                <a:extLst>
                  <a:ext uri="{FF2B5EF4-FFF2-40B4-BE49-F238E27FC236}">
                    <a16:creationId xmlns:a16="http://schemas.microsoft.com/office/drawing/2014/main" id="{18C0C66F-8803-46EB-108E-12A587376246}"/>
                  </a:ext>
                </a:extLst>
              </p:cNvPr>
              <p:cNvGrpSpPr/>
              <p:nvPr/>
            </p:nvGrpSpPr>
            <p:grpSpPr>
              <a:xfrm>
                <a:off x="3590483" y="4513638"/>
                <a:ext cx="418962" cy="268954"/>
                <a:chOff x="10860116" y="885762"/>
                <a:chExt cx="742977" cy="586629"/>
              </a:xfrm>
            </p:grpSpPr>
            <p:pic>
              <p:nvPicPr>
                <p:cNvPr id="331" name="Graphic 330">
                  <a:extLst>
                    <a:ext uri="{FF2B5EF4-FFF2-40B4-BE49-F238E27FC236}">
                      <a16:creationId xmlns:a16="http://schemas.microsoft.com/office/drawing/2014/main" id="{C7D92904-79C9-4DF9-68BE-729759F558DC}"/>
                    </a:ext>
                  </a:extLst>
                </p:cNvPr>
                <p:cNvPicPr>
                  <a:picLocks noChangeAspect="1"/>
                </p:cNvPicPr>
                <p:nvPr/>
              </p:nvPicPr>
              <p:blipFill>
                <a:blip r:embed="rId4">
                  <a:extLst>
                    <a:ext uri="{96DAC541-7B7A-43D3-8B79-37D633B846F1}">
                      <asvg:svgBlip xmlns:asvg="http://schemas.microsoft.com/office/drawing/2016/SVG/main" r:embed="rId5"/>
                    </a:ext>
                  </a:extLst>
                </a:blip>
                <a:srcRect b="71474"/>
                <a:stretch/>
              </p:blipFill>
              <p:spPr>
                <a:xfrm>
                  <a:off x="10860116" y="885762"/>
                  <a:ext cx="742977" cy="293315"/>
                </a:xfrm>
                <a:prstGeom prst="rect">
                  <a:avLst/>
                </a:prstGeom>
              </p:spPr>
            </p:pic>
            <p:pic>
              <p:nvPicPr>
                <p:cNvPr id="332" name="Graphic 331">
                  <a:extLst>
                    <a:ext uri="{FF2B5EF4-FFF2-40B4-BE49-F238E27FC236}">
                      <a16:creationId xmlns:a16="http://schemas.microsoft.com/office/drawing/2014/main" id="{E7648CCC-BC99-50DD-DA6A-284FE2CBAAC6}"/>
                    </a:ext>
                  </a:extLst>
                </p:cNvPr>
                <p:cNvPicPr>
                  <a:picLocks noChangeAspect="1"/>
                </p:cNvPicPr>
                <p:nvPr/>
              </p:nvPicPr>
              <p:blipFill>
                <a:blip r:embed="rId4">
                  <a:extLst>
                    <a:ext uri="{96DAC541-7B7A-43D3-8B79-37D633B846F1}">
                      <asvg:svgBlip xmlns:asvg="http://schemas.microsoft.com/office/drawing/2016/SVG/main" r:embed="rId5"/>
                    </a:ext>
                  </a:extLst>
                </a:blip>
                <a:srcRect t="71474"/>
                <a:stretch/>
              </p:blipFill>
              <p:spPr>
                <a:xfrm>
                  <a:off x="10860116" y="1179077"/>
                  <a:ext cx="742977" cy="293314"/>
                </a:xfrm>
                <a:prstGeom prst="rect">
                  <a:avLst/>
                </a:prstGeom>
              </p:spPr>
            </p:pic>
          </p:grpSp>
          <p:grpSp>
            <p:nvGrpSpPr>
              <p:cNvPr id="333" name="Group 332">
                <a:extLst>
                  <a:ext uri="{FF2B5EF4-FFF2-40B4-BE49-F238E27FC236}">
                    <a16:creationId xmlns:a16="http://schemas.microsoft.com/office/drawing/2014/main" id="{B4EA42B5-C12B-76C4-968C-1B6E53A957E5}"/>
                  </a:ext>
                </a:extLst>
              </p:cNvPr>
              <p:cNvGrpSpPr/>
              <p:nvPr/>
            </p:nvGrpSpPr>
            <p:grpSpPr>
              <a:xfrm>
                <a:off x="5947814" y="6175337"/>
                <a:ext cx="418962" cy="268954"/>
                <a:chOff x="10860116" y="885762"/>
                <a:chExt cx="742977" cy="586629"/>
              </a:xfrm>
            </p:grpSpPr>
            <p:pic>
              <p:nvPicPr>
                <p:cNvPr id="334" name="Graphic 333">
                  <a:extLst>
                    <a:ext uri="{FF2B5EF4-FFF2-40B4-BE49-F238E27FC236}">
                      <a16:creationId xmlns:a16="http://schemas.microsoft.com/office/drawing/2014/main" id="{C1172FA9-EF36-C573-A585-C945FBF6CBEC}"/>
                    </a:ext>
                  </a:extLst>
                </p:cNvPr>
                <p:cNvPicPr>
                  <a:picLocks noChangeAspect="1"/>
                </p:cNvPicPr>
                <p:nvPr/>
              </p:nvPicPr>
              <p:blipFill>
                <a:blip r:embed="rId4">
                  <a:extLst>
                    <a:ext uri="{96DAC541-7B7A-43D3-8B79-37D633B846F1}">
                      <asvg:svgBlip xmlns:asvg="http://schemas.microsoft.com/office/drawing/2016/SVG/main" r:embed="rId5"/>
                    </a:ext>
                  </a:extLst>
                </a:blip>
                <a:srcRect b="71474"/>
                <a:stretch/>
              </p:blipFill>
              <p:spPr>
                <a:xfrm>
                  <a:off x="10860116" y="885762"/>
                  <a:ext cx="742977" cy="293315"/>
                </a:xfrm>
                <a:prstGeom prst="rect">
                  <a:avLst/>
                </a:prstGeom>
              </p:spPr>
            </p:pic>
            <p:pic>
              <p:nvPicPr>
                <p:cNvPr id="335" name="Graphic 334">
                  <a:extLst>
                    <a:ext uri="{FF2B5EF4-FFF2-40B4-BE49-F238E27FC236}">
                      <a16:creationId xmlns:a16="http://schemas.microsoft.com/office/drawing/2014/main" id="{BFE8530F-3249-1A70-DFC5-3D9F6661206C}"/>
                    </a:ext>
                  </a:extLst>
                </p:cNvPr>
                <p:cNvPicPr>
                  <a:picLocks noChangeAspect="1"/>
                </p:cNvPicPr>
                <p:nvPr/>
              </p:nvPicPr>
              <p:blipFill>
                <a:blip r:embed="rId4">
                  <a:extLst>
                    <a:ext uri="{96DAC541-7B7A-43D3-8B79-37D633B846F1}">
                      <asvg:svgBlip xmlns:asvg="http://schemas.microsoft.com/office/drawing/2016/SVG/main" r:embed="rId5"/>
                    </a:ext>
                  </a:extLst>
                </a:blip>
                <a:srcRect t="71474"/>
                <a:stretch/>
              </p:blipFill>
              <p:spPr>
                <a:xfrm>
                  <a:off x="10860116" y="1179077"/>
                  <a:ext cx="742977" cy="293314"/>
                </a:xfrm>
                <a:prstGeom prst="rect">
                  <a:avLst/>
                </a:prstGeom>
              </p:spPr>
            </p:pic>
          </p:grpSp>
          <p:grpSp>
            <p:nvGrpSpPr>
              <p:cNvPr id="336" name="Group 335">
                <a:extLst>
                  <a:ext uri="{FF2B5EF4-FFF2-40B4-BE49-F238E27FC236}">
                    <a16:creationId xmlns:a16="http://schemas.microsoft.com/office/drawing/2014/main" id="{08383EB8-677E-A761-6998-3ECCAD2436E4}"/>
                  </a:ext>
                </a:extLst>
              </p:cNvPr>
              <p:cNvGrpSpPr/>
              <p:nvPr/>
            </p:nvGrpSpPr>
            <p:grpSpPr>
              <a:xfrm>
                <a:off x="4811958" y="2179430"/>
                <a:ext cx="665065" cy="612576"/>
                <a:chOff x="2486007" y="1670965"/>
                <a:chExt cx="3497971" cy="4199423"/>
              </a:xfrm>
            </p:grpSpPr>
            <p:sp>
              <p:nvSpPr>
                <p:cNvPr id="337" name="Oval 336">
                  <a:extLst>
                    <a:ext uri="{FF2B5EF4-FFF2-40B4-BE49-F238E27FC236}">
                      <a16:creationId xmlns:a16="http://schemas.microsoft.com/office/drawing/2014/main" id="{721B715A-E328-5003-B641-293BE4C3E1F6}"/>
                    </a:ext>
                  </a:extLst>
                </p:cNvPr>
                <p:cNvSpPr/>
                <p:nvPr/>
              </p:nvSpPr>
              <p:spPr>
                <a:xfrm>
                  <a:off x="2486007" y="310209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38" name="Oval 337">
                  <a:extLst>
                    <a:ext uri="{FF2B5EF4-FFF2-40B4-BE49-F238E27FC236}">
                      <a16:creationId xmlns:a16="http://schemas.microsoft.com/office/drawing/2014/main" id="{D9FF5773-8F19-58DF-DE2D-EB21AB184D3D}"/>
                    </a:ext>
                  </a:extLst>
                </p:cNvPr>
                <p:cNvSpPr/>
                <p:nvPr/>
              </p:nvSpPr>
              <p:spPr>
                <a:xfrm>
                  <a:off x="2553535" y="422655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39" name="Oval 338">
                  <a:extLst>
                    <a:ext uri="{FF2B5EF4-FFF2-40B4-BE49-F238E27FC236}">
                      <a16:creationId xmlns:a16="http://schemas.microsoft.com/office/drawing/2014/main" id="{255D5A6C-BD57-B45C-13E8-FD696109BF8A}"/>
                    </a:ext>
                  </a:extLst>
                </p:cNvPr>
                <p:cNvSpPr/>
                <p:nvPr/>
              </p:nvSpPr>
              <p:spPr>
                <a:xfrm>
                  <a:off x="3431373" y="2182084"/>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40" name="Oval 339">
                  <a:extLst>
                    <a:ext uri="{FF2B5EF4-FFF2-40B4-BE49-F238E27FC236}">
                      <a16:creationId xmlns:a16="http://schemas.microsoft.com/office/drawing/2014/main" id="{9205870E-F4DA-AD95-663B-8A2C64C11C95}"/>
                    </a:ext>
                  </a:extLst>
                </p:cNvPr>
                <p:cNvSpPr/>
                <p:nvPr/>
              </p:nvSpPr>
              <p:spPr>
                <a:xfrm>
                  <a:off x="3431373" y="3549326"/>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41" name="Oval 340">
                  <a:extLst>
                    <a:ext uri="{FF2B5EF4-FFF2-40B4-BE49-F238E27FC236}">
                      <a16:creationId xmlns:a16="http://schemas.microsoft.com/office/drawing/2014/main" id="{86EF959E-8A23-6EE5-8ADA-8F9BE0B45BA4}"/>
                    </a:ext>
                  </a:extLst>
                </p:cNvPr>
                <p:cNvSpPr/>
                <p:nvPr/>
              </p:nvSpPr>
              <p:spPr>
                <a:xfrm>
                  <a:off x="3431372" y="48910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42" name="Oval 341">
                  <a:extLst>
                    <a:ext uri="{FF2B5EF4-FFF2-40B4-BE49-F238E27FC236}">
                      <a16:creationId xmlns:a16="http://schemas.microsoft.com/office/drawing/2014/main" id="{56AAAF78-7398-6ED7-C5DC-301C958D705E}"/>
                    </a:ext>
                  </a:extLst>
                </p:cNvPr>
                <p:cNvSpPr/>
                <p:nvPr/>
              </p:nvSpPr>
              <p:spPr>
                <a:xfrm>
                  <a:off x="4511791" y="1670965"/>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43" name="Oval 342">
                  <a:extLst>
                    <a:ext uri="{FF2B5EF4-FFF2-40B4-BE49-F238E27FC236}">
                      <a16:creationId xmlns:a16="http://schemas.microsoft.com/office/drawing/2014/main" id="{229C3D4E-38EA-D883-716A-F9931E69EC63}"/>
                    </a:ext>
                  </a:extLst>
                </p:cNvPr>
                <p:cNvSpPr/>
                <p:nvPr/>
              </p:nvSpPr>
              <p:spPr>
                <a:xfrm>
                  <a:off x="4511790" y="284653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44" name="Oval 343">
                  <a:extLst>
                    <a:ext uri="{FF2B5EF4-FFF2-40B4-BE49-F238E27FC236}">
                      <a16:creationId xmlns:a16="http://schemas.microsoft.com/office/drawing/2014/main" id="{42FDC977-47E1-6FE1-43E1-EF6520FDBCD3}"/>
                    </a:ext>
                  </a:extLst>
                </p:cNvPr>
                <p:cNvSpPr/>
                <p:nvPr/>
              </p:nvSpPr>
              <p:spPr>
                <a:xfrm>
                  <a:off x="4511790" y="41371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45" name="Oval 344">
                  <a:extLst>
                    <a:ext uri="{FF2B5EF4-FFF2-40B4-BE49-F238E27FC236}">
                      <a16:creationId xmlns:a16="http://schemas.microsoft.com/office/drawing/2014/main" id="{8D5518BC-3CC3-6AC1-F5D6-5F658F7D249D}"/>
                    </a:ext>
                  </a:extLst>
                </p:cNvPr>
                <p:cNvSpPr/>
                <p:nvPr/>
              </p:nvSpPr>
              <p:spPr>
                <a:xfrm>
                  <a:off x="4538799" y="5359269"/>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cxnSp>
              <p:nvCxnSpPr>
                <p:cNvPr id="346" name="Straight Connector 345">
                  <a:extLst>
                    <a:ext uri="{FF2B5EF4-FFF2-40B4-BE49-F238E27FC236}">
                      <a16:creationId xmlns:a16="http://schemas.microsoft.com/office/drawing/2014/main" id="{FD5F129D-9380-92FB-DAEB-7D94B1FC3881}"/>
                    </a:ext>
                  </a:extLst>
                </p:cNvPr>
                <p:cNvCxnSpPr>
                  <a:cxnSpLocks/>
                  <a:stCxn id="337" idx="6"/>
                  <a:endCxn id="339"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7" name="Straight Connector 346">
                  <a:extLst>
                    <a:ext uri="{FF2B5EF4-FFF2-40B4-BE49-F238E27FC236}">
                      <a16:creationId xmlns:a16="http://schemas.microsoft.com/office/drawing/2014/main" id="{A9E98413-172B-D900-7B0D-85D25A65F078}"/>
                    </a:ext>
                  </a:extLst>
                </p:cNvPr>
                <p:cNvCxnSpPr>
                  <a:cxnSpLocks/>
                  <a:stCxn id="337" idx="6"/>
                  <a:endCxn id="340" idx="2"/>
                </p:cNvCxnSpPr>
                <p:nvPr/>
              </p:nvCxnSpPr>
              <p:spPr>
                <a:xfrm>
                  <a:off x="3039721" y="3357657"/>
                  <a:ext cx="391652" cy="44722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8" name="Straight Connector 347">
                  <a:extLst>
                    <a:ext uri="{FF2B5EF4-FFF2-40B4-BE49-F238E27FC236}">
                      <a16:creationId xmlns:a16="http://schemas.microsoft.com/office/drawing/2014/main" id="{64B77B88-0CB9-9E82-7E20-4D823DEF811B}"/>
                    </a:ext>
                  </a:extLst>
                </p:cNvPr>
                <p:cNvCxnSpPr>
                  <a:cxnSpLocks/>
                  <a:stCxn id="337" idx="6"/>
                  <a:endCxn id="341" idx="1"/>
                </p:cNvCxnSpPr>
                <p:nvPr/>
              </p:nvCxnSpPr>
              <p:spPr>
                <a:xfrm>
                  <a:off x="3039721" y="3357657"/>
                  <a:ext cx="472740" cy="160820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9" name="Straight Connector 348">
                  <a:extLst>
                    <a:ext uri="{FF2B5EF4-FFF2-40B4-BE49-F238E27FC236}">
                      <a16:creationId xmlns:a16="http://schemas.microsoft.com/office/drawing/2014/main" id="{0BCFA45D-6B90-CB6D-46AD-2361ED7C944D}"/>
                    </a:ext>
                  </a:extLst>
                </p:cNvPr>
                <p:cNvCxnSpPr>
                  <a:cxnSpLocks/>
                  <a:stCxn id="338" idx="7"/>
                  <a:endCxn id="339" idx="3"/>
                </p:cNvCxnSpPr>
                <p:nvPr/>
              </p:nvCxnSpPr>
              <p:spPr>
                <a:xfrm flipV="1">
                  <a:off x="3026159" y="2618351"/>
                  <a:ext cx="486303" cy="168305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0" name="Straight Connector 349">
                  <a:extLst>
                    <a:ext uri="{FF2B5EF4-FFF2-40B4-BE49-F238E27FC236}">
                      <a16:creationId xmlns:a16="http://schemas.microsoft.com/office/drawing/2014/main" id="{9FEA7CB0-33A0-2260-A8C1-723BA7390883}"/>
                    </a:ext>
                  </a:extLst>
                </p:cNvPr>
                <p:cNvCxnSpPr>
                  <a:cxnSpLocks/>
                  <a:stCxn id="338" idx="7"/>
                  <a:endCxn id="340" idx="2"/>
                </p:cNvCxnSpPr>
                <p:nvPr/>
              </p:nvCxnSpPr>
              <p:spPr>
                <a:xfrm flipV="1">
                  <a:off x="3026159" y="3804886"/>
                  <a:ext cx="405213" cy="49652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1" name="Straight Connector 350">
                  <a:extLst>
                    <a:ext uri="{FF2B5EF4-FFF2-40B4-BE49-F238E27FC236}">
                      <a16:creationId xmlns:a16="http://schemas.microsoft.com/office/drawing/2014/main" id="{3A6E0982-6E18-35AF-A160-BBEFDD1616AE}"/>
                    </a:ext>
                  </a:extLst>
                </p:cNvPr>
                <p:cNvCxnSpPr>
                  <a:cxnSpLocks/>
                  <a:stCxn id="338" idx="7"/>
                  <a:endCxn id="341" idx="1"/>
                </p:cNvCxnSpPr>
                <p:nvPr/>
              </p:nvCxnSpPr>
              <p:spPr>
                <a:xfrm>
                  <a:off x="3026159" y="4301409"/>
                  <a:ext cx="486301" cy="6644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2" name="Straight Connector 351">
                  <a:extLst>
                    <a:ext uri="{FF2B5EF4-FFF2-40B4-BE49-F238E27FC236}">
                      <a16:creationId xmlns:a16="http://schemas.microsoft.com/office/drawing/2014/main" id="{E23799AC-33BA-07F2-5793-BCBC0DEF5609}"/>
                    </a:ext>
                  </a:extLst>
                </p:cNvPr>
                <p:cNvCxnSpPr>
                  <a:cxnSpLocks/>
                  <a:stCxn id="339" idx="6"/>
                  <a:endCxn id="342" idx="2"/>
                </p:cNvCxnSpPr>
                <p:nvPr/>
              </p:nvCxnSpPr>
              <p:spPr>
                <a:xfrm flipV="1">
                  <a:off x="3985087" y="1926524"/>
                  <a:ext cx="526703" cy="51111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3" name="Straight Connector 352">
                  <a:extLst>
                    <a:ext uri="{FF2B5EF4-FFF2-40B4-BE49-F238E27FC236}">
                      <a16:creationId xmlns:a16="http://schemas.microsoft.com/office/drawing/2014/main" id="{55F0A11D-B1FC-C8FD-89AD-212BA0BB4DFA}"/>
                    </a:ext>
                  </a:extLst>
                </p:cNvPr>
                <p:cNvCxnSpPr>
                  <a:cxnSpLocks/>
                  <a:stCxn id="343" idx="2"/>
                  <a:endCxn id="339" idx="6"/>
                </p:cNvCxnSpPr>
                <p:nvPr/>
              </p:nvCxnSpPr>
              <p:spPr>
                <a:xfrm flipH="1" flipV="1">
                  <a:off x="3985087" y="2437643"/>
                  <a:ext cx="526702" cy="66445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4" name="Straight Connector 353">
                  <a:extLst>
                    <a:ext uri="{FF2B5EF4-FFF2-40B4-BE49-F238E27FC236}">
                      <a16:creationId xmlns:a16="http://schemas.microsoft.com/office/drawing/2014/main" id="{5300F868-DD40-0E9E-D161-A874A31E155C}"/>
                    </a:ext>
                  </a:extLst>
                </p:cNvPr>
                <p:cNvCxnSpPr>
                  <a:cxnSpLocks/>
                  <a:stCxn id="344" idx="1"/>
                  <a:endCxn id="339" idx="6"/>
                </p:cNvCxnSpPr>
                <p:nvPr/>
              </p:nvCxnSpPr>
              <p:spPr>
                <a:xfrm flipH="1" flipV="1">
                  <a:off x="3985087" y="2437643"/>
                  <a:ext cx="607792" cy="177432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5" name="Straight Connector 354">
                  <a:extLst>
                    <a:ext uri="{FF2B5EF4-FFF2-40B4-BE49-F238E27FC236}">
                      <a16:creationId xmlns:a16="http://schemas.microsoft.com/office/drawing/2014/main" id="{0E118839-D124-4BBF-BD94-B5F79DAFFA2F}"/>
                    </a:ext>
                  </a:extLst>
                </p:cNvPr>
                <p:cNvCxnSpPr>
                  <a:cxnSpLocks/>
                  <a:stCxn id="342" idx="2"/>
                  <a:endCxn id="340" idx="6"/>
                </p:cNvCxnSpPr>
                <p:nvPr/>
              </p:nvCxnSpPr>
              <p:spPr>
                <a:xfrm flipH="1">
                  <a:off x="3985086" y="1926524"/>
                  <a:ext cx="526704" cy="187836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6" name="Straight Connector 355">
                  <a:extLst>
                    <a:ext uri="{FF2B5EF4-FFF2-40B4-BE49-F238E27FC236}">
                      <a16:creationId xmlns:a16="http://schemas.microsoft.com/office/drawing/2014/main" id="{3EE0D3B9-993E-3A9D-3826-6C19E0C1CBCD}"/>
                    </a:ext>
                  </a:extLst>
                </p:cNvPr>
                <p:cNvCxnSpPr>
                  <a:cxnSpLocks/>
                  <a:stCxn id="340" idx="6"/>
                  <a:endCxn id="343" idx="2"/>
                </p:cNvCxnSpPr>
                <p:nvPr/>
              </p:nvCxnSpPr>
              <p:spPr>
                <a:xfrm flipV="1">
                  <a:off x="3985086" y="3102098"/>
                  <a:ext cx="526703" cy="70278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422E4FA3-4AA0-7AE3-D2F0-94423DC28A43}"/>
                    </a:ext>
                  </a:extLst>
                </p:cNvPr>
                <p:cNvCxnSpPr>
                  <a:cxnSpLocks/>
                  <a:stCxn id="344" idx="1"/>
                  <a:endCxn id="340" idx="6"/>
                </p:cNvCxnSpPr>
                <p:nvPr/>
              </p:nvCxnSpPr>
              <p:spPr>
                <a:xfrm flipH="1" flipV="1">
                  <a:off x="3985086" y="3804886"/>
                  <a:ext cx="607793" cy="40707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8" name="Straight Connector 357">
                  <a:extLst>
                    <a:ext uri="{FF2B5EF4-FFF2-40B4-BE49-F238E27FC236}">
                      <a16:creationId xmlns:a16="http://schemas.microsoft.com/office/drawing/2014/main" id="{D5763100-C8E4-6634-A611-72ADD0399250}"/>
                    </a:ext>
                  </a:extLst>
                </p:cNvPr>
                <p:cNvCxnSpPr>
                  <a:cxnSpLocks/>
                  <a:stCxn id="345" idx="1"/>
                  <a:endCxn id="340" idx="6"/>
                </p:cNvCxnSpPr>
                <p:nvPr/>
              </p:nvCxnSpPr>
              <p:spPr>
                <a:xfrm flipH="1" flipV="1">
                  <a:off x="3985086" y="3804886"/>
                  <a:ext cx="634802" cy="162923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9" name="Straight Connector 358">
                  <a:extLst>
                    <a:ext uri="{FF2B5EF4-FFF2-40B4-BE49-F238E27FC236}">
                      <a16:creationId xmlns:a16="http://schemas.microsoft.com/office/drawing/2014/main" id="{72180C75-5F65-40CB-3E82-BEE6C55FA676}"/>
                    </a:ext>
                  </a:extLst>
                </p:cNvPr>
                <p:cNvCxnSpPr>
                  <a:cxnSpLocks/>
                  <a:stCxn id="342" idx="2"/>
                  <a:endCxn id="341" idx="7"/>
                </p:cNvCxnSpPr>
                <p:nvPr/>
              </p:nvCxnSpPr>
              <p:spPr>
                <a:xfrm flipH="1">
                  <a:off x="3903996" y="1926524"/>
                  <a:ext cx="607795" cy="303934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0" name="Straight Connector 359">
                  <a:extLst>
                    <a:ext uri="{FF2B5EF4-FFF2-40B4-BE49-F238E27FC236}">
                      <a16:creationId xmlns:a16="http://schemas.microsoft.com/office/drawing/2014/main" id="{C0645F5A-71CD-939B-3AD2-D167281E74A2}"/>
                    </a:ext>
                  </a:extLst>
                </p:cNvPr>
                <p:cNvCxnSpPr>
                  <a:cxnSpLocks/>
                  <a:stCxn id="341" idx="7"/>
                  <a:endCxn id="343" idx="2"/>
                </p:cNvCxnSpPr>
                <p:nvPr/>
              </p:nvCxnSpPr>
              <p:spPr>
                <a:xfrm flipV="1">
                  <a:off x="3903996" y="3102098"/>
                  <a:ext cx="607794" cy="186376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1" name="Straight Connector 360">
                  <a:extLst>
                    <a:ext uri="{FF2B5EF4-FFF2-40B4-BE49-F238E27FC236}">
                      <a16:creationId xmlns:a16="http://schemas.microsoft.com/office/drawing/2014/main" id="{D7961989-27CC-5560-4DFB-250FE7BD0A5B}"/>
                    </a:ext>
                  </a:extLst>
                </p:cNvPr>
                <p:cNvCxnSpPr>
                  <a:cxnSpLocks/>
                  <a:stCxn id="341" idx="7"/>
                  <a:endCxn id="344" idx="1"/>
                </p:cNvCxnSpPr>
                <p:nvPr/>
              </p:nvCxnSpPr>
              <p:spPr>
                <a:xfrm flipV="1">
                  <a:off x="3903996" y="4211964"/>
                  <a:ext cx="688883" cy="75390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2" name="Straight Connector 361">
                  <a:extLst>
                    <a:ext uri="{FF2B5EF4-FFF2-40B4-BE49-F238E27FC236}">
                      <a16:creationId xmlns:a16="http://schemas.microsoft.com/office/drawing/2014/main" id="{18B5EF61-63EB-10AD-2E6A-B0D1AF2FB848}"/>
                    </a:ext>
                  </a:extLst>
                </p:cNvPr>
                <p:cNvCxnSpPr>
                  <a:cxnSpLocks/>
                  <a:stCxn id="341" idx="7"/>
                  <a:endCxn id="345" idx="1"/>
                </p:cNvCxnSpPr>
                <p:nvPr/>
              </p:nvCxnSpPr>
              <p:spPr>
                <a:xfrm>
                  <a:off x="3903996" y="4965865"/>
                  <a:ext cx="715892" cy="4682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3" name="Straight Connector 362">
                  <a:extLst>
                    <a:ext uri="{FF2B5EF4-FFF2-40B4-BE49-F238E27FC236}">
                      <a16:creationId xmlns:a16="http://schemas.microsoft.com/office/drawing/2014/main" id="{1CF0E9B1-3AFA-2B29-677E-2CE662EEDFF8}"/>
                    </a:ext>
                  </a:extLst>
                </p:cNvPr>
                <p:cNvCxnSpPr>
                  <a:cxnSpLocks/>
                  <a:stCxn id="337" idx="6"/>
                  <a:endCxn id="339"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5681497A-82CA-4C5B-4015-A3E2570AED8F}"/>
                    </a:ext>
                  </a:extLst>
                </p:cNvPr>
                <p:cNvCxnSpPr>
                  <a:cxnSpLocks/>
                  <a:stCxn id="368" idx="2"/>
                  <a:endCxn id="342" idx="6"/>
                </p:cNvCxnSpPr>
                <p:nvPr/>
              </p:nvCxnSpPr>
              <p:spPr>
                <a:xfrm flipH="1" flipV="1">
                  <a:off x="5065505" y="1926525"/>
                  <a:ext cx="364759" cy="181044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5" name="Straight Connector 364">
                  <a:extLst>
                    <a:ext uri="{FF2B5EF4-FFF2-40B4-BE49-F238E27FC236}">
                      <a16:creationId xmlns:a16="http://schemas.microsoft.com/office/drawing/2014/main" id="{1353EEC4-A248-C3E2-2D1C-A1746C00085B}"/>
                    </a:ext>
                  </a:extLst>
                </p:cNvPr>
                <p:cNvCxnSpPr>
                  <a:cxnSpLocks/>
                  <a:stCxn id="368" idx="2"/>
                  <a:endCxn id="343" idx="6"/>
                </p:cNvCxnSpPr>
                <p:nvPr/>
              </p:nvCxnSpPr>
              <p:spPr>
                <a:xfrm flipH="1" flipV="1">
                  <a:off x="5065504" y="3102098"/>
                  <a:ext cx="364760" cy="63486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8C17072D-5AC3-9C05-9166-C85C321E4AE9}"/>
                    </a:ext>
                  </a:extLst>
                </p:cNvPr>
                <p:cNvCxnSpPr>
                  <a:cxnSpLocks/>
                  <a:stCxn id="368" idx="2"/>
                  <a:endCxn id="344" idx="6"/>
                </p:cNvCxnSpPr>
                <p:nvPr/>
              </p:nvCxnSpPr>
              <p:spPr>
                <a:xfrm flipH="1">
                  <a:off x="5065504" y="3736967"/>
                  <a:ext cx="364760" cy="6557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88C463D1-D71D-817C-43EA-8DEF0097FCAA}"/>
                    </a:ext>
                  </a:extLst>
                </p:cNvPr>
                <p:cNvCxnSpPr>
                  <a:cxnSpLocks/>
                  <a:stCxn id="368" idx="2"/>
                  <a:endCxn id="345" idx="6"/>
                </p:cNvCxnSpPr>
                <p:nvPr/>
              </p:nvCxnSpPr>
              <p:spPr>
                <a:xfrm flipH="1">
                  <a:off x="5092513" y="3736967"/>
                  <a:ext cx="337751" cy="187786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368" name="Oval 367">
                  <a:extLst>
                    <a:ext uri="{FF2B5EF4-FFF2-40B4-BE49-F238E27FC236}">
                      <a16:creationId xmlns:a16="http://schemas.microsoft.com/office/drawing/2014/main" id="{0B143134-8C1C-FEB5-3780-3F3E6947812E}"/>
                    </a:ext>
                  </a:extLst>
                </p:cNvPr>
                <p:cNvSpPr/>
                <p:nvPr/>
              </p:nvSpPr>
              <p:spPr>
                <a:xfrm>
                  <a:off x="5430264" y="3481407"/>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369" name="Group 368">
                <a:extLst>
                  <a:ext uri="{FF2B5EF4-FFF2-40B4-BE49-F238E27FC236}">
                    <a16:creationId xmlns:a16="http://schemas.microsoft.com/office/drawing/2014/main" id="{FD852627-128A-BB55-74D4-79579886C69D}"/>
                  </a:ext>
                </a:extLst>
              </p:cNvPr>
              <p:cNvGrpSpPr/>
              <p:nvPr/>
            </p:nvGrpSpPr>
            <p:grpSpPr>
              <a:xfrm>
                <a:off x="2559850" y="3490474"/>
                <a:ext cx="665065" cy="612576"/>
                <a:chOff x="2486007" y="1670965"/>
                <a:chExt cx="3497971" cy="4199423"/>
              </a:xfrm>
            </p:grpSpPr>
            <p:sp>
              <p:nvSpPr>
                <p:cNvPr id="370" name="Oval 369">
                  <a:extLst>
                    <a:ext uri="{FF2B5EF4-FFF2-40B4-BE49-F238E27FC236}">
                      <a16:creationId xmlns:a16="http://schemas.microsoft.com/office/drawing/2014/main" id="{2AC7D448-2F5B-0482-ACCE-CAE4C7E23C25}"/>
                    </a:ext>
                  </a:extLst>
                </p:cNvPr>
                <p:cNvSpPr/>
                <p:nvPr/>
              </p:nvSpPr>
              <p:spPr>
                <a:xfrm>
                  <a:off x="2486007" y="310209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71" name="Oval 370">
                  <a:extLst>
                    <a:ext uri="{FF2B5EF4-FFF2-40B4-BE49-F238E27FC236}">
                      <a16:creationId xmlns:a16="http://schemas.microsoft.com/office/drawing/2014/main" id="{8AA48C1D-EE44-0CC3-9B22-3355468F60A9}"/>
                    </a:ext>
                  </a:extLst>
                </p:cNvPr>
                <p:cNvSpPr/>
                <p:nvPr/>
              </p:nvSpPr>
              <p:spPr>
                <a:xfrm>
                  <a:off x="2553535" y="422655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72" name="Oval 371">
                  <a:extLst>
                    <a:ext uri="{FF2B5EF4-FFF2-40B4-BE49-F238E27FC236}">
                      <a16:creationId xmlns:a16="http://schemas.microsoft.com/office/drawing/2014/main" id="{E0203D4C-CA7F-CE3A-B415-6762525B27C7}"/>
                    </a:ext>
                  </a:extLst>
                </p:cNvPr>
                <p:cNvSpPr/>
                <p:nvPr/>
              </p:nvSpPr>
              <p:spPr>
                <a:xfrm>
                  <a:off x="3431373" y="2182084"/>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73" name="Oval 372">
                  <a:extLst>
                    <a:ext uri="{FF2B5EF4-FFF2-40B4-BE49-F238E27FC236}">
                      <a16:creationId xmlns:a16="http://schemas.microsoft.com/office/drawing/2014/main" id="{8062158D-8508-89D2-38D3-49BC02BDBE10}"/>
                    </a:ext>
                  </a:extLst>
                </p:cNvPr>
                <p:cNvSpPr/>
                <p:nvPr/>
              </p:nvSpPr>
              <p:spPr>
                <a:xfrm>
                  <a:off x="3431373" y="3549326"/>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74" name="Oval 373">
                  <a:extLst>
                    <a:ext uri="{FF2B5EF4-FFF2-40B4-BE49-F238E27FC236}">
                      <a16:creationId xmlns:a16="http://schemas.microsoft.com/office/drawing/2014/main" id="{1DCF29A7-53A4-329C-C23D-1E1775525479}"/>
                    </a:ext>
                  </a:extLst>
                </p:cNvPr>
                <p:cNvSpPr/>
                <p:nvPr/>
              </p:nvSpPr>
              <p:spPr>
                <a:xfrm>
                  <a:off x="3431372" y="48910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75" name="Oval 374">
                  <a:extLst>
                    <a:ext uri="{FF2B5EF4-FFF2-40B4-BE49-F238E27FC236}">
                      <a16:creationId xmlns:a16="http://schemas.microsoft.com/office/drawing/2014/main" id="{C68729FE-75C4-D7C8-50F3-FF4883CF663E}"/>
                    </a:ext>
                  </a:extLst>
                </p:cNvPr>
                <p:cNvSpPr/>
                <p:nvPr/>
              </p:nvSpPr>
              <p:spPr>
                <a:xfrm>
                  <a:off x="4511791" y="1670965"/>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76" name="Oval 375">
                  <a:extLst>
                    <a:ext uri="{FF2B5EF4-FFF2-40B4-BE49-F238E27FC236}">
                      <a16:creationId xmlns:a16="http://schemas.microsoft.com/office/drawing/2014/main" id="{2133EC02-0A68-537B-3375-3BC4249C5981}"/>
                    </a:ext>
                  </a:extLst>
                </p:cNvPr>
                <p:cNvSpPr/>
                <p:nvPr/>
              </p:nvSpPr>
              <p:spPr>
                <a:xfrm>
                  <a:off x="4511790" y="284653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77" name="Oval 376">
                  <a:extLst>
                    <a:ext uri="{FF2B5EF4-FFF2-40B4-BE49-F238E27FC236}">
                      <a16:creationId xmlns:a16="http://schemas.microsoft.com/office/drawing/2014/main" id="{6F909B77-7899-D465-3DA5-937E28962917}"/>
                    </a:ext>
                  </a:extLst>
                </p:cNvPr>
                <p:cNvSpPr/>
                <p:nvPr/>
              </p:nvSpPr>
              <p:spPr>
                <a:xfrm>
                  <a:off x="4511790" y="41371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78" name="Oval 377">
                  <a:extLst>
                    <a:ext uri="{FF2B5EF4-FFF2-40B4-BE49-F238E27FC236}">
                      <a16:creationId xmlns:a16="http://schemas.microsoft.com/office/drawing/2014/main" id="{5014B9AD-96D8-C05A-E701-9C10F6EDC66E}"/>
                    </a:ext>
                  </a:extLst>
                </p:cNvPr>
                <p:cNvSpPr/>
                <p:nvPr/>
              </p:nvSpPr>
              <p:spPr>
                <a:xfrm>
                  <a:off x="4538799" y="5359269"/>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cxnSp>
              <p:nvCxnSpPr>
                <p:cNvPr id="379" name="Straight Connector 378">
                  <a:extLst>
                    <a:ext uri="{FF2B5EF4-FFF2-40B4-BE49-F238E27FC236}">
                      <a16:creationId xmlns:a16="http://schemas.microsoft.com/office/drawing/2014/main" id="{1AE62EFC-02A7-ADE3-D31D-282F7556EE17}"/>
                    </a:ext>
                  </a:extLst>
                </p:cNvPr>
                <p:cNvCxnSpPr>
                  <a:cxnSpLocks/>
                  <a:stCxn id="370" idx="6"/>
                  <a:endCxn id="372"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0" name="Straight Connector 379">
                  <a:extLst>
                    <a:ext uri="{FF2B5EF4-FFF2-40B4-BE49-F238E27FC236}">
                      <a16:creationId xmlns:a16="http://schemas.microsoft.com/office/drawing/2014/main" id="{45A8DDF4-AB0A-73D4-1958-1857739019DE}"/>
                    </a:ext>
                  </a:extLst>
                </p:cNvPr>
                <p:cNvCxnSpPr>
                  <a:cxnSpLocks/>
                  <a:stCxn id="370" idx="6"/>
                  <a:endCxn id="373" idx="2"/>
                </p:cNvCxnSpPr>
                <p:nvPr/>
              </p:nvCxnSpPr>
              <p:spPr>
                <a:xfrm>
                  <a:off x="3039721" y="3357657"/>
                  <a:ext cx="391652" cy="44722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1" name="Straight Connector 380">
                  <a:extLst>
                    <a:ext uri="{FF2B5EF4-FFF2-40B4-BE49-F238E27FC236}">
                      <a16:creationId xmlns:a16="http://schemas.microsoft.com/office/drawing/2014/main" id="{516D4C26-0DB1-4243-F190-6050993157AA}"/>
                    </a:ext>
                  </a:extLst>
                </p:cNvPr>
                <p:cNvCxnSpPr>
                  <a:cxnSpLocks/>
                  <a:stCxn id="370" idx="6"/>
                  <a:endCxn id="374" idx="1"/>
                </p:cNvCxnSpPr>
                <p:nvPr/>
              </p:nvCxnSpPr>
              <p:spPr>
                <a:xfrm>
                  <a:off x="3039721" y="3357657"/>
                  <a:ext cx="472740" cy="160820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2" name="Straight Connector 381">
                  <a:extLst>
                    <a:ext uri="{FF2B5EF4-FFF2-40B4-BE49-F238E27FC236}">
                      <a16:creationId xmlns:a16="http://schemas.microsoft.com/office/drawing/2014/main" id="{171136E1-519A-B911-92C7-A561E778C1CA}"/>
                    </a:ext>
                  </a:extLst>
                </p:cNvPr>
                <p:cNvCxnSpPr>
                  <a:cxnSpLocks/>
                  <a:stCxn id="371" idx="7"/>
                  <a:endCxn id="372" idx="3"/>
                </p:cNvCxnSpPr>
                <p:nvPr/>
              </p:nvCxnSpPr>
              <p:spPr>
                <a:xfrm flipV="1">
                  <a:off x="3026159" y="2618351"/>
                  <a:ext cx="486303" cy="168305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3" name="Straight Connector 382">
                  <a:extLst>
                    <a:ext uri="{FF2B5EF4-FFF2-40B4-BE49-F238E27FC236}">
                      <a16:creationId xmlns:a16="http://schemas.microsoft.com/office/drawing/2014/main" id="{6A247F85-D08C-614D-193A-84692E9D7254}"/>
                    </a:ext>
                  </a:extLst>
                </p:cNvPr>
                <p:cNvCxnSpPr>
                  <a:cxnSpLocks/>
                  <a:stCxn id="371" idx="7"/>
                  <a:endCxn id="373" idx="2"/>
                </p:cNvCxnSpPr>
                <p:nvPr/>
              </p:nvCxnSpPr>
              <p:spPr>
                <a:xfrm flipV="1">
                  <a:off x="3026159" y="3804886"/>
                  <a:ext cx="405213" cy="49652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4" name="Straight Connector 383">
                  <a:extLst>
                    <a:ext uri="{FF2B5EF4-FFF2-40B4-BE49-F238E27FC236}">
                      <a16:creationId xmlns:a16="http://schemas.microsoft.com/office/drawing/2014/main" id="{CB6A7EEC-C657-2F3A-A650-CBFA18C77737}"/>
                    </a:ext>
                  </a:extLst>
                </p:cNvPr>
                <p:cNvCxnSpPr>
                  <a:cxnSpLocks/>
                  <a:stCxn id="371" idx="7"/>
                  <a:endCxn id="374" idx="1"/>
                </p:cNvCxnSpPr>
                <p:nvPr/>
              </p:nvCxnSpPr>
              <p:spPr>
                <a:xfrm>
                  <a:off x="3026159" y="4301409"/>
                  <a:ext cx="486301" cy="6644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5" name="Straight Connector 384">
                  <a:extLst>
                    <a:ext uri="{FF2B5EF4-FFF2-40B4-BE49-F238E27FC236}">
                      <a16:creationId xmlns:a16="http://schemas.microsoft.com/office/drawing/2014/main" id="{801CDE6A-5A74-6FD6-B90F-FF80F397C8B6}"/>
                    </a:ext>
                  </a:extLst>
                </p:cNvPr>
                <p:cNvCxnSpPr>
                  <a:cxnSpLocks/>
                  <a:stCxn id="372" idx="6"/>
                  <a:endCxn id="375" idx="2"/>
                </p:cNvCxnSpPr>
                <p:nvPr/>
              </p:nvCxnSpPr>
              <p:spPr>
                <a:xfrm flipV="1">
                  <a:off x="3985087" y="1926524"/>
                  <a:ext cx="526703" cy="51111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6" name="Straight Connector 385">
                  <a:extLst>
                    <a:ext uri="{FF2B5EF4-FFF2-40B4-BE49-F238E27FC236}">
                      <a16:creationId xmlns:a16="http://schemas.microsoft.com/office/drawing/2014/main" id="{9B0F56A3-02B4-DC95-31D9-809AA8201525}"/>
                    </a:ext>
                  </a:extLst>
                </p:cNvPr>
                <p:cNvCxnSpPr>
                  <a:cxnSpLocks/>
                  <a:stCxn id="376" idx="2"/>
                  <a:endCxn id="372" idx="6"/>
                </p:cNvCxnSpPr>
                <p:nvPr/>
              </p:nvCxnSpPr>
              <p:spPr>
                <a:xfrm flipH="1" flipV="1">
                  <a:off x="3985087" y="2437643"/>
                  <a:ext cx="526702" cy="66445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7" name="Straight Connector 386">
                  <a:extLst>
                    <a:ext uri="{FF2B5EF4-FFF2-40B4-BE49-F238E27FC236}">
                      <a16:creationId xmlns:a16="http://schemas.microsoft.com/office/drawing/2014/main" id="{BA1C9406-0CF8-E155-1375-09FD44A43222}"/>
                    </a:ext>
                  </a:extLst>
                </p:cNvPr>
                <p:cNvCxnSpPr>
                  <a:cxnSpLocks/>
                  <a:stCxn id="377" idx="1"/>
                  <a:endCxn id="372" idx="6"/>
                </p:cNvCxnSpPr>
                <p:nvPr/>
              </p:nvCxnSpPr>
              <p:spPr>
                <a:xfrm flipH="1" flipV="1">
                  <a:off x="3985087" y="2437643"/>
                  <a:ext cx="607792" cy="177432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8" name="Straight Connector 387">
                  <a:extLst>
                    <a:ext uri="{FF2B5EF4-FFF2-40B4-BE49-F238E27FC236}">
                      <a16:creationId xmlns:a16="http://schemas.microsoft.com/office/drawing/2014/main" id="{A1540E32-71DF-7B00-235B-B7C0CEDCAB35}"/>
                    </a:ext>
                  </a:extLst>
                </p:cNvPr>
                <p:cNvCxnSpPr>
                  <a:cxnSpLocks/>
                  <a:stCxn id="375" idx="2"/>
                  <a:endCxn id="373" idx="6"/>
                </p:cNvCxnSpPr>
                <p:nvPr/>
              </p:nvCxnSpPr>
              <p:spPr>
                <a:xfrm flipH="1">
                  <a:off x="3985086" y="1926524"/>
                  <a:ext cx="526704" cy="187836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9" name="Straight Connector 388">
                  <a:extLst>
                    <a:ext uri="{FF2B5EF4-FFF2-40B4-BE49-F238E27FC236}">
                      <a16:creationId xmlns:a16="http://schemas.microsoft.com/office/drawing/2014/main" id="{5C89EF63-E746-01BB-8EA0-94045EA9A54F}"/>
                    </a:ext>
                  </a:extLst>
                </p:cNvPr>
                <p:cNvCxnSpPr>
                  <a:cxnSpLocks/>
                  <a:stCxn id="373" idx="6"/>
                  <a:endCxn id="376" idx="2"/>
                </p:cNvCxnSpPr>
                <p:nvPr/>
              </p:nvCxnSpPr>
              <p:spPr>
                <a:xfrm flipV="1">
                  <a:off x="3985086" y="3102098"/>
                  <a:ext cx="526703" cy="70278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0" name="Straight Connector 389">
                  <a:extLst>
                    <a:ext uri="{FF2B5EF4-FFF2-40B4-BE49-F238E27FC236}">
                      <a16:creationId xmlns:a16="http://schemas.microsoft.com/office/drawing/2014/main" id="{98240AE1-67F2-6649-1CCA-F8D6FE7050BA}"/>
                    </a:ext>
                  </a:extLst>
                </p:cNvPr>
                <p:cNvCxnSpPr>
                  <a:cxnSpLocks/>
                  <a:stCxn id="377" idx="1"/>
                  <a:endCxn id="373" idx="6"/>
                </p:cNvCxnSpPr>
                <p:nvPr/>
              </p:nvCxnSpPr>
              <p:spPr>
                <a:xfrm flipH="1" flipV="1">
                  <a:off x="3985086" y="3804886"/>
                  <a:ext cx="607793" cy="40707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1" name="Straight Connector 390">
                  <a:extLst>
                    <a:ext uri="{FF2B5EF4-FFF2-40B4-BE49-F238E27FC236}">
                      <a16:creationId xmlns:a16="http://schemas.microsoft.com/office/drawing/2014/main" id="{BE0E6BEC-DF0E-2901-2189-2E5286BE72C0}"/>
                    </a:ext>
                  </a:extLst>
                </p:cNvPr>
                <p:cNvCxnSpPr>
                  <a:cxnSpLocks/>
                  <a:stCxn id="378" idx="1"/>
                  <a:endCxn id="373" idx="6"/>
                </p:cNvCxnSpPr>
                <p:nvPr/>
              </p:nvCxnSpPr>
              <p:spPr>
                <a:xfrm flipH="1" flipV="1">
                  <a:off x="3985086" y="3804886"/>
                  <a:ext cx="634802" cy="162923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2" name="Straight Connector 391">
                  <a:extLst>
                    <a:ext uri="{FF2B5EF4-FFF2-40B4-BE49-F238E27FC236}">
                      <a16:creationId xmlns:a16="http://schemas.microsoft.com/office/drawing/2014/main" id="{E5862E5A-416C-C9D4-982D-0DA88EDA3605}"/>
                    </a:ext>
                  </a:extLst>
                </p:cNvPr>
                <p:cNvCxnSpPr>
                  <a:cxnSpLocks/>
                  <a:stCxn id="375" idx="2"/>
                  <a:endCxn id="374" idx="7"/>
                </p:cNvCxnSpPr>
                <p:nvPr/>
              </p:nvCxnSpPr>
              <p:spPr>
                <a:xfrm flipH="1">
                  <a:off x="3903996" y="1926524"/>
                  <a:ext cx="607795" cy="303934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3" name="Straight Connector 392">
                  <a:extLst>
                    <a:ext uri="{FF2B5EF4-FFF2-40B4-BE49-F238E27FC236}">
                      <a16:creationId xmlns:a16="http://schemas.microsoft.com/office/drawing/2014/main" id="{362BDB25-DBB0-6D33-CD2A-B0FC5195CB7B}"/>
                    </a:ext>
                  </a:extLst>
                </p:cNvPr>
                <p:cNvCxnSpPr>
                  <a:cxnSpLocks/>
                  <a:stCxn id="374" idx="7"/>
                  <a:endCxn id="376" idx="2"/>
                </p:cNvCxnSpPr>
                <p:nvPr/>
              </p:nvCxnSpPr>
              <p:spPr>
                <a:xfrm flipV="1">
                  <a:off x="3903996" y="3102098"/>
                  <a:ext cx="607794" cy="186376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4" name="Straight Connector 393">
                  <a:extLst>
                    <a:ext uri="{FF2B5EF4-FFF2-40B4-BE49-F238E27FC236}">
                      <a16:creationId xmlns:a16="http://schemas.microsoft.com/office/drawing/2014/main" id="{E691C10B-A3FB-F060-16E9-719EADA8A362}"/>
                    </a:ext>
                  </a:extLst>
                </p:cNvPr>
                <p:cNvCxnSpPr>
                  <a:cxnSpLocks/>
                  <a:stCxn id="374" idx="7"/>
                  <a:endCxn id="377" idx="1"/>
                </p:cNvCxnSpPr>
                <p:nvPr/>
              </p:nvCxnSpPr>
              <p:spPr>
                <a:xfrm flipV="1">
                  <a:off x="3903996" y="4211964"/>
                  <a:ext cx="688883" cy="75390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66E373CE-D536-0300-D012-46EB88EDC312}"/>
                    </a:ext>
                  </a:extLst>
                </p:cNvPr>
                <p:cNvCxnSpPr>
                  <a:cxnSpLocks/>
                  <a:stCxn id="374" idx="7"/>
                  <a:endCxn id="378" idx="1"/>
                </p:cNvCxnSpPr>
                <p:nvPr/>
              </p:nvCxnSpPr>
              <p:spPr>
                <a:xfrm>
                  <a:off x="3903996" y="4965865"/>
                  <a:ext cx="715892" cy="4682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6" name="Straight Connector 395">
                  <a:extLst>
                    <a:ext uri="{FF2B5EF4-FFF2-40B4-BE49-F238E27FC236}">
                      <a16:creationId xmlns:a16="http://schemas.microsoft.com/office/drawing/2014/main" id="{A4215C35-F8C2-8675-2FE6-DB60CC025BFE}"/>
                    </a:ext>
                  </a:extLst>
                </p:cNvPr>
                <p:cNvCxnSpPr>
                  <a:cxnSpLocks/>
                  <a:stCxn id="370" idx="6"/>
                  <a:endCxn id="372"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7" name="Straight Connector 396">
                  <a:extLst>
                    <a:ext uri="{FF2B5EF4-FFF2-40B4-BE49-F238E27FC236}">
                      <a16:creationId xmlns:a16="http://schemas.microsoft.com/office/drawing/2014/main" id="{C1DB2219-820B-3EE7-C621-67AF729C73D9}"/>
                    </a:ext>
                  </a:extLst>
                </p:cNvPr>
                <p:cNvCxnSpPr>
                  <a:cxnSpLocks/>
                  <a:stCxn id="401" idx="2"/>
                  <a:endCxn id="375" idx="6"/>
                </p:cNvCxnSpPr>
                <p:nvPr/>
              </p:nvCxnSpPr>
              <p:spPr>
                <a:xfrm flipH="1" flipV="1">
                  <a:off x="5065505" y="1926525"/>
                  <a:ext cx="364759" cy="181044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8" name="Straight Connector 397">
                  <a:extLst>
                    <a:ext uri="{FF2B5EF4-FFF2-40B4-BE49-F238E27FC236}">
                      <a16:creationId xmlns:a16="http://schemas.microsoft.com/office/drawing/2014/main" id="{0E047F1F-D9B0-8496-AFF3-20BEEF72ACFD}"/>
                    </a:ext>
                  </a:extLst>
                </p:cNvPr>
                <p:cNvCxnSpPr>
                  <a:cxnSpLocks/>
                  <a:stCxn id="401" idx="2"/>
                  <a:endCxn id="376" idx="6"/>
                </p:cNvCxnSpPr>
                <p:nvPr/>
              </p:nvCxnSpPr>
              <p:spPr>
                <a:xfrm flipH="1" flipV="1">
                  <a:off x="5065504" y="3102098"/>
                  <a:ext cx="364760" cy="63486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9" name="Straight Connector 398">
                  <a:extLst>
                    <a:ext uri="{FF2B5EF4-FFF2-40B4-BE49-F238E27FC236}">
                      <a16:creationId xmlns:a16="http://schemas.microsoft.com/office/drawing/2014/main" id="{09A9584B-8CA5-4DB4-3624-F1A19FF02F97}"/>
                    </a:ext>
                  </a:extLst>
                </p:cNvPr>
                <p:cNvCxnSpPr>
                  <a:cxnSpLocks/>
                  <a:stCxn id="401" idx="2"/>
                  <a:endCxn id="377" idx="6"/>
                </p:cNvCxnSpPr>
                <p:nvPr/>
              </p:nvCxnSpPr>
              <p:spPr>
                <a:xfrm flipH="1">
                  <a:off x="5065504" y="3736967"/>
                  <a:ext cx="364760" cy="6557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0" name="Straight Connector 399">
                  <a:extLst>
                    <a:ext uri="{FF2B5EF4-FFF2-40B4-BE49-F238E27FC236}">
                      <a16:creationId xmlns:a16="http://schemas.microsoft.com/office/drawing/2014/main" id="{1FD6EB3D-E2C5-C171-CB78-C73D3CDC6D4C}"/>
                    </a:ext>
                  </a:extLst>
                </p:cNvPr>
                <p:cNvCxnSpPr>
                  <a:cxnSpLocks/>
                  <a:stCxn id="401" idx="2"/>
                  <a:endCxn id="378" idx="6"/>
                </p:cNvCxnSpPr>
                <p:nvPr/>
              </p:nvCxnSpPr>
              <p:spPr>
                <a:xfrm flipH="1">
                  <a:off x="5092513" y="3736967"/>
                  <a:ext cx="337751" cy="187786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401" name="Oval 400">
                  <a:extLst>
                    <a:ext uri="{FF2B5EF4-FFF2-40B4-BE49-F238E27FC236}">
                      <a16:creationId xmlns:a16="http://schemas.microsoft.com/office/drawing/2014/main" id="{85C6E844-0569-7D3C-9736-278A235BE3EF}"/>
                    </a:ext>
                  </a:extLst>
                </p:cNvPr>
                <p:cNvSpPr/>
                <p:nvPr/>
              </p:nvSpPr>
              <p:spPr>
                <a:xfrm>
                  <a:off x="5430264" y="3481407"/>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402" name="Group 401">
                <a:extLst>
                  <a:ext uri="{FF2B5EF4-FFF2-40B4-BE49-F238E27FC236}">
                    <a16:creationId xmlns:a16="http://schemas.microsoft.com/office/drawing/2014/main" id="{20FE6CDA-34D7-31F5-9C40-E41A3448300B}"/>
                  </a:ext>
                </a:extLst>
              </p:cNvPr>
              <p:cNvGrpSpPr/>
              <p:nvPr/>
            </p:nvGrpSpPr>
            <p:grpSpPr>
              <a:xfrm>
                <a:off x="8969094" y="3490474"/>
                <a:ext cx="665065" cy="612576"/>
                <a:chOff x="2486007" y="1670965"/>
                <a:chExt cx="3497971" cy="4199423"/>
              </a:xfrm>
            </p:grpSpPr>
            <p:sp>
              <p:nvSpPr>
                <p:cNvPr id="403" name="Oval 402">
                  <a:extLst>
                    <a:ext uri="{FF2B5EF4-FFF2-40B4-BE49-F238E27FC236}">
                      <a16:creationId xmlns:a16="http://schemas.microsoft.com/office/drawing/2014/main" id="{579C40CF-F667-8097-3C9D-467DADF006B0}"/>
                    </a:ext>
                  </a:extLst>
                </p:cNvPr>
                <p:cNvSpPr/>
                <p:nvPr/>
              </p:nvSpPr>
              <p:spPr>
                <a:xfrm>
                  <a:off x="2486007" y="310209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04" name="Oval 403">
                  <a:extLst>
                    <a:ext uri="{FF2B5EF4-FFF2-40B4-BE49-F238E27FC236}">
                      <a16:creationId xmlns:a16="http://schemas.microsoft.com/office/drawing/2014/main" id="{AC3ED308-4772-13F4-E6CC-117A8386509C}"/>
                    </a:ext>
                  </a:extLst>
                </p:cNvPr>
                <p:cNvSpPr/>
                <p:nvPr/>
              </p:nvSpPr>
              <p:spPr>
                <a:xfrm>
                  <a:off x="2553535" y="422655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05" name="Oval 404">
                  <a:extLst>
                    <a:ext uri="{FF2B5EF4-FFF2-40B4-BE49-F238E27FC236}">
                      <a16:creationId xmlns:a16="http://schemas.microsoft.com/office/drawing/2014/main" id="{AA23AD22-83D8-F9A6-336E-37FE1A07B212}"/>
                    </a:ext>
                  </a:extLst>
                </p:cNvPr>
                <p:cNvSpPr/>
                <p:nvPr/>
              </p:nvSpPr>
              <p:spPr>
                <a:xfrm>
                  <a:off x="3431373" y="2182084"/>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06" name="Oval 405">
                  <a:extLst>
                    <a:ext uri="{FF2B5EF4-FFF2-40B4-BE49-F238E27FC236}">
                      <a16:creationId xmlns:a16="http://schemas.microsoft.com/office/drawing/2014/main" id="{6FC6EE47-7C17-B0F6-6626-29B9E8914416}"/>
                    </a:ext>
                  </a:extLst>
                </p:cNvPr>
                <p:cNvSpPr/>
                <p:nvPr/>
              </p:nvSpPr>
              <p:spPr>
                <a:xfrm>
                  <a:off x="3431373" y="3549326"/>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07" name="Oval 406">
                  <a:extLst>
                    <a:ext uri="{FF2B5EF4-FFF2-40B4-BE49-F238E27FC236}">
                      <a16:creationId xmlns:a16="http://schemas.microsoft.com/office/drawing/2014/main" id="{DAAB5DED-0D1E-1ED8-3D3F-7BEF91A3C093}"/>
                    </a:ext>
                  </a:extLst>
                </p:cNvPr>
                <p:cNvSpPr/>
                <p:nvPr/>
              </p:nvSpPr>
              <p:spPr>
                <a:xfrm>
                  <a:off x="3431372" y="48910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08" name="Oval 407">
                  <a:extLst>
                    <a:ext uri="{FF2B5EF4-FFF2-40B4-BE49-F238E27FC236}">
                      <a16:creationId xmlns:a16="http://schemas.microsoft.com/office/drawing/2014/main" id="{87789236-D57B-E242-6A0A-BC9B9A580E1F}"/>
                    </a:ext>
                  </a:extLst>
                </p:cNvPr>
                <p:cNvSpPr/>
                <p:nvPr/>
              </p:nvSpPr>
              <p:spPr>
                <a:xfrm>
                  <a:off x="4511791" y="1670965"/>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09" name="Oval 408">
                  <a:extLst>
                    <a:ext uri="{FF2B5EF4-FFF2-40B4-BE49-F238E27FC236}">
                      <a16:creationId xmlns:a16="http://schemas.microsoft.com/office/drawing/2014/main" id="{A2BBB8EC-16F0-08D1-9B29-1F30508D8505}"/>
                    </a:ext>
                  </a:extLst>
                </p:cNvPr>
                <p:cNvSpPr/>
                <p:nvPr/>
              </p:nvSpPr>
              <p:spPr>
                <a:xfrm>
                  <a:off x="4511790" y="284653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10" name="Oval 409">
                  <a:extLst>
                    <a:ext uri="{FF2B5EF4-FFF2-40B4-BE49-F238E27FC236}">
                      <a16:creationId xmlns:a16="http://schemas.microsoft.com/office/drawing/2014/main" id="{1010E2C7-C70F-B553-6C79-A3FBAC34739C}"/>
                    </a:ext>
                  </a:extLst>
                </p:cNvPr>
                <p:cNvSpPr/>
                <p:nvPr/>
              </p:nvSpPr>
              <p:spPr>
                <a:xfrm>
                  <a:off x="4511790" y="41371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11" name="Oval 410">
                  <a:extLst>
                    <a:ext uri="{FF2B5EF4-FFF2-40B4-BE49-F238E27FC236}">
                      <a16:creationId xmlns:a16="http://schemas.microsoft.com/office/drawing/2014/main" id="{29D10ED2-B23A-8350-D594-E9E89F1A87BD}"/>
                    </a:ext>
                  </a:extLst>
                </p:cNvPr>
                <p:cNvSpPr/>
                <p:nvPr/>
              </p:nvSpPr>
              <p:spPr>
                <a:xfrm>
                  <a:off x="4538799" y="5359269"/>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cxnSp>
              <p:nvCxnSpPr>
                <p:cNvPr id="412" name="Straight Connector 411">
                  <a:extLst>
                    <a:ext uri="{FF2B5EF4-FFF2-40B4-BE49-F238E27FC236}">
                      <a16:creationId xmlns:a16="http://schemas.microsoft.com/office/drawing/2014/main" id="{43F47893-A161-C400-612D-B7EF2756814B}"/>
                    </a:ext>
                  </a:extLst>
                </p:cNvPr>
                <p:cNvCxnSpPr>
                  <a:cxnSpLocks/>
                  <a:stCxn id="403" idx="6"/>
                  <a:endCxn id="405"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3" name="Straight Connector 412">
                  <a:extLst>
                    <a:ext uri="{FF2B5EF4-FFF2-40B4-BE49-F238E27FC236}">
                      <a16:creationId xmlns:a16="http://schemas.microsoft.com/office/drawing/2014/main" id="{5A2F0480-FADD-AF90-B1BE-74F62E3C2FEF}"/>
                    </a:ext>
                  </a:extLst>
                </p:cNvPr>
                <p:cNvCxnSpPr>
                  <a:cxnSpLocks/>
                  <a:stCxn id="403" idx="6"/>
                  <a:endCxn id="406" idx="2"/>
                </p:cNvCxnSpPr>
                <p:nvPr/>
              </p:nvCxnSpPr>
              <p:spPr>
                <a:xfrm>
                  <a:off x="3039721" y="3357657"/>
                  <a:ext cx="391652" cy="44722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4" name="Straight Connector 413">
                  <a:extLst>
                    <a:ext uri="{FF2B5EF4-FFF2-40B4-BE49-F238E27FC236}">
                      <a16:creationId xmlns:a16="http://schemas.microsoft.com/office/drawing/2014/main" id="{92A6EC31-BCFF-4038-C905-169F886AB485}"/>
                    </a:ext>
                  </a:extLst>
                </p:cNvPr>
                <p:cNvCxnSpPr>
                  <a:cxnSpLocks/>
                  <a:stCxn id="403" idx="6"/>
                  <a:endCxn id="407" idx="1"/>
                </p:cNvCxnSpPr>
                <p:nvPr/>
              </p:nvCxnSpPr>
              <p:spPr>
                <a:xfrm>
                  <a:off x="3039721" y="3357657"/>
                  <a:ext cx="472740" cy="160820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5" name="Straight Connector 414">
                  <a:extLst>
                    <a:ext uri="{FF2B5EF4-FFF2-40B4-BE49-F238E27FC236}">
                      <a16:creationId xmlns:a16="http://schemas.microsoft.com/office/drawing/2014/main" id="{9D62D5ED-F211-1DE0-937B-97F5BF4C09D2}"/>
                    </a:ext>
                  </a:extLst>
                </p:cNvPr>
                <p:cNvCxnSpPr>
                  <a:cxnSpLocks/>
                  <a:stCxn id="404" idx="7"/>
                  <a:endCxn id="405" idx="3"/>
                </p:cNvCxnSpPr>
                <p:nvPr/>
              </p:nvCxnSpPr>
              <p:spPr>
                <a:xfrm flipV="1">
                  <a:off x="3026159" y="2618351"/>
                  <a:ext cx="486303" cy="168305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8C5172C2-A1E5-3B6F-7F93-9D35C4385541}"/>
                    </a:ext>
                  </a:extLst>
                </p:cNvPr>
                <p:cNvCxnSpPr>
                  <a:cxnSpLocks/>
                  <a:stCxn id="404" idx="7"/>
                  <a:endCxn id="406" idx="2"/>
                </p:cNvCxnSpPr>
                <p:nvPr/>
              </p:nvCxnSpPr>
              <p:spPr>
                <a:xfrm flipV="1">
                  <a:off x="3026159" y="3804886"/>
                  <a:ext cx="405213" cy="49652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947891E3-DC00-8914-B53F-CB320F5E207A}"/>
                    </a:ext>
                  </a:extLst>
                </p:cNvPr>
                <p:cNvCxnSpPr>
                  <a:cxnSpLocks/>
                  <a:stCxn id="404" idx="7"/>
                  <a:endCxn id="407" idx="1"/>
                </p:cNvCxnSpPr>
                <p:nvPr/>
              </p:nvCxnSpPr>
              <p:spPr>
                <a:xfrm>
                  <a:off x="3026159" y="4301409"/>
                  <a:ext cx="486301" cy="6644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8" name="Straight Connector 417">
                  <a:extLst>
                    <a:ext uri="{FF2B5EF4-FFF2-40B4-BE49-F238E27FC236}">
                      <a16:creationId xmlns:a16="http://schemas.microsoft.com/office/drawing/2014/main" id="{FA0E3188-6A66-B4F2-B099-F592D4AF3CFB}"/>
                    </a:ext>
                  </a:extLst>
                </p:cNvPr>
                <p:cNvCxnSpPr>
                  <a:cxnSpLocks/>
                  <a:stCxn id="405" idx="6"/>
                  <a:endCxn id="408" idx="2"/>
                </p:cNvCxnSpPr>
                <p:nvPr/>
              </p:nvCxnSpPr>
              <p:spPr>
                <a:xfrm flipV="1">
                  <a:off x="3985087" y="1926524"/>
                  <a:ext cx="526703" cy="51111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9" name="Straight Connector 418">
                  <a:extLst>
                    <a:ext uri="{FF2B5EF4-FFF2-40B4-BE49-F238E27FC236}">
                      <a16:creationId xmlns:a16="http://schemas.microsoft.com/office/drawing/2014/main" id="{730801FB-CD7F-05F9-7705-2797B53ADAF9}"/>
                    </a:ext>
                  </a:extLst>
                </p:cNvPr>
                <p:cNvCxnSpPr>
                  <a:cxnSpLocks/>
                  <a:stCxn id="409" idx="2"/>
                  <a:endCxn id="405" idx="6"/>
                </p:cNvCxnSpPr>
                <p:nvPr/>
              </p:nvCxnSpPr>
              <p:spPr>
                <a:xfrm flipH="1" flipV="1">
                  <a:off x="3985087" y="2437643"/>
                  <a:ext cx="526702" cy="66445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68F16A3D-B80D-5590-DAC1-6170D281A8C9}"/>
                    </a:ext>
                  </a:extLst>
                </p:cNvPr>
                <p:cNvCxnSpPr>
                  <a:cxnSpLocks/>
                  <a:stCxn id="410" idx="1"/>
                  <a:endCxn id="405" idx="6"/>
                </p:cNvCxnSpPr>
                <p:nvPr/>
              </p:nvCxnSpPr>
              <p:spPr>
                <a:xfrm flipH="1" flipV="1">
                  <a:off x="3985087" y="2437643"/>
                  <a:ext cx="607792" cy="177432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49FA1981-F531-0B9A-92D8-C109F125627F}"/>
                    </a:ext>
                  </a:extLst>
                </p:cNvPr>
                <p:cNvCxnSpPr>
                  <a:cxnSpLocks/>
                  <a:stCxn id="408" idx="2"/>
                  <a:endCxn id="406" idx="6"/>
                </p:cNvCxnSpPr>
                <p:nvPr/>
              </p:nvCxnSpPr>
              <p:spPr>
                <a:xfrm flipH="1">
                  <a:off x="3985086" y="1926524"/>
                  <a:ext cx="526704" cy="187836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2" name="Straight Connector 421">
                  <a:extLst>
                    <a:ext uri="{FF2B5EF4-FFF2-40B4-BE49-F238E27FC236}">
                      <a16:creationId xmlns:a16="http://schemas.microsoft.com/office/drawing/2014/main" id="{EF7D2C9E-07F7-7E7B-0AE6-09A6B90E7278}"/>
                    </a:ext>
                  </a:extLst>
                </p:cNvPr>
                <p:cNvCxnSpPr>
                  <a:cxnSpLocks/>
                  <a:stCxn id="406" idx="6"/>
                  <a:endCxn id="409" idx="2"/>
                </p:cNvCxnSpPr>
                <p:nvPr/>
              </p:nvCxnSpPr>
              <p:spPr>
                <a:xfrm flipV="1">
                  <a:off x="3985086" y="3102098"/>
                  <a:ext cx="526703" cy="70278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3" name="Straight Connector 422">
                  <a:extLst>
                    <a:ext uri="{FF2B5EF4-FFF2-40B4-BE49-F238E27FC236}">
                      <a16:creationId xmlns:a16="http://schemas.microsoft.com/office/drawing/2014/main" id="{9990DECD-9580-64AA-F1E6-918E3308FC26}"/>
                    </a:ext>
                  </a:extLst>
                </p:cNvPr>
                <p:cNvCxnSpPr>
                  <a:cxnSpLocks/>
                  <a:stCxn id="410" idx="1"/>
                  <a:endCxn id="406" idx="6"/>
                </p:cNvCxnSpPr>
                <p:nvPr/>
              </p:nvCxnSpPr>
              <p:spPr>
                <a:xfrm flipH="1" flipV="1">
                  <a:off x="3985086" y="3804886"/>
                  <a:ext cx="607793" cy="40707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4" name="Straight Connector 423">
                  <a:extLst>
                    <a:ext uri="{FF2B5EF4-FFF2-40B4-BE49-F238E27FC236}">
                      <a16:creationId xmlns:a16="http://schemas.microsoft.com/office/drawing/2014/main" id="{52CEAE3E-4E41-C540-D714-1A1022A83E1A}"/>
                    </a:ext>
                  </a:extLst>
                </p:cNvPr>
                <p:cNvCxnSpPr>
                  <a:cxnSpLocks/>
                  <a:stCxn id="411" idx="1"/>
                  <a:endCxn id="406" idx="6"/>
                </p:cNvCxnSpPr>
                <p:nvPr/>
              </p:nvCxnSpPr>
              <p:spPr>
                <a:xfrm flipH="1" flipV="1">
                  <a:off x="3985086" y="3804886"/>
                  <a:ext cx="634802" cy="162923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5" name="Straight Connector 424">
                  <a:extLst>
                    <a:ext uri="{FF2B5EF4-FFF2-40B4-BE49-F238E27FC236}">
                      <a16:creationId xmlns:a16="http://schemas.microsoft.com/office/drawing/2014/main" id="{2757ECA2-9C51-556E-9692-5F1DB2E5581D}"/>
                    </a:ext>
                  </a:extLst>
                </p:cNvPr>
                <p:cNvCxnSpPr>
                  <a:cxnSpLocks/>
                  <a:stCxn id="408" idx="2"/>
                  <a:endCxn id="407" idx="7"/>
                </p:cNvCxnSpPr>
                <p:nvPr/>
              </p:nvCxnSpPr>
              <p:spPr>
                <a:xfrm flipH="1">
                  <a:off x="3903996" y="1926524"/>
                  <a:ext cx="607795" cy="303934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6" name="Straight Connector 425">
                  <a:extLst>
                    <a:ext uri="{FF2B5EF4-FFF2-40B4-BE49-F238E27FC236}">
                      <a16:creationId xmlns:a16="http://schemas.microsoft.com/office/drawing/2014/main" id="{6BA4B3DA-28A0-1637-FD95-6FBD70641A91}"/>
                    </a:ext>
                  </a:extLst>
                </p:cNvPr>
                <p:cNvCxnSpPr>
                  <a:cxnSpLocks/>
                  <a:stCxn id="407" idx="7"/>
                  <a:endCxn id="409" idx="2"/>
                </p:cNvCxnSpPr>
                <p:nvPr/>
              </p:nvCxnSpPr>
              <p:spPr>
                <a:xfrm flipV="1">
                  <a:off x="3903996" y="3102098"/>
                  <a:ext cx="607794" cy="186376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7" name="Straight Connector 426">
                  <a:extLst>
                    <a:ext uri="{FF2B5EF4-FFF2-40B4-BE49-F238E27FC236}">
                      <a16:creationId xmlns:a16="http://schemas.microsoft.com/office/drawing/2014/main" id="{1AB08479-C611-4400-09B4-8C7831A56040}"/>
                    </a:ext>
                  </a:extLst>
                </p:cNvPr>
                <p:cNvCxnSpPr>
                  <a:cxnSpLocks/>
                  <a:stCxn id="407" idx="7"/>
                  <a:endCxn id="410" idx="1"/>
                </p:cNvCxnSpPr>
                <p:nvPr/>
              </p:nvCxnSpPr>
              <p:spPr>
                <a:xfrm flipV="1">
                  <a:off x="3903996" y="4211964"/>
                  <a:ext cx="688883" cy="75390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8" name="Straight Connector 427">
                  <a:extLst>
                    <a:ext uri="{FF2B5EF4-FFF2-40B4-BE49-F238E27FC236}">
                      <a16:creationId xmlns:a16="http://schemas.microsoft.com/office/drawing/2014/main" id="{51D1F42A-B20E-3766-379C-E809065E06EB}"/>
                    </a:ext>
                  </a:extLst>
                </p:cNvPr>
                <p:cNvCxnSpPr>
                  <a:cxnSpLocks/>
                  <a:stCxn id="407" idx="7"/>
                  <a:endCxn id="411" idx="1"/>
                </p:cNvCxnSpPr>
                <p:nvPr/>
              </p:nvCxnSpPr>
              <p:spPr>
                <a:xfrm>
                  <a:off x="3903996" y="4965865"/>
                  <a:ext cx="715892" cy="4682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9" name="Straight Connector 428">
                  <a:extLst>
                    <a:ext uri="{FF2B5EF4-FFF2-40B4-BE49-F238E27FC236}">
                      <a16:creationId xmlns:a16="http://schemas.microsoft.com/office/drawing/2014/main" id="{B06BCF20-A61E-8BEB-9399-3F50D5D33176}"/>
                    </a:ext>
                  </a:extLst>
                </p:cNvPr>
                <p:cNvCxnSpPr>
                  <a:cxnSpLocks/>
                  <a:stCxn id="403" idx="6"/>
                  <a:endCxn id="405"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0" name="Straight Connector 429">
                  <a:extLst>
                    <a:ext uri="{FF2B5EF4-FFF2-40B4-BE49-F238E27FC236}">
                      <a16:creationId xmlns:a16="http://schemas.microsoft.com/office/drawing/2014/main" id="{A1BB52C6-0867-DEFE-A70F-644FE6F2F9F9}"/>
                    </a:ext>
                  </a:extLst>
                </p:cNvPr>
                <p:cNvCxnSpPr>
                  <a:cxnSpLocks/>
                  <a:stCxn id="434" idx="2"/>
                  <a:endCxn id="408" idx="6"/>
                </p:cNvCxnSpPr>
                <p:nvPr/>
              </p:nvCxnSpPr>
              <p:spPr>
                <a:xfrm flipH="1" flipV="1">
                  <a:off x="5065505" y="1926525"/>
                  <a:ext cx="364759" cy="181044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1" name="Straight Connector 430">
                  <a:extLst>
                    <a:ext uri="{FF2B5EF4-FFF2-40B4-BE49-F238E27FC236}">
                      <a16:creationId xmlns:a16="http://schemas.microsoft.com/office/drawing/2014/main" id="{43DD3045-335E-66E4-155F-7E3AACCD5A85}"/>
                    </a:ext>
                  </a:extLst>
                </p:cNvPr>
                <p:cNvCxnSpPr>
                  <a:cxnSpLocks/>
                  <a:stCxn id="434" idx="2"/>
                  <a:endCxn id="409" idx="6"/>
                </p:cNvCxnSpPr>
                <p:nvPr/>
              </p:nvCxnSpPr>
              <p:spPr>
                <a:xfrm flipH="1" flipV="1">
                  <a:off x="5065504" y="3102098"/>
                  <a:ext cx="364760" cy="63486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2" name="Straight Connector 431">
                  <a:extLst>
                    <a:ext uri="{FF2B5EF4-FFF2-40B4-BE49-F238E27FC236}">
                      <a16:creationId xmlns:a16="http://schemas.microsoft.com/office/drawing/2014/main" id="{99254E83-22B4-FD07-CBA1-7CDF7BF82E96}"/>
                    </a:ext>
                  </a:extLst>
                </p:cNvPr>
                <p:cNvCxnSpPr>
                  <a:cxnSpLocks/>
                  <a:stCxn id="434" idx="2"/>
                  <a:endCxn id="410" idx="6"/>
                </p:cNvCxnSpPr>
                <p:nvPr/>
              </p:nvCxnSpPr>
              <p:spPr>
                <a:xfrm flipH="1">
                  <a:off x="5065504" y="3736967"/>
                  <a:ext cx="364760" cy="6557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3" name="Straight Connector 432">
                  <a:extLst>
                    <a:ext uri="{FF2B5EF4-FFF2-40B4-BE49-F238E27FC236}">
                      <a16:creationId xmlns:a16="http://schemas.microsoft.com/office/drawing/2014/main" id="{14CEB120-7F98-69B3-F920-0983F3142CF8}"/>
                    </a:ext>
                  </a:extLst>
                </p:cNvPr>
                <p:cNvCxnSpPr>
                  <a:cxnSpLocks/>
                  <a:stCxn id="434" idx="2"/>
                  <a:endCxn id="411" idx="6"/>
                </p:cNvCxnSpPr>
                <p:nvPr/>
              </p:nvCxnSpPr>
              <p:spPr>
                <a:xfrm flipH="1">
                  <a:off x="5092513" y="3736967"/>
                  <a:ext cx="337751" cy="187786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434" name="Oval 433">
                  <a:extLst>
                    <a:ext uri="{FF2B5EF4-FFF2-40B4-BE49-F238E27FC236}">
                      <a16:creationId xmlns:a16="http://schemas.microsoft.com/office/drawing/2014/main" id="{44170206-D10A-975D-9EA3-6240E545776D}"/>
                    </a:ext>
                  </a:extLst>
                </p:cNvPr>
                <p:cNvSpPr/>
                <p:nvPr/>
              </p:nvSpPr>
              <p:spPr>
                <a:xfrm>
                  <a:off x="5430264" y="3481407"/>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435" name="Group 434">
                <a:extLst>
                  <a:ext uri="{FF2B5EF4-FFF2-40B4-BE49-F238E27FC236}">
                    <a16:creationId xmlns:a16="http://schemas.microsoft.com/office/drawing/2014/main" id="{EDE68310-D6A2-AE4E-D19C-78057FE0E364}"/>
                  </a:ext>
                </a:extLst>
              </p:cNvPr>
              <p:cNvGrpSpPr/>
              <p:nvPr/>
            </p:nvGrpSpPr>
            <p:grpSpPr>
              <a:xfrm>
                <a:off x="4884043" y="5121126"/>
                <a:ext cx="665065" cy="612576"/>
                <a:chOff x="2486007" y="1670965"/>
                <a:chExt cx="3497971" cy="4199423"/>
              </a:xfrm>
            </p:grpSpPr>
            <p:sp>
              <p:nvSpPr>
                <p:cNvPr id="436" name="Oval 435">
                  <a:extLst>
                    <a:ext uri="{FF2B5EF4-FFF2-40B4-BE49-F238E27FC236}">
                      <a16:creationId xmlns:a16="http://schemas.microsoft.com/office/drawing/2014/main" id="{A2405D51-12C0-5E3D-9EC9-CADB05198B9A}"/>
                    </a:ext>
                  </a:extLst>
                </p:cNvPr>
                <p:cNvSpPr/>
                <p:nvPr/>
              </p:nvSpPr>
              <p:spPr>
                <a:xfrm>
                  <a:off x="2486007" y="310209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37" name="Oval 436">
                  <a:extLst>
                    <a:ext uri="{FF2B5EF4-FFF2-40B4-BE49-F238E27FC236}">
                      <a16:creationId xmlns:a16="http://schemas.microsoft.com/office/drawing/2014/main" id="{1498096D-1160-1141-D0D8-FB494DD1B778}"/>
                    </a:ext>
                  </a:extLst>
                </p:cNvPr>
                <p:cNvSpPr/>
                <p:nvPr/>
              </p:nvSpPr>
              <p:spPr>
                <a:xfrm>
                  <a:off x="2553535" y="422655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38" name="Oval 437">
                  <a:extLst>
                    <a:ext uri="{FF2B5EF4-FFF2-40B4-BE49-F238E27FC236}">
                      <a16:creationId xmlns:a16="http://schemas.microsoft.com/office/drawing/2014/main" id="{45FD22A5-5C91-F2FB-CAF7-36B5DEA12443}"/>
                    </a:ext>
                  </a:extLst>
                </p:cNvPr>
                <p:cNvSpPr/>
                <p:nvPr/>
              </p:nvSpPr>
              <p:spPr>
                <a:xfrm>
                  <a:off x="3431373" y="2182084"/>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39" name="Oval 438">
                  <a:extLst>
                    <a:ext uri="{FF2B5EF4-FFF2-40B4-BE49-F238E27FC236}">
                      <a16:creationId xmlns:a16="http://schemas.microsoft.com/office/drawing/2014/main" id="{5B6864FD-2B74-8E87-79FF-C924B3504498}"/>
                    </a:ext>
                  </a:extLst>
                </p:cNvPr>
                <p:cNvSpPr/>
                <p:nvPr/>
              </p:nvSpPr>
              <p:spPr>
                <a:xfrm>
                  <a:off x="3431373" y="3549326"/>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40" name="Oval 439">
                  <a:extLst>
                    <a:ext uri="{FF2B5EF4-FFF2-40B4-BE49-F238E27FC236}">
                      <a16:creationId xmlns:a16="http://schemas.microsoft.com/office/drawing/2014/main" id="{EB60E979-885C-415D-57BC-3B60A2DEBA5B}"/>
                    </a:ext>
                  </a:extLst>
                </p:cNvPr>
                <p:cNvSpPr/>
                <p:nvPr/>
              </p:nvSpPr>
              <p:spPr>
                <a:xfrm>
                  <a:off x="3431372" y="48910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41" name="Oval 440">
                  <a:extLst>
                    <a:ext uri="{FF2B5EF4-FFF2-40B4-BE49-F238E27FC236}">
                      <a16:creationId xmlns:a16="http://schemas.microsoft.com/office/drawing/2014/main" id="{B24707DD-092A-9A38-43F0-8ACD137FCB7A}"/>
                    </a:ext>
                  </a:extLst>
                </p:cNvPr>
                <p:cNvSpPr/>
                <p:nvPr/>
              </p:nvSpPr>
              <p:spPr>
                <a:xfrm>
                  <a:off x="4511791" y="1670965"/>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42" name="Oval 441">
                  <a:extLst>
                    <a:ext uri="{FF2B5EF4-FFF2-40B4-BE49-F238E27FC236}">
                      <a16:creationId xmlns:a16="http://schemas.microsoft.com/office/drawing/2014/main" id="{0C00BF2F-8B1A-DDCC-B8EA-55249BCEBEA5}"/>
                    </a:ext>
                  </a:extLst>
                </p:cNvPr>
                <p:cNvSpPr/>
                <p:nvPr/>
              </p:nvSpPr>
              <p:spPr>
                <a:xfrm>
                  <a:off x="4511790" y="284653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43" name="Oval 442">
                  <a:extLst>
                    <a:ext uri="{FF2B5EF4-FFF2-40B4-BE49-F238E27FC236}">
                      <a16:creationId xmlns:a16="http://schemas.microsoft.com/office/drawing/2014/main" id="{EC8236D7-598F-B3D6-7F62-8CE6355245B1}"/>
                    </a:ext>
                  </a:extLst>
                </p:cNvPr>
                <p:cNvSpPr/>
                <p:nvPr/>
              </p:nvSpPr>
              <p:spPr>
                <a:xfrm>
                  <a:off x="4511790" y="41371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44" name="Oval 443">
                  <a:extLst>
                    <a:ext uri="{FF2B5EF4-FFF2-40B4-BE49-F238E27FC236}">
                      <a16:creationId xmlns:a16="http://schemas.microsoft.com/office/drawing/2014/main" id="{51AEFB09-1EAC-0142-53C9-35D01CD3F18C}"/>
                    </a:ext>
                  </a:extLst>
                </p:cNvPr>
                <p:cNvSpPr/>
                <p:nvPr/>
              </p:nvSpPr>
              <p:spPr>
                <a:xfrm>
                  <a:off x="4538799" y="5359269"/>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cxnSp>
              <p:nvCxnSpPr>
                <p:cNvPr id="445" name="Straight Connector 444">
                  <a:extLst>
                    <a:ext uri="{FF2B5EF4-FFF2-40B4-BE49-F238E27FC236}">
                      <a16:creationId xmlns:a16="http://schemas.microsoft.com/office/drawing/2014/main" id="{1FB0055F-1D52-9F89-E9B2-26E4593C591D}"/>
                    </a:ext>
                  </a:extLst>
                </p:cNvPr>
                <p:cNvCxnSpPr>
                  <a:cxnSpLocks/>
                  <a:stCxn id="436" idx="6"/>
                  <a:endCxn id="438"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6" name="Straight Connector 445">
                  <a:extLst>
                    <a:ext uri="{FF2B5EF4-FFF2-40B4-BE49-F238E27FC236}">
                      <a16:creationId xmlns:a16="http://schemas.microsoft.com/office/drawing/2014/main" id="{374DEB20-D0DD-FDE4-C555-E87981CB7909}"/>
                    </a:ext>
                  </a:extLst>
                </p:cNvPr>
                <p:cNvCxnSpPr>
                  <a:cxnSpLocks/>
                  <a:stCxn id="436" idx="6"/>
                  <a:endCxn id="439" idx="2"/>
                </p:cNvCxnSpPr>
                <p:nvPr/>
              </p:nvCxnSpPr>
              <p:spPr>
                <a:xfrm>
                  <a:off x="3039721" y="3357657"/>
                  <a:ext cx="391652" cy="44722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7" name="Straight Connector 446">
                  <a:extLst>
                    <a:ext uri="{FF2B5EF4-FFF2-40B4-BE49-F238E27FC236}">
                      <a16:creationId xmlns:a16="http://schemas.microsoft.com/office/drawing/2014/main" id="{1F7CDB0C-2EBE-3D03-AB50-A794324E8313}"/>
                    </a:ext>
                  </a:extLst>
                </p:cNvPr>
                <p:cNvCxnSpPr>
                  <a:cxnSpLocks/>
                  <a:stCxn id="436" idx="6"/>
                  <a:endCxn id="440" idx="1"/>
                </p:cNvCxnSpPr>
                <p:nvPr/>
              </p:nvCxnSpPr>
              <p:spPr>
                <a:xfrm>
                  <a:off x="3039721" y="3357657"/>
                  <a:ext cx="472740" cy="160820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8" name="Straight Connector 447">
                  <a:extLst>
                    <a:ext uri="{FF2B5EF4-FFF2-40B4-BE49-F238E27FC236}">
                      <a16:creationId xmlns:a16="http://schemas.microsoft.com/office/drawing/2014/main" id="{26D0A79B-0C98-D2CE-7C08-E33095578CAE}"/>
                    </a:ext>
                  </a:extLst>
                </p:cNvPr>
                <p:cNvCxnSpPr>
                  <a:cxnSpLocks/>
                  <a:stCxn id="437" idx="7"/>
                  <a:endCxn id="438" idx="3"/>
                </p:cNvCxnSpPr>
                <p:nvPr/>
              </p:nvCxnSpPr>
              <p:spPr>
                <a:xfrm flipV="1">
                  <a:off x="3026159" y="2618351"/>
                  <a:ext cx="486303" cy="168305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9" name="Straight Connector 448">
                  <a:extLst>
                    <a:ext uri="{FF2B5EF4-FFF2-40B4-BE49-F238E27FC236}">
                      <a16:creationId xmlns:a16="http://schemas.microsoft.com/office/drawing/2014/main" id="{B783EF55-B805-B564-A2D4-D96AD5874330}"/>
                    </a:ext>
                  </a:extLst>
                </p:cNvPr>
                <p:cNvCxnSpPr>
                  <a:cxnSpLocks/>
                  <a:stCxn id="437" idx="7"/>
                  <a:endCxn id="439" idx="2"/>
                </p:cNvCxnSpPr>
                <p:nvPr/>
              </p:nvCxnSpPr>
              <p:spPr>
                <a:xfrm flipV="1">
                  <a:off x="3026159" y="3804886"/>
                  <a:ext cx="405213" cy="49652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0" name="Straight Connector 449">
                  <a:extLst>
                    <a:ext uri="{FF2B5EF4-FFF2-40B4-BE49-F238E27FC236}">
                      <a16:creationId xmlns:a16="http://schemas.microsoft.com/office/drawing/2014/main" id="{4ADFAFDB-D824-4567-2ECE-A4FDACAEE3B2}"/>
                    </a:ext>
                  </a:extLst>
                </p:cNvPr>
                <p:cNvCxnSpPr>
                  <a:cxnSpLocks/>
                  <a:stCxn id="437" idx="7"/>
                  <a:endCxn id="440" idx="1"/>
                </p:cNvCxnSpPr>
                <p:nvPr/>
              </p:nvCxnSpPr>
              <p:spPr>
                <a:xfrm>
                  <a:off x="3026159" y="4301409"/>
                  <a:ext cx="486301" cy="6644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1" name="Straight Connector 450">
                  <a:extLst>
                    <a:ext uri="{FF2B5EF4-FFF2-40B4-BE49-F238E27FC236}">
                      <a16:creationId xmlns:a16="http://schemas.microsoft.com/office/drawing/2014/main" id="{4A2524FA-8180-0C41-EFA4-707303621055}"/>
                    </a:ext>
                  </a:extLst>
                </p:cNvPr>
                <p:cNvCxnSpPr>
                  <a:cxnSpLocks/>
                  <a:stCxn id="438" idx="6"/>
                  <a:endCxn id="441" idx="2"/>
                </p:cNvCxnSpPr>
                <p:nvPr/>
              </p:nvCxnSpPr>
              <p:spPr>
                <a:xfrm flipV="1">
                  <a:off x="3985087" y="1926524"/>
                  <a:ext cx="526703" cy="51111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2" name="Straight Connector 451">
                  <a:extLst>
                    <a:ext uri="{FF2B5EF4-FFF2-40B4-BE49-F238E27FC236}">
                      <a16:creationId xmlns:a16="http://schemas.microsoft.com/office/drawing/2014/main" id="{A0D75E35-E3AF-F339-FE30-69267900B745}"/>
                    </a:ext>
                  </a:extLst>
                </p:cNvPr>
                <p:cNvCxnSpPr>
                  <a:cxnSpLocks/>
                  <a:stCxn id="442" idx="2"/>
                  <a:endCxn id="438" idx="6"/>
                </p:cNvCxnSpPr>
                <p:nvPr/>
              </p:nvCxnSpPr>
              <p:spPr>
                <a:xfrm flipH="1" flipV="1">
                  <a:off x="3985087" y="2437643"/>
                  <a:ext cx="526702" cy="66445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3" name="Straight Connector 452">
                  <a:extLst>
                    <a:ext uri="{FF2B5EF4-FFF2-40B4-BE49-F238E27FC236}">
                      <a16:creationId xmlns:a16="http://schemas.microsoft.com/office/drawing/2014/main" id="{73A956AF-56F0-8320-9143-ACB4A77024FF}"/>
                    </a:ext>
                  </a:extLst>
                </p:cNvPr>
                <p:cNvCxnSpPr>
                  <a:cxnSpLocks/>
                  <a:stCxn id="443" idx="1"/>
                  <a:endCxn id="438" idx="6"/>
                </p:cNvCxnSpPr>
                <p:nvPr/>
              </p:nvCxnSpPr>
              <p:spPr>
                <a:xfrm flipH="1" flipV="1">
                  <a:off x="3985087" y="2437643"/>
                  <a:ext cx="607792" cy="177432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4" name="Straight Connector 453">
                  <a:extLst>
                    <a:ext uri="{FF2B5EF4-FFF2-40B4-BE49-F238E27FC236}">
                      <a16:creationId xmlns:a16="http://schemas.microsoft.com/office/drawing/2014/main" id="{149C86F0-9D76-2B86-7712-3A4148E8C316}"/>
                    </a:ext>
                  </a:extLst>
                </p:cNvPr>
                <p:cNvCxnSpPr>
                  <a:cxnSpLocks/>
                  <a:stCxn id="441" idx="2"/>
                  <a:endCxn id="439" idx="6"/>
                </p:cNvCxnSpPr>
                <p:nvPr/>
              </p:nvCxnSpPr>
              <p:spPr>
                <a:xfrm flipH="1">
                  <a:off x="3985086" y="1926524"/>
                  <a:ext cx="526704" cy="187836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5" name="Straight Connector 454">
                  <a:extLst>
                    <a:ext uri="{FF2B5EF4-FFF2-40B4-BE49-F238E27FC236}">
                      <a16:creationId xmlns:a16="http://schemas.microsoft.com/office/drawing/2014/main" id="{1F8341FB-D830-9A43-0942-E9D4D196D2A1}"/>
                    </a:ext>
                  </a:extLst>
                </p:cNvPr>
                <p:cNvCxnSpPr>
                  <a:cxnSpLocks/>
                  <a:stCxn id="439" idx="6"/>
                  <a:endCxn id="442" idx="2"/>
                </p:cNvCxnSpPr>
                <p:nvPr/>
              </p:nvCxnSpPr>
              <p:spPr>
                <a:xfrm flipV="1">
                  <a:off x="3985086" y="3102098"/>
                  <a:ext cx="526703" cy="70278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6" name="Straight Connector 455">
                  <a:extLst>
                    <a:ext uri="{FF2B5EF4-FFF2-40B4-BE49-F238E27FC236}">
                      <a16:creationId xmlns:a16="http://schemas.microsoft.com/office/drawing/2014/main" id="{E5CD476C-6934-2E84-CD50-2848E1DE033E}"/>
                    </a:ext>
                  </a:extLst>
                </p:cNvPr>
                <p:cNvCxnSpPr>
                  <a:cxnSpLocks/>
                  <a:stCxn id="443" idx="1"/>
                  <a:endCxn id="439" idx="6"/>
                </p:cNvCxnSpPr>
                <p:nvPr/>
              </p:nvCxnSpPr>
              <p:spPr>
                <a:xfrm flipH="1" flipV="1">
                  <a:off x="3985086" y="3804886"/>
                  <a:ext cx="607793" cy="40707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7" name="Straight Connector 456">
                  <a:extLst>
                    <a:ext uri="{FF2B5EF4-FFF2-40B4-BE49-F238E27FC236}">
                      <a16:creationId xmlns:a16="http://schemas.microsoft.com/office/drawing/2014/main" id="{58763EAA-5813-437A-2382-F80FED6560D1}"/>
                    </a:ext>
                  </a:extLst>
                </p:cNvPr>
                <p:cNvCxnSpPr>
                  <a:cxnSpLocks/>
                  <a:stCxn id="444" idx="1"/>
                  <a:endCxn id="439" idx="6"/>
                </p:cNvCxnSpPr>
                <p:nvPr/>
              </p:nvCxnSpPr>
              <p:spPr>
                <a:xfrm flipH="1" flipV="1">
                  <a:off x="3985086" y="3804886"/>
                  <a:ext cx="634802" cy="162923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8" name="Straight Connector 457">
                  <a:extLst>
                    <a:ext uri="{FF2B5EF4-FFF2-40B4-BE49-F238E27FC236}">
                      <a16:creationId xmlns:a16="http://schemas.microsoft.com/office/drawing/2014/main" id="{A71BA7D9-C97E-2F6E-55C4-85DBF25BA218}"/>
                    </a:ext>
                  </a:extLst>
                </p:cNvPr>
                <p:cNvCxnSpPr>
                  <a:cxnSpLocks/>
                  <a:stCxn id="441" idx="2"/>
                  <a:endCxn id="440" idx="7"/>
                </p:cNvCxnSpPr>
                <p:nvPr/>
              </p:nvCxnSpPr>
              <p:spPr>
                <a:xfrm flipH="1">
                  <a:off x="3903996" y="1926524"/>
                  <a:ext cx="607795" cy="303934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9" name="Straight Connector 458">
                  <a:extLst>
                    <a:ext uri="{FF2B5EF4-FFF2-40B4-BE49-F238E27FC236}">
                      <a16:creationId xmlns:a16="http://schemas.microsoft.com/office/drawing/2014/main" id="{94A4ADD0-7A30-E9A6-1521-E78D52AA58F1}"/>
                    </a:ext>
                  </a:extLst>
                </p:cNvPr>
                <p:cNvCxnSpPr>
                  <a:cxnSpLocks/>
                  <a:stCxn id="440" idx="7"/>
                  <a:endCxn id="442" idx="2"/>
                </p:cNvCxnSpPr>
                <p:nvPr/>
              </p:nvCxnSpPr>
              <p:spPr>
                <a:xfrm flipV="1">
                  <a:off x="3903996" y="3102098"/>
                  <a:ext cx="607794" cy="186376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0" name="Straight Connector 459">
                  <a:extLst>
                    <a:ext uri="{FF2B5EF4-FFF2-40B4-BE49-F238E27FC236}">
                      <a16:creationId xmlns:a16="http://schemas.microsoft.com/office/drawing/2014/main" id="{88FA7BE2-0807-610B-9A22-AA209D7A771B}"/>
                    </a:ext>
                  </a:extLst>
                </p:cNvPr>
                <p:cNvCxnSpPr>
                  <a:cxnSpLocks/>
                  <a:stCxn id="440" idx="7"/>
                  <a:endCxn id="443" idx="1"/>
                </p:cNvCxnSpPr>
                <p:nvPr/>
              </p:nvCxnSpPr>
              <p:spPr>
                <a:xfrm flipV="1">
                  <a:off x="3903996" y="4211964"/>
                  <a:ext cx="688883" cy="75390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1" name="Straight Connector 460">
                  <a:extLst>
                    <a:ext uri="{FF2B5EF4-FFF2-40B4-BE49-F238E27FC236}">
                      <a16:creationId xmlns:a16="http://schemas.microsoft.com/office/drawing/2014/main" id="{4C835D80-D035-D1BB-ABAA-2C1C00086175}"/>
                    </a:ext>
                  </a:extLst>
                </p:cNvPr>
                <p:cNvCxnSpPr>
                  <a:cxnSpLocks/>
                  <a:stCxn id="440" idx="7"/>
                  <a:endCxn id="444" idx="1"/>
                </p:cNvCxnSpPr>
                <p:nvPr/>
              </p:nvCxnSpPr>
              <p:spPr>
                <a:xfrm>
                  <a:off x="3903996" y="4965865"/>
                  <a:ext cx="715892" cy="4682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2" name="Straight Connector 461">
                  <a:extLst>
                    <a:ext uri="{FF2B5EF4-FFF2-40B4-BE49-F238E27FC236}">
                      <a16:creationId xmlns:a16="http://schemas.microsoft.com/office/drawing/2014/main" id="{32B02995-01FA-7F3B-8480-A495FC141BCC}"/>
                    </a:ext>
                  </a:extLst>
                </p:cNvPr>
                <p:cNvCxnSpPr>
                  <a:cxnSpLocks/>
                  <a:stCxn id="436" idx="6"/>
                  <a:endCxn id="438"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3" name="Straight Connector 462">
                  <a:extLst>
                    <a:ext uri="{FF2B5EF4-FFF2-40B4-BE49-F238E27FC236}">
                      <a16:creationId xmlns:a16="http://schemas.microsoft.com/office/drawing/2014/main" id="{C7A607DF-1047-5CF1-145F-BB10A59F0DC6}"/>
                    </a:ext>
                  </a:extLst>
                </p:cNvPr>
                <p:cNvCxnSpPr>
                  <a:cxnSpLocks/>
                  <a:stCxn id="467" idx="2"/>
                  <a:endCxn id="441" idx="6"/>
                </p:cNvCxnSpPr>
                <p:nvPr/>
              </p:nvCxnSpPr>
              <p:spPr>
                <a:xfrm flipH="1" flipV="1">
                  <a:off x="5065505" y="1926525"/>
                  <a:ext cx="364759" cy="181044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4" name="Straight Connector 463">
                  <a:extLst>
                    <a:ext uri="{FF2B5EF4-FFF2-40B4-BE49-F238E27FC236}">
                      <a16:creationId xmlns:a16="http://schemas.microsoft.com/office/drawing/2014/main" id="{EAD18FA5-EDB0-6316-BAF1-D0A4B378C94C}"/>
                    </a:ext>
                  </a:extLst>
                </p:cNvPr>
                <p:cNvCxnSpPr>
                  <a:cxnSpLocks/>
                  <a:stCxn id="467" idx="2"/>
                  <a:endCxn id="442" idx="6"/>
                </p:cNvCxnSpPr>
                <p:nvPr/>
              </p:nvCxnSpPr>
              <p:spPr>
                <a:xfrm flipH="1" flipV="1">
                  <a:off x="5065504" y="3102098"/>
                  <a:ext cx="364760" cy="63486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5" name="Straight Connector 464">
                  <a:extLst>
                    <a:ext uri="{FF2B5EF4-FFF2-40B4-BE49-F238E27FC236}">
                      <a16:creationId xmlns:a16="http://schemas.microsoft.com/office/drawing/2014/main" id="{0C1946B6-C50D-1AF0-E6EE-B64C90769D47}"/>
                    </a:ext>
                  </a:extLst>
                </p:cNvPr>
                <p:cNvCxnSpPr>
                  <a:cxnSpLocks/>
                  <a:stCxn id="467" idx="2"/>
                  <a:endCxn id="443" idx="6"/>
                </p:cNvCxnSpPr>
                <p:nvPr/>
              </p:nvCxnSpPr>
              <p:spPr>
                <a:xfrm flipH="1">
                  <a:off x="5065504" y="3736967"/>
                  <a:ext cx="364760" cy="6557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6" name="Straight Connector 465">
                  <a:extLst>
                    <a:ext uri="{FF2B5EF4-FFF2-40B4-BE49-F238E27FC236}">
                      <a16:creationId xmlns:a16="http://schemas.microsoft.com/office/drawing/2014/main" id="{5BCA8D4A-A33F-8932-0ACC-2882D6F8FBAE}"/>
                    </a:ext>
                  </a:extLst>
                </p:cNvPr>
                <p:cNvCxnSpPr>
                  <a:cxnSpLocks/>
                  <a:stCxn id="467" idx="2"/>
                  <a:endCxn id="444" idx="6"/>
                </p:cNvCxnSpPr>
                <p:nvPr/>
              </p:nvCxnSpPr>
              <p:spPr>
                <a:xfrm flipH="1">
                  <a:off x="5092513" y="3736967"/>
                  <a:ext cx="337751" cy="187786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467" name="Oval 466">
                  <a:extLst>
                    <a:ext uri="{FF2B5EF4-FFF2-40B4-BE49-F238E27FC236}">
                      <a16:creationId xmlns:a16="http://schemas.microsoft.com/office/drawing/2014/main" id="{2865F1B1-9322-4DDA-FFC9-52CA3DDC6773}"/>
                    </a:ext>
                  </a:extLst>
                </p:cNvPr>
                <p:cNvSpPr/>
                <p:nvPr/>
              </p:nvSpPr>
              <p:spPr>
                <a:xfrm>
                  <a:off x="5430264" y="3481407"/>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grpSp>
          <p:cxnSp>
            <p:nvCxnSpPr>
              <p:cNvPr id="468" name="Straight Arrow Connector 467">
                <a:extLst>
                  <a:ext uri="{FF2B5EF4-FFF2-40B4-BE49-F238E27FC236}">
                    <a16:creationId xmlns:a16="http://schemas.microsoft.com/office/drawing/2014/main" id="{B3223E40-308E-C9EE-EFB9-44FD019DB0A0}"/>
                  </a:ext>
                </a:extLst>
              </p:cNvPr>
              <p:cNvCxnSpPr>
                <a:cxnSpLocks/>
              </p:cNvCxnSpPr>
              <p:nvPr/>
            </p:nvCxnSpPr>
            <p:spPr>
              <a:xfrm flipV="1">
                <a:off x="4355591" y="3955623"/>
                <a:ext cx="744250" cy="1"/>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sp>
            <p:nvSpPr>
              <p:cNvPr id="469" name="Cloud 468">
                <a:extLst>
                  <a:ext uri="{FF2B5EF4-FFF2-40B4-BE49-F238E27FC236}">
                    <a16:creationId xmlns:a16="http://schemas.microsoft.com/office/drawing/2014/main" id="{63509A47-ACA5-A35A-F5A4-A6EB5976F824}"/>
                  </a:ext>
                </a:extLst>
              </p:cNvPr>
              <p:cNvSpPr/>
              <p:nvPr/>
            </p:nvSpPr>
            <p:spPr>
              <a:xfrm>
                <a:off x="5146826" y="3535911"/>
                <a:ext cx="1927150" cy="846110"/>
              </a:xfrm>
              <a:prstGeom prst="cloud">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73" name="TextBox 472">
                <a:extLst>
                  <a:ext uri="{FF2B5EF4-FFF2-40B4-BE49-F238E27FC236}">
                    <a16:creationId xmlns:a16="http://schemas.microsoft.com/office/drawing/2014/main" id="{55B48C31-2461-0D87-4BAE-1BE403A1CB72}"/>
                  </a:ext>
                </a:extLst>
              </p:cNvPr>
              <p:cNvSpPr txBox="1"/>
              <p:nvPr/>
            </p:nvSpPr>
            <p:spPr>
              <a:xfrm>
                <a:off x="5542561" y="3758899"/>
                <a:ext cx="1320249" cy="369332"/>
              </a:xfrm>
              <a:prstGeom prst="rect">
                <a:avLst/>
              </a:prstGeom>
              <a:noFill/>
            </p:spPr>
            <p:txBody>
              <a:bodyPr wrap="square" rtlCol="0">
                <a:spAutoFit/>
              </a:bodyPr>
              <a:lstStyle/>
              <a:p>
                <a:r>
                  <a:rPr lang="en-US">
                    <a:solidFill>
                      <a:schemeClr val="tx2">
                        <a:lumMod val="20000"/>
                        <a:lumOff val="80000"/>
                      </a:schemeClr>
                    </a:solidFill>
                  </a:rPr>
                  <a:t>AllReduce</a:t>
                </a:r>
              </a:p>
            </p:txBody>
          </p:sp>
          <p:sp>
            <p:nvSpPr>
              <p:cNvPr id="512" name="TextBox 511">
                <a:extLst>
                  <a:ext uri="{FF2B5EF4-FFF2-40B4-BE49-F238E27FC236}">
                    <a16:creationId xmlns:a16="http://schemas.microsoft.com/office/drawing/2014/main" id="{747355DF-788F-3EC5-6403-6C8F240013A2}"/>
                  </a:ext>
                </a:extLst>
              </p:cNvPr>
              <p:cNvSpPr txBox="1"/>
              <p:nvPr/>
            </p:nvSpPr>
            <p:spPr>
              <a:xfrm>
                <a:off x="3331423" y="4223801"/>
                <a:ext cx="1011868" cy="369332"/>
              </a:xfrm>
              <a:prstGeom prst="rect">
                <a:avLst/>
              </a:prstGeom>
              <a:noFill/>
            </p:spPr>
            <p:txBody>
              <a:bodyPr wrap="square" rtlCol="0">
                <a:spAutoFit/>
              </a:bodyPr>
              <a:lstStyle/>
              <a:p>
                <a:r>
                  <a:rPr lang="en-US" b="1"/>
                  <a:t>Node 1</a:t>
                </a:r>
              </a:p>
            </p:txBody>
          </p:sp>
          <p:sp>
            <p:nvSpPr>
              <p:cNvPr id="513" name="TextBox 512">
                <a:extLst>
                  <a:ext uri="{FF2B5EF4-FFF2-40B4-BE49-F238E27FC236}">
                    <a16:creationId xmlns:a16="http://schemas.microsoft.com/office/drawing/2014/main" id="{ABC45E03-18C2-A3D3-002A-F452B9B37BC9}"/>
                  </a:ext>
                </a:extLst>
              </p:cNvPr>
              <p:cNvSpPr txBox="1"/>
              <p:nvPr/>
            </p:nvSpPr>
            <p:spPr>
              <a:xfrm>
                <a:off x="5675111" y="1753889"/>
                <a:ext cx="1011868" cy="369332"/>
              </a:xfrm>
              <a:prstGeom prst="rect">
                <a:avLst/>
              </a:prstGeom>
              <a:noFill/>
            </p:spPr>
            <p:txBody>
              <a:bodyPr wrap="square" rtlCol="0">
                <a:spAutoFit/>
              </a:bodyPr>
              <a:lstStyle/>
              <a:p>
                <a:r>
                  <a:rPr lang="en-US" b="1"/>
                  <a:t>Node 2</a:t>
                </a:r>
              </a:p>
            </p:txBody>
          </p:sp>
          <p:sp>
            <p:nvSpPr>
              <p:cNvPr id="514" name="TextBox 513">
                <a:extLst>
                  <a:ext uri="{FF2B5EF4-FFF2-40B4-BE49-F238E27FC236}">
                    <a16:creationId xmlns:a16="http://schemas.microsoft.com/office/drawing/2014/main" id="{B6D72191-CF9A-867C-08AB-0C77B73291FE}"/>
                  </a:ext>
                </a:extLst>
              </p:cNvPr>
              <p:cNvSpPr txBox="1"/>
              <p:nvPr/>
            </p:nvSpPr>
            <p:spPr>
              <a:xfrm>
                <a:off x="7977811" y="4223801"/>
                <a:ext cx="1011868" cy="369332"/>
              </a:xfrm>
              <a:prstGeom prst="rect">
                <a:avLst/>
              </a:prstGeom>
              <a:noFill/>
            </p:spPr>
            <p:txBody>
              <a:bodyPr wrap="square" rtlCol="0">
                <a:spAutoFit/>
              </a:bodyPr>
              <a:lstStyle/>
              <a:p>
                <a:r>
                  <a:rPr lang="en-US" b="1"/>
                  <a:t>Node 3</a:t>
                </a:r>
              </a:p>
            </p:txBody>
          </p:sp>
          <p:sp>
            <p:nvSpPr>
              <p:cNvPr id="515" name="TextBox 514">
                <a:extLst>
                  <a:ext uri="{FF2B5EF4-FFF2-40B4-BE49-F238E27FC236}">
                    <a16:creationId xmlns:a16="http://schemas.microsoft.com/office/drawing/2014/main" id="{4BA49950-BC11-0A33-BE8F-BDAAC27E74BA}"/>
                  </a:ext>
                </a:extLst>
              </p:cNvPr>
              <p:cNvSpPr txBox="1"/>
              <p:nvPr/>
            </p:nvSpPr>
            <p:spPr>
              <a:xfrm>
                <a:off x="5714182" y="5898521"/>
                <a:ext cx="1011868" cy="369332"/>
              </a:xfrm>
              <a:prstGeom prst="rect">
                <a:avLst/>
              </a:prstGeom>
              <a:noFill/>
            </p:spPr>
            <p:txBody>
              <a:bodyPr wrap="square" rtlCol="0">
                <a:spAutoFit/>
              </a:bodyPr>
              <a:lstStyle/>
              <a:p>
                <a:r>
                  <a:rPr lang="en-US" b="1"/>
                  <a:t>Node 4</a:t>
                </a:r>
              </a:p>
            </p:txBody>
          </p:sp>
          <p:pic>
            <p:nvPicPr>
              <p:cNvPr id="516" name="Picture 515">
                <a:extLst>
                  <a:ext uri="{FF2B5EF4-FFF2-40B4-BE49-F238E27FC236}">
                    <a16:creationId xmlns:a16="http://schemas.microsoft.com/office/drawing/2014/main" id="{B60331FA-16B7-1C5D-A075-1F451094513D}"/>
                  </a:ext>
                </a:extLst>
              </p:cNvPr>
              <p:cNvPicPr>
                <a:picLocks noChangeAspect="1"/>
              </p:cNvPicPr>
              <p:nvPr/>
            </p:nvPicPr>
            <p:blipFill rotWithShape="1">
              <a:blip r:embed="rId6"/>
              <a:srcRect l="10233" r="9613"/>
              <a:stretch/>
            </p:blipFill>
            <p:spPr>
              <a:xfrm>
                <a:off x="3297323" y="3319275"/>
                <a:ext cx="1011868" cy="978359"/>
              </a:xfrm>
              <a:prstGeom prst="rect">
                <a:avLst/>
              </a:prstGeom>
            </p:spPr>
          </p:pic>
          <p:pic>
            <p:nvPicPr>
              <p:cNvPr id="517" name="Picture 516">
                <a:extLst>
                  <a:ext uri="{FF2B5EF4-FFF2-40B4-BE49-F238E27FC236}">
                    <a16:creationId xmlns:a16="http://schemas.microsoft.com/office/drawing/2014/main" id="{B4BE8E97-DA0D-C01E-498F-ADCBF07AD7AE}"/>
                  </a:ext>
                </a:extLst>
              </p:cNvPr>
              <p:cNvPicPr>
                <a:picLocks noChangeAspect="1"/>
              </p:cNvPicPr>
              <p:nvPr/>
            </p:nvPicPr>
            <p:blipFill rotWithShape="1">
              <a:blip r:embed="rId6"/>
              <a:srcRect l="10233" r="9613"/>
              <a:stretch/>
            </p:blipFill>
            <p:spPr>
              <a:xfrm>
                <a:off x="5636040" y="2056383"/>
                <a:ext cx="1011868" cy="978359"/>
              </a:xfrm>
              <a:prstGeom prst="rect">
                <a:avLst/>
              </a:prstGeom>
            </p:spPr>
          </p:pic>
          <p:pic>
            <p:nvPicPr>
              <p:cNvPr id="518" name="Picture 517">
                <a:extLst>
                  <a:ext uri="{FF2B5EF4-FFF2-40B4-BE49-F238E27FC236}">
                    <a16:creationId xmlns:a16="http://schemas.microsoft.com/office/drawing/2014/main" id="{373C7BDE-64EA-0489-DD91-F973A7F36B89}"/>
                  </a:ext>
                </a:extLst>
              </p:cNvPr>
              <p:cNvPicPr>
                <a:picLocks noChangeAspect="1"/>
              </p:cNvPicPr>
              <p:nvPr/>
            </p:nvPicPr>
            <p:blipFill rotWithShape="1">
              <a:blip r:embed="rId6"/>
              <a:srcRect l="10233" r="9613"/>
              <a:stretch/>
            </p:blipFill>
            <p:spPr>
              <a:xfrm>
                <a:off x="7896211" y="3319275"/>
                <a:ext cx="1011868" cy="978359"/>
              </a:xfrm>
              <a:prstGeom prst="rect">
                <a:avLst/>
              </a:prstGeom>
            </p:spPr>
          </p:pic>
          <p:pic>
            <p:nvPicPr>
              <p:cNvPr id="519" name="Picture 518">
                <a:extLst>
                  <a:ext uri="{FF2B5EF4-FFF2-40B4-BE49-F238E27FC236}">
                    <a16:creationId xmlns:a16="http://schemas.microsoft.com/office/drawing/2014/main" id="{59154F8D-75F1-30AC-7662-8822D096860A}"/>
                  </a:ext>
                </a:extLst>
              </p:cNvPr>
              <p:cNvPicPr>
                <a:picLocks noChangeAspect="1"/>
              </p:cNvPicPr>
              <p:nvPr/>
            </p:nvPicPr>
            <p:blipFill rotWithShape="1">
              <a:blip r:embed="rId6"/>
              <a:srcRect l="10233" r="9613"/>
              <a:stretch/>
            </p:blipFill>
            <p:spPr>
              <a:xfrm>
                <a:off x="5651361" y="4986064"/>
                <a:ext cx="1011868" cy="978359"/>
              </a:xfrm>
              <a:prstGeom prst="rect">
                <a:avLst/>
              </a:prstGeom>
            </p:spPr>
          </p:pic>
          <p:cxnSp>
            <p:nvCxnSpPr>
              <p:cNvPr id="520" name="Straight Arrow Connector 519">
                <a:extLst>
                  <a:ext uri="{FF2B5EF4-FFF2-40B4-BE49-F238E27FC236}">
                    <a16:creationId xmlns:a16="http://schemas.microsoft.com/office/drawing/2014/main" id="{394A5ABB-7CFB-51BD-04D5-68F57FD65A67}"/>
                  </a:ext>
                </a:extLst>
              </p:cNvPr>
              <p:cNvCxnSpPr>
                <a:cxnSpLocks/>
              </p:cNvCxnSpPr>
              <p:nvPr/>
            </p:nvCxnSpPr>
            <p:spPr>
              <a:xfrm flipV="1">
                <a:off x="7109744" y="3939182"/>
                <a:ext cx="744250" cy="1"/>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521" name="Straight Arrow Connector 520">
                <a:extLst>
                  <a:ext uri="{FF2B5EF4-FFF2-40B4-BE49-F238E27FC236}">
                    <a16:creationId xmlns:a16="http://schemas.microsoft.com/office/drawing/2014/main" id="{53D70B0B-9E1B-961D-E811-EC73AF818105}"/>
                  </a:ext>
                </a:extLst>
              </p:cNvPr>
              <p:cNvCxnSpPr>
                <a:cxnSpLocks/>
              </p:cNvCxnSpPr>
              <p:nvPr/>
            </p:nvCxnSpPr>
            <p:spPr>
              <a:xfrm>
                <a:off x="6142624" y="4416171"/>
                <a:ext cx="0" cy="546143"/>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pic>
            <p:nvPicPr>
              <p:cNvPr id="522" name="Graphic 521" descr="Warning with solid fill">
                <a:extLst>
                  <a:ext uri="{FF2B5EF4-FFF2-40B4-BE49-F238E27FC236}">
                    <a16:creationId xmlns:a16="http://schemas.microsoft.com/office/drawing/2014/main" id="{50A4A5D0-CA0B-0DF2-BCC2-8FD0A6EAACA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285952" y="4348742"/>
                <a:ext cx="268086" cy="268086"/>
              </a:xfrm>
              <a:prstGeom prst="rect">
                <a:avLst/>
              </a:prstGeom>
            </p:spPr>
          </p:pic>
          <p:sp>
            <p:nvSpPr>
              <p:cNvPr id="523" name="TextBox 522">
                <a:extLst>
                  <a:ext uri="{FF2B5EF4-FFF2-40B4-BE49-F238E27FC236}">
                    <a16:creationId xmlns:a16="http://schemas.microsoft.com/office/drawing/2014/main" id="{5C47981A-36BE-1B60-C4E9-4FEF77EA68CF}"/>
                  </a:ext>
                </a:extLst>
              </p:cNvPr>
              <p:cNvSpPr txBox="1"/>
              <p:nvPr/>
            </p:nvSpPr>
            <p:spPr>
              <a:xfrm>
                <a:off x="6500522" y="4349041"/>
                <a:ext cx="1355106" cy="338554"/>
              </a:xfrm>
              <a:prstGeom prst="rect">
                <a:avLst/>
              </a:prstGeom>
              <a:noFill/>
            </p:spPr>
            <p:txBody>
              <a:bodyPr wrap="square" rtlCol="0">
                <a:spAutoFit/>
              </a:bodyPr>
              <a:lstStyle/>
              <a:p>
                <a:r>
                  <a:rPr lang="en-US" sz="1600" i="1">
                    <a:solidFill>
                      <a:srgbClr val="C00000"/>
                    </a:solidFill>
                    <a:latin typeface="Calibri Light" panose="020F0302020204030204" pitchFamily="34" charset="0"/>
                    <a:cs typeface="Calibri Light" panose="020F0302020204030204" pitchFamily="34" charset="0"/>
                  </a:rPr>
                  <a:t>Bottleneck</a:t>
                </a:r>
                <a:endParaRPr lang="en-US" sz="2000" i="1">
                  <a:solidFill>
                    <a:srgbClr val="C00000"/>
                  </a:solidFill>
                  <a:latin typeface="Calibri Light" panose="020F0302020204030204" pitchFamily="34" charset="0"/>
                  <a:cs typeface="Calibri Light" panose="020F0302020204030204" pitchFamily="34" charset="0"/>
                </a:endParaRPr>
              </a:p>
            </p:txBody>
          </p:sp>
          <p:sp>
            <p:nvSpPr>
              <p:cNvPr id="2" name="TextBox 1">
                <a:extLst>
                  <a:ext uri="{FF2B5EF4-FFF2-40B4-BE49-F238E27FC236}">
                    <a16:creationId xmlns:a16="http://schemas.microsoft.com/office/drawing/2014/main" id="{DA3A704B-57BE-F7EB-F569-E62B3EF3DE1A}"/>
                  </a:ext>
                </a:extLst>
              </p:cNvPr>
              <p:cNvSpPr txBox="1"/>
              <p:nvPr/>
            </p:nvSpPr>
            <p:spPr>
              <a:xfrm>
                <a:off x="4939052" y="3055200"/>
                <a:ext cx="1303285" cy="523220"/>
              </a:xfrm>
              <a:prstGeom prst="rect">
                <a:avLst/>
              </a:prstGeom>
              <a:noFill/>
            </p:spPr>
            <p:txBody>
              <a:bodyPr wrap="square" rtlCol="0">
                <a:spAutoFit/>
              </a:bodyPr>
              <a:lstStyle/>
              <a:p>
                <a:pPr algn="ctr"/>
                <a:r>
                  <a:rPr lang="en-US" sz="1400" b="1">
                    <a:solidFill>
                      <a:srgbClr val="C00000"/>
                    </a:solidFill>
                    <a:latin typeface="Open Sans" panose="020B0606030504020204" pitchFamily="34" charset="0"/>
                    <a:ea typeface="Open Sans" panose="020B0606030504020204" pitchFamily="34" charset="0"/>
                    <a:cs typeface="Open Sans" panose="020B0606030504020204" pitchFamily="34" charset="0"/>
                  </a:rPr>
                  <a:t>Congested link</a:t>
                </a:r>
              </a:p>
            </p:txBody>
          </p:sp>
          <p:sp>
            <p:nvSpPr>
              <p:cNvPr id="4" name="TextBox 3">
                <a:extLst>
                  <a:ext uri="{FF2B5EF4-FFF2-40B4-BE49-F238E27FC236}">
                    <a16:creationId xmlns:a16="http://schemas.microsoft.com/office/drawing/2014/main" id="{C7A09700-20CA-1B1D-46FF-6985C7358671}"/>
                  </a:ext>
                </a:extLst>
              </p:cNvPr>
              <p:cNvSpPr txBox="1"/>
              <p:nvPr/>
            </p:nvSpPr>
            <p:spPr>
              <a:xfrm>
                <a:off x="4644018" y="4361560"/>
                <a:ext cx="1303285" cy="523220"/>
              </a:xfrm>
              <a:prstGeom prst="rect">
                <a:avLst/>
              </a:prstGeom>
              <a:noFill/>
            </p:spPr>
            <p:txBody>
              <a:bodyPr wrap="square" rtlCol="0">
                <a:spAutoFit/>
              </a:bodyPr>
              <a:lstStyle/>
              <a:p>
                <a:pPr algn="ctr"/>
                <a:r>
                  <a:rPr lang="en-US" sz="1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Network</a:t>
                </a:r>
              </a:p>
              <a:p>
                <a:pPr algn="ctr"/>
                <a:r>
                  <a:rPr lang="en-US" sz="1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delays</a:t>
                </a:r>
              </a:p>
            </p:txBody>
          </p:sp>
          <p:cxnSp>
            <p:nvCxnSpPr>
              <p:cNvPr id="5" name="Straight Arrow Connector 4">
                <a:extLst>
                  <a:ext uri="{FF2B5EF4-FFF2-40B4-BE49-F238E27FC236}">
                    <a16:creationId xmlns:a16="http://schemas.microsoft.com/office/drawing/2014/main" id="{B3896337-885F-AEED-15B1-224442164AE5}"/>
                  </a:ext>
                </a:extLst>
              </p:cNvPr>
              <p:cNvCxnSpPr>
                <a:cxnSpLocks/>
              </p:cNvCxnSpPr>
              <p:nvPr/>
            </p:nvCxnSpPr>
            <p:spPr>
              <a:xfrm>
                <a:off x="6142624" y="3037268"/>
                <a:ext cx="0" cy="546143"/>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grpSp>
        <p:sp>
          <p:nvSpPr>
            <p:cNvPr id="10" name="TextBox 9">
              <a:extLst>
                <a:ext uri="{FF2B5EF4-FFF2-40B4-BE49-F238E27FC236}">
                  <a16:creationId xmlns:a16="http://schemas.microsoft.com/office/drawing/2014/main" id="{1D4A1373-84C2-63F1-5D06-5A038D6BF1C6}"/>
                </a:ext>
              </a:extLst>
            </p:cNvPr>
            <p:cNvSpPr txBox="1"/>
            <p:nvPr/>
          </p:nvSpPr>
          <p:spPr>
            <a:xfrm>
              <a:off x="8112210" y="2833210"/>
              <a:ext cx="765860" cy="523220"/>
            </a:xfrm>
            <a:prstGeom prst="rect">
              <a:avLst/>
            </a:prstGeom>
            <a:noFill/>
          </p:spPr>
          <p:txBody>
            <a:bodyPr wrap="square" rtlCol="0">
              <a:spAutoFit/>
            </a:bodyPr>
            <a:lstStyle/>
            <a:p>
              <a:r>
                <a:rPr lang="en-US" sz="1400" b="1" dirty="0">
                  <a:solidFill>
                    <a:srgbClr val="C00000"/>
                  </a:solidFill>
                  <a:latin typeface="Open Sans" panose="020B0606030504020204" pitchFamily="34" charset="0"/>
                  <a:ea typeface="Open Sans" panose="020B0606030504020204" pitchFamily="34" charset="0"/>
                  <a:cs typeface="Open Sans" panose="020B0606030504020204" pitchFamily="34" charset="0"/>
                </a:rPr>
                <a:t>Slow node</a:t>
              </a:r>
            </a:p>
          </p:txBody>
        </p:sp>
      </p:grpSp>
      <p:sp>
        <p:nvSpPr>
          <p:cNvPr id="14" name="TextBox 13">
            <a:extLst>
              <a:ext uri="{FF2B5EF4-FFF2-40B4-BE49-F238E27FC236}">
                <a16:creationId xmlns:a16="http://schemas.microsoft.com/office/drawing/2014/main" id="{FECE57E1-1CA1-03DB-35BC-854E17DE6C51}"/>
              </a:ext>
            </a:extLst>
          </p:cNvPr>
          <p:cNvSpPr txBox="1"/>
          <p:nvPr/>
        </p:nvSpPr>
        <p:spPr>
          <a:xfrm>
            <a:off x="216977" y="1621042"/>
            <a:ext cx="4138613" cy="769441"/>
          </a:xfrm>
          <a:prstGeom prst="rect">
            <a:avLst/>
          </a:prstGeom>
          <a:noFill/>
        </p:spPr>
        <p:txBody>
          <a:bodyPr wrap="square" rtlCol="0">
            <a:spAutoFit/>
          </a:bodyPr>
          <a:lstStyle/>
          <a:p>
            <a:pPr algn="ctr" hangingPunct="0"/>
            <a:r>
              <a:rPr lang="en-US" sz="2200" dirty="0">
                <a:latin typeface="Open Sans" panose="020B0606030504020204" pitchFamily="34" charset="0"/>
                <a:ea typeface="Open Sans" panose="020B0606030504020204" pitchFamily="34" charset="0"/>
                <a:cs typeface="Open Sans" panose="020B0606030504020204" pitchFamily="34" charset="0"/>
              </a:rPr>
              <a:t>The message at the tail delays the </a:t>
            </a:r>
            <a:r>
              <a:rPr lang="en-US" sz="2200" dirty="0" err="1">
                <a:latin typeface="Open Sans" panose="020B0606030504020204" pitchFamily="34" charset="0"/>
                <a:ea typeface="Open Sans" panose="020B0606030504020204" pitchFamily="34" charset="0"/>
                <a:cs typeface="Open Sans" panose="020B0606030504020204" pitchFamily="34" charset="0"/>
              </a:rPr>
              <a:t>AllReduce</a:t>
            </a:r>
            <a:r>
              <a:rPr lang="en-US" sz="2200" dirty="0">
                <a:latin typeface="Open Sans" panose="020B0606030504020204" pitchFamily="34" charset="0"/>
                <a:ea typeface="Open Sans" panose="020B0606030504020204" pitchFamily="34" charset="0"/>
                <a:cs typeface="Open Sans" panose="020B0606030504020204" pitchFamily="34" charset="0"/>
              </a:rPr>
              <a:t> collective</a:t>
            </a:r>
          </a:p>
        </p:txBody>
      </p:sp>
      <p:sp>
        <p:nvSpPr>
          <p:cNvPr id="15" name="TextBox 14">
            <a:extLst>
              <a:ext uri="{FF2B5EF4-FFF2-40B4-BE49-F238E27FC236}">
                <a16:creationId xmlns:a16="http://schemas.microsoft.com/office/drawing/2014/main" id="{5A6FF875-B5CD-7576-47D8-246F0E835253}"/>
              </a:ext>
            </a:extLst>
          </p:cNvPr>
          <p:cNvSpPr txBox="1"/>
          <p:nvPr/>
        </p:nvSpPr>
        <p:spPr>
          <a:xfrm>
            <a:off x="2159715" y="4087460"/>
            <a:ext cx="8165244" cy="892552"/>
          </a:xfrm>
          <a:prstGeom prst="rect">
            <a:avLst/>
          </a:prstGeom>
          <a:solidFill>
            <a:srgbClr val="079548"/>
          </a:solidFill>
        </p:spPr>
        <p:txBody>
          <a:bodyPr wrap="square">
            <a:spAutoFit/>
          </a:bodyPr>
          <a:lstStyle/>
          <a:p>
            <a:pPr algn="ctr"/>
            <a:endParaRPr lang="en-US" sz="1000" dirty="0">
              <a:solidFill>
                <a:schemeClr val="tx2">
                  <a:lumMod val="20000"/>
                  <a:lumOff val="80000"/>
                </a:schemeClr>
              </a:solidFill>
              <a:latin typeface="Open Sans" panose="020B0606030504020204" pitchFamily="34" charset="0"/>
              <a:ea typeface="Open Sans" panose="020B0606030504020204" pitchFamily="34" charset="0"/>
              <a:cs typeface="Open Sans" panose="020B0606030504020204" pitchFamily="34" charset="0"/>
            </a:endParaRPr>
          </a:p>
          <a:p>
            <a:pPr algn="ctr"/>
            <a:r>
              <a:rPr lang="en-US" sz="3200" dirty="0">
                <a:solidFill>
                  <a:schemeClr val="tx2">
                    <a:lumMod val="20000"/>
                    <a:lumOff val="80000"/>
                  </a:schemeClr>
                </a:solidFill>
                <a:latin typeface="Open Sans" panose="020B0606030504020204" pitchFamily="34" charset="0"/>
                <a:ea typeface="Open Sans" panose="020B0606030504020204" pitchFamily="34" charset="0"/>
                <a:cs typeface="Open Sans" panose="020B0606030504020204" pitchFamily="34" charset="0"/>
              </a:rPr>
              <a:t>Propose: </a:t>
            </a:r>
            <a:r>
              <a:rPr lang="en-US" sz="3200" b="1" dirty="0">
                <a:solidFill>
                  <a:schemeClr val="tx2">
                    <a:lumMod val="20000"/>
                    <a:lumOff val="80000"/>
                  </a:schemeClr>
                </a:solidFill>
                <a:latin typeface="Open Sans" panose="020B0606030504020204" pitchFamily="34" charset="0"/>
                <a:ea typeface="Open Sans" panose="020B0606030504020204" pitchFamily="34" charset="0"/>
                <a:cs typeface="Open Sans" panose="020B0606030504020204" pitchFamily="34" charset="0"/>
              </a:rPr>
              <a:t>Ignore slow arriving data</a:t>
            </a:r>
          </a:p>
          <a:p>
            <a:pPr algn="ctr"/>
            <a:endParaRPr lang="en-US" sz="1000" i="0" dirty="0">
              <a:solidFill>
                <a:schemeClr val="tx2">
                  <a:lumMod val="20000"/>
                  <a:lumOff val="80000"/>
                </a:schemeClr>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16" name="TextBox 15">
            <a:extLst>
              <a:ext uri="{FF2B5EF4-FFF2-40B4-BE49-F238E27FC236}">
                <a16:creationId xmlns:a16="http://schemas.microsoft.com/office/drawing/2014/main" id="{9821BB9A-FD51-BC90-B381-0545D94929C2}"/>
              </a:ext>
            </a:extLst>
          </p:cNvPr>
          <p:cNvSpPr txBox="1"/>
          <p:nvPr/>
        </p:nvSpPr>
        <p:spPr>
          <a:xfrm>
            <a:off x="1867041" y="3117561"/>
            <a:ext cx="8817891" cy="892552"/>
          </a:xfrm>
          <a:prstGeom prst="rect">
            <a:avLst/>
          </a:prstGeom>
          <a:solidFill>
            <a:srgbClr val="C00000"/>
          </a:solidFill>
        </p:spPr>
        <p:txBody>
          <a:bodyPr wrap="square">
            <a:spAutoFit/>
          </a:bodyPr>
          <a:lstStyle/>
          <a:p>
            <a:pPr algn="ctr"/>
            <a:endParaRPr lang="en-US" sz="1000" b="0" i="0" dirty="0">
              <a:solidFill>
                <a:schemeClr val="tx2">
                  <a:lumMod val="20000"/>
                  <a:lumOff val="8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algn="ctr"/>
            <a:r>
              <a:rPr lang="en-US" sz="3200" dirty="0">
                <a:solidFill>
                  <a:schemeClr val="tx2">
                    <a:lumMod val="20000"/>
                    <a:lumOff val="80000"/>
                  </a:schemeClr>
                </a:solidFill>
                <a:latin typeface="Open Sans" panose="020B0606030504020204" pitchFamily="34" charset="0"/>
                <a:ea typeface="Open Sans" panose="020B0606030504020204" pitchFamily="34" charset="0"/>
                <a:cs typeface="Open Sans" panose="020B0606030504020204" pitchFamily="34" charset="0"/>
              </a:rPr>
              <a:t>Currently: </a:t>
            </a:r>
            <a:r>
              <a:rPr lang="en-US" sz="3200" i="0" dirty="0">
                <a:solidFill>
                  <a:schemeClr val="tx2">
                    <a:lumMod val="20000"/>
                    <a:lumOff val="80000"/>
                  </a:schemeClr>
                </a:solidFill>
                <a:effectLst/>
                <a:latin typeface="Open Sans" panose="020B0606030504020204" pitchFamily="34" charset="0"/>
                <a:ea typeface="Open Sans" panose="020B0606030504020204" pitchFamily="34" charset="0"/>
                <a:cs typeface="Open Sans" panose="020B0606030504020204" pitchFamily="34" charset="0"/>
              </a:rPr>
              <a:t>Wait</a:t>
            </a:r>
            <a:r>
              <a:rPr lang="en-US" sz="3200" b="0" i="0" dirty="0">
                <a:solidFill>
                  <a:schemeClr val="tx2">
                    <a:lumMod val="20000"/>
                    <a:lumOff val="80000"/>
                  </a:schemeClr>
                </a:solidFill>
                <a:effectLst/>
                <a:latin typeface="Open Sans" panose="020B0606030504020204" pitchFamily="34" charset="0"/>
                <a:ea typeface="Open Sans" panose="020B0606030504020204" pitchFamily="34" charset="0"/>
                <a:cs typeface="Open Sans" panose="020B0606030504020204" pitchFamily="34" charset="0"/>
              </a:rPr>
              <a:t> until the </a:t>
            </a:r>
            <a:r>
              <a:rPr lang="en-US" sz="3200" b="1" i="0" dirty="0">
                <a:solidFill>
                  <a:schemeClr val="tx2">
                    <a:lumMod val="20000"/>
                    <a:lumOff val="80000"/>
                  </a:schemeClr>
                </a:solidFill>
                <a:effectLst/>
                <a:latin typeface="Open Sans" panose="020B0606030504020204" pitchFamily="34" charset="0"/>
                <a:ea typeface="Open Sans" panose="020B0606030504020204" pitchFamily="34" charset="0"/>
                <a:cs typeface="Open Sans" panose="020B0606030504020204" pitchFamily="34" charset="0"/>
              </a:rPr>
              <a:t>last packet </a:t>
            </a:r>
            <a:r>
              <a:rPr lang="en-US" sz="3200" b="0" i="0" dirty="0">
                <a:solidFill>
                  <a:schemeClr val="tx2">
                    <a:lumMod val="20000"/>
                    <a:lumOff val="80000"/>
                  </a:schemeClr>
                </a:solidFill>
                <a:effectLst/>
                <a:latin typeface="Open Sans" panose="020B0606030504020204" pitchFamily="34" charset="0"/>
                <a:ea typeface="Open Sans" panose="020B0606030504020204" pitchFamily="34" charset="0"/>
                <a:cs typeface="Open Sans" panose="020B0606030504020204" pitchFamily="34" charset="0"/>
              </a:rPr>
              <a:t>arrives</a:t>
            </a:r>
          </a:p>
          <a:p>
            <a:pPr algn="ctr"/>
            <a:endParaRPr lang="en-US" sz="1000" dirty="0">
              <a:solidFill>
                <a:schemeClr val="tx2">
                  <a:lumMod val="20000"/>
                  <a:lumOff val="8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custDataLst>
      <p:tags r:id="rId1"/>
    </p:custDataLst>
    <p:extLst>
      <p:ext uri="{BB962C8B-B14F-4D97-AF65-F5344CB8AC3E}">
        <p14:creationId xmlns:p14="http://schemas.microsoft.com/office/powerpoint/2010/main" val="1847092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P spid="1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02E19-8BAA-5085-BB97-3D507FF58982}"/>
            </a:ext>
          </a:extLst>
        </p:cNvPr>
        <p:cNvGrpSpPr/>
        <p:nvPr/>
      </p:nvGrpSpPr>
      <p:grpSpPr>
        <a:xfrm>
          <a:off x="0" y="0"/>
          <a:ext cx="0" cy="0"/>
          <a:chOff x="0" y="0"/>
          <a:chExt cx="0" cy="0"/>
        </a:xfrm>
      </p:grpSpPr>
      <p:grpSp>
        <p:nvGrpSpPr>
          <p:cNvPr id="324" name="Group 323">
            <a:extLst>
              <a:ext uri="{FF2B5EF4-FFF2-40B4-BE49-F238E27FC236}">
                <a16:creationId xmlns:a16="http://schemas.microsoft.com/office/drawing/2014/main" id="{1C307ADE-5423-6A7B-3188-85C57466AA52}"/>
              </a:ext>
            </a:extLst>
          </p:cNvPr>
          <p:cNvGrpSpPr/>
          <p:nvPr/>
        </p:nvGrpSpPr>
        <p:grpSpPr>
          <a:xfrm>
            <a:off x="8230529" y="4522282"/>
            <a:ext cx="418962" cy="268954"/>
            <a:chOff x="10860116" y="885762"/>
            <a:chExt cx="742977" cy="586629"/>
          </a:xfrm>
        </p:grpSpPr>
        <p:pic>
          <p:nvPicPr>
            <p:cNvPr id="325" name="Graphic 324">
              <a:extLst>
                <a:ext uri="{FF2B5EF4-FFF2-40B4-BE49-F238E27FC236}">
                  <a16:creationId xmlns:a16="http://schemas.microsoft.com/office/drawing/2014/main" id="{CAE8C9ED-9EB7-A575-CFFD-E0E1A5E0AC38}"/>
                </a:ext>
              </a:extLst>
            </p:cNvPr>
            <p:cNvPicPr>
              <a:picLocks noChangeAspect="1"/>
            </p:cNvPicPr>
            <p:nvPr/>
          </p:nvPicPr>
          <p:blipFill>
            <a:blip r:embed="rId4">
              <a:extLst>
                <a:ext uri="{96DAC541-7B7A-43D3-8B79-37D633B846F1}">
                  <asvg:svgBlip xmlns:asvg="http://schemas.microsoft.com/office/drawing/2016/SVG/main" r:embed="rId5"/>
                </a:ext>
              </a:extLst>
            </a:blip>
            <a:srcRect b="71474"/>
            <a:stretch/>
          </p:blipFill>
          <p:spPr>
            <a:xfrm>
              <a:off x="10860116" y="885762"/>
              <a:ext cx="742977" cy="293315"/>
            </a:xfrm>
            <a:prstGeom prst="rect">
              <a:avLst/>
            </a:prstGeom>
          </p:spPr>
        </p:pic>
        <p:pic>
          <p:nvPicPr>
            <p:cNvPr id="326" name="Graphic 325">
              <a:extLst>
                <a:ext uri="{FF2B5EF4-FFF2-40B4-BE49-F238E27FC236}">
                  <a16:creationId xmlns:a16="http://schemas.microsoft.com/office/drawing/2014/main" id="{436E3DD1-D8ED-31D7-40AB-6B2C846EC113}"/>
                </a:ext>
              </a:extLst>
            </p:cNvPr>
            <p:cNvPicPr>
              <a:picLocks noChangeAspect="1"/>
            </p:cNvPicPr>
            <p:nvPr/>
          </p:nvPicPr>
          <p:blipFill>
            <a:blip r:embed="rId4">
              <a:extLst>
                <a:ext uri="{96DAC541-7B7A-43D3-8B79-37D633B846F1}">
                  <asvg:svgBlip xmlns:asvg="http://schemas.microsoft.com/office/drawing/2016/SVG/main" r:embed="rId5"/>
                </a:ext>
              </a:extLst>
            </a:blip>
            <a:srcRect t="71474"/>
            <a:stretch/>
          </p:blipFill>
          <p:spPr>
            <a:xfrm>
              <a:off x="10860116" y="1179077"/>
              <a:ext cx="742977" cy="293314"/>
            </a:xfrm>
            <a:prstGeom prst="rect">
              <a:avLst/>
            </a:prstGeom>
          </p:spPr>
        </p:pic>
      </p:grpSp>
      <p:grpSp>
        <p:nvGrpSpPr>
          <p:cNvPr id="327" name="Group 326">
            <a:extLst>
              <a:ext uri="{FF2B5EF4-FFF2-40B4-BE49-F238E27FC236}">
                <a16:creationId xmlns:a16="http://schemas.microsoft.com/office/drawing/2014/main" id="{B4E5E4BB-5AC7-C753-BA0B-4F62A628DCE1}"/>
              </a:ext>
            </a:extLst>
          </p:cNvPr>
          <p:cNvGrpSpPr/>
          <p:nvPr/>
        </p:nvGrpSpPr>
        <p:grpSpPr>
          <a:xfrm>
            <a:off x="5908743" y="1518104"/>
            <a:ext cx="418962" cy="268954"/>
            <a:chOff x="10860116" y="885762"/>
            <a:chExt cx="742977" cy="586629"/>
          </a:xfrm>
        </p:grpSpPr>
        <p:pic>
          <p:nvPicPr>
            <p:cNvPr id="328" name="Graphic 327">
              <a:extLst>
                <a:ext uri="{FF2B5EF4-FFF2-40B4-BE49-F238E27FC236}">
                  <a16:creationId xmlns:a16="http://schemas.microsoft.com/office/drawing/2014/main" id="{45643D70-F7A6-2FBC-9470-6264D75541FC}"/>
                </a:ext>
              </a:extLst>
            </p:cNvPr>
            <p:cNvPicPr>
              <a:picLocks noChangeAspect="1"/>
            </p:cNvPicPr>
            <p:nvPr/>
          </p:nvPicPr>
          <p:blipFill>
            <a:blip r:embed="rId4">
              <a:extLst>
                <a:ext uri="{96DAC541-7B7A-43D3-8B79-37D633B846F1}">
                  <asvg:svgBlip xmlns:asvg="http://schemas.microsoft.com/office/drawing/2016/SVG/main" r:embed="rId5"/>
                </a:ext>
              </a:extLst>
            </a:blip>
            <a:srcRect b="71474"/>
            <a:stretch/>
          </p:blipFill>
          <p:spPr>
            <a:xfrm>
              <a:off x="10860116" y="885762"/>
              <a:ext cx="742977" cy="293315"/>
            </a:xfrm>
            <a:prstGeom prst="rect">
              <a:avLst/>
            </a:prstGeom>
          </p:spPr>
        </p:pic>
        <p:pic>
          <p:nvPicPr>
            <p:cNvPr id="329" name="Graphic 328">
              <a:extLst>
                <a:ext uri="{FF2B5EF4-FFF2-40B4-BE49-F238E27FC236}">
                  <a16:creationId xmlns:a16="http://schemas.microsoft.com/office/drawing/2014/main" id="{707967F6-D6BE-72C0-F26F-CBEBA6792C40}"/>
                </a:ext>
              </a:extLst>
            </p:cNvPr>
            <p:cNvPicPr>
              <a:picLocks noChangeAspect="1"/>
            </p:cNvPicPr>
            <p:nvPr/>
          </p:nvPicPr>
          <p:blipFill>
            <a:blip r:embed="rId4">
              <a:extLst>
                <a:ext uri="{96DAC541-7B7A-43D3-8B79-37D633B846F1}">
                  <asvg:svgBlip xmlns:asvg="http://schemas.microsoft.com/office/drawing/2016/SVG/main" r:embed="rId5"/>
                </a:ext>
              </a:extLst>
            </a:blip>
            <a:srcRect t="71474"/>
            <a:stretch/>
          </p:blipFill>
          <p:spPr>
            <a:xfrm>
              <a:off x="10860116" y="1179077"/>
              <a:ext cx="742977" cy="293314"/>
            </a:xfrm>
            <a:prstGeom prst="rect">
              <a:avLst/>
            </a:prstGeom>
          </p:spPr>
        </p:pic>
      </p:grpSp>
      <p:grpSp>
        <p:nvGrpSpPr>
          <p:cNvPr id="330" name="Group 329">
            <a:extLst>
              <a:ext uri="{FF2B5EF4-FFF2-40B4-BE49-F238E27FC236}">
                <a16:creationId xmlns:a16="http://schemas.microsoft.com/office/drawing/2014/main" id="{D5F580BC-856B-86A6-17B2-4F35721940B7}"/>
              </a:ext>
            </a:extLst>
          </p:cNvPr>
          <p:cNvGrpSpPr/>
          <p:nvPr/>
        </p:nvGrpSpPr>
        <p:grpSpPr>
          <a:xfrm>
            <a:off x="3619511" y="4513638"/>
            <a:ext cx="418962" cy="268954"/>
            <a:chOff x="10860116" y="885762"/>
            <a:chExt cx="742977" cy="586629"/>
          </a:xfrm>
        </p:grpSpPr>
        <p:pic>
          <p:nvPicPr>
            <p:cNvPr id="331" name="Graphic 330">
              <a:extLst>
                <a:ext uri="{FF2B5EF4-FFF2-40B4-BE49-F238E27FC236}">
                  <a16:creationId xmlns:a16="http://schemas.microsoft.com/office/drawing/2014/main" id="{2C77C262-DEA6-E4CA-9B9C-044BED1A900F}"/>
                </a:ext>
              </a:extLst>
            </p:cNvPr>
            <p:cNvPicPr>
              <a:picLocks noChangeAspect="1"/>
            </p:cNvPicPr>
            <p:nvPr/>
          </p:nvPicPr>
          <p:blipFill>
            <a:blip r:embed="rId4">
              <a:extLst>
                <a:ext uri="{96DAC541-7B7A-43D3-8B79-37D633B846F1}">
                  <asvg:svgBlip xmlns:asvg="http://schemas.microsoft.com/office/drawing/2016/SVG/main" r:embed="rId5"/>
                </a:ext>
              </a:extLst>
            </a:blip>
            <a:srcRect b="71474"/>
            <a:stretch/>
          </p:blipFill>
          <p:spPr>
            <a:xfrm>
              <a:off x="10860116" y="885762"/>
              <a:ext cx="742977" cy="293315"/>
            </a:xfrm>
            <a:prstGeom prst="rect">
              <a:avLst/>
            </a:prstGeom>
          </p:spPr>
        </p:pic>
        <p:pic>
          <p:nvPicPr>
            <p:cNvPr id="332" name="Graphic 331">
              <a:extLst>
                <a:ext uri="{FF2B5EF4-FFF2-40B4-BE49-F238E27FC236}">
                  <a16:creationId xmlns:a16="http://schemas.microsoft.com/office/drawing/2014/main" id="{5DB83245-EC73-FE9E-12B3-FE55B38B2688}"/>
                </a:ext>
              </a:extLst>
            </p:cNvPr>
            <p:cNvPicPr>
              <a:picLocks noChangeAspect="1"/>
            </p:cNvPicPr>
            <p:nvPr/>
          </p:nvPicPr>
          <p:blipFill>
            <a:blip r:embed="rId4">
              <a:extLst>
                <a:ext uri="{96DAC541-7B7A-43D3-8B79-37D633B846F1}">
                  <asvg:svgBlip xmlns:asvg="http://schemas.microsoft.com/office/drawing/2016/SVG/main" r:embed="rId5"/>
                </a:ext>
              </a:extLst>
            </a:blip>
            <a:srcRect t="71474"/>
            <a:stretch/>
          </p:blipFill>
          <p:spPr>
            <a:xfrm>
              <a:off x="10860116" y="1179077"/>
              <a:ext cx="742977" cy="293314"/>
            </a:xfrm>
            <a:prstGeom prst="rect">
              <a:avLst/>
            </a:prstGeom>
          </p:spPr>
        </p:pic>
      </p:grpSp>
      <p:grpSp>
        <p:nvGrpSpPr>
          <p:cNvPr id="333" name="Group 332">
            <a:extLst>
              <a:ext uri="{FF2B5EF4-FFF2-40B4-BE49-F238E27FC236}">
                <a16:creationId xmlns:a16="http://schemas.microsoft.com/office/drawing/2014/main" id="{DD4E0934-C33B-F1E1-E19B-A7398B25C3AA}"/>
              </a:ext>
            </a:extLst>
          </p:cNvPr>
          <p:cNvGrpSpPr/>
          <p:nvPr/>
        </p:nvGrpSpPr>
        <p:grpSpPr>
          <a:xfrm>
            <a:off x="5947814" y="6175337"/>
            <a:ext cx="418962" cy="268954"/>
            <a:chOff x="10860116" y="885762"/>
            <a:chExt cx="742977" cy="586629"/>
          </a:xfrm>
        </p:grpSpPr>
        <p:pic>
          <p:nvPicPr>
            <p:cNvPr id="334" name="Graphic 333">
              <a:extLst>
                <a:ext uri="{FF2B5EF4-FFF2-40B4-BE49-F238E27FC236}">
                  <a16:creationId xmlns:a16="http://schemas.microsoft.com/office/drawing/2014/main" id="{1EB95BCD-6B8E-1371-BB9E-B18CAC00DD73}"/>
                </a:ext>
              </a:extLst>
            </p:cNvPr>
            <p:cNvPicPr>
              <a:picLocks noChangeAspect="1"/>
            </p:cNvPicPr>
            <p:nvPr/>
          </p:nvPicPr>
          <p:blipFill>
            <a:blip r:embed="rId4">
              <a:extLst>
                <a:ext uri="{96DAC541-7B7A-43D3-8B79-37D633B846F1}">
                  <asvg:svgBlip xmlns:asvg="http://schemas.microsoft.com/office/drawing/2016/SVG/main" r:embed="rId5"/>
                </a:ext>
              </a:extLst>
            </a:blip>
            <a:srcRect b="71474"/>
            <a:stretch/>
          </p:blipFill>
          <p:spPr>
            <a:xfrm>
              <a:off x="10860116" y="885762"/>
              <a:ext cx="742977" cy="293315"/>
            </a:xfrm>
            <a:prstGeom prst="rect">
              <a:avLst/>
            </a:prstGeom>
          </p:spPr>
        </p:pic>
        <p:pic>
          <p:nvPicPr>
            <p:cNvPr id="335" name="Graphic 334">
              <a:extLst>
                <a:ext uri="{FF2B5EF4-FFF2-40B4-BE49-F238E27FC236}">
                  <a16:creationId xmlns:a16="http://schemas.microsoft.com/office/drawing/2014/main" id="{C705AF49-DEC5-E073-6F4D-D27381121F96}"/>
                </a:ext>
              </a:extLst>
            </p:cNvPr>
            <p:cNvPicPr>
              <a:picLocks noChangeAspect="1"/>
            </p:cNvPicPr>
            <p:nvPr/>
          </p:nvPicPr>
          <p:blipFill>
            <a:blip r:embed="rId4">
              <a:extLst>
                <a:ext uri="{96DAC541-7B7A-43D3-8B79-37D633B846F1}">
                  <asvg:svgBlip xmlns:asvg="http://schemas.microsoft.com/office/drawing/2016/SVG/main" r:embed="rId5"/>
                </a:ext>
              </a:extLst>
            </a:blip>
            <a:srcRect t="71474"/>
            <a:stretch/>
          </p:blipFill>
          <p:spPr>
            <a:xfrm>
              <a:off x="10860116" y="1179077"/>
              <a:ext cx="742977" cy="293314"/>
            </a:xfrm>
            <a:prstGeom prst="rect">
              <a:avLst/>
            </a:prstGeom>
          </p:spPr>
        </p:pic>
      </p:grpSp>
      <p:grpSp>
        <p:nvGrpSpPr>
          <p:cNvPr id="336" name="Group 335">
            <a:extLst>
              <a:ext uri="{FF2B5EF4-FFF2-40B4-BE49-F238E27FC236}">
                <a16:creationId xmlns:a16="http://schemas.microsoft.com/office/drawing/2014/main" id="{35274645-0069-C8B5-9371-10DFB5C13BDA}"/>
              </a:ext>
            </a:extLst>
          </p:cNvPr>
          <p:cNvGrpSpPr/>
          <p:nvPr/>
        </p:nvGrpSpPr>
        <p:grpSpPr>
          <a:xfrm>
            <a:off x="4811958" y="2179430"/>
            <a:ext cx="665065" cy="612576"/>
            <a:chOff x="2486007" y="1670965"/>
            <a:chExt cx="3497971" cy="4199423"/>
          </a:xfrm>
        </p:grpSpPr>
        <p:sp>
          <p:nvSpPr>
            <p:cNvPr id="337" name="Oval 336">
              <a:extLst>
                <a:ext uri="{FF2B5EF4-FFF2-40B4-BE49-F238E27FC236}">
                  <a16:creationId xmlns:a16="http://schemas.microsoft.com/office/drawing/2014/main" id="{B20F539F-5B26-53B1-FFE9-003E2B8A9827}"/>
                </a:ext>
              </a:extLst>
            </p:cNvPr>
            <p:cNvSpPr/>
            <p:nvPr/>
          </p:nvSpPr>
          <p:spPr>
            <a:xfrm>
              <a:off x="2486007" y="310209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38" name="Oval 337">
              <a:extLst>
                <a:ext uri="{FF2B5EF4-FFF2-40B4-BE49-F238E27FC236}">
                  <a16:creationId xmlns:a16="http://schemas.microsoft.com/office/drawing/2014/main" id="{E26E2274-E536-E8A5-6BBB-DCB204330250}"/>
                </a:ext>
              </a:extLst>
            </p:cNvPr>
            <p:cNvSpPr/>
            <p:nvPr/>
          </p:nvSpPr>
          <p:spPr>
            <a:xfrm>
              <a:off x="2553535" y="422655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39" name="Oval 338">
              <a:extLst>
                <a:ext uri="{FF2B5EF4-FFF2-40B4-BE49-F238E27FC236}">
                  <a16:creationId xmlns:a16="http://schemas.microsoft.com/office/drawing/2014/main" id="{4F410944-1EE0-6941-AC2C-35A20AA72178}"/>
                </a:ext>
              </a:extLst>
            </p:cNvPr>
            <p:cNvSpPr/>
            <p:nvPr/>
          </p:nvSpPr>
          <p:spPr>
            <a:xfrm>
              <a:off x="3431373" y="2182084"/>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40" name="Oval 339">
              <a:extLst>
                <a:ext uri="{FF2B5EF4-FFF2-40B4-BE49-F238E27FC236}">
                  <a16:creationId xmlns:a16="http://schemas.microsoft.com/office/drawing/2014/main" id="{61D047B9-81EA-74A4-4555-DFFB552BED0F}"/>
                </a:ext>
              </a:extLst>
            </p:cNvPr>
            <p:cNvSpPr/>
            <p:nvPr/>
          </p:nvSpPr>
          <p:spPr>
            <a:xfrm>
              <a:off x="3431373" y="3549326"/>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41" name="Oval 340">
              <a:extLst>
                <a:ext uri="{FF2B5EF4-FFF2-40B4-BE49-F238E27FC236}">
                  <a16:creationId xmlns:a16="http://schemas.microsoft.com/office/drawing/2014/main" id="{9ACC306A-6D4B-B283-F906-F745B24A2714}"/>
                </a:ext>
              </a:extLst>
            </p:cNvPr>
            <p:cNvSpPr/>
            <p:nvPr/>
          </p:nvSpPr>
          <p:spPr>
            <a:xfrm>
              <a:off x="3431372" y="48910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42" name="Oval 341">
              <a:extLst>
                <a:ext uri="{FF2B5EF4-FFF2-40B4-BE49-F238E27FC236}">
                  <a16:creationId xmlns:a16="http://schemas.microsoft.com/office/drawing/2014/main" id="{C5858C2C-12D2-2E75-0921-8FD517ADFE71}"/>
                </a:ext>
              </a:extLst>
            </p:cNvPr>
            <p:cNvSpPr/>
            <p:nvPr/>
          </p:nvSpPr>
          <p:spPr>
            <a:xfrm>
              <a:off x="4511791" y="1670965"/>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43" name="Oval 342">
              <a:extLst>
                <a:ext uri="{FF2B5EF4-FFF2-40B4-BE49-F238E27FC236}">
                  <a16:creationId xmlns:a16="http://schemas.microsoft.com/office/drawing/2014/main" id="{F65B0FB9-8CC2-335D-2755-CE76349FE556}"/>
                </a:ext>
              </a:extLst>
            </p:cNvPr>
            <p:cNvSpPr/>
            <p:nvPr/>
          </p:nvSpPr>
          <p:spPr>
            <a:xfrm>
              <a:off x="4511790" y="284653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44" name="Oval 343">
              <a:extLst>
                <a:ext uri="{FF2B5EF4-FFF2-40B4-BE49-F238E27FC236}">
                  <a16:creationId xmlns:a16="http://schemas.microsoft.com/office/drawing/2014/main" id="{2986D56C-538C-06BA-FFF1-FD0CD5641A1A}"/>
                </a:ext>
              </a:extLst>
            </p:cNvPr>
            <p:cNvSpPr/>
            <p:nvPr/>
          </p:nvSpPr>
          <p:spPr>
            <a:xfrm>
              <a:off x="4511790" y="41371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45" name="Oval 344">
              <a:extLst>
                <a:ext uri="{FF2B5EF4-FFF2-40B4-BE49-F238E27FC236}">
                  <a16:creationId xmlns:a16="http://schemas.microsoft.com/office/drawing/2014/main" id="{85C86A9F-95E2-0371-A804-193828797176}"/>
                </a:ext>
              </a:extLst>
            </p:cNvPr>
            <p:cNvSpPr/>
            <p:nvPr/>
          </p:nvSpPr>
          <p:spPr>
            <a:xfrm>
              <a:off x="4538799" y="5359269"/>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cxnSp>
          <p:nvCxnSpPr>
            <p:cNvPr id="346" name="Straight Connector 345">
              <a:extLst>
                <a:ext uri="{FF2B5EF4-FFF2-40B4-BE49-F238E27FC236}">
                  <a16:creationId xmlns:a16="http://schemas.microsoft.com/office/drawing/2014/main" id="{72F15358-421B-8DBB-97A4-D56F722A3CA9}"/>
                </a:ext>
              </a:extLst>
            </p:cNvPr>
            <p:cNvCxnSpPr>
              <a:cxnSpLocks/>
              <a:stCxn id="337" idx="6"/>
              <a:endCxn id="339"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7" name="Straight Connector 346">
              <a:extLst>
                <a:ext uri="{FF2B5EF4-FFF2-40B4-BE49-F238E27FC236}">
                  <a16:creationId xmlns:a16="http://schemas.microsoft.com/office/drawing/2014/main" id="{75D8270F-5EA4-EF21-EB89-F67E81790B9D}"/>
                </a:ext>
              </a:extLst>
            </p:cNvPr>
            <p:cNvCxnSpPr>
              <a:cxnSpLocks/>
              <a:stCxn id="337" idx="6"/>
              <a:endCxn id="340" idx="2"/>
            </p:cNvCxnSpPr>
            <p:nvPr/>
          </p:nvCxnSpPr>
          <p:spPr>
            <a:xfrm>
              <a:off x="3039721" y="3357657"/>
              <a:ext cx="391652" cy="44722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8" name="Straight Connector 347">
              <a:extLst>
                <a:ext uri="{FF2B5EF4-FFF2-40B4-BE49-F238E27FC236}">
                  <a16:creationId xmlns:a16="http://schemas.microsoft.com/office/drawing/2014/main" id="{4FA05261-EA45-2FA4-5870-CC560564717D}"/>
                </a:ext>
              </a:extLst>
            </p:cNvPr>
            <p:cNvCxnSpPr>
              <a:cxnSpLocks/>
              <a:stCxn id="337" idx="6"/>
              <a:endCxn id="341" idx="1"/>
            </p:cNvCxnSpPr>
            <p:nvPr/>
          </p:nvCxnSpPr>
          <p:spPr>
            <a:xfrm>
              <a:off x="3039721" y="3357657"/>
              <a:ext cx="472740" cy="160820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9" name="Straight Connector 348">
              <a:extLst>
                <a:ext uri="{FF2B5EF4-FFF2-40B4-BE49-F238E27FC236}">
                  <a16:creationId xmlns:a16="http://schemas.microsoft.com/office/drawing/2014/main" id="{E3802B75-6585-652B-B893-F0232070B440}"/>
                </a:ext>
              </a:extLst>
            </p:cNvPr>
            <p:cNvCxnSpPr>
              <a:cxnSpLocks/>
              <a:stCxn id="338" idx="7"/>
              <a:endCxn id="339" idx="3"/>
            </p:cNvCxnSpPr>
            <p:nvPr/>
          </p:nvCxnSpPr>
          <p:spPr>
            <a:xfrm flipV="1">
              <a:off x="3026159" y="2618351"/>
              <a:ext cx="486303" cy="168305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0" name="Straight Connector 349">
              <a:extLst>
                <a:ext uri="{FF2B5EF4-FFF2-40B4-BE49-F238E27FC236}">
                  <a16:creationId xmlns:a16="http://schemas.microsoft.com/office/drawing/2014/main" id="{B0554056-AC62-3D0E-55B7-525BE340F1C4}"/>
                </a:ext>
              </a:extLst>
            </p:cNvPr>
            <p:cNvCxnSpPr>
              <a:cxnSpLocks/>
              <a:stCxn id="338" idx="7"/>
              <a:endCxn id="340" idx="2"/>
            </p:cNvCxnSpPr>
            <p:nvPr/>
          </p:nvCxnSpPr>
          <p:spPr>
            <a:xfrm flipV="1">
              <a:off x="3026159" y="3804886"/>
              <a:ext cx="405213" cy="49652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1" name="Straight Connector 350">
              <a:extLst>
                <a:ext uri="{FF2B5EF4-FFF2-40B4-BE49-F238E27FC236}">
                  <a16:creationId xmlns:a16="http://schemas.microsoft.com/office/drawing/2014/main" id="{CCD519A8-36A5-7FFE-1581-A161E186B12B}"/>
                </a:ext>
              </a:extLst>
            </p:cNvPr>
            <p:cNvCxnSpPr>
              <a:cxnSpLocks/>
              <a:stCxn id="338" idx="7"/>
              <a:endCxn id="341" idx="1"/>
            </p:cNvCxnSpPr>
            <p:nvPr/>
          </p:nvCxnSpPr>
          <p:spPr>
            <a:xfrm>
              <a:off x="3026159" y="4301409"/>
              <a:ext cx="486301" cy="6644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2" name="Straight Connector 351">
              <a:extLst>
                <a:ext uri="{FF2B5EF4-FFF2-40B4-BE49-F238E27FC236}">
                  <a16:creationId xmlns:a16="http://schemas.microsoft.com/office/drawing/2014/main" id="{1E1F83BF-A599-A4AF-4CA1-D584D1BAA1FE}"/>
                </a:ext>
              </a:extLst>
            </p:cNvPr>
            <p:cNvCxnSpPr>
              <a:cxnSpLocks/>
              <a:stCxn id="339" idx="6"/>
              <a:endCxn id="342" idx="2"/>
            </p:cNvCxnSpPr>
            <p:nvPr/>
          </p:nvCxnSpPr>
          <p:spPr>
            <a:xfrm flipV="1">
              <a:off x="3985087" y="1926524"/>
              <a:ext cx="526703" cy="51111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3" name="Straight Connector 352">
              <a:extLst>
                <a:ext uri="{FF2B5EF4-FFF2-40B4-BE49-F238E27FC236}">
                  <a16:creationId xmlns:a16="http://schemas.microsoft.com/office/drawing/2014/main" id="{26766F4F-729C-3A7E-0BED-45D917E5858D}"/>
                </a:ext>
              </a:extLst>
            </p:cNvPr>
            <p:cNvCxnSpPr>
              <a:cxnSpLocks/>
              <a:stCxn id="343" idx="2"/>
              <a:endCxn id="339" idx="6"/>
            </p:cNvCxnSpPr>
            <p:nvPr/>
          </p:nvCxnSpPr>
          <p:spPr>
            <a:xfrm flipH="1" flipV="1">
              <a:off x="3985087" y="2437643"/>
              <a:ext cx="526702" cy="66445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4" name="Straight Connector 353">
              <a:extLst>
                <a:ext uri="{FF2B5EF4-FFF2-40B4-BE49-F238E27FC236}">
                  <a16:creationId xmlns:a16="http://schemas.microsoft.com/office/drawing/2014/main" id="{3405B0B2-B01B-33E8-E40C-3F73343F96B4}"/>
                </a:ext>
              </a:extLst>
            </p:cNvPr>
            <p:cNvCxnSpPr>
              <a:cxnSpLocks/>
              <a:stCxn id="344" idx="1"/>
              <a:endCxn id="339" idx="6"/>
            </p:cNvCxnSpPr>
            <p:nvPr/>
          </p:nvCxnSpPr>
          <p:spPr>
            <a:xfrm flipH="1" flipV="1">
              <a:off x="3985087" y="2437643"/>
              <a:ext cx="607792" cy="177432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5" name="Straight Connector 354">
              <a:extLst>
                <a:ext uri="{FF2B5EF4-FFF2-40B4-BE49-F238E27FC236}">
                  <a16:creationId xmlns:a16="http://schemas.microsoft.com/office/drawing/2014/main" id="{45DFAE7B-1378-A05A-D8B6-0D0005338C3C}"/>
                </a:ext>
              </a:extLst>
            </p:cNvPr>
            <p:cNvCxnSpPr>
              <a:cxnSpLocks/>
              <a:stCxn id="342" idx="2"/>
              <a:endCxn id="340" idx="6"/>
            </p:cNvCxnSpPr>
            <p:nvPr/>
          </p:nvCxnSpPr>
          <p:spPr>
            <a:xfrm flipH="1">
              <a:off x="3985086" y="1926524"/>
              <a:ext cx="526704" cy="187836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6" name="Straight Connector 355">
              <a:extLst>
                <a:ext uri="{FF2B5EF4-FFF2-40B4-BE49-F238E27FC236}">
                  <a16:creationId xmlns:a16="http://schemas.microsoft.com/office/drawing/2014/main" id="{3A674241-7AE5-DC96-1FDB-0CE8C9F8199B}"/>
                </a:ext>
              </a:extLst>
            </p:cNvPr>
            <p:cNvCxnSpPr>
              <a:cxnSpLocks/>
              <a:stCxn id="340" idx="6"/>
              <a:endCxn id="343" idx="2"/>
            </p:cNvCxnSpPr>
            <p:nvPr/>
          </p:nvCxnSpPr>
          <p:spPr>
            <a:xfrm flipV="1">
              <a:off x="3985086" y="3102098"/>
              <a:ext cx="526703" cy="70278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29BF433B-0C65-1F88-74F2-49A0F6CAA449}"/>
                </a:ext>
              </a:extLst>
            </p:cNvPr>
            <p:cNvCxnSpPr>
              <a:cxnSpLocks/>
              <a:stCxn id="344" idx="1"/>
              <a:endCxn id="340" idx="6"/>
            </p:cNvCxnSpPr>
            <p:nvPr/>
          </p:nvCxnSpPr>
          <p:spPr>
            <a:xfrm flipH="1" flipV="1">
              <a:off x="3985086" y="3804886"/>
              <a:ext cx="607793" cy="40707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8" name="Straight Connector 357">
              <a:extLst>
                <a:ext uri="{FF2B5EF4-FFF2-40B4-BE49-F238E27FC236}">
                  <a16:creationId xmlns:a16="http://schemas.microsoft.com/office/drawing/2014/main" id="{70FF9EDB-E8F7-F801-30D5-96F18F90F9B8}"/>
                </a:ext>
              </a:extLst>
            </p:cNvPr>
            <p:cNvCxnSpPr>
              <a:cxnSpLocks/>
              <a:stCxn id="345" idx="1"/>
              <a:endCxn id="340" idx="6"/>
            </p:cNvCxnSpPr>
            <p:nvPr/>
          </p:nvCxnSpPr>
          <p:spPr>
            <a:xfrm flipH="1" flipV="1">
              <a:off x="3985086" y="3804886"/>
              <a:ext cx="634802" cy="162923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9" name="Straight Connector 358">
              <a:extLst>
                <a:ext uri="{FF2B5EF4-FFF2-40B4-BE49-F238E27FC236}">
                  <a16:creationId xmlns:a16="http://schemas.microsoft.com/office/drawing/2014/main" id="{0BEAAA0D-2098-058B-059D-8C1E6980E2AA}"/>
                </a:ext>
              </a:extLst>
            </p:cNvPr>
            <p:cNvCxnSpPr>
              <a:cxnSpLocks/>
              <a:stCxn id="342" idx="2"/>
              <a:endCxn id="341" idx="7"/>
            </p:cNvCxnSpPr>
            <p:nvPr/>
          </p:nvCxnSpPr>
          <p:spPr>
            <a:xfrm flipH="1">
              <a:off x="3903996" y="1926524"/>
              <a:ext cx="607795" cy="303934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0" name="Straight Connector 359">
              <a:extLst>
                <a:ext uri="{FF2B5EF4-FFF2-40B4-BE49-F238E27FC236}">
                  <a16:creationId xmlns:a16="http://schemas.microsoft.com/office/drawing/2014/main" id="{127A489D-90BE-ED86-D466-3DDE70D6C2C8}"/>
                </a:ext>
              </a:extLst>
            </p:cNvPr>
            <p:cNvCxnSpPr>
              <a:cxnSpLocks/>
              <a:stCxn id="341" idx="7"/>
              <a:endCxn id="343" idx="2"/>
            </p:cNvCxnSpPr>
            <p:nvPr/>
          </p:nvCxnSpPr>
          <p:spPr>
            <a:xfrm flipV="1">
              <a:off x="3903996" y="3102098"/>
              <a:ext cx="607794" cy="186376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1" name="Straight Connector 360">
              <a:extLst>
                <a:ext uri="{FF2B5EF4-FFF2-40B4-BE49-F238E27FC236}">
                  <a16:creationId xmlns:a16="http://schemas.microsoft.com/office/drawing/2014/main" id="{65DD9FFD-A701-6487-EDB3-2F5A46AE5A65}"/>
                </a:ext>
              </a:extLst>
            </p:cNvPr>
            <p:cNvCxnSpPr>
              <a:cxnSpLocks/>
              <a:stCxn id="341" idx="7"/>
              <a:endCxn id="344" idx="1"/>
            </p:cNvCxnSpPr>
            <p:nvPr/>
          </p:nvCxnSpPr>
          <p:spPr>
            <a:xfrm flipV="1">
              <a:off x="3903996" y="4211964"/>
              <a:ext cx="688883" cy="75390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2" name="Straight Connector 361">
              <a:extLst>
                <a:ext uri="{FF2B5EF4-FFF2-40B4-BE49-F238E27FC236}">
                  <a16:creationId xmlns:a16="http://schemas.microsoft.com/office/drawing/2014/main" id="{636531A5-4C35-89EB-D71C-F730FD226E6D}"/>
                </a:ext>
              </a:extLst>
            </p:cNvPr>
            <p:cNvCxnSpPr>
              <a:cxnSpLocks/>
              <a:stCxn id="341" idx="7"/>
              <a:endCxn id="345" idx="1"/>
            </p:cNvCxnSpPr>
            <p:nvPr/>
          </p:nvCxnSpPr>
          <p:spPr>
            <a:xfrm>
              <a:off x="3903996" y="4965865"/>
              <a:ext cx="715892" cy="4682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3" name="Straight Connector 362">
              <a:extLst>
                <a:ext uri="{FF2B5EF4-FFF2-40B4-BE49-F238E27FC236}">
                  <a16:creationId xmlns:a16="http://schemas.microsoft.com/office/drawing/2014/main" id="{6D5A95E1-2766-2647-8011-FB56334E30A0}"/>
                </a:ext>
              </a:extLst>
            </p:cNvPr>
            <p:cNvCxnSpPr>
              <a:cxnSpLocks/>
              <a:stCxn id="337" idx="6"/>
              <a:endCxn id="339"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CCF23332-130B-9CCC-D756-7EE2FC81B3CC}"/>
                </a:ext>
              </a:extLst>
            </p:cNvPr>
            <p:cNvCxnSpPr>
              <a:cxnSpLocks/>
              <a:stCxn id="368" idx="2"/>
              <a:endCxn id="342" idx="6"/>
            </p:cNvCxnSpPr>
            <p:nvPr/>
          </p:nvCxnSpPr>
          <p:spPr>
            <a:xfrm flipH="1" flipV="1">
              <a:off x="5065505" y="1926525"/>
              <a:ext cx="364759" cy="181044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5" name="Straight Connector 364">
              <a:extLst>
                <a:ext uri="{FF2B5EF4-FFF2-40B4-BE49-F238E27FC236}">
                  <a16:creationId xmlns:a16="http://schemas.microsoft.com/office/drawing/2014/main" id="{A6BF5B53-5CAA-B795-E9CD-789EEDD0EB97}"/>
                </a:ext>
              </a:extLst>
            </p:cNvPr>
            <p:cNvCxnSpPr>
              <a:cxnSpLocks/>
              <a:stCxn id="368" idx="2"/>
              <a:endCxn id="343" idx="6"/>
            </p:cNvCxnSpPr>
            <p:nvPr/>
          </p:nvCxnSpPr>
          <p:spPr>
            <a:xfrm flipH="1" flipV="1">
              <a:off x="5065504" y="3102098"/>
              <a:ext cx="364760" cy="63486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9CDD677F-886F-8E05-C2C1-5026B3D8979A}"/>
                </a:ext>
              </a:extLst>
            </p:cNvPr>
            <p:cNvCxnSpPr>
              <a:cxnSpLocks/>
              <a:stCxn id="368" idx="2"/>
              <a:endCxn id="344" idx="6"/>
            </p:cNvCxnSpPr>
            <p:nvPr/>
          </p:nvCxnSpPr>
          <p:spPr>
            <a:xfrm flipH="1">
              <a:off x="5065504" y="3736967"/>
              <a:ext cx="364760" cy="6557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984D3DCA-7B24-1E4B-A5B2-385714203466}"/>
                </a:ext>
              </a:extLst>
            </p:cNvPr>
            <p:cNvCxnSpPr>
              <a:cxnSpLocks/>
              <a:stCxn id="368" idx="2"/>
              <a:endCxn id="345" idx="6"/>
            </p:cNvCxnSpPr>
            <p:nvPr/>
          </p:nvCxnSpPr>
          <p:spPr>
            <a:xfrm flipH="1">
              <a:off x="5092513" y="3736967"/>
              <a:ext cx="337751" cy="187786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368" name="Oval 367">
              <a:extLst>
                <a:ext uri="{FF2B5EF4-FFF2-40B4-BE49-F238E27FC236}">
                  <a16:creationId xmlns:a16="http://schemas.microsoft.com/office/drawing/2014/main" id="{B65DAB73-0AB1-9078-69C4-C6EA5D258E15}"/>
                </a:ext>
              </a:extLst>
            </p:cNvPr>
            <p:cNvSpPr/>
            <p:nvPr/>
          </p:nvSpPr>
          <p:spPr>
            <a:xfrm>
              <a:off x="5430264" y="3481407"/>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369" name="Group 368">
            <a:extLst>
              <a:ext uri="{FF2B5EF4-FFF2-40B4-BE49-F238E27FC236}">
                <a16:creationId xmlns:a16="http://schemas.microsoft.com/office/drawing/2014/main" id="{904BEF1E-454A-9349-1F69-2734F33A02D5}"/>
              </a:ext>
            </a:extLst>
          </p:cNvPr>
          <p:cNvGrpSpPr/>
          <p:nvPr/>
        </p:nvGrpSpPr>
        <p:grpSpPr>
          <a:xfrm>
            <a:off x="2559850" y="3490474"/>
            <a:ext cx="665065" cy="612576"/>
            <a:chOff x="2486007" y="1670965"/>
            <a:chExt cx="3497971" cy="4199423"/>
          </a:xfrm>
        </p:grpSpPr>
        <p:sp>
          <p:nvSpPr>
            <p:cNvPr id="370" name="Oval 369">
              <a:extLst>
                <a:ext uri="{FF2B5EF4-FFF2-40B4-BE49-F238E27FC236}">
                  <a16:creationId xmlns:a16="http://schemas.microsoft.com/office/drawing/2014/main" id="{905A51AC-27FF-A3BB-59E1-C93D30CE094F}"/>
                </a:ext>
              </a:extLst>
            </p:cNvPr>
            <p:cNvSpPr/>
            <p:nvPr/>
          </p:nvSpPr>
          <p:spPr>
            <a:xfrm>
              <a:off x="2486007" y="310209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71" name="Oval 370">
              <a:extLst>
                <a:ext uri="{FF2B5EF4-FFF2-40B4-BE49-F238E27FC236}">
                  <a16:creationId xmlns:a16="http://schemas.microsoft.com/office/drawing/2014/main" id="{2457F197-49D9-0B1F-239A-46CFD52279E9}"/>
                </a:ext>
              </a:extLst>
            </p:cNvPr>
            <p:cNvSpPr/>
            <p:nvPr/>
          </p:nvSpPr>
          <p:spPr>
            <a:xfrm>
              <a:off x="2553535" y="422655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72" name="Oval 371">
              <a:extLst>
                <a:ext uri="{FF2B5EF4-FFF2-40B4-BE49-F238E27FC236}">
                  <a16:creationId xmlns:a16="http://schemas.microsoft.com/office/drawing/2014/main" id="{4D9B830C-1AEC-23C5-5D23-62C140CF48B1}"/>
                </a:ext>
              </a:extLst>
            </p:cNvPr>
            <p:cNvSpPr/>
            <p:nvPr/>
          </p:nvSpPr>
          <p:spPr>
            <a:xfrm>
              <a:off x="3431373" y="2182084"/>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73" name="Oval 372">
              <a:extLst>
                <a:ext uri="{FF2B5EF4-FFF2-40B4-BE49-F238E27FC236}">
                  <a16:creationId xmlns:a16="http://schemas.microsoft.com/office/drawing/2014/main" id="{3F03E131-8B9D-185B-5B7F-9685BAB30A36}"/>
                </a:ext>
              </a:extLst>
            </p:cNvPr>
            <p:cNvSpPr/>
            <p:nvPr/>
          </p:nvSpPr>
          <p:spPr>
            <a:xfrm>
              <a:off x="3431373" y="3549326"/>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74" name="Oval 373">
              <a:extLst>
                <a:ext uri="{FF2B5EF4-FFF2-40B4-BE49-F238E27FC236}">
                  <a16:creationId xmlns:a16="http://schemas.microsoft.com/office/drawing/2014/main" id="{C492A79E-D45A-CA48-F600-B15E64E8F01F}"/>
                </a:ext>
              </a:extLst>
            </p:cNvPr>
            <p:cNvSpPr/>
            <p:nvPr/>
          </p:nvSpPr>
          <p:spPr>
            <a:xfrm>
              <a:off x="3431372" y="48910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75" name="Oval 374">
              <a:extLst>
                <a:ext uri="{FF2B5EF4-FFF2-40B4-BE49-F238E27FC236}">
                  <a16:creationId xmlns:a16="http://schemas.microsoft.com/office/drawing/2014/main" id="{E81ECDB8-72CE-2BC2-9B55-E3145FFF7C75}"/>
                </a:ext>
              </a:extLst>
            </p:cNvPr>
            <p:cNvSpPr/>
            <p:nvPr/>
          </p:nvSpPr>
          <p:spPr>
            <a:xfrm>
              <a:off x="4511791" y="1670965"/>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76" name="Oval 375">
              <a:extLst>
                <a:ext uri="{FF2B5EF4-FFF2-40B4-BE49-F238E27FC236}">
                  <a16:creationId xmlns:a16="http://schemas.microsoft.com/office/drawing/2014/main" id="{DA323FFB-8CCA-2CC1-5AEF-440199D5A31C}"/>
                </a:ext>
              </a:extLst>
            </p:cNvPr>
            <p:cNvSpPr/>
            <p:nvPr/>
          </p:nvSpPr>
          <p:spPr>
            <a:xfrm>
              <a:off x="4511790" y="284653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77" name="Oval 376">
              <a:extLst>
                <a:ext uri="{FF2B5EF4-FFF2-40B4-BE49-F238E27FC236}">
                  <a16:creationId xmlns:a16="http://schemas.microsoft.com/office/drawing/2014/main" id="{31E9350C-6BE6-07C8-FE67-218951C0DC0F}"/>
                </a:ext>
              </a:extLst>
            </p:cNvPr>
            <p:cNvSpPr/>
            <p:nvPr/>
          </p:nvSpPr>
          <p:spPr>
            <a:xfrm>
              <a:off x="4511790" y="41371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378" name="Oval 377">
              <a:extLst>
                <a:ext uri="{FF2B5EF4-FFF2-40B4-BE49-F238E27FC236}">
                  <a16:creationId xmlns:a16="http://schemas.microsoft.com/office/drawing/2014/main" id="{CF7E5A1D-B070-E2BE-0AC2-3F94E6FB9124}"/>
                </a:ext>
              </a:extLst>
            </p:cNvPr>
            <p:cNvSpPr/>
            <p:nvPr/>
          </p:nvSpPr>
          <p:spPr>
            <a:xfrm>
              <a:off x="4538799" y="5359269"/>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cxnSp>
          <p:nvCxnSpPr>
            <p:cNvPr id="379" name="Straight Connector 378">
              <a:extLst>
                <a:ext uri="{FF2B5EF4-FFF2-40B4-BE49-F238E27FC236}">
                  <a16:creationId xmlns:a16="http://schemas.microsoft.com/office/drawing/2014/main" id="{919B4B58-A83F-72B2-6303-23DC2C02F2CF}"/>
                </a:ext>
              </a:extLst>
            </p:cNvPr>
            <p:cNvCxnSpPr>
              <a:cxnSpLocks/>
              <a:stCxn id="370" idx="6"/>
              <a:endCxn id="372"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0" name="Straight Connector 379">
              <a:extLst>
                <a:ext uri="{FF2B5EF4-FFF2-40B4-BE49-F238E27FC236}">
                  <a16:creationId xmlns:a16="http://schemas.microsoft.com/office/drawing/2014/main" id="{4E58D748-7180-E880-ED8E-5D920DA2C16D}"/>
                </a:ext>
              </a:extLst>
            </p:cNvPr>
            <p:cNvCxnSpPr>
              <a:cxnSpLocks/>
              <a:stCxn id="370" idx="6"/>
              <a:endCxn id="373" idx="2"/>
            </p:cNvCxnSpPr>
            <p:nvPr/>
          </p:nvCxnSpPr>
          <p:spPr>
            <a:xfrm>
              <a:off x="3039721" y="3357657"/>
              <a:ext cx="391652" cy="44722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1" name="Straight Connector 380">
              <a:extLst>
                <a:ext uri="{FF2B5EF4-FFF2-40B4-BE49-F238E27FC236}">
                  <a16:creationId xmlns:a16="http://schemas.microsoft.com/office/drawing/2014/main" id="{9C40744A-E8B6-5975-10FB-EFC81B1DA080}"/>
                </a:ext>
              </a:extLst>
            </p:cNvPr>
            <p:cNvCxnSpPr>
              <a:cxnSpLocks/>
              <a:stCxn id="370" idx="6"/>
              <a:endCxn id="374" idx="1"/>
            </p:cNvCxnSpPr>
            <p:nvPr/>
          </p:nvCxnSpPr>
          <p:spPr>
            <a:xfrm>
              <a:off x="3039721" y="3357657"/>
              <a:ext cx="472740" cy="160820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2" name="Straight Connector 381">
              <a:extLst>
                <a:ext uri="{FF2B5EF4-FFF2-40B4-BE49-F238E27FC236}">
                  <a16:creationId xmlns:a16="http://schemas.microsoft.com/office/drawing/2014/main" id="{D1331115-52E8-D805-52E6-762DFB98DFB0}"/>
                </a:ext>
              </a:extLst>
            </p:cNvPr>
            <p:cNvCxnSpPr>
              <a:cxnSpLocks/>
              <a:stCxn id="371" idx="7"/>
              <a:endCxn id="372" idx="3"/>
            </p:cNvCxnSpPr>
            <p:nvPr/>
          </p:nvCxnSpPr>
          <p:spPr>
            <a:xfrm flipV="1">
              <a:off x="3026159" y="2618351"/>
              <a:ext cx="486303" cy="168305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3" name="Straight Connector 382">
              <a:extLst>
                <a:ext uri="{FF2B5EF4-FFF2-40B4-BE49-F238E27FC236}">
                  <a16:creationId xmlns:a16="http://schemas.microsoft.com/office/drawing/2014/main" id="{C6288F63-65AB-7448-7729-816F8AE462CE}"/>
                </a:ext>
              </a:extLst>
            </p:cNvPr>
            <p:cNvCxnSpPr>
              <a:cxnSpLocks/>
              <a:stCxn id="371" idx="7"/>
              <a:endCxn id="373" idx="2"/>
            </p:cNvCxnSpPr>
            <p:nvPr/>
          </p:nvCxnSpPr>
          <p:spPr>
            <a:xfrm flipV="1">
              <a:off x="3026159" y="3804886"/>
              <a:ext cx="405213" cy="49652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4" name="Straight Connector 383">
              <a:extLst>
                <a:ext uri="{FF2B5EF4-FFF2-40B4-BE49-F238E27FC236}">
                  <a16:creationId xmlns:a16="http://schemas.microsoft.com/office/drawing/2014/main" id="{E7EC8D19-D38B-ADCB-0AFE-102515A2860C}"/>
                </a:ext>
              </a:extLst>
            </p:cNvPr>
            <p:cNvCxnSpPr>
              <a:cxnSpLocks/>
              <a:stCxn id="371" idx="7"/>
              <a:endCxn id="374" idx="1"/>
            </p:cNvCxnSpPr>
            <p:nvPr/>
          </p:nvCxnSpPr>
          <p:spPr>
            <a:xfrm>
              <a:off x="3026159" y="4301409"/>
              <a:ext cx="486301" cy="6644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5" name="Straight Connector 384">
              <a:extLst>
                <a:ext uri="{FF2B5EF4-FFF2-40B4-BE49-F238E27FC236}">
                  <a16:creationId xmlns:a16="http://schemas.microsoft.com/office/drawing/2014/main" id="{CCBAB870-3E60-A3B6-BFDA-DB2A8C2CE027}"/>
                </a:ext>
              </a:extLst>
            </p:cNvPr>
            <p:cNvCxnSpPr>
              <a:cxnSpLocks/>
              <a:stCxn id="372" idx="6"/>
              <a:endCxn id="375" idx="2"/>
            </p:cNvCxnSpPr>
            <p:nvPr/>
          </p:nvCxnSpPr>
          <p:spPr>
            <a:xfrm flipV="1">
              <a:off x="3985087" y="1926524"/>
              <a:ext cx="526703" cy="51111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6" name="Straight Connector 385">
              <a:extLst>
                <a:ext uri="{FF2B5EF4-FFF2-40B4-BE49-F238E27FC236}">
                  <a16:creationId xmlns:a16="http://schemas.microsoft.com/office/drawing/2014/main" id="{BCA162D5-5F74-C804-F640-26DD9B252EFC}"/>
                </a:ext>
              </a:extLst>
            </p:cNvPr>
            <p:cNvCxnSpPr>
              <a:cxnSpLocks/>
              <a:stCxn id="376" idx="2"/>
              <a:endCxn id="372" idx="6"/>
            </p:cNvCxnSpPr>
            <p:nvPr/>
          </p:nvCxnSpPr>
          <p:spPr>
            <a:xfrm flipH="1" flipV="1">
              <a:off x="3985087" y="2437643"/>
              <a:ext cx="526702" cy="66445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7" name="Straight Connector 386">
              <a:extLst>
                <a:ext uri="{FF2B5EF4-FFF2-40B4-BE49-F238E27FC236}">
                  <a16:creationId xmlns:a16="http://schemas.microsoft.com/office/drawing/2014/main" id="{9FC08CB8-92C5-CA8A-5F70-DF76931DE8DA}"/>
                </a:ext>
              </a:extLst>
            </p:cNvPr>
            <p:cNvCxnSpPr>
              <a:cxnSpLocks/>
              <a:stCxn id="377" idx="1"/>
              <a:endCxn id="372" idx="6"/>
            </p:cNvCxnSpPr>
            <p:nvPr/>
          </p:nvCxnSpPr>
          <p:spPr>
            <a:xfrm flipH="1" flipV="1">
              <a:off x="3985087" y="2437643"/>
              <a:ext cx="607792" cy="177432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8" name="Straight Connector 387">
              <a:extLst>
                <a:ext uri="{FF2B5EF4-FFF2-40B4-BE49-F238E27FC236}">
                  <a16:creationId xmlns:a16="http://schemas.microsoft.com/office/drawing/2014/main" id="{C099AA33-18A7-F085-4674-51B2118186D7}"/>
                </a:ext>
              </a:extLst>
            </p:cNvPr>
            <p:cNvCxnSpPr>
              <a:cxnSpLocks/>
              <a:stCxn id="375" idx="2"/>
              <a:endCxn id="373" idx="6"/>
            </p:cNvCxnSpPr>
            <p:nvPr/>
          </p:nvCxnSpPr>
          <p:spPr>
            <a:xfrm flipH="1">
              <a:off x="3985086" y="1926524"/>
              <a:ext cx="526704" cy="187836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9" name="Straight Connector 388">
              <a:extLst>
                <a:ext uri="{FF2B5EF4-FFF2-40B4-BE49-F238E27FC236}">
                  <a16:creationId xmlns:a16="http://schemas.microsoft.com/office/drawing/2014/main" id="{A6A51DD4-C1EC-AE4B-4744-E7C661CCE1A2}"/>
                </a:ext>
              </a:extLst>
            </p:cNvPr>
            <p:cNvCxnSpPr>
              <a:cxnSpLocks/>
              <a:stCxn id="373" idx="6"/>
              <a:endCxn id="376" idx="2"/>
            </p:cNvCxnSpPr>
            <p:nvPr/>
          </p:nvCxnSpPr>
          <p:spPr>
            <a:xfrm flipV="1">
              <a:off x="3985086" y="3102098"/>
              <a:ext cx="526703" cy="70278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0" name="Straight Connector 389">
              <a:extLst>
                <a:ext uri="{FF2B5EF4-FFF2-40B4-BE49-F238E27FC236}">
                  <a16:creationId xmlns:a16="http://schemas.microsoft.com/office/drawing/2014/main" id="{B8A33335-EAB8-F694-AB17-9C26B2F24D54}"/>
                </a:ext>
              </a:extLst>
            </p:cNvPr>
            <p:cNvCxnSpPr>
              <a:cxnSpLocks/>
              <a:stCxn id="377" idx="1"/>
              <a:endCxn id="373" idx="6"/>
            </p:cNvCxnSpPr>
            <p:nvPr/>
          </p:nvCxnSpPr>
          <p:spPr>
            <a:xfrm flipH="1" flipV="1">
              <a:off x="3985086" y="3804886"/>
              <a:ext cx="607793" cy="40707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1" name="Straight Connector 390">
              <a:extLst>
                <a:ext uri="{FF2B5EF4-FFF2-40B4-BE49-F238E27FC236}">
                  <a16:creationId xmlns:a16="http://schemas.microsoft.com/office/drawing/2014/main" id="{AE73251D-B015-4D69-CEE8-CD8A8E613680}"/>
                </a:ext>
              </a:extLst>
            </p:cNvPr>
            <p:cNvCxnSpPr>
              <a:cxnSpLocks/>
              <a:stCxn id="378" idx="1"/>
              <a:endCxn id="373" idx="6"/>
            </p:cNvCxnSpPr>
            <p:nvPr/>
          </p:nvCxnSpPr>
          <p:spPr>
            <a:xfrm flipH="1" flipV="1">
              <a:off x="3985086" y="3804886"/>
              <a:ext cx="634802" cy="162923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2" name="Straight Connector 391">
              <a:extLst>
                <a:ext uri="{FF2B5EF4-FFF2-40B4-BE49-F238E27FC236}">
                  <a16:creationId xmlns:a16="http://schemas.microsoft.com/office/drawing/2014/main" id="{1E100A0F-0916-FEE4-4418-722359447AFE}"/>
                </a:ext>
              </a:extLst>
            </p:cNvPr>
            <p:cNvCxnSpPr>
              <a:cxnSpLocks/>
              <a:stCxn id="375" idx="2"/>
              <a:endCxn id="374" idx="7"/>
            </p:cNvCxnSpPr>
            <p:nvPr/>
          </p:nvCxnSpPr>
          <p:spPr>
            <a:xfrm flipH="1">
              <a:off x="3903996" y="1926524"/>
              <a:ext cx="607795" cy="303934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3" name="Straight Connector 392">
              <a:extLst>
                <a:ext uri="{FF2B5EF4-FFF2-40B4-BE49-F238E27FC236}">
                  <a16:creationId xmlns:a16="http://schemas.microsoft.com/office/drawing/2014/main" id="{9C89B6B1-DE01-9F6C-8ACC-F882BA518C67}"/>
                </a:ext>
              </a:extLst>
            </p:cNvPr>
            <p:cNvCxnSpPr>
              <a:cxnSpLocks/>
              <a:stCxn id="374" idx="7"/>
              <a:endCxn id="376" idx="2"/>
            </p:cNvCxnSpPr>
            <p:nvPr/>
          </p:nvCxnSpPr>
          <p:spPr>
            <a:xfrm flipV="1">
              <a:off x="3903996" y="3102098"/>
              <a:ext cx="607794" cy="186376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4" name="Straight Connector 393">
              <a:extLst>
                <a:ext uri="{FF2B5EF4-FFF2-40B4-BE49-F238E27FC236}">
                  <a16:creationId xmlns:a16="http://schemas.microsoft.com/office/drawing/2014/main" id="{96E3BE66-AE03-FD6F-6179-FA21DAA3DBBD}"/>
                </a:ext>
              </a:extLst>
            </p:cNvPr>
            <p:cNvCxnSpPr>
              <a:cxnSpLocks/>
              <a:stCxn id="374" idx="7"/>
              <a:endCxn id="377" idx="1"/>
            </p:cNvCxnSpPr>
            <p:nvPr/>
          </p:nvCxnSpPr>
          <p:spPr>
            <a:xfrm flipV="1">
              <a:off x="3903996" y="4211964"/>
              <a:ext cx="688883" cy="75390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5" name="Straight Connector 394">
              <a:extLst>
                <a:ext uri="{FF2B5EF4-FFF2-40B4-BE49-F238E27FC236}">
                  <a16:creationId xmlns:a16="http://schemas.microsoft.com/office/drawing/2014/main" id="{AA785488-B54C-34E8-FE6E-CD3463DBDC09}"/>
                </a:ext>
              </a:extLst>
            </p:cNvPr>
            <p:cNvCxnSpPr>
              <a:cxnSpLocks/>
              <a:stCxn id="374" idx="7"/>
              <a:endCxn id="378" idx="1"/>
            </p:cNvCxnSpPr>
            <p:nvPr/>
          </p:nvCxnSpPr>
          <p:spPr>
            <a:xfrm>
              <a:off x="3903996" y="4965865"/>
              <a:ext cx="715892" cy="4682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6" name="Straight Connector 395">
              <a:extLst>
                <a:ext uri="{FF2B5EF4-FFF2-40B4-BE49-F238E27FC236}">
                  <a16:creationId xmlns:a16="http://schemas.microsoft.com/office/drawing/2014/main" id="{AE575833-4E4A-B852-A374-EDBEA3111563}"/>
                </a:ext>
              </a:extLst>
            </p:cNvPr>
            <p:cNvCxnSpPr>
              <a:cxnSpLocks/>
              <a:stCxn id="370" idx="6"/>
              <a:endCxn id="372"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7" name="Straight Connector 396">
              <a:extLst>
                <a:ext uri="{FF2B5EF4-FFF2-40B4-BE49-F238E27FC236}">
                  <a16:creationId xmlns:a16="http://schemas.microsoft.com/office/drawing/2014/main" id="{D45E0D20-A861-2505-C33C-17596C047EA3}"/>
                </a:ext>
              </a:extLst>
            </p:cNvPr>
            <p:cNvCxnSpPr>
              <a:cxnSpLocks/>
              <a:stCxn id="401" idx="2"/>
              <a:endCxn id="375" idx="6"/>
            </p:cNvCxnSpPr>
            <p:nvPr/>
          </p:nvCxnSpPr>
          <p:spPr>
            <a:xfrm flipH="1" flipV="1">
              <a:off x="5065505" y="1926525"/>
              <a:ext cx="364759" cy="181044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8" name="Straight Connector 397">
              <a:extLst>
                <a:ext uri="{FF2B5EF4-FFF2-40B4-BE49-F238E27FC236}">
                  <a16:creationId xmlns:a16="http://schemas.microsoft.com/office/drawing/2014/main" id="{49C9BF28-9691-9CAE-809E-0D6675F5DBED}"/>
                </a:ext>
              </a:extLst>
            </p:cNvPr>
            <p:cNvCxnSpPr>
              <a:cxnSpLocks/>
              <a:stCxn id="401" idx="2"/>
              <a:endCxn id="376" idx="6"/>
            </p:cNvCxnSpPr>
            <p:nvPr/>
          </p:nvCxnSpPr>
          <p:spPr>
            <a:xfrm flipH="1" flipV="1">
              <a:off x="5065504" y="3102098"/>
              <a:ext cx="364760" cy="63486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9" name="Straight Connector 398">
              <a:extLst>
                <a:ext uri="{FF2B5EF4-FFF2-40B4-BE49-F238E27FC236}">
                  <a16:creationId xmlns:a16="http://schemas.microsoft.com/office/drawing/2014/main" id="{F0EEEFDD-AC8C-3CEF-ED9A-31BECF610038}"/>
                </a:ext>
              </a:extLst>
            </p:cNvPr>
            <p:cNvCxnSpPr>
              <a:cxnSpLocks/>
              <a:stCxn id="401" idx="2"/>
              <a:endCxn id="377" idx="6"/>
            </p:cNvCxnSpPr>
            <p:nvPr/>
          </p:nvCxnSpPr>
          <p:spPr>
            <a:xfrm flipH="1">
              <a:off x="5065504" y="3736967"/>
              <a:ext cx="364760" cy="6557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0" name="Straight Connector 399">
              <a:extLst>
                <a:ext uri="{FF2B5EF4-FFF2-40B4-BE49-F238E27FC236}">
                  <a16:creationId xmlns:a16="http://schemas.microsoft.com/office/drawing/2014/main" id="{7B6443A3-D9A1-8893-736B-22642429D8C3}"/>
                </a:ext>
              </a:extLst>
            </p:cNvPr>
            <p:cNvCxnSpPr>
              <a:cxnSpLocks/>
              <a:stCxn id="401" idx="2"/>
              <a:endCxn id="378" idx="6"/>
            </p:cNvCxnSpPr>
            <p:nvPr/>
          </p:nvCxnSpPr>
          <p:spPr>
            <a:xfrm flipH="1">
              <a:off x="5092513" y="3736967"/>
              <a:ext cx="337751" cy="187786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401" name="Oval 400">
              <a:extLst>
                <a:ext uri="{FF2B5EF4-FFF2-40B4-BE49-F238E27FC236}">
                  <a16:creationId xmlns:a16="http://schemas.microsoft.com/office/drawing/2014/main" id="{AF448452-2A84-707A-A037-17ECA87E970C}"/>
                </a:ext>
              </a:extLst>
            </p:cNvPr>
            <p:cNvSpPr/>
            <p:nvPr/>
          </p:nvSpPr>
          <p:spPr>
            <a:xfrm>
              <a:off x="5430264" y="3481407"/>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402" name="Group 401">
            <a:extLst>
              <a:ext uri="{FF2B5EF4-FFF2-40B4-BE49-F238E27FC236}">
                <a16:creationId xmlns:a16="http://schemas.microsoft.com/office/drawing/2014/main" id="{7FB06F70-932A-17B3-0428-D060C637238F}"/>
              </a:ext>
            </a:extLst>
          </p:cNvPr>
          <p:cNvGrpSpPr/>
          <p:nvPr/>
        </p:nvGrpSpPr>
        <p:grpSpPr>
          <a:xfrm>
            <a:off x="8969094" y="3490474"/>
            <a:ext cx="665065" cy="612576"/>
            <a:chOff x="2486007" y="1670965"/>
            <a:chExt cx="3497971" cy="4199423"/>
          </a:xfrm>
        </p:grpSpPr>
        <p:sp>
          <p:nvSpPr>
            <p:cNvPr id="403" name="Oval 402">
              <a:extLst>
                <a:ext uri="{FF2B5EF4-FFF2-40B4-BE49-F238E27FC236}">
                  <a16:creationId xmlns:a16="http://schemas.microsoft.com/office/drawing/2014/main" id="{ED7598D6-7CA6-DFD6-2282-574A64EBBCB1}"/>
                </a:ext>
              </a:extLst>
            </p:cNvPr>
            <p:cNvSpPr/>
            <p:nvPr/>
          </p:nvSpPr>
          <p:spPr>
            <a:xfrm>
              <a:off x="2486007" y="310209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04" name="Oval 403">
              <a:extLst>
                <a:ext uri="{FF2B5EF4-FFF2-40B4-BE49-F238E27FC236}">
                  <a16:creationId xmlns:a16="http://schemas.microsoft.com/office/drawing/2014/main" id="{001AB685-739D-7F97-92D6-B99D1E53CC3D}"/>
                </a:ext>
              </a:extLst>
            </p:cNvPr>
            <p:cNvSpPr/>
            <p:nvPr/>
          </p:nvSpPr>
          <p:spPr>
            <a:xfrm>
              <a:off x="2553535" y="422655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05" name="Oval 404">
              <a:extLst>
                <a:ext uri="{FF2B5EF4-FFF2-40B4-BE49-F238E27FC236}">
                  <a16:creationId xmlns:a16="http://schemas.microsoft.com/office/drawing/2014/main" id="{2509E2D3-9A53-AF0E-0507-3A852ABCF2D7}"/>
                </a:ext>
              </a:extLst>
            </p:cNvPr>
            <p:cNvSpPr/>
            <p:nvPr/>
          </p:nvSpPr>
          <p:spPr>
            <a:xfrm>
              <a:off x="3431373" y="2182084"/>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06" name="Oval 405">
              <a:extLst>
                <a:ext uri="{FF2B5EF4-FFF2-40B4-BE49-F238E27FC236}">
                  <a16:creationId xmlns:a16="http://schemas.microsoft.com/office/drawing/2014/main" id="{5C174B8A-4841-C7A3-DE90-662638250FF0}"/>
                </a:ext>
              </a:extLst>
            </p:cNvPr>
            <p:cNvSpPr/>
            <p:nvPr/>
          </p:nvSpPr>
          <p:spPr>
            <a:xfrm>
              <a:off x="3431373" y="3549326"/>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07" name="Oval 406">
              <a:extLst>
                <a:ext uri="{FF2B5EF4-FFF2-40B4-BE49-F238E27FC236}">
                  <a16:creationId xmlns:a16="http://schemas.microsoft.com/office/drawing/2014/main" id="{6048B14E-D324-5462-BB8C-F7225BAEE2A2}"/>
                </a:ext>
              </a:extLst>
            </p:cNvPr>
            <p:cNvSpPr/>
            <p:nvPr/>
          </p:nvSpPr>
          <p:spPr>
            <a:xfrm>
              <a:off x="3431372" y="48910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08" name="Oval 407">
              <a:extLst>
                <a:ext uri="{FF2B5EF4-FFF2-40B4-BE49-F238E27FC236}">
                  <a16:creationId xmlns:a16="http://schemas.microsoft.com/office/drawing/2014/main" id="{03D930E1-E9E2-220B-6748-82A8B39A3C6A}"/>
                </a:ext>
              </a:extLst>
            </p:cNvPr>
            <p:cNvSpPr/>
            <p:nvPr/>
          </p:nvSpPr>
          <p:spPr>
            <a:xfrm>
              <a:off x="4511791" y="1670965"/>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09" name="Oval 408">
              <a:extLst>
                <a:ext uri="{FF2B5EF4-FFF2-40B4-BE49-F238E27FC236}">
                  <a16:creationId xmlns:a16="http://schemas.microsoft.com/office/drawing/2014/main" id="{9BD53ABA-79E6-767F-3FC6-C7C98A37DCC0}"/>
                </a:ext>
              </a:extLst>
            </p:cNvPr>
            <p:cNvSpPr/>
            <p:nvPr/>
          </p:nvSpPr>
          <p:spPr>
            <a:xfrm>
              <a:off x="4511790" y="284653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10" name="Oval 409">
              <a:extLst>
                <a:ext uri="{FF2B5EF4-FFF2-40B4-BE49-F238E27FC236}">
                  <a16:creationId xmlns:a16="http://schemas.microsoft.com/office/drawing/2014/main" id="{2424CBCE-B96F-CB17-E625-C65D7D6B39C9}"/>
                </a:ext>
              </a:extLst>
            </p:cNvPr>
            <p:cNvSpPr/>
            <p:nvPr/>
          </p:nvSpPr>
          <p:spPr>
            <a:xfrm>
              <a:off x="4511790" y="41371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11" name="Oval 410">
              <a:extLst>
                <a:ext uri="{FF2B5EF4-FFF2-40B4-BE49-F238E27FC236}">
                  <a16:creationId xmlns:a16="http://schemas.microsoft.com/office/drawing/2014/main" id="{639338AB-CA8E-AF19-0C2C-C7CC2370C793}"/>
                </a:ext>
              </a:extLst>
            </p:cNvPr>
            <p:cNvSpPr/>
            <p:nvPr/>
          </p:nvSpPr>
          <p:spPr>
            <a:xfrm>
              <a:off x="4538799" y="5359269"/>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cxnSp>
          <p:nvCxnSpPr>
            <p:cNvPr id="412" name="Straight Connector 411">
              <a:extLst>
                <a:ext uri="{FF2B5EF4-FFF2-40B4-BE49-F238E27FC236}">
                  <a16:creationId xmlns:a16="http://schemas.microsoft.com/office/drawing/2014/main" id="{7FC15D22-B1F2-6D0D-9AE1-50BBFEA101AC}"/>
                </a:ext>
              </a:extLst>
            </p:cNvPr>
            <p:cNvCxnSpPr>
              <a:cxnSpLocks/>
              <a:stCxn id="403" idx="6"/>
              <a:endCxn id="405"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3" name="Straight Connector 412">
              <a:extLst>
                <a:ext uri="{FF2B5EF4-FFF2-40B4-BE49-F238E27FC236}">
                  <a16:creationId xmlns:a16="http://schemas.microsoft.com/office/drawing/2014/main" id="{4E9E1977-9612-A609-BAD6-F47D04CE5717}"/>
                </a:ext>
              </a:extLst>
            </p:cNvPr>
            <p:cNvCxnSpPr>
              <a:cxnSpLocks/>
              <a:stCxn id="403" idx="6"/>
              <a:endCxn id="406" idx="2"/>
            </p:cNvCxnSpPr>
            <p:nvPr/>
          </p:nvCxnSpPr>
          <p:spPr>
            <a:xfrm>
              <a:off x="3039721" y="3357657"/>
              <a:ext cx="391652" cy="44722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4" name="Straight Connector 413">
              <a:extLst>
                <a:ext uri="{FF2B5EF4-FFF2-40B4-BE49-F238E27FC236}">
                  <a16:creationId xmlns:a16="http://schemas.microsoft.com/office/drawing/2014/main" id="{85C7052D-FEEA-0B50-8D62-E93C4FAAEC9A}"/>
                </a:ext>
              </a:extLst>
            </p:cNvPr>
            <p:cNvCxnSpPr>
              <a:cxnSpLocks/>
              <a:stCxn id="403" idx="6"/>
              <a:endCxn id="407" idx="1"/>
            </p:cNvCxnSpPr>
            <p:nvPr/>
          </p:nvCxnSpPr>
          <p:spPr>
            <a:xfrm>
              <a:off x="3039721" y="3357657"/>
              <a:ext cx="472740" cy="160820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5" name="Straight Connector 414">
              <a:extLst>
                <a:ext uri="{FF2B5EF4-FFF2-40B4-BE49-F238E27FC236}">
                  <a16:creationId xmlns:a16="http://schemas.microsoft.com/office/drawing/2014/main" id="{2656F4C1-C1EA-A2CB-7AEE-2E4B666656EB}"/>
                </a:ext>
              </a:extLst>
            </p:cNvPr>
            <p:cNvCxnSpPr>
              <a:cxnSpLocks/>
              <a:stCxn id="404" idx="7"/>
              <a:endCxn id="405" idx="3"/>
            </p:cNvCxnSpPr>
            <p:nvPr/>
          </p:nvCxnSpPr>
          <p:spPr>
            <a:xfrm flipV="1">
              <a:off x="3026159" y="2618351"/>
              <a:ext cx="486303" cy="168305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6" name="Straight Connector 415">
              <a:extLst>
                <a:ext uri="{FF2B5EF4-FFF2-40B4-BE49-F238E27FC236}">
                  <a16:creationId xmlns:a16="http://schemas.microsoft.com/office/drawing/2014/main" id="{73A199BE-9516-DE39-3E34-969C24AEC251}"/>
                </a:ext>
              </a:extLst>
            </p:cNvPr>
            <p:cNvCxnSpPr>
              <a:cxnSpLocks/>
              <a:stCxn id="404" idx="7"/>
              <a:endCxn id="406" idx="2"/>
            </p:cNvCxnSpPr>
            <p:nvPr/>
          </p:nvCxnSpPr>
          <p:spPr>
            <a:xfrm flipV="1">
              <a:off x="3026159" y="3804886"/>
              <a:ext cx="405213" cy="49652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7" name="Straight Connector 416">
              <a:extLst>
                <a:ext uri="{FF2B5EF4-FFF2-40B4-BE49-F238E27FC236}">
                  <a16:creationId xmlns:a16="http://schemas.microsoft.com/office/drawing/2014/main" id="{B9EC957A-0C9B-8C36-8ED5-BE57874ED5C5}"/>
                </a:ext>
              </a:extLst>
            </p:cNvPr>
            <p:cNvCxnSpPr>
              <a:cxnSpLocks/>
              <a:stCxn id="404" idx="7"/>
              <a:endCxn id="407" idx="1"/>
            </p:cNvCxnSpPr>
            <p:nvPr/>
          </p:nvCxnSpPr>
          <p:spPr>
            <a:xfrm>
              <a:off x="3026159" y="4301409"/>
              <a:ext cx="486301" cy="6644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8" name="Straight Connector 417">
              <a:extLst>
                <a:ext uri="{FF2B5EF4-FFF2-40B4-BE49-F238E27FC236}">
                  <a16:creationId xmlns:a16="http://schemas.microsoft.com/office/drawing/2014/main" id="{D1ED443D-0D96-B830-47D1-3FC3ACD6B97A}"/>
                </a:ext>
              </a:extLst>
            </p:cNvPr>
            <p:cNvCxnSpPr>
              <a:cxnSpLocks/>
              <a:stCxn id="405" idx="6"/>
              <a:endCxn id="408" idx="2"/>
            </p:cNvCxnSpPr>
            <p:nvPr/>
          </p:nvCxnSpPr>
          <p:spPr>
            <a:xfrm flipV="1">
              <a:off x="3985087" y="1926524"/>
              <a:ext cx="526703" cy="51111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9" name="Straight Connector 418">
              <a:extLst>
                <a:ext uri="{FF2B5EF4-FFF2-40B4-BE49-F238E27FC236}">
                  <a16:creationId xmlns:a16="http://schemas.microsoft.com/office/drawing/2014/main" id="{62184757-F6A1-39B4-641A-374AA1CFBB33}"/>
                </a:ext>
              </a:extLst>
            </p:cNvPr>
            <p:cNvCxnSpPr>
              <a:cxnSpLocks/>
              <a:stCxn id="409" idx="2"/>
              <a:endCxn id="405" idx="6"/>
            </p:cNvCxnSpPr>
            <p:nvPr/>
          </p:nvCxnSpPr>
          <p:spPr>
            <a:xfrm flipH="1" flipV="1">
              <a:off x="3985087" y="2437643"/>
              <a:ext cx="526702" cy="66445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0" name="Straight Connector 419">
              <a:extLst>
                <a:ext uri="{FF2B5EF4-FFF2-40B4-BE49-F238E27FC236}">
                  <a16:creationId xmlns:a16="http://schemas.microsoft.com/office/drawing/2014/main" id="{3346A48F-B1CD-C8D2-BFD1-7389C09542C8}"/>
                </a:ext>
              </a:extLst>
            </p:cNvPr>
            <p:cNvCxnSpPr>
              <a:cxnSpLocks/>
              <a:stCxn id="410" idx="1"/>
              <a:endCxn id="405" idx="6"/>
            </p:cNvCxnSpPr>
            <p:nvPr/>
          </p:nvCxnSpPr>
          <p:spPr>
            <a:xfrm flipH="1" flipV="1">
              <a:off x="3985087" y="2437643"/>
              <a:ext cx="607792" cy="177432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1" name="Straight Connector 420">
              <a:extLst>
                <a:ext uri="{FF2B5EF4-FFF2-40B4-BE49-F238E27FC236}">
                  <a16:creationId xmlns:a16="http://schemas.microsoft.com/office/drawing/2014/main" id="{0DC63EAA-5CEF-E180-7D4B-95711BD7954C}"/>
                </a:ext>
              </a:extLst>
            </p:cNvPr>
            <p:cNvCxnSpPr>
              <a:cxnSpLocks/>
              <a:stCxn id="408" idx="2"/>
              <a:endCxn id="406" idx="6"/>
            </p:cNvCxnSpPr>
            <p:nvPr/>
          </p:nvCxnSpPr>
          <p:spPr>
            <a:xfrm flipH="1">
              <a:off x="3985086" y="1926524"/>
              <a:ext cx="526704" cy="187836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2" name="Straight Connector 421">
              <a:extLst>
                <a:ext uri="{FF2B5EF4-FFF2-40B4-BE49-F238E27FC236}">
                  <a16:creationId xmlns:a16="http://schemas.microsoft.com/office/drawing/2014/main" id="{39B8482D-0870-4598-29BD-075097344C08}"/>
                </a:ext>
              </a:extLst>
            </p:cNvPr>
            <p:cNvCxnSpPr>
              <a:cxnSpLocks/>
              <a:stCxn id="406" idx="6"/>
              <a:endCxn id="409" idx="2"/>
            </p:cNvCxnSpPr>
            <p:nvPr/>
          </p:nvCxnSpPr>
          <p:spPr>
            <a:xfrm flipV="1">
              <a:off x="3985086" y="3102098"/>
              <a:ext cx="526703" cy="70278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3" name="Straight Connector 422">
              <a:extLst>
                <a:ext uri="{FF2B5EF4-FFF2-40B4-BE49-F238E27FC236}">
                  <a16:creationId xmlns:a16="http://schemas.microsoft.com/office/drawing/2014/main" id="{7268B235-5601-80EC-1B82-21EA4692968F}"/>
                </a:ext>
              </a:extLst>
            </p:cNvPr>
            <p:cNvCxnSpPr>
              <a:cxnSpLocks/>
              <a:stCxn id="410" idx="1"/>
              <a:endCxn id="406" idx="6"/>
            </p:cNvCxnSpPr>
            <p:nvPr/>
          </p:nvCxnSpPr>
          <p:spPr>
            <a:xfrm flipH="1" flipV="1">
              <a:off x="3985086" y="3804886"/>
              <a:ext cx="607793" cy="40707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4" name="Straight Connector 423">
              <a:extLst>
                <a:ext uri="{FF2B5EF4-FFF2-40B4-BE49-F238E27FC236}">
                  <a16:creationId xmlns:a16="http://schemas.microsoft.com/office/drawing/2014/main" id="{73BC1504-46D7-792A-9F39-2A74B8A90FE9}"/>
                </a:ext>
              </a:extLst>
            </p:cNvPr>
            <p:cNvCxnSpPr>
              <a:cxnSpLocks/>
              <a:stCxn id="411" idx="1"/>
              <a:endCxn id="406" idx="6"/>
            </p:cNvCxnSpPr>
            <p:nvPr/>
          </p:nvCxnSpPr>
          <p:spPr>
            <a:xfrm flipH="1" flipV="1">
              <a:off x="3985086" y="3804886"/>
              <a:ext cx="634802" cy="162923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5" name="Straight Connector 424">
              <a:extLst>
                <a:ext uri="{FF2B5EF4-FFF2-40B4-BE49-F238E27FC236}">
                  <a16:creationId xmlns:a16="http://schemas.microsoft.com/office/drawing/2014/main" id="{CF108DA6-8C22-CB8C-722B-C9BF531CA44D}"/>
                </a:ext>
              </a:extLst>
            </p:cNvPr>
            <p:cNvCxnSpPr>
              <a:cxnSpLocks/>
              <a:stCxn id="408" idx="2"/>
              <a:endCxn id="407" idx="7"/>
            </p:cNvCxnSpPr>
            <p:nvPr/>
          </p:nvCxnSpPr>
          <p:spPr>
            <a:xfrm flipH="1">
              <a:off x="3903996" y="1926524"/>
              <a:ext cx="607795" cy="303934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6" name="Straight Connector 425">
              <a:extLst>
                <a:ext uri="{FF2B5EF4-FFF2-40B4-BE49-F238E27FC236}">
                  <a16:creationId xmlns:a16="http://schemas.microsoft.com/office/drawing/2014/main" id="{E4EEDD39-D3A4-DD75-0A57-240CD28C58D8}"/>
                </a:ext>
              </a:extLst>
            </p:cNvPr>
            <p:cNvCxnSpPr>
              <a:cxnSpLocks/>
              <a:stCxn id="407" idx="7"/>
              <a:endCxn id="409" idx="2"/>
            </p:cNvCxnSpPr>
            <p:nvPr/>
          </p:nvCxnSpPr>
          <p:spPr>
            <a:xfrm flipV="1">
              <a:off x="3903996" y="3102098"/>
              <a:ext cx="607794" cy="186376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7" name="Straight Connector 426">
              <a:extLst>
                <a:ext uri="{FF2B5EF4-FFF2-40B4-BE49-F238E27FC236}">
                  <a16:creationId xmlns:a16="http://schemas.microsoft.com/office/drawing/2014/main" id="{4A1F2AFD-3A0F-2195-437F-585F4FE4C9BC}"/>
                </a:ext>
              </a:extLst>
            </p:cNvPr>
            <p:cNvCxnSpPr>
              <a:cxnSpLocks/>
              <a:stCxn id="407" idx="7"/>
              <a:endCxn id="410" idx="1"/>
            </p:cNvCxnSpPr>
            <p:nvPr/>
          </p:nvCxnSpPr>
          <p:spPr>
            <a:xfrm flipV="1">
              <a:off x="3903996" y="4211964"/>
              <a:ext cx="688883" cy="75390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8" name="Straight Connector 427">
              <a:extLst>
                <a:ext uri="{FF2B5EF4-FFF2-40B4-BE49-F238E27FC236}">
                  <a16:creationId xmlns:a16="http://schemas.microsoft.com/office/drawing/2014/main" id="{729EAE9C-D30C-DF9C-9ECB-20DCB2F75770}"/>
                </a:ext>
              </a:extLst>
            </p:cNvPr>
            <p:cNvCxnSpPr>
              <a:cxnSpLocks/>
              <a:stCxn id="407" idx="7"/>
              <a:endCxn id="411" idx="1"/>
            </p:cNvCxnSpPr>
            <p:nvPr/>
          </p:nvCxnSpPr>
          <p:spPr>
            <a:xfrm>
              <a:off x="3903996" y="4965865"/>
              <a:ext cx="715892" cy="4682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9" name="Straight Connector 428">
              <a:extLst>
                <a:ext uri="{FF2B5EF4-FFF2-40B4-BE49-F238E27FC236}">
                  <a16:creationId xmlns:a16="http://schemas.microsoft.com/office/drawing/2014/main" id="{11DC36BB-8A6D-AB5B-7519-8099A4F9AD2F}"/>
                </a:ext>
              </a:extLst>
            </p:cNvPr>
            <p:cNvCxnSpPr>
              <a:cxnSpLocks/>
              <a:stCxn id="403" idx="6"/>
              <a:endCxn id="405"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0" name="Straight Connector 429">
              <a:extLst>
                <a:ext uri="{FF2B5EF4-FFF2-40B4-BE49-F238E27FC236}">
                  <a16:creationId xmlns:a16="http://schemas.microsoft.com/office/drawing/2014/main" id="{75C45EC6-8879-B841-7487-479A9CDF1E4E}"/>
                </a:ext>
              </a:extLst>
            </p:cNvPr>
            <p:cNvCxnSpPr>
              <a:cxnSpLocks/>
              <a:stCxn id="434" idx="2"/>
              <a:endCxn id="408" idx="6"/>
            </p:cNvCxnSpPr>
            <p:nvPr/>
          </p:nvCxnSpPr>
          <p:spPr>
            <a:xfrm flipH="1" flipV="1">
              <a:off x="5065505" y="1926525"/>
              <a:ext cx="364759" cy="181044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1" name="Straight Connector 430">
              <a:extLst>
                <a:ext uri="{FF2B5EF4-FFF2-40B4-BE49-F238E27FC236}">
                  <a16:creationId xmlns:a16="http://schemas.microsoft.com/office/drawing/2014/main" id="{52EDBBAA-7650-A75A-B19F-F5F00B9599F0}"/>
                </a:ext>
              </a:extLst>
            </p:cNvPr>
            <p:cNvCxnSpPr>
              <a:cxnSpLocks/>
              <a:stCxn id="434" idx="2"/>
              <a:endCxn id="409" idx="6"/>
            </p:cNvCxnSpPr>
            <p:nvPr/>
          </p:nvCxnSpPr>
          <p:spPr>
            <a:xfrm flipH="1" flipV="1">
              <a:off x="5065504" y="3102098"/>
              <a:ext cx="364760" cy="63486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2" name="Straight Connector 431">
              <a:extLst>
                <a:ext uri="{FF2B5EF4-FFF2-40B4-BE49-F238E27FC236}">
                  <a16:creationId xmlns:a16="http://schemas.microsoft.com/office/drawing/2014/main" id="{15D51777-8DE5-B5F3-09DF-2B451D80A2EA}"/>
                </a:ext>
              </a:extLst>
            </p:cNvPr>
            <p:cNvCxnSpPr>
              <a:cxnSpLocks/>
              <a:stCxn id="434" idx="2"/>
              <a:endCxn id="410" idx="6"/>
            </p:cNvCxnSpPr>
            <p:nvPr/>
          </p:nvCxnSpPr>
          <p:spPr>
            <a:xfrm flipH="1">
              <a:off x="5065504" y="3736967"/>
              <a:ext cx="364760" cy="6557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3" name="Straight Connector 432">
              <a:extLst>
                <a:ext uri="{FF2B5EF4-FFF2-40B4-BE49-F238E27FC236}">
                  <a16:creationId xmlns:a16="http://schemas.microsoft.com/office/drawing/2014/main" id="{78D58906-8F10-A5CA-7943-DAC4D3128E1A}"/>
                </a:ext>
              </a:extLst>
            </p:cNvPr>
            <p:cNvCxnSpPr>
              <a:cxnSpLocks/>
              <a:stCxn id="434" idx="2"/>
              <a:endCxn id="411" idx="6"/>
            </p:cNvCxnSpPr>
            <p:nvPr/>
          </p:nvCxnSpPr>
          <p:spPr>
            <a:xfrm flipH="1">
              <a:off x="5092513" y="3736967"/>
              <a:ext cx="337751" cy="187786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434" name="Oval 433">
              <a:extLst>
                <a:ext uri="{FF2B5EF4-FFF2-40B4-BE49-F238E27FC236}">
                  <a16:creationId xmlns:a16="http://schemas.microsoft.com/office/drawing/2014/main" id="{34970BF0-ABE3-124C-475A-F24969BAF5EA}"/>
                </a:ext>
              </a:extLst>
            </p:cNvPr>
            <p:cNvSpPr/>
            <p:nvPr/>
          </p:nvSpPr>
          <p:spPr>
            <a:xfrm>
              <a:off x="5430264" y="3481407"/>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435" name="Group 434">
            <a:extLst>
              <a:ext uri="{FF2B5EF4-FFF2-40B4-BE49-F238E27FC236}">
                <a16:creationId xmlns:a16="http://schemas.microsoft.com/office/drawing/2014/main" id="{EE269A38-33F1-EF3B-DECB-90952075B209}"/>
              </a:ext>
            </a:extLst>
          </p:cNvPr>
          <p:cNvGrpSpPr/>
          <p:nvPr/>
        </p:nvGrpSpPr>
        <p:grpSpPr>
          <a:xfrm>
            <a:off x="4884043" y="5121126"/>
            <a:ext cx="665065" cy="612576"/>
            <a:chOff x="2486007" y="1670965"/>
            <a:chExt cx="3497971" cy="4199423"/>
          </a:xfrm>
        </p:grpSpPr>
        <p:sp>
          <p:nvSpPr>
            <p:cNvPr id="436" name="Oval 435">
              <a:extLst>
                <a:ext uri="{FF2B5EF4-FFF2-40B4-BE49-F238E27FC236}">
                  <a16:creationId xmlns:a16="http://schemas.microsoft.com/office/drawing/2014/main" id="{699219DF-B603-AA37-50D3-470ED37CF08A}"/>
                </a:ext>
              </a:extLst>
            </p:cNvPr>
            <p:cNvSpPr/>
            <p:nvPr/>
          </p:nvSpPr>
          <p:spPr>
            <a:xfrm>
              <a:off x="2486007" y="310209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37" name="Oval 436">
              <a:extLst>
                <a:ext uri="{FF2B5EF4-FFF2-40B4-BE49-F238E27FC236}">
                  <a16:creationId xmlns:a16="http://schemas.microsoft.com/office/drawing/2014/main" id="{A83537B8-09C3-897C-DE4F-9D7ECF2E5CB8}"/>
                </a:ext>
              </a:extLst>
            </p:cNvPr>
            <p:cNvSpPr/>
            <p:nvPr/>
          </p:nvSpPr>
          <p:spPr>
            <a:xfrm>
              <a:off x="2553535" y="422655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38" name="Oval 437">
              <a:extLst>
                <a:ext uri="{FF2B5EF4-FFF2-40B4-BE49-F238E27FC236}">
                  <a16:creationId xmlns:a16="http://schemas.microsoft.com/office/drawing/2014/main" id="{E5EAC514-F783-EE4C-21BC-6A55C788FA97}"/>
                </a:ext>
              </a:extLst>
            </p:cNvPr>
            <p:cNvSpPr/>
            <p:nvPr/>
          </p:nvSpPr>
          <p:spPr>
            <a:xfrm>
              <a:off x="3431373" y="2182084"/>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39" name="Oval 438">
              <a:extLst>
                <a:ext uri="{FF2B5EF4-FFF2-40B4-BE49-F238E27FC236}">
                  <a16:creationId xmlns:a16="http://schemas.microsoft.com/office/drawing/2014/main" id="{0AA11EAF-E1FA-72CB-2D89-D0F5511538A1}"/>
                </a:ext>
              </a:extLst>
            </p:cNvPr>
            <p:cNvSpPr/>
            <p:nvPr/>
          </p:nvSpPr>
          <p:spPr>
            <a:xfrm>
              <a:off x="3431373" y="3549326"/>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40" name="Oval 439">
              <a:extLst>
                <a:ext uri="{FF2B5EF4-FFF2-40B4-BE49-F238E27FC236}">
                  <a16:creationId xmlns:a16="http://schemas.microsoft.com/office/drawing/2014/main" id="{662A5381-F1A9-15CF-00EB-C9702ED7F137}"/>
                </a:ext>
              </a:extLst>
            </p:cNvPr>
            <p:cNvSpPr/>
            <p:nvPr/>
          </p:nvSpPr>
          <p:spPr>
            <a:xfrm>
              <a:off x="3431372" y="48910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41" name="Oval 440">
              <a:extLst>
                <a:ext uri="{FF2B5EF4-FFF2-40B4-BE49-F238E27FC236}">
                  <a16:creationId xmlns:a16="http://schemas.microsoft.com/office/drawing/2014/main" id="{B2BA56A2-7B5C-02DE-9179-B78DDD932A2E}"/>
                </a:ext>
              </a:extLst>
            </p:cNvPr>
            <p:cNvSpPr/>
            <p:nvPr/>
          </p:nvSpPr>
          <p:spPr>
            <a:xfrm>
              <a:off x="4511791" y="1670965"/>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42" name="Oval 441">
              <a:extLst>
                <a:ext uri="{FF2B5EF4-FFF2-40B4-BE49-F238E27FC236}">
                  <a16:creationId xmlns:a16="http://schemas.microsoft.com/office/drawing/2014/main" id="{1B9F46EF-6C77-AA98-9E98-952B34794A19}"/>
                </a:ext>
              </a:extLst>
            </p:cNvPr>
            <p:cNvSpPr/>
            <p:nvPr/>
          </p:nvSpPr>
          <p:spPr>
            <a:xfrm>
              <a:off x="4511790" y="284653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43" name="Oval 442">
              <a:extLst>
                <a:ext uri="{FF2B5EF4-FFF2-40B4-BE49-F238E27FC236}">
                  <a16:creationId xmlns:a16="http://schemas.microsoft.com/office/drawing/2014/main" id="{67A27757-EC43-8D10-F802-DEC5E3960791}"/>
                </a:ext>
              </a:extLst>
            </p:cNvPr>
            <p:cNvSpPr/>
            <p:nvPr/>
          </p:nvSpPr>
          <p:spPr>
            <a:xfrm>
              <a:off x="4511790" y="41371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444" name="Oval 443">
              <a:extLst>
                <a:ext uri="{FF2B5EF4-FFF2-40B4-BE49-F238E27FC236}">
                  <a16:creationId xmlns:a16="http://schemas.microsoft.com/office/drawing/2014/main" id="{C2DCEE4E-C44C-DDB8-7437-0D73A420FE72}"/>
                </a:ext>
              </a:extLst>
            </p:cNvPr>
            <p:cNvSpPr/>
            <p:nvPr/>
          </p:nvSpPr>
          <p:spPr>
            <a:xfrm>
              <a:off x="4538799" y="5359269"/>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cxnSp>
          <p:nvCxnSpPr>
            <p:cNvPr id="445" name="Straight Connector 444">
              <a:extLst>
                <a:ext uri="{FF2B5EF4-FFF2-40B4-BE49-F238E27FC236}">
                  <a16:creationId xmlns:a16="http://schemas.microsoft.com/office/drawing/2014/main" id="{FAA41C0C-F529-3963-59F2-F4EFCE2B4740}"/>
                </a:ext>
              </a:extLst>
            </p:cNvPr>
            <p:cNvCxnSpPr>
              <a:cxnSpLocks/>
              <a:stCxn id="436" idx="6"/>
              <a:endCxn id="438"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6" name="Straight Connector 445">
              <a:extLst>
                <a:ext uri="{FF2B5EF4-FFF2-40B4-BE49-F238E27FC236}">
                  <a16:creationId xmlns:a16="http://schemas.microsoft.com/office/drawing/2014/main" id="{B665BF8E-4BF2-38C5-48C8-7B4D525AB3CD}"/>
                </a:ext>
              </a:extLst>
            </p:cNvPr>
            <p:cNvCxnSpPr>
              <a:cxnSpLocks/>
              <a:stCxn id="436" idx="6"/>
              <a:endCxn id="439" idx="2"/>
            </p:cNvCxnSpPr>
            <p:nvPr/>
          </p:nvCxnSpPr>
          <p:spPr>
            <a:xfrm>
              <a:off x="3039721" y="3357657"/>
              <a:ext cx="391652" cy="44722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7" name="Straight Connector 446">
              <a:extLst>
                <a:ext uri="{FF2B5EF4-FFF2-40B4-BE49-F238E27FC236}">
                  <a16:creationId xmlns:a16="http://schemas.microsoft.com/office/drawing/2014/main" id="{13BE29BE-A8FB-5E11-26C4-29CA2E42643F}"/>
                </a:ext>
              </a:extLst>
            </p:cNvPr>
            <p:cNvCxnSpPr>
              <a:cxnSpLocks/>
              <a:stCxn id="436" idx="6"/>
              <a:endCxn id="440" idx="1"/>
            </p:cNvCxnSpPr>
            <p:nvPr/>
          </p:nvCxnSpPr>
          <p:spPr>
            <a:xfrm>
              <a:off x="3039721" y="3357657"/>
              <a:ext cx="472740" cy="160820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8" name="Straight Connector 447">
              <a:extLst>
                <a:ext uri="{FF2B5EF4-FFF2-40B4-BE49-F238E27FC236}">
                  <a16:creationId xmlns:a16="http://schemas.microsoft.com/office/drawing/2014/main" id="{66440FA1-1E45-3F36-B7ED-491224E357E9}"/>
                </a:ext>
              </a:extLst>
            </p:cNvPr>
            <p:cNvCxnSpPr>
              <a:cxnSpLocks/>
              <a:stCxn id="437" idx="7"/>
              <a:endCxn id="438" idx="3"/>
            </p:cNvCxnSpPr>
            <p:nvPr/>
          </p:nvCxnSpPr>
          <p:spPr>
            <a:xfrm flipV="1">
              <a:off x="3026159" y="2618351"/>
              <a:ext cx="486303" cy="168305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9" name="Straight Connector 448">
              <a:extLst>
                <a:ext uri="{FF2B5EF4-FFF2-40B4-BE49-F238E27FC236}">
                  <a16:creationId xmlns:a16="http://schemas.microsoft.com/office/drawing/2014/main" id="{DAE21E82-7220-7CF2-38EF-2DBF0A400ACC}"/>
                </a:ext>
              </a:extLst>
            </p:cNvPr>
            <p:cNvCxnSpPr>
              <a:cxnSpLocks/>
              <a:stCxn id="437" idx="7"/>
              <a:endCxn id="439" idx="2"/>
            </p:cNvCxnSpPr>
            <p:nvPr/>
          </p:nvCxnSpPr>
          <p:spPr>
            <a:xfrm flipV="1">
              <a:off x="3026159" y="3804886"/>
              <a:ext cx="405213" cy="49652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0" name="Straight Connector 449">
              <a:extLst>
                <a:ext uri="{FF2B5EF4-FFF2-40B4-BE49-F238E27FC236}">
                  <a16:creationId xmlns:a16="http://schemas.microsoft.com/office/drawing/2014/main" id="{675BE950-B00F-3F3B-64FC-46AFDDF1F02E}"/>
                </a:ext>
              </a:extLst>
            </p:cNvPr>
            <p:cNvCxnSpPr>
              <a:cxnSpLocks/>
              <a:stCxn id="437" idx="7"/>
              <a:endCxn id="440" idx="1"/>
            </p:cNvCxnSpPr>
            <p:nvPr/>
          </p:nvCxnSpPr>
          <p:spPr>
            <a:xfrm>
              <a:off x="3026159" y="4301409"/>
              <a:ext cx="486301" cy="6644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1" name="Straight Connector 450">
              <a:extLst>
                <a:ext uri="{FF2B5EF4-FFF2-40B4-BE49-F238E27FC236}">
                  <a16:creationId xmlns:a16="http://schemas.microsoft.com/office/drawing/2014/main" id="{4B3EC666-EB66-0540-2C98-F46D8735E9E0}"/>
                </a:ext>
              </a:extLst>
            </p:cNvPr>
            <p:cNvCxnSpPr>
              <a:cxnSpLocks/>
              <a:stCxn id="438" idx="6"/>
              <a:endCxn id="441" idx="2"/>
            </p:cNvCxnSpPr>
            <p:nvPr/>
          </p:nvCxnSpPr>
          <p:spPr>
            <a:xfrm flipV="1">
              <a:off x="3985087" y="1926524"/>
              <a:ext cx="526703" cy="51111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2" name="Straight Connector 451">
              <a:extLst>
                <a:ext uri="{FF2B5EF4-FFF2-40B4-BE49-F238E27FC236}">
                  <a16:creationId xmlns:a16="http://schemas.microsoft.com/office/drawing/2014/main" id="{24A25603-D9B4-01A3-6A78-DDC8E2CBC226}"/>
                </a:ext>
              </a:extLst>
            </p:cNvPr>
            <p:cNvCxnSpPr>
              <a:cxnSpLocks/>
              <a:stCxn id="442" idx="2"/>
              <a:endCxn id="438" idx="6"/>
            </p:cNvCxnSpPr>
            <p:nvPr/>
          </p:nvCxnSpPr>
          <p:spPr>
            <a:xfrm flipH="1" flipV="1">
              <a:off x="3985087" y="2437643"/>
              <a:ext cx="526702" cy="66445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3" name="Straight Connector 452">
              <a:extLst>
                <a:ext uri="{FF2B5EF4-FFF2-40B4-BE49-F238E27FC236}">
                  <a16:creationId xmlns:a16="http://schemas.microsoft.com/office/drawing/2014/main" id="{8169A712-0A07-FF34-6AA5-B77D995DF085}"/>
                </a:ext>
              </a:extLst>
            </p:cNvPr>
            <p:cNvCxnSpPr>
              <a:cxnSpLocks/>
              <a:stCxn id="443" idx="1"/>
              <a:endCxn id="438" idx="6"/>
            </p:cNvCxnSpPr>
            <p:nvPr/>
          </p:nvCxnSpPr>
          <p:spPr>
            <a:xfrm flipH="1" flipV="1">
              <a:off x="3985087" y="2437643"/>
              <a:ext cx="607792" cy="177432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4" name="Straight Connector 453">
              <a:extLst>
                <a:ext uri="{FF2B5EF4-FFF2-40B4-BE49-F238E27FC236}">
                  <a16:creationId xmlns:a16="http://schemas.microsoft.com/office/drawing/2014/main" id="{09F77B1F-E937-653D-D011-2C8C7A41B4DE}"/>
                </a:ext>
              </a:extLst>
            </p:cNvPr>
            <p:cNvCxnSpPr>
              <a:cxnSpLocks/>
              <a:stCxn id="441" idx="2"/>
              <a:endCxn id="439" idx="6"/>
            </p:cNvCxnSpPr>
            <p:nvPr/>
          </p:nvCxnSpPr>
          <p:spPr>
            <a:xfrm flipH="1">
              <a:off x="3985086" y="1926524"/>
              <a:ext cx="526704" cy="187836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5" name="Straight Connector 454">
              <a:extLst>
                <a:ext uri="{FF2B5EF4-FFF2-40B4-BE49-F238E27FC236}">
                  <a16:creationId xmlns:a16="http://schemas.microsoft.com/office/drawing/2014/main" id="{7ACAA66F-C332-BE07-7B1B-8D9440066A04}"/>
                </a:ext>
              </a:extLst>
            </p:cNvPr>
            <p:cNvCxnSpPr>
              <a:cxnSpLocks/>
              <a:stCxn id="439" idx="6"/>
              <a:endCxn id="442" idx="2"/>
            </p:cNvCxnSpPr>
            <p:nvPr/>
          </p:nvCxnSpPr>
          <p:spPr>
            <a:xfrm flipV="1">
              <a:off x="3985086" y="3102098"/>
              <a:ext cx="526703" cy="70278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6" name="Straight Connector 455">
              <a:extLst>
                <a:ext uri="{FF2B5EF4-FFF2-40B4-BE49-F238E27FC236}">
                  <a16:creationId xmlns:a16="http://schemas.microsoft.com/office/drawing/2014/main" id="{2A64B295-8125-6A2C-3F94-B4598D994C1F}"/>
                </a:ext>
              </a:extLst>
            </p:cNvPr>
            <p:cNvCxnSpPr>
              <a:cxnSpLocks/>
              <a:stCxn id="443" idx="1"/>
              <a:endCxn id="439" idx="6"/>
            </p:cNvCxnSpPr>
            <p:nvPr/>
          </p:nvCxnSpPr>
          <p:spPr>
            <a:xfrm flipH="1" flipV="1">
              <a:off x="3985086" y="3804886"/>
              <a:ext cx="607793" cy="40707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7" name="Straight Connector 456">
              <a:extLst>
                <a:ext uri="{FF2B5EF4-FFF2-40B4-BE49-F238E27FC236}">
                  <a16:creationId xmlns:a16="http://schemas.microsoft.com/office/drawing/2014/main" id="{022AF852-A7B4-E633-471F-97522AF8783A}"/>
                </a:ext>
              </a:extLst>
            </p:cNvPr>
            <p:cNvCxnSpPr>
              <a:cxnSpLocks/>
              <a:stCxn id="444" idx="1"/>
              <a:endCxn id="439" idx="6"/>
            </p:cNvCxnSpPr>
            <p:nvPr/>
          </p:nvCxnSpPr>
          <p:spPr>
            <a:xfrm flipH="1" flipV="1">
              <a:off x="3985086" y="3804886"/>
              <a:ext cx="634802" cy="162923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8" name="Straight Connector 457">
              <a:extLst>
                <a:ext uri="{FF2B5EF4-FFF2-40B4-BE49-F238E27FC236}">
                  <a16:creationId xmlns:a16="http://schemas.microsoft.com/office/drawing/2014/main" id="{BFD7BB9C-7502-9149-69D7-F2EDD1C3F617}"/>
                </a:ext>
              </a:extLst>
            </p:cNvPr>
            <p:cNvCxnSpPr>
              <a:cxnSpLocks/>
              <a:stCxn id="441" idx="2"/>
              <a:endCxn id="440" idx="7"/>
            </p:cNvCxnSpPr>
            <p:nvPr/>
          </p:nvCxnSpPr>
          <p:spPr>
            <a:xfrm flipH="1">
              <a:off x="3903996" y="1926524"/>
              <a:ext cx="607795" cy="303934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9" name="Straight Connector 458">
              <a:extLst>
                <a:ext uri="{FF2B5EF4-FFF2-40B4-BE49-F238E27FC236}">
                  <a16:creationId xmlns:a16="http://schemas.microsoft.com/office/drawing/2014/main" id="{7FDF6C60-47F1-8E3A-697E-2ECB94B4357F}"/>
                </a:ext>
              </a:extLst>
            </p:cNvPr>
            <p:cNvCxnSpPr>
              <a:cxnSpLocks/>
              <a:stCxn id="440" idx="7"/>
              <a:endCxn id="442" idx="2"/>
            </p:cNvCxnSpPr>
            <p:nvPr/>
          </p:nvCxnSpPr>
          <p:spPr>
            <a:xfrm flipV="1">
              <a:off x="3903996" y="3102098"/>
              <a:ext cx="607794" cy="186376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0" name="Straight Connector 459">
              <a:extLst>
                <a:ext uri="{FF2B5EF4-FFF2-40B4-BE49-F238E27FC236}">
                  <a16:creationId xmlns:a16="http://schemas.microsoft.com/office/drawing/2014/main" id="{BEAE9683-1905-B8C6-8690-CF0913952B4B}"/>
                </a:ext>
              </a:extLst>
            </p:cNvPr>
            <p:cNvCxnSpPr>
              <a:cxnSpLocks/>
              <a:stCxn id="440" idx="7"/>
              <a:endCxn id="443" idx="1"/>
            </p:cNvCxnSpPr>
            <p:nvPr/>
          </p:nvCxnSpPr>
          <p:spPr>
            <a:xfrm flipV="1">
              <a:off x="3903996" y="4211964"/>
              <a:ext cx="688883" cy="75390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1" name="Straight Connector 460">
              <a:extLst>
                <a:ext uri="{FF2B5EF4-FFF2-40B4-BE49-F238E27FC236}">
                  <a16:creationId xmlns:a16="http://schemas.microsoft.com/office/drawing/2014/main" id="{99239149-C0D3-81A5-D5E9-AF55FC963278}"/>
                </a:ext>
              </a:extLst>
            </p:cNvPr>
            <p:cNvCxnSpPr>
              <a:cxnSpLocks/>
              <a:stCxn id="440" idx="7"/>
              <a:endCxn id="444" idx="1"/>
            </p:cNvCxnSpPr>
            <p:nvPr/>
          </p:nvCxnSpPr>
          <p:spPr>
            <a:xfrm>
              <a:off x="3903996" y="4965865"/>
              <a:ext cx="715892" cy="4682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2" name="Straight Connector 461">
              <a:extLst>
                <a:ext uri="{FF2B5EF4-FFF2-40B4-BE49-F238E27FC236}">
                  <a16:creationId xmlns:a16="http://schemas.microsoft.com/office/drawing/2014/main" id="{7568D3F0-C084-022F-8AD2-052B72344178}"/>
                </a:ext>
              </a:extLst>
            </p:cNvPr>
            <p:cNvCxnSpPr>
              <a:cxnSpLocks/>
              <a:stCxn id="436" idx="6"/>
              <a:endCxn id="438"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3" name="Straight Connector 462">
              <a:extLst>
                <a:ext uri="{FF2B5EF4-FFF2-40B4-BE49-F238E27FC236}">
                  <a16:creationId xmlns:a16="http://schemas.microsoft.com/office/drawing/2014/main" id="{DDBAC243-3450-C14F-B191-11EEE613959E}"/>
                </a:ext>
              </a:extLst>
            </p:cNvPr>
            <p:cNvCxnSpPr>
              <a:cxnSpLocks/>
              <a:stCxn id="467" idx="2"/>
              <a:endCxn id="441" idx="6"/>
            </p:cNvCxnSpPr>
            <p:nvPr/>
          </p:nvCxnSpPr>
          <p:spPr>
            <a:xfrm flipH="1" flipV="1">
              <a:off x="5065505" y="1926525"/>
              <a:ext cx="364759" cy="181044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4" name="Straight Connector 463">
              <a:extLst>
                <a:ext uri="{FF2B5EF4-FFF2-40B4-BE49-F238E27FC236}">
                  <a16:creationId xmlns:a16="http://schemas.microsoft.com/office/drawing/2014/main" id="{8CF337DD-8C53-7B58-EB01-C422727C3B72}"/>
                </a:ext>
              </a:extLst>
            </p:cNvPr>
            <p:cNvCxnSpPr>
              <a:cxnSpLocks/>
              <a:stCxn id="467" idx="2"/>
              <a:endCxn id="442" idx="6"/>
            </p:cNvCxnSpPr>
            <p:nvPr/>
          </p:nvCxnSpPr>
          <p:spPr>
            <a:xfrm flipH="1" flipV="1">
              <a:off x="5065504" y="3102098"/>
              <a:ext cx="364760" cy="63486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5" name="Straight Connector 464">
              <a:extLst>
                <a:ext uri="{FF2B5EF4-FFF2-40B4-BE49-F238E27FC236}">
                  <a16:creationId xmlns:a16="http://schemas.microsoft.com/office/drawing/2014/main" id="{48D76757-AC8B-9F67-F0D1-FB8B535722F1}"/>
                </a:ext>
              </a:extLst>
            </p:cNvPr>
            <p:cNvCxnSpPr>
              <a:cxnSpLocks/>
              <a:stCxn id="467" idx="2"/>
              <a:endCxn id="443" idx="6"/>
            </p:cNvCxnSpPr>
            <p:nvPr/>
          </p:nvCxnSpPr>
          <p:spPr>
            <a:xfrm flipH="1">
              <a:off x="5065504" y="3736967"/>
              <a:ext cx="364760" cy="6557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6" name="Straight Connector 465">
              <a:extLst>
                <a:ext uri="{FF2B5EF4-FFF2-40B4-BE49-F238E27FC236}">
                  <a16:creationId xmlns:a16="http://schemas.microsoft.com/office/drawing/2014/main" id="{F0CC69E1-E50A-CACA-90F0-0E8BB437702F}"/>
                </a:ext>
              </a:extLst>
            </p:cNvPr>
            <p:cNvCxnSpPr>
              <a:cxnSpLocks/>
              <a:stCxn id="467" idx="2"/>
              <a:endCxn id="444" idx="6"/>
            </p:cNvCxnSpPr>
            <p:nvPr/>
          </p:nvCxnSpPr>
          <p:spPr>
            <a:xfrm flipH="1">
              <a:off x="5092513" y="3736967"/>
              <a:ext cx="337751" cy="187786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467" name="Oval 466">
              <a:extLst>
                <a:ext uri="{FF2B5EF4-FFF2-40B4-BE49-F238E27FC236}">
                  <a16:creationId xmlns:a16="http://schemas.microsoft.com/office/drawing/2014/main" id="{59E70A67-98CA-EEFB-BB81-6ABE59FA7617}"/>
                </a:ext>
              </a:extLst>
            </p:cNvPr>
            <p:cNvSpPr/>
            <p:nvPr/>
          </p:nvSpPr>
          <p:spPr>
            <a:xfrm>
              <a:off x="5430264" y="3481407"/>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grpSp>
      <p:cxnSp>
        <p:nvCxnSpPr>
          <p:cNvPr id="468" name="Straight Arrow Connector 467">
            <a:extLst>
              <a:ext uri="{FF2B5EF4-FFF2-40B4-BE49-F238E27FC236}">
                <a16:creationId xmlns:a16="http://schemas.microsoft.com/office/drawing/2014/main" id="{FA962130-B09C-0A60-8DDF-44D4FDF8D5BA}"/>
              </a:ext>
            </a:extLst>
          </p:cNvPr>
          <p:cNvCxnSpPr>
            <a:cxnSpLocks/>
          </p:cNvCxnSpPr>
          <p:nvPr/>
        </p:nvCxnSpPr>
        <p:spPr>
          <a:xfrm flipV="1">
            <a:off x="4355591" y="3955623"/>
            <a:ext cx="744250" cy="1"/>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sp>
        <p:nvSpPr>
          <p:cNvPr id="469" name="Cloud 468">
            <a:extLst>
              <a:ext uri="{FF2B5EF4-FFF2-40B4-BE49-F238E27FC236}">
                <a16:creationId xmlns:a16="http://schemas.microsoft.com/office/drawing/2014/main" id="{BAF1DB07-0284-6C38-0085-73A064F984B0}"/>
              </a:ext>
            </a:extLst>
          </p:cNvPr>
          <p:cNvSpPr/>
          <p:nvPr/>
        </p:nvSpPr>
        <p:spPr>
          <a:xfrm>
            <a:off x="5146826" y="3535911"/>
            <a:ext cx="1927150" cy="846110"/>
          </a:xfrm>
          <a:prstGeom prst="cloud">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473" name="TextBox 472">
            <a:extLst>
              <a:ext uri="{FF2B5EF4-FFF2-40B4-BE49-F238E27FC236}">
                <a16:creationId xmlns:a16="http://schemas.microsoft.com/office/drawing/2014/main" id="{C8D50D9A-6979-CFEB-2833-5218B1ADE520}"/>
              </a:ext>
            </a:extLst>
          </p:cNvPr>
          <p:cNvSpPr txBox="1"/>
          <p:nvPr/>
        </p:nvSpPr>
        <p:spPr>
          <a:xfrm>
            <a:off x="5542561" y="3758899"/>
            <a:ext cx="1320249" cy="369332"/>
          </a:xfrm>
          <a:prstGeom prst="rect">
            <a:avLst/>
          </a:prstGeom>
          <a:noFill/>
        </p:spPr>
        <p:txBody>
          <a:bodyPr wrap="square" rtlCol="0">
            <a:spAutoFit/>
          </a:bodyPr>
          <a:lstStyle/>
          <a:p>
            <a:r>
              <a:rPr lang="en-US">
                <a:solidFill>
                  <a:schemeClr val="tx2">
                    <a:lumMod val="20000"/>
                    <a:lumOff val="80000"/>
                  </a:schemeClr>
                </a:solidFill>
              </a:rPr>
              <a:t>AllReduce</a:t>
            </a:r>
          </a:p>
        </p:txBody>
      </p:sp>
      <p:sp>
        <p:nvSpPr>
          <p:cNvPr id="512" name="TextBox 511">
            <a:extLst>
              <a:ext uri="{FF2B5EF4-FFF2-40B4-BE49-F238E27FC236}">
                <a16:creationId xmlns:a16="http://schemas.microsoft.com/office/drawing/2014/main" id="{A6AAAD14-26C3-840B-EECF-0351FC7C767F}"/>
              </a:ext>
            </a:extLst>
          </p:cNvPr>
          <p:cNvSpPr txBox="1"/>
          <p:nvPr/>
        </p:nvSpPr>
        <p:spPr>
          <a:xfrm>
            <a:off x="3331423" y="4223801"/>
            <a:ext cx="1011868" cy="369332"/>
          </a:xfrm>
          <a:prstGeom prst="rect">
            <a:avLst/>
          </a:prstGeom>
          <a:noFill/>
        </p:spPr>
        <p:txBody>
          <a:bodyPr wrap="square" rtlCol="0">
            <a:spAutoFit/>
          </a:bodyPr>
          <a:lstStyle/>
          <a:p>
            <a:r>
              <a:rPr lang="en-US" b="1"/>
              <a:t>Node 1</a:t>
            </a:r>
          </a:p>
        </p:txBody>
      </p:sp>
      <p:sp>
        <p:nvSpPr>
          <p:cNvPr id="513" name="TextBox 512">
            <a:extLst>
              <a:ext uri="{FF2B5EF4-FFF2-40B4-BE49-F238E27FC236}">
                <a16:creationId xmlns:a16="http://schemas.microsoft.com/office/drawing/2014/main" id="{A3AF3522-8FE1-25E1-ED78-BC59E18E6D6B}"/>
              </a:ext>
            </a:extLst>
          </p:cNvPr>
          <p:cNvSpPr txBox="1"/>
          <p:nvPr/>
        </p:nvSpPr>
        <p:spPr>
          <a:xfrm>
            <a:off x="5675111" y="1753889"/>
            <a:ext cx="1011868" cy="369332"/>
          </a:xfrm>
          <a:prstGeom prst="rect">
            <a:avLst/>
          </a:prstGeom>
          <a:noFill/>
        </p:spPr>
        <p:txBody>
          <a:bodyPr wrap="square" rtlCol="0">
            <a:spAutoFit/>
          </a:bodyPr>
          <a:lstStyle/>
          <a:p>
            <a:r>
              <a:rPr lang="en-US" b="1"/>
              <a:t>Node 2</a:t>
            </a:r>
          </a:p>
        </p:txBody>
      </p:sp>
      <p:sp>
        <p:nvSpPr>
          <p:cNvPr id="514" name="TextBox 513">
            <a:extLst>
              <a:ext uri="{FF2B5EF4-FFF2-40B4-BE49-F238E27FC236}">
                <a16:creationId xmlns:a16="http://schemas.microsoft.com/office/drawing/2014/main" id="{7F28312F-343A-58A5-F7F5-3AE28CAA6353}"/>
              </a:ext>
            </a:extLst>
          </p:cNvPr>
          <p:cNvSpPr txBox="1"/>
          <p:nvPr/>
        </p:nvSpPr>
        <p:spPr>
          <a:xfrm>
            <a:off x="7977811" y="4223801"/>
            <a:ext cx="1011868" cy="369332"/>
          </a:xfrm>
          <a:prstGeom prst="rect">
            <a:avLst/>
          </a:prstGeom>
          <a:noFill/>
        </p:spPr>
        <p:txBody>
          <a:bodyPr wrap="square" rtlCol="0">
            <a:spAutoFit/>
          </a:bodyPr>
          <a:lstStyle/>
          <a:p>
            <a:r>
              <a:rPr lang="en-US" b="1">
                <a:solidFill>
                  <a:schemeClr val="accent2">
                    <a:lumMod val="75000"/>
                  </a:schemeClr>
                </a:solidFill>
              </a:rPr>
              <a:t>Node 3</a:t>
            </a:r>
          </a:p>
        </p:txBody>
      </p:sp>
      <p:sp>
        <p:nvSpPr>
          <p:cNvPr id="515" name="TextBox 514">
            <a:extLst>
              <a:ext uri="{FF2B5EF4-FFF2-40B4-BE49-F238E27FC236}">
                <a16:creationId xmlns:a16="http://schemas.microsoft.com/office/drawing/2014/main" id="{FF3B9D65-C0C7-1BA2-F815-E8EB39F970D6}"/>
              </a:ext>
            </a:extLst>
          </p:cNvPr>
          <p:cNvSpPr txBox="1"/>
          <p:nvPr/>
        </p:nvSpPr>
        <p:spPr>
          <a:xfrm>
            <a:off x="5714182" y="5898521"/>
            <a:ext cx="1011868" cy="369332"/>
          </a:xfrm>
          <a:prstGeom prst="rect">
            <a:avLst/>
          </a:prstGeom>
          <a:noFill/>
        </p:spPr>
        <p:txBody>
          <a:bodyPr wrap="square" rtlCol="0">
            <a:spAutoFit/>
          </a:bodyPr>
          <a:lstStyle/>
          <a:p>
            <a:r>
              <a:rPr lang="en-US" b="1"/>
              <a:t>Node 4</a:t>
            </a:r>
          </a:p>
        </p:txBody>
      </p:sp>
      <p:pic>
        <p:nvPicPr>
          <p:cNvPr id="516" name="Picture 515">
            <a:extLst>
              <a:ext uri="{FF2B5EF4-FFF2-40B4-BE49-F238E27FC236}">
                <a16:creationId xmlns:a16="http://schemas.microsoft.com/office/drawing/2014/main" id="{C32AF387-9AF9-8AEC-497B-B04EEA2ED567}"/>
              </a:ext>
            </a:extLst>
          </p:cNvPr>
          <p:cNvPicPr>
            <a:picLocks noChangeAspect="1"/>
          </p:cNvPicPr>
          <p:nvPr/>
        </p:nvPicPr>
        <p:blipFill rotWithShape="1">
          <a:blip r:embed="rId6"/>
          <a:srcRect l="10233" r="9613"/>
          <a:stretch/>
        </p:blipFill>
        <p:spPr>
          <a:xfrm>
            <a:off x="3297323" y="3319275"/>
            <a:ext cx="1011868" cy="978359"/>
          </a:xfrm>
          <a:prstGeom prst="rect">
            <a:avLst/>
          </a:prstGeom>
        </p:spPr>
      </p:pic>
      <p:pic>
        <p:nvPicPr>
          <p:cNvPr id="517" name="Picture 516">
            <a:extLst>
              <a:ext uri="{FF2B5EF4-FFF2-40B4-BE49-F238E27FC236}">
                <a16:creationId xmlns:a16="http://schemas.microsoft.com/office/drawing/2014/main" id="{252AE232-89C8-B5D7-D7A3-71CD82559D00}"/>
              </a:ext>
            </a:extLst>
          </p:cNvPr>
          <p:cNvPicPr>
            <a:picLocks noChangeAspect="1"/>
          </p:cNvPicPr>
          <p:nvPr/>
        </p:nvPicPr>
        <p:blipFill rotWithShape="1">
          <a:blip r:embed="rId6"/>
          <a:srcRect l="10233" r="9613"/>
          <a:stretch/>
        </p:blipFill>
        <p:spPr>
          <a:xfrm>
            <a:off x="5636040" y="2056383"/>
            <a:ext cx="1011868" cy="978359"/>
          </a:xfrm>
          <a:prstGeom prst="rect">
            <a:avLst/>
          </a:prstGeom>
        </p:spPr>
      </p:pic>
      <p:pic>
        <p:nvPicPr>
          <p:cNvPr id="518" name="Picture 517">
            <a:extLst>
              <a:ext uri="{FF2B5EF4-FFF2-40B4-BE49-F238E27FC236}">
                <a16:creationId xmlns:a16="http://schemas.microsoft.com/office/drawing/2014/main" id="{FDCC2C96-DEE4-A4F2-C571-4E27E5ED8EB8}"/>
              </a:ext>
            </a:extLst>
          </p:cNvPr>
          <p:cNvPicPr>
            <a:picLocks noChangeAspect="1"/>
          </p:cNvPicPr>
          <p:nvPr/>
        </p:nvPicPr>
        <p:blipFill rotWithShape="1">
          <a:blip r:embed="rId6"/>
          <a:srcRect l="10233" r="9613"/>
          <a:stretch/>
        </p:blipFill>
        <p:spPr>
          <a:xfrm>
            <a:off x="7896211" y="3319275"/>
            <a:ext cx="1011868" cy="978359"/>
          </a:xfrm>
          <a:prstGeom prst="rect">
            <a:avLst/>
          </a:prstGeom>
        </p:spPr>
      </p:pic>
      <p:pic>
        <p:nvPicPr>
          <p:cNvPr id="519" name="Picture 518">
            <a:extLst>
              <a:ext uri="{FF2B5EF4-FFF2-40B4-BE49-F238E27FC236}">
                <a16:creationId xmlns:a16="http://schemas.microsoft.com/office/drawing/2014/main" id="{92E1AC57-8093-14CE-6298-DAD6F1B357A3}"/>
              </a:ext>
            </a:extLst>
          </p:cNvPr>
          <p:cNvPicPr>
            <a:picLocks noChangeAspect="1"/>
          </p:cNvPicPr>
          <p:nvPr/>
        </p:nvPicPr>
        <p:blipFill rotWithShape="1">
          <a:blip r:embed="rId6"/>
          <a:srcRect l="10233" r="9613"/>
          <a:stretch/>
        </p:blipFill>
        <p:spPr>
          <a:xfrm>
            <a:off x="5651361" y="4986064"/>
            <a:ext cx="1011868" cy="978359"/>
          </a:xfrm>
          <a:prstGeom prst="rect">
            <a:avLst/>
          </a:prstGeom>
        </p:spPr>
      </p:pic>
      <p:cxnSp>
        <p:nvCxnSpPr>
          <p:cNvPr id="520" name="Straight Arrow Connector 519">
            <a:extLst>
              <a:ext uri="{FF2B5EF4-FFF2-40B4-BE49-F238E27FC236}">
                <a16:creationId xmlns:a16="http://schemas.microsoft.com/office/drawing/2014/main" id="{72C65862-15BC-0257-E3B9-2E6BE41945A5}"/>
              </a:ext>
            </a:extLst>
          </p:cNvPr>
          <p:cNvCxnSpPr>
            <a:cxnSpLocks/>
          </p:cNvCxnSpPr>
          <p:nvPr/>
        </p:nvCxnSpPr>
        <p:spPr>
          <a:xfrm flipV="1">
            <a:off x="7109744" y="3939182"/>
            <a:ext cx="744250" cy="1"/>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521" name="Straight Arrow Connector 520">
            <a:extLst>
              <a:ext uri="{FF2B5EF4-FFF2-40B4-BE49-F238E27FC236}">
                <a16:creationId xmlns:a16="http://schemas.microsoft.com/office/drawing/2014/main" id="{8E3A1B71-2000-3EAC-2AE3-BC7794213C50}"/>
              </a:ext>
            </a:extLst>
          </p:cNvPr>
          <p:cNvCxnSpPr>
            <a:cxnSpLocks/>
          </p:cNvCxnSpPr>
          <p:nvPr/>
        </p:nvCxnSpPr>
        <p:spPr>
          <a:xfrm>
            <a:off x="6142624" y="4416171"/>
            <a:ext cx="0" cy="546143"/>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pic>
        <p:nvPicPr>
          <p:cNvPr id="522" name="Graphic 521" descr="Warning with solid fill">
            <a:extLst>
              <a:ext uri="{FF2B5EF4-FFF2-40B4-BE49-F238E27FC236}">
                <a16:creationId xmlns:a16="http://schemas.microsoft.com/office/drawing/2014/main" id="{8F0612A1-562E-AA1D-06AD-07565EBDEA2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285952" y="4348742"/>
            <a:ext cx="268086" cy="268086"/>
          </a:xfrm>
          <a:prstGeom prst="rect">
            <a:avLst/>
          </a:prstGeom>
        </p:spPr>
      </p:pic>
      <p:sp>
        <p:nvSpPr>
          <p:cNvPr id="523" name="TextBox 522">
            <a:extLst>
              <a:ext uri="{FF2B5EF4-FFF2-40B4-BE49-F238E27FC236}">
                <a16:creationId xmlns:a16="http://schemas.microsoft.com/office/drawing/2014/main" id="{3261A4D8-33BD-574C-6B6B-538D891439A1}"/>
              </a:ext>
            </a:extLst>
          </p:cNvPr>
          <p:cNvSpPr txBox="1"/>
          <p:nvPr/>
        </p:nvSpPr>
        <p:spPr>
          <a:xfrm>
            <a:off x="6500522" y="4349041"/>
            <a:ext cx="1355106" cy="338554"/>
          </a:xfrm>
          <a:prstGeom prst="rect">
            <a:avLst/>
          </a:prstGeom>
          <a:noFill/>
        </p:spPr>
        <p:txBody>
          <a:bodyPr wrap="square" rtlCol="0">
            <a:spAutoFit/>
          </a:bodyPr>
          <a:lstStyle/>
          <a:p>
            <a:r>
              <a:rPr lang="en-US" sz="1600" i="1">
                <a:solidFill>
                  <a:srgbClr val="C00000"/>
                </a:solidFill>
                <a:latin typeface="Calibri Light" panose="020F0302020204030204" pitchFamily="34" charset="0"/>
                <a:cs typeface="Calibri Light" panose="020F0302020204030204" pitchFamily="34" charset="0"/>
              </a:rPr>
              <a:t>Bottleneck</a:t>
            </a:r>
            <a:endParaRPr lang="en-US" sz="2000" i="1">
              <a:solidFill>
                <a:srgbClr val="C00000"/>
              </a:solidFill>
              <a:latin typeface="Calibri Light" panose="020F0302020204030204" pitchFamily="34" charset="0"/>
              <a:cs typeface="Calibri Light" panose="020F0302020204030204" pitchFamily="34" charset="0"/>
            </a:endParaRPr>
          </a:p>
        </p:txBody>
      </p:sp>
      <p:sp>
        <p:nvSpPr>
          <p:cNvPr id="2" name="TextBox 1">
            <a:extLst>
              <a:ext uri="{FF2B5EF4-FFF2-40B4-BE49-F238E27FC236}">
                <a16:creationId xmlns:a16="http://schemas.microsoft.com/office/drawing/2014/main" id="{79B2780B-B7FA-4F88-EC34-8782FA191E58}"/>
              </a:ext>
            </a:extLst>
          </p:cNvPr>
          <p:cNvSpPr txBox="1"/>
          <p:nvPr/>
        </p:nvSpPr>
        <p:spPr>
          <a:xfrm>
            <a:off x="4939052" y="3055200"/>
            <a:ext cx="1303285" cy="523220"/>
          </a:xfrm>
          <a:prstGeom prst="rect">
            <a:avLst/>
          </a:prstGeom>
          <a:noFill/>
        </p:spPr>
        <p:txBody>
          <a:bodyPr wrap="square" rtlCol="0">
            <a:spAutoFit/>
          </a:bodyPr>
          <a:lstStyle/>
          <a:p>
            <a:pPr algn="ctr"/>
            <a:r>
              <a:rPr lang="en-US" sz="1400" b="1">
                <a:solidFill>
                  <a:srgbClr val="C00000"/>
                </a:solidFill>
                <a:latin typeface="Open Sans" panose="020B0606030504020204" pitchFamily="34" charset="0"/>
                <a:ea typeface="Open Sans" panose="020B0606030504020204" pitchFamily="34" charset="0"/>
                <a:cs typeface="Open Sans" panose="020B0606030504020204" pitchFamily="34" charset="0"/>
              </a:rPr>
              <a:t>Congested link</a:t>
            </a:r>
          </a:p>
        </p:txBody>
      </p:sp>
      <p:sp>
        <p:nvSpPr>
          <p:cNvPr id="4" name="TextBox 3">
            <a:extLst>
              <a:ext uri="{FF2B5EF4-FFF2-40B4-BE49-F238E27FC236}">
                <a16:creationId xmlns:a16="http://schemas.microsoft.com/office/drawing/2014/main" id="{3F208656-79C4-4880-3F23-75B2D7609904}"/>
              </a:ext>
            </a:extLst>
          </p:cNvPr>
          <p:cNvSpPr txBox="1"/>
          <p:nvPr/>
        </p:nvSpPr>
        <p:spPr>
          <a:xfrm>
            <a:off x="4644018" y="4361560"/>
            <a:ext cx="1303285" cy="523220"/>
          </a:xfrm>
          <a:prstGeom prst="rect">
            <a:avLst/>
          </a:prstGeom>
          <a:noFill/>
        </p:spPr>
        <p:txBody>
          <a:bodyPr wrap="square" rtlCol="0">
            <a:spAutoFit/>
          </a:bodyPr>
          <a:lstStyle/>
          <a:p>
            <a:pPr algn="ctr"/>
            <a:r>
              <a:rPr lang="en-US" sz="1400" b="1">
                <a:solidFill>
                  <a:srgbClr val="C00000"/>
                </a:solidFill>
                <a:latin typeface="Open Sans" panose="020B0606030504020204" pitchFamily="34" charset="0"/>
                <a:ea typeface="Open Sans" panose="020B0606030504020204" pitchFamily="34" charset="0"/>
                <a:cs typeface="Open Sans" panose="020B0606030504020204" pitchFamily="34" charset="0"/>
              </a:rPr>
              <a:t>Network</a:t>
            </a:r>
          </a:p>
          <a:p>
            <a:pPr algn="ctr"/>
            <a:r>
              <a:rPr lang="en-US" sz="1400" b="1">
                <a:solidFill>
                  <a:srgbClr val="C00000"/>
                </a:solidFill>
                <a:latin typeface="Open Sans" panose="020B0606030504020204" pitchFamily="34" charset="0"/>
                <a:ea typeface="Open Sans" panose="020B0606030504020204" pitchFamily="34" charset="0"/>
                <a:cs typeface="Open Sans" panose="020B0606030504020204" pitchFamily="34" charset="0"/>
              </a:rPr>
              <a:t>delays</a:t>
            </a:r>
          </a:p>
        </p:txBody>
      </p:sp>
      <p:cxnSp>
        <p:nvCxnSpPr>
          <p:cNvPr id="5" name="Straight Arrow Connector 4">
            <a:extLst>
              <a:ext uri="{FF2B5EF4-FFF2-40B4-BE49-F238E27FC236}">
                <a16:creationId xmlns:a16="http://schemas.microsoft.com/office/drawing/2014/main" id="{E0AB2862-DB03-1B77-3A01-ACED93364951}"/>
              </a:ext>
            </a:extLst>
          </p:cNvPr>
          <p:cNvCxnSpPr>
            <a:cxnSpLocks/>
          </p:cNvCxnSpPr>
          <p:nvPr/>
        </p:nvCxnSpPr>
        <p:spPr>
          <a:xfrm>
            <a:off x="6142624" y="3037268"/>
            <a:ext cx="0" cy="546143"/>
          </a:xfrm>
          <a:prstGeom prst="straightConnector1">
            <a:avLst/>
          </a:prstGeom>
          <a:ln>
            <a:solidFill>
              <a:schemeClr val="accent2">
                <a:lumMod val="75000"/>
              </a:schemeClr>
            </a:solidFill>
            <a:headEnd type="triangle"/>
            <a:tailEnd type="triangle"/>
          </a:ln>
        </p:spPr>
        <p:style>
          <a:lnRef idx="2">
            <a:schemeClr val="dk1"/>
          </a:lnRef>
          <a:fillRef idx="0">
            <a:schemeClr val="dk1"/>
          </a:fillRef>
          <a:effectRef idx="1">
            <a:schemeClr val="dk1"/>
          </a:effectRef>
          <a:fontRef idx="minor">
            <a:schemeClr val="tx1"/>
          </a:fontRef>
        </p:style>
      </p:cxnSp>
      <p:sp>
        <p:nvSpPr>
          <p:cNvPr id="3" name="TextBox 2">
            <a:extLst>
              <a:ext uri="{FF2B5EF4-FFF2-40B4-BE49-F238E27FC236}">
                <a16:creationId xmlns:a16="http://schemas.microsoft.com/office/drawing/2014/main" id="{7D6C8BBD-3344-DA78-E5C8-F310D7128B8E}"/>
              </a:ext>
            </a:extLst>
          </p:cNvPr>
          <p:cNvSpPr txBox="1"/>
          <p:nvPr/>
        </p:nvSpPr>
        <p:spPr>
          <a:xfrm>
            <a:off x="8112210" y="2833210"/>
            <a:ext cx="765860" cy="523220"/>
          </a:xfrm>
          <a:prstGeom prst="rect">
            <a:avLst/>
          </a:prstGeom>
          <a:noFill/>
        </p:spPr>
        <p:txBody>
          <a:bodyPr wrap="square" rtlCol="0">
            <a:spAutoFit/>
          </a:bodyPr>
          <a:lstStyle/>
          <a:p>
            <a:r>
              <a:rPr lang="en-US" sz="1400" b="1">
                <a:solidFill>
                  <a:srgbClr val="C00000"/>
                </a:solidFill>
                <a:latin typeface="Open Sans" panose="020B0606030504020204" pitchFamily="34" charset="0"/>
                <a:ea typeface="Open Sans" panose="020B0606030504020204" pitchFamily="34" charset="0"/>
                <a:cs typeface="Open Sans" panose="020B0606030504020204" pitchFamily="34" charset="0"/>
              </a:rPr>
              <a:t>Slow node</a:t>
            </a:r>
          </a:p>
        </p:txBody>
      </p:sp>
      <p:sp>
        <p:nvSpPr>
          <p:cNvPr id="10" name="TextBox 9">
            <a:extLst>
              <a:ext uri="{FF2B5EF4-FFF2-40B4-BE49-F238E27FC236}">
                <a16:creationId xmlns:a16="http://schemas.microsoft.com/office/drawing/2014/main" id="{47548616-7899-8D68-B9F0-143D04963DE6}"/>
              </a:ext>
            </a:extLst>
          </p:cNvPr>
          <p:cNvSpPr txBox="1"/>
          <p:nvPr/>
        </p:nvSpPr>
        <p:spPr>
          <a:xfrm>
            <a:off x="8402145" y="1271904"/>
            <a:ext cx="3668511" cy="1446550"/>
          </a:xfrm>
          <a:prstGeom prst="rect">
            <a:avLst/>
          </a:prstGeom>
          <a:noFill/>
        </p:spPr>
        <p:txBody>
          <a:bodyPr wrap="square" rtlCol="0">
            <a:spAutoFit/>
          </a:bodyPr>
          <a:lstStyle/>
          <a:p>
            <a:pPr algn="ctr"/>
            <a:r>
              <a:rPr lang="en-US" sz="2000" dirty="0">
                <a:latin typeface="Open Sans" panose="020B0606030504020204" pitchFamily="34" charset="0"/>
                <a:ea typeface="Open Sans" panose="020B0606030504020204" pitchFamily="34" charset="0"/>
                <a:cs typeface="Open Sans" panose="020B0606030504020204" pitchFamily="34" charset="0"/>
              </a:rPr>
              <a:t>ML Models are Resilient Against Gradient Loss:</a:t>
            </a:r>
            <a:endParaRPr lang="en-US" sz="1600" b="1" dirty="0">
              <a:latin typeface="Open Sans" panose="020B0606030504020204" pitchFamily="34" charset="0"/>
              <a:ea typeface="Open Sans" panose="020B0606030504020204" pitchFamily="34" charset="0"/>
              <a:cs typeface="Open Sans" panose="020B0606030504020204" pitchFamily="34" charset="0"/>
            </a:endParaRPr>
          </a:p>
          <a:p>
            <a:pPr algn="ctr"/>
            <a:r>
              <a:rPr lang="en-US" sz="2400" b="1" dirty="0">
                <a:solidFill>
                  <a:srgbClr val="00B050"/>
                </a:solidFill>
                <a:latin typeface="Aptos" panose="020B0004020202020204" pitchFamily="34" charset="0"/>
                <a:ea typeface="Open Sans" panose="020B0606030504020204" pitchFamily="34" charset="0"/>
                <a:cs typeface="Open Sans" panose="020B0606030504020204" pitchFamily="34" charset="0"/>
              </a:rPr>
              <a:t>No need for 100% reliability</a:t>
            </a:r>
          </a:p>
        </p:txBody>
      </p:sp>
      <p:sp>
        <p:nvSpPr>
          <p:cNvPr id="12" name="Title 1">
            <a:extLst>
              <a:ext uri="{FF2B5EF4-FFF2-40B4-BE49-F238E27FC236}">
                <a16:creationId xmlns:a16="http://schemas.microsoft.com/office/drawing/2014/main" id="{FFFDE4EC-A994-14EC-3289-8F34BCBFDFC5}"/>
              </a:ext>
            </a:extLst>
          </p:cNvPr>
          <p:cNvSpPr txBox="1">
            <a:spLocks/>
          </p:cNvSpPr>
          <p:nvPr/>
        </p:nvSpPr>
        <p:spPr>
          <a:xfrm>
            <a:off x="301481" y="517067"/>
            <a:ext cx="11430001" cy="6400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1pPr>
            <a:lvl2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2pPr>
            <a:lvl3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3pPr>
            <a:lvl4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4pPr>
            <a:lvl5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5pPr>
            <a:lvl6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6pPr>
            <a:lvl7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7pPr>
            <a:lvl8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8pPr>
            <a:lvl9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9pPr>
          </a:lstStyle>
          <a:p>
            <a:r>
              <a:rPr lang="en-US" sz="3200" b="1" spc="-100" dirty="0" err="1">
                <a:solidFill>
                  <a:srgbClr val="1C4587"/>
                </a:solidFill>
                <a:latin typeface="Source Sans Pro" panose="020B0503030403020204" pitchFamily="34" charset="0"/>
                <a:ea typeface="Source Sans Pro" panose="020B0503030403020204" pitchFamily="34" charset="0"/>
                <a:cs typeface="+mj-cs"/>
              </a:rPr>
              <a:t>OptiReduce</a:t>
            </a:r>
            <a:r>
              <a:rPr lang="en-US" sz="3200" b="1" spc="-100" dirty="0">
                <a:solidFill>
                  <a:srgbClr val="1C4587"/>
                </a:solidFill>
                <a:latin typeface="Source Sans Pro" panose="020B0503030403020204" pitchFamily="34" charset="0"/>
                <a:ea typeface="Source Sans Pro" panose="020B0503030403020204" pitchFamily="34" charset="0"/>
                <a:cs typeface="+mj-cs"/>
              </a:rPr>
              <a:t>: A Tail-optimal </a:t>
            </a:r>
            <a:r>
              <a:rPr lang="en-US" sz="3200" b="1" spc="-100" dirty="0" err="1">
                <a:solidFill>
                  <a:srgbClr val="1C4587"/>
                </a:solidFill>
                <a:latin typeface="Source Sans Pro" panose="020B0503030403020204" pitchFamily="34" charset="0"/>
                <a:ea typeface="Source Sans Pro" panose="020B0503030403020204" pitchFamily="34" charset="0"/>
                <a:cs typeface="+mj-cs"/>
              </a:rPr>
              <a:t>AllReduce</a:t>
            </a:r>
            <a:endParaRPr lang="en-US" sz="3200" b="1" spc="-100" dirty="0">
              <a:solidFill>
                <a:srgbClr val="1C4587"/>
              </a:solidFill>
              <a:latin typeface="Source Sans Pro" panose="020B0503030403020204" pitchFamily="34" charset="0"/>
              <a:ea typeface="Source Sans Pro" panose="020B0503030403020204" pitchFamily="34" charset="0"/>
              <a:cs typeface="+mj-cs"/>
            </a:endParaRPr>
          </a:p>
        </p:txBody>
      </p:sp>
      <p:sp>
        <p:nvSpPr>
          <p:cNvPr id="7" name="TextBox 6">
            <a:extLst>
              <a:ext uri="{FF2B5EF4-FFF2-40B4-BE49-F238E27FC236}">
                <a16:creationId xmlns:a16="http://schemas.microsoft.com/office/drawing/2014/main" id="{6E9D3666-CABF-5DAD-37FA-DD6FD8775E69}"/>
              </a:ext>
            </a:extLst>
          </p:cNvPr>
          <p:cNvSpPr txBox="1"/>
          <p:nvPr/>
        </p:nvSpPr>
        <p:spPr>
          <a:xfrm>
            <a:off x="9542387" y="511015"/>
            <a:ext cx="2649613" cy="615553"/>
          </a:xfrm>
          <a:prstGeom prst="rect">
            <a:avLst/>
          </a:prstGeom>
          <a:noFill/>
        </p:spPr>
        <p:txBody>
          <a:bodyPr wrap="square">
            <a:spAutoFit/>
          </a:bodyPr>
          <a:lstStyle/>
          <a:p>
            <a:pPr lvl="1"/>
            <a:r>
              <a:rPr lang="en-US" sz="1600" dirty="0"/>
              <a:t>[</a:t>
            </a:r>
            <a:r>
              <a:rPr lang="en-US" sz="1600" dirty="0" err="1"/>
              <a:t>M.Shahbaz</a:t>
            </a:r>
            <a:r>
              <a:rPr lang="en-US" sz="1600" dirty="0"/>
              <a:t>, Michigan]</a:t>
            </a:r>
          </a:p>
          <a:p>
            <a:pPr marL="742950" lvl="1" indent="-285750">
              <a:buFont typeface="Courier New" panose="02070309020205020404" pitchFamily="49" charset="0"/>
              <a:buChar char="o"/>
            </a:pPr>
            <a:endParaRPr lang="en-US" sz="1800" dirty="0"/>
          </a:p>
        </p:txBody>
      </p:sp>
      <p:sp>
        <p:nvSpPr>
          <p:cNvPr id="11" name="TextBox 10">
            <a:extLst>
              <a:ext uri="{FF2B5EF4-FFF2-40B4-BE49-F238E27FC236}">
                <a16:creationId xmlns:a16="http://schemas.microsoft.com/office/drawing/2014/main" id="{8A6423EE-DC69-C925-CCF5-A503FE5E4A4B}"/>
              </a:ext>
            </a:extLst>
          </p:cNvPr>
          <p:cNvSpPr txBox="1"/>
          <p:nvPr/>
        </p:nvSpPr>
        <p:spPr>
          <a:xfrm>
            <a:off x="216977" y="1621042"/>
            <a:ext cx="4138613" cy="769441"/>
          </a:xfrm>
          <a:prstGeom prst="rect">
            <a:avLst/>
          </a:prstGeom>
          <a:noFill/>
        </p:spPr>
        <p:txBody>
          <a:bodyPr wrap="square" rtlCol="0">
            <a:spAutoFit/>
          </a:bodyPr>
          <a:lstStyle/>
          <a:p>
            <a:pPr algn="ctr" hangingPunct="0"/>
            <a:r>
              <a:rPr lang="en-US" sz="2200" dirty="0">
                <a:latin typeface="Open Sans" panose="020B0606030504020204" pitchFamily="34" charset="0"/>
                <a:ea typeface="Open Sans" panose="020B0606030504020204" pitchFamily="34" charset="0"/>
                <a:cs typeface="Open Sans" panose="020B0606030504020204" pitchFamily="34" charset="0"/>
              </a:rPr>
              <a:t>The message at the tail delays the </a:t>
            </a:r>
            <a:r>
              <a:rPr lang="en-US" sz="2200" dirty="0" err="1">
                <a:latin typeface="Open Sans" panose="020B0606030504020204" pitchFamily="34" charset="0"/>
                <a:ea typeface="Open Sans" panose="020B0606030504020204" pitchFamily="34" charset="0"/>
                <a:cs typeface="Open Sans" panose="020B0606030504020204" pitchFamily="34" charset="0"/>
              </a:rPr>
              <a:t>AllReduce</a:t>
            </a:r>
            <a:r>
              <a:rPr lang="en-US" sz="2200" dirty="0">
                <a:latin typeface="Open Sans" panose="020B0606030504020204" pitchFamily="34" charset="0"/>
                <a:ea typeface="Open Sans" panose="020B0606030504020204" pitchFamily="34" charset="0"/>
                <a:cs typeface="Open Sans" panose="020B0606030504020204" pitchFamily="34" charset="0"/>
              </a:rPr>
              <a:t> collective</a:t>
            </a:r>
          </a:p>
        </p:txBody>
      </p:sp>
      <p:sp>
        <p:nvSpPr>
          <p:cNvPr id="15" name="TextBox 14">
            <a:extLst>
              <a:ext uri="{FF2B5EF4-FFF2-40B4-BE49-F238E27FC236}">
                <a16:creationId xmlns:a16="http://schemas.microsoft.com/office/drawing/2014/main" id="{7F40E18E-148B-FA19-1B94-070D45285360}"/>
              </a:ext>
            </a:extLst>
          </p:cNvPr>
          <p:cNvSpPr txBox="1"/>
          <p:nvPr/>
        </p:nvSpPr>
        <p:spPr>
          <a:xfrm>
            <a:off x="2159715" y="4087460"/>
            <a:ext cx="8165244" cy="892552"/>
          </a:xfrm>
          <a:prstGeom prst="rect">
            <a:avLst/>
          </a:prstGeom>
          <a:solidFill>
            <a:srgbClr val="079548"/>
          </a:solidFill>
        </p:spPr>
        <p:txBody>
          <a:bodyPr wrap="square">
            <a:spAutoFit/>
          </a:bodyPr>
          <a:lstStyle/>
          <a:p>
            <a:pPr algn="ctr"/>
            <a:endParaRPr lang="en-US" sz="1000" dirty="0">
              <a:solidFill>
                <a:schemeClr val="tx2">
                  <a:lumMod val="20000"/>
                  <a:lumOff val="80000"/>
                </a:schemeClr>
              </a:solidFill>
              <a:latin typeface="Open Sans" panose="020B0606030504020204" pitchFamily="34" charset="0"/>
              <a:ea typeface="Open Sans" panose="020B0606030504020204" pitchFamily="34" charset="0"/>
              <a:cs typeface="Open Sans" panose="020B0606030504020204" pitchFamily="34" charset="0"/>
            </a:endParaRPr>
          </a:p>
          <a:p>
            <a:pPr algn="ctr"/>
            <a:r>
              <a:rPr lang="en-US" sz="3200" dirty="0">
                <a:solidFill>
                  <a:schemeClr val="tx2">
                    <a:lumMod val="20000"/>
                    <a:lumOff val="80000"/>
                  </a:schemeClr>
                </a:solidFill>
                <a:latin typeface="Open Sans" panose="020B0606030504020204" pitchFamily="34" charset="0"/>
                <a:ea typeface="Open Sans" panose="020B0606030504020204" pitchFamily="34" charset="0"/>
                <a:cs typeface="Open Sans" panose="020B0606030504020204" pitchFamily="34" charset="0"/>
              </a:rPr>
              <a:t>Propose: </a:t>
            </a:r>
            <a:r>
              <a:rPr lang="en-US" sz="3200" b="1" dirty="0">
                <a:solidFill>
                  <a:schemeClr val="tx2">
                    <a:lumMod val="20000"/>
                    <a:lumOff val="80000"/>
                  </a:schemeClr>
                </a:solidFill>
                <a:latin typeface="Open Sans" panose="020B0606030504020204" pitchFamily="34" charset="0"/>
                <a:ea typeface="Open Sans" panose="020B0606030504020204" pitchFamily="34" charset="0"/>
                <a:cs typeface="Open Sans" panose="020B0606030504020204" pitchFamily="34" charset="0"/>
              </a:rPr>
              <a:t>Ignore slow arriving data</a:t>
            </a:r>
          </a:p>
          <a:p>
            <a:pPr algn="ctr"/>
            <a:endParaRPr lang="en-US" sz="1000" i="0" dirty="0">
              <a:solidFill>
                <a:schemeClr val="tx2">
                  <a:lumMod val="20000"/>
                  <a:lumOff val="80000"/>
                </a:schemeClr>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16" name="TextBox 15">
            <a:extLst>
              <a:ext uri="{FF2B5EF4-FFF2-40B4-BE49-F238E27FC236}">
                <a16:creationId xmlns:a16="http://schemas.microsoft.com/office/drawing/2014/main" id="{3E8E66CC-C09B-DA31-1314-402DCBCFA559}"/>
              </a:ext>
            </a:extLst>
          </p:cNvPr>
          <p:cNvSpPr txBox="1"/>
          <p:nvPr/>
        </p:nvSpPr>
        <p:spPr>
          <a:xfrm>
            <a:off x="1867041" y="3117561"/>
            <a:ext cx="8817891" cy="892552"/>
          </a:xfrm>
          <a:prstGeom prst="rect">
            <a:avLst/>
          </a:prstGeom>
          <a:solidFill>
            <a:srgbClr val="C00000"/>
          </a:solidFill>
        </p:spPr>
        <p:txBody>
          <a:bodyPr wrap="square">
            <a:spAutoFit/>
          </a:bodyPr>
          <a:lstStyle/>
          <a:p>
            <a:pPr algn="ctr"/>
            <a:endParaRPr lang="en-US" sz="1000" b="0" i="0" dirty="0">
              <a:solidFill>
                <a:schemeClr val="tx2">
                  <a:lumMod val="20000"/>
                  <a:lumOff val="8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algn="ctr"/>
            <a:r>
              <a:rPr lang="en-US" sz="3200" dirty="0">
                <a:solidFill>
                  <a:schemeClr val="tx2">
                    <a:lumMod val="20000"/>
                    <a:lumOff val="80000"/>
                  </a:schemeClr>
                </a:solidFill>
                <a:latin typeface="Open Sans" panose="020B0606030504020204" pitchFamily="34" charset="0"/>
                <a:ea typeface="Open Sans" panose="020B0606030504020204" pitchFamily="34" charset="0"/>
                <a:cs typeface="Open Sans" panose="020B0606030504020204" pitchFamily="34" charset="0"/>
              </a:rPr>
              <a:t>Currently: </a:t>
            </a:r>
            <a:r>
              <a:rPr lang="en-US" sz="3200" i="0" dirty="0">
                <a:solidFill>
                  <a:schemeClr val="tx2">
                    <a:lumMod val="20000"/>
                    <a:lumOff val="80000"/>
                  </a:schemeClr>
                </a:solidFill>
                <a:effectLst/>
                <a:latin typeface="Open Sans" panose="020B0606030504020204" pitchFamily="34" charset="0"/>
                <a:ea typeface="Open Sans" panose="020B0606030504020204" pitchFamily="34" charset="0"/>
                <a:cs typeface="Open Sans" panose="020B0606030504020204" pitchFamily="34" charset="0"/>
              </a:rPr>
              <a:t>Wait</a:t>
            </a:r>
            <a:r>
              <a:rPr lang="en-US" sz="3200" b="0" i="0" dirty="0">
                <a:solidFill>
                  <a:schemeClr val="tx2">
                    <a:lumMod val="20000"/>
                    <a:lumOff val="80000"/>
                  </a:schemeClr>
                </a:solidFill>
                <a:effectLst/>
                <a:latin typeface="Open Sans" panose="020B0606030504020204" pitchFamily="34" charset="0"/>
                <a:ea typeface="Open Sans" panose="020B0606030504020204" pitchFamily="34" charset="0"/>
                <a:cs typeface="Open Sans" panose="020B0606030504020204" pitchFamily="34" charset="0"/>
              </a:rPr>
              <a:t> until the </a:t>
            </a:r>
            <a:r>
              <a:rPr lang="en-US" sz="3200" b="1" i="0" dirty="0">
                <a:solidFill>
                  <a:schemeClr val="tx2">
                    <a:lumMod val="20000"/>
                    <a:lumOff val="80000"/>
                  </a:schemeClr>
                </a:solidFill>
                <a:effectLst/>
                <a:latin typeface="Open Sans" panose="020B0606030504020204" pitchFamily="34" charset="0"/>
                <a:ea typeface="Open Sans" panose="020B0606030504020204" pitchFamily="34" charset="0"/>
                <a:cs typeface="Open Sans" panose="020B0606030504020204" pitchFamily="34" charset="0"/>
              </a:rPr>
              <a:t>last packet </a:t>
            </a:r>
            <a:r>
              <a:rPr lang="en-US" sz="3200" b="0" i="0" dirty="0">
                <a:solidFill>
                  <a:schemeClr val="tx2">
                    <a:lumMod val="20000"/>
                    <a:lumOff val="80000"/>
                  </a:schemeClr>
                </a:solidFill>
                <a:effectLst/>
                <a:latin typeface="Open Sans" panose="020B0606030504020204" pitchFamily="34" charset="0"/>
                <a:ea typeface="Open Sans" panose="020B0606030504020204" pitchFamily="34" charset="0"/>
                <a:cs typeface="Open Sans" panose="020B0606030504020204" pitchFamily="34" charset="0"/>
              </a:rPr>
              <a:t>arrives</a:t>
            </a:r>
          </a:p>
          <a:p>
            <a:pPr algn="ctr"/>
            <a:endParaRPr lang="en-US" sz="1000" dirty="0">
              <a:solidFill>
                <a:schemeClr val="tx2">
                  <a:lumMod val="20000"/>
                  <a:lumOff val="8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custDataLst>
      <p:tags r:id="rId1"/>
    </p:custDataLst>
    <p:extLst>
      <p:ext uri="{BB962C8B-B14F-4D97-AF65-F5344CB8AC3E}">
        <p14:creationId xmlns:p14="http://schemas.microsoft.com/office/powerpoint/2010/main" val="11336706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306564-C8A4-2BF1-6321-619D59CC16A4}"/>
            </a:ext>
          </a:extLst>
        </p:cNvPr>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BB9860FE-A6FA-6520-2A36-BDC9CA24198D}"/>
              </a:ext>
            </a:extLst>
          </p:cNvPr>
          <p:cNvCxnSpPr>
            <a:cxnSpLocks/>
          </p:cNvCxnSpPr>
          <p:nvPr/>
        </p:nvCxnSpPr>
        <p:spPr>
          <a:xfrm>
            <a:off x="3883827" y="4533857"/>
            <a:ext cx="1614777" cy="999658"/>
          </a:xfrm>
          <a:prstGeom prst="straightConnector1">
            <a:avLst/>
          </a:prstGeom>
          <a:ln>
            <a:prstDash val="lgDashDot"/>
            <a:headEnd type="triangle"/>
            <a:tailEnd type="none"/>
          </a:ln>
        </p:spPr>
        <p:style>
          <a:lnRef idx="2">
            <a:schemeClr val="dk1"/>
          </a:lnRef>
          <a:fillRef idx="0">
            <a:schemeClr val="dk1"/>
          </a:fillRef>
          <a:effectRef idx="1">
            <a:schemeClr val="dk1"/>
          </a:effectRef>
          <a:fontRef idx="minor">
            <a:schemeClr val="tx1"/>
          </a:fontRef>
        </p:style>
      </p:cxnSp>
      <p:cxnSp>
        <p:nvCxnSpPr>
          <p:cNvPr id="7" name="Straight Arrow Connector 6">
            <a:extLst>
              <a:ext uri="{FF2B5EF4-FFF2-40B4-BE49-F238E27FC236}">
                <a16:creationId xmlns:a16="http://schemas.microsoft.com/office/drawing/2014/main" id="{F4881B2F-CAC6-CAD2-8629-15389BA32288}"/>
              </a:ext>
            </a:extLst>
          </p:cNvPr>
          <p:cNvCxnSpPr>
            <a:cxnSpLocks/>
          </p:cNvCxnSpPr>
          <p:nvPr/>
        </p:nvCxnSpPr>
        <p:spPr>
          <a:xfrm flipH="1">
            <a:off x="3744340" y="2324143"/>
            <a:ext cx="1642747" cy="920191"/>
          </a:xfrm>
          <a:prstGeom prst="straightConnector1">
            <a:avLst/>
          </a:prstGeom>
          <a:ln w="19050">
            <a:prstDash val="lgDashDot"/>
            <a:headEnd type="triangle"/>
            <a:tailEnd type="none"/>
          </a:ln>
        </p:spPr>
        <p:style>
          <a:lnRef idx="1">
            <a:schemeClr val="dk1"/>
          </a:lnRef>
          <a:fillRef idx="0">
            <a:schemeClr val="dk1"/>
          </a:fillRef>
          <a:effectRef idx="0">
            <a:schemeClr val="dk1"/>
          </a:effectRef>
          <a:fontRef idx="minor">
            <a:schemeClr val="tx1"/>
          </a:fontRef>
        </p:style>
      </p:cxnSp>
      <p:cxnSp>
        <p:nvCxnSpPr>
          <p:cNvPr id="203" name="Straight Arrow Connector 202">
            <a:extLst>
              <a:ext uri="{FF2B5EF4-FFF2-40B4-BE49-F238E27FC236}">
                <a16:creationId xmlns:a16="http://schemas.microsoft.com/office/drawing/2014/main" id="{DE00E93A-8AF9-9C84-CEDF-A24271FD0C67}"/>
              </a:ext>
            </a:extLst>
          </p:cNvPr>
          <p:cNvCxnSpPr>
            <a:cxnSpLocks/>
          </p:cNvCxnSpPr>
          <p:nvPr/>
        </p:nvCxnSpPr>
        <p:spPr>
          <a:xfrm flipH="1">
            <a:off x="6804914" y="4533857"/>
            <a:ext cx="1658246" cy="999658"/>
          </a:xfrm>
          <a:prstGeom prst="straightConnector1">
            <a:avLst/>
          </a:prstGeom>
          <a:ln>
            <a:prstDash val="lgDashDot"/>
            <a:headEnd type="none"/>
            <a:tailEnd type="triangle"/>
          </a:ln>
        </p:spPr>
        <p:style>
          <a:lnRef idx="2">
            <a:schemeClr val="dk1"/>
          </a:lnRef>
          <a:fillRef idx="0">
            <a:schemeClr val="dk1"/>
          </a:fillRef>
          <a:effectRef idx="1">
            <a:schemeClr val="dk1"/>
          </a:effectRef>
          <a:fontRef idx="minor">
            <a:schemeClr val="tx1"/>
          </a:fontRef>
        </p:style>
      </p:cxnSp>
      <p:cxnSp>
        <p:nvCxnSpPr>
          <p:cNvPr id="206" name="Straight Arrow Connector 205">
            <a:extLst>
              <a:ext uri="{FF2B5EF4-FFF2-40B4-BE49-F238E27FC236}">
                <a16:creationId xmlns:a16="http://schemas.microsoft.com/office/drawing/2014/main" id="{E50D51C7-0CBF-1581-473D-61BAEFD001D0}"/>
              </a:ext>
            </a:extLst>
          </p:cNvPr>
          <p:cNvCxnSpPr>
            <a:cxnSpLocks/>
          </p:cNvCxnSpPr>
          <p:nvPr/>
        </p:nvCxnSpPr>
        <p:spPr>
          <a:xfrm flipH="1" flipV="1">
            <a:off x="6804914" y="2324143"/>
            <a:ext cx="1549756" cy="920191"/>
          </a:xfrm>
          <a:prstGeom prst="straightConnector1">
            <a:avLst/>
          </a:prstGeom>
          <a:ln>
            <a:prstDash val="lgDashDot"/>
            <a:headEnd type="triangle"/>
            <a:tailEnd type="none"/>
          </a:ln>
        </p:spPr>
        <p:style>
          <a:lnRef idx="2">
            <a:schemeClr val="dk1"/>
          </a:lnRef>
          <a:fillRef idx="0">
            <a:schemeClr val="dk1"/>
          </a:fillRef>
          <a:effectRef idx="1">
            <a:schemeClr val="dk1"/>
          </a:effectRef>
          <a:fontRef idx="minor">
            <a:schemeClr val="tx1"/>
          </a:fontRef>
        </p:style>
      </p:cxnSp>
      <p:sp>
        <p:nvSpPr>
          <p:cNvPr id="53" name="Rectangle 52">
            <a:extLst>
              <a:ext uri="{FF2B5EF4-FFF2-40B4-BE49-F238E27FC236}">
                <a16:creationId xmlns:a16="http://schemas.microsoft.com/office/drawing/2014/main" id="{9CF0AC34-17BB-B714-8D34-8F90A395A099}"/>
              </a:ext>
            </a:extLst>
          </p:cNvPr>
          <p:cNvSpPr/>
          <p:nvPr/>
        </p:nvSpPr>
        <p:spPr>
          <a:xfrm>
            <a:off x="5726334" y="1375513"/>
            <a:ext cx="771854" cy="311648"/>
          </a:xfrm>
          <a:prstGeom prst="rect">
            <a:avLst/>
          </a:prstGeom>
          <a:solidFill>
            <a:srgbClr val="DDEAF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i="1">
                <a:solidFill>
                  <a:schemeClr val="tx1"/>
                </a:solidFill>
                <a:latin typeface="Cambria" panose="02040503050406030204" pitchFamily="18" charset="0"/>
              </a:rPr>
              <a:t>x</a:t>
            </a:r>
          </a:p>
        </p:txBody>
      </p:sp>
      <p:sp>
        <p:nvSpPr>
          <p:cNvPr id="54" name="Rectangle 53">
            <a:extLst>
              <a:ext uri="{FF2B5EF4-FFF2-40B4-BE49-F238E27FC236}">
                <a16:creationId xmlns:a16="http://schemas.microsoft.com/office/drawing/2014/main" id="{D168DD54-5D50-56E9-E4FE-5CB678967DF7}"/>
              </a:ext>
            </a:extLst>
          </p:cNvPr>
          <p:cNvSpPr/>
          <p:nvPr/>
        </p:nvSpPr>
        <p:spPr>
          <a:xfrm>
            <a:off x="9003378" y="3650796"/>
            <a:ext cx="771854" cy="311648"/>
          </a:xfrm>
          <a:prstGeom prst="rect">
            <a:avLst/>
          </a:prstGeom>
          <a:solidFill>
            <a:srgbClr val="DDEAF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i="1">
                <a:solidFill>
                  <a:schemeClr val="tx1"/>
                </a:solidFill>
                <a:latin typeface="Cambria" panose="02040503050406030204" pitchFamily="18" charset="0"/>
              </a:rPr>
              <a:t>y</a:t>
            </a:r>
          </a:p>
        </p:txBody>
      </p:sp>
      <p:sp>
        <p:nvSpPr>
          <p:cNvPr id="55" name="Rectangle 54">
            <a:extLst>
              <a:ext uri="{FF2B5EF4-FFF2-40B4-BE49-F238E27FC236}">
                <a16:creationId xmlns:a16="http://schemas.microsoft.com/office/drawing/2014/main" id="{B3B1F0D7-8C61-CEC3-5525-2801022B7106}"/>
              </a:ext>
            </a:extLst>
          </p:cNvPr>
          <p:cNvSpPr/>
          <p:nvPr/>
        </p:nvSpPr>
        <p:spPr>
          <a:xfrm>
            <a:off x="5775182" y="6256095"/>
            <a:ext cx="771854" cy="311648"/>
          </a:xfrm>
          <a:prstGeom prst="rect">
            <a:avLst/>
          </a:prstGeom>
          <a:solidFill>
            <a:srgbClr val="DDEAF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i="1">
                <a:solidFill>
                  <a:schemeClr val="tx1"/>
                </a:solidFill>
                <a:latin typeface="Cambria" panose="02040503050406030204" pitchFamily="18" charset="0"/>
              </a:rPr>
              <a:t>z</a:t>
            </a:r>
          </a:p>
        </p:txBody>
      </p:sp>
      <p:sp>
        <p:nvSpPr>
          <p:cNvPr id="56" name="Rectangle 55">
            <a:extLst>
              <a:ext uri="{FF2B5EF4-FFF2-40B4-BE49-F238E27FC236}">
                <a16:creationId xmlns:a16="http://schemas.microsoft.com/office/drawing/2014/main" id="{8F9908FA-3B58-EE65-0489-21367304E044}"/>
              </a:ext>
            </a:extLst>
          </p:cNvPr>
          <p:cNvSpPr/>
          <p:nvPr/>
        </p:nvSpPr>
        <p:spPr>
          <a:xfrm>
            <a:off x="2327758" y="3640938"/>
            <a:ext cx="771854" cy="311648"/>
          </a:xfrm>
          <a:prstGeom prst="rect">
            <a:avLst/>
          </a:prstGeom>
          <a:solidFill>
            <a:srgbClr val="DDEAF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i="1">
                <a:solidFill>
                  <a:schemeClr val="tx1"/>
                </a:solidFill>
                <a:latin typeface="Cambria" panose="02040503050406030204" pitchFamily="18" charset="0"/>
              </a:rPr>
              <a:t>w</a:t>
            </a:r>
          </a:p>
        </p:txBody>
      </p:sp>
      <p:sp>
        <p:nvSpPr>
          <p:cNvPr id="57" name="Rectangle 56">
            <a:extLst>
              <a:ext uri="{FF2B5EF4-FFF2-40B4-BE49-F238E27FC236}">
                <a16:creationId xmlns:a16="http://schemas.microsoft.com/office/drawing/2014/main" id="{A73C94F1-A0B1-92E2-8800-72D8D4ACBFFC}"/>
              </a:ext>
            </a:extLst>
          </p:cNvPr>
          <p:cNvSpPr/>
          <p:nvPr/>
        </p:nvSpPr>
        <p:spPr>
          <a:xfrm>
            <a:off x="810729" y="1972762"/>
            <a:ext cx="771854" cy="311648"/>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0E072600-B932-F1E3-B05B-204CD828F8B1}"/>
              </a:ext>
            </a:extLst>
          </p:cNvPr>
          <p:cNvSpPr txBox="1"/>
          <p:nvPr/>
        </p:nvSpPr>
        <p:spPr>
          <a:xfrm>
            <a:off x="1680566" y="1692248"/>
            <a:ext cx="1221861" cy="923330"/>
          </a:xfrm>
          <a:prstGeom prst="rect">
            <a:avLst/>
          </a:prstGeom>
          <a:noFill/>
        </p:spPr>
        <p:txBody>
          <a:bodyPr wrap="square" rtlCol="0">
            <a:spAutoFit/>
          </a:bodyPr>
          <a:lstStyle/>
          <a:p>
            <a:r>
              <a:rPr lang="en-US"/>
              <a:t>Local Gradient</a:t>
            </a:r>
          </a:p>
          <a:p>
            <a:r>
              <a:rPr lang="en-US"/>
              <a:t>Data</a:t>
            </a:r>
          </a:p>
        </p:txBody>
      </p:sp>
      <p:sp>
        <p:nvSpPr>
          <p:cNvPr id="63" name="TextBox 62">
            <a:extLst>
              <a:ext uri="{FF2B5EF4-FFF2-40B4-BE49-F238E27FC236}">
                <a16:creationId xmlns:a16="http://schemas.microsoft.com/office/drawing/2014/main" id="{D31C610F-2221-C683-4100-8DEEAB5FFEDD}"/>
              </a:ext>
            </a:extLst>
          </p:cNvPr>
          <p:cNvSpPr txBox="1"/>
          <p:nvPr/>
        </p:nvSpPr>
        <p:spPr>
          <a:xfrm>
            <a:off x="3331423" y="4223801"/>
            <a:ext cx="1011868" cy="369332"/>
          </a:xfrm>
          <a:prstGeom prst="rect">
            <a:avLst/>
          </a:prstGeom>
          <a:noFill/>
        </p:spPr>
        <p:txBody>
          <a:bodyPr wrap="square" rtlCol="0">
            <a:spAutoFit/>
          </a:bodyPr>
          <a:lstStyle/>
          <a:p>
            <a:r>
              <a:rPr lang="en-US" b="1"/>
              <a:t>Node 1</a:t>
            </a:r>
          </a:p>
        </p:txBody>
      </p:sp>
      <p:sp>
        <p:nvSpPr>
          <p:cNvPr id="193" name="TextBox 192">
            <a:extLst>
              <a:ext uri="{FF2B5EF4-FFF2-40B4-BE49-F238E27FC236}">
                <a16:creationId xmlns:a16="http://schemas.microsoft.com/office/drawing/2014/main" id="{C2838F45-077F-4857-2D23-81590DAA92CD}"/>
              </a:ext>
            </a:extLst>
          </p:cNvPr>
          <p:cNvSpPr txBox="1"/>
          <p:nvPr/>
        </p:nvSpPr>
        <p:spPr>
          <a:xfrm>
            <a:off x="7977811" y="4223801"/>
            <a:ext cx="1011868" cy="369332"/>
          </a:xfrm>
          <a:prstGeom prst="rect">
            <a:avLst/>
          </a:prstGeom>
          <a:noFill/>
        </p:spPr>
        <p:txBody>
          <a:bodyPr wrap="square" rtlCol="0">
            <a:spAutoFit/>
          </a:bodyPr>
          <a:lstStyle/>
          <a:p>
            <a:r>
              <a:rPr lang="en-US" b="1"/>
              <a:t>Node 3</a:t>
            </a:r>
          </a:p>
        </p:txBody>
      </p:sp>
      <p:sp>
        <p:nvSpPr>
          <p:cNvPr id="194" name="TextBox 193">
            <a:extLst>
              <a:ext uri="{FF2B5EF4-FFF2-40B4-BE49-F238E27FC236}">
                <a16:creationId xmlns:a16="http://schemas.microsoft.com/office/drawing/2014/main" id="{A4535E13-B778-91E3-42DD-1D9537C41D7C}"/>
              </a:ext>
            </a:extLst>
          </p:cNvPr>
          <p:cNvSpPr txBox="1"/>
          <p:nvPr/>
        </p:nvSpPr>
        <p:spPr>
          <a:xfrm>
            <a:off x="5714182" y="5898521"/>
            <a:ext cx="1011868" cy="369332"/>
          </a:xfrm>
          <a:prstGeom prst="rect">
            <a:avLst/>
          </a:prstGeom>
          <a:noFill/>
        </p:spPr>
        <p:txBody>
          <a:bodyPr wrap="square" rtlCol="0">
            <a:spAutoFit/>
          </a:bodyPr>
          <a:lstStyle/>
          <a:p>
            <a:r>
              <a:rPr lang="en-US" b="1"/>
              <a:t>Node 4</a:t>
            </a:r>
          </a:p>
        </p:txBody>
      </p:sp>
      <p:pic>
        <p:nvPicPr>
          <p:cNvPr id="195" name="Picture 194">
            <a:extLst>
              <a:ext uri="{FF2B5EF4-FFF2-40B4-BE49-F238E27FC236}">
                <a16:creationId xmlns:a16="http://schemas.microsoft.com/office/drawing/2014/main" id="{91D41717-4338-775D-9B19-56C4914BF556}"/>
              </a:ext>
            </a:extLst>
          </p:cNvPr>
          <p:cNvPicPr>
            <a:picLocks noChangeAspect="1"/>
          </p:cNvPicPr>
          <p:nvPr/>
        </p:nvPicPr>
        <p:blipFill rotWithShape="1">
          <a:blip r:embed="rId4"/>
          <a:srcRect l="10233" r="9613"/>
          <a:stretch/>
        </p:blipFill>
        <p:spPr>
          <a:xfrm>
            <a:off x="3297323" y="3319275"/>
            <a:ext cx="1011868" cy="978359"/>
          </a:xfrm>
          <a:prstGeom prst="rect">
            <a:avLst/>
          </a:prstGeom>
        </p:spPr>
      </p:pic>
      <p:pic>
        <p:nvPicPr>
          <p:cNvPr id="197" name="Picture 196">
            <a:extLst>
              <a:ext uri="{FF2B5EF4-FFF2-40B4-BE49-F238E27FC236}">
                <a16:creationId xmlns:a16="http://schemas.microsoft.com/office/drawing/2014/main" id="{E6951105-3DA6-DA3A-131E-E31C6B042FB8}"/>
              </a:ext>
            </a:extLst>
          </p:cNvPr>
          <p:cNvPicPr>
            <a:picLocks noChangeAspect="1"/>
          </p:cNvPicPr>
          <p:nvPr/>
        </p:nvPicPr>
        <p:blipFill rotWithShape="1">
          <a:blip r:embed="rId4"/>
          <a:srcRect l="10233" r="9613"/>
          <a:stretch/>
        </p:blipFill>
        <p:spPr>
          <a:xfrm>
            <a:off x="7896211" y="3319275"/>
            <a:ext cx="1011868" cy="978359"/>
          </a:xfrm>
          <a:prstGeom prst="rect">
            <a:avLst/>
          </a:prstGeom>
        </p:spPr>
      </p:pic>
      <p:pic>
        <p:nvPicPr>
          <p:cNvPr id="198" name="Picture 197">
            <a:extLst>
              <a:ext uri="{FF2B5EF4-FFF2-40B4-BE49-F238E27FC236}">
                <a16:creationId xmlns:a16="http://schemas.microsoft.com/office/drawing/2014/main" id="{B296DA28-CA83-C763-DB92-76068E453F17}"/>
              </a:ext>
            </a:extLst>
          </p:cNvPr>
          <p:cNvPicPr>
            <a:picLocks noChangeAspect="1"/>
          </p:cNvPicPr>
          <p:nvPr/>
        </p:nvPicPr>
        <p:blipFill rotWithShape="1">
          <a:blip r:embed="rId4"/>
          <a:srcRect l="10233" r="9613"/>
          <a:stretch/>
        </p:blipFill>
        <p:spPr>
          <a:xfrm>
            <a:off x="5651361" y="4986064"/>
            <a:ext cx="1011868" cy="978359"/>
          </a:xfrm>
          <a:prstGeom prst="rect">
            <a:avLst/>
          </a:prstGeom>
        </p:spPr>
      </p:pic>
      <p:sp>
        <p:nvSpPr>
          <p:cNvPr id="8" name="TextBox 7">
            <a:extLst>
              <a:ext uri="{FF2B5EF4-FFF2-40B4-BE49-F238E27FC236}">
                <a16:creationId xmlns:a16="http://schemas.microsoft.com/office/drawing/2014/main" id="{96C4F22E-F5F9-6698-CB6E-92CE2CBF400D}"/>
              </a:ext>
            </a:extLst>
          </p:cNvPr>
          <p:cNvSpPr txBox="1"/>
          <p:nvPr/>
        </p:nvSpPr>
        <p:spPr>
          <a:xfrm>
            <a:off x="5720476" y="1658998"/>
            <a:ext cx="1011868" cy="369332"/>
          </a:xfrm>
          <a:prstGeom prst="rect">
            <a:avLst/>
          </a:prstGeom>
          <a:noFill/>
        </p:spPr>
        <p:txBody>
          <a:bodyPr wrap="square" rtlCol="0">
            <a:spAutoFit/>
          </a:bodyPr>
          <a:lstStyle/>
          <a:p>
            <a:r>
              <a:rPr lang="en-US" b="1"/>
              <a:t>Node 2</a:t>
            </a:r>
          </a:p>
        </p:txBody>
      </p:sp>
      <p:pic>
        <p:nvPicPr>
          <p:cNvPr id="9" name="Picture 8">
            <a:extLst>
              <a:ext uri="{FF2B5EF4-FFF2-40B4-BE49-F238E27FC236}">
                <a16:creationId xmlns:a16="http://schemas.microsoft.com/office/drawing/2014/main" id="{9B75D1D1-F4CF-7FBC-A7B6-88B9DADA06BF}"/>
              </a:ext>
            </a:extLst>
          </p:cNvPr>
          <p:cNvPicPr>
            <a:picLocks noChangeAspect="1"/>
          </p:cNvPicPr>
          <p:nvPr/>
        </p:nvPicPr>
        <p:blipFill rotWithShape="1">
          <a:blip r:embed="rId4"/>
          <a:srcRect l="10233" r="9613"/>
          <a:stretch/>
        </p:blipFill>
        <p:spPr>
          <a:xfrm>
            <a:off x="5651361" y="1977305"/>
            <a:ext cx="1011868" cy="978359"/>
          </a:xfrm>
          <a:prstGeom prst="rect">
            <a:avLst/>
          </a:prstGeom>
        </p:spPr>
      </p:pic>
      <p:sp>
        <p:nvSpPr>
          <p:cNvPr id="2" name="Title 1">
            <a:extLst>
              <a:ext uri="{FF2B5EF4-FFF2-40B4-BE49-F238E27FC236}">
                <a16:creationId xmlns:a16="http://schemas.microsoft.com/office/drawing/2014/main" id="{1BA4ED06-7E27-A89A-8C59-855C2CB4897E}"/>
              </a:ext>
            </a:extLst>
          </p:cNvPr>
          <p:cNvSpPr txBox="1">
            <a:spLocks/>
          </p:cNvSpPr>
          <p:nvPr/>
        </p:nvSpPr>
        <p:spPr>
          <a:xfrm>
            <a:off x="254983" y="548194"/>
            <a:ext cx="11430001" cy="6400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1pPr>
            <a:lvl2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2pPr>
            <a:lvl3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3pPr>
            <a:lvl4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4pPr>
            <a:lvl5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5pPr>
            <a:lvl6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6pPr>
            <a:lvl7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7pPr>
            <a:lvl8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8pPr>
            <a:lvl9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9pPr>
          </a:lstStyle>
          <a:p>
            <a:pPr hangingPunct="1"/>
            <a:r>
              <a:rPr lang="en-US" sz="3200" b="1" spc="-100" dirty="0">
                <a:solidFill>
                  <a:srgbClr val="1C4587"/>
                </a:solidFill>
                <a:latin typeface="Source Sans Pro" panose="020B0503030403020204" pitchFamily="34" charset="0"/>
                <a:ea typeface="Source Sans Pro" panose="020B0503030403020204" pitchFamily="34" charset="0"/>
                <a:cs typeface="+mj-cs"/>
              </a:rPr>
              <a:t>Existing Ring </a:t>
            </a:r>
            <a:r>
              <a:rPr lang="en-US" sz="3200" b="1" spc="-100" dirty="0" err="1">
                <a:solidFill>
                  <a:srgbClr val="1C4587"/>
                </a:solidFill>
                <a:latin typeface="Source Sans Pro" panose="020B0503030403020204" pitchFamily="34" charset="0"/>
                <a:ea typeface="Source Sans Pro" panose="020B0503030403020204" pitchFamily="34" charset="0"/>
                <a:cs typeface="+mj-cs"/>
              </a:rPr>
              <a:t>AllReduce</a:t>
            </a:r>
            <a:endParaRPr lang="en-US" sz="3200" b="1" spc="-100" dirty="0">
              <a:solidFill>
                <a:srgbClr val="1C4587"/>
              </a:solidFill>
              <a:latin typeface="Source Sans Pro" panose="020B0503030403020204" pitchFamily="34" charset="0"/>
              <a:ea typeface="Source Sans Pro" panose="020B0503030403020204" pitchFamily="34" charset="0"/>
              <a:cs typeface="+mj-cs"/>
            </a:endParaRPr>
          </a:p>
        </p:txBody>
      </p:sp>
    </p:spTree>
    <p:custDataLst>
      <p:tags r:id="rId1"/>
    </p:custDataLst>
    <p:extLst>
      <p:ext uri="{BB962C8B-B14F-4D97-AF65-F5344CB8AC3E}">
        <p14:creationId xmlns:p14="http://schemas.microsoft.com/office/powerpoint/2010/main" val="3243330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2.08333E-6 1.85185E-6 L 0.23711 0.21088 " pathEditMode="relative" rAng="0" ptsTypes="AA">
                                      <p:cBhvr>
                                        <p:cTn id="6" dur="2000" fill="hold"/>
                                        <p:tgtEl>
                                          <p:spTgt spid="53"/>
                                        </p:tgtEl>
                                        <p:attrNameLst>
                                          <p:attrName>ppt_x</p:attrName>
                                          <p:attrName>ppt_y</p:attrName>
                                        </p:attrNameLst>
                                      </p:cBhvr>
                                      <p:rCtr x="11849" y="10532"/>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A3DAE-037A-488E-E25A-C94ABE1D2521}"/>
            </a:ext>
          </a:extLst>
        </p:cNvPr>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6361EED4-8513-7878-4EA3-AE9D6E3E065A}"/>
              </a:ext>
            </a:extLst>
          </p:cNvPr>
          <p:cNvCxnSpPr>
            <a:cxnSpLocks/>
          </p:cNvCxnSpPr>
          <p:nvPr/>
        </p:nvCxnSpPr>
        <p:spPr>
          <a:xfrm>
            <a:off x="3883827" y="4533857"/>
            <a:ext cx="1614777" cy="999658"/>
          </a:xfrm>
          <a:prstGeom prst="straightConnector1">
            <a:avLst/>
          </a:prstGeom>
          <a:ln>
            <a:prstDash val="lgDashDot"/>
            <a:headEnd type="triangle"/>
            <a:tailEnd type="none"/>
          </a:ln>
        </p:spPr>
        <p:style>
          <a:lnRef idx="2">
            <a:schemeClr val="dk1"/>
          </a:lnRef>
          <a:fillRef idx="0">
            <a:schemeClr val="dk1"/>
          </a:fillRef>
          <a:effectRef idx="1">
            <a:schemeClr val="dk1"/>
          </a:effectRef>
          <a:fontRef idx="minor">
            <a:schemeClr val="tx1"/>
          </a:fontRef>
        </p:style>
      </p:cxnSp>
      <p:cxnSp>
        <p:nvCxnSpPr>
          <p:cNvPr id="7" name="Straight Arrow Connector 6">
            <a:extLst>
              <a:ext uri="{FF2B5EF4-FFF2-40B4-BE49-F238E27FC236}">
                <a16:creationId xmlns:a16="http://schemas.microsoft.com/office/drawing/2014/main" id="{3CD5C9CD-B283-5E42-8530-92EDB8EE98EA}"/>
              </a:ext>
            </a:extLst>
          </p:cNvPr>
          <p:cNvCxnSpPr>
            <a:cxnSpLocks/>
          </p:cNvCxnSpPr>
          <p:nvPr/>
        </p:nvCxnSpPr>
        <p:spPr>
          <a:xfrm flipH="1">
            <a:off x="3744340" y="2324143"/>
            <a:ext cx="1642747" cy="920191"/>
          </a:xfrm>
          <a:prstGeom prst="straightConnector1">
            <a:avLst/>
          </a:prstGeom>
          <a:ln w="19050">
            <a:prstDash val="lgDashDot"/>
            <a:headEnd type="triangle"/>
            <a:tailEnd type="none"/>
          </a:ln>
        </p:spPr>
        <p:style>
          <a:lnRef idx="1">
            <a:schemeClr val="dk1"/>
          </a:lnRef>
          <a:fillRef idx="0">
            <a:schemeClr val="dk1"/>
          </a:fillRef>
          <a:effectRef idx="0">
            <a:schemeClr val="dk1"/>
          </a:effectRef>
          <a:fontRef idx="minor">
            <a:schemeClr val="tx1"/>
          </a:fontRef>
        </p:style>
      </p:cxnSp>
      <p:cxnSp>
        <p:nvCxnSpPr>
          <p:cNvPr id="203" name="Straight Arrow Connector 202">
            <a:extLst>
              <a:ext uri="{FF2B5EF4-FFF2-40B4-BE49-F238E27FC236}">
                <a16:creationId xmlns:a16="http://schemas.microsoft.com/office/drawing/2014/main" id="{8523FDA5-B752-4B92-A61A-0F36A7B92D99}"/>
              </a:ext>
            </a:extLst>
          </p:cNvPr>
          <p:cNvCxnSpPr>
            <a:cxnSpLocks/>
          </p:cNvCxnSpPr>
          <p:nvPr/>
        </p:nvCxnSpPr>
        <p:spPr>
          <a:xfrm flipH="1">
            <a:off x="6804914" y="4533857"/>
            <a:ext cx="1658246" cy="999658"/>
          </a:xfrm>
          <a:prstGeom prst="straightConnector1">
            <a:avLst/>
          </a:prstGeom>
          <a:ln>
            <a:prstDash val="lgDashDot"/>
            <a:headEnd type="none"/>
            <a:tailEnd type="triangle"/>
          </a:ln>
        </p:spPr>
        <p:style>
          <a:lnRef idx="2">
            <a:schemeClr val="dk1"/>
          </a:lnRef>
          <a:fillRef idx="0">
            <a:schemeClr val="dk1"/>
          </a:fillRef>
          <a:effectRef idx="1">
            <a:schemeClr val="dk1"/>
          </a:effectRef>
          <a:fontRef idx="minor">
            <a:schemeClr val="tx1"/>
          </a:fontRef>
        </p:style>
      </p:cxnSp>
      <p:cxnSp>
        <p:nvCxnSpPr>
          <p:cNvPr id="206" name="Straight Arrow Connector 205">
            <a:extLst>
              <a:ext uri="{FF2B5EF4-FFF2-40B4-BE49-F238E27FC236}">
                <a16:creationId xmlns:a16="http://schemas.microsoft.com/office/drawing/2014/main" id="{E2739071-D6D3-4A83-4495-CE37F987F04A}"/>
              </a:ext>
            </a:extLst>
          </p:cNvPr>
          <p:cNvCxnSpPr>
            <a:cxnSpLocks/>
          </p:cNvCxnSpPr>
          <p:nvPr/>
        </p:nvCxnSpPr>
        <p:spPr>
          <a:xfrm flipH="1" flipV="1">
            <a:off x="6804914" y="2324143"/>
            <a:ext cx="1549756" cy="920191"/>
          </a:xfrm>
          <a:prstGeom prst="straightConnector1">
            <a:avLst/>
          </a:prstGeom>
          <a:ln>
            <a:prstDash val="lgDashDot"/>
            <a:headEnd type="triangle"/>
            <a:tailEnd type="none"/>
          </a:ln>
        </p:spPr>
        <p:style>
          <a:lnRef idx="2">
            <a:schemeClr val="dk1"/>
          </a:lnRef>
          <a:fillRef idx="0">
            <a:schemeClr val="dk1"/>
          </a:fillRef>
          <a:effectRef idx="1">
            <a:schemeClr val="dk1"/>
          </a:effectRef>
          <a:fontRef idx="minor">
            <a:schemeClr val="tx1"/>
          </a:fontRef>
        </p:style>
      </p:cxnSp>
      <p:sp>
        <p:nvSpPr>
          <p:cNvPr id="55" name="Rectangle 54">
            <a:extLst>
              <a:ext uri="{FF2B5EF4-FFF2-40B4-BE49-F238E27FC236}">
                <a16:creationId xmlns:a16="http://schemas.microsoft.com/office/drawing/2014/main" id="{61C25FB8-9692-8A70-AF59-C675A2BAE119}"/>
              </a:ext>
            </a:extLst>
          </p:cNvPr>
          <p:cNvSpPr/>
          <p:nvPr/>
        </p:nvSpPr>
        <p:spPr>
          <a:xfrm>
            <a:off x="5775182" y="6256095"/>
            <a:ext cx="771854" cy="311648"/>
          </a:xfrm>
          <a:prstGeom prst="rect">
            <a:avLst/>
          </a:prstGeom>
          <a:solidFill>
            <a:srgbClr val="DDEAF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i="1">
                <a:solidFill>
                  <a:schemeClr val="tx1"/>
                </a:solidFill>
                <a:latin typeface="Cambria" panose="02040503050406030204" pitchFamily="18" charset="0"/>
              </a:rPr>
              <a:t>z</a:t>
            </a:r>
          </a:p>
        </p:txBody>
      </p:sp>
      <p:sp>
        <p:nvSpPr>
          <p:cNvPr id="56" name="Rectangle 55">
            <a:extLst>
              <a:ext uri="{FF2B5EF4-FFF2-40B4-BE49-F238E27FC236}">
                <a16:creationId xmlns:a16="http://schemas.microsoft.com/office/drawing/2014/main" id="{C024B7A7-BFA2-DE4B-FC8F-1E3F8EE18E07}"/>
              </a:ext>
            </a:extLst>
          </p:cNvPr>
          <p:cNvSpPr/>
          <p:nvPr/>
        </p:nvSpPr>
        <p:spPr>
          <a:xfrm>
            <a:off x="2327758" y="3640938"/>
            <a:ext cx="771854" cy="311648"/>
          </a:xfrm>
          <a:prstGeom prst="rect">
            <a:avLst/>
          </a:prstGeom>
          <a:solidFill>
            <a:srgbClr val="DDEAF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i="1">
                <a:solidFill>
                  <a:schemeClr val="tx1"/>
                </a:solidFill>
                <a:latin typeface="Cambria" panose="02040503050406030204" pitchFamily="18" charset="0"/>
              </a:rPr>
              <a:t>w</a:t>
            </a:r>
          </a:p>
        </p:txBody>
      </p:sp>
      <p:sp>
        <p:nvSpPr>
          <p:cNvPr id="57" name="Rectangle 56">
            <a:extLst>
              <a:ext uri="{FF2B5EF4-FFF2-40B4-BE49-F238E27FC236}">
                <a16:creationId xmlns:a16="http://schemas.microsoft.com/office/drawing/2014/main" id="{28EA85FC-9884-8C4B-E8A6-59E15369BDFE}"/>
              </a:ext>
            </a:extLst>
          </p:cNvPr>
          <p:cNvSpPr/>
          <p:nvPr/>
        </p:nvSpPr>
        <p:spPr>
          <a:xfrm>
            <a:off x="810729" y="1972762"/>
            <a:ext cx="771854" cy="311648"/>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5478A56A-9A82-9F1E-3C83-108AE0955574}"/>
              </a:ext>
            </a:extLst>
          </p:cNvPr>
          <p:cNvSpPr txBox="1"/>
          <p:nvPr/>
        </p:nvSpPr>
        <p:spPr>
          <a:xfrm>
            <a:off x="1680566" y="1692248"/>
            <a:ext cx="1221861" cy="923330"/>
          </a:xfrm>
          <a:prstGeom prst="rect">
            <a:avLst/>
          </a:prstGeom>
          <a:noFill/>
        </p:spPr>
        <p:txBody>
          <a:bodyPr wrap="square" rtlCol="0">
            <a:spAutoFit/>
          </a:bodyPr>
          <a:lstStyle/>
          <a:p>
            <a:r>
              <a:rPr lang="en-US"/>
              <a:t>Local Gradient</a:t>
            </a:r>
          </a:p>
          <a:p>
            <a:r>
              <a:rPr lang="en-US"/>
              <a:t>Data</a:t>
            </a:r>
          </a:p>
        </p:txBody>
      </p:sp>
      <p:sp>
        <p:nvSpPr>
          <p:cNvPr id="63" name="TextBox 62">
            <a:extLst>
              <a:ext uri="{FF2B5EF4-FFF2-40B4-BE49-F238E27FC236}">
                <a16:creationId xmlns:a16="http://schemas.microsoft.com/office/drawing/2014/main" id="{FE5496F6-EFDA-5EDF-CE27-CDFE76D02EA3}"/>
              </a:ext>
            </a:extLst>
          </p:cNvPr>
          <p:cNvSpPr txBox="1"/>
          <p:nvPr/>
        </p:nvSpPr>
        <p:spPr>
          <a:xfrm>
            <a:off x="3331423" y="4223801"/>
            <a:ext cx="1011868" cy="369332"/>
          </a:xfrm>
          <a:prstGeom prst="rect">
            <a:avLst/>
          </a:prstGeom>
          <a:noFill/>
        </p:spPr>
        <p:txBody>
          <a:bodyPr wrap="square" rtlCol="0">
            <a:spAutoFit/>
          </a:bodyPr>
          <a:lstStyle/>
          <a:p>
            <a:r>
              <a:rPr lang="en-US" b="1"/>
              <a:t>Node 1</a:t>
            </a:r>
          </a:p>
        </p:txBody>
      </p:sp>
      <p:sp>
        <p:nvSpPr>
          <p:cNvPr id="193" name="TextBox 192">
            <a:extLst>
              <a:ext uri="{FF2B5EF4-FFF2-40B4-BE49-F238E27FC236}">
                <a16:creationId xmlns:a16="http://schemas.microsoft.com/office/drawing/2014/main" id="{188D5474-47B1-5334-6B3E-813AD7040FC4}"/>
              </a:ext>
            </a:extLst>
          </p:cNvPr>
          <p:cNvSpPr txBox="1"/>
          <p:nvPr/>
        </p:nvSpPr>
        <p:spPr>
          <a:xfrm>
            <a:off x="7977811" y="4223801"/>
            <a:ext cx="1011868" cy="369332"/>
          </a:xfrm>
          <a:prstGeom prst="rect">
            <a:avLst/>
          </a:prstGeom>
          <a:noFill/>
        </p:spPr>
        <p:txBody>
          <a:bodyPr wrap="square" rtlCol="0">
            <a:spAutoFit/>
          </a:bodyPr>
          <a:lstStyle/>
          <a:p>
            <a:r>
              <a:rPr lang="en-US" b="1"/>
              <a:t>Node 3</a:t>
            </a:r>
          </a:p>
        </p:txBody>
      </p:sp>
      <p:sp>
        <p:nvSpPr>
          <p:cNvPr id="194" name="TextBox 193">
            <a:extLst>
              <a:ext uri="{FF2B5EF4-FFF2-40B4-BE49-F238E27FC236}">
                <a16:creationId xmlns:a16="http://schemas.microsoft.com/office/drawing/2014/main" id="{6B7EB202-7F1E-9BF2-AB83-C140590199F7}"/>
              </a:ext>
            </a:extLst>
          </p:cNvPr>
          <p:cNvSpPr txBox="1"/>
          <p:nvPr/>
        </p:nvSpPr>
        <p:spPr>
          <a:xfrm>
            <a:off x="5714182" y="5898521"/>
            <a:ext cx="1011868" cy="369332"/>
          </a:xfrm>
          <a:prstGeom prst="rect">
            <a:avLst/>
          </a:prstGeom>
          <a:noFill/>
        </p:spPr>
        <p:txBody>
          <a:bodyPr wrap="square" rtlCol="0">
            <a:spAutoFit/>
          </a:bodyPr>
          <a:lstStyle/>
          <a:p>
            <a:r>
              <a:rPr lang="en-US" b="1"/>
              <a:t>Node 4</a:t>
            </a:r>
          </a:p>
        </p:txBody>
      </p:sp>
      <p:pic>
        <p:nvPicPr>
          <p:cNvPr id="195" name="Picture 194">
            <a:extLst>
              <a:ext uri="{FF2B5EF4-FFF2-40B4-BE49-F238E27FC236}">
                <a16:creationId xmlns:a16="http://schemas.microsoft.com/office/drawing/2014/main" id="{EBB2B274-14FD-3041-C0C6-DF523418A971}"/>
              </a:ext>
            </a:extLst>
          </p:cNvPr>
          <p:cNvPicPr>
            <a:picLocks noChangeAspect="1"/>
          </p:cNvPicPr>
          <p:nvPr/>
        </p:nvPicPr>
        <p:blipFill rotWithShape="1">
          <a:blip r:embed="rId4"/>
          <a:srcRect l="10233" r="9613"/>
          <a:stretch/>
        </p:blipFill>
        <p:spPr>
          <a:xfrm>
            <a:off x="3297323" y="3319275"/>
            <a:ext cx="1011868" cy="978359"/>
          </a:xfrm>
          <a:prstGeom prst="rect">
            <a:avLst/>
          </a:prstGeom>
        </p:spPr>
      </p:pic>
      <p:pic>
        <p:nvPicPr>
          <p:cNvPr id="197" name="Picture 196">
            <a:extLst>
              <a:ext uri="{FF2B5EF4-FFF2-40B4-BE49-F238E27FC236}">
                <a16:creationId xmlns:a16="http://schemas.microsoft.com/office/drawing/2014/main" id="{838BA308-44AF-A50C-8CC5-81A6855CA013}"/>
              </a:ext>
            </a:extLst>
          </p:cNvPr>
          <p:cNvPicPr>
            <a:picLocks noChangeAspect="1"/>
          </p:cNvPicPr>
          <p:nvPr/>
        </p:nvPicPr>
        <p:blipFill rotWithShape="1">
          <a:blip r:embed="rId4"/>
          <a:srcRect l="10233" r="9613"/>
          <a:stretch/>
        </p:blipFill>
        <p:spPr>
          <a:xfrm>
            <a:off x="7896211" y="3319275"/>
            <a:ext cx="1011868" cy="978359"/>
          </a:xfrm>
          <a:prstGeom prst="rect">
            <a:avLst/>
          </a:prstGeom>
        </p:spPr>
      </p:pic>
      <p:pic>
        <p:nvPicPr>
          <p:cNvPr id="198" name="Picture 197">
            <a:extLst>
              <a:ext uri="{FF2B5EF4-FFF2-40B4-BE49-F238E27FC236}">
                <a16:creationId xmlns:a16="http://schemas.microsoft.com/office/drawing/2014/main" id="{46B1481B-DE89-333E-6623-EE511CF287BB}"/>
              </a:ext>
            </a:extLst>
          </p:cNvPr>
          <p:cNvPicPr>
            <a:picLocks noChangeAspect="1"/>
          </p:cNvPicPr>
          <p:nvPr/>
        </p:nvPicPr>
        <p:blipFill rotWithShape="1">
          <a:blip r:embed="rId4"/>
          <a:srcRect l="10233" r="9613"/>
          <a:stretch/>
        </p:blipFill>
        <p:spPr>
          <a:xfrm>
            <a:off x="5651361" y="4986064"/>
            <a:ext cx="1011868" cy="978359"/>
          </a:xfrm>
          <a:prstGeom prst="rect">
            <a:avLst/>
          </a:prstGeom>
        </p:spPr>
      </p:pic>
      <p:sp>
        <p:nvSpPr>
          <p:cNvPr id="5" name="Rectangle 4">
            <a:extLst>
              <a:ext uri="{FF2B5EF4-FFF2-40B4-BE49-F238E27FC236}">
                <a16:creationId xmlns:a16="http://schemas.microsoft.com/office/drawing/2014/main" id="{F6B5C27F-E4EB-A8D0-A5C2-E5D2C54F7691}"/>
              </a:ext>
            </a:extLst>
          </p:cNvPr>
          <p:cNvSpPr/>
          <p:nvPr/>
        </p:nvSpPr>
        <p:spPr>
          <a:xfrm>
            <a:off x="9003378" y="3650796"/>
            <a:ext cx="771854" cy="311648"/>
          </a:xfrm>
          <a:prstGeom prst="rect">
            <a:avLst/>
          </a:prstGeom>
          <a:solidFill>
            <a:srgbClr val="DDEAF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i="1" err="1">
                <a:solidFill>
                  <a:schemeClr val="tx1"/>
                </a:solidFill>
                <a:latin typeface="Cambria" panose="02040503050406030204" pitchFamily="18" charset="0"/>
              </a:rPr>
              <a:t>x+y</a:t>
            </a:r>
            <a:endParaRPr lang="en-US" sz="1600" b="1" i="1">
              <a:solidFill>
                <a:schemeClr val="tx1"/>
              </a:solidFill>
              <a:latin typeface="Cambria" panose="02040503050406030204" pitchFamily="18" charset="0"/>
            </a:endParaRPr>
          </a:p>
        </p:txBody>
      </p:sp>
      <p:sp>
        <p:nvSpPr>
          <p:cNvPr id="9" name="TextBox 8">
            <a:extLst>
              <a:ext uri="{FF2B5EF4-FFF2-40B4-BE49-F238E27FC236}">
                <a16:creationId xmlns:a16="http://schemas.microsoft.com/office/drawing/2014/main" id="{1B1BDDFA-0D4A-9DC9-381C-D48C60857453}"/>
              </a:ext>
            </a:extLst>
          </p:cNvPr>
          <p:cNvSpPr txBox="1"/>
          <p:nvPr/>
        </p:nvSpPr>
        <p:spPr>
          <a:xfrm>
            <a:off x="5720476" y="1658998"/>
            <a:ext cx="1011868" cy="369332"/>
          </a:xfrm>
          <a:prstGeom prst="rect">
            <a:avLst/>
          </a:prstGeom>
          <a:noFill/>
        </p:spPr>
        <p:txBody>
          <a:bodyPr wrap="square" rtlCol="0">
            <a:spAutoFit/>
          </a:bodyPr>
          <a:lstStyle/>
          <a:p>
            <a:r>
              <a:rPr lang="en-US" b="1"/>
              <a:t>Node 2</a:t>
            </a:r>
          </a:p>
        </p:txBody>
      </p:sp>
      <p:pic>
        <p:nvPicPr>
          <p:cNvPr id="10" name="Picture 9">
            <a:extLst>
              <a:ext uri="{FF2B5EF4-FFF2-40B4-BE49-F238E27FC236}">
                <a16:creationId xmlns:a16="http://schemas.microsoft.com/office/drawing/2014/main" id="{6CCA8285-9AEA-06F8-344B-9452662ECD86}"/>
              </a:ext>
            </a:extLst>
          </p:cNvPr>
          <p:cNvPicPr>
            <a:picLocks noChangeAspect="1"/>
          </p:cNvPicPr>
          <p:nvPr/>
        </p:nvPicPr>
        <p:blipFill rotWithShape="1">
          <a:blip r:embed="rId4"/>
          <a:srcRect l="10233" r="9613"/>
          <a:stretch/>
        </p:blipFill>
        <p:spPr>
          <a:xfrm>
            <a:off x="5651361" y="1977305"/>
            <a:ext cx="1011868" cy="978359"/>
          </a:xfrm>
          <a:prstGeom prst="rect">
            <a:avLst/>
          </a:prstGeom>
        </p:spPr>
      </p:pic>
      <p:sp>
        <p:nvSpPr>
          <p:cNvPr id="11" name="Title 1">
            <a:extLst>
              <a:ext uri="{FF2B5EF4-FFF2-40B4-BE49-F238E27FC236}">
                <a16:creationId xmlns:a16="http://schemas.microsoft.com/office/drawing/2014/main" id="{F0658D30-1829-38F4-5EFC-46B40B11E410}"/>
              </a:ext>
            </a:extLst>
          </p:cNvPr>
          <p:cNvSpPr txBox="1">
            <a:spLocks/>
          </p:cNvSpPr>
          <p:nvPr/>
        </p:nvSpPr>
        <p:spPr>
          <a:xfrm>
            <a:off x="254983" y="548194"/>
            <a:ext cx="11430001" cy="6400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1pPr>
            <a:lvl2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2pPr>
            <a:lvl3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3pPr>
            <a:lvl4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4pPr>
            <a:lvl5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5pPr>
            <a:lvl6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6pPr>
            <a:lvl7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7pPr>
            <a:lvl8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8pPr>
            <a:lvl9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9pPr>
          </a:lstStyle>
          <a:p>
            <a:pPr hangingPunct="1"/>
            <a:r>
              <a:rPr lang="en-US" sz="3200" b="1" spc="-100" dirty="0">
                <a:solidFill>
                  <a:srgbClr val="1C4587"/>
                </a:solidFill>
                <a:latin typeface="Source Sans Pro" panose="020B0503030403020204" pitchFamily="34" charset="0"/>
                <a:ea typeface="Source Sans Pro" panose="020B0503030403020204" pitchFamily="34" charset="0"/>
                <a:cs typeface="+mj-cs"/>
              </a:rPr>
              <a:t>Existing Ring </a:t>
            </a:r>
            <a:r>
              <a:rPr lang="en-US" sz="3200" b="1" spc="-100" dirty="0" err="1">
                <a:solidFill>
                  <a:srgbClr val="1C4587"/>
                </a:solidFill>
                <a:latin typeface="Source Sans Pro" panose="020B0503030403020204" pitchFamily="34" charset="0"/>
                <a:ea typeface="Source Sans Pro" panose="020B0503030403020204" pitchFamily="34" charset="0"/>
                <a:cs typeface="+mj-cs"/>
              </a:rPr>
              <a:t>AllReduce</a:t>
            </a:r>
            <a:endParaRPr lang="en-US" sz="3200" b="1" spc="-100" dirty="0">
              <a:solidFill>
                <a:srgbClr val="1C4587"/>
              </a:solidFill>
              <a:latin typeface="Source Sans Pro" panose="020B0503030403020204" pitchFamily="34" charset="0"/>
              <a:ea typeface="Source Sans Pro" panose="020B0503030403020204" pitchFamily="34" charset="0"/>
              <a:cs typeface="+mj-cs"/>
            </a:endParaRPr>
          </a:p>
        </p:txBody>
      </p:sp>
    </p:spTree>
    <p:custDataLst>
      <p:tags r:id="rId1"/>
    </p:custDataLst>
    <p:extLst>
      <p:ext uri="{BB962C8B-B14F-4D97-AF65-F5344CB8AC3E}">
        <p14:creationId xmlns:p14="http://schemas.microsoft.com/office/powerpoint/2010/main" val="1267058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2.08333E-6 -2.59259E-6 L -0.17695 0.31459 " pathEditMode="relative" rAng="0" ptsTypes="AA">
                                      <p:cBhvr>
                                        <p:cTn id="6" dur="2000" fill="hold"/>
                                        <p:tgtEl>
                                          <p:spTgt spid="5"/>
                                        </p:tgtEl>
                                        <p:attrNameLst>
                                          <p:attrName>ppt_x</p:attrName>
                                          <p:attrName>ppt_y</p:attrName>
                                        </p:attrNameLst>
                                      </p:cBhvr>
                                      <p:rCtr x="-8854" y="1571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63288D-AC8D-6974-E16D-3C795968A3E0}"/>
            </a:ext>
          </a:extLst>
        </p:cNvPr>
        <p:cNvGrpSpPr/>
        <p:nvPr/>
      </p:nvGrpSpPr>
      <p:grpSpPr>
        <a:xfrm>
          <a:off x="0" y="0"/>
          <a:ext cx="0" cy="0"/>
          <a:chOff x="0" y="0"/>
          <a:chExt cx="0" cy="0"/>
        </a:xfrm>
      </p:grpSpPr>
      <p:cxnSp>
        <p:nvCxnSpPr>
          <p:cNvPr id="3" name="Straight Arrow Connector 2">
            <a:extLst>
              <a:ext uri="{FF2B5EF4-FFF2-40B4-BE49-F238E27FC236}">
                <a16:creationId xmlns:a16="http://schemas.microsoft.com/office/drawing/2014/main" id="{CAE21886-8425-5E43-D001-9D838CB2C385}"/>
              </a:ext>
            </a:extLst>
          </p:cNvPr>
          <p:cNvCxnSpPr>
            <a:cxnSpLocks/>
          </p:cNvCxnSpPr>
          <p:nvPr/>
        </p:nvCxnSpPr>
        <p:spPr>
          <a:xfrm>
            <a:off x="3883827" y="4533857"/>
            <a:ext cx="1614777" cy="999658"/>
          </a:xfrm>
          <a:prstGeom prst="straightConnector1">
            <a:avLst/>
          </a:prstGeom>
          <a:ln>
            <a:prstDash val="lgDashDot"/>
            <a:headEnd type="triangle"/>
            <a:tailEnd type="none"/>
          </a:ln>
        </p:spPr>
        <p:style>
          <a:lnRef idx="2">
            <a:schemeClr val="dk1"/>
          </a:lnRef>
          <a:fillRef idx="0">
            <a:schemeClr val="dk1"/>
          </a:fillRef>
          <a:effectRef idx="1">
            <a:schemeClr val="dk1"/>
          </a:effectRef>
          <a:fontRef idx="minor">
            <a:schemeClr val="tx1"/>
          </a:fontRef>
        </p:style>
      </p:cxnSp>
      <p:cxnSp>
        <p:nvCxnSpPr>
          <p:cNvPr id="7" name="Straight Arrow Connector 6">
            <a:extLst>
              <a:ext uri="{FF2B5EF4-FFF2-40B4-BE49-F238E27FC236}">
                <a16:creationId xmlns:a16="http://schemas.microsoft.com/office/drawing/2014/main" id="{5C76EF9B-81FF-83CF-B77B-77847863E52E}"/>
              </a:ext>
            </a:extLst>
          </p:cNvPr>
          <p:cNvCxnSpPr>
            <a:cxnSpLocks/>
          </p:cNvCxnSpPr>
          <p:nvPr/>
        </p:nvCxnSpPr>
        <p:spPr>
          <a:xfrm flipH="1">
            <a:off x="3744340" y="2324143"/>
            <a:ext cx="1642747" cy="920191"/>
          </a:xfrm>
          <a:prstGeom prst="straightConnector1">
            <a:avLst/>
          </a:prstGeom>
          <a:ln w="19050">
            <a:prstDash val="lgDashDot"/>
            <a:headEnd type="triangle"/>
            <a:tailEnd type="none"/>
          </a:ln>
        </p:spPr>
        <p:style>
          <a:lnRef idx="1">
            <a:schemeClr val="dk1"/>
          </a:lnRef>
          <a:fillRef idx="0">
            <a:schemeClr val="dk1"/>
          </a:fillRef>
          <a:effectRef idx="0">
            <a:schemeClr val="dk1"/>
          </a:effectRef>
          <a:fontRef idx="minor">
            <a:schemeClr val="tx1"/>
          </a:fontRef>
        </p:style>
      </p:cxnSp>
      <p:cxnSp>
        <p:nvCxnSpPr>
          <p:cNvPr id="203" name="Straight Arrow Connector 202">
            <a:extLst>
              <a:ext uri="{FF2B5EF4-FFF2-40B4-BE49-F238E27FC236}">
                <a16:creationId xmlns:a16="http://schemas.microsoft.com/office/drawing/2014/main" id="{D29B6623-4B3E-256F-F722-843D44BF4A95}"/>
              </a:ext>
            </a:extLst>
          </p:cNvPr>
          <p:cNvCxnSpPr>
            <a:cxnSpLocks/>
          </p:cNvCxnSpPr>
          <p:nvPr/>
        </p:nvCxnSpPr>
        <p:spPr>
          <a:xfrm flipH="1">
            <a:off x="6804914" y="4533857"/>
            <a:ext cx="1658246" cy="999658"/>
          </a:xfrm>
          <a:prstGeom prst="straightConnector1">
            <a:avLst/>
          </a:prstGeom>
          <a:ln>
            <a:prstDash val="lgDashDot"/>
            <a:headEnd type="none"/>
            <a:tailEnd type="triangle"/>
          </a:ln>
        </p:spPr>
        <p:style>
          <a:lnRef idx="2">
            <a:schemeClr val="dk1"/>
          </a:lnRef>
          <a:fillRef idx="0">
            <a:schemeClr val="dk1"/>
          </a:fillRef>
          <a:effectRef idx="1">
            <a:schemeClr val="dk1"/>
          </a:effectRef>
          <a:fontRef idx="minor">
            <a:schemeClr val="tx1"/>
          </a:fontRef>
        </p:style>
      </p:cxnSp>
      <p:cxnSp>
        <p:nvCxnSpPr>
          <p:cNvPr id="206" name="Straight Arrow Connector 205">
            <a:extLst>
              <a:ext uri="{FF2B5EF4-FFF2-40B4-BE49-F238E27FC236}">
                <a16:creationId xmlns:a16="http://schemas.microsoft.com/office/drawing/2014/main" id="{F2F9F056-C3D9-4EB6-D4EB-B0957A56698F}"/>
              </a:ext>
            </a:extLst>
          </p:cNvPr>
          <p:cNvCxnSpPr>
            <a:cxnSpLocks/>
          </p:cNvCxnSpPr>
          <p:nvPr/>
        </p:nvCxnSpPr>
        <p:spPr>
          <a:xfrm flipH="1" flipV="1">
            <a:off x="6804914" y="2324143"/>
            <a:ext cx="1549756" cy="920191"/>
          </a:xfrm>
          <a:prstGeom prst="straightConnector1">
            <a:avLst/>
          </a:prstGeom>
          <a:ln>
            <a:prstDash val="lgDashDot"/>
            <a:headEnd type="triangle"/>
            <a:tailEnd type="none"/>
          </a:ln>
        </p:spPr>
        <p:style>
          <a:lnRef idx="2">
            <a:schemeClr val="dk1"/>
          </a:lnRef>
          <a:fillRef idx="0">
            <a:schemeClr val="dk1"/>
          </a:fillRef>
          <a:effectRef idx="1">
            <a:schemeClr val="dk1"/>
          </a:effectRef>
          <a:fontRef idx="minor">
            <a:schemeClr val="tx1"/>
          </a:fontRef>
        </p:style>
      </p:cxnSp>
      <p:sp>
        <p:nvSpPr>
          <p:cNvPr id="56" name="Rectangle 55">
            <a:extLst>
              <a:ext uri="{FF2B5EF4-FFF2-40B4-BE49-F238E27FC236}">
                <a16:creationId xmlns:a16="http://schemas.microsoft.com/office/drawing/2014/main" id="{4745BA41-D4FC-426F-DF3B-9C093FC94BD7}"/>
              </a:ext>
            </a:extLst>
          </p:cNvPr>
          <p:cNvSpPr/>
          <p:nvPr/>
        </p:nvSpPr>
        <p:spPr>
          <a:xfrm>
            <a:off x="2327758" y="3640938"/>
            <a:ext cx="771854" cy="311648"/>
          </a:xfrm>
          <a:prstGeom prst="rect">
            <a:avLst/>
          </a:prstGeom>
          <a:solidFill>
            <a:srgbClr val="DDEAF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i="1">
                <a:solidFill>
                  <a:schemeClr val="tx1"/>
                </a:solidFill>
                <a:latin typeface="Cambria" panose="02040503050406030204" pitchFamily="18" charset="0"/>
              </a:rPr>
              <a:t>w</a:t>
            </a:r>
          </a:p>
        </p:txBody>
      </p:sp>
      <p:sp>
        <p:nvSpPr>
          <p:cNvPr id="57" name="Rectangle 56">
            <a:extLst>
              <a:ext uri="{FF2B5EF4-FFF2-40B4-BE49-F238E27FC236}">
                <a16:creationId xmlns:a16="http://schemas.microsoft.com/office/drawing/2014/main" id="{C93EBEF2-53C0-6EA9-D21B-5D8FE6A9C69D}"/>
              </a:ext>
            </a:extLst>
          </p:cNvPr>
          <p:cNvSpPr/>
          <p:nvPr/>
        </p:nvSpPr>
        <p:spPr>
          <a:xfrm>
            <a:off x="810729" y="1972762"/>
            <a:ext cx="771854" cy="311648"/>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57">
            <a:extLst>
              <a:ext uri="{FF2B5EF4-FFF2-40B4-BE49-F238E27FC236}">
                <a16:creationId xmlns:a16="http://schemas.microsoft.com/office/drawing/2014/main" id="{7C45E290-C554-F5C4-8010-95EB53735929}"/>
              </a:ext>
            </a:extLst>
          </p:cNvPr>
          <p:cNvSpPr txBox="1"/>
          <p:nvPr/>
        </p:nvSpPr>
        <p:spPr>
          <a:xfrm>
            <a:off x="1680566" y="1692248"/>
            <a:ext cx="1221861" cy="923330"/>
          </a:xfrm>
          <a:prstGeom prst="rect">
            <a:avLst/>
          </a:prstGeom>
          <a:noFill/>
        </p:spPr>
        <p:txBody>
          <a:bodyPr wrap="square" rtlCol="0">
            <a:spAutoFit/>
          </a:bodyPr>
          <a:lstStyle/>
          <a:p>
            <a:r>
              <a:rPr lang="en-US"/>
              <a:t>Local Gradient</a:t>
            </a:r>
          </a:p>
          <a:p>
            <a:r>
              <a:rPr lang="en-US"/>
              <a:t>Data</a:t>
            </a:r>
          </a:p>
        </p:txBody>
      </p:sp>
      <p:sp>
        <p:nvSpPr>
          <p:cNvPr id="63" name="TextBox 62">
            <a:extLst>
              <a:ext uri="{FF2B5EF4-FFF2-40B4-BE49-F238E27FC236}">
                <a16:creationId xmlns:a16="http://schemas.microsoft.com/office/drawing/2014/main" id="{9D36D3E2-3983-4C14-8FBA-EC48FC7F9EF1}"/>
              </a:ext>
            </a:extLst>
          </p:cNvPr>
          <p:cNvSpPr txBox="1"/>
          <p:nvPr/>
        </p:nvSpPr>
        <p:spPr>
          <a:xfrm>
            <a:off x="3331423" y="4223801"/>
            <a:ext cx="1011868" cy="369332"/>
          </a:xfrm>
          <a:prstGeom prst="rect">
            <a:avLst/>
          </a:prstGeom>
          <a:noFill/>
        </p:spPr>
        <p:txBody>
          <a:bodyPr wrap="square" rtlCol="0">
            <a:spAutoFit/>
          </a:bodyPr>
          <a:lstStyle/>
          <a:p>
            <a:r>
              <a:rPr lang="en-US" b="1"/>
              <a:t>Node 1</a:t>
            </a:r>
          </a:p>
        </p:txBody>
      </p:sp>
      <p:sp>
        <p:nvSpPr>
          <p:cNvPr id="193" name="TextBox 192">
            <a:extLst>
              <a:ext uri="{FF2B5EF4-FFF2-40B4-BE49-F238E27FC236}">
                <a16:creationId xmlns:a16="http://schemas.microsoft.com/office/drawing/2014/main" id="{68AD39BA-5BE4-517A-96E1-9567FD4B2B8F}"/>
              </a:ext>
            </a:extLst>
          </p:cNvPr>
          <p:cNvSpPr txBox="1"/>
          <p:nvPr/>
        </p:nvSpPr>
        <p:spPr>
          <a:xfrm>
            <a:off x="7977811" y="4223801"/>
            <a:ext cx="1011868" cy="369332"/>
          </a:xfrm>
          <a:prstGeom prst="rect">
            <a:avLst/>
          </a:prstGeom>
          <a:noFill/>
        </p:spPr>
        <p:txBody>
          <a:bodyPr wrap="square" rtlCol="0">
            <a:spAutoFit/>
          </a:bodyPr>
          <a:lstStyle/>
          <a:p>
            <a:r>
              <a:rPr lang="en-US" b="1"/>
              <a:t>Node 3</a:t>
            </a:r>
          </a:p>
        </p:txBody>
      </p:sp>
      <p:sp>
        <p:nvSpPr>
          <p:cNvPr id="194" name="TextBox 193">
            <a:extLst>
              <a:ext uri="{FF2B5EF4-FFF2-40B4-BE49-F238E27FC236}">
                <a16:creationId xmlns:a16="http://schemas.microsoft.com/office/drawing/2014/main" id="{D5DE2B8D-6A3C-0DFB-141D-16B74222B018}"/>
              </a:ext>
            </a:extLst>
          </p:cNvPr>
          <p:cNvSpPr txBox="1"/>
          <p:nvPr/>
        </p:nvSpPr>
        <p:spPr>
          <a:xfrm>
            <a:off x="5714182" y="5898521"/>
            <a:ext cx="1011868" cy="369332"/>
          </a:xfrm>
          <a:prstGeom prst="rect">
            <a:avLst/>
          </a:prstGeom>
          <a:noFill/>
        </p:spPr>
        <p:txBody>
          <a:bodyPr wrap="square" rtlCol="0">
            <a:spAutoFit/>
          </a:bodyPr>
          <a:lstStyle/>
          <a:p>
            <a:r>
              <a:rPr lang="en-US" b="1"/>
              <a:t>Node 4</a:t>
            </a:r>
          </a:p>
        </p:txBody>
      </p:sp>
      <p:pic>
        <p:nvPicPr>
          <p:cNvPr id="195" name="Picture 194">
            <a:extLst>
              <a:ext uri="{FF2B5EF4-FFF2-40B4-BE49-F238E27FC236}">
                <a16:creationId xmlns:a16="http://schemas.microsoft.com/office/drawing/2014/main" id="{6BD0ADD1-6215-B441-35AF-3AC73E437162}"/>
              </a:ext>
            </a:extLst>
          </p:cNvPr>
          <p:cNvPicPr>
            <a:picLocks noChangeAspect="1"/>
          </p:cNvPicPr>
          <p:nvPr/>
        </p:nvPicPr>
        <p:blipFill rotWithShape="1">
          <a:blip r:embed="rId4"/>
          <a:srcRect l="10233" r="9613"/>
          <a:stretch/>
        </p:blipFill>
        <p:spPr>
          <a:xfrm>
            <a:off x="3297323" y="3319275"/>
            <a:ext cx="1011868" cy="978359"/>
          </a:xfrm>
          <a:prstGeom prst="rect">
            <a:avLst/>
          </a:prstGeom>
        </p:spPr>
      </p:pic>
      <p:pic>
        <p:nvPicPr>
          <p:cNvPr id="197" name="Picture 196">
            <a:extLst>
              <a:ext uri="{FF2B5EF4-FFF2-40B4-BE49-F238E27FC236}">
                <a16:creationId xmlns:a16="http://schemas.microsoft.com/office/drawing/2014/main" id="{2CC77FB9-FBA1-995D-6C75-DDBEDBC7D516}"/>
              </a:ext>
            </a:extLst>
          </p:cNvPr>
          <p:cNvPicPr>
            <a:picLocks noChangeAspect="1"/>
          </p:cNvPicPr>
          <p:nvPr/>
        </p:nvPicPr>
        <p:blipFill rotWithShape="1">
          <a:blip r:embed="rId4"/>
          <a:srcRect l="10233" r="9613"/>
          <a:stretch/>
        </p:blipFill>
        <p:spPr>
          <a:xfrm>
            <a:off x="7896211" y="3319275"/>
            <a:ext cx="1011868" cy="978359"/>
          </a:xfrm>
          <a:prstGeom prst="rect">
            <a:avLst/>
          </a:prstGeom>
        </p:spPr>
      </p:pic>
      <p:pic>
        <p:nvPicPr>
          <p:cNvPr id="198" name="Picture 197">
            <a:extLst>
              <a:ext uri="{FF2B5EF4-FFF2-40B4-BE49-F238E27FC236}">
                <a16:creationId xmlns:a16="http://schemas.microsoft.com/office/drawing/2014/main" id="{A192614D-A287-9B9A-ED9D-E3ECD5EF3639}"/>
              </a:ext>
            </a:extLst>
          </p:cNvPr>
          <p:cNvPicPr>
            <a:picLocks noChangeAspect="1"/>
          </p:cNvPicPr>
          <p:nvPr/>
        </p:nvPicPr>
        <p:blipFill rotWithShape="1">
          <a:blip r:embed="rId4"/>
          <a:srcRect l="10233" r="9613"/>
          <a:stretch/>
        </p:blipFill>
        <p:spPr>
          <a:xfrm>
            <a:off x="5651361" y="4986064"/>
            <a:ext cx="1011868" cy="978359"/>
          </a:xfrm>
          <a:prstGeom prst="rect">
            <a:avLst/>
          </a:prstGeom>
        </p:spPr>
      </p:pic>
      <p:sp>
        <p:nvSpPr>
          <p:cNvPr id="2" name="Rectangle 1">
            <a:extLst>
              <a:ext uri="{FF2B5EF4-FFF2-40B4-BE49-F238E27FC236}">
                <a16:creationId xmlns:a16="http://schemas.microsoft.com/office/drawing/2014/main" id="{428E340F-4FA8-C247-3B40-D01CAF3423E8}"/>
              </a:ext>
            </a:extLst>
          </p:cNvPr>
          <p:cNvSpPr/>
          <p:nvPr/>
        </p:nvSpPr>
        <p:spPr>
          <a:xfrm>
            <a:off x="5775182" y="6256095"/>
            <a:ext cx="771854" cy="311648"/>
          </a:xfrm>
          <a:prstGeom prst="rect">
            <a:avLst/>
          </a:prstGeom>
          <a:solidFill>
            <a:srgbClr val="DDEAF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i="1" err="1">
                <a:solidFill>
                  <a:schemeClr val="tx1"/>
                </a:solidFill>
                <a:latin typeface="Cambria" panose="02040503050406030204" pitchFamily="18" charset="0"/>
              </a:rPr>
              <a:t>x+y+z</a:t>
            </a:r>
            <a:endParaRPr lang="en-US" sz="1600" b="1" i="1">
              <a:solidFill>
                <a:schemeClr val="tx1"/>
              </a:solidFill>
              <a:latin typeface="Cambria" panose="02040503050406030204" pitchFamily="18" charset="0"/>
            </a:endParaRPr>
          </a:p>
        </p:txBody>
      </p:sp>
      <p:sp>
        <p:nvSpPr>
          <p:cNvPr id="8" name="Multiply 7">
            <a:extLst>
              <a:ext uri="{FF2B5EF4-FFF2-40B4-BE49-F238E27FC236}">
                <a16:creationId xmlns:a16="http://schemas.microsoft.com/office/drawing/2014/main" id="{61C92A4F-6D7E-9E9F-2693-19B8A82815EB}"/>
              </a:ext>
            </a:extLst>
          </p:cNvPr>
          <p:cNvSpPr/>
          <p:nvPr/>
        </p:nvSpPr>
        <p:spPr>
          <a:xfrm>
            <a:off x="3756932" y="4685425"/>
            <a:ext cx="580399" cy="829849"/>
          </a:xfrm>
          <a:prstGeom prst="mathMultiply">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9DFA5D7-ACC7-4B4E-89EE-611A97A35937}"/>
              </a:ext>
            </a:extLst>
          </p:cNvPr>
          <p:cNvSpPr/>
          <p:nvPr/>
        </p:nvSpPr>
        <p:spPr>
          <a:xfrm>
            <a:off x="3686592" y="5422046"/>
            <a:ext cx="771854" cy="31164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i="1" err="1">
                <a:solidFill>
                  <a:schemeClr val="tx1"/>
                </a:solidFill>
                <a:latin typeface="Cambria" panose="02040503050406030204" pitchFamily="18" charset="0"/>
              </a:rPr>
              <a:t>x+y+z</a:t>
            </a:r>
            <a:endParaRPr lang="en-US" sz="1600" b="1" i="1">
              <a:solidFill>
                <a:schemeClr val="tx1"/>
              </a:solidFill>
              <a:latin typeface="Cambria" panose="02040503050406030204" pitchFamily="18" charset="0"/>
            </a:endParaRPr>
          </a:p>
        </p:txBody>
      </p:sp>
      <p:sp>
        <p:nvSpPr>
          <p:cNvPr id="9" name="TextBox 8">
            <a:extLst>
              <a:ext uri="{FF2B5EF4-FFF2-40B4-BE49-F238E27FC236}">
                <a16:creationId xmlns:a16="http://schemas.microsoft.com/office/drawing/2014/main" id="{01A6F070-DE2D-CC2B-8F70-5514C67A4BD5}"/>
              </a:ext>
            </a:extLst>
          </p:cNvPr>
          <p:cNvSpPr txBox="1"/>
          <p:nvPr/>
        </p:nvSpPr>
        <p:spPr>
          <a:xfrm>
            <a:off x="2313212" y="3302417"/>
            <a:ext cx="7562524" cy="1384995"/>
          </a:xfrm>
          <a:prstGeom prst="rect">
            <a:avLst/>
          </a:prstGeom>
          <a:solidFill>
            <a:srgbClr val="C00000"/>
          </a:solidFill>
        </p:spPr>
        <p:txBody>
          <a:bodyPr wrap="square">
            <a:spAutoFit/>
          </a:bodyPr>
          <a:lstStyle/>
          <a:p>
            <a:pPr algn="ctr"/>
            <a:endParaRPr lang="en-US" sz="1000" b="0" i="0">
              <a:solidFill>
                <a:schemeClr val="tx2">
                  <a:lumMod val="20000"/>
                  <a:lumOff val="80000"/>
                </a:schemeClr>
              </a:solidFill>
              <a:effectLst/>
              <a:latin typeface="Open Sans" panose="020B0606030504020204" pitchFamily="34" charset="0"/>
              <a:ea typeface="Open Sans" panose="020B0606030504020204" pitchFamily="34" charset="0"/>
              <a:cs typeface="Open Sans" panose="020B0606030504020204" pitchFamily="34" charset="0"/>
            </a:endParaRPr>
          </a:p>
          <a:p>
            <a:pPr algn="ctr"/>
            <a:r>
              <a:rPr lang="en-US" sz="3200" b="0" i="0">
                <a:solidFill>
                  <a:schemeClr val="tx2">
                    <a:lumMod val="20000"/>
                    <a:lumOff val="80000"/>
                  </a:schemeClr>
                </a:solidFill>
                <a:effectLst/>
                <a:latin typeface="Open Sans" panose="020B0606030504020204" pitchFamily="34" charset="0"/>
                <a:ea typeface="Open Sans" panose="020B0606030504020204" pitchFamily="34" charset="0"/>
                <a:cs typeface="Open Sans" panose="020B0606030504020204" pitchFamily="34" charset="0"/>
              </a:rPr>
              <a:t>All the </a:t>
            </a:r>
            <a:r>
              <a:rPr lang="en-US" sz="3200" b="1" i="0">
                <a:solidFill>
                  <a:schemeClr val="tx2">
                    <a:lumMod val="20000"/>
                    <a:lumOff val="80000"/>
                  </a:schemeClr>
                </a:solidFill>
                <a:effectLst/>
                <a:latin typeface="Open Sans" panose="020B0606030504020204" pitchFamily="34" charset="0"/>
                <a:ea typeface="Open Sans" panose="020B0606030504020204" pitchFamily="34" charset="0"/>
                <a:cs typeface="Open Sans" panose="020B0606030504020204" pitchFamily="34" charset="0"/>
              </a:rPr>
              <a:t>aggregated data lost</a:t>
            </a:r>
            <a:r>
              <a:rPr lang="en-US" sz="3200" b="0" i="0">
                <a:solidFill>
                  <a:schemeClr val="tx2">
                    <a:lumMod val="20000"/>
                    <a:lumOff val="80000"/>
                  </a:schemeClr>
                </a:solidFill>
                <a:effectLst/>
                <a:latin typeface="Open Sans" panose="020B0606030504020204" pitchFamily="34" charset="0"/>
                <a:ea typeface="Open Sans" panose="020B0606030504020204" pitchFamily="34" charset="0"/>
                <a:cs typeface="Open Sans" panose="020B0606030504020204" pitchFamily="34" charset="0"/>
              </a:rPr>
              <a:t>, not just Node 4’s gradients!</a:t>
            </a:r>
          </a:p>
          <a:p>
            <a:pPr algn="ctr"/>
            <a:endParaRPr lang="en-US" sz="1000">
              <a:solidFill>
                <a:schemeClr val="tx2">
                  <a:lumMod val="20000"/>
                  <a:lumOff val="8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7FA6047F-189A-E157-1186-4ABAD8869E1D}"/>
              </a:ext>
            </a:extLst>
          </p:cNvPr>
          <p:cNvSpPr txBox="1"/>
          <p:nvPr/>
        </p:nvSpPr>
        <p:spPr>
          <a:xfrm>
            <a:off x="5720476" y="1658998"/>
            <a:ext cx="1011868" cy="369332"/>
          </a:xfrm>
          <a:prstGeom prst="rect">
            <a:avLst/>
          </a:prstGeom>
          <a:noFill/>
        </p:spPr>
        <p:txBody>
          <a:bodyPr wrap="square" rtlCol="0">
            <a:spAutoFit/>
          </a:bodyPr>
          <a:lstStyle/>
          <a:p>
            <a:r>
              <a:rPr lang="en-US" b="1"/>
              <a:t>Node 2</a:t>
            </a:r>
          </a:p>
        </p:txBody>
      </p:sp>
      <p:pic>
        <p:nvPicPr>
          <p:cNvPr id="11" name="Picture 10">
            <a:extLst>
              <a:ext uri="{FF2B5EF4-FFF2-40B4-BE49-F238E27FC236}">
                <a16:creationId xmlns:a16="http://schemas.microsoft.com/office/drawing/2014/main" id="{06741215-6353-2CFA-9616-44B191D80E5C}"/>
              </a:ext>
            </a:extLst>
          </p:cNvPr>
          <p:cNvPicPr>
            <a:picLocks noChangeAspect="1"/>
          </p:cNvPicPr>
          <p:nvPr/>
        </p:nvPicPr>
        <p:blipFill rotWithShape="1">
          <a:blip r:embed="rId4"/>
          <a:srcRect l="10233" r="9613"/>
          <a:stretch/>
        </p:blipFill>
        <p:spPr>
          <a:xfrm>
            <a:off x="5651361" y="1977305"/>
            <a:ext cx="1011868" cy="978359"/>
          </a:xfrm>
          <a:prstGeom prst="rect">
            <a:avLst/>
          </a:prstGeom>
        </p:spPr>
      </p:pic>
      <p:sp>
        <p:nvSpPr>
          <p:cNvPr id="13" name="Title 1">
            <a:extLst>
              <a:ext uri="{FF2B5EF4-FFF2-40B4-BE49-F238E27FC236}">
                <a16:creationId xmlns:a16="http://schemas.microsoft.com/office/drawing/2014/main" id="{5D6351F8-1199-40A8-4213-670E92630127}"/>
              </a:ext>
            </a:extLst>
          </p:cNvPr>
          <p:cNvSpPr txBox="1">
            <a:spLocks/>
          </p:cNvSpPr>
          <p:nvPr/>
        </p:nvSpPr>
        <p:spPr>
          <a:xfrm>
            <a:off x="254983" y="548194"/>
            <a:ext cx="11430001" cy="6400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1pPr>
            <a:lvl2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2pPr>
            <a:lvl3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3pPr>
            <a:lvl4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4pPr>
            <a:lvl5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5pPr>
            <a:lvl6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6pPr>
            <a:lvl7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7pPr>
            <a:lvl8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8pPr>
            <a:lvl9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9pPr>
          </a:lstStyle>
          <a:p>
            <a:pPr hangingPunct="1"/>
            <a:r>
              <a:rPr lang="en-US" sz="3200" b="1" spc="-100" dirty="0">
                <a:solidFill>
                  <a:srgbClr val="1C4587"/>
                </a:solidFill>
                <a:latin typeface="Source Sans Pro" panose="020B0503030403020204" pitchFamily="34" charset="0"/>
                <a:ea typeface="Source Sans Pro" panose="020B0503030403020204" pitchFamily="34" charset="0"/>
                <a:cs typeface="+mj-cs"/>
              </a:rPr>
              <a:t>Existing Ring </a:t>
            </a:r>
            <a:r>
              <a:rPr lang="en-US" sz="3200" b="1" spc="-100" dirty="0" err="1">
                <a:solidFill>
                  <a:srgbClr val="1C4587"/>
                </a:solidFill>
                <a:latin typeface="Source Sans Pro" panose="020B0503030403020204" pitchFamily="34" charset="0"/>
                <a:ea typeface="Source Sans Pro" panose="020B0503030403020204" pitchFamily="34" charset="0"/>
                <a:cs typeface="+mj-cs"/>
              </a:rPr>
              <a:t>AllReduce</a:t>
            </a:r>
            <a:endParaRPr lang="en-US" sz="3200" b="1" spc="-100" dirty="0">
              <a:solidFill>
                <a:srgbClr val="1C4587"/>
              </a:solidFill>
              <a:latin typeface="Source Sans Pro" panose="020B0503030403020204" pitchFamily="34" charset="0"/>
              <a:ea typeface="Source Sans Pro" panose="020B0503030403020204" pitchFamily="34" charset="0"/>
              <a:cs typeface="+mj-cs"/>
            </a:endParaRPr>
          </a:p>
        </p:txBody>
      </p:sp>
    </p:spTree>
    <p:custDataLst>
      <p:tags r:id="rId1"/>
    </p:custDataLst>
    <p:extLst>
      <p:ext uri="{BB962C8B-B14F-4D97-AF65-F5344CB8AC3E}">
        <p14:creationId xmlns:p14="http://schemas.microsoft.com/office/powerpoint/2010/main" val="1752751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1.45833E-6 -3.7037E-6 L -0.17188 -0.12037 " pathEditMode="relative" rAng="0" ptsTypes="AA">
                                      <p:cBhvr>
                                        <p:cTn id="6" dur="2000" fill="hold"/>
                                        <p:tgtEl>
                                          <p:spTgt spid="2"/>
                                        </p:tgtEl>
                                        <p:attrNameLst>
                                          <p:attrName>ppt_x</p:attrName>
                                          <p:attrName>ppt_y</p:attrName>
                                        </p:attrNameLst>
                                      </p:cBhvr>
                                      <p:rCtr x="-8594" y="-6019"/>
                                    </p:animMotion>
                                  </p:childTnLst>
                                </p:cTn>
                              </p:par>
                            </p:childTnLst>
                          </p:cTn>
                        </p:par>
                        <p:par>
                          <p:cTn id="7" fill="hold">
                            <p:stCondLst>
                              <p:cond delay="2000"/>
                            </p:stCondLst>
                            <p:childTnLst>
                              <p:par>
                                <p:cTn id="8" presetID="1" presetClass="entr" presetSubtype="0"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17"/>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animBg="1"/>
      <p:bldP spid="17" grpId="0" animBg="1"/>
      <p:bldP spid="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23893-A2CB-5B19-B1CC-1EA1857D0B99}"/>
            </a:ext>
          </a:extLst>
        </p:cNvPr>
        <p:cNvGrpSpPr/>
        <p:nvPr/>
      </p:nvGrpSpPr>
      <p:grpSpPr>
        <a:xfrm>
          <a:off x="0" y="0"/>
          <a:ext cx="0" cy="0"/>
          <a:chOff x="0" y="0"/>
          <a:chExt cx="0" cy="0"/>
        </a:xfrm>
      </p:grpSpPr>
      <p:sp>
        <p:nvSpPr>
          <p:cNvPr id="22" name="TextBox 21">
            <a:extLst>
              <a:ext uri="{FF2B5EF4-FFF2-40B4-BE49-F238E27FC236}">
                <a16:creationId xmlns:a16="http://schemas.microsoft.com/office/drawing/2014/main" id="{D3A867A8-DAA0-3ADC-4806-CE080CEDE9FE}"/>
              </a:ext>
            </a:extLst>
          </p:cNvPr>
          <p:cNvSpPr txBox="1"/>
          <p:nvPr/>
        </p:nvSpPr>
        <p:spPr>
          <a:xfrm>
            <a:off x="3377893" y="4222581"/>
            <a:ext cx="1011868" cy="369332"/>
          </a:xfrm>
          <a:prstGeom prst="rect">
            <a:avLst/>
          </a:prstGeom>
          <a:noFill/>
        </p:spPr>
        <p:txBody>
          <a:bodyPr wrap="square" rtlCol="0">
            <a:spAutoFit/>
          </a:bodyPr>
          <a:lstStyle/>
          <a:p>
            <a:r>
              <a:rPr lang="en-US" b="1"/>
              <a:t>Node 1</a:t>
            </a:r>
          </a:p>
        </p:txBody>
      </p:sp>
      <p:cxnSp>
        <p:nvCxnSpPr>
          <p:cNvPr id="23" name="Straight Arrow Connector 22">
            <a:extLst>
              <a:ext uri="{FF2B5EF4-FFF2-40B4-BE49-F238E27FC236}">
                <a16:creationId xmlns:a16="http://schemas.microsoft.com/office/drawing/2014/main" id="{A700851E-4AD2-F22D-B95E-D22F7E72F2D5}"/>
              </a:ext>
            </a:extLst>
          </p:cNvPr>
          <p:cNvCxnSpPr>
            <a:cxnSpLocks/>
          </p:cNvCxnSpPr>
          <p:nvPr/>
        </p:nvCxnSpPr>
        <p:spPr>
          <a:xfrm>
            <a:off x="3883827" y="4533857"/>
            <a:ext cx="1614777" cy="999658"/>
          </a:xfrm>
          <a:prstGeom prst="straightConnector1">
            <a:avLst/>
          </a:prstGeom>
          <a:ln>
            <a:prstDash val="lgDashDot"/>
            <a:headEnd type="triangle"/>
            <a:tailEnd type="triangle"/>
          </a:ln>
        </p:spPr>
        <p:style>
          <a:lnRef idx="2">
            <a:schemeClr val="dk1"/>
          </a:lnRef>
          <a:fillRef idx="0">
            <a:schemeClr val="dk1"/>
          </a:fillRef>
          <a:effectRef idx="1">
            <a:schemeClr val="dk1"/>
          </a:effectRef>
          <a:fontRef idx="minor">
            <a:schemeClr val="tx1"/>
          </a:fontRef>
        </p:style>
      </p:cxnSp>
      <p:cxnSp>
        <p:nvCxnSpPr>
          <p:cNvPr id="25" name="Straight Arrow Connector 24">
            <a:extLst>
              <a:ext uri="{FF2B5EF4-FFF2-40B4-BE49-F238E27FC236}">
                <a16:creationId xmlns:a16="http://schemas.microsoft.com/office/drawing/2014/main" id="{78F3443B-2162-BEBC-03DE-A480969D9FDF}"/>
              </a:ext>
            </a:extLst>
          </p:cNvPr>
          <p:cNvCxnSpPr>
            <a:cxnSpLocks/>
          </p:cNvCxnSpPr>
          <p:nvPr/>
        </p:nvCxnSpPr>
        <p:spPr>
          <a:xfrm flipH="1">
            <a:off x="3744340" y="2324143"/>
            <a:ext cx="1642747" cy="920191"/>
          </a:xfrm>
          <a:prstGeom prst="straightConnector1">
            <a:avLst/>
          </a:prstGeom>
          <a:ln w="19050">
            <a:prstDash val="lgDashDot"/>
            <a:headEnd type="triangle"/>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A0FABD20-990C-2C18-7D4A-82847644EC79}"/>
              </a:ext>
            </a:extLst>
          </p:cNvPr>
          <p:cNvCxnSpPr>
            <a:cxnSpLocks/>
          </p:cNvCxnSpPr>
          <p:nvPr/>
        </p:nvCxnSpPr>
        <p:spPr>
          <a:xfrm flipH="1">
            <a:off x="6804914" y="4533857"/>
            <a:ext cx="1658246" cy="999658"/>
          </a:xfrm>
          <a:prstGeom prst="straightConnector1">
            <a:avLst/>
          </a:prstGeom>
          <a:ln>
            <a:prstDash val="lgDashDot"/>
            <a:headEnd type="triangle"/>
            <a:tailEnd type="triangle"/>
          </a:ln>
        </p:spPr>
        <p:style>
          <a:lnRef idx="2">
            <a:schemeClr val="dk1"/>
          </a:lnRef>
          <a:fillRef idx="0">
            <a:schemeClr val="dk1"/>
          </a:fillRef>
          <a:effectRef idx="1">
            <a:schemeClr val="dk1"/>
          </a:effectRef>
          <a:fontRef idx="minor">
            <a:schemeClr val="tx1"/>
          </a:fontRef>
        </p:style>
      </p:cxnSp>
      <p:cxnSp>
        <p:nvCxnSpPr>
          <p:cNvPr id="27" name="Straight Arrow Connector 26">
            <a:extLst>
              <a:ext uri="{FF2B5EF4-FFF2-40B4-BE49-F238E27FC236}">
                <a16:creationId xmlns:a16="http://schemas.microsoft.com/office/drawing/2014/main" id="{75C3FA2A-DDA5-ACED-EA5A-1A2732F853DB}"/>
              </a:ext>
            </a:extLst>
          </p:cNvPr>
          <p:cNvCxnSpPr>
            <a:cxnSpLocks/>
          </p:cNvCxnSpPr>
          <p:nvPr/>
        </p:nvCxnSpPr>
        <p:spPr>
          <a:xfrm flipH="1" flipV="1">
            <a:off x="6804914" y="2324143"/>
            <a:ext cx="1549756" cy="920191"/>
          </a:xfrm>
          <a:prstGeom prst="straightConnector1">
            <a:avLst/>
          </a:prstGeom>
          <a:ln>
            <a:prstDash val="lgDashDot"/>
            <a:headEnd type="triangle"/>
            <a:tailEnd type="triangle"/>
          </a:ln>
        </p:spPr>
        <p:style>
          <a:lnRef idx="2">
            <a:schemeClr val="dk1"/>
          </a:lnRef>
          <a:fillRef idx="0">
            <a:schemeClr val="dk1"/>
          </a:fillRef>
          <a:effectRef idx="1">
            <a:schemeClr val="dk1"/>
          </a:effectRef>
          <a:fontRef idx="minor">
            <a:schemeClr val="tx1"/>
          </a:fontRef>
        </p:style>
      </p:cxnSp>
      <p:sp>
        <p:nvSpPr>
          <p:cNvPr id="28" name="Rectangle 27">
            <a:extLst>
              <a:ext uri="{FF2B5EF4-FFF2-40B4-BE49-F238E27FC236}">
                <a16:creationId xmlns:a16="http://schemas.microsoft.com/office/drawing/2014/main" id="{2B837BDE-0557-B0B2-4C49-8F4833C0E4B8}"/>
              </a:ext>
            </a:extLst>
          </p:cNvPr>
          <p:cNvSpPr/>
          <p:nvPr/>
        </p:nvSpPr>
        <p:spPr>
          <a:xfrm>
            <a:off x="810729" y="1972762"/>
            <a:ext cx="771854" cy="311648"/>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9D044036-2D3D-47CC-76E9-0575EC91C49A}"/>
              </a:ext>
            </a:extLst>
          </p:cNvPr>
          <p:cNvSpPr txBox="1"/>
          <p:nvPr/>
        </p:nvSpPr>
        <p:spPr>
          <a:xfrm>
            <a:off x="1680566" y="1692248"/>
            <a:ext cx="1221861" cy="923330"/>
          </a:xfrm>
          <a:prstGeom prst="rect">
            <a:avLst/>
          </a:prstGeom>
          <a:noFill/>
        </p:spPr>
        <p:txBody>
          <a:bodyPr wrap="square" rtlCol="0">
            <a:spAutoFit/>
          </a:bodyPr>
          <a:lstStyle/>
          <a:p>
            <a:r>
              <a:rPr lang="en-US"/>
              <a:t>Local Gradient</a:t>
            </a:r>
          </a:p>
          <a:p>
            <a:r>
              <a:rPr lang="en-US"/>
              <a:t>Data</a:t>
            </a:r>
          </a:p>
        </p:txBody>
      </p:sp>
      <p:sp>
        <p:nvSpPr>
          <p:cNvPr id="30" name="TextBox 29">
            <a:extLst>
              <a:ext uri="{FF2B5EF4-FFF2-40B4-BE49-F238E27FC236}">
                <a16:creationId xmlns:a16="http://schemas.microsoft.com/office/drawing/2014/main" id="{5409C6F5-926F-C274-1D3D-98BB285936F0}"/>
              </a:ext>
            </a:extLst>
          </p:cNvPr>
          <p:cNvSpPr txBox="1"/>
          <p:nvPr/>
        </p:nvSpPr>
        <p:spPr>
          <a:xfrm>
            <a:off x="5720476" y="1658998"/>
            <a:ext cx="1011868" cy="369332"/>
          </a:xfrm>
          <a:prstGeom prst="rect">
            <a:avLst/>
          </a:prstGeom>
          <a:noFill/>
        </p:spPr>
        <p:txBody>
          <a:bodyPr wrap="square" rtlCol="0">
            <a:spAutoFit/>
          </a:bodyPr>
          <a:lstStyle/>
          <a:p>
            <a:r>
              <a:rPr lang="en-US" b="1"/>
              <a:t>Node 2</a:t>
            </a:r>
          </a:p>
        </p:txBody>
      </p:sp>
      <p:sp>
        <p:nvSpPr>
          <p:cNvPr id="31" name="TextBox 30">
            <a:extLst>
              <a:ext uri="{FF2B5EF4-FFF2-40B4-BE49-F238E27FC236}">
                <a16:creationId xmlns:a16="http://schemas.microsoft.com/office/drawing/2014/main" id="{E978531E-94C1-F1E1-99D9-BA1BEA86ECF2}"/>
              </a:ext>
            </a:extLst>
          </p:cNvPr>
          <p:cNvSpPr txBox="1"/>
          <p:nvPr/>
        </p:nvSpPr>
        <p:spPr>
          <a:xfrm>
            <a:off x="7986254" y="4193553"/>
            <a:ext cx="1011868" cy="369332"/>
          </a:xfrm>
          <a:prstGeom prst="rect">
            <a:avLst/>
          </a:prstGeom>
          <a:noFill/>
        </p:spPr>
        <p:txBody>
          <a:bodyPr wrap="square" rtlCol="0">
            <a:spAutoFit/>
          </a:bodyPr>
          <a:lstStyle/>
          <a:p>
            <a:r>
              <a:rPr lang="en-US" b="1"/>
              <a:t>Node 3</a:t>
            </a:r>
          </a:p>
        </p:txBody>
      </p:sp>
      <p:sp>
        <p:nvSpPr>
          <p:cNvPr id="32" name="TextBox 31">
            <a:extLst>
              <a:ext uri="{FF2B5EF4-FFF2-40B4-BE49-F238E27FC236}">
                <a16:creationId xmlns:a16="http://schemas.microsoft.com/office/drawing/2014/main" id="{023403B1-6408-C302-18B8-9508CC8FFF28}"/>
              </a:ext>
            </a:extLst>
          </p:cNvPr>
          <p:cNvSpPr txBox="1"/>
          <p:nvPr/>
        </p:nvSpPr>
        <p:spPr>
          <a:xfrm>
            <a:off x="5705962" y="5901277"/>
            <a:ext cx="1011868" cy="369332"/>
          </a:xfrm>
          <a:prstGeom prst="rect">
            <a:avLst/>
          </a:prstGeom>
          <a:noFill/>
        </p:spPr>
        <p:txBody>
          <a:bodyPr wrap="square" rtlCol="0">
            <a:spAutoFit/>
          </a:bodyPr>
          <a:lstStyle/>
          <a:p>
            <a:r>
              <a:rPr lang="en-US" b="1"/>
              <a:t>Node 4</a:t>
            </a:r>
          </a:p>
        </p:txBody>
      </p:sp>
      <p:sp>
        <p:nvSpPr>
          <p:cNvPr id="33" name="Rectangle 32">
            <a:extLst>
              <a:ext uri="{FF2B5EF4-FFF2-40B4-BE49-F238E27FC236}">
                <a16:creationId xmlns:a16="http://schemas.microsoft.com/office/drawing/2014/main" id="{BDF7039E-DB3E-19A9-9161-BD69DA2E8DC9}"/>
              </a:ext>
            </a:extLst>
          </p:cNvPr>
          <p:cNvSpPr/>
          <p:nvPr/>
        </p:nvSpPr>
        <p:spPr>
          <a:xfrm>
            <a:off x="5777133" y="1375513"/>
            <a:ext cx="771854" cy="311648"/>
          </a:xfrm>
          <a:prstGeom prst="rect">
            <a:avLst/>
          </a:prstGeom>
          <a:solidFill>
            <a:srgbClr val="DDEAF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i="1">
                <a:solidFill>
                  <a:schemeClr val="tx1"/>
                </a:solidFill>
                <a:latin typeface="Cambria" panose="02040503050406030204" pitchFamily="18" charset="0"/>
              </a:rPr>
              <a:t>x</a:t>
            </a:r>
          </a:p>
        </p:txBody>
      </p:sp>
      <p:sp>
        <p:nvSpPr>
          <p:cNvPr id="34" name="Rectangle 33">
            <a:extLst>
              <a:ext uri="{FF2B5EF4-FFF2-40B4-BE49-F238E27FC236}">
                <a16:creationId xmlns:a16="http://schemas.microsoft.com/office/drawing/2014/main" id="{8558DEFB-1ABC-E00E-EC6C-F4EF836B7282}"/>
              </a:ext>
            </a:extLst>
          </p:cNvPr>
          <p:cNvSpPr/>
          <p:nvPr/>
        </p:nvSpPr>
        <p:spPr>
          <a:xfrm>
            <a:off x="9003378" y="3650796"/>
            <a:ext cx="771854" cy="311648"/>
          </a:xfrm>
          <a:prstGeom prst="rect">
            <a:avLst/>
          </a:prstGeom>
          <a:solidFill>
            <a:srgbClr val="DDEAF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i="1">
                <a:solidFill>
                  <a:schemeClr val="tx1"/>
                </a:solidFill>
                <a:latin typeface="Cambria" panose="02040503050406030204" pitchFamily="18" charset="0"/>
              </a:rPr>
              <a:t>y</a:t>
            </a:r>
          </a:p>
        </p:txBody>
      </p:sp>
      <p:sp>
        <p:nvSpPr>
          <p:cNvPr id="35" name="Rectangle 34">
            <a:extLst>
              <a:ext uri="{FF2B5EF4-FFF2-40B4-BE49-F238E27FC236}">
                <a16:creationId xmlns:a16="http://schemas.microsoft.com/office/drawing/2014/main" id="{7EC4217C-B1D9-9AF7-830C-C8163F9E6CE9}"/>
              </a:ext>
            </a:extLst>
          </p:cNvPr>
          <p:cNvSpPr/>
          <p:nvPr/>
        </p:nvSpPr>
        <p:spPr>
          <a:xfrm>
            <a:off x="5775182" y="6256095"/>
            <a:ext cx="771854" cy="311648"/>
          </a:xfrm>
          <a:prstGeom prst="rect">
            <a:avLst/>
          </a:prstGeom>
          <a:solidFill>
            <a:srgbClr val="DDEAF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i="1">
                <a:solidFill>
                  <a:schemeClr val="tx1"/>
                </a:solidFill>
                <a:latin typeface="Cambria" panose="02040503050406030204" pitchFamily="18" charset="0"/>
              </a:rPr>
              <a:t>z</a:t>
            </a:r>
          </a:p>
        </p:txBody>
      </p:sp>
      <p:sp>
        <p:nvSpPr>
          <p:cNvPr id="36" name="Rectangle 35">
            <a:extLst>
              <a:ext uri="{FF2B5EF4-FFF2-40B4-BE49-F238E27FC236}">
                <a16:creationId xmlns:a16="http://schemas.microsoft.com/office/drawing/2014/main" id="{44CEEDC0-5881-6A43-722A-734D7B7929DC}"/>
              </a:ext>
            </a:extLst>
          </p:cNvPr>
          <p:cNvSpPr/>
          <p:nvPr/>
        </p:nvSpPr>
        <p:spPr>
          <a:xfrm>
            <a:off x="2327758" y="3640938"/>
            <a:ext cx="771854" cy="311648"/>
          </a:xfrm>
          <a:prstGeom prst="rect">
            <a:avLst/>
          </a:prstGeom>
          <a:solidFill>
            <a:srgbClr val="DDEAF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i="1">
                <a:solidFill>
                  <a:schemeClr val="tx1"/>
                </a:solidFill>
                <a:latin typeface="Cambria" panose="02040503050406030204" pitchFamily="18" charset="0"/>
              </a:rPr>
              <a:t>w</a:t>
            </a:r>
          </a:p>
        </p:txBody>
      </p:sp>
      <p:pic>
        <p:nvPicPr>
          <p:cNvPr id="38" name="Picture 37">
            <a:extLst>
              <a:ext uri="{FF2B5EF4-FFF2-40B4-BE49-F238E27FC236}">
                <a16:creationId xmlns:a16="http://schemas.microsoft.com/office/drawing/2014/main" id="{521AEF6F-6287-4146-C7AA-1966D487AE33}"/>
              </a:ext>
            </a:extLst>
          </p:cNvPr>
          <p:cNvPicPr>
            <a:picLocks noChangeAspect="1"/>
          </p:cNvPicPr>
          <p:nvPr/>
        </p:nvPicPr>
        <p:blipFill rotWithShape="1">
          <a:blip r:embed="rId4"/>
          <a:srcRect l="10233" r="9613"/>
          <a:stretch/>
        </p:blipFill>
        <p:spPr>
          <a:xfrm>
            <a:off x="3297323" y="3319275"/>
            <a:ext cx="1011868" cy="978359"/>
          </a:xfrm>
          <a:prstGeom prst="rect">
            <a:avLst/>
          </a:prstGeom>
        </p:spPr>
      </p:pic>
      <p:pic>
        <p:nvPicPr>
          <p:cNvPr id="39" name="Picture 38">
            <a:extLst>
              <a:ext uri="{FF2B5EF4-FFF2-40B4-BE49-F238E27FC236}">
                <a16:creationId xmlns:a16="http://schemas.microsoft.com/office/drawing/2014/main" id="{B4F3FC7F-2F21-4568-54BE-78F058A9C341}"/>
              </a:ext>
            </a:extLst>
          </p:cNvPr>
          <p:cNvPicPr>
            <a:picLocks noChangeAspect="1"/>
          </p:cNvPicPr>
          <p:nvPr/>
        </p:nvPicPr>
        <p:blipFill rotWithShape="1">
          <a:blip r:embed="rId4"/>
          <a:srcRect l="10233" r="9613"/>
          <a:stretch/>
        </p:blipFill>
        <p:spPr>
          <a:xfrm>
            <a:off x="5651361" y="1977305"/>
            <a:ext cx="1011868" cy="978359"/>
          </a:xfrm>
          <a:prstGeom prst="rect">
            <a:avLst/>
          </a:prstGeom>
        </p:spPr>
      </p:pic>
      <p:pic>
        <p:nvPicPr>
          <p:cNvPr id="40" name="Picture 39">
            <a:extLst>
              <a:ext uri="{FF2B5EF4-FFF2-40B4-BE49-F238E27FC236}">
                <a16:creationId xmlns:a16="http://schemas.microsoft.com/office/drawing/2014/main" id="{DA8DAD8E-A959-C80F-AF69-53B27FF0EC17}"/>
              </a:ext>
            </a:extLst>
          </p:cNvPr>
          <p:cNvPicPr>
            <a:picLocks noChangeAspect="1"/>
          </p:cNvPicPr>
          <p:nvPr/>
        </p:nvPicPr>
        <p:blipFill rotWithShape="1">
          <a:blip r:embed="rId4"/>
          <a:srcRect l="10233" r="9613"/>
          <a:stretch/>
        </p:blipFill>
        <p:spPr>
          <a:xfrm>
            <a:off x="7949299" y="3273073"/>
            <a:ext cx="1011868" cy="978359"/>
          </a:xfrm>
          <a:prstGeom prst="rect">
            <a:avLst/>
          </a:prstGeom>
        </p:spPr>
      </p:pic>
      <p:pic>
        <p:nvPicPr>
          <p:cNvPr id="41" name="Picture 40">
            <a:extLst>
              <a:ext uri="{FF2B5EF4-FFF2-40B4-BE49-F238E27FC236}">
                <a16:creationId xmlns:a16="http://schemas.microsoft.com/office/drawing/2014/main" id="{F9D501F0-C2CA-8088-4BFC-ADAECEE5023A}"/>
              </a:ext>
            </a:extLst>
          </p:cNvPr>
          <p:cNvPicPr>
            <a:picLocks noChangeAspect="1"/>
          </p:cNvPicPr>
          <p:nvPr/>
        </p:nvPicPr>
        <p:blipFill rotWithShape="1">
          <a:blip r:embed="rId4"/>
          <a:srcRect l="10233" r="9613"/>
          <a:stretch/>
        </p:blipFill>
        <p:spPr>
          <a:xfrm>
            <a:off x="5651361" y="4986064"/>
            <a:ext cx="1011868" cy="978359"/>
          </a:xfrm>
          <a:prstGeom prst="rect">
            <a:avLst/>
          </a:prstGeom>
        </p:spPr>
      </p:pic>
      <p:cxnSp>
        <p:nvCxnSpPr>
          <p:cNvPr id="2" name="Straight Arrow Connector 1">
            <a:extLst>
              <a:ext uri="{FF2B5EF4-FFF2-40B4-BE49-F238E27FC236}">
                <a16:creationId xmlns:a16="http://schemas.microsoft.com/office/drawing/2014/main" id="{32F92240-8E10-8FC5-3761-6659BF7920FC}"/>
              </a:ext>
            </a:extLst>
          </p:cNvPr>
          <p:cNvCxnSpPr>
            <a:cxnSpLocks/>
          </p:cNvCxnSpPr>
          <p:nvPr/>
        </p:nvCxnSpPr>
        <p:spPr>
          <a:xfrm flipV="1">
            <a:off x="6151422" y="2981773"/>
            <a:ext cx="0" cy="1999313"/>
          </a:xfrm>
          <a:prstGeom prst="straightConnector1">
            <a:avLst/>
          </a:prstGeom>
          <a:ln>
            <a:prstDash val="lgDashDot"/>
            <a:headEnd type="triangle"/>
            <a:tailEnd type="triangle"/>
          </a:ln>
        </p:spPr>
        <p:style>
          <a:lnRef idx="2">
            <a:schemeClr val="dk1"/>
          </a:lnRef>
          <a:fillRef idx="0">
            <a:schemeClr val="dk1"/>
          </a:fillRef>
          <a:effectRef idx="1">
            <a:schemeClr val="dk1"/>
          </a:effectRef>
          <a:fontRef idx="minor">
            <a:schemeClr val="tx1"/>
          </a:fontRef>
        </p:style>
      </p:cxnSp>
      <p:cxnSp>
        <p:nvCxnSpPr>
          <p:cNvPr id="3" name="Straight Arrow Connector 2">
            <a:extLst>
              <a:ext uri="{FF2B5EF4-FFF2-40B4-BE49-F238E27FC236}">
                <a16:creationId xmlns:a16="http://schemas.microsoft.com/office/drawing/2014/main" id="{AC67033B-42C2-A3F0-1CA0-EED6BAFCE35F}"/>
              </a:ext>
            </a:extLst>
          </p:cNvPr>
          <p:cNvCxnSpPr>
            <a:cxnSpLocks/>
          </p:cNvCxnSpPr>
          <p:nvPr/>
        </p:nvCxnSpPr>
        <p:spPr>
          <a:xfrm flipH="1">
            <a:off x="4389761" y="3807229"/>
            <a:ext cx="3412480" cy="0"/>
          </a:xfrm>
          <a:prstGeom prst="straightConnector1">
            <a:avLst/>
          </a:prstGeom>
          <a:ln>
            <a:prstDash val="lgDashDot"/>
            <a:headEnd type="triangle"/>
            <a:tailEnd type="triangle"/>
          </a:ln>
        </p:spPr>
        <p:style>
          <a:lnRef idx="2">
            <a:schemeClr val="dk1"/>
          </a:lnRef>
          <a:fillRef idx="0">
            <a:schemeClr val="dk1"/>
          </a:fillRef>
          <a:effectRef idx="1">
            <a:schemeClr val="dk1"/>
          </a:effectRef>
          <a:fontRef idx="minor">
            <a:schemeClr val="tx1"/>
          </a:fontRef>
        </p:style>
      </p:cxnSp>
      <p:sp>
        <p:nvSpPr>
          <p:cNvPr id="8" name="Title 1">
            <a:extLst>
              <a:ext uri="{FF2B5EF4-FFF2-40B4-BE49-F238E27FC236}">
                <a16:creationId xmlns:a16="http://schemas.microsoft.com/office/drawing/2014/main" id="{CA500397-6E10-DDEE-8DE7-776119E8F079}"/>
              </a:ext>
            </a:extLst>
          </p:cNvPr>
          <p:cNvSpPr txBox="1">
            <a:spLocks/>
          </p:cNvSpPr>
          <p:nvPr/>
        </p:nvSpPr>
        <p:spPr>
          <a:xfrm>
            <a:off x="254983" y="499205"/>
            <a:ext cx="11430001" cy="6400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1pPr>
            <a:lvl2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2pPr>
            <a:lvl3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3pPr>
            <a:lvl4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4pPr>
            <a:lvl5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5pPr>
            <a:lvl6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6pPr>
            <a:lvl7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7pPr>
            <a:lvl8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8pPr>
            <a:lvl9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9pPr>
          </a:lstStyle>
          <a:p>
            <a:pPr hangingPunct="1"/>
            <a:r>
              <a:rPr lang="en-US" sz="3200" b="1" spc="-100" dirty="0">
                <a:solidFill>
                  <a:srgbClr val="1C4587"/>
                </a:solidFill>
                <a:latin typeface="Source Sans Pro" panose="020B0503030403020204" pitchFamily="34" charset="0"/>
                <a:ea typeface="Source Sans Pro" panose="020B0503030403020204" pitchFamily="34" charset="0"/>
                <a:cs typeface="+mj-cs"/>
              </a:rPr>
              <a:t>Transpose </a:t>
            </a:r>
            <a:r>
              <a:rPr lang="en-US" sz="3200" b="1" spc="-100" dirty="0" err="1">
                <a:solidFill>
                  <a:srgbClr val="1C4587"/>
                </a:solidFill>
                <a:latin typeface="Source Sans Pro" panose="020B0503030403020204" pitchFamily="34" charset="0"/>
                <a:ea typeface="Source Sans Pro" panose="020B0503030403020204" pitchFamily="34" charset="0"/>
                <a:cs typeface="+mj-cs"/>
              </a:rPr>
              <a:t>AllReduce</a:t>
            </a:r>
            <a:r>
              <a:rPr lang="en-US" sz="3200" b="1" spc="-100" dirty="0">
                <a:solidFill>
                  <a:srgbClr val="1C4587"/>
                </a:solidFill>
                <a:latin typeface="Source Sans Pro" panose="020B0503030403020204" pitchFamily="34" charset="0"/>
                <a:ea typeface="Source Sans Pro" panose="020B0503030403020204" pitchFamily="34" charset="0"/>
                <a:cs typeface="+mj-cs"/>
              </a:rPr>
              <a:t> (TAR)</a:t>
            </a:r>
          </a:p>
        </p:txBody>
      </p:sp>
      <p:sp>
        <p:nvSpPr>
          <p:cNvPr id="9" name="TextBox 8">
            <a:extLst>
              <a:ext uri="{FF2B5EF4-FFF2-40B4-BE49-F238E27FC236}">
                <a16:creationId xmlns:a16="http://schemas.microsoft.com/office/drawing/2014/main" id="{9B884371-3621-7635-1B9D-C2EFDE90EC6B}"/>
              </a:ext>
            </a:extLst>
          </p:cNvPr>
          <p:cNvSpPr txBox="1"/>
          <p:nvPr/>
        </p:nvSpPr>
        <p:spPr>
          <a:xfrm>
            <a:off x="8136021" y="1420734"/>
            <a:ext cx="3794755" cy="830997"/>
          </a:xfrm>
          <a:prstGeom prst="rect">
            <a:avLst/>
          </a:prstGeom>
          <a:noFill/>
        </p:spPr>
        <p:txBody>
          <a:bodyPr wrap="square" rtlCol="0">
            <a:spAutoFit/>
          </a:bodyPr>
          <a:lstStyle/>
          <a:p>
            <a:pPr algn="ctr" hangingPunct="0"/>
            <a:r>
              <a:rPr lang="en-US" sz="2400" b="1" dirty="0">
                <a:solidFill>
                  <a:srgbClr val="00B050"/>
                </a:solidFill>
              </a:rPr>
              <a:t>All nodes directly talk to each other!</a:t>
            </a:r>
            <a:endParaRPr lang="en-US" sz="2000" dirty="0">
              <a:latin typeface="Open Sans" panose="020B0606030504020204" pitchFamily="34" charset="0"/>
              <a:ea typeface="Open Sans" panose="020B0606030504020204" pitchFamily="34" charset="0"/>
              <a:cs typeface="Open Sans" panose="020B0606030504020204" pitchFamily="34" charset="0"/>
            </a:endParaRPr>
          </a:p>
        </p:txBody>
      </p:sp>
    </p:spTree>
    <p:custDataLst>
      <p:tags r:id="rId1"/>
    </p:custDataLst>
    <p:extLst>
      <p:ext uri="{BB962C8B-B14F-4D97-AF65-F5344CB8AC3E}">
        <p14:creationId xmlns:p14="http://schemas.microsoft.com/office/powerpoint/2010/main" val="3317791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0" nodeType="clickEffect">
                                  <p:stCondLst>
                                    <p:cond delay="0"/>
                                  </p:stCondLst>
                                  <p:childTnLst>
                                    <p:animMotion origin="layout" path="M 1.25E-6 1.85185E-6 L -0.26745 0.22616 " pathEditMode="relative" rAng="0" ptsTypes="AA">
                                      <p:cBhvr>
                                        <p:cTn id="22" dur="2000" fill="hold"/>
                                        <p:tgtEl>
                                          <p:spTgt spid="33"/>
                                        </p:tgtEl>
                                        <p:attrNameLst>
                                          <p:attrName>ppt_x</p:attrName>
                                          <p:attrName>ppt_y</p:attrName>
                                        </p:attrNameLst>
                                      </p:cBhvr>
                                      <p:rCtr x="-13372" y="1129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4D4F92-CD18-4419-1A7E-7125E0970ACB}"/>
            </a:ext>
          </a:extLst>
        </p:cNvPr>
        <p:cNvGrpSpPr/>
        <p:nvPr/>
      </p:nvGrpSpPr>
      <p:grpSpPr>
        <a:xfrm>
          <a:off x="0" y="0"/>
          <a:ext cx="0" cy="0"/>
          <a:chOff x="0" y="0"/>
          <a:chExt cx="0" cy="0"/>
        </a:xfrm>
      </p:grpSpPr>
      <p:sp>
        <p:nvSpPr>
          <p:cNvPr id="22" name="TextBox 21">
            <a:extLst>
              <a:ext uri="{FF2B5EF4-FFF2-40B4-BE49-F238E27FC236}">
                <a16:creationId xmlns:a16="http://schemas.microsoft.com/office/drawing/2014/main" id="{5F721A5B-A58B-198A-4012-AA4435222807}"/>
              </a:ext>
            </a:extLst>
          </p:cNvPr>
          <p:cNvSpPr txBox="1"/>
          <p:nvPr/>
        </p:nvSpPr>
        <p:spPr>
          <a:xfrm>
            <a:off x="3377893" y="4222581"/>
            <a:ext cx="1011868" cy="369332"/>
          </a:xfrm>
          <a:prstGeom prst="rect">
            <a:avLst/>
          </a:prstGeom>
          <a:noFill/>
        </p:spPr>
        <p:txBody>
          <a:bodyPr wrap="square" rtlCol="0">
            <a:spAutoFit/>
          </a:bodyPr>
          <a:lstStyle/>
          <a:p>
            <a:r>
              <a:rPr lang="en-US" b="1"/>
              <a:t>Node 1</a:t>
            </a:r>
          </a:p>
        </p:txBody>
      </p:sp>
      <p:cxnSp>
        <p:nvCxnSpPr>
          <p:cNvPr id="23" name="Straight Arrow Connector 22">
            <a:extLst>
              <a:ext uri="{FF2B5EF4-FFF2-40B4-BE49-F238E27FC236}">
                <a16:creationId xmlns:a16="http://schemas.microsoft.com/office/drawing/2014/main" id="{571A80F9-D406-6505-A299-1F02D5D3B57B}"/>
              </a:ext>
            </a:extLst>
          </p:cNvPr>
          <p:cNvCxnSpPr>
            <a:cxnSpLocks/>
          </p:cNvCxnSpPr>
          <p:nvPr/>
        </p:nvCxnSpPr>
        <p:spPr>
          <a:xfrm>
            <a:off x="3883827" y="4533857"/>
            <a:ext cx="1614777" cy="999658"/>
          </a:xfrm>
          <a:prstGeom prst="straightConnector1">
            <a:avLst/>
          </a:prstGeom>
          <a:ln>
            <a:prstDash val="lgDashDot"/>
            <a:headEnd type="triangle"/>
            <a:tailEnd type="triangle"/>
          </a:ln>
        </p:spPr>
        <p:style>
          <a:lnRef idx="2">
            <a:schemeClr val="dk1"/>
          </a:lnRef>
          <a:fillRef idx="0">
            <a:schemeClr val="dk1"/>
          </a:fillRef>
          <a:effectRef idx="1">
            <a:schemeClr val="dk1"/>
          </a:effectRef>
          <a:fontRef idx="minor">
            <a:schemeClr val="tx1"/>
          </a:fontRef>
        </p:style>
      </p:cxnSp>
      <p:cxnSp>
        <p:nvCxnSpPr>
          <p:cNvPr id="25" name="Straight Arrow Connector 24">
            <a:extLst>
              <a:ext uri="{FF2B5EF4-FFF2-40B4-BE49-F238E27FC236}">
                <a16:creationId xmlns:a16="http://schemas.microsoft.com/office/drawing/2014/main" id="{1F27B0F1-8574-A3D4-919E-8A9E2D00E0D2}"/>
              </a:ext>
            </a:extLst>
          </p:cNvPr>
          <p:cNvCxnSpPr>
            <a:cxnSpLocks/>
          </p:cNvCxnSpPr>
          <p:nvPr/>
        </p:nvCxnSpPr>
        <p:spPr>
          <a:xfrm flipH="1">
            <a:off x="3744340" y="2324143"/>
            <a:ext cx="1642747" cy="920191"/>
          </a:xfrm>
          <a:prstGeom prst="straightConnector1">
            <a:avLst/>
          </a:prstGeom>
          <a:ln w="19050">
            <a:prstDash val="lgDashDot"/>
            <a:headEnd type="triangle"/>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1E0D0993-B2EE-34F9-7635-16832C65DB9D}"/>
              </a:ext>
            </a:extLst>
          </p:cNvPr>
          <p:cNvCxnSpPr>
            <a:cxnSpLocks/>
          </p:cNvCxnSpPr>
          <p:nvPr/>
        </p:nvCxnSpPr>
        <p:spPr>
          <a:xfrm flipH="1">
            <a:off x="6804914" y="4533857"/>
            <a:ext cx="1658246" cy="999658"/>
          </a:xfrm>
          <a:prstGeom prst="straightConnector1">
            <a:avLst/>
          </a:prstGeom>
          <a:ln>
            <a:prstDash val="lgDashDot"/>
            <a:headEnd type="triangle"/>
            <a:tailEnd type="triangle"/>
          </a:ln>
        </p:spPr>
        <p:style>
          <a:lnRef idx="2">
            <a:schemeClr val="dk1"/>
          </a:lnRef>
          <a:fillRef idx="0">
            <a:schemeClr val="dk1"/>
          </a:fillRef>
          <a:effectRef idx="1">
            <a:schemeClr val="dk1"/>
          </a:effectRef>
          <a:fontRef idx="minor">
            <a:schemeClr val="tx1"/>
          </a:fontRef>
        </p:style>
      </p:cxnSp>
      <p:cxnSp>
        <p:nvCxnSpPr>
          <p:cNvPr id="27" name="Straight Arrow Connector 26">
            <a:extLst>
              <a:ext uri="{FF2B5EF4-FFF2-40B4-BE49-F238E27FC236}">
                <a16:creationId xmlns:a16="http://schemas.microsoft.com/office/drawing/2014/main" id="{1ED51D67-C37C-0049-7CBD-DB7EFD1451EB}"/>
              </a:ext>
            </a:extLst>
          </p:cNvPr>
          <p:cNvCxnSpPr>
            <a:cxnSpLocks/>
          </p:cNvCxnSpPr>
          <p:nvPr/>
        </p:nvCxnSpPr>
        <p:spPr>
          <a:xfrm flipH="1" flipV="1">
            <a:off x="6804914" y="2324143"/>
            <a:ext cx="1549756" cy="920191"/>
          </a:xfrm>
          <a:prstGeom prst="straightConnector1">
            <a:avLst/>
          </a:prstGeom>
          <a:ln>
            <a:prstDash val="lgDashDot"/>
            <a:headEnd type="triangle"/>
            <a:tailEnd type="triangle"/>
          </a:ln>
        </p:spPr>
        <p:style>
          <a:lnRef idx="2">
            <a:schemeClr val="dk1"/>
          </a:lnRef>
          <a:fillRef idx="0">
            <a:schemeClr val="dk1"/>
          </a:fillRef>
          <a:effectRef idx="1">
            <a:schemeClr val="dk1"/>
          </a:effectRef>
          <a:fontRef idx="minor">
            <a:schemeClr val="tx1"/>
          </a:fontRef>
        </p:style>
      </p:cxnSp>
      <p:sp>
        <p:nvSpPr>
          <p:cNvPr id="28" name="Rectangle 27">
            <a:extLst>
              <a:ext uri="{FF2B5EF4-FFF2-40B4-BE49-F238E27FC236}">
                <a16:creationId xmlns:a16="http://schemas.microsoft.com/office/drawing/2014/main" id="{AFED3439-2606-3BA7-4231-28475198B6EB}"/>
              </a:ext>
            </a:extLst>
          </p:cNvPr>
          <p:cNvSpPr/>
          <p:nvPr/>
        </p:nvSpPr>
        <p:spPr>
          <a:xfrm>
            <a:off x="810729" y="1972762"/>
            <a:ext cx="771854" cy="311648"/>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581E9373-86B8-6133-9D75-D0020C291D70}"/>
              </a:ext>
            </a:extLst>
          </p:cNvPr>
          <p:cNvSpPr txBox="1"/>
          <p:nvPr/>
        </p:nvSpPr>
        <p:spPr>
          <a:xfrm>
            <a:off x="1680566" y="1692248"/>
            <a:ext cx="1221861" cy="923330"/>
          </a:xfrm>
          <a:prstGeom prst="rect">
            <a:avLst/>
          </a:prstGeom>
          <a:noFill/>
        </p:spPr>
        <p:txBody>
          <a:bodyPr wrap="square" rtlCol="0">
            <a:spAutoFit/>
          </a:bodyPr>
          <a:lstStyle/>
          <a:p>
            <a:r>
              <a:rPr lang="en-US"/>
              <a:t>Local Gradient</a:t>
            </a:r>
          </a:p>
          <a:p>
            <a:r>
              <a:rPr lang="en-US"/>
              <a:t>Data</a:t>
            </a:r>
          </a:p>
        </p:txBody>
      </p:sp>
      <p:sp>
        <p:nvSpPr>
          <p:cNvPr id="30" name="TextBox 29">
            <a:extLst>
              <a:ext uri="{FF2B5EF4-FFF2-40B4-BE49-F238E27FC236}">
                <a16:creationId xmlns:a16="http://schemas.microsoft.com/office/drawing/2014/main" id="{5AB933A7-7C3D-13E8-27E4-FCFFA06CC25C}"/>
              </a:ext>
            </a:extLst>
          </p:cNvPr>
          <p:cNvSpPr txBox="1"/>
          <p:nvPr/>
        </p:nvSpPr>
        <p:spPr>
          <a:xfrm>
            <a:off x="5720476" y="1658998"/>
            <a:ext cx="1011868" cy="369332"/>
          </a:xfrm>
          <a:prstGeom prst="rect">
            <a:avLst/>
          </a:prstGeom>
          <a:noFill/>
        </p:spPr>
        <p:txBody>
          <a:bodyPr wrap="square" rtlCol="0">
            <a:spAutoFit/>
          </a:bodyPr>
          <a:lstStyle/>
          <a:p>
            <a:r>
              <a:rPr lang="en-US" b="1"/>
              <a:t>Node 2</a:t>
            </a:r>
          </a:p>
        </p:txBody>
      </p:sp>
      <p:sp>
        <p:nvSpPr>
          <p:cNvPr id="31" name="TextBox 30">
            <a:extLst>
              <a:ext uri="{FF2B5EF4-FFF2-40B4-BE49-F238E27FC236}">
                <a16:creationId xmlns:a16="http://schemas.microsoft.com/office/drawing/2014/main" id="{0BD690B2-AD9C-E5DF-0590-ABEBBEABB701}"/>
              </a:ext>
            </a:extLst>
          </p:cNvPr>
          <p:cNvSpPr txBox="1"/>
          <p:nvPr/>
        </p:nvSpPr>
        <p:spPr>
          <a:xfrm>
            <a:off x="7986254" y="4193553"/>
            <a:ext cx="1011868" cy="369332"/>
          </a:xfrm>
          <a:prstGeom prst="rect">
            <a:avLst/>
          </a:prstGeom>
          <a:noFill/>
        </p:spPr>
        <p:txBody>
          <a:bodyPr wrap="square" rtlCol="0">
            <a:spAutoFit/>
          </a:bodyPr>
          <a:lstStyle/>
          <a:p>
            <a:r>
              <a:rPr lang="en-US" b="1"/>
              <a:t>Node 3</a:t>
            </a:r>
          </a:p>
        </p:txBody>
      </p:sp>
      <p:sp>
        <p:nvSpPr>
          <p:cNvPr id="32" name="TextBox 31">
            <a:extLst>
              <a:ext uri="{FF2B5EF4-FFF2-40B4-BE49-F238E27FC236}">
                <a16:creationId xmlns:a16="http://schemas.microsoft.com/office/drawing/2014/main" id="{08B77E35-5D0E-4654-7253-DC19E39A70BB}"/>
              </a:ext>
            </a:extLst>
          </p:cNvPr>
          <p:cNvSpPr txBox="1"/>
          <p:nvPr/>
        </p:nvSpPr>
        <p:spPr>
          <a:xfrm>
            <a:off x="5705962" y="5901277"/>
            <a:ext cx="1011868" cy="369332"/>
          </a:xfrm>
          <a:prstGeom prst="rect">
            <a:avLst/>
          </a:prstGeom>
          <a:noFill/>
        </p:spPr>
        <p:txBody>
          <a:bodyPr wrap="square" rtlCol="0">
            <a:spAutoFit/>
          </a:bodyPr>
          <a:lstStyle/>
          <a:p>
            <a:r>
              <a:rPr lang="en-US" b="1"/>
              <a:t>Node 4</a:t>
            </a:r>
          </a:p>
        </p:txBody>
      </p:sp>
      <p:sp>
        <p:nvSpPr>
          <p:cNvPr id="35" name="Rectangle 34">
            <a:extLst>
              <a:ext uri="{FF2B5EF4-FFF2-40B4-BE49-F238E27FC236}">
                <a16:creationId xmlns:a16="http://schemas.microsoft.com/office/drawing/2014/main" id="{6CE9B4CE-ED7E-229E-9148-B5A452B5287C}"/>
              </a:ext>
            </a:extLst>
          </p:cNvPr>
          <p:cNvSpPr/>
          <p:nvPr/>
        </p:nvSpPr>
        <p:spPr>
          <a:xfrm>
            <a:off x="5775182" y="6256095"/>
            <a:ext cx="771854" cy="311648"/>
          </a:xfrm>
          <a:prstGeom prst="rect">
            <a:avLst/>
          </a:prstGeom>
          <a:solidFill>
            <a:srgbClr val="DDEAF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i="1">
                <a:solidFill>
                  <a:schemeClr val="tx1"/>
                </a:solidFill>
                <a:latin typeface="Cambria" panose="02040503050406030204" pitchFamily="18" charset="0"/>
              </a:rPr>
              <a:t>z</a:t>
            </a:r>
          </a:p>
        </p:txBody>
      </p:sp>
      <p:pic>
        <p:nvPicPr>
          <p:cNvPr id="38" name="Picture 37">
            <a:extLst>
              <a:ext uri="{FF2B5EF4-FFF2-40B4-BE49-F238E27FC236}">
                <a16:creationId xmlns:a16="http://schemas.microsoft.com/office/drawing/2014/main" id="{C8A523D0-6A20-F243-539D-0A17F26342E6}"/>
              </a:ext>
            </a:extLst>
          </p:cNvPr>
          <p:cNvPicPr>
            <a:picLocks noChangeAspect="1"/>
          </p:cNvPicPr>
          <p:nvPr/>
        </p:nvPicPr>
        <p:blipFill rotWithShape="1">
          <a:blip r:embed="rId4"/>
          <a:srcRect l="10233" r="9613"/>
          <a:stretch/>
        </p:blipFill>
        <p:spPr>
          <a:xfrm>
            <a:off x="3297323" y="3319275"/>
            <a:ext cx="1011868" cy="978359"/>
          </a:xfrm>
          <a:prstGeom prst="rect">
            <a:avLst/>
          </a:prstGeom>
        </p:spPr>
      </p:pic>
      <p:pic>
        <p:nvPicPr>
          <p:cNvPr id="39" name="Picture 38">
            <a:extLst>
              <a:ext uri="{FF2B5EF4-FFF2-40B4-BE49-F238E27FC236}">
                <a16:creationId xmlns:a16="http://schemas.microsoft.com/office/drawing/2014/main" id="{2A5CE5D1-8718-5DDC-D45E-BC62CFDC1713}"/>
              </a:ext>
            </a:extLst>
          </p:cNvPr>
          <p:cNvPicPr>
            <a:picLocks noChangeAspect="1"/>
          </p:cNvPicPr>
          <p:nvPr/>
        </p:nvPicPr>
        <p:blipFill rotWithShape="1">
          <a:blip r:embed="rId4"/>
          <a:srcRect l="10233" r="9613"/>
          <a:stretch/>
        </p:blipFill>
        <p:spPr>
          <a:xfrm>
            <a:off x="5651361" y="1977305"/>
            <a:ext cx="1011868" cy="978359"/>
          </a:xfrm>
          <a:prstGeom prst="rect">
            <a:avLst/>
          </a:prstGeom>
        </p:spPr>
      </p:pic>
      <p:pic>
        <p:nvPicPr>
          <p:cNvPr id="40" name="Picture 39">
            <a:extLst>
              <a:ext uri="{FF2B5EF4-FFF2-40B4-BE49-F238E27FC236}">
                <a16:creationId xmlns:a16="http://schemas.microsoft.com/office/drawing/2014/main" id="{E43D3CD2-6230-F554-DC1F-0ED0014C5231}"/>
              </a:ext>
            </a:extLst>
          </p:cNvPr>
          <p:cNvPicPr>
            <a:picLocks noChangeAspect="1"/>
          </p:cNvPicPr>
          <p:nvPr/>
        </p:nvPicPr>
        <p:blipFill rotWithShape="1">
          <a:blip r:embed="rId4"/>
          <a:srcRect l="10233" r="9613"/>
          <a:stretch/>
        </p:blipFill>
        <p:spPr>
          <a:xfrm>
            <a:off x="7949299" y="3273073"/>
            <a:ext cx="1011868" cy="978359"/>
          </a:xfrm>
          <a:prstGeom prst="rect">
            <a:avLst/>
          </a:prstGeom>
        </p:spPr>
      </p:pic>
      <p:pic>
        <p:nvPicPr>
          <p:cNvPr id="41" name="Picture 40">
            <a:extLst>
              <a:ext uri="{FF2B5EF4-FFF2-40B4-BE49-F238E27FC236}">
                <a16:creationId xmlns:a16="http://schemas.microsoft.com/office/drawing/2014/main" id="{7FE1EBDA-AF05-9867-E879-5426A7D5C53F}"/>
              </a:ext>
            </a:extLst>
          </p:cNvPr>
          <p:cNvPicPr>
            <a:picLocks noChangeAspect="1"/>
          </p:cNvPicPr>
          <p:nvPr/>
        </p:nvPicPr>
        <p:blipFill rotWithShape="1">
          <a:blip r:embed="rId4"/>
          <a:srcRect l="10233" r="9613"/>
          <a:stretch/>
        </p:blipFill>
        <p:spPr>
          <a:xfrm>
            <a:off x="5651361" y="4986064"/>
            <a:ext cx="1011868" cy="978359"/>
          </a:xfrm>
          <a:prstGeom prst="rect">
            <a:avLst/>
          </a:prstGeom>
        </p:spPr>
      </p:pic>
      <p:cxnSp>
        <p:nvCxnSpPr>
          <p:cNvPr id="2" name="Straight Arrow Connector 1">
            <a:extLst>
              <a:ext uri="{FF2B5EF4-FFF2-40B4-BE49-F238E27FC236}">
                <a16:creationId xmlns:a16="http://schemas.microsoft.com/office/drawing/2014/main" id="{55D3BF5A-13CF-480A-5A20-470D85AD8EE8}"/>
              </a:ext>
            </a:extLst>
          </p:cNvPr>
          <p:cNvCxnSpPr>
            <a:cxnSpLocks/>
          </p:cNvCxnSpPr>
          <p:nvPr/>
        </p:nvCxnSpPr>
        <p:spPr>
          <a:xfrm flipV="1">
            <a:off x="6151422" y="2981773"/>
            <a:ext cx="0" cy="1999313"/>
          </a:xfrm>
          <a:prstGeom prst="straightConnector1">
            <a:avLst/>
          </a:prstGeom>
          <a:ln>
            <a:prstDash val="lgDashDot"/>
            <a:headEnd type="triangle"/>
            <a:tailEnd type="triangle"/>
          </a:ln>
        </p:spPr>
        <p:style>
          <a:lnRef idx="2">
            <a:schemeClr val="dk1"/>
          </a:lnRef>
          <a:fillRef idx="0">
            <a:schemeClr val="dk1"/>
          </a:fillRef>
          <a:effectRef idx="1">
            <a:schemeClr val="dk1"/>
          </a:effectRef>
          <a:fontRef idx="minor">
            <a:schemeClr val="tx1"/>
          </a:fontRef>
        </p:style>
      </p:cxnSp>
      <p:cxnSp>
        <p:nvCxnSpPr>
          <p:cNvPr id="3" name="Straight Arrow Connector 2">
            <a:extLst>
              <a:ext uri="{FF2B5EF4-FFF2-40B4-BE49-F238E27FC236}">
                <a16:creationId xmlns:a16="http://schemas.microsoft.com/office/drawing/2014/main" id="{B8C10110-7B80-E69F-7319-B8F00CA92554}"/>
              </a:ext>
            </a:extLst>
          </p:cNvPr>
          <p:cNvCxnSpPr>
            <a:cxnSpLocks/>
          </p:cNvCxnSpPr>
          <p:nvPr/>
        </p:nvCxnSpPr>
        <p:spPr>
          <a:xfrm flipH="1">
            <a:off x="4389761" y="3807229"/>
            <a:ext cx="3412480" cy="0"/>
          </a:xfrm>
          <a:prstGeom prst="straightConnector1">
            <a:avLst/>
          </a:prstGeom>
          <a:ln>
            <a:prstDash val="lgDashDot"/>
            <a:headEnd type="triangle"/>
            <a:tailEnd type="triangle"/>
          </a:ln>
        </p:spPr>
        <p:style>
          <a:lnRef idx="2">
            <a:schemeClr val="dk1"/>
          </a:lnRef>
          <a:fillRef idx="0">
            <a:schemeClr val="dk1"/>
          </a:fillRef>
          <a:effectRef idx="1">
            <a:schemeClr val="dk1"/>
          </a:effectRef>
          <a:fontRef idx="minor">
            <a:schemeClr val="tx1"/>
          </a:fontRef>
        </p:style>
      </p:cxnSp>
      <p:sp>
        <p:nvSpPr>
          <p:cNvPr id="4" name="Rectangle 3">
            <a:extLst>
              <a:ext uri="{FF2B5EF4-FFF2-40B4-BE49-F238E27FC236}">
                <a16:creationId xmlns:a16="http://schemas.microsoft.com/office/drawing/2014/main" id="{72AEEBD3-696E-96E8-42EE-A5728D223089}"/>
              </a:ext>
            </a:extLst>
          </p:cNvPr>
          <p:cNvSpPr/>
          <p:nvPr/>
        </p:nvSpPr>
        <p:spPr>
          <a:xfrm>
            <a:off x="9003378" y="3650796"/>
            <a:ext cx="771854" cy="311648"/>
          </a:xfrm>
          <a:prstGeom prst="rect">
            <a:avLst/>
          </a:prstGeom>
          <a:solidFill>
            <a:srgbClr val="DDEAF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i="1">
                <a:solidFill>
                  <a:schemeClr val="tx1"/>
                </a:solidFill>
                <a:latin typeface="Cambria" panose="02040503050406030204" pitchFamily="18" charset="0"/>
              </a:rPr>
              <a:t>y</a:t>
            </a:r>
          </a:p>
        </p:txBody>
      </p:sp>
      <p:sp>
        <p:nvSpPr>
          <p:cNvPr id="5" name="Rectangle 4">
            <a:extLst>
              <a:ext uri="{FF2B5EF4-FFF2-40B4-BE49-F238E27FC236}">
                <a16:creationId xmlns:a16="http://schemas.microsoft.com/office/drawing/2014/main" id="{BC9F1A6E-528B-EF42-56E8-28030BE189A2}"/>
              </a:ext>
            </a:extLst>
          </p:cNvPr>
          <p:cNvSpPr/>
          <p:nvPr/>
        </p:nvSpPr>
        <p:spPr>
          <a:xfrm>
            <a:off x="2327758" y="3640938"/>
            <a:ext cx="771854" cy="311648"/>
          </a:xfrm>
          <a:prstGeom prst="rect">
            <a:avLst/>
          </a:prstGeom>
          <a:solidFill>
            <a:srgbClr val="DDEAF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i="1" err="1">
                <a:solidFill>
                  <a:schemeClr val="tx1"/>
                </a:solidFill>
                <a:latin typeface="Cambria" panose="02040503050406030204" pitchFamily="18" charset="0"/>
              </a:rPr>
              <a:t>w+x</a:t>
            </a:r>
            <a:endParaRPr lang="en-US" sz="1600" b="1" i="1">
              <a:solidFill>
                <a:schemeClr val="tx1"/>
              </a:solidFill>
              <a:latin typeface="Cambria" panose="02040503050406030204" pitchFamily="18" charset="0"/>
            </a:endParaRPr>
          </a:p>
        </p:txBody>
      </p:sp>
      <p:sp>
        <p:nvSpPr>
          <p:cNvPr id="8" name="Title 1">
            <a:extLst>
              <a:ext uri="{FF2B5EF4-FFF2-40B4-BE49-F238E27FC236}">
                <a16:creationId xmlns:a16="http://schemas.microsoft.com/office/drawing/2014/main" id="{0D48A69C-1C83-B892-B6D0-F796A1596C8B}"/>
              </a:ext>
            </a:extLst>
          </p:cNvPr>
          <p:cNvSpPr txBox="1">
            <a:spLocks/>
          </p:cNvSpPr>
          <p:nvPr/>
        </p:nvSpPr>
        <p:spPr>
          <a:xfrm>
            <a:off x="254983" y="499205"/>
            <a:ext cx="11430001" cy="6400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1pPr>
            <a:lvl2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2pPr>
            <a:lvl3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3pPr>
            <a:lvl4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4pPr>
            <a:lvl5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5pPr>
            <a:lvl6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6pPr>
            <a:lvl7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7pPr>
            <a:lvl8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8pPr>
            <a:lvl9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9pPr>
          </a:lstStyle>
          <a:p>
            <a:pPr hangingPunct="1"/>
            <a:r>
              <a:rPr lang="en-US" sz="3200" b="1" spc="-100" dirty="0">
                <a:solidFill>
                  <a:srgbClr val="1C4587"/>
                </a:solidFill>
                <a:latin typeface="Source Sans Pro" panose="020B0503030403020204" pitchFamily="34" charset="0"/>
                <a:ea typeface="Source Sans Pro" panose="020B0503030403020204" pitchFamily="34" charset="0"/>
                <a:cs typeface="+mj-cs"/>
              </a:rPr>
              <a:t>Transpose </a:t>
            </a:r>
            <a:r>
              <a:rPr lang="en-US" sz="3200" b="1" spc="-100" dirty="0" err="1">
                <a:solidFill>
                  <a:srgbClr val="1C4587"/>
                </a:solidFill>
                <a:latin typeface="Source Sans Pro" panose="020B0503030403020204" pitchFamily="34" charset="0"/>
                <a:ea typeface="Source Sans Pro" panose="020B0503030403020204" pitchFamily="34" charset="0"/>
                <a:cs typeface="+mj-cs"/>
              </a:rPr>
              <a:t>AllReduce</a:t>
            </a:r>
            <a:r>
              <a:rPr lang="en-US" sz="3200" b="1" spc="-100" dirty="0">
                <a:solidFill>
                  <a:srgbClr val="1C4587"/>
                </a:solidFill>
                <a:latin typeface="Source Sans Pro" panose="020B0503030403020204" pitchFamily="34" charset="0"/>
                <a:ea typeface="Source Sans Pro" panose="020B0503030403020204" pitchFamily="34" charset="0"/>
                <a:cs typeface="+mj-cs"/>
              </a:rPr>
              <a:t> (TAR)</a:t>
            </a:r>
          </a:p>
        </p:txBody>
      </p:sp>
    </p:spTree>
    <p:custDataLst>
      <p:tags r:id="rId1"/>
    </p:custDataLst>
    <p:extLst>
      <p:ext uri="{BB962C8B-B14F-4D97-AF65-F5344CB8AC3E}">
        <p14:creationId xmlns:p14="http://schemas.microsoft.com/office/powerpoint/2010/main" val="2290367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2.08333E-6 -2.59259E-6 L -0.36653 -2.59259E-6 " pathEditMode="relative" rAng="0" ptsTypes="AA">
                                      <p:cBhvr>
                                        <p:cTn id="6" dur="2000" fill="hold"/>
                                        <p:tgtEl>
                                          <p:spTgt spid="4"/>
                                        </p:tgtEl>
                                        <p:attrNameLst>
                                          <p:attrName>ppt_x</p:attrName>
                                          <p:attrName>ppt_y</p:attrName>
                                        </p:attrNameLst>
                                      </p:cBhvr>
                                      <p:rCtr x="-18333"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46ECA-B2EB-6499-AADE-F1A402FDDFAB}"/>
            </a:ext>
          </a:extLst>
        </p:cNvPr>
        <p:cNvGrpSpPr/>
        <p:nvPr/>
      </p:nvGrpSpPr>
      <p:grpSpPr>
        <a:xfrm>
          <a:off x="0" y="0"/>
          <a:ext cx="0" cy="0"/>
          <a:chOff x="0" y="0"/>
          <a:chExt cx="0" cy="0"/>
        </a:xfrm>
      </p:grpSpPr>
      <p:sp>
        <p:nvSpPr>
          <p:cNvPr id="22" name="TextBox 21">
            <a:extLst>
              <a:ext uri="{FF2B5EF4-FFF2-40B4-BE49-F238E27FC236}">
                <a16:creationId xmlns:a16="http://schemas.microsoft.com/office/drawing/2014/main" id="{30DEC77D-F06F-A258-C553-C3C02A03D012}"/>
              </a:ext>
            </a:extLst>
          </p:cNvPr>
          <p:cNvSpPr txBox="1"/>
          <p:nvPr/>
        </p:nvSpPr>
        <p:spPr>
          <a:xfrm>
            <a:off x="3377893" y="4222581"/>
            <a:ext cx="1011868" cy="369332"/>
          </a:xfrm>
          <a:prstGeom prst="rect">
            <a:avLst/>
          </a:prstGeom>
          <a:noFill/>
        </p:spPr>
        <p:txBody>
          <a:bodyPr wrap="square" rtlCol="0">
            <a:spAutoFit/>
          </a:bodyPr>
          <a:lstStyle/>
          <a:p>
            <a:r>
              <a:rPr lang="en-US" b="1"/>
              <a:t>Node 1</a:t>
            </a:r>
          </a:p>
        </p:txBody>
      </p:sp>
      <p:cxnSp>
        <p:nvCxnSpPr>
          <p:cNvPr id="23" name="Straight Arrow Connector 22">
            <a:extLst>
              <a:ext uri="{FF2B5EF4-FFF2-40B4-BE49-F238E27FC236}">
                <a16:creationId xmlns:a16="http://schemas.microsoft.com/office/drawing/2014/main" id="{DA92F6C0-DAE0-161C-D5A3-706B7F614CAE}"/>
              </a:ext>
            </a:extLst>
          </p:cNvPr>
          <p:cNvCxnSpPr>
            <a:cxnSpLocks/>
          </p:cNvCxnSpPr>
          <p:nvPr/>
        </p:nvCxnSpPr>
        <p:spPr>
          <a:xfrm>
            <a:off x="3883827" y="4533857"/>
            <a:ext cx="1614777" cy="999658"/>
          </a:xfrm>
          <a:prstGeom prst="straightConnector1">
            <a:avLst/>
          </a:prstGeom>
          <a:ln>
            <a:prstDash val="lgDashDot"/>
            <a:headEnd type="triangle"/>
            <a:tailEnd type="triangle"/>
          </a:ln>
        </p:spPr>
        <p:style>
          <a:lnRef idx="2">
            <a:schemeClr val="dk1"/>
          </a:lnRef>
          <a:fillRef idx="0">
            <a:schemeClr val="dk1"/>
          </a:fillRef>
          <a:effectRef idx="1">
            <a:schemeClr val="dk1"/>
          </a:effectRef>
          <a:fontRef idx="minor">
            <a:schemeClr val="tx1"/>
          </a:fontRef>
        </p:style>
      </p:cxnSp>
      <p:cxnSp>
        <p:nvCxnSpPr>
          <p:cNvPr id="25" name="Straight Arrow Connector 24">
            <a:extLst>
              <a:ext uri="{FF2B5EF4-FFF2-40B4-BE49-F238E27FC236}">
                <a16:creationId xmlns:a16="http://schemas.microsoft.com/office/drawing/2014/main" id="{392B2749-B083-2E4D-F2B4-7BC2BAB6EFDD}"/>
              </a:ext>
            </a:extLst>
          </p:cNvPr>
          <p:cNvCxnSpPr>
            <a:cxnSpLocks/>
          </p:cNvCxnSpPr>
          <p:nvPr/>
        </p:nvCxnSpPr>
        <p:spPr>
          <a:xfrm flipH="1">
            <a:off x="3744340" y="2324143"/>
            <a:ext cx="1642747" cy="920191"/>
          </a:xfrm>
          <a:prstGeom prst="straightConnector1">
            <a:avLst/>
          </a:prstGeom>
          <a:ln w="19050">
            <a:prstDash val="lgDashDot"/>
            <a:headEnd type="triangle"/>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4B3EF493-5B32-9123-1693-3226FE90B3DB}"/>
              </a:ext>
            </a:extLst>
          </p:cNvPr>
          <p:cNvCxnSpPr>
            <a:cxnSpLocks/>
          </p:cNvCxnSpPr>
          <p:nvPr/>
        </p:nvCxnSpPr>
        <p:spPr>
          <a:xfrm flipH="1">
            <a:off x="6804914" y="4533857"/>
            <a:ext cx="1658246" cy="999658"/>
          </a:xfrm>
          <a:prstGeom prst="straightConnector1">
            <a:avLst/>
          </a:prstGeom>
          <a:ln>
            <a:prstDash val="lgDashDot"/>
            <a:headEnd type="triangle"/>
            <a:tailEnd type="triangle"/>
          </a:ln>
        </p:spPr>
        <p:style>
          <a:lnRef idx="2">
            <a:schemeClr val="dk1"/>
          </a:lnRef>
          <a:fillRef idx="0">
            <a:schemeClr val="dk1"/>
          </a:fillRef>
          <a:effectRef idx="1">
            <a:schemeClr val="dk1"/>
          </a:effectRef>
          <a:fontRef idx="minor">
            <a:schemeClr val="tx1"/>
          </a:fontRef>
        </p:style>
      </p:cxnSp>
      <p:cxnSp>
        <p:nvCxnSpPr>
          <p:cNvPr id="27" name="Straight Arrow Connector 26">
            <a:extLst>
              <a:ext uri="{FF2B5EF4-FFF2-40B4-BE49-F238E27FC236}">
                <a16:creationId xmlns:a16="http://schemas.microsoft.com/office/drawing/2014/main" id="{C42FEFD8-281F-8792-A6E5-D8DB95AEB78B}"/>
              </a:ext>
            </a:extLst>
          </p:cNvPr>
          <p:cNvCxnSpPr>
            <a:cxnSpLocks/>
          </p:cNvCxnSpPr>
          <p:nvPr/>
        </p:nvCxnSpPr>
        <p:spPr>
          <a:xfrm flipH="1" flipV="1">
            <a:off x="6804914" y="2324143"/>
            <a:ext cx="1549756" cy="920191"/>
          </a:xfrm>
          <a:prstGeom prst="straightConnector1">
            <a:avLst/>
          </a:prstGeom>
          <a:ln>
            <a:prstDash val="lgDashDot"/>
            <a:headEnd type="triangle"/>
            <a:tailEnd type="triangle"/>
          </a:ln>
        </p:spPr>
        <p:style>
          <a:lnRef idx="2">
            <a:schemeClr val="dk1"/>
          </a:lnRef>
          <a:fillRef idx="0">
            <a:schemeClr val="dk1"/>
          </a:fillRef>
          <a:effectRef idx="1">
            <a:schemeClr val="dk1"/>
          </a:effectRef>
          <a:fontRef idx="minor">
            <a:schemeClr val="tx1"/>
          </a:fontRef>
        </p:style>
      </p:cxnSp>
      <p:sp>
        <p:nvSpPr>
          <p:cNvPr id="28" name="Rectangle 27">
            <a:extLst>
              <a:ext uri="{FF2B5EF4-FFF2-40B4-BE49-F238E27FC236}">
                <a16:creationId xmlns:a16="http://schemas.microsoft.com/office/drawing/2014/main" id="{EA35C683-9A89-B14E-8B7C-3EA376706F1D}"/>
              </a:ext>
            </a:extLst>
          </p:cNvPr>
          <p:cNvSpPr/>
          <p:nvPr/>
        </p:nvSpPr>
        <p:spPr>
          <a:xfrm>
            <a:off x="810729" y="1972762"/>
            <a:ext cx="771854" cy="311648"/>
          </a:xfrm>
          <a:prstGeom prst="rect">
            <a:avLst/>
          </a:prstGeom>
          <a:solidFill>
            <a:schemeClr val="tx2">
              <a:lumMod val="10000"/>
              <a:lumOff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213EBF20-0FA3-4F88-0629-F2F354051A98}"/>
              </a:ext>
            </a:extLst>
          </p:cNvPr>
          <p:cNvSpPr txBox="1"/>
          <p:nvPr/>
        </p:nvSpPr>
        <p:spPr>
          <a:xfrm>
            <a:off x="1680566" y="1692248"/>
            <a:ext cx="1221861" cy="923330"/>
          </a:xfrm>
          <a:prstGeom prst="rect">
            <a:avLst/>
          </a:prstGeom>
          <a:noFill/>
        </p:spPr>
        <p:txBody>
          <a:bodyPr wrap="square" rtlCol="0">
            <a:spAutoFit/>
          </a:bodyPr>
          <a:lstStyle/>
          <a:p>
            <a:r>
              <a:rPr lang="en-US"/>
              <a:t>Local Gradient</a:t>
            </a:r>
          </a:p>
          <a:p>
            <a:r>
              <a:rPr lang="en-US"/>
              <a:t>Data</a:t>
            </a:r>
          </a:p>
        </p:txBody>
      </p:sp>
      <p:sp>
        <p:nvSpPr>
          <p:cNvPr id="30" name="TextBox 29">
            <a:extLst>
              <a:ext uri="{FF2B5EF4-FFF2-40B4-BE49-F238E27FC236}">
                <a16:creationId xmlns:a16="http://schemas.microsoft.com/office/drawing/2014/main" id="{5A46206C-B5CB-4B9E-0C29-224074087BCA}"/>
              </a:ext>
            </a:extLst>
          </p:cNvPr>
          <p:cNvSpPr txBox="1"/>
          <p:nvPr/>
        </p:nvSpPr>
        <p:spPr>
          <a:xfrm>
            <a:off x="5720476" y="1658998"/>
            <a:ext cx="1011868" cy="369332"/>
          </a:xfrm>
          <a:prstGeom prst="rect">
            <a:avLst/>
          </a:prstGeom>
          <a:noFill/>
        </p:spPr>
        <p:txBody>
          <a:bodyPr wrap="square" rtlCol="0">
            <a:spAutoFit/>
          </a:bodyPr>
          <a:lstStyle/>
          <a:p>
            <a:r>
              <a:rPr lang="en-US" b="1"/>
              <a:t>Node 2</a:t>
            </a:r>
          </a:p>
        </p:txBody>
      </p:sp>
      <p:sp>
        <p:nvSpPr>
          <p:cNvPr id="31" name="TextBox 30">
            <a:extLst>
              <a:ext uri="{FF2B5EF4-FFF2-40B4-BE49-F238E27FC236}">
                <a16:creationId xmlns:a16="http://schemas.microsoft.com/office/drawing/2014/main" id="{B089AB57-0529-9998-CBAA-979F338EBEA2}"/>
              </a:ext>
            </a:extLst>
          </p:cNvPr>
          <p:cNvSpPr txBox="1"/>
          <p:nvPr/>
        </p:nvSpPr>
        <p:spPr>
          <a:xfrm>
            <a:off x="7986254" y="4193553"/>
            <a:ext cx="1011868" cy="369332"/>
          </a:xfrm>
          <a:prstGeom prst="rect">
            <a:avLst/>
          </a:prstGeom>
          <a:noFill/>
        </p:spPr>
        <p:txBody>
          <a:bodyPr wrap="square" rtlCol="0">
            <a:spAutoFit/>
          </a:bodyPr>
          <a:lstStyle/>
          <a:p>
            <a:r>
              <a:rPr lang="en-US" b="1"/>
              <a:t>Node 3</a:t>
            </a:r>
          </a:p>
        </p:txBody>
      </p:sp>
      <p:sp>
        <p:nvSpPr>
          <p:cNvPr id="32" name="TextBox 31">
            <a:extLst>
              <a:ext uri="{FF2B5EF4-FFF2-40B4-BE49-F238E27FC236}">
                <a16:creationId xmlns:a16="http://schemas.microsoft.com/office/drawing/2014/main" id="{0EAE0993-A92E-6E96-B26C-BC5A9D220D49}"/>
              </a:ext>
            </a:extLst>
          </p:cNvPr>
          <p:cNvSpPr txBox="1"/>
          <p:nvPr/>
        </p:nvSpPr>
        <p:spPr>
          <a:xfrm>
            <a:off x="5705962" y="5901277"/>
            <a:ext cx="1011868" cy="369332"/>
          </a:xfrm>
          <a:prstGeom prst="rect">
            <a:avLst/>
          </a:prstGeom>
          <a:noFill/>
        </p:spPr>
        <p:txBody>
          <a:bodyPr wrap="square" rtlCol="0">
            <a:spAutoFit/>
          </a:bodyPr>
          <a:lstStyle/>
          <a:p>
            <a:r>
              <a:rPr lang="en-US" b="1"/>
              <a:t>Node 4</a:t>
            </a:r>
          </a:p>
        </p:txBody>
      </p:sp>
      <p:pic>
        <p:nvPicPr>
          <p:cNvPr id="38" name="Picture 37">
            <a:extLst>
              <a:ext uri="{FF2B5EF4-FFF2-40B4-BE49-F238E27FC236}">
                <a16:creationId xmlns:a16="http://schemas.microsoft.com/office/drawing/2014/main" id="{E4852D6F-D1D9-9FC0-746B-4D54A2E49B52}"/>
              </a:ext>
            </a:extLst>
          </p:cNvPr>
          <p:cNvPicPr>
            <a:picLocks noChangeAspect="1"/>
          </p:cNvPicPr>
          <p:nvPr/>
        </p:nvPicPr>
        <p:blipFill rotWithShape="1">
          <a:blip r:embed="rId4"/>
          <a:srcRect l="10233" r="9613"/>
          <a:stretch/>
        </p:blipFill>
        <p:spPr>
          <a:xfrm>
            <a:off x="3297323" y="3319275"/>
            <a:ext cx="1011868" cy="978359"/>
          </a:xfrm>
          <a:prstGeom prst="rect">
            <a:avLst/>
          </a:prstGeom>
        </p:spPr>
      </p:pic>
      <p:pic>
        <p:nvPicPr>
          <p:cNvPr id="39" name="Picture 38">
            <a:extLst>
              <a:ext uri="{FF2B5EF4-FFF2-40B4-BE49-F238E27FC236}">
                <a16:creationId xmlns:a16="http://schemas.microsoft.com/office/drawing/2014/main" id="{88CA4BF5-E4F2-A19D-BA4B-EBB72D64FDA6}"/>
              </a:ext>
            </a:extLst>
          </p:cNvPr>
          <p:cNvPicPr>
            <a:picLocks noChangeAspect="1"/>
          </p:cNvPicPr>
          <p:nvPr/>
        </p:nvPicPr>
        <p:blipFill rotWithShape="1">
          <a:blip r:embed="rId4"/>
          <a:srcRect l="10233" r="9613"/>
          <a:stretch/>
        </p:blipFill>
        <p:spPr>
          <a:xfrm>
            <a:off x="5651361" y="1977305"/>
            <a:ext cx="1011868" cy="978359"/>
          </a:xfrm>
          <a:prstGeom prst="rect">
            <a:avLst/>
          </a:prstGeom>
        </p:spPr>
      </p:pic>
      <p:pic>
        <p:nvPicPr>
          <p:cNvPr id="40" name="Picture 39">
            <a:extLst>
              <a:ext uri="{FF2B5EF4-FFF2-40B4-BE49-F238E27FC236}">
                <a16:creationId xmlns:a16="http://schemas.microsoft.com/office/drawing/2014/main" id="{A8165EFA-1067-4A57-71C5-B472F26271DF}"/>
              </a:ext>
            </a:extLst>
          </p:cNvPr>
          <p:cNvPicPr>
            <a:picLocks noChangeAspect="1"/>
          </p:cNvPicPr>
          <p:nvPr/>
        </p:nvPicPr>
        <p:blipFill rotWithShape="1">
          <a:blip r:embed="rId4"/>
          <a:srcRect l="10233" r="9613"/>
          <a:stretch/>
        </p:blipFill>
        <p:spPr>
          <a:xfrm>
            <a:off x="7949299" y="3273073"/>
            <a:ext cx="1011868" cy="978359"/>
          </a:xfrm>
          <a:prstGeom prst="rect">
            <a:avLst/>
          </a:prstGeom>
        </p:spPr>
      </p:pic>
      <p:pic>
        <p:nvPicPr>
          <p:cNvPr id="41" name="Picture 40">
            <a:extLst>
              <a:ext uri="{FF2B5EF4-FFF2-40B4-BE49-F238E27FC236}">
                <a16:creationId xmlns:a16="http://schemas.microsoft.com/office/drawing/2014/main" id="{4E873159-FC01-5470-BDB8-3DD5DFCE0259}"/>
              </a:ext>
            </a:extLst>
          </p:cNvPr>
          <p:cNvPicPr>
            <a:picLocks noChangeAspect="1"/>
          </p:cNvPicPr>
          <p:nvPr/>
        </p:nvPicPr>
        <p:blipFill rotWithShape="1">
          <a:blip r:embed="rId4"/>
          <a:srcRect l="10233" r="9613"/>
          <a:stretch/>
        </p:blipFill>
        <p:spPr>
          <a:xfrm>
            <a:off x="5651361" y="4986064"/>
            <a:ext cx="1011868" cy="978359"/>
          </a:xfrm>
          <a:prstGeom prst="rect">
            <a:avLst/>
          </a:prstGeom>
        </p:spPr>
      </p:pic>
      <p:cxnSp>
        <p:nvCxnSpPr>
          <p:cNvPr id="2" name="Straight Arrow Connector 1">
            <a:extLst>
              <a:ext uri="{FF2B5EF4-FFF2-40B4-BE49-F238E27FC236}">
                <a16:creationId xmlns:a16="http://schemas.microsoft.com/office/drawing/2014/main" id="{A8E76E2D-1995-A11A-D251-916FB1FF1116}"/>
              </a:ext>
            </a:extLst>
          </p:cNvPr>
          <p:cNvCxnSpPr>
            <a:cxnSpLocks/>
          </p:cNvCxnSpPr>
          <p:nvPr/>
        </p:nvCxnSpPr>
        <p:spPr>
          <a:xfrm flipV="1">
            <a:off x="6151422" y="2981773"/>
            <a:ext cx="0" cy="1999313"/>
          </a:xfrm>
          <a:prstGeom prst="straightConnector1">
            <a:avLst/>
          </a:prstGeom>
          <a:ln>
            <a:prstDash val="lgDashDot"/>
            <a:headEnd type="triangle"/>
            <a:tailEnd type="triangle"/>
          </a:ln>
        </p:spPr>
        <p:style>
          <a:lnRef idx="2">
            <a:schemeClr val="dk1"/>
          </a:lnRef>
          <a:fillRef idx="0">
            <a:schemeClr val="dk1"/>
          </a:fillRef>
          <a:effectRef idx="1">
            <a:schemeClr val="dk1"/>
          </a:effectRef>
          <a:fontRef idx="minor">
            <a:schemeClr val="tx1"/>
          </a:fontRef>
        </p:style>
      </p:cxnSp>
      <p:cxnSp>
        <p:nvCxnSpPr>
          <p:cNvPr id="3" name="Straight Arrow Connector 2">
            <a:extLst>
              <a:ext uri="{FF2B5EF4-FFF2-40B4-BE49-F238E27FC236}">
                <a16:creationId xmlns:a16="http://schemas.microsoft.com/office/drawing/2014/main" id="{E279B07A-FAA7-9375-F8E3-50EFEE8D8F75}"/>
              </a:ext>
            </a:extLst>
          </p:cNvPr>
          <p:cNvCxnSpPr>
            <a:cxnSpLocks/>
          </p:cNvCxnSpPr>
          <p:nvPr/>
        </p:nvCxnSpPr>
        <p:spPr>
          <a:xfrm flipH="1">
            <a:off x="4389761" y="3807229"/>
            <a:ext cx="3412480" cy="0"/>
          </a:xfrm>
          <a:prstGeom prst="straightConnector1">
            <a:avLst/>
          </a:prstGeom>
          <a:ln>
            <a:prstDash val="lgDashDot"/>
            <a:headEnd type="triangle"/>
            <a:tailEnd type="triangle"/>
          </a:ln>
        </p:spPr>
        <p:style>
          <a:lnRef idx="2">
            <a:schemeClr val="dk1"/>
          </a:lnRef>
          <a:fillRef idx="0">
            <a:schemeClr val="dk1"/>
          </a:fillRef>
          <a:effectRef idx="1">
            <a:schemeClr val="dk1"/>
          </a:effectRef>
          <a:fontRef idx="minor">
            <a:schemeClr val="tx1"/>
          </a:fontRef>
        </p:style>
      </p:cxnSp>
      <p:sp>
        <p:nvSpPr>
          <p:cNvPr id="10" name="Rectangle 9">
            <a:extLst>
              <a:ext uri="{FF2B5EF4-FFF2-40B4-BE49-F238E27FC236}">
                <a16:creationId xmlns:a16="http://schemas.microsoft.com/office/drawing/2014/main" id="{1326420E-37E8-E47A-67E0-65E21EA0F420}"/>
              </a:ext>
            </a:extLst>
          </p:cNvPr>
          <p:cNvSpPr/>
          <p:nvPr/>
        </p:nvSpPr>
        <p:spPr>
          <a:xfrm>
            <a:off x="2294965" y="3640938"/>
            <a:ext cx="804647" cy="303533"/>
          </a:xfrm>
          <a:prstGeom prst="rect">
            <a:avLst/>
          </a:prstGeom>
          <a:solidFill>
            <a:srgbClr val="DDEAF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i="1" err="1">
                <a:solidFill>
                  <a:schemeClr val="tx1"/>
                </a:solidFill>
                <a:latin typeface="Cambria" panose="02040503050406030204" pitchFamily="18" charset="0"/>
              </a:rPr>
              <a:t>w+x+y</a:t>
            </a:r>
            <a:endParaRPr lang="en-US" sz="1600" b="1" i="1">
              <a:solidFill>
                <a:schemeClr val="tx1"/>
              </a:solidFill>
              <a:latin typeface="Cambria" panose="02040503050406030204" pitchFamily="18" charset="0"/>
            </a:endParaRPr>
          </a:p>
        </p:txBody>
      </p:sp>
      <p:sp>
        <p:nvSpPr>
          <p:cNvPr id="7" name="Rectangle 6">
            <a:extLst>
              <a:ext uri="{FF2B5EF4-FFF2-40B4-BE49-F238E27FC236}">
                <a16:creationId xmlns:a16="http://schemas.microsoft.com/office/drawing/2014/main" id="{263615CD-2BC8-756C-9C87-B5A16DCAA048}"/>
              </a:ext>
            </a:extLst>
          </p:cNvPr>
          <p:cNvSpPr/>
          <p:nvPr/>
        </p:nvSpPr>
        <p:spPr>
          <a:xfrm>
            <a:off x="5780020" y="6253676"/>
            <a:ext cx="771854" cy="311648"/>
          </a:xfrm>
          <a:prstGeom prst="rect">
            <a:avLst/>
          </a:prstGeom>
          <a:solidFill>
            <a:srgbClr val="DDEAF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i="1">
                <a:solidFill>
                  <a:schemeClr val="tx1"/>
                </a:solidFill>
                <a:latin typeface="Cambria" panose="02040503050406030204" pitchFamily="18" charset="0"/>
              </a:rPr>
              <a:t>z</a:t>
            </a:r>
          </a:p>
        </p:txBody>
      </p:sp>
      <p:sp>
        <p:nvSpPr>
          <p:cNvPr id="11" name="Multiply 10">
            <a:extLst>
              <a:ext uri="{FF2B5EF4-FFF2-40B4-BE49-F238E27FC236}">
                <a16:creationId xmlns:a16="http://schemas.microsoft.com/office/drawing/2014/main" id="{6F38768A-71D6-FD4A-F838-1B93AC8B71B9}"/>
              </a:ext>
            </a:extLst>
          </p:cNvPr>
          <p:cNvSpPr/>
          <p:nvPr/>
        </p:nvSpPr>
        <p:spPr>
          <a:xfrm>
            <a:off x="3879718" y="4688285"/>
            <a:ext cx="580399" cy="829849"/>
          </a:xfrm>
          <a:prstGeom prst="mathMultiply">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1083E45-379E-6751-F19F-F8A24BD7C296}"/>
              </a:ext>
            </a:extLst>
          </p:cNvPr>
          <p:cNvSpPr/>
          <p:nvPr/>
        </p:nvSpPr>
        <p:spPr>
          <a:xfrm>
            <a:off x="3773700" y="5380461"/>
            <a:ext cx="771854" cy="311648"/>
          </a:xfrm>
          <a:prstGeom prst="rect">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i="1">
                <a:solidFill>
                  <a:schemeClr val="tx1"/>
                </a:solidFill>
                <a:latin typeface="Cambria" panose="02040503050406030204" pitchFamily="18" charset="0"/>
              </a:rPr>
              <a:t>z</a:t>
            </a:r>
          </a:p>
        </p:txBody>
      </p:sp>
      <p:sp>
        <p:nvSpPr>
          <p:cNvPr id="14" name="TextBox 13">
            <a:extLst>
              <a:ext uri="{FF2B5EF4-FFF2-40B4-BE49-F238E27FC236}">
                <a16:creationId xmlns:a16="http://schemas.microsoft.com/office/drawing/2014/main" id="{66197D90-041D-92BD-254A-D25CDAD75AFF}"/>
              </a:ext>
            </a:extLst>
          </p:cNvPr>
          <p:cNvSpPr txBox="1"/>
          <p:nvPr/>
        </p:nvSpPr>
        <p:spPr>
          <a:xfrm>
            <a:off x="2814288" y="3329657"/>
            <a:ext cx="6677597" cy="892552"/>
          </a:xfrm>
          <a:prstGeom prst="rect">
            <a:avLst/>
          </a:prstGeom>
          <a:solidFill>
            <a:srgbClr val="079548"/>
          </a:solidFill>
        </p:spPr>
        <p:txBody>
          <a:bodyPr wrap="square">
            <a:spAutoFit/>
          </a:bodyPr>
          <a:lstStyle/>
          <a:p>
            <a:pPr algn="ctr"/>
            <a:endParaRPr lang="en-US" sz="1000">
              <a:solidFill>
                <a:schemeClr val="bg1">
                  <a:lumMod val="20000"/>
                  <a:lumOff val="80000"/>
                </a:schemeClr>
              </a:solidFill>
              <a:latin typeface="Open Sans" panose="020B0606030504020204" pitchFamily="34" charset="0"/>
              <a:ea typeface="Open Sans" panose="020B0606030504020204" pitchFamily="34" charset="0"/>
              <a:cs typeface="Open Sans" panose="020B0606030504020204" pitchFamily="34" charset="0"/>
            </a:endParaRPr>
          </a:p>
          <a:p>
            <a:pPr algn="ctr"/>
            <a:r>
              <a:rPr lang="en-US" sz="3200">
                <a:solidFill>
                  <a:srgbClr val="F5EDED"/>
                </a:solidFill>
                <a:latin typeface="Open Sans" panose="020B0606030504020204" pitchFamily="34" charset="0"/>
                <a:ea typeface="Open Sans" panose="020B0606030504020204" pitchFamily="34" charset="0"/>
                <a:cs typeface="Open Sans" panose="020B0606030504020204" pitchFamily="34" charset="0"/>
              </a:rPr>
              <a:t>Only a </a:t>
            </a:r>
            <a:r>
              <a:rPr lang="en-US" sz="3200" b="1">
                <a:solidFill>
                  <a:srgbClr val="F5EDED"/>
                </a:solidFill>
                <a:latin typeface="Open Sans" panose="020B0606030504020204" pitchFamily="34" charset="0"/>
                <a:ea typeface="Open Sans" panose="020B0606030504020204" pitchFamily="34" charset="0"/>
                <a:cs typeface="Open Sans" panose="020B0606030504020204" pitchFamily="34" charset="0"/>
              </a:rPr>
              <a:t>single node’s data </a:t>
            </a:r>
            <a:r>
              <a:rPr lang="en-US" sz="3200">
                <a:solidFill>
                  <a:srgbClr val="F5EDED"/>
                </a:solidFill>
                <a:latin typeface="Open Sans" panose="020B0606030504020204" pitchFamily="34" charset="0"/>
                <a:ea typeface="Open Sans" panose="020B0606030504020204" pitchFamily="34" charset="0"/>
                <a:cs typeface="Open Sans" panose="020B0606030504020204" pitchFamily="34" charset="0"/>
              </a:rPr>
              <a:t>lost!</a:t>
            </a:r>
          </a:p>
          <a:p>
            <a:pPr algn="ctr"/>
            <a:endParaRPr lang="en-US" sz="1000" i="0">
              <a:solidFill>
                <a:schemeClr val="bg1">
                  <a:lumMod val="20000"/>
                  <a:lumOff val="80000"/>
                </a:schemeClr>
              </a:solidFill>
              <a:effectLst/>
              <a:latin typeface="Open Sans" panose="020B0606030504020204" pitchFamily="34" charset="0"/>
              <a:ea typeface="Open Sans" panose="020B0606030504020204" pitchFamily="34" charset="0"/>
              <a:cs typeface="Open Sans" panose="020B0606030504020204" pitchFamily="34" charset="0"/>
            </a:endParaRPr>
          </a:p>
        </p:txBody>
      </p:sp>
      <p:sp>
        <p:nvSpPr>
          <p:cNvPr id="12" name="Title 1">
            <a:extLst>
              <a:ext uri="{FF2B5EF4-FFF2-40B4-BE49-F238E27FC236}">
                <a16:creationId xmlns:a16="http://schemas.microsoft.com/office/drawing/2014/main" id="{B4B6AF32-B60D-181E-2880-E520796F7660}"/>
              </a:ext>
            </a:extLst>
          </p:cNvPr>
          <p:cNvSpPr txBox="1">
            <a:spLocks/>
          </p:cNvSpPr>
          <p:nvPr/>
        </p:nvSpPr>
        <p:spPr>
          <a:xfrm>
            <a:off x="254983" y="499205"/>
            <a:ext cx="11430001" cy="6400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1pPr>
            <a:lvl2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2pPr>
            <a:lvl3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3pPr>
            <a:lvl4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4pPr>
            <a:lvl5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5pPr>
            <a:lvl6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6pPr>
            <a:lvl7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7pPr>
            <a:lvl8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8pPr>
            <a:lvl9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9pPr>
          </a:lstStyle>
          <a:p>
            <a:pPr hangingPunct="1"/>
            <a:r>
              <a:rPr lang="en-US" sz="3200" b="1" spc="-100" dirty="0">
                <a:solidFill>
                  <a:srgbClr val="1C4587"/>
                </a:solidFill>
                <a:latin typeface="Source Sans Pro" panose="020B0503030403020204" pitchFamily="34" charset="0"/>
                <a:ea typeface="Source Sans Pro" panose="020B0503030403020204" pitchFamily="34" charset="0"/>
                <a:cs typeface="+mj-cs"/>
              </a:rPr>
              <a:t>Transpose </a:t>
            </a:r>
            <a:r>
              <a:rPr lang="en-US" sz="3200" b="1" spc="-100" dirty="0" err="1">
                <a:solidFill>
                  <a:srgbClr val="1C4587"/>
                </a:solidFill>
                <a:latin typeface="Source Sans Pro" panose="020B0503030403020204" pitchFamily="34" charset="0"/>
                <a:ea typeface="Source Sans Pro" panose="020B0503030403020204" pitchFamily="34" charset="0"/>
                <a:cs typeface="+mj-cs"/>
              </a:rPr>
              <a:t>AllReduce</a:t>
            </a:r>
            <a:r>
              <a:rPr lang="en-US" sz="3200" b="1" spc="-100" dirty="0">
                <a:solidFill>
                  <a:srgbClr val="1C4587"/>
                </a:solidFill>
                <a:latin typeface="Source Sans Pro" panose="020B0503030403020204" pitchFamily="34" charset="0"/>
                <a:ea typeface="Source Sans Pro" panose="020B0503030403020204" pitchFamily="34" charset="0"/>
                <a:cs typeface="+mj-cs"/>
              </a:rPr>
              <a:t> (TAR)</a:t>
            </a:r>
          </a:p>
        </p:txBody>
      </p:sp>
    </p:spTree>
    <p:custDataLst>
      <p:tags r:id="rId1"/>
    </p:custDataLst>
    <p:extLst>
      <p:ext uri="{BB962C8B-B14F-4D97-AF65-F5344CB8AC3E}">
        <p14:creationId xmlns:p14="http://schemas.microsoft.com/office/powerpoint/2010/main" val="1261554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8.33333E-7 -7.40741E-7 L -0.16484 -0.12755 " pathEditMode="relative" rAng="0" ptsTypes="AA">
                                      <p:cBhvr>
                                        <p:cTn id="6" dur="2000" fill="hold"/>
                                        <p:tgtEl>
                                          <p:spTgt spid="7"/>
                                        </p:tgtEl>
                                        <p:attrNameLst>
                                          <p:attrName>ppt_x</p:attrName>
                                          <p:attrName>ppt_y</p:attrName>
                                        </p:attrNameLst>
                                      </p:cBhvr>
                                      <p:rCtr x="-8242" y="-6389"/>
                                    </p:animMotion>
                                  </p:childTnLst>
                                </p:cTn>
                              </p:par>
                            </p:childTnLst>
                          </p:cTn>
                        </p:par>
                        <p:par>
                          <p:cTn id="7" fill="hold">
                            <p:stCondLst>
                              <p:cond delay="2000"/>
                            </p:stCondLst>
                            <p:childTnLst>
                              <p:par>
                                <p:cTn id="8" presetID="1" presetClass="entr" presetSubtype="0" fill="hold" grpId="0" nodeType="afterEffect">
                                  <p:stCondLst>
                                    <p:cond delay="0"/>
                                  </p:stCondLst>
                                  <p:childTnLst>
                                    <p:set>
                                      <p:cBhvr>
                                        <p:cTn id="9" dur="1" fill="hold">
                                          <p:stCondLst>
                                            <p:cond delay="0"/>
                                          </p:stCondLst>
                                        </p:cTn>
                                        <p:tgtEl>
                                          <p:spTgt spid="11"/>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3" grpId="0" animBg="1"/>
      <p:bldP spid="14"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A5823-B628-9089-BFC0-9B39784029D7}"/>
              </a:ext>
            </a:extLst>
          </p:cNvPr>
          <p:cNvSpPr>
            <a:spLocks noGrp="1"/>
          </p:cNvSpPr>
          <p:nvPr>
            <p:ph type="title"/>
          </p:nvPr>
        </p:nvSpPr>
        <p:spPr>
          <a:xfrm>
            <a:off x="231496" y="510722"/>
            <a:ext cx="10571998" cy="970450"/>
          </a:xfrm>
        </p:spPr>
        <p:txBody>
          <a:bodyPr/>
          <a:lstStyle/>
          <a:p>
            <a:pPr>
              <a:lnSpc>
                <a:spcPct val="90000"/>
              </a:lnSpc>
              <a:spcBef>
                <a:spcPts val="0"/>
              </a:spcBef>
              <a:defRPr/>
            </a:pPr>
            <a:r>
              <a:rPr lang="en-US" sz="3200" kern="0" spc="0" dirty="0">
                <a:solidFill>
                  <a:srgbClr val="225F98"/>
                </a:solidFill>
                <a:latin typeface="Source Sans Pro" panose="020B0503030403020204" pitchFamily="34" charset="0"/>
                <a:ea typeface="Source Sans Pro" panose="020B0503030403020204" pitchFamily="34" charset="0"/>
                <a:cs typeface="Times New Roman" panose="02020603050405020304" pitchFamily="18" charset="0"/>
                <a:sym typeface="Georgia"/>
              </a:rPr>
              <a:t>Frameworks for Energy Efficiency</a:t>
            </a:r>
          </a:p>
        </p:txBody>
      </p:sp>
      <p:graphicFrame>
        <p:nvGraphicFramePr>
          <p:cNvPr id="4" name="Table 3">
            <a:extLst>
              <a:ext uri="{FF2B5EF4-FFF2-40B4-BE49-F238E27FC236}">
                <a16:creationId xmlns:a16="http://schemas.microsoft.com/office/drawing/2014/main" id="{BD754E73-872D-9175-7C5C-83A652C8F699}"/>
              </a:ext>
            </a:extLst>
          </p:cNvPr>
          <p:cNvGraphicFramePr>
            <a:graphicFrameLocks noGrp="1"/>
          </p:cNvGraphicFramePr>
          <p:nvPr>
            <p:extLst>
              <p:ext uri="{D42A27DB-BD31-4B8C-83A1-F6EECF244321}">
                <p14:modId xmlns:p14="http://schemas.microsoft.com/office/powerpoint/2010/main" val="2556050593"/>
              </p:ext>
            </p:extLst>
          </p:nvPr>
        </p:nvGraphicFramePr>
        <p:xfrm>
          <a:off x="1151021" y="1649634"/>
          <a:ext cx="9889958" cy="4295274"/>
        </p:xfrm>
        <a:graphic>
          <a:graphicData uri="http://schemas.openxmlformats.org/drawingml/2006/table">
            <a:tbl>
              <a:tblPr firstRow="1" bandRow="1">
                <a:tableStyleId>{5C22544A-7EE6-4342-B048-85BDC9FD1C3A}</a:tableStyleId>
              </a:tblPr>
              <a:tblGrid>
                <a:gridCol w="2669006">
                  <a:extLst>
                    <a:ext uri="{9D8B030D-6E8A-4147-A177-3AD203B41FA5}">
                      <a16:colId xmlns:a16="http://schemas.microsoft.com/office/drawing/2014/main" val="3558327000"/>
                    </a:ext>
                  </a:extLst>
                </a:gridCol>
                <a:gridCol w="1625046">
                  <a:extLst>
                    <a:ext uri="{9D8B030D-6E8A-4147-A177-3AD203B41FA5}">
                      <a16:colId xmlns:a16="http://schemas.microsoft.com/office/drawing/2014/main" val="1732433192"/>
                    </a:ext>
                  </a:extLst>
                </a:gridCol>
                <a:gridCol w="1912238">
                  <a:extLst>
                    <a:ext uri="{9D8B030D-6E8A-4147-A177-3AD203B41FA5}">
                      <a16:colId xmlns:a16="http://schemas.microsoft.com/office/drawing/2014/main" val="2369648910"/>
                    </a:ext>
                  </a:extLst>
                </a:gridCol>
                <a:gridCol w="1768642">
                  <a:extLst>
                    <a:ext uri="{9D8B030D-6E8A-4147-A177-3AD203B41FA5}">
                      <a16:colId xmlns:a16="http://schemas.microsoft.com/office/drawing/2014/main" val="1464637119"/>
                    </a:ext>
                  </a:extLst>
                </a:gridCol>
                <a:gridCol w="1915026">
                  <a:extLst>
                    <a:ext uri="{9D8B030D-6E8A-4147-A177-3AD203B41FA5}">
                      <a16:colId xmlns:a16="http://schemas.microsoft.com/office/drawing/2014/main" val="2738158392"/>
                    </a:ext>
                  </a:extLst>
                </a:gridCol>
              </a:tblGrid>
              <a:tr h="715879">
                <a:tc>
                  <a:txBody>
                    <a:bodyPr/>
                    <a:lstStyle/>
                    <a:p>
                      <a:pPr algn="ctr"/>
                      <a:r>
                        <a:rPr lang="en-US" sz="3000"/>
                        <a:t>Knob</a:t>
                      </a:r>
                    </a:p>
                  </a:txBody>
                  <a:tcPr/>
                </a:tc>
                <a:tc>
                  <a:txBody>
                    <a:bodyPr/>
                    <a:lstStyle/>
                    <a:p>
                      <a:pPr algn="ctr"/>
                      <a:r>
                        <a:rPr lang="en-US" sz="3000"/>
                        <a:t>Energy</a:t>
                      </a:r>
                    </a:p>
                  </a:txBody>
                  <a:tcPr/>
                </a:tc>
                <a:tc>
                  <a:txBody>
                    <a:bodyPr/>
                    <a:lstStyle/>
                    <a:p>
                      <a:pPr algn="ctr"/>
                      <a:r>
                        <a:rPr lang="en-US" sz="3000"/>
                        <a:t>Power</a:t>
                      </a:r>
                    </a:p>
                  </a:txBody>
                  <a:tcPr/>
                </a:tc>
                <a:tc>
                  <a:txBody>
                    <a:bodyPr/>
                    <a:lstStyle/>
                    <a:p>
                      <a:pPr algn="ctr"/>
                      <a:r>
                        <a:rPr lang="en-US" sz="3000"/>
                        <a:t>Perf</a:t>
                      </a:r>
                    </a:p>
                  </a:txBody>
                  <a:tcPr>
                    <a:solidFill>
                      <a:srgbClr val="FFC000"/>
                    </a:solidFill>
                  </a:tcPr>
                </a:tc>
                <a:tc>
                  <a:txBody>
                    <a:bodyPr/>
                    <a:lstStyle/>
                    <a:p>
                      <a:pPr algn="ctr"/>
                      <a:r>
                        <a:rPr lang="en-US" sz="3000"/>
                        <a:t>Quality</a:t>
                      </a:r>
                    </a:p>
                  </a:txBody>
                  <a:tcPr>
                    <a:solidFill>
                      <a:srgbClr val="FFC000"/>
                    </a:solidFill>
                  </a:tcPr>
                </a:tc>
                <a:extLst>
                  <a:ext uri="{0D108BD9-81ED-4DB2-BD59-A6C34878D82A}">
                    <a16:rowId xmlns:a16="http://schemas.microsoft.com/office/drawing/2014/main" val="1599390093"/>
                  </a:ext>
                </a:extLst>
              </a:tr>
              <a:tr h="715879">
                <a:tc>
                  <a:txBody>
                    <a:bodyPr/>
                    <a:lstStyle/>
                    <a:p>
                      <a:r>
                        <a:rPr lang="en-US" sz="3000"/>
                        <a:t>Model Size</a:t>
                      </a:r>
                    </a:p>
                  </a:txBody>
                  <a:tcPr/>
                </a:tc>
                <a:tc>
                  <a:txBody>
                    <a:bodyPr/>
                    <a:lstStyle/>
                    <a:p>
                      <a:endParaRPr lang="en-US" sz="3000"/>
                    </a:p>
                  </a:txBody>
                  <a:tcPr/>
                </a:tc>
                <a:tc>
                  <a:txBody>
                    <a:bodyPr/>
                    <a:lstStyle/>
                    <a:p>
                      <a:endParaRPr lang="en-US" sz="3000"/>
                    </a:p>
                  </a:txBody>
                  <a:tcPr/>
                </a:tc>
                <a:tc>
                  <a:txBody>
                    <a:bodyPr/>
                    <a:lstStyle/>
                    <a:p>
                      <a:endParaRPr lang="en-US" sz="3000"/>
                    </a:p>
                  </a:txBody>
                  <a:tcPr>
                    <a:solidFill>
                      <a:srgbClr val="F3DA95"/>
                    </a:solidFill>
                  </a:tcPr>
                </a:tc>
                <a:tc>
                  <a:txBody>
                    <a:bodyPr/>
                    <a:lstStyle/>
                    <a:p>
                      <a:endParaRPr lang="en-US" sz="3000"/>
                    </a:p>
                  </a:txBody>
                  <a:tcPr>
                    <a:solidFill>
                      <a:srgbClr val="F3DA95"/>
                    </a:solidFill>
                  </a:tcPr>
                </a:tc>
                <a:extLst>
                  <a:ext uri="{0D108BD9-81ED-4DB2-BD59-A6C34878D82A}">
                    <a16:rowId xmlns:a16="http://schemas.microsoft.com/office/drawing/2014/main" val="2197329819"/>
                  </a:ext>
                </a:extLst>
              </a:tr>
              <a:tr h="715879">
                <a:tc>
                  <a:txBody>
                    <a:bodyPr/>
                    <a:lstStyle/>
                    <a:p>
                      <a:r>
                        <a:rPr lang="en-US" sz="3000"/>
                        <a:t>Quantize</a:t>
                      </a:r>
                      <a:endParaRPr lang="en-US" sz="3000" dirty="0"/>
                    </a:p>
                  </a:txBody>
                  <a:tcPr/>
                </a:tc>
                <a:tc>
                  <a:txBody>
                    <a:bodyPr/>
                    <a:lstStyle/>
                    <a:p>
                      <a:endParaRPr lang="en-US" sz="3000"/>
                    </a:p>
                  </a:txBody>
                  <a:tcPr/>
                </a:tc>
                <a:tc>
                  <a:txBody>
                    <a:bodyPr/>
                    <a:lstStyle/>
                    <a:p>
                      <a:endParaRPr lang="en-US" sz="3000"/>
                    </a:p>
                  </a:txBody>
                  <a:tcPr/>
                </a:tc>
                <a:tc>
                  <a:txBody>
                    <a:bodyPr/>
                    <a:lstStyle/>
                    <a:p>
                      <a:endParaRPr lang="en-US" sz="3000"/>
                    </a:p>
                  </a:txBody>
                  <a:tcPr>
                    <a:solidFill>
                      <a:srgbClr val="F3DA95"/>
                    </a:solidFill>
                  </a:tcPr>
                </a:tc>
                <a:tc>
                  <a:txBody>
                    <a:bodyPr/>
                    <a:lstStyle/>
                    <a:p>
                      <a:endParaRPr lang="en-US" sz="3000"/>
                    </a:p>
                  </a:txBody>
                  <a:tcPr>
                    <a:solidFill>
                      <a:srgbClr val="F3DA95"/>
                    </a:solidFill>
                  </a:tcPr>
                </a:tc>
                <a:extLst>
                  <a:ext uri="{0D108BD9-81ED-4DB2-BD59-A6C34878D82A}">
                    <a16:rowId xmlns:a16="http://schemas.microsoft.com/office/drawing/2014/main" val="498116839"/>
                  </a:ext>
                </a:extLst>
              </a:tr>
              <a:tr h="715879">
                <a:tc>
                  <a:txBody>
                    <a:bodyPr/>
                    <a:lstStyle/>
                    <a:p>
                      <a:r>
                        <a:rPr lang="en-US" sz="3000"/>
                        <a:t>Parallelism</a:t>
                      </a:r>
                      <a:endParaRPr lang="en-US" sz="3000" dirty="0"/>
                    </a:p>
                  </a:txBody>
                  <a:tcPr/>
                </a:tc>
                <a:tc>
                  <a:txBody>
                    <a:bodyPr/>
                    <a:lstStyle/>
                    <a:p>
                      <a:endParaRPr lang="en-US" sz="3000"/>
                    </a:p>
                  </a:txBody>
                  <a:tcPr/>
                </a:tc>
                <a:tc>
                  <a:txBody>
                    <a:bodyPr/>
                    <a:lstStyle/>
                    <a:p>
                      <a:endParaRPr lang="en-US" sz="3000"/>
                    </a:p>
                  </a:txBody>
                  <a:tcPr/>
                </a:tc>
                <a:tc>
                  <a:txBody>
                    <a:bodyPr/>
                    <a:lstStyle/>
                    <a:p>
                      <a:endParaRPr lang="en-US" sz="3000"/>
                    </a:p>
                  </a:txBody>
                  <a:tcPr>
                    <a:solidFill>
                      <a:srgbClr val="F3DA95"/>
                    </a:solidFill>
                  </a:tcPr>
                </a:tc>
                <a:tc>
                  <a:txBody>
                    <a:bodyPr/>
                    <a:lstStyle/>
                    <a:p>
                      <a:endParaRPr lang="en-US" sz="3000"/>
                    </a:p>
                  </a:txBody>
                  <a:tcPr>
                    <a:solidFill>
                      <a:srgbClr val="F3DA95"/>
                    </a:solidFill>
                  </a:tcPr>
                </a:tc>
                <a:extLst>
                  <a:ext uri="{0D108BD9-81ED-4DB2-BD59-A6C34878D82A}">
                    <a16:rowId xmlns:a16="http://schemas.microsoft.com/office/drawing/2014/main" val="3257112610"/>
                  </a:ext>
                </a:extLst>
              </a:tr>
              <a:tr h="715879">
                <a:tc>
                  <a:txBody>
                    <a:bodyPr/>
                    <a:lstStyle/>
                    <a:p>
                      <a:r>
                        <a:rPr lang="en-US" sz="3000"/>
                        <a:t>Frequency</a:t>
                      </a:r>
                      <a:endParaRPr lang="en-US" sz="3000" dirty="0"/>
                    </a:p>
                  </a:txBody>
                  <a:tcPr/>
                </a:tc>
                <a:tc>
                  <a:txBody>
                    <a:bodyPr/>
                    <a:lstStyle/>
                    <a:p>
                      <a:endParaRPr lang="en-US" sz="3000"/>
                    </a:p>
                  </a:txBody>
                  <a:tcPr/>
                </a:tc>
                <a:tc>
                  <a:txBody>
                    <a:bodyPr/>
                    <a:lstStyle/>
                    <a:p>
                      <a:endParaRPr lang="en-US" sz="3000"/>
                    </a:p>
                  </a:txBody>
                  <a:tcPr/>
                </a:tc>
                <a:tc>
                  <a:txBody>
                    <a:bodyPr/>
                    <a:lstStyle/>
                    <a:p>
                      <a:endParaRPr lang="en-US" sz="3000"/>
                    </a:p>
                  </a:txBody>
                  <a:tcPr>
                    <a:solidFill>
                      <a:srgbClr val="F3DA95"/>
                    </a:solidFill>
                  </a:tcPr>
                </a:tc>
                <a:tc>
                  <a:txBody>
                    <a:bodyPr/>
                    <a:lstStyle/>
                    <a:p>
                      <a:endParaRPr lang="en-US" sz="3000"/>
                    </a:p>
                  </a:txBody>
                  <a:tcPr>
                    <a:solidFill>
                      <a:srgbClr val="F3DA95"/>
                    </a:solidFill>
                  </a:tcPr>
                </a:tc>
                <a:extLst>
                  <a:ext uri="{0D108BD9-81ED-4DB2-BD59-A6C34878D82A}">
                    <a16:rowId xmlns:a16="http://schemas.microsoft.com/office/drawing/2014/main" val="1327054232"/>
                  </a:ext>
                </a:extLst>
              </a:tr>
              <a:tr h="715879">
                <a:tc>
                  <a:txBody>
                    <a:bodyPr/>
                    <a:lstStyle/>
                    <a:p>
                      <a:r>
                        <a:rPr lang="en-US" sz="3000" dirty="0"/>
                        <a:t>Batch size</a:t>
                      </a:r>
                    </a:p>
                  </a:txBody>
                  <a:tcPr/>
                </a:tc>
                <a:tc>
                  <a:txBody>
                    <a:bodyPr/>
                    <a:lstStyle/>
                    <a:p>
                      <a:endParaRPr lang="en-US" sz="3000"/>
                    </a:p>
                  </a:txBody>
                  <a:tcPr/>
                </a:tc>
                <a:tc>
                  <a:txBody>
                    <a:bodyPr/>
                    <a:lstStyle/>
                    <a:p>
                      <a:endParaRPr lang="en-US" sz="3000"/>
                    </a:p>
                  </a:txBody>
                  <a:tcPr/>
                </a:tc>
                <a:tc>
                  <a:txBody>
                    <a:bodyPr/>
                    <a:lstStyle/>
                    <a:p>
                      <a:endParaRPr lang="en-US" sz="3000" dirty="0"/>
                    </a:p>
                  </a:txBody>
                  <a:tcPr>
                    <a:solidFill>
                      <a:srgbClr val="F3DA95"/>
                    </a:solidFill>
                  </a:tcPr>
                </a:tc>
                <a:tc>
                  <a:txBody>
                    <a:bodyPr/>
                    <a:lstStyle/>
                    <a:p>
                      <a:endParaRPr lang="en-US" sz="3000" dirty="0"/>
                    </a:p>
                  </a:txBody>
                  <a:tcPr>
                    <a:solidFill>
                      <a:srgbClr val="F3DA95"/>
                    </a:solidFill>
                  </a:tcPr>
                </a:tc>
                <a:extLst>
                  <a:ext uri="{0D108BD9-81ED-4DB2-BD59-A6C34878D82A}">
                    <a16:rowId xmlns:a16="http://schemas.microsoft.com/office/drawing/2014/main" val="3017708972"/>
                  </a:ext>
                </a:extLst>
              </a:tr>
            </a:tbl>
          </a:graphicData>
        </a:graphic>
      </p:graphicFrame>
      <p:sp>
        <p:nvSpPr>
          <p:cNvPr id="3" name="Arrow: Down 2">
            <a:extLst>
              <a:ext uri="{FF2B5EF4-FFF2-40B4-BE49-F238E27FC236}">
                <a16:creationId xmlns:a16="http://schemas.microsoft.com/office/drawing/2014/main" id="{1A9D44D5-E7A3-E526-AE24-B5FE1D68A663}"/>
              </a:ext>
            </a:extLst>
          </p:cNvPr>
          <p:cNvSpPr/>
          <p:nvPr/>
        </p:nvSpPr>
        <p:spPr>
          <a:xfrm rot="10800000">
            <a:off x="4422553" y="2445084"/>
            <a:ext cx="372979" cy="50532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2CB726BF-FC2C-A096-DD73-BA41CBE71B7F}"/>
              </a:ext>
            </a:extLst>
          </p:cNvPr>
          <p:cNvSpPr/>
          <p:nvPr/>
        </p:nvSpPr>
        <p:spPr>
          <a:xfrm rot="10800000">
            <a:off x="8067064" y="2445083"/>
            <a:ext cx="372979" cy="50532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Down 6">
            <a:extLst>
              <a:ext uri="{FF2B5EF4-FFF2-40B4-BE49-F238E27FC236}">
                <a16:creationId xmlns:a16="http://schemas.microsoft.com/office/drawing/2014/main" id="{BD42079B-6658-158D-AE0A-BF968A3C7EBA}"/>
              </a:ext>
            </a:extLst>
          </p:cNvPr>
          <p:cNvSpPr/>
          <p:nvPr/>
        </p:nvSpPr>
        <p:spPr>
          <a:xfrm>
            <a:off x="9660415" y="2466374"/>
            <a:ext cx="372979" cy="505326"/>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FC64D840-23B6-A9C4-2F8B-BCC5840E5318}"/>
              </a:ext>
            </a:extLst>
          </p:cNvPr>
          <p:cNvSpPr/>
          <p:nvPr/>
        </p:nvSpPr>
        <p:spPr>
          <a:xfrm>
            <a:off x="10159100" y="2466374"/>
            <a:ext cx="372979" cy="505326"/>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Down 8">
            <a:extLst>
              <a:ext uri="{FF2B5EF4-FFF2-40B4-BE49-F238E27FC236}">
                <a16:creationId xmlns:a16="http://schemas.microsoft.com/office/drawing/2014/main" id="{87357FA2-8A2E-A8AE-D320-031B5DD82024}"/>
              </a:ext>
            </a:extLst>
          </p:cNvPr>
          <p:cNvSpPr/>
          <p:nvPr/>
        </p:nvSpPr>
        <p:spPr>
          <a:xfrm rot="10800000">
            <a:off x="4422553" y="3150936"/>
            <a:ext cx="372979" cy="50532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Down 10">
            <a:extLst>
              <a:ext uri="{FF2B5EF4-FFF2-40B4-BE49-F238E27FC236}">
                <a16:creationId xmlns:a16="http://schemas.microsoft.com/office/drawing/2014/main" id="{1561A27D-AC0F-055E-87EA-5C06A4D05114}"/>
              </a:ext>
            </a:extLst>
          </p:cNvPr>
          <p:cNvSpPr/>
          <p:nvPr/>
        </p:nvSpPr>
        <p:spPr>
          <a:xfrm rot="10800000">
            <a:off x="8067064" y="3150935"/>
            <a:ext cx="372979" cy="50532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F80E3D7D-C057-765E-F0A5-3E9B3DF8A890}"/>
              </a:ext>
            </a:extLst>
          </p:cNvPr>
          <p:cNvSpPr/>
          <p:nvPr/>
        </p:nvSpPr>
        <p:spPr>
          <a:xfrm>
            <a:off x="9890268" y="3172227"/>
            <a:ext cx="372979" cy="505326"/>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Down 18">
            <a:extLst>
              <a:ext uri="{FF2B5EF4-FFF2-40B4-BE49-F238E27FC236}">
                <a16:creationId xmlns:a16="http://schemas.microsoft.com/office/drawing/2014/main" id="{B0BFA581-1714-CCA8-DAA6-CAB6078103A5}"/>
              </a:ext>
            </a:extLst>
          </p:cNvPr>
          <p:cNvSpPr/>
          <p:nvPr/>
        </p:nvSpPr>
        <p:spPr>
          <a:xfrm>
            <a:off x="8067063" y="5363804"/>
            <a:ext cx="372979" cy="505326"/>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Arrow: Down 19">
            <a:extLst>
              <a:ext uri="{FF2B5EF4-FFF2-40B4-BE49-F238E27FC236}">
                <a16:creationId xmlns:a16="http://schemas.microsoft.com/office/drawing/2014/main" id="{BDB9F62D-0795-809B-2B81-6508187CCD4A}"/>
              </a:ext>
            </a:extLst>
          </p:cNvPr>
          <p:cNvSpPr/>
          <p:nvPr/>
        </p:nvSpPr>
        <p:spPr>
          <a:xfrm rot="10800000">
            <a:off x="6191624" y="5354937"/>
            <a:ext cx="372979" cy="50532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Down 22">
            <a:extLst>
              <a:ext uri="{FF2B5EF4-FFF2-40B4-BE49-F238E27FC236}">
                <a16:creationId xmlns:a16="http://schemas.microsoft.com/office/drawing/2014/main" id="{FC475DDD-EBF8-C406-4B15-183925C50F48}"/>
              </a:ext>
            </a:extLst>
          </p:cNvPr>
          <p:cNvSpPr/>
          <p:nvPr/>
        </p:nvSpPr>
        <p:spPr>
          <a:xfrm rot="10800000">
            <a:off x="6191625" y="2447857"/>
            <a:ext cx="372979" cy="50532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Down 23">
            <a:extLst>
              <a:ext uri="{FF2B5EF4-FFF2-40B4-BE49-F238E27FC236}">
                <a16:creationId xmlns:a16="http://schemas.microsoft.com/office/drawing/2014/main" id="{0CDD5215-6D0E-6B7B-845F-F97A68B47017}"/>
              </a:ext>
            </a:extLst>
          </p:cNvPr>
          <p:cNvSpPr/>
          <p:nvPr/>
        </p:nvSpPr>
        <p:spPr>
          <a:xfrm rot="10800000">
            <a:off x="6191625" y="3153709"/>
            <a:ext cx="372979" cy="50532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row: Down 26">
            <a:extLst>
              <a:ext uri="{FF2B5EF4-FFF2-40B4-BE49-F238E27FC236}">
                <a16:creationId xmlns:a16="http://schemas.microsoft.com/office/drawing/2014/main" id="{68B8A3F4-661C-92B3-48E3-38F65A05C273}"/>
              </a:ext>
            </a:extLst>
          </p:cNvPr>
          <p:cNvSpPr/>
          <p:nvPr/>
        </p:nvSpPr>
        <p:spPr>
          <a:xfrm rot="10800000">
            <a:off x="4716109" y="5335270"/>
            <a:ext cx="372979" cy="50532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Arrow: Down 29">
            <a:extLst>
              <a:ext uri="{FF2B5EF4-FFF2-40B4-BE49-F238E27FC236}">
                <a16:creationId xmlns:a16="http://schemas.microsoft.com/office/drawing/2014/main" id="{9673DF4C-6B44-D6F1-37FB-A17DB52C1685}"/>
              </a:ext>
            </a:extLst>
          </p:cNvPr>
          <p:cNvSpPr/>
          <p:nvPr/>
        </p:nvSpPr>
        <p:spPr>
          <a:xfrm>
            <a:off x="4165358" y="5329895"/>
            <a:ext cx="372979" cy="505326"/>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Arrow: Down 30">
            <a:extLst>
              <a:ext uri="{FF2B5EF4-FFF2-40B4-BE49-F238E27FC236}">
                <a16:creationId xmlns:a16="http://schemas.microsoft.com/office/drawing/2014/main" id="{4A85D29A-4B64-FE9A-A52C-68D1575F3A0F}"/>
              </a:ext>
            </a:extLst>
          </p:cNvPr>
          <p:cNvSpPr/>
          <p:nvPr/>
        </p:nvSpPr>
        <p:spPr>
          <a:xfrm>
            <a:off x="3292522" y="2445083"/>
            <a:ext cx="372979" cy="505326"/>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Arrow: Down 31">
            <a:extLst>
              <a:ext uri="{FF2B5EF4-FFF2-40B4-BE49-F238E27FC236}">
                <a16:creationId xmlns:a16="http://schemas.microsoft.com/office/drawing/2014/main" id="{0C534308-2807-1892-2EFC-D17A7AB32802}"/>
              </a:ext>
            </a:extLst>
          </p:cNvPr>
          <p:cNvSpPr/>
          <p:nvPr/>
        </p:nvSpPr>
        <p:spPr>
          <a:xfrm>
            <a:off x="3287457" y="3150937"/>
            <a:ext cx="372979" cy="505326"/>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Arrow: Down 34">
            <a:extLst>
              <a:ext uri="{FF2B5EF4-FFF2-40B4-BE49-F238E27FC236}">
                <a16:creationId xmlns:a16="http://schemas.microsoft.com/office/drawing/2014/main" id="{C59475C7-9208-C259-0B9F-FD6050E0188A}"/>
              </a:ext>
            </a:extLst>
          </p:cNvPr>
          <p:cNvSpPr/>
          <p:nvPr/>
        </p:nvSpPr>
        <p:spPr>
          <a:xfrm>
            <a:off x="3287457" y="5356727"/>
            <a:ext cx="372979" cy="505326"/>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Arrow: Down 35">
            <a:extLst>
              <a:ext uri="{FF2B5EF4-FFF2-40B4-BE49-F238E27FC236}">
                <a16:creationId xmlns:a16="http://schemas.microsoft.com/office/drawing/2014/main" id="{9E88DA6B-B37B-B5A9-A615-B49E28CF23D7}"/>
              </a:ext>
            </a:extLst>
          </p:cNvPr>
          <p:cNvSpPr/>
          <p:nvPr/>
        </p:nvSpPr>
        <p:spPr>
          <a:xfrm>
            <a:off x="3287457" y="4610770"/>
            <a:ext cx="372979" cy="505326"/>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Arrow: Down 36">
            <a:extLst>
              <a:ext uri="{FF2B5EF4-FFF2-40B4-BE49-F238E27FC236}">
                <a16:creationId xmlns:a16="http://schemas.microsoft.com/office/drawing/2014/main" id="{5FDD650F-FC40-98F5-8C8E-3F2D13FF538C}"/>
              </a:ext>
            </a:extLst>
          </p:cNvPr>
          <p:cNvSpPr/>
          <p:nvPr/>
        </p:nvSpPr>
        <p:spPr>
          <a:xfrm rot="10800000">
            <a:off x="6191624" y="3888876"/>
            <a:ext cx="372979" cy="50532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Arrow: Down 37">
            <a:extLst>
              <a:ext uri="{FF2B5EF4-FFF2-40B4-BE49-F238E27FC236}">
                <a16:creationId xmlns:a16="http://schemas.microsoft.com/office/drawing/2014/main" id="{80876200-4F84-DE2B-0C3E-2DAFF9A8BCDE}"/>
              </a:ext>
            </a:extLst>
          </p:cNvPr>
          <p:cNvSpPr/>
          <p:nvPr/>
        </p:nvSpPr>
        <p:spPr>
          <a:xfrm>
            <a:off x="8067064" y="3876840"/>
            <a:ext cx="372979" cy="505326"/>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Arrow: Down 39">
            <a:extLst>
              <a:ext uri="{FF2B5EF4-FFF2-40B4-BE49-F238E27FC236}">
                <a16:creationId xmlns:a16="http://schemas.microsoft.com/office/drawing/2014/main" id="{D277B90E-475E-F938-0810-CBB63C797F8F}"/>
              </a:ext>
            </a:extLst>
          </p:cNvPr>
          <p:cNvSpPr/>
          <p:nvPr/>
        </p:nvSpPr>
        <p:spPr>
          <a:xfrm rot="10800000">
            <a:off x="4712102" y="3891647"/>
            <a:ext cx="372979" cy="50532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Arrow: Down 40">
            <a:extLst>
              <a:ext uri="{FF2B5EF4-FFF2-40B4-BE49-F238E27FC236}">
                <a16:creationId xmlns:a16="http://schemas.microsoft.com/office/drawing/2014/main" id="{D50CACC6-BA35-4168-6531-F173825B33D7}"/>
              </a:ext>
            </a:extLst>
          </p:cNvPr>
          <p:cNvSpPr/>
          <p:nvPr/>
        </p:nvSpPr>
        <p:spPr>
          <a:xfrm>
            <a:off x="4165358" y="3888876"/>
            <a:ext cx="372979" cy="505326"/>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Arrow: Down 41">
            <a:extLst>
              <a:ext uri="{FF2B5EF4-FFF2-40B4-BE49-F238E27FC236}">
                <a16:creationId xmlns:a16="http://schemas.microsoft.com/office/drawing/2014/main" id="{3C0C0E65-A0A3-F359-2FD5-712B1F6ED6F4}"/>
              </a:ext>
            </a:extLst>
          </p:cNvPr>
          <p:cNvSpPr/>
          <p:nvPr/>
        </p:nvSpPr>
        <p:spPr>
          <a:xfrm>
            <a:off x="3287457" y="3888876"/>
            <a:ext cx="372979" cy="505326"/>
          </a:xfrm>
          <a:prstGeom prst="dow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Arrow: Down 42">
            <a:extLst>
              <a:ext uri="{FF2B5EF4-FFF2-40B4-BE49-F238E27FC236}">
                <a16:creationId xmlns:a16="http://schemas.microsoft.com/office/drawing/2014/main" id="{AFC6F028-6006-B9CE-C110-3A0457BCD4C9}"/>
              </a:ext>
            </a:extLst>
          </p:cNvPr>
          <p:cNvSpPr/>
          <p:nvPr/>
        </p:nvSpPr>
        <p:spPr>
          <a:xfrm rot="10800000">
            <a:off x="6191624" y="4632358"/>
            <a:ext cx="372979" cy="50532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Arrow: Down 43">
            <a:extLst>
              <a:ext uri="{FF2B5EF4-FFF2-40B4-BE49-F238E27FC236}">
                <a16:creationId xmlns:a16="http://schemas.microsoft.com/office/drawing/2014/main" id="{751A84C6-43D9-6CCC-8E43-0D942F4B9D15}"/>
              </a:ext>
            </a:extLst>
          </p:cNvPr>
          <p:cNvSpPr/>
          <p:nvPr/>
        </p:nvSpPr>
        <p:spPr>
          <a:xfrm>
            <a:off x="8067064" y="4620322"/>
            <a:ext cx="372979" cy="505326"/>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Arrow: Down 44">
            <a:extLst>
              <a:ext uri="{FF2B5EF4-FFF2-40B4-BE49-F238E27FC236}">
                <a16:creationId xmlns:a16="http://schemas.microsoft.com/office/drawing/2014/main" id="{818B5897-7222-1647-1EF8-6CD33456851B}"/>
              </a:ext>
            </a:extLst>
          </p:cNvPr>
          <p:cNvSpPr/>
          <p:nvPr/>
        </p:nvSpPr>
        <p:spPr>
          <a:xfrm rot="10800000">
            <a:off x="4712102" y="4635129"/>
            <a:ext cx="372979" cy="505326"/>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Arrow: Down 45">
            <a:extLst>
              <a:ext uri="{FF2B5EF4-FFF2-40B4-BE49-F238E27FC236}">
                <a16:creationId xmlns:a16="http://schemas.microsoft.com/office/drawing/2014/main" id="{1D58D8A7-0AE7-F14D-4F6D-22F13AE98ECF}"/>
              </a:ext>
            </a:extLst>
          </p:cNvPr>
          <p:cNvSpPr/>
          <p:nvPr/>
        </p:nvSpPr>
        <p:spPr>
          <a:xfrm>
            <a:off x="4165358" y="4632358"/>
            <a:ext cx="372979" cy="505326"/>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3984B86-DB84-AD5F-4A1B-1537432F985A}"/>
              </a:ext>
            </a:extLst>
          </p:cNvPr>
          <p:cNvSpPr/>
          <p:nvPr/>
        </p:nvSpPr>
        <p:spPr>
          <a:xfrm>
            <a:off x="9477308" y="56137"/>
            <a:ext cx="2652372" cy="572245"/>
          </a:xfrm>
          <a:custGeom>
            <a:avLst/>
            <a:gdLst>
              <a:gd name="connsiteX0" fmla="*/ 0 w 2652372"/>
              <a:gd name="connsiteY0" fmla="*/ 0 h 572245"/>
              <a:gd name="connsiteX1" fmla="*/ 450903 w 2652372"/>
              <a:gd name="connsiteY1" fmla="*/ 0 h 572245"/>
              <a:gd name="connsiteX2" fmla="*/ 954854 w 2652372"/>
              <a:gd name="connsiteY2" fmla="*/ 0 h 572245"/>
              <a:gd name="connsiteX3" fmla="*/ 1511852 w 2652372"/>
              <a:gd name="connsiteY3" fmla="*/ 0 h 572245"/>
              <a:gd name="connsiteX4" fmla="*/ 2042326 w 2652372"/>
              <a:gd name="connsiteY4" fmla="*/ 0 h 572245"/>
              <a:gd name="connsiteX5" fmla="*/ 2652372 w 2652372"/>
              <a:gd name="connsiteY5" fmla="*/ 0 h 572245"/>
              <a:gd name="connsiteX6" fmla="*/ 2652372 w 2652372"/>
              <a:gd name="connsiteY6" fmla="*/ 572245 h 572245"/>
              <a:gd name="connsiteX7" fmla="*/ 2068850 w 2652372"/>
              <a:gd name="connsiteY7" fmla="*/ 572245 h 572245"/>
              <a:gd name="connsiteX8" fmla="*/ 1617947 w 2652372"/>
              <a:gd name="connsiteY8" fmla="*/ 572245 h 572245"/>
              <a:gd name="connsiteX9" fmla="*/ 1060949 w 2652372"/>
              <a:gd name="connsiteY9" fmla="*/ 572245 h 572245"/>
              <a:gd name="connsiteX10" fmla="*/ 530474 w 2652372"/>
              <a:gd name="connsiteY10" fmla="*/ 572245 h 572245"/>
              <a:gd name="connsiteX11" fmla="*/ 0 w 2652372"/>
              <a:gd name="connsiteY11" fmla="*/ 572245 h 572245"/>
              <a:gd name="connsiteX12" fmla="*/ 0 w 2652372"/>
              <a:gd name="connsiteY12" fmla="*/ 0 h 57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2372" h="572245" fill="none" extrusionOk="0">
                <a:moveTo>
                  <a:pt x="0" y="0"/>
                </a:moveTo>
                <a:cubicBezTo>
                  <a:pt x="200717" y="-14302"/>
                  <a:pt x="301588" y="26724"/>
                  <a:pt x="450903" y="0"/>
                </a:cubicBezTo>
                <a:cubicBezTo>
                  <a:pt x="600218" y="-26724"/>
                  <a:pt x="714244" y="52006"/>
                  <a:pt x="954854" y="0"/>
                </a:cubicBezTo>
                <a:cubicBezTo>
                  <a:pt x="1195464" y="-52006"/>
                  <a:pt x="1303722" y="40332"/>
                  <a:pt x="1511852" y="0"/>
                </a:cubicBezTo>
                <a:cubicBezTo>
                  <a:pt x="1719982" y="-40332"/>
                  <a:pt x="1814461" y="18424"/>
                  <a:pt x="2042326" y="0"/>
                </a:cubicBezTo>
                <a:cubicBezTo>
                  <a:pt x="2270191" y="-18424"/>
                  <a:pt x="2459633" y="28138"/>
                  <a:pt x="2652372" y="0"/>
                </a:cubicBezTo>
                <a:cubicBezTo>
                  <a:pt x="2657984" y="199483"/>
                  <a:pt x="2608608" y="319521"/>
                  <a:pt x="2652372" y="572245"/>
                </a:cubicBezTo>
                <a:cubicBezTo>
                  <a:pt x="2483221" y="608952"/>
                  <a:pt x="2239723" y="558450"/>
                  <a:pt x="2068850" y="572245"/>
                </a:cubicBezTo>
                <a:cubicBezTo>
                  <a:pt x="1897977" y="586040"/>
                  <a:pt x="1722604" y="555174"/>
                  <a:pt x="1617947" y="572245"/>
                </a:cubicBezTo>
                <a:cubicBezTo>
                  <a:pt x="1513290" y="589316"/>
                  <a:pt x="1278177" y="536620"/>
                  <a:pt x="1060949" y="572245"/>
                </a:cubicBezTo>
                <a:cubicBezTo>
                  <a:pt x="843721" y="607870"/>
                  <a:pt x="657845" y="542499"/>
                  <a:pt x="530474" y="572245"/>
                </a:cubicBezTo>
                <a:cubicBezTo>
                  <a:pt x="403104" y="601991"/>
                  <a:pt x="128595" y="526004"/>
                  <a:pt x="0" y="572245"/>
                </a:cubicBezTo>
                <a:cubicBezTo>
                  <a:pt x="-18016" y="316006"/>
                  <a:pt x="6315" y="258571"/>
                  <a:pt x="0" y="0"/>
                </a:cubicBezTo>
                <a:close/>
              </a:path>
              <a:path w="2652372" h="572245" stroke="0" extrusionOk="0">
                <a:moveTo>
                  <a:pt x="0" y="0"/>
                </a:moveTo>
                <a:cubicBezTo>
                  <a:pt x="159096" y="-43477"/>
                  <a:pt x="283204" y="15884"/>
                  <a:pt x="503951" y="0"/>
                </a:cubicBezTo>
                <a:cubicBezTo>
                  <a:pt x="724698" y="-15884"/>
                  <a:pt x="882398" y="57945"/>
                  <a:pt x="1034425" y="0"/>
                </a:cubicBezTo>
                <a:cubicBezTo>
                  <a:pt x="1186452" y="-57945"/>
                  <a:pt x="1278858" y="4618"/>
                  <a:pt x="1485328" y="0"/>
                </a:cubicBezTo>
                <a:cubicBezTo>
                  <a:pt x="1691798" y="-4618"/>
                  <a:pt x="1855937" y="21435"/>
                  <a:pt x="1962755" y="0"/>
                </a:cubicBezTo>
                <a:cubicBezTo>
                  <a:pt x="2069573" y="-21435"/>
                  <a:pt x="2507309" y="38659"/>
                  <a:pt x="2652372" y="0"/>
                </a:cubicBezTo>
                <a:cubicBezTo>
                  <a:pt x="2711756" y="127152"/>
                  <a:pt x="2629486" y="310105"/>
                  <a:pt x="2652372" y="572245"/>
                </a:cubicBezTo>
                <a:cubicBezTo>
                  <a:pt x="2386166" y="611697"/>
                  <a:pt x="2257167" y="539810"/>
                  <a:pt x="2095374" y="572245"/>
                </a:cubicBezTo>
                <a:cubicBezTo>
                  <a:pt x="1933581" y="604680"/>
                  <a:pt x="1761242" y="562613"/>
                  <a:pt x="1564899" y="572245"/>
                </a:cubicBezTo>
                <a:cubicBezTo>
                  <a:pt x="1368557" y="581877"/>
                  <a:pt x="1246347" y="559537"/>
                  <a:pt x="1034425" y="572245"/>
                </a:cubicBezTo>
                <a:cubicBezTo>
                  <a:pt x="822503" y="584953"/>
                  <a:pt x="655529" y="538805"/>
                  <a:pt x="503951" y="572245"/>
                </a:cubicBezTo>
                <a:cubicBezTo>
                  <a:pt x="352373" y="605685"/>
                  <a:pt x="237576" y="541339"/>
                  <a:pt x="0" y="572245"/>
                </a:cubicBezTo>
                <a:cubicBezTo>
                  <a:pt x="-23871" y="298496"/>
                  <a:pt x="51910" y="116016"/>
                  <a:pt x="0" y="0"/>
                </a:cubicBezTo>
                <a:close/>
              </a:path>
            </a:pathLst>
          </a:custGeom>
          <a:solidFill>
            <a:srgbClr val="FFC000">
              <a:lumMod val="20000"/>
              <a:lumOff val="80000"/>
            </a:srgbClr>
          </a:solidFill>
          <a:ln w="38100" cap="flat" cmpd="sng" algn="ctr">
            <a:solidFill>
              <a:srgbClr val="FFC000">
                <a:lumMod val="50000"/>
              </a:srgbClr>
            </a:solidFill>
            <a:prstDash val="solid"/>
            <a:miter lim="800000"/>
            <a:extLst>
              <a:ext uri="{C807C97D-BFC1-408E-A445-0C87EB9F89A2}">
                <ask:lineSketchStyleProps xmlns:ask="http://schemas.microsoft.com/office/drawing/2018/sketchyshapes" sd="3922137313">
                  <a:prstGeom prst="rect">
                    <a:avLst/>
                  </a:prstGeom>
                  <ask:type>
                    <ask:lineSketchScribble/>
                  </ask:type>
                </ask:lineSketchStyleProps>
              </a:ext>
            </a:extLst>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50000"/>
                  </a:srgbClr>
                </a:solidFill>
                <a:effectLst/>
                <a:uLnTx/>
                <a:uFillTx/>
                <a:latin typeface="Open Sans" pitchFamily="2" charset="0"/>
                <a:ea typeface="Open Sans" pitchFamily="2" charset="0"/>
                <a:cs typeface="Open Sans" pitchFamily="2" charset="0"/>
                <a:sym typeface="Abadi MT Std"/>
              </a:rPr>
              <a:t>Orchestrator</a:t>
            </a:r>
          </a:p>
        </p:txBody>
      </p:sp>
      <p:sp>
        <p:nvSpPr>
          <p:cNvPr id="10" name="TextBox 9">
            <a:extLst>
              <a:ext uri="{FF2B5EF4-FFF2-40B4-BE49-F238E27FC236}">
                <a16:creationId xmlns:a16="http://schemas.microsoft.com/office/drawing/2014/main" id="{B0930372-B074-E4B3-02DE-DE2248001C32}"/>
              </a:ext>
            </a:extLst>
          </p:cNvPr>
          <p:cNvSpPr txBox="1"/>
          <p:nvPr/>
        </p:nvSpPr>
        <p:spPr>
          <a:xfrm>
            <a:off x="10345589" y="658106"/>
            <a:ext cx="2649613" cy="615553"/>
          </a:xfrm>
          <a:prstGeom prst="rect">
            <a:avLst/>
          </a:prstGeom>
          <a:noFill/>
        </p:spPr>
        <p:txBody>
          <a:bodyPr wrap="square">
            <a:spAutoFit/>
          </a:bodyPr>
          <a:lstStyle/>
          <a:p>
            <a:pPr lvl="1"/>
            <a:r>
              <a:rPr lang="en-US" sz="1600" dirty="0"/>
              <a:t>[HPCA 2025]</a:t>
            </a:r>
          </a:p>
          <a:p>
            <a:pPr marL="742950" lvl="1" indent="-285750">
              <a:buFont typeface="Courier New" panose="02070309020205020404" pitchFamily="49" charset="0"/>
              <a:buChar char="o"/>
            </a:pPr>
            <a:endParaRPr lang="en-US" sz="1800" dirty="0"/>
          </a:p>
        </p:txBody>
      </p:sp>
    </p:spTree>
    <p:extLst>
      <p:ext uri="{BB962C8B-B14F-4D97-AF65-F5344CB8AC3E}">
        <p14:creationId xmlns:p14="http://schemas.microsoft.com/office/powerpoint/2010/main" val="8945026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P spid="9" grpId="0" animBg="1"/>
      <p:bldP spid="11" grpId="0" animBg="1"/>
      <p:bldP spid="12" grpId="0" animBg="1"/>
      <p:bldP spid="19" grpId="0" animBg="1"/>
      <p:bldP spid="20" grpId="0" animBg="1"/>
      <p:bldP spid="23" grpId="0" animBg="1"/>
      <p:bldP spid="24" grpId="0" animBg="1"/>
      <p:bldP spid="27" grpId="0" animBg="1"/>
      <p:bldP spid="30" grpId="0" animBg="1"/>
      <p:bldP spid="31" grpId="0" animBg="1"/>
      <p:bldP spid="32" grpId="0" animBg="1"/>
      <p:bldP spid="35" grpId="0" animBg="1"/>
      <p:bldP spid="36" grpId="0" animBg="1"/>
      <p:bldP spid="37" grpId="0" animBg="1"/>
      <p:bldP spid="38" grpId="0" animBg="1"/>
      <p:bldP spid="40" grpId="0" animBg="1"/>
      <p:bldP spid="41" grpId="0" animBg="1"/>
      <p:bldP spid="42" grpId="0" animBg="1"/>
      <p:bldP spid="43" grpId="0" animBg="1"/>
      <p:bldP spid="44" grpId="0" animBg="1"/>
      <p:bldP spid="45" grpId="0" animBg="1"/>
      <p:bldP spid="4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A2D62-6729-981D-989F-D2CEA1428C6E}"/>
              </a:ext>
            </a:extLst>
          </p:cNvPr>
          <p:cNvSpPr>
            <a:spLocks noGrp="1"/>
          </p:cNvSpPr>
          <p:nvPr>
            <p:ph type="title"/>
          </p:nvPr>
        </p:nvSpPr>
        <p:spPr>
          <a:xfrm>
            <a:off x="152400" y="331987"/>
            <a:ext cx="10972800" cy="990600"/>
          </a:xfrm>
        </p:spPr>
        <p:txBody>
          <a:bodyPr/>
          <a:lstStyle/>
          <a:p>
            <a:r>
              <a:rPr lang="en-US" sz="3200" kern="0" spc="0" dirty="0">
                <a:solidFill>
                  <a:srgbClr val="225F98"/>
                </a:solidFill>
                <a:latin typeface="Source Sans Pro" panose="020B0503030403020204" pitchFamily="34" charset="0"/>
                <a:ea typeface="Source Sans Pro" panose="020B0503030403020204" pitchFamily="34" charset="0"/>
                <a:cs typeface="Times New Roman" panose="02020603050405020304" pitchFamily="18" charset="0"/>
              </a:rPr>
              <a:t>Challenges To Make LLMs Energy-Efficient</a:t>
            </a:r>
          </a:p>
        </p:txBody>
      </p:sp>
      <p:sp>
        <p:nvSpPr>
          <p:cNvPr id="3" name="Content Placeholder 2">
            <a:extLst>
              <a:ext uri="{FF2B5EF4-FFF2-40B4-BE49-F238E27FC236}">
                <a16:creationId xmlns:a16="http://schemas.microsoft.com/office/drawing/2014/main" id="{FAE594C7-03AF-9C5E-DEB3-F2DA43F89C92}"/>
              </a:ext>
            </a:extLst>
          </p:cNvPr>
          <p:cNvSpPr>
            <a:spLocks noGrp="1"/>
          </p:cNvSpPr>
          <p:nvPr>
            <p:ph idx="1"/>
          </p:nvPr>
        </p:nvSpPr>
        <p:spPr>
          <a:xfrm>
            <a:off x="562099" y="1697021"/>
            <a:ext cx="11373288" cy="3636511"/>
          </a:xfrm>
          <a:effectLst/>
        </p:spPr>
        <p:txBody>
          <a:bodyPr>
            <a:normAutofit/>
          </a:bodyPr>
          <a:lstStyle/>
          <a:p>
            <a:pPr lvl="1" indent="0">
              <a:buNone/>
            </a:pPr>
            <a:r>
              <a:rPr lang="en-US" sz="2800" dirty="0"/>
              <a:t>Request heterogeneity (long/short input/output)</a:t>
            </a:r>
          </a:p>
          <a:p>
            <a:pPr lvl="1" indent="0">
              <a:buNone/>
            </a:pPr>
            <a:r>
              <a:rPr lang="en-US" sz="2800" dirty="0"/>
              <a:t>Workload dynamics (varies with time)</a:t>
            </a:r>
          </a:p>
          <a:p>
            <a:pPr lvl="1" indent="0">
              <a:buNone/>
            </a:pPr>
            <a:r>
              <a:rPr lang="en-US" sz="3000" dirty="0"/>
              <a:t>High reconfiguration overheads (in minutes)</a:t>
            </a:r>
          </a:p>
          <a:p>
            <a:pPr marL="1245870" lvl="2" indent="-514350">
              <a:buFont typeface="+mj-lt"/>
              <a:buAutoNum type="arabicPeriod"/>
            </a:pPr>
            <a:r>
              <a:rPr lang="en-US" sz="2800" dirty="0"/>
              <a:t>Scale in/out</a:t>
            </a:r>
          </a:p>
          <a:p>
            <a:pPr marL="1245870" lvl="2" indent="-514350">
              <a:buFont typeface="+mj-lt"/>
              <a:buAutoNum type="arabicPeriod"/>
            </a:pPr>
            <a:r>
              <a:rPr lang="en-US" sz="2800" dirty="0"/>
              <a:t>Shard in/out</a:t>
            </a:r>
          </a:p>
          <a:p>
            <a:pPr marL="1245870" lvl="2" indent="-514350">
              <a:buFont typeface="+mj-lt"/>
              <a:buAutoNum type="arabicPeriod"/>
            </a:pPr>
            <a:r>
              <a:rPr lang="en-US" sz="2800" dirty="0"/>
              <a:t>Scale up/down</a:t>
            </a:r>
          </a:p>
          <a:p>
            <a:pPr marL="971550" lvl="1" indent="-514350">
              <a:buFont typeface="+mj-lt"/>
              <a:buAutoNum type="arabicPeriod"/>
            </a:pPr>
            <a:endParaRPr lang="en-US" sz="3000" dirty="0"/>
          </a:p>
        </p:txBody>
      </p:sp>
    </p:spTree>
    <p:extLst>
      <p:ext uri="{BB962C8B-B14F-4D97-AF65-F5344CB8AC3E}">
        <p14:creationId xmlns:p14="http://schemas.microsoft.com/office/powerpoint/2010/main" val="241693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02C1C-676F-B3DF-25F0-CA41B492DDC6}"/>
              </a:ext>
            </a:extLst>
          </p:cNvPr>
          <p:cNvSpPr>
            <a:spLocks noGrp="1"/>
          </p:cNvSpPr>
          <p:nvPr>
            <p:ph type="title"/>
          </p:nvPr>
        </p:nvSpPr>
        <p:spPr>
          <a:xfrm>
            <a:off x="175286" y="410086"/>
            <a:ext cx="11570494" cy="970450"/>
          </a:xfrm>
        </p:spPr>
        <p:txBody>
          <a:bodyPr>
            <a:normAutofit/>
          </a:bodyPr>
          <a:lstStyle/>
          <a:p>
            <a:r>
              <a:rPr lang="en-US" sz="3200" i="1" kern="0" spc="0" dirty="0" err="1">
                <a:solidFill>
                  <a:srgbClr val="225F98"/>
                </a:solidFill>
                <a:latin typeface="Source Sans Pro" panose="020B0503030403020204" pitchFamily="34" charset="0"/>
                <a:ea typeface="Source Sans Pro" panose="020B0503030403020204" pitchFamily="34" charset="0"/>
                <a:cs typeface="Times New Roman" panose="02020603050405020304" pitchFamily="18" charset="0"/>
              </a:rPr>
              <a:t>DynamoLLM</a:t>
            </a:r>
            <a:r>
              <a:rPr lang="en-US" sz="3200" kern="0" spc="0" dirty="0">
                <a:solidFill>
                  <a:srgbClr val="225F98"/>
                </a:solidFill>
                <a:latin typeface="Source Sans Pro" panose="020B0503030403020204" pitchFamily="34" charset="0"/>
                <a:ea typeface="Source Sans Pro" panose="020B0503030403020204" pitchFamily="34" charset="0"/>
                <a:cs typeface="Times New Roman" panose="02020603050405020304" pitchFamily="18" charset="0"/>
              </a:rPr>
              <a:t>: Energy-Management for LLM Inference</a:t>
            </a:r>
          </a:p>
        </p:txBody>
      </p:sp>
      <p:grpSp>
        <p:nvGrpSpPr>
          <p:cNvPr id="35" name="Group 34">
            <a:extLst>
              <a:ext uri="{FF2B5EF4-FFF2-40B4-BE49-F238E27FC236}">
                <a16:creationId xmlns:a16="http://schemas.microsoft.com/office/drawing/2014/main" id="{4DD50851-3018-C53E-7A6C-BCEFD9C05A6A}"/>
              </a:ext>
            </a:extLst>
          </p:cNvPr>
          <p:cNvGrpSpPr/>
          <p:nvPr/>
        </p:nvGrpSpPr>
        <p:grpSpPr>
          <a:xfrm>
            <a:off x="646697" y="1465077"/>
            <a:ext cx="10366821" cy="4907601"/>
            <a:chOff x="646697" y="1465077"/>
            <a:chExt cx="10366821" cy="4907601"/>
          </a:xfrm>
        </p:grpSpPr>
        <p:sp>
          <p:nvSpPr>
            <p:cNvPr id="131" name="Rectangle 130">
              <a:extLst>
                <a:ext uri="{FF2B5EF4-FFF2-40B4-BE49-F238E27FC236}">
                  <a16:creationId xmlns:a16="http://schemas.microsoft.com/office/drawing/2014/main" id="{43AE3406-810E-D801-C161-236F31A24BE4}"/>
                </a:ext>
              </a:extLst>
            </p:cNvPr>
            <p:cNvSpPr/>
            <p:nvPr/>
          </p:nvSpPr>
          <p:spPr>
            <a:xfrm>
              <a:off x="3253857" y="1896042"/>
              <a:ext cx="4990320" cy="865941"/>
            </a:xfrm>
            <a:prstGeom prst="rect">
              <a:avLst/>
            </a:prstGeom>
            <a:solidFill>
              <a:sysClr val="window" lastClr="FFFFFF">
                <a:lumMod val="75000"/>
              </a:sys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endParaRPr>
            </a:p>
          </p:txBody>
        </p:sp>
        <p:cxnSp>
          <p:nvCxnSpPr>
            <p:cNvPr id="140" name="Straight Arrow Connector 139">
              <a:extLst>
                <a:ext uri="{FF2B5EF4-FFF2-40B4-BE49-F238E27FC236}">
                  <a16:creationId xmlns:a16="http://schemas.microsoft.com/office/drawing/2014/main" id="{0B03E037-F3BE-F0BA-2473-446F5C5CDF25}"/>
                </a:ext>
              </a:extLst>
            </p:cNvPr>
            <p:cNvCxnSpPr>
              <a:cxnSpLocks/>
            </p:cNvCxnSpPr>
            <p:nvPr/>
          </p:nvCxnSpPr>
          <p:spPr>
            <a:xfrm>
              <a:off x="2509195" y="2171309"/>
              <a:ext cx="483486" cy="0"/>
            </a:xfrm>
            <a:prstGeom prst="straightConnector1">
              <a:avLst/>
            </a:prstGeom>
            <a:noFill/>
            <a:ln w="38100" cap="flat" cmpd="sng" algn="ctr">
              <a:solidFill>
                <a:sysClr val="windowText" lastClr="000000"/>
              </a:solidFill>
              <a:prstDash val="solid"/>
              <a:miter lim="800000"/>
              <a:tailEnd type="triangle" w="lg" len="lg"/>
            </a:ln>
            <a:effectLst/>
          </p:spPr>
        </p:cxnSp>
        <p:cxnSp>
          <p:nvCxnSpPr>
            <p:cNvPr id="141" name="Straight Arrow Connector 140">
              <a:extLst>
                <a:ext uri="{FF2B5EF4-FFF2-40B4-BE49-F238E27FC236}">
                  <a16:creationId xmlns:a16="http://schemas.microsoft.com/office/drawing/2014/main" id="{9E4F8D07-0636-D635-DBF9-6E05A1166793}"/>
                </a:ext>
              </a:extLst>
            </p:cNvPr>
            <p:cNvCxnSpPr>
              <a:cxnSpLocks/>
            </p:cNvCxnSpPr>
            <p:nvPr/>
          </p:nvCxnSpPr>
          <p:spPr>
            <a:xfrm>
              <a:off x="2492311" y="2374666"/>
              <a:ext cx="494641" cy="0"/>
            </a:xfrm>
            <a:prstGeom prst="straightConnector1">
              <a:avLst/>
            </a:prstGeom>
            <a:noFill/>
            <a:ln w="38100" cap="flat" cmpd="sng" algn="ctr">
              <a:solidFill>
                <a:sysClr val="windowText" lastClr="000000"/>
              </a:solidFill>
              <a:prstDash val="solid"/>
              <a:miter lim="800000"/>
              <a:tailEnd type="triangle" w="lg" len="lg"/>
            </a:ln>
            <a:effectLst/>
          </p:spPr>
        </p:cxnSp>
        <p:sp>
          <p:nvSpPr>
            <p:cNvPr id="143" name="TextBox 142">
              <a:extLst>
                <a:ext uri="{FF2B5EF4-FFF2-40B4-BE49-F238E27FC236}">
                  <a16:creationId xmlns:a16="http://schemas.microsoft.com/office/drawing/2014/main" id="{CD711EAA-B26F-2940-8DE8-F91FA6DD09AF}"/>
                </a:ext>
              </a:extLst>
            </p:cNvPr>
            <p:cNvSpPr txBox="1"/>
            <p:nvPr/>
          </p:nvSpPr>
          <p:spPr>
            <a:xfrm>
              <a:off x="812291" y="1989692"/>
              <a:ext cx="1466215" cy="707886"/>
            </a:xfrm>
            <a:prstGeom prst="rect">
              <a:avLst/>
            </a:prstGeom>
            <a:noFill/>
          </p:spPr>
          <p:txBody>
            <a:bodyPr wrap="square" rtlCol="0">
              <a:spAutoFit/>
            </a:bodyPr>
            <a:lstStyle/>
            <a:p>
              <a:pPr algn="ctr"/>
              <a:r>
                <a:rPr lang="en-US" sz="2000">
                  <a:solidFill>
                    <a:prstClr val="black"/>
                  </a:solidFill>
                  <a:latin typeface="+mj-lt"/>
                  <a:cs typeface="Times New Roman" panose="02020603050405020304" pitchFamily="18" charset="0"/>
                </a:rPr>
                <a:t>Inference Requests</a:t>
              </a:r>
            </a:p>
          </p:txBody>
        </p:sp>
        <p:sp>
          <p:nvSpPr>
            <p:cNvPr id="170" name="TextBox 169">
              <a:extLst>
                <a:ext uri="{FF2B5EF4-FFF2-40B4-BE49-F238E27FC236}">
                  <a16:creationId xmlns:a16="http://schemas.microsoft.com/office/drawing/2014/main" id="{3E1ECEA4-F791-0982-DC7E-91234C4FC095}"/>
                </a:ext>
              </a:extLst>
            </p:cNvPr>
            <p:cNvSpPr txBox="1"/>
            <p:nvPr/>
          </p:nvSpPr>
          <p:spPr>
            <a:xfrm>
              <a:off x="2755568" y="1465077"/>
              <a:ext cx="2650388" cy="400110"/>
            </a:xfrm>
            <a:prstGeom prst="rect">
              <a:avLst/>
            </a:prstGeom>
            <a:noFill/>
          </p:spPr>
          <p:txBody>
            <a:bodyPr wrap="square" rtlCol="0">
              <a:spAutoFit/>
            </a:bodyPr>
            <a:lstStyle/>
            <a:p>
              <a:pPr algn="ctr"/>
              <a:r>
                <a:rPr lang="en-US" sz="2000">
                  <a:solidFill>
                    <a:prstClr val="black"/>
                  </a:solidFill>
                  <a:latin typeface="+mj-lt"/>
                  <a:cs typeface="Times New Roman" panose="02020603050405020304" pitchFamily="18" charset="0"/>
                </a:rPr>
                <a:t>Cluster Manager</a:t>
              </a:r>
            </a:p>
          </p:txBody>
        </p:sp>
        <p:pic>
          <p:nvPicPr>
            <p:cNvPr id="129" name="Picture 128" descr="A black and white line art of a video card&#10;&#10;Description automatically generated">
              <a:extLst>
                <a:ext uri="{FF2B5EF4-FFF2-40B4-BE49-F238E27FC236}">
                  <a16:creationId xmlns:a16="http://schemas.microsoft.com/office/drawing/2014/main" id="{968D83D8-E8D9-1F3D-B222-42087AEFA51B}"/>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8828080" y="4897026"/>
              <a:ext cx="440711" cy="359030"/>
            </a:xfrm>
            <a:prstGeom prst="rect">
              <a:avLst/>
            </a:prstGeom>
          </p:spPr>
        </p:pic>
        <p:pic>
          <p:nvPicPr>
            <p:cNvPr id="130" name="Picture 129" descr="A black and white line art of a video card&#10;&#10;Description automatically generated">
              <a:extLst>
                <a:ext uri="{FF2B5EF4-FFF2-40B4-BE49-F238E27FC236}">
                  <a16:creationId xmlns:a16="http://schemas.microsoft.com/office/drawing/2014/main" id="{ADC52B52-2B4B-C9E5-53AA-B53DEDA76EE4}"/>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8706651" y="5015676"/>
              <a:ext cx="440711" cy="359030"/>
            </a:xfrm>
            <a:prstGeom prst="rect">
              <a:avLst/>
            </a:prstGeom>
          </p:spPr>
        </p:pic>
        <p:sp>
          <p:nvSpPr>
            <p:cNvPr id="133" name="Rectangle 132">
              <a:extLst>
                <a:ext uri="{FF2B5EF4-FFF2-40B4-BE49-F238E27FC236}">
                  <a16:creationId xmlns:a16="http://schemas.microsoft.com/office/drawing/2014/main" id="{1A2B67A0-537E-CC23-BD9A-F2DA35A95C66}"/>
                </a:ext>
              </a:extLst>
            </p:cNvPr>
            <p:cNvSpPr/>
            <p:nvPr/>
          </p:nvSpPr>
          <p:spPr>
            <a:xfrm>
              <a:off x="9325681" y="4800498"/>
              <a:ext cx="768294" cy="868524"/>
            </a:xfrm>
            <a:prstGeom prst="rect">
              <a:avLst/>
            </a:prstGeom>
            <a:solidFill>
              <a:srgbClr val="4EA72E">
                <a:lumMod val="40000"/>
                <a:lumOff val="6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endParaRPr>
            </a:p>
          </p:txBody>
        </p:sp>
        <p:pic>
          <p:nvPicPr>
            <p:cNvPr id="136" name="Picture 135" descr="A black and white line art of a video card&#10;&#10;Description automatically generated">
              <a:extLst>
                <a:ext uri="{FF2B5EF4-FFF2-40B4-BE49-F238E27FC236}">
                  <a16:creationId xmlns:a16="http://schemas.microsoft.com/office/drawing/2014/main" id="{8459DAF7-99BD-AC1E-BA88-981A502CDED1}"/>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8592449" y="5147693"/>
              <a:ext cx="440711" cy="359030"/>
            </a:xfrm>
            <a:prstGeom prst="rect">
              <a:avLst/>
            </a:prstGeom>
          </p:spPr>
        </p:pic>
        <p:pic>
          <p:nvPicPr>
            <p:cNvPr id="137" name="Picture 136" descr="A black and white line art of a video card&#10;&#10;Description automatically generated">
              <a:extLst>
                <a:ext uri="{FF2B5EF4-FFF2-40B4-BE49-F238E27FC236}">
                  <a16:creationId xmlns:a16="http://schemas.microsoft.com/office/drawing/2014/main" id="{116CCDD7-9A3E-14CE-513E-FFC08A3A1E24}"/>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8471019" y="5266343"/>
              <a:ext cx="440711" cy="359030"/>
            </a:xfrm>
            <a:prstGeom prst="rect">
              <a:avLst/>
            </a:prstGeom>
          </p:spPr>
        </p:pic>
        <p:sp>
          <p:nvSpPr>
            <p:cNvPr id="145" name="Rectangle 144">
              <a:extLst>
                <a:ext uri="{FF2B5EF4-FFF2-40B4-BE49-F238E27FC236}">
                  <a16:creationId xmlns:a16="http://schemas.microsoft.com/office/drawing/2014/main" id="{D529E95D-B0E3-5370-BF23-5E361F99E383}"/>
                </a:ext>
              </a:extLst>
            </p:cNvPr>
            <p:cNvSpPr/>
            <p:nvPr/>
          </p:nvSpPr>
          <p:spPr>
            <a:xfrm>
              <a:off x="646697" y="4463593"/>
              <a:ext cx="4287437" cy="1434888"/>
            </a:xfrm>
            <a:prstGeom prst="rect">
              <a:avLst/>
            </a:prstGeom>
            <a:noFill/>
            <a:ln w="38100" cap="flat" cmpd="sng" algn="ctr">
              <a:solidFill>
                <a:srgbClr val="156082">
                  <a:shade val="15000"/>
                </a:srgbClr>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mj-lt"/>
                <a:ea typeface="+mn-ea"/>
                <a:cs typeface="Times New Roman" panose="02020603050405020304" pitchFamily="18" charset="0"/>
              </a:endParaRPr>
            </a:p>
          </p:txBody>
        </p:sp>
        <p:grpSp>
          <p:nvGrpSpPr>
            <p:cNvPr id="152" name="Group 151">
              <a:extLst>
                <a:ext uri="{FF2B5EF4-FFF2-40B4-BE49-F238E27FC236}">
                  <a16:creationId xmlns:a16="http://schemas.microsoft.com/office/drawing/2014/main" id="{ABDB7BDC-F827-CCCB-2405-31D13D5DC51D}"/>
                </a:ext>
              </a:extLst>
            </p:cNvPr>
            <p:cNvGrpSpPr/>
            <p:nvPr/>
          </p:nvGrpSpPr>
          <p:grpSpPr>
            <a:xfrm>
              <a:off x="9436299" y="5137916"/>
              <a:ext cx="543066" cy="236790"/>
              <a:chOff x="8910190" y="4510267"/>
              <a:chExt cx="1131154" cy="372319"/>
            </a:xfrm>
          </p:grpSpPr>
          <p:cxnSp>
            <p:nvCxnSpPr>
              <p:cNvPr id="153" name="Straight Connector 152">
                <a:extLst>
                  <a:ext uri="{FF2B5EF4-FFF2-40B4-BE49-F238E27FC236}">
                    <a16:creationId xmlns:a16="http://schemas.microsoft.com/office/drawing/2014/main" id="{3F3BEEC2-AB52-F5FE-93D3-81F3F0C4C8AB}"/>
                  </a:ext>
                </a:extLst>
              </p:cNvPr>
              <p:cNvCxnSpPr>
                <a:cxnSpLocks/>
              </p:cNvCxnSpPr>
              <p:nvPr/>
            </p:nvCxnSpPr>
            <p:spPr>
              <a:xfrm>
                <a:off x="8910190" y="4517411"/>
                <a:ext cx="1131154" cy="0"/>
              </a:xfrm>
              <a:prstGeom prst="line">
                <a:avLst/>
              </a:prstGeom>
              <a:noFill/>
              <a:ln w="25400" cap="flat" cmpd="sng" algn="ctr">
                <a:solidFill>
                  <a:sysClr val="windowText" lastClr="000000"/>
                </a:solidFill>
                <a:prstDash val="solid"/>
                <a:miter lim="800000"/>
              </a:ln>
              <a:effectLst/>
            </p:spPr>
          </p:cxnSp>
          <p:cxnSp>
            <p:nvCxnSpPr>
              <p:cNvPr id="154" name="Straight Connector 153">
                <a:extLst>
                  <a:ext uri="{FF2B5EF4-FFF2-40B4-BE49-F238E27FC236}">
                    <a16:creationId xmlns:a16="http://schemas.microsoft.com/office/drawing/2014/main" id="{5884E58B-E4EF-989B-4358-9ECD8169E70C}"/>
                  </a:ext>
                </a:extLst>
              </p:cNvPr>
              <p:cNvCxnSpPr>
                <a:cxnSpLocks/>
              </p:cNvCxnSpPr>
              <p:nvPr/>
            </p:nvCxnSpPr>
            <p:spPr>
              <a:xfrm>
                <a:off x="8910190" y="4871870"/>
                <a:ext cx="1123488" cy="0"/>
              </a:xfrm>
              <a:prstGeom prst="line">
                <a:avLst/>
              </a:prstGeom>
              <a:noFill/>
              <a:ln w="25400" cap="flat" cmpd="sng" algn="ctr">
                <a:solidFill>
                  <a:sysClr val="windowText" lastClr="000000"/>
                </a:solidFill>
                <a:prstDash val="solid"/>
                <a:miter lim="800000"/>
              </a:ln>
              <a:effectLst/>
            </p:spPr>
          </p:cxnSp>
          <p:cxnSp>
            <p:nvCxnSpPr>
              <p:cNvPr id="155" name="Straight Connector 154">
                <a:extLst>
                  <a:ext uri="{FF2B5EF4-FFF2-40B4-BE49-F238E27FC236}">
                    <a16:creationId xmlns:a16="http://schemas.microsoft.com/office/drawing/2014/main" id="{1D0235B5-A959-BB9B-ECCF-18DE21F71A2B}"/>
                  </a:ext>
                </a:extLst>
              </p:cNvPr>
              <p:cNvCxnSpPr>
                <a:cxnSpLocks/>
              </p:cNvCxnSpPr>
              <p:nvPr/>
            </p:nvCxnSpPr>
            <p:spPr>
              <a:xfrm>
                <a:off x="10037772" y="4510267"/>
                <a:ext cx="0" cy="372319"/>
              </a:xfrm>
              <a:prstGeom prst="line">
                <a:avLst/>
              </a:prstGeom>
              <a:noFill/>
              <a:ln w="25400" cap="flat" cmpd="sng" algn="ctr">
                <a:solidFill>
                  <a:sysClr val="windowText" lastClr="000000"/>
                </a:solidFill>
                <a:prstDash val="solid"/>
                <a:miter lim="800000"/>
              </a:ln>
              <a:effectLst/>
            </p:spPr>
          </p:cxnSp>
          <p:cxnSp>
            <p:nvCxnSpPr>
              <p:cNvPr id="156" name="Straight Connector 155">
                <a:extLst>
                  <a:ext uri="{FF2B5EF4-FFF2-40B4-BE49-F238E27FC236}">
                    <a16:creationId xmlns:a16="http://schemas.microsoft.com/office/drawing/2014/main" id="{542CDE14-4368-4476-BAA6-024784365E2C}"/>
                  </a:ext>
                </a:extLst>
              </p:cNvPr>
              <p:cNvCxnSpPr>
                <a:cxnSpLocks/>
              </p:cNvCxnSpPr>
              <p:nvPr/>
            </p:nvCxnSpPr>
            <p:spPr>
              <a:xfrm>
                <a:off x="9790122" y="4510267"/>
                <a:ext cx="0" cy="372319"/>
              </a:xfrm>
              <a:prstGeom prst="line">
                <a:avLst/>
              </a:prstGeom>
              <a:noFill/>
              <a:ln w="25400" cap="flat" cmpd="sng" algn="ctr">
                <a:solidFill>
                  <a:sysClr val="windowText" lastClr="000000"/>
                </a:solidFill>
                <a:prstDash val="solid"/>
                <a:miter lim="800000"/>
              </a:ln>
              <a:effectLst/>
            </p:spPr>
          </p:cxnSp>
          <p:cxnSp>
            <p:nvCxnSpPr>
              <p:cNvPr id="157" name="Straight Connector 156">
                <a:extLst>
                  <a:ext uri="{FF2B5EF4-FFF2-40B4-BE49-F238E27FC236}">
                    <a16:creationId xmlns:a16="http://schemas.microsoft.com/office/drawing/2014/main" id="{5B8417CC-A576-2D73-F754-4D996CB857F9}"/>
                  </a:ext>
                </a:extLst>
              </p:cNvPr>
              <p:cNvCxnSpPr>
                <a:cxnSpLocks/>
              </p:cNvCxnSpPr>
              <p:nvPr/>
            </p:nvCxnSpPr>
            <p:spPr>
              <a:xfrm>
                <a:off x="9535692" y="4510267"/>
                <a:ext cx="0" cy="372319"/>
              </a:xfrm>
              <a:prstGeom prst="line">
                <a:avLst/>
              </a:prstGeom>
              <a:noFill/>
              <a:ln w="25400" cap="flat" cmpd="sng" algn="ctr">
                <a:solidFill>
                  <a:sysClr val="windowText" lastClr="000000"/>
                </a:solidFill>
                <a:prstDash val="solid"/>
                <a:miter lim="800000"/>
              </a:ln>
              <a:effectLst/>
            </p:spPr>
          </p:cxnSp>
          <p:cxnSp>
            <p:nvCxnSpPr>
              <p:cNvPr id="158" name="Straight Connector 157">
                <a:extLst>
                  <a:ext uri="{FF2B5EF4-FFF2-40B4-BE49-F238E27FC236}">
                    <a16:creationId xmlns:a16="http://schemas.microsoft.com/office/drawing/2014/main" id="{A334AA28-1EAF-A27B-5C2C-BD711101833B}"/>
                  </a:ext>
                </a:extLst>
              </p:cNvPr>
              <p:cNvCxnSpPr>
                <a:cxnSpLocks/>
              </p:cNvCxnSpPr>
              <p:nvPr/>
            </p:nvCxnSpPr>
            <p:spPr>
              <a:xfrm>
                <a:off x="9284375" y="4510267"/>
                <a:ext cx="0" cy="372319"/>
              </a:xfrm>
              <a:prstGeom prst="line">
                <a:avLst/>
              </a:prstGeom>
              <a:noFill/>
              <a:ln w="25400" cap="flat" cmpd="sng" algn="ctr">
                <a:solidFill>
                  <a:sysClr val="windowText" lastClr="000000"/>
                </a:solidFill>
                <a:prstDash val="solid"/>
                <a:miter lim="800000"/>
              </a:ln>
              <a:effectLst/>
            </p:spPr>
          </p:cxnSp>
        </p:grpSp>
        <p:sp>
          <p:nvSpPr>
            <p:cNvPr id="159" name="TextBox 158">
              <a:extLst>
                <a:ext uri="{FF2B5EF4-FFF2-40B4-BE49-F238E27FC236}">
                  <a16:creationId xmlns:a16="http://schemas.microsoft.com/office/drawing/2014/main" id="{CF1B4C47-7294-E4F9-7E91-2259BA094E57}"/>
                </a:ext>
              </a:extLst>
            </p:cNvPr>
            <p:cNvSpPr txBox="1"/>
            <p:nvPr/>
          </p:nvSpPr>
          <p:spPr>
            <a:xfrm>
              <a:off x="2750938" y="5972568"/>
              <a:ext cx="2535590" cy="400110"/>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cs typeface="Times New Roman" panose="02020603050405020304" pitchFamily="18" charset="0"/>
                </a:rPr>
                <a:t>Instance Pool (SS)</a:t>
              </a:r>
            </a:p>
          </p:txBody>
        </p:sp>
        <p:pic>
          <p:nvPicPr>
            <p:cNvPr id="6" name="Picture 5" descr="A black and white line art of a video card&#10;&#10;Description automatically generated">
              <a:extLst>
                <a:ext uri="{FF2B5EF4-FFF2-40B4-BE49-F238E27FC236}">
                  <a16:creationId xmlns:a16="http://schemas.microsoft.com/office/drawing/2014/main" id="{6B77FB77-78F6-D55E-0919-EBDA5FD6B5D3}"/>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6799856" y="4897026"/>
              <a:ext cx="440711" cy="359030"/>
            </a:xfrm>
            <a:prstGeom prst="rect">
              <a:avLst/>
            </a:prstGeom>
          </p:spPr>
        </p:pic>
        <p:pic>
          <p:nvPicPr>
            <p:cNvPr id="7" name="Picture 6" descr="A black and white line art of a video card&#10;&#10;Description automatically generated">
              <a:extLst>
                <a:ext uri="{FF2B5EF4-FFF2-40B4-BE49-F238E27FC236}">
                  <a16:creationId xmlns:a16="http://schemas.microsoft.com/office/drawing/2014/main" id="{5BFBB00C-D9D3-42DD-ABBB-8EF0B5D98D4A}"/>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6678427" y="5015676"/>
              <a:ext cx="440711" cy="359030"/>
            </a:xfrm>
            <a:prstGeom prst="rect">
              <a:avLst/>
            </a:prstGeom>
          </p:spPr>
        </p:pic>
        <p:sp>
          <p:nvSpPr>
            <p:cNvPr id="8" name="Rectangle 7">
              <a:extLst>
                <a:ext uri="{FF2B5EF4-FFF2-40B4-BE49-F238E27FC236}">
                  <a16:creationId xmlns:a16="http://schemas.microsoft.com/office/drawing/2014/main" id="{F8EED279-8E05-004A-5ABF-BA562A7DBE19}"/>
                </a:ext>
              </a:extLst>
            </p:cNvPr>
            <p:cNvSpPr/>
            <p:nvPr/>
          </p:nvSpPr>
          <p:spPr>
            <a:xfrm>
              <a:off x="7297457" y="4800498"/>
              <a:ext cx="768294" cy="868524"/>
            </a:xfrm>
            <a:prstGeom prst="rect">
              <a:avLst/>
            </a:prstGeom>
            <a:solidFill>
              <a:srgbClr val="4EA72E">
                <a:lumMod val="40000"/>
                <a:lumOff val="6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endParaRPr>
            </a:p>
          </p:txBody>
        </p:sp>
        <p:pic>
          <p:nvPicPr>
            <p:cNvPr id="9" name="Picture 8" descr="A black and white line art of a video card&#10;&#10;Description automatically generated">
              <a:extLst>
                <a:ext uri="{FF2B5EF4-FFF2-40B4-BE49-F238E27FC236}">
                  <a16:creationId xmlns:a16="http://schemas.microsoft.com/office/drawing/2014/main" id="{3C9D3EF6-9186-61E0-740E-63A23D936D14}"/>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6564225" y="5147693"/>
              <a:ext cx="440711" cy="359030"/>
            </a:xfrm>
            <a:prstGeom prst="rect">
              <a:avLst/>
            </a:prstGeom>
          </p:spPr>
        </p:pic>
        <p:pic>
          <p:nvPicPr>
            <p:cNvPr id="10" name="Picture 9" descr="A black and white line art of a video card&#10;&#10;Description automatically generated">
              <a:extLst>
                <a:ext uri="{FF2B5EF4-FFF2-40B4-BE49-F238E27FC236}">
                  <a16:creationId xmlns:a16="http://schemas.microsoft.com/office/drawing/2014/main" id="{1999EADA-0456-7289-CA8F-3A5302BAA73D}"/>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6442795" y="5266343"/>
              <a:ext cx="440711" cy="359030"/>
            </a:xfrm>
            <a:prstGeom prst="rect">
              <a:avLst/>
            </a:prstGeom>
          </p:spPr>
        </p:pic>
        <p:grpSp>
          <p:nvGrpSpPr>
            <p:cNvPr id="11" name="Group 10">
              <a:extLst>
                <a:ext uri="{FF2B5EF4-FFF2-40B4-BE49-F238E27FC236}">
                  <a16:creationId xmlns:a16="http://schemas.microsoft.com/office/drawing/2014/main" id="{C5B8BC9B-6822-F4AC-438C-9E57158456ED}"/>
                </a:ext>
              </a:extLst>
            </p:cNvPr>
            <p:cNvGrpSpPr/>
            <p:nvPr/>
          </p:nvGrpSpPr>
          <p:grpSpPr>
            <a:xfrm>
              <a:off x="7408075" y="5137916"/>
              <a:ext cx="543066" cy="236790"/>
              <a:chOff x="8910190" y="4510267"/>
              <a:chExt cx="1131154" cy="372319"/>
            </a:xfrm>
          </p:grpSpPr>
          <p:cxnSp>
            <p:nvCxnSpPr>
              <p:cNvPr id="12" name="Straight Connector 11">
                <a:extLst>
                  <a:ext uri="{FF2B5EF4-FFF2-40B4-BE49-F238E27FC236}">
                    <a16:creationId xmlns:a16="http://schemas.microsoft.com/office/drawing/2014/main" id="{C6FD2373-924C-9BAD-D504-3F05117998D7}"/>
                  </a:ext>
                </a:extLst>
              </p:cNvPr>
              <p:cNvCxnSpPr>
                <a:cxnSpLocks/>
              </p:cNvCxnSpPr>
              <p:nvPr/>
            </p:nvCxnSpPr>
            <p:spPr>
              <a:xfrm>
                <a:off x="8910190" y="4517411"/>
                <a:ext cx="1131154" cy="0"/>
              </a:xfrm>
              <a:prstGeom prst="line">
                <a:avLst/>
              </a:prstGeom>
              <a:noFill/>
              <a:ln w="25400" cap="flat" cmpd="sng" algn="ctr">
                <a:solidFill>
                  <a:sysClr val="windowText" lastClr="000000"/>
                </a:solidFill>
                <a:prstDash val="solid"/>
                <a:miter lim="800000"/>
              </a:ln>
              <a:effectLst/>
            </p:spPr>
          </p:cxnSp>
          <p:cxnSp>
            <p:nvCxnSpPr>
              <p:cNvPr id="13" name="Straight Connector 12">
                <a:extLst>
                  <a:ext uri="{FF2B5EF4-FFF2-40B4-BE49-F238E27FC236}">
                    <a16:creationId xmlns:a16="http://schemas.microsoft.com/office/drawing/2014/main" id="{0152BF24-E9EB-9348-EF52-4217EF7A6BE1}"/>
                  </a:ext>
                </a:extLst>
              </p:cNvPr>
              <p:cNvCxnSpPr>
                <a:cxnSpLocks/>
              </p:cNvCxnSpPr>
              <p:nvPr/>
            </p:nvCxnSpPr>
            <p:spPr>
              <a:xfrm>
                <a:off x="8910190" y="4871870"/>
                <a:ext cx="1123488" cy="0"/>
              </a:xfrm>
              <a:prstGeom prst="line">
                <a:avLst/>
              </a:prstGeom>
              <a:noFill/>
              <a:ln w="25400" cap="flat" cmpd="sng" algn="ctr">
                <a:solidFill>
                  <a:sysClr val="windowText" lastClr="000000"/>
                </a:solidFill>
                <a:prstDash val="solid"/>
                <a:miter lim="800000"/>
              </a:ln>
              <a:effectLst/>
            </p:spPr>
          </p:cxnSp>
          <p:cxnSp>
            <p:nvCxnSpPr>
              <p:cNvPr id="14" name="Straight Connector 13">
                <a:extLst>
                  <a:ext uri="{FF2B5EF4-FFF2-40B4-BE49-F238E27FC236}">
                    <a16:creationId xmlns:a16="http://schemas.microsoft.com/office/drawing/2014/main" id="{0E4B5D5B-5C82-09D5-A353-C295FEF530E2}"/>
                  </a:ext>
                </a:extLst>
              </p:cNvPr>
              <p:cNvCxnSpPr>
                <a:cxnSpLocks/>
              </p:cNvCxnSpPr>
              <p:nvPr/>
            </p:nvCxnSpPr>
            <p:spPr>
              <a:xfrm>
                <a:off x="10037772" y="4510267"/>
                <a:ext cx="0" cy="372319"/>
              </a:xfrm>
              <a:prstGeom prst="line">
                <a:avLst/>
              </a:prstGeom>
              <a:noFill/>
              <a:ln w="25400" cap="flat" cmpd="sng" algn="ctr">
                <a:solidFill>
                  <a:sysClr val="windowText" lastClr="000000"/>
                </a:solidFill>
                <a:prstDash val="solid"/>
                <a:miter lim="800000"/>
              </a:ln>
              <a:effectLst/>
            </p:spPr>
          </p:cxnSp>
          <p:cxnSp>
            <p:nvCxnSpPr>
              <p:cNvPr id="15" name="Straight Connector 14">
                <a:extLst>
                  <a:ext uri="{FF2B5EF4-FFF2-40B4-BE49-F238E27FC236}">
                    <a16:creationId xmlns:a16="http://schemas.microsoft.com/office/drawing/2014/main" id="{93F74385-B099-8A80-6D1C-62560C0717C6}"/>
                  </a:ext>
                </a:extLst>
              </p:cNvPr>
              <p:cNvCxnSpPr>
                <a:cxnSpLocks/>
              </p:cNvCxnSpPr>
              <p:nvPr/>
            </p:nvCxnSpPr>
            <p:spPr>
              <a:xfrm>
                <a:off x="9790122" y="4510267"/>
                <a:ext cx="0" cy="372319"/>
              </a:xfrm>
              <a:prstGeom prst="line">
                <a:avLst/>
              </a:prstGeom>
              <a:noFill/>
              <a:ln w="25400" cap="flat" cmpd="sng" algn="ctr">
                <a:solidFill>
                  <a:sysClr val="windowText" lastClr="000000"/>
                </a:solidFill>
                <a:prstDash val="solid"/>
                <a:miter lim="800000"/>
              </a:ln>
              <a:effectLst/>
            </p:spPr>
          </p:cxnSp>
          <p:cxnSp>
            <p:nvCxnSpPr>
              <p:cNvPr id="16" name="Straight Connector 15">
                <a:extLst>
                  <a:ext uri="{FF2B5EF4-FFF2-40B4-BE49-F238E27FC236}">
                    <a16:creationId xmlns:a16="http://schemas.microsoft.com/office/drawing/2014/main" id="{FC5D7449-281A-4AEB-08C0-8D97A5618AA9}"/>
                  </a:ext>
                </a:extLst>
              </p:cNvPr>
              <p:cNvCxnSpPr>
                <a:cxnSpLocks/>
              </p:cNvCxnSpPr>
              <p:nvPr/>
            </p:nvCxnSpPr>
            <p:spPr>
              <a:xfrm>
                <a:off x="9535692" y="4510267"/>
                <a:ext cx="0" cy="372319"/>
              </a:xfrm>
              <a:prstGeom prst="line">
                <a:avLst/>
              </a:prstGeom>
              <a:noFill/>
              <a:ln w="25400" cap="flat" cmpd="sng" algn="ctr">
                <a:solidFill>
                  <a:sysClr val="windowText" lastClr="000000"/>
                </a:solidFill>
                <a:prstDash val="solid"/>
                <a:miter lim="800000"/>
              </a:ln>
              <a:effectLst/>
            </p:spPr>
          </p:cxnSp>
          <p:cxnSp>
            <p:nvCxnSpPr>
              <p:cNvPr id="17" name="Straight Connector 16">
                <a:extLst>
                  <a:ext uri="{FF2B5EF4-FFF2-40B4-BE49-F238E27FC236}">
                    <a16:creationId xmlns:a16="http://schemas.microsoft.com/office/drawing/2014/main" id="{A5BF2F38-CAEF-A158-9ABC-B8973D86441E}"/>
                  </a:ext>
                </a:extLst>
              </p:cNvPr>
              <p:cNvCxnSpPr>
                <a:cxnSpLocks/>
              </p:cNvCxnSpPr>
              <p:nvPr/>
            </p:nvCxnSpPr>
            <p:spPr>
              <a:xfrm>
                <a:off x="9284375" y="4510267"/>
                <a:ext cx="0" cy="372319"/>
              </a:xfrm>
              <a:prstGeom prst="line">
                <a:avLst/>
              </a:prstGeom>
              <a:noFill/>
              <a:ln w="25400" cap="flat" cmpd="sng" algn="ctr">
                <a:solidFill>
                  <a:sysClr val="windowText" lastClr="000000"/>
                </a:solidFill>
                <a:prstDash val="solid"/>
                <a:miter lim="800000"/>
              </a:ln>
              <a:effectLst/>
            </p:spPr>
          </p:cxnSp>
        </p:grpSp>
        <p:pic>
          <p:nvPicPr>
            <p:cNvPr id="18" name="Picture 17" descr="A black and white line art of a video card&#10;&#10;Description automatically generated">
              <a:extLst>
                <a:ext uri="{FF2B5EF4-FFF2-40B4-BE49-F238E27FC236}">
                  <a16:creationId xmlns:a16="http://schemas.microsoft.com/office/drawing/2014/main" id="{FDC30D8F-8573-2AA5-AB1C-C5A54E445088}"/>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3462197" y="4906803"/>
              <a:ext cx="440711" cy="359030"/>
            </a:xfrm>
            <a:prstGeom prst="rect">
              <a:avLst/>
            </a:prstGeom>
          </p:spPr>
        </p:pic>
        <p:pic>
          <p:nvPicPr>
            <p:cNvPr id="19" name="Picture 18" descr="A black and white line art of a video card&#10;&#10;Description automatically generated">
              <a:extLst>
                <a:ext uri="{FF2B5EF4-FFF2-40B4-BE49-F238E27FC236}">
                  <a16:creationId xmlns:a16="http://schemas.microsoft.com/office/drawing/2014/main" id="{581726E0-BEC0-ADF4-309F-F43792890C8B}"/>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3340768" y="5025453"/>
              <a:ext cx="440711" cy="359030"/>
            </a:xfrm>
            <a:prstGeom prst="rect">
              <a:avLst/>
            </a:prstGeom>
          </p:spPr>
        </p:pic>
        <p:sp>
          <p:nvSpPr>
            <p:cNvPr id="20" name="Rectangle 19">
              <a:extLst>
                <a:ext uri="{FF2B5EF4-FFF2-40B4-BE49-F238E27FC236}">
                  <a16:creationId xmlns:a16="http://schemas.microsoft.com/office/drawing/2014/main" id="{EF06DB3E-9B5C-7349-E0A2-370182B778EE}"/>
                </a:ext>
              </a:extLst>
            </p:cNvPr>
            <p:cNvSpPr/>
            <p:nvPr/>
          </p:nvSpPr>
          <p:spPr>
            <a:xfrm>
              <a:off x="3959798" y="4810275"/>
              <a:ext cx="768294" cy="868524"/>
            </a:xfrm>
            <a:prstGeom prst="rect">
              <a:avLst/>
            </a:prstGeom>
            <a:solidFill>
              <a:srgbClr val="4EA72E">
                <a:lumMod val="40000"/>
                <a:lumOff val="6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endParaRPr>
            </a:p>
          </p:txBody>
        </p:sp>
        <p:pic>
          <p:nvPicPr>
            <p:cNvPr id="21" name="Picture 20" descr="A black and white line art of a video card&#10;&#10;Description automatically generated">
              <a:extLst>
                <a:ext uri="{FF2B5EF4-FFF2-40B4-BE49-F238E27FC236}">
                  <a16:creationId xmlns:a16="http://schemas.microsoft.com/office/drawing/2014/main" id="{EB6CECF0-7DB8-30DF-FD34-2EFADC286D60}"/>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3226566" y="5157470"/>
              <a:ext cx="440711" cy="359030"/>
            </a:xfrm>
            <a:prstGeom prst="rect">
              <a:avLst/>
            </a:prstGeom>
          </p:spPr>
        </p:pic>
        <p:pic>
          <p:nvPicPr>
            <p:cNvPr id="22" name="Picture 21" descr="A black and white line art of a video card&#10;&#10;Description automatically generated">
              <a:extLst>
                <a:ext uri="{FF2B5EF4-FFF2-40B4-BE49-F238E27FC236}">
                  <a16:creationId xmlns:a16="http://schemas.microsoft.com/office/drawing/2014/main" id="{293E3564-3CFF-D747-7590-1CDE73E6A939}"/>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3105136" y="5276120"/>
              <a:ext cx="440711" cy="359030"/>
            </a:xfrm>
            <a:prstGeom prst="rect">
              <a:avLst/>
            </a:prstGeom>
          </p:spPr>
        </p:pic>
        <p:pic>
          <p:nvPicPr>
            <p:cNvPr id="30" name="Picture 29" descr="A black and white line art of a video card&#10;&#10;Description automatically generated">
              <a:extLst>
                <a:ext uri="{FF2B5EF4-FFF2-40B4-BE49-F238E27FC236}">
                  <a16:creationId xmlns:a16="http://schemas.microsoft.com/office/drawing/2014/main" id="{3DD6A3F6-1B4F-702E-FA44-BE07B8CE8F95}"/>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1341397" y="4906548"/>
              <a:ext cx="440711" cy="359030"/>
            </a:xfrm>
            <a:prstGeom prst="rect">
              <a:avLst/>
            </a:prstGeom>
          </p:spPr>
        </p:pic>
        <p:pic>
          <p:nvPicPr>
            <p:cNvPr id="31" name="Picture 30" descr="A black and white line art of a video card&#10;&#10;Description automatically generated">
              <a:extLst>
                <a:ext uri="{FF2B5EF4-FFF2-40B4-BE49-F238E27FC236}">
                  <a16:creationId xmlns:a16="http://schemas.microsoft.com/office/drawing/2014/main" id="{0CDCEF60-94BB-A356-956E-EFA61A4ADD95}"/>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1219968" y="5025198"/>
              <a:ext cx="440711" cy="359030"/>
            </a:xfrm>
            <a:prstGeom prst="rect">
              <a:avLst/>
            </a:prstGeom>
          </p:spPr>
        </p:pic>
        <p:sp>
          <p:nvSpPr>
            <p:cNvPr id="32" name="Rectangle 31">
              <a:extLst>
                <a:ext uri="{FF2B5EF4-FFF2-40B4-BE49-F238E27FC236}">
                  <a16:creationId xmlns:a16="http://schemas.microsoft.com/office/drawing/2014/main" id="{F8F52BBD-799C-42F2-B727-DF797F61491F}"/>
                </a:ext>
              </a:extLst>
            </p:cNvPr>
            <p:cNvSpPr/>
            <p:nvPr/>
          </p:nvSpPr>
          <p:spPr>
            <a:xfrm>
              <a:off x="1838998" y="4810020"/>
              <a:ext cx="768294" cy="868524"/>
            </a:xfrm>
            <a:prstGeom prst="rect">
              <a:avLst/>
            </a:prstGeom>
            <a:solidFill>
              <a:srgbClr val="4EA72E">
                <a:lumMod val="40000"/>
                <a:lumOff val="6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endParaRPr>
            </a:p>
          </p:txBody>
        </p:sp>
        <p:pic>
          <p:nvPicPr>
            <p:cNvPr id="33" name="Picture 32" descr="A black and white line art of a video card&#10;&#10;Description automatically generated">
              <a:extLst>
                <a:ext uri="{FF2B5EF4-FFF2-40B4-BE49-F238E27FC236}">
                  <a16:creationId xmlns:a16="http://schemas.microsoft.com/office/drawing/2014/main" id="{BEF407F3-FF9A-11B4-4412-82F85CD1699A}"/>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1105766" y="5157215"/>
              <a:ext cx="440711" cy="359030"/>
            </a:xfrm>
            <a:prstGeom prst="rect">
              <a:avLst/>
            </a:prstGeom>
          </p:spPr>
        </p:pic>
        <p:pic>
          <p:nvPicPr>
            <p:cNvPr id="34" name="Picture 33" descr="A black and white line art of a video card&#10;&#10;Description automatically generated">
              <a:extLst>
                <a:ext uri="{FF2B5EF4-FFF2-40B4-BE49-F238E27FC236}">
                  <a16:creationId xmlns:a16="http://schemas.microsoft.com/office/drawing/2014/main" id="{E0F45C76-E0BB-A7D8-A0A4-5C2498CD2273}"/>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984336" y="5275865"/>
              <a:ext cx="440711" cy="359030"/>
            </a:xfrm>
            <a:prstGeom prst="rect">
              <a:avLst/>
            </a:prstGeom>
          </p:spPr>
        </p:pic>
        <p:cxnSp>
          <p:nvCxnSpPr>
            <p:cNvPr id="42" name="Straight Arrow Connector 41">
              <a:extLst>
                <a:ext uri="{FF2B5EF4-FFF2-40B4-BE49-F238E27FC236}">
                  <a16:creationId xmlns:a16="http://schemas.microsoft.com/office/drawing/2014/main" id="{D5C2A5EF-5CB3-37BD-0FF6-FF7A6948F65C}"/>
                </a:ext>
              </a:extLst>
            </p:cNvPr>
            <p:cNvCxnSpPr>
              <a:cxnSpLocks/>
              <a:stCxn id="131" idx="2"/>
              <a:endCxn id="43" idx="0"/>
            </p:cNvCxnSpPr>
            <p:nvPr/>
          </p:nvCxnSpPr>
          <p:spPr>
            <a:xfrm flipH="1">
              <a:off x="3242163" y="2761983"/>
              <a:ext cx="2506854" cy="607583"/>
            </a:xfrm>
            <a:prstGeom prst="straightConnector1">
              <a:avLst/>
            </a:prstGeom>
            <a:noFill/>
            <a:ln w="38100" cap="flat" cmpd="sng" algn="ctr">
              <a:solidFill>
                <a:sysClr val="windowText" lastClr="000000"/>
              </a:solidFill>
              <a:prstDash val="solid"/>
              <a:miter lim="800000"/>
              <a:tailEnd type="triangle" w="lg" len="lg"/>
            </a:ln>
            <a:effectLst/>
          </p:spPr>
        </p:cxnSp>
        <p:cxnSp>
          <p:nvCxnSpPr>
            <p:cNvPr id="45" name="Straight Arrow Connector 44">
              <a:extLst>
                <a:ext uri="{FF2B5EF4-FFF2-40B4-BE49-F238E27FC236}">
                  <a16:creationId xmlns:a16="http://schemas.microsoft.com/office/drawing/2014/main" id="{AC58BD04-53DC-5255-A28C-2146EC4971C0}"/>
                </a:ext>
              </a:extLst>
            </p:cNvPr>
            <p:cNvCxnSpPr>
              <a:cxnSpLocks/>
              <a:stCxn id="43" idx="2"/>
              <a:endCxn id="20" idx="0"/>
            </p:cNvCxnSpPr>
            <p:nvPr/>
          </p:nvCxnSpPr>
          <p:spPr>
            <a:xfrm>
              <a:off x="3242163" y="4238092"/>
              <a:ext cx="1101782" cy="572183"/>
            </a:xfrm>
            <a:prstGeom prst="straightConnector1">
              <a:avLst/>
            </a:prstGeom>
            <a:noFill/>
            <a:ln w="38100" cap="flat" cmpd="sng" algn="ctr">
              <a:solidFill>
                <a:sysClr val="windowText" lastClr="000000"/>
              </a:solidFill>
              <a:prstDash val="solid"/>
              <a:miter lim="800000"/>
              <a:tailEnd type="triangle" w="lg" len="lg"/>
            </a:ln>
            <a:effectLst/>
          </p:spPr>
        </p:cxnSp>
        <p:cxnSp>
          <p:nvCxnSpPr>
            <p:cNvPr id="48" name="Straight Arrow Connector 47">
              <a:extLst>
                <a:ext uri="{FF2B5EF4-FFF2-40B4-BE49-F238E27FC236}">
                  <a16:creationId xmlns:a16="http://schemas.microsoft.com/office/drawing/2014/main" id="{7370ED46-1CC1-D3B0-1E57-5C252DFDBC7C}"/>
                </a:ext>
              </a:extLst>
            </p:cNvPr>
            <p:cNvCxnSpPr>
              <a:cxnSpLocks/>
              <a:stCxn id="44" idx="2"/>
              <a:endCxn id="8" idx="0"/>
            </p:cNvCxnSpPr>
            <p:nvPr/>
          </p:nvCxnSpPr>
          <p:spPr>
            <a:xfrm flipH="1">
              <a:off x="7681604" y="4238092"/>
              <a:ext cx="796224" cy="562406"/>
            </a:xfrm>
            <a:prstGeom prst="straightConnector1">
              <a:avLst/>
            </a:prstGeom>
            <a:noFill/>
            <a:ln w="38100" cap="flat" cmpd="sng" algn="ctr">
              <a:solidFill>
                <a:sysClr val="windowText" lastClr="000000"/>
              </a:solidFill>
              <a:prstDash val="solid"/>
              <a:miter lim="800000"/>
              <a:tailEnd type="triangle" w="lg" len="lg"/>
            </a:ln>
            <a:effectLst/>
          </p:spPr>
        </p:cxnSp>
        <p:cxnSp>
          <p:nvCxnSpPr>
            <p:cNvPr id="52" name="Straight Arrow Connector 51">
              <a:extLst>
                <a:ext uri="{FF2B5EF4-FFF2-40B4-BE49-F238E27FC236}">
                  <a16:creationId xmlns:a16="http://schemas.microsoft.com/office/drawing/2014/main" id="{292B06DB-480A-8B5E-6322-42FE83AEC046}"/>
                </a:ext>
              </a:extLst>
            </p:cNvPr>
            <p:cNvCxnSpPr>
              <a:cxnSpLocks/>
              <a:stCxn id="131" idx="2"/>
              <a:endCxn id="44" idx="0"/>
            </p:cNvCxnSpPr>
            <p:nvPr/>
          </p:nvCxnSpPr>
          <p:spPr>
            <a:xfrm>
              <a:off x="5749017" y="2761983"/>
              <a:ext cx="2728811" cy="607583"/>
            </a:xfrm>
            <a:prstGeom prst="straightConnector1">
              <a:avLst/>
            </a:prstGeom>
            <a:noFill/>
            <a:ln w="38100" cap="flat" cmpd="sng" algn="ctr">
              <a:solidFill>
                <a:sysClr val="windowText" lastClr="000000"/>
              </a:solidFill>
              <a:prstDash val="solid"/>
              <a:miter lim="800000"/>
              <a:tailEnd type="triangle" w="lg" len="lg"/>
            </a:ln>
            <a:effectLst/>
          </p:spPr>
        </p:cxnSp>
        <p:grpSp>
          <p:nvGrpSpPr>
            <p:cNvPr id="55" name="Group 54">
              <a:extLst>
                <a:ext uri="{FF2B5EF4-FFF2-40B4-BE49-F238E27FC236}">
                  <a16:creationId xmlns:a16="http://schemas.microsoft.com/office/drawing/2014/main" id="{515A241B-A8E0-75F3-FB31-316CE7FFE285}"/>
                </a:ext>
              </a:extLst>
            </p:cNvPr>
            <p:cNvGrpSpPr/>
            <p:nvPr/>
          </p:nvGrpSpPr>
          <p:grpSpPr>
            <a:xfrm>
              <a:off x="4080269" y="5125887"/>
              <a:ext cx="543066" cy="236790"/>
              <a:chOff x="8910190" y="4510267"/>
              <a:chExt cx="1131154" cy="372319"/>
            </a:xfrm>
          </p:grpSpPr>
          <p:cxnSp>
            <p:nvCxnSpPr>
              <p:cNvPr id="56" name="Straight Connector 55">
                <a:extLst>
                  <a:ext uri="{FF2B5EF4-FFF2-40B4-BE49-F238E27FC236}">
                    <a16:creationId xmlns:a16="http://schemas.microsoft.com/office/drawing/2014/main" id="{A894C24A-5B7E-8091-A678-C236BD3A443A}"/>
                  </a:ext>
                </a:extLst>
              </p:cNvPr>
              <p:cNvCxnSpPr>
                <a:cxnSpLocks/>
              </p:cNvCxnSpPr>
              <p:nvPr/>
            </p:nvCxnSpPr>
            <p:spPr>
              <a:xfrm>
                <a:off x="8910190" y="4517411"/>
                <a:ext cx="1131154" cy="0"/>
              </a:xfrm>
              <a:prstGeom prst="line">
                <a:avLst/>
              </a:prstGeom>
              <a:noFill/>
              <a:ln w="25400" cap="flat" cmpd="sng" algn="ctr">
                <a:solidFill>
                  <a:sysClr val="windowText" lastClr="000000"/>
                </a:solidFill>
                <a:prstDash val="solid"/>
                <a:miter lim="800000"/>
              </a:ln>
              <a:effectLst/>
            </p:spPr>
          </p:cxnSp>
          <p:cxnSp>
            <p:nvCxnSpPr>
              <p:cNvPr id="57" name="Straight Connector 56">
                <a:extLst>
                  <a:ext uri="{FF2B5EF4-FFF2-40B4-BE49-F238E27FC236}">
                    <a16:creationId xmlns:a16="http://schemas.microsoft.com/office/drawing/2014/main" id="{1C5A2475-836C-452E-3A4D-CD35746DEB39}"/>
                  </a:ext>
                </a:extLst>
              </p:cNvPr>
              <p:cNvCxnSpPr>
                <a:cxnSpLocks/>
              </p:cNvCxnSpPr>
              <p:nvPr/>
            </p:nvCxnSpPr>
            <p:spPr>
              <a:xfrm>
                <a:off x="8910190" y="4871870"/>
                <a:ext cx="1123488" cy="0"/>
              </a:xfrm>
              <a:prstGeom prst="line">
                <a:avLst/>
              </a:prstGeom>
              <a:noFill/>
              <a:ln w="25400" cap="flat" cmpd="sng" algn="ctr">
                <a:solidFill>
                  <a:sysClr val="windowText" lastClr="000000"/>
                </a:solidFill>
                <a:prstDash val="solid"/>
                <a:miter lim="800000"/>
              </a:ln>
              <a:effectLst/>
            </p:spPr>
          </p:cxnSp>
          <p:cxnSp>
            <p:nvCxnSpPr>
              <p:cNvPr id="58" name="Straight Connector 57">
                <a:extLst>
                  <a:ext uri="{FF2B5EF4-FFF2-40B4-BE49-F238E27FC236}">
                    <a16:creationId xmlns:a16="http://schemas.microsoft.com/office/drawing/2014/main" id="{B151222E-7638-944E-2ACA-96511A1F5637}"/>
                  </a:ext>
                </a:extLst>
              </p:cNvPr>
              <p:cNvCxnSpPr>
                <a:cxnSpLocks/>
              </p:cNvCxnSpPr>
              <p:nvPr/>
            </p:nvCxnSpPr>
            <p:spPr>
              <a:xfrm>
                <a:off x="10037772" y="4510267"/>
                <a:ext cx="0" cy="372319"/>
              </a:xfrm>
              <a:prstGeom prst="line">
                <a:avLst/>
              </a:prstGeom>
              <a:noFill/>
              <a:ln w="25400" cap="flat" cmpd="sng" algn="ctr">
                <a:solidFill>
                  <a:sysClr val="windowText" lastClr="000000"/>
                </a:solidFill>
                <a:prstDash val="solid"/>
                <a:miter lim="800000"/>
              </a:ln>
              <a:effectLst/>
            </p:spPr>
          </p:cxnSp>
          <p:cxnSp>
            <p:nvCxnSpPr>
              <p:cNvPr id="59" name="Straight Connector 58">
                <a:extLst>
                  <a:ext uri="{FF2B5EF4-FFF2-40B4-BE49-F238E27FC236}">
                    <a16:creationId xmlns:a16="http://schemas.microsoft.com/office/drawing/2014/main" id="{7C0EB581-21AA-894E-C387-BB7A34438216}"/>
                  </a:ext>
                </a:extLst>
              </p:cNvPr>
              <p:cNvCxnSpPr>
                <a:cxnSpLocks/>
              </p:cNvCxnSpPr>
              <p:nvPr/>
            </p:nvCxnSpPr>
            <p:spPr>
              <a:xfrm>
                <a:off x="9790122" y="4510267"/>
                <a:ext cx="0" cy="372319"/>
              </a:xfrm>
              <a:prstGeom prst="line">
                <a:avLst/>
              </a:prstGeom>
              <a:noFill/>
              <a:ln w="25400" cap="flat" cmpd="sng" algn="ctr">
                <a:solidFill>
                  <a:sysClr val="windowText" lastClr="000000"/>
                </a:solidFill>
                <a:prstDash val="solid"/>
                <a:miter lim="800000"/>
              </a:ln>
              <a:effectLst/>
            </p:spPr>
          </p:cxnSp>
          <p:cxnSp>
            <p:nvCxnSpPr>
              <p:cNvPr id="60" name="Straight Connector 59">
                <a:extLst>
                  <a:ext uri="{FF2B5EF4-FFF2-40B4-BE49-F238E27FC236}">
                    <a16:creationId xmlns:a16="http://schemas.microsoft.com/office/drawing/2014/main" id="{AC7FEBE6-E411-B19B-D13C-F0EBC7A26EBC}"/>
                  </a:ext>
                </a:extLst>
              </p:cNvPr>
              <p:cNvCxnSpPr>
                <a:cxnSpLocks/>
              </p:cNvCxnSpPr>
              <p:nvPr/>
            </p:nvCxnSpPr>
            <p:spPr>
              <a:xfrm>
                <a:off x="9535692" y="4510267"/>
                <a:ext cx="0" cy="372319"/>
              </a:xfrm>
              <a:prstGeom prst="line">
                <a:avLst/>
              </a:prstGeom>
              <a:noFill/>
              <a:ln w="25400" cap="flat" cmpd="sng" algn="ctr">
                <a:solidFill>
                  <a:sysClr val="windowText" lastClr="000000"/>
                </a:solidFill>
                <a:prstDash val="solid"/>
                <a:miter lim="800000"/>
              </a:ln>
              <a:effectLst/>
            </p:spPr>
          </p:cxnSp>
          <p:cxnSp>
            <p:nvCxnSpPr>
              <p:cNvPr id="61" name="Straight Connector 60">
                <a:extLst>
                  <a:ext uri="{FF2B5EF4-FFF2-40B4-BE49-F238E27FC236}">
                    <a16:creationId xmlns:a16="http://schemas.microsoft.com/office/drawing/2014/main" id="{725A54BC-1545-9C75-9B5F-0B9C8D34FFE6}"/>
                  </a:ext>
                </a:extLst>
              </p:cNvPr>
              <p:cNvCxnSpPr>
                <a:cxnSpLocks/>
              </p:cNvCxnSpPr>
              <p:nvPr/>
            </p:nvCxnSpPr>
            <p:spPr>
              <a:xfrm>
                <a:off x="9284375" y="4510267"/>
                <a:ext cx="0" cy="372319"/>
              </a:xfrm>
              <a:prstGeom prst="line">
                <a:avLst/>
              </a:prstGeom>
              <a:noFill/>
              <a:ln w="25400" cap="flat" cmpd="sng" algn="ctr">
                <a:solidFill>
                  <a:sysClr val="windowText" lastClr="000000"/>
                </a:solidFill>
                <a:prstDash val="solid"/>
                <a:miter lim="800000"/>
              </a:ln>
              <a:effectLst/>
            </p:spPr>
          </p:cxnSp>
        </p:grpSp>
        <p:grpSp>
          <p:nvGrpSpPr>
            <p:cNvPr id="62" name="Group 61">
              <a:extLst>
                <a:ext uri="{FF2B5EF4-FFF2-40B4-BE49-F238E27FC236}">
                  <a16:creationId xmlns:a16="http://schemas.microsoft.com/office/drawing/2014/main" id="{94B880F0-3E8C-8520-04A2-BAFF28713EDC}"/>
                </a:ext>
              </a:extLst>
            </p:cNvPr>
            <p:cNvGrpSpPr/>
            <p:nvPr/>
          </p:nvGrpSpPr>
          <p:grpSpPr>
            <a:xfrm>
              <a:off x="1957359" y="5124457"/>
              <a:ext cx="543066" cy="236790"/>
              <a:chOff x="8910190" y="4510267"/>
              <a:chExt cx="1131154" cy="372319"/>
            </a:xfrm>
          </p:grpSpPr>
          <p:cxnSp>
            <p:nvCxnSpPr>
              <p:cNvPr id="63" name="Straight Connector 62">
                <a:extLst>
                  <a:ext uri="{FF2B5EF4-FFF2-40B4-BE49-F238E27FC236}">
                    <a16:creationId xmlns:a16="http://schemas.microsoft.com/office/drawing/2014/main" id="{B3DD1634-653A-9184-E001-31E22035C7AA}"/>
                  </a:ext>
                </a:extLst>
              </p:cNvPr>
              <p:cNvCxnSpPr>
                <a:cxnSpLocks/>
              </p:cNvCxnSpPr>
              <p:nvPr/>
            </p:nvCxnSpPr>
            <p:spPr>
              <a:xfrm>
                <a:off x="8910190" y="4517411"/>
                <a:ext cx="1131154" cy="0"/>
              </a:xfrm>
              <a:prstGeom prst="line">
                <a:avLst/>
              </a:prstGeom>
              <a:noFill/>
              <a:ln w="25400" cap="flat" cmpd="sng" algn="ctr">
                <a:solidFill>
                  <a:sysClr val="windowText" lastClr="000000"/>
                </a:solidFill>
                <a:prstDash val="solid"/>
                <a:miter lim="800000"/>
              </a:ln>
              <a:effectLst/>
            </p:spPr>
          </p:cxnSp>
          <p:cxnSp>
            <p:nvCxnSpPr>
              <p:cNvPr id="128" name="Straight Connector 127">
                <a:extLst>
                  <a:ext uri="{FF2B5EF4-FFF2-40B4-BE49-F238E27FC236}">
                    <a16:creationId xmlns:a16="http://schemas.microsoft.com/office/drawing/2014/main" id="{A79F01DE-7691-4393-EDD0-78FFDFD53B32}"/>
                  </a:ext>
                </a:extLst>
              </p:cNvPr>
              <p:cNvCxnSpPr>
                <a:cxnSpLocks/>
              </p:cNvCxnSpPr>
              <p:nvPr/>
            </p:nvCxnSpPr>
            <p:spPr>
              <a:xfrm>
                <a:off x="8910190" y="4871870"/>
                <a:ext cx="1123488" cy="0"/>
              </a:xfrm>
              <a:prstGeom prst="line">
                <a:avLst/>
              </a:prstGeom>
              <a:noFill/>
              <a:ln w="25400" cap="flat" cmpd="sng" algn="ctr">
                <a:solidFill>
                  <a:sysClr val="windowText" lastClr="000000"/>
                </a:solidFill>
                <a:prstDash val="solid"/>
                <a:miter lim="800000"/>
              </a:ln>
              <a:effectLst/>
            </p:spPr>
          </p:cxnSp>
          <p:cxnSp>
            <p:nvCxnSpPr>
              <p:cNvPr id="151" name="Straight Connector 150">
                <a:extLst>
                  <a:ext uri="{FF2B5EF4-FFF2-40B4-BE49-F238E27FC236}">
                    <a16:creationId xmlns:a16="http://schemas.microsoft.com/office/drawing/2014/main" id="{DE759039-4E45-234F-2812-33362BABA7EF}"/>
                  </a:ext>
                </a:extLst>
              </p:cNvPr>
              <p:cNvCxnSpPr>
                <a:cxnSpLocks/>
              </p:cNvCxnSpPr>
              <p:nvPr/>
            </p:nvCxnSpPr>
            <p:spPr>
              <a:xfrm>
                <a:off x="10037772" y="4510267"/>
                <a:ext cx="0" cy="372319"/>
              </a:xfrm>
              <a:prstGeom prst="line">
                <a:avLst/>
              </a:prstGeom>
              <a:noFill/>
              <a:ln w="25400" cap="flat" cmpd="sng" algn="ctr">
                <a:solidFill>
                  <a:sysClr val="windowText" lastClr="000000"/>
                </a:solidFill>
                <a:prstDash val="solid"/>
                <a:miter lim="800000"/>
              </a:ln>
              <a:effectLst/>
            </p:spPr>
          </p:cxnSp>
          <p:cxnSp>
            <p:nvCxnSpPr>
              <p:cNvPr id="164" name="Straight Connector 163">
                <a:extLst>
                  <a:ext uri="{FF2B5EF4-FFF2-40B4-BE49-F238E27FC236}">
                    <a16:creationId xmlns:a16="http://schemas.microsoft.com/office/drawing/2014/main" id="{E9C42B35-17F4-9B30-65F6-F066B0A9F8F2}"/>
                  </a:ext>
                </a:extLst>
              </p:cNvPr>
              <p:cNvCxnSpPr>
                <a:cxnSpLocks/>
              </p:cNvCxnSpPr>
              <p:nvPr/>
            </p:nvCxnSpPr>
            <p:spPr>
              <a:xfrm>
                <a:off x="9790122" y="4510267"/>
                <a:ext cx="0" cy="372319"/>
              </a:xfrm>
              <a:prstGeom prst="line">
                <a:avLst/>
              </a:prstGeom>
              <a:noFill/>
              <a:ln w="25400" cap="flat" cmpd="sng" algn="ctr">
                <a:solidFill>
                  <a:sysClr val="windowText" lastClr="000000"/>
                </a:solidFill>
                <a:prstDash val="solid"/>
                <a:miter lim="800000"/>
              </a:ln>
              <a:effectLst/>
            </p:spPr>
          </p:cxnSp>
          <p:cxnSp>
            <p:nvCxnSpPr>
              <p:cNvPr id="172" name="Straight Connector 171">
                <a:extLst>
                  <a:ext uri="{FF2B5EF4-FFF2-40B4-BE49-F238E27FC236}">
                    <a16:creationId xmlns:a16="http://schemas.microsoft.com/office/drawing/2014/main" id="{DFCB1091-C5DE-BCDC-0149-7D29558BA2D2}"/>
                  </a:ext>
                </a:extLst>
              </p:cNvPr>
              <p:cNvCxnSpPr>
                <a:cxnSpLocks/>
              </p:cNvCxnSpPr>
              <p:nvPr/>
            </p:nvCxnSpPr>
            <p:spPr>
              <a:xfrm>
                <a:off x="9535692" y="4510267"/>
                <a:ext cx="0" cy="372319"/>
              </a:xfrm>
              <a:prstGeom prst="line">
                <a:avLst/>
              </a:prstGeom>
              <a:noFill/>
              <a:ln w="25400" cap="flat" cmpd="sng" algn="ctr">
                <a:solidFill>
                  <a:sysClr val="windowText" lastClr="000000"/>
                </a:solidFill>
                <a:prstDash val="solid"/>
                <a:miter lim="800000"/>
              </a:ln>
              <a:effectLst/>
            </p:spPr>
          </p:cxnSp>
          <p:cxnSp>
            <p:nvCxnSpPr>
              <p:cNvPr id="180" name="Straight Connector 179">
                <a:extLst>
                  <a:ext uri="{FF2B5EF4-FFF2-40B4-BE49-F238E27FC236}">
                    <a16:creationId xmlns:a16="http://schemas.microsoft.com/office/drawing/2014/main" id="{F6A213CD-097C-8FEE-BE78-ADAC6C70F33F}"/>
                  </a:ext>
                </a:extLst>
              </p:cNvPr>
              <p:cNvCxnSpPr>
                <a:cxnSpLocks/>
              </p:cNvCxnSpPr>
              <p:nvPr/>
            </p:nvCxnSpPr>
            <p:spPr>
              <a:xfrm>
                <a:off x="9284375" y="4510267"/>
                <a:ext cx="0" cy="372319"/>
              </a:xfrm>
              <a:prstGeom prst="line">
                <a:avLst/>
              </a:prstGeom>
              <a:noFill/>
              <a:ln w="25400" cap="flat" cmpd="sng" algn="ctr">
                <a:solidFill>
                  <a:sysClr val="windowText" lastClr="000000"/>
                </a:solidFill>
                <a:prstDash val="solid"/>
                <a:miter lim="800000"/>
              </a:ln>
              <a:effectLst/>
            </p:spPr>
          </p:cxnSp>
        </p:grpSp>
        <p:sp>
          <p:nvSpPr>
            <p:cNvPr id="3" name="Rectangle 2">
              <a:extLst>
                <a:ext uri="{FF2B5EF4-FFF2-40B4-BE49-F238E27FC236}">
                  <a16:creationId xmlns:a16="http://schemas.microsoft.com/office/drawing/2014/main" id="{07BC6D84-7BE8-6BDC-5A08-9A15C13D5E47}"/>
                </a:ext>
              </a:extLst>
            </p:cNvPr>
            <p:cNvSpPr/>
            <p:nvPr/>
          </p:nvSpPr>
          <p:spPr>
            <a:xfrm>
              <a:off x="6291550" y="4463593"/>
              <a:ext cx="4287437" cy="1434888"/>
            </a:xfrm>
            <a:prstGeom prst="rect">
              <a:avLst/>
            </a:prstGeom>
            <a:noFill/>
            <a:ln w="38100" cap="flat" cmpd="sng" algn="ctr">
              <a:solidFill>
                <a:srgbClr val="156082">
                  <a:shade val="15000"/>
                </a:srgbClr>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mj-lt"/>
                <a:ea typeface="+mn-ea"/>
                <a:cs typeface="Times New Roman" panose="02020603050405020304" pitchFamily="18" charset="0"/>
              </a:endParaRPr>
            </a:p>
          </p:txBody>
        </p:sp>
        <p:sp>
          <p:nvSpPr>
            <p:cNvPr id="4" name="TextBox 3">
              <a:extLst>
                <a:ext uri="{FF2B5EF4-FFF2-40B4-BE49-F238E27FC236}">
                  <a16:creationId xmlns:a16="http://schemas.microsoft.com/office/drawing/2014/main" id="{7CD536C3-46B0-E58E-95CC-107FBAB87237}"/>
                </a:ext>
              </a:extLst>
            </p:cNvPr>
            <p:cNvSpPr txBox="1"/>
            <p:nvPr/>
          </p:nvSpPr>
          <p:spPr>
            <a:xfrm>
              <a:off x="1280582" y="2942333"/>
              <a:ext cx="2440834" cy="400110"/>
            </a:xfrm>
            <a:prstGeom prst="rect">
              <a:avLst/>
            </a:prstGeom>
            <a:noFill/>
          </p:spPr>
          <p:txBody>
            <a:bodyPr wrap="square" rtlCol="0">
              <a:spAutoFit/>
            </a:bodyPr>
            <a:lstStyle/>
            <a:p>
              <a:pPr algn="ctr"/>
              <a:r>
                <a:rPr lang="en-US" sz="2000">
                  <a:solidFill>
                    <a:prstClr val="black"/>
                  </a:solidFill>
                  <a:latin typeface="+mj-lt"/>
                  <a:cs typeface="Times New Roman" panose="02020603050405020304" pitchFamily="18" charset="0"/>
                </a:rPr>
                <a:t>Pool Manager</a:t>
              </a:r>
            </a:p>
          </p:txBody>
        </p:sp>
        <p:sp>
          <p:nvSpPr>
            <p:cNvPr id="5" name="TextBox 4">
              <a:extLst>
                <a:ext uri="{FF2B5EF4-FFF2-40B4-BE49-F238E27FC236}">
                  <a16:creationId xmlns:a16="http://schemas.microsoft.com/office/drawing/2014/main" id="{62676153-C2E9-4ACA-6FFB-1FE0653644BB}"/>
                </a:ext>
              </a:extLst>
            </p:cNvPr>
            <p:cNvSpPr txBox="1"/>
            <p:nvPr/>
          </p:nvSpPr>
          <p:spPr>
            <a:xfrm>
              <a:off x="8148070" y="2971458"/>
              <a:ext cx="2168422" cy="400110"/>
            </a:xfrm>
            <a:prstGeom prst="rect">
              <a:avLst/>
            </a:prstGeom>
            <a:noFill/>
          </p:spPr>
          <p:txBody>
            <a:bodyPr wrap="square" rtlCol="0">
              <a:spAutoFit/>
            </a:bodyPr>
            <a:lstStyle/>
            <a:p>
              <a:pPr algn="ctr"/>
              <a:r>
                <a:rPr lang="en-US" sz="2000">
                  <a:solidFill>
                    <a:prstClr val="black"/>
                  </a:solidFill>
                  <a:latin typeface="+mj-lt"/>
                  <a:cs typeface="Times New Roman" panose="02020603050405020304" pitchFamily="18" charset="0"/>
                </a:rPr>
                <a:t>Pool Manager</a:t>
              </a:r>
            </a:p>
          </p:txBody>
        </p:sp>
        <p:sp>
          <p:nvSpPr>
            <p:cNvPr id="43" name="Rectangle 42">
              <a:extLst>
                <a:ext uri="{FF2B5EF4-FFF2-40B4-BE49-F238E27FC236}">
                  <a16:creationId xmlns:a16="http://schemas.microsoft.com/office/drawing/2014/main" id="{4C2BE8DC-10BB-A5E0-798A-30ACFC303D05}"/>
                </a:ext>
              </a:extLst>
            </p:cNvPr>
            <p:cNvSpPr/>
            <p:nvPr/>
          </p:nvSpPr>
          <p:spPr>
            <a:xfrm>
              <a:off x="2179717" y="3369566"/>
              <a:ext cx="2124892" cy="868526"/>
            </a:xfrm>
            <a:prstGeom prst="rect">
              <a:avLst/>
            </a:prstGeom>
            <a:solidFill>
              <a:srgbClr val="E97132">
                <a:lumMod val="40000"/>
                <a:lumOff val="6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endParaRPr>
            </a:p>
          </p:txBody>
        </p:sp>
        <p:sp>
          <p:nvSpPr>
            <p:cNvPr id="44" name="Rectangle 43">
              <a:extLst>
                <a:ext uri="{FF2B5EF4-FFF2-40B4-BE49-F238E27FC236}">
                  <a16:creationId xmlns:a16="http://schemas.microsoft.com/office/drawing/2014/main" id="{B8B4BB5A-3B0E-2858-8F56-63BB163DDED7}"/>
                </a:ext>
              </a:extLst>
            </p:cNvPr>
            <p:cNvSpPr/>
            <p:nvPr/>
          </p:nvSpPr>
          <p:spPr>
            <a:xfrm>
              <a:off x="7415382" y="3369566"/>
              <a:ext cx="2124892" cy="868526"/>
            </a:xfrm>
            <a:prstGeom prst="rect">
              <a:avLst/>
            </a:prstGeom>
            <a:solidFill>
              <a:srgbClr val="E97132">
                <a:lumMod val="40000"/>
                <a:lumOff val="6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endParaRPr>
            </a:p>
          </p:txBody>
        </p:sp>
        <p:cxnSp>
          <p:nvCxnSpPr>
            <p:cNvPr id="50" name="Straight Arrow Connector 49">
              <a:extLst>
                <a:ext uri="{FF2B5EF4-FFF2-40B4-BE49-F238E27FC236}">
                  <a16:creationId xmlns:a16="http://schemas.microsoft.com/office/drawing/2014/main" id="{938E1A6E-2C96-B0D8-4132-2040A09A9109}"/>
                </a:ext>
              </a:extLst>
            </p:cNvPr>
            <p:cNvCxnSpPr>
              <a:cxnSpLocks/>
              <a:stCxn id="43" idx="2"/>
              <a:endCxn id="32" idx="0"/>
            </p:cNvCxnSpPr>
            <p:nvPr/>
          </p:nvCxnSpPr>
          <p:spPr>
            <a:xfrm flipH="1">
              <a:off x="2223145" y="4238092"/>
              <a:ext cx="1019018" cy="571928"/>
            </a:xfrm>
            <a:prstGeom prst="straightConnector1">
              <a:avLst/>
            </a:prstGeom>
            <a:noFill/>
            <a:ln w="38100" cap="flat" cmpd="sng" algn="ctr">
              <a:solidFill>
                <a:sysClr val="windowText" lastClr="000000"/>
              </a:solidFill>
              <a:prstDash val="solid"/>
              <a:miter lim="800000"/>
              <a:tailEnd type="triangle" w="lg" len="lg"/>
            </a:ln>
            <a:effectLst/>
          </p:spPr>
        </p:cxnSp>
        <p:cxnSp>
          <p:nvCxnSpPr>
            <p:cNvPr id="132" name="Straight Arrow Connector 131">
              <a:extLst>
                <a:ext uri="{FF2B5EF4-FFF2-40B4-BE49-F238E27FC236}">
                  <a16:creationId xmlns:a16="http://schemas.microsoft.com/office/drawing/2014/main" id="{84CB875F-5EF7-CD91-E9D9-A3C15FCE8830}"/>
                </a:ext>
              </a:extLst>
            </p:cNvPr>
            <p:cNvCxnSpPr>
              <a:cxnSpLocks/>
              <a:stCxn id="44" idx="2"/>
              <a:endCxn id="133" idx="0"/>
            </p:cNvCxnSpPr>
            <p:nvPr/>
          </p:nvCxnSpPr>
          <p:spPr>
            <a:xfrm>
              <a:off x="8477828" y="4238092"/>
              <a:ext cx="1232000" cy="562406"/>
            </a:xfrm>
            <a:prstGeom prst="straightConnector1">
              <a:avLst/>
            </a:prstGeom>
            <a:noFill/>
            <a:ln w="38100" cap="flat" cmpd="sng" algn="ctr">
              <a:solidFill>
                <a:sysClr val="windowText" lastClr="000000"/>
              </a:solidFill>
              <a:prstDash val="solid"/>
              <a:miter lim="800000"/>
              <a:tailEnd type="triangle" w="lg" len="lg"/>
            </a:ln>
            <a:effectLst/>
          </p:spPr>
        </p:cxnSp>
        <p:sp>
          <p:nvSpPr>
            <p:cNvPr id="139" name="TextBox 138">
              <a:extLst>
                <a:ext uri="{FF2B5EF4-FFF2-40B4-BE49-F238E27FC236}">
                  <a16:creationId xmlns:a16="http://schemas.microsoft.com/office/drawing/2014/main" id="{AB309709-9D65-692F-BEBE-D0172F622B8F}"/>
                </a:ext>
              </a:extLst>
            </p:cNvPr>
            <p:cNvSpPr txBox="1"/>
            <p:nvPr/>
          </p:nvSpPr>
          <p:spPr>
            <a:xfrm>
              <a:off x="6277214" y="5972568"/>
              <a:ext cx="2535590" cy="400110"/>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cs typeface="Times New Roman" panose="02020603050405020304" pitchFamily="18" charset="0"/>
                </a:rPr>
                <a:t>Instance Pool (LL)</a:t>
              </a:r>
            </a:p>
          </p:txBody>
        </p:sp>
        <p:sp>
          <p:nvSpPr>
            <p:cNvPr id="147" name="TextBox 146">
              <a:extLst>
                <a:ext uri="{FF2B5EF4-FFF2-40B4-BE49-F238E27FC236}">
                  <a16:creationId xmlns:a16="http://schemas.microsoft.com/office/drawing/2014/main" id="{BF3BAB92-45D3-B21C-23AB-51474E7F9C10}"/>
                </a:ext>
              </a:extLst>
            </p:cNvPr>
            <p:cNvSpPr txBox="1"/>
            <p:nvPr/>
          </p:nvSpPr>
          <p:spPr>
            <a:xfrm>
              <a:off x="5400892" y="3603774"/>
              <a:ext cx="719359" cy="400110"/>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cs typeface="Times New Roman" panose="02020603050405020304" pitchFamily="18" charset="0"/>
                </a:rPr>
                <a:t>…</a:t>
              </a:r>
            </a:p>
          </p:txBody>
        </p:sp>
        <p:cxnSp>
          <p:nvCxnSpPr>
            <p:cNvPr id="148" name="Straight Arrow Connector 147">
              <a:extLst>
                <a:ext uri="{FF2B5EF4-FFF2-40B4-BE49-F238E27FC236}">
                  <a16:creationId xmlns:a16="http://schemas.microsoft.com/office/drawing/2014/main" id="{F521E69D-F054-8194-B617-7D6B55E11029}"/>
                </a:ext>
              </a:extLst>
            </p:cNvPr>
            <p:cNvCxnSpPr>
              <a:cxnSpLocks/>
            </p:cNvCxnSpPr>
            <p:nvPr/>
          </p:nvCxnSpPr>
          <p:spPr>
            <a:xfrm>
              <a:off x="2485333" y="2599255"/>
              <a:ext cx="494641" cy="0"/>
            </a:xfrm>
            <a:prstGeom prst="straightConnector1">
              <a:avLst/>
            </a:prstGeom>
            <a:noFill/>
            <a:ln w="38100" cap="flat" cmpd="sng" algn="ctr">
              <a:solidFill>
                <a:sysClr val="windowText" lastClr="000000"/>
              </a:solidFill>
              <a:prstDash val="solid"/>
              <a:miter lim="800000"/>
              <a:tailEnd type="triangle" w="lg" len="lg"/>
            </a:ln>
            <a:effectLst/>
          </p:spPr>
        </p:cxnSp>
        <p:sp>
          <p:nvSpPr>
            <p:cNvPr id="23" name="Rectangle 22">
              <a:extLst>
                <a:ext uri="{FF2B5EF4-FFF2-40B4-BE49-F238E27FC236}">
                  <a16:creationId xmlns:a16="http://schemas.microsoft.com/office/drawing/2014/main" id="{5B01B54A-8D97-BD37-78B5-1F85397FDA68}"/>
                </a:ext>
              </a:extLst>
            </p:cNvPr>
            <p:cNvSpPr/>
            <p:nvPr/>
          </p:nvSpPr>
          <p:spPr>
            <a:xfrm>
              <a:off x="2241822" y="3510112"/>
              <a:ext cx="1946810" cy="612963"/>
            </a:xfrm>
            <a:prstGeom prst="rect">
              <a:avLst/>
            </a:prstGeom>
            <a:solidFill>
              <a:srgbClr val="E97132">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rPr>
                <a:t>                                 </a:t>
              </a:r>
            </a:p>
          </p:txBody>
        </p:sp>
        <p:pic>
          <p:nvPicPr>
            <p:cNvPr id="24" name="Graphic 23" descr="Supply And Demand with solid fill">
              <a:extLst>
                <a:ext uri="{FF2B5EF4-FFF2-40B4-BE49-F238E27FC236}">
                  <a16:creationId xmlns:a16="http://schemas.microsoft.com/office/drawing/2014/main" id="{3F1397B4-A200-1F78-257A-B48AA31A445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857224" y="3572385"/>
              <a:ext cx="373007" cy="494124"/>
            </a:xfrm>
            <a:prstGeom prst="rect">
              <a:avLst/>
            </a:prstGeom>
          </p:spPr>
        </p:pic>
        <p:sp>
          <p:nvSpPr>
            <p:cNvPr id="25" name="TextBox 24">
              <a:extLst>
                <a:ext uri="{FF2B5EF4-FFF2-40B4-BE49-F238E27FC236}">
                  <a16:creationId xmlns:a16="http://schemas.microsoft.com/office/drawing/2014/main" id="{43A5DEFB-C95C-EDCA-6E7A-404927D5C913}"/>
                </a:ext>
              </a:extLst>
            </p:cNvPr>
            <p:cNvSpPr txBox="1"/>
            <p:nvPr/>
          </p:nvSpPr>
          <p:spPr>
            <a:xfrm>
              <a:off x="2278506" y="3492391"/>
              <a:ext cx="1730320"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cs typeface="Times New Roman" panose="02020603050405020304" pitchFamily="18" charset="0"/>
                </a:rPr>
                <a:t>Perf-Energy Profile</a:t>
              </a:r>
            </a:p>
          </p:txBody>
        </p:sp>
        <p:sp>
          <p:nvSpPr>
            <p:cNvPr id="26" name="Rectangle 25">
              <a:extLst>
                <a:ext uri="{FF2B5EF4-FFF2-40B4-BE49-F238E27FC236}">
                  <a16:creationId xmlns:a16="http://schemas.microsoft.com/office/drawing/2014/main" id="{7308966C-E504-0CBC-3A46-FBBB3C56CD97}"/>
                </a:ext>
              </a:extLst>
            </p:cNvPr>
            <p:cNvSpPr/>
            <p:nvPr/>
          </p:nvSpPr>
          <p:spPr>
            <a:xfrm>
              <a:off x="7501787" y="3510112"/>
              <a:ext cx="1946810" cy="612963"/>
            </a:xfrm>
            <a:prstGeom prst="rect">
              <a:avLst/>
            </a:prstGeom>
            <a:solidFill>
              <a:srgbClr val="E97132">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rPr>
                <a:t>                                 </a:t>
              </a:r>
            </a:p>
          </p:txBody>
        </p:sp>
        <p:pic>
          <p:nvPicPr>
            <p:cNvPr id="27" name="Graphic 26" descr="Supply And Demand with solid fill">
              <a:extLst>
                <a:ext uri="{FF2B5EF4-FFF2-40B4-BE49-F238E27FC236}">
                  <a16:creationId xmlns:a16="http://schemas.microsoft.com/office/drawing/2014/main" id="{BF6AA5C3-85F2-35C3-0A59-CA00B49EC5E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117189" y="3572385"/>
              <a:ext cx="373007" cy="494124"/>
            </a:xfrm>
            <a:prstGeom prst="rect">
              <a:avLst/>
            </a:prstGeom>
          </p:spPr>
        </p:pic>
        <p:sp>
          <p:nvSpPr>
            <p:cNvPr id="28" name="TextBox 27">
              <a:extLst>
                <a:ext uri="{FF2B5EF4-FFF2-40B4-BE49-F238E27FC236}">
                  <a16:creationId xmlns:a16="http://schemas.microsoft.com/office/drawing/2014/main" id="{883055A4-625A-7E62-7181-9B1D8228FAC1}"/>
                </a:ext>
              </a:extLst>
            </p:cNvPr>
            <p:cNvSpPr txBox="1"/>
            <p:nvPr/>
          </p:nvSpPr>
          <p:spPr>
            <a:xfrm>
              <a:off x="7538471" y="3492391"/>
              <a:ext cx="1730320"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cs typeface="Times New Roman" panose="02020603050405020304" pitchFamily="18" charset="0"/>
                </a:rPr>
                <a:t>Perf-Energy Profile</a:t>
              </a:r>
            </a:p>
          </p:txBody>
        </p:sp>
        <p:sp>
          <p:nvSpPr>
            <p:cNvPr id="46" name="Rectangle 45">
              <a:extLst>
                <a:ext uri="{FF2B5EF4-FFF2-40B4-BE49-F238E27FC236}">
                  <a16:creationId xmlns:a16="http://schemas.microsoft.com/office/drawing/2014/main" id="{B74C5C23-7B76-33D2-1F67-072194771ADF}"/>
                </a:ext>
              </a:extLst>
            </p:cNvPr>
            <p:cNvSpPr/>
            <p:nvPr/>
          </p:nvSpPr>
          <p:spPr>
            <a:xfrm>
              <a:off x="5004466" y="1975069"/>
              <a:ext cx="1489101" cy="707886"/>
            </a:xfrm>
            <a:prstGeom prst="rect">
              <a:avLst/>
            </a:prstGeom>
            <a:solidFill>
              <a:sysClr val="window" lastClr="FFFFFF">
                <a:lumMod val="95000"/>
              </a:sys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rPr>
                <a:t>Out-Len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err="1">
                  <a:ln>
                    <a:noFill/>
                  </a:ln>
                  <a:solidFill>
                    <a:prstClr val="black"/>
                  </a:solidFill>
                  <a:effectLst/>
                  <a:uLnTx/>
                  <a:uFillTx/>
                  <a:latin typeface="+mj-lt"/>
                  <a:ea typeface="+mn-ea"/>
                  <a:cs typeface="Times New Roman" panose="02020603050405020304" pitchFamily="18" charset="0"/>
                </a:rPr>
                <a:t>Predictio</a:t>
              </a:r>
              <a:r>
                <a:rPr lang="en-US" sz="2000" kern="0">
                  <a:solidFill>
                    <a:prstClr val="black"/>
                  </a:solidFill>
                  <a:latin typeface="+mj-lt"/>
                  <a:cs typeface="Times New Roman" panose="02020603050405020304" pitchFamily="18" charset="0"/>
                </a:rPr>
                <a:t>n</a:t>
              </a:r>
              <a:endPar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endParaRPr>
            </a:p>
          </p:txBody>
        </p:sp>
        <p:sp>
          <p:nvSpPr>
            <p:cNvPr id="36" name="Rectangle 35">
              <a:extLst>
                <a:ext uri="{FF2B5EF4-FFF2-40B4-BE49-F238E27FC236}">
                  <a16:creationId xmlns:a16="http://schemas.microsoft.com/office/drawing/2014/main" id="{F2399A4F-807E-64D1-DDB9-CC922D7D6007}"/>
                </a:ext>
              </a:extLst>
            </p:cNvPr>
            <p:cNvSpPr/>
            <p:nvPr/>
          </p:nvSpPr>
          <p:spPr>
            <a:xfrm>
              <a:off x="3347531" y="1983837"/>
              <a:ext cx="1547317" cy="705040"/>
            </a:xfrm>
            <a:prstGeom prst="rect">
              <a:avLst/>
            </a:prstGeom>
            <a:solidFill>
              <a:sysClr val="window" lastClr="FFFFFF">
                <a:lumMod val="95000"/>
              </a:sys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endParaRPr>
            </a:p>
          </p:txBody>
        </p:sp>
        <p:sp>
          <p:nvSpPr>
            <p:cNvPr id="37" name="TextBox 36">
              <a:extLst>
                <a:ext uri="{FF2B5EF4-FFF2-40B4-BE49-F238E27FC236}">
                  <a16:creationId xmlns:a16="http://schemas.microsoft.com/office/drawing/2014/main" id="{73A5E7C8-370C-7E6B-2501-93970B7C8223}"/>
                </a:ext>
              </a:extLst>
            </p:cNvPr>
            <p:cNvSpPr txBox="1"/>
            <p:nvPr/>
          </p:nvSpPr>
          <p:spPr>
            <a:xfrm>
              <a:off x="3313573" y="1983837"/>
              <a:ext cx="999519"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cs typeface="Times New Roman" panose="02020603050405020304" pitchFamily="18" charset="0"/>
                </a:rPr>
                <a:t>T-put Profile</a:t>
              </a:r>
            </a:p>
          </p:txBody>
        </p:sp>
        <p:sp>
          <p:nvSpPr>
            <p:cNvPr id="38" name="Rectangle 37">
              <a:extLst>
                <a:ext uri="{FF2B5EF4-FFF2-40B4-BE49-F238E27FC236}">
                  <a16:creationId xmlns:a16="http://schemas.microsoft.com/office/drawing/2014/main" id="{F28AF26B-DBBB-F674-0E81-12FB1C366D1D}"/>
                </a:ext>
              </a:extLst>
            </p:cNvPr>
            <p:cNvSpPr/>
            <p:nvPr/>
          </p:nvSpPr>
          <p:spPr>
            <a:xfrm>
              <a:off x="6600753" y="1973350"/>
              <a:ext cx="1547317" cy="707886"/>
            </a:xfrm>
            <a:prstGeom prst="rect">
              <a:avLst/>
            </a:prstGeom>
            <a:solidFill>
              <a:sysClr val="window" lastClr="FFFFFF">
                <a:lumMod val="95000"/>
              </a:sys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rPr>
                <a:t>Load</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rPr>
                <a:t>Prediction</a:t>
              </a:r>
            </a:p>
          </p:txBody>
        </p:sp>
        <p:pic>
          <p:nvPicPr>
            <p:cNvPr id="39" name="Graphic 38" descr="Exponential Graph with solid fill">
              <a:extLst>
                <a:ext uri="{FF2B5EF4-FFF2-40B4-BE49-F238E27FC236}">
                  <a16:creationId xmlns:a16="http://schemas.microsoft.com/office/drawing/2014/main" id="{8682954C-A7D4-E62F-3EEF-2DA36F5E1E54}"/>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256494" y="2099677"/>
              <a:ext cx="647691" cy="539481"/>
            </a:xfrm>
            <a:prstGeom prst="rect">
              <a:avLst/>
            </a:prstGeom>
          </p:spPr>
        </p:pic>
        <p:cxnSp>
          <p:nvCxnSpPr>
            <p:cNvPr id="40" name="Connector: Elbow 39">
              <a:extLst>
                <a:ext uri="{FF2B5EF4-FFF2-40B4-BE49-F238E27FC236}">
                  <a16:creationId xmlns:a16="http://schemas.microsoft.com/office/drawing/2014/main" id="{27615DEA-0F0A-28FC-7E11-BE887A2C368A}"/>
                </a:ext>
              </a:extLst>
            </p:cNvPr>
            <p:cNvCxnSpPr>
              <a:cxnSpLocks/>
              <a:stCxn id="131" idx="3"/>
              <a:endCxn id="3" idx="3"/>
            </p:cNvCxnSpPr>
            <p:nvPr/>
          </p:nvCxnSpPr>
          <p:spPr>
            <a:xfrm>
              <a:off x="8244177" y="2329013"/>
              <a:ext cx="2334810" cy="2852024"/>
            </a:xfrm>
            <a:prstGeom prst="bentConnector3">
              <a:avLst>
                <a:gd name="adj1" fmla="val 134268"/>
              </a:avLst>
            </a:prstGeom>
            <a:noFill/>
            <a:ln w="38100" cap="flat" cmpd="sng" algn="ctr">
              <a:solidFill>
                <a:sysClr val="windowText" lastClr="000000"/>
              </a:solidFill>
              <a:prstDash val="dash"/>
              <a:miter lim="800000"/>
              <a:headEnd type="none" w="lg" len="lg"/>
              <a:tailEnd type="triangle" w="lg" len="lg"/>
            </a:ln>
            <a:effectLst/>
          </p:spPr>
        </p:cxnSp>
        <p:sp>
          <p:nvSpPr>
            <p:cNvPr id="41" name="TextBox 40">
              <a:extLst>
                <a:ext uri="{FF2B5EF4-FFF2-40B4-BE49-F238E27FC236}">
                  <a16:creationId xmlns:a16="http://schemas.microsoft.com/office/drawing/2014/main" id="{3E705A92-B31D-D5BB-33BA-39A4DC973A3D}"/>
                </a:ext>
              </a:extLst>
            </p:cNvPr>
            <p:cNvSpPr txBox="1"/>
            <p:nvPr/>
          </p:nvSpPr>
          <p:spPr>
            <a:xfrm>
              <a:off x="8721746" y="1974956"/>
              <a:ext cx="2291772" cy="707886"/>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cs typeface="Times New Roman" panose="02020603050405020304" pitchFamily="18" charset="0"/>
                </a:rPr>
                <a:t>Select Number of Instances</a:t>
              </a:r>
            </a:p>
          </p:txBody>
        </p:sp>
      </p:grpSp>
      <p:sp>
        <p:nvSpPr>
          <p:cNvPr id="29" name="TextBox 28">
            <a:extLst>
              <a:ext uri="{FF2B5EF4-FFF2-40B4-BE49-F238E27FC236}">
                <a16:creationId xmlns:a16="http://schemas.microsoft.com/office/drawing/2014/main" id="{22BF43D1-6F39-C494-A531-6D09F68545D1}"/>
              </a:ext>
            </a:extLst>
          </p:cNvPr>
          <p:cNvSpPr txBox="1"/>
          <p:nvPr/>
        </p:nvSpPr>
        <p:spPr>
          <a:xfrm>
            <a:off x="10370248" y="540787"/>
            <a:ext cx="2649613" cy="615553"/>
          </a:xfrm>
          <a:prstGeom prst="rect">
            <a:avLst/>
          </a:prstGeom>
          <a:noFill/>
        </p:spPr>
        <p:txBody>
          <a:bodyPr wrap="square">
            <a:spAutoFit/>
          </a:bodyPr>
          <a:lstStyle/>
          <a:p>
            <a:pPr lvl="1"/>
            <a:r>
              <a:rPr lang="en-US" sz="1600" dirty="0"/>
              <a:t>[HPCA 2025]</a:t>
            </a:r>
          </a:p>
          <a:p>
            <a:pPr marL="742950" lvl="1" indent="-285750">
              <a:buFont typeface="Courier New" panose="02070309020205020404" pitchFamily="49" charset="0"/>
              <a:buChar char="o"/>
            </a:pPr>
            <a:endParaRPr lang="en-US" sz="1800" dirty="0"/>
          </a:p>
        </p:txBody>
      </p:sp>
    </p:spTree>
    <p:extLst>
      <p:ext uri="{BB962C8B-B14F-4D97-AF65-F5344CB8AC3E}">
        <p14:creationId xmlns:p14="http://schemas.microsoft.com/office/powerpoint/2010/main" val="1958695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E5AFF-9F06-F11B-590A-6A31547228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0F6FF0-D14A-B7BE-83FE-F2568BC65FD3}"/>
              </a:ext>
            </a:extLst>
          </p:cNvPr>
          <p:cNvSpPr>
            <a:spLocks noGrp="1"/>
          </p:cNvSpPr>
          <p:nvPr>
            <p:ph type="title"/>
          </p:nvPr>
        </p:nvSpPr>
        <p:spPr>
          <a:xfrm>
            <a:off x="175286" y="410086"/>
            <a:ext cx="11570494" cy="970450"/>
          </a:xfrm>
        </p:spPr>
        <p:txBody>
          <a:bodyPr>
            <a:normAutofit/>
          </a:bodyPr>
          <a:lstStyle/>
          <a:p>
            <a:r>
              <a:rPr lang="en-US" sz="3200" i="1" kern="0" spc="0" dirty="0" err="1">
                <a:solidFill>
                  <a:srgbClr val="225F98"/>
                </a:solidFill>
                <a:latin typeface="Source Sans Pro" panose="020B0503030403020204" pitchFamily="34" charset="0"/>
                <a:ea typeface="Source Sans Pro" panose="020B0503030403020204" pitchFamily="34" charset="0"/>
                <a:cs typeface="Times New Roman" panose="02020603050405020304" pitchFamily="18" charset="0"/>
              </a:rPr>
              <a:t>DynamoLLM</a:t>
            </a:r>
            <a:r>
              <a:rPr lang="en-US" sz="3200" kern="0" spc="0" dirty="0">
                <a:solidFill>
                  <a:srgbClr val="225F98"/>
                </a:solidFill>
                <a:latin typeface="Source Sans Pro" panose="020B0503030403020204" pitchFamily="34" charset="0"/>
                <a:ea typeface="Source Sans Pro" panose="020B0503030403020204" pitchFamily="34" charset="0"/>
                <a:cs typeface="Times New Roman" panose="02020603050405020304" pitchFamily="18" charset="0"/>
              </a:rPr>
              <a:t>: Energy-Management for LLM Inference</a:t>
            </a:r>
          </a:p>
        </p:txBody>
      </p:sp>
      <p:sp>
        <p:nvSpPr>
          <p:cNvPr id="131" name="Rectangle 130">
            <a:extLst>
              <a:ext uri="{FF2B5EF4-FFF2-40B4-BE49-F238E27FC236}">
                <a16:creationId xmlns:a16="http://schemas.microsoft.com/office/drawing/2014/main" id="{64704686-A3AB-156D-EC85-C5C6F68C3A80}"/>
              </a:ext>
            </a:extLst>
          </p:cNvPr>
          <p:cNvSpPr/>
          <p:nvPr/>
        </p:nvSpPr>
        <p:spPr>
          <a:xfrm>
            <a:off x="3253857" y="1896042"/>
            <a:ext cx="4990320" cy="865941"/>
          </a:xfrm>
          <a:prstGeom prst="rect">
            <a:avLst/>
          </a:prstGeom>
          <a:solidFill>
            <a:sysClr val="window" lastClr="FFFFFF">
              <a:lumMod val="75000"/>
            </a:sys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endParaRPr>
          </a:p>
        </p:txBody>
      </p:sp>
      <p:cxnSp>
        <p:nvCxnSpPr>
          <p:cNvPr id="140" name="Straight Arrow Connector 139">
            <a:extLst>
              <a:ext uri="{FF2B5EF4-FFF2-40B4-BE49-F238E27FC236}">
                <a16:creationId xmlns:a16="http://schemas.microsoft.com/office/drawing/2014/main" id="{40C65A49-B86E-4381-2BEA-6832E19989D5}"/>
              </a:ext>
            </a:extLst>
          </p:cNvPr>
          <p:cNvCxnSpPr>
            <a:cxnSpLocks/>
          </p:cNvCxnSpPr>
          <p:nvPr/>
        </p:nvCxnSpPr>
        <p:spPr>
          <a:xfrm>
            <a:off x="2509195" y="2171309"/>
            <a:ext cx="483486" cy="0"/>
          </a:xfrm>
          <a:prstGeom prst="straightConnector1">
            <a:avLst/>
          </a:prstGeom>
          <a:noFill/>
          <a:ln w="38100" cap="flat" cmpd="sng" algn="ctr">
            <a:solidFill>
              <a:sysClr val="windowText" lastClr="000000"/>
            </a:solidFill>
            <a:prstDash val="solid"/>
            <a:miter lim="800000"/>
            <a:tailEnd type="triangle" w="lg" len="lg"/>
          </a:ln>
          <a:effectLst/>
        </p:spPr>
      </p:cxnSp>
      <p:cxnSp>
        <p:nvCxnSpPr>
          <p:cNvPr id="141" name="Straight Arrow Connector 140">
            <a:extLst>
              <a:ext uri="{FF2B5EF4-FFF2-40B4-BE49-F238E27FC236}">
                <a16:creationId xmlns:a16="http://schemas.microsoft.com/office/drawing/2014/main" id="{D37006FE-C015-A08C-92A5-A0ADB8D6235E}"/>
              </a:ext>
            </a:extLst>
          </p:cNvPr>
          <p:cNvCxnSpPr>
            <a:cxnSpLocks/>
          </p:cNvCxnSpPr>
          <p:nvPr/>
        </p:nvCxnSpPr>
        <p:spPr>
          <a:xfrm>
            <a:off x="2492311" y="2374666"/>
            <a:ext cx="494641" cy="0"/>
          </a:xfrm>
          <a:prstGeom prst="straightConnector1">
            <a:avLst/>
          </a:prstGeom>
          <a:noFill/>
          <a:ln w="38100" cap="flat" cmpd="sng" algn="ctr">
            <a:solidFill>
              <a:sysClr val="windowText" lastClr="000000"/>
            </a:solidFill>
            <a:prstDash val="solid"/>
            <a:miter lim="800000"/>
            <a:tailEnd type="triangle" w="lg" len="lg"/>
          </a:ln>
          <a:effectLst/>
        </p:spPr>
      </p:cxnSp>
      <p:sp>
        <p:nvSpPr>
          <p:cNvPr id="143" name="TextBox 142">
            <a:extLst>
              <a:ext uri="{FF2B5EF4-FFF2-40B4-BE49-F238E27FC236}">
                <a16:creationId xmlns:a16="http://schemas.microsoft.com/office/drawing/2014/main" id="{AC1AECAA-1F06-1CFE-AF22-029897C50397}"/>
              </a:ext>
            </a:extLst>
          </p:cNvPr>
          <p:cNvSpPr txBox="1"/>
          <p:nvPr/>
        </p:nvSpPr>
        <p:spPr>
          <a:xfrm>
            <a:off x="812291" y="1989692"/>
            <a:ext cx="1466215" cy="707886"/>
          </a:xfrm>
          <a:prstGeom prst="rect">
            <a:avLst/>
          </a:prstGeom>
          <a:noFill/>
        </p:spPr>
        <p:txBody>
          <a:bodyPr wrap="square" rtlCol="0">
            <a:spAutoFit/>
          </a:bodyPr>
          <a:lstStyle/>
          <a:p>
            <a:pPr algn="ctr"/>
            <a:r>
              <a:rPr lang="en-US" sz="2000">
                <a:solidFill>
                  <a:prstClr val="black"/>
                </a:solidFill>
                <a:latin typeface="+mj-lt"/>
                <a:cs typeface="Times New Roman" panose="02020603050405020304" pitchFamily="18" charset="0"/>
              </a:rPr>
              <a:t>Inference Requests</a:t>
            </a:r>
          </a:p>
        </p:txBody>
      </p:sp>
      <p:sp>
        <p:nvSpPr>
          <p:cNvPr id="170" name="TextBox 169">
            <a:extLst>
              <a:ext uri="{FF2B5EF4-FFF2-40B4-BE49-F238E27FC236}">
                <a16:creationId xmlns:a16="http://schemas.microsoft.com/office/drawing/2014/main" id="{EF69191A-4753-9B04-9EE2-41751B01A2F1}"/>
              </a:ext>
            </a:extLst>
          </p:cNvPr>
          <p:cNvSpPr txBox="1"/>
          <p:nvPr/>
        </p:nvSpPr>
        <p:spPr>
          <a:xfrm>
            <a:off x="2755568" y="1465077"/>
            <a:ext cx="2650388" cy="400110"/>
          </a:xfrm>
          <a:prstGeom prst="rect">
            <a:avLst/>
          </a:prstGeom>
          <a:noFill/>
        </p:spPr>
        <p:txBody>
          <a:bodyPr wrap="square" rtlCol="0">
            <a:spAutoFit/>
          </a:bodyPr>
          <a:lstStyle/>
          <a:p>
            <a:pPr algn="ctr"/>
            <a:r>
              <a:rPr lang="en-US" sz="2000">
                <a:solidFill>
                  <a:prstClr val="black"/>
                </a:solidFill>
                <a:latin typeface="+mj-lt"/>
                <a:cs typeface="Times New Roman" panose="02020603050405020304" pitchFamily="18" charset="0"/>
              </a:rPr>
              <a:t>Cluster Manager</a:t>
            </a:r>
          </a:p>
        </p:txBody>
      </p:sp>
      <p:pic>
        <p:nvPicPr>
          <p:cNvPr id="129" name="Picture 128" descr="A black and white line art of a video card&#10;&#10;Description automatically generated">
            <a:extLst>
              <a:ext uri="{FF2B5EF4-FFF2-40B4-BE49-F238E27FC236}">
                <a16:creationId xmlns:a16="http://schemas.microsoft.com/office/drawing/2014/main" id="{0D26E454-557B-4A0B-C9E4-E1817CB110B9}"/>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8828080" y="4897026"/>
            <a:ext cx="440711" cy="359030"/>
          </a:xfrm>
          <a:prstGeom prst="rect">
            <a:avLst/>
          </a:prstGeom>
        </p:spPr>
      </p:pic>
      <p:pic>
        <p:nvPicPr>
          <p:cNvPr id="130" name="Picture 129" descr="A black and white line art of a video card&#10;&#10;Description automatically generated">
            <a:extLst>
              <a:ext uri="{FF2B5EF4-FFF2-40B4-BE49-F238E27FC236}">
                <a16:creationId xmlns:a16="http://schemas.microsoft.com/office/drawing/2014/main" id="{AA9A3120-169F-8705-5FD7-6A73C8F5C204}"/>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8706651" y="5015676"/>
            <a:ext cx="440711" cy="359030"/>
          </a:xfrm>
          <a:prstGeom prst="rect">
            <a:avLst/>
          </a:prstGeom>
        </p:spPr>
      </p:pic>
      <p:sp>
        <p:nvSpPr>
          <p:cNvPr id="133" name="Rectangle 132">
            <a:extLst>
              <a:ext uri="{FF2B5EF4-FFF2-40B4-BE49-F238E27FC236}">
                <a16:creationId xmlns:a16="http://schemas.microsoft.com/office/drawing/2014/main" id="{B095BE6D-0741-A91D-BA37-AC2FE0A8B067}"/>
              </a:ext>
            </a:extLst>
          </p:cNvPr>
          <p:cNvSpPr/>
          <p:nvPr/>
        </p:nvSpPr>
        <p:spPr>
          <a:xfrm>
            <a:off x="9325681" y="4800498"/>
            <a:ext cx="768294" cy="868524"/>
          </a:xfrm>
          <a:prstGeom prst="rect">
            <a:avLst/>
          </a:prstGeom>
          <a:solidFill>
            <a:srgbClr val="4EA72E">
              <a:lumMod val="40000"/>
              <a:lumOff val="6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endParaRPr>
          </a:p>
        </p:txBody>
      </p:sp>
      <p:pic>
        <p:nvPicPr>
          <p:cNvPr id="136" name="Picture 135" descr="A black and white line art of a video card&#10;&#10;Description automatically generated">
            <a:extLst>
              <a:ext uri="{FF2B5EF4-FFF2-40B4-BE49-F238E27FC236}">
                <a16:creationId xmlns:a16="http://schemas.microsoft.com/office/drawing/2014/main" id="{2B49D13B-B8A3-5012-E9DA-1566D812DCA7}"/>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8592449" y="5147693"/>
            <a:ext cx="440711" cy="359030"/>
          </a:xfrm>
          <a:prstGeom prst="rect">
            <a:avLst/>
          </a:prstGeom>
        </p:spPr>
      </p:pic>
      <p:pic>
        <p:nvPicPr>
          <p:cNvPr id="137" name="Picture 136" descr="A black and white line art of a video card&#10;&#10;Description automatically generated">
            <a:extLst>
              <a:ext uri="{FF2B5EF4-FFF2-40B4-BE49-F238E27FC236}">
                <a16:creationId xmlns:a16="http://schemas.microsoft.com/office/drawing/2014/main" id="{B9DDC716-EB83-2A2C-F3C3-1E7359ED1699}"/>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8471019" y="5266343"/>
            <a:ext cx="440711" cy="359030"/>
          </a:xfrm>
          <a:prstGeom prst="rect">
            <a:avLst/>
          </a:prstGeom>
        </p:spPr>
      </p:pic>
      <p:sp>
        <p:nvSpPr>
          <p:cNvPr id="145" name="Rectangle 144">
            <a:extLst>
              <a:ext uri="{FF2B5EF4-FFF2-40B4-BE49-F238E27FC236}">
                <a16:creationId xmlns:a16="http://schemas.microsoft.com/office/drawing/2014/main" id="{F0B854EC-78FB-D606-F301-3A7EE4F00228}"/>
              </a:ext>
            </a:extLst>
          </p:cNvPr>
          <p:cNvSpPr/>
          <p:nvPr/>
        </p:nvSpPr>
        <p:spPr>
          <a:xfrm>
            <a:off x="646697" y="4463593"/>
            <a:ext cx="4287437" cy="1434888"/>
          </a:xfrm>
          <a:prstGeom prst="rect">
            <a:avLst/>
          </a:prstGeom>
          <a:noFill/>
          <a:ln w="38100" cap="flat" cmpd="sng" algn="ctr">
            <a:solidFill>
              <a:srgbClr val="156082">
                <a:shade val="15000"/>
              </a:srgbClr>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mj-lt"/>
              <a:ea typeface="+mn-ea"/>
              <a:cs typeface="Times New Roman" panose="02020603050405020304" pitchFamily="18" charset="0"/>
            </a:endParaRPr>
          </a:p>
        </p:txBody>
      </p:sp>
      <p:grpSp>
        <p:nvGrpSpPr>
          <p:cNvPr id="152" name="Group 151">
            <a:extLst>
              <a:ext uri="{FF2B5EF4-FFF2-40B4-BE49-F238E27FC236}">
                <a16:creationId xmlns:a16="http://schemas.microsoft.com/office/drawing/2014/main" id="{A66C0593-8293-2833-530F-DD29C8FFAFE2}"/>
              </a:ext>
            </a:extLst>
          </p:cNvPr>
          <p:cNvGrpSpPr/>
          <p:nvPr/>
        </p:nvGrpSpPr>
        <p:grpSpPr>
          <a:xfrm>
            <a:off x="9436299" y="5137916"/>
            <a:ext cx="543066" cy="236790"/>
            <a:chOff x="8910190" y="4510267"/>
            <a:chExt cx="1131154" cy="372319"/>
          </a:xfrm>
        </p:grpSpPr>
        <p:cxnSp>
          <p:nvCxnSpPr>
            <p:cNvPr id="153" name="Straight Connector 152">
              <a:extLst>
                <a:ext uri="{FF2B5EF4-FFF2-40B4-BE49-F238E27FC236}">
                  <a16:creationId xmlns:a16="http://schemas.microsoft.com/office/drawing/2014/main" id="{3C9140F8-8F6A-B67A-AD5E-AF20554783CD}"/>
                </a:ext>
              </a:extLst>
            </p:cNvPr>
            <p:cNvCxnSpPr>
              <a:cxnSpLocks/>
            </p:cNvCxnSpPr>
            <p:nvPr/>
          </p:nvCxnSpPr>
          <p:spPr>
            <a:xfrm>
              <a:off x="8910190" y="4517411"/>
              <a:ext cx="1131154" cy="0"/>
            </a:xfrm>
            <a:prstGeom prst="line">
              <a:avLst/>
            </a:prstGeom>
            <a:noFill/>
            <a:ln w="25400" cap="flat" cmpd="sng" algn="ctr">
              <a:solidFill>
                <a:sysClr val="windowText" lastClr="000000"/>
              </a:solidFill>
              <a:prstDash val="solid"/>
              <a:miter lim="800000"/>
            </a:ln>
            <a:effectLst/>
          </p:spPr>
        </p:cxnSp>
        <p:cxnSp>
          <p:nvCxnSpPr>
            <p:cNvPr id="154" name="Straight Connector 153">
              <a:extLst>
                <a:ext uri="{FF2B5EF4-FFF2-40B4-BE49-F238E27FC236}">
                  <a16:creationId xmlns:a16="http://schemas.microsoft.com/office/drawing/2014/main" id="{2008644A-C638-97F5-E35F-1ECD90511A48}"/>
                </a:ext>
              </a:extLst>
            </p:cNvPr>
            <p:cNvCxnSpPr>
              <a:cxnSpLocks/>
            </p:cNvCxnSpPr>
            <p:nvPr/>
          </p:nvCxnSpPr>
          <p:spPr>
            <a:xfrm>
              <a:off x="8910190" y="4871870"/>
              <a:ext cx="1123488" cy="0"/>
            </a:xfrm>
            <a:prstGeom prst="line">
              <a:avLst/>
            </a:prstGeom>
            <a:noFill/>
            <a:ln w="25400" cap="flat" cmpd="sng" algn="ctr">
              <a:solidFill>
                <a:sysClr val="windowText" lastClr="000000"/>
              </a:solidFill>
              <a:prstDash val="solid"/>
              <a:miter lim="800000"/>
            </a:ln>
            <a:effectLst/>
          </p:spPr>
        </p:cxnSp>
        <p:cxnSp>
          <p:nvCxnSpPr>
            <p:cNvPr id="155" name="Straight Connector 154">
              <a:extLst>
                <a:ext uri="{FF2B5EF4-FFF2-40B4-BE49-F238E27FC236}">
                  <a16:creationId xmlns:a16="http://schemas.microsoft.com/office/drawing/2014/main" id="{133F60A6-FB45-06AB-EEE0-F5A6A815F259}"/>
                </a:ext>
              </a:extLst>
            </p:cNvPr>
            <p:cNvCxnSpPr>
              <a:cxnSpLocks/>
            </p:cNvCxnSpPr>
            <p:nvPr/>
          </p:nvCxnSpPr>
          <p:spPr>
            <a:xfrm>
              <a:off x="10037772" y="4510267"/>
              <a:ext cx="0" cy="372319"/>
            </a:xfrm>
            <a:prstGeom prst="line">
              <a:avLst/>
            </a:prstGeom>
            <a:noFill/>
            <a:ln w="25400" cap="flat" cmpd="sng" algn="ctr">
              <a:solidFill>
                <a:sysClr val="windowText" lastClr="000000"/>
              </a:solidFill>
              <a:prstDash val="solid"/>
              <a:miter lim="800000"/>
            </a:ln>
            <a:effectLst/>
          </p:spPr>
        </p:cxnSp>
        <p:cxnSp>
          <p:nvCxnSpPr>
            <p:cNvPr id="156" name="Straight Connector 155">
              <a:extLst>
                <a:ext uri="{FF2B5EF4-FFF2-40B4-BE49-F238E27FC236}">
                  <a16:creationId xmlns:a16="http://schemas.microsoft.com/office/drawing/2014/main" id="{4F793EC2-1BD7-7C9B-403E-589158B08AEC}"/>
                </a:ext>
              </a:extLst>
            </p:cNvPr>
            <p:cNvCxnSpPr>
              <a:cxnSpLocks/>
            </p:cNvCxnSpPr>
            <p:nvPr/>
          </p:nvCxnSpPr>
          <p:spPr>
            <a:xfrm>
              <a:off x="9790122" y="4510267"/>
              <a:ext cx="0" cy="372319"/>
            </a:xfrm>
            <a:prstGeom prst="line">
              <a:avLst/>
            </a:prstGeom>
            <a:noFill/>
            <a:ln w="25400" cap="flat" cmpd="sng" algn="ctr">
              <a:solidFill>
                <a:sysClr val="windowText" lastClr="000000"/>
              </a:solidFill>
              <a:prstDash val="solid"/>
              <a:miter lim="800000"/>
            </a:ln>
            <a:effectLst/>
          </p:spPr>
        </p:cxnSp>
        <p:cxnSp>
          <p:nvCxnSpPr>
            <p:cNvPr id="157" name="Straight Connector 156">
              <a:extLst>
                <a:ext uri="{FF2B5EF4-FFF2-40B4-BE49-F238E27FC236}">
                  <a16:creationId xmlns:a16="http://schemas.microsoft.com/office/drawing/2014/main" id="{B298EA29-033C-83F4-12EE-59ED4B8704FF}"/>
                </a:ext>
              </a:extLst>
            </p:cNvPr>
            <p:cNvCxnSpPr>
              <a:cxnSpLocks/>
            </p:cNvCxnSpPr>
            <p:nvPr/>
          </p:nvCxnSpPr>
          <p:spPr>
            <a:xfrm>
              <a:off x="9535692" y="4510267"/>
              <a:ext cx="0" cy="372319"/>
            </a:xfrm>
            <a:prstGeom prst="line">
              <a:avLst/>
            </a:prstGeom>
            <a:noFill/>
            <a:ln w="25400" cap="flat" cmpd="sng" algn="ctr">
              <a:solidFill>
                <a:sysClr val="windowText" lastClr="000000"/>
              </a:solidFill>
              <a:prstDash val="solid"/>
              <a:miter lim="800000"/>
            </a:ln>
            <a:effectLst/>
          </p:spPr>
        </p:cxnSp>
        <p:cxnSp>
          <p:nvCxnSpPr>
            <p:cNvPr id="158" name="Straight Connector 157">
              <a:extLst>
                <a:ext uri="{FF2B5EF4-FFF2-40B4-BE49-F238E27FC236}">
                  <a16:creationId xmlns:a16="http://schemas.microsoft.com/office/drawing/2014/main" id="{10C2223D-BA7E-D29E-8357-C7CD1E748824}"/>
                </a:ext>
              </a:extLst>
            </p:cNvPr>
            <p:cNvCxnSpPr>
              <a:cxnSpLocks/>
            </p:cNvCxnSpPr>
            <p:nvPr/>
          </p:nvCxnSpPr>
          <p:spPr>
            <a:xfrm>
              <a:off x="9284375" y="4510267"/>
              <a:ext cx="0" cy="372319"/>
            </a:xfrm>
            <a:prstGeom prst="line">
              <a:avLst/>
            </a:prstGeom>
            <a:noFill/>
            <a:ln w="25400" cap="flat" cmpd="sng" algn="ctr">
              <a:solidFill>
                <a:sysClr val="windowText" lastClr="000000"/>
              </a:solidFill>
              <a:prstDash val="solid"/>
              <a:miter lim="800000"/>
            </a:ln>
            <a:effectLst/>
          </p:spPr>
        </p:cxnSp>
      </p:grpSp>
      <p:sp>
        <p:nvSpPr>
          <p:cNvPr id="159" name="TextBox 158">
            <a:extLst>
              <a:ext uri="{FF2B5EF4-FFF2-40B4-BE49-F238E27FC236}">
                <a16:creationId xmlns:a16="http://schemas.microsoft.com/office/drawing/2014/main" id="{FA87A9CF-436C-8C70-54DF-7E714D6207DA}"/>
              </a:ext>
            </a:extLst>
          </p:cNvPr>
          <p:cNvSpPr txBox="1"/>
          <p:nvPr/>
        </p:nvSpPr>
        <p:spPr>
          <a:xfrm>
            <a:off x="2750938" y="5972568"/>
            <a:ext cx="2535590" cy="400110"/>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cs typeface="Times New Roman" panose="02020603050405020304" pitchFamily="18" charset="0"/>
              </a:rPr>
              <a:t>Instance Pool (SS)</a:t>
            </a:r>
          </a:p>
        </p:txBody>
      </p:sp>
      <p:pic>
        <p:nvPicPr>
          <p:cNvPr id="6" name="Picture 5" descr="A black and white line art of a video card&#10;&#10;Description automatically generated">
            <a:extLst>
              <a:ext uri="{FF2B5EF4-FFF2-40B4-BE49-F238E27FC236}">
                <a16:creationId xmlns:a16="http://schemas.microsoft.com/office/drawing/2014/main" id="{AD6C0EA2-71CF-6F30-5A00-99D90DA305FB}"/>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6799856" y="4897026"/>
            <a:ext cx="440711" cy="359030"/>
          </a:xfrm>
          <a:prstGeom prst="rect">
            <a:avLst/>
          </a:prstGeom>
        </p:spPr>
      </p:pic>
      <p:pic>
        <p:nvPicPr>
          <p:cNvPr id="7" name="Picture 6" descr="A black and white line art of a video card&#10;&#10;Description automatically generated">
            <a:extLst>
              <a:ext uri="{FF2B5EF4-FFF2-40B4-BE49-F238E27FC236}">
                <a16:creationId xmlns:a16="http://schemas.microsoft.com/office/drawing/2014/main" id="{500276B5-8330-0C0B-CEE1-C0D00D7F0A81}"/>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6678427" y="5015676"/>
            <a:ext cx="440711" cy="359030"/>
          </a:xfrm>
          <a:prstGeom prst="rect">
            <a:avLst/>
          </a:prstGeom>
        </p:spPr>
      </p:pic>
      <p:sp>
        <p:nvSpPr>
          <p:cNvPr id="8" name="Rectangle 7">
            <a:extLst>
              <a:ext uri="{FF2B5EF4-FFF2-40B4-BE49-F238E27FC236}">
                <a16:creationId xmlns:a16="http://schemas.microsoft.com/office/drawing/2014/main" id="{3C4B45F9-0B3E-1421-E20C-39F47D3EE6A9}"/>
              </a:ext>
            </a:extLst>
          </p:cNvPr>
          <p:cNvSpPr/>
          <p:nvPr/>
        </p:nvSpPr>
        <p:spPr>
          <a:xfrm>
            <a:off x="7297457" y="4800498"/>
            <a:ext cx="768294" cy="868524"/>
          </a:xfrm>
          <a:prstGeom prst="rect">
            <a:avLst/>
          </a:prstGeom>
          <a:solidFill>
            <a:srgbClr val="4EA72E">
              <a:lumMod val="40000"/>
              <a:lumOff val="6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endParaRPr>
          </a:p>
        </p:txBody>
      </p:sp>
      <p:pic>
        <p:nvPicPr>
          <p:cNvPr id="9" name="Picture 8" descr="A black and white line art of a video card&#10;&#10;Description automatically generated">
            <a:extLst>
              <a:ext uri="{FF2B5EF4-FFF2-40B4-BE49-F238E27FC236}">
                <a16:creationId xmlns:a16="http://schemas.microsoft.com/office/drawing/2014/main" id="{1D5DF0CE-2DE7-49B7-B4CC-E99ACE632076}"/>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6564225" y="5147693"/>
            <a:ext cx="440711" cy="359030"/>
          </a:xfrm>
          <a:prstGeom prst="rect">
            <a:avLst/>
          </a:prstGeom>
        </p:spPr>
      </p:pic>
      <p:pic>
        <p:nvPicPr>
          <p:cNvPr id="10" name="Picture 9" descr="A black and white line art of a video card&#10;&#10;Description automatically generated">
            <a:extLst>
              <a:ext uri="{FF2B5EF4-FFF2-40B4-BE49-F238E27FC236}">
                <a16:creationId xmlns:a16="http://schemas.microsoft.com/office/drawing/2014/main" id="{297DB6FA-6091-49D2-E9A5-5F3DB61EA686}"/>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6442795" y="5266343"/>
            <a:ext cx="440711" cy="359030"/>
          </a:xfrm>
          <a:prstGeom prst="rect">
            <a:avLst/>
          </a:prstGeom>
        </p:spPr>
      </p:pic>
      <p:grpSp>
        <p:nvGrpSpPr>
          <p:cNvPr id="11" name="Group 10">
            <a:extLst>
              <a:ext uri="{FF2B5EF4-FFF2-40B4-BE49-F238E27FC236}">
                <a16:creationId xmlns:a16="http://schemas.microsoft.com/office/drawing/2014/main" id="{82B6DFF5-2AC6-4C73-A6D2-C160F454BBDE}"/>
              </a:ext>
            </a:extLst>
          </p:cNvPr>
          <p:cNvGrpSpPr/>
          <p:nvPr/>
        </p:nvGrpSpPr>
        <p:grpSpPr>
          <a:xfrm>
            <a:off x="7408075" y="5137916"/>
            <a:ext cx="543066" cy="236790"/>
            <a:chOff x="8910190" y="4510267"/>
            <a:chExt cx="1131154" cy="372319"/>
          </a:xfrm>
        </p:grpSpPr>
        <p:cxnSp>
          <p:nvCxnSpPr>
            <p:cNvPr id="12" name="Straight Connector 11">
              <a:extLst>
                <a:ext uri="{FF2B5EF4-FFF2-40B4-BE49-F238E27FC236}">
                  <a16:creationId xmlns:a16="http://schemas.microsoft.com/office/drawing/2014/main" id="{99B137F1-B550-0023-F6E5-0539289DEA8F}"/>
                </a:ext>
              </a:extLst>
            </p:cNvPr>
            <p:cNvCxnSpPr>
              <a:cxnSpLocks/>
            </p:cNvCxnSpPr>
            <p:nvPr/>
          </p:nvCxnSpPr>
          <p:spPr>
            <a:xfrm>
              <a:off x="8910190" y="4517411"/>
              <a:ext cx="1131154" cy="0"/>
            </a:xfrm>
            <a:prstGeom prst="line">
              <a:avLst/>
            </a:prstGeom>
            <a:noFill/>
            <a:ln w="25400" cap="flat" cmpd="sng" algn="ctr">
              <a:solidFill>
                <a:sysClr val="windowText" lastClr="000000"/>
              </a:solidFill>
              <a:prstDash val="solid"/>
              <a:miter lim="800000"/>
            </a:ln>
            <a:effectLst/>
          </p:spPr>
        </p:cxnSp>
        <p:cxnSp>
          <p:nvCxnSpPr>
            <p:cNvPr id="13" name="Straight Connector 12">
              <a:extLst>
                <a:ext uri="{FF2B5EF4-FFF2-40B4-BE49-F238E27FC236}">
                  <a16:creationId xmlns:a16="http://schemas.microsoft.com/office/drawing/2014/main" id="{F4ADE1C5-C64A-2C1A-853A-B13F01F0ECE4}"/>
                </a:ext>
              </a:extLst>
            </p:cNvPr>
            <p:cNvCxnSpPr>
              <a:cxnSpLocks/>
            </p:cNvCxnSpPr>
            <p:nvPr/>
          </p:nvCxnSpPr>
          <p:spPr>
            <a:xfrm>
              <a:off x="8910190" y="4871870"/>
              <a:ext cx="1123488" cy="0"/>
            </a:xfrm>
            <a:prstGeom prst="line">
              <a:avLst/>
            </a:prstGeom>
            <a:noFill/>
            <a:ln w="25400" cap="flat" cmpd="sng" algn="ctr">
              <a:solidFill>
                <a:sysClr val="windowText" lastClr="000000"/>
              </a:solidFill>
              <a:prstDash val="solid"/>
              <a:miter lim="800000"/>
            </a:ln>
            <a:effectLst/>
          </p:spPr>
        </p:cxnSp>
        <p:cxnSp>
          <p:nvCxnSpPr>
            <p:cNvPr id="14" name="Straight Connector 13">
              <a:extLst>
                <a:ext uri="{FF2B5EF4-FFF2-40B4-BE49-F238E27FC236}">
                  <a16:creationId xmlns:a16="http://schemas.microsoft.com/office/drawing/2014/main" id="{0BD24EAB-F821-E93F-451D-67BD32BF19A1}"/>
                </a:ext>
              </a:extLst>
            </p:cNvPr>
            <p:cNvCxnSpPr>
              <a:cxnSpLocks/>
            </p:cNvCxnSpPr>
            <p:nvPr/>
          </p:nvCxnSpPr>
          <p:spPr>
            <a:xfrm>
              <a:off x="10037772" y="4510267"/>
              <a:ext cx="0" cy="372319"/>
            </a:xfrm>
            <a:prstGeom prst="line">
              <a:avLst/>
            </a:prstGeom>
            <a:noFill/>
            <a:ln w="25400" cap="flat" cmpd="sng" algn="ctr">
              <a:solidFill>
                <a:sysClr val="windowText" lastClr="000000"/>
              </a:solidFill>
              <a:prstDash val="solid"/>
              <a:miter lim="800000"/>
            </a:ln>
            <a:effectLst/>
          </p:spPr>
        </p:cxnSp>
        <p:cxnSp>
          <p:nvCxnSpPr>
            <p:cNvPr id="15" name="Straight Connector 14">
              <a:extLst>
                <a:ext uri="{FF2B5EF4-FFF2-40B4-BE49-F238E27FC236}">
                  <a16:creationId xmlns:a16="http://schemas.microsoft.com/office/drawing/2014/main" id="{BF148120-0DD9-0F7D-8FDC-A6A33381FF9A}"/>
                </a:ext>
              </a:extLst>
            </p:cNvPr>
            <p:cNvCxnSpPr>
              <a:cxnSpLocks/>
            </p:cNvCxnSpPr>
            <p:nvPr/>
          </p:nvCxnSpPr>
          <p:spPr>
            <a:xfrm>
              <a:off x="9790122" y="4510267"/>
              <a:ext cx="0" cy="372319"/>
            </a:xfrm>
            <a:prstGeom prst="line">
              <a:avLst/>
            </a:prstGeom>
            <a:noFill/>
            <a:ln w="25400" cap="flat" cmpd="sng" algn="ctr">
              <a:solidFill>
                <a:sysClr val="windowText" lastClr="000000"/>
              </a:solidFill>
              <a:prstDash val="solid"/>
              <a:miter lim="800000"/>
            </a:ln>
            <a:effectLst/>
          </p:spPr>
        </p:cxnSp>
        <p:cxnSp>
          <p:nvCxnSpPr>
            <p:cNvPr id="16" name="Straight Connector 15">
              <a:extLst>
                <a:ext uri="{FF2B5EF4-FFF2-40B4-BE49-F238E27FC236}">
                  <a16:creationId xmlns:a16="http://schemas.microsoft.com/office/drawing/2014/main" id="{243FBD7F-38AF-D441-E05F-45A37C0FC2A9}"/>
                </a:ext>
              </a:extLst>
            </p:cNvPr>
            <p:cNvCxnSpPr>
              <a:cxnSpLocks/>
            </p:cNvCxnSpPr>
            <p:nvPr/>
          </p:nvCxnSpPr>
          <p:spPr>
            <a:xfrm>
              <a:off x="9535692" y="4510267"/>
              <a:ext cx="0" cy="372319"/>
            </a:xfrm>
            <a:prstGeom prst="line">
              <a:avLst/>
            </a:prstGeom>
            <a:noFill/>
            <a:ln w="25400" cap="flat" cmpd="sng" algn="ctr">
              <a:solidFill>
                <a:sysClr val="windowText" lastClr="000000"/>
              </a:solidFill>
              <a:prstDash val="solid"/>
              <a:miter lim="800000"/>
            </a:ln>
            <a:effectLst/>
          </p:spPr>
        </p:cxnSp>
        <p:cxnSp>
          <p:nvCxnSpPr>
            <p:cNvPr id="17" name="Straight Connector 16">
              <a:extLst>
                <a:ext uri="{FF2B5EF4-FFF2-40B4-BE49-F238E27FC236}">
                  <a16:creationId xmlns:a16="http://schemas.microsoft.com/office/drawing/2014/main" id="{EFC5953F-C6F2-2549-B93F-ED2C07018F53}"/>
                </a:ext>
              </a:extLst>
            </p:cNvPr>
            <p:cNvCxnSpPr>
              <a:cxnSpLocks/>
            </p:cNvCxnSpPr>
            <p:nvPr/>
          </p:nvCxnSpPr>
          <p:spPr>
            <a:xfrm>
              <a:off x="9284375" y="4510267"/>
              <a:ext cx="0" cy="372319"/>
            </a:xfrm>
            <a:prstGeom prst="line">
              <a:avLst/>
            </a:prstGeom>
            <a:noFill/>
            <a:ln w="25400" cap="flat" cmpd="sng" algn="ctr">
              <a:solidFill>
                <a:sysClr val="windowText" lastClr="000000"/>
              </a:solidFill>
              <a:prstDash val="solid"/>
              <a:miter lim="800000"/>
            </a:ln>
            <a:effectLst/>
          </p:spPr>
        </p:cxnSp>
      </p:grpSp>
      <p:pic>
        <p:nvPicPr>
          <p:cNvPr id="18" name="Picture 17" descr="A black and white line art of a video card&#10;&#10;Description automatically generated">
            <a:extLst>
              <a:ext uri="{FF2B5EF4-FFF2-40B4-BE49-F238E27FC236}">
                <a16:creationId xmlns:a16="http://schemas.microsoft.com/office/drawing/2014/main" id="{7862F106-8A4D-AA16-216C-DE4DEFC6229B}"/>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3462197" y="4906803"/>
            <a:ext cx="440711" cy="359030"/>
          </a:xfrm>
          <a:prstGeom prst="rect">
            <a:avLst/>
          </a:prstGeom>
        </p:spPr>
      </p:pic>
      <p:pic>
        <p:nvPicPr>
          <p:cNvPr id="19" name="Picture 18" descr="A black and white line art of a video card&#10;&#10;Description automatically generated">
            <a:extLst>
              <a:ext uri="{FF2B5EF4-FFF2-40B4-BE49-F238E27FC236}">
                <a16:creationId xmlns:a16="http://schemas.microsoft.com/office/drawing/2014/main" id="{1D0A801D-CF2C-8C8F-A8DE-7C7947F8EA2C}"/>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3340768" y="5025453"/>
            <a:ext cx="440711" cy="359030"/>
          </a:xfrm>
          <a:prstGeom prst="rect">
            <a:avLst/>
          </a:prstGeom>
        </p:spPr>
      </p:pic>
      <p:sp>
        <p:nvSpPr>
          <p:cNvPr id="20" name="Rectangle 19">
            <a:extLst>
              <a:ext uri="{FF2B5EF4-FFF2-40B4-BE49-F238E27FC236}">
                <a16:creationId xmlns:a16="http://schemas.microsoft.com/office/drawing/2014/main" id="{343A2190-3676-A14D-6742-3370638581B7}"/>
              </a:ext>
            </a:extLst>
          </p:cNvPr>
          <p:cNvSpPr/>
          <p:nvPr/>
        </p:nvSpPr>
        <p:spPr>
          <a:xfrm>
            <a:off x="3959798" y="4810275"/>
            <a:ext cx="768294" cy="868524"/>
          </a:xfrm>
          <a:prstGeom prst="rect">
            <a:avLst/>
          </a:prstGeom>
          <a:solidFill>
            <a:srgbClr val="4EA72E">
              <a:lumMod val="40000"/>
              <a:lumOff val="6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endParaRPr>
          </a:p>
        </p:txBody>
      </p:sp>
      <p:pic>
        <p:nvPicPr>
          <p:cNvPr id="21" name="Picture 20" descr="A black and white line art of a video card&#10;&#10;Description automatically generated">
            <a:extLst>
              <a:ext uri="{FF2B5EF4-FFF2-40B4-BE49-F238E27FC236}">
                <a16:creationId xmlns:a16="http://schemas.microsoft.com/office/drawing/2014/main" id="{7C1B58E4-8D88-7585-6D32-8A28393CB384}"/>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3226566" y="5157470"/>
            <a:ext cx="440711" cy="359030"/>
          </a:xfrm>
          <a:prstGeom prst="rect">
            <a:avLst/>
          </a:prstGeom>
        </p:spPr>
      </p:pic>
      <p:pic>
        <p:nvPicPr>
          <p:cNvPr id="22" name="Picture 21" descr="A black and white line art of a video card&#10;&#10;Description automatically generated">
            <a:extLst>
              <a:ext uri="{FF2B5EF4-FFF2-40B4-BE49-F238E27FC236}">
                <a16:creationId xmlns:a16="http://schemas.microsoft.com/office/drawing/2014/main" id="{053C524E-9932-76EA-0863-45A2D9BE0907}"/>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3105136" y="5276120"/>
            <a:ext cx="440711" cy="359030"/>
          </a:xfrm>
          <a:prstGeom prst="rect">
            <a:avLst/>
          </a:prstGeom>
        </p:spPr>
      </p:pic>
      <p:pic>
        <p:nvPicPr>
          <p:cNvPr id="30" name="Picture 29" descr="A black and white line art of a video card&#10;&#10;Description automatically generated">
            <a:extLst>
              <a:ext uri="{FF2B5EF4-FFF2-40B4-BE49-F238E27FC236}">
                <a16:creationId xmlns:a16="http://schemas.microsoft.com/office/drawing/2014/main" id="{2056C5A2-7BF6-7694-5308-8DD92BA50EA0}"/>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1341397" y="4906548"/>
            <a:ext cx="440711" cy="359030"/>
          </a:xfrm>
          <a:prstGeom prst="rect">
            <a:avLst/>
          </a:prstGeom>
        </p:spPr>
      </p:pic>
      <p:pic>
        <p:nvPicPr>
          <p:cNvPr id="31" name="Picture 30" descr="A black and white line art of a video card&#10;&#10;Description automatically generated">
            <a:extLst>
              <a:ext uri="{FF2B5EF4-FFF2-40B4-BE49-F238E27FC236}">
                <a16:creationId xmlns:a16="http://schemas.microsoft.com/office/drawing/2014/main" id="{A998E31B-A5D7-FA0A-61E2-F471D405522A}"/>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1219968" y="5025198"/>
            <a:ext cx="440711" cy="359030"/>
          </a:xfrm>
          <a:prstGeom prst="rect">
            <a:avLst/>
          </a:prstGeom>
        </p:spPr>
      </p:pic>
      <p:sp>
        <p:nvSpPr>
          <p:cNvPr id="32" name="Rectangle 31">
            <a:extLst>
              <a:ext uri="{FF2B5EF4-FFF2-40B4-BE49-F238E27FC236}">
                <a16:creationId xmlns:a16="http://schemas.microsoft.com/office/drawing/2014/main" id="{D0C68065-84A7-841D-56A6-C0D2C351AC88}"/>
              </a:ext>
            </a:extLst>
          </p:cNvPr>
          <p:cNvSpPr/>
          <p:nvPr/>
        </p:nvSpPr>
        <p:spPr>
          <a:xfrm>
            <a:off x="1838998" y="4810020"/>
            <a:ext cx="768294" cy="868524"/>
          </a:xfrm>
          <a:prstGeom prst="rect">
            <a:avLst/>
          </a:prstGeom>
          <a:solidFill>
            <a:srgbClr val="4EA72E">
              <a:lumMod val="40000"/>
              <a:lumOff val="6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endParaRPr>
          </a:p>
        </p:txBody>
      </p:sp>
      <p:pic>
        <p:nvPicPr>
          <p:cNvPr id="33" name="Picture 32" descr="A black and white line art of a video card&#10;&#10;Description automatically generated">
            <a:extLst>
              <a:ext uri="{FF2B5EF4-FFF2-40B4-BE49-F238E27FC236}">
                <a16:creationId xmlns:a16="http://schemas.microsoft.com/office/drawing/2014/main" id="{2ECF170A-286F-F39C-908E-F38E5FDF9397}"/>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1105766" y="5157215"/>
            <a:ext cx="440711" cy="359030"/>
          </a:xfrm>
          <a:prstGeom prst="rect">
            <a:avLst/>
          </a:prstGeom>
        </p:spPr>
      </p:pic>
      <p:pic>
        <p:nvPicPr>
          <p:cNvPr id="34" name="Picture 33" descr="A black and white line art of a video card&#10;&#10;Description automatically generated">
            <a:extLst>
              <a:ext uri="{FF2B5EF4-FFF2-40B4-BE49-F238E27FC236}">
                <a16:creationId xmlns:a16="http://schemas.microsoft.com/office/drawing/2014/main" id="{7C7B880E-740E-63DD-67D2-3D9D32BE3C2E}"/>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984336" y="5275865"/>
            <a:ext cx="440711" cy="359030"/>
          </a:xfrm>
          <a:prstGeom prst="rect">
            <a:avLst/>
          </a:prstGeom>
        </p:spPr>
      </p:pic>
      <p:cxnSp>
        <p:nvCxnSpPr>
          <p:cNvPr id="42" name="Straight Arrow Connector 41">
            <a:extLst>
              <a:ext uri="{FF2B5EF4-FFF2-40B4-BE49-F238E27FC236}">
                <a16:creationId xmlns:a16="http://schemas.microsoft.com/office/drawing/2014/main" id="{E23A4170-421C-FB85-5FC5-77CDB7CE034E}"/>
              </a:ext>
            </a:extLst>
          </p:cNvPr>
          <p:cNvCxnSpPr>
            <a:cxnSpLocks/>
            <a:stCxn id="131" idx="2"/>
            <a:endCxn id="43" idx="0"/>
          </p:cNvCxnSpPr>
          <p:nvPr/>
        </p:nvCxnSpPr>
        <p:spPr>
          <a:xfrm flipH="1">
            <a:off x="3242163" y="2761983"/>
            <a:ext cx="2506854" cy="607583"/>
          </a:xfrm>
          <a:prstGeom prst="straightConnector1">
            <a:avLst/>
          </a:prstGeom>
          <a:noFill/>
          <a:ln w="38100" cap="flat" cmpd="sng" algn="ctr">
            <a:solidFill>
              <a:sysClr val="windowText" lastClr="000000"/>
            </a:solidFill>
            <a:prstDash val="solid"/>
            <a:miter lim="800000"/>
            <a:tailEnd type="triangle" w="lg" len="lg"/>
          </a:ln>
          <a:effectLst/>
        </p:spPr>
      </p:cxnSp>
      <p:cxnSp>
        <p:nvCxnSpPr>
          <p:cNvPr id="45" name="Straight Arrow Connector 44">
            <a:extLst>
              <a:ext uri="{FF2B5EF4-FFF2-40B4-BE49-F238E27FC236}">
                <a16:creationId xmlns:a16="http://schemas.microsoft.com/office/drawing/2014/main" id="{C0078DC8-3DC9-9330-E214-82991C82E258}"/>
              </a:ext>
            </a:extLst>
          </p:cNvPr>
          <p:cNvCxnSpPr>
            <a:cxnSpLocks/>
            <a:stCxn id="43" idx="2"/>
            <a:endCxn id="20" idx="0"/>
          </p:cNvCxnSpPr>
          <p:nvPr/>
        </p:nvCxnSpPr>
        <p:spPr>
          <a:xfrm>
            <a:off x="3242163" y="4238092"/>
            <a:ext cx="1101782" cy="572183"/>
          </a:xfrm>
          <a:prstGeom prst="straightConnector1">
            <a:avLst/>
          </a:prstGeom>
          <a:noFill/>
          <a:ln w="38100" cap="flat" cmpd="sng" algn="ctr">
            <a:solidFill>
              <a:sysClr val="windowText" lastClr="000000"/>
            </a:solidFill>
            <a:prstDash val="solid"/>
            <a:miter lim="800000"/>
            <a:tailEnd type="triangle" w="lg" len="lg"/>
          </a:ln>
          <a:effectLst/>
        </p:spPr>
      </p:cxnSp>
      <p:cxnSp>
        <p:nvCxnSpPr>
          <p:cNvPr id="48" name="Straight Arrow Connector 47">
            <a:extLst>
              <a:ext uri="{FF2B5EF4-FFF2-40B4-BE49-F238E27FC236}">
                <a16:creationId xmlns:a16="http://schemas.microsoft.com/office/drawing/2014/main" id="{1B814484-2ADF-8AC9-CD72-C236845E3320}"/>
              </a:ext>
            </a:extLst>
          </p:cNvPr>
          <p:cNvCxnSpPr>
            <a:cxnSpLocks/>
            <a:stCxn id="44" idx="2"/>
            <a:endCxn id="8" idx="0"/>
          </p:cNvCxnSpPr>
          <p:nvPr/>
        </p:nvCxnSpPr>
        <p:spPr>
          <a:xfrm flipH="1">
            <a:off x="7681604" y="4238092"/>
            <a:ext cx="796224" cy="562406"/>
          </a:xfrm>
          <a:prstGeom prst="straightConnector1">
            <a:avLst/>
          </a:prstGeom>
          <a:noFill/>
          <a:ln w="38100" cap="flat" cmpd="sng" algn="ctr">
            <a:solidFill>
              <a:sysClr val="windowText" lastClr="000000"/>
            </a:solidFill>
            <a:prstDash val="solid"/>
            <a:miter lim="800000"/>
            <a:tailEnd type="triangle" w="lg" len="lg"/>
          </a:ln>
          <a:effectLst/>
        </p:spPr>
      </p:cxnSp>
      <p:cxnSp>
        <p:nvCxnSpPr>
          <p:cNvPr id="52" name="Straight Arrow Connector 51">
            <a:extLst>
              <a:ext uri="{FF2B5EF4-FFF2-40B4-BE49-F238E27FC236}">
                <a16:creationId xmlns:a16="http://schemas.microsoft.com/office/drawing/2014/main" id="{0D54BC7A-9C15-E184-1DF8-E8982C81266E}"/>
              </a:ext>
            </a:extLst>
          </p:cNvPr>
          <p:cNvCxnSpPr>
            <a:cxnSpLocks/>
            <a:stCxn id="131" idx="2"/>
            <a:endCxn id="44" idx="0"/>
          </p:cNvCxnSpPr>
          <p:nvPr/>
        </p:nvCxnSpPr>
        <p:spPr>
          <a:xfrm>
            <a:off x="5749017" y="2761983"/>
            <a:ext cx="2728811" cy="607583"/>
          </a:xfrm>
          <a:prstGeom prst="straightConnector1">
            <a:avLst/>
          </a:prstGeom>
          <a:noFill/>
          <a:ln w="38100" cap="flat" cmpd="sng" algn="ctr">
            <a:solidFill>
              <a:sysClr val="windowText" lastClr="000000"/>
            </a:solidFill>
            <a:prstDash val="solid"/>
            <a:miter lim="800000"/>
            <a:tailEnd type="triangle" w="lg" len="lg"/>
          </a:ln>
          <a:effectLst/>
        </p:spPr>
      </p:cxnSp>
      <p:grpSp>
        <p:nvGrpSpPr>
          <p:cNvPr id="55" name="Group 54">
            <a:extLst>
              <a:ext uri="{FF2B5EF4-FFF2-40B4-BE49-F238E27FC236}">
                <a16:creationId xmlns:a16="http://schemas.microsoft.com/office/drawing/2014/main" id="{EAAF1B45-4F24-694E-B462-007E2EC76F2E}"/>
              </a:ext>
            </a:extLst>
          </p:cNvPr>
          <p:cNvGrpSpPr/>
          <p:nvPr/>
        </p:nvGrpSpPr>
        <p:grpSpPr>
          <a:xfrm>
            <a:off x="4080269" y="5125887"/>
            <a:ext cx="543066" cy="236790"/>
            <a:chOff x="8910190" y="4510267"/>
            <a:chExt cx="1131154" cy="372319"/>
          </a:xfrm>
        </p:grpSpPr>
        <p:cxnSp>
          <p:nvCxnSpPr>
            <p:cNvPr id="56" name="Straight Connector 55">
              <a:extLst>
                <a:ext uri="{FF2B5EF4-FFF2-40B4-BE49-F238E27FC236}">
                  <a16:creationId xmlns:a16="http://schemas.microsoft.com/office/drawing/2014/main" id="{DCB71D82-4A7C-B101-28A2-C0FB49441290}"/>
                </a:ext>
              </a:extLst>
            </p:cNvPr>
            <p:cNvCxnSpPr>
              <a:cxnSpLocks/>
            </p:cNvCxnSpPr>
            <p:nvPr/>
          </p:nvCxnSpPr>
          <p:spPr>
            <a:xfrm>
              <a:off x="8910190" y="4517411"/>
              <a:ext cx="1131154" cy="0"/>
            </a:xfrm>
            <a:prstGeom prst="line">
              <a:avLst/>
            </a:prstGeom>
            <a:noFill/>
            <a:ln w="25400" cap="flat" cmpd="sng" algn="ctr">
              <a:solidFill>
                <a:sysClr val="windowText" lastClr="000000"/>
              </a:solidFill>
              <a:prstDash val="solid"/>
              <a:miter lim="800000"/>
            </a:ln>
            <a:effectLst/>
          </p:spPr>
        </p:cxnSp>
        <p:cxnSp>
          <p:nvCxnSpPr>
            <p:cNvPr id="57" name="Straight Connector 56">
              <a:extLst>
                <a:ext uri="{FF2B5EF4-FFF2-40B4-BE49-F238E27FC236}">
                  <a16:creationId xmlns:a16="http://schemas.microsoft.com/office/drawing/2014/main" id="{022A0FAA-3038-4F17-6706-4A19E6B7F0CE}"/>
                </a:ext>
              </a:extLst>
            </p:cNvPr>
            <p:cNvCxnSpPr>
              <a:cxnSpLocks/>
            </p:cNvCxnSpPr>
            <p:nvPr/>
          </p:nvCxnSpPr>
          <p:spPr>
            <a:xfrm>
              <a:off x="8910190" y="4871870"/>
              <a:ext cx="1123488" cy="0"/>
            </a:xfrm>
            <a:prstGeom prst="line">
              <a:avLst/>
            </a:prstGeom>
            <a:noFill/>
            <a:ln w="25400" cap="flat" cmpd="sng" algn="ctr">
              <a:solidFill>
                <a:sysClr val="windowText" lastClr="000000"/>
              </a:solidFill>
              <a:prstDash val="solid"/>
              <a:miter lim="800000"/>
            </a:ln>
            <a:effectLst/>
          </p:spPr>
        </p:cxnSp>
        <p:cxnSp>
          <p:nvCxnSpPr>
            <p:cNvPr id="58" name="Straight Connector 57">
              <a:extLst>
                <a:ext uri="{FF2B5EF4-FFF2-40B4-BE49-F238E27FC236}">
                  <a16:creationId xmlns:a16="http://schemas.microsoft.com/office/drawing/2014/main" id="{B57E5024-DE3E-79F5-F68A-F9FC8ED73477}"/>
                </a:ext>
              </a:extLst>
            </p:cNvPr>
            <p:cNvCxnSpPr>
              <a:cxnSpLocks/>
            </p:cNvCxnSpPr>
            <p:nvPr/>
          </p:nvCxnSpPr>
          <p:spPr>
            <a:xfrm>
              <a:off x="10037772" y="4510267"/>
              <a:ext cx="0" cy="372319"/>
            </a:xfrm>
            <a:prstGeom prst="line">
              <a:avLst/>
            </a:prstGeom>
            <a:noFill/>
            <a:ln w="25400" cap="flat" cmpd="sng" algn="ctr">
              <a:solidFill>
                <a:sysClr val="windowText" lastClr="000000"/>
              </a:solidFill>
              <a:prstDash val="solid"/>
              <a:miter lim="800000"/>
            </a:ln>
            <a:effectLst/>
          </p:spPr>
        </p:cxnSp>
        <p:cxnSp>
          <p:nvCxnSpPr>
            <p:cNvPr id="59" name="Straight Connector 58">
              <a:extLst>
                <a:ext uri="{FF2B5EF4-FFF2-40B4-BE49-F238E27FC236}">
                  <a16:creationId xmlns:a16="http://schemas.microsoft.com/office/drawing/2014/main" id="{61F85FB4-E720-A6BE-85B8-6970CA25DF4C}"/>
                </a:ext>
              </a:extLst>
            </p:cNvPr>
            <p:cNvCxnSpPr>
              <a:cxnSpLocks/>
            </p:cNvCxnSpPr>
            <p:nvPr/>
          </p:nvCxnSpPr>
          <p:spPr>
            <a:xfrm>
              <a:off x="9790122" y="4510267"/>
              <a:ext cx="0" cy="372319"/>
            </a:xfrm>
            <a:prstGeom prst="line">
              <a:avLst/>
            </a:prstGeom>
            <a:noFill/>
            <a:ln w="25400" cap="flat" cmpd="sng" algn="ctr">
              <a:solidFill>
                <a:sysClr val="windowText" lastClr="000000"/>
              </a:solidFill>
              <a:prstDash val="solid"/>
              <a:miter lim="800000"/>
            </a:ln>
            <a:effectLst/>
          </p:spPr>
        </p:cxnSp>
        <p:cxnSp>
          <p:nvCxnSpPr>
            <p:cNvPr id="60" name="Straight Connector 59">
              <a:extLst>
                <a:ext uri="{FF2B5EF4-FFF2-40B4-BE49-F238E27FC236}">
                  <a16:creationId xmlns:a16="http://schemas.microsoft.com/office/drawing/2014/main" id="{9434A73C-E517-E7AC-511E-785E2C5DB8F7}"/>
                </a:ext>
              </a:extLst>
            </p:cNvPr>
            <p:cNvCxnSpPr>
              <a:cxnSpLocks/>
            </p:cNvCxnSpPr>
            <p:nvPr/>
          </p:nvCxnSpPr>
          <p:spPr>
            <a:xfrm>
              <a:off x="9535692" y="4510267"/>
              <a:ext cx="0" cy="372319"/>
            </a:xfrm>
            <a:prstGeom prst="line">
              <a:avLst/>
            </a:prstGeom>
            <a:noFill/>
            <a:ln w="25400" cap="flat" cmpd="sng" algn="ctr">
              <a:solidFill>
                <a:sysClr val="windowText" lastClr="000000"/>
              </a:solidFill>
              <a:prstDash val="solid"/>
              <a:miter lim="800000"/>
            </a:ln>
            <a:effectLst/>
          </p:spPr>
        </p:cxnSp>
        <p:cxnSp>
          <p:nvCxnSpPr>
            <p:cNvPr id="61" name="Straight Connector 60">
              <a:extLst>
                <a:ext uri="{FF2B5EF4-FFF2-40B4-BE49-F238E27FC236}">
                  <a16:creationId xmlns:a16="http://schemas.microsoft.com/office/drawing/2014/main" id="{3D3EE47D-5569-DAEC-C404-88CD0F69B923}"/>
                </a:ext>
              </a:extLst>
            </p:cNvPr>
            <p:cNvCxnSpPr>
              <a:cxnSpLocks/>
            </p:cNvCxnSpPr>
            <p:nvPr/>
          </p:nvCxnSpPr>
          <p:spPr>
            <a:xfrm>
              <a:off x="9284375" y="4510267"/>
              <a:ext cx="0" cy="372319"/>
            </a:xfrm>
            <a:prstGeom prst="line">
              <a:avLst/>
            </a:prstGeom>
            <a:noFill/>
            <a:ln w="25400" cap="flat" cmpd="sng" algn="ctr">
              <a:solidFill>
                <a:sysClr val="windowText" lastClr="000000"/>
              </a:solidFill>
              <a:prstDash val="solid"/>
              <a:miter lim="800000"/>
            </a:ln>
            <a:effectLst/>
          </p:spPr>
        </p:cxnSp>
      </p:grpSp>
      <p:grpSp>
        <p:nvGrpSpPr>
          <p:cNvPr id="62" name="Group 61">
            <a:extLst>
              <a:ext uri="{FF2B5EF4-FFF2-40B4-BE49-F238E27FC236}">
                <a16:creationId xmlns:a16="http://schemas.microsoft.com/office/drawing/2014/main" id="{C9C37C89-7A63-6393-FBF5-21AD1241DC76}"/>
              </a:ext>
            </a:extLst>
          </p:cNvPr>
          <p:cNvGrpSpPr/>
          <p:nvPr/>
        </p:nvGrpSpPr>
        <p:grpSpPr>
          <a:xfrm>
            <a:off x="1957359" y="5124457"/>
            <a:ext cx="543066" cy="236790"/>
            <a:chOff x="8910190" y="4510267"/>
            <a:chExt cx="1131154" cy="372319"/>
          </a:xfrm>
        </p:grpSpPr>
        <p:cxnSp>
          <p:nvCxnSpPr>
            <p:cNvPr id="63" name="Straight Connector 62">
              <a:extLst>
                <a:ext uri="{FF2B5EF4-FFF2-40B4-BE49-F238E27FC236}">
                  <a16:creationId xmlns:a16="http://schemas.microsoft.com/office/drawing/2014/main" id="{F3D18511-0079-47E9-A2C6-1447893260D0}"/>
                </a:ext>
              </a:extLst>
            </p:cNvPr>
            <p:cNvCxnSpPr>
              <a:cxnSpLocks/>
            </p:cNvCxnSpPr>
            <p:nvPr/>
          </p:nvCxnSpPr>
          <p:spPr>
            <a:xfrm>
              <a:off x="8910190" y="4517411"/>
              <a:ext cx="1131154" cy="0"/>
            </a:xfrm>
            <a:prstGeom prst="line">
              <a:avLst/>
            </a:prstGeom>
            <a:noFill/>
            <a:ln w="25400" cap="flat" cmpd="sng" algn="ctr">
              <a:solidFill>
                <a:sysClr val="windowText" lastClr="000000"/>
              </a:solidFill>
              <a:prstDash val="solid"/>
              <a:miter lim="800000"/>
            </a:ln>
            <a:effectLst/>
          </p:spPr>
        </p:cxnSp>
        <p:cxnSp>
          <p:nvCxnSpPr>
            <p:cNvPr id="128" name="Straight Connector 127">
              <a:extLst>
                <a:ext uri="{FF2B5EF4-FFF2-40B4-BE49-F238E27FC236}">
                  <a16:creationId xmlns:a16="http://schemas.microsoft.com/office/drawing/2014/main" id="{C56755E9-EC32-533D-3EFD-5165A09E719C}"/>
                </a:ext>
              </a:extLst>
            </p:cNvPr>
            <p:cNvCxnSpPr>
              <a:cxnSpLocks/>
            </p:cNvCxnSpPr>
            <p:nvPr/>
          </p:nvCxnSpPr>
          <p:spPr>
            <a:xfrm>
              <a:off x="8910190" y="4871870"/>
              <a:ext cx="1123488" cy="0"/>
            </a:xfrm>
            <a:prstGeom prst="line">
              <a:avLst/>
            </a:prstGeom>
            <a:noFill/>
            <a:ln w="25400" cap="flat" cmpd="sng" algn="ctr">
              <a:solidFill>
                <a:sysClr val="windowText" lastClr="000000"/>
              </a:solidFill>
              <a:prstDash val="solid"/>
              <a:miter lim="800000"/>
            </a:ln>
            <a:effectLst/>
          </p:spPr>
        </p:cxnSp>
        <p:cxnSp>
          <p:nvCxnSpPr>
            <p:cNvPr id="151" name="Straight Connector 150">
              <a:extLst>
                <a:ext uri="{FF2B5EF4-FFF2-40B4-BE49-F238E27FC236}">
                  <a16:creationId xmlns:a16="http://schemas.microsoft.com/office/drawing/2014/main" id="{597DA189-5D29-98C2-7A6A-8F7BE91AB7DA}"/>
                </a:ext>
              </a:extLst>
            </p:cNvPr>
            <p:cNvCxnSpPr>
              <a:cxnSpLocks/>
            </p:cNvCxnSpPr>
            <p:nvPr/>
          </p:nvCxnSpPr>
          <p:spPr>
            <a:xfrm>
              <a:off x="10037772" y="4510267"/>
              <a:ext cx="0" cy="372319"/>
            </a:xfrm>
            <a:prstGeom prst="line">
              <a:avLst/>
            </a:prstGeom>
            <a:noFill/>
            <a:ln w="25400" cap="flat" cmpd="sng" algn="ctr">
              <a:solidFill>
                <a:sysClr val="windowText" lastClr="000000"/>
              </a:solidFill>
              <a:prstDash val="solid"/>
              <a:miter lim="800000"/>
            </a:ln>
            <a:effectLst/>
          </p:spPr>
        </p:cxnSp>
        <p:cxnSp>
          <p:nvCxnSpPr>
            <p:cNvPr id="164" name="Straight Connector 163">
              <a:extLst>
                <a:ext uri="{FF2B5EF4-FFF2-40B4-BE49-F238E27FC236}">
                  <a16:creationId xmlns:a16="http://schemas.microsoft.com/office/drawing/2014/main" id="{79241700-367B-4175-F8C4-70BE64CF6EC0}"/>
                </a:ext>
              </a:extLst>
            </p:cNvPr>
            <p:cNvCxnSpPr>
              <a:cxnSpLocks/>
            </p:cNvCxnSpPr>
            <p:nvPr/>
          </p:nvCxnSpPr>
          <p:spPr>
            <a:xfrm>
              <a:off x="9790122" y="4510267"/>
              <a:ext cx="0" cy="372319"/>
            </a:xfrm>
            <a:prstGeom prst="line">
              <a:avLst/>
            </a:prstGeom>
            <a:noFill/>
            <a:ln w="25400" cap="flat" cmpd="sng" algn="ctr">
              <a:solidFill>
                <a:sysClr val="windowText" lastClr="000000"/>
              </a:solidFill>
              <a:prstDash val="solid"/>
              <a:miter lim="800000"/>
            </a:ln>
            <a:effectLst/>
          </p:spPr>
        </p:cxnSp>
        <p:cxnSp>
          <p:nvCxnSpPr>
            <p:cNvPr id="172" name="Straight Connector 171">
              <a:extLst>
                <a:ext uri="{FF2B5EF4-FFF2-40B4-BE49-F238E27FC236}">
                  <a16:creationId xmlns:a16="http://schemas.microsoft.com/office/drawing/2014/main" id="{7719F80A-C1B1-ACF3-8769-B3FD7C3D4210}"/>
                </a:ext>
              </a:extLst>
            </p:cNvPr>
            <p:cNvCxnSpPr>
              <a:cxnSpLocks/>
            </p:cNvCxnSpPr>
            <p:nvPr/>
          </p:nvCxnSpPr>
          <p:spPr>
            <a:xfrm>
              <a:off x="9535692" y="4510267"/>
              <a:ext cx="0" cy="372319"/>
            </a:xfrm>
            <a:prstGeom prst="line">
              <a:avLst/>
            </a:prstGeom>
            <a:noFill/>
            <a:ln w="25400" cap="flat" cmpd="sng" algn="ctr">
              <a:solidFill>
                <a:sysClr val="windowText" lastClr="000000"/>
              </a:solidFill>
              <a:prstDash val="solid"/>
              <a:miter lim="800000"/>
            </a:ln>
            <a:effectLst/>
          </p:spPr>
        </p:cxnSp>
        <p:cxnSp>
          <p:nvCxnSpPr>
            <p:cNvPr id="180" name="Straight Connector 179">
              <a:extLst>
                <a:ext uri="{FF2B5EF4-FFF2-40B4-BE49-F238E27FC236}">
                  <a16:creationId xmlns:a16="http://schemas.microsoft.com/office/drawing/2014/main" id="{0E87A998-F9D1-7835-1B8E-9B73890D01A4}"/>
                </a:ext>
              </a:extLst>
            </p:cNvPr>
            <p:cNvCxnSpPr>
              <a:cxnSpLocks/>
            </p:cNvCxnSpPr>
            <p:nvPr/>
          </p:nvCxnSpPr>
          <p:spPr>
            <a:xfrm>
              <a:off x="9284375" y="4510267"/>
              <a:ext cx="0" cy="372319"/>
            </a:xfrm>
            <a:prstGeom prst="line">
              <a:avLst/>
            </a:prstGeom>
            <a:noFill/>
            <a:ln w="25400" cap="flat" cmpd="sng" algn="ctr">
              <a:solidFill>
                <a:sysClr val="windowText" lastClr="000000"/>
              </a:solidFill>
              <a:prstDash val="solid"/>
              <a:miter lim="800000"/>
            </a:ln>
            <a:effectLst/>
          </p:spPr>
        </p:cxnSp>
      </p:grpSp>
      <p:sp>
        <p:nvSpPr>
          <p:cNvPr id="3" name="Rectangle 2">
            <a:extLst>
              <a:ext uri="{FF2B5EF4-FFF2-40B4-BE49-F238E27FC236}">
                <a16:creationId xmlns:a16="http://schemas.microsoft.com/office/drawing/2014/main" id="{28D98AE6-7243-6484-0861-FFE2B676DA68}"/>
              </a:ext>
            </a:extLst>
          </p:cNvPr>
          <p:cNvSpPr/>
          <p:nvPr/>
        </p:nvSpPr>
        <p:spPr>
          <a:xfrm>
            <a:off x="6291550" y="4463593"/>
            <a:ext cx="4287437" cy="1434888"/>
          </a:xfrm>
          <a:prstGeom prst="rect">
            <a:avLst/>
          </a:prstGeom>
          <a:noFill/>
          <a:ln w="38100" cap="flat" cmpd="sng" algn="ctr">
            <a:solidFill>
              <a:srgbClr val="156082">
                <a:shade val="15000"/>
              </a:srgbClr>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mj-lt"/>
              <a:ea typeface="+mn-ea"/>
              <a:cs typeface="Times New Roman" panose="02020603050405020304" pitchFamily="18" charset="0"/>
            </a:endParaRPr>
          </a:p>
        </p:txBody>
      </p:sp>
      <p:sp>
        <p:nvSpPr>
          <p:cNvPr id="4" name="TextBox 3">
            <a:extLst>
              <a:ext uri="{FF2B5EF4-FFF2-40B4-BE49-F238E27FC236}">
                <a16:creationId xmlns:a16="http://schemas.microsoft.com/office/drawing/2014/main" id="{2F779736-BF05-7459-EB21-E5AFC8DE1688}"/>
              </a:ext>
            </a:extLst>
          </p:cNvPr>
          <p:cNvSpPr txBox="1"/>
          <p:nvPr/>
        </p:nvSpPr>
        <p:spPr>
          <a:xfrm>
            <a:off x="1280582" y="2942333"/>
            <a:ext cx="2440834" cy="400110"/>
          </a:xfrm>
          <a:prstGeom prst="rect">
            <a:avLst/>
          </a:prstGeom>
          <a:noFill/>
        </p:spPr>
        <p:txBody>
          <a:bodyPr wrap="square" rtlCol="0">
            <a:spAutoFit/>
          </a:bodyPr>
          <a:lstStyle/>
          <a:p>
            <a:pPr algn="ctr"/>
            <a:r>
              <a:rPr lang="en-US" sz="2000">
                <a:solidFill>
                  <a:prstClr val="black"/>
                </a:solidFill>
                <a:latin typeface="+mj-lt"/>
                <a:cs typeface="Times New Roman" panose="02020603050405020304" pitchFamily="18" charset="0"/>
              </a:rPr>
              <a:t>Pool Manager</a:t>
            </a:r>
          </a:p>
        </p:txBody>
      </p:sp>
      <p:sp>
        <p:nvSpPr>
          <p:cNvPr id="5" name="TextBox 4">
            <a:extLst>
              <a:ext uri="{FF2B5EF4-FFF2-40B4-BE49-F238E27FC236}">
                <a16:creationId xmlns:a16="http://schemas.microsoft.com/office/drawing/2014/main" id="{36DCD2DB-F688-4DFC-8D15-CAF49E3356B6}"/>
              </a:ext>
            </a:extLst>
          </p:cNvPr>
          <p:cNvSpPr txBox="1"/>
          <p:nvPr/>
        </p:nvSpPr>
        <p:spPr>
          <a:xfrm>
            <a:off x="8148070" y="2971458"/>
            <a:ext cx="2168422" cy="400110"/>
          </a:xfrm>
          <a:prstGeom prst="rect">
            <a:avLst/>
          </a:prstGeom>
          <a:noFill/>
        </p:spPr>
        <p:txBody>
          <a:bodyPr wrap="square" rtlCol="0">
            <a:spAutoFit/>
          </a:bodyPr>
          <a:lstStyle/>
          <a:p>
            <a:pPr algn="ctr"/>
            <a:r>
              <a:rPr lang="en-US" sz="2000">
                <a:solidFill>
                  <a:prstClr val="black"/>
                </a:solidFill>
                <a:latin typeface="+mj-lt"/>
                <a:cs typeface="Times New Roman" panose="02020603050405020304" pitchFamily="18" charset="0"/>
              </a:rPr>
              <a:t>Pool Manager</a:t>
            </a:r>
          </a:p>
        </p:txBody>
      </p:sp>
      <p:sp>
        <p:nvSpPr>
          <p:cNvPr id="43" name="Rectangle 42">
            <a:extLst>
              <a:ext uri="{FF2B5EF4-FFF2-40B4-BE49-F238E27FC236}">
                <a16:creationId xmlns:a16="http://schemas.microsoft.com/office/drawing/2014/main" id="{766610FC-FA68-0AAC-6F95-9126789D445B}"/>
              </a:ext>
            </a:extLst>
          </p:cNvPr>
          <p:cNvSpPr/>
          <p:nvPr/>
        </p:nvSpPr>
        <p:spPr>
          <a:xfrm>
            <a:off x="2179717" y="3369566"/>
            <a:ext cx="2124892" cy="868526"/>
          </a:xfrm>
          <a:prstGeom prst="rect">
            <a:avLst/>
          </a:prstGeom>
          <a:solidFill>
            <a:srgbClr val="E97132">
              <a:lumMod val="40000"/>
              <a:lumOff val="6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endParaRPr>
          </a:p>
        </p:txBody>
      </p:sp>
      <p:sp>
        <p:nvSpPr>
          <p:cNvPr id="44" name="Rectangle 43">
            <a:extLst>
              <a:ext uri="{FF2B5EF4-FFF2-40B4-BE49-F238E27FC236}">
                <a16:creationId xmlns:a16="http://schemas.microsoft.com/office/drawing/2014/main" id="{971C82B3-CB0C-C82C-8A09-690FB2D4AF9A}"/>
              </a:ext>
            </a:extLst>
          </p:cNvPr>
          <p:cNvSpPr/>
          <p:nvPr/>
        </p:nvSpPr>
        <p:spPr>
          <a:xfrm>
            <a:off x="7415382" y="3369566"/>
            <a:ext cx="2124892" cy="868526"/>
          </a:xfrm>
          <a:prstGeom prst="rect">
            <a:avLst/>
          </a:prstGeom>
          <a:solidFill>
            <a:srgbClr val="E97132">
              <a:lumMod val="40000"/>
              <a:lumOff val="6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endParaRPr>
          </a:p>
        </p:txBody>
      </p:sp>
      <p:cxnSp>
        <p:nvCxnSpPr>
          <p:cNvPr id="50" name="Straight Arrow Connector 49">
            <a:extLst>
              <a:ext uri="{FF2B5EF4-FFF2-40B4-BE49-F238E27FC236}">
                <a16:creationId xmlns:a16="http://schemas.microsoft.com/office/drawing/2014/main" id="{9044B1C5-3EBD-71BD-0729-94D6BF998304}"/>
              </a:ext>
            </a:extLst>
          </p:cNvPr>
          <p:cNvCxnSpPr>
            <a:cxnSpLocks/>
            <a:stCxn id="43" idx="2"/>
            <a:endCxn id="32" idx="0"/>
          </p:cNvCxnSpPr>
          <p:nvPr/>
        </p:nvCxnSpPr>
        <p:spPr>
          <a:xfrm flipH="1">
            <a:off x="2223145" y="4238092"/>
            <a:ext cx="1019018" cy="571928"/>
          </a:xfrm>
          <a:prstGeom prst="straightConnector1">
            <a:avLst/>
          </a:prstGeom>
          <a:noFill/>
          <a:ln w="38100" cap="flat" cmpd="sng" algn="ctr">
            <a:solidFill>
              <a:sysClr val="windowText" lastClr="000000"/>
            </a:solidFill>
            <a:prstDash val="solid"/>
            <a:miter lim="800000"/>
            <a:tailEnd type="triangle" w="lg" len="lg"/>
          </a:ln>
          <a:effectLst/>
        </p:spPr>
      </p:cxnSp>
      <p:cxnSp>
        <p:nvCxnSpPr>
          <p:cNvPr id="132" name="Straight Arrow Connector 131">
            <a:extLst>
              <a:ext uri="{FF2B5EF4-FFF2-40B4-BE49-F238E27FC236}">
                <a16:creationId xmlns:a16="http://schemas.microsoft.com/office/drawing/2014/main" id="{1B774263-7417-6D7E-2795-24BE5A73B208}"/>
              </a:ext>
            </a:extLst>
          </p:cNvPr>
          <p:cNvCxnSpPr>
            <a:cxnSpLocks/>
            <a:stCxn id="44" idx="2"/>
            <a:endCxn id="133" idx="0"/>
          </p:cNvCxnSpPr>
          <p:nvPr/>
        </p:nvCxnSpPr>
        <p:spPr>
          <a:xfrm>
            <a:off x="8477828" y="4238092"/>
            <a:ext cx="1232000" cy="562406"/>
          </a:xfrm>
          <a:prstGeom prst="straightConnector1">
            <a:avLst/>
          </a:prstGeom>
          <a:noFill/>
          <a:ln w="38100" cap="flat" cmpd="sng" algn="ctr">
            <a:solidFill>
              <a:sysClr val="windowText" lastClr="000000"/>
            </a:solidFill>
            <a:prstDash val="solid"/>
            <a:miter lim="800000"/>
            <a:tailEnd type="triangle" w="lg" len="lg"/>
          </a:ln>
          <a:effectLst/>
        </p:spPr>
      </p:cxnSp>
      <p:sp>
        <p:nvSpPr>
          <p:cNvPr id="139" name="TextBox 138">
            <a:extLst>
              <a:ext uri="{FF2B5EF4-FFF2-40B4-BE49-F238E27FC236}">
                <a16:creationId xmlns:a16="http://schemas.microsoft.com/office/drawing/2014/main" id="{D335C1E8-E3E8-5AFB-121C-FA29A406918B}"/>
              </a:ext>
            </a:extLst>
          </p:cNvPr>
          <p:cNvSpPr txBox="1"/>
          <p:nvPr/>
        </p:nvSpPr>
        <p:spPr>
          <a:xfrm>
            <a:off x="6277214" y="5972568"/>
            <a:ext cx="2535590" cy="400110"/>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cs typeface="Times New Roman" panose="02020603050405020304" pitchFamily="18" charset="0"/>
              </a:rPr>
              <a:t>Instance Pool (LL)</a:t>
            </a:r>
          </a:p>
        </p:txBody>
      </p:sp>
      <p:sp>
        <p:nvSpPr>
          <p:cNvPr id="147" name="TextBox 146">
            <a:extLst>
              <a:ext uri="{FF2B5EF4-FFF2-40B4-BE49-F238E27FC236}">
                <a16:creationId xmlns:a16="http://schemas.microsoft.com/office/drawing/2014/main" id="{5E469C8C-08C1-C94D-7E92-9D042D1E65E3}"/>
              </a:ext>
            </a:extLst>
          </p:cNvPr>
          <p:cNvSpPr txBox="1"/>
          <p:nvPr/>
        </p:nvSpPr>
        <p:spPr>
          <a:xfrm>
            <a:off x="5400892" y="3603774"/>
            <a:ext cx="719359" cy="400110"/>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cs typeface="Times New Roman" panose="02020603050405020304" pitchFamily="18" charset="0"/>
              </a:rPr>
              <a:t>…</a:t>
            </a:r>
          </a:p>
        </p:txBody>
      </p:sp>
      <p:cxnSp>
        <p:nvCxnSpPr>
          <p:cNvPr id="148" name="Straight Arrow Connector 147">
            <a:extLst>
              <a:ext uri="{FF2B5EF4-FFF2-40B4-BE49-F238E27FC236}">
                <a16:creationId xmlns:a16="http://schemas.microsoft.com/office/drawing/2014/main" id="{213C8C25-CD0C-6B7D-1409-7947853D7B7D}"/>
              </a:ext>
            </a:extLst>
          </p:cNvPr>
          <p:cNvCxnSpPr>
            <a:cxnSpLocks/>
          </p:cNvCxnSpPr>
          <p:nvPr/>
        </p:nvCxnSpPr>
        <p:spPr>
          <a:xfrm>
            <a:off x="2485333" y="2599255"/>
            <a:ext cx="494641" cy="0"/>
          </a:xfrm>
          <a:prstGeom prst="straightConnector1">
            <a:avLst/>
          </a:prstGeom>
          <a:noFill/>
          <a:ln w="38100" cap="flat" cmpd="sng" algn="ctr">
            <a:solidFill>
              <a:sysClr val="windowText" lastClr="000000"/>
            </a:solidFill>
            <a:prstDash val="solid"/>
            <a:miter lim="800000"/>
            <a:tailEnd type="triangle" w="lg" len="lg"/>
          </a:ln>
          <a:effectLst/>
        </p:spPr>
      </p:cxnSp>
      <p:sp>
        <p:nvSpPr>
          <p:cNvPr id="23" name="Rectangle 22">
            <a:extLst>
              <a:ext uri="{FF2B5EF4-FFF2-40B4-BE49-F238E27FC236}">
                <a16:creationId xmlns:a16="http://schemas.microsoft.com/office/drawing/2014/main" id="{E51B313E-1A2E-20B8-03FC-5AAE1683475B}"/>
              </a:ext>
            </a:extLst>
          </p:cNvPr>
          <p:cNvSpPr/>
          <p:nvPr/>
        </p:nvSpPr>
        <p:spPr>
          <a:xfrm>
            <a:off x="2241822" y="3510112"/>
            <a:ext cx="1946810" cy="612963"/>
          </a:xfrm>
          <a:prstGeom prst="rect">
            <a:avLst/>
          </a:prstGeom>
          <a:solidFill>
            <a:srgbClr val="E97132">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rPr>
              <a:t>                                 </a:t>
            </a:r>
          </a:p>
        </p:txBody>
      </p:sp>
      <p:pic>
        <p:nvPicPr>
          <p:cNvPr id="24" name="Graphic 23" descr="Supply And Demand with solid fill">
            <a:extLst>
              <a:ext uri="{FF2B5EF4-FFF2-40B4-BE49-F238E27FC236}">
                <a16:creationId xmlns:a16="http://schemas.microsoft.com/office/drawing/2014/main" id="{70A8721E-1C4A-C99D-106A-1F6A5721E64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857224" y="3572385"/>
            <a:ext cx="373007" cy="494124"/>
          </a:xfrm>
          <a:prstGeom prst="rect">
            <a:avLst/>
          </a:prstGeom>
        </p:spPr>
      </p:pic>
      <p:sp>
        <p:nvSpPr>
          <p:cNvPr id="25" name="TextBox 24">
            <a:extLst>
              <a:ext uri="{FF2B5EF4-FFF2-40B4-BE49-F238E27FC236}">
                <a16:creationId xmlns:a16="http://schemas.microsoft.com/office/drawing/2014/main" id="{0A831847-7DA7-5A00-0F87-97A30299F0B1}"/>
              </a:ext>
            </a:extLst>
          </p:cNvPr>
          <p:cNvSpPr txBox="1"/>
          <p:nvPr/>
        </p:nvSpPr>
        <p:spPr>
          <a:xfrm>
            <a:off x="2278506" y="3492391"/>
            <a:ext cx="1730320"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cs typeface="Times New Roman" panose="02020603050405020304" pitchFamily="18" charset="0"/>
              </a:rPr>
              <a:t>Perf-Energy Profile</a:t>
            </a:r>
          </a:p>
        </p:txBody>
      </p:sp>
      <p:sp>
        <p:nvSpPr>
          <p:cNvPr id="26" name="Rectangle 25">
            <a:extLst>
              <a:ext uri="{FF2B5EF4-FFF2-40B4-BE49-F238E27FC236}">
                <a16:creationId xmlns:a16="http://schemas.microsoft.com/office/drawing/2014/main" id="{266237F9-2E2E-AE4C-F5E6-1A1BEB32F084}"/>
              </a:ext>
            </a:extLst>
          </p:cNvPr>
          <p:cNvSpPr/>
          <p:nvPr/>
        </p:nvSpPr>
        <p:spPr>
          <a:xfrm>
            <a:off x="7501787" y="3510112"/>
            <a:ext cx="1946810" cy="612963"/>
          </a:xfrm>
          <a:prstGeom prst="rect">
            <a:avLst/>
          </a:prstGeom>
          <a:solidFill>
            <a:srgbClr val="E97132">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rPr>
              <a:t>                                 </a:t>
            </a:r>
          </a:p>
        </p:txBody>
      </p:sp>
      <p:pic>
        <p:nvPicPr>
          <p:cNvPr id="27" name="Graphic 26" descr="Supply And Demand with solid fill">
            <a:extLst>
              <a:ext uri="{FF2B5EF4-FFF2-40B4-BE49-F238E27FC236}">
                <a16:creationId xmlns:a16="http://schemas.microsoft.com/office/drawing/2014/main" id="{50D00EC8-770A-1B95-B151-D9E924CC986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117189" y="3572385"/>
            <a:ext cx="373007" cy="494124"/>
          </a:xfrm>
          <a:prstGeom prst="rect">
            <a:avLst/>
          </a:prstGeom>
        </p:spPr>
      </p:pic>
      <p:sp>
        <p:nvSpPr>
          <p:cNvPr id="28" name="TextBox 27">
            <a:extLst>
              <a:ext uri="{FF2B5EF4-FFF2-40B4-BE49-F238E27FC236}">
                <a16:creationId xmlns:a16="http://schemas.microsoft.com/office/drawing/2014/main" id="{8CDF8B4C-9469-34EF-C281-9D9805C4EC4F}"/>
              </a:ext>
            </a:extLst>
          </p:cNvPr>
          <p:cNvSpPr txBox="1"/>
          <p:nvPr/>
        </p:nvSpPr>
        <p:spPr>
          <a:xfrm>
            <a:off x="7538471" y="3492391"/>
            <a:ext cx="1730320"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cs typeface="Times New Roman" panose="02020603050405020304" pitchFamily="18" charset="0"/>
              </a:rPr>
              <a:t>Perf-Energy Profile</a:t>
            </a:r>
          </a:p>
        </p:txBody>
      </p:sp>
      <p:sp>
        <p:nvSpPr>
          <p:cNvPr id="46" name="Rectangle 45">
            <a:extLst>
              <a:ext uri="{FF2B5EF4-FFF2-40B4-BE49-F238E27FC236}">
                <a16:creationId xmlns:a16="http://schemas.microsoft.com/office/drawing/2014/main" id="{252DDB6D-2AD9-9C9B-332F-940675C45AA8}"/>
              </a:ext>
            </a:extLst>
          </p:cNvPr>
          <p:cNvSpPr/>
          <p:nvPr/>
        </p:nvSpPr>
        <p:spPr>
          <a:xfrm>
            <a:off x="5004466" y="1975069"/>
            <a:ext cx="1489101" cy="707886"/>
          </a:xfrm>
          <a:prstGeom prst="rect">
            <a:avLst/>
          </a:prstGeom>
          <a:solidFill>
            <a:sysClr val="window" lastClr="FFFFFF">
              <a:lumMod val="95000"/>
            </a:sys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rPr>
              <a:t>Out-Len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err="1">
                <a:ln>
                  <a:noFill/>
                </a:ln>
                <a:solidFill>
                  <a:prstClr val="black"/>
                </a:solidFill>
                <a:effectLst/>
                <a:uLnTx/>
                <a:uFillTx/>
                <a:latin typeface="+mj-lt"/>
                <a:ea typeface="+mn-ea"/>
                <a:cs typeface="Times New Roman" panose="02020603050405020304" pitchFamily="18" charset="0"/>
              </a:rPr>
              <a:t>Predictio</a:t>
            </a:r>
            <a:r>
              <a:rPr lang="en-US" sz="2000" kern="0">
                <a:solidFill>
                  <a:prstClr val="black"/>
                </a:solidFill>
                <a:latin typeface="+mj-lt"/>
                <a:cs typeface="Times New Roman" panose="02020603050405020304" pitchFamily="18" charset="0"/>
              </a:rPr>
              <a:t>n</a:t>
            </a:r>
            <a:endPar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endParaRPr>
          </a:p>
        </p:txBody>
      </p:sp>
      <p:sp>
        <p:nvSpPr>
          <p:cNvPr id="36" name="Rectangle 35">
            <a:extLst>
              <a:ext uri="{FF2B5EF4-FFF2-40B4-BE49-F238E27FC236}">
                <a16:creationId xmlns:a16="http://schemas.microsoft.com/office/drawing/2014/main" id="{61937583-20CC-F443-1450-2DAEC25FC813}"/>
              </a:ext>
            </a:extLst>
          </p:cNvPr>
          <p:cNvSpPr/>
          <p:nvPr/>
        </p:nvSpPr>
        <p:spPr>
          <a:xfrm>
            <a:off x="3347531" y="1983837"/>
            <a:ext cx="1547317" cy="705040"/>
          </a:xfrm>
          <a:prstGeom prst="rect">
            <a:avLst/>
          </a:prstGeom>
          <a:solidFill>
            <a:sysClr val="window" lastClr="FFFFFF">
              <a:lumMod val="95000"/>
            </a:sys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endParaRPr>
          </a:p>
        </p:txBody>
      </p:sp>
      <p:sp>
        <p:nvSpPr>
          <p:cNvPr id="37" name="TextBox 36">
            <a:extLst>
              <a:ext uri="{FF2B5EF4-FFF2-40B4-BE49-F238E27FC236}">
                <a16:creationId xmlns:a16="http://schemas.microsoft.com/office/drawing/2014/main" id="{734B5912-D0CE-BB12-F0A3-64FBF8930677}"/>
              </a:ext>
            </a:extLst>
          </p:cNvPr>
          <p:cNvSpPr txBox="1"/>
          <p:nvPr/>
        </p:nvSpPr>
        <p:spPr>
          <a:xfrm>
            <a:off x="3313573" y="1983837"/>
            <a:ext cx="999519"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cs typeface="Times New Roman" panose="02020603050405020304" pitchFamily="18" charset="0"/>
              </a:rPr>
              <a:t>T-put Profile</a:t>
            </a:r>
          </a:p>
        </p:txBody>
      </p:sp>
      <p:sp>
        <p:nvSpPr>
          <p:cNvPr id="38" name="Rectangle 37">
            <a:extLst>
              <a:ext uri="{FF2B5EF4-FFF2-40B4-BE49-F238E27FC236}">
                <a16:creationId xmlns:a16="http://schemas.microsoft.com/office/drawing/2014/main" id="{7FAE135A-5653-4ECA-F9EB-0FED850CAB7F}"/>
              </a:ext>
            </a:extLst>
          </p:cNvPr>
          <p:cNvSpPr/>
          <p:nvPr/>
        </p:nvSpPr>
        <p:spPr>
          <a:xfrm>
            <a:off x="6600753" y="1973350"/>
            <a:ext cx="1547317" cy="707886"/>
          </a:xfrm>
          <a:prstGeom prst="rect">
            <a:avLst/>
          </a:prstGeom>
          <a:solidFill>
            <a:sysClr val="window" lastClr="FFFFFF">
              <a:lumMod val="95000"/>
            </a:sys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rPr>
              <a:t>Load</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rPr>
              <a:t>Prediction</a:t>
            </a:r>
          </a:p>
        </p:txBody>
      </p:sp>
      <p:pic>
        <p:nvPicPr>
          <p:cNvPr id="39" name="Graphic 38" descr="Exponential Graph with solid fill">
            <a:extLst>
              <a:ext uri="{FF2B5EF4-FFF2-40B4-BE49-F238E27FC236}">
                <a16:creationId xmlns:a16="http://schemas.microsoft.com/office/drawing/2014/main" id="{A35D583A-7D86-1DFE-7661-4C5562C4F442}"/>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256494" y="2099677"/>
            <a:ext cx="647691" cy="539481"/>
          </a:xfrm>
          <a:prstGeom prst="rect">
            <a:avLst/>
          </a:prstGeom>
        </p:spPr>
      </p:pic>
      <p:cxnSp>
        <p:nvCxnSpPr>
          <p:cNvPr id="40" name="Connector: Elbow 39">
            <a:extLst>
              <a:ext uri="{FF2B5EF4-FFF2-40B4-BE49-F238E27FC236}">
                <a16:creationId xmlns:a16="http://schemas.microsoft.com/office/drawing/2014/main" id="{00BBD863-B965-BDB9-C13A-7EFCF555E8AB}"/>
              </a:ext>
            </a:extLst>
          </p:cNvPr>
          <p:cNvCxnSpPr>
            <a:cxnSpLocks/>
            <a:stCxn id="131" idx="3"/>
            <a:endCxn id="3" idx="3"/>
          </p:cNvCxnSpPr>
          <p:nvPr/>
        </p:nvCxnSpPr>
        <p:spPr>
          <a:xfrm>
            <a:off x="8244177" y="2329013"/>
            <a:ext cx="2334810" cy="2852024"/>
          </a:xfrm>
          <a:prstGeom prst="bentConnector3">
            <a:avLst>
              <a:gd name="adj1" fmla="val 134268"/>
            </a:avLst>
          </a:prstGeom>
          <a:noFill/>
          <a:ln w="38100" cap="flat" cmpd="sng" algn="ctr">
            <a:solidFill>
              <a:sysClr val="windowText" lastClr="000000"/>
            </a:solidFill>
            <a:prstDash val="dash"/>
            <a:miter lim="800000"/>
            <a:headEnd type="none" w="lg" len="lg"/>
            <a:tailEnd type="triangle" w="lg" len="lg"/>
          </a:ln>
          <a:effectLst/>
        </p:spPr>
      </p:cxnSp>
      <p:sp>
        <p:nvSpPr>
          <p:cNvPr id="41" name="TextBox 40">
            <a:extLst>
              <a:ext uri="{FF2B5EF4-FFF2-40B4-BE49-F238E27FC236}">
                <a16:creationId xmlns:a16="http://schemas.microsoft.com/office/drawing/2014/main" id="{26F364E3-5FE3-829A-33EC-3A322F792AF5}"/>
              </a:ext>
            </a:extLst>
          </p:cNvPr>
          <p:cNvSpPr txBox="1"/>
          <p:nvPr/>
        </p:nvSpPr>
        <p:spPr>
          <a:xfrm>
            <a:off x="8721746" y="1974956"/>
            <a:ext cx="2291772" cy="707886"/>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cs typeface="Times New Roman" panose="02020603050405020304" pitchFamily="18" charset="0"/>
              </a:rPr>
              <a:t>Select Number of Instances</a:t>
            </a:r>
          </a:p>
        </p:txBody>
      </p:sp>
      <p:sp>
        <p:nvSpPr>
          <p:cNvPr id="29" name="TextBox 28">
            <a:extLst>
              <a:ext uri="{FF2B5EF4-FFF2-40B4-BE49-F238E27FC236}">
                <a16:creationId xmlns:a16="http://schemas.microsoft.com/office/drawing/2014/main" id="{614A80FF-367F-DEB7-C180-0337B17C8F90}"/>
              </a:ext>
            </a:extLst>
          </p:cNvPr>
          <p:cNvSpPr txBox="1"/>
          <p:nvPr/>
        </p:nvSpPr>
        <p:spPr>
          <a:xfrm>
            <a:off x="10370248" y="540787"/>
            <a:ext cx="2649613" cy="615553"/>
          </a:xfrm>
          <a:prstGeom prst="rect">
            <a:avLst/>
          </a:prstGeom>
          <a:noFill/>
        </p:spPr>
        <p:txBody>
          <a:bodyPr wrap="square">
            <a:spAutoFit/>
          </a:bodyPr>
          <a:lstStyle/>
          <a:p>
            <a:pPr lvl="1"/>
            <a:r>
              <a:rPr lang="en-US" sz="1600" dirty="0"/>
              <a:t>[HPCA 2025]</a:t>
            </a:r>
          </a:p>
          <a:p>
            <a:pPr marL="742950" lvl="1" indent="-285750">
              <a:buFont typeface="Courier New" panose="02070309020205020404" pitchFamily="49" charset="0"/>
              <a:buChar char="o"/>
            </a:pPr>
            <a:endParaRPr lang="en-US" sz="1800" dirty="0"/>
          </a:p>
        </p:txBody>
      </p:sp>
      <p:sp>
        <p:nvSpPr>
          <p:cNvPr id="47" name="Content Placeholder 2">
            <a:extLst>
              <a:ext uri="{FF2B5EF4-FFF2-40B4-BE49-F238E27FC236}">
                <a16:creationId xmlns:a16="http://schemas.microsoft.com/office/drawing/2014/main" id="{CEADF94F-B7AE-0705-4230-E7FADB673FFF}"/>
              </a:ext>
            </a:extLst>
          </p:cNvPr>
          <p:cNvSpPr txBox="1">
            <a:spLocks/>
          </p:cNvSpPr>
          <p:nvPr/>
        </p:nvSpPr>
        <p:spPr>
          <a:xfrm>
            <a:off x="3625447" y="6331914"/>
            <a:ext cx="4967002" cy="523340"/>
          </a:xfrm>
          <a:prstGeom prst="rect">
            <a:avLst/>
          </a:prstGeom>
          <a:effectLst/>
        </p:spPr>
        <p:txBody>
          <a:bodyPr vert="horz" lIns="91440" tIns="45720" rIns="91440" bIns="45720" rtlCol="0">
            <a:normAutofit fontScale="92500"/>
          </a:bodyPr>
          <a:lstStyle>
            <a:lvl1pPr marL="182880" indent="-274320" algn="l" defTabSz="914400" rtl="0" eaLnBrk="1" latinLnBrk="0" hangingPunct="1">
              <a:spcBef>
                <a:spcPct val="20000"/>
              </a:spcBef>
              <a:buClr>
                <a:schemeClr val="accent1"/>
              </a:buClr>
              <a:buSzPct val="85000"/>
              <a:buFont typeface="Courier New" panose="02070309020205020404" pitchFamily="49" charset="0"/>
              <a:buChar char="o"/>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buFont typeface="Courier New" panose="02070309020205020404" pitchFamily="49" charset="0"/>
              <a:buNone/>
            </a:pPr>
            <a:r>
              <a:rPr lang="en-US" sz="2000" dirty="0">
                <a:highlight>
                  <a:srgbClr val="FFFF00"/>
                </a:highlight>
              </a:rPr>
              <a:t>Different Instance pools for different requests</a:t>
            </a:r>
          </a:p>
        </p:txBody>
      </p:sp>
      <p:sp>
        <p:nvSpPr>
          <p:cNvPr id="49" name="Content Placeholder 2">
            <a:extLst>
              <a:ext uri="{FF2B5EF4-FFF2-40B4-BE49-F238E27FC236}">
                <a16:creationId xmlns:a16="http://schemas.microsoft.com/office/drawing/2014/main" id="{172428A7-8E57-9851-E6D4-24ED5CC20FCB}"/>
              </a:ext>
            </a:extLst>
          </p:cNvPr>
          <p:cNvSpPr txBox="1">
            <a:spLocks/>
          </p:cNvSpPr>
          <p:nvPr/>
        </p:nvSpPr>
        <p:spPr>
          <a:xfrm>
            <a:off x="2317088" y="4110355"/>
            <a:ext cx="4247137" cy="523340"/>
          </a:xfrm>
          <a:prstGeom prst="rect">
            <a:avLst/>
          </a:prstGeom>
          <a:effectLst/>
        </p:spPr>
        <p:txBody>
          <a:bodyPr vert="horz" lIns="91440" tIns="45720" rIns="91440" bIns="45720" rtlCol="0">
            <a:normAutofit/>
          </a:bodyPr>
          <a:lstStyle>
            <a:lvl1pPr marL="182880" indent="-274320" algn="l" defTabSz="914400" rtl="0" eaLnBrk="1" latinLnBrk="0" hangingPunct="1">
              <a:spcBef>
                <a:spcPct val="20000"/>
              </a:spcBef>
              <a:buClr>
                <a:schemeClr val="accent1"/>
              </a:buClr>
              <a:buSzPct val="85000"/>
              <a:buFont typeface="Courier New" panose="02070309020205020404" pitchFamily="49" charset="0"/>
              <a:buChar char="o"/>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buFont typeface="Courier New" panose="02070309020205020404" pitchFamily="49" charset="0"/>
              <a:buNone/>
            </a:pPr>
            <a:r>
              <a:rPr lang="en-US" sz="2000" dirty="0">
                <a:highlight>
                  <a:srgbClr val="FFFF00"/>
                </a:highlight>
              </a:rPr>
              <a:t>Hierarchical control for dynamic load</a:t>
            </a:r>
          </a:p>
        </p:txBody>
      </p:sp>
      <p:sp>
        <p:nvSpPr>
          <p:cNvPr id="54" name="Content Placeholder 2">
            <a:extLst>
              <a:ext uri="{FF2B5EF4-FFF2-40B4-BE49-F238E27FC236}">
                <a16:creationId xmlns:a16="http://schemas.microsoft.com/office/drawing/2014/main" id="{37DDCBE4-F2ED-2A78-F346-1E0C1C0C4F81}"/>
              </a:ext>
            </a:extLst>
          </p:cNvPr>
          <p:cNvSpPr txBox="1">
            <a:spLocks/>
          </p:cNvSpPr>
          <p:nvPr/>
        </p:nvSpPr>
        <p:spPr>
          <a:xfrm>
            <a:off x="253341" y="2684781"/>
            <a:ext cx="4949068" cy="646316"/>
          </a:xfrm>
          <a:prstGeom prst="rect">
            <a:avLst/>
          </a:prstGeom>
          <a:effectLst/>
        </p:spPr>
        <p:txBody>
          <a:bodyPr vert="horz" lIns="91440" tIns="45720" rIns="91440" bIns="45720" rtlCol="0">
            <a:normAutofit/>
          </a:bodyPr>
          <a:lstStyle>
            <a:lvl1pPr marL="182880" indent="-274320" algn="l" defTabSz="914400" rtl="0" eaLnBrk="1" latinLnBrk="0" hangingPunct="1">
              <a:spcBef>
                <a:spcPct val="20000"/>
              </a:spcBef>
              <a:buClr>
                <a:schemeClr val="accent1"/>
              </a:buClr>
              <a:buSzPct val="85000"/>
              <a:buFont typeface="Courier New" panose="02070309020205020404" pitchFamily="49" charset="0"/>
              <a:buChar char="o"/>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buFont typeface="Courier New" panose="02070309020205020404" pitchFamily="49" charset="0"/>
              <a:buNone/>
            </a:pPr>
            <a:r>
              <a:rPr lang="en-US" sz="2000" dirty="0">
                <a:highlight>
                  <a:srgbClr val="FFFF00"/>
                </a:highlight>
              </a:rPr>
              <a:t>Profile-driven decisions</a:t>
            </a:r>
          </a:p>
        </p:txBody>
      </p:sp>
    </p:spTree>
    <p:extLst>
      <p:ext uri="{BB962C8B-B14F-4D97-AF65-F5344CB8AC3E}">
        <p14:creationId xmlns:p14="http://schemas.microsoft.com/office/powerpoint/2010/main" val="4262210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BA9AB-658A-6366-C713-F1A1A6904C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3182F4-A5E4-1F5E-F481-89CFA4DACFA4}"/>
              </a:ext>
            </a:extLst>
          </p:cNvPr>
          <p:cNvSpPr>
            <a:spLocks noGrp="1"/>
          </p:cNvSpPr>
          <p:nvPr>
            <p:ph type="title"/>
          </p:nvPr>
        </p:nvSpPr>
        <p:spPr>
          <a:xfrm>
            <a:off x="175286" y="410086"/>
            <a:ext cx="11570494" cy="970450"/>
          </a:xfrm>
        </p:spPr>
        <p:txBody>
          <a:bodyPr>
            <a:normAutofit/>
          </a:bodyPr>
          <a:lstStyle/>
          <a:p>
            <a:r>
              <a:rPr lang="en-US" sz="3200" i="1" kern="0" spc="0" dirty="0" err="1">
                <a:solidFill>
                  <a:srgbClr val="225F98"/>
                </a:solidFill>
                <a:latin typeface="Source Sans Pro" panose="020B0503030403020204" pitchFamily="34" charset="0"/>
                <a:ea typeface="Source Sans Pro" panose="020B0503030403020204" pitchFamily="34" charset="0"/>
                <a:cs typeface="Times New Roman" panose="02020603050405020304" pitchFamily="18" charset="0"/>
              </a:rPr>
              <a:t>DynamoLLM</a:t>
            </a:r>
            <a:r>
              <a:rPr lang="en-US" sz="3200" kern="0" spc="0" dirty="0">
                <a:solidFill>
                  <a:srgbClr val="225F98"/>
                </a:solidFill>
                <a:latin typeface="Source Sans Pro" panose="020B0503030403020204" pitchFamily="34" charset="0"/>
                <a:ea typeface="Source Sans Pro" panose="020B0503030403020204" pitchFamily="34" charset="0"/>
                <a:cs typeface="Times New Roman" panose="02020603050405020304" pitchFamily="18" charset="0"/>
              </a:rPr>
              <a:t>: Energy-Management for LLM Inference</a:t>
            </a:r>
          </a:p>
        </p:txBody>
      </p:sp>
      <p:sp>
        <p:nvSpPr>
          <p:cNvPr id="131" name="Rectangle 130">
            <a:extLst>
              <a:ext uri="{FF2B5EF4-FFF2-40B4-BE49-F238E27FC236}">
                <a16:creationId xmlns:a16="http://schemas.microsoft.com/office/drawing/2014/main" id="{554A1CA2-3E32-2E92-D97B-02D1600D34D2}"/>
              </a:ext>
            </a:extLst>
          </p:cNvPr>
          <p:cNvSpPr/>
          <p:nvPr/>
        </p:nvSpPr>
        <p:spPr>
          <a:xfrm>
            <a:off x="3253857" y="1896042"/>
            <a:ext cx="4990320" cy="865941"/>
          </a:xfrm>
          <a:prstGeom prst="rect">
            <a:avLst/>
          </a:prstGeom>
          <a:solidFill>
            <a:sysClr val="window" lastClr="FFFFFF">
              <a:lumMod val="75000"/>
            </a:sys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endParaRPr>
          </a:p>
        </p:txBody>
      </p:sp>
      <p:cxnSp>
        <p:nvCxnSpPr>
          <p:cNvPr id="140" name="Straight Arrow Connector 139">
            <a:extLst>
              <a:ext uri="{FF2B5EF4-FFF2-40B4-BE49-F238E27FC236}">
                <a16:creationId xmlns:a16="http://schemas.microsoft.com/office/drawing/2014/main" id="{474BBC06-DB33-8582-3FD4-A39263F57FFE}"/>
              </a:ext>
            </a:extLst>
          </p:cNvPr>
          <p:cNvCxnSpPr>
            <a:cxnSpLocks/>
          </p:cNvCxnSpPr>
          <p:nvPr/>
        </p:nvCxnSpPr>
        <p:spPr>
          <a:xfrm>
            <a:off x="2509195" y="2171309"/>
            <a:ext cx="483486" cy="0"/>
          </a:xfrm>
          <a:prstGeom prst="straightConnector1">
            <a:avLst/>
          </a:prstGeom>
          <a:noFill/>
          <a:ln w="38100" cap="flat" cmpd="sng" algn="ctr">
            <a:solidFill>
              <a:sysClr val="windowText" lastClr="000000"/>
            </a:solidFill>
            <a:prstDash val="solid"/>
            <a:miter lim="800000"/>
            <a:tailEnd type="triangle" w="lg" len="lg"/>
          </a:ln>
          <a:effectLst/>
        </p:spPr>
      </p:cxnSp>
      <p:cxnSp>
        <p:nvCxnSpPr>
          <p:cNvPr id="141" name="Straight Arrow Connector 140">
            <a:extLst>
              <a:ext uri="{FF2B5EF4-FFF2-40B4-BE49-F238E27FC236}">
                <a16:creationId xmlns:a16="http://schemas.microsoft.com/office/drawing/2014/main" id="{72777FAD-1ED9-62F1-31F8-6210A064414D}"/>
              </a:ext>
            </a:extLst>
          </p:cNvPr>
          <p:cNvCxnSpPr>
            <a:cxnSpLocks/>
          </p:cNvCxnSpPr>
          <p:nvPr/>
        </p:nvCxnSpPr>
        <p:spPr>
          <a:xfrm>
            <a:off x="2492311" y="2374666"/>
            <a:ext cx="494641" cy="0"/>
          </a:xfrm>
          <a:prstGeom prst="straightConnector1">
            <a:avLst/>
          </a:prstGeom>
          <a:noFill/>
          <a:ln w="38100" cap="flat" cmpd="sng" algn="ctr">
            <a:solidFill>
              <a:sysClr val="windowText" lastClr="000000"/>
            </a:solidFill>
            <a:prstDash val="solid"/>
            <a:miter lim="800000"/>
            <a:tailEnd type="triangle" w="lg" len="lg"/>
          </a:ln>
          <a:effectLst/>
        </p:spPr>
      </p:cxnSp>
      <p:sp>
        <p:nvSpPr>
          <p:cNvPr id="143" name="TextBox 142">
            <a:extLst>
              <a:ext uri="{FF2B5EF4-FFF2-40B4-BE49-F238E27FC236}">
                <a16:creationId xmlns:a16="http://schemas.microsoft.com/office/drawing/2014/main" id="{D87E0042-0D66-140B-69C5-CC97B65E5EA4}"/>
              </a:ext>
            </a:extLst>
          </p:cNvPr>
          <p:cNvSpPr txBox="1"/>
          <p:nvPr/>
        </p:nvSpPr>
        <p:spPr>
          <a:xfrm>
            <a:off x="812291" y="1989692"/>
            <a:ext cx="1466215" cy="707886"/>
          </a:xfrm>
          <a:prstGeom prst="rect">
            <a:avLst/>
          </a:prstGeom>
          <a:noFill/>
        </p:spPr>
        <p:txBody>
          <a:bodyPr wrap="square" rtlCol="0">
            <a:spAutoFit/>
          </a:bodyPr>
          <a:lstStyle/>
          <a:p>
            <a:pPr algn="ctr"/>
            <a:r>
              <a:rPr lang="en-US" sz="2000">
                <a:solidFill>
                  <a:prstClr val="black"/>
                </a:solidFill>
                <a:latin typeface="+mj-lt"/>
                <a:cs typeface="Times New Roman" panose="02020603050405020304" pitchFamily="18" charset="0"/>
              </a:rPr>
              <a:t>Inference Requests</a:t>
            </a:r>
          </a:p>
        </p:txBody>
      </p:sp>
      <p:sp>
        <p:nvSpPr>
          <p:cNvPr id="170" name="TextBox 169">
            <a:extLst>
              <a:ext uri="{FF2B5EF4-FFF2-40B4-BE49-F238E27FC236}">
                <a16:creationId xmlns:a16="http://schemas.microsoft.com/office/drawing/2014/main" id="{46E983AD-0D0F-9739-4EFB-D8D0BC710742}"/>
              </a:ext>
            </a:extLst>
          </p:cNvPr>
          <p:cNvSpPr txBox="1"/>
          <p:nvPr/>
        </p:nvSpPr>
        <p:spPr>
          <a:xfrm>
            <a:off x="2755568" y="1465077"/>
            <a:ext cx="2650388" cy="400110"/>
          </a:xfrm>
          <a:prstGeom prst="rect">
            <a:avLst/>
          </a:prstGeom>
          <a:noFill/>
        </p:spPr>
        <p:txBody>
          <a:bodyPr wrap="square" rtlCol="0">
            <a:spAutoFit/>
          </a:bodyPr>
          <a:lstStyle/>
          <a:p>
            <a:pPr algn="ctr"/>
            <a:r>
              <a:rPr lang="en-US" sz="2000">
                <a:solidFill>
                  <a:prstClr val="black"/>
                </a:solidFill>
                <a:latin typeface="+mj-lt"/>
                <a:cs typeface="Times New Roman" panose="02020603050405020304" pitchFamily="18" charset="0"/>
              </a:rPr>
              <a:t>Cluster Manager</a:t>
            </a:r>
          </a:p>
        </p:txBody>
      </p:sp>
      <p:pic>
        <p:nvPicPr>
          <p:cNvPr id="129" name="Picture 128" descr="A black and white line art of a video card&#10;&#10;Description automatically generated">
            <a:extLst>
              <a:ext uri="{FF2B5EF4-FFF2-40B4-BE49-F238E27FC236}">
                <a16:creationId xmlns:a16="http://schemas.microsoft.com/office/drawing/2014/main" id="{051BFA17-1F0E-7C2A-1BA3-628E37CEB886}"/>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8828080" y="4897026"/>
            <a:ext cx="440711" cy="359030"/>
          </a:xfrm>
          <a:prstGeom prst="rect">
            <a:avLst/>
          </a:prstGeom>
        </p:spPr>
      </p:pic>
      <p:pic>
        <p:nvPicPr>
          <p:cNvPr id="130" name="Picture 129" descr="A black and white line art of a video card&#10;&#10;Description automatically generated">
            <a:extLst>
              <a:ext uri="{FF2B5EF4-FFF2-40B4-BE49-F238E27FC236}">
                <a16:creationId xmlns:a16="http://schemas.microsoft.com/office/drawing/2014/main" id="{B9BF7A8C-6A9B-419A-99FB-E70C7960FD14}"/>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8706651" y="5015676"/>
            <a:ext cx="440711" cy="359030"/>
          </a:xfrm>
          <a:prstGeom prst="rect">
            <a:avLst/>
          </a:prstGeom>
        </p:spPr>
      </p:pic>
      <p:sp>
        <p:nvSpPr>
          <p:cNvPr id="133" name="Rectangle 132">
            <a:extLst>
              <a:ext uri="{FF2B5EF4-FFF2-40B4-BE49-F238E27FC236}">
                <a16:creationId xmlns:a16="http://schemas.microsoft.com/office/drawing/2014/main" id="{A20A47DD-6646-CB2E-905A-852A132095F8}"/>
              </a:ext>
            </a:extLst>
          </p:cNvPr>
          <p:cNvSpPr/>
          <p:nvPr/>
        </p:nvSpPr>
        <p:spPr>
          <a:xfrm>
            <a:off x="9325681" y="4800498"/>
            <a:ext cx="768294" cy="868524"/>
          </a:xfrm>
          <a:prstGeom prst="rect">
            <a:avLst/>
          </a:prstGeom>
          <a:solidFill>
            <a:srgbClr val="4EA72E">
              <a:lumMod val="40000"/>
              <a:lumOff val="6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endParaRPr>
          </a:p>
        </p:txBody>
      </p:sp>
      <p:pic>
        <p:nvPicPr>
          <p:cNvPr id="136" name="Picture 135" descr="A black and white line art of a video card&#10;&#10;Description automatically generated">
            <a:extLst>
              <a:ext uri="{FF2B5EF4-FFF2-40B4-BE49-F238E27FC236}">
                <a16:creationId xmlns:a16="http://schemas.microsoft.com/office/drawing/2014/main" id="{5C40FB9C-B64C-A479-2CB9-C5123B02F7B4}"/>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8592449" y="5147693"/>
            <a:ext cx="440711" cy="359030"/>
          </a:xfrm>
          <a:prstGeom prst="rect">
            <a:avLst/>
          </a:prstGeom>
        </p:spPr>
      </p:pic>
      <p:pic>
        <p:nvPicPr>
          <p:cNvPr id="137" name="Picture 136" descr="A black and white line art of a video card&#10;&#10;Description automatically generated">
            <a:extLst>
              <a:ext uri="{FF2B5EF4-FFF2-40B4-BE49-F238E27FC236}">
                <a16:creationId xmlns:a16="http://schemas.microsoft.com/office/drawing/2014/main" id="{AFD47D92-E22E-CBDD-551A-0C809D3CC798}"/>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8471019" y="5266343"/>
            <a:ext cx="440711" cy="359030"/>
          </a:xfrm>
          <a:prstGeom prst="rect">
            <a:avLst/>
          </a:prstGeom>
        </p:spPr>
      </p:pic>
      <p:sp>
        <p:nvSpPr>
          <p:cNvPr id="145" name="Rectangle 144">
            <a:extLst>
              <a:ext uri="{FF2B5EF4-FFF2-40B4-BE49-F238E27FC236}">
                <a16:creationId xmlns:a16="http://schemas.microsoft.com/office/drawing/2014/main" id="{D38F2081-13E9-3EA4-28FA-855475A86A4A}"/>
              </a:ext>
            </a:extLst>
          </p:cNvPr>
          <p:cNvSpPr/>
          <p:nvPr/>
        </p:nvSpPr>
        <p:spPr>
          <a:xfrm>
            <a:off x="646697" y="4463593"/>
            <a:ext cx="4287437" cy="1434888"/>
          </a:xfrm>
          <a:prstGeom prst="rect">
            <a:avLst/>
          </a:prstGeom>
          <a:noFill/>
          <a:ln w="38100" cap="flat" cmpd="sng" algn="ctr">
            <a:solidFill>
              <a:srgbClr val="156082">
                <a:shade val="15000"/>
              </a:srgbClr>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mj-lt"/>
              <a:ea typeface="+mn-ea"/>
              <a:cs typeface="Times New Roman" panose="02020603050405020304" pitchFamily="18" charset="0"/>
            </a:endParaRPr>
          </a:p>
        </p:txBody>
      </p:sp>
      <p:grpSp>
        <p:nvGrpSpPr>
          <p:cNvPr id="152" name="Group 151">
            <a:extLst>
              <a:ext uri="{FF2B5EF4-FFF2-40B4-BE49-F238E27FC236}">
                <a16:creationId xmlns:a16="http://schemas.microsoft.com/office/drawing/2014/main" id="{E977F0F4-EE1A-D677-02C8-B3DC8C2EFB7A}"/>
              </a:ext>
            </a:extLst>
          </p:cNvPr>
          <p:cNvGrpSpPr/>
          <p:nvPr/>
        </p:nvGrpSpPr>
        <p:grpSpPr>
          <a:xfrm>
            <a:off x="9436299" y="5137916"/>
            <a:ext cx="543066" cy="236790"/>
            <a:chOff x="8910190" y="4510267"/>
            <a:chExt cx="1131154" cy="372319"/>
          </a:xfrm>
        </p:grpSpPr>
        <p:cxnSp>
          <p:nvCxnSpPr>
            <p:cNvPr id="153" name="Straight Connector 152">
              <a:extLst>
                <a:ext uri="{FF2B5EF4-FFF2-40B4-BE49-F238E27FC236}">
                  <a16:creationId xmlns:a16="http://schemas.microsoft.com/office/drawing/2014/main" id="{5DE86B4E-F47F-8BC6-F0C8-1368063C27A4}"/>
                </a:ext>
              </a:extLst>
            </p:cNvPr>
            <p:cNvCxnSpPr>
              <a:cxnSpLocks/>
            </p:cNvCxnSpPr>
            <p:nvPr/>
          </p:nvCxnSpPr>
          <p:spPr>
            <a:xfrm>
              <a:off x="8910190" y="4517411"/>
              <a:ext cx="1131154" cy="0"/>
            </a:xfrm>
            <a:prstGeom prst="line">
              <a:avLst/>
            </a:prstGeom>
            <a:noFill/>
            <a:ln w="25400" cap="flat" cmpd="sng" algn="ctr">
              <a:solidFill>
                <a:sysClr val="windowText" lastClr="000000"/>
              </a:solidFill>
              <a:prstDash val="solid"/>
              <a:miter lim="800000"/>
            </a:ln>
            <a:effectLst/>
          </p:spPr>
        </p:cxnSp>
        <p:cxnSp>
          <p:nvCxnSpPr>
            <p:cNvPr id="154" name="Straight Connector 153">
              <a:extLst>
                <a:ext uri="{FF2B5EF4-FFF2-40B4-BE49-F238E27FC236}">
                  <a16:creationId xmlns:a16="http://schemas.microsoft.com/office/drawing/2014/main" id="{14CB229B-56C2-DE0E-2ED5-E332EF69CB6A}"/>
                </a:ext>
              </a:extLst>
            </p:cNvPr>
            <p:cNvCxnSpPr>
              <a:cxnSpLocks/>
            </p:cNvCxnSpPr>
            <p:nvPr/>
          </p:nvCxnSpPr>
          <p:spPr>
            <a:xfrm>
              <a:off x="8910190" y="4871870"/>
              <a:ext cx="1123488" cy="0"/>
            </a:xfrm>
            <a:prstGeom prst="line">
              <a:avLst/>
            </a:prstGeom>
            <a:noFill/>
            <a:ln w="25400" cap="flat" cmpd="sng" algn="ctr">
              <a:solidFill>
                <a:sysClr val="windowText" lastClr="000000"/>
              </a:solidFill>
              <a:prstDash val="solid"/>
              <a:miter lim="800000"/>
            </a:ln>
            <a:effectLst/>
          </p:spPr>
        </p:cxnSp>
        <p:cxnSp>
          <p:nvCxnSpPr>
            <p:cNvPr id="155" name="Straight Connector 154">
              <a:extLst>
                <a:ext uri="{FF2B5EF4-FFF2-40B4-BE49-F238E27FC236}">
                  <a16:creationId xmlns:a16="http://schemas.microsoft.com/office/drawing/2014/main" id="{AAECE872-B7E5-77A1-E36D-FC071ABAC0DD}"/>
                </a:ext>
              </a:extLst>
            </p:cNvPr>
            <p:cNvCxnSpPr>
              <a:cxnSpLocks/>
            </p:cNvCxnSpPr>
            <p:nvPr/>
          </p:nvCxnSpPr>
          <p:spPr>
            <a:xfrm>
              <a:off x="10037772" y="4510267"/>
              <a:ext cx="0" cy="372319"/>
            </a:xfrm>
            <a:prstGeom prst="line">
              <a:avLst/>
            </a:prstGeom>
            <a:noFill/>
            <a:ln w="25400" cap="flat" cmpd="sng" algn="ctr">
              <a:solidFill>
                <a:sysClr val="windowText" lastClr="000000"/>
              </a:solidFill>
              <a:prstDash val="solid"/>
              <a:miter lim="800000"/>
            </a:ln>
            <a:effectLst/>
          </p:spPr>
        </p:cxnSp>
        <p:cxnSp>
          <p:nvCxnSpPr>
            <p:cNvPr id="156" name="Straight Connector 155">
              <a:extLst>
                <a:ext uri="{FF2B5EF4-FFF2-40B4-BE49-F238E27FC236}">
                  <a16:creationId xmlns:a16="http://schemas.microsoft.com/office/drawing/2014/main" id="{0457F1EF-4A1B-B4FF-F7B4-52887EB5C7F2}"/>
                </a:ext>
              </a:extLst>
            </p:cNvPr>
            <p:cNvCxnSpPr>
              <a:cxnSpLocks/>
            </p:cNvCxnSpPr>
            <p:nvPr/>
          </p:nvCxnSpPr>
          <p:spPr>
            <a:xfrm>
              <a:off x="9790122" y="4510267"/>
              <a:ext cx="0" cy="372319"/>
            </a:xfrm>
            <a:prstGeom prst="line">
              <a:avLst/>
            </a:prstGeom>
            <a:noFill/>
            <a:ln w="25400" cap="flat" cmpd="sng" algn="ctr">
              <a:solidFill>
                <a:sysClr val="windowText" lastClr="000000"/>
              </a:solidFill>
              <a:prstDash val="solid"/>
              <a:miter lim="800000"/>
            </a:ln>
            <a:effectLst/>
          </p:spPr>
        </p:cxnSp>
        <p:cxnSp>
          <p:nvCxnSpPr>
            <p:cNvPr id="157" name="Straight Connector 156">
              <a:extLst>
                <a:ext uri="{FF2B5EF4-FFF2-40B4-BE49-F238E27FC236}">
                  <a16:creationId xmlns:a16="http://schemas.microsoft.com/office/drawing/2014/main" id="{23F38448-6DD2-12D7-C83A-E4F96D6FAC0E}"/>
                </a:ext>
              </a:extLst>
            </p:cNvPr>
            <p:cNvCxnSpPr>
              <a:cxnSpLocks/>
            </p:cNvCxnSpPr>
            <p:nvPr/>
          </p:nvCxnSpPr>
          <p:spPr>
            <a:xfrm>
              <a:off x="9535692" y="4510267"/>
              <a:ext cx="0" cy="372319"/>
            </a:xfrm>
            <a:prstGeom prst="line">
              <a:avLst/>
            </a:prstGeom>
            <a:noFill/>
            <a:ln w="25400" cap="flat" cmpd="sng" algn="ctr">
              <a:solidFill>
                <a:sysClr val="windowText" lastClr="000000"/>
              </a:solidFill>
              <a:prstDash val="solid"/>
              <a:miter lim="800000"/>
            </a:ln>
            <a:effectLst/>
          </p:spPr>
        </p:cxnSp>
        <p:cxnSp>
          <p:nvCxnSpPr>
            <p:cNvPr id="158" name="Straight Connector 157">
              <a:extLst>
                <a:ext uri="{FF2B5EF4-FFF2-40B4-BE49-F238E27FC236}">
                  <a16:creationId xmlns:a16="http://schemas.microsoft.com/office/drawing/2014/main" id="{8DE64245-A1B7-8021-A91C-50F5EE6D2081}"/>
                </a:ext>
              </a:extLst>
            </p:cNvPr>
            <p:cNvCxnSpPr>
              <a:cxnSpLocks/>
            </p:cNvCxnSpPr>
            <p:nvPr/>
          </p:nvCxnSpPr>
          <p:spPr>
            <a:xfrm>
              <a:off x="9284375" y="4510267"/>
              <a:ext cx="0" cy="372319"/>
            </a:xfrm>
            <a:prstGeom prst="line">
              <a:avLst/>
            </a:prstGeom>
            <a:noFill/>
            <a:ln w="25400" cap="flat" cmpd="sng" algn="ctr">
              <a:solidFill>
                <a:sysClr val="windowText" lastClr="000000"/>
              </a:solidFill>
              <a:prstDash val="solid"/>
              <a:miter lim="800000"/>
            </a:ln>
            <a:effectLst/>
          </p:spPr>
        </p:cxnSp>
      </p:grpSp>
      <p:sp>
        <p:nvSpPr>
          <p:cNvPr id="159" name="TextBox 158">
            <a:extLst>
              <a:ext uri="{FF2B5EF4-FFF2-40B4-BE49-F238E27FC236}">
                <a16:creationId xmlns:a16="http://schemas.microsoft.com/office/drawing/2014/main" id="{1D7B10AE-E82F-EA5C-CD6C-299585FF8C0E}"/>
              </a:ext>
            </a:extLst>
          </p:cNvPr>
          <p:cNvSpPr txBox="1"/>
          <p:nvPr/>
        </p:nvSpPr>
        <p:spPr>
          <a:xfrm>
            <a:off x="2750938" y="5972568"/>
            <a:ext cx="2535590" cy="400110"/>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cs typeface="Times New Roman" panose="02020603050405020304" pitchFamily="18" charset="0"/>
              </a:rPr>
              <a:t>Instance Pool (SS)</a:t>
            </a:r>
          </a:p>
        </p:txBody>
      </p:sp>
      <p:pic>
        <p:nvPicPr>
          <p:cNvPr id="6" name="Picture 5" descr="A black and white line art of a video card&#10;&#10;Description automatically generated">
            <a:extLst>
              <a:ext uri="{FF2B5EF4-FFF2-40B4-BE49-F238E27FC236}">
                <a16:creationId xmlns:a16="http://schemas.microsoft.com/office/drawing/2014/main" id="{2A4333D1-419E-11DF-ADB0-36296753AB26}"/>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6799856" y="4897026"/>
            <a:ext cx="440711" cy="359030"/>
          </a:xfrm>
          <a:prstGeom prst="rect">
            <a:avLst/>
          </a:prstGeom>
        </p:spPr>
      </p:pic>
      <p:pic>
        <p:nvPicPr>
          <p:cNvPr id="7" name="Picture 6" descr="A black and white line art of a video card&#10;&#10;Description automatically generated">
            <a:extLst>
              <a:ext uri="{FF2B5EF4-FFF2-40B4-BE49-F238E27FC236}">
                <a16:creationId xmlns:a16="http://schemas.microsoft.com/office/drawing/2014/main" id="{9FD58A52-7234-5E9A-150F-7B6064C4DA83}"/>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6678427" y="5015676"/>
            <a:ext cx="440711" cy="359030"/>
          </a:xfrm>
          <a:prstGeom prst="rect">
            <a:avLst/>
          </a:prstGeom>
        </p:spPr>
      </p:pic>
      <p:sp>
        <p:nvSpPr>
          <p:cNvPr id="8" name="Rectangle 7">
            <a:extLst>
              <a:ext uri="{FF2B5EF4-FFF2-40B4-BE49-F238E27FC236}">
                <a16:creationId xmlns:a16="http://schemas.microsoft.com/office/drawing/2014/main" id="{E163C882-12DE-C674-91B4-B9308055FA6C}"/>
              </a:ext>
            </a:extLst>
          </p:cNvPr>
          <p:cNvSpPr/>
          <p:nvPr/>
        </p:nvSpPr>
        <p:spPr>
          <a:xfrm>
            <a:off x="7297457" y="4800498"/>
            <a:ext cx="768294" cy="868524"/>
          </a:xfrm>
          <a:prstGeom prst="rect">
            <a:avLst/>
          </a:prstGeom>
          <a:solidFill>
            <a:srgbClr val="4EA72E">
              <a:lumMod val="40000"/>
              <a:lumOff val="6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endParaRPr>
          </a:p>
        </p:txBody>
      </p:sp>
      <p:pic>
        <p:nvPicPr>
          <p:cNvPr id="9" name="Picture 8" descr="A black and white line art of a video card&#10;&#10;Description automatically generated">
            <a:extLst>
              <a:ext uri="{FF2B5EF4-FFF2-40B4-BE49-F238E27FC236}">
                <a16:creationId xmlns:a16="http://schemas.microsoft.com/office/drawing/2014/main" id="{2C331496-536D-356E-EE3A-399AE5E12C91}"/>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6564225" y="5147693"/>
            <a:ext cx="440711" cy="359030"/>
          </a:xfrm>
          <a:prstGeom prst="rect">
            <a:avLst/>
          </a:prstGeom>
        </p:spPr>
      </p:pic>
      <p:pic>
        <p:nvPicPr>
          <p:cNvPr id="10" name="Picture 9" descr="A black and white line art of a video card&#10;&#10;Description automatically generated">
            <a:extLst>
              <a:ext uri="{FF2B5EF4-FFF2-40B4-BE49-F238E27FC236}">
                <a16:creationId xmlns:a16="http://schemas.microsoft.com/office/drawing/2014/main" id="{A1E97B1A-577F-040A-9BA9-3E8EAF1E85A3}"/>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6442795" y="5266343"/>
            <a:ext cx="440711" cy="359030"/>
          </a:xfrm>
          <a:prstGeom prst="rect">
            <a:avLst/>
          </a:prstGeom>
        </p:spPr>
      </p:pic>
      <p:grpSp>
        <p:nvGrpSpPr>
          <p:cNvPr id="11" name="Group 10">
            <a:extLst>
              <a:ext uri="{FF2B5EF4-FFF2-40B4-BE49-F238E27FC236}">
                <a16:creationId xmlns:a16="http://schemas.microsoft.com/office/drawing/2014/main" id="{F0BBED20-D567-9A2D-EAFB-406E2E20A08D}"/>
              </a:ext>
            </a:extLst>
          </p:cNvPr>
          <p:cNvGrpSpPr/>
          <p:nvPr/>
        </p:nvGrpSpPr>
        <p:grpSpPr>
          <a:xfrm>
            <a:off x="7408075" y="5137916"/>
            <a:ext cx="543066" cy="236790"/>
            <a:chOff x="8910190" y="4510267"/>
            <a:chExt cx="1131154" cy="372319"/>
          </a:xfrm>
        </p:grpSpPr>
        <p:cxnSp>
          <p:nvCxnSpPr>
            <p:cNvPr id="12" name="Straight Connector 11">
              <a:extLst>
                <a:ext uri="{FF2B5EF4-FFF2-40B4-BE49-F238E27FC236}">
                  <a16:creationId xmlns:a16="http://schemas.microsoft.com/office/drawing/2014/main" id="{6EA36F3A-1CC4-0581-096C-D8629658A8F0}"/>
                </a:ext>
              </a:extLst>
            </p:cNvPr>
            <p:cNvCxnSpPr>
              <a:cxnSpLocks/>
            </p:cNvCxnSpPr>
            <p:nvPr/>
          </p:nvCxnSpPr>
          <p:spPr>
            <a:xfrm>
              <a:off x="8910190" y="4517411"/>
              <a:ext cx="1131154" cy="0"/>
            </a:xfrm>
            <a:prstGeom prst="line">
              <a:avLst/>
            </a:prstGeom>
            <a:noFill/>
            <a:ln w="25400" cap="flat" cmpd="sng" algn="ctr">
              <a:solidFill>
                <a:sysClr val="windowText" lastClr="000000"/>
              </a:solidFill>
              <a:prstDash val="solid"/>
              <a:miter lim="800000"/>
            </a:ln>
            <a:effectLst/>
          </p:spPr>
        </p:cxnSp>
        <p:cxnSp>
          <p:nvCxnSpPr>
            <p:cNvPr id="13" name="Straight Connector 12">
              <a:extLst>
                <a:ext uri="{FF2B5EF4-FFF2-40B4-BE49-F238E27FC236}">
                  <a16:creationId xmlns:a16="http://schemas.microsoft.com/office/drawing/2014/main" id="{2EA07A57-1964-F022-4AA8-906EA1D92BC8}"/>
                </a:ext>
              </a:extLst>
            </p:cNvPr>
            <p:cNvCxnSpPr>
              <a:cxnSpLocks/>
            </p:cNvCxnSpPr>
            <p:nvPr/>
          </p:nvCxnSpPr>
          <p:spPr>
            <a:xfrm>
              <a:off x="8910190" y="4871870"/>
              <a:ext cx="1123488" cy="0"/>
            </a:xfrm>
            <a:prstGeom prst="line">
              <a:avLst/>
            </a:prstGeom>
            <a:noFill/>
            <a:ln w="25400" cap="flat" cmpd="sng" algn="ctr">
              <a:solidFill>
                <a:sysClr val="windowText" lastClr="000000"/>
              </a:solidFill>
              <a:prstDash val="solid"/>
              <a:miter lim="800000"/>
            </a:ln>
            <a:effectLst/>
          </p:spPr>
        </p:cxnSp>
        <p:cxnSp>
          <p:nvCxnSpPr>
            <p:cNvPr id="14" name="Straight Connector 13">
              <a:extLst>
                <a:ext uri="{FF2B5EF4-FFF2-40B4-BE49-F238E27FC236}">
                  <a16:creationId xmlns:a16="http://schemas.microsoft.com/office/drawing/2014/main" id="{675AFF36-E31D-731A-AF5E-3DE8B887CA7B}"/>
                </a:ext>
              </a:extLst>
            </p:cNvPr>
            <p:cNvCxnSpPr>
              <a:cxnSpLocks/>
            </p:cNvCxnSpPr>
            <p:nvPr/>
          </p:nvCxnSpPr>
          <p:spPr>
            <a:xfrm>
              <a:off x="10037772" y="4510267"/>
              <a:ext cx="0" cy="372319"/>
            </a:xfrm>
            <a:prstGeom prst="line">
              <a:avLst/>
            </a:prstGeom>
            <a:noFill/>
            <a:ln w="25400" cap="flat" cmpd="sng" algn="ctr">
              <a:solidFill>
                <a:sysClr val="windowText" lastClr="000000"/>
              </a:solidFill>
              <a:prstDash val="solid"/>
              <a:miter lim="800000"/>
            </a:ln>
            <a:effectLst/>
          </p:spPr>
        </p:cxnSp>
        <p:cxnSp>
          <p:nvCxnSpPr>
            <p:cNvPr id="15" name="Straight Connector 14">
              <a:extLst>
                <a:ext uri="{FF2B5EF4-FFF2-40B4-BE49-F238E27FC236}">
                  <a16:creationId xmlns:a16="http://schemas.microsoft.com/office/drawing/2014/main" id="{37362B59-ADA6-1C54-629E-536564710205}"/>
                </a:ext>
              </a:extLst>
            </p:cNvPr>
            <p:cNvCxnSpPr>
              <a:cxnSpLocks/>
            </p:cNvCxnSpPr>
            <p:nvPr/>
          </p:nvCxnSpPr>
          <p:spPr>
            <a:xfrm>
              <a:off x="9790122" y="4510267"/>
              <a:ext cx="0" cy="372319"/>
            </a:xfrm>
            <a:prstGeom prst="line">
              <a:avLst/>
            </a:prstGeom>
            <a:noFill/>
            <a:ln w="25400" cap="flat" cmpd="sng" algn="ctr">
              <a:solidFill>
                <a:sysClr val="windowText" lastClr="000000"/>
              </a:solidFill>
              <a:prstDash val="solid"/>
              <a:miter lim="800000"/>
            </a:ln>
            <a:effectLst/>
          </p:spPr>
        </p:cxnSp>
        <p:cxnSp>
          <p:nvCxnSpPr>
            <p:cNvPr id="16" name="Straight Connector 15">
              <a:extLst>
                <a:ext uri="{FF2B5EF4-FFF2-40B4-BE49-F238E27FC236}">
                  <a16:creationId xmlns:a16="http://schemas.microsoft.com/office/drawing/2014/main" id="{A405982C-F524-9920-FC59-E8257ECC440C}"/>
                </a:ext>
              </a:extLst>
            </p:cNvPr>
            <p:cNvCxnSpPr>
              <a:cxnSpLocks/>
            </p:cNvCxnSpPr>
            <p:nvPr/>
          </p:nvCxnSpPr>
          <p:spPr>
            <a:xfrm>
              <a:off x="9535692" y="4510267"/>
              <a:ext cx="0" cy="372319"/>
            </a:xfrm>
            <a:prstGeom prst="line">
              <a:avLst/>
            </a:prstGeom>
            <a:noFill/>
            <a:ln w="25400" cap="flat" cmpd="sng" algn="ctr">
              <a:solidFill>
                <a:sysClr val="windowText" lastClr="000000"/>
              </a:solidFill>
              <a:prstDash val="solid"/>
              <a:miter lim="800000"/>
            </a:ln>
            <a:effectLst/>
          </p:spPr>
        </p:cxnSp>
        <p:cxnSp>
          <p:nvCxnSpPr>
            <p:cNvPr id="17" name="Straight Connector 16">
              <a:extLst>
                <a:ext uri="{FF2B5EF4-FFF2-40B4-BE49-F238E27FC236}">
                  <a16:creationId xmlns:a16="http://schemas.microsoft.com/office/drawing/2014/main" id="{823178A5-5F11-22BF-744C-59C02CB665AA}"/>
                </a:ext>
              </a:extLst>
            </p:cNvPr>
            <p:cNvCxnSpPr>
              <a:cxnSpLocks/>
            </p:cNvCxnSpPr>
            <p:nvPr/>
          </p:nvCxnSpPr>
          <p:spPr>
            <a:xfrm>
              <a:off x="9284375" y="4510267"/>
              <a:ext cx="0" cy="372319"/>
            </a:xfrm>
            <a:prstGeom prst="line">
              <a:avLst/>
            </a:prstGeom>
            <a:noFill/>
            <a:ln w="25400" cap="flat" cmpd="sng" algn="ctr">
              <a:solidFill>
                <a:sysClr val="windowText" lastClr="000000"/>
              </a:solidFill>
              <a:prstDash val="solid"/>
              <a:miter lim="800000"/>
            </a:ln>
            <a:effectLst/>
          </p:spPr>
        </p:cxnSp>
      </p:grpSp>
      <p:pic>
        <p:nvPicPr>
          <p:cNvPr id="18" name="Picture 17" descr="A black and white line art of a video card&#10;&#10;Description automatically generated">
            <a:extLst>
              <a:ext uri="{FF2B5EF4-FFF2-40B4-BE49-F238E27FC236}">
                <a16:creationId xmlns:a16="http://schemas.microsoft.com/office/drawing/2014/main" id="{7E040549-2BD3-80A6-AC61-A8E187912935}"/>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3462197" y="4906803"/>
            <a:ext cx="440711" cy="359030"/>
          </a:xfrm>
          <a:prstGeom prst="rect">
            <a:avLst/>
          </a:prstGeom>
        </p:spPr>
      </p:pic>
      <p:pic>
        <p:nvPicPr>
          <p:cNvPr id="19" name="Picture 18" descr="A black and white line art of a video card&#10;&#10;Description automatically generated">
            <a:extLst>
              <a:ext uri="{FF2B5EF4-FFF2-40B4-BE49-F238E27FC236}">
                <a16:creationId xmlns:a16="http://schemas.microsoft.com/office/drawing/2014/main" id="{B25ABF1A-2C60-2626-D037-21F9424BC8E1}"/>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3340768" y="5025453"/>
            <a:ext cx="440711" cy="359030"/>
          </a:xfrm>
          <a:prstGeom prst="rect">
            <a:avLst/>
          </a:prstGeom>
        </p:spPr>
      </p:pic>
      <p:sp>
        <p:nvSpPr>
          <p:cNvPr id="20" name="Rectangle 19">
            <a:extLst>
              <a:ext uri="{FF2B5EF4-FFF2-40B4-BE49-F238E27FC236}">
                <a16:creationId xmlns:a16="http://schemas.microsoft.com/office/drawing/2014/main" id="{410F1BF1-0918-789F-10D4-F702AFF8D7A9}"/>
              </a:ext>
            </a:extLst>
          </p:cNvPr>
          <p:cNvSpPr/>
          <p:nvPr/>
        </p:nvSpPr>
        <p:spPr>
          <a:xfrm>
            <a:off x="3959798" y="4810275"/>
            <a:ext cx="768294" cy="868524"/>
          </a:xfrm>
          <a:prstGeom prst="rect">
            <a:avLst/>
          </a:prstGeom>
          <a:solidFill>
            <a:srgbClr val="4EA72E">
              <a:lumMod val="40000"/>
              <a:lumOff val="6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endParaRPr>
          </a:p>
        </p:txBody>
      </p:sp>
      <p:pic>
        <p:nvPicPr>
          <p:cNvPr id="21" name="Picture 20" descr="A black and white line art of a video card&#10;&#10;Description automatically generated">
            <a:extLst>
              <a:ext uri="{FF2B5EF4-FFF2-40B4-BE49-F238E27FC236}">
                <a16:creationId xmlns:a16="http://schemas.microsoft.com/office/drawing/2014/main" id="{FAF800D3-2D67-0E30-D88C-6CA90C427355}"/>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3226566" y="5157470"/>
            <a:ext cx="440711" cy="359030"/>
          </a:xfrm>
          <a:prstGeom prst="rect">
            <a:avLst/>
          </a:prstGeom>
        </p:spPr>
      </p:pic>
      <p:pic>
        <p:nvPicPr>
          <p:cNvPr id="22" name="Picture 21" descr="A black and white line art of a video card&#10;&#10;Description automatically generated">
            <a:extLst>
              <a:ext uri="{FF2B5EF4-FFF2-40B4-BE49-F238E27FC236}">
                <a16:creationId xmlns:a16="http://schemas.microsoft.com/office/drawing/2014/main" id="{7918CC08-BBE8-6225-A346-C8AC848391CC}"/>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3105136" y="5276120"/>
            <a:ext cx="440711" cy="359030"/>
          </a:xfrm>
          <a:prstGeom prst="rect">
            <a:avLst/>
          </a:prstGeom>
        </p:spPr>
      </p:pic>
      <p:pic>
        <p:nvPicPr>
          <p:cNvPr id="30" name="Picture 29" descr="A black and white line art of a video card&#10;&#10;Description automatically generated">
            <a:extLst>
              <a:ext uri="{FF2B5EF4-FFF2-40B4-BE49-F238E27FC236}">
                <a16:creationId xmlns:a16="http://schemas.microsoft.com/office/drawing/2014/main" id="{5CB561D5-EEE8-37A0-A717-3D854972F244}"/>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1341397" y="4906548"/>
            <a:ext cx="440711" cy="359030"/>
          </a:xfrm>
          <a:prstGeom prst="rect">
            <a:avLst/>
          </a:prstGeom>
        </p:spPr>
      </p:pic>
      <p:pic>
        <p:nvPicPr>
          <p:cNvPr id="31" name="Picture 30" descr="A black and white line art of a video card&#10;&#10;Description automatically generated">
            <a:extLst>
              <a:ext uri="{FF2B5EF4-FFF2-40B4-BE49-F238E27FC236}">
                <a16:creationId xmlns:a16="http://schemas.microsoft.com/office/drawing/2014/main" id="{D82BC0F3-3EC2-ECB8-1AAF-578F917E047F}"/>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1219968" y="5025198"/>
            <a:ext cx="440711" cy="359030"/>
          </a:xfrm>
          <a:prstGeom prst="rect">
            <a:avLst/>
          </a:prstGeom>
        </p:spPr>
      </p:pic>
      <p:sp>
        <p:nvSpPr>
          <p:cNvPr id="32" name="Rectangle 31">
            <a:extLst>
              <a:ext uri="{FF2B5EF4-FFF2-40B4-BE49-F238E27FC236}">
                <a16:creationId xmlns:a16="http://schemas.microsoft.com/office/drawing/2014/main" id="{F171F3B1-00C5-FAB5-9B04-D134CF22E59B}"/>
              </a:ext>
            </a:extLst>
          </p:cNvPr>
          <p:cNvSpPr/>
          <p:nvPr/>
        </p:nvSpPr>
        <p:spPr>
          <a:xfrm>
            <a:off x="1838998" y="4810020"/>
            <a:ext cx="768294" cy="868524"/>
          </a:xfrm>
          <a:prstGeom prst="rect">
            <a:avLst/>
          </a:prstGeom>
          <a:solidFill>
            <a:srgbClr val="4EA72E">
              <a:lumMod val="40000"/>
              <a:lumOff val="6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endParaRPr>
          </a:p>
        </p:txBody>
      </p:sp>
      <p:pic>
        <p:nvPicPr>
          <p:cNvPr id="33" name="Picture 32" descr="A black and white line art of a video card&#10;&#10;Description automatically generated">
            <a:extLst>
              <a:ext uri="{FF2B5EF4-FFF2-40B4-BE49-F238E27FC236}">
                <a16:creationId xmlns:a16="http://schemas.microsoft.com/office/drawing/2014/main" id="{51BFCDC8-4976-65E9-0FD1-31557A82B6D0}"/>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1105766" y="5157215"/>
            <a:ext cx="440711" cy="359030"/>
          </a:xfrm>
          <a:prstGeom prst="rect">
            <a:avLst/>
          </a:prstGeom>
        </p:spPr>
      </p:pic>
      <p:pic>
        <p:nvPicPr>
          <p:cNvPr id="34" name="Picture 33" descr="A black and white line art of a video card&#10;&#10;Description automatically generated">
            <a:extLst>
              <a:ext uri="{FF2B5EF4-FFF2-40B4-BE49-F238E27FC236}">
                <a16:creationId xmlns:a16="http://schemas.microsoft.com/office/drawing/2014/main" id="{DD115DCD-F6FC-EDE6-6726-0D723B6A43F4}"/>
              </a:ext>
            </a:extLst>
          </p:cNvPr>
          <p:cNvPicPr>
            <a:picLocks noChangeAspect="1"/>
          </p:cNvPicPr>
          <p:nvPr/>
        </p:nvPicPr>
        <p:blipFill rotWithShape="1">
          <a:blip r:embed="rId3">
            <a:extLst>
              <a:ext uri="{28A0092B-C50C-407E-A947-70E740481C1C}">
                <a14:useLocalDpi xmlns:a14="http://schemas.microsoft.com/office/drawing/2010/main" val="0"/>
              </a:ext>
            </a:extLst>
          </a:blip>
          <a:srcRect l="3650" t="20727" r="2770" b="21724"/>
          <a:stretch/>
        </p:blipFill>
        <p:spPr>
          <a:xfrm>
            <a:off x="984336" y="5275865"/>
            <a:ext cx="440711" cy="359030"/>
          </a:xfrm>
          <a:prstGeom prst="rect">
            <a:avLst/>
          </a:prstGeom>
        </p:spPr>
      </p:pic>
      <p:cxnSp>
        <p:nvCxnSpPr>
          <p:cNvPr id="42" name="Straight Arrow Connector 41">
            <a:extLst>
              <a:ext uri="{FF2B5EF4-FFF2-40B4-BE49-F238E27FC236}">
                <a16:creationId xmlns:a16="http://schemas.microsoft.com/office/drawing/2014/main" id="{ACAB387C-A6EC-0B2F-3EB7-F39A70F71932}"/>
              </a:ext>
            </a:extLst>
          </p:cNvPr>
          <p:cNvCxnSpPr>
            <a:cxnSpLocks/>
            <a:stCxn id="131" idx="2"/>
            <a:endCxn id="43" idx="0"/>
          </p:cNvCxnSpPr>
          <p:nvPr/>
        </p:nvCxnSpPr>
        <p:spPr>
          <a:xfrm flipH="1">
            <a:off x="3242163" y="2761983"/>
            <a:ext cx="2506854" cy="607583"/>
          </a:xfrm>
          <a:prstGeom prst="straightConnector1">
            <a:avLst/>
          </a:prstGeom>
          <a:noFill/>
          <a:ln w="38100" cap="flat" cmpd="sng" algn="ctr">
            <a:solidFill>
              <a:sysClr val="windowText" lastClr="000000"/>
            </a:solidFill>
            <a:prstDash val="solid"/>
            <a:miter lim="800000"/>
            <a:tailEnd type="triangle" w="lg" len="lg"/>
          </a:ln>
          <a:effectLst/>
        </p:spPr>
      </p:cxnSp>
      <p:cxnSp>
        <p:nvCxnSpPr>
          <p:cNvPr id="45" name="Straight Arrow Connector 44">
            <a:extLst>
              <a:ext uri="{FF2B5EF4-FFF2-40B4-BE49-F238E27FC236}">
                <a16:creationId xmlns:a16="http://schemas.microsoft.com/office/drawing/2014/main" id="{8A4C461B-41BB-3690-3497-342682A63AA6}"/>
              </a:ext>
            </a:extLst>
          </p:cNvPr>
          <p:cNvCxnSpPr>
            <a:cxnSpLocks/>
            <a:stCxn id="43" idx="2"/>
            <a:endCxn id="20" idx="0"/>
          </p:cNvCxnSpPr>
          <p:nvPr/>
        </p:nvCxnSpPr>
        <p:spPr>
          <a:xfrm>
            <a:off x="3242163" y="4238092"/>
            <a:ext cx="1101782" cy="572183"/>
          </a:xfrm>
          <a:prstGeom prst="straightConnector1">
            <a:avLst/>
          </a:prstGeom>
          <a:noFill/>
          <a:ln w="38100" cap="flat" cmpd="sng" algn="ctr">
            <a:solidFill>
              <a:sysClr val="windowText" lastClr="000000"/>
            </a:solidFill>
            <a:prstDash val="solid"/>
            <a:miter lim="800000"/>
            <a:tailEnd type="triangle" w="lg" len="lg"/>
          </a:ln>
          <a:effectLst/>
        </p:spPr>
      </p:cxnSp>
      <p:cxnSp>
        <p:nvCxnSpPr>
          <p:cNvPr id="48" name="Straight Arrow Connector 47">
            <a:extLst>
              <a:ext uri="{FF2B5EF4-FFF2-40B4-BE49-F238E27FC236}">
                <a16:creationId xmlns:a16="http://schemas.microsoft.com/office/drawing/2014/main" id="{33DDCFF6-B2B0-163C-A8F7-388ED2772CBD}"/>
              </a:ext>
            </a:extLst>
          </p:cNvPr>
          <p:cNvCxnSpPr>
            <a:cxnSpLocks/>
            <a:stCxn id="44" idx="2"/>
            <a:endCxn id="8" idx="0"/>
          </p:cNvCxnSpPr>
          <p:nvPr/>
        </p:nvCxnSpPr>
        <p:spPr>
          <a:xfrm flipH="1">
            <a:off x="7681604" y="4238092"/>
            <a:ext cx="796224" cy="562406"/>
          </a:xfrm>
          <a:prstGeom prst="straightConnector1">
            <a:avLst/>
          </a:prstGeom>
          <a:noFill/>
          <a:ln w="38100" cap="flat" cmpd="sng" algn="ctr">
            <a:solidFill>
              <a:sysClr val="windowText" lastClr="000000"/>
            </a:solidFill>
            <a:prstDash val="solid"/>
            <a:miter lim="800000"/>
            <a:tailEnd type="triangle" w="lg" len="lg"/>
          </a:ln>
          <a:effectLst/>
        </p:spPr>
      </p:cxnSp>
      <p:cxnSp>
        <p:nvCxnSpPr>
          <p:cNvPr id="52" name="Straight Arrow Connector 51">
            <a:extLst>
              <a:ext uri="{FF2B5EF4-FFF2-40B4-BE49-F238E27FC236}">
                <a16:creationId xmlns:a16="http://schemas.microsoft.com/office/drawing/2014/main" id="{C9E88245-A0F3-2F7C-3E4A-42E217985ED3}"/>
              </a:ext>
            </a:extLst>
          </p:cNvPr>
          <p:cNvCxnSpPr>
            <a:cxnSpLocks/>
            <a:stCxn id="131" idx="2"/>
            <a:endCxn id="44" idx="0"/>
          </p:cNvCxnSpPr>
          <p:nvPr/>
        </p:nvCxnSpPr>
        <p:spPr>
          <a:xfrm>
            <a:off x="5749017" y="2761983"/>
            <a:ext cx="2728811" cy="607583"/>
          </a:xfrm>
          <a:prstGeom prst="straightConnector1">
            <a:avLst/>
          </a:prstGeom>
          <a:noFill/>
          <a:ln w="38100" cap="flat" cmpd="sng" algn="ctr">
            <a:solidFill>
              <a:sysClr val="windowText" lastClr="000000"/>
            </a:solidFill>
            <a:prstDash val="solid"/>
            <a:miter lim="800000"/>
            <a:tailEnd type="triangle" w="lg" len="lg"/>
          </a:ln>
          <a:effectLst/>
        </p:spPr>
      </p:cxnSp>
      <p:grpSp>
        <p:nvGrpSpPr>
          <p:cNvPr id="55" name="Group 54">
            <a:extLst>
              <a:ext uri="{FF2B5EF4-FFF2-40B4-BE49-F238E27FC236}">
                <a16:creationId xmlns:a16="http://schemas.microsoft.com/office/drawing/2014/main" id="{06A3EF45-6389-EB80-2296-76808D035785}"/>
              </a:ext>
            </a:extLst>
          </p:cNvPr>
          <p:cNvGrpSpPr/>
          <p:nvPr/>
        </p:nvGrpSpPr>
        <p:grpSpPr>
          <a:xfrm>
            <a:off x="4080269" y="5125887"/>
            <a:ext cx="543066" cy="236790"/>
            <a:chOff x="8910190" y="4510267"/>
            <a:chExt cx="1131154" cy="372319"/>
          </a:xfrm>
        </p:grpSpPr>
        <p:cxnSp>
          <p:nvCxnSpPr>
            <p:cNvPr id="56" name="Straight Connector 55">
              <a:extLst>
                <a:ext uri="{FF2B5EF4-FFF2-40B4-BE49-F238E27FC236}">
                  <a16:creationId xmlns:a16="http://schemas.microsoft.com/office/drawing/2014/main" id="{CADED488-0E7B-B7E8-F350-A621750CA72C}"/>
                </a:ext>
              </a:extLst>
            </p:cNvPr>
            <p:cNvCxnSpPr>
              <a:cxnSpLocks/>
            </p:cNvCxnSpPr>
            <p:nvPr/>
          </p:nvCxnSpPr>
          <p:spPr>
            <a:xfrm>
              <a:off x="8910190" y="4517411"/>
              <a:ext cx="1131154" cy="0"/>
            </a:xfrm>
            <a:prstGeom prst="line">
              <a:avLst/>
            </a:prstGeom>
            <a:noFill/>
            <a:ln w="25400" cap="flat" cmpd="sng" algn="ctr">
              <a:solidFill>
                <a:sysClr val="windowText" lastClr="000000"/>
              </a:solidFill>
              <a:prstDash val="solid"/>
              <a:miter lim="800000"/>
            </a:ln>
            <a:effectLst/>
          </p:spPr>
        </p:cxnSp>
        <p:cxnSp>
          <p:nvCxnSpPr>
            <p:cNvPr id="57" name="Straight Connector 56">
              <a:extLst>
                <a:ext uri="{FF2B5EF4-FFF2-40B4-BE49-F238E27FC236}">
                  <a16:creationId xmlns:a16="http://schemas.microsoft.com/office/drawing/2014/main" id="{8DD40D1D-A35B-A16F-2400-EA0190AC4200}"/>
                </a:ext>
              </a:extLst>
            </p:cNvPr>
            <p:cNvCxnSpPr>
              <a:cxnSpLocks/>
            </p:cNvCxnSpPr>
            <p:nvPr/>
          </p:nvCxnSpPr>
          <p:spPr>
            <a:xfrm>
              <a:off x="8910190" y="4871870"/>
              <a:ext cx="1123488" cy="0"/>
            </a:xfrm>
            <a:prstGeom prst="line">
              <a:avLst/>
            </a:prstGeom>
            <a:noFill/>
            <a:ln w="25400" cap="flat" cmpd="sng" algn="ctr">
              <a:solidFill>
                <a:sysClr val="windowText" lastClr="000000"/>
              </a:solidFill>
              <a:prstDash val="solid"/>
              <a:miter lim="800000"/>
            </a:ln>
            <a:effectLst/>
          </p:spPr>
        </p:cxnSp>
        <p:cxnSp>
          <p:nvCxnSpPr>
            <p:cNvPr id="58" name="Straight Connector 57">
              <a:extLst>
                <a:ext uri="{FF2B5EF4-FFF2-40B4-BE49-F238E27FC236}">
                  <a16:creationId xmlns:a16="http://schemas.microsoft.com/office/drawing/2014/main" id="{96A4DC44-0FCA-54ED-7817-D3C64782F22C}"/>
                </a:ext>
              </a:extLst>
            </p:cNvPr>
            <p:cNvCxnSpPr>
              <a:cxnSpLocks/>
            </p:cNvCxnSpPr>
            <p:nvPr/>
          </p:nvCxnSpPr>
          <p:spPr>
            <a:xfrm>
              <a:off x="10037772" y="4510267"/>
              <a:ext cx="0" cy="372319"/>
            </a:xfrm>
            <a:prstGeom prst="line">
              <a:avLst/>
            </a:prstGeom>
            <a:noFill/>
            <a:ln w="25400" cap="flat" cmpd="sng" algn="ctr">
              <a:solidFill>
                <a:sysClr val="windowText" lastClr="000000"/>
              </a:solidFill>
              <a:prstDash val="solid"/>
              <a:miter lim="800000"/>
            </a:ln>
            <a:effectLst/>
          </p:spPr>
        </p:cxnSp>
        <p:cxnSp>
          <p:nvCxnSpPr>
            <p:cNvPr id="59" name="Straight Connector 58">
              <a:extLst>
                <a:ext uri="{FF2B5EF4-FFF2-40B4-BE49-F238E27FC236}">
                  <a16:creationId xmlns:a16="http://schemas.microsoft.com/office/drawing/2014/main" id="{4DBF9941-2CB7-C784-18D6-D68CC76952CB}"/>
                </a:ext>
              </a:extLst>
            </p:cNvPr>
            <p:cNvCxnSpPr>
              <a:cxnSpLocks/>
            </p:cNvCxnSpPr>
            <p:nvPr/>
          </p:nvCxnSpPr>
          <p:spPr>
            <a:xfrm>
              <a:off x="9790122" y="4510267"/>
              <a:ext cx="0" cy="372319"/>
            </a:xfrm>
            <a:prstGeom prst="line">
              <a:avLst/>
            </a:prstGeom>
            <a:noFill/>
            <a:ln w="25400" cap="flat" cmpd="sng" algn="ctr">
              <a:solidFill>
                <a:sysClr val="windowText" lastClr="000000"/>
              </a:solidFill>
              <a:prstDash val="solid"/>
              <a:miter lim="800000"/>
            </a:ln>
            <a:effectLst/>
          </p:spPr>
        </p:cxnSp>
        <p:cxnSp>
          <p:nvCxnSpPr>
            <p:cNvPr id="60" name="Straight Connector 59">
              <a:extLst>
                <a:ext uri="{FF2B5EF4-FFF2-40B4-BE49-F238E27FC236}">
                  <a16:creationId xmlns:a16="http://schemas.microsoft.com/office/drawing/2014/main" id="{A7ACE943-256A-66E6-EF2B-BD33A69DB271}"/>
                </a:ext>
              </a:extLst>
            </p:cNvPr>
            <p:cNvCxnSpPr>
              <a:cxnSpLocks/>
            </p:cNvCxnSpPr>
            <p:nvPr/>
          </p:nvCxnSpPr>
          <p:spPr>
            <a:xfrm>
              <a:off x="9535692" y="4510267"/>
              <a:ext cx="0" cy="372319"/>
            </a:xfrm>
            <a:prstGeom prst="line">
              <a:avLst/>
            </a:prstGeom>
            <a:noFill/>
            <a:ln w="25400" cap="flat" cmpd="sng" algn="ctr">
              <a:solidFill>
                <a:sysClr val="windowText" lastClr="000000"/>
              </a:solidFill>
              <a:prstDash val="solid"/>
              <a:miter lim="800000"/>
            </a:ln>
            <a:effectLst/>
          </p:spPr>
        </p:cxnSp>
        <p:cxnSp>
          <p:nvCxnSpPr>
            <p:cNvPr id="61" name="Straight Connector 60">
              <a:extLst>
                <a:ext uri="{FF2B5EF4-FFF2-40B4-BE49-F238E27FC236}">
                  <a16:creationId xmlns:a16="http://schemas.microsoft.com/office/drawing/2014/main" id="{9810036D-63EA-FBDD-2190-58719D0C425F}"/>
                </a:ext>
              </a:extLst>
            </p:cNvPr>
            <p:cNvCxnSpPr>
              <a:cxnSpLocks/>
            </p:cNvCxnSpPr>
            <p:nvPr/>
          </p:nvCxnSpPr>
          <p:spPr>
            <a:xfrm>
              <a:off x="9284375" y="4510267"/>
              <a:ext cx="0" cy="372319"/>
            </a:xfrm>
            <a:prstGeom prst="line">
              <a:avLst/>
            </a:prstGeom>
            <a:noFill/>
            <a:ln w="25400" cap="flat" cmpd="sng" algn="ctr">
              <a:solidFill>
                <a:sysClr val="windowText" lastClr="000000"/>
              </a:solidFill>
              <a:prstDash val="solid"/>
              <a:miter lim="800000"/>
            </a:ln>
            <a:effectLst/>
          </p:spPr>
        </p:cxnSp>
      </p:grpSp>
      <p:grpSp>
        <p:nvGrpSpPr>
          <p:cNvPr id="62" name="Group 61">
            <a:extLst>
              <a:ext uri="{FF2B5EF4-FFF2-40B4-BE49-F238E27FC236}">
                <a16:creationId xmlns:a16="http://schemas.microsoft.com/office/drawing/2014/main" id="{64B70E44-478A-31AB-439B-837F7EF20509}"/>
              </a:ext>
            </a:extLst>
          </p:cNvPr>
          <p:cNvGrpSpPr/>
          <p:nvPr/>
        </p:nvGrpSpPr>
        <p:grpSpPr>
          <a:xfrm>
            <a:off x="1957359" y="5124457"/>
            <a:ext cx="543066" cy="236790"/>
            <a:chOff x="8910190" y="4510267"/>
            <a:chExt cx="1131154" cy="372319"/>
          </a:xfrm>
        </p:grpSpPr>
        <p:cxnSp>
          <p:nvCxnSpPr>
            <p:cNvPr id="63" name="Straight Connector 62">
              <a:extLst>
                <a:ext uri="{FF2B5EF4-FFF2-40B4-BE49-F238E27FC236}">
                  <a16:creationId xmlns:a16="http://schemas.microsoft.com/office/drawing/2014/main" id="{433F9EB4-B0A5-0D0A-C5CC-BA5BA8EB2973}"/>
                </a:ext>
              </a:extLst>
            </p:cNvPr>
            <p:cNvCxnSpPr>
              <a:cxnSpLocks/>
            </p:cNvCxnSpPr>
            <p:nvPr/>
          </p:nvCxnSpPr>
          <p:spPr>
            <a:xfrm>
              <a:off x="8910190" y="4517411"/>
              <a:ext cx="1131154" cy="0"/>
            </a:xfrm>
            <a:prstGeom prst="line">
              <a:avLst/>
            </a:prstGeom>
            <a:noFill/>
            <a:ln w="25400" cap="flat" cmpd="sng" algn="ctr">
              <a:solidFill>
                <a:sysClr val="windowText" lastClr="000000"/>
              </a:solidFill>
              <a:prstDash val="solid"/>
              <a:miter lim="800000"/>
            </a:ln>
            <a:effectLst/>
          </p:spPr>
        </p:cxnSp>
        <p:cxnSp>
          <p:nvCxnSpPr>
            <p:cNvPr id="128" name="Straight Connector 127">
              <a:extLst>
                <a:ext uri="{FF2B5EF4-FFF2-40B4-BE49-F238E27FC236}">
                  <a16:creationId xmlns:a16="http://schemas.microsoft.com/office/drawing/2014/main" id="{F37F7E4C-BC71-7733-67EB-C06BA0BB9444}"/>
                </a:ext>
              </a:extLst>
            </p:cNvPr>
            <p:cNvCxnSpPr>
              <a:cxnSpLocks/>
            </p:cNvCxnSpPr>
            <p:nvPr/>
          </p:nvCxnSpPr>
          <p:spPr>
            <a:xfrm>
              <a:off x="8910190" y="4871870"/>
              <a:ext cx="1123488" cy="0"/>
            </a:xfrm>
            <a:prstGeom prst="line">
              <a:avLst/>
            </a:prstGeom>
            <a:noFill/>
            <a:ln w="25400" cap="flat" cmpd="sng" algn="ctr">
              <a:solidFill>
                <a:sysClr val="windowText" lastClr="000000"/>
              </a:solidFill>
              <a:prstDash val="solid"/>
              <a:miter lim="800000"/>
            </a:ln>
            <a:effectLst/>
          </p:spPr>
        </p:cxnSp>
        <p:cxnSp>
          <p:nvCxnSpPr>
            <p:cNvPr id="151" name="Straight Connector 150">
              <a:extLst>
                <a:ext uri="{FF2B5EF4-FFF2-40B4-BE49-F238E27FC236}">
                  <a16:creationId xmlns:a16="http://schemas.microsoft.com/office/drawing/2014/main" id="{47BB9C86-296B-EF5E-F97D-AFA0613861BD}"/>
                </a:ext>
              </a:extLst>
            </p:cNvPr>
            <p:cNvCxnSpPr>
              <a:cxnSpLocks/>
            </p:cNvCxnSpPr>
            <p:nvPr/>
          </p:nvCxnSpPr>
          <p:spPr>
            <a:xfrm>
              <a:off x="10037772" y="4510267"/>
              <a:ext cx="0" cy="372319"/>
            </a:xfrm>
            <a:prstGeom prst="line">
              <a:avLst/>
            </a:prstGeom>
            <a:noFill/>
            <a:ln w="25400" cap="flat" cmpd="sng" algn="ctr">
              <a:solidFill>
                <a:sysClr val="windowText" lastClr="000000"/>
              </a:solidFill>
              <a:prstDash val="solid"/>
              <a:miter lim="800000"/>
            </a:ln>
            <a:effectLst/>
          </p:spPr>
        </p:cxnSp>
        <p:cxnSp>
          <p:nvCxnSpPr>
            <p:cNvPr id="164" name="Straight Connector 163">
              <a:extLst>
                <a:ext uri="{FF2B5EF4-FFF2-40B4-BE49-F238E27FC236}">
                  <a16:creationId xmlns:a16="http://schemas.microsoft.com/office/drawing/2014/main" id="{0B63E690-64EA-7DEC-2421-C6FA938C87D6}"/>
                </a:ext>
              </a:extLst>
            </p:cNvPr>
            <p:cNvCxnSpPr>
              <a:cxnSpLocks/>
            </p:cNvCxnSpPr>
            <p:nvPr/>
          </p:nvCxnSpPr>
          <p:spPr>
            <a:xfrm>
              <a:off x="9790122" y="4510267"/>
              <a:ext cx="0" cy="372319"/>
            </a:xfrm>
            <a:prstGeom prst="line">
              <a:avLst/>
            </a:prstGeom>
            <a:noFill/>
            <a:ln w="25400" cap="flat" cmpd="sng" algn="ctr">
              <a:solidFill>
                <a:sysClr val="windowText" lastClr="000000"/>
              </a:solidFill>
              <a:prstDash val="solid"/>
              <a:miter lim="800000"/>
            </a:ln>
            <a:effectLst/>
          </p:spPr>
        </p:cxnSp>
        <p:cxnSp>
          <p:nvCxnSpPr>
            <p:cNvPr id="172" name="Straight Connector 171">
              <a:extLst>
                <a:ext uri="{FF2B5EF4-FFF2-40B4-BE49-F238E27FC236}">
                  <a16:creationId xmlns:a16="http://schemas.microsoft.com/office/drawing/2014/main" id="{5F25436C-B806-5CEB-12E1-3410F171DADC}"/>
                </a:ext>
              </a:extLst>
            </p:cNvPr>
            <p:cNvCxnSpPr>
              <a:cxnSpLocks/>
            </p:cNvCxnSpPr>
            <p:nvPr/>
          </p:nvCxnSpPr>
          <p:spPr>
            <a:xfrm>
              <a:off x="9535692" y="4510267"/>
              <a:ext cx="0" cy="372319"/>
            </a:xfrm>
            <a:prstGeom prst="line">
              <a:avLst/>
            </a:prstGeom>
            <a:noFill/>
            <a:ln w="25400" cap="flat" cmpd="sng" algn="ctr">
              <a:solidFill>
                <a:sysClr val="windowText" lastClr="000000"/>
              </a:solidFill>
              <a:prstDash val="solid"/>
              <a:miter lim="800000"/>
            </a:ln>
            <a:effectLst/>
          </p:spPr>
        </p:cxnSp>
        <p:cxnSp>
          <p:nvCxnSpPr>
            <p:cNvPr id="180" name="Straight Connector 179">
              <a:extLst>
                <a:ext uri="{FF2B5EF4-FFF2-40B4-BE49-F238E27FC236}">
                  <a16:creationId xmlns:a16="http://schemas.microsoft.com/office/drawing/2014/main" id="{140317C4-9809-1878-55E8-BA19C2FDBA01}"/>
                </a:ext>
              </a:extLst>
            </p:cNvPr>
            <p:cNvCxnSpPr>
              <a:cxnSpLocks/>
            </p:cNvCxnSpPr>
            <p:nvPr/>
          </p:nvCxnSpPr>
          <p:spPr>
            <a:xfrm>
              <a:off x="9284375" y="4510267"/>
              <a:ext cx="0" cy="372319"/>
            </a:xfrm>
            <a:prstGeom prst="line">
              <a:avLst/>
            </a:prstGeom>
            <a:noFill/>
            <a:ln w="25400" cap="flat" cmpd="sng" algn="ctr">
              <a:solidFill>
                <a:sysClr val="windowText" lastClr="000000"/>
              </a:solidFill>
              <a:prstDash val="solid"/>
              <a:miter lim="800000"/>
            </a:ln>
            <a:effectLst/>
          </p:spPr>
        </p:cxnSp>
      </p:grpSp>
      <p:sp>
        <p:nvSpPr>
          <p:cNvPr id="3" name="Rectangle 2">
            <a:extLst>
              <a:ext uri="{FF2B5EF4-FFF2-40B4-BE49-F238E27FC236}">
                <a16:creationId xmlns:a16="http://schemas.microsoft.com/office/drawing/2014/main" id="{48E6216F-EDAD-8DC2-676F-2B2DFB959A86}"/>
              </a:ext>
            </a:extLst>
          </p:cNvPr>
          <p:cNvSpPr/>
          <p:nvPr/>
        </p:nvSpPr>
        <p:spPr>
          <a:xfrm>
            <a:off x="6291550" y="4463593"/>
            <a:ext cx="4287437" cy="1434888"/>
          </a:xfrm>
          <a:prstGeom prst="rect">
            <a:avLst/>
          </a:prstGeom>
          <a:noFill/>
          <a:ln w="38100" cap="flat" cmpd="sng" algn="ctr">
            <a:solidFill>
              <a:srgbClr val="156082">
                <a:shade val="15000"/>
              </a:srgbClr>
            </a:solidFill>
            <a:prstDash val="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white"/>
              </a:solidFill>
              <a:effectLst/>
              <a:uLnTx/>
              <a:uFillTx/>
              <a:latin typeface="+mj-lt"/>
              <a:ea typeface="+mn-ea"/>
              <a:cs typeface="Times New Roman" panose="02020603050405020304" pitchFamily="18" charset="0"/>
            </a:endParaRPr>
          </a:p>
        </p:txBody>
      </p:sp>
      <p:sp>
        <p:nvSpPr>
          <p:cNvPr id="4" name="TextBox 3">
            <a:extLst>
              <a:ext uri="{FF2B5EF4-FFF2-40B4-BE49-F238E27FC236}">
                <a16:creationId xmlns:a16="http://schemas.microsoft.com/office/drawing/2014/main" id="{C6F558B0-F183-CAB8-89DB-E011ABDC2901}"/>
              </a:ext>
            </a:extLst>
          </p:cNvPr>
          <p:cNvSpPr txBox="1"/>
          <p:nvPr/>
        </p:nvSpPr>
        <p:spPr>
          <a:xfrm>
            <a:off x="1280582" y="2942333"/>
            <a:ext cx="2440834" cy="400110"/>
          </a:xfrm>
          <a:prstGeom prst="rect">
            <a:avLst/>
          </a:prstGeom>
          <a:noFill/>
        </p:spPr>
        <p:txBody>
          <a:bodyPr wrap="square" rtlCol="0">
            <a:spAutoFit/>
          </a:bodyPr>
          <a:lstStyle/>
          <a:p>
            <a:pPr algn="ctr"/>
            <a:r>
              <a:rPr lang="en-US" sz="2000">
                <a:solidFill>
                  <a:prstClr val="black"/>
                </a:solidFill>
                <a:latin typeface="+mj-lt"/>
                <a:cs typeface="Times New Roman" panose="02020603050405020304" pitchFamily="18" charset="0"/>
              </a:rPr>
              <a:t>Pool Manager</a:t>
            </a:r>
          </a:p>
        </p:txBody>
      </p:sp>
      <p:sp>
        <p:nvSpPr>
          <p:cNvPr id="5" name="TextBox 4">
            <a:extLst>
              <a:ext uri="{FF2B5EF4-FFF2-40B4-BE49-F238E27FC236}">
                <a16:creationId xmlns:a16="http://schemas.microsoft.com/office/drawing/2014/main" id="{BA5C3E7C-583E-6424-44C9-8123CA0D0918}"/>
              </a:ext>
            </a:extLst>
          </p:cNvPr>
          <p:cNvSpPr txBox="1"/>
          <p:nvPr/>
        </p:nvSpPr>
        <p:spPr>
          <a:xfrm>
            <a:off x="8148070" y="2971458"/>
            <a:ext cx="2168422" cy="400110"/>
          </a:xfrm>
          <a:prstGeom prst="rect">
            <a:avLst/>
          </a:prstGeom>
          <a:noFill/>
        </p:spPr>
        <p:txBody>
          <a:bodyPr wrap="square" rtlCol="0">
            <a:spAutoFit/>
          </a:bodyPr>
          <a:lstStyle/>
          <a:p>
            <a:pPr algn="ctr"/>
            <a:r>
              <a:rPr lang="en-US" sz="2000">
                <a:solidFill>
                  <a:prstClr val="black"/>
                </a:solidFill>
                <a:latin typeface="+mj-lt"/>
                <a:cs typeface="Times New Roman" panose="02020603050405020304" pitchFamily="18" charset="0"/>
              </a:rPr>
              <a:t>Pool Manager</a:t>
            </a:r>
          </a:p>
        </p:txBody>
      </p:sp>
      <p:sp>
        <p:nvSpPr>
          <p:cNvPr id="43" name="Rectangle 42">
            <a:extLst>
              <a:ext uri="{FF2B5EF4-FFF2-40B4-BE49-F238E27FC236}">
                <a16:creationId xmlns:a16="http://schemas.microsoft.com/office/drawing/2014/main" id="{11CE788B-7923-D27F-66C0-39D8362D62BB}"/>
              </a:ext>
            </a:extLst>
          </p:cNvPr>
          <p:cNvSpPr/>
          <p:nvPr/>
        </p:nvSpPr>
        <p:spPr>
          <a:xfrm>
            <a:off x="2179717" y="3369566"/>
            <a:ext cx="2124892" cy="868526"/>
          </a:xfrm>
          <a:prstGeom prst="rect">
            <a:avLst/>
          </a:prstGeom>
          <a:solidFill>
            <a:srgbClr val="E97132">
              <a:lumMod val="40000"/>
              <a:lumOff val="6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endParaRPr>
          </a:p>
        </p:txBody>
      </p:sp>
      <p:sp>
        <p:nvSpPr>
          <p:cNvPr id="44" name="Rectangle 43">
            <a:extLst>
              <a:ext uri="{FF2B5EF4-FFF2-40B4-BE49-F238E27FC236}">
                <a16:creationId xmlns:a16="http://schemas.microsoft.com/office/drawing/2014/main" id="{0FE7D050-557E-484F-7D85-AB32E9C40125}"/>
              </a:ext>
            </a:extLst>
          </p:cNvPr>
          <p:cNvSpPr/>
          <p:nvPr/>
        </p:nvSpPr>
        <p:spPr>
          <a:xfrm>
            <a:off x="7415382" y="3369566"/>
            <a:ext cx="2124892" cy="868526"/>
          </a:xfrm>
          <a:prstGeom prst="rect">
            <a:avLst/>
          </a:prstGeom>
          <a:solidFill>
            <a:srgbClr val="E97132">
              <a:lumMod val="40000"/>
              <a:lumOff val="60000"/>
            </a:srgb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endParaRPr>
          </a:p>
        </p:txBody>
      </p:sp>
      <p:cxnSp>
        <p:nvCxnSpPr>
          <p:cNvPr id="50" name="Straight Arrow Connector 49">
            <a:extLst>
              <a:ext uri="{FF2B5EF4-FFF2-40B4-BE49-F238E27FC236}">
                <a16:creationId xmlns:a16="http://schemas.microsoft.com/office/drawing/2014/main" id="{BCC17962-F862-73AD-1B3A-51B5AA69381D}"/>
              </a:ext>
            </a:extLst>
          </p:cNvPr>
          <p:cNvCxnSpPr>
            <a:cxnSpLocks/>
            <a:stCxn id="43" idx="2"/>
            <a:endCxn id="32" idx="0"/>
          </p:cNvCxnSpPr>
          <p:nvPr/>
        </p:nvCxnSpPr>
        <p:spPr>
          <a:xfrm flipH="1">
            <a:off x="2223145" y="4238092"/>
            <a:ext cx="1019018" cy="571928"/>
          </a:xfrm>
          <a:prstGeom prst="straightConnector1">
            <a:avLst/>
          </a:prstGeom>
          <a:noFill/>
          <a:ln w="38100" cap="flat" cmpd="sng" algn="ctr">
            <a:solidFill>
              <a:sysClr val="windowText" lastClr="000000"/>
            </a:solidFill>
            <a:prstDash val="solid"/>
            <a:miter lim="800000"/>
            <a:tailEnd type="triangle" w="lg" len="lg"/>
          </a:ln>
          <a:effectLst/>
        </p:spPr>
      </p:cxnSp>
      <p:cxnSp>
        <p:nvCxnSpPr>
          <p:cNvPr id="132" name="Straight Arrow Connector 131">
            <a:extLst>
              <a:ext uri="{FF2B5EF4-FFF2-40B4-BE49-F238E27FC236}">
                <a16:creationId xmlns:a16="http://schemas.microsoft.com/office/drawing/2014/main" id="{453A0184-ADD0-6B4E-A003-4BE16A2D9A98}"/>
              </a:ext>
            </a:extLst>
          </p:cNvPr>
          <p:cNvCxnSpPr>
            <a:cxnSpLocks/>
            <a:stCxn id="44" idx="2"/>
            <a:endCxn id="133" idx="0"/>
          </p:cNvCxnSpPr>
          <p:nvPr/>
        </p:nvCxnSpPr>
        <p:spPr>
          <a:xfrm>
            <a:off x="8477828" y="4238092"/>
            <a:ext cx="1232000" cy="562406"/>
          </a:xfrm>
          <a:prstGeom prst="straightConnector1">
            <a:avLst/>
          </a:prstGeom>
          <a:noFill/>
          <a:ln w="38100" cap="flat" cmpd="sng" algn="ctr">
            <a:solidFill>
              <a:sysClr val="windowText" lastClr="000000"/>
            </a:solidFill>
            <a:prstDash val="solid"/>
            <a:miter lim="800000"/>
            <a:tailEnd type="triangle" w="lg" len="lg"/>
          </a:ln>
          <a:effectLst/>
        </p:spPr>
      </p:cxnSp>
      <p:sp>
        <p:nvSpPr>
          <p:cNvPr id="139" name="TextBox 138">
            <a:extLst>
              <a:ext uri="{FF2B5EF4-FFF2-40B4-BE49-F238E27FC236}">
                <a16:creationId xmlns:a16="http://schemas.microsoft.com/office/drawing/2014/main" id="{937A3F9B-1F5A-3747-80CC-FC3E60D4C2F9}"/>
              </a:ext>
            </a:extLst>
          </p:cNvPr>
          <p:cNvSpPr txBox="1"/>
          <p:nvPr/>
        </p:nvSpPr>
        <p:spPr>
          <a:xfrm>
            <a:off x="6277214" y="5972568"/>
            <a:ext cx="2535590" cy="400110"/>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cs typeface="Times New Roman" panose="02020603050405020304" pitchFamily="18" charset="0"/>
              </a:rPr>
              <a:t>Instance Pool (LL)</a:t>
            </a:r>
          </a:p>
        </p:txBody>
      </p:sp>
      <p:sp>
        <p:nvSpPr>
          <p:cNvPr id="147" name="TextBox 146">
            <a:extLst>
              <a:ext uri="{FF2B5EF4-FFF2-40B4-BE49-F238E27FC236}">
                <a16:creationId xmlns:a16="http://schemas.microsoft.com/office/drawing/2014/main" id="{312F6F4C-34EB-84C0-C163-2822831F2499}"/>
              </a:ext>
            </a:extLst>
          </p:cNvPr>
          <p:cNvSpPr txBox="1"/>
          <p:nvPr/>
        </p:nvSpPr>
        <p:spPr>
          <a:xfrm>
            <a:off x="5400892" y="3603774"/>
            <a:ext cx="719359" cy="400110"/>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cs typeface="Times New Roman" panose="02020603050405020304" pitchFamily="18" charset="0"/>
              </a:rPr>
              <a:t>…</a:t>
            </a:r>
          </a:p>
        </p:txBody>
      </p:sp>
      <p:cxnSp>
        <p:nvCxnSpPr>
          <p:cNvPr id="148" name="Straight Arrow Connector 147">
            <a:extLst>
              <a:ext uri="{FF2B5EF4-FFF2-40B4-BE49-F238E27FC236}">
                <a16:creationId xmlns:a16="http://schemas.microsoft.com/office/drawing/2014/main" id="{3D5713EF-B548-05F7-64E7-E3F274D169B0}"/>
              </a:ext>
            </a:extLst>
          </p:cNvPr>
          <p:cNvCxnSpPr>
            <a:cxnSpLocks/>
          </p:cNvCxnSpPr>
          <p:nvPr/>
        </p:nvCxnSpPr>
        <p:spPr>
          <a:xfrm>
            <a:off x="2485333" y="2599255"/>
            <a:ext cx="494641" cy="0"/>
          </a:xfrm>
          <a:prstGeom prst="straightConnector1">
            <a:avLst/>
          </a:prstGeom>
          <a:noFill/>
          <a:ln w="38100" cap="flat" cmpd="sng" algn="ctr">
            <a:solidFill>
              <a:sysClr val="windowText" lastClr="000000"/>
            </a:solidFill>
            <a:prstDash val="solid"/>
            <a:miter lim="800000"/>
            <a:tailEnd type="triangle" w="lg" len="lg"/>
          </a:ln>
          <a:effectLst/>
        </p:spPr>
      </p:cxnSp>
      <p:sp>
        <p:nvSpPr>
          <p:cNvPr id="23" name="Rectangle 22">
            <a:extLst>
              <a:ext uri="{FF2B5EF4-FFF2-40B4-BE49-F238E27FC236}">
                <a16:creationId xmlns:a16="http://schemas.microsoft.com/office/drawing/2014/main" id="{66E93317-3B0C-B499-0955-7FA6CCE177B8}"/>
              </a:ext>
            </a:extLst>
          </p:cNvPr>
          <p:cNvSpPr/>
          <p:nvPr/>
        </p:nvSpPr>
        <p:spPr>
          <a:xfrm>
            <a:off x="2241822" y="3510112"/>
            <a:ext cx="1946810" cy="612963"/>
          </a:xfrm>
          <a:prstGeom prst="rect">
            <a:avLst/>
          </a:prstGeom>
          <a:solidFill>
            <a:srgbClr val="E97132">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rPr>
              <a:t>                                 </a:t>
            </a:r>
          </a:p>
        </p:txBody>
      </p:sp>
      <p:pic>
        <p:nvPicPr>
          <p:cNvPr id="24" name="Graphic 23" descr="Supply And Demand with solid fill">
            <a:extLst>
              <a:ext uri="{FF2B5EF4-FFF2-40B4-BE49-F238E27FC236}">
                <a16:creationId xmlns:a16="http://schemas.microsoft.com/office/drawing/2014/main" id="{45EF4011-8FFF-74B1-4C11-D6EDBFD38F9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857224" y="3572385"/>
            <a:ext cx="373007" cy="494124"/>
          </a:xfrm>
          <a:prstGeom prst="rect">
            <a:avLst/>
          </a:prstGeom>
        </p:spPr>
      </p:pic>
      <p:sp>
        <p:nvSpPr>
          <p:cNvPr id="25" name="TextBox 24">
            <a:extLst>
              <a:ext uri="{FF2B5EF4-FFF2-40B4-BE49-F238E27FC236}">
                <a16:creationId xmlns:a16="http://schemas.microsoft.com/office/drawing/2014/main" id="{8FEC3979-494D-18CE-D270-25F82944F6F2}"/>
              </a:ext>
            </a:extLst>
          </p:cNvPr>
          <p:cNvSpPr txBox="1"/>
          <p:nvPr/>
        </p:nvSpPr>
        <p:spPr>
          <a:xfrm>
            <a:off x="2278506" y="3492391"/>
            <a:ext cx="1730320"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cs typeface="Times New Roman" panose="02020603050405020304" pitchFamily="18" charset="0"/>
              </a:rPr>
              <a:t>Perf-Energy Profile</a:t>
            </a:r>
          </a:p>
        </p:txBody>
      </p:sp>
      <p:sp>
        <p:nvSpPr>
          <p:cNvPr id="26" name="Rectangle 25">
            <a:extLst>
              <a:ext uri="{FF2B5EF4-FFF2-40B4-BE49-F238E27FC236}">
                <a16:creationId xmlns:a16="http://schemas.microsoft.com/office/drawing/2014/main" id="{DF3CF50F-EB8F-699C-812C-1AC7FFEC315A}"/>
              </a:ext>
            </a:extLst>
          </p:cNvPr>
          <p:cNvSpPr/>
          <p:nvPr/>
        </p:nvSpPr>
        <p:spPr>
          <a:xfrm>
            <a:off x="7501787" y="3510112"/>
            <a:ext cx="1946810" cy="612963"/>
          </a:xfrm>
          <a:prstGeom prst="rect">
            <a:avLst/>
          </a:prstGeom>
          <a:solidFill>
            <a:srgbClr val="E97132">
              <a:lumMod val="20000"/>
              <a:lumOff val="80000"/>
            </a:srgbClr>
          </a:solid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rPr>
              <a:t>                                 </a:t>
            </a:r>
          </a:p>
        </p:txBody>
      </p:sp>
      <p:pic>
        <p:nvPicPr>
          <p:cNvPr id="27" name="Graphic 26" descr="Supply And Demand with solid fill">
            <a:extLst>
              <a:ext uri="{FF2B5EF4-FFF2-40B4-BE49-F238E27FC236}">
                <a16:creationId xmlns:a16="http://schemas.microsoft.com/office/drawing/2014/main" id="{6F3A897D-BB6D-E297-0D89-C66C85A0D63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117189" y="3572385"/>
            <a:ext cx="373007" cy="494124"/>
          </a:xfrm>
          <a:prstGeom prst="rect">
            <a:avLst/>
          </a:prstGeom>
        </p:spPr>
      </p:pic>
      <p:sp>
        <p:nvSpPr>
          <p:cNvPr id="28" name="TextBox 27">
            <a:extLst>
              <a:ext uri="{FF2B5EF4-FFF2-40B4-BE49-F238E27FC236}">
                <a16:creationId xmlns:a16="http://schemas.microsoft.com/office/drawing/2014/main" id="{554F05AB-A3AA-D8B7-BCA2-03F7C75DBB96}"/>
              </a:ext>
            </a:extLst>
          </p:cNvPr>
          <p:cNvSpPr txBox="1"/>
          <p:nvPr/>
        </p:nvSpPr>
        <p:spPr>
          <a:xfrm>
            <a:off x="7538471" y="3492391"/>
            <a:ext cx="1730320"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cs typeface="Times New Roman" panose="02020603050405020304" pitchFamily="18" charset="0"/>
              </a:rPr>
              <a:t>Perf-Energy Profile</a:t>
            </a:r>
          </a:p>
        </p:txBody>
      </p:sp>
      <p:sp>
        <p:nvSpPr>
          <p:cNvPr id="46" name="Rectangle 45">
            <a:extLst>
              <a:ext uri="{FF2B5EF4-FFF2-40B4-BE49-F238E27FC236}">
                <a16:creationId xmlns:a16="http://schemas.microsoft.com/office/drawing/2014/main" id="{43EC428F-500E-6B90-AC75-94DD4D59C297}"/>
              </a:ext>
            </a:extLst>
          </p:cNvPr>
          <p:cNvSpPr/>
          <p:nvPr/>
        </p:nvSpPr>
        <p:spPr>
          <a:xfrm>
            <a:off x="5004466" y="1975069"/>
            <a:ext cx="1489101" cy="707886"/>
          </a:xfrm>
          <a:prstGeom prst="rect">
            <a:avLst/>
          </a:prstGeom>
          <a:solidFill>
            <a:sysClr val="window" lastClr="FFFFFF">
              <a:lumMod val="95000"/>
            </a:sys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rPr>
              <a:t>Out-Len</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err="1">
                <a:ln>
                  <a:noFill/>
                </a:ln>
                <a:solidFill>
                  <a:prstClr val="black"/>
                </a:solidFill>
                <a:effectLst/>
                <a:uLnTx/>
                <a:uFillTx/>
                <a:latin typeface="+mj-lt"/>
                <a:ea typeface="+mn-ea"/>
                <a:cs typeface="Times New Roman" panose="02020603050405020304" pitchFamily="18" charset="0"/>
              </a:rPr>
              <a:t>Predictio</a:t>
            </a:r>
            <a:r>
              <a:rPr lang="en-US" sz="2000" kern="0">
                <a:solidFill>
                  <a:prstClr val="black"/>
                </a:solidFill>
                <a:latin typeface="+mj-lt"/>
                <a:cs typeface="Times New Roman" panose="02020603050405020304" pitchFamily="18" charset="0"/>
              </a:rPr>
              <a:t>n</a:t>
            </a:r>
            <a:endPar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endParaRPr>
          </a:p>
        </p:txBody>
      </p:sp>
      <p:sp>
        <p:nvSpPr>
          <p:cNvPr id="36" name="Rectangle 35">
            <a:extLst>
              <a:ext uri="{FF2B5EF4-FFF2-40B4-BE49-F238E27FC236}">
                <a16:creationId xmlns:a16="http://schemas.microsoft.com/office/drawing/2014/main" id="{65317CE0-015D-9ED8-2601-41F450E9A354}"/>
              </a:ext>
            </a:extLst>
          </p:cNvPr>
          <p:cNvSpPr/>
          <p:nvPr/>
        </p:nvSpPr>
        <p:spPr>
          <a:xfrm>
            <a:off x="3347531" y="1983837"/>
            <a:ext cx="1547317" cy="705040"/>
          </a:xfrm>
          <a:prstGeom prst="rect">
            <a:avLst/>
          </a:prstGeom>
          <a:solidFill>
            <a:sysClr val="window" lastClr="FFFFFF">
              <a:lumMod val="95000"/>
            </a:sys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endParaRPr>
          </a:p>
        </p:txBody>
      </p:sp>
      <p:sp>
        <p:nvSpPr>
          <p:cNvPr id="37" name="TextBox 36">
            <a:extLst>
              <a:ext uri="{FF2B5EF4-FFF2-40B4-BE49-F238E27FC236}">
                <a16:creationId xmlns:a16="http://schemas.microsoft.com/office/drawing/2014/main" id="{97586D47-A321-9FE9-94C2-27ED9D82A555}"/>
              </a:ext>
            </a:extLst>
          </p:cNvPr>
          <p:cNvSpPr txBox="1"/>
          <p:nvPr/>
        </p:nvSpPr>
        <p:spPr>
          <a:xfrm>
            <a:off x="3313573" y="1983837"/>
            <a:ext cx="999519"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cs typeface="Times New Roman" panose="02020603050405020304" pitchFamily="18" charset="0"/>
              </a:rPr>
              <a:t>T-put Profile</a:t>
            </a:r>
          </a:p>
        </p:txBody>
      </p:sp>
      <p:sp>
        <p:nvSpPr>
          <p:cNvPr id="38" name="Rectangle 37">
            <a:extLst>
              <a:ext uri="{FF2B5EF4-FFF2-40B4-BE49-F238E27FC236}">
                <a16:creationId xmlns:a16="http://schemas.microsoft.com/office/drawing/2014/main" id="{3A26C31E-3C3E-D6C6-7FD1-6C920D568037}"/>
              </a:ext>
            </a:extLst>
          </p:cNvPr>
          <p:cNvSpPr/>
          <p:nvPr/>
        </p:nvSpPr>
        <p:spPr>
          <a:xfrm>
            <a:off x="6600753" y="1973350"/>
            <a:ext cx="1547317" cy="707886"/>
          </a:xfrm>
          <a:prstGeom prst="rect">
            <a:avLst/>
          </a:prstGeom>
          <a:solidFill>
            <a:sysClr val="window" lastClr="FFFFFF">
              <a:lumMod val="95000"/>
            </a:sysClr>
          </a:solidFill>
          <a:ln w="1905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rPr>
              <a:t>Load</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ea typeface="+mn-ea"/>
                <a:cs typeface="Times New Roman" panose="02020603050405020304" pitchFamily="18" charset="0"/>
              </a:rPr>
              <a:t>Prediction</a:t>
            </a:r>
          </a:p>
        </p:txBody>
      </p:sp>
      <p:pic>
        <p:nvPicPr>
          <p:cNvPr id="39" name="Graphic 38" descr="Exponential Graph with solid fill">
            <a:extLst>
              <a:ext uri="{FF2B5EF4-FFF2-40B4-BE49-F238E27FC236}">
                <a16:creationId xmlns:a16="http://schemas.microsoft.com/office/drawing/2014/main" id="{E02A0ABA-3A79-74A9-B22B-149CCA906713}"/>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256494" y="2099677"/>
            <a:ext cx="647691" cy="539481"/>
          </a:xfrm>
          <a:prstGeom prst="rect">
            <a:avLst/>
          </a:prstGeom>
        </p:spPr>
      </p:pic>
      <p:cxnSp>
        <p:nvCxnSpPr>
          <p:cNvPr id="40" name="Connector: Elbow 39">
            <a:extLst>
              <a:ext uri="{FF2B5EF4-FFF2-40B4-BE49-F238E27FC236}">
                <a16:creationId xmlns:a16="http://schemas.microsoft.com/office/drawing/2014/main" id="{4E1468E9-BDCD-D9D6-C2EF-D48B150F45CC}"/>
              </a:ext>
            </a:extLst>
          </p:cNvPr>
          <p:cNvCxnSpPr>
            <a:cxnSpLocks/>
            <a:stCxn id="131" idx="3"/>
            <a:endCxn id="3" idx="3"/>
          </p:cNvCxnSpPr>
          <p:nvPr/>
        </p:nvCxnSpPr>
        <p:spPr>
          <a:xfrm>
            <a:off x="8244177" y="2329013"/>
            <a:ext cx="2334810" cy="2852024"/>
          </a:xfrm>
          <a:prstGeom prst="bentConnector3">
            <a:avLst>
              <a:gd name="adj1" fmla="val 134268"/>
            </a:avLst>
          </a:prstGeom>
          <a:noFill/>
          <a:ln w="38100" cap="flat" cmpd="sng" algn="ctr">
            <a:solidFill>
              <a:sysClr val="windowText" lastClr="000000"/>
            </a:solidFill>
            <a:prstDash val="dash"/>
            <a:miter lim="800000"/>
            <a:headEnd type="none" w="lg" len="lg"/>
            <a:tailEnd type="triangle" w="lg" len="lg"/>
          </a:ln>
          <a:effectLst/>
        </p:spPr>
      </p:cxnSp>
      <p:sp>
        <p:nvSpPr>
          <p:cNvPr id="41" name="TextBox 40">
            <a:extLst>
              <a:ext uri="{FF2B5EF4-FFF2-40B4-BE49-F238E27FC236}">
                <a16:creationId xmlns:a16="http://schemas.microsoft.com/office/drawing/2014/main" id="{6B44FE14-F75F-013A-0B38-516EA3FF8E97}"/>
              </a:ext>
            </a:extLst>
          </p:cNvPr>
          <p:cNvSpPr txBox="1"/>
          <p:nvPr/>
        </p:nvSpPr>
        <p:spPr>
          <a:xfrm>
            <a:off x="8721746" y="1974956"/>
            <a:ext cx="2291772" cy="707886"/>
          </a:xfrm>
          <a:prstGeom prst="rect">
            <a:avLst/>
          </a:prstGeom>
          <a:solidFill>
            <a:sysClr val="window" lastClr="FFFFFF"/>
          </a:solid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mj-lt"/>
                <a:cs typeface="Times New Roman" panose="02020603050405020304" pitchFamily="18" charset="0"/>
              </a:rPr>
              <a:t>Select Number of Instances</a:t>
            </a:r>
          </a:p>
        </p:txBody>
      </p:sp>
      <p:sp>
        <p:nvSpPr>
          <p:cNvPr id="29" name="TextBox 28">
            <a:extLst>
              <a:ext uri="{FF2B5EF4-FFF2-40B4-BE49-F238E27FC236}">
                <a16:creationId xmlns:a16="http://schemas.microsoft.com/office/drawing/2014/main" id="{9F4C51EF-4577-CE9F-23EB-998801E2DB8E}"/>
              </a:ext>
            </a:extLst>
          </p:cNvPr>
          <p:cNvSpPr txBox="1"/>
          <p:nvPr/>
        </p:nvSpPr>
        <p:spPr>
          <a:xfrm>
            <a:off x="10370248" y="540787"/>
            <a:ext cx="2649613" cy="615553"/>
          </a:xfrm>
          <a:prstGeom prst="rect">
            <a:avLst/>
          </a:prstGeom>
          <a:noFill/>
        </p:spPr>
        <p:txBody>
          <a:bodyPr wrap="square">
            <a:spAutoFit/>
          </a:bodyPr>
          <a:lstStyle/>
          <a:p>
            <a:pPr lvl="1"/>
            <a:r>
              <a:rPr lang="en-US" sz="1600" dirty="0"/>
              <a:t>[HPCA 2025]</a:t>
            </a:r>
          </a:p>
          <a:p>
            <a:pPr marL="742950" lvl="1" indent="-285750">
              <a:buFont typeface="Courier New" panose="02070309020205020404" pitchFamily="49" charset="0"/>
              <a:buChar char="o"/>
            </a:pPr>
            <a:endParaRPr lang="en-US" sz="1800" dirty="0"/>
          </a:p>
        </p:txBody>
      </p:sp>
      <p:sp>
        <p:nvSpPr>
          <p:cNvPr id="47" name="Content Placeholder 2">
            <a:extLst>
              <a:ext uri="{FF2B5EF4-FFF2-40B4-BE49-F238E27FC236}">
                <a16:creationId xmlns:a16="http://schemas.microsoft.com/office/drawing/2014/main" id="{F83AEF0F-FB4A-204B-D857-EA2ACBBD8ECF}"/>
              </a:ext>
            </a:extLst>
          </p:cNvPr>
          <p:cNvSpPr txBox="1">
            <a:spLocks/>
          </p:cNvSpPr>
          <p:nvPr/>
        </p:nvSpPr>
        <p:spPr>
          <a:xfrm>
            <a:off x="3625447" y="6331914"/>
            <a:ext cx="4247137" cy="523340"/>
          </a:xfrm>
          <a:prstGeom prst="rect">
            <a:avLst/>
          </a:prstGeom>
          <a:effectLst/>
        </p:spPr>
        <p:txBody>
          <a:bodyPr vert="horz" lIns="91440" tIns="45720" rIns="91440" bIns="45720" rtlCol="0">
            <a:normAutofit/>
          </a:bodyPr>
          <a:lstStyle>
            <a:lvl1pPr marL="182880" indent="-274320" algn="l" defTabSz="914400" rtl="0" eaLnBrk="1" latinLnBrk="0" hangingPunct="1">
              <a:spcBef>
                <a:spcPct val="20000"/>
              </a:spcBef>
              <a:buClr>
                <a:schemeClr val="accent1"/>
              </a:buClr>
              <a:buSzPct val="85000"/>
              <a:buFont typeface="Courier New" panose="02070309020205020404" pitchFamily="49" charset="0"/>
              <a:buChar char="o"/>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buFont typeface="Courier New" panose="02070309020205020404" pitchFamily="49" charset="0"/>
              <a:buNone/>
            </a:pPr>
            <a:r>
              <a:rPr lang="en-US" sz="2000" dirty="0">
                <a:highlight>
                  <a:srgbClr val="FFFF00"/>
                </a:highlight>
              </a:rPr>
              <a:t>Instance pools for diverse workloads</a:t>
            </a:r>
          </a:p>
        </p:txBody>
      </p:sp>
      <p:sp>
        <p:nvSpPr>
          <p:cNvPr id="49" name="Content Placeholder 2">
            <a:extLst>
              <a:ext uri="{FF2B5EF4-FFF2-40B4-BE49-F238E27FC236}">
                <a16:creationId xmlns:a16="http://schemas.microsoft.com/office/drawing/2014/main" id="{3450B593-4354-2E60-BF43-78EC6713847B}"/>
              </a:ext>
            </a:extLst>
          </p:cNvPr>
          <p:cNvSpPr txBox="1">
            <a:spLocks/>
          </p:cNvSpPr>
          <p:nvPr/>
        </p:nvSpPr>
        <p:spPr>
          <a:xfrm>
            <a:off x="2317088" y="4110355"/>
            <a:ext cx="4247137" cy="523340"/>
          </a:xfrm>
          <a:prstGeom prst="rect">
            <a:avLst/>
          </a:prstGeom>
          <a:effectLst/>
        </p:spPr>
        <p:txBody>
          <a:bodyPr vert="horz" lIns="91440" tIns="45720" rIns="91440" bIns="45720" rtlCol="0">
            <a:normAutofit/>
          </a:bodyPr>
          <a:lstStyle>
            <a:lvl1pPr marL="182880" indent="-274320" algn="l" defTabSz="914400" rtl="0" eaLnBrk="1" latinLnBrk="0" hangingPunct="1">
              <a:spcBef>
                <a:spcPct val="20000"/>
              </a:spcBef>
              <a:buClr>
                <a:schemeClr val="accent1"/>
              </a:buClr>
              <a:buSzPct val="85000"/>
              <a:buFont typeface="Courier New" panose="02070309020205020404" pitchFamily="49" charset="0"/>
              <a:buChar char="o"/>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buFont typeface="Courier New" panose="02070309020205020404" pitchFamily="49" charset="0"/>
              <a:buNone/>
            </a:pPr>
            <a:r>
              <a:rPr lang="en-US" sz="2000" dirty="0">
                <a:highlight>
                  <a:srgbClr val="FFFF00"/>
                </a:highlight>
              </a:rPr>
              <a:t>Hierarchical control for dynamic load</a:t>
            </a:r>
          </a:p>
        </p:txBody>
      </p:sp>
      <p:sp>
        <p:nvSpPr>
          <p:cNvPr id="54" name="Content Placeholder 2">
            <a:extLst>
              <a:ext uri="{FF2B5EF4-FFF2-40B4-BE49-F238E27FC236}">
                <a16:creationId xmlns:a16="http://schemas.microsoft.com/office/drawing/2014/main" id="{ADB008C4-6D4B-350E-3A23-52CDD002C10C}"/>
              </a:ext>
            </a:extLst>
          </p:cNvPr>
          <p:cNvSpPr txBox="1">
            <a:spLocks/>
          </p:cNvSpPr>
          <p:nvPr/>
        </p:nvSpPr>
        <p:spPr>
          <a:xfrm>
            <a:off x="253341" y="2684781"/>
            <a:ext cx="4949068" cy="646316"/>
          </a:xfrm>
          <a:prstGeom prst="rect">
            <a:avLst/>
          </a:prstGeom>
          <a:effectLst/>
        </p:spPr>
        <p:txBody>
          <a:bodyPr vert="horz" lIns="91440" tIns="45720" rIns="91440" bIns="45720" rtlCol="0">
            <a:normAutofit/>
          </a:bodyPr>
          <a:lstStyle>
            <a:lvl1pPr marL="182880" indent="-274320" algn="l" defTabSz="914400" rtl="0" eaLnBrk="1" latinLnBrk="0" hangingPunct="1">
              <a:spcBef>
                <a:spcPct val="20000"/>
              </a:spcBef>
              <a:buClr>
                <a:schemeClr val="accent1"/>
              </a:buClr>
              <a:buSzPct val="85000"/>
              <a:buFont typeface="Courier New" panose="02070309020205020404" pitchFamily="49" charset="0"/>
              <a:buChar char="o"/>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buFont typeface="Courier New" panose="02070309020205020404" pitchFamily="49" charset="0"/>
              <a:buNone/>
            </a:pPr>
            <a:r>
              <a:rPr lang="en-US" sz="2000" dirty="0">
                <a:highlight>
                  <a:srgbClr val="FFFF00"/>
                </a:highlight>
              </a:rPr>
              <a:t>Profile-driven energy configuration setting</a:t>
            </a:r>
          </a:p>
        </p:txBody>
      </p:sp>
      <p:sp>
        <p:nvSpPr>
          <p:cNvPr id="35" name="Rectangle 34">
            <a:extLst>
              <a:ext uri="{FF2B5EF4-FFF2-40B4-BE49-F238E27FC236}">
                <a16:creationId xmlns:a16="http://schemas.microsoft.com/office/drawing/2014/main" id="{945290C2-77E9-33D7-881B-03B455FDC64E}"/>
              </a:ext>
            </a:extLst>
          </p:cNvPr>
          <p:cNvSpPr/>
          <p:nvPr/>
        </p:nvSpPr>
        <p:spPr>
          <a:xfrm>
            <a:off x="2174402" y="4047797"/>
            <a:ext cx="6746574" cy="2024894"/>
          </a:xfrm>
          <a:prstGeom prst="rect">
            <a:avLst/>
          </a:prstGeom>
          <a:solidFill>
            <a:schemeClr val="accent1">
              <a:lumMod val="60000"/>
              <a:lumOff val="40000"/>
            </a:schemeClr>
          </a:solid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600" dirty="0" err="1">
                <a:solidFill>
                  <a:schemeClr val="bg1"/>
                </a:solidFill>
              </a:rPr>
              <a:t>DynamoLLM</a:t>
            </a:r>
            <a:r>
              <a:rPr lang="en-US" sz="3600" dirty="0">
                <a:solidFill>
                  <a:schemeClr val="bg1"/>
                </a:solidFill>
              </a:rPr>
              <a:t> reduces </a:t>
            </a:r>
          </a:p>
          <a:p>
            <a:pPr marL="571500" indent="-571500">
              <a:buFont typeface="Arial" panose="020B0604020202020204" pitchFamily="34" charset="0"/>
              <a:buChar char="•"/>
            </a:pPr>
            <a:r>
              <a:rPr lang="en-US" sz="3600" dirty="0">
                <a:solidFill>
                  <a:schemeClr val="bg1"/>
                </a:solidFill>
              </a:rPr>
              <a:t>Energy consumption by 35%</a:t>
            </a:r>
          </a:p>
          <a:p>
            <a:pPr marL="571500" indent="-571500">
              <a:buFont typeface="Arial" panose="020B0604020202020204" pitchFamily="34" charset="0"/>
              <a:buChar char="•"/>
            </a:pPr>
            <a:r>
              <a:rPr lang="en-US" sz="3600" dirty="0">
                <a:solidFill>
                  <a:schemeClr val="bg1"/>
                </a:solidFill>
              </a:rPr>
              <a:t>Carbon emissions by 38%</a:t>
            </a:r>
            <a:endParaRPr lang="en-US" sz="3600" i="1" dirty="0">
              <a:solidFill>
                <a:schemeClr val="bg1"/>
              </a:solidFill>
            </a:endParaRPr>
          </a:p>
        </p:txBody>
      </p:sp>
    </p:spTree>
    <p:extLst>
      <p:ext uri="{BB962C8B-B14F-4D97-AF65-F5344CB8AC3E}">
        <p14:creationId xmlns:p14="http://schemas.microsoft.com/office/powerpoint/2010/main" val="53685646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04814-7F2A-00DA-4A73-D7289DEC1248}"/>
            </a:ext>
          </a:extLst>
        </p:cNvPr>
        <p:cNvGrpSpPr/>
        <p:nvPr/>
      </p:nvGrpSpPr>
      <p:grpSpPr>
        <a:xfrm>
          <a:off x="0" y="0"/>
          <a:ext cx="0" cy="0"/>
          <a:chOff x="0" y="0"/>
          <a:chExt cx="0" cy="0"/>
        </a:xfrm>
      </p:grpSpPr>
      <p:sp>
        <p:nvSpPr>
          <p:cNvPr id="370" name="Title 1">
            <a:extLst>
              <a:ext uri="{FF2B5EF4-FFF2-40B4-BE49-F238E27FC236}">
                <a16:creationId xmlns:a16="http://schemas.microsoft.com/office/drawing/2014/main" id="{0EA6D27B-9140-84A8-46E7-E77A002AFB70}"/>
              </a:ext>
            </a:extLst>
          </p:cNvPr>
          <p:cNvSpPr txBox="1">
            <a:spLocks noGrp="1"/>
          </p:cNvSpPr>
          <p:nvPr>
            <p:ph type="title"/>
          </p:nvPr>
        </p:nvSpPr>
        <p:spPr>
          <a:xfrm>
            <a:off x="380998" y="545560"/>
            <a:ext cx="11430001" cy="640081"/>
          </a:xfrm>
          <a:prstGeom prst="rect">
            <a:avLst/>
          </a:prstGeom>
        </p:spPr>
        <p:txBody>
          <a:bodyPr lIns="45719" tIns="45720" rIns="45719" bIns="45720" anchor="ctr">
            <a:normAutofit/>
          </a:bodyPr>
          <a:lstStyle>
            <a:lvl1pPr defTabSz="667512">
              <a:defRPr sz="2628"/>
            </a:lvl1pPr>
          </a:lstStyle>
          <a:p>
            <a:pPr lvl="1" algn="ctr" defTabSz="868680">
              <a:defRPr sz="1900"/>
            </a:pPr>
            <a:r>
              <a:rPr lang="en-US" sz="3600" b="1" dirty="0">
                <a:solidFill>
                  <a:srgbClr val="1C4587"/>
                </a:solidFill>
                <a:latin typeface="Source Sans Pro" panose="020B0503030403020204" pitchFamily="34" charset="0"/>
                <a:ea typeface="Source Sans Pro" panose="020B0503030403020204" pitchFamily="34" charset="0"/>
              </a:rPr>
              <a:t>Conclusions</a:t>
            </a:r>
          </a:p>
        </p:txBody>
      </p:sp>
      <p:sp>
        <p:nvSpPr>
          <p:cNvPr id="372" name="Slide Number Placeholder 3">
            <a:extLst>
              <a:ext uri="{FF2B5EF4-FFF2-40B4-BE49-F238E27FC236}">
                <a16:creationId xmlns:a16="http://schemas.microsoft.com/office/drawing/2014/main" id="{0253A891-5BED-E80E-9ED9-D78C1181E39C}"/>
              </a:ext>
            </a:extLst>
          </p:cNvPr>
          <p:cNvSpPr txBox="1">
            <a:spLocks noGrp="1"/>
          </p:cNvSpPr>
          <p:nvPr>
            <p:ph type="sldNum" sz="quarter" idx="2"/>
          </p:nvPr>
        </p:nvSpPr>
        <p:spPr>
          <a:xfrm>
            <a:off x="11592497" y="6442392"/>
            <a:ext cx="184975" cy="190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300" b="0" i="0" u="none" strike="noStrike" cap="none" spc="0" normalizeH="0" baseline="0">
                <a:ln>
                  <a:noFill/>
                </a:ln>
                <a:solidFill>
                  <a:srgbClr val="225F98"/>
                </a:solidFill>
                <a:effectLst/>
                <a:uFillTx/>
                <a:latin typeface="Georgia"/>
                <a:ea typeface="Georgia"/>
                <a:cs typeface="Georgia"/>
                <a:sym typeface="Georgi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9pPr>
          </a:lstStyle>
          <a:p>
            <a:fld id="{86CB4B4D-7CA3-9044-876B-883B54F8677D}" type="slidenum">
              <a:rPr lang="en-US" smtClean="0"/>
              <a:pPr/>
              <a:t>44</a:t>
            </a:fld>
            <a:endParaRPr/>
          </a:p>
        </p:txBody>
      </p:sp>
      <p:sp>
        <p:nvSpPr>
          <p:cNvPr id="8" name="Content Placeholder 2">
            <a:extLst>
              <a:ext uri="{FF2B5EF4-FFF2-40B4-BE49-F238E27FC236}">
                <a16:creationId xmlns:a16="http://schemas.microsoft.com/office/drawing/2014/main" id="{6D6F2BDD-EF4C-0D45-450A-63E74166DAC3}"/>
              </a:ext>
            </a:extLst>
          </p:cNvPr>
          <p:cNvSpPr txBox="1">
            <a:spLocks/>
          </p:cNvSpPr>
          <p:nvPr/>
        </p:nvSpPr>
        <p:spPr>
          <a:xfrm>
            <a:off x="468637" y="1583692"/>
            <a:ext cx="11206690" cy="3333996"/>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tIns="45720" rIns="45719" bIns="45720" anchor="t">
            <a:norm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9pPr>
          </a:lstStyle>
          <a:p>
            <a:pPr marL="0" indent="0">
              <a:buNone/>
            </a:pPr>
            <a:r>
              <a:rPr lang="en-US" sz="2400" dirty="0">
                <a:latin typeface="Georgia" panose="02040502050405020303" pitchFamily="18" charset="0"/>
              </a:rPr>
              <a:t>The community has developed many effective techniques for energy efficiency</a:t>
            </a:r>
            <a:endParaRPr lang="en-US" sz="2400" dirty="0">
              <a:effectLst/>
              <a:latin typeface="Georgia" panose="02040502050405020303" pitchFamily="18" charset="0"/>
            </a:endParaRPr>
          </a:p>
          <a:p>
            <a:pPr marL="0" indent="0">
              <a:buNone/>
            </a:pPr>
            <a:r>
              <a:rPr lang="en-US" sz="2400" dirty="0">
                <a:latin typeface="Georgia" panose="02040502050405020303" pitchFamily="18" charset="0"/>
              </a:rPr>
              <a:t>There are many more software optimizations</a:t>
            </a:r>
          </a:p>
          <a:p>
            <a:pPr marL="0" indent="0">
              <a:buNone/>
            </a:pPr>
            <a:r>
              <a:rPr lang="en-US" sz="2400" dirty="0">
                <a:latin typeface="Georgia" panose="02040502050405020303" pitchFamily="18" charset="0"/>
              </a:rPr>
              <a:t>Challenge: Will industry adopt them?</a:t>
            </a:r>
          </a:p>
          <a:p>
            <a:pPr marL="0" indent="0">
              <a:buNone/>
            </a:pPr>
            <a:r>
              <a:rPr lang="en-US" sz="2400" dirty="0">
                <a:effectLst/>
                <a:latin typeface="Georgia" panose="02040502050405020303" pitchFamily="18" charset="0"/>
              </a:rPr>
              <a:t>Challenge: Will they make an impact on time, given the crazy course we follow?</a:t>
            </a:r>
          </a:p>
        </p:txBody>
      </p:sp>
    </p:spTree>
    <p:extLst>
      <p:ext uri="{BB962C8B-B14F-4D97-AF65-F5344CB8AC3E}">
        <p14:creationId xmlns:p14="http://schemas.microsoft.com/office/powerpoint/2010/main" val="3685805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542FA-58FE-2CB1-D75F-1F8DC8574EF6}"/>
            </a:ext>
          </a:extLst>
        </p:cNvPr>
        <p:cNvGrpSpPr/>
        <p:nvPr/>
      </p:nvGrpSpPr>
      <p:grpSpPr>
        <a:xfrm>
          <a:off x="0" y="0"/>
          <a:ext cx="0" cy="0"/>
          <a:chOff x="0" y="0"/>
          <a:chExt cx="0" cy="0"/>
        </a:xfrm>
      </p:grpSpPr>
      <p:sp>
        <p:nvSpPr>
          <p:cNvPr id="370" name="Title 1">
            <a:extLst>
              <a:ext uri="{FF2B5EF4-FFF2-40B4-BE49-F238E27FC236}">
                <a16:creationId xmlns:a16="http://schemas.microsoft.com/office/drawing/2014/main" id="{C7E7E403-3827-5F3D-CB09-3D15E9686A78}"/>
              </a:ext>
            </a:extLst>
          </p:cNvPr>
          <p:cNvSpPr txBox="1">
            <a:spLocks noGrp="1"/>
          </p:cNvSpPr>
          <p:nvPr>
            <p:ph type="title"/>
          </p:nvPr>
        </p:nvSpPr>
        <p:spPr>
          <a:xfrm>
            <a:off x="380998" y="545560"/>
            <a:ext cx="11430001" cy="640081"/>
          </a:xfrm>
          <a:prstGeom prst="rect">
            <a:avLst/>
          </a:prstGeom>
        </p:spPr>
        <p:txBody>
          <a:bodyPr lIns="45719" tIns="45720" rIns="45719" bIns="45720" anchor="ctr">
            <a:normAutofit/>
          </a:bodyPr>
          <a:lstStyle>
            <a:lvl1pPr defTabSz="667512">
              <a:defRPr sz="2628"/>
            </a:lvl1pPr>
          </a:lstStyle>
          <a:p>
            <a:pPr lvl="1" algn="ctr" defTabSz="868680">
              <a:defRPr sz="1900"/>
            </a:pPr>
            <a:r>
              <a:rPr lang="en-US" sz="3600" b="1" dirty="0">
                <a:solidFill>
                  <a:srgbClr val="1C4587"/>
                </a:solidFill>
                <a:latin typeface="Source Sans Pro" panose="020B0503030403020204" pitchFamily="34" charset="0"/>
                <a:ea typeface="Source Sans Pro" panose="020B0503030403020204" pitchFamily="34" charset="0"/>
              </a:rPr>
              <a:t>Thanks to Many Contributors</a:t>
            </a:r>
          </a:p>
        </p:txBody>
      </p:sp>
      <p:sp>
        <p:nvSpPr>
          <p:cNvPr id="372" name="Slide Number Placeholder 3">
            <a:extLst>
              <a:ext uri="{FF2B5EF4-FFF2-40B4-BE49-F238E27FC236}">
                <a16:creationId xmlns:a16="http://schemas.microsoft.com/office/drawing/2014/main" id="{5D2B39E6-27C0-88C6-CF08-D18542DEF4AE}"/>
              </a:ext>
            </a:extLst>
          </p:cNvPr>
          <p:cNvSpPr txBox="1">
            <a:spLocks noGrp="1"/>
          </p:cNvSpPr>
          <p:nvPr>
            <p:ph type="sldNum" sz="quarter" idx="2"/>
          </p:nvPr>
        </p:nvSpPr>
        <p:spPr>
          <a:xfrm>
            <a:off x="11592497" y="6442392"/>
            <a:ext cx="184975" cy="190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0" tIns="0" rIns="0" bIns="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300" b="0" i="0" u="none" strike="noStrike" cap="none" spc="0" normalizeH="0" baseline="0">
                <a:ln>
                  <a:noFill/>
                </a:ln>
                <a:solidFill>
                  <a:srgbClr val="225F98"/>
                </a:solidFill>
                <a:effectLst/>
                <a:uFillTx/>
                <a:latin typeface="Georgia"/>
                <a:ea typeface="Georgia"/>
                <a:cs typeface="Georgia"/>
                <a:sym typeface="Georgi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9pPr>
          </a:lstStyle>
          <a:p>
            <a:fld id="{86CB4B4D-7CA3-9044-876B-883B54F8677D}" type="slidenum">
              <a:rPr lang="en-US" smtClean="0"/>
              <a:pPr/>
              <a:t>45</a:t>
            </a:fld>
            <a:endParaRPr/>
          </a:p>
        </p:txBody>
      </p:sp>
      <p:sp>
        <p:nvSpPr>
          <p:cNvPr id="8" name="Content Placeholder 2">
            <a:extLst>
              <a:ext uri="{FF2B5EF4-FFF2-40B4-BE49-F238E27FC236}">
                <a16:creationId xmlns:a16="http://schemas.microsoft.com/office/drawing/2014/main" id="{1BA2E2C2-B8B5-D94A-A8BD-406FBCCDBD4E}"/>
              </a:ext>
            </a:extLst>
          </p:cNvPr>
          <p:cNvSpPr txBox="1">
            <a:spLocks/>
          </p:cNvSpPr>
          <p:nvPr/>
        </p:nvSpPr>
        <p:spPr>
          <a:xfrm>
            <a:off x="468637" y="1583692"/>
            <a:ext cx="11206690" cy="485870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tIns="45720" rIns="45719" bIns="45720" anchor="t">
            <a:normAutofit lnSpcReduction="10000"/>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9pPr>
          </a:lstStyle>
          <a:p>
            <a:pPr marL="0" indent="0">
              <a:buNone/>
            </a:pPr>
            <a:r>
              <a:rPr lang="en-US" sz="2400" dirty="0">
                <a:latin typeface="Georgia" panose="02040502050405020303" pitchFamily="18" charset="0"/>
              </a:rPr>
              <a:t>Jovan Stojkovic, UT Austin– Meta</a:t>
            </a:r>
          </a:p>
          <a:p>
            <a:pPr marL="0" indent="0">
              <a:buNone/>
            </a:pPr>
            <a:r>
              <a:rPr lang="en-US" sz="2400" dirty="0" err="1">
                <a:effectLst/>
                <a:latin typeface="Georgia" panose="02040502050405020303" pitchFamily="18" charset="0"/>
              </a:rPr>
              <a:t>Hyoungwook</a:t>
            </a:r>
            <a:r>
              <a:rPr lang="en-US" sz="2400" dirty="0">
                <a:effectLst/>
                <a:latin typeface="Georgia" panose="02040502050405020303" pitchFamily="18" charset="0"/>
              </a:rPr>
              <a:t> Nam, AWS</a:t>
            </a:r>
          </a:p>
          <a:p>
            <a:pPr marL="0" indent="0">
              <a:buNone/>
            </a:pPr>
            <a:r>
              <a:rPr lang="en-US" sz="2400" dirty="0">
                <a:latin typeface="Georgia" panose="02040502050405020303" pitchFamily="18" charset="0"/>
              </a:rPr>
              <a:t>Tushar Krishna, GA Tech</a:t>
            </a:r>
          </a:p>
          <a:p>
            <a:pPr marL="0" indent="0">
              <a:buNone/>
            </a:pPr>
            <a:r>
              <a:rPr lang="en-US" sz="2400" dirty="0" err="1">
                <a:effectLst/>
                <a:latin typeface="Georgia" panose="02040502050405020303" pitchFamily="18" charset="0"/>
              </a:rPr>
              <a:t>Rachee</a:t>
            </a:r>
            <a:r>
              <a:rPr lang="en-US" sz="2400" dirty="0">
                <a:effectLst/>
                <a:latin typeface="Georgia" panose="02040502050405020303" pitchFamily="18" charset="0"/>
              </a:rPr>
              <a:t> Singh, Cornell</a:t>
            </a:r>
          </a:p>
          <a:p>
            <a:pPr marL="0" indent="0">
              <a:buNone/>
            </a:pPr>
            <a:r>
              <a:rPr lang="en-US" sz="2400" dirty="0" err="1">
                <a:latin typeface="Georgia" panose="02040502050405020303" pitchFamily="18" charset="0"/>
              </a:rPr>
              <a:t>Minlan</a:t>
            </a:r>
            <a:r>
              <a:rPr lang="en-US" sz="2400" dirty="0">
                <a:latin typeface="Georgia" panose="02040502050405020303" pitchFamily="18" charset="0"/>
              </a:rPr>
              <a:t> Yu, Harvard</a:t>
            </a:r>
          </a:p>
          <a:p>
            <a:pPr marL="0" indent="0">
              <a:buNone/>
            </a:pPr>
            <a:r>
              <a:rPr lang="en-US" sz="2400" dirty="0">
                <a:effectLst/>
                <a:latin typeface="Georgia" panose="02040502050405020303" pitchFamily="18" charset="0"/>
              </a:rPr>
              <a:t>Muhammad Shahbaz, U Michigan</a:t>
            </a:r>
          </a:p>
          <a:p>
            <a:pPr marL="0" indent="0">
              <a:buNone/>
            </a:pPr>
            <a:r>
              <a:rPr lang="en-US" sz="2400" dirty="0" err="1">
                <a:latin typeface="Georgia" panose="02040502050405020303" pitchFamily="18" charset="0"/>
              </a:rPr>
              <a:t>Zhiru</a:t>
            </a:r>
            <a:r>
              <a:rPr lang="en-US" sz="2400" dirty="0">
                <a:latin typeface="Georgia" panose="02040502050405020303" pitchFamily="18" charset="0"/>
              </a:rPr>
              <a:t> Zhang, Cornell</a:t>
            </a:r>
          </a:p>
          <a:p>
            <a:pPr marL="0" indent="0">
              <a:buNone/>
            </a:pPr>
            <a:r>
              <a:rPr lang="en-US" sz="2400" dirty="0">
                <a:effectLst/>
                <a:latin typeface="Georgia" panose="02040502050405020303" pitchFamily="18" charset="0"/>
              </a:rPr>
              <a:t>Charith Mendis, University of Illinois</a:t>
            </a:r>
          </a:p>
          <a:p>
            <a:pPr marL="0" indent="0">
              <a:buNone/>
            </a:pPr>
            <a:r>
              <a:rPr lang="en-US" sz="2400" dirty="0">
                <a:latin typeface="Georgia" panose="02040502050405020303" pitchFamily="18" charset="0"/>
              </a:rPr>
              <a:t>Rakesh Kumar, University of Illinois</a:t>
            </a:r>
          </a:p>
          <a:p>
            <a:pPr marL="0" indent="0">
              <a:buNone/>
            </a:pPr>
            <a:r>
              <a:rPr lang="en-US" sz="2400" dirty="0">
                <a:latin typeface="Georgia" panose="02040502050405020303" pitchFamily="18" charset="0"/>
              </a:rPr>
              <a:t>Esha </a:t>
            </a:r>
            <a:r>
              <a:rPr lang="en-US" sz="2400" dirty="0" err="1">
                <a:latin typeface="Georgia" panose="02040502050405020303" pitchFamily="18" charset="0"/>
              </a:rPr>
              <a:t>Choukse</a:t>
            </a:r>
            <a:r>
              <a:rPr lang="en-US" sz="2400" dirty="0">
                <a:latin typeface="Georgia" panose="02040502050405020303" pitchFamily="18" charset="0"/>
              </a:rPr>
              <a:t>, Microsoft </a:t>
            </a:r>
          </a:p>
          <a:p>
            <a:pPr marL="0" indent="0">
              <a:buNone/>
            </a:pPr>
            <a:r>
              <a:rPr lang="en-US" sz="2400" dirty="0">
                <a:effectLst/>
                <a:latin typeface="Georgia" panose="02040502050405020303" pitchFamily="18" charset="0"/>
              </a:rPr>
              <a:t>Many more</a:t>
            </a:r>
          </a:p>
        </p:txBody>
      </p:sp>
    </p:spTree>
    <p:extLst>
      <p:ext uri="{BB962C8B-B14F-4D97-AF65-F5344CB8AC3E}">
        <p14:creationId xmlns:p14="http://schemas.microsoft.com/office/powerpoint/2010/main" val="148550689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D6093-B2D5-D113-BC03-6D158F72858D}"/>
            </a:ext>
          </a:extLst>
        </p:cNvPr>
        <p:cNvGrpSpPr/>
        <p:nvPr/>
      </p:nvGrpSpPr>
      <p:grpSpPr>
        <a:xfrm>
          <a:off x="0" y="0"/>
          <a:ext cx="0" cy="0"/>
          <a:chOff x="0" y="0"/>
          <a:chExt cx="0" cy="0"/>
        </a:xfrm>
      </p:grpSpPr>
      <p:sp>
        <p:nvSpPr>
          <p:cNvPr id="3074" name="Rectangle 2">
            <a:extLst>
              <a:ext uri="{FF2B5EF4-FFF2-40B4-BE49-F238E27FC236}">
                <a16:creationId xmlns:a16="http://schemas.microsoft.com/office/drawing/2014/main" id="{26FE25DC-B299-DA37-72FB-5C6DDE6C2A16}"/>
              </a:ext>
            </a:extLst>
          </p:cNvPr>
          <p:cNvSpPr>
            <a:spLocks noGrp="1" noChangeArrowheads="1"/>
          </p:cNvSpPr>
          <p:nvPr>
            <p:ph type="ctrTitle"/>
          </p:nvPr>
        </p:nvSpPr>
        <p:spPr>
          <a:xfrm>
            <a:off x="214923" y="1297789"/>
            <a:ext cx="11723077" cy="1676400"/>
          </a:xfrm>
        </p:spPr>
        <p:txBody>
          <a:bodyPr/>
          <a:lstStyle/>
          <a:p>
            <a:r>
              <a:rPr lang="en-US" sz="4000" dirty="0">
                <a:solidFill>
                  <a:srgbClr val="FF0000"/>
                </a:solidFill>
              </a:rPr>
              <a:t>Energy Consumption in AI Datacenters: Can We Address this Challenge?</a:t>
            </a:r>
            <a:endParaRPr lang="en-US" sz="4000" b="1" dirty="0">
              <a:solidFill>
                <a:srgbClr val="FF0000"/>
              </a:solidFill>
            </a:endParaRPr>
          </a:p>
        </p:txBody>
      </p:sp>
      <p:sp>
        <p:nvSpPr>
          <p:cNvPr id="3075" name="Rectangle 3">
            <a:extLst>
              <a:ext uri="{FF2B5EF4-FFF2-40B4-BE49-F238E27FC236}">
                <a16:creationId xmlns:a16="http://schemas.microsoft.com/office/drawing/2014/main" id="{E87A609F-F482-B188-0BD6-5A694C687601}"/>
              </a:ext>
            </a:extLst>
          </p:cNvPr>
          <p:cNvSpPr>
            <a:spLocks noGrp="1" noChangeArrowheads="1"/>
          </p:cNvSpPr>
          <p:nvPr>
            <p:ph type="subTitle" idx="1"/>
          </p:nvPr>
        </p:nvSpPr>
        <p:spPr>
          <a:xfrm>
            <a:off x="1828800" y="3924571"/>
            <a:ext cx="8534400" cy="2510095"/>
          </a:xfrm>
        </p:spPr>
        <p:txBody>
          <a:bodyPr>
            <a:normAutofit fontScale="92500" lnSpcReduction="20000"/>
          </a:bodyPr>
          <a:lstStyle/>
          <a:p>
            <a:pPr eaLnBrk="1" hangingPunct="1"/>
            <a:r>
              <a:rPr lang="en-US" sz="2800" b="1" dirty="0"/>
              <a:t>Josep Torrellas</a:t>
            </a:r>
          </a:p>
          <a:p>
            <a:pPr eaLnBrk="1" hangingPunct="1"/>
            <a:r>
              <a:rPr lang="en-US" sz="2800" b="1" dirty="0"/>
              <a:t>University of Illinois Urbana-Champaign</a:t>
            </a:r>
          </a:p>
          <a:p>
            <a:pPr eaLnBrk="1" hangingPunct="1"/>
            <a:endParaRPr lang="en-US" sz="2400" b="1" dirty="0"/>
          </a:p>
          <a:p>
            <a:pPr eaLnBrk="1" hangingPunct="1"/>
            <a:endParaRPr lang="en-US" sz="2400" b="1" dirty="0"/>
          </a:p>
          <a:p>
            <a:r>
              <a:rPr lang="en-US" b="1" dirty="0"/>
              <a:t>https://</a:t>
            </a:r>
            <a:r>
              <a:rPr lang="en-US" b="1" dirty="0" err="1"/>
              <a:t>iacoma.cs.uiuc.edu</a:t>
            </a:r>
            <a:r>
              <a:rPr lang="en-US" b="1" dirty="0"/>
              <a:t>/</a:t>
            </a:r>
            <a:r>
              <a:rPr lang="en-US" b="1" dirty="0" err="1"/>
              <a:t>josep</a:t>
            </a:r>
            <a:r>
              <a:rPr lang="en-US" b="1" dirty="0"/>
              <a:t>/</a:t>
            </a:r>
            <a:r>
              <a:rPr lang="en-US" b="1" dirty="0" err="1"/>
              <a:t>torrellas.html</a:t>
            </a:r>
            <a:endParaRPr lang="en-US" b="1" dirty="0"/>
          </a:p>
          <a:p>
            <a:r>
              <a:rPr lang="en-US" b="1" dirty="0"/>
              <a:t>https://</a:t>
            </a:r>
            <a:r>
              <a:rPr lang="en-US" b="1" dirty="0" err="1"/>
              <a:t>acecenter.grainger.illinois.edu</a:t>
            </a:r>
            <a:r>
              <a:rPr lang="en-US" b="1" dirty="0"/>
              <a:t>/</a:t>
            </a:r>
          </a:p>
          <a:p>
            <a:pPr eaLnBrk="1" hangingPunct="1"/>
            <a:r>
              <a:rPr lang="en-US" sz="2400" b="1" dirty="0"/>
              <a:t>EMC2 Workshop, March 2026</a:t>
            </a:r>
          </a:p>
          <a:p>
            <a:pPr eaLnBrk="1" hangingPunct="1"/>
            <a:endParaRPr lang="en-US" sz="2400" dirty="0"/>
          </a:p>
        </p:txBody>
      </p:sp>
    </p:spTree>
    <p:extLst>
      <p:ext uri="{BB962C8B-B14F-4D97-AF65-F5344CB8AC3E}">
        <p14:creationId xmlns:p14="http://schemas.microsoft.com/office/powerpoint/2010/main" val="39735943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8017E0-72AE-98FA-9862-39EF631788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2B072E-EE58-D5D7-7813-61A66C71B55F}"/>
              </a:ext>
            </a:extLst>
          </p:cNvPr>
          <p:cNvSpPr>
            <a:spLocks noGrp="1"/>
          </p:cNvSpPr>
          <p:nvPr>
            <p:ph type="title"/>
          </p:nvPr>
        </p:nvSpPr>
        <p:spPr/>
        <p:txBody>
          <a:bodyPr/>
          <a:lstStyle/>
          <a:p>
            <a:r>
              <a:rPr lang="en-US">
                <a:latin typeface="Georgia" panose="02040502050405020303" pitchFamily="18" charset="0"/>
              </a:rPr>
              <a:t>Re-start ML jobs within </a:t>
            </a:r>
            <a:r>
              <a:rPr lang="en-US" i="1">
                <a:latin typeface="Georgia" panose="02040502050405020303" pitchFamily="18" charset="0"/>
              </a:rPr>
              <a:t>seconds </a:t>
            </a:r>
            <a:r>
              <a:rPr lang="en-US">
                <a:latin typeface="Georgia" panose="02040502050405020303" pitchFamily="18" charset="0"/>
              </a:rPr>
              <a:t>of the failure</a:t>
            </a:r>
          </a:p>
        </p:txBody>
      </p:sp>
      <p:pic>
        <p:nvPicPr>
          <p:cNvPr id="15" name="Picture 14">
            <a:extLst>
              <a:ext uri="{FF2B5EF4-FFF2-40B4-BE49-F238E27FC236}">
                <a16:creationId xmlns:a16="http://schemas.microsoft.com/office/drawing/2014/main" id="{7CB5B080-9A02-F779-05FB-F72912143806}"/>
              </a:ext>
            </a:extLst>
          </p:cNvPr>
          <p:cNvPicPr>
            <a:picLocks noChangeAspect="1"/>
          </p:cNvPicPr>
          <p:nvPr/>
        </p:nvPicPr>
        <p:blipFill>
          <a:blip r:embed="rId2"/>
          <a:stretch>
            <a:fillRect/>
          </a:stretch>
        </p:blipFill>
        <p:spPr>
          <a:xfrm>
            <a:off x="7860880" y="2159000"/>
            <a:ext cx="3352800" cy="2540000"/>
          </a:xfrm>
          <a:prstGeom prst="rect">
            <a:avLst/>
          </a:prstGeom>
        </p:spPr>
      </p:pic>
      <p:sp>
        <p:nvSpPr>
          <p:cNvPr id="3" name="Text Placeholder 2">
            <a:extLst>
              <a:ext uri="{FF2B5EF4-FFF2-40B4-BE49-F238E27FC236}">
                <a16:creationId xmlns:a16="http://schemas.microsoft.com/office/drawing/2014/main" id="{2CA303CE-40FC-150C-3FFA-1EE987F80B62}"/>
              </a:ext>
            </a:extLst>
          </p:cNvPr>
          <p:cNvSpPr>
            <a:spLocks noGrp="1"/>
          </p:cNvSpPr>
          <p:nvPr>
            <p:ph type="body" idx="1"/>
          </p:nvPr>
        </p:nvSpPr>
        <p:spPr>
          <a:xfrm>
            <a:off x="347472" y="1261872"/>
            <a:ext cx="7599906" cy="4572001"/>
          </a:xfrm>
        </p:spPr>
        <p:txBody>
          <a:bodyPr>
            <a:normAutofit lnSpcReduction="10000"/>
          </a:bodyPr>
          <a:lstStyle/>
          <a:p>
            <a:r>
              <a:rPr lang="en-US" dirty="0"/>
              <a:t>Do not need to migrate the job </a:t>
            </a:r>
          </a:p>
          <a:p>
            <a:r>
              <a:rPr lang="en-US" dirty="0"/>
              <a:t>Do not need to over-provision the datacenter</a:t>
            </a:r>
            <a:br>
              <a:rPr lang="en-US" dirty="0">
                <a:latin typeface="Georgia" panose="02040502050405020303" pitchFamily="18" charset="0"/>
              </a:rPr>
            </a:br>
            <a:endParaRPr lang="en-US" dirty="0">
              <a:latin typeface="Georgia" panose="02040502050405020303" pitchFamily="18" charset="0"/>
            </a:endParaRPr>
          </a:p>
          <a:p>
            <a:r>
              <a:rPr lang="en-US" i="1" dirty="0">
                <a:latin typeface="Georgia" panose="02040502050405020303" pitchFamily="18" charset="0"/>
              </a:rPr>
              <a:t>In-place replacement</a:t>
            </a:r>
            <a:r>
              <a:rPr lang="en-US" dirty="0">
                <a:latin typeface="Georgia" panose="02040502050405020303" pitchFamily="18" charset="0"/>
              </a:rPr>
              <a:t> of the accelerator</a:t>
            </a:r>
            <a:br>
              <a:rPr lang="en-US" dirty="0">
                <a:latin typeface="Georgia" panose="02040502050405020303" pitchFamily="18" charset="0"/>
              </a:rPr>
            </a:br>
            <a:endParaRPr lang="en-US" dirty="0">
              <a:latin typeface="Georgia" panose="02040502050405020303" pitchFamily="18" charset="0"/>
            </a:endParaRPr>
          </a:p>
          <a:p>
            <a:r>
              <a:rPr lang="en-US" dirty="0">
                <a:latin typeface="Georgia" panose="02040502050405020303" pitchFamily="18" charset="0"/>
              </a:rPr>
              <a:t>Re-build state in the collective comm. library</a:t>
            </a:r>
          </a:p>
          <a:p>
            <a:pPr lvl="1"/>
            <a:r>
              <a:rPr lang="en-US" dirty="0">
                <a:latin typeface="Georgia" panose="02040502050405020303" pitchFamily="18" charset="0"/>
              </a:rPr>
              <a:t>Patch in the NCCL communicator</a:t>
            </a:r>
            <a:br>
              <a:rPr lang="en-US" dirty="0">
                <a:latin typeface="Georgia" panose="02040502050405020303" pitchFamily="18" charset="0"/>
              </a:rPr>
            </a:br>
            <a:endParaRPr lang="en-US" dirty="0">
              <a:latin typeface="Georgia" panose="02040502050405020303" pitchFamily="18" charset="0"/>
            </a:endParaRPr>
          </a:p>
          <a:p>
            <a:r>
              <a:rPr lang="en-US" dirty="0">
                <a:latin typeface="Georgia" panose="02040502050405020303" pitchFamily="18" charset="0"/>
              </a:rPr>
              <a:t>Restart the training job</a:t>
            </a:r>
            <a:br>
              <a:rPr lang="en-US" dirty="0">
                <a:latin typeface="Georgia" panose="02040502050405020303" pitchFamily="18" charset="0"/>
              </a:rPr>
            </a:br>
            <a:endParaRPr lang="en-US" dirty="0">
              <a:latin typeface="Georgia" panose="02040502050405020303" pitchFamily="18" charset="0"/>
            </a:endParaRPr>
          </a:p>
          <a:p>
            <a:r>
              <a:rPr lang="en-US" dirty="0">
                <a:latin typeface="Georgia" panose="02040502050405020303" pitchFamily="18" charset="0"/>
              </a:rPr>
              <a:t>Addressing a fundamental challenge with hardware/software redesign in the ML stack</a:t>
            </a:r>
          </a:p>
        </p:txBody>
      </p:sp>
      <p:sp>
        <p:nvSpPr>
          <p:cNvPr id="4" name="Slide Number Placeholder 3">
            <a:extLst>
              <a:ext uri="{FF2B5EF4-FFF2-40B4-BE49-F238E27FC236}">
                <a16:creationId xmlns:a16="http://schemas.microsoft.com/office/drawing/2014/main" id="{1FBD844B-6C39-ABA5-B507-4D2A1F1AA12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mtClean="0"/>
              <a:t>47</a:t>
            </a:fld>
            <a:endParaRPr lang="en-US"/>
          </a:p>
        </p:txBody>
      </p:sp>
    </p:spTree>
    <p:extLst>
      <p:ext uri="{BB962C8B-B14F-4D97-AF65-F5344CB8AC3E}">
        <p14:creationId xmlns:p14="http://schemas.microsoft.com/office/powerpoint/2010/main" val="29646194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29AC7-CD07-75A9-A160-016C958299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98E054-42A4-72BC-769A-9D307F05553B}"/>
              </a:ext>
            </a:extLst>
          </p:cNvPr>
          <p:cNvSpPr>
            <a:spLocks noGrp="1"/>
          </p:cNvSpPr>
          <p:nvPr>
            <p:ph type="title"/>
          </p:nvPr>
        </p:nvSpPr>
        <p:spPr>
          <a:xfrm>
            <a:off x="437327" y="181831"/>
            <a:ext cx="11430000" cy="640080"/>
          </a:xfrm>
        </p:spPr>
        <p:txBody>
          <a:bodyPr>
            <a:normAutofit/>
          </a:bodyPr>
          <a:lstStyle/>
          <a:p>
            <a:r>
              <a:rPr lang="en-US" sz="3200" b="1" dirty="0">
                <a:latin typeface="Source Sans Pro" panose="020B0503030403020204" pitchFamily="34" charset="0"/>
                <a:ea typeface="Source Sans Pro" panose="020B0503030403020204" pitchFamily="34" charset="0"/>
              </a:rPr>
              <a:t>Reliable Distributed Training</a:t>
            </a:r>
          </a:p>
        </p:txBody>
      </p:sp>
      <p:sp>
        <p:nvSpPr>
          <p:cNvPr id="361" name="Rounded Rectangle 360">
            <a:extLst>
              <a:ext uri="{FF2B5EF4-FFF2-40B4-BE49-F238E27FC236}">
                <a16:creationId xmlns:a16="http://schemas.microsoft.com/office/drawing/2014/main" id="{8EEC5AB9-B03F-E301-0C0A-EBADB8F422A0}"/>
              </a:ext>
            </a:extLst>
          </p:cNvPr>
          <p:cNvSpPr/>
          <p:nvPr/>
        </p:nvSpPr>
        <p:spPr>
          <a:xfrm>
            <a:off x="1837173" y="3639193"/>
            <a:ext cx="1473480" cy="483149"/>
          </a:xfrm>
          <a:prstGeom prst="roundRect">
            <a:avLst>
              <a:gd name="adj" fmla="val 0"/>
            </a:avLst>
          </a:prstGeom>
          <a:solidFill>
            <a:srgbClr val="E7E6E6">
              <a:lumMod val="50000"/>
            </a:srgbClr>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2" name="Rounded Rectangle 361">
            <a:extLst>
              <a:ext uri="{FF2B5EF4-FFF2-40B4-BE49-F238E27FC236}">
                <a16:creationId xmlns:a16="http://schemas.microsoft.com/office/drawing/2014/main" id="{D2576941-855C-97B4-CD92-FA6434CFBBD0}"/>
              </a:ext>
            </a:extLst>
          </p:cNvPr>
          <p:cNvSpPr/>
          <p:nvPr/>
        </p:nvSpPr>
        <p:spPr>
          <a:xfrm>
            <a:off x="1778902" y="3580922"/>
            <a:ext cx="1473480" cy="483149"/>
          </a:xfrm>
          <a:prstGeom prst="roundRect">
            <a:avLst>
              <a:gd name="adj" fmla="val 0"/>
            </a:avLst>
          </a:prstGeom>
          <a:solidFill>
            <a:srgbClr val="E7E6E6">
              <a:lumMod val="50000"/>
            </a:srgbClr>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3" name="Rounded Rectangle 362">
            <a:extLst>
              <a:ext uri="{FF2B5EF4-FFF2-40B4-BE49-F238E27FC236}">
                <a16:creationId xmlns:a16="http://schemas.microsoft.com/office/drawing/2014/main" id="{8E0A2C29-1513-22D8-50B7-5C13FA699558}"/>
              </a:ext>
            </a:extLst>
          </p:cNvPr>
          <p:cNvSpPr/>
          <p:nvPr/>
        </p:nvSpPr>
        <p:spPr>
          <a:xfrm>
            <a:off x="1186766" y="2139592"/>
            <a:ext cx="3111986" cy="1169516"/>
          </a:xfrm>
          <a:prstGeom prst="roundRect">
            <a:avLst>
              <a:gd name="adj" fmla="val 7437"/>
            </a:avLst>
          </a:prstGeom>
          <a:solidFill>
            <a:srgbClr val="70AD47">
              <a:lumMod val="20000"/>
              <a:lumOff val="80000"/>
            </a:srgbClr>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4" name="Rectangle 363">
            <a:extLst>
              <a:ext uri="{FF2B5EF4-FFF2-40B4-BE49-F238E27FC236}">
                <a16:creationId xmlns:a16="http://schemas.microsoft.com/office/drawing/2014/main" id="{5675C31D-6565-B5AE-1720-0F7F4C1A0D20}"/>
              </a:ext>
            </a:extLst>
          </p:cNvPr>
          <p:cNvSpPr/>
          <p:nvPr/>
        </p:nvSpPr>
        <p:spPr>
          <a:xfrm>
            <a:off x="2115664" y="943644"/>
            <a:ext cx="2220686" cy="523220"/>
          </a:xfrm>
          <a:prstGeom prst="rect">
            <a:avLst/>
          </a:prstGeom>
          <a:solidFill>
            <a:srgbClr val="70AD47">
              <a:lumMod val="75000"/>
            </a:srgbClr>
          </a:solidFill>
          <a:ln w="12700" cap="flat" cmpd="sng" algn="ctr">
            <a:solidFill>
              <a:srgbClr val="70AD47">
                <a:lumMod val="50000"/>
              </a:srgbClr>
            </a:solidFill>
            <a:prstDash val="solid"/>
            <a:miter lim="800000"/>
          </a:ln>
          <a:effectLst/>
        </p:spPr>
        <p:txBody>
          <a:bodyPr rtlCol="0" anchor="ctr"/>
          <a:lstStyle/>
          <a:p>
            <a:pPr algn="ctr" defTabSz="457200" hangingPunct="1"/>
            <a:endParaRPr lang="en-US" kern="1200">
              <a:solidFill>
                <a:prstClr val="white"/>
              </a:solidFill>
              <a:latin typeface="Calibri" panose="020F0502020204030204"/>
              <a:ea typeface="+mn-ea"/>
              <a:cs typeface="+mn-cs"/>
            </a:endParaRPr>
          </a:p>
        </p:txBody>
      </p:sp>
      <p:sp>
        <p:nvSpPr>
          <p:cNvPr id="365" name="Rectangle 364">
            <a:extLst>
              <a:ext uri="{FF2B5EF4-FFF2-40B4-BE49-F238E27FC236}">
                <a16:creationId xmlns:a16="http://schemas.microsoft.com/office/drawing/2014/main" id="{24EB8885-4FF7-A698-AFEF-4C1633B6B1FF}"/>
              </a:ext>
            </a:extLst>
          </p:cNvPr>
          <p:cNvSpPr/>
          <p:nvPr/>
        </p:nvSpPr>
        <p:spPr>
          <a:xfrm>
            <a:off x="4931436" y="943644"/>
            <a:ext cx="4746171" cy="523220"/>
          </a:xfrm>
          <a:prstGeom prst="rect">
            <a:avLst/>
          </a:prstGeom>
          <a:solidFill>
            <a:srgbClr val="5B9BD5">
              <a:lumMod val="75000"/>
            </a:srgbClr>
          </a:solidFill>
          <a:ln w="12700" cap="flat" cmpd="sng" algn="ctr">
            <a:solidFill>
              <a:srgbClr val="5B9BD5">
                <a:lumMod val="50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6" name="TextBox 365">
            <a:extLst>
              <a:ext uri="{FF2B5EF4-FFF2-40B4-BE49-F238E27FC236}">
                <a16:creationId xmlns:a16="http://schemas.microsoft.com/office/drawing/2014/main" id="{8917EF6D-9F47-D82B-965B-96CACF7BF5E3}"/>
              </a:ext>
            </a:extLst>
          </p:cNvPr>
          <p:cNvSpPr txBox="1"/>
          <p:nvPr/>
        </p:nvSpPr>
        <p:spPr>
          <a:xfrm>
            <a:off x="2573944" y="970186"/>
            <a:ext cx="1337226" cy="461665"/>
          </a:xfrm>
          <a:prstGeom prst="rect">
            <a:avLst/>
          </a:prstGeom>
          <a:noFill/>
        </p:spPr>
        <p:txBody>
          <a:bodyPr wrap="none" rtlCol="0">
            <a:spAutoFit/>
          </a:bodyPr>
          <a:lstStyle/>
          <a:p>
            <a:pPr defTabSz="457200" hangingPunct="1"/>
            <a:r>
              <a:rPr lang="en-US" sz="2400" b="1" kern="1200" dirty="0">
                <a:solidFill>
                  <a:prstClr val="white"/>
                </a:solidFill>
                <a:latin typeface="Open Sans SemiBold" pitchFamily="2" charset="0"/>
                <a:ea typeface="Open Sans SemiBold" pitchFamily="2" charset="0"/>
                <a:cs typeface="Open Sans SemiBold" pitchFamily="2" charset="0"/>
              </a:rPr>
              <a:t>Dataset</a:t>
            </a:r>
          </a:p>
        </p:txBody>
      </p:sp>
      <p:sp>
        <p:nvSpPr>
          <p:cNvPr id="367" name="TextBox 366">
            <a:extLst>
              <a:ext uri="{FF2B5EF4-FFF2-40B4-BE49-F238E27FC236}">
                <a16:creationId xmlns:a16="http://schemas.microsoft.com/office/drawing/2014/main" id="{9A5B0236-7E0D-0F84-7D79-FACF38205DC5}"/>
              </a:ext>
            </a:extLst>
          </p:cNvPr>
          <p:cNvSpPr txBox="1"/>
          <p:nvPr/>
        </p:nvSpPr>
        <p:spPr>
          <a:xfrm>
            <a:off x="5119150" y="970186"/>
            <a:ext cx="4353122" cy="461665"/>
          </a:xfrm>
          <a:prstGeom prst="rect">
            <a:avLst/>
          </a:prstGeom>
          <a:noFill/>
        </p:spPr>
        <p:txBody>
          <a:bodyPr wrap="square" rtlCol="0">
            <a:spAutoFit/>
          </a:bodyPr>
          <a:lstStyle/>
          <a:p>
            <a:pPr defTabSz="457200" hangingPunct="1"/>
            <a:r>
              <a:rPr lang="en-US" sz="2400" b="1" kern="1200" dirty="0">
                <a:solidFill>
                  <a:prstClr val="white"/>
                </a:solidFill>
                <a:latin typeface="Open Sans SemiBold" pitchFamily="2" charset="0"/>
                <a:ea typeface="Open Sans SemiBold" pitchFamily="2" charset="0"/>
                <a:cs typeface="Open Sans SemiBold" pitchFamily="2" charset="0"/>
              </a:rPr>
              <a:t>Models </a:t>
            </a:r>
            <a:r>
              <a:rPr lang="en-US" kern="1200" dirty="0">
                <a:solidFill>
                  <a:prstClr val="white"/>
                </a:solidFill>
                <a:latin typeface="Open Sans" pitchFamily="2" charset="0"/>
                <a:ea typeface="Open Sans" pitchFamily="2" charset="0"/>
                <a:cs typeface="Open Sans" pitchFamily="2" charset="0"/>
              </a:rPr>
              <a:t>(LLMs, </a:t>
            </a:r>
            <a:r>
              <a:rPr lang="en-US" kern="1200" dirty="0" err="1">
                <a:solidFill>
                  <a:prstClr val="white"/>
                </a:solidFill>
                <a:latin typeface="Open Sans" pitchFamily="2" charset="0"/>
                <a:ea typeface="Open Sans" pitchFamily="2" charset="0"/>
                <a:cs typeface="Open Sans" pitchFamily="2" charset="0"/>
              </a:rPr>
              <a:t>MoE</a:t>
            </a:r>
            <a:r>
              <a:rPr lang="en-US" kern="1200" dirty="0">
                <a:solidFill>
                  <a:prstClr val="white"/>
                </a:solidFill>
                <a:latin typeface="Open Sans" pitchFamily="2" charset="0"/>
                <a:ea typeface="Open Sans" pitchFamily="2" charset="0"/>
                <a:cs typeface="Open Sans" pitchFamily="2" charset="0"/>
              </a:rPr>
              <a:t> …)</a:t>
            </a:r>
            <a:endParaRPr lang="en-US" sz="2800" kern="1200" dirty="0">
              <a:solidFill>
                <a:prstClr val="white"/>
              </a:solidFill>
              <a:latin typeface="Open Sans" pitchFamily="2" charset="0"/>
              <a:ea typeface="Open Sans" pitchFamily="2" charset="0"/>
              <a:cs typeface="Open Sans" pitchFamily="2" charset="0"/>
            </a:endParaRPr>
          </a:p>
        </p:txBody>
      </p:sp>
      <p:sp>
        <p:nvSpPr>
          <p:cNvPr id="368" name="Rounded Rectangle 367">
            <a:extLst>
              <a:ext uri="{FF2B5EF4-FFF2-40B4-BE49-F238E27FC236}">
                <a16:creationId xmlns:a16="http://schemas.microsoft.com/office/drawing/2014/main" id="{AB551309-22AB-DC09-1AC1-75A6F5838466}"/>
              </a:ext>
            </a:extLst>
          </p:cNvPr>
          <p:cNvSpPr/>
          <p:nvPr/>
        </p:nvSpPr>
        <p:spPr>
          <a:xfrm>
            <a:off x="838200" y="4370294"/>
            <a:ext cx="10515600" cy="2196137"/>
          </a:xfrm>
          <a:prstGeom prst="roundRect">
            <a:avLst>
              <a:gd name="adj" fmla="val 7437"/>
            </a:avLst>
          </a:prstGeom>
          <a:solidFill>
            <a:sysClr val="window" lastClr="FFFFFF"/>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69" name="Rounded Rectangle 368">
            <a:extLst>
              <a:ext uri="{FF2B5EF4-FFF2-40B4-BE49-F238E27FC236}">
                <a16:creationId xmlns:a16="http://schemas.microsoft.com/office/drawing/2014/main" id="{B8224B41-AB9E-17AC-2CF7-AD8EC32E921D}"/>
              </a:ext>
            </a:extLst>
          </p:cNvPr>
          <p:cNvSpPr/>
          <p:nvPr/>
        </p:nvSpPr>
        <p:spPr>
          <a:xfrm>
            <a:off x="1077908" y="2030734"/>
            <a:ext cx="3111986" cy="1169516"/>
          </a:xfrm>
          <a:prstGeom prst="roundRect">
            <a:avLst>
              <a:gd name="adj" fmla="val 7437"/>
            </a:avLst>
          </a:prstGeom>
          <a:solidFill>
            <a:srgbClr val="70AD47">
              <a:lumMod val="20000"/>
              <a:lumOff val="80000"/>
            </a:srgbClr>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0" name="Rounded Rectangle 369">
            <a:extLst>
              <a:ext uri="{FF2B5EF4-FFF2-40B4-BE49-F238E27FC236}">
                <a16:creationId xmlns:a16="http://schemas.microsoft.com/office/drawing/2014/main" id="{336A7584-DA0C-AB7A-A53C-EE18CA4C0BF0}"/>
              </a:ext>
            </a:extLst>
          </p:cNvPr>
          <p:cNvSpPr/>
          <p:nvPr/>
        </p:nvSpPr>
        <p:spPr>
          <a:xfrm>
            <a:off x="969050" y="1921876"/>
            <a:ext cx="3111986" cy="1169516"/>
          </a:xfrm>
          <a:prstGeom prst="roundRect">
            <a:avLst>
              <a:gd name="adj" fmla="val 7437"/>
            </a:avLst>
          </a:prstGeom>
          <a:solidFill>
            <a:sysClr val="window" lastClr="FFFFFF"/>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1" name="Rounded Rectangle 370">
            <a:extLst>
              <a:ext uri="{FF2B5EF4-FFF2-40B4-BE49-F238E27FC236}">
                <a16:creationId xmlns:a16="http://schemas.microsoft.com/office/drawing/2014/main" id="{CE30E311-0CDC-71CC-351F-B887E469CDA9}"/>
              </a:ext>
            </a:extLst>
          </p:cNvPr>
          <p:cNvSpPr/>
          <p:nvPr/>
        </p:nvSpPr>
        <p:spPr>
          <a:xfrm>
            <a:off x="5561544" y="2145356"/>
            <a:ext cx="5713285" cy="1169516"/>
          </a:xfrm>
          <a:prstGeom prst="roundRect">
            <a:avLst>
              <a:gd name="adj" fmla="val 7437"/>
            </a:avLst>
          </a:prstGeom>
          <a:solidFill>
            <a:srgbClr val="ED7D31">
              <a:lumMod val="20000"/>
              <a:lumOff val="80000"/>
            </a:srgbClr>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2" name="Rounded Rectangle 371">
            <a:extLst>
              <a:ext uri="{FF2B5EF4-FFF2-40B4-BE49-F238E27FC236}">
                <a16:creationId xmlns:a16="http://schemas.microsoft.com/office/drawing/2014/main" id="{9F828AAD-D39C-DFC5-955C-8835530014CD}"/>
              </a:ext>
            </a:extLst>
          </p:cNvPr>
          <p:cNvSpPr/>
          <p:nvPr/>
        </p:nvSpPr>
        <p:spPr>
          <a:xfrm>
            <a:off x="5452686" y="2036498"/>
            <a:ext cx="5713285" cy="1169516"/>
          </a:xfrm>
          <a:prstGeom prst="roundRect">
            <a:avLst>
              <a:gd name="adj" fmla="val 7437"/>
            </a:avLst>
          </a:prstGeom>
          <a:solidFill>
            <a:srgbClr val="ED7D31">
              <a:lumMod val="20000"/>
              <a:lumOff val="80000"/>
            </a:srgbClr>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3" name="Rounded Rectangle 372">
            <a:extLst>
              <a:ext uri="{FF2B5EF4-FFF2-40B4-BE49-F238E27FC236}">
                <a16:creationId xmlns:a16="http://schemas.microsoft.com/office/drawing/2014/main" id="{7394CA82-1A1B-F710-C710-2EFC3CAA9F6B}"/>
              </a:ext>
            </a:extLst>
          </p:cNvPr>
          <p:cNvSpPr/>
          <p:nvPr/>
        </p:nvSpPr>
        <p:spPr>
          <a:xfrm>
            <a:off x="5343828" y="1927640"/>
            <a:ext cx="5713285" cy="1169516"/>
          </a:xfrm>
          <a:prstGeom prst="roundRect">
            <a:avLst>
              <a:gd name="adj" fmla="val 7437"/>
            </a:avLst>
          </a:prstGeom>
          <a:solidFill>
            <a:sysClr val="window" lastClr="FFFFFF"/>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74" name="Graphic 373" descr="Database with solid fill">
            <a:extLst>
              <a:ext uri="{FF2B5EF4-FFF2-40B4-BE49-F238E27FC236}">
                <a16:creationId xmlns:a16="http://schemas.microsoft.com/office/drawing/2014/main" id="{D5124FA8-243F-291E-1B25-D3D26AE1140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060958" y="1899230"/>
            <a:ext cx="960684" cy="960684"/>
          </a:xfrm>
          <a:prstGeom prst="rect">
            <a:avLst/>
          </a:prstGeom>
        </p:spPr>
      </p:pic>
      <p:pic>
        <p:nvPicPr>
          <p:cNvPr id="375" name="Graphic 374" descr="Inbox Check with solid fill">
            <a:extLst>
              <a:ext uri="{FF2B5EF4-FFF2-40B4-BE49-F238E27FC236}">
                <a16:creationId xmlns:a16="http://schemas.microsoft.com/office/drawing/2014/main" id="{B77DC002-C0CB-D363-84DB-5B9966FF415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339202" y="1912424"/>
            <a:ext cx="879985" cy="879985"/>
          </a:xfrm>
          <a:prstGeom prst="rect">
            <a:avLst/>
          </a:prstGeom>
        </p:spPr>
      </p:pic>
      <p:pic>
        <p:nvPicPr>
          <p:cNvPr id="376" name="Graphic 375" descr="Sort with solid fill">
            <a:extLst>
              <a:ext uri="{FF2B5EF4-FFF2-40B4-BE49-F238E27FC236}">
                <a16:creationId xmlns:a16="http://schemas.microsoft.com/office/drawing/2014/main" id="{7B708CDE-5F87-9DC3-970C-FD9D736ECDCC}"/>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5400000">
            <a:off x="2225436" y="2337958"/>
            <a:ext cx="427245" cy="427245"/>
          </a:xfrm>
          <a:prstGeom prst="rect">
            <a:avLst/>
          </a:prstGeom>
        </p:spPr>
      </p:pic>
      <p:sp>
        <p:nvSpPr>
          <p:cNvPr id="377" name="TextBox 376">
            <a:extLst>
              <a:ext uri="{FF2B5EF4-FFF2-40B4-BE49-F238E27FC236}">
                <a16:creationId xmlns:a16="http://schemas.microsoft.com/office/drawing/2014/main" id="{C2F5F5EF-EBE6-E3C5-9A92-D6337E3CEC76}"/>
              </a:ext>
            </a:extLst>
          </p:cNvPr>
          <p:cNvSpPr txBox="1"/>
          <p:nvPr/>
        </p:nvSpPr>
        <p:spPr>
          <a:xfrm>
            <a:off x="1086803" y="2729319"/>
            <a:ext cx="1418978" cy="369332"/>
          </a:xfrm>
          <a:prstGeom prst="rect">
            <a:avLst/>
          </a:prstGeom>
          <a:noFill/>
        </p:spPr>
        <p:txBody>
          <a:bodyPr wrap="none" rtlCol="0">
            <a:spAutoFit/>
          </a:bodyPr>
          <a:lstStyle/>
          <a:p>
            <a:pPr defTabSz="457200" hangingPunct="1"/>
            <a:r>
              <a:rPr lang="en-US" kern="1200" dirty="0">
                <a:solidFill>
                  <a:prstClr val="black"/>
                </a:solidFill>
                <a:latin typeface="Open Sans Medium" pitchFamily="2" charset="0"/>
                <a:ea typeface="Open Sans Medium" pitchFamily="2" charset="0"/>
                <a:cs typeface="Open Sans Medium" pitchFamily="2" charset="0"/>
              </a:rPr>
              <a:t>Checkpoint</a:t>
            </a:r>
          </a:p>
        </p:txBody>
      </p:sp>
      <p:sp>
        <p:nvSpPr>
          <p:cNvPr id="378" name="TextBox 377">
            <a:extLst>
              <a:ext uri="{FF2B5EF4-FFF2-40B4-BE49-F238E27FC236}">
                <a16:creationId xmlns:a16="http://schemas.microsoft.com/office/drawing/2014/main" id="{0ED92797-5286-A9F3-EFE0-DFF83CB0BCFD}"/>
              </a:ext>
            </a:extLst>
          </p:cNvPr>
          <p:cNvSpPr txBox="1"/>
          <p:nvPr/>
        </p:nvSpPr>
        <p:spPr>
          <a:xfrm>
            <a:off x="3192985" y="2735696"/>
            <a:ext cx="702436" cy="369332"/>
          </a:xfrm>
          <a:prstGeom prst="rect">
            <a:avLst/>
          </a:prstGeom>
          <a:noFill/>
        </p:spPr>
        <p:txBody>
          <a:bodyPr wrap="none" rtlCol="0">
            <a:spAutoFit/>
          </a:bodyPr>
          <a:lstStyle/>
          <a:p>
            <a:pPr defTabSz="457200" hangingPunct="1"/>
            <a:r>
              <a:rPr lang="en-US" kern="1200" dirty="0">
                <a:solidFill>
                  <a:prstClr val="black"/>
                </a:solidFill>
                <a:latin typeface="Open Sans Medium" pitchFamily="2" charset="0"/>
                <a:ea typeface="Open Sans Medium" pitchFamily="2" charset="0"/>
                <a:cs typeface="Open Sans Medium" pitchFamily="2" charset="0"/>
              </a:rPr>
              <a:t>Data</a:t>
            </a:r>
          </a:p>
        </p:txBody>
      </p:sp>
      <p:pic>
        <p:nvPicPr>
          <p:cNvPr id="379" name="Picture 6" descr="Disruptive Event - Nvidia Hopper H100 | TechInsights">
            <a:extLst>
              <a:ext uri="{FF2B5EF4-FFF2-40B4-BE49-F238E27FC236}">
                <a16:creationId xmlns:a16="http://schemas.microsoft.com/office/drawing/2014/main" id="{D6EB226B-0F6D-A1CD-B521-A195243BA2C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06030" y="1994504"/>
            <a:ext cx="698431" cy="465620"/>
          </a:xfrm>
          <a:prstGeom prst="rect">
            <a:avLst/>
          </a:prstGeom>
          <a:noFill/>
          <a:extLst>
            <a:ext uri="{909E8E84-426E-40DD-AFC4-6F175D3DCCD1}">
              <a14:hiddenFill xmlns:a14="http://schemas.microsoft.com/office/drawing/2010/main">
                <a:solidFill>
                  <a:srgbClr val="FFFFFF"/>
                </a:solidFill>
              </a14:hiddenFill>
            </a:ext>
          </a:extLst>
        </p:spPr>
      </p:pic>
      <p:pic>
        <p:nvPicPr>
          <p:cNvPr id="380" name="Graphic 379" descr="Processor with solid fill">
            <a:extLst>
              <a:ext uri="{FF2B5EF4-FFF2-40B4-BE49-F238E27FC236}">
                <a16:creationId xmlns:a16="http://schemas.microsoft.com/office/drawing/2014/main" id="{6CDE5C89-569A-D4D9-5F0E-B403703F0FF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39706" y="1918495"/>
            <a:ext cx="518764" cy="518764"/>
          </a:xfrm>
          <a:prstGeom prst="rect">
            <a:avLst/>
          </a:prstGeom>
        </p:spPr>
      </p:pic>
      <p:pic>
        <p:nvPicPr>
          <p:cNvPr id="381" name="Picture 4" descr="TPU transformation: A look back at 10 years of our AI-specialized chips | Google  Cloud Blog">
            <a:extLst>
              <a:ext uri="{FF2B5EF4-FFF2-40B4-BE49-F238E27FC236}">
                <a16:creationId xmlns:a16="http://schemas.microsoft.com/office/drawing/2014/main" id="{CA0FCE86-F81C-704A-FF67-4620D13EEC9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85289" y="1959146"/>
            <a:ext cx="839149" cy="508932"/>
          </a:xfrm>
          <a:prstGeom prst="rect">
            <a:avLst/>
          </a:prstGeom>
          <a:noFill/>
          <a:extLst>
            <a:ext uri="{909E8E84-426E-40DD-AFC4-6F175D3DCCD1}">
              <a14:hiddenFill xmlns:a14="http://schemas.microsoft.com/office/drawing/2010/main">
                <a:solidFill>
                  <a:srgbClr val="FFFFFF"/>
                </a:solidFill>
              </a14:hiddenFill>
            </a:ext>
          </a:extLst>
        </p:spPr>
      </p:pic>
      <p:pic>
        <p:nvPicPr>
          <p:cNvPr id="382" name="Picture 4" descr="TPU transformation: A look back at 10 years of our AI-specialized chips | Google  Cloud Blog">
            <a:extLst>
              <a:ext uri="{FF2B5EF4-FFF2-40B4-BE49-F238E27FC236}">
                <a16:creationId xmlns:a16="http://schemas.microsoft.com/office/drawing/2014/main" id="{3C28B3E1-1583-90AA-B733-3F982B800B4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37689" y="2111546"/>
            <a:ext cx="839149" cy="508932"/>
          </a:xfrm>
          <a:prstGeom prst="rect">
            <a:avLst/>
          </a:prstGeom>
          <a:noFill/>
          <a:extLst>
            <a:ext uri="{909E8E84-426E-40DD-AFC4-6F175D3DCCD1}">
              <a14:hiddenFill xmlns:a14="http://schemas.microsoft.com/office/drawing/2010/main">
                <a:solidFill>
                  <a:srgbClr val="FFFFFF"/>
                </a:solidFill>
              </a14:hiddenFill>
            </a:ext>
          </a:extLst>
        </p:spPr>
      </p:pic>
      <p:pic>
        <p:nvPicPr>
          <p:cNvPr id="383" name="Picture 4" descr="TPU transformation: A look back at 10 years of our AI-specialized chips | Google  Cloud Blog">
            <a:extLst>
              <a:ext uri="{FF2B5EF4-FFF2-40B4-BE49-F238E27FC236}">
                <a16:creationId xmlns:a16="http://schemas.microsoft.com/office/drawing/2014/main" id="{9BFF3B37-458A-071B-AFA7-19C3728059CD}"/>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90089" y="2263946"/>
            <a:ext cx="839149" cy="508932"/>
          </a:xfrm>
          <a:prstGeom prst="rect">
            <a:avLst/>
          </a:prstGeom>
          <a:noFill/>
          <a:extLst>
            <a:ext uri="{909E8E84-426E-40DD-AFC4-6F175D3DCCD1}">
              <a14:hiddenFill xmlns:a14="http://schemas.microsoft.com/office/drawing/2010/main">
                <a:solidFill>
                  <a:srgbClr val="FFFFFF"/>
                </a:solidFill>
              </a14:hiddenFill>
            </a:ext>
          </a:extLst>
        </p:spPr>
      </p:pic>
      <p:pic>
        <p:nvPicPr>
          <p:cNvPr id="384" name="Picture 6" descr="Disruptive Event - Nvidia Hopper H100 | TechInsights">
            <a:extLst>
              <a:ext uri="{FF2B5EF4-FFF2-40B4-BE49-F238E27FC236}">
                <a16:creationId xmlns:a16="http://schemas.microsoft.com/office/drawing/2014/main" id="{2025A932-252E-8009-7BF8-D324B99DF30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158430" y="2146904"/>
            <a:ext cx="698431" cy="465620"/>
          </a:xfrm>
          <a:prstGeom prst="rect">
            <a:avLst/>
          </a:prstGeom>
          <a:noFill/>
          <a:extLst>
            <a:ext uri="{909E8E84-426E-40DD-AFC4-6F175D3DCCD1}">
              <a14:hiddenFill xmlns:a14="http://schemas.microsoft.com/office/drawing/2010/main">
                <a:solidFill>
                  <a:srgbClr val="FFFFFF"/>
                </a:solidFill>
              </a14:hiddenFill>
            </a:ext>
          </a:extLst>
        </p:spPr>
      </p:pic>
      <p:pic>
        <p:nvPicPr>
          <p:cNvPr id="385" name="Picture 6" descr="Disruptive Event - Nvidia Hopper H100 | TechInsights">
            <a:extLst>
              <a:ext uri="{FF2B5EF4-FFF2-40B4-BE49-F238E27FC236}">
                <a16:creationId xmlns:a16="http://schemas.microsoft.com/office/drawing/2014/main" id="{6508F967-2A03-EF68-8B22-EA8C4E9A2B6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10830" y="2299304"/>
            <a:ext cx="698431" cy="465620"/>
          </a:xfrm>
          <a:prstGeom prst="rect">
            <a:avLst/>
          </a:prstGeom>
          <a:noFill/>
          <a:extLst>
            <a:ext uri="{909E8E84-426E-40DD-AFC4-6F175D3DCCD1}">
              <a14:hiddenFill xmlns:a14="http://schemas.microsoft.com/office/drawing/2010/main">
                <a:solidFill>
                  <a:srgbClr val="FFFFFF"/>
                </a:solidFill>
              </a14:hiddenFill>
            </a:ext>
          </a:extLst>
        </p:spPr>
      </p:pic>
      <p:pic>
        <p:nvPicPr>
          <p:cNvPr id="386" name="Graphic 385" descr="Processor with solid fill">
            <a:extLst>
              <a:ext uri="{FF2B5EF4-FFF2-40B4-BE49-F238E27FC236}">
                <a16:creationId xmlns:a16="http://schemas.microsoft.com/office/drawing/2014/main" id="{EA46C41E-7449-9D39-D98A-C919D0E8EAA2}"/>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858470" y="1918495"/>
            <a:ext cx="518764" cy="518764"/>
          </a:xfrm>
          <a:prstGeom prst="rect">
            <a:avLst/>
          </a:prstGeom>
        </p:spPr>
      </p:pic>
      <p:pic>
        <p:nvPicPr>
          <p:cNvPr id="387" name="Graphic 386" descr="Processor with solid fill">
            <a:extLst>
              <a:ext uri="{FF2B5EF4-FFF2-40B4-BE49-F238E27FC236}">
                <a16:creationId xmlns:a16="http://schemas.microsoft.com/office/drawing/2014/main" id="{65AC4016-9597-C37F-6A43-40EF2188A8E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338291" y="2352994"/>
            <a:ext cx="518764" cy="518764"/>
          </a:xfrm>
          <a:prstGeom prst="rect">
            <a:avLst/>
          </a:prstGeom>
        </p:spPr>
      </p:pic>
      <p:pic>
        <p:nvPicPr>
          <p:cNvPr id="388" name="Graphic 387" descr="Processor with solid fill">
            <a:extLst>
              <a:ext uri="{FF2B5EF4-FFF2-40B4-BE49-F238E27FC236}">
                <a16:creationId xmlns:a16="http://schemas.microsoft.com/office/drawing/2014/main" id="{E53F2893-9401-9168-1846-BED7CADA48E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857055" y="2352994"/>
            <a:ext cx="518764" cy="518764"/>
          </a:xfrm>
          <a:prstGeom prst="rect">
            <a:avLst/>
          </a:prstGeom>
        </p:spPr>
      </p:pic>
      <p:grpSp>
        <p:nvGrpSpPr>
          <p:cNvPr id="389" name="Group 388">
            <a:extLst>
              <a:ext uri="{FF2B5EF4-FFF2-40B4-BE49-F238E27FC236}">
                <a16:creationId xmlns:a16="http://schemas.microsoft.com/office/drawing/2014/main" id="{091FFC87-1185-97B3-796D-CE218E7E333A}"/>
              </a:ext>
            </a:extLst>
          </p:cNvPr>
          <p:cNvGrpSpPr/>
          <p:nvPr/>
        </p:nvGrpSpPr>
        <p:grpSpPr>
          <a:xfrm>
            <a:off x="9693994" y="2051400"/>
            <a:ext cx="546487" cy="322008"/>
            <a:chOff x="9391992" y="1643443"/>
            <a:chExt cx="746973" cy="686691"/>
          </a:xfrm>
        </p:grpSpPr>
        <p:sp>
          <p:nvSpPr>
            <p:cNvPr id="390" name="Rectangle 389">
              <a:extLst>
                <a:ext uri="{FF2B5EF4-FFF2-40B4-BE49-F238E27FC236}">
                  <a16:creationId xmlns:a16="http://schemas.microsoft.com/office/drawing/2014/main" id="{BB03BC8F-1564-BD83-7E70-95C5A5315C26}"/>
                </a:ext>
              </a:extLst>
            </p:cNvPr>
            <p:cNvSpPr/>
            <p:nvPr/>
          </p:nvSpPr>
          <p:spPr>
            <a:xfrm>
              <a:off x="9391992" y="1646059"/>
              <a:ext cx="746973" cy="681578"/>
            </a:xfrm>
            <a:prstGeom prst="rect">
              <a:avLst/>
            </a:prstGeom>
            <a:solidFill>
              <a:srgbClr val="ED7D31">
                <a:lumMod val="75000"/>
              </a:srgbClr>
            </a:solidFill>
            <a:ln w="12700" cap="flat" cmpd="sng" algn="ctr">
              <a:solidFill>
                <a:srgbClr val="4472C4">
                  <a:shade val="1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91" name="Graphic 390" descr="Binary with solid fill">
              <a:extLst>
                <a:ext uri="{FF2B5EF4-FFF2-40B4-BE49-F238E27FC236}">
                  <a16:creationId xmlns:a16="http://schemas.microsoft.com/office/drawing/2014/main" id="{56E9E2DE-122B-CE5B-55A8-D391DA915AF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412299" y="1643443"/>
              <a:ext cx="374397" cy="374397"/>
            </a:xfrm>
            <a:prstGeom prst="rect">
              <a:avLst/>
            </a:prstGeom>
          </p:spPr>
        </p:pic>
        <p:pic>
          <p:nvPicPr>
            <p:cNvPr id="392" name="Graphic 391" descr="Binary with solid fill">
              <a:extLst>
                <a:ext uri="{FF2B5EF4-FFF2-40B4-BE49-F238E27FC236}">
                  <a16:creationId xmlns:a16="http://schemas.microsoft.com/office/drawing/2014/main" id="{8B3407E8-0293-1DC2-C637-591480FE61C1}"/>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759571" y="1645942"/>
              <a:ext cx="374397" cy="374397"/>
            </a:xfrm>
            <a:prstGeom prst="rect">
              <a:avLst/>
            </a:prstGeom>
          </p:spPr>
        </p:pic>
        <p:pic>
          <p:nvPicPr>
            <p:cNvPr id="393" name="Graphic 392" descr="Binary with solid fill">
              <a:extLst>
                <a:ext uri="{FF2B5EF4-FFF2-40B4-BE49-F238E27FC236}">
                  <a16:creationId xmlns:a16="http://schemas.microsoft.com/office/drawing/2014/main" id="{78CDEEF8-3B60-3F71-CD89-1D8B154D5F8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412300" y="1953240"/>
              <a:ext cx="374397" cy="374397"/>
            </a:xfrm>
            <a:prstGeom prst="rect">
              <a:avLst/>
            </a:prstGeom>
          </p:spPr>
        </p:pic>
        <p:pic>
          <p:nvPicPr>
            <p:cNvPr id="394" name="Graphic 393" descr="Binary with solid fill">
              <a:extLst>
                <a:ext uri="{FF2B5EF4-FFF2-40B4-BE49-F238E27FC236}">
                  <a16:creationId xmlns:a16="http://schemas.microsoft.com/office/drawing/2014/main" id="{80D0FF40-2D41-8C53-549E-4622EEBC1FA2}"/>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759572" y="1955737"/>
              <a:ext cx="374397" cy="374397"/>
            </a:xfrm>
            <a:prstGeom prst="rect">
              <a:avLst/>
            </a:prstGeom>
          </p:spPr>
        </p:pic>
      </p:grpSp>
      <p:grpSp>
        <p:nvGrpSpPr>
          <p:cNvPr id="395" name="Group 394">
            <a:extLst>
              <a:ext uri="{FF2B5EF4-FFF2-40B4-BE49-F238E27FC236}">
                <a16:creationId xmlns:a16="http://schemas.microsoft.com/office/drawing/2014/main" id="{A00CF828-02FB-0306-0491-40A1C94A2EC6}"/>
              </a:ext>
            </a:extLst>
          </p:cNvPr>
          <p:cNvGrpSpPr/>
          <p:nvPr/>
        </p:nvGrpSpPr>
        <p:grpSpPr>
          <a:xfrm>
            <a:off x="10300684" y="2047604"/>
            <a:ext cx="546487" cy="322008"/>
            <a:chOff x="9391992" y="1643443"/>
            <a:chExt cx="746973" cy="686691"/>
          </a:xfrm>
        </p:grpSpPr>
        <p:sp>
          <p:nvSpPr>
            <p:cNvPr id="396" name="Rectangle 395">
              <a:extLst>
                <a:ext uri="{FF2B5EF4-FFF2-40B4-BE49-F238E27FC236}">
                  <a16:creationId xmlns:a16="http://schemas.microsoft.com/office/drawing/2014/main" id="{26CBE818-4456-2917-692B-BB040CB2CCA6}"/>
                </a:ext>
              </a:extLst>
            </p:cNvPr>
            <p:cNvSpPr/>
            <p:nvPr/>
          </p:nvSpPr>
          <p:spPr>
            <a:xfrm>
              <a:off x="9391992" y="1646059"/>
              <a:ext cx="746973" cy="681578"/>
            </a:xfrm>
            <a:prstGeom prst="rect">
              <a:avLst/>
            </a:prstGeom>
            <a:solidFill>
              <a:srgbClr val="ED7D31">
                <a:lumMod val="75000"/>
              </a:srgbClr>
            </a:solidFill>
            <a:ln w="12700" cap="flat" cmpd="sng" algn="ctr">
              <a:solidFill>
                <a:srgbClr val="4472C4">
                  <a:shade val="1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97" name="Graphic 396" descr="Binary with solid fill">
              <a:extLst>
                <a:ext uri="{FF2B5EF4-FFF2-40B4-BE49-F238E27FC236}">
                  <a16:creationId xmlns:a16="http://schemas.microsoft.com/office/drawing/2014/main" id="{F3D020CD-40E0-0A43-63BE-82EAAC59BE1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412299" y="1643443"/>
              <a:ext cx="374397" cy="374397"/>
            </a:xfrm>
            <a:prstGeom prst="rect">
              <a:avLst/>
            </a:prstGeom>
          </p:spPr>
        </p:pic>
        <p:pic>
          <p:nvPicPr>
            <p:cNvPr id="398" name="Graphic 397" descr="Binary with solid fill">
              <a:extLst>
                <a:ext uri="{FF2B5EF4-FFF2-40B4-BE49-F238E27FC236}">
                  <a16:creationId xmlns:a16="http://schemas.microsoft.com/office/drawing/2014/main" id="{A7DAC20E-0A53-379A-A559-FACDC6BAC3E0}"/>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759571" y="1645942"/>
              <a:ext cx="374397" cy="374397"/>
            </a:xfrm>
            <a:prstGeom prst="rect">
              <a:avLst/>
            </a:prstGeom>
          </p:spPr>
        </p:pic>
        <p:pic>
          <p:nvPicPr>
            <p:cNvPr id="399" name="Graphic 398" descr="Binary with solid fill">
              <a:extLst>
                <a:ext uri="{FF2B5EF4-FFF2-40B4-BE49-F238E27FC236}">
                  <a16:creationId xmlns:a16="http://schemas.microsoft.com/office/drawing/2014/main" id="{FDD7D438-6E28-2714-F9DC-F01C29C6E42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412300" y="1953240"/>
              <a:ext cx="374397" cy="374397"/>
            </a:xfrm>
            <a:prstGeom prst="rect">
              <a:avLst/>
            </a:prstGeom>
          </p:spPr>
        </p:pic>
        <p:pic>
          <p:nvPicPr>
            <p:cNvPr id="400" name="Graphic 399" descr="Binary with solid fill">
              <a:extLst>
                <a:ext uri="{FF2B5EF4-FFF2-40B4-BE49-F238E27FC236}">
                  <a16:creationId xmlns:a16="http://schemas.microsoft.com/office/drawing/2014/main" id="{A7E838F6-6AFE-08E3-6D08-C6F69B28A006}"/>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759572" y="1955737"/>
              <a:ext cx="374397" cy="374397"/>
            </a:xfrm>
            <a:prstGeom prst="rect">
              <a:avLst/>
            </a:prstGeom>
          </p:spPr>
        </p:pic>
      </p:grpSp>
      <p:grpSp>
        <p:nvGrpSpPr>
          <p:cNvPr id="401" name="Group 400">
            <a:extLst>
              <a:ext uri="{FF2B5EF4-FFF2-40B4-BE49-F238E27FC236}">
                <a16:creationId xmlns:a16="http://schemas.microsoft.com/office/drawing/2014/main" id="{6F9EFB23-75A7-FAFF-2393-F251CB3C55B7}"/>
              </a:ext>
            </a:extLst>
          </p:cNvPr>
          <p:cNvGrpSpPr/>
          <p:nvPr/>
        </p:nvGrpSpPr>
        <p:grpSpPr>
          <a:xfrm>
            <a:off x="9693994" y="2440460"/>
            <a:ext cx="546487" cy="322008"/>
            <a:chOff x="9391992" y="1643443"/>
            <a:chExt cx="746973" cy="686691"/>
          </a:xfrm>
        </p:grpSpPr>
        <p:sp>
          <p:nvSpPr>
            <p:cNvPr id="402" name="Rectangle 401">
              <a:extLst>
                <a:ext uri="{FF2B5EF4-FFF2-40B4-BE49-F238E27FC236}">
                  <a16:creationId xmlns:a16="http://schemas.microsoft.com/office/drawing/2014/main" id="{0954F285-F764-7BCA-C460-9245558BA138}"/>
                </a:ext>
              </a:extLst>
            </p:cNvPr>
            <p:cNvSpPr/>
            <p:nvPr/>
          </p:nvSpPr>
          <p:spPr>
            <a:xfrm>
              <a:off x="9391992" y="1646059"/>
              <a:ext cx="746973" cy="681578"/>
            </a:xfrm>
            <a:prstGeom prst="rect">
              <a:avLst/>
            </a:prstGeom>
            <a:solidFill>
              <a:srgbClr val="ED7D31">
                <a:lumMod val="75000"/>
              </a:srgbClr>
            </a:solidFill>
            <a:ln w="12700" cap="flat" cmpd="sng" algn="ctr">
              <a:solidFill>
                <a:srgbClr val="4472C4">
                  <a:shade val="1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3" name="Graphic 402" descr="Binary with solid fill">
              <a:extLst>
                <a:ext uri="{FF2B5EF4-FFF2-40B4-BE49-F238E27FC236}">
                  <a16:creationId xmlns:a16="http://schemas.microsoft.com/office/drawing/2014/main" id="{04F89688-73B4-850C-072D-CAF13A0ED4C7}"/>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412299" y="1643443"/>
              <a:ext cx="374397" cy="374397"/>
            </a:xfrm>
            <a:prstGeom prst="rect">
              <a:avLst/>
            </a:prstGeom>
          </p:spPr>
        </p:pic>
        <p:pic>
          <p:nvPicPr>
            <p:cNvPr id="404" name="Graphic 403" descr="Binary with solid fill">
              <a:extLst>
                <a:ext uri="{FF2B5EF4-FFF2-40B4-BE49-F238E27FC236}">
                  <a16:creationId xmlns:a16="http://schemas.microsoft.com/office/drawing/2014/main" id="{EB978D1A-37E6-FD1A-1ECC-24B9E427C21D}"/>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759571" y="1645942"/>
              <a:ext cx="374397" cy="374397"/>
            </a:xfrm>
            <a:prstGeom prst="rect">
              <a:avLst/>
            </a:prstGeom>
          </p:spPr>
        </p:pic>
        <p:pic>
          <p:nvPicPr>
            <p:cNvPr id="405" name="Graphic 404" descr="Binary with solid fill">
              <a:extLst>
                <a:ext uri="{FF2B5EF4-FFF2-40B4-BE49-F238E27FC236}">
                  <a16:creationId xmlns:a16="http://schemas.microsoft.com/office/drawing/2014/main" id="{1E009288-D114-A371-0698-3575BCE8F81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412300" y="1953240"/>
              <a:ext cx="374397" cy="374397"/>
            </a:xfrm>
            <a:prstGeom prst="rect">
              <a:avLst/>
            </a:prstGeom>
          </p:spPr>
        </p:pic>
        <p:pic>
          <p:nvPicPr>
            <p:cNvPr id="406" name="Graphic 405" descr="Binary with solid fill">
              <a:extLst>
                <a:ext uri="{FF2B5EF4-FFF2-40B4-BE49-F238E27FC236}">
                  <a16:creationId xmlns:a16="http://schemas.microsoft.com/office/drawing/2014/main" id="{F9A1E37D-DF56-5D26-A242-2D87E59AD073}"/>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759572" y="1955737"/>
              <a:ext cx="374397" cy="374397"/>
            </a:xfrm>
            <a:prstGeom prst="rect">
              <a:avLst/>
            </a:prstGeom>
          </p:spPr>
        </p:pic>
      </p:grpSp>
      <p:grpSp>
        <p:nvGrpSpPr>
          <p:cNvPr id="407" name="Group 406">
            <a:extLst>
              <a:ext uri="{FF2B5EF4-FFF2-40B4-BE49-F238E27FC236}">
                <a16:creationId xmlns:a16="http://schemas.microsoft.com/office/drawing/2014/main" id="{22D30EC4-B1D0-EC17-483B-EFA420F73728}"/>
              </a:ext>
            </a:extLst>
          </p:cNvPr>
          <p:cNvGrpSpPr/>
          <p:nvPr/>
        </p:nvGrpSpPr>
        <p:grpSpPr>
          <a:xfrm>
            <a:off x="10300684" y="2440935"/>
            <a:ext cx="546487" cy="322008"/>
            <a:chOff x="9391992" y="1643443"/>
            <a:chExt cx="746973" cy="686691"/>
          </a:xfrm>
        </p:grpSpPr>
        <p:sp>
          <p:nvSpPr>
            <p:cNvPr id="408" name="Rectangle 407">
              <a:extLst>
                <a:ext uri="{FF2B5EF4-FFF2-40B4-BE49-F238E27FC236}">
                  <a16:creationId xmlns:a16="http://schemas.microsoft.com/office/drawing/2014/main" id="{0AC0D04D-50FB-2722-4684-2FEE0F43FA86}"/>
                </a:ext>
              </a:extLst>
            </p:cNvPr>
            <p:cNvSpPr/>
            <p:nvPr/>
          </p:nvSpPr>
          <p:spPr>
            <a:xfrm>
              <a:off x="9391992" y="1646059"/>
              <a:ext cx="746973" cy="681578"/>
            </a:xfrm>
            <a:prstGeom prst="rect">
              <a:avLst/>
            </a:prstGeom>
            <a:solidFill>
              <a:srgbClr val="ED7D31">
                <a:lumMod val="75000"/>
              </a:srgbClr>
            </a:solidFill>
            <a:ln w="12700" cap="flat" cmpd="sng" algn="ctr">
              <a:solidFill>
                <a:srgbClr val="4472C4">
                  <a:shade val="15000"/>
                </a:srgb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9" name="Graphic 408" descr="Binary with solid fill">
              <a:extLst>
                <a:ext uri="{FF2B5EF4-FFF2-40B4-BE49-F238E27FC236}">
                  <a16:creationId xmlns:a16="http://schemas.microsoft.com/office/drawing/2014/main" id="{D65407D5-8493-A852-79F2-F661F63A0853}"/>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412299" y="1643443"/>
              <a:ext cx="374397" cy="374397"/>
            </a:xfrm>
            <a:prstGeom prst="rect">
              <a:avLst/>
            </a:prstGeom>
          </p:spPr>
        </p:pic>
        <p:pic>
          <p:nvPicPr>
            <p:cNvPr id="410" name="Graphic 409" descr="Binary with solid fill">
              <a:extLst>
                <a:ext uri="{FF2B5EF4-FFF2-40B4-BE49-F238E27FC236}">
                  <a16:creationId xmlns:a16="http://schemas.microsoft.com/office/drawing/2014/main" id="{656E7D04-E94D-DDAF-B88C-7817F5BC504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759571" y="1645942"/>
              <a:ext cx="374397" cy="374397"/>
            </a:xfrm>
            <a:prstGeom prst="rect">
              <a:avLst/>
            </a:prstGeom>
          </p:spPr>
        </p:pic>
        <p:pic>
          <p:nvPicPr>
            <p:cNvPr id="411" name="Graphic 410" descr="Binary with solid fill">
              <a:extLst>
                <a:ext uri="{FF2B5EF4-FFF2-40B4-BE49-F238E27FC236}">
                  <a16:creationId xmlns:a16="http://schemas.microsoft.com/office/drawing/2014/main" id="{191F7D8E-7AEA-F34D-F471-203E47E932C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412300" y="1953240"/>
              <a:ext cx="374397" cy="374397"/>
            </a:xfrm>
            <a:prstGeom prst="rect">
              <a:avLst/>
            </a:prstGeom>
          </p:spPr>
        </p:pic>
        <p:pic>
          <p:nvPicPr>
            <p:cNvPr id="412" name="Graphic 411" descr="Binary with solid fill">
              <a:extLst>
                <a:ext uri="{FF2B5EF4-FFF2-40B4-BE49-F238E27FC236}">
                  <a16:creationId xmlns:a16="http://schemas.microsoft.com/office/drawing/2014/main" id="{51E0996D-DE58-FA42-4975-C14C0397D22B}"/>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9759572" y="1955737"/>
              <a:ext cx="374397" cy="374397"/>
            </a:xfrm>
            <a:prstGeom prst="rect">
              <a:avLst/>
            </a:prstGeom>
          </p:spPr>
        </p:pic>
      </p:grpSp>
      <p:sp>
        <p:nvSpPr>
          <p:cNvPr id="413" name="TextBox 412">
            <a:extLst>
              <a:ext uri="{FF2B5EF4-FFF2-40B4-BE49-F238E27FC236}">
                <a16:creationId xmlns:a16="http://schemas.microsoft.com/office/drawing/2014/main" id="{950694AE-2EC3-EF8C-BC00-562208FDDD8C}"/>
              </a:ext>
            </a:extLst>
          </p:cNvPr>
          <p:cNvSpPr txBox="1"/>
          <p:nvPr/>
        </p:nvSpPr>
        <p:spPr>
          <a:xfrm>
            <a:off x="6199358" y="2771598"/>
            <a:ext cx="1542410" cy="369332"/>
          </a:xfrm>
          <a:prstGeom prst="rect">
            <a:avLst/>
          </a:prstGeom>
          <a:noFill/>
        </p:spPr>
        <p:txBody>
          <a:bodyPr wrap="none" rtlCol="0">
            <a:spAutoFit/>
          </a:bodyPr>
          <a:lstStyle/>
          <a:p>
            <a:pPr defTabSz="457200" hangingPunct="1"/>
            <a:r>
              <a:rPr lang="en-US" kern="1200" dirty="0">
                <a:solidFill>
                  <a:prstClr val="black"/>
                </a:solidFill>
                <a:latin typeface="Open Sans Medium" pitchFamily="2" charset="0"/>
                <a:ea typeface="Open Sans Medium" pitchFamily="2" charset="0"/>
                <a:cs typeface="Open Sans Medium" pitchFamily="2" charset="0"/>
              </a:rPr>
              <a:t>Accelerators</a:t>
            </a:r>
          </a:p>
        </p:txBody>
      </p:sp>
      <p:sp>
        <p:nvSpPr>
          <p:cNvPr id="414" name="TextBox 413">
            <a:extLst>
              <a:ext uri="{FF2B5EF4-FFF2-40B4-BE49-F238E27FC236}">
                <a16:creationId xmlns:a16="http://schemas.microsoft.com/office/drawing/2014/main" id="{2D9AEE7E-67E0-8D36-3041-0C2D66B58BFD}"/>
              </a:ext>
            </a:extLst>
          </p:cNvPr>
          <p:cNvSpPr txBox="1"/>
          <p:nvPr/>
        </p:nvSpPr>
        <p:spPr>
          <a:xfrm>
            <a:off x="8523595" y="2776342"/>
            <a:ext cx="752129" cy="369332"/>
          </a:xfrm>
          <a:prstGeom prst="rect">
            <a:avLst/>
          </a:prstGeom>
          <a:noFill/>
        </p:spPr>
        <p:txBody>
          <a:bodyPr wrap="none" rtlCol="0">
            <a:spAutoFit/>
          </a:bodyPr>
          <a:lstStyle/>
          <a:p>
            <a:pPr defTabSz="457200" hangingPunct="1"/>
            <a:r>
              <a:rPr lang="en-US" kern="1200" dirty="0">
                <a:solidFill>
                  <a:prstClr val="black"/>
                </a:solidFill>
                <a:latin typeface="Open Sans Medium" pitchFamily="2" charset="0"/>
                <a:ea typeface="Open Sans Medium" pitchFamily="2" charset="0"/>
                <a:cs typeface="Open Sans Medium" pitchFamily="2" charset="0"/>
              </a:rPr>
              <a:t>CPUs</a:t>
            </a:r>
          </a:p>
        </p:txBody>
      </p:sp>
      <p:sp>
        <p:nvSpPr>
          <p:cNvPr id="415" name="TextBox 414">
            <a:extLst>
              <a:ext uri="{FF2B5EF4-FFF2-40B4-BE49-F238E27FC236}">
                <a16:creationId xmlns:a16="http://schemas.microsoft.com/office/drawing/2014/main" id="{06896F1F-BA80-4F1D-8F07-403A698B698E}"/>
              </a:ext>
            </a:extLst>
          </p:cNvPr>
          <p:cNvSpPr txBox="1"/>
          <p:nvPr/>
        </p:nvSpPr>
        <p:spPr>
          <a:xfrm>
            <a:off x="9716855" y="2763371"/>
            <a:ext cx="1098378" cy="369332"/>
          </a:xfrm>
          <a:prstGeom prst="rect">
            <a:avLst/>
          </a:prstGeom>
          <a:noFill/>
        </p:spPr>
        <p:txBody>
          <a:bodyPr wrap="none" rtlCol="0">
            <a:spAutoFit/>
          </a:bodyPr>
          <a:lstStyle/>
          <a:p>
            <a:pPr defTabSz="457200" hangingPunct="1"/>
            <a:r>
              <a:rPr lang="en-US" kern="1200" dirty="0">
                <a:solidFill>
                  <a:prstClr val="black"/>
                </a:solidFill>
                <a:latin typeface="Open Sans Medium" pitchFamily="2" charset="0"/>
                <a:ea typeface="Open Sans Medium" pitchFamily="2" charset="0"/>
                <a:cs typeface="Open Sans Medium" pitchFamily="2" charset="0"/>
              </a:rPr>
              <a:t>Memory</a:t>
            </a:r>
          </a:p>
        </p:txBody>
      </p:sp>
      <p:sp>
        <p:nvSpPr>
          <p:cNvPr id="416" name="TextBox 415">
            <a:extLst>
              <a:ext uri="{FF2B5EF4-FFF2-40B4-BE49-F238E27FC236}">
                <a16:creationId xmlns:a16="http://schemas.microsoft.com/office/drawing/2014/main" id="{152E20AF-6974-3703-BE41-E786AC7D744D}"/>
              </a:ext>
            </a:extLst>
          </p:cNvPr>
          <p:cNvSpPr txBox="1"/>
          <p:nvPr/>
        </p:nvSpPr>
        <p:spPr>
          <a:xfrm rot="16200000">
            <a:off x="143619" y="2328186"/>
            <a:ext cx="1164101" cy="400110"/>
          </a:xfrm>
          <a:prstGeom prst="rect">
            <a:avLst/>
          </a:prstGeom>
          <a:noFill/>
        </p:spPr>
        <p:txBody>
          <a:bodyPr wrap="none" rtlCol="0">
            <a:spAutoFit/>
          </a:bodyPr>
          <a:lstStyle/>
          <a:p>
            <a:pPr defTabSz="457200" hangingPunct="1"/>
            <a:r>
              <a:rPr lang="en-US" sz="2000" b="1" kern="1200" dirty="0">
                <a:solidFill>
                  <a:prstClr val="black"/>
                </a:solidFill>
                <a:latin typeface="Open Sans" pitchFamily="2" charset="0"/>
                <a:ea typeface="Open Sans" pitchFamily="2" charset="0"/>
                <a:cs typeface="Open Sans" pitchFamily="2" charset="0"/>
              </a:rPr>
              <a:t>Storage</a:t>
            </a:r>
          </a:p>
        </p:txBody>
      </p:sp>
      <p:sp>
        <p:nvSpPr>
          <p:cNvPr id="417" name="TextBox 416">
            <a:extLst>
              <a:ext uri="{FF2B5EF4-FFF2-40B4-BE49-F238E27FC236}">
                <a16:creationId xmlns:a16="http://schemas.microsoft.com/office/drawing/2014/main" id="{68EAE0AD-7AE0-0422-C01C-83D010E6FBF9}"/>
              </a:ext>
            </a:extLst>
          </p:cNvPr>
          <p:cNvSpPr txBox="1"/>
          <p:nvPr/>
        </p:nvSpPr>
        <p:spPr>
          <a:xfrm rot="5400000">
            <a:off x="10837476" y="2414155"/>
            <a:ext cx="1351652" cy="400110"/>
          </a:xfrm>
          <a:prstGeom prst="rect">
            <a:avLst/>
          </a:prstGeom>
          <a:noFill/>
        </p:spPr>
        <p:txBody>
          <a:bodyPr wrap="none" rtlCol="0">
            <a:spAutoFit/>
          </a:bodyPr>
          <a:lstStyle/>
          <a:p>
            <a:pPr defTabSz="457200" hangingPunct="1"/>
            <a:r>
              <a:rPr lang="en-US" sz="2000" b="1" kern="1200" dirty="0">
                <a:solidFill>
                  <a:prstClr val="black"/>
                </a:solidFill>
                <a:latin typeface="Open Sans" pitchFamily="2" charset="0"/>
                <a:ea typeface="Open Sans" pitchFamily="2" charset="0"/>
                <a:cs typeface="Open Sans" pitchFamily="2" charset="0"/>
              </a:rPr>
              <a:t>Compute</a:t>
            </a:r>
          </a:p>
        </p:txBody>
      </p:sp>
      <p:sp>
        <p:nvSpPr>
          <p:cNvPr id="418" name="Rounded Rectangle 417">
            <a:extLst>
              <a:ext uri="{FF2B5EF4-FFF2-40B4-BE49-F238E27FC236}">
                <a16:creationId xmlns:a16="http://schemas.microsoft.com/office/drawing/2014/main" id="{0C4B2D41-1B89-A5F1-9455-B838E49BF650}"/>
              </a:ext>
            </a:extLst>
          </p:cNvPr>
          <p:cNvSpPr/>
          <p:nvPr/>
        </p:nvSpPr>
        <p:spPr>
          <a:xfrm>
            <a:off x="7903397" y="3656716"/>
            <a:ext cx="1473480" cy="483149"/>
          </a:xfrm>
          <a:prstGeom prst="roundRect">
            <a:avLst>
              <a:gd name="adj" fmla="val 0"/>
            </a:avLst>
          </a:prstGeom>
          <a:solidFill>
            <a:srgbClr val="E7E6E6">
              <a:lumMod val="50000"/>
            </a:srgbClr>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9" name="Rounded Rectangle 418">
            <a:extLst>
              <a:ext uri="{FF2B5EF4-FFF2-40B4-BE49-F238E27FC236}">
                <a16:creationId xmlns:a16="http://schemas.microsoft.com/office/drawing/2014/main" id="{75DDF92E-0579-2B31-513E-3B8931D7C22D}"/>
              </a:ext>
            </a:extLst>
          </p:cNvPr>
          <p:cNvSpPr/>
          <p:nvPr/>
        </p:nvSpPr>
        <p:spPr>
          <a:xfrm>
            <a:off x="7845126" y="3598445"/>
            <a:ext cx="1473480" cy="483149"/>
          </a:xfrm>
          <a:prstGeom prst="roundRect">
            <a:avLst>
              <a:gd name="adj" fmla="val 0"/>
            </a:avLst>
          </a:prstGeom>
          <a:solidFill>
            <a:srgbClr val="E7E6E6">
              <a:lumMod val="50000"/>
            </a:srgbClr>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0" name="Rounded Rectangle 419">
            <a:extLst>
              <a:ext uri="{FF2B5EF4-FFF2-40B4-BE49-F238E27FC236}">
                <a16:creationId xmlns:a16="http://schemas.microsoft.com/office/drawing/2014/main" id="{EB0D9E4B-BEE2-7C22-A62C-80FAF7853CEC}"/>
              </a:ext>
            </a:extLst>
          </p:cNvPr>
          <p:cNvSpPr/>
          <p:nvPr/>
        </p:nvSpPr>
        <p:spPr>
          <a:xfrm>
            <a:off x="7773408" y="3540174"/>
            <a:ext cx="1473480" cy="483149"/>
          </a:xfrm>
          <a:prstGeom prst="roundRect">
            <a:avLst>
              <a:gd name="adj" fmla="val 0"/>
            </a:avLst>
          </a:prstGeom>
          <a:solidFill>
            <a:srgbClr val="E7E6E6">
              <a:lumMod val="50000"/>
            </a:srgbClr>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1" name="TextBox 420">
            <a:extLst>
              <a:ext uri="{FF2B5EF4-FFF2-40B4-BE49-F238E27FC236}">
                <a16:creationId xmlns:a16="http://schemas.microsoft.com/office/drawing/2014/main" id="{3F2F0815-F70F-BFA1-C71E-90DB2FB2BBDE}"/>
              </a:ext>
            </a:extLst>
          </p:cNvPr>
          <p:cNvSpPr txBox="1"/>
          <p:nvPr/>
        </p:nvSpPr>
        <p:spPr>
          <a:xfrm>
            <a:off x="7827196" y="3587822"/>
            <a:ext cx="1350050" cy="400110"/>
          </a:xfrm>
          <a:prstGeom prst="rect">
            <a:avLst/>
          </a:prstGeom>
          <a:noFill/>
        </p:spPr>
        <p:txBody>
          <a:bodyPr wrap="none" rtlCol="0">
            <a:spAutoFit/>
          </a:bodyPr>
          <a:lstStyle/>
          <a:p>
            <a:pPr defTabSz="457200" hangingPunct="1"/>
            <a:r>
              <a:rPr lang="en-US" sz="2000" kern="1200" dirty="0" err="1">
                <a:solidFill>
                  <a:prstClr val="white"/>
                </a:solidFill>
                <a:latin typeface="Open Sans Medium" pitchFamily="2" charset="0"/>
                <a:ea typeface="Open Sans Medium" pitchFamily="2" charset="0"/>
                <a:cs typeface="Open Sans Medium" pitchFamily="2" charset="0"/>
              </a:rPr>
              <a:t>SmartNIC</a:t>
            </a:r>
            <a:endParaRPr lang="en-US" sz="2000" kern="1200" dirty="0">
              <a:solidFill>
                <a:prstClr val="white"/>
              </a:solidFill>
              <a:latin typeface="Open Sans Medium" pitchFamily="2" charset="0"/>
              <a:ea typeface="Open Sans Medium" pitchFamily="2" charset="0"/>
              <a:cs typeface="Open Sans Medium" pitchFamily="2" charset="0"/>
            </a:endParaRPr>
          </a:p>
        </p:txBody>
      </p:sp>
      <p:sp>
        <p:nvSpPr>
          <p:cNvPr id="422" name="TextBox 421">
            <a:extLst>
              <a:ext uri="{FF2B5EF4-FFF2-40B4-BE49-F238E27FC236}">
                <a16:creationId xmlns:a16="http://schemas.microsoft.com/office/drawing/2014/main" id="{488C1E2A-0065-9618-A498-06487763A9FD}"/>
              </a:ext>
            </a:extLst>
          </p:cNvPr>
          <p:cNvSpPr txBox="1"/>
          <p:nvPr/>
        </p:nvSpPr>
        <p:spPr>
          <a:xfrm rot="16200000">
            <a:off x="152314" y="5281754"/>
            <a:ext cx="970137" cy="400110"/>
          </a:xfrm>
          <a:prstGeom prst="rect">
            <a:avLst/>
          </a:prstGeom>
          <a:noFill/>
        </p:spPr>
        <p:txBody>
          <a:bodyPr wrap="none" rtlCol="0">
            <a:spAutoFit/>
          </a:bodyPr>
          <a:lstStyle/>
          <a:p>
            <a:pPr defTabSz="457200" hangingPunct="1"/>
            <a:r>
              <a:rPr lang="en-US" sz="2000" b="1" kern="1200" dirty="0">
                <a:solidFill>
                  <a:prstClr val="black"/>
                </a:solidFill>
                <a:latin typeface="Open Sans" pitchFamily="2" charset="0"/>
                <a:ea typeface="Open Sans" pitchFamily="2" charset="0"/>
                <a:cs typeface="Open Sans" pitchFamily="2" charset="0"/>
              </a:rPr>
              <a:t>Fabric</a:t>
            </a:r>
          </a:p>
        </p:txBody>
      </p:sp>
      <p:pic>
        <p:nvPicPr>
          <p:cNvPr id="423" name="Graphic 422" descr="Play with solid fill">
            <a:extLst>
              <a:ext uri="{FF2B5EF4-FFF2-40B4-BE49-F238E27FC236}">
                <a16:creationId xmlns:a16="http://schemas.microsoft.com/office/drawing/2014/main" id="{5BA9F697-90AC-BAC8-3789-83D057C864D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rot="5400000">
            <a:off x="2947378" y="1421119"/>
            <a:ext cx="511494" cy="511494"/>
          </a:xfrm>
          <a:prstGeom prst="rect">
            <a:avLst/>
          </a:prstGeom>
          <a:effectLst/>
        </p:spPr>
      </p:pic>
      <p:pic>
        <p:nvPicPr>
          <p:cNvPr id="424" name="Graphic 423" descr="Play with solid fill">
            <a:extLst>
              <a:ext uri="{FF2B5EF4-FFF2-40B4-BE49-F238E27FC236}">
                <a16:creationId xmlns:a16="http://schemas.microsoft.com/office/drawing/2014/main" id="{5BB3A8D2-E9C7-A01D-D83E-2ECA1705EC56}"/>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rot="5400000">
            <a:off x="7251245" y="1433399"/>
            <a:ext cx="511494" cy="511494"/>
          </a:xfrm>
          <a:prstGeom prst="rect">
            <a:avLst/>
          </a:prstGeom>
          <a:effectLst/>
        </p:spPr>
      </p:pic>
      <p:grpSp>
        <p:nvGrpSpPr>
          <p:cNvPr id="425" name="Group 424">
            <a:extLst>
              <a:ext uri="{FF2B5EF4-FFF2-40B4-BE49-F238E27FC236}">
                <a16:creationId xmlns:a16="http://schemas.microsoft.com/office/drawing/2014/main" id="{EAD9AE71-1645-0391-5D34-AF35B5AA7FE8}"/>
              </a:ext>
            </a:extLst>
          </p:cNvPr>
          <p:cNvGrpSpPr>
            <a:grpSpLocks noChangeAspect="1"/>
          </p:cNvGrpSpPr>
          <p:nvPr/>
        </p:nvGrpSpPr>
        <p:grpSpPr>
          <a:xfrm>
            <a:off x="4202327" y="4734670"/>
            <a:ext cx="3175523" cy="1455237"/>
            <a:chOff x="1183968" y="4666220"/>
            <a:chExt cx="3297239" cy="1570312"/>
          </a:xfrm>
        </p:grpSpPr>
        <p:sp>
          <p:nvSpPr>
            <p:cNvPr id="426" name="Rectangle 425">
              <a:extLst>
                <a:ext uri="{FF2B5EF4-FFF2-40B4-BE49-F238E27FC236}">
                  <a16:creationId xmlns:a16="http://schemas.microsoft.com/office/drawing/2014/main" id="{4B2BBB74-64D2-2D73-7DB9-6FD0BFCB3B57}"/>
                </a:ext>
              </a:extLst>
            </p:cNvPr>
            <p:cNvSpPr/>
            <p:nvPr/>
          </p:nvSpPr>
          <p:spPr>
            <a:xfrm>
              <a:off x="1607970" y="5877329"/>
              <a:ext cx="688561" cy="359203"/>
            </a:xfrm>
            <a:prstGeom prst="rect">
              <a:avLst/>
            </a:prstGeom>
            <a:solidFill>
              <a:srgbClr val="E7E6E6">
                <a:lumMod val="50000"/>
              </a:srgbClr>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7" name="Rectangle 426">
              <a:extLst>
                <a:ext uri="{FF2B5EF4-FFF2-40B4-BE49-F238E27FC236}">
                  <a16:creationId xmlns:a16="http://schemas.microsoft.com/office/drawing/2014/main" id="{22E047A6-40A3-5ABC-D86A-D5BA37F51080}"/>
                </a:ext>
              </a:extLst>
            </p:cNvPr>
            <p:cNvSpPr/>
            <p:nvPr/>
          </p:nvSpPr>
          <p:spPr>
            <a:xfrm>
              <a:off x="1183968" y="4666628"/>
              <a:ext cx="688561" cy="359203"/>
            </a:xfrm>
            <a:prstGeom prst="rect">
              <a:avLst/>
            </a:prstGeom>
            <a:solidFill>
              <a:srgbClr val="E7E6E6">
                <a:lumMod val="50000"/>
              </a:srgbClr>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8" name="Rectangle 427">
              <a:extLst>
                <a:ext uri="{FF2B5EF4-FFF2-40B4-BE49-F238E27FC236}">
                  <a16:creationId xmlns:a16="http://schemas.microsoft.com/office/drawing/2014/main" id="{940C3CF0-A911-3C97-9C9B-79E2CE2FEDAC}"/>
                </a:ext>
              </a:extLst>
            </p:cNvPr>
            <p:cNvSpPr/>
            <p:nvPr/>
          </p:nvSpPr>
          <p:spPr>
            <a:xfrm>
              <a:off x="2031973" y="4675189"/>
              <a:ext cx="688561" cy="359203"/>
            </a:xfrm>
            <a:prstGeom prst="rect">
              <a:avLst/>
            </a:prstGeom>
            <a:solidFill>
              <a:srgbClr val="E7E6E6">
                <a:lumMod val="50000"/>
              </a:srgbClr>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9" name="Rectangle 428">
              <a:extLst>
                <a:ext uri="{FF2B5EF4-FFF2-40B4-BE49-F238E27FC236}">
                  <a16:creationId xmlns:a16="http://schemas.microsoft.com/office/drawing/2014/main" id="{7DF54F13-B15A-B4BC-18CA-BC35C76790F9}"/>
                </a:ext>
              </a:extLst>
            </p:cNvPr>
            <p:cNvSpPr/>
            <p:nvPr/>
          </p:nvSpPr>
          <p:spPr>
            <a:xfrm>
              <a:off x="1186766" y="5250459"/>
              <a:ext cx="688561" cy="359203"/>
            </a:xfrm>
            <a:prstGeom prst="rect">
              <a:avLst/>
            </a:prstGeom>
            <a:solidFill>
              <a:srgbClr val="E7E6E6">
                <a:lumMod val="50000"/>
              </a:srgbClr>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0" name="Rectangle 429">
              <a:extLst>
                <a:ext uri="{FF2B5EF4-FFF2-40B4-BE49-F238E27FC236}">
                  <a16:creationId xmlns:a16="http://schemas.microsoft.com/office/drawing/2014/main" id="{84F71485-58A2-BBFD-4750-C83A6AA69121}"/>
                </a:ext>
              </a:extLst>
            </p:cNvPr>
            <p:cNvSpPr/>
            <p:nvPr/>
          </p:nvSpPr>
          <p:spPr>
            <a:xfrm>
              <a:off x="2031973" y="5242460"/>
              <a:ext cx="688561" cy="359203"/>
            </a:xfrm>
            <a:prstGeom prst="rect">
              <a:avLst/>
            </a:prstGeom>
            <a:solidFill>
              <a:srgbClr val="E7E6E6">
                <a:lumMod val="50000"/>
              </a:srgbClr>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31" name="Straight Connector 430">
              <a:extLst>
                <a:ext uri="{FF2B5EF4-FFF2-40B4-BE49-F238E27FC236}">
                  <a16:creationId xmlns:a16="http://schemas.microsoft.com/office/drawing/2014/main" id="{868A8948-B8F7-3CAE-5874-919E85B12BE7}"/>
                </a:ext>
              </a:extLst>
            </p:cNvPr>
            <p:cNvCxnSpPr>
              <a:stCxn id="429" idx="0"/>
              <a:endCxn id="427" idx="2"/>
            </p:cNvCxnSpPr>
            <p:nvPr/>
          </p:nvCxnSpPr>
          <p:spPr>
            <a:xfrm flipH="1" flipV="1">
              <a:off x="1528249" y="5025831"/>
              <a:ext cx="2798" cy="224628"/>
            </a:xfrm>
            <a:prstGeom prst="line">
              <a:avLst/>
            </a:prstGeom>
            <a:noFill/>
            <a:ln w="12700" cap="flat" cmpd="sng" algn="ctr">
              <a:solidFill>
                <a:sysClr val="windowText" lastClr="000000"/>
              </a:solidFill>
              <a:prstDash val="solid"/>
              <a:miter lim="800000"/>
            </a:ln>
            <a:effectLst/>
          </p:spPr>
        </p:cxnSp>
        <p:cxnSp>
          <p:nvCxnSpPr>
            <p:cNvPr id="432" name="Straight Connector 431">
              <a:extLst>
                <a:ext uri="{FF2B5EF4-FFF2-40B4-BE49-F238E27FC236}">
                  <a16:creationId xmlns:a16="http://schemas.microsoft.com/office/drawing/2014/main" id="{E599F485-5E41-0F3C-01E1-CC626AB7FC0E}"/>
                </a:ext>
              </a:extLst>
            </p:cNvPr>
            <p:cNvCxnSpPr>
              <a:cxnSpLocks/>
              <a:stCxn id="429" idx="0"/>
              <a:endCxn id="428" idx="2"/>
            </p:cNvCxnSpPr>
            <p:nvPr/>
          </p:nvCxnSpPr>
          <p:spPr>
            <a:xfrm flipV="1">
              <a:off x="1531047" y="5034392"/>
              <a:ext cx="845207" cy="216067"/>
            </a:xfrm>
            <a:prstGeom prst="line">
              <a:avLst/>
            </a:prstGeom>
            <a:noFill/>
            <a:ln w="12700" cap="flat" cmpd="sng" algn="ctr">
              <a:solidFill>
                <a:sysClr val="windowText" lastClr="000000"/>
              </a:solidFill>
              <a:prstDash val="solid"/>
              <a:miter lim="800000"/>
            </a:ln>
            <a:effectLst/>
          </p:spPr>
        </p:cxnSp>
        <p:cxnSp>
          <p:nvCxnSpPr>
            <p:cNvPr id="433" name="Straight Connector 432">
              <a:extLst>
                <a:ext uri="{FF2B5EF4-FFF2-40B4-BE49-F238E27FC236}">
                  <a16:creationId xmlns:a16="http://schemas.microsoft.com/office/drawing/2014/main" id="{11BD8F97-C2DE-EE26-7ED7-E26F4738B9C9}"/>
                </a:ext>
              </a:extLst>
            </p:cNvPr>
            <p:cNvCxnSpPr>
              <a:cxnSpLocks/>
              <a:stCxn id="430" idx="0"/>
              <a:endCxn id="428" idx="2"/>
            </p:cNvCxnSpPr>
            <p:nvPr/>
          </p:nvCxnSpPr>
          <p:spPr>
            <a:xfrm flipV="1">
              <a:off x="2376254" y="5034392"/>
              <a:ext cx="0" cy="208068"/>
            </a:xfrm>
            <a:prstGeom prst="line">
              <a:avLst/>
            </a:prstGeom>
            <a:noFill/>
            <a:ln w="12700" cap="flat" cmpd="sng" algn="ctr">
              <a:solidFill>
                <a:sysClr val="windowText" lastClr="000000"/>
              </a:solidFill>
              <a:prstDash val="solid"/>
              <a:miter lim="800000"/>
            </a:ln>
            <a:effectLst/>
          </p:spPr>
        </p:cxnSp>
        <p:cxnSp>
          <p:nvCxnSpPr>
            <p:cNvPr id="434" name="Straight Connector 433">
              <a:extLst>
                <a:ext uri="{FF2B5EF4-FFF2-40B4-BE49-F238E27FC236}">
                  <a16:creationId xmlns:a16="http://schemas.microsoft.com/office/drawing/2014/main" id="{359A09C6-3031-FA67-3970-18EF78B9F5A1}"/>
                </a:ext>
              </a:extLst>
            </p:cNvPr>
            <p:cNvCxnSpPr>
              <a:cxnSpLocks/>
              <a:stCxn id="430" idx="0"/>
              <a:endCxn id="427" idx="2"/>
            </p:cNvCxnSpPr>
            <p:nvPr/>
          </p:nvCxnSpPr>
          <p:spPr>
            <a:xfrm flipH="1" flipV="1">
              <a:off x="1528249" y="5025831"/>
              <a:ext cx="848005" cy="216629"/>
            </a:xfrm>
            <a:prstGeom prst="line">
              <a:avLst/>
            </a:prstGeom>
            <a:noFill/>
            <a:ln w="12700" cap="flat" cmpd="sng" algn="ctr">
              <a:solidFill>
                <a:sysClr val="windowText" lastClr="000000"/>
              </a:solidFill>
              <a:prstDash val="solid"/>
              <a:miter lim="800000"/>
            </a:ln>
            <a:effectLst/>
          </p:spPr>
        </p:cxnSp>
        <p:cxnSp>
          <p:nvCxnSpPr>
            <p:cNvPr id="435" name="Straight Connector 434">
              <a:extLst>
                <a:ext uri="{FF2B5EF4-FFF2-40B4-BE49-F238E27FC236}">
                  <a16:creationId xmlns:a16="http://schemas.microsoft.com/office/drawing/2014/main" id="{2DF4A961-19FB-731D-7020-00B81D6B1F60}"/>
                </a:ext>
              </a:extLst>
            </p:cNvPr>
            <p:cNvCxnSpPr>
              <a:cxnSpLocks/>
              <a:stCxn id="426" idx="0"/>
              <a:endCxn id="429" idx="2"/>
            </p:cNvCxnSpPr>
            <p:nvPr/>
          </p:nvCxnSpPr>
          <p:spPr>
            <a:xfrm flipH="1" flipV="1">
              <a:off x="1531047" y="5609662"/>
              <a:ext cx="421204" cy="267667"/>
            </a:xfrm>
            <a:prstGeom prst="line">
              <a:avLst/>
            </a:prstGeom>
            <a:noFill/>
            <a:ln w="12700" cap="flat" cmpd="sng" algn="ctr">
              <a:solidFill>
                <a:sysClr val="windowText" lastClr="000000"/>
              </a:solidFill>
              <a:prstDash val="solid"/>
              <a:miter lim="800000"/>
            </a:ln>
            <a:effectLst/>
          </p:spPr>
        </p:cxnSp>
        <p:cxnSp>
          <p:nvCxnSpPr>
            <p:cNvPr id="436" name="Straight Connector 435">
              <a:extLst>
                <a:ext uri="{FF2B5EF4-FFF2-40B4-BE49-F238E27FC236}">
                  <a16:creationId xmlns:a16="http://schemas.microsoft.com/office/drawing/2014/main" id="{C75DBA96-7A04-B126-E996-B5A68B750188}"/>
                </a:ext>
              </a:extLst>
            </p:cNvPr>
            <p:cNvCxnSpPr>
              <a:cxnSpLocks/>
              <a:stCxn id="426" idx="0"/>
              <a:endCxn id="430" idx="2"/>
            </p:cNvCxnSpPr>
            <p:nvPr/>
          </p:nvCxnSpPr>
          <p:spPr>
            <a:xfrm flipV="1">
              <a:off x="1952251" y="5601663"/>
              <a:ext cx="424003" cy="275666"/>
            </a:xfrm>
            <a:prstGeom prst="line">
              <a:avLst/>
            </a:prstGeom>
            <a:noFill/>
            <a:ln w="12700" cap="flat" cmpd="sng" algn="ctr">
              <a:solidFill>
                <a:sysClr val="windowText" lastClr="000000"/>
              </a:solidFill>
              <a:prstDash val="solid"/>
              <a:miter lim="800000"/>
            </a:ln>
            <a:effectLst/>
          </p:spPr>
        </p:cxnSp>
        <p:sp>
          <p:nvSpPr>
            <p:cNvPr id="437" name="Rectangle 436">
              <a:extLst>
                <a:ext uri="{FF2B5EF4-FFF2-40B4-BE49-F238E27FC236}">
                  <a16:creationId xmlns:a16="http://schemas.microsoft.com/office/drawing/2014/main" id="{F55DE08C-3DB6-352D-35FB-300CB410BB46}"/>
                </a:ext>
              </a:extLst>
            </p:cNvPr>
            <p:cNvSpPr/>
            <p:nvPr/>
          </p:nvSpPr>
          <p:spPr>
            <a:xfrm>
              <a:off x="3368643" y="5876921"/>
              <a:ext cx="688561" cy="359203"/>
            </a:xfrm>
            <a:prstGeom prst="rect">
              <a:avLst/>
            </a:prstGeom>
            <a:solidFill>
              <a:srgbClr val="E7E6E6">
                <a:lumMod val="50000"/>
              </a:srgbClr>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8" name="Rectangle 437">
              <a:extLst>
                <a:ext uri="{FF2B5EF4-FFF2-40B4-BE49-F238E27FC236}">
                  <a16:creationId xmlns:a16="http://schemas.microsoft.com/office/drawing/2014/main" id="{AC82C3EC-F538-7FFD-706E-E468BF7F07B2}"/>
                </a:ext>
              </a:extLst>
            </p:cNvPr>
            <p:cNvSpPr/>
            <p:nvPr/>
          </p:nvSpPr>
          <p:spPr>
            <a:xfrm>
              <a:off x="2944641" y="4666220"/>
              <a:ext cx="688561" cy="359203"/>
            </a:xfrm>
            <a:prstGeom prst="rect">
              <a:avLst/>
            </a:prstGeom>
            <a:solidFill>
              <a:srgbClr val="E7E6E6">
                <a:lumMod val="50000"/>
              </a:srgbClr>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9" name="Rectangle 438">
              <a:extLst>
                <a:ext uri="{FF2B5EF4-FFF2-40B4-BE49-F238E27FC236}">
                  <a16:creationId xmlns:a16="http://schemas.microsoft.com/office/drawing/2014/main" id="{83391522-F1DA-8C5B-B3C2-862F54998BFD}"/>
                </a:ext>
              </a:extLst>
            </p:cNvPr>
            <p:cNvSpPr/>
            <p:nvPr/>
          </p:nvSpPr>
          <p:spPr>
            <a:xfrm>
              <a:off x="3792646" y="4674781"/>
              <a:ext cx="688561" cy="359203"/>
            </a:xfrm>
            <a:prstGeom prst="rect">
              <a:avLst/>
            </a:prstGeom>
            <a:solidFill>
              <a:srgbClr val="E7E6E6">
                <a:lumMod val="50000"/>
              </a:srgbClr>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0" name="Rectangle 439">
              <a:extLst>
                <a:ext uri="{FF2B5EF4-FFF2-40B4-BE49-F238E27FC236}">
                  <a16:creationId xmlns:a16="http://schemas.microsoft.com/office/drawing/2014/main" id="{D6CC5BDF-6ECF-D4EF-343B-27593C27FD87}"/>
                </a:ext>
              </a:extLst>
            </p:cNvPr>
            <p:cNvSpPr/>
            <p:nvPr/>
          </p:nvSpPr>
          <p:spPr>
            <a:xfrm>
              <a:off x="2947439" y="5250051"/>
              <a:ext cx="688561" cy="359203"/>
            </a:xfrm>
            <a:prstGeom prst="rect">
              <a:avLst/>
            </a:prstGeom>
            <a:solidFill>
              <a:srgbClr val="E7E6E6">
                <a:lumMod val="50000"/>
              </a:srgbClr>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1" name="Rectangle 440">
              <a:extLst>
                <a:ext uri="{FF2B5EF4-FFF2-40B4-BE49-F238E27FC236}">
                  <a16:creationId xmlns:a16="http://schemas.microsoft.com/office/drawing/2014/main" id="{6D69B325-5601-A6F4-73D0-9813C5B4EB53}"/>
                </a:ext>
              </a:extLst>
            </p:cNvPr>
            <p:cNvSpPr/>
            <p:nvPr/>
          </p:nvSpPr>
          <p:spPr>
            <a:xfrm>
              <a:off x="3792646" y="5242052"/>
              <a:ext cx="688561" cy="359203"/>
            </a:xfrm>
            <a:prstGeom prst="rect">
              <a:avLst/>
            </a:prstGeom>
            <a:solidFill>
              <a:srgbClr val="E7E6E6">
                <a:lumMod val="50000"/>
              </a:srgbClr>
            </a:solidFill>
            <a:ln w="12700" cap="flat" cmpd="sng" algn="ctr">
              <a:solidFill>
                <a:sysClr val="windowText" lastClr="000000"/>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42" name="Straight Connector 441">
              <a:extLst>
                <a:ext uri="{FF2B5EF4-FFF2-40B4-BE49-F238E27FC236}">
                  <a16:creationId xmlns:a16="http://schemas.microsoft.com/office/drawing/2014/main" id="{16724E12-53B2-6B07-6AD7-9BF824016B68}"/>
                </a:ext>
              </a:extLst>
            </p:cNvPr>
            <p:cNvCxnSpPr>
              <a:stCxn id="440" idx="0"/>
              <a:endCxn id="438" idx="2"/>
            </p:cNvCxnSpPr>
            <p:nvPr/>
          </p:nvCxnSpPr>
          <p:spPr>
            <a:xfrm flipH="1" flipV="1">
              <a:off x="3288922" y="5025423"/>
              <a:ext cx="2798" cy="224628"/>
            </a:xfrm>
            <a:prstGeom prst="line">
              <a:avLst/>
            </a:prstGeom>
            <a:noFill/>
            <a:ln w="12700" cap="flat" cmpd="sng" algn="ctr">
              <a:solidFill>
                <a:sysClr val="windowText" lastClr="000000"/>
              </a:solidFill>
              <a:prstDash val="solid"/>
              <a:miter lim="800000"/>
            </a:ln>
            <a:effectLst/>
          </p:spPr>
        </p:cxnSp>
        <p:cxnSp>
          <p:nvCxnSpPr>
            <p:cNvPr id="443" name="Straight Connector 442">
              <a:extLst>
                <a:ext uri="{FF2B5EF4-FFF2-40B4-BE49-F238E27FC236}">
                  <a16:creationId xmlns:a16="http://schemas.microsoft.com/office/drawing/2014/main" id="{1156A670-C69B-6F7C-645E-30FA21E47ED6}"/>
                </a:ext>
              </a:extLst>
            </p:cNvPr>
            <p:cNvCxnSpPr>
              <a:cxnSpLocks/>
              <a:stCxn id="440" idx="0"/>
              <a:endCxn id="439" idx="2"/>
            </p:cNvCxnSpPr>
            <p:nvPr/>
          </p:nvCxnSpPr>
          <p:spPr>
            <a:xfrm flipV="1">
              <a:off x="3291720" y="5033984"/>
              <a:ext cx="845207" cy="216067"/>
            </a:xfrm>
            <a:prstGeom prst="line">
              <a:avLst/>
            </a:prstGeom>
            <a:noFill/>
            <a:ln w="12700" cap="flat" cmpd="sng" algn="ctr">
              <a:solidFill>
                <a:sysClr val="windowText" lastClr="000000"/>
              </a:solidFill>
              <a:prstDash val="solid"/>
              <a:miter lim="800000"/>
            </a:ln>
            <a:effectLst/>
          </p:spPr>
        </p:cxnSp>
        <p:cxnSp>
          <p:nvCxnSpPr>
            <p:cNvPr id="444" name="Straight Connector 443">
              <a:extLst>
                <a:ext uri="{FF2B5EF4-FFF2-40B4-BE49-F238E27FC236}">
                  <a16:creationId xmlns:a16="http://schemas.microsoft.com/office/drawing/2014/main" id="{D2E68E7A-636C-0DEA-E55D-FD2B54404036}"/>
                </a:ext>
              </a:extLst>
            </p:cNvPr>
            <p:cNvCxnSpPr>
              <a:cxnSpLocks/>
              <a:stCxn id="441" idx="0"/>
              <a:endCxn id="439" idx="2"/>
            </p:cNvCxnSpPr>
            <p:nvPr/>
          </p:nvCxnSpPr>
          <p:spPr>
            <a:xfrm flipV="1">
              <a:off x="4136927" y="5033984"/>
              <a:ext cx="0" cy="208068"/>
            </a:xfrm>
            <a:prstGeom prst="line">
              <a:avLst/>
            </a:prstGeom>
            <a:noFill/>
            <a:ln w="12700" cap="flat" cmpd="sng" algn="ctr">
              <a:solidFill>
                <a:sysClr val="windowText" lastClr="000000"/>
              </a:solidFill>
              <a:prstDash val="solid"/>
              <a:miter lim="800000"/>
            </a:ln>
            <a:effectLst/>
          </p:spPr>
        </p:cxnSp>
        <p:cxnSp>
          <p:nvCxnSpPr>
            <p:cNvPr id="445" name="Straight Connector 444">
              <a:extLst>
                <a:ext uri="{FF2B5EF4-FFF2-40B4-BE49-F238E27FC236}">
                  <a16:creationId xmlns:a16="http://schemas.microsoft.com/office/drawing/2014/main" id="{CC01800D-1EE6-5455-E0CF-9EC2AF3C6B01}"/>
                </a:ext>
              </a:extLst>
            </p:cNvPr>
            <p:cNvCxnSpPr>
              <a:cxnSpLocks/>
              <a:stCxn id="441" idx="0"/>
              <a:endCxn id="438" idx="2"/>
            </p:cNvCxnSpPr>
            <p:nvPr/>
          </p:nvCxnSpPr>
          <p:spPr>
            <a:xfrm flipH="1" flipV="1">
              <a:off x="3288922" y="5025423"/>
              <a:ext cx="848005" cy="216629"/>
            </a:xfrm>
            <a:prstGeom prst="line">
              <a:avLst/>
            </a:prstGeom>
            <a:noFill/>
            <a:ln w="12700" cap="flat" cmpd="sng" algn="ctr">
              <a:solidFill>
                <a:sysClr val="windowText" lastClr="000000"/>
              </a:solidFill>
              <a:prstDash val="solid"/>
              <a:miter lim="800000"/>
            </a:ln>
            <a:effectLst/>
          </p:spPr>
        </p:cxnSp>
        <p:cxnSp>
          <p:nvCxnSpPr>
            <p:cNvPr id="446" name="Straight Connector 445">
              <a:extLst>
                <a:ext uri="{FF2B5EF4-FFF2-40B4-BE49-F238E27FC236}">
                  <a16:creationId xmlns:a16="http://schemas.microsoft.com/office/drawing/2014/main" id="{DC22ADD0-6995-9911-7EDC-54EF363F5898}"/>
                </a:ext>
              </a:extLst>
            </p:cNvPr>
            <p:cNvCxnSpPr>
              <a:cxnSpLocks/>
              <a:stCxn id="437" idx="0"/>
              <a:endCxn id="440" idx="2"/>
            </p:cNvCxnSpPr>
            <p:nvPr/>
          </p:nvCxnSpPr>
          <p:spPr>
            <a:xfrm flipH="1" flipV="1">
              <a:off x="3291720" y="5609254"/>
              <a:ext cx="421204" cy="267667"/>
            </a:xfrm>
            <a:prstGeom prst="line">
              <a:avLst/>
            </a:prstGeom>
            <a:noFill/>
            <a:ln w="12700" cap="flat" cmpd="sng" algn="ctr">
              <a:solidFill>
                <a:sysClr val="windowText" lastClr="000000"/>
              </a:solidFill>
              <a:prstDash val="solid"/>
              <a:miter lim="800000"/>
            </a:ln>
            <a:effectLst/>
          </p:spPr>
        </p:cxnSp>
        <p:cxnSp>
          <p:nvCxnSpPr>
            <p:cNvPr id="447" name="Straight Connector 446">
              <a:extLst>
                <a:ext uri="{FF2B5EF4-FFF2-40B4-BE49-F238E27FC236}">
                  <a16:creationId xmlns:a16="http://schemas.microsoft.com/office/drawing/2014/main" id="{BB807A89-838F-6F2B-728B-5EA4718B26B3}"/>
                </a:ext>
              </a:extLst>
            </p:cNvPr>
            <p:cNvCxnSpPr>
              <a:cxnSpLocks/>
              <a:stCxn id="437" idx="0"/>
              <a:endCxn id="441" idx="2"/>
            </p:cNvCxnSpPr>
            <p:nvPr/>
          </p:nvCxnSpPr>
          <p:spPr>
            <a:xfrm flipV="1">
              <a:off x="3712924" y="5601255"/>
              <a:ext cx="424003" cy="275666"/>
            </a:xfrm>
            <a:prstGeom prst="line">
              <a:avLst/>
            </a:prstGeom>
            <a:noFill/>
            <a:ln w="12700" cap="flat" cmpd="sng" algn="ctr">
              <a:solidFill>
                <a:sysClr val="windowText" lastClr="000000"/>
              </a:solidFill>
              <a:prstDash val="solid"/>
              <a:miter lim="800000"/>
            </a:ln>
            <a:effectLst/>
          </p:spPr>
        </p:cxnSp>
        <p:cxnSp>
          <p:nvCxnSpPr>
            <p:cNvPr id="448" name="Straight Connector 447">
              <a:extLst>
                <a:ext uri="{FF2B5EF4-FFF2-40B4-BE49-F238E27FC236}">
                  <a16:creationId xmlns:a16="http://schemas.microsoft.com/office/drawing/2014/main" id="{686A4AB7-6C53-D5AE-1F1E-E275926FF118}"/>
                </a:ext>
              </a:extLst>
            </p:cNvPr>
            <p:cNvCxnSpPr>
              <a:cxnSpLocks/>
              <a:stCxn id="437" idx="0"/>
              <a:endCxn id="429" idx="2"/>
            </p:cNvCxnSpPr>
            <p:nvPr/>
          </p:nvCxnSpPr>
          <p:spPr>
            <a:xfrm flipH="1" flipV="1">
              <a:off x="1531047" y="5609662"/>
              <a:ext cx="2181877" cy="267259"/>
            </a:xfrm>
            <a:prstGeom prst="line">
              <a:avLst/>
            </a:prstGeom>
            <a:noFill/>
            <a:ln w="12700" cap="flat" cmpd="sng" algn="ctr">
              <a:solidFill>
                <a:sysClr val="windowText" lastClr="000000"/>
              </a:solidFill>
              <a:prstDash val="solid"/>
              <a:miter lim="800000"/>
            </a:ln>
            <a:effectLst/>
          </p:spPr>
        </p:cxnSp>
        <p:cxnSp>
          <p:nvCxnSpPr>
            <p:cNvPr id="449" name="Straight Connector 448">
              <a:extLst>
                <a:ext uri="{FF2B5EF4-FFF2-40B4-BE49-F238E27FC236}">
                  <a16:creationId xmlns:a16="http://schemas.microsoft.com/office/drawing/2014/main" id="{D73F27D0-3B78-CB7E-11C3-E995391C81A5}"/>
                </a:ext>
              </a:extLst>
            </p:cNvPr>
            <p:cNvCxnSpPr>
              <a:cxnSpLocks/>
              <a:stCxn id="437" idx="0"/>
              <a:endCxn id="430" idx="2"/>
            </p:cNvCxnSpPr>
            <p:nvPr/>
          </p:nvCxnSpPr>
          <p:spPr>
            <a:xfrm flipH="1" flipV="1">
              <a:off x="2376254" y="5601663"/>
              <a:ext cx="1336670" cy="275258"/>
            </a:xfrm>
            <a:prstGeom prst="line">
              <a:avLst/>
            </a:prstGeom>
            <a:noFill/>
            <a:ln w="12700" cap="flat" cmpd="sng" algn="ctr">
              <a:solidFill>
                <a:sysClr val="windowText" lastClr="000000"/>
              </a:solidFill>
              <a:prstDash val="solid"/>
              <a:miter lim="800000"/>
            </a:ln>
            <a:effectLst/>
          </p:spPr>
        </p:cxnSp>
        <p:cxnSp>
          <p:nvCxnSpPr>
            <p:cNvPr id="450" name="Straight Connector 449">
              <a:extLst>
                <a:ext uri="{FF2B5EF4-FFF2-40B4-BE49-F238E27FC236}">
                  <a16:creationId xmlns:a16="http://schemas.microsoft.com/office/drawing/2014/main" id="{A06E6BF7-3CEE-DEB3-261B-870A837C2C0A}"/>
                </a:ext>
              </a:extLst>
            </p:cNvPr>
            <p:cNvCxnSpPr>
              <a:cxnSpLocks/>
              <a:stCxn id="440" idx="2"/>
              <a:endCxn id="426" idx="0"/>
            </p:cNvCxnSpPr>
            <p:nvPr/>
          </p:nvCxnSpPr>
          <p:spPr>
            <a:xfrm flipH="1">
              <a:off x="1952251" y="5609254"/>
              <a:ext cx="1339469" cy="268075"/>
            </a:xfrm>
            <a:prstGeom prst="line">
              <a:avLst/>
            </a:prstGeom>
            <a:noFill/>
            <a:ln w="12700" cap="flat" cmpd="sng" algn="ctr">
              <a:solidFill>
                <a:sysClr val="windowText" lastClr="000000"/>
              </a:solidFill>
              <a:prstDash val="solid"/>
              <a:miter lim="800000"/>
            </a:ln>
            <a:effectLst/>
          </p:spPr>
        </p:cxnSp>
        <p:cxnSp>
          <p:nvCxnSpPr>
            <p:cNvPr id="451" name="Straight Connector 450">
              <a:extLst>
                <a:ext uri="{FF2B5EF4-FFF2-40B4-BE49-F238E27FC236}">
                  <a16:creationId xmlns:a16="http://schemas.microsoft.com/office/drawing/2014/main" id="{905F96D6-FE6C-885F-D39A-39AACC6804B6}"/>
                </a:ext>
              </a:extLst>
            </p:cNvPr>
            <p:cNvCxnSpPr>
              <a:cxnSpLocks/>
              <a:stCxn id="441" idx="2"/>
              <a:endCxn id="426" idx="0"/>
            </p:cNvCxnSpPr>
            <p:nvPr/>
          </p:nvCxnSpPr>
          <p:spPr>
            <a:xfrm flipH="1">
              <a:off x="1952251" y="5601255"/>
              <a:ext cx="2184676" cy="276074"/>
            </a:xfrm>
            <a:prstGeom prst="line">
              <a:avLst/>
            </a:prstGeom>
            <a:noFill/>
            <a:ln w="12700" cap="flat" cmpd="sng" algn="ctr">
              <a:solidFill>
                <a:sysClr val="windowText" lastClr="000000"/>
              </a:solidFill>
              <a:prstDash val="solid"/>
              <a:miter lim="800000"/>
            </a:ln>
            <a:effectLst/>
          </p:spPr>
        </p:cxnSp>
      </p:grpSp>
      <p:cxnSp>
        <p:nvCxnSpPr>
          <p:cNvPr id="452" name="Straight Connector 451">
            <a:extLst>
              <a:ext uri="{FF2B5EF4-FFF2-40B4-BE49-F238E27FC236}">
                <a16:creationId xmlns:a16="http://schemas.microsoft.com/office/drawing/2014/main" id="{D12DE3D2-73E1-0084-1273-BA7D9AA78466}"/>
              </a:ext>
            </a:extLst>
          </p:cNvPr>
          <p:cNvCxnSpPr>
            <a:cxnSpLocks/>
            <a:stCxn id="427" idx="0"/>
            <a:endCxn id="361" idx="2"/>
          </p:cNvCxnSpPr>
          <p:nvPr/>
        </p:nvCxnSpPr>
        <p:spPr>
          <a:xfrm flipH="1" flipV="1">
            <a:off x="2573913" y="4122342"/>
            <a:ext cx="1959986" cy="612706"/>
          </a:xfrm>
          <a:prstGeom prst="line">
            <a:avLst/>
          </a:prstGeom>
          <a:noFill/>
          <a:ln w="12700" cap="flat" cmpd="sng" algn="ctr">
            <a:solidFill>
              <a:sysClr val="windowText" lastClr="000000"/>
            </a:solidFill>
            <a:prstDash val="solid"/>
            <a:miter lim="800000"/>
          </a:ln>
          <a:effectLst/>
        </p:spPr>
      </p:cxnSp>
      <p:cxnSp>
        <p:nvCxnSpPr>
          <p:cNvPr id="453" name="Straight Connector 452">
            <a:extLst>
              <a:ext uri="{FF2B5EF4-FFF2-40B4-BE49-F238E27FC236}">
                <a16:creationId xmlns:a16="http://schemas.microsoft.com/office/drawing/2014/main" id="{00443F96-3518-60E4-5592-8E0E80599396}"/>
              </a:ext>
            </a:extLst>
          </p:cNvPr>
          <p:cNvCxnSpPr>
            <a:cxnSpLocks/>
            <a:stCxn id="428" idx="0"/>
          </p:cNvCxnSpPr>
          <p:nvPr/>
        </p:nvCxnSpPr>
        <p:spPr>
          <a:xfrm flipH="1" flipV="1">
            <a:off x="2815123" y="4001171"/>
            <a:ext cx="2535477" cy="741811"/>
          </a:xfrm>
          <a:prstGeom prst="line">
            <a:avLst/>
          </a:prstGeom>
          <a:noFill/>
          <a:ln w="12700" cap="flat" cmpd="sng" algn="ctr">
            <a:solidFill>
              <a:sysClr val="windowText" lastClr="000000"/>
            </a:solidFill>
            <a:prstDash val="solid"/>
            <a:miter lim="800000"/>
          </a:ln>
          <a:effectLst/>
        </p:spPr>
      </p:cxnSp>
      <p:cxnSp>
        <p:nvCxnSpPr>
          <p:cNvPr id="454" name="Straight Connector 453">
            <a:extLst>
              <a:ext uri="{FF2B5EF4-FFF2-40B4-BE49-F238E27FC236}">
                <a16:creationId xmlns:a16="http://schemas.microsoft.com/office/drawing/2014/main" id="{359E9BD1-2E0C-92B8-A257-B3032FD7E151}"/>
              </a:ext>
            </a:extLst>
          </p:cNvPr>
          <p:cNvCxnSpPr>
            <a:cxnSpLocks/>
            <a:stCxn id="438" idx="0"/>
            <a:endCxn id="420" idx="2"/>
          </p:cNvCxnSpPr>
          <p:nvPr/>
        </p:nvCxnSpPr>
        <p:spPr>
          <a:xfrm flipV="1">
            <a:off x="6229578" y="4023323"/>
            <a:ext cx="2280570" cy="711347"/>
          </a:xfrm>
          <a:prstGeom prst="line">
            <a:avLst/>
          </a:prstGeom>
          <a:noFill/>
          <a:ln w="12700" cap="flat" cmpd="sng" algn="ctr">
            <a:solidFill>
              <a:sysClr val="windowText" lastClr="000000"/>
            </a:solidFill>
            <a:prstDash val="solid"/>
            <a:miter lim="800000"/>
          </a:ln>
          <a:effectLst/>
        </p:spPr>
      </p:cxnSp>
      <p:cxnSp>
        <p:nvCxnSpPr>
          <p:cNvPr id="455" name="Straight Connector 454">
            <a:extLst>
              <a:ext uri="{FF2B5EF4-FFF2-40B4-BE49-F238E27FC236}">
                <a16:creationId xmlns:a16="http://schemas.microsoft.com/office/drawing/2014/main" id="{8545C2EF-ED9F-A0C0-E80B-71E05A778DC8}"/>
              </a:ext>
            </a:extLst>
          </p:cNvPr>
          <p:cNvCxnSpPr>
            <a:cxnSpLocks/>
            <a:stCxn id="439" idx="0"/>
            <a:endCxn id="418" idx="2"/>
          </p:cNvCxnSpPr>
          <p:nvPr/>
        </p:nvCxnSpPr>
        <p:spPr>
          <a:xfrm flipV="1">
            <a:off x="7046279" y="4139865"/>
            <a:ext cx="1593858" cy="602739"/>
          </a:xfrm>
          <a:prstGeom prst="line">
            <a:avLst/>
          </a:prstGeom>
          <a:noFill/>
          <a:ln w="12700" cap="flat" cmpd="sng" algn="ctr">
            <a:solidFill>
              <a:sysClr val="windowText" lastClr="000000"/>
            </a:solidFill>
            <a:prstDash val="solid"/>
            <a:miter lim="800000"/>
          </a:ln>
          <a:effectLst/>
        </p:spPr>
      </p:cxnSp>
      <p:cxnSp>
        <p:nvCxnSpPr>
          <p:cNvPr id="456" name="Straight Connector 455">
            <a:extLst>
              <a:ext uri="{FF2B5EF4-FFF2-40B4-BE49-F238E27FC236}">
                <a16:creationId xmlns:a16="http://schemas.microsoft.com/office/drawing/2014/main" id="{68AD76E1-3F83-9FF1-47E3-747EF1AF2CD3}"/>
              </a:ext>
            </a:extLst>
          </p:cNvPr>
          <p:cNvCxnSpPr>
            <a:cxnSpLocks/>
          </p:cNvCxnSpPr>
          <p:nvPr/>
        </p:nvCxnSpPr>
        <p:spPr>
          <a:xfrm>
            <a:off x="2655958" y="3091392"/>
            <a:ext cx="0" cy="431259"/>
          </a:xfrm>
          <a:prstGeom prst="line">
            <a:avLst/>
          </a:prstGeom>
          <a:noFill/>
          <a:ln w="12700" cap="flat" cmpd="sng" algn="ctr">
            <a:solidFill>
              <a:sysClr val="windowText" lastClr="000000"/>
            </a:solidFill>
            <a:prstDash val="solid"/>
            <a:miter lim="800000"/>
          </a:ln>
          <a:effectLst/>
        </p:spPr>
      </p:cxnSp>
      <p:cxnSp>
        <p:nvCxnSpPr>
          <p:cNvPr id="457" name="Straight Connector 456">
            <a:extLst>
              <a:ext uri="{FF2B5EF4-FFF2-40B4-BE49-F238E27FC236}">
                <a16:creationId xmlns:a16="http://schemas.microsoft.com/office/drawing/2014/main" id="{372BDEB3-124A-1833-56EF-30ABDF3D1F54}"/>
              </a:ext>
            </a:extLst>
          </p:cNvPr>
          <p:cNvCxnSpPr>
            <a:cxnSpLocks/>
          </p:cNvCxnSpPr>
          <p:nvPr/>
        </p:nvCxnSpPr>
        <p:spPr>
          <a:xfrm>
            <a:off x="2448372" y="3200250"/>
            <a:ext cx="0" cy="339287"/>
          </a:xfrm>
          <a:prstGeom prst="line">
            <a:avLst/>
          </a:prstGeom>
          <a:noFill/>
          <a:ln w="12700" cap="flat" cmpd="sng" algn="ctr">
            <a:solidFill>
              <a:sysClr val="windowText" lastClr="000000"/>
            </a:solidFill>
            <a:prstDash val="solid"/>
            <a:miter lim="800000"/>
          </a:ln>
          <a:effectLst/>
        </p:spPr>
      </p:cxnSp>
      <p:cxnSp>
        <p:nvCxnSpPr>
          <p:cNvPr id="458" name="Straight Connector 457">
            <a:extLst>
              <a:ext uri="{FF2B5EF4-FFF2-40B4-BE49-F238E27FC236}">
                <a16:creationId xmlns:a16="http://schemas.microsoft.com/office/drawing/2014/main" id="{D6694538-9949-338C-6F30-9682AA6BAE02}"/>
              </a:ext>
            </a:extLst>
          </p:cNvPr>
          <p:cNvCxnSpPr>
            <a:cxnSpLocks/>
          </p:cNvCxnSpPr>
          <p:nvPr/>
        </p:nvCxnSpPr>
        <p:spPr>
          <a:xfrm>
            <a:off x="2235784" y="3299906"/>
            <a:ext cx="0" cy="239631"/>
          </a:xfrm>
          <a:prstGeom prst="line">
            <a:avLst/>
          </a:prstGeom>
          <a:noFill/>
          <a:ln w="12700" cap="flat" cmpd="sng" algn="ctr">
            <a:solidFill>
              <a:sysClr val="windowText" lastClr="000000"/>
            </a:solidFill>
            <a:prstDash val="solid"/>
            <a:miter lim="800000"/>
          </a:ln>
          <a:effectLst/>
        </p:spPr>
      </p:cxnSp>
      <p:sp>
        <p:nvSpPr>
          <p:cNvPr id="459" name="Rounded Rectangle 458">
            <a:extLst>
              <a:ext uri="{FF2B5EF4-FFF2-40B4-BE49-F238E27FC236}">
                <a16:creationId xmlns:a16="http://schemas.microsoft.com/office/drawing/2014/main" id="{9D9BB436-F8FA-78DF-CFC1-0BEBE0745DE9}"/>
              </a:ext>
            </a:extLst>
          </p:cNvPr>
          <p:cNvSpPr/>
          <p:nvPr/>
        </p:nvSpPr>
        <p:spPr>
          <a:xfrm>
            <a:off x="1707184" y="3522651"/>
            <a:ext cx="1473480" cy="483149"/>
          </a:xfrm>
          <a:prstGeom prst="roundRect">
            <a:avLst>
              <a:gd name="adj" fmla="val 0"/>
            </a:avLst>
          </a:prstGeom>
          <a:solidFill>
            <a:srgbClr val="E7E6E6">
              <a:lumMod val="50000"/>
            </a:srgbClr>
          </a:solidFill>
          <a:ln w="12700" cap="flat" cmpd="sng" algn="ctr">
            <a:solidFill>
              <a:sysClr val="windowText" lastClr="000000">
                <a:lumMod val="95000"/>
                <a:lumOff val="5000"/>
              </a:sysClr>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0" name="TextBox 459">
            <a:extLst>
              <a:ext uri="{FF2B5EF4-FFF2-40B4-BE49-F238E27FC236}">
                <a16:creationId xmlns:a16="http://schemas.microsoft.com/office/drawing/2014/main" id="{BF48CBBF-CB65-77A7-677D-5E95D144A405}"/>
              </a:ext>
            </a:extLst>
          </p:cNvPr>
          <p:cNvSpPr txBox="1"/>
          <p:nvPr/>
        </p:nvSpPr>
        <p:spPr>
          <a:xfrm>
            <a:off x="1760972" y="3570299"/>
            <a:ext cx="1350050" cy="400110"/>
          </a:xfrm>
          <a:prstGeom prst="rect">
            <a:avLst/>
          </a:prstGeom>
          <a:noFill/>
        </p:spPr>
        <p:txBody>
          <a:bodyPr wrap="none" rtlCol="0">
            <a:spAutoFit/>
          </a:bodyPr>
          <a:lstStyle/>
          <a:p>
            <a:pPr defTabSz="457200" hangingPunct="1"/>
            <a:r>
              <a:rPr lang="en-US" sz="2000" kern="1200" dirty="0" err="1">
                <a:solidFill>
                  <a:prstClr val="white"/>
                </a:solidFill>
                <a:latin typeface="Open Sans Medium" pitchFamily="2" charset="0"/>
                <a:ea typeface="Open Sans Medium" pitchFamily="2" charset="0"/>
                <a:cs typeface="Open Sans Medium" pitchFamily="2" charset="0"/>
              </a:rPr>
              <a:t>SmartNIC</a:t>
            </a:r>
            <a:endParaRPr lang="en-US" sz="2000" kern="1200" dirty="0">
              <a:solidFill>
                <a:prstClr val="white"/>
              </a:solidFill>
              <a:latin typeface="Open Sans Medium" pitchFamily="2" charset="0"/>
              <a:ea typeface="Open Sans Medium" pitchFamily="2" charset="0"/>
              <a:cs typeface="Open Sans Medium" pitchFamily="2" charset="0"/>
            </a:endParaRPr>
          </a:p>
        </p:txBody>
      </p:sp>
      <p:cxnSp>
        <p:nvCxnSpPr>
          <p:cNvPr id="461" name="Straight Connector 460">
            <a:extLst>
              <a:ext uri="{FF2B5EF4-FFF2-40B4-BE49-F238E27FC236}">
                <a16:creationId xmlns:a16="http://schemas.microsoft.com/office/drawing/2014/main" id="{270B2B33-C2CD-B014-F10B-9F264FF22A7B}"/>
              </a:ext>
            </a:extLst>
          </p:cNvPr>
          <p:cNvCxnSpPr>
            <a:cxnSpLocks/>
          </p:cNvCxnSpPr>
          <p:nvPr/>
        </p:nvCxnSpPr>
        <p:spPr>
          <a:xfrm>
            <a:off x="8758593" y="3098019"/>
            <a:ext cx="0" cy="431259"/>
          </a:xfrm>
          <a:prstGeom prst="line">
            <a:avLst/>
          </a:prstGeom>
          <a:noFill/>
          <a:ln w="12700" cap="flat" cmpd="sng" algn="ctr">
            <a:solidFill>
              <a:sysClr val="windowText" lastClr="000000"/>
            </a:solidFill>
            <a:prstDash val="solid"/>
            <a:miter lim="800000"/>
          </a:ln>
          <a:effectLst/>
        </p:spPr>
      </p:cxnSp>
      <p:cxnSp>
        <p:nvCxnSpPr>
          <p:cNvPr id="462" name="Straight Connector 461">
            <a:extLst>
              <a:ext uri="{FF2B5EF4-FFF2-40B4-BE49-F238E27FC236}">
                <a16:creationId xmlns:a16="http://schemas.microsoft.com/office/drawing/2014/main" id="{83E10E59-56BA-96CC-36DE-29A86B2F1963}"/>
              </a:ext>
            </a:extLst>
          </p:cNvPr>
          <p:cNvCxnSpPr>
            <a:cxnSpLocks/>
          </p:cNvCxnSpPr>
          <p:nvPr/>
        </p:nvCxnSpPr>
        <p:spPr>
          <a:xfrm>
            <a:off x="8551007" y="3206877"/>
            <a:ext cx="0" cy="339287"/>
          </a:xfrm>
          <a:prstGeom prst="line">
            <a:avLst/>
          </a:prstGeom>
          <a:noFill/>
          <a:ln w="12700" cap="flat" cmpd="sng" algn="ctr">
            <a:solidFill>
              <a:sysClr val="windowText" lastClr="000000"/>
            </a:solidFill>
            <a:prstDash val="solid"/>
            <a:miter lim="800000"/>
          </a:ln>
          <a:effectLst/>
        </p:spPr>
      </p:cxnSp>
      <p:cxnSp>
        <p:nvCxnSpPr>
          <p:cNvPr id="463" name="Straight Connector 462">
            <a:extLst>
              <a:ext uri="{FF2B5EF4-FFF2-40B4-BE49-F238E27FC236}">
                <a16:creationId xmlns:a16="http://schemas.microsoft.com/office/drawing/2014/main" id="{356044D6-0307-B3A3-8CE5-5F20C7EDBFEC}"/>
              </a:ext>
            </a:extLst>
          </p:cNvPr>
          <p:cNvCxnSpPr>
            <a:cxnSpLocks/>
          </p:cNvCxnSpPr>
          <p:nvPr/>
        </p:nvCxnSpPr>
        <p:spPr>
          <a:xfrm>
            <a:off x="8338419" y="3306533"/>
            <a:ext cx="0" cy="239631"/>
          </a:xfrm>
          <a:prstGeom prst="line">
            <a:avLst/>
          </a:prstGeom>
          <a:noFill/>
          <a:ln w="12700" cap="flat" cmpd="sng" algn="ctr">
            <a:solidFill>
              <a:sysClr val="windowText" lastClr="000000"/>
            </a:solidFill>
            <a:prstDash val="solid"/>
            <a:miter lim="800000"/>
          </a:ln>
          <a:effectLst/>
        </p:spPr>
      </p:cxnSp>
      <p:pic>
        <p:nvPicPr>
          <p:cNvPr id="464" name="Picture 12" descr="What is an Optical Switch?">
            <a:extLst>
              <a:ext uri="{FF2B5EF4-FFF2-40B4-BE49-F238E27FC236}">
                <a16:creationId xmlns:a16="http://schemas.microsoft.com/office/drawing/2014/main" id="{180986F6-D110-30D7-BC2E-082F144F6730}"/>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460535" y="4935570"/>
            <a:ext cx="3957025" cy="764612"/>
          </a:xfrm>
          <a:prstGeom prst="rect">
            <a:avLst/>
          </a:prstGeom>
          <a:noFill/>
          <a:extLst>
            <a:ext uri="{909E8E84-426E-40DD-AFC4-6F175D3DCCD1}">
              <a14:hiddenFill xmlns:a14="http://schemas.microsoft.com/office/drawing/2010/main">
                <a:solidFill>
                  <a:srgbClr val="FFFFFF"/>
                </a:solidFill>
              </a14:hiddenFill>
            </a:ext>
          </a:extLst>
        </p:spPr>
      </p:pic>
      <p:pic>
        <p:nvPicPr>
          <p:cNvPr id="465" name="Picture 16" descr="P4 programmable Ethernet switch - Mestechs">
            <a:extLst>
              <a:ext uri="{FF2B5EF4-FFF2-40B4-BE49-F238E27FC236}">
                <a16:creationId xmlns:a16="http://schemas.microsoft.com/office/drawing/2014/main" id="{277A4DDA-0FEA-2A26-AA2C-11083F34D369}"/>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034065" y="4909581"/>
            <a:ext cx="2803864" cy="799905"/>
          </a:xfrm>
          <a:prstGeom prst="rect">
            <a:avLst/>
          </a:prstGeom>
          <a:noFill/>
          <a:extLst>
            <a:ext uri="{909E8E84-426E-40DD-AFC4-6F175D3DCCD1}">
              <a14:hiddenFill xmlns:a14="http://schemas.microsoft.com/office/drawing/2010/main">
                <a:solidFill>
                  <a:srgbClr val="FFFFFF"/>
                </a:solidFill>
              </a14:hiddenFill>
            </a:ext>
          </a:extLst>
        </p:spPr>
      </p:pic>
      <p:sp>
        <p:nvSpPr>
          <p:cNvPr id="466" name="TextBox 465">
            <a:extLst>
              <a:ext uri="{FF2B5EF4-FFF2-40B4-BE49-F238E27FC236}">
                <a16:creationId xmlns:a16="http://schemas.microsoft.com/office/drawing/2014/main" id="{9F4334A0-E504-4291-7891-FBEA09DE8664}"/>
              </a:ext>
            </a:extLst>
          </p:cNvPr>
          <p:cNvSpPr txBox="1"/>
          <p:nvPr/>
        </p:nvSpPr>
        <p:spPr>
          <a:xfrm>
            <a:off x="1034065" y="5633722"/>
            <a:ext cx="2831224" cy="646331"/>
          </a:xfrm>
          <a:prstGeom prst="rect">
            <a:avLst/>
          </a:prstGeom>
          <a:noFill/>
        </p:spPr>
        <p:txBody>
          <a:bodyPr wrap="none" rtlCol="0">
            <a:spAutoFit/>
          </a:bodyPr>
          <a:lstStyle/>
          <a:p>
            <a:pPr algn="ctr" defTabSz="457200" hangingPunct="1"/>
            <a:r>
              <a:rPr lang="en-US" kern="1200" dirty="0">
                <a:solidFill>
                  <a:prstClr val="black"/>
                </a:solidFill>
                <a:latin typeface="Open Sans Medium" pitchFamily="2" charset="0"/>
                <a:ea typeface="Open Sans Medium" pitchFamily="2" charset="0"/>
                <a:cs typeface="Open Sans Medium" pitchFamily="2" charset="0"/>
              </a:rPr>
              <a:t>Programmable Switches</a:t>
            </a:r>
          </a:p>
          <a:p>
            <a:pPr algn="ctr" defTabSz="457200" hangingPunct="1"/>
            <a:r>
              <a:rPr lang="en-US" kern="1200" dirty="0">
                <a:solidFill>
                  <a:prstClr val="black"/>
                </a:solidFill>
                <a:latin typeface="Open Sans Medium" pitchFamily="2" charset="0"/>
                <a:ea typeface="Open Sans Medium" pitchFamily="2" charset="0"/>
                <a:cs typeface="Open Sans Medium" pitchFamily="2" charset="0"/>
              </a:rPr>
              <a:t>and Accelerators</a:t>
            </a:r>
          </a:p>
        </p:txBody>
      </p:sp>
      <p:sp>
        <p:nvSpPr>
          <p:cNvPr id="467" name="TextBox 466">
            <a:extLst>
              <a:ext uri="{FF2B5EF4-FFF2-40B4-BE49-F238E27FC236}">
                <a16:creationId xmlns:a16="http://schemas.microsoft.com/office/drawing/2014/main" id="{1B3C1B44-5EF8-F8E0-0BEA-B7BC99001D7B}"/>
              </a:ext>
            </a:extLst>
          </p:cNvPr>
          <p:cNvSpPr txBox="1"/>
          <p:nvPr/>
        </p:nvSpPr>
        <p:spPr>
          <a:xfrm>
            <a:off x="8498419" y="5580676"/>
            <a:ext cx="1976823" cy="369332"/>
          </a:xfrm>
          <a:prstGeom prst="rect">
            <a:avLst/>
          </a:prstGeom>
          <a:noFill/>
        </p:spPr>
        <p:txBody>
          <a:bodyPr wrap="none" rtlCol="0">
            <a:spAutoFit/>
          </a:bodyPr>
          <a:lstStyle/>
          <a:p>
            <a:pPr defTabSz="457200" hangingPunct="1"/>
            <a:r>
              <a:rPr lang="en-US" kern="1200" dirty="0">
                <a:solidFill>
                  <a:prstClr val="black"/>
                </a:solidFill>
                <a:latin typeface="Open Sans Medium" pitchFamily="2" charset="0"/>
                <a:ea typeface="Open Sans Medium" pitchFamily="2" charset="0"/>
                <a:cs typeface="Open Sans Medium" pitchFamily="2" charset="0"/>
              </a:rPr>
              <a:t>Optical Switches</a:t>
            </a:r>
          </a:p>
        </p:txBody>
      </p:sp>
      <p:pic>
        <p:nvPicPr>
          <p:cNvPr id="468" name="Picture 18" descr="nvidia-bluefield-dpu-3">
            <a:extLst>
              <a:ext uri="{FF2B5EF4-FFF2-40B4-BE49-F238E27FC236}">
                <a16:creationId xmlns:a16="http://schemas.microsoft.com/office/drawing/2014/main" id="{A0D43952-5B9F-9F9E-CF38-190F2085D2D4}"/>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3253144" y="3015889"/>
            <a:ext cx="1384281" cy="1384281"/>
          </a:xfrm>
          <a:prstGeom prst="rect">
            <a:avLst/>
          </a:prstGeom>
          <a:noFill/>
          <a:extLst>
            <a:ext uri="{909E8E84-426E-40DD-AFC4-6F175D3DCCD1}">
              <a14:hiddenFill xmlns:a14="http://schemas.microsoft.com/office/drawing/2010/main">
                <a:solidFill>
                  <a:srgbClr val="FFFFFF"/>
                </a:solidFill>
              </a14:hiddenFill>
            </a:ext>
          </a:extLst>
        </p:spPr>
      </p:pic>
      <p:pic>
        <p:nvPicPr>
          <p:cNvPr id="469" name="Picture 20" descr="AMD Pensando Networking">
            <a:extLst>
              <a:ext uri="{FF2B5EF4-FFF2-40B4-BE49-F238E27FC236}">
                <a16:creationId xmlns:a16="http://schemas.microsoft.com/office/drawing/2014/main" id="{02A73EA1-ED89-B2E6-66F9-EF3EFC467653}"/>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9392146" y="3387471"/>
            <a:ext cx="1076286" cy="726493"/>
          </a:xfrm>
          <a:prstGeom prst="rect">
            <a:avLst/>
          </a:prstGeom>
          <a:noFill/>
          <a:extLst>
            <a:ext uri="{909E8E84-426E-40DD-AFC4-6F175D3DCCD1}">
              <a14:hiddenFill xmlns:a14="http://schemas.microsoft.com/office/drawing/2010/main">
                <a:solidFill>
                  <a:srgbClr val="FFFFFF"/>
                </a:solidFill>
              </a14:hiddenFill>
            </a:ext>
          </a:extLst>
        </p:spPr>
      </p:pic>
      <p:pic>
        <p:nvPicPr>
          <p:cNvPr id="470" name="Graphic 469" descr="Processor with solid fill">
            <a:extLst>
              <a:ext uri="{FF2B5EF4-FFF2-40B4-BE49-F238E27FC236}">
                <a16:creationId xmlns:a16="http://schemas.microsoft.com/office/drawing/2014/main" id="{522764B3-3E8E-EB41-680B-F761778861D0}"/>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714474" y="1914617"/>
            <a:ext cx="518764" cy="518764"/>
          </a:xfrm>
          <a:prstGeom prst="rect">
            <a:avLst/>
          </a:prstGeom>
        </p:spPr>
      </p:pic>
      <p:sp>
        <p:nvSpPr>
          <p:cNvPr id="471" name="Rectangle 470">
            <a:extLst>
              <a:ext uri="{FF2B5EF4-FFF2-40B4-BE49-F238E27FC236}">
                <a16:creationId xmlns:a16="http://schemas.microsoft.com/office/drawing/2014/main" id="{25A5FC7C-A09D-9285-46BA-39F844834B81}"/>
              </a:ext>
            </a:extLst>
          </p:cNvPr>
          <p:cNvSpPr/>
          <p:nvPr/>
        </p:nvSpPr>
        <p:spPr>
          <a:xfrm>
            <a:off x="412376" y="1849227"/>
            <a:ext cx="11349318" cy="4845268"/>
          </a:xfrm>
          <a:prstGeom prst="rect">
            <a:avLst/>
          </a:prstGeom>
          <a:solidFill>
            <a:sysClr val="window" lastClr="FFFFFF">
              <a:alpha val="60487"/>
            </a:sys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74" name="Rectangle 473">
            <a:extLst>
              <a:ext uri="{FF2B5EF4-FFF2-40B4-BE49-F238E27FC236}">
                <a16:creationId xmlns:a16="http://schemas.microsoft.com/office/drawing/2014/main" id="{B3A93F26-67B8-A5A5-9DC2-ECD2DEB31F89}"/>
              </a:ext>
            </a:extLst>
          </p:cNvPr>
          <p:cNvSpPr/>
          <p:nvPr/>
        </p:nvSpPr>
        <p:spPr>
          <a:xfrm>
            <a:off x="7070369" y="2275948"/>
            <a:ext cx="3897570" cy="983459"/>
          </a:xfrm>
          <a:custGeom>
            <a:avLst/>
            <a:gdLst>
              <a:gd name="connsiteX0" fmla="*/ 0 w 3897570"/>
              <a:gd name="connsiteY0" fmla="*/ 0 h 983459"/>
              <a:gd name="connsiteX1" fmla="*/ 517820 w 3897570"/>
              <a:gd name="connsiteY1" fmla="*/ 0 h 983459"/>
              <a:gd name="connsiteX2" fmla="*/ 957689 w 3897570"/>
              <a:gd name="connsiteY2" fmla="*/ 0 h 983459"/>
              <a:gd name="connsiteX3" fmla="*/ 1592436 w 3897570"/>
              <a:gd name="connsiteY3" fmla="*/ 0 h 983459"/>
              <a:gd name="connsiteX4" fmla="*/ 2188207 w 3897570"/>
              <a:gd name="connsiteY4" fmla="*/ 0 h 983459"/>
              <a:gd name="connsiteX5" fmla="*/ 2745003 w 3897570"/>
              <a:gd name="connsiteY5" fmla="*/ 0 h 983459"/>
              <a:gd name="connsiteX6" fmla="*/ 3340774 w 3897570"/>
              <a:gd name="connsiteY6" fmla="*/ 0 h 983459"/>
              <a:gd name="connsiteX7" fmla="*/ 3897570 w 3897570"/>
              <a:gd name="connsiteY7" fmla="*/ 0 h 983459"/>
              <a:gd name="connsiteX8" fmla="*/ 3897570 w 3897570"/>
              <a:gd name="connsiteY8" fmla="*/ 472060 h 983459"/>
              <a:gd name="connsiteX9" fmla="*/ 3897570 w 3897570"/>
              <a:gd name="connsiteY9" fmla="*/ 983459 h 983459"/>
              <a:gd name="connsiteX10" fmla="*/ 3418726 w 3897570"/>
              <a:gd name="connsiteY10" fmla="*/ 983459 h 983459"/>
              <a:gd name="connsiteX11" fmla="*/ 2939881 w 3897570"/>
              <a:gd name="connsiteY11" fmla="*/ 983459 h 983459"/>
              <a:gd name="connsiteX12" fmla="*/ 2500013 w 3897570"/>
              <a:gd name="connsiteY12" fmla="*/ 983459 h 983459"/>
              <a:gd name="connsiteX13" fmla="*/ 1904241 w 3897570"/>
              <a:gd name="connsiteY13" fmla="*/ 983459 h 983459"/>
              <a:gd name="connsiteX14" fmla="*/ 1464373 w 3897570"/>
              <a:gd name="connsiteY14" fmla="*/ 983459 h 983459"/>
              <a:gd name="connsiteX15" fmla="*/ 985528 w 3897570"/>
              <a:gd name="connsiteY15" fmla="*/ 983459 h 983459"/>
              <a:gd name="connsiteX16" fmla="*/ 0 w 3897570"/>
              <a:gd name="connsiteY16" fmla="*/ 983459 h 983459"/>
              <a:gd name="connsiteX17" fmla="*/ 0 w 3897570"/>
              <a:gd name="connsiteY17" fmla="*/ 521233 h 983459"/>
              <a:gd name="connsiteX18" fmla="*/ 0 w 3897570"/>
              <a:gd name="connsiteY18" fmla="*/ 0 h 983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897570" h="983459" fill="none" extrusionOk="0">
                <a:moveTo>
                  <a:pt x="0" y="0"/>
                </a:moveTo>
                <a:cubicBezTo>
                  <a:pt x="210485" y="-13520"/>
                  <a:pt x="303722" y="23520"/>
                  <a:pt x="517820" y="0"/>
                </a:cubicBezTo>
                <a:cubicBezTo>
                  <a:pt x="731918" y="-23520"/>
                  <a:pt x="757550" y="23011"/>
                  <a:pt x="957689" y="0"/>
                </a:cubicBezTo>
                <a:cubicBezTo>
                  <a:pt x="1157828" y="-23011"/>
                  <a:pt x="1382029" y="44295"/>
                  <a:pt x="1592436" y="0"/>
                </a:cubicBezTo>
                <a:cubicBezTo>
                  <a:pt x="1802843" y="-44295"/>
                  <a:pt x="1986759" y="51974"/>
                  <a:pt x="2188207" y="0"/>
                </a:cubicBezTo>
                <a:cubicBezTo>
                  <a:pt x="2389655" y="-51974"/>
                  <a:pt x="2544687" y="50634"/>
                  <a:pt x="2745003" y="0"/>
                </a:cubicBezTo>
                <a:cubicBezTo>
                  <a:pt x="2945319" y="-50634"/>
                  <a:pt x="3170470" y="53801"/>
                  <a:pt x="3340774" y="0"/>
                </a:cubicBezTo>
                <a:cubicBezTo>
                  <a:pt x="3511078" y="-53801"/>
                  <a:pt x="3640128" y="43123"/>
                  <a:pt x="3897570" y="0"/>
                </a:cubicBezTo>
                <a:cubicBezTo>
                  <a:pt x="3914774" y="166807"/>
                  <a:pt x="3896204" y="346169"/>
                  <a:pt x="3897570" y="472060"/>
                </a:cubicBezTo>
                <a:cubicBezTo>
                  <a:pt x="3898936" y="597951"/>
                  <a:pt x="3876908" y="828242"/>
                  <a:pt x="3897570" y="983459"/>
                </a:cubicBezTo>
                <a:cubicBezTo>
                  <a:pt x="3707839" y="1027425"/>
                  <a:pt x="3613857" y="981654"/>
                  <a:pt x="3418726" y="983459"/>
                </a:cubicBezTo>
                <a:cubicBezTo>
                  <a:pt x="3223595" y="985264"/>
                  <a:pt x="3045623" y="966153"/>
                  <a:pt x="2939881" y="983459"/>
                </a:cubicBezTo>
                <a:cubicBezTo>
                  <a:pt x="2834139" y="1000765"/>
                  <a:pt x="2699483" y="952280"/>
                  <a:pt x="2500013" y="983459"/>
                </a:cubicBezTo>
                <a:cubicBezTo>
                  <a:pt x="2300543" y="1014638"/>
                  <a:pt x="2068810" y="971032"/>
                  <a:pt x="1904241" y="983459"/>
                </a:cubicBezTo>
                <a:cubicBezTo>
                  <a:pt x="1739672" y="995886"/>
                  <a:pt x="1556583" y="944904"/>
                  <a:pt x="1464373" y="983459"/>
                </a:cubicBezTo>
                <a:cubicBezTo>
                  <a:pt x="1372163" y="1022014"/>
                  <a:pt x="1085285" y="968604"/>
                  <a:pt x="985528" y="983459"/>
                </a:cubicBezTo>
                <a:cubicBezTo>
                  <a:pt x="885771" y="998314"/>
                  <a:pt x="277897" y="948480"/>
                  <a:pt x="0" y="983459"/>
                </a:cubicBezTo>
                <a:cubicBezTo>
                  <a:pt x="-39749" y="785801"/>
                  <a:pt x="8317" y="631598"/>
                  <a:pt x="0" y="521233"/>
                </a:cubicBezTo>
                <a:cubicBezTo>
                  <a:pt x="-8317" y="410868"/>
                  <a:pt x="18558" y="234255"/>
                  <a:pt x="0" y="0"/>
                </a:cubicBezTo>
                <a:close/>
              </a:path>
              <a:path w="3897570" h="983459" stroke="0" extrusionOk="0">
                <a:moveTo>
                  <a:pt x="0" y="0"/>
                </a:moveTo>
                <a:cubicBezTo>
                  <a:pt x="256018" y="-41840"/>
                  <a:pt x="405483" y="25420"/>
                  <a:pt x="517820" y="0"/>
                </a:cubicBezTo>
                <a:cubicBezTo>
                  <a:pt x="630157" y="-25420"/>
                  <a:pt x="800203" y="56497"/>
                  <a:pt x="1074616" y="0"/>
                </a:cubicBezTo>
                <a:cubicBezTo>
                  <a:pt x="1349029" y="-56497"/>
                  <a:pt x="1312243" y="37146"/>
                  <a:pt x="1514484" y="0"/>
                </a:cubicBezTo>
                <a:cubicBezTo>
                  <a:pt x="1716725" y="-37146"/>
                  <a:pt x="1843864" y="42486"/>
                  <a:pt x="1993329" y="0"/>
                </a:cubicBezTo>
                <a:cubicBezTo>
                  <a:pt x="2142794" y="-42486"/>
                  <a:pt x="2387913" y="5342"/>
                  <a:pt x="2628076" y="0"/>
                </a:cubicBezTo>
                <a:cubicBezTo>
                  <a:pt x="2868239" y="-5342"/>
                  <a:pt x="2984429" y="43117"/>
                  <a:pt x="3262823" y="0"/>
                </a:cubicBezTo>
                <a:cubicBezTo>
                  <a:pt x="3541217" y="-43117"/>
                  <a:pt x="3631464" y="5328"/>
                  <a:pt x="3897570" y="0"/>
                </a:cubicBezTo>
                <a:cubicBezTo>
                  <a:pt x="3926935" y="108032"/>
                  <a:pt x="3848702" y="294334"/>
                  <a:pt x="3897570" y="472060"/>
                </a:cubicBezTo>
                <a:cubicBezTo>
                  <a:pt x="3946438" y="649786"/>
                  <a:pt x="3864974" y="862351"/>
                  <a:pt x="3897570" y="983459"/>
                </a:cubicBezTo>
                <a:cubicBezTo>
                  <a:pt x="3630995" y="1023799"/>
                  <a:pt x="3546365" y="958177"/>
                  <a:pt x="3340774" y="983459"/>
                </a:cubicBezTo>
                <a:cubicBezTo>
                  <a:pt x="3135183" y="1008741"/>
                  <a:pt x="2897618" y="948810"/>
                  <a:pt x="2706027" y="983459"/>
                </a:cubicBezTo>
                <a:cubicBezTo>
                  <a:pt x="2514436" y="1018108"/>
                  <a:pt x="2465099" y="938414"/>
                  <a:pt x="2227183" y="983459"/>
                </a:cubicBezTo>
                <a:cubicBezTo>
                  <a:pt x="1989267" y="1028504"/>
                  <a:pt x="1797798" y="922460"/>
                  <a:pt x="1592436" y="983459"/>
                </a:cubicBezTo>
                <a:cubicBezTo>
                  <a:pt x="1387074" y="1044458"/>
                  <a:pt x="1349415" y="965428"/>
                  <a:pt x="1152567" y="983459"/>
                </a:cubicBezTo>
                <a:cubicBezTo>
                  <a:pt x="955719" y="1001490"/>
                  <a:pt x="816520" y="949463"/>
                  <a:pt x="556796" y="983459"/>
                </a:cubicBezTo>
                <a:cubicBezTo>
                  <a:pt x="297072" y="1017455"/>
                  <a:pt x="255297" y="919046"/>
                  <a:pt x="0" y="983459"/>
                </a:cubicBezTo>
                <a:cubicBezTo>
                  <a:pt x="-46798" y="766727"/>
                  <a:pt x="14309" y="708488"/>
                  <a:pt x="0" y="491730"/>
                </a:cubicBezTo>
                <a:cubicBezTo>
                  <a:pt x="-14309" y="274972"/>
                  <a:pt x="4072" y="126716"/>
                  <a:pt x="0" y="0"/>
                </a:cubicBezTo>
                <a:close/>
              </a:path>
            </a:pathLst>
          </a:custGeom>
          <a:solidFill>
            <a:srgbClr val="FFC000">
              <a:lumMod val="20000"/>
              <a:lumOff val="80000"/>
            </a:srgbClr>
          </a:solidFill>
          <a:ln w="38100" cap="flat" cmpd="sng" algn="ctr">
            <a:solidFill>
              <a:srgbClr val="FFC000">
                <a:lumMod val="50000"/>
              </a:srgbClr>
            </a:solidFill>
            <a:prstDash val="solid"/>
            <a:miter lim="800000"/>
            <a:extLst>
              <a:ext uri="{C807C97D-BFC1-408E-A445-0C87EB9F89A2}">
                <ask:lineSketchStyleProps xmlns:ask="http://schemas.microsoft.com/office/drawing/2018/sketchyshapes" sd="3922137313">
                  <a:prstGeom prst="rect">
                    <a:avLst/>
                  </a:prstGeom>
                  <ask:type>
                    <ask:lineSketchScribble/>
                  </ask:type>
                </ask:lineSketchStyleProps>
              </a:ext>
            </a:extLst>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50000"/>
                  </a:srgbClr>
                </a:solidFill>
                <a:effectLst/>
                <a:uLnTx/>
                <a:uFillTx/>
                <a:latin typeface="Open Sans" pitchFamily="2" charset="0"/>
                <a:ea typeface="Open Sans" pitchFamily="2" charset="0"/>
                <a:cs typeface="Open Sans" pitchFamily="2" charset="0"/>
              </a:rPr>
              <a:t>Fault-tolerant</a:t>
            </a:r>
            <a:r>
              <a:rPr kumimoji="0" lang="en-US" sz="2000" b="1" i="0" u="none" strike="noStrike" kern="1200" cap="none" spc="0" normalizeH="0" noProof="0" dirty="0">
                <a:ln>
                  <a:noFill/>
                </a:ln>
                <a:solidFill>
                  <a:srgbClr val="FFC000">
                    <a:lumMod val="50000"/>
                  </a:srgbClr>
                </a:solidFill>
                <a:effectLst/>
                <a:uLnTx/>
                <a:uFillTx/>
                <a:latin typeface="Open Sans" pitchFamily="2" charset="0"/>
                <a:ea typeface="Open Sans" pitchFamily="2" charset="0"/>
                <a:cs typeface="Open Sans" pitchFamily="2" charset="0"/>
              </a:rPr>
              <a:t> runtime for GPU failures</a:t>
            </a:r>
            <a:r>
              <a:rPr kumimoji="0" lang="en-US" altLang="zh-CN" sz="2000" b="1" i="0" u="none" strike="noStrike" kern="1200" cap="none" spc="0" normalizeH="0" noProof="0" dirty="0">
                <a:ln>
                  <a:noFill/>
                </a:ln>
                <a:solidFill>
                  <a:srgbClr val="FFC000">
                    <a:lumMod val="50000"/>
                  </a:srgbClr>
                </a:solidFill>
                <a:effectLst/>
                <a:uLnTx/>
                <a:uFillTx/>
                <a:latin typeface="Open Sans" pitchFamily="2" charset="0"/>
                <a:ea typeface="Open Sans" pitchFamily="2" charset="0"/>
                <a:cs typeface="Open Sans" pitchFamily="2" charset="0"/>
              </a:rPr>
              <a:t>/stragglers</a:t>
            </a:r>
            <a:endParaRPr kumimoji="0" lang="en-US" sz="2000" b="1" i="0" u="none" strike="noStrike" kern="1200" cap="none" spc="0" normalizeH="0" baseline="0" noProof="0" dirty="0">
              <a:ln>
                <a:noFill/>
              </a:ln>
              <a:solidFill>
                <a:srgbClr val="FFC000">
                  <a:lumMod val="50000"/>
                </a:srgbClr>
              </a:solidFill>
              <a:effectLst/>
              <a:uLnTx/>
              <a:uFillTx/>
              <a:latin typeface="Open Sans" pitchFamily="2" charset="0"/>
              <a:ea typeface="Open Sans" pitchFamily="2" charset="0"/>
              <a:cs typeface="Open Sans" pitchFamily="2" charset="0"/>
            </a:endParaRPr>
          </a:p>
        </p:txBody>
      </p:sp>
      <p:sp>
        <p:nvSpPr>
          <p:cNvPr id="475" name="Rectangle 474">
            <a:extLst>
              <a:ext uri="{FF2B5EF4-FFF2-40B4-BE49-F238E27FC236}">
                <a16:creationId xmlns:a16="http://schemas.microsoft.com/office/drawing/2014/main" id="{FC9EA024-552C-E786-56F8-83C21DE81B9D}"/>
              </a:ext>
            </a:extLst>
          </p:cNvPr>
          <p:cNvSpPr/>
          <p:nvPr/>
        </p:nvSpPr>
        <p:spPr>
          <a:xfrm>
            <a:off x="1339202" y="4020903"/>
            <a:ext cx="8972005" cy="572245"/>
          </a:xfrm>
          <a:custGeom>
            <a:avLst/>
            <a:gdLst>
              <a:gd name="connsiteX0" fmla="*/ 0 w 8972005"/>
              <a:gd name="connsiteY0" fmla="*/ 0 h 572245"/>
              <a:gd name="connsiteX1" fmla="*/ 328974 w 8972005"/>
              <a:gd name="connsiteY1" fmla="*/ 0 h 572245"/>
              <a:gd name="connsiteX2" fmla="*/ 1106547 w 8972005"/>
              <a:gd name="connsiteY2" fmla="*/ 0 h 572245"/>
              <a:gd name="connsiteX3" fmla="*/ 1884121 w 8972005"/>
              <a:gd name="connsiteY3" fmla="*/ 0 h 572245"/>
              <a:gd name="connsiteX4" fmla="*/ 2661695 w 8972005"/>
              <a:gd name="connsiteY4" fmla="*/ 0 h 572245"/>
              <a:gd name="connsiteX5" fmla="*/ 3170108 w 8972005"/>
              <a:gd name="connsiteY5" fmla="*/ 0 h 572245"/>
              <a:gd name="connsiteX6" fmla="*/ 3499082 w 8972005"/>
              <a:gd name="connsiteY6" fmla="*/ 0 h 572245"/>
              <a:gd name="connsiteX7" fmla="*/ 4186936 w 8972005"/>
              <a:gd name="connsiteY7" fmla="*/ 0 h 572245"/>
              <a:gd name="connsiteX8" fmla="*/ 4964509 w 8972005"/>
              <a:gd name="connsiteY8" fmla="*/ 0 h 572245"/>
              <a:gd name="connsiteX9" fmla="*/ 5562643 w 8972005"/>
              <a:gd name="connsiteY9" fmla="*/ 0 h 572245"/>
              <a:gd name="connsiteX10" fmla="*/ 5891617 w 8972005"/>
              <a:gd name="connsiteY10" fmla="*/ 0 h 572245"/>
              <a:gd name="connsiteX11" fmla="*/ 6669190 w 8972005"/>
              <a:gd name="connsiteY11" fmla="*/ 0 h 572245"/>
              <a:gd name="connsiteX12" fmla="*/ 7267324 w 8972005"/>
              <a:gd name="connsiteY12" fmla="*/ 0 h 572245"/>
              <a:gd name="connsiteX13" fmla="*/ 7865458 w 8972005"/>
              <a:gd name="connsiteY13" fmla="*/ 0 h 572245"/>
              <a:gd name="connsiteX14" fmla="*/ 8194431 w 8972005"/>
              <a:gd name="connsiteY14" fmla="*/ 0 h 572245"/>
              <a:gd name="connsiteX15" fmla="*/ 8972005 w 8972005"/>
              <a:gd name="connsiteY15" fmla="*/ 0 h 572245"/>
              <a:gd name="connsiteX16" fmla="*/ 8972005 w 8972005"/>
              <a:gd name="connsiteY16" fmla="*/ 572245 h 572245"/>
              <a:gd name="connsiteX17" fmla="*/ 8284151 w 8972005"/>
              <a:gd name="connsiteY17" fmla="*/ 572245 h 572245"/>
              <a:gd name="connsiteX18" fmla="*/ 7686018 w 8972005"/>
              <a:gd name="connsiteY18" fmla="*/ 572245 h 572245"/>
              <a:gd name="connsiteX19" fmla="*/ 6908444 w 8972005"/>
              <a:gd name="connsiteY19" fmla="*/ 572245 h 572245"/>
              <a:gd name="connsiteX20" fmla="*/ 6310310 w 8972005"/>
              <a:gd name="connsiteY20" fmla="*/ 572245 h 572245"/>
              <a:gd name="connsiteX21" fmla="*/ 5712177 w 8972005"/>
              <a:gd name="connsiteY21" fmla="*/ 572245 h 572245"/>
              <a:gd name="connsiteX22" fmla="*/ 5383203 w 8972005"/>
              <a:gd name="connsiteY22" fmla="*/ 572245 h 572245"/>
              <a:gd name="connsiteX23" fmla="*/ 5054229 w 8972005"/>
              <a:gd name="connsiteY23" fmla="*/ 572245 h 572245"/>
              <a:gd name="connsiteX24" fmla="*/ 4276656 w 8972005"/>
              <a:gd name="connsiteY24" fmla="*/ 572245 h 572245"/>
              <a:gd name="connsiteX25" fmla="*/ 3499082 w 8972005"/>
              <a:gd name="connsiteY25" fmla="*/ 572245 h 572245"/>
              <a:gd name="connsiteX26" fmla="*/ 2811228 w 8972005"/>
              <a:gd name="connsiteY26" fmla="*/ 572245 h 572245"/>
              <a:gd name="connsiteX27" fmla="*/ 2123375 w 8972005"/>
              <a:gd name="connsiteY27" fmla="*/ 572245 h 572245"/>
              <a:gd name="connsiteX28" fmla="*/ 1794401 w 8972005"/>
              <a:gd name="connsiteY28" fmla="*/ 572245 h 572245"/>
              <a:gd name="connsiteX29" fmla="*/ 1465427 w 8972005"/>
              <a:gd name="connsiteY29" fmla="*/ 572245 h 572245"/>
              <a:gd name="connsiteX30" fmla="*/ 1046734 w 8972005"/>
              <a:gd name="connsiteY30" fmla="*/ 572245 h 572245"/>
              <a:gd name="connsiteX31" fmla="*/ 717760 w 8972005"/>
              <a:gd name="connsiteY31" fmla="*/ 572245 h 572245"/>
              <a:gd name="connsiteX32" fmla="*/ 0 w 8972005"/>
              <a:gd name="connsiteY32" fmla="*/ 572245 h 572245"/>
              <a:gd name="connsiteX33" fmla="*/ 0 w 8972005"/>
              <a:gd name="connsiteY33" fmla="*/ 0 h 57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972005" h="572245" fill="none" extrusionOk="0">
                <a:moveTo>
                  <a:pt x="0" y="0"/>
                </a:moveTo>
                <a:cubicBezTo>
                  <a:pt x="83814" y="-37781"/>
                  <a:pt x="198677" y="20172"/>
                  <a:pt x="328974" y="0"/>
                </a:cubicBezTo>
                <a:cubicBezTo>
                  <a:pt x="459271" y="-20172"/>
                  <a:pt x="741224" y="71689"/>
                  <a:pt x="1106547" y="0"/>
                </a:cubicBezTo>
                <a:cubicBezTo>
                  <a:pt x="1471870" y="-71689"/>
                  <a:pt x="1676289" y="52136"/>
                  <a:pt x="1884121" y="0"/>
                </a:cubicBezTo>
                <a:cubicBezTo>
                  <a:pt x="2091953" y="-52136"/>
                  <a:pt x="2386079" y="67167"/>
                  <a:pt x="2661695" y="0"/>
                </a:cubicBezTo>
                <a:cubicBezTo>
                  <a:pt x="2937311" y="-67167"/>
                  <a:pt x="2921356" y="52119"/>
                  <a:pt x="3170108" y="0"/>
                </a:cubicBezTo>
                <a:cubicBezTo>
                  <a:pt x="3418860" y="-52119"/>
                  <a:pt x="3347452" y="30586"/>
                  <a:pt x="3499082" y="0"/>
                </a:cubicBezTo>
                <a:cubicBezTo>
                  <a:pt x="3650712" y="-30586"/>
                  <a:pt x="3928989" y="4400"/>
                  <a:pt x="4186936" y="0"/>
                </a:cubicBezTo>
                <a:cubicBezTo>
                  <a:pt x="4444883" y="-4400"/>
                  <a:pt x="4730761" y="41539"/>
                  <a:pt x="4964509" y="0"/>
                </a:cubicBezTo>
                <a:cubicBezTo>
                  <a:pt x="5198257" y="-41539"/>
                  <a:pt x="5317818" y="9968"/>
                  <a:pt x="5562643" y="0"/>
                </a:cubicBezTo>
                <a:cubicBezTo>
                  <a:pt x="5807468" y="-9968"/>
                  <a:pt x="5805566" y="11085"/>
                  <a:pt x="5891617" y="0"/>
                </a:cubicBezTo>
                <a:cubicBezTo>
                  <a:pt x="5977668" y="-11085"/>
                  <a:pt x="6463828" y="26261"/>
                  <a:pt x="6669190" y="0"/>
                </a:cubicBezTo>
                <a:cubicBezTo>
                  <a:pt x="6874552" y="-26261"/>
                  <a:pt x="7096861" y="61073"/>
                  <a:pt x="7267324" y="0"/>
                </a:cubicBezTo>
                <a:cubicBezTo>
                  <a:pt x="7437787" y="-61073"/>
                  <a:pt x="7628564" y="31274"/>
                  <a:pt x="7865458" y="0"/>
                </a:cubicBezTo>
                <a:cubicBezTo>
                  <a:pt x="8102352" y="-31274"/>
                  <a:pt x="8087544" y="2997"/>
                  <a:pt x="8194431" y="0"/>
                </a:cubicBezTo>
                <a:cubicBezTo>
                  <a:pt x="8301318" y="-2997"/>
                  <a:pt x="8736921" y="90047"/>
                  <a:pt x="8972005" y="0"/>
                </a:cubicBezTo>
                <a:cubicBezTo>
                  <a:pt x="8997528" y="196805"/>
                  <a:pt x="8945067" y="353102"/>
                  <a:pt x="8972005" y="572245"/>
                </a:cubicBezTo>
                <a:cubicBezTo>
                  <a:pt x="8826435" y="591640"/>
                  <a:pt x="8545543" y="556581"/>
                  <a:pt x="8284151" y="572245"/>
                </a:cubicBezTo>
                <a:cubicBezTo>
                  <a:pt x="8022759" y="587909"/>
                  <a:pt x="7872785" y="504874"/>
                  <a:pt x="7686018" y="572245"/>
                </a:cubicBezTo>
                <a:cubicBezTo>
                  <a:pt x="7499251" y="639616"/>
                  <a:pt x="7174307" y="520352"/>
                  <a:pt x="6908444" y="572245"/>
                </a:cubicBezTo>
                <a:cubicBezTo>
                  <a:pt x="6642581" y="624138"/>
                  <a:pt x="6434829" y="536208"/>
                  <a:pt x="6310310" y="572245"/>
                </a:cubicBezTo>
                <a:cubicBezTo>
                  <a:pt x="6185791" y="608282"/>
                  <a:pt x="5938835" y="565756"/>
                  <a:pt x="5712177" y="572245"/>
                </a:cubicBezTo>
                <a:cubicBezTo>
                  <a:pt x="5485519" y="578734"/>
                  <a:pt x="5515396" y="559663"/>
                  <a:pt x="5383203" y="572245"/>
                </a:cubicBezTo>
                <a:cubicBezTo>
                  <a:pt x="5251010" y="584827"/>
                  <a:pt x="5215588" y="570469"/>
                  <a:pt x="5054229" y="572245"/>
                </a:cubicBezTo>
                <a:cubicBezTo>
                  <a:pt x="4892870" y="574021"/>
                  <a:pt x="4519449" y="515482"/>
                  <a:pt x="4276656" y="572245"/>
                </a:cubicBezTo>
                <a:cubicBezTo>
                  <a:pt x="4033863" y="629008"/>
                  <a:pt x="3757305" y="527670"/>
                  <a:pt x="3499082" y="572245"/>
                </a:cubicBezTo>
                <a:cubicBezTo>
                  <a:pt x="3240859" y="616820"/>
                  <a:pt x="3111959" y="496857"/>
                  <a:pt x="2811228" y="572245"/>
                </a:cubicBezTo>
                <a:cubicBezTo>
                  <a:pt x="2510497" y="647633"/>
                  <a:pt x="2397426" y="567816"/>
                  <a:pt x="2123375" y="572245"/>
                </a:cubicBezTo>
                <a:cubicBezTo>
                  <a:pt x="1849324" y="576674"/>
                  <a:pt x="1950752" y="562349"/>
                  <a:pt x="1794401" y="572245"/>
                </a:cubicBezTo>
                <a:cubicBezTo>
                  <a:pt x="1638050" y="582141"/>
                  <a:pt x="1599771" y="544853"/>
                  <a:pt x="1465427" y="572245"/>
                </a:cubicBezTo>
                <a:cubicBezTo>
                  <a:pt x="1331083" y="599637"/>
                  <a:pt x="1190950" y="532698"/>
                  <a:pt x="1046734" y="572245"/>
                </a:cubicBezTo>
                <a:cubicBezTo>
                  <a:pt x="902518" y="611792"/>
                  <a:pt x="811897" y="544517"/>
                  <a:pt x="717760" y="572245"/>
                </a:cubicBezTo>
                <a:cubicBezTo>
                  <a:pt x="623623" y="599973"/>
                  <a:pt x="159137" y="557764"/>
                  <a:pt x="0" y="572245"/>
                </a:cubicBezTo>
                <a:cubicBezTo>
                  <a:pt x="-43793" y="396827"/>
                  <a:pt x="63702" y="168798"/>
                  <a:pt x="0" y="0"/>
                </a:cubicBezTo>
                <a:close/>
              </a:path>
              <a:path w="8972005" h="572245" stroke="0" extrusionOk="0">
                <a:moveTo>
                  <a:pt x="0" y="0"/>
                </a:moveTo>
                <a:cubicBezTo>
                  <a:pt x="138906" y="-820"/>
                  <a:pt x="257705" y="24017"/>
                  <a:pt x="508414" y="0"/>
                </a:cubicBezTo>
                <a:cubicBezTo>
                  <a:pt x="759123" y="-24017"/>
                  <a:pt x="957396" y="37350"/>
                  <a:pt x="1106547" y="0"/>
                </a:cubicBezTo>
                <a:cubicBezTo>
                  <a:pt x="1255698" y="-37350"/>
                  <a:pt x="1324017" y="25535"/>
                  <a:pt x="1435521" y="0"/>
                </a:cubicBezTo>
                <a:cubicBezTo>
                  <a:pt x="1547025" y="-25535"/>
                  <a:pt x="1737015" y="39449"/>
                  <a:pt x="1854214" y="0"/>
                </a:cubicBezTo>
                <a:cubicBezTo>
                  <a:pt x="1971413" y="-39449"/>
                  <a:pt x="2257769" y="262"/>
                  <a:pt x="2631788" y="0"/>
                </a:cubicBezTo>
                <a:cubicBezTo>
                  <a:pt x="3005807" y="-262"/>
                  <a:pt x="3034466" y="92251"/>
                  <a:pt x="3409362" y="0"/>
                </a:cubicBezTo>
                <a:cubicBezTo>
                  <a:pt x="3784258" y="-92251"/>
                  <a:pt x="3772229" y="25780"/>
                  <a:pt x="3917776" y="0"/>
                </a:cubicBezTo>
                <a:cubicBezTo>
                  <a:pt x="4063323" y="-25780"/>
                  <a:pt x="4225568" y="29336"/>
                  <a:pt x="4336469" y="0"/>
                </a:cubicBezTo>
                <a:cubicBezTo>
                  <a:pt x="4447370" y="-29336"/>
                  <a:pt x="4611713" y="21820"/>
                  <a:pt x="4844883" y="0"/>
                </a:cubicBezTo>
                <a:cubicBezTo>
                  <a:pt x="5078053" y="-21820"/>
                  <a:pt x="5158540" y="8887"/>
                  <a:pt x="5353296" y="0"/>
                </a:cubicBezTo>
                <a:cubicBezTo>
                  <a:pt x="5548052" y="-8887"/>
                  <a:pt x="5818329" y="25460"/>
                  <a:pt x="6130870" y="0"/>
                </a:cubicBezTo>
                <a:cubicBezTo>
                  <a:pt x="6443411" y="-25460"/>
                  <a:pt x="6397960" y="23324"/>
                  <a:pt x="6549564" y="0"/>
                </a:cubicBezTo>
                <a:cubicBezTo>
                  <a:pt x="6701168" y="-23324"/>
                  <a:pt x="6953290" y="81991"/>
                  <a:pt x="7237417" y="0"/>
                </a:cubicBezTo>
                <a:cubicBezTo>
                  <a:pt x="7521544" y="-81991"/>
                  <a:pt x="7527949" y="9392"/>
                  <a:pt x="7745831" y="0"/>
                </a:cubicBezTo>
                <a:cubicBezTo>
                  <a:pt x="7963713" y="-9392"/>
                  <a:pt x="7927685" y="29898"/>
                  <a:pt x="8074804" y="0"/>
                </a:cubicBezTo>
                <a:cubicBezTo>
                  <a:pt x="8221923" y="-29898"/>
                  <a:pt x="8534029" y="30962"/>
                  <a:pt x="8972005" y="0"/>
                </a:cubicBezTo>
                <a:cubicBezTo>
                  <a:pt x="9034532" y="205768"/>
                  <a:pt x="8948210" y="386944"/>
                  <a:pt x="8972005" y="572245"/>
                </a:cubicBezTo>
                <a:cubicBezTo>
                  <a:pt x="8851868" y="581321"/>
                  <a:pt x="8643514" y="571372"/>
                  <a:pt x="8373871" y="572245"/>
                </a:cubicBezTo>
                <a:cubicBezTo>
                  <a:pt x="8104228" y="573118"/>
                  <a:pt x="7912957" y="550643"/>
                  <a:pt x="7596298" y="572245"/>
                </a:cubicBezTo>
                <a:cubicBezTo>
                  <a:pt x="7279639" y="593847"/>
                  <a:pt x="7002351" y="548106"/>
                  <a:pt x="6818724" y="572245"/>
                </a:cubicBezTo>
                <a:cubicBezTo>
                  <a:pt x="6635097" y="596384"/>
                  <a:pt x="6207987" y="492790"/>
                  <a:pt x="6041150" y="572245"/>
                </a:cubicBezTo>
                <a:cubicBezTo>
                  <a:pt x="5874313" y="651700"/>
                  <a:pt x="5737286" y="565797"/>
                  <a:pt x="5532736" y="572245"/>
                </a:cubicBezTo>
                <a:cubicBezTo>
                  <a:pt x="5328186" y="578693"/>
                  <a:pt x="5119308" y="535044"/>
                  <a:pt x="4934603" y="572245"/>
                </a:cubicBezTo>
                <a:cubicBezTo>
                  <a:pt x="4749898" y="609446"/>
                  <a:pt x="4461138" y="537899"/>
                  <a:pt x="4157029" y="572245"/>
                </a:cubicBezTo>
                <a:cubicBezTo>
                  <a:pt x="3852920" y="606591"/>
                  <a:pt x="3579077" y="533308"/>
                  <a:pt x="3379455" y="572245"/>
                </a:cubicBezTo>
                <a:cubicBezTo>
                  <a:pt x="3179833" y="611182"/>
                  <a:pt x="3158779" y="551712"/>
                  <a:pt x="2960762" y="572245"/>
                </a:cubicBezTo>
                <a:cubicBezTo>
                  <a:pt x="2762745" y="592778"/>
                  <a:pt x="2451730" y="520891"/>
                  <a:pt x="2183188" y="572245"/>
                </a:cubicBezTo>
                <a:cubicBezTo>
                  <a:pt x="1914646" y="623599"/>
                  <a:pt x="1695362" y="535358"/>
                  <a:pt x="1405614" y="572245"/>
                </a:cubicBezTo>
                <a:cubicBezTo>
                  <a:pt x="1115866" y="609132"/>
                  <a:pt x="887737" y="566703"/>
                  <a:pt x="717760" y="572245"/>
                </a:cubicBezTo>
                <a:cubicBezTo>
                  <a:pt x="547783" y="577787"/>
                  <a:pt x="317122" y="505093"/>
                  <a:pt x="0" y="572245"/>
                </a:cubicBezTo>
                <a:cubicBezTo>
                  <a:pt x="-7338" y="363599"/>
                  <a:pt x="62803" y="213336"/>
                  <a:pt x="0" y="0"/>
                </a:cubicBezTo>
                <a:close/>
              </a:path>
            </a:pathLst>
          </a:custGeom>
          <a:solidFill>
            <a:srgbClr val="FFC000">
              <a:lumMod val="20000"/>
              <a:lumOff val="80000"/>
            </a:srgbClr>
          </a:solidFill>
          <a:ln w="38100" cap="flat" cmpd="sng" algn="ctr">
            <a:solidFill>
              <a:srgbClr val="FFC000">
                <a:lumMod val="50000"/>
              </a:srgbClr>
            </a:solidFill>
            <a:prstDash val="solid"/>
            <a:miter lim="800000"/>
            <a:extLst>
              <a:ext uri="{C807C97D-BFC1-408E-A445-0C87EB9F89A2}">
                <ask:lineSketchStyleProps xmlns:ask="http://schemas.microsoft.com/office/drawing/2018/sketchyshapes" sd="3922137313">
                  <a:prstGeom prst="rect">
                    <a:avLst/>
                  </a:prstGeom>
                  <ask:type>
                    <ask:lineSketchScribble/>
                  </ask:type>
                </ask:lineSketchStyleProps>
              </a:ext>
            </a:extLst>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50000"/>
                  </a:srgbClr>
                </a:solidFill>
                <a:effectLst/>
                <a:uLnTx/>
                <a:uFillTx/>
                <a:latin typeface="Open Sans" pitchFamily="2" charset="0"/>
                <a:ea typeface="Open Sans" pitchFamily="2" charset="0"/>
                <a:cs typeface="Open Sans" pitchFamily="2" charset="0"/>
              </a:rPr>
              <a:t>Adaptive Communication Collectives for link failures</a:t>
            </a:r>
            <a:r>
              <a:rPr kumimoji="0" lang="en-US" sz="2000" b="1" i="0" u="none" strike="noStrike" kern="1200" cap="none" spc="0" normalizeH="0" noProof="0" dirty="0">
                <a:ln>
                  <a:noFill/>
                </a:ln>
                <a:solidFill>
                  <a:srgbClr val="FFC000">
                    <a:lumMod val="50000"/>
                  </a:srgbClr>
                </a:solidFill>
                <a:effectLst/>
                <a:uLnTx/>
                <a:uFillTx/>
                <a:latin typeface="Open Sans" pitchFamily="2" charset="0"/>
                <a:ea typeface="Open Sans" pitchFamily="2" charset="0"/>
                <a:cs typeface="Open Sans" pitchFamily="2" charset="0"/>
              </a:rPr>
              <a:t> and congestion</a:t>
            </a:r>
            <a:endParaRPr kumimoji="0" lang="en-US" sz="2000" b="1" i="0" u="none" strike="noStrike" kern="1200" cap="none" spc="0" normalizeH="0" baseline="0" noProof="0" dirty="0">
              <a:ln>
                <a:noFill/>
              </a:ln>
              <a:solidFill>
                <a:srgbClr val="FFC000">
                  <a:lumMod val="50000"/>
                </a:srgbClr>
              </a:solidFill>
              <a:effectLst/>
              <a:uLnTx/>
              <a:uFillTx/>
              <a:latin typeface="Open Sans" pitchFamily="2" charset="0"/>
              <a:ea typeface="Open Sans" pitchFamily="2" charset="0"/>
              <a:cs typeface="Open Sans" pitchFamily="2" charset="0"/>
            </a:endParaRPr>
          </a:p>
        </p:txBody>
      </p:sp>
      <p:sp>
        <p:nvSpPr>
          <p:cNvPr id="476" name="Rectangle 475">
            <a:extLst>
              <a:ext uri="{FF2B5EF4-FFF2-40B4-BE49-F238E27FC236}">
                <a16:creationId xmlns:a16="http://schemas.microsoft.com/office/drawing/2014/main" id="{5B931568-9489-DEC2-559B-A8379A040708}"/>
              </a:ext>
            </a:extLst>
          </p:cNvPr>
          <p:cNvSpPr/>
          <p:nvPr/>
        </p:nvSpPr>
        <p:spPr>
          <a:xfrm>
            <a:off x="6134485" y="4856657"/>
            <a:ext cx="4833454" cy="870424"/>
          </a:xfrm>
          <a:custGeom>
            <a:avLst/>
            <a:gdLst>
              <a:gd name="connsiteX0" fmla="*/ 0 w 4833454"/>
              <a:gd name="connsiteY0" fmla="*/ 0 h 870424"/>
              <a:gd name="connsiteX1" fmla="*/ 585385 w 4833454"/>
              <a:gd name="connsiteY1" fmla="*/ 0 h 870424"/>
              <a:gd name="connsiteX2" fmla="*/ 1170770 w 4833454"/>
              <a:gd name="connsiteY2" fmla="*/ 0 h 870424"/>
              <a:gd name="connsiteX3" fmla="*/ 1659486 w 4833454"/>
              <a:gd name="connsiteY3" fmla="*/ 0 h 870424"/>
              <a:gd name="connsiteX4" fmla="*/ 2099867 w 4833454"/>
              <a:gd name="connsiteY4" fmla="*/ 0 h 870424"/>
              <a:gd name="connsiteX5" fmla="*/ 2685252 w 4833454"/>
              <a:gd name="connsiteY5" fmla="*/ 0 h 870424"/>
              <a:gd name="connsiteX6" fmla="*/ 3173968 w 4833454"/>
              <a:gd name="connsiteY6" fmla="*/ 0 h 870424"/>
              <a:gd name="connsiteX7" fmla="*/ 3614349 w 4833454"/>
              <a:gd name="connsiteY7" fmla="*/ 0 h 870424"/>
              <a:gd name="connsiteX8" fmla="*/ 4054731 w 4833454"/>
              <a:gd name="connsiteY8" fmla="*/ 0 h 870424"/>
              <a:gd name="connsiteX9" fmla="*/ 4833454 w 4833454"/>
              <a:gd name="connsiteY9" fmla="*/ 0 h 870424"/>
              <a:gd name="connsiteX10" fmla="*/ 4833454 w 4833454"/>
              <a:gd name="connsiteY10" fmla="*/ 443916 h 870424"/>
              <a:gd name="connsiteX11" fmla="*/ 4833454 w 4833454"/>
              <a:gd name="connsiteY11" fmla="*/ 870424 h 870424"/>
              <a:gd name="connsiteX12" fmla="*/ 4248069 w 4833454"/>
              <a:gd name="connsiteY12" fmla="*/ 870424 h 870424"/>
              <a:gd name="connsiteX13" fmla="*/ 3856022 w 4833454"/>
              <a:gd name="connsiteY13" fmla="*/ 870424 h 870424"/>
              <a:gd name="connsiteX14" fmla="*/ 3222303 w 4833454"/>
              <a:gd name="connsiteY14" fmla="*/ 870424 h 870424"/>
              <a:gd name="connsiteX15" fmla="*/ 2636918 w 4833454"/>
              <a:gd name="connsiteY15" fmla="*/ 870424 h 870424"/>
              <a:gd name="connsiteX16" fmla="*/ 2051533 w 4833454"/>
              <a:gd name="connsiteY16" fmla="*/ 870424 h 870424"/>
              <a:gd name="connsiteX17" fmla="*/ 1466148 w 4833454"/>
              <a:gd name="connsiteY17" fmla="*/ 870424 h 870424"/>
              <a:gd name="connsiteX18" fmla="*/ 977432 w 4833454"/>
              <a:gd name="connsiteY18" fmla="*/ 870424 h 870424"/>
              <a:gd name="connsiteX19" fmla="*/ 0 w 4833454"/>
              <a:gd name="connsiteY19" fmla="*/ 870424 h 870424"/>
              <a:gd name="connsiteX20" fmla="*/ 0 w 4833454"/>
              <a:gd name="connsiteY20" fmla="*/ 461325 h 870424"/>
              <a:gd name="connsiteX21" fmla="*/ 0 w 4833454"/>
              <a:gd name="connsiteY21" fmla="*/ 0 h 870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833454" h="870424" fill="none" extrusionOk="0">
                <a:moveTo>
                  <a:pt x="0" y="0"/>
                </a:moveTo>
                <a:cubicBezTo>
                  <a:pt x="280960" y="-842"/>
                  <a:pt x="310738" y="28288"/>
                  <a:pt x="585385" y="0"/>
                </a:cubicBezTo>
                <a:cubicBezTo>
                  <a:pt x="860032" y="-28288"/>
                  <a:pt x="1032373" y="5198"/>
                  <a:pt x="1170770" y="0"/>
                </a:cubicBezTo>
                <a:cubicBezTo>
                  <a:pt x="1309167" y="-5198"/>
                  <a:pt x="1519229" y="26937"/>
                  <a:pt x="1659486" y="0"/>
                </a:cubicBezTo>
                <a:cubicBezTo>
                  <a:pt x="1799743" y="-26937"/>
                  <a:pt x="1915485" y="49807"/>
                  <a:pt x="2099867" y="0"/>
                </a:cubicBezTo>
                <a:cubicBezTo>
                  <a:pt x="2284249" y="-49807"/>
                  <a:pt x="2456181" y="46875"/>
                  <a:pt x="2685252" y="0"/>
                </a:cubicBezTo>
                <a:cubicBezTo>
                  <a:pt x="2914323" y="-46875"/>
                  <a:pt x="2958466" y="50457"/>
                  <a:pt x="3173968" y="0"/>
                </a:cubicBezTo>
                <a:cubicBezTo>
                  <a:pt x="3389470" y="-50457"/>
                  <a:pt x="3429967" y="47765"/>
                  <a:pt x="3614349" y="0"/>
                </a:cubicBezTo>
                <a:cubicBezTo>
                  <a:pt x="3798731" y="-47765"/>
                  <a:pt x="3889977" y="31560"/>
                  <a:pt x="4054731" y="0"/>
                </a:cubicBezTo>
                <a:cubicBezTo>
                  <a:pt x="4219485" y="-31560"/>
                  <a:pt x="4582654" y="22621"/>
                  <a:pt x="4833454" y="0"/>
                </a:cubicBezTo>
                <a:cubicBezTo>
                  <a:pt x="4841240" y="154266"/>
                  <a:pt x="4830898" y="286567"/>
                  <a:pt x="4833454" y="443916"/>
                </a:cubicBezTo>
                <a:cubicBezTo>
                  <a:pt x="4836010" y="601265"/>
                  <a:pt x="4811461" y="701780"/>
                  <a:pt x="4833454" y="870424"/>
                </a:cubicBezTo>
                <a:cubicBezTo>
                  <a:pt x="4626253" y="881515"/>
                  <a:pt x="4532246" y="869925"/>
                  <a:pt x="4248069" y="870424"/>
                </a:cubicBezTo>
                <a:cubicBezTo>
                  <a:pt x="3963893" y="870923"/>
                  <a:pt x="4002590" y="831384"/>
                  <a:pt x="3856022" y="870424"/>
                </a:cubicBezTo>
                <a:cubicBezTo>
                  <a:pt x="3709454" y="909464"/>
                  <a:pt x="3414938" y="840265"/>
                  <a:pt x="3222303" y="870424"/>
                </a:cubicBezTo>
                <a:cubicBezTo>
                  <a:pt x="3029668" y="900583"/>
                  <a:pt x="2846500" y="805036"/>
                  <a:pt x="2636918" y="870424"/>
                </a:cubicBezTo>
                <a:cubicBezTo>
                  <a:pt x="2427336" y="935812"/>
                  <a:pt x="2231095" y="848962"/>
                  <a:pt x="2051533" y="870424"/>
                </a:cubicBezTo>
                <a:cubicBezTo>
                  <a:pt x="1871971" y="891886"/>
                  <a:pt x="1646536" y="803176"/>
                  <a:pt x="1466148" y="870424"/>
                </a:cubicBezTo>
                <a:cubicBezTo>
                  <a:pt x="1285760" y="937672"/>
                  <a:pt x="1109809" y="826364"/>
                  <a:pt x="977432" y="870424"/>
                </a:cubicBezTo>
                <a:cubicBezTo>
                  <a:pt x="845055" y="914484"/>
                  <a:pt x="346483" y="787852"/>
                  <a:pt x="0" y="870424"/>
                </a:cubicBezTo>
                <a:cubicBezTo>
                  <a:pt x="-3813" y="717816"/>
                  <a:pt x="38174" y="571642"/>
                  <a:pt x="0" y="461325"/>
                </a:cubicBezTo>
                <a:cubicBezTo>
                  <a:pt x="-38174" y="351008"/>
                  <a:pt x="32398" y="171186"/>
                  <a:pt x="0" y="0"/>
                </a:cubicBezTo>
                <a:close/>
              </a:path>
              <a:path w="4833454" h="870424" stroke="0" extrusionOk="0">
                <a:moveTo>
                  <a:pt x="0" y="0"/>
                </a:moveTo>
                <a:cubicBezTo>
                  <a:pt x="226379" y="-3406"/>
                  <a:pt x="256939" y="6717"/>
                  <a:pt x="488716" y="0"/>
                </a:cubicBezTo>
                <a:cubicBezTo>
                  <a:pt x="720493" y="-6717"/>
                  <a:pt x="849062" y="59401"/>
                  <a:pt x="1025766" y="0"/>
                </a:cubicBezTo>
                <a:cubicBezTo>
                  <a:pt x="1202470" y="-59401"/>
                  <a:pt x="1335611" y="32877"/>
                  <a:pt x="1417813" y="0"/>
                </a:cubicBezTo>
                <a:cubicBezTo>
                  <a:pt x="1500015" y="-32877"/>
                  <a:pt x="1708046" y="14377"/>
                  <a:pt x="1858195" y="0"/>
                </a:cubicBezTo>
                <a:cubicBezTo>
                  <a:pt x="2008344" y="-14377"/>
                  <a:pt x="2337859" y="27424"/>
                  <a:pt x="2491914" y="0"/>
                </a:cubicBezTo>
                <a:cubicBezTo>
                  <a:pt x="2645969" y="-27424"/>
                  <a:pt x="2822796" y="69481"/>
                  <a:pt x="3125634" y="0"/>
                </a:cubicBezTo>
                <a:cubicBezTo>
                  <a:pt x="3428472" y="-69481"/>
                  <a:pt x="3435771" y="48377"/>
                  <a:pt x="3614349" y="0"/>
                </a:cubicBezTo>
                <a:cubicBezTo>
                  <a:pt x="3792928" y="-48377"/>
                  <a:pt x="3883864" y="3753"/>
                  <a:pt x="4054731" y="0"/>
                </a:cubicBezTo>
                <a:cubicBezTo>
                  <a:pt x="4225598" y="-3753"/>
                  <a:pt x="4595450" y="45927"/>
                  <a:pt x="4833454" y="0"/>
                </a:cubicBezTo>
                <a:cubicBezTo>
                  <a:pt x="4868528" y="88732"/>
                  <a:pt x="4831901" y="223191"/>
                  <a:pt x="4833454" y="426508"/>
                </a:cubicBezTo>
                <a:cubicBezTo>
                  <a:pt x="4835007" y="629825"/>
                  <a:pt x="4822210" y="681198"/>
                  <a:pt x="4833454" y="870424"/>
                </a:cubicBezTo>
                <a:cubicBezTo>
                  <a:pt x="4689106" y="912325"/>
                  <a:pt x="4588297" y="828429"/>
                  <a:pt x="4344738" y="870424"/>
                </a:cubicBezTo>
                <a:cubicBezTo>
                  <a:pt x="4101179" y="912419"/>
                  <a:pt x="3999964" y="832272"/>
                  <a:pt x="3711019" y="870424"/>
                </a:cubicBezTo>
                <a:cubicBezTo>
                  <a:pt x="3422074" y="908576"/>
                  <a:pt x="3514528" y="845552"/>
                  <a:pt x="3318972" y="870424"/>
                </a:cubicBezTo>
                <a:cubicBezTo>
                  <a:pt x="3123416" y="895296"/>
                  <a:pt x="3006904" y="844739"/>
                  <a:pt x="2733587" y="870424"/>
                </a:cubicBezTo>
                <a:cubicBezTo>
                  <a:pt x="2460270" y="896109"/>
                  <a:pt x="2437852" y="832038"/>
                  <a:pt x="2341540" y="870424"/>
                </a:cubicBezTo>
                <a:cubicBezTo>
                  <a:pt x="2245228" y="908810"/>
                  <a:pt x="2042544" y="835322"/>
                  <a:pt x="1804489" y="870424"/>
                </a:cubicBezTo>
                <a:cubicBezTo>
                  <a:pt x="1566434" y="905526"/>
                  <a:pt x="1548899" y="856217"/>
                  <a:pt x="1412443" y="870424"/>
                </a:cubicBezTo>
                <a:cubicBezTo>
                  <a:pt x="1275987" y="884631"/>
                  <a:pt x="1066940" y="801405"/>
                  <a:pt x="778723" y="870424"/>
                </a:cubicBezTo>
                <a:cubicBezTo>
                  <a:pt x="490506" y="939443"/>
                  <a:pt x="311190" y="795146"/>
                  <a:pt x="0" y="870424"/>
                </a:cubicBezTo>
                <a:cubicBezTo>
                  <a:pt x="-6328" y="709970"/>
                  <a:pt x="34879" y="529509"/>
                  <a:pt x="0" y="417804"/>
                </a:cubicBezTo>
                <a:cubicBezTo>
                  <a:pt x="-34879" y="306099"/>
                  <a:pt x="21964" y="154153"/>
                  <a:pt x="0" y="0"/>
                </a:cubicBezTo>
                <a:close/>
              </a:path>
            </a:pathLst>
          </a:custGeom>
          <a:solidFill>
            <a:srgbClr val="FFC000">
              <a:lumMod val="20000"/>
              <a:lumOff val="80000"/>
            </a:srgbClr>
          </a:solidFill>
          <a:ln w="38100" cap="flat" cmpd="sng" algn="ctr">
            <a:solidFill>
              <a:srgbClr val="FFC000">
                <a:lumMod val="50000"/>
              </a:srgbClr>
            </a:solidFill>
            <a:prstDash val="solid"/>
            <a:miter lim="800000"/>
            <a:extLst>
              <a:ext uri="{C807C97D-BFC1-408E-A445-0C87EB9F89A2}">
                <ask:lineSketchStyleProps xmlns:ask="http://schemas.microsoft.com/office/drawing/2018/sketchyshapes" sd="3922137313">
                  <a:prstGeom prst="rect">
                    <a:avLst/>
                  </a:prstGeom>
                  <ask:type>
                    <ask:lineSketchScribble/>
                  </ask:type>
                </ask:lineSketchStyleProps>
              </a:ext>
            </a:extLst>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50000"/>
                  </a:srgbClr>
                </a:solidFill>
                <a:effectLst/>
                <a:uLnTx/>
                <a:uFillTx/>
                <a:latin typeface="Open Sans" pitchFamily="2" charset="0"/>
                <a:ea typeface="Open Sans" pitchFamily="2" charset="0"/>
                <a:cs typeface="Open Sans" pitchFamily="2" charset="0"/>
              </a:rPr>
              <a:t>Reconfigurable Topologies that</a:t>
            </a:r>
            <a:r>
              <a:rPr kumimoji="0" lang="en-US" sz="2000" b="1" i="0" u="none" strike="noStrike" kern="1200" cap="none" spc="0" normalizeH="0" noProof="0" dirty="0">
                <a:ln>
                  <a:noFill/>
                </a:ln>
                <a:solidFill>
                  <a:srgbClr val="FFC000">
                    <a:lumMod val="50000"/>
                  </a:srgbClr>
                </a:solidFill>
                <a:effectLst/>
                <a:uLnTx/>
                <a:uFillTx/>
                <a:latin typeface="Open Sans" pitchFamily="2" charset="0"/>
                <a:ea typeface="Open Sans" pitchFamily="2" charset="0"/>
                <a:cs typeface="Open Sans" pitchFamily="2" charset="0"/>
              </a:rPr>
              <a:t> adapt to link and GPU failures</a:t>
            </a:r>
            <a:endParaRPr kumimoji="0" lang="en-US" sz="2000" b="1" i="0" u="none" strike="noStrike" kern="1200" cap="none" spc="0" normalizeH="0" baseline="0" noProof="0" dirty="0">
              <a:ln>
                <a:noFill/>
              </a:ln>
              <a:solidFill>
                <a:srgbClr val="FFC000">
                  <a:lumMod val="50000"/>
                </a:srgbClr>
              </a:solidFill>
              <a:effectLst/>
              <a:uLnTx/>
              <a:uFillTx/>
              <a:latin typeface="Open Sans" pitchFamily="2" charset="0"/>
              <a:ea typeface="Open Sans" pitchFamily="2" charset="0"/>
              <a:cs typeface="Open Sans" pitchFamily="2" charset="0"/>
            </a:endParaRPr>
          </a:p>
        </p:txBody>
      </p:sp>
      <p:sp>
        <p:nvSpPr>
          <p:cNvPr id="482" name="Can 481">
            <a:extLst>
              <a:ext uri="{FF2B5EF4-FFF2-40B4-BE49-F238E27FC236}">
                <a16:creationId xmlns:a16="http://schemas.microsoft.com/office/drawing/2014/main" id="{B821CA0F-3B08-047E-BB2B-13C451357E8F}"/>
              </a:ext>
            </a:extLst>
          </p:cNvPr>
          <p:cNvSpPr/>
          <p:nvPr/>
        </p:nvSpPr>
        <p:spPr>
          <a:xfrm rot="16200000">
            <a:off x="4587133" y="1920388"/>
            <a:ext cx="195032" cy="1489534"/>
          </a:xfrm>
          <a:prstGeom prst="can">
            <a:avLst/>
          </a:prstGeom>
          <a:solidFill>
            <a:srgbClr val="FFC000">
              <a:lumMod val="75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83" name="Straight Arrow Connector 482">
            <a:extLst>
              <a:ext uri="{FF2B5EF4-FFF2-40B4-BE49-F238E27FC236}">
                <a16:creationId xmlns:a16="http://schemas.microsoft.com/office/drawing/2014/main" id="{B810F829-8052-94C1-C17A-BEA7B7606187}"/>
              </a:ext>
            </a:extLst>
          </p:cNvPr>
          <p:cNvCxnSpPr>
            <a:cxnSpLocks/>
            <a:stCxn id="482" idx="1"/>
            <a:endCxn id="482" idx="3"/>
          </p:cNvCxnSpPr>
          <p:nvPr/>
        </p:nvCxnSpPr>
        <p:spPr>
          <a:xfrm>
            <a:off x="3939882" y="2665155"/>
            <a:ext cx="1489534" cy="0"/>
          </a:xfrm>
          <a:prstGeom prst="straightConnector1">
            <a:avLst/>
          </a:prstGeom>
          <a:noFill/>
          <a:ln w="12700" cap="flat" cmpd="sng" algn="ctr">
            <a:solidFill>
              <a:srgbClr val="FFC000">
                <a:lumMod val="50000"/>
              </a:srgbClr>
            </a:solidFill>
            <a:prstDash val="dash"/>
            <a:miter lim="800000"/>
            <a:headEnd type="oval" w="med" len="med"/>
            <a:tailEnd type="oval" w="med" len="med"/>
          </a:ln>
          <a:effectLst/>
        </p:spPr>
      </p:cxnSp>
      <p:sp>
        <p:nvSpPr>
          <p:cNvPr id="4" name="Rectangle 3">
            <a:extLst>
              <a:ext uri="{FF2B5EF4-FFF2-40B4-BE49-F238E27FC236}">
                <a16:creationId xmlns:a16="http://schemas.microsoft.com/office/drawing/2014/main" id="{10741DDC-160A-5873-4EC7-09BAAC41D76B}"/>
              </a:ext>
            </a:extLst>
          </p:cNvPr>
          <p:cNvSpPr/>
          <p:nvPr/>
        </p:nvSpPr>
        <p:spPr>
          <a:xfrm>
            <a:off x="1611563" y="5942661"/>
            <a:ext cx="9701684" cy="870424"/>
          </a:xfrm>
          <a:custGeom>
            <a:avLst/>
            <a:gdLst>
              <a:gd name="connsiteX0" fmla="*/ 0 w 9701684"/>
              <a:gd name="connsiteY0" fmla="*/ 0 h 870424"/>
              <a:gd name="connsiteX1" fmla="*/ 667704 w 9701684"/>
              <a:gd name="connsiteY1" fmla="*/ 0 h 870424"/>
              <a:gd name="connsiteX2" fmla="*/ 1432425 w 9701684"/>
              <a:gd name="connsiteY2" fmla="*/ 0 h 870424"/>
              <a:gd name="connsiteX3" fmla="*/ 2003112 w 9701684"/>
              <a:gd name="connsiteY3" fmla="*/ 0 h 870424"/>
              <a:gd name="connsiteX4" fmla="*/ 2573800 w 9701684"/>
              <a:gd name="connsiteY4" fmla="*/ 0 h 870424"/>
              <a:gd name="connsiteX5" fmla="*/ 2853436 w 9701684"/>
              <a:gd name="connsiteY5" fmla="*/ 0 h 870424"/>
              <a:gd name="connsiteX6" fmla="*/ 3230090 w 9701684"/>
              <a:gd name="connsiteY6" fmla="*/ 0 h 870424"/>
              <a:gd name="connsiteX7" fmla="*/ 3800777 w 9701684"/>
              <a:gd name="connsiteY7" fmla="*/ 0 h 870424"/>
              <a:gd name="connsiteX8" fmla="*/ 4177431 w 9701684"/>
              <a:gd name="connsiteY8" fmla="*/ 0 h 870424"/>
              <a:gd name="connsiteX9" fmla="*/ 4651101 w 9701684"/>
              <a:gd name="connsiteY9" fmla="*/ 0 h 870424"/>
              <a:gd name="connsiteX10" fmla="*/ 5415822 w 9701684"/>
              <a:gd name="connsiteY10" fmla="*/ 0 h 870424"/>
              <a:gd name="connsiteX11" fmla="*/ 5695459 w 9701684"/>
              <a:gd name="connsiteY11" fmla="*/ 0 h 870424"/>
              <a:gd name="connsiteX12" fmla="*/ 6363163 w 9701684"/>
              <a:gd name="connsiteY12" fmla="*/ 0 h 870424"/>
              <a:gd name="connsiteX13" fmla="*/ 7030867 w 9701684"/>
              <a:gd name="connsiteY13" fmla="*/ 0 h 870424"/>
              <a:gd name="connsiteX14" fmla="*/ 7601555 w 9701684"/>
              <a:gd name="connsiteY14" fmla="*/ 0 h 870424"/>
              <a:gd name="connsiteX15" fmla="*/ 8172242 w 9701684"/>
              <a:gd name="connsiteY15" fmla="*/ 0 h 870424"/>
              <a:gd name="connsiteX16" fmla="*/ 8451879 w 9701684"/>
              <a:gd name="connsiteY16" fmla="*/ 0 h 870424"/>
              <a:gd name="connsiteX17" fmla="*/ 8731516 w 9701684"/>
              <a:gd name="connsiteY17" fmla="*/ 0 h 870424"/>
              <a:gd name="connsiteX18" fmla="*/ 9701684 w 9701684"/>
              <a:gd name="connsiteY18" fmla="*/ 0 h 870424"/>
              <a:gd name="connsiteX19" fmla="*/ 9701684 w 9701684"/>
              <a:gd name="connsiteY19" fmla="*/ 409099 h 870424"/>
              <a:gd name="connsiteX20" fmla="*/ 9701684 w 9701684"/>
              <a:gd name="connsiteY20" fmla="*/ 870424 h 870424"/>
              <a:gd name="connsiteX21" fmla="*/ 9228014 w 9701684"/>
              <a:gd name="connsiteY21" fmla="*/ 870424 h 870424"/>
              <a:gd name="connsiteX22" fmla="*/ 8948377 w 9701684"/>
              <a:gd name="connsiteY22" fmla="*/ 870424 h 870424"/>
              <a:gd name="connsiteX23" fmla="*/ 8571723 w 9701684"/>
              <a:gd name="connsiteY23" fmla="*/ 870424 h 870424"/>
              <a:gd name="connsiteX24" fmla="*/ 8001036 w 9701684"/>
              <a:gd name="connsiteY24" fmla="*/ 870424 h 870424"/>
              <a:gd name="connsiteX25" fmla="*/ 7721399 w 9701684"/>
              <a:gd name="connsiteY25" fmla="*/ 870424 h 870424"/>
              <a:gd name="connsiteX26" fmla="*/ 7150712 w 9701684"/>
              <a:gd name="connsiteY26" fmla="*/ 870424 h 870424"/>
              <a:gd name="connsiteX27" fmla="*/ 6871075 w 9701684"/>
              <a:gd name="connsiteY27" fmla="*/ 870424 h 870424"/>
              <a:gd name="connsiteX28" fmla="*/ 6300388 w 9701684"/>
              <a:gd name="connsiteY28" fmla="*/ 870424 h 870424"/>
              <a:gd name="connsiteX29" fmla="*/ 5535667 w 9701684"/>
              <a:gd name="connsiteY29" fmla="*/ 870424 h 870424"/>
              <a:gd name="connsiteX30" fmla="*/ 4964979 w 9701684"/>
              <a:gd name="connsiteY30" fmla="*/ 870424 h 870424"/>
              <a:gd name="connsiteX31" fmla="*/ 4394292 w 9701684"/>
              <a:gd name="connsiteY31" fmla="*/ 870424 h 870424"/>
              <a:gd name="connsiteX32" fmla="*/ 4114655 w 9701684"/>
              <a:gd name="connsiteY32" fmla="*/ 870424 h 870424"/>
              <a:gd name="connsiteX33" fmla="*/ 3738002 w 9701684"/>
              <a:gd name="connsiteY33" fmla="*/ 870424 h 870424"/>
              <a:gd name="connsiteX34" fmla="*/ 3361348 w 9701684"/>
              <a:gd name="connsiteY34" fmla="*/ 870424 h 870424"/>
              <a:gd name="connsiteX35" fmla="*/ 2790661 w 9701684"/>
              <a:gd name="connsiteY35" fmla="*/ 870424 h 870424"/>
              <a:gd name="connsiteX36" fmla="*/ 2414007 w 9701684"/>
              <a:gd name="connsiteY36" fmla="*/ 870424 h 870424"/>
              <a:gd name="connsiteX37" fmla="*/ 2134370 w 9701684"/>
              <a:gd name="connsiteY37" fmla="*/ 870424 h 870424"/>
              <a:gd name="connsiteX38" fmla="*/ 1757717 w 9701684"/>
              <a:gd name="connsiteY38" fmla="*/ 870424 h 870424"/>
              <a:gd name="connsiteX39" fmla="*/ 1187030 w 9701684"/>
              <a:gd name="connsiteY39" fmla="*/ 870424 h 870424"/>
              <a:gd name="connsiteX40" fmla="*/ 616342 w 9701684"/>
              <a:gd name="connsiteY40" fmla="*/ 870424 h 870424"/>
              <a:gd name="connsiteX41" fmla="*/ 0 w 9701684"/>
              <a:gd name="connsiteY41" fmla="*/ 870424 h 870424"/>
              <a:gd name="connsiteX42" fmla="*/ 0 w 9701684"/>
              <a:gd name="connsiteY42" fmla="*/ 426508 h 870424"/>
              <a:gd name="connsiteX43" fmla="*/ 0 w 9701684"/>
              <a:gd name="connsiteY43" fmla="*/ 0 h 870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9701684" h="870424" fill="none" extrusionOk="0">
                <a:moveTo>
                  <a:pt x="0" y="0"/>
                </a:moveTo>
                <a:cubicBezTo>
                  <a:pt x="241039" y="-20856"/>
                  <a:pt x="454568" y="27794"/>
                  <a:pt x="667704" y="0"/>
                </a:cubicBezTo>
                <a:cubicBezTo>
                  <a:pt x="880840" y="-27794"/>
                  <a:pt x="1219993" y="41353"/>
                  <a:pt x="1432425" y="0"/>
                </a:cubicBezTo>
                <a:cubicBezTo>
                  <a:pt x="1644857" y="-41353"/>
                  <a:pt x="1878544" y="12989"/>
                  <a:pt x="2003112" y="0"/>
                </a:cubicBezTo>
                <a:cubicBezTo>
                  <a:pt x="2127680" y="-12989"/>
                  <a:pt x="2336910" y="65671"/>
                  <a:pt x="2573800" y="0"/>
                </a:cubicBezTo>
                <a:cubicBezTo>
                  <a:pt x="2810690" y="-65671"/>
                  <a:pt x="2779913" y="3486"/>
                  <a:pt x="2853436" y="0"/>
                </a:cubicBezTo>
                <a:cubicBezTo>
                  <a:pt x="2926959" y="-3486"/>
                  <a:pt x="3134316" y="6578"/>
                  <a:pt x="3230090" y="0"/>
                </a:cubicBezTo>
                <a:cubicBezTo>
                  <a:pt x="3325864" y="-6578"/>
                  <a:pt x="3547992" y="40329"/>
                  <a:pt x="3800777" y="0"/>
                </a:cubicBezTo>
                <a:cubicBezTo>
                  <a:pt x="4053562" y="-40329"/>
                  <a:pt x="4021835" y="43164"/>
                  <a:pt x="4177431" y="0"/>
                </a:cubicBezTo>
                <a:cubicBezTo>
                  <a:pt x="4333027" y="-43164"/>
                  <a:pt x="4539900" y="616"/>
                  <a:pt x="4651101" y="0"/>
                </a:cubicBezTo>
                <a:cubicBezTo>
                  <a:pt x="4762302" y="-616"/>
                  <a:pt x="5066078" y="33690"/>
                  <a:pt x="5415822" y="0"/>
                </a:cubicBezTo>
                <a:cubicBezTo>
                  <a:pt x="5765566" y="-33690"/>
                  <a:pt x="5571559" y="14521"/>
                  <a:pt x="5695459" y="0"/>
                </a:cubicBezTo>
                <a:cubicBezTo>
                  <a:pt x="5819359" y="-14521"/>
                  <a:pt x="6140934" y="74531"/>
                  <a:pt x="6363163" y="0"/>
                </a:cubicBezTo>
                <a:cubicBezTo>
                  <a:pt x="6585392" y="-74531"/>
                  <a:pt x="6855449" y="34505"/>
                  <a:pt x="7030867" y="0"/>
                </a:cubicBezTo>
                <a:cubicBezTo>
                  <a:pt x="7206285" y="-34505"/>
                  <a:pt x="7334601" y="1192"/>
                  <a:pt x="7601555" y="0"/>
                </a:cubicBezTo>
                <a:cubicBezTo>
                  <a:pt x="7868509" y="-1192"/>
                  <a:pt x="7991351" y="44684"/>
                  <a:pt x="8172242" y="0"/>
                </a:cubicBezTo>
                <a:cubicBezTo>
                  <a:pt x="8353133" y="-44684"/>
                  <a:pt x="8377235" y="7869"/>
                  <a:pt x="8451879" y="0"/>
                </a:cubicBezTo>
                <a:cubicBezTo>
                  <a:pt x="8526523" y="-7869"/>
                  <a:pt x="8645498" y="7077"/>
                  <a:pt x="8731516" y="0"/>
                </a:cubicBezTo>
                <a:cubicBezTo>
                  <a:pt x="8817534" y="-7077"/>
                  <a:pt x="9322829" y="14362"/>
                  <a:pt x="9701684" y="0"/>
                </a:cubicBezTo>
                <a:cubicBezTo>
                  <a:pt x="9702745" y="87267"/>
                  <a:pt x="9657347" y="206172"/>
                  <a:pt x="9701684" y="409099"/>
                </a:cubicBezTo>
                <a:cubicBezTo>
                  <a:pt x="9746021" y="612026"/>
                  <a:pt x="9665441" y="764660"/>
                  <a:pt x="9701684" y="870424"/>
                </a:cubicBezTo>
                <a:cubicBezTo>
                  <a:pt x="9497817" y="897765"/>
                  <a:pt x="9443550" y="856946"/>
                  <a:pt x="9228014" y="870424"/>
                </a:cubicBezTo>
                <a:cubicBezTo>
                  <a:pt x="9012478" y="883902"/>
                  <a:pt x="9013898" y="865122"/>
                  <a:pt x="8948377" y="870424"/>
                </a:cubicBezTo>
                <a:cubicBezTo>
                  <a:pt x="8882856" y="875726"/>
                  <a:pt x="8664428" y="849974"/>
                  <a:pt x="8571723" y="870424"/>
                </a:cubicBezTo>
                <a:cubicBezTo>
                  <a:pt x="8479018" y="890874"/>
                  <a:pt x="8269038" y="828330"/>
                  <a:pt x="8001036" y="870424"/>
                </a:cubicBezTo>
                <a:cubicBezTo>
                  <a:pt x="7733034" y="912518"/>
                  <a:pt x="7799439" y="838789"/>
                  <a:pt x="7721399" y="870424"/>
                </a:cubicBezTo>
                <a:cubicBezTo>
                  <a:pt x="7643359" y="902059"/>
                  <a:pt x="7291268" y="836695"/>
                  <a:pt x="7150712" y="870424"/>
                </a:cubicBezTo>
                <a:cubicBezTo>
                  <a:pt x="7010156" y="904153"/>
                  <a:pt x="6933162" y="866112"/>
                  <a:pt x="6871075" y="870424"/>
                </a:cubicBezTo>
                <a:cubicBezTo>
                  <a:pt x="6808988" y="874736"/>
                  <a:pt x="6484492" y="869755"/>
                  <a:pt x="6300388" y="870424"/>
                </a:cubicBezTo>
                <a:cubicBezTo>
                  <a:pt x="6116284" y="871093"/>
                  <a:pt x="5914856" y="784730"/>
                  <a:pt x="5535667" y="870424"/>
                </a:cubicBezTo>
                <a:cubicBezTo>
                  <a:pt x="5156478" y="956118"/>
                  <a:pt x="5233380" y="809776"/>
                  <a:pt x="4964979" y="870424"/>
                </a:cubicBezTo>
                <a:cubicBezTo>
                  <a:pt x="4696578" y="931072"/>
                  <a:pt x="4558042" y="839435"/>
                  <a:pt x="4394292" y="870424"/>
                </a:cubicBezTo>
                <a:cubicBezTo>
                  <a:pt x="4230542" y="901413"/>
                  <a:pt x="4180783" y="857573"/>
                  <a:pt x="4114655" y="870424"/>
                </a:cubicBezTo>
                <a:cubicBezTo>
                  <a:pt x="4048527" y="883275"/>
                  <a:pt x="3840625" y="828004"/>
                  <a:pt x="3738002" y="870424"/>
                </a:cubicBezTo>
                <a:cubicBezTo>
                  <a:pt x="3635379" y="912844"/>
                  <a:pt x="3461489" y="841914"/>
                  <a:pt x="3361348" y="870424"/>
                </a:cubicBezTo>
                <a:cubicBezTo>
                  <a:pt x="3261207" y="898934"/>
                  <a:pt x="3012850" y="836851"/>
                  <a:pt x="2790661" y="870424"/>
                </a:cubicBezTo>
                <a:cubicBezTo>
                  <a:pt x="2568472" y="903997"/>
                  <a:pt x="2550788" y="835341"/>
                  <a:pt x="2414007" y="870424"/>
                </a:cubicBezTo>
                <a:cubicBezTo>
                  <a:pt x="2277226" y="905507"/>
                  <a:pt x="2205409" y="843939"/>
                  <a:pt x="2134370" y="870424"/>
                </a:cubicBezTo>
                <a:cubicBezTo>
                  <a:pt x="2063331" y="896909"/>
                  <a:pt x="1893108" y="840702"/>
                  <a:pt x="1757717" y="870424"/>
                </a:cubicBezTo>
                <a:cubicBezTo>
                  <a:pt x="1622326" y="900146"/>
                  <a:pt x="1426085" y="826684"/>
                  <a:pt x="1187030" y="870424"/>
                </a:cubicBezTo>
                <a:cubicBezTo>
                  <a:pt x="947975" y="914164"/>
                  <a:pt x="807521" y="831078"/>
                  <a:pt x="616342" y="870424"/>
                </a:cubicBezTo>
                <a:cubicBezTo>
                  <a:pt x="425163" y="909770"/>
                  <a:pt x="254580" y="811891"/>
                  <a:pt x="0" y="870424"/>
                </a:cubicBezTo>
                <a:cubicBezTo>
                  <a:pt x="-22201" y="714905"/>
                  <a:pt x="14359" y="572911"/>
                  <a:pt x="0" y="426508"/>
                </a:cubicBezTo>
                <a:cubicBezTo>
                  <a:pt x="-14359" y="280105"/>
                  <a:pt x="36" y="210666"/>
                  <a:pt x="0" y="0"/>
                </a:cubicBezTo>
                <a:close/>
              </a:path>
              <a:path w="9701684" h="870424" stroke="0" extrusionOk="0">
                <a:moveTo>
                  <a:pt x="0" y="0"/>
                </a:moveTo>
                <a:cubicBezTo>
                  <a:pt x="165510" y="-25048"/>
                  <a:pt x="272730" y="33697"/>
                  <a:pt x="473670" y="0"/>
                </a:cubicBezTo>
                <a:cubicBezTo>
                  <a:pt x="674610" y="-33697"/>
                  <a:pt x="762686" y="68050"/>
                  <a:pt x="1044358" y="0"/>
                </a:cubicBezTo>
                <a:cubicBezTo>
                  <a:pt x="1326030" y="-68050"/>
                  <a:pt x="1259284" y="28622"/>
                  <a:pt x="1323995" y="0"/>
                </a:cubicBezTo>
                <a:cubicBezTo>
                  <a:pt x="1388706" y="-28622"/>
                  <a:pt x="1619578" y="24417"/>
                  <a:pt x="1700648" y="0"/>
                </a:cubicBezTo>
                <a:cubicBezTo>
                  <a:pt x="1781718" y="-24417"/>
                  <a:pt x="2138366" y="40412"/>
                  <a:pt x="2465369" y="0"/>
                </a:cubicBezTo>
                <a:cubicBezTo>
                  <a:pt x="2792372" y="-40412"/>
                  <a:pt x="3047130" y="29623"/>
                  <a:pt x="3230090" y="0"/>
                </a:cubicBezTo>
                <a:cubicBezTo>
                  <a:pt x="3413050" y="-29623"/>
                  <a:pt x="3522556" y="38958"/>
                  <a:pt x="3703761" y="0"/>
                </a:cubicBezTo>
                <a:cubicBezTo>
                  <a:pt x="3884966" y="-38958"/>
                  <a:pt x="3981879" y="34202"/>
                  <a:pt x="4080414" y="0"/>
                </a:cubicBezTo>
                <a:cubicBezTo>
                  <a:pt x="4178949" y="-34202"/>
                  <a:pt x="4346459" y="3831"/>
                  <a:pt x="4554085" y="0"/>
                </a:cubicBezTo>
                <a:cubicBezTo>
                  <a:pt x="4761711" y="-3831"/>
                  <a:pt x="4924739" y="23117"/>
                  <a:pt x="5027755" y="0"/>
                </a:cubicBezTo>
                <a:cubicBezTo>
                  <a:pt x="5130771" y="-23117"/>
                  <a:pt x="5618687" y="81489"/>
                  <a:pt x="5792476" y="0"/>
                </a:cubicBezTo>
                <a:cubicBezTo>
                  <a:pt x="5966265" y="-81489"/>
                  <a:pt x="6000422" y="14727"/>
                  <a:pt x="6169130" y="0"/>
                </a:cubicBezTo>
                <a:cubicBezTo>
                  <a:pt x="6337838" y="-14727"/>
                  <a:pt x="6699182" y="79774"/>
                  <a:pt x="6836834" y="0"/>
                </a:cubicBezTo>
                <a:cubicBezTo>
                  <a:pt x="6974486" y="-79774"/>
                  <a:pt x="7116858" y="39601"/>
                  <a:pt x="7310504" y="0"/>
                </a:cubicBezTo>
                <a:cubicBezTo>
                  <a:pt x="7504150" y="-39601"/>
                  <a:pt x="7491323" y="17470"/>
                  <a:pt x="7590141" y="0"/>
                </a:cubicBezTo>
                <a:cubicBezTo>
                  <a:pt x="7688959" y="-17470"/>
                  <a:pt x="7868140" y="31641"/>
                  <a:pt x="8063811" y="0"/>
                </a:cubicBezTo>
                <a:cubicBezTo>
                  <a:pt x="8259482" y="-31641"/>
                  <a:pt x="8341282" y="41420"/>
                  <a:pt x="8440465" y="0"/>
                </a:cubicBezTo>
                <a:cubicBezTo>
                  <a:pt x="8539648" y="-41420"/>
                  <a:pt x="8974402" y="16068"/>
                  <a:pt x="9108169" y="0"/>
                </a:cubicBezTo>
                <a:cubicBezTo>
                  <a:pt x="9241936" y="-16068"/>
                  <a:pt x="9485768" y="66632"/>
                  <a:pt x="9701684" y="0"/>
                </a:cubicBezTo>
                <a:cubicBezTo>
                  <a:pt x="9719981" y="130400"/>
                  <a:pt x="9653501" y="246600"/>
                  <a:pt x="9701684" y="409099"/>
                </a:cubicBezTo>
                <a:cubicBezTo>
                  <a:pt x="9749867" y="571598"/>
                  <a:pt x="9659853" y="757062"/>
                  <a:pt x="9701684" y="870424"/>
                </a:cubicBezTo>
                <a:cubicBezTo>
                  <a:pt x="9622157" y="883089"/>
                  <a:pt x="9558488" y="842680"/>
                  <a:pt x="9422047" y="870424"/>
                </a:cubicBezTo>
                <a:cubicBezTo>
                  <a:pt x="9285606" y="898168"/>
                  <a:pt x="9109174" y="811154"/>
                  <a:pt x="8851360" y="870424"/>
                </a:cubicBezTo>
                <a:cubicBezTo>
                  <a:pt x="8593546" y="929694"/>
                  <a:pt x="8278095" y="816028"/>
                  <a:pt x="8086639" y="870424"/>
                </a:cubicBezTo>
                <a:cubicBezTo>
                  <a:pt x="7895183" y="924820"/>
                  <a:pt x="7566074" y="831033"/>
                  <a:pt x="7321918" y="870424"/>
                </a:cubicBezTo>
                <a:cubicBezTo>
                  <a:pt x="7077762" y="909815"/>
                  <a:pt x="7076950" y="839695"/>
                  <a:pt x="6945264" y="870424"/>
                </a:cubicBezTo>
                <a:cubicBezTo>
                  <a:pt x="6813578" y="901153"/>
                  <a:pt x="6428804" y="795441"/>
                  <a:pt x="6180543" y="870424"/>
                </a:cubicBezTo>
                <a:cubicBezTo>
                  <a:pt x="5932282" y="945407"/>
                  <a:pt x="5696927" y="864361"/>
                  <a:pt x="5415822" y="870424"/>
                </a:cubicBezTo>
                <a:cubicBezTo>
                  <a:pt x="5134717" y="876487"/>
                  <a:pt x="5041899" y="838075"/>
                  <a:pt x="4748118" y="870424"/>
                </a:cubicBezTo>
                <a:cubicBezTo>
                  <a:pt x="4454337" y="902773"/>
                  <a:pt x="4549406" y="828357"/>
                  <a:pt x="4371465" y="870424"/>
                </a:cubicBezTo>
                <a:cubicBezTo>
                  <a:pt x="4193524" y="912491"/>
                  <a:pt x="4095367" y="834467"/>
                  <a:pt x="3994811" y="870424"/>
                </a:cubicBezTo>
                <a:cubicBezTo>
                  <a:pt x="3894255" y="906381"/>
                  <a:pt x="3603614" y="837873"/>
                  <a:pt x="3327107" y="870424"/>
                </a:cubicBezTo>
                <a:cubicBezTo>
                  <a:pt x="3050600" y="902975"/>
                  <a:pt x="3165204" y="840294"/>
                  <a:pt x="3047470" y="870424"/>
                </a:cubicBezTo>
                <a:cubicBezTo>
                  <a:pt x="2929736" y="900554"/>
                  <a:pt x="2636386" y="848357"/>
                  <a:pt x="2282749" y="870424"/>
                </a:cubicBezTo>
                <a:cubicBezTo>
                  <a:pt x="1929112" y="892491"/>
                  <a:pt x="1925211" y="834977"/>
                  <a:pt x="1809079" y="870424"/>
                </a:cubicBezTo>
                <a:cubicBezTo>
                  <a:pt x="1692947" y="905871"/>
                  <a:pt x="1387987" y="853580"/>
                  <a:pt x="1141375" y="870424"/>
                </a:cubicBezTo>
                <a:cubicBezTo>
                  <a:pt x="894763" y="887268"/>
                  <a:pt x="844145" y="855949"/>
                  <a:pt x="667704" y="870424"/>
                </a:cubicBezTo>
                <a:cubicBezTo>
                  <a:pt x="491263" y="884899"/>
                  <a:pt x="212857" y="821441"/>
                  <a:pt x="0" y="870424"/>
                </a:cubicBezTo>
                <a:cubicBezTo>
                  <a:pt x="-9543" y="668781"/>
                  <a:pt x="33886" y="639427"/>
                  <a:pt x="0" y="461325"/>
                </a:cubicBezTo>
                <a:cubicBezTo>
                  <a:pt x="-33886" y="283223"/>
                  <a:pt x="8532" y="184271"/>
                  <a:pt x="0" y="0"/>
                </a:cubicBezTo>
                <a:close/>
              </a:path>
            </a:pathLst>
          </a:custGeom>
          <a:solidFill>
            <a:srgbClr val="FFC000">
              <a:lumMod val="20000"/>
              <a:lumOff val="80000"/>
            </a:srgbClr>
          </a:solidFill>
          <a:ln w="38100" cap="flat" cmpd="sng" algn="ctr">
            <a:solidFill>
              <a:srgbClr val="FFC000">
                <a:lumMod val="50000"/>
              </a:srgbClr>
            </a:solidFill>
            <a:prstDash val="solid"/>
            <a:miter lim="800000"/>
            <a:extLst>
              <a:ext uri="{C807C97D-BFC1-408E-A445-0C87EB9F89A2}">
                <ask:lineSketchStyleProps xmlns:ask="http://schemas.microsoft.com/office/drawing/2018/sketchyshapes" sd="3922137313">
                  <a:prstGeom prst="rect">
                    <a:avLst/>
                  </a:prstGeom>
                  <ask:type>
                    <ask:lineSketchScribble/>
                  </ask:type>
                </ask:lineSketchStyleProps>
              </a:ext>
            </a:extLst>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50000"/>
                  </a:srgbClr>
                </a:solidFill>
                <a:effectLst/>
                <a:uLnTx/>
                <a:uFillTx/>
                <a:latin typeface="Open Sans" pitchFamily="2" charset="0"/>
                <a:ea typeface="Open Sans" pitchFamily="2" charset="0"/>
                <a:cs typeface="Open Sans" pitchFamily="2" charset="0"/>
              </a:rPr>
              <a:t>Simulation</a:t>
            </a:r>
            <a:r>
              <a:rPr kumimoji="0" lang="en-US" sz="2000" b="1" i="0" u="none" strike="noStrike" kern="1200" cap="none" spc="0" normalizeH="0" noProof="0" dirty="0">
                <a:ln>
                  <a:noFill/>
                </a:ln>
                <a:solidFill>
                  <a:srgbClr val="FFC000">
                    <a:lumMod val="50000"/>
                  </a:srgbClr>
                </a:solidFill>
                <a:effectLst/>
                <a:uLnTx/>
                <a:uFillTx/>
                <a:latin typeface="Open Sans" pitchFamily="2" charset="0"/>
                <a:ea typeface="Open Sans" pitchFamily="2" charset="0"/>
                <a:cs typeface="Open Sans" pitchFamily="2" charset="0"/>
              </a:rPr>
              <a:t> and emulation testbeds </a:t>
            </a:r>
            <a:endParaRPr kumimoji="0" lang="en-US" sz="2000" b="1" i="0" u="none" strike="noStrike" kern="1200" cap="none" spc="0" normalizeH="0" baseline="0" noProof="0" dirty="0">
              <a:ln>
                <a:noFill/>
              </a:ln>
              <a:solidFill>
                <a:srgbClr val="FFC000">
                  <a:lumMod val="50000"/>
                </a:srgbClr>
              </a:solidFill>
              <a:effectLst/>
              <a:uLnTx/>
              <a:uFillTx/>
              <a:latin typeface="Open Sans" pitchFamily="2" charset="0"/>
              <a:ea typeface="Open Sans" pitchFamily="2" charset="0"/>
              <a:cs typeface="Open Sans" pitchFamily="2" charset="0"/>
            </a:endParaRPr>
          </a:p>
        </p:txBody>
      </p:sp>
    </p:spTree>
    <p:extLst>
      <p:ext uri="{BB962C8B-B14F-4D97-AF65-F5344CB8AC3E}">
        <p14:creationId xmlns:p14="http://schemas.microsoft.com/office/powerpoint/2010/main" val="3976282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8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8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7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7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7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4" grpId="0" animBg="1"/>
      <p:bldP spid="475" grpId="0" animBg="1"/>
      <p:bldP spid="476" grpId="0" animBg="1"/>
      <p:bldP spid="482" grpId="0" animBg="1"/>
      <p:bldP spid="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1">
            <a:extLst>
              <a:ext uri="{FF2B5EF4-FFF2-40B4-BE49-F238E27FC236}">
                <a16:creationId xmlns:a16="http://schemas.microsoft.com/office/drawing/2014/main" id="{E266B39F-F22E-8742-06A6-F95E5DBD449B}"/>
              </a:ext>
            </a:extLst>
          </p:cNvPr>
          <p:cNvSpPr>
            <a:spLocks noGrp="1"/>
          </p:cNvSpPr>
          <p:nvPr>
            <p:ph type="title"/>
          </p:nvPr>
        </p:nvSpPr>
        <p:spPr/>
        <p:txBody>
          <a:bodyPr/>
          <a:lstStyle/>
          <a:p>
            <a:r>
              <a:rPr lang="en-US"/>
              <a:t>Optimizing 2D GeMM</a:t>
            </a:r>
            <a:endParaRPr lang="ko-US"/>
          </a:p>
        </p:txBody>
      </p:sp>
      <p:sp>
        <p:nvSpPr>
          <p:cNvPr id="4" name="슬라이드 번호 개체 틀 3">
            <a:extLst>
              <a:ext uri="{FF2B5EF4-FFF2-40B4-BE49-F238E27FC236}">
                <a16:creationId xmlns:a16="http://schemas.microsoft.com/office/drawing/2014/main" id="{6B26338B-17AE-9FF3-A877-7B02D6BF7801}"/>
              </a:ext>
            </a:extLst>
          </p:cNvPr>
          <p:cNvSpPr>
            <a:spLocks noGrp="1"/>
          </p:cNvSpPr>
          <p:nvPr>
            <p:ph type="sldNum" sz="quarter" idx="12"/>
          </p:nvPr>
        </p:nvSpPr>
        <p:spPr>
          <a:xfrm>
            <a:off x="0" y="6515678"/>
            <a:ext cx="517236" cy="339725"/>
          </a:xfrm>
          <a:prstGeom prst="homePlate">
            <a:avLst/>
          </a:prstGeom>
          <a:solidFill>
            <a:schemeClr val="bg1">
              <a:lumMod val="85000"/>
            </a:schemeClr>
          </a:solidFill>
        </p:spPr>
        <p:txBody>
          <a:bodyPr vert="horz" lIns="91440" tIns="45720" rIns="91440" bIns="45720" rtlCol="0" anchor="ctr"/>
          <a:lstStyle>
            <a:defPPr>
              <a:defRPr lang="en-US"/>
            </a:defPPr>
            <a:lvl1pPr marL="0" algn="ctr" defTabSz="914400" rtl="0" eaLnBrk="1" latinLnBrk="0" hangingPunct="1">
              <a:defRPr lang="en-US" sz="1400" kern="1200" smtClean="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A8AF19D-AACF-4220-AF5B-758AFE00DEE7}" type="slidenum">
              <a:rPr lang="ko-US" smtClean="0"/>
              <a:pPr/>
              <a:t>49</a:t>
            </a:fld>
            <a:endParaRPr lang="en-US"/>
          </a:p>
        </p:txBody>
      </p:sp>
      <p:sp>
        <p:nvSpPr>
          <p:cNvPr id="5" name="직사각형 4">
            <a:extLst>
              <a:ext uri="{FF2B5EF4-FFF2-40B4-BE49-F238E27FC236}">
                <a16:creationId xmlns:a16="http://schemas.microsoft.com/office/drawing/2014/main" id="{1C7871F9-9273-97D1-E6D1-E41AFCB1B6E5}"/>
              </a:ext>
            </a:extLst>
          </p:cNvPr>
          <p:cNvSpPr/>
          <p:nvPr/>
        </p:nvSpPr>
        <p:spPr>
          <a:xfrm>
            <a:off x="314414" y="1326103"/>
            <a:ext cx="1818126" cy="461665"/>
          </a:xfrm>
          <a:prstGeom prst="rect">
            <a:avLst/>
          </a:prstGeom>
          <a:noFill/>
        </p:spPr>
        <p:txBody>
          <a:bodyPr wrap="none" lIns="91440" tIns="45720" rIns="91440" bIns="45720">
            <a:spAutoFit/>
          </a:bodyPr>
          <a:lstStyle/>
          <a:p>
            <a:pPr algn="ctr"/>
            <a:r>
              <a:rPr lang="en-US" altLang="ko-KR" sz="2400" dirty="0">
                <a:ln w="0"/>
                <a:solidFill>
                  <a:schemeClr val="accent6"/>
                </a:solidFill>
                <a:effectLst>
                  <a:outerShdw blurRad="38100" dist="25400" dir="5400000" algn="ctr" rotWithShape="0">
                    <a:srgbClr val="6E747A">
                      <a:alpha val="43000"/>
                    </a:srgbClr>
                  </a:outerShdw>
                </a:effectLst>
              </a:rPr>
              <a:t>1. Algorithm</a:t>
            </a:r>
          </a:p>
        </p:txBody>
      </p:sp>
      <p:pic>
        <p:nvPicPr>
          <p:cNvPr id="6" name="그림 5">
            <a:extLst>
              <a:ext uri="{FF2B5EF4-FFF2-40B4-BE49-F238E27FC236}">
                <a16:creationId xmlns:a16="http://schemas.microsoft.com/office/drawing/2014/main" id="{021F03AE-FCC8-CCFC-0CB7-C25F22E79E85}"/>
              </a:ext>
            </a:extLst>
          </p:cNvPr>
          <p:cNvPicPr>
            <a:picLocks noChangeAspect="1"/>
          </p:cNvPicPr>
          <p:nvPr/>
        </p:nvPicPr>
        <p:blipFill>
          <a:blip r:embed="rId3"/>
          <a:stretch>
            <a:fillRect/>
          </a:stretch>
        </p:blipFill>
        <p:spPr>
          <a:xfrm>
            <a:off x="517236" y="1735595"/>
            <a:ext cx="1911346" cy="1882560"/>
          </a:xfrm>
          <a:prstGeom prst="rect">
            <a:avLst/>
          </a:prstGeom>
        </p:spPr>
      </p:pic>
      <p:pic>
        <p:nvPicPr>
          <p:cNvPr id="7" name="그림 6">
            <a:extLst>
              <a:ext uri="{FF2B5EF4-FFF2-40B4-BE49-F238E27FC236}">
                <a16:creationId xmlns:a16="http://schemas.microsoft.com/office/drawing/2014/main" id="{C35E1CE7-1E38-424B-7BC6-DC8065F1EBA6}"/>
              </a:ext>
            </a:extLst>
          </p:cNvPr>
          <p:cNvPicPr>
            <a:picLocks noChangeAspect="1"/>
          </p:cNvPicPr>
          <p:nvPr/>
        </p:nvPicPr>
        <p:blipFill>
          <a:blip r:embed="rId4"/>
          <a:stretch>
            <a:fillRect/>
          </a:stretch>
        </p:blipFill>
        <p:spPr>
          <a:xfrm>
            <a:off x="2688948" y="1735596"/>
            <a:ext cx="2074793" cy="1882560"/>
          </a:xfrm>
          <a:prstGeom prst="rect">
            <a:avLst/>
          </a:prstGeom>
        </p:spPr>
      </p:pic>
      <p:pic>
        <p:nvPicPr>
          <p:cNvPr id="8" name="그림 7">
            <a:extLst>
              <a:ext uri="{FF2B5EF4-FFF2-40B4-BE49-F238E27FC236}">
                <a16:creationId xmlns:a16="http://schemas.microsoft.com/office/drawing/2014/main" id="{4DEFC4B3-AD92-D929-425D-B94B11996F41}"/>
              </a:ext>
            </a:extLst>
          </p:cNvPr>
          <p:cNvPicPr>
            <a:picLocks noChangeAspect="1"/>
          </p:cNvPicPr>
          <p:nvPr/>
        </p:nvPicPr>
        <p:blipFill>
          <a:blip r:embed="rId5"/>
          <a:stretch>
            <a:fillRect/>
          </a:stretch>
        </p:blipFill>
        <p:spPr>
          <a:xfrm>
            <a:off x="5039735" y="1735596"/>
            <a:ext cx="1923486" cy="1882560"/>
          </a:xfrm>
          <a:prstGeom prst="rect">
            <a:avLst/>
          </a:prstGeom>
        </p:spPr>
      </p:pic>
      <p:sp>
        <p:nvSpPr>
          <p:cNvPr id="9" name="TextBox 8">
            <a:extLst>
              <a:ext uri="{FF2B5EF4-FFF2-40B4-BE49-F238E27FC236}">
                <a16:creationId xmlns:a16="http://schemas.microsoft.com/office/drawing/2014/main" id="{DA605210-EF69-CA35-D7DA-E773136E25FD}"/>
              </a:ext>
            </a:extLst>
          </p:cNvPr>
          <p:cNvSpPr txBox="1"/>
          <p:nvPr/>
        </p:nvSpPr>
        <p:spPr>
          <a:xfrm>
            <a:off x="920653" y="3606847"/>
            <a:ext cx="918841" cy="369332"/>
          </a:xfrm>
          <a:prstGeom prst="rect">
            <a:avLst/>
          </a:prstGeom>
          <a:noFill/>
        </p:spPr>
        <p:txBody>
          <a:bodyPr wrap="none" rtlCol="0">
            <a:spAutoFit/>
          </a:bodyPr>
          <a:lstStyle/>
          <a:p>
            <a:r>
              <a:rPr lang="en-US"/>
              <a:t>Cannon</a:t>
            </a:r>
            <a:endParaRPr lang="ko-US"/>
          </a:p>
        </p:txBody>
      </p:sp>
      <p:sp>
        <p:nvSpPr>
          <p:cNvPr id="10" name="TextBox 9">
            <a:extLst>
              <a:ext uri="{FF2B5EF4-FFF2-40B4-BE49-F238E27FC236}">
                <a16:creationId xmlns:a16="http://schemas.microsoft.com/office/drawing/2014/main" id="{26D196E0-9232-A43C-86CF-8CDFF04C1728}"/>
              </a:ext>
            </a:extLst>
          </p:cNvPr>
          <p:cNvSpPr txBox="1"/>
          <p:nvPr/>
        </p:nvSpPr>
        <p:spPr>
          <a:xfrm>
            <a:off x="3224296" y="3601152"/>
            <a:ext cx="966931" cy="369332"/>
          </a:xfrm>
          <a:prstGeom prst="rect">
            <a:avLst/>
          </a:prstGeom>
          <a:noFill/>
        </p:spPr>
        <p:txBody>
          <a:bodyPr wrap="none" rtlCol="0">
            <a:spAutoFit/>
          </a:bodyPr>
          <a:lstStyle/>
          <a:p>
            <a:r>
              <a:rPr lang="en-US"/>
              <a:t>SUMMA</a:t>
            </a:r>
            <a:endParaRPr lang="ko-US"/>
          </a:p>
        </p:txBody>
      </p:sp>
      <p:sp>
        <p:nvSpPr>
          <p:cNvPr id="11" name="TextBox 10">
            <a:extLst>
              <a:ext uri="{FF2B5EF4-FFF2-40B4-BE49-F238E27FC236}">
                <a16:creationId xmlns:a16="http://schemas.microsoft.com/office/drawing/2014/main" id="{54593981-AD9E-39C1-00FD-0FE2955C15C9}"/>
              </a:ext>
            </a:extLst>
          </p:cNvPr>
          <p:cNvSpPr txBox="1"/>
          <p:nvPr/>
        </p:nvSpPr>
        <p:spPr>
          <a:xfrm>
            <a:off x="5439368" y="3566425"/>
            <a:ext cx="1124219" cy="369332"/>
          </a:xfrm>
          <a:prstGeom prst="rect">
            <a:avLst/>
          </a:prstGeom>
          <a:noFill/>
        </p:spPr>
        <p:txBody>
          <a:bodyPr wrap="none" rtlCol="0">
            <a:spAutoFit/>
          </a:bodyPr>
          <a:lstStyle/>
          <a:p>
            <a:r>
              <a:rPr lang="en-US"/>
              <a:t>Collective</a:t>
            </a:r>
            <a:endParaRPr lang="ko-US"/>
          </a:p>
        </p:txBody>
      </p:sp>
      <p:sp>
        <p:nvSpPr>
          <p:cNvPr id="12" name="직사각형 11">
            <a:extLst>
              <a:ext uri="{FF2B5EF4-FFF2-40B4-BE49-F238E27FC236}">
                <a16:creationId xmlns:a16="http://schemas.microsoft.com/office/drawing/2014/main" id="{EB2653E1-8A92-815B-6D72-FC2826B21C1E}"/>
              </a:ext>
            </a:extLst>
          </p:cNvPr>
          <p:cNvSpPr/>
          <p:nvPr/>
        </p:nvSpPr>
        <p:spPr>
          <a:xfrm>
            <a:off x="381964" y="1326103"/>
            <a:ext cx="6748041" cy="2725407"/>
          </a:xfrm>
          <a:prstGeom prst="rect">
            <a:avLst/>
          </a:prstGeom>
          <a:noFill/>
          <a:ln>
            <a:solidFill>
              <a:schemeClr val="accent6"/>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US"/>
          </a:p>
        </p:txBody>
      </p:sp>
      <p:sp>
        <p:nvSpPr>
          <p:cNvPr id="15" name="직사각형 14">
            <a:extLst>
              <a:ext uri="{FF2B5EF4-FFF2-40B4-BE49-F238E27FC236}">
                <a16:creationId xmlns:a16="http://schemas.microsoft.com/office/drawing/2014/main" id="{42A163A7-4765-4E11-7070-22283C8C5960}"/>
              </a:ext>
            </a:extLst>
          </p:cNvPr>
          <p:cNvSpPr/>
          <p:nvPr/>
        </p:nvSpPr>
        <p:spPr>
          <a:xfrm>
            <a:off x="1692746" y="4113198"/>
            <a:ext cx="1670778" cy="461665"/>
          </a:xfrm>
          <a:prstGeom prst="rect">
            <a:avLst/>
          </a:prstGeom>
          <a:noFill/>
        </p:spPr>
        <p:txBody>
          <a:bodyPr wrap="none" lIns="91440" tIns="45720" rIns="91440" bIns="45720">
            <a:spAutoFit/>
          </a:bodyPr>
          <a:lstStyle/>
          <a:p>
            <a:pPr algn="ctr"/>
            <a:r>
              <a:rPr lang="en-US" altLang="ko-KR" sz="2400" dirty="0">
                <a:ln w="0"/>
                <a:solidFill>
                  <a:srgbClr val="FF4B00"/>
                </a:solidFill>
                <a:effectLst>
                  <a:outerShdw blurRad="38100" dist="25400" dir="5400000" algn="ctr" rotWithShape="0">
                    <a:srgbClr val="6E747A">
                      <a:alpha val="43000"/>
                    </a:srgbClr>
                  </a:outerShdw>
                </a:effectLst>
              </a:rPr>
              <a:t>2. Dataflow</a:t>
            </a:r>
          </a:p>
        </p:txBody>
      </p:sp>
      <p:sp>
        <p:nvSpPr>
          <p:cNvPr id="16" name="직사각형 15">
            <a:extLst>
              <a:ext uri="{FF2B5EF4-FFF2-40B4-BE49-F238E27FC236}">
                <a16:creationId xmlns:a16="http://schemas.microsoft.com/office/drawing/2014/main" id="{EEFA1952-BBBF-AE9D-0765-47C618A0A756}"/>
              </a:ext>
            </a:extLst>
          </p:cNvPr>
          <p:cNvSpPr/>
          <p:nvPr/>
        </p:nvSpPr>
        <p:spPr>
          <a:xfrm>
            <a:off x="1692747" y="4114800"/>
            <a:ext cx="5983948" cy="2641140"/>
          </a:xfrm>
          <a:prstGeom prst="rect">
            <a:avLst/>
          </a:prstGeom>
          <a:noFill/>
          <a:ln>
            <a:solidFill>
              <a:srgbClr val="FF4B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US">
              <a:solidFill>
                <a:srgbClr val="FF4B00"/>
              </a:solidFill>
            </a:endParaRPr>
          </a:p>
        </p:txBody>
      </p:sp>
      <p:pic>
        <p:nvPicPr>
          <p:cNvPr id="89" name="그림 88">
            <a:extLst>
              <a:ext uri="{FF2B5EF4-FFF2-40B4-BE49-F238E27FC236}">
                <a16:creationId xmlns:a16="http://schemas.microsoft.com/office/drawing/2014/main" id="{855AED8C-46F9-BD9A-BEEF-4ECD1F52F584}"/>
              </a:ext>
            </a:extLst>
          </p:cNvPr>
          <p:cNvPicPr>
            <a:picLocks noChangeAspect="1"/>
          </p:cNvPicPr>
          <p:nvPr/>
        </p:nvPicPr>
        <p:blipFill>
          <a:blip r:embed="rId6"/>
          <a:stretch>
            <a:fillRect/>
          </a:stretch>
        </p:blipFill>
        <p:spPr>
          <a:xfrm>
            <a:off x="1839494" y="4437991"/>
            <a:ext cx="5506127" cy="2009589"/>
          </a:xfrm>
          <a:prstGeom prst="rect">
            <a:avLst/>
          </a:prstGeom>
        </p:spPr>
      </p:pic>
      <p:sp>
        <p:nvSpPr>
          <p:cNvPr id="90" name="TextBox 89">
            <a:extLst>
              <a:ext uri="{FF2B5EF4-FFF2-40B4-BE49-F238E27FC236}">
                <a16:creationId xmlns:a16="http://schemas.microsoft.com/office/drawing/2014/main" id="{F27C6806-70D2-6CAC-CC6A-F455637A7DF2}"/>
              </a:ext>
            </a:extLst>
          </p:cNvPr>
          <p:cNvSpPr txBox="1"/>
          <p:nvPr/>
        </p:nvSpPr>
        <p:spPr>
          <a:xfrm>
            <a:off x="1839494" y="6331012"/>
            <a:ext cx="1755609" cy="338554"/>
          </a:xfrm>
          <a:prstGeom prst="rect">
            <a:avLst/>
          </a:prstGeom>
          <a:noFill/>
        </p:spPr>
        <p:txBody>
          <a:bodyPr wrap="none" rtlCol="0">
            <a:spAutoFit/>
          </a:bodyPr>
          <a:lstStyle/>
          <a:p>
            <a:r>
              <a:rPr lang="en-US" sz="1600" dirty="0"/>
              <a:t>Output Stationary</a:t>
            </a:r>
            <a:endParaRPr lang="ko-US" sz="1600" dirty="0"/>
          </a:p>
        </p:txBody>
      </p:sp>
      <p:sp>
        <p:nvSpPr>
          <p:cNvPr id="91" name="TextBox 90">
            <a:extLst>
              <a:ext uri="{FF2B5EF4-FFF2-40B4-BE49-F238E27FC236}">
                <a16:creationId xmlns:a16="http://schemas.microsoft.com/office/drawing/2014/main" id="{84F2C396-4F67-1D53-6D65-C01DE729D3A6}"/>
              </a:ext>
            </a:extLst>
          </p:cNvPr>
          <p:cNvSpPr txBox="1"/>
          <p:nvPr/>
        </p:nvSpPr>
        <p:spPr>
          <a:xfrm>
            <a:off x="3726344" y="6359102"/>
            <a:ext cx="1483098" cy="338554"/>
          </a:xfrm>
          <a:prstGeom prst="rect">
            <a:avLst/>
          </a:prstGeom>
          <a:noFill/>
        </p:spPr>
        <p:txBody>
          <a:bodyPr wrap="none" rtlCol="0">
            <a:spAutoFit/>
          </a:bodyPr>
          <a:lstStyle/>
          <a:p>
            <a:r>
              <a:rPr lang="en-US" sz="1600" dirty="0"/>
              <a:t>Left Stationary</a:t>
            </a:r>
            <a:endParaRPr lang="ko-US" sz="1600" dirty="0"/>
          </a:p>
        </p:txBody>
      </p:sp>
      <p:sp>
        <p:nvSpPr>
          <p:cNvPr id="92" name="TextBox 91">
            <a:extLst>
              <a:ext uri="{FF2B5EF4-FFF2-40B4-BE49-F238E27FC236}">
                <a16:creationId xmlns:a16="http://schemas.microsoft.com/office/drawing/2014/main" id="{045565FA-0C03-323C-18EA-7C3E6C9993BB}"/>
              </a:ext>
            </a:extLst>
          </p:cNvPr>
          <p:cNvSpPr txBox="1"/>
          <p:nvPr/>
        </p:nvSpPr>
        <p:spPr>
          <a:xfrm>
            <a:off x="5520077" y="6346401"/>
            <a:ext cx="1609928" cy="338554"/>
          </a:xfrm>
          <a:prstGeom prst="rect">
            <a:avLst/>
          </a:prstGeom>
          <a:noFill/>
        </p:spPr>
        <p:txBody>
          <a:bodyPr wrap="none" rtlCol="0">
            <a:spAutoFit/>
          </a:bodyPr>
          <a:lstStyle/>
          <a:p>
            <a:r>
              <a:rPr lang="en-US" sz="1600" dirty="0"/>
              <a:t>Right Stationary</a:t>
            </a:r>
            <a:endParaRPr lang="ko-US" sz="1600" dirty="0"/>
          </a:p>
        </p:txBody>
      </p:sp>
      <p:sp>
        <p:nvSpPr>
          <p:cNvPr id="93" name="직사각형 92">
            <a:extLst>
              <a:ext uri="{FF2B5EF4-FFF2-40B4-BE49-F238E27FC236}">
                <a16:creationId xmlns:a16="http://schemas.microsoft.com/office/drawing/2014/main" id="{60D94D79-D9BB-286E-8159-B5A1AD4380BC}"/>
              </a:ext>
            </a:extLst>
          </p:cNvPr>
          <p:cNvSpPr/>
          <p:nvPr/>
        </p:nvSpPr>
        <p:spPr>
          <a:xfrm>
            <a:off x="8221762" y="1180826"/>
            <a:ext cx="2146846" cy="461665"/>
          </a:xfrm>
          <a:prstGeom prst="rect">
            <a:avLst/>
          </a:prstGeom>
          <a:noFill/>
        </p:spPr>
        <p:txBody>
          <a:bodyPr wrap="square" lIns="91440" tIns="45720" rIns="91440" bIns="45720">
            <a:spAutoFit/>
          </a:bodyPr>
          <a:lstStyle/>
          <a:p>
            <a:pPr algn="ctr"/>
            <a:r>
              <a:rPr lang="en-US" altLang="ko-KR" sz="2400" dirty="0">
                <a:ln w="0"/>
                <a:solidFill>
                  <a:schemeClr val="accent1"/>
                </a:solidFill>
                <a:effectLst>
                  <a:outerShdw blurRad="38100" dist="25400" dir="5400000" algn="ctr" rotWithShape="0">
                    <a:srgbClr val="6E747A">
                      <a:alpha val="43000"/>
                    </a:srgbClr>
                  </a:outerShdw>
                </a:effectLst>
              </a:rPr>
              <a:t>3. Mesh Shape</a:t>
            </a:r>
          </a:p>
        </p:txBody>
      </p:sp>
      <p:sp>
        <p:nvSpPr>
          <p:cNvPr id="94" name="직사각형 93">
            <a:extLst>
              <a:ext uri="{FF2B5EF4-FFF2-40B4-BE49-F238E27FC236}">
                <a16:creationId xmlns:a16="http://schemas.microsoft.com/office/drawing/2014/main" id="{B91EA30E-8C2B-7E17-9D84-2A71E6FCB970}"/>
              </a:ext>
            </a:extLst>
          </p:cNvPr>
          <p:cNvSpPr/>
          <p:nvPr/>
        </p:nvSpPr>
        <p:spPr>
          <a:xfrm>
            <a:off x="8221762" y="1180826"/>
            <a:ext cx="3792760" cy="4940452"/>
          </a:xfrm>
          <a:prstGeom prst="rect">
            <a:avLst/>
          </a:prstGeom>
          <a:noFill/>
          <a:ln>
            <a:solidFill>
              <a:schemeClr val="accent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ko-US"/>
          </a:p>
        </p:txBody>
      </p:sp>
      <p:graphicFrame>
        <p:nvGraphicFramePr>
          <p:cNvPr id="95" name="표 94">
            <a:extLst>
              <a:ext uri="{FF2B5EF4-FFF2-40B4-BE49-F238E27FC236}">
                <a16:creationId xmlns:a16="http://schemas.microsoft.com/office/drawing/2014/main" id="{763FE44C-F158-739D-B9E7-B57767445A5C}"/>
              </a:ext>
            </a:extLst>
          </p:cNvPr>
          <p:cNvGraphicFramePr>
            <a:graphicFrameLocks noGrp="1"/>
          </p:cNvGraphicFramePr>
          <p:nvPr/>
        </p:nvGraphicFramePr>
        <p:xfrm>
          <a:off x="8414536" y="1933304"/>
          <a:ext cx="1789692" cy="1219200"/>
        </p:xfrm>
        <a:graphic>
          <a:graphicData uri="http://schemas.openxmlformats.org/drawingml/2006/table">
            <a:tbl>
              <a:tblPr firstRow="1" bandRow="1">
                <a:tableStyleId>{5940675A-B579-460E-94D1-54222C63F5DA}</a:tableStyleId>
              </a:tblPr>
              <a:tblGrid>
                <a:gridCol w="298282">
                  <a:extLst>
                    <a:ext uri="{9D8B030D-6E8A-4147-A177-3AD203B41FA5}">
                      <a16:colId xmlns:a16="http://schemas.microsoft.com/office/drawing/2014/main" val="1626976016"/>
                    </a:ext>
                  </a:extLst>
                </a:gridCol>
                <a:gridCol w="298282">
                  <a:extLst>
                    <a:ext uri="{9D8B030D-6E8A-4147-A177-3AD203B41FA5}">
                      <a16:colId xmlns:a16="http://schemas.microsoft.com/office/drawing/2014/main" val="3242783012"/>
                    </a:ext>
                  </a:extLst>
                </a:gridCol>
                <a:gridCol w="298282">
                  <a:extLst>
                    <a:ext uri="{9D8B030D-6E8A-4147-A177-3AD203B41FA5}">
                      <a16:colId xmlns:a16="http://schemas.microsoft.com/office/drawing/2014/main" val="3245225403"/>
                    </a:ext>
                  </a:extLst>
                </a:gridCol>
                <a:gridCol w="298282">
                  <a:extLst>
                    <a:ext uri="{9D8B030D-6E8A-4147-A177-3AD203B41FA5}">
                      <a16:colId xmlns:a16="http://schemas.microsoft.com/office/drawing/2014/main" val="2321055651"/>
                    </a:ext>
                  </a:extLst>
                </a:gridCol>
                <a:gridCol w="298282">
                  <a:extLst>
                    <a:ext uri="{9D8B030D-6E8A-4147-A177-3AD203B41FA5}">
                      <a16:colId xmlns:a16="http://schemas.microsoft.com/office/drawing/2014/main" val="221330740"/>
                    </a:ext>
                  </a:extLst>
                </a:gridCol>
                <a:gridCol w="298282">
                  <a:extLst>
                    <a:ext uri="{9D8B030D-6E8A-4147-A177-3AD203B41FA5}">
                      <a16:colId xmlns:a16="http://schemas.microsoft.com/office/drawing/2014/main" val="2642394977"/>
                    </a:ext>
                  </a:extLst>
                </a:gridCol>
              </a:tblGrid>
              <a:tr h="208863">
                <a:tc>
                  <a:txBody>
                    <a:bodyPr/>
                    <a:lstStyle/>
                    <a:p>
                      <a:endParaRPr lang="ko-US" sz="1400"/>
                    </a:p>
                  </a:txBody>
                  <a:tcPr/>
                </a:tc>
                <a:tc>
                  <a:txBody>
                    <a:bodyPr/>
                    <a:lstStyle/>
                    <a:p>
                      <a:endParaRPr lang="ko-US" sz="1400"/>
                    </a:p>
                  </a:txBody>
                  <a:tcPr/>
                </a:tc>
                <a:tc>
                  <a:txBody>
                    <a:bodyPr/>
                    <a:lstStyle/>
                    <a:p>
                      <a:endParaRPr lang="ko-US" sz="1400"/>
                    </a:p>
                  </a:txBody>
                  <a:tcPr/>
                </a:tc>
                <a:tc>
                  <a:txBody>
                    <a:bodyPr/>
                    <a:lstStyle/>
                    <a:p>
                      <a:endParaRPr lang="ko-US" sz="1400"/>
                    </a:p>
                  </a:txBody>
                  <a:tcPr/>
                </a:tc>
                <a:tc>
                  <a:txBody>
                    <a:bodyPr/>
                    <a:lstStyle/>
                    <a:p>
                      <a:endParaRPr lang="ko-US" sz="1400"/>
                    </a:p>
                  </a:txBody>
                  <a:tcPr/>
                </a:tc>
                <a:tc>
                  <a:txBody>
                    <a:bodyPr/>
                    <a:lstStyle/>
                    <a:p>
                      <a:endParaRPr lang="ko-US" sz="1400"/>
                    </a:p>
                  </a:txBody>
                  <a:tcPr/>
                </a:tc>
                <a:extLst>
                  <a:ext uri="{0D108BD9-81ED-4DB2-BD59-A6C34878D82A}">
                    <a16:rowId xmlns:a16="http://schemas.microsoft.com/office/drawing/2014/main" val="303477371"/>
                  </a:ext>
                </a:extLst>
              </a:tr>
              <a:tr h="208863">
                <a:tc>
                  <a:txBody>
                    <a:bodyPr/>
                    <a:lstStyle/>
                    <a:p>
                      <a:endParaRPr lang="ko-US" sz="1400"/>
                    </a:p>
                  </a:txBody>
                  <a:tcPr/>
                </a:tc>
                <a:tc>
                  <a:txBody>
                    <a:bodyPr/>
                    <a:lstStyle/>
                    <a:p>
                      <a:endParaRPr lang="ko-US" sz="1400"/>
                    </a:p>
                  </a:txBody>
                  <a:tcPr/>
                </a:tc>
                <a:tc>
                  <a:txBody>
                    <a:bodyPr/>
                    <a:lstStyle/>
                    <a:p>
                      <a:endParaRPr lang="ko-US" sz="1400"/>
                    </a:p>
                  </a:txBody>
                  <a:tcPr/>
                </a:tc>
                <a:tc>
                  <a:txBody>
                    <a:bodyPr/>
                    <a:lstStyle/>
                    <a:p>
                      <a:endParaRPr lang="ko-US" sz="1400"/>
                    </a:p>
                  </a:txBody>
                  <a:tcPr/>
                </a:tc>
                <a:tc>
                  <a:txBody>
                    <a:bodyPr/>
                    <a:lstStyle/>
                    <a:p>
                      <a:endParaRPr lang="ko-US" sz="1400"/>
                    </a:p>
                  </a:txBody>
                  <a:tcPr/>
                </a:tc>
                <a:tc>
                  <a:txBody>
                    <a:bodyPr/>
                    <a:lstStyle/>
                    <a:p>
                      <a:endParaRPr lang="ko-US" sz="1400"/>
                    </a:p>
                  </a:txBody>
                  <a:tcPr/>
                </a:tc>
                <a:extLst>
                  <a:ext uri="{0D108BD9-81ED-4DB2-BD59-A6C34878D82A}">
                    <a16:rowId xmlns:a16="http://schemas.microsoft.com/office/drawing/2014/main" val="3187883004"/>
                  </a:ext>
                </a:extLst>
              </a:tr>
              <a:tr h="208863">
                <a:tc>
                  <a:txBody>
                    <a:bodyPr/>
                    <a:lstStyle/>
                    <a:p>
                      <a:endParaRPr lang="ko-US" sz="1400"/>
                    </a:p>
                  </a:txBody>
                  <a:tcPr/>
                </a:tc>
                <a:tc>
                  <a:txBody>
                    <a:bodyPr/>
                    <a:lstStyle/>
                    <a:p>
                      <a:endParaRPr lang="ko-US" sz="1400"/>
                    </a:p>
                  </a:txBody>
                  <a:tcPr/>
                </a:tc>
                <a:tc>
                  <a:txBody>
                    <a:bodyPr/>
                    <a:lstStyle/>
                    <a:p>
                      <a:endParaRPr lang="ko-US" sz="1400"/>
                    </a:p>
                  </a:txBody>
                  <a:tcPr/>
                </a:tc>
                <a:tc>
                  <a:txBody>
                    <a:bodyPr/>
                    <a:lstStyle/>
                    <a:p>
                      <a:endParaRPr lang="ko-US" sz="1400"/>
                    </a:p>
                  </a:txBody>
                  <a:tcPr/>
                </a:tc>
                <a:tc>
                  <a:txBody>
                    <a:bodyPr/>
                    <a:lstStyle/>
                    <a:p>
                      <a:endParaRPr lang="ko-US" sz="1400"/>
                    </a:p>
                  </a:txBody>
                  <a:tcPr/>
                </a:tc>
                <a:tc>
                  <a:txBody>
                    <a:bodyPr/>
                    <a:lstStyle/>
                    <a:p>
                      <a:endParaRPr lang="ko-US" sz="1400"/>
                    </a:p>
                  </a:txBody>
                  <a:tcPr/>
                </a:tc>
                <a:extLst>
                  <a:ext uri="{0D108BD9-81ED-4DB2-BD59-A6C34878D82A}">
                    <a16:rowId xmlns:a16="http://schemas.microsoft.com/office/drawing/2014/main" val="2755313779"/>
                  </a:ext>
                </a:extLst>
              </a:tr>
              <a:tr h="208863">
                <a:tc>
                  <a:txBody>
                    <a:bodyPr/>
                    <a:lstStyle/>
                    <a:p>
                      <a:endParaRPr lang="ko-US" sz="1400"/>
                    </a:p>
                  </a:txBody>
                  <a:tcPr/>
                </a:tc>
                <a:tc>
                  <a:txBody>
                    <a:bodyPr/>
                    <a:lstStyle/>
                    <a:p>
                      <a:endParaRPr lang="ko-US" sz="1400"/>
                    </a:p>
                  </a:txBody>
                  <a:tcPr/>
                </a:tc>
                <a:tc>
                  <a:txBody>
                    <a:bodyPr/>
                    <a:lstStyle/>
                    <a:p>
                      <a:endParaRPr lang="ko-US" sz="1400"/>
                    </a:p>
                  </a:txBody>
                  <a:tcPr/>
                </a:tc>
                <a:tc>
                  <a:txBody>
                    <a:bodyPr/>
                    <a:lstStyle/>
                    <a:p>
                      <a:endParaRPr lang="ko-US" sz="1400"/>
                    </a:p>
                  </a:txBody>
                  <a:tcPr/>
                </a:tc>
                <a:tc>
                  <a:txBody>
                    <a:bodyPr/>
                    <a:lstStyle/>
                    <a:p>
                      <a:endParaRPr lang="ko-US" sz="1400"/>
                    </a:p>
                  </a:txBody>
                  <a:tcPr/>
                </a:tc>
                <a:tc>
                  <a:txBody>
                    <a:bodyPr/>
                    <a:lstStyle/>
                    <a:p>
                      <a:endParaRPr lang="ko-US" sz="1400"/>
                    </a:p>
                  </a:txBody>
                  <a:tcPr/>
                </a:tc>
                <a:extLst>
                  <a:ext uri="{0D108BD9-81ED-4DB2-BD59-A6C34878D82A}">
                    <a16:rowId xmlns:a16="http://schemas.microsoft.com/office/drawing/2014/main" val="3219718828"/>
                  </a:ext>
                </a:extLst>
              </a:tr>
            </a:tbl>
          </a:graphicData>
        </a:graphic>
      </p:graphicFrame>
      <p:graphicFrame>
        <p:nvGraphicFramePr>
          <p:cNvPr id="96" name="표 95">
            <a:extLst>
              <a:ext uri="{FF2B5EF4-FFF2-40B4-BE49-F238E27FC236}">
                <a16:creationId xmlns:a16="http://schemas.microsoft.com/office/drawing/2014/main" id="{6010D6A4-115A-8844-89EF-7494F040F7B3}"/>
              </a:ext>
            </a:extLst>
          </p:cNvPr>
          <p:cNvGraphicFramePr>
            <a:graphicFrameLocks noGrp="1"/>
          </p:cNvGraphicFramePr>
          <p:nvPr/>
        </p:nvGraphicFramePr>
        <p:xfrm>
          <a:off x="10810406" y="2570807"/>
          <a:ext cx="921882" cy="2438400"/>
        </p:xfrm>
        <a:graphic>
          <a:graphicData uri="http://schemas.openxmlformats.org/drawingml/2006/table">
            <a:tbl>
              <a:tblPr firstRow="1" bandRow="1">
                <a:tableStyleId>{5940675A-B579-460E-94D1-54222C63F5DA}</a:tableStyleId>
              </a:tblPr>
              <a:tblGrid>
                <a:gridCol w="307294">
                  <a:extLst>
                    <a:ext uri="{9D8B030D-6E8A-4147-A177-3AD203B41FA5}">
                      <a16:colId xmlns:a16="http://schemas.microsoft.com/office/drawing/2014/main" val="1626976016"/>
                    </a:ext>
                  </a:extLst>
                </a:gridCol>
                <a:gridCol w="307294">
                  <a:extLst>
                    <a:ext uri="{9D8B030D-6E8A-4147-A177-3AD203B41FA5}">
                      <a16:colId xmlns:a16="http://schemas.microsoft.com/office/drawing/2014/main" val="3242783012"/>
                    </a:ext>
                  </a:extLst>
                </a:gridCol>
                <a:gridCol w="307294">
                  <a:extLst>
                    <a:ext uri="{9D8B030D-6E8A-4147-A177-3AD203B41FA5}">
                      <a16:colId xmlns:a16="http://schemas.microsoft.com/office/drawing/2014/main" val="3245225403"/>
                    </a:ext>
                  </a:extLst>
                </a:gridCol>
              </a:tblGrid>
              <a:tr h="208863">
                <a:tc>
                  <a:txBody>
                    <a:bodyPr/>
                    <a:lstStyle/>
                    <a:p>
                      <a:endParaRPr lang="ko-US" sz="1400"/>
                    </a:p>
                  </a:txBody>
                  <a:tcPr/>
                </a:tc>
                <a:tc>
                  <a:txBody>
                    <a:bodyPr/>
                    <a:lstStyle/>
                    <a:p>
                      <a:endParaRPr lang="ko-US" sz="1400"/>
                    </a:p>
                  </a:txBody>
                  <a:tcPr/>
                </a:tc>
                <a:tc>
                  <a:txBody>
                    <a:bodyPr/>
                    <a:lstStyle/>
                    <a:p>
                      <a:endParaRPr lang="ko-US" sz="1400"/>
                    </a:p>
                  </a:txBody>
                  <a:tcPr/>
                </a:tc>
                <a:extLst>
                  <a:ext uri="{0D108BD9-81ED-4DB2-BD59-A6C34878D82A}">
                    <a16:rowId xmlns:a16="http://schemas.microsoft.com/office/drawing/2014/main" val="303477371"/>
                  </a:ext>
                </a:extLst>
              </a:tr>
              <a:tr h="208863">
                <a:tc>
                  <a:txBody>
                    <a:bodyPr/>
                    <a:lstStyle/>
                    <a:p>
                      <a:endParaRPr lang="ko-US" sz="1400"/>
                    </a:p>
                  </a:txBody>
                  <a:tcPr/>
                </a:tc>
                <a:tc>
                  <a:txBody>
                    <a:bodyPr/>
                    <a:lstStyle/>
                    <a:p>
                      <a:endParaRPr lang="ko-US" sz="1400"/>
                    </a:p>
                  </a:txBody>
                  <a:tcPr/>
                </a:tc>
                <a:tc>
                  <a:txBody>
                    <a:bodyPr/>
                    <a:lstStyle/>
                    <a:p>
                      <a:endParaRPr lang="ko-US" sz="1400"/>
                    </a:p>
                  </a:txBody>
                  <a:tcPr/>
                </a:tc>
                <a:extLst>
                  <a:ext uri="{0D108BD9-81ED-4DB2-BD59-A6C34878D82A}">
                    <a16:rowId xmlns:a16="http://schemas.microsoft.com/office/drawing/2014/main" val="3187883004"/>
                  </a:ext>
                </a:extLst>
              </a:tr>
              <a:tr h="208863">
                <a:tc>
                  <a:txBody>
                    <a:bodyPr/>
                    <a:lstStyle/>
                    <a:p>
                      <a:endParaRPr lang="ko-US" sz="1400"/>
                    </a:p>
                  </a:txBody>
                  <a:tcPr/>
                </a:tc>
                <a:tc>
                  <a:txBody>
                    <a:bodyPr/>
                    <a:lstStyle/>
                    <a:p>
                      <a:endParaRPr lang="ko-US" sz="1400"/>
                    </a:p>
                  </a:txBody>
                  <a:tcPr/>
                </a:tc>
                <a:tc>
                  <a:txBody>
                    <a:bodyPr/>
                    <a:lstStyle/>
                    <a:p>
                      <a:endParaRPr lang="ko-US" sz="1400"/>
                    </a:p>
                  </a:txBody>
                  <a:tcPr/>
                </a:tc>
                <a:extLst>
                  <a:ext uri="{0D108BD9-81ED-4DB2-BD59-A6C34878D82A}">
                    <a16:rowId xmlns:a16="http://schemas.microsoft.com/office/drawing/2014/main" val="2755313779"/>
                  </a:ext>
                </a:extLst>
              </a:tr>
              <a:tr h="208863">
                <a:tc>
                  <a:txBody>
                    <a:bodyPr/>
                    <a:lstStyle/>
                    <a:p>
                      <a:endParaRPr lang="ko-US" sz="1400"/>
                    </a:p>
                  </a:txBody>
                  <a:tcPr/>
                </a:tc>
                <a:tc>
                  <a:txBody>
                    <a:bodyPr/>
                    <a:lstStyle/>
                    <a:p>
                      <a:endParaRPr lang="ko-US" sz="1400"/>
                    </a:p>
                  </a:txBody>
                  <a:tcPr/>
                </a:tc>
                <a:tc>
                  <a:txBody>
                    <a:bodyPr/>
                    <a:lstStyle/>
                    <a:p>
                      <a:endParaRPr lang="ko-US" sz="1400"/>
                    </a:p>
                  </a:txBody>
                  <a:tcPr/>
                </a:tc>
                <a:extLst>
                  <a:ext uri="{0D108BD9-81ED-4DB2-BD59-A6C34878D82A}">
                    <a16:rowId xmlns:a16="http://schemas.microsoft.com/office/drawing/2014/main" val="3219718828"/>
                  </a:ext>
                </a:extLst>
              </a:tr>
              <a:tr h="208863">
                <a:tc>
                  <a:txBody>
                    <a:bodyPr/>
                    <a:lstStyle/>
                    <a:p>
                      <a:endParaRPr lang="ko-US" sz="1400"/>
                    </a:p>
                  </a:txBody>
                  <a:tcPr/>
                </a:tc>
                <a:tc>
                  <a:txBody>
                    <a:bodyPr/>
                    <a:lstStyle/>
                    <a:p>
                      <a:endParaRPr lang="ko-US" sz="1400"/>
                    </a:p>
                  </a:txBody>
                  <a:tcPr/>
                </a:tc>
                <a:tc>
                  <a:txBody>
                    <a:bodyPr/>
                    <a:lstStyle/>
                    <a:p>
                      <a:endParaRPr lang="ko-US" sz="1400"/>
                    </a:p>
                  </a:txBody>
                  <a:tcPr/>
                </a:tc>
                <a:extLst>
                  <a:ext uri="{0D108BD9-81ED-4DB2-BD59-A6C34878D82A}">
                    <a16:rowId xmlns:a16="http://schemas.microsoft.com/office/drawing/2014/main" val="675768517"/>
                  </a:ext>
                </a:extLst>
              </a:tr>
              <a:tr h="208863">
                <a:tc>
                  <a:txBody>
                    <a:bodyPr/>
                    <a:lstStyle/>
                    <a:p>
                      <a:endParaRPr lang="ko-US" sz="1400"/>
                    </a:p>
                  </a:txBody>
                  <a:tcPr/>
                </a:tc>
                <a:tc>
                  <a:txBody>
                    <a:bodyPr/>
                    <a:lstStyle/>
                    <a:p>
                      <a:endParaRPr lang="ko-US" sz="1400"/>
                    </a:p>
                  </a:txBody>
                  <a:tcPr/>
                </a:tc>
                <a:tc>
                  <a:txBody>
                    <a:bodyPr/>
                    <a:lstStyle/>
                    <a:p>
                      <a:endParaRPr lang="ko-US" sz="1400"/>
                    </a:p>
                  </a:txBody>
                  <a:tcPr/>
                </a:tc>
                <a:extLst>
                  <a:ext uri="{0D108BD9-81ED-4DB2-BD59-A6C34878D82A}">
                    <a16:rowId xmlns:a16="http://schemas.microsoft.com/office/drawing/2014/main" val="693919099"/>
                  </a:ext>
                </a:extLst>
              </a:tr>
              <a:tr h="208863">
                <a:tc>
                  <a:txBody>
                    <a:bodyPr/>
                    <a:lstStyle/>
                    <a:p>
                      <a:endParaRPr lang="ko-US" sz="1400"/>
                    </a:p>
                  </a:txBody>
                  <a:tcPr/>
                </a:tc>
                <a:tc>
                  <a:txBody>
                    <a:bodyPr/>
                    <a:lstStyle/>
                    <a:p>
                      <a:endParaRPr lang="ko-US" sz="1400"/>
                    </a:p>
                  </a:txBody>
                  <a:tcPr/>
                </a:tc>
                <a:tc>
                  <a:txBody>
                    <a:bodyPr/>
                    <a:lstStyle/>
                    <a:p>
                      <a:endParaRPr lang="ko-US" sz="1400"/>
                    </a:p>
                  </a:txBody>
                  <a:tcPr/>
                </a:tc>
                <a:extLst>
                  <a:ext uri="{0D108BD9-81ED-4DB2-BD59-A6C34878D82A}">
                    <a16:rowId xmlns:a16="http://schemas.microsoft.com/office/drawing/2014/main" val="903611396"/>
                  </a:ext>
                </a:extLst>
              </a:tr>
              <a:tr h="208863">
                <a:tc>
                  <a:txBody>
                    <a:bodyPr/>
                    <a:lstStyle/>
                    <a:p>
                      <a:endParaRPr lang="ko-US" sz="1400"/>
                    </a:p>
                  </a:txBody>
                  <a:tcPr/>
                </a:tc>
                <a:tc>
                  <a:txBody>
                    <a:bodyPr/>
                    <a:lstStyle/>
                    <a:p>
                      <a:endParaRPr lang="ko-US" sz="1400"/>
                    </a:p>
                  </a:txBody>
                  <a:tcPr/>
                </a:tc>
                <a:tc>
                  <a:txBody>
                    <a:bodyPr/>
                    <a:lstStyle/>
                    <a:p>
                      <a:endParaRPr lang="ko-US" sz="1400"/>
                    </a:p>
                  </a:txBody>
                  <a:tcPr/>
                </a:tc>
                <a:extLst>
                  <a:ext uri="{0D108BD9-81ED-4DB2-BD59-A6C34878D82A}">
                    <a16:rowId xmlns:a16="http://schemas.microsoft.com/office/drawing/2014/main" val="1808937409"/>
                  </a:ext>
                </a:extLst>
              </a:tr>
            </a:tbl>
          </a:graphicData>
        </a:graphic>
      </p:graphicFrame>
      <p:graphicFrame>
        <p:nvGraphicFramePr>
          <p:cNvPr id="97" name="표 96">
            <a:extLst>
              <a:ext uri="{FF2B5EF4-FFF2-40B4-BE49-F238E27FC236}">
                <a16:creationId xmlns:a16="http://schemas.microsoft.com/office/drawing/2014/main" id="{573BAAAF-23B7-EA58-21EB-589CFEF488FF}"/>
              </a:ext>
            </a:extLst>
          </p:cNvPr>
          <p:cNvGraphicFramePr>
            <a:graphicFrameLocks noGrp="1"/>
          </p:cNvGraphicFramePr>
          <p:nvPr/>
        </p:nvGraphicFramePr>
        <p:xfrm>
          <a:off x="8414536" y="3660463"/>
          <a:ext cx="1216132" cy="1828800"/>
        </p:xfrm>
        <a:graphic>
          <a:graphicData uri="http://schemas.openxmlformats.org/drawingml/2006/table">
            <a:tbl>
              <a:tblPr firstRow="1" bandRow="1">
                <a:tableStyleId>{5940675A-B579-460E-94D1-54222C63F5DA}</a:tableStyleId>
              </a:tblPr>
              <a:tblGrid>
                <a:gridCol w="304033">
                  <a:extLst>
                    <a:ext uri="{9D8B030D-6E8A-4147-A177-3AD203B41FA5}">
                      <a16:colId xmlns:a16="http://schemas.microsoft.com/office/drawing/2014/main" val="1626976016"/>
                    </a:ext>
                  </a:extLst>
                </a:gridCol>
                <a:gridCol w="304033">
                  <a:extLst>
                    <a:ext uri="{9D8B030D-6E8A-4147-A177-3AD203B41FA5}">
                      <a16:colId xmlns:a16="http://schemas.microsoft.com/office/drawing/2014/main" val="3242783012"/>
                    </a:ext>
                  </a:extLst>
                </a:gridCol>
                <a:gridCol w="304033">
                  <a:extLst>
                    <a:ext uri="{9D8B030D-6E8A-4147-A177-3AD203B41FA5}">
                      <a16:colId xmlns:a16="http://schemas.microsoft.com/office/drawing/2014/main" val="3245225403"/>
                    </a:ext>
                  </a:extLst>
                </a:gridCol>
                <a:gridCol w="304033">
                  <a:extLst>
                    <a:ext uri="{9D8B030D-6E8A-4147-A177-3AD203B41FA5}">
                      <a16:colId xmlns:a16="http://schemas.microsoft.com/office/drawing/2014/main" val="2321055651"/>
                    </a:ext>
                  </a:extLst>
                </a:gridCol>
              </a:tblGrid>
              <a:tr h="208863">
                <a:tc>
                  <a:txBody>
                    <a:bodyPr/>
                    <a:lstStyle/>
                    <a:p>
                      <a:endParaRPr lang="ko-US" sz="1400"/>
                    </a:p>
                  </a:txBody>
                  <a:tcPr/>
                </a:tc>
                <a:tc>
                  <a:txBody>
                    <a:bodyPr/>
                    <a:lstStyle/>
                    <a:p>
                      <a:endParaRPr lang="ko-US" sz="1400"/>
                    </a:p>
                  </a:txBody>
                  <a:tcPr/>
                </a:tc>
                <a:tc>
                  <a:txBody>
                    <a:bodyPr/>
                    <a:lstStyle/>
                    <a:p>
                      <a:endParaRPr lang="ko-US" sz="1400"/>
                    </a:p>
                  </a:txBody>
                  <a:tcPr/>
                </a:tc>
                <a:tc>
                  <a:txBody>
                    <a:bodyPr/>
                    <a:lstStyle/>
                    <a:p>
                      <a:endParaRPr lang="ko-US" sz="1400"/>
                    </a:p>
                  </a:txBody>
                  <a:tcPr/>
                </a:tc>
                <a:extLst>
                  <a:ext uri="{0D108BD9-81ED-4DB2-BD59-A6C34878D82A}">
                    <a16:rowId xmlns:a16="http://schemas.microsoft.com/office/drawing/2014/main" val="303477371"/>
                  </a:ext>
                </a:extLst>
              </a:tr>
              <a:tr h="208863">
                <a:tc>
                  <a:txBody>
                    <a:bodyPr/>
                    <a:lstStyle/>
                    <a:p>
                      <a:endParaRPr lang="ko-US" sz="1400"/>
                    </a:p>
                  </a:txBody>
                  <a:tcPr/>
                </a:tc>
                <a:tc>
                  <a:txBody>
                    <a:bodyPr/>
                    <a:lstStyle/>
                    <a:p>
                      <a:endParaRPr lang="ko-US" sz="1400"/>
                    </a:p>
                  </a:txBody>
                  <a:tcPr/>
                </a:tc>
                <a:tc>
                  <a:txBody>
                    <a:bodyPr/>
                    <a:lstStyle/>
                    <a:p>
                      <a:endParaRPr lang="ko-US" sz="1400"/>
                    </a:p>
                  </a:txBody>
                  <a:tcPr/>
                </a:tc>
                <a:tc>
                  <a:txBody>
                    <a:bodyPr/>
                    <a:lstStyle/>
                    <a:p>
                      <a:endParaRPr lang="ko-US" sz="1400"/>
                    </a:p>
                  </a:txBody>
                  <a:tcPr/>
                </a:tc>
                <a:extLst>
                  <a:ext uri="{0D108BD9-81ED-4DB2-BD59-A6C34878D82A}">
                    <a16:rowId xmlns:a16="http://schemas.microsoft.com/office/drawing/2014/main" val="3187883004"/>
                  </a:ext>
                </a:extLst>
              </a:tr>
              <a:tr h="208863">
                <a:tc>
                  <a:txBody>
                    <a:bodyPr/>
                    <a:lstStyle/>
                    <a:p>
                      <a:endParaRPr lang="ko-US" sz="1400"/>
                    </a:p>
                  </a:txBody>
                  <a:tcPr/>
                </a:tc>
                <a:tc>
                  <a:txBody>
                    <a:bodyPr/>
                    <a:lstStyle/>
                    <a:p>
                      <a:endParaRPr lang="ko-US" sz="1400"/>
                    </a:p>
                  </a:txBody>
                  <a:tcPr/>
                </a:tc>
                <a:tc>
                  <a:txBody>
                    <a:bodyPr/>
                    <a:lstStyle/>
                    <a:p>
                      <a:endParaRPr lang="ko-US" sz="1400"/>
                    </a:p>
                  </a:txBody>
                  <a:tcPr/>
                </a:tc>
                <a:tc>
                  <a:txBody>
                    <a:bodyPr/>
                    <a:lstStyle/>
                    <a:p>
                      <a:endParaRPr lang="ko-US" sz="1400"/>
                    </a:p>
                  </a:txBody>
                  <a:tcPr/>
                </a:tc>
                <a:extLst>
                  <a:ext uri="{0D108BD9-81ED-4DB2-BD59-A6C34878D82A}">
                    <a16:rowId xmlns:a16="http://schemas.microsoft.com/office/drawing/2014/main" val="2755313779"/>
                  </a:ext>
                </a:extLst>
              </a:tr>
              <a:tr h="208863">
                <a:tc>
                  <a:txBody>
                    <a:bodyPr/>
                    <a:lstStyle/>
                    <a:p>
                      <a:endParaRPr lang="ko-US" sz="1400"/>
                    </a:p>
                  </a:txBody>
                  <a:tcPr/>
                </a:tc>
                <a:tc>
                  <a:txBody>
                    <a:bodyPr/>
                    <a:lstStyle/>
                    <a:p>
                      <a:endParaRPr lang="ko-US" sz="1400"/>
                    </a:p>
                  </a:txBody>
                  <a:tcPr/>
                </a:tc>
                <a:tc>
                  <a:txBody>
                    <a:bodyPr/>
                    <a:lstStyle/>
                    <a:p>
                      <a:endParaRPr lang="ko-US" sz="1400"/>
                    </a:p>
                  </a:txBody>
                  <a:tcPr/>
                </a:tc>
                <a:tc>
                  <a:txBody>
                    <a:bodyPr/>
                    <a:lstStyle/>
                    <a:p>
                      <a:endParaRPr lang="ko-US" sz="1400"/>
                    </a:p>
                  </a:txBody>
                  <a:tcPr/>
                </a:tc>
                <a:extLst>
                  <a:ext uri="{0D108BD9-81ED-4DB2-BD59-A6C34878D82A}">
                    <a16:rowId xmlns:a16="http://schemas.microsoft.com/office/drawing/2014/main" val="3219718828"/>
                  </a:ext>
                </a:extLst>
              </a:tr>
              <a:tr h="208863">
                <a:tc>
                  <a:txBody>
                    <a:bodyPr/>
                    <a:lstStyle/>
                    <a:p>
                      <a:endParaRPr lang="ko-US" sz="1400"/>
                    </a:p>
                  </a:txBody>
                  <a:tcPr/>
                </a:tc>
                <a:tc>
                  <a:txBody>
                    <a:bodyPr/>
                    <a:lstStyle/>
                    <a:p>
                      <a:endParaRPr lang="ko-US" sz="1400"/>
                    </a:p>
                  </a:txBody>
                  <a:tcPr/>
                </a:tc>
                <a:tc>
                  <a:txBody>
                    <a:bodyPr/>
                    <a:lstStyle/>
                    <a:p>
                      <a:endParaRPr lang="ko-US" sz="1400"/>
                    </a:p>
                  </a:txBody>
                  <a:tcPr/>
                </a:tc>
                <a:tc>
                  <a:txBody>
                    <a:bodyPr/>
                    <a:lstStyle/>
                    <a:p>
                      <a:endParaRPr lang="ko-US" sz="1400"/>
                    </a:p>
                  </a:txBody>
                  <a:tcPr/>
                </a:tc>
                <a:extLst>
                  <a:ext uri="{0D108BD9-81ED-4DB2-BD59-A6C34878D82A}">
                    <a16:rowId xmlns:a16="http://schemas.microsoft.com/office/drawing/2014/main" val="3319241471"/>
                  </a:ext>
                </a:extLst>
              </a:tr>
              <a:tr h="208863">
                <a:tc>
                  <a:txBody>
                    <a:bodyPr/>
                    <a:lstStyle/>
                    <a:p>
                      <a:endParaRPr lang="ko-US" sz="1400"/>
                    </a:p>
                  </a:txBody>
                  <a:tcPr/>
                </a:tc>
                <a:tc>
                  <a:txBody>
                    <a:bodyPr/>
                    <a:lstStyle/>
                    <a:p>
                      <a:endParaRPr lang="ko-US" sz="1400"/>
                    </a:p>
                  </a:txBody>
                  <a:tcPr/>
                </a:tc>
                <a:tc>
                  <a:txBody>
                    <a:bodyPr/>
                    <a:lstStyle/>
                    <a:p>
                      <a:endParaRPr lang="ko-US" sz="1400"/>
                    </a:p>
                  </a:txBody>
                  <a:tcPr/>
                </a:tc>
                <a:tc>
                  <a:txBody>
                    <a:bodyPr/>
                    <a:lstStyle/>
                    <a:p>
                      <a:endParaRPr lang="ko-US" sz="1400"/>
                    </a:p>
                  </a:txBody>
                  <a:tcPr/>
                </a:tc>
                <a:extLst>
                  <a:ext uri="{0D108BD9-81ED-4DB2-BD59-A6C34878D82A}">
                    <a16:rowId xmlns:a16="http://schemas.microsoft.com/office/drawing/2014/main" val="762825092"/>
                  </a:ext>
                </a:extLst>
              </a:tr>
            </a:tbl>
          </a:graphicData>
        </a:graphic>
      </p:graphicFrame>
      <p:sp>
        <p:nvSpPr>
          <p:cNvPr id="98" name="TextBox 97">
            <a:extLst>
              <a:ext uri="{FF2B5EF4-FFF2-40B4-BE49-F238E27FC236}">
                <a16:creationId xmlns:a16="http://schemas.microsoft.com/office/drawing/2014/main" id="{368BF32B-EC92-59A5-B7CA-16B91EAC26B7}"/>
              </a:ext>
            </a:extLst>
          </p:cNvPr>
          <p:cNvSpPr txBox="1"/>
          <p:nvPr/>
        </p:nvSpPr>
        <p:spPr>
          <a:xfrm>
            <a:off x="9776113" y="3230036"/>
            <a:ext cx="579005" cy="369332"/>
          </a:xfrm>
          <a:prstGeom prst="rect">
            <a:avLst/>
          </a:prstGeom>
          <a:noFill/>
        </p:spPr>
        <p:txBody>
          <a:bodyPr wrap="none" rtlCol="0">
            <a:spAutoFit/>
          </a:bodyPr>
          <a:lstStyle/>
          <a:p>
            <a:r>
              <a:rPr lang="en-US" dirty="0"/>
              <a:t>4X6</a:t>
            </a:r>
            <a:endParaRPr lang="ko-US" dirty="0"/>
          </a:p>
        </p:txBody>
      </p:sp>
      <p:sp>
        <p:nvSpPr>
          <p:cNvPr id="99" name="TextBox 98">
            <a:extLst>
              <a:ext uri="{FF2B5EF4-FFF2-40B4-BE49-F238E27FC236}">
                <a16:creationId xmlns:a16="http://schemas.microsoft.com/office/drawing/2014/main" id="{1C4206EF-5B76-85A2-54E6-356E4D710424}"/>
              </a:ext>
            </a:extLst>
          </p:cNvPr>
          <p:cNvSpPr txBox="1"/>
          <p:nvPr/>
        </p:nvSpPr>
        <p:spPr>
          <a:xfrm>
            <a:off x="9199830" y="5564035"/>
            <a:ext cx="579005" cy="369332"/>
          </a:xfrm>
          <a:prstGeom prst="rect">
            <a:avLst/>
          </a:prstGeom>
          <a:noFill/>
        </p:spPr>
        <p:txBody>
          <a:bodyPr wrap="none" rtlCol="0">
            <a:spAutoFit/>
          </a:bodyPr>
          <a:lstStyle/>
          <a:p>
            <a:r>
              <a:rPr lang="en-US" dirty="0"/>
              <a:t>6X4</a:t>
            </a:r>
            <a:endParaRPr lang="ko-US" dirty="0"/>
          </a:p>
        </p:txBody>
      </p:sp>
      <p:sp>
        <p:nvSpPr>
          <p:cNvPr id="100" name="TextBox 99">
            <a:extLst>
              <a:ext uri="{FF2B5EF4-FFF2-40B4-BE49-F238E27FC236}">
                <a16:creationId xmlns:a16="http://schemas.microsoft.com/office/drawing/2014/main" id="{515D7DB0-D019-D100-345B-F83E21962D6A}"/>
              </a:ext>
            </a:extLst>
          </p:cNvPr>
          <p:cNvSpPr txBox="1"/>
          <p:nvPr/>
        </p:nvSpPr>
        <p:spPr>
          <a:xfrm>
            <a:off x="11271347" y="5090973"/>
            <a:ext cx="579005" cy="369332"/>
          </a:xfrm>
          <a:prstGeom prst="rect">
            <a:avLst/>
          </a:prstGeom>
          <a:noFill/>
        </p:spPr>
        <p:txBody>
          <a:bodyPr wrap="none" rtlCol="0">
            <a:spAutoFit/>
          </a:bodyPr>
          <a:lstStyle/>
          <a:p>
            <a:r>
              <a:rPr lang="en-US"/>
              <a:t>8X3</a:t>
            </a:r>
            <a:endParaRPr lang="ko-US"/>
          </a:p>
        </p:txBody>
      </p:sp>
    </p:spTree>
    <p:extLst>
      <p:ext uri="{BB962C8B-B14F-4D97-AF65-F5344CB8AC3E}">
        <p14:creationId xmlns:p14="http://schemas.microsoft.com/office/powerpoint/2010/main" val="226981828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78479A-3EF9-9567-F1F7-C804309AE97C}"/>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CC0E7681-AC00-AEF9-1C3E-F0757B63ED8D}"/>
              </a:ext>
            </a:extLst>
          </p:cNvPr>
          <p:cNvSpPr>
            <a:spLocks noGrp="1"/>
          </p:cNvSpPr>
          <p:nvPr>
            <p:ph type="ftr" sz="quarter" idx="10"/>
          </p:nvPr>
        </p:nvSpPr>
        <p:spPr/>
        <p:txBody>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F2E4C"/>
                </a:solidFill>
                <a:effectLst/>
                <a:uLnTx/>
                <a:uFillTx/>
                <a:latin typeface="Abadi MT Std"/>
                <a:sym typeface="Abadi MT Std"/>
              </a:rPr>
              <a:t>CUI</a:t>
            </a:r>
          </a:p>
        </p:txBody>
      </p:sp>
      <p:sp>
        <p:nvSpPr>
          <p:cNvPr id="3" name="Slide Number Placeholder 2">
            <a:extLst>
              <a:ext uri="{FF2B5EF4-FFF2-40B4-BE49-F238E27FC236}">
                <a16:creationId xmlns:a16="http://schemas.microsoft.com/office/drawing/2014/main" id="{D0298E35-EC0A-5B0F-251B-14831A50CFF5}"/>
              </a:ext>
            </a:extLst>
          </p:cNvPr>
          <p:cNvSpPr>
            <a:spLocks noGrp="1"/>
          </p:cNvSpPr>
          <p:nvPr>
            <p:ph type="sldNum" sz="quarter" idx="11"/>
          </p:nvPr>
        </p:nvSpPr>
        <p:spPr/>
        <p:txBody>
          <a:bodyPr/>
          <a:lstStyle/>
          <a:p>
            <a:pPr marL="0" marR="0" lvl="0" indent="0" algn="r" defTabSz="914400" rtl="0" eaLnBrk="1" fontAlgn="auto" latinLnBrk="0" hangingPunct="0">
              <a:lnSpc>
                <a:spcPct val="100000"/>
              </a:lnSpc>
              <a:spcBef>
                <a:spcPts val="0"/>
              </a:spcBef>
              <a:spcAft>
                <a:spcPts val="0"/>
              </a:spcAft>
              <a:buClrTx/>
              <a:buSzTx/>
              <a:buFontTx/>
              <a:buNone/>
              <a:tabLst/>
              <a:defRPr/>
            </a:pPr>
            <a:fld id="{231CC523-8BC6-4921-807A-66BD262F34AB}" type="slidenum">
              <a:rPr kumimoji="0" lang="en-US" sz="1300" b="0" i="0" u="none" strike="noStrike" kern="0" cap="none" spc="0" normalizeH="0" baseline="0" noProof="0" smtClean="0">
                <a:ln>
                  <a:noFill/>
                </a:ln>
                <a:solidFill>
                  <a:srgbClr val="225F98"/>
                </a:solidFill>
                <a:effectLst/>
                <a:uLnTx/>
                <a:uFillTx/>
                <a:latin typeface="Georgia"/>
                <a:sym typeface="Georgia"/>
              </a:rPr>
              <a:pPr marL="0" marR="0" lvl="0" indent="0" algn="r" defTabSz="914400" rtl="0" eaLnBrk="1" fontAlgn="auto" latinLnBrk="0" hangingPunct="0">
                <a:lnSpc>
                  <a:spcPct val="100000"/>
                </a:lnSpc>
                <a:spcBef>
                  <a:spcPts val="0"/>
                </a:spcBef>
                <a:spcAft>
                  <a:spcPts val="0"/>
                </a:spcAft>
                <a:buClrTx/>
                <a:buSzTx/>
                <a:buFontTx/>
                <a:buNone/>
                <a:tabLst/>
                <a:defRPr/>
              </a:pPr>
              <a:t>50</a:t>
            </a:fld>
            <a:endParaRPr kumimoji="0" lang="en-US" sz="1300" b="0" i="0" u="none" strike="noStrike" kern="0" cap="none" spc="0" normalizeH="0" baseline="0" noProof="0">
              <a:ln>
                <a:noFill/>
              </a:ln>
              <a:solidFill>
                <a:srgbClr val="225F98"/>
              </a:solidFill>
              <a:effectLst/>
              <a:uLnTx/>
              <a:uFillTx/>
              <a:latin typeface="Georgia"/>
              <a:sym typeface="Georgia"/>
            </a:endParaRPr>
          </a:p>
        </p:txBody>
      </p:sp>
      <p:sp>
        <p:nvSpPr>
          <p:cNvPr id="34" name="Title 33">
            <a:extLst>
              <a:ext uri="{FF2B5EF4-FFF2-40B4-BE49-F238E27FC236}">
                <a16:creationId xmlns:a16="http://schemas.microsoft.com/office/drawing/2014/main" id="{E3957AA7-1FD9-B6A8-4E89-12C0B79205E0}"/>
              </a:ext>
            </a:extLst>
          </p:cNvPr>
          <p:cNvSpPr>
            <a:spLocks noGrp="1"/>
          </p:cNvSpPr>
          <p:nvPr>
            <p:ph type="ctrTitle"/>
          </p:nvPr>
        </p:nvSpPr>
        <p:spPr>
          <a:xfrm>
            <a:off x="1713949" y="145268"/>
            <a:ext cx="9855199" cy="612648"/>
          </a:xfrm>
        </p:spPr>
        <p:txBody>
          <a:bodyPr>
            <a:normAutofit/>
          </a:bodyPr>
          <a:lstStyle/>
          <a:p>
            <a:r>
              <a:rPr lang="en-US" dirty="0"/>
              <a:t>New parallelization algorithm enables scalable and faster AI training</a:t>
            </a:r>
          </a:p>
        </p:txBody>
      </p:sp>
      <p:sp>
        <p:nvSpPr>
          <p:cNvPr id="8" name="TextBox 7">
            <a:extLst>
              <a:ext uri="{FF2B5EF4-FFF2-40B4-BE49-F238E27FC236}">
                <a16:creationId xmlns:a16="http://schemas.microsoft.com/office/drawing/2014/main" id="{AEAD43B9-6434-6997-F8B0-AEFC832C2CAD}"/>
              </a:ext>
            </a:extLst>
          </p:cNvPr>
          <p:cNvSpPr txBox="1"/>
          <p:nvPr/>
        </p:nvSpPr>
        <p:spPr>
          <a:xfrm>
            <a:off x="406884" y="6273027"/>
            <a:ext cx="4279416" cy="276999"/>
          </a:xfrm>
          <a:prstGeom prst="rect">
            <a:avLst/>
          </a:prstGeom>
          <a:noFill/>
        </p:spPr>
        <p:txBody>
          <a:bodyPr wrap="square">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4C443D">
                    <a:lumMod val="50000"/>
                  </a:srgbClr>
                </a:solidFill>
                <a:effectLst/>
                <a:uLnTx/>
                <a:uFillTx/>
                <a:latin typeface="Abadi MT Std"/>
                <a:sym typeface="Abadi MT Std"/>
              </a:rPr>
              <a:t>Q2 2025 JUMP 2.0 ACE Center. Task 3134.008.  </a:t>
            </a:r>
          </a:p>
        </p:txBody>
      </p:sp>
      <p:sp>
        <p:nvSpPr>
          <p:cNvPr id="14" name="TextBox 13">
            <a:extLst>
              <a:ext uri="{FF2B5EF4-FFF2-40B4-BE49-F238E27FC236}">
                <a16:creationId xmlns:a16="http://schemas.microsoft.com/office/drawing/2014/main" id="{E131C78E-8407-4E3D-7527-1536828B0C92}"/>
              </a:ext>
            </a:extLst>
          </p:cNvPr>
          <p:cNvSpPr txBox="1"/>
          <p:nvPr/>
        </p:nvSpPr>
        <p:spPr>
          <a:xfrm>
            <a:off x="332221" y="937707"/>
            <a:ext cx="6853682" cy="1077218"/>
          </a:xfrm>
          <a:prstGeom prst="rect">
            <a:avLst/>
          </a:prstGeom>
          <a:noFill/>
        </p:spPr>
        <p:txBody>
          <a:bodyPr wrap="square">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F2E4C"/>
                </a:solidFill>
                <a:effectLst/>
                <a:uLnTx/>
                <a:uFillTx/>
                <a:latin typeface="Abadi MT Std"/>
                <a:sym typeface="Abadi MT Std"/>
              </a:rPr>
              <a:t>Problem</a:t>
            </a:r>
            <a:r>
              <a:rPr kumimoji="0" lang="en-US" sz="1600" b="0" i="0" u="none" strike="noStrike" kern="0" cap="none" spc="0" normalizeH="0" baseline="0" noProof="0" dirty="0">
                <a:ln>
                  <a:noFill/>
                </a:ln>
                <a:solidFill>
                  <a:srgbClr val="0F2E4C"/>
                </a:solidFill>
                <a:effectLst/>
                <a:uLnTx/>
                <a:uFillTx/>
                <a:latin typeface="Abadi MT Std"/>
                <a:sym typeface="Abadi MT Std"/>
              </a:rPr>
              <a:t>: Existing algorithms combining Data (DP), Pipeline (PP), and Tensor (TP) Parallelism to allow </a:t>
            </a:r>
            <a:r>
              <a:rPr kumimoji="0" lang="en-US" sz="1600" b="0" i="0" u="none" strike="noStrike" kern="0" cap="none" spc="0" normalizeH="0" baseline="0" noProof="0" dirty="0">
                <a:ln>
                  <a:noFill/>
                </a:ln>
                <a:solidFill>
                  <a:srgbClr val="FF0000"/>
                </a:solidFill>
                <a:effectLst/>
                <a:uLnTx/>
                <a:uFillTx/>
                <a:latin typeface="Abadi MT Std"/>
                <a:sym typeface="Abadi MT Std"/>
              </a:rPr>
              <a:t>bigger AI training jobs are constrained by TP, </a:t>
            </a:r>
            <a:r>
              <a:rPr kumimoji="0" lang="en-US" sz="1600" b="0" i="0" u="none" strike="noStrike" kern="0" cap="none" spc="0" normalizeH="0" baseline="0" noProof="0" dirty="0">
                <a:ln>
                  <a:noFill/>
                </a:ln>
                <a:solidFill>
                  <a:srgbClr val="0F2E4C"/>
                </a:solidFill>
                <a:effectLst/>
                <a:uLnTx/>
                <a:uFillTx/>
                <a:latin typeface="Abadi MT Std"/>
                <a:sym typeface="Abadi MT Std"/>
              </a:rPr>
              <a:t>which is a technique to partition the layers of a large model across multiple GPUs, because </a:t>
            </a:r>
            <a:r>
              <a:rPr kumimoji="0" lang="en-US" sz="1600" b="0" i="0" u="none" strike="noStrike" kern="0" cap="none" spc="0" normalizeH="0" baseline="0" noProof="0" dirty="0">
                <a:ln>
                  <a:noFill/>
                </a:ln>
                <a:solidFill>
                  <a:srgbClr val="FF0000"/>
                </a:solidFill>
                <a:effectLst/>
                <a:uLnTx/>
                <a:uFillTx/>
                <a:latin typeface="Abadi MT Std"/>
                <a:sym typeface="Abadi MT Std"/>
              </a:rPr>
              <a:t>TP incurs the most communication</a:t>
            </a:r>
            <a:r>
              <a:rPr kumimoji="0" lang="en-US" sz="1600" b="0" i="0" u="none" strike="noStrike" kern="0" cap="none" spc="0" normalizeH="0" baseline="0" noProof="0" dirty="0">
                <a:ln>
                  <a:noFill/>
                </a:ln>
                <a:solidFill>
                  <a:srgbClr val="0F2E4C"/>
                </a:solidFill>
                <a:effectLst/>
                <a:uLnTx/>
                <a:uFillTx/>
                <a:latin typeface="Abadi MT Std"/>
                <a:sym typeface="Abadi MT Std"/>
              </a:rPr>
              <a:t>.</a:t>
            </a:r>
          </a:p>
        </p:txBody>
      </p:sp>
      <p:sp>
        <p:nvSpPr>
          <p:cNvPr id="15" name="TextBox 14">
            <a:extLst>
              <a:ext uri="{FF2B5EF4-FFF2-40B4-BE49-F238E27FC236}">
                <a16:creationId xmlns:a16="http://schemas.microsoft.com/office/drawing/2014/main" id="{2DFB1970-BC4E-07C9-73D1-71416AB8D74A}"/>
              </a:ext>
            </a:extLst>
          </p:cNvPr>
          <p:cNvSpPr txBox="1"/>
          <p:nvPr/>
        </p:nvSpPr>
        <p:spPr>
          <a:xfrm>
            <a:off x="7260493" y="937707"/>
            <a:ext cx="4833078" cy="2585323"/>
          </a:xfrm>
          <a:prstGeom prst="rect">
            <a:avLst/>
          </a:prstGeom>
          <a:noFill/>
        </p:spPr>
        <p:txBody>
          <a:bodyPr wrap="square">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F2E4C"/>
                </a:solidFill>
                <a:effectLst/>
                <a:uLnTx/>
                <a:uFillTx/>
                <a:latin typeface="Abadi MT Std"/>
                <a:sym typeface="Abadi MT Std"/>
              </a:rPr>
              <a:t>Impact</a:t>
            </a:r>
            <a:r>
              <a:rPr kumimoji="0" lang="en-US" sz="1600" b="0" i="0" u="none" strike="noStrike" kern="0" cap="none" spc="0" normalizeH="0" baseline="0" noProof="0" dirty="0">
                <a:ln>
                  <a:noFill/>
                </a:ln>
                <a:solidFill>
                  <a:srgbClr val="0F2E4C"/>
                </a:solidFill>
                <a:effectLst/>
                <a:uLnTx/>
                <a:uFillTx/>
                <a:latin typeface="Abadi MT Std"/>
                <a:sym typeface="Abadi MT Std"/>
              </a:rPr>
              <a:t>: Scalable and faster AI training is demonstrated through training GPT-3 (from OpenAI) and Megatron-NLG (from Microsoft and NVIDIA) in a cluster of 256 TPUs.</a:t>
            </a:r>
          </a:p>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err="1">
                <a:ln>
                  <a:noFill/>
                </a:ln>
                <a:solidFill>
                  <a:srgbClr val="0F2E4C"/>
                </a:solidFill>
                <a:effectLst/>
                <a:uLnTx/>
                <a:uFillTx/>
                <a:latin typeface="Abadi MT Std"/>
                <a:sym typeface="Abadi MT Std"/>
              </a:rPr>
              <a:t>MeshSlice</a:t>
            </a:r>
            <a:r>
              <a:rPr kumimoji="0" lang="en-US" sz="1400" b="0" i="0" u="none" strike="noStrike" kern="0" cap="none" spc="0" normalizeH="0" baseline="0" noProof="0" dirty="0">
                <a:ln>
                  <a:noFill/>
                </a:ln>
                <a:solidFill>
                  <a:srgbClr val="0F2E4C"/>
                </a:solidFill>
                <a:effectLst/>
                <a:uLnTx/>
                <a:uFillTx/>
                <a:latin typeface="Abadi MT Std"/>
                <a:sym typeface="Abadi MT Std"/>
              </a:rPr>
              <a:t> </a:t>
            </a:r>
            <a:r>
              <a:rPr kumimoji="0" lang="en-US" sz="1400" b="0" i="0" u="none" strike="noStrike" kern="0" cap="none" spc="0" normalizeH="0" baseline="0" noProof="0" dirty="0">
                <a:ln>
                  <a:noFill/>
                </a:ln>
                <a:solidFill>
                  <a:srgbClr val="0070C0"/>
                </a:solidFill>
                <a:effectLst/>
                <a:uLnTx/>
                <a:uFillTx/>
                <a:latin typeface="Abadi MT Std"/>
                <a:sym typeface="Abadi MT Std"/>
              </a:rPr>
              <a:t>trains them 12.0% and 23.4% faster</a:t>
            </a:r>
            <a:r>
              <a:rPr kumimoji="0" lang="en-US" sz="1400" b="0" i="0" u="none" strike="noStrike" kern="0" cap="none" spc="0" normalizeH="0" baseline="0" noProof="0" dirty="0">
                <a:ln>
                  <a:noFill/>
                </a:ln>
                <a:solidFill>
                  <a:srgbClr val="0F2E4C"/>
                </a:solidFill>
                <a:effectLst/>
                <a:uLnTx/>
                <a:uFillTx/>
                <a:latin typeface="Abadi MT Std"/>
                <a:sym typeface="Abadi MT Std"/>
              </a:rPr>
              <a:t>, respectively, than the state-of-the-art</a:t>
            </a:r>
          </a:p>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err="1">
                <a:ln>
                  <a:noFill/>
                </a:ln>
                <a:solidFill>
                  <a:srgbClr val="0F2E4C"/>
                </a:solidFill>
                <a:effectLst/>
                <a:uLnTx/>
                <a:uFillTx/>
                <a:latin typeface="Abadi MT Std"/>
                <a:sym typeface="Abadi MT Std"/>
              </a:rPr>
              <a:t>MeshSlice</a:t>
            </a:r>
            <a:r>
              <a:rPr kumimoji="0" lang="en-US" sz="1400" b="0" i="0" u="none" strike="noStrike" kern="0" cap="none" spc="0" normalizeH="0" baseline="0" noProof="0" dirty="0">
                <a:ln>
                  <a:noFill/>
                </a:ln>
                <a:solidFill>
                  <a:srgbClr val="0F2E4C"/>
                </a:solidFill>
                <a:effectLst/>
                <a:uLnTx/>
                <a:uFillTx/>
                <a:latin typeface="Abadi MT Std"/>
                <a:sym typeface="Abadi MT Std"/>
              </a:rPr>
              <a:t> maintains </a:t>
            </a:r>
            <a:r>
              <a:rPr kumimoji="0" lang="en-US" sz="1400" b="0" i="0" u="none" strike="noStrike" kern="0" cap="none" spc="0" normalizeH="0" baseline="0" noProof="0" dirty="0">
                <a:ln>
                  <a:noFill/>
                </a:ln>
                <a:solidFill>
                  <a:srgbClr val="0070C0"/>
                </a:solidFill>
                <a:effectLst/>
                <a:uLnTx/>
                <a:uFillTx/>
                <a:latin typeface="Abadi MT Std"/>
                <a:sym typeface="Abadi MT Std"/>
              </a:rPr>
              <a:t>high efficiency up to at least 256-way 2D TP</a:t>
            </a:r>
            <a:endParaRPr kumimoji="0" lang="en-US" sz="1400" b="0" i="0" u="none" strike="noStrike" kern="0" cap="none" spc="0" normalizeH="0" baseline="0" noProof="0" dirty="0">
              <a:ln>
                <a:noFill/>
              </a:ln>
              <a:solidFill>
                <a:srgbClr val="0F2E4C"/>
              </a:solidFill>
              <a:effectLst/>
              <a:uLnTx/>
              <a:uFillTx/>
              <a:latin typeface="Abadi MT Std"/>
              <a:sym typeface="Abadi MT Std"/>
            </a:endParaRPr>
          </a:p>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rgbClr val="0F2E4C"/>
                </a:solidFill>
                <a:effectLst/>
                <a:uLnTx/>
                <a:uFillTx/>
                <a:latin typeface="Abadi MT Std"/>
                <a:sym typeface="Abadi MT Std"/>
              </a:rPr>
              <a:t>Combining </a:t>
            </a:r>
            <a:r>
              <a:rPr kumimoji="0" lang="en-US" sz="1400" b="0" i="0" u="none" strike="noStrike" kern="0" cap="none" spc="0" normalizeH="0" baseline="0" noProof="0" dirty="0" err="1">
                <a:ln>
                  <a:noFill/>
                </a:ln>
                <a:solidFill>
                  <a:srgbClr val="0F2E4C"/>
                </a:solidFill>
                <a:effectLst/>
                <a:uLnTx/>
                <a:uFillTx/>
                <a:latin typeface="Abadi MT Std"/>
                <a:sym typeface="Abadi MT Std"/>
              </a:rPr>
              <a:t>MeshSlice</a:t>
            </a:r>
            <a:r>
              <a:rPr kumimoji="0" lang="en-US" sz="1400" b="0" i="0" u="none" strike="noStrike" kern="0" cap="none" spc="0" normalizeH="0" baseline="0" noProof="0" dirty="0">
                <a:ln>
                  <a:noFill/>
                </a:ln>
                <a:solidFill>
                  <a:srgbClr val="0F2E4C"/>
                </a:solidFill>
                <a:effectLst/>
                <a:uLnTx/>
                <a:uFillTx/>
                <a:latin typeface="Abadi MT Std"/>
                <a:sym typeface="Abadi MT Std"/>
              </a:rPr>
              <a:t> with DP and PP, we can build parallel algorithms that can </a:t>
            </a:r>
            <a:r>
              <a:rPr kumimoji="0" lang="en-US" sz="1400" b="0" i="0" u="none" strike="noStrike" kern="0" cap="none" spc="0" normalizeH="0" baseline="0" noProof="0" dirty="0">
                <a:ln>
                  <a:noFill/>
                </a:ln>
                <a:solidFill>
                  <a:srgbClr val="0070C0"/>
                </a:solidFill>
                <a:effectLst/>
                <a:uLnTx/>
                <a:uFillTx/>
                <a:latin typeface="Abadi MT Std"/>
                <a:sym typeface="Abadi MT Std"/>
              </a:rPr>
              <a:t>scale well to 512K-way parallelism.</a:t>
            </a:r>
          </a:p>
        </p:txBody>
      </p:sp>
      <p:sp>
        <p:nvSpPr>
          <p:cNvPr id="9" name="TextBox 8">
            <a:extLst>
              <a:ext uri="{FF2B5EF4-FFF2-40B4-BE49-F238E27FC236}">
                <a16:creationId xmlns:a16="http://schemas.microsoft.com/office/drawing/2014/main" id="{7DDCF89E-9292-F875-022E-E36D75B2458C}"/>
              </a:ext>
            </a:extLst>
          </p:cNvPr>
          <p:cNvSpPr txBox="1"/>
          <p:nvPr/>
        </p:nvSpPr>
        <p:spPr>
          <a:xfrm>
            <a:off x="332221" y="4403162"/>
            <a:ext cx="7173481" cy="1692771"/>
          </a:xfrm>
          <a:prstGeom prst="rect">
            <a:avLst/>
          </a:prstGeom>
          <a:noFill/>
        </p:spPr>
        <p:txBody>
          <a:bodyPr wrap="square">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F2E4C"/>
                </a:solidFill>
                <a:effectLst/>
                <a:uLnTx/>
                <a:uFillTx/>
                <a:latin typeface="Abadi MT Std"/>
                <a:sym typeface="Abadi MT Std"/>
              </a:rPr>
              <a:t>Approach</a:t>
            </a:r>
            <a:r>
              <a:rPr kumimoji="0" lang="en-US" sz="1600" b="0" i="0" u="none" strike="noStrike" kern="0" cap="none" spc="0" normalizeH="0" baseline="0" noProof="0" dirty="0">
                <a:ln>
                  <a:noFill/>
                </a:ln>
                <a:solidFill>
                  <a:srgbClr val="0F2E4C"/>
                </a:solidFill>
                <a:effectLst/>
                <a:uLnTx/>
                <a:uFillTx/>
                <a:latin typeface="Abadi MT Std"/>
                <a:sym typeface="Abadi MT Std"/>
              </a:rPr>
              <a:t>: </a:t>
            </a:r>
            <a:r>
              <a:rPr kumimoji="0" lang="en-US" sz="1600" b="1" i="0" u="none" strike="noStrike" kern="0" cap="none" spc="0" normalizeH="0" baseline="0" noProof="0" dirty="0" err="1">
                <a:ln>
                  <a:noFill/>
                </a:ln>
                <a:solidFill>
                  <a:srgbClr val="0F2E4C"/>
                </a:solidFill>
                <a:effectLst/>
                <a:uLnTx/>
                <a:uFillTx/>
                <a:latin typeface="Abadi MT Std"/>
                <a:sym typeface="Abadi MT Std"/>
              </a:rPr>
              <a:t>MeshSlice</a:t>
            </a:r>
            <a:r>
              <a:rPr kumimoji="0" lang="en-US" sz="1600" b="0" i="0" u="none" strike="noStrike" kern="0" cap="none" spc="0" normalizeH="0" baseline="0" noProof="0" dirty="0">
                <a:ln>
                  <a:noFill/>
                </a:ln>
                <a:solidFill>
                  <a:srgbClr val="0F2E4C"/>
                </a:solidFill>
                <a:effectLst/>
                <a:uLnTx/>
                <a:uFillTx/>
                <a:latin typeface="Abadi MT Std"/>
                <a:sym typeface="Abadi MT Std"/>
              </a:rPr>
              <a:t> enhances TP with a new algorithm to parallelize General Matrix Multiplication (GeMM) in 2 dimensions (2D; rows and columns in a matrix) that </a:t>
            </a:r>
            <a:r>
              <a:rPr kumimoji="0" lang="en-US" sz="1600" b="0" i="0" u="none" strike="noStrike" kern="0" cap="none" spc="0" normalizeH="0" baseline="0" noProof="0" dirty="0">
                <a:ln>
                  <a:noFill/>
                </a:ln>
                <a:solidFill>
                  <a:srgbClr val="0070C0"/>
                </a:solidFill>
                <a:effectLst/>
                <a:uLnTx/>
                <a:uFillTx/>
                <a:latin typeface="Abadi MT Std"/>
                <a:sym typeface="Abadi MT Std"/>
              </a:rPr>
              <a:t>fully overlaps communication with computation in 2D</a:t>
            </a:r>
            <a:r>
              <a:rPr kumimoji="0" lang="en-US" sz="1600" b="0" i="0" u="none" strike="noStrike" kern="0" cap="none" spc="0" normalizeH="0" baseline="0" noProof="0" dirty="0">
                <a:ln>
                  <a:noFill/>
                </a:ln>
                <a:solidFill>
                  <a:srgbClr val="0F2E4C"/>
                </a:solidFill>
                <a:effectLst/>
                <a:uLnTx/>
                <a:uFillTx/>
                <a:latin typeface="Abadi MT Std"/>
                <a:sym typeface="Abadi MT Std"/>
              </a:rPr>
              <a:t>.</a:t>
            </a:r>
          </a:p>
          <a:p>
            <a:pPr marL="285750" marR="0" lvl="0" indent="-285750" algn="l" defTabSz="914400" rtl="0" eaLnBrk="1" fontAlgn="auto" latinLnBrk="0" hangingPunct="0">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a:ln>
                  <a:noFill/>
                </a:ln>
                <a:solidFill>
                  <a:srgbClr val="0F2E4C"/>
                </a:solidFill>
                <a:effectLst/>
                <a:uLnTx/>
                <a:uFillTx/>
                <a:latin typeface="Abadi MT Std"/>
                <a:sym typeface="Abadi MT Std"/>
              </a:rPr>
              <a:t>The idea is to slice the collective communications (</a:t>
            </a:r>
            <a:r>
              <a:rPr kumimoji="0" lang="en-US" sz="1400" b="0" i="0" u="none" strike="noStrike" kern="0" cap="none" spc="0" normalizeH="0" baseline="0" noProof="0" dirty="0" err="1">
                <a:ln>
                  <a:noFill/>
                </a:ln>
                <a:solidFill>
                  <a:srgbClr val="0F2E4C"/>
                </a:solidFill>
                <a:effectLst/>
                <a:uLnTx/>
                <a:uFillTx/>
                <a:latin typeface="Abadi MT Std"/>
                <a:sym typeface="Abadi MT Std"/>
              </a:rPr>
              <a:t>AllGather</a:t>
            </a:r>
            <a:r>
              <a:rPr kumimoji="0" lang="en-US" sz="1400" b="0" i="0" u="none" strike="noStrike" kern="0" cap="none" spc="0" normalizeH="0" baseline="0" noProof="0" dirty="0">
                <a:ln>
                  <a:noFill/>
                </a:ln>
                <a:solidFill>
                  <a:srgbClr val="0F2E4C"/>
                </a:solidFill>
                <a:effectLst/>
                <a:uLnTx/>
                <a:uFillTx/>
                <a:latin typeface="Abadi MT Std"/>
                <a:sym typeface="Abadi MT Std"/>
              </a:rPr>
              <a:t> and </a:t>
            </a:r>
            <a:r>
              <a:rPr kumimoji="0" lang="en-US" sz="1400" b="0" i="0" u="none" strike="noStrike" kern="0" cap="none" spc="0" normalizeH="0" baseline="0" noProof="0" dirty="0" err="1">
                <a:ln>
                  <a:noFill/>
                </a:ln>
                <a:solidFill>
                  <a:srgbClr val="0F2E4C"/>
                </a:solidFill>
                <a:effectLst/>
                <a:uLnTx/>
                <a:uFillTx/>
                <a:latin typeface="Abadi MT Std"/>
                <a:sym typeface="Abadi MT Std"/>
              </a:rPr>
              <a:t>ReducedScatter</a:t>
            </a:r>
            <a:r>
              <a:rPr kumimoji="0" lang="en-US" sz="1400" b="0" i="0" u="none" strike="noStrike" kern="0" cap="none" spc="0" normalizeH="0" baseline="0" noProof="0" dirty="0">
                <a:ln>
                  <a:noFill/>
                </a:ln>
                <a:solidFill>
                  <a:srgbClr val="0F2E4C"/>
                </a:solidFill>
                <a:effectLst/>
                <a:uLnTx/>
                <a:uFillTx/>
                <a:latin typeface="Abadi MT Std"/>
                <a:sym typeface="Abadi MT Std"/>
              </a:rPr>
              <a:t>) into multiple partial collective operations in a loop. Then, we </a:t>
            </a:r>
            <a:r>
              <a:rPr kumimoji="0" lang="en-US" sz="1400" b="0" i="0" u="none" strike="noStrike" kern="0" cap="none" spc="0" normalizeH="0" baseline="0" noProof="0" dirty="0">
                <a:ln>
                  <a:noFill/>
                </a:ln>
                <a:solidFill>
                  <a:srgbClr val="0070C0"/>
                </a:solidFill>
                <a:effectLst/>
                <a:uLnTx/>
                <a:uFillTx/>
                <a:latin typeface="Abadi MT Std"/>
                <a:sym typeface="Abadi MT Std"/>
              </a:rPr>
              <a:t>apply software pipelining</a:t>
            </a:r>
            <a:r>
              <a:rPr kumimoji="0" lang="en-US" sz="1400" b="0" i="0" u="none" strike="noStrike" kern="0" cap="none" spc="0" normalizeH="0" baseline="0" noProof="0" dirty="0">
                <a:ln>
                  <a:noFill/>
                </a:ln>
                <a:solidFill>
                  <a:srgbClr val="0F2E4C"/>
                </a:solidFill>
                <a:effectLst/>
                <a:uLnTx/>
                <a:uFillTx/>
                <a:latin typeface="Abadi MT Std"/>
                <a:sym typeface="Abadi MT Std"/>
              </a:rPr>
              <a:t> to the loop so that the computation in one iteration overlaps with the communications in the two surrounding iterations.</a:t>
            </a:r>
          </a:p>
        </p:txBody>
      </p:sp>
      <p:pic>
        <p:nvPicPr>
          <p:cNvPr id="7" name="Google Shape;11;p4" descr="A picture containing graphical user interface&#10;&#10;Description automatically generated">
            <a:extLst>
              <a:ext uri="{FF2B5EF4-FFF2-40B4-BE49-F238E27FC236}">
                <a16:creationId xmlns:a16="http://schemas.microsoft.com/office/drawing/2014/main" id="{13B9EB63-B055-3B76-186B-8F54C9231ABC}"/>
              </a:ext>
            </a:extLst>
          </p:cNvPr>
          <p:cNvPicPr preferRelativeResize="0"/>
          <p:nvPr/>
        </p:nvPicPr>
        <p:blipFill rotWithShape="1">
          <a:blip r:embed="rId3">
            <a:alphaModFix/>
          </a:blip>
          <a:srcRect/>
          <a:stretch/>
        </p:blipFill>
        <p:spPr>
          <a:xfrm>
            <a:off x="10411591" y="6053076"/>
            <a:ext cx="1681983" cy="496950"/>
          </a:xfrm>
          <a:prstGeom prst="rect">
            <a:avLst/>
          </a:prstGeom>
          <a:noFill/>
          <a:ln>
            <a:noFill/>
          </a:ln>
        </p:spPr>
      </p:pic>
      <p:sp>
        <p:nvSpPr>
          <p:cNvPr id="12" name="TextBox 11">
            <a:extLst>
              <a:ext uri="{FF2B5EF4-FFF2-40B4-BE49-F238E27FC236}">
                <a16:creationId xmlns:a16="http://schemas.microsoft.com/office/drawing/2014/main" id="{BDCDCA20-2ECA-662C-FB09-08EFF08F6682}"/>
              </a:ext>
            </a:extLst>
          </p:cNvPr>
          <p:cNvSpPr txBox="1"/>
          <p:nvPr/>
        </p:nvSpPr>
        <p:spPr>
          <a:xfrm>
            <a:off x="8033345" y="6079250"/>
            <a:ext cx="2459614" cy="261610"/>
          </a:xfrm>
          <a:prstGeom prst="rect">
            <a:avLst/>
          </a:prstGeom>
          <a:noFill/>
        </p:spPr>
        <p:txBody>
          <a:bodyPr wrap="square" rtlCol="0">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4C443D">
                    <a:lumMod val="50000"/>
                  </a:srgbClr>
                </a:solidFill>
                <a:effectLst/>
                <a:uLnTx/>
                <a:uFillTx/>
                <a:latin typeface="Abadi MT Std"/>
                <a:sym typeface="Abadi MT Std"/>
              </a:rPr>
              <a:t>FLOP utilization under weak scaling</a:t>
            </a:r>
          </a:p>
        </p:txBody>
      </p:sp>
      <p:pic>
        <p:nvPicPr>
          <p:cNvPr id="5" name="Picture 4">
            <a:extLst>
              <a:ext uri="{FF2B5EF4-FFF2-40B4-BE49-F238E27FC236}">
                <a16:creationId xmlns:a16="http://schemas.microsoft.com/office/drawing/2014/main" id="{0074F13C-2CD0-021C-DD2E-6265CD0F0674}"/>
              </a:ext>
            </a:extLst>
          </p:cNvPr>
          <p:cNvPicPr>
            <a:picLocks noChangeAspect="1"/>
          </p:cNvPicPr>
          <p:nvPr/>
        </p:nvPicPr>
        <p:blipFill>
          <a:blip r:embed="rId4"/>
          <a:stretch>
            <a:fillRect/>
          </a:stretch>
        </p:blipFill>
        <p:spPr>
          <a:xfrm>
            <a:off x="51210" y="2604099"/>
            <a:ext cx="6853682" cy="1574794"/>
          </a:xfrm>
          <a:prstGeom prst="rect">
            <a:avLst/>
          </a:prstGeom>
        </p:spPr>
      </p:pic>
      <p:pic>
        <p:nvPicPr>
          <p:cNvPr id="16" name="Picture 15">
            <a:extLst>
              <a:ext uri="{FF2B5EF4-FFF2-40B4-BE49-F238E27FC236}">
                <a16:creationId xmlns:a16="http://schemas.microsoft.com/office/drawing/2014/main" id="{7ED87994-FD28-1E91-9ACD-E86F21BF7300}"/>
              </a:ext>
            </a:extLst>
          </p:cNvPr>
          <p:cNvPicPr>
            <a:picLocks noChangeAspect="1"/>
          </p:cNvPicPr>
          <p:nvPr/>
        </p:nvPicPr>
        <p:blipFill>
          <a:blip r:embed="rId5"/>
          <a:stretch>
            <a:fillRect/>
          </a:stretch>
        </p:blipFill>
        <p:spPr>
          <a:xfrm>
            <a:off x="7788136" y="3475520"/>
            <a:ext cx="4077788" cy="2619898"/>
          </a:xfrm>
          <a:prstGeom prst="rect">
            <a:avLst/>
          </a:prstGeom>
        </p:spPr>
      </p:pic>
      <p:sp>
        <p:nvSpPr>
          <p:cNvPr id="6" name="Rectangle: Rounded Corners 5">
            <a:extLst>
              <a:ext uri="{FF2B5EF4-FFF2-40B4-BE49-F238E27FC236}">
                <a16:creationId xmlns:a16="http://schemas.microsoft.com/office/drawing/2014/main" id="{F55550DC-647A-E021-3AEC-0C5A90198397}"/>
              </a:ext>
            </a:extLst>
          </p:cNvPr>
          <p:cNvSpPr/>
          <p:nvPr/>
        </p:nvSpPr>
        <p:spPr>
          <a:xfrm>
            <a:off x="5943600" y="2014926"/>
            <a:ext cx="1160895" cy="2163968"/>
          </a:xfrm>
          <a:prstGeom prst="roundRect">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0F2E4C"/>
              </a:solidFill>
              <a:effectLst/>
              <a:uLnTx/>
              <a:uFillTx/>
              <a:latin typeface="Helvetica"/>
              <a:sym typeface="Abadi MT Std"/>
            </a:endParaRPr>
          </a:p>
        </p:txBody>
      </p:sp>
      <p:grpSp>
        <p:nvGrpSpPr>
          <p:cNvPr id="19" name="Group 18">
            <a:extLst>
              <a:ext uri="{FF2B5EF4-FFF2-40B4-BE49-F238E27FC236}">
                <a16:creationId xmlns:a16="http://schemas.microsoft.com/office/drawing/2014/main" id="{41DE942B-C661-D890-A9C2-9788C9BD8C66}"/>
              </a:ext>
            </a:extLst>
          </p:cNvPr>
          <p:cNvGrpSpPr/>
          <p:nvPr/>
        </p:nvGrpSpPr>
        <p:grpSpPr>
          <a:xfrm>
            <a:off x="7232909" y="3563498"/>
            <a:ext cx="430887" cy="1022587"/>
            <a:chOff x="7378131" y="3646416"/>
            <a:chExt cx="430887" cy="1022587"/>
          </a:xfrm>
        </p:grpSpPr>
        <p:sp>
          <p:nvSpPr>
            <p:cNvPr id="10" name="TextBox 9">
              <a:extLst>
                <a:ext uri="{FF2B5EF4-FFF2-40B4-BE49-F238E27FC236}">
                  <a16:creationId xmlns:a16="http://schemas.microsoft.com/office/drawing/2014/main" id="{11A5FD41-5E36-19A1-753A-83F77F7428F8}"/>
                </a:ext>
              </a:extLst>
            </p:cNvPr>
            <p:cNvSpPr txBox="1"/>
            <p:nvPr/>
          </p:nvSpPr>
          <p:spPr>
            <a:xfrm rot="16200000">
              <a:off x="7082281" y="3942266"/>
              <a:ext cx="1022587" cy="430887"/>
            </a:xfrm>
            <a:prstGeom prst="rect">
              <a:avLst/>
            </a:prstGeom>
            <a:solidFill>
              <a:schemeClr val="bg1"/>
            </a:solidFill>
            <a:ln>
              <a:noFill/>
            </a:ln>
          </p:spPr>
          <p:txBody>
            <a:bodyPr wrap="square" rtlCol="0">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srgbClr val="0F2E4C"/>
                  </a:solidFill>
                  <a:effectLst/>
                  <a:uLnTx/>
                  <a:uFillTx/>
                  <a:latin typeface="Abadi MT Std"/>
                  <a:sym typeface="Abadi MT Std"/>
                </a:rPr>
                <a:t>Higher Performance</a:t>
              </a:r>
            </a:p>
          </p:txBody>
        </p:sp>
        <p:cxnSp>
          <p:nvCxnSpPr>
            <p:cNvPr id="11" name="Straight Arrow Connector 10">
              <a:extLst>
                <a:ext uri="{FF2B5EF4-FFF2-40B4-BE49-F238E27FC236}">
                  <a16:creationId xmlns:a16="http://schemas.microsoft.com/office/drawing/2014/main" id="{D49C06A3-C710-DE09-4AFE-972E5AE7A79A}"/>
                </a:ext>
              </a:extLst>
            </p:cNvPr>
            <p:cNvCxnSpPr>
              <a:cxnSpLocks/>
            </p:cNvCxnSpPr>
            <p:nvPr/>
          </p:nvCxnSpPr>
          <p:spPr bwMode="auto">
            <a:xfrm flipV="1">
              <a:off x="7796868" y="3735015"/>
              <a:ext cx="0" cy="845387"/>
            </a:xfrm>
            <a:prstGeom prst="straightConnector1">
              <a:avLst/>
            </a:prstGeom>
            <a:noFill/>
            <a:ln w="3175">
              <a:solidFill>
                <a:schemeClr val="tx1"/>
              </a:solidFill>
              <a:round/>
              <a:headEnd/>
              <a:tailEnd type="triangle"/>
            </a:ln>
            <a:extLst>
              <a:ext uri="{909E8E84-426E-40DD-AFC4-6F175D3DCCD1}">
                <a14:hiddenFill xmlns:a14="http://schemas.microsoft.com/office/drawing/2010/main">
                  <a:noFill/>
                </a14:hiddenFill>
              </a:ext>
            </a:extLst>
          </p:spPr>
        </p:cxnSp>
      </p:grpSp>
      <p:sp>
        <p:nvSpPr>
          <p:cNvPr id="4" name="TextBox 3">
            <a:extLst>
              <a:ext uri="{FF2B5EF4-FFF2-40B4-BE49-F238E27FC236}">
                <a16:creationId xmlns:a16="http://schemas.microsoft.com/office/drawing/2014/main" id="{26386CC1-F0F9-89DB-9359-9BAB3EA822FA}"/>
              </a:ext>
            </a:extLst>
          </p:cNvPr>
          <p:cNvSpPr txBox="1"/>
          <p:nvPr/>
        </p:nvSpPr>
        <p:spPr>
          <a:xfrm>
            <a:off x="1067010" y="2020075"/>
            <a:ext cx="4162425" cy="307777"/>
          </a:xfrm>
          <a:prstGeom prst="rect">
            <a:avLst/>
          </a:prstGeom>
          <a:noFill/>
        </p:spPr>
        <p:txBody>
          <a:bodyPr wrap="square" rtlCol="0">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F2E4C"/>
                </a:solidFill>
                <a:effectLst/>
                <a:uLnTx/>
                <a:uFillTx/>
                <a:latin typeface="Abadi MT Std"/>
                <a:sym typeface="Abadi MT Std"/>
              </a:rPr>
              <a:t>Existing Tensor parallelism algorithms</a:t>
            </a:r>
          </a:p>
        </p:txBody>
      </p:sp>
      <p:sp>
        <p:nvSpPr>
          <p:cNvPr id="13" name="Right Brace 12">
            <a:extLst>
              <a:ext uri="{FF2B5EF4-FFF2-40B4-BE49-F238E27FC236}">
                <a16:creationId xmlns:a16="http://schemas.microsoft.com/office/drawing/2014/main" id="{3DAD3D1F-A265-B807-F3F4-C43E06601C1A}"/>
              </a:ext>
            </a:extLst>
          </p:cNvPr>
          <p:cNvSpPr/>
          <p:nvPr/>
        </p:nvSpPr>
        <p:spPr bwMode="auto">
          <a:xfrm rot="16200000">
            <a:off x="3019388" y="-159323"/>
            <a:ext cx="257671" cy="5191547"/>
          </a:xfrm>
          <a:prstGeom prst="rightBrace">
            <a:avLst/>
          </a:prstGeom>
          <a:noFill/>
          <a:ln w="3175">
            <a:solidFill>
              <a:schemeClr val="tx1"/>
            </a:solidFill>
            <a:round/>
            <a:headEnd/>
            <a:tailEnd/>
          </a:ln>
          <a:extLst>
            <a:ext uri="{909E8E84-426E-40DD-AFC4-6F175D3DCCD1}">
              <a14:hiddenFill xmlns:a14="http://schemas.microsoft.com/office/drawing/2010/main">
                <a:noFill/>
              </a14:hiddenFill>
            </a:ext>
          </a:extLst>
        </p:spPr>
        <p:txBody>
          <a:bodyPr rtlCol="0" anchor="ctr"/>
          <a:lstStyle/>
          <a:p>
            <a:pPr marL="0" marR="0" lvl="0" indent="0" algn="ctr" defTabSz="914400" rtl="0" eaLnBrk="1"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F2E4C"/>
              </a:solidFill>
              <a:effectLst/>
              <a:uLnTx/>
              <a:uFillTx/>
              <a:latin typeface="Abadi MT Std"/>
              <a:sym typeface="Abadi MT Std"/>
            </a:endParaRPr>
          </a:p>
        </p:txBody>
      </p:sp>
      <p:sp>
        <p:nvSpPr>
          <p:cNvPr id="17" name="TextBox 16">
            <a:extLst>
              <a:ext uri="{FF2B5EF4-FFF2-40B4-BE49-F238E27FC236}">
                <a16:creationId xmlns:a16="http://schemas.microsoft.com/office/drawing/2014/main" id="{4ABE785E-8D88-1ECB-015F-B096CE36A158}"/>
              </a:ext>
            </a:extLst>
          </p:cNvPr>
          <p:cNvSpPr txBox="1"/>
          <p:nvPr/>
        </p:nvSpPr>
        <p:spPr>
          <a:xfrm>
            <a:off x="6027006" y="2020075"/>
            <a:ext cx="916720" cy="307777"/>
          </a:xfrm>
          <a:prstGeom prst="rect">
            <a:avLst/>
          </a:prstGeom>
          <a:noFill/>
        </p:spPr>
        <p:txBody>
          <a:bodyPr wrap="square" rtlCol="0">
            <a:spAutoFit/>
          </a:bodyPr>
          <a:lstStyle/>
          <a:p>
            <a:pPr marL="0" marR="0" lvl="0" indent="0" algn="ctr" defTabSz="914400" rtl="0" eaLnBrk="1" fontAlgn="auto" latinLnBrk="0" hangingPunct="0">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F2E4C"/>
                </a:solidFill>
                <a:effectLst/>
                <a:uLnTx/>
                <a:uFillTx/>
                <a:latin typeface="Abadi MT Std"/>
                <a:sym typeface="Abadi MT Std"/>
              </a:rPr>
              <a:t>New</a:t>
            </a:r>
          </a:p>
        </p:txBody>
      </p:sp>
      <p:sp>
        <p:nvSpPr>
          <p:cNvPr id="18" name="TextBox 17">
            <a:extLst>
              <a:ext uri="{FF2B5EF4-FFF2-40B4-BE49-F238E27FC236}">
                <a16:creationId xmlns:a16="http://schemas.microsoft.com/office/drawing/2014/main" id="{33C6879D-6C58-BFFC-A9B2-8ED94CF17A52}"/>
              </a:ext>
            </a:extLst>
          </p:cNvPr>
          <p:cNvSpPr txBox="1"/>
          <p:nvPr/>
        </p:nvSpPr>
        <p:spPr>
          <a:xfrm rot="16200000">
            <a:off x="7257601" y="3959374"/>
            <a:ext cx="1146426" cy="230832"/>
          </a:xfrm>
          <a:prstGeom prst="rect">
            <a:avLst/>
          </a:prstGeom>
          <a:noFill/>
        </p:spPr>
        <p:txBody>
          <a:bodyPr wrap="square" rtlCol="0">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4C443D">
                    <a:lumMod val="50000"/>
                  </a:srgbClr>
                </a:solidFill>
                <a:effectLst/>
                <a:uLnTx/>
                <a:uFillTx/>
                <a:latin typeface="Abadi MT Std"/>
                <a:sym typeface="Abadi MT Std"/>
              </a:rPr>
              <a:t>FLOP Utilization</a:t>
            </a:r>
          </a:p>
        </p:txBody>
      </p:sp>
      <p:sp>
        <p:nvSpPr>
          <p:cNvPr id="20" name="TextBox 19">
            <a:extLst>
              <a:ext uri="{FF2B5EF4-FFF2-40B4-BE49-F238E27FC236}">
                <a16:creationId xmlns:a16="http://schemas.microsoft.com/office/drawing/2014/main" id="{9CE0AF75-4FA1-9C52-C5A3-23C9A639369F}"/>
              </a:ext>
            </a:extLst>
          </p:cNvPr>
          <p:cNvSpPr txBox="1"/>
          <p:nvPr/>
        </p:nvSpPr>
        <p:spPr>
          <a:xfrm rot="16200000">
            <a:off x="7231764" y="5195718"/>
            <a:ext cx="1146426" cy="230832"/>
          </a:xfrm>
          <a:prstGeom prst="rect">
            <a:avLst/>
          </a:prstGeom>
          <a:noFill/>
        </p:spPr>
        <p:txBody>
          <a:bodyPr wrap="square" rtlCol="0">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4C443D">
                    <a:lumMod val="50000"/>
                  </a:srgbClr>
                </a:solidFill>
                <a:effectLst/>
                <a:uLnTx/>
                <a:uFillTx/>
                <a:latin typeface="Abadi MT Std"/>
                <a:sym typeface="Abadi MT Std"/>
              </a:rPr>
              <a:t>FLOP Utilization</a:t>
            </a:r>
          </a:p>
        </p:txBody>
      </p:sp>
    </p:spTree>
    <p:extLst>
      <p:ext uri="{BB962C8B-B14F-4D97-AF65-F5344CB8AC3E}">
        <p14:creationId xmlns:p14="http://schemas.microsoft.com/office/powerpoint/2010/main" val="292239808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488E0BB1-9862-02E9-8796-B52A047ABA55}"/>
              </a:ext>
            </a:extLst>
          </p:cNvPr>
          <p:cNvSpPr/>
          <p:nvPr/>
        </p:nvSpPr>
        <p:spPr>
          <a:xfrm>
            <a:off x="838200" y="5148697"/>
            <a:ext cx="10515600" cy="613063"/>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FFFF"/>
                </a:solidFill>
                <a:effectLst/>
                <a:uLnTx/>
                <a:uFillTx/>
                <a:latin typeface="Esteban"/>
                <a:ea typeface="+mn-ea"/>
                <a:cs typeface="+mn-cs"/>
              </a:rPr>
              <a:t>TACOS </a:t>
            </a:r>
            <a:r>
              <a:rPr kumimoji="0" lang="en-US" sz="2800" b="1" i="0" u="none" strike="noStrike" kern="1200" cap="none" spc="0" normalizeH="0" baseline="0" noProof="0" dirty="0">
                <a:ln>
                  <a:noFill/>
                </a:ln>
                <a:solidFill>
                  <a:srgbClr val="FFFFFF"/>
                </a:solidFill>
                <a:effectLst/>
                <a:uLnTx/>
                <a:uFillTx/>
                <a:latin typeface="Esteban"/>
                <a:ea typeface="+mn-ea"/>
                <a:cs typeface="+mn-cs"/>
              </a:rPr>
              <a:t>maximizes network link utilization </a:t>
            </a:r>
            <a:r>
              <a:rPr kumimoji="0" lang="en-US" sz="2800" b="0" i="0" u="none" strike="noStrike" kern="1200" cap="none" spc="0" normalizeH="0" baseline="0" noProof="0" dirty="0">
                <a:ln>
                  <a:noFill/>
                </a:ln>
                <a:solidFill>
                  <a:srgbClr val="FFFFFF"/>
                </a:solidFill>
                <a:effectLst/>
                <a:uLnTx/>
                <a:uFillTx/>
                <a:latin typeface="Esteban"/>
                <a:ea typeface="+mn-ea"/>
                <a:cs typeface="+mn-cs"/>
              </a:rPr>
              <a:t>for all topologies</a:t>
            </a:r>
            <a:endParaRPr kumimoji="0" lang="en-US" sz="2800" b="1" i="0" u="none" strike="noStrike" kern="1200" cap="none" spc="0" normalizeH="0" baseline="0" noProof="0" dirty="0">
              <a:ln>
                <a:noFill/>
              </a:ln>
              <a:solidFill>
                <a:srgbClr val="FFFFFF"/>
              </a:solidFill>
              <a:effectLst/>
              <a:uLnTx/>
              <a:uFillTx/>
              <a:latin typeface="Esteban"/>
              <a:ea typeface="+mn-ea"/>
              <a:cs typeface="+mn-cs"/>
            </a:endParaRPr>
          </a:p>
        </p:txBody>
      </p:sp>
      <p:sp>
        <p:nvSpPr>
          <p:cNvPr id="2" name="Title 1">
            <a:extLst>
              <a:ext uri="{FF2B5EF4-FFF2-40B4-BE49-F238E27FC236}">
                <a16:creationId xmlns:a16="http://schemas.microsoft.com/office/drawing/2014/main" id="{70775172-D095-0E12-35F1-89FA2FAEB59D}"/>
              </a:ext>
            </a:extLst>
          </p:cNvPr>
          <p:cNvSpPr>
            <a:spLocks noGrp="1"/>
          </p:cNvSpPr>
          <p:nvPr>
            <p:ph type="title"/>
          </p:nvPr>
        </p:nvSpPr>
        <p:spPr/>
        <p:txBody>
          <a:bodyPr>
            <a:normAutofit/>
          </a:bodyPr>
          <a:lstStyle/>
          <a:p>
            <a:r>
              <a:rPr lang="en-US" sz="3200" b="1" dirty="0">
                <a:solidFill>
                  <a:srgbClr val="225F98"/>
                </a:solidFill>
                <a:latin typeface="Source Sans Pro" panose="020B0503030403020204" pitchFamily="34" charset="0"/>
                <a:ea typeface="Source Sans Pro" panose="020B0503030403020204" pitchFamily="34" charset="0"/>
              </a:rPr>
              <a:t>Result: High Network Bandwidth Utilization</a:t>
            </a:r>
          </a:p>
        </p:txBody>
      </p:sp>
      <p:pic>
        <p:nvPicPr>
          <p:cNvPr id="7" name="Picture 6">
            <a:extLst>
              <a:ext uri="{FF2B5EF4-FFF2-40B4-BE49-F238E27FC236}">
                <a16:creationId xmlns:a16="http://schemas.microsoft.com/office/drawing/2014/main" id="{74978BBC-816F-4F2D-F53E-CE5118968899}"/>
              </a:ext>
            </a:extLst>
          </p:cNvPr>
          <p:cNvPicPr>
            <a:picLocks noChangeAspect="1"/>
          </p:cNvPicPr>
          <p:nvPr/>
        </p:nvPicPr>
        <p:blipFill>
          <a:blip r:embed="rId2"/>
          <a:stretch>
            <a:fillRect/>
          </a:stretch>
        </p:blipFill>
        <p:spPr>
          <a:xfrm>
            <a:off x="702877" y="1575805"/>
            <a:ext cx="10650923" cy="3219317"/>
          </a:xfrm>
          <a:prstGeom prst="rect">
            <a:avLst/>
          </a:prstGeom>
        </p:spPr>
      </p:pic>
    </p:spTree>
    <p:extLst>
      <p:ext uri="{BB962C8B-B14F-4D97-AF65-F5344CB8AC3E}">
        <p14:creationId xmlns:p14="http://schemas.microsoft.com/office/powerpoint/2010/main" val="2996268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851F6-8146-AD93-B072-297B67CDCD00}"/>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43D8FDC2-C85C-7B76-D64C-EED5F22DDD44}"/>
              </a:ext>
            </a:extLst>
          </p:cNvPr>
          <p:cNvSpPr txBox="1">
            <a:spLocks/>
          </p:cNvSpPr>
          <p:nvPr/>
        </p:nvSpPr>
        <p:spPr>
          <a:xfrm>
            <a:off x="380999" y="265572"/>
            <a:ext cx="11430002" cy="5398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1pPr>
            <a:lvl2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2pPr>
            <a:lvl3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3pPr>
            <a:lvl4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4pPr>
            <a:lvl5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5pPr>
            <a:lvl6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6pPr>
            <a:lvl7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7pPr>
            <a:lvl8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8pPr>
            <a:lvl9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9pPr>
          </a:lstStyle>
          <a:p>
            <a:pPr>
              <a:defRPr/>
            </a:pPr>
            <a:r>
              <a:rPr kumimoji="0" lang="en-US" sz="3200" b="1" i="0" u="none" strike="noStrike" kern="0" cap="none" spc="0" normalizeH="0" baseline="0" noProof="0" dirty="0">
                <a:ln>
                  <a:noFill/>
                </a:ln>
                <a:solidFill>
                  <a:srgbClr val="225F98"/>
                </a:solidFill>
                <a:effectLst/>
                <a:uLnTx/>
                <a:uFillTx/>
                <a:latin typeface="Source Sans Pro" panose="020B0503030403020204" pitchFamily="34" charset="0"/>
                <a:ea typeface="Source Sans Pro" panose="020B0503030403020204" pitchFamily="34" charset="0"/>
                <a:cs typeface="Times New Roman" panose="02020603050405020304" pitchFamily="18" charset="0"/>
                <a:sym typeface="Georgia"/>
              </a:rPr>
              <a:t>Other Optimizations for </a:t>
            </a:r>
            <a:r>
              <a:rPr lang="en-US" sz="3200" b="1" dirty="0">
                <a:latin typeface="Source Sans Pro" panose="020B0503030403020204" pitchFamily="34" charset="0"/>
                <a:ea typeface="Source Sans Pro" panose="020B0503030403020204" pitchFamily="34" charset="0"/>
                <a:cs typeface="Times New Roman" panose="02020603050405020304" pitchFamily="18" charset="0"/>
              </a:rPr>
              <a:t>Collective Communications</a:t>
            </a:r>
            <a:endParaRPr kumimoji="0" lang="en-US" sz="3200" b="1" i="0" u="none" strike="noStrike" kern="0" cap="none" spc="0" normalizeH="0" baseline="0" noProof="0" dirty="0">
              <a:ln>
                <a:noFill/>
              </a:ln>
              <a:solidFill>
                <a:srgbClr val="225F98"/>
              </a:solidFill>
              <a:effectLst/>
              <a:uLnTx/>
              <a:uFillTx/>
              <a:latin typeface="Source Sans Pro" panose="020B0503030403020204" pitchFamily="34" charset="0"/>
              <a:ea typeface="Source Sans Pro" panose="020B0503030403020204" pitchFamily="34" charset="0"/>
              <a:cs typeface="Times New Roman" panose="02020603050405020304" pitchFamily="18" charset="0"/>
              <a:sym typeface="Georgia"/>
            </a:endParaRPr>
          </a:p>
        </p:txBody>
      </p:sp>
      <p:sp>
        <p:nvSpPr>
          <p:cNvPr id="26" name="Content Placeholder 2">
            <a:extLst>
              <a:ext uri="{FF2B5EF4-FFF2-40B4-BE49-F238E27FC236}">
                <a16:creationId xmlns:a16="http://schemas.microsoft.com/office/drawing/2014/main" id="{50557F7D-D015-A95A-5497-F5357D0B16FD}"/>
              </a:ext>
            </a:extLst>
          </p:cNvPr>
          <p:cNvSpPr txBox="1">
            <a:spLocks/>
          </p:cNvSpPr>
          <p:nvPr/>
        </p:nvSpPr>
        <p:spPr>
          <a:xfrm>
            <a:off x="193421" y="1228161"/>
            <a:ext cx="11848762" cy="3669303"/>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Gill Sans"/>
                <a:ea typeface="Gill Sans"/>
                <a:cs typeface="Gill Sans"/>
                <a:sym typeface="Gill Sans"/>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Gill Sans"/>
                <a:ea typeface="Gill Sans"/>
                <a:cs typeface="Gill Sans"/>
                <a:sym typeface="Gill Sans"/>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Gill Sans"/>
                <a:ea typeface="Gill Sans"/>
                <a:cs typeface="Gill Sans"/>
                <a:sym typeface="Gill Sans"/>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r>
              <a:rPr lang="en-US" altLang="en-US" sz="2000" b="1" dirty="0">
                <a:solidFill>
                  <a:srgbClr val="1C4587"/>
                </a:solidFill>
                <a:latin typeface="Georgia" panose="02040502050405020303" pitchFamily="18" charset="0"/>
              </a:rPr>
              <a:t>Tensor Homomorphic Compression (THC) [NSDI’24]</a:t>
            </a:r>
          </a:p>
          <a:p>
            <a:pPr lvl="1"/>
            <a:r>
              <a:rPr lang="en-US" altLang="en-US" sz="2000" dirty="0">
                <a:solidFill>
                  <a:srgbClr val="1C4587"/>
                </a:solidFill>
                <a:latin typeface="Georgia" panose="02040502050405020303" pitchFamily="18" charset="0"/>
              </a:rPr>
              <a:t>Compress gradients to reduce collective traffic</a:t>
            </a:r>
          </a:p>
          <a:p>
            <a:pPr lvl="1"/>
            <a:r>
              <a:rPr lang="en-US" altLang="en-US" sz="2000" dirty="0">
                <a:solidFill>
                  <a:srgbClr val="1C4587"/>
                </a:solidFill>
                <a:latin typeface="Georgia" panose="02040502050405020303" pitchFamily="18" charset="0"/>
              </a:rPr>
              <a:t>Direct aggregation of compressed tensors</a:t>
            </a:r>
          </a:p>
          <a:p>
            <a:r>
              <a:rPr lang="en-US" altLang="en-US" sz="2000" b="1" dirty="0">
                <a:solidFill>
                  <a:srgbClr val="1C4587"/>
                </a:solidFill>
                <a:latin typeface="Georgia" panose="02040502050405020303" pitchFamily="18" charset="0"/>
              </a:rPr>
              <a:t>In-network aggregation </a:t>
            </a:r>
          </a:p>
          <a:p>
            <a:pPr lvl="1"/>
            <a:r>
              <a:rPr lang="en-US" altLang="en-US" sz="2000" dirty="0">
                <a:solidFill>
                  <a:srgbClr val="1C4587"/>
                </a:solidFill>
                <a:latin typeface="Georgia" panose="02040502050405020303" pitchFamily="18" charset="0"/>
              </a:rPr>
              <a:t>Aggregating (compressed) gradients in programmable switches or </a:t>
            </a:r>
            <a:r>
              <a:rPr lang="en-US" altLang="en-US" sz="2000" dirty="0" err="1">
                <a:solidFill>
                  <a:srgbClr val="1C4587"/>
                </a:solidFill>
                <a:latin typeface="Georgia" panose="02040502050405020303" pitchFamily="18" charset="0"/>
              </a:rPr>
              <a:t>smartNICs</a:t>
            </a:r>
            <a:r>
              <a:rPr lang="en-US" altLang="en-US" sz="2000" dirty="0">
                <a:solidFill>
                  <a:srgbClr val="1C4587"/>
                </a:solidFill>
                <a:latin typeface="Georgia" panose="02040502050405020303" pitchFamily="18" charset="0"/>
              </a:rPr>
              <a:t> to further speed up collectives</a:t>
            </a:r>
          </a:p>
          <a:p>
            <a:r>
              <a:rPr lang="en-US" altLang="en-US" sz="2000" b="1" dirty="0" err="1">
                <a:solidFill>
                  <a:srgbClr val="1C4587"/>
                </a:solidFill>
                <a:latin typeface="Georgia" panose="02040502050405020303" pitchFamily="18" charset="0"/>
              </a:rPr>
              <a:t>OptiReduce</a:t>
            </a:r>
            <a:r>
              <a:rPr lang="en-US" altLang="en-US" sz="2000" b="1" dirty="0">
                <a:solidFill>
                  <a:srgbClr val="1C4587"/>
                </a:solidFill>
                <a:latin typeface="Georgia" panose="02040502050405020303" pitchFamily="18" charset="0"/>
              </a:rPr>
              <a:t>: A tail-optimal reduce [NSDI’25]</a:t>
            </a:r>
          </a:p>
          <a:p>
            <a:pPr lvl="1"/>
            <a:r>
              <a:rPr lang="en-US" altLang="en-US" sz="2000" dirty="0">
                <a:solidFill>
                  <a:srgbClr val="1C4587"/>
                </a:solidFill>
                <a:latin typeface="Georgia" panose="02040502050405020303" pitchFamily="18" charset="0"/>
              </a:rPr>
              <a:t>Time-bounded </a:t>
            </a:r>
            <a:r>
              <a:rPr lang="en-US" altLang="en-US" sz="2000" dirty="0" err="1">
                <a:solidFill>
                  <a:srgbClr val="1C4587"/>
                </a:solidFill>
                <a:latin typeface="Georgia" panose="02040502050405020303" pitchFamily="18" charset="0"/>
              </a:rPr>
              <a:t>AllReduce</a:t>
            </a:r>
            <a:r>
              <a:rPr lang="en-US" altLang="en-US" sz="2000" dirty="0">
                <a:solidFill>
                  <a:srgbClr val="1C4587"/>
                </a:solidFill>
                <a:latin typeface="Georgia" panose="02040502050405020303" pitchFamily="18" charset="0"/>
              </a:rPr>
              <a:t> using Transpose </a:t>
            </a:r>
            <a:r>
              <a:rPr lang="en-US" altLang="en-US" sz="2000" dirty="0" err="1">
                <a:solidFill>
                  <a:srgbClr val="1C4587"/>
                </a:solidFill>
                <a:latin typeface="Georgia" panose="02040502050405020303" pitchFamily="18" charset="0"/>
              </a:rPr>
              <a:t>AllReduce</a:t>
            </a:r>
            <a:r>
              <a:rPr lang="en-US" altLang="en-US" sz="2000" dirty="0">
                <a:solidFill>
                  <a:srgbClr val="1C4587"/>
                </a:solidFill>
                <a:latin typeface="Georgia" panose="02040502050405020303" pitchFamily="18" charset="0"/>
              </a:rPr>
              <a:t>, unreliable bounded transport, and adaptive timeouts</a:t>
            </a:r>
          </a:p>
          <a:p>
            <a:pPr lvl="1"/>
            <a:endParaRPr lang="en-US" altLang="en-US" sz="1800" dirty="0">
              <a:solidFill>
                <a:srgbClr val="0F2E4C"/>
              </a:solidFill>
              <a:latin typeface="Georgia" panose="02040502050405020303" pitchFamily="18" charset="0"/>
            </a:endParaRPr>
          </a:p>
          <a:p>
            <a:endParaRPr lang="en-US" altLang="en-US" sz="2200" dirty="0">
              <a:solidFill>
                <a:srgbClr val="0F2E4C"/>
              </a:solidFill>
              <a:latin typeface="Georgia" panose="02040502050405020303" pitchFamily="18" charset="0"/>
            </a:endParaRPr>
          </a:p>
          <a:p>
            <a:endParaRPr lang="en-US" sz="2200" b="1" dirty="0">
              <a:latin typeface="Source Sans Pro" panose="020B0503030403020204" pitchFamily="34" charset="0"/>
              <a:ea typeface="Source Sans Pro" panose="020B0503030403020204" pitchFamily="34" charset="0"/>
            </a:endParaRPr>
          </a:p>
          <a:p>
            <a:pPr lvl="1"/>
            <a:endParaRPr lang="en-US" altLang="en-US" sz="1800" dirty="0">
              <a:solidFill>
                <a:srgbClr val="0F2E4C"/>
              </a:solidFill>
              <a:latin typeface="Georgia" panose="02040502050405020303" pitchFamily="18" charset="0"/>
            </a:endParaRPr>
          </a:p>
          <a:p>
            <a:endParaRPr lang="en-US" altLang="en-US" sz="1800" dirty="0">
              <a:solidFill>
                <a:srgbClr val="0F2E4C"/>
              </a:solidFill>
              <a:latin typeface="Georgia" panose="02040502050405020303" pitchFamily="18" charset="0"/>
            </a:endParaRPr>
          </a:p>
        </p:txBody>
      </p:sp>
    </p:spTree>
    <p:extLst>
      <p:ext uri="{BB962C8B-B14F-4D97-AF65-F5344CB8AC3E}">
        <p14:creationId xmlns:p14="http://schemas.microsoft.com/office/powerpoint/2010/main" val="2162555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6">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 name="Title 1"/>
          <p:cNvSpPr txBox="1">
            <a:spLocks noGrp="1"/>
          </p:cNvSpPr>
          <p:nvPr>
            <p:ph type="title"/>
          </p:nvPr>
        </p:nvSpPr>
        <p:spPr>
          <a:xfrm>
            <a:off x="347472" y="263069"/>
            <a:ext cx="7736793" cy="640081"/>
          </a:xfrm>
          <a:prstGeom prst="rect">
            <a:avLst/>
          </a:prstGeom>
        </p:spPr>
        <p:txBody>
          <a:bodyPr lIns="45719" tIns="45720" rIns="45719" bIns="45720" anchor="ctr">
            <a:normAutofit fontScale="90000"/>
          </a:bodyPr>
          <a:lstStyle>
            <a:lvl1pPr defTabSz="667512">
              <a:defRPr sz="2628"/>
            </a:lvl1pPr>
          </a:lstStyle>
          <a:p>
            <a:r>
              <a:rPr lang="en-US" sz="2800" i="1" dirty="0"/>
              <a:t>OPTIREDUCE</a:t>
            </a:r>
            <a:r>
              <a:rPr lang="en-US" sz="2800" dirty="0"/>
              <a:t>: Resilient and Tail-Optimal </a:t>
            </a:r>
            <a:r>
              <a:rPr lang="en-US" sz="2800" dirty="0" err="1"/>
              <a:t>AllReduce</a:t>
            </a:r>
            <a:r>
              <a:rPr lang="en-US" sz="2800" dirty="0"/>
              <a:t> for Distributed Deep Learning in the Cloud. </a:t>
            </a:r>
            <a:r>
              <a:rPr lang="en-US" sz="2800" b="1" dirty="0"/>
              <a:t>NSDI ‘25</a:t>
            </a:r>
            <a:endParaRPr sz="2800" b="1" dirty="0"/>
          </a:p>
        </p:txBody>
      </p:sp>
      <p:sp>
        <p:nvSpPr>
          <p:cNvPr id="372" name="Slide Number Placeholder 3"/>
          <p:cNvSpPr txBox="1">
            <a:spLocks noGrp="1"/>
          </p:cNvSpPr>
          <p:nvPr>
            <p:ph type="sldNum" sz="quarter" idx="2"/>
          </p:nvPr>
        </p:nvSpPr>
        <p:spPr>
          <a:xfrm>
            <a:off x="11592497" y="6442392"/>
            <a:ext cx="184975" cy="1905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0" tIns="0" rIns="0" bIns="0" anchor="ctr">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r" defTabSz="914400" rtl="0" fontAlgn="auto" latinLnBrk="0" hangingPunct="0">
              <a:lnSpc>
                <a:spcPct val="100000"/>
              </a:lnSpc>
              <a:spcBef>
                <a:spcPts val="0"/>
              </a:spcBef>
              <a:spcAft>
                <a:spcPts val="0"/>
              </a:spcAft>
              <a:buClrTx/>
              <a:buSzTx/>
              <a:buFontTx/>
              <a:buNone/>
              <a:tabLst/>
              <a:defRPr kumimoji="0" sz="1300" b="0" i="0" u="none" strike="noStrike" cap="none" spc="0" normalizeH="0" baseline="0">
                <a:ln>
                  <a:noFill/>
                </a:ln>
                <a:solidFill>
                  <a:srgbClr val="225F98"/>
                </a:solidFill>
                <a:effectLst/>
                <a:uFillTx/>
                <a:latin typeface="Georgia"/>
                <a:ea typeface="Georgia"/>
                <a:cs typeface="Georgia"/>
                <a:sym typeface="Georgia"/>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9pPr>
          </a:lstStyle>
          <a:p>
            <a:pPr marL="0" marR="0" lvl="0" indent="0" algn="r" defTabSz="914400" rtl="0" eaLnBrk="1" fontAlgn="auto" latinLnBrk="0" hangingPunct="0">
              <a:lnSpc>
                <a:spcPct val="100000"/>
              </a:lnSpc>
              <a:spcBef>
                <a:spcPts val="0"/>
              </a:spcBef>
              <a:spcAft>
                <a:spcPts val="0"/>
              </a:spcAft>
              <a:buClrTx/>
              <a:buSzTx/>
              <a:buFontTx/>
              <a:buNone/>
              <a:tabLst/>
              <a:defRPr/>
            </a:pPr>
            <a:fld id="{86CB4B4D-7CA3-9044-876B-883B54F8677D}" type="slidenum">
              <a:rPr lang="en-US" smtClean="0"/>
              <a:pPr marL="0" marR="0" lvl="0" indent="0" algn="r" defTabSz="914400" rtl="0" eaLnBrk="1" fontAlgn="auto" latinLnBrk="0" hangingPunct="0">
                <a:lnSpc>
                  <a:spcPct val="100000"/>
                </a:lnSpc>
                <a:spcBef>
                  <a:spcPts val="0"/>
                </a:spcBef>
                <a:spcAft>
                  <a:spcPts val="0"/>
                </a:spcAft>
                <a:buClrTx/>
                <a:buSzTx/>
                <a:buFontTx/>
                <a:buNone/>
                <a:tabLst/>
                <a:defRPr/>
              </a:pPr>
              <a:t>53</a:t>
            </a:fld>
            <a:endParaRPr kumimoji="0" sz="1300" b="0" i="0" u="none" strike="noStrike" kern="0" cap="none" spc="0" normalizeH="0" baseline="0" noProof="0">
              <a:ln>
                <a:noFill/>
              </a:ln>
              <a:solidFill>
                <a:srgbClr val="225F98"/>
              </a:solidFill>
              <a:effectLst/>
              <a:uLnTx/>
              <a:uFillTx/>
              <a:latin typeface="Georgia"/>
              <a:sym typeface="Georgia"/>
            </a:endParaRPr>
          </a:p>
        </p:txBody>
      </p:sp>
      <p:sp>
        <p:nvSpPr>
          <p:cNvPr id="3" name="Content Placeholder 2">
            <a:extLst>
              <a:ext uri="{FF2B5EF4-FFF2-40B4-BE49-F238E27FC236}">
                <a16:creationId xmlns:a16="http://schemas.microsoft.com/office/drawing/2014/main" id="{EBD75761-AF3C-3EFF-3F1F-C404F4449DDB}"/>
              </a:ext>
            </a:extLst>
          </p:cNvPr>
          <p:cNvSpPr txBox="1">
            <a:spLocks/>
          </p:cNvSpPr>
          <p:nvPr/>
        </p:nvSpPr>
        <p:spPr>
          <a:xfrm>
            <a:off x="330707" y="2576078"/>
            <a:ext cx="11463529" cy="112165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tIns="45720" rIns="45719" bIns="45720" anchor="t">
            <a:norm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9pPr>
          </a:lstStyle>
          <a:p>
            <a:pPr marL="0" marR="0" lvl="0" indent="0" algn="l" defTabSz="868680" rtl="0" eaLnBrk="1" fontAlgn="auto" latinLnBrk="0" hangingPunct="1">
              <a:lnSpc>
                <a:spcPct val="90000"/>
              </a:lnSpc>
              <a:spcBef>
                <a:spcPts val="1000"/>
              </a:spcBef>
              <a:spcAft>
                <a:spcPts val="0"/>
              </a:spcAft>
              <a:buClrTx/>
              <a:buSzPct val="100000"/>
              <a:buFont typeface="Arial"/>
              <a:buNone/>
              <a:tabLst/>
              <a:defRPr sz="1900"/>
            </a:pPr>
            <a:endParaRPr kumimoji="0" lang="en-US" sz="2200" b="0" i="0" u="none" strike="noStrike" kern="0" cap="none" spc="0" normalizeH="0" baseline="0" noProof="0" dirty="0">
              <a:ln>
                <a:noFill/>
              </a:ln>
              <a:solidFill>
                <a:srgbClr val="0F2E4C"/>
              </a:solidFill>
              <a:effectLst/>
              <a:uLnTx/>
              <a:uFillTx/>
              <a:latin typeface="Gill Sans MT" panose="020B0502020104020203" pitchFamily="34" charset="77"/>
              <a:sym typeface="Gill Sans MT"/>
            </a:endParaRPr>
          </a:p>
          <a:p>
            <a:pPr marL="228600" marR="0" lvl="0" indent="-228600" algn="l" defTabSz="868680" rtl="0" eaLnBrk="1" fontAlgn="auto" latinLnBrk="0" hangingPunct="1">
              <a:lnSpc>
                <a:spcPct val="90000"/>
              </a:lnSpc>
              <a:spcBef>
                <a:spcPts val="1000"/>
              </a:spcBef>
              <a:spcAft>
                <a:spcPts val="0"/>
              </a:spcAft>
              <a:buClrTx/>
              <a:buSzPct val="100000"/>
              <a:buFont typeface="Arial"/>
              <a:buChar char="•"/>
              <a:tabLst/>
              <a:defRPr sz="1900"/>
            </a:pPr>
            <a:r>
              <a:rPr kumimoji="0" lang="en-US" sz="2200" b="0" i="0" u="none" strike="noStrike" kern="0" cap="none" spc="0" normalizeH="0" baseline="0" noProof="0" dirty="0">
                <a:ln>
                  <a:noFill/>
                </a:ln>
                <a:solidFill>
                  <a:srgbClr val="0F2E4C"/>
                </a:solidFill>
                <a:effectLst/>
                <a:uLnTx/>
                <a:uFillTx/>
                <a:latin typeface="Gill Sans MT"/>
                <a:sym typeface="Gill Sans MT"/>
              </a:rPr>
              <a:t>Student: </a:t>
            </a:r>
            <a:r>
              <a:rPr kumimoji="0" lang="en-US" sz="2200" b="0" i="0" u="none" strike="noStrike" kern="0" cap="none" spc="0" normalizeH="0" baseline="0" noProof="0" dirty="0" err="1">
                <a:ln>
                  <a:noFill/>
                </a:ln>
                <a:solidFill>
                  <a:srgbClr val="0F2E4C"/>
                </a:solidFill>
                <a:effectLst/>
                <a:uLnTx/>
                <a:uFillTx/>
                <a:latin typeface="Gill Sans MT"/>
                <a:sym typeface="Gill Sans MT"/>
              </a:rPr>
              <a:t>Ertza</a:t>
            </a:r>
            <a:r>
              <a:rPr kumimoji="0" lang="en-US" sz="2200" b="0" i="0" u="none" strike="noStrike" kern="0" cap="none" spc="0" normalizeH="0" baseline="0" noProof="0" dirty="0">
                <a:ln>
                  <a:noFill/>
                </a:ln>
                <a:solidFill>
                  <a:srgbClr val="0F2E4C"/>
                </a:solidFill>
                <a:effectLst/>
                <a:uLnTx/>
                <a:uFillTx/>
                <a:latin typeface="Gill Sans MT"/>
                <a:sym typeface="Gill Sans MT"/>
              </a:rPr>
              <a:t> Warraich; PI: Muhammad Shahbaz</a:t>
            </a:r>
          </a:p>
          <a:p>
            <a:pPr marL="0" marR="0" lvl="0" indent="0" algn="l" defTabSz="868680" rtl="0" eaLnBrk="1" fontAlgn="auto" latinLnBrk="0" hangingPunct="1">
              <a:lnSpc>
                <a:spcPct val="81000"/>
              </a:lnSpc>
              <a:spcBef>
                <a:spcPts val="900"/>
              </a:spcBef>
              <a:spcAft>
                <a:spcPts val="0"/>
              </a:spcAft>
              <a:buClrTx/>
              <a:buSzPct val="100000"/>
              <a:buFont typeface="Arial"/>
              <a:buNone/>
              <a:tabLst/>
              <a:defRPr sz="1900"/>
            </a:pPr>
            <a:endParaRPr kumimoji="0" lang="en-US" sz="1900" b="0" i="0" u="none" strike="noStrike" kern="0" cap="none" spc="0" normalizeH="0" baseline="0" noProof="0" dirty="0">
              <a:ln>
                <a:noFill/>
              </a:ln>
              <a:solidFill>
                <a:srgbClr val="0F2E4C"/>
              </a:solidFill>
              <a:effectLst/>
              <a:uLnTx/>
              <a:uFillTx/>
              <a:latin typeface="Gill Sans MT"/>
              <a:sym typeface="Gill Sans MT"/>
            </a:endParaRPr>
          </a:p>
          <a:p>
            <a:pPr marL="0" marR="0" lvl="0" indent="0" algn="l" defTabSz="868680" rtl="0" eaLnBrk="1" fontAlgn="auto" latinLnBrk="0" hangingPunct="1">
              <a:lnSpc>
                <a:spcPct val="81000"/>
              </a:lnSpc>
              <a:spcBef>
                <a:spcPts val="900"/>
              </a:spcBef>
              <a:spcAft>
                <a:spcPts val="0"/>
              </a:spcAft>
              <a:buClrTx/>
              <a:buSzPct val="100000"/>
              <a:buFont typeface="Arial"/>
              <a:buNone/>
              <a:tabLst/>
              <a:defRPr sz="1900"/>
            </a:pPr>
            <a:endParaRPr kumimoji="0" lang="en-US" sz="1900" b="0" i="0" u="none" strike="noStrike" kern="0" cap="none" spc="0" normalizeH="0" baseline="0" noProof="0" dirty="0">
              <a:ln>
                <a:noFill/>
              </a:ln>
              <a:solidFill>
                <a:srgbClr val="0F2E4C"/>
              </a:solidFill>
              <a:effectLst/>
              <a:uLnTx/>
              <a:uFillTx/>
              <a:latin typeface="Gill Sans MT"/>
              <a:sym typeface="Gill Sans MT"/>
            </a:endParaRPr>
          </a:p>
          <a:p>
            <a:pPr marL="0" marR="0" lvl="0" indent="0" algn="l" defTabSz="868680" rtl="0" eaLnBrk="1" fontAlgn="auto" latinLnBrk="0" hangingPunct="1">
              <a:lnSpc>
                <a:spcPct val="81000"/>
              </a:lnSpc>
              <a:spcBef>
                <a:spcPts val="900"/>
              </a:spcBef>
              <a:spcAft>
                <a:spcPts val="0"/>
              </a:spcAft>
              <a:buClrTx/>
              <a:buSzPct val="100000"/>
              <a:buFont typeface="Arial"/>
              <a:buNone/>
              <a:tabLst/>
              <a:defRPr sz="1900"/>
            </a:pPr>
            <a:endParaRPr kumimoji="0" lang="en-US" sz="1900" b="0" i="0" u="none" strike="noStrike" kern="0" cap="none" spc="0" normalizeH="0" baseline="0" noProof="0" dirty="0">
              <a:ln>
                <a:noFill/>
              </a:ln>
              <a:solidFill>
                <a:srgbClr val="0F2E4C"/>
              </a:solidFill>
              <a:effectLst/>
              <a:uLnTx/>
              <a:uFillTx/>
              <a:latin typeface="Gill Sans MT"/>
              <a:sym typeface="Gill Sans MT"/>
            </a:endParaRPr>
          </a:p>
        </p:txBody>
      </p:sp>
      <p:sp>
        <p:nvSpPr>
          <p:cNvPr id="2" name="Content Placeholder 2">
            <a:extLst>
              <a:ext uri="{FF2B5EF4-FFF2-40B4-BE49-F238E27FC236}">
                <a16:creationId xmlns:a16="http://schemas.microsoft.com/office/drawing/2014/main" id="{D6744824-8609-33B9-E8F0-3D3984F16CB8}"/>
              </a:ext>
            </a:extLst>
          </p:cNvPr>
          <p:cNvSpPr txBox="1">
            <a:spLocks/>
          </p:cNvSpPr>
          <p:nvPr/>
        </p:nvSpPr>
        <p:spPr>
          <a:xfrm>
            <a:off x="330707" y="717455"/>
            <a:ext cx="7898893" cy="2236963"/>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9" tIns="45720" rIns="45719" bIns="45720" anchor="t">
            <a:norm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F2E4C"/>
                </a:solidFill>
                <a:uFillTx/>
                <a:latin typeface="Gill Sans MT"/>
                <a:ea typeface="Gill Sans MT"/>
                <a:cs typeface="Gill Sans MT"/>
                <a:sym typeface="Gill Sans MT"/>
              </a:defRPr>
            </a:lvl9pPr>
          </a:lstStyle>
          <a:p>
            <a:pPr marL="0" marR="0" lvl="0" indent="0" algn="l" defTabSz="868680" rtl="0" eaLnBrk="1" fontAlgn="auto" latinLnBrk="0" hangingPunct="1">
              <a:lnSpc>
                <a:spcPct val="90000"/>
              </a:lnSpc>
              <a:spcBef>
                <a:spcPts val="1000"/>
              </a:spcBef>
              <a:spcAft>
                <a:spcPts val="0"/>
              </a:spcAft>
              <a:buClrTx/>
              <a:buSzPct val="100000"/>
              <a:buFont typeface="Arial"/>
              <a:buNone/>
              <a:tabLst/>
              <a:defRPr sz="1900"/>
            </a:pPr>
            <a:endParaRPr kumimoji="0" lang="en-US" sz="2000" b="0" i="0" u="none" strike="noStrike" kern="0" cap="none" spc="0" normalizeH="0" baseline="0" noProof="0" dirty="0">
              <a:ln>
                <a:noFill/>
              </a:ln>
              <a:solidFill>
                <a:srgbClr val="0F2E4C"/>
              </a:solidFill>
              <a:effectLst/>
              <a:uLnTx/>
              <a:uFillTx/>
              <a:latin typeface="Gill Sans MT" panose="020B0502020104020203" pitchFamily="34" charset="77"/>
              <a:sym typeface="Gill Sans MT"/>
            </a:endParaRPr>
          </a:p>
          <a:p>
            <a:pPr marL="228600" marR="0" lvl="0" indent="-228600" algn="l" defTabSz="868680" rtl="0" eaLnBrk="1" fontAlgn="auto" latinLnBrk="0" hangingPunct="0">
              <a:lnSpc>
                <a:spcPct val="90000"/>
              </a:lnSpc>
              <a:spcBef>
                <a:spcPts val="1000"/>
              </a:spcBef>
              <a:spcAft>
                <a:spcPts val="0"/>
              </a:spcAft>
              <a:buClrTx/>
              <a:buSzPct val="100000"/>
              <a:buFont typeface="Arial"/>
              <a:buChar char="•"/>
              <a:tabLst/>
              <a:defRPr sz="1900"/>
            </a:pPr>
            <a:r>
              <a:rPr kumimoji="0" lang="en-US" sz="2000" b="0" i="0" u="none" strike="noStrike" kern="0" cap="none" spc="0" normalizeH="0" baseline="0" noProof="0" dirty="0">
                <a:ln>
                  <a:noFill/>
                </a:ln>
                <a:solidFill>
                  <a:srgbClr val="0F2E4C"/>
                </a:solidFill>
                <a:effectLst/>
                <a:uLnTx/>
                <a:uFillTx/>
                <a:latin typeface="Gill Sans MT"/>
                <a:sym typeface="Gill Sans MT"/>
              </a:rPr>
              <a:t>Exploiting the domain-specific characteristic of DDL, </a:t>
            </a:r>
            <a:r>
              <a:rPr kumimoji="0" lang="en-US" sz="2000" b="0" i="0" u="none" strike="noStrike" kern="0" cap="none" spc="0" normalizeH="0" baseline="0" noProof="0" dirty="0" err="1">
                <a:ln>
                  <a:noFill/>
                </a:ln>
                <a:solidFill>
                  <a:srgbClr val="0F2E4C"/>
                </a:solidFill>
                <a:effectLst/>
                <a:uLnTx/>
                <a:uFillTx/>
                <a:latin typeface="Gill Sans MT"/>
                <a:sym typeface="Gill Sans MT"/>
              </a:rPr>
              <a:t>OptiReduce</a:t>
            </a:r>
            <a:r>
              <a:rPr kumimoji="0" lang="en-US" sz="2000" b="0" i="0" u="none" strike="noStrike" kern="0" cap="none" spc="0" normalizeH="0" baseline="0" noProof="0" dirty="0">
                <a:ln>
                  <a:noFill/>
                </a:ln>
                <a:solidFill>
                  <a:srgbClr val="0F2E4C"/>
                </a:solidFill>
                <a:effectLst/>
                <a:uLnTx/>
                <a:uFillTx/>
                <a:latin typeface="Gill Sans MT"/>
                <a:sym typeface="Gill Sans MT"/>
              </a:rPr>
              <a:t> introduces (</a:t>
            </a:r>
            <a:r>
              <a:rPr kumimoji="0" lang="en-US" sz="2000" b="0" i="0" u="none" strike="noStrike" kern="0" cap="none" spc="0" normalizeH="0" baseline="0" noProof="0" dirty="0" err="1">
                <a:ln>
                  <a:noFill/>
                </a:ln>
                <a:solidFill>
                  <a:srgbClr val="0F2E4C"/>
                </a:solidFill>
                <a:effectLst/>
                <a:uLnTx/>
                <a:uFillTx/>
                <a:latin typeface="Gill Sans MT"/>
                <a:sym typeface="Gill Sans MT"/>
              </a:rPr>
              <a:t>i</a:t>
            </a:r>
            <a:r>
              <a:rPr kumimoji="0" lang="en-US" sz="2000" b="0" i="0" u="none" strike="noStrike" kern="0" cap="none" spc="0" normalizeH="0" baseline="0" noProof="0" dirty="0">
                <a:ln>
                  <a:noFill/>
                </a:ln>
                <a:solidFill>
                  <a:srgbClr val="0F2E4C"/>
                </a:solidFill>
                <a:effectLst/>
                <a:uLnTx/>
                <a:uFillTx/>
                <a:latin typeface="Gill Sans MT"/>
                <a:sym typeface="Gill Sans MT"/>
              </a:rPr>
              <a:t>) mechanisms (e.g., bounded transport, adaptive timeouts, and Transpose </a:t>
            </a:r>
            <a:r>
              <a:rPr kumimoji="0" lang="en-US" sz="2000" b="0" i="0" u="none" strike="noStrike" kern="0" cap="none" spc="0" normalizeH="0" baseline="0" noProof="0" dirty="0" err="1">
                <a:ln>
                  <a:noFill/>
                </a:ln>
                <a:solidFill>
                  <a:srgbClr val="0F2E4C"/>
                </a:solidFill>
                <a:effectLst/>
                <a:uLnTx/>
                <a:uFillTx/>
                <a:latin typeface="Gill Sans MT"/>
                <a:sym typeface="Gill Sans MT"/>
              </a:rPr>
              <a:t>AllReduce</a:t>
            </a:r>
            <a:r>
              <a:rPr kumimoji="0" lang="en-US" sz="2000" b="0" i="0" u="none" strike="noStrike" kern="0" cap="none" spc="0" normalizeH="0" baseline="0" noProof="0" dirty="0">
                <a:ln>
                  <a:noFill/>
                </a:ln>
                <a:solidFill>
                  <a:srgbClr val="0F2E4C"/>
                </a:solidFill>
                <a:effectLst/>
                <a:uLnTx/>
                <a:uFillTx/>
                <a:latin typeface="Gill Sans MT"/>
                <a:sym typeface="Gill Sans MT"/>
              </a:rPr>
              <a:t>) to improve the DDL jobs’ tail execution time, and (ii) strategies (e.g., Hadamard Transform) to mitigate the impact of loss on model accuracy; achieving up to 70% faster time-to-accuracy compared to state-of-the-art.</a:t>
            </a:r>
          </a:p>
        </p:txBody>
      </p:sp>
      <p:pic>
        <p:nvPicPr>
          <p:cNvPr id="5" name="Picture 4">
            <a:extLst>
              <a:ext uri="{FF2B5EF4-FFF2-40B4-BE49-F238E27FC236}">
                <a16:creationId xmlns:a16="http://schemas.microsoft.com/office/drawing/2014/main" id="{448563BA-5BF5-47DA-99AE-22A249BF8E30}"/>
              </a:ext>
            </a:extLst>
          </p:cNvPr>
          <p:cNvPicPr>
            <a:picLocks noChangeAspect="1"/>
          </p:cNvPicPr>
          <p:nvPr/>
        </p:nvPicPr>
        <p:blipFill>
          <a:blip r:embed="rId3"/>
          <a:stretch>
            <a:fillRect/>
          </a:stretch>
        </p:blipFill>
        <p:spPr>
          <a:xfrm>
            <a:off x="8427499" y="1357061"/>
            <a:ext cx="3451091" cy="4681340"/>
          </a:xfrm>
          <a:prstGeom prst="rect">
            <a:avLst/>
          </a:prstGeom>
        </p:spPr>
      </p:pic>
      <p:pic>
        <p:nvPicPr>
          <p:cNvPr id="7" name="Picture 16" descr="MUHAMMAD SHAHBAZ">
            <a:extLst>
              <a:ext uri="{FF2B5EF4-FFF2-40B4-BE49-F238E27FC236}">
                <a16:creationId xmlns:a16="http://schemas.microsoft.com/office/drawing/2014/main" id="{3A68A206-8824-F80F-1BB3-4BE69D2039A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26163"/>
          <a:stretch/>
        </p:blipFill>
        <p:spPr bwMode="auto">
          <a:xfrm>
            <a:off x="11065312" y="63507"/>
            <a:ext cx="969727" cy="101612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6E194EC3-A45A-3988-982C-72D2F509506A}"/>
              </a:ext>
            </a:extLst>
          </p:cNvPr>
          <p:cNvPicPr>
            <a:picLocks noChangeAspect="1"/>
          </p:cNvPicPr>
          <p:nvPr/>
        </p:nvPicPr>
        <p:blipFill>
          <a:blip r:embed="rId5"/>
          <a:stretch>
            <a:fillRect/>
          </a:stretch>
        </p:blipFill>
        <p:spPr>
          <a:xfrm>
            <a:off x="385870" y="3613765"/>
            <a:ext cx="7788566" cy="2027161"/>
          </a:xfrm>
          <a:prstGeom prst="rect">
            <a:avLst/>
          </a:prstGeom>
        </p:spPr>
      </p:pic>
      <p:pic>
        <p:nvPicPr>
          <p:cNvPr id="2050" name="Picture 2">
            <a:extLst>
              <a:ext uri="{FF2B5EF4-FFF2-40B4-BE49-F238E27FC236}">
                <a16:creationId xmlns:a16="http://schemas.microsoft.com/office/drawing/2014/main" id="{8BFB1A47-B54A-0799-DB69-306F0869D25E}"/>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8425" r="10493" b="19559"/>
          <a:stretch/>
        </p:blipFill>
        <p:spPr bwMode="auto">
          <a:xfrm>
            <a:off x="9950250" y="76102"/>
            <a:ext cx="969727" cy="101401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EC88BA1D-C4E5-5BD1-68D2-1AF78A9D8ED3}"/>
              </a:ext>
            </a:extLst>
          </p:cNvPr>
          <p:cNvSpPr/>
          <p:nvPr/>
        </p:nvSpPr>
        <p:spPr>
          <a:xfrm>
            <a:off x="7041846" y="644829"/>
            <a:ext cx="2908404" cy="572245"/>
          </a:xfrm>
          <a:custGeom>
            <a:avLst/>
            <a:gdLst>
              <a:gd name="connsiteX0" fmla="*/ 0 w 2908404"/>
              <a:gd name="connsiteY0" fmla="*/ 0 h 572245"/>
              <a:gd name="connsiteX1" fmla="*/ 494429 w 2908404"/>
              <a:gd name="connsiteY1" fmla="*/ 0 h 572245"/>
              <a:gd name="connsiteX2" fmla="*/ 1047025 w 2908404"/>
              <a:gd name="connsiteY2" fmla="*/ 0 h 572245"/>
              <a:gd name="connsiteX3" fmla="*/ 1657790 w 2908404"/>
              <a:gd name="connsiteY3" fmla="*/ 0 h 572245"/>
              <a:gd name="connsiteX4" fmla="*/ 2239471 w 2908404"/>
              <a:gd name="connsiteY4" fmla="*/ 0 h 572245"/>
              <a:gd name="connsiteX5" fmla="*/ 2908404 w 2908404"/>
              <a:gd name="connsiteY5" fmla="*/ 0 h 572245"/>
              <a:gd name="connsiteX6" fmla="*/ 2908404 w 2908404"/>
              <a:gd name="connsiteY6" fmla="*/ 572245 h 572245"/>
              <a:gd name="connsiteX7" fmla="*/ 2268555 w 2908404"/>
              <a:gd name="connsiteY7" fmla="*/ 572245 h 572245"/>
              <a:gd name="connsiteX8" fmla="*/ 1774126 w 2908404"/>
              <a:gd name="connsiteY8" fmla="*/ 572245 h 572245"/>
              <a:gd name="connsiteX9" fmla="*/ 1163362 w 2908404"/>
              <a:gd name="connsiteY9" fmla="*/ 572245 h 572245"/>
              <a:gd name="connsiteX10" fmla="*/ 581681 w 2908404"/>
              <a:gd name="connsiteY10" fmla="*/ 572245 h 572245"/>
              <a:gd name="connsiteX11" fmla="*/ 0 w 2908404"/>
              <a:gd name="connsiteY11" fmla="*/ 572245 h 572245"/>
              <a:gd name="connsiteX12" fmla="*/ 0 w 2908404"/>
              <a:gd name="connsiteY12" fmla="*/ 0 h 57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08404" h="572245" fill="none" extrusionOk="0">
                <a:moveTo>
                  <a:pt x="0" y="0"/>
                </a:moveTo>
                <a:cubicBezTo>
                  <a:pt x="151036" y="-15220"/>
                  <a:pt x="391694" y="43816"/>
                  <a:pt x="494429" y="0"/>
                </a:cubicBezTo>
                <a:cubicBezTo>
                  <a:pt x="597164" y="-43816"/>
                  <a:pt x="803865" y="1907"/>
                  <a:pt x="1047025" y="0"/>
                </a:cubicBezTo>
                <a:cubicBezTo>
                  <a:pt x="1290185" y="-1907"/>
                  <a:pt x="1376640" y="49395"/>
                  <a:pt x="1657790" y="0"/>
                </a:cubicBezTo>
                <a:cubicBezTo>
                  <a:pt x="1938940" y="-49395"/>
                  <a:pt x="2036050" y="39224"/>
                  <a:pt x="2239471" y="0"/>
                </a:cubicBezTo>
                <a:cubicBezTo>
                  <a:pt x="2442892" y="-39224"/>
                  <a:pt x="2582485" y="57353"/>
                  <a:pt x="2908404" y="0"/>
                </a:cubicBezTo>
                <a:cubicBezTo>
                  <a:pt x="2914016" y="199483"/>
                  <a:pt x="2864640" y="319521"/>
                  <a:pt x="2908404" y="572245"/>
                </a:cubicBezTo>
                <a:cubicBezTo>
                  <a:pt x="2718758" y="624168"/>
                  <a:pt x="2526424" y="500060"/>
                  <a:pt x="2268555" y="572245"/>
                </a:cubicBezTo>
                <a:cubicBezTo>
                  <a:pt x="2010686" y="644430"/>
                  <a:pt x="2002658" y="557529"/>
                  <a:pt x="1774126" y="572245"/>
                </a:cubicBezTo>
                <a:cubicBezTo>
                  <a:pt x="1545594" y="586961"/>
                  <a:pt x="1337279" y="549163"/>
                  <a:pt x="1163362" y="572245"/>
                </a:cubicBezTo>
                <a:cubicBezTo>
                  <a:pt x="989445" y="595327"/>
                  <a:pt x="837291" y="552921"/>
                  <a:pt x="581681" y="572245"/>
                </a:cubicBezTo>
                <a:cubicBezTo>
                  <a:pt x="326071" y="591569"/>
                  <a:pt x="162802" y="526165"/>
                  <a:pt x="0" y="572245"/>
                </a:cubicBezTo>
                <a:cubicBezTo>
                  <a:pt x="-18016" y="316006"/>
                  <a:pt x="6315" y="258571"/>
                  <a:pt x="0" y="0"/>
                </a:cubicBezTo>
                <a:close/>
              </a:path>
              <a:path w="2908404" h="572245" stroke="0" extrusionOk="0">
                <a:moveTo>
                  <a:pt x="0" y="0"/>
                </a:moveTo>
                <a:cubicBezTo>
                  <a:pt x="200541" y="-15466"/>
                  <a:pt x="421047" y="52831"/>
                  <a:pt x="552597" y="0"/>
                </a:cubicBezTo>
                <a:cubicBezTo>
                  <a:pt x="684147" y="-52831"/>
                  <a:pt x="1003066" y="10259"/>
                  <a:pt x="1134278" y="0"/>
                </a:cubicBezTo>
                <a:cubicBezTo>
                  <a:pt x="1265490" y="-10259"/>
                  <a:pt x="1406804" y="30863"/>
                  <a:pt x="1628706" y="0"/>
                </a:cubicBezTo>
                <a:cubicBezTo>
                  <a:pt x="1850608" y="-30863"/>
                  <a:pt x="1954679" y="52917"/>
                  <a:pt x="2152219" y="0"/>
                </a:cubicBezTo>
                <a:cubicBezTo>
                  <a:pt x="2349759" y="-52917"/>
                  <a:pt x="2711339" y="33261"/>
                  <a:pt x="2908404" y="0"/>
                </a:cubicBezTo>
                <a:cubicBezTo>
                  <a:pt x="2967788" y="127152"/>
                  <a:pt x="2885518" y="310105"/>
                  <a:pt x="2908404" y="572245"/>
                </a:cubicBezTo>
                <a:cubicBezTo>
                  <a:pt x="2726257" y="617391"/>
                  <a:pt x="2509696" y="514761"/>
                  <a:pt x="2297639" y="572245"/>
                </a:cubicBezTo>
                <a:cubicBezTo>
                  <a:pt x="2085583" y="629729"/>
                  <a:pt x="1921855" y="565640"/>
                  <a:pt x="1715958" y="572245"/>
                </a:cubicBezTo>
                <a:cubicBezTo>
                  <a:pt x="1510061" y="578850"/>
                  <a:pt x="1304636" y="558201"/>
                  <a:pt x="1134278" y="572245"/>
                </a:cubicBezTo>
                <a:cubicBezTo>
                  <a:pt x="963920" y="586289"/>
                  <a:pt x="735525" y="539034"/>
                  <a:pt x="552597" y="572245"/>
                </a:cubicBezTo>
                <a:cubicBezTo>
                  <a:pt x="369669" y="605456"/>
                  <a:pt x="114055" y="570488"/>
                  <a:pt x="0" y="572245"/>
                </a:cubicBezTo>
                <a:cubicBezTo>
                  <a:pt x="-23871" y="298496"/>
                  <a:pt x="51910" y="116016"/>
                  <a:pt x="0" y="0"/>
                </a:cubicBezTo>
                <a:close/>
              </a:path>
            </a:pathLst>
          </a:custGeom>
          <a:solidFill>
            <a:srgbClr val="FFC000">
              <a:lumMod val="20000"/>
              <a:lumOff val="80000"/>
            </a:srgbClr>
          </a:solidFill>
          <a:ln w="38100" cap="flat" cmpd="sng" algn="ctr">
            <a:solidFill>
              <a:srgbClr val="FFC000">
                <a:lumMod val="50000"/>
              </a:srgbClr>
            </a:solidFill>
            <a:prstDash val="solid"/>
            <a:miter lim="800000"/>
            <a:extLst>
              <a:ext uri="{C807C97D-BFC1-408E-A445-0C87EB9F89A2}">
                <ask:lineSketchStyleProps xmlns:ask="http://schemas.microsoft.com/office/drawing/2018/sketchyshapes" sd="3922137313">
                  <a:prstGeom prst="rect">
                    <a:avLst/>
                  </a:prstGeom>
                  <ask:type>
                    <ask:lineSketchScribble/>
                  </ask:type>
                </ask:lineSketchStyleProps>
              </a:ext>
            </a:extLst>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50000"/>
                  </a:srgbClr>
                </a:solidFill>
                <a:effectLst/>
                <a:uLnTx/>
                <a:uFillTx/>
                <a:latin typeface="Open Sans" pitchFamily="2" charset="0"/>
                <a:ea typeface="Open Sans" pitchFamily="2" charset="0"/>
                <a:cs typeface="Open Sans" pitchFamily="2" charset="0"/>
                <a:sym typeface="Abadi MT Std"/>
              </a:rPr>
              <a:t>Communication Collectives</a:t>
            </a:r>
          </a:p>
        </p:txBody>
      </p:sp>
    </p:spTree>
    <p:extLst>
      <p:ext uri="{BB962C8B-B14F-4D97-AF65-F5344CB8AC3E}">
        <p14:creationId xmlns:p14="http://schemas.microsoft.com/office/powerpoint/2010/main" val="3040250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D3933-4B9F-7C5F-C611-D5D63CDEA83A}"/>
            </a:ext>
          </a:extLst>
        </p:cNvPr>
        <p:cNvGrpSpPr/>
        <p:nvPr/>
      </p:nvGrpSpPr>
      <p:grpSpPr>
        <a:xfrm>
          <a:off x="0" y="0"/>
          <a:ext cx="0" cy="0"/>
          <a:chOff x="0" y="0"/>
          <a:chExt cx="0" cy="0"/>
        </a:xfrm>
      </p:grpSpPr>
      <p:grpSp>
        <p:nvGrpSpPr>
          <p:cNvPr id="21" name="Group 20">
            <a:extLst>
              <a:ext uri="{FF2B5EF4-FFF2-40B4-BE49-F238E27FC236}">
                <a16:creationId xmlns:a16="http://schemas.microsoft.com/office/drawing/2014/main" id="{4352143F-0122-7BED-EEE4-567112A23631}"/>
              </a:ext>
            </a:extLst>
          </p:cNvPr>
          <p:cNvGrpSpPr/>
          <p:nvPr/>
        </p:nvGrpSpPr>
        <p:grpSpPr>
          <a:xfrm>
            <a:off x="8230529" y="4522282"/>
            <a:ext cx="418962" cy="268954"/>
            <a:chOff x="10860116" y="885762"/>
            <a:chExt cx="742977" cy="586629"/>
          </a:xfrm>
        </p:grpSpPr>
        <p:pic>
          <p:nvPicPr>
            <p:cNvPr id="22" name="Graphic 21">
              <a:extLst>
                <a:ext uri="{FF2B5EF4-FFF2-40B4-BE49-F238E27FC236}">
                  <a16:creationId xmlns:a16="http://schemas.microsoft.com/office/drawing/2014/main" id="{1D698D6D-19AD-4BC3-9F83-C6D7E489630C}"/>
                </a:ext>
              </a:extLst>
            </p:cNvPr>
            <p:cNvPicPr>
              <a:picLocks noChangeAspect="1"/>
            </p:cNvPicPr>
            <p:nvPr/>
          </p:nvPicPr>
          <p:blipFill>
            <a:blip r:embed="rId4">
              <a:extLst>
                <a:ext uri="{96DAC541-7B7A-43D3-8B79-37D633B846F1}">
                  <asvg:svgBlip xmlns:asvg="http://schemas.microsoft.com/office/drawing/2016/SVG/main" r:embed="rId5"/>
                </a:ext>
              </a:extLst>
            </a:blip>
            <a:srcRect b="71474"/>
            <a:stretch/>
          </p:blipFill>
          <p:spPr>
            <a:xfrm>
              <a:off x="10860116" y="885762"/>
              <a:ext cx="742977" cy="293315"/>
            </a:xfrm>
            <a:prstGeom prst="rect">
              <a:avLst/>
            </a:prstGeom>
          </p:spPr>
        </p:pic>
        <p:pic>
          <p:nvPicPr>
            <p:cNvPr id="23" name="Graphic 22">
              <a:extLst>
                <a:ext uri="{FF2B5EF4-FFF2-40B4-BE49-F238E27FC236}">
                  <a16:creationId xmlns:a16="http://schemas.microsoft.com/office/drawing/2014/main" id="{2A1A00E3-3AA9-4341-D48F-EDEF6F822499}"/>
                </a:ext>
              </a:extLst>
            </p:cNvPr>
            <p:cNvPicPr>
              <a:picLocks noChangeAspect="1"/>
            </p:cNvPicPr>
            <p:nvPr/>
          </p:nvPicPr>
          <p:blipFill>
            <a:blip r:embed="rId4">
              <a:extLst>
                <a:ext uri="{96DAC541-7B7A-43D3-8B79-37D633B846F1}">
                  <asvg:svgBlip xmlns:asvg="http://schemas.microsoft.com/office/drawing/2016/SVG/main" r:embed="rId5"/>
                </a:ext>
              </a:extLst>
            </a:blip>
            <a:srcRect t="71474"/>
            <a:stretch/>
          </p:blipFill>
          <p:spPr>
            <a:xfrm>
              <a:off x="10860116" y="1179077"/>
              <a:ext cx="742977" cy="293314"/>
            </a:xfrm>
            <a:prstGeom prst="rect">
              <a:avLst/>
            </a:prstGeom>
          </p:spPr>
        </p:pic>
      </p:grpSp>
      <p:grpSp>
        <p:nvGrpSpPr>
          <p:cNvPr id="24" name="Group 23">
            <a:extLst>
              <a:ext uri="{FF2B5EF4-FFF2-40B4-BE49-F238E27FC236}">
                <a16:creationId xmlns:a16="http://schemas.microsoft.com/office/drawing/2014/main" id="{2BD0B348-2A76-93C8-F1ED-E35CD6BFDD2B}"/>
              </a:ext>
            </a:extLst>
          </p:cNvPr>
          <p:cNvGrpSpPr/>
          <p:nvPr/>
        </p:nvGrpSpPr>
        <p:grpSpPr>
          <a:xfrm>
            <a:off x="5908743" y="1518104"/>
            <a:ext cx="418962" cy="268954"/>
            <a:chOff x="10860116" y="885762"/>
            <a:chExt cx="742977" cy="586629"/>
          </a:xfrm>
        </p:grpSpPr>
        <p:pic>
          <p:nvPicPr>
            <p:cNvPr id="25" name="Graphic 24">
              <a:extLst>
                <a:ext uri="{FF2B5EF4-FFF2-40B4-BE49-F238E27FC236}">
                  <a16:creationId xmlns:a16="http://schemas.microsoft.com/office/drawing/2014/main" id="{0685F3B3-CEA9-ABCA-C427-0A4BBBFC0FFF}"/>
                </a:ext>
              </a:extLst>
            </p:cNvPr>
            <p:cNvPicPr>
              <a:picLocks noChangeAspect="1"/>
            </p:cNvPicPr>
            <p:nvPr/>
          </p:nvPicPr>
          <p:blipFill>
            <a:blip r:embed="rId4">
              <a:extLst>
                <a:ext uri="{96DAC541-7B7A-43D3-8B79-37D633B846F1}">
                  <asvg:svgBlip xmlns:asvg="http://schemas.microsoft.com/office/drawing/2016/SVG/main" r:embed="rId5"/>
                </a:ext>
              </a:extLst>
            </a:blip>
            <a:srcRect b="71474"/>
            <a:stretch/>
          </p:blipFill>
          <p:spPr>
            <a:xfrm>
              <a:off x="10860116" y="885762"/>
              <a:ext cx="742977" cy="293315"/>
            </a:xfrm>
            <a:prstGeom prst="rect">
              <a:avLst/>
            </a:prstGeom>
          </p:spPr>
        </p:pic>
        <p:pic>
          <p:nvPicPr>
            <p:cNvPr id="26" name="Graphic 25">
              <a:extLst>
                <a:ext uri="{FF2B5EF4-FFF2-40B4-BE49-F238E27FC236}">
                  <a16:creationId xmlns:a16="http://schemas.microsoft.com/office/drawing/2014/main" id="{C6492CCC-566F-CED8-9A8B-EE639134BFCD}"/>
                </a:ext>
              </a:extLst>
            </p:cNvPr>
            <p:cNvPicPr>
              <a:picLocks noChangeAspect="1"/>
            </p:cNvPicPr>
            <p:nvPr/>
          </p:nvPicPr>
          <p:blipFill>
            <a:blip r:embed="rId4">
              <a:extLst>
                <a:ext uri="{96DAC541-7B7A-43D3-8B79-37D633B846F1}">
                  <asvg:svgBlip xmlns:asvg="http://schemas.microsoft.com/office/drawing/2016/SVG/main" r:embed="rId5"/>
                </a:ext>
              </a:extLst>
            </a:blip>
            <a:srcRect t="71474"/>
            <a:stretch/>
          </p:blipFill>
          <p:spPr>
            <a:xfrm>
              <a:off x="10860116" y="1179077"/>
              <a:ext cx="742977" cy="293314"/>
            </a:xfrm>
            <a:prstGeom prst="rect">
              <a:avLst/>
            </a:prstGeom>
          </p:spPr>
        </p:pic>
      </p:grpSp>
      <p:grpSp>
        <p:nvGrpSpPr>
          <p:cNvPr id="27" name="Group 26">
            <a:extLst>
              <a:ext uri="{FF2B5EF4-FFF2-40B4-BE49-F238E27FC236}">
                <a16:creationId xmlns:a16="http://schemas.microsoft.com/office/drawing/2014/main" id="{25AE0D1A-7F40-EC53-644A-7CB5FFCF4BDD}"/>
              </a:ext>
            </a:extLst>
          </p:cNvPr>
          <p:cNvGrpSpPr/>
          <p:nvPr/>
        </p:nvGrpSpPr>
        <p:grpSpPr>
          <a:xfrm>
            <a:off x="3592215" y="4513638"/>
            <a:ext cx="418962" cy="268954"/>
            <a:chOff x="10860116" y="885762"/>
            <a:chExt cx="742977" cy="586629"/>
          </a:xfrm>
        </p:grpSpPr>
        <p:pic>
          <p:nvPicPr>
            <p:cNvPr id="28" name="Graphic 27">
              <a:extLst>
                <a:ext uri="{FF2B5EF4-FFF2-40B4-BE49-F238E27FC236}">
                  <a16:creationId xmlns:a16="http://schemas.microsoft.com/office/drawing/2014/main" id="{8D64607A-E101-4043-7866-B13763CD6F83}"/>
                </a:ext>
              </a:extLst>
            </p:cNvPr>
            <p:cNvPicPr>
              <a:picLocks noChangeAspect="1"/>
            </p:cNvPicPr>
            <p:nvPr/>
          </p:nvPicPr>
          <p:blipFill>
            <a:blip r:embed="rId4">
              <a:extLst>
                <a:ext uri="{96DAC541-7B7A-43D3-8B79-37D633B846F1}">
                  <asvg:svgBlip xmlns:asvg="http://schemas.microsoft.com/office/drawing/2016/SVG/main" r:embed="rId5"/>
                </a:ext>
              </a:extLst>
            </a:blip>
            <a:srcRect b="71474"/>
            <a:stretch/>
          </p:blipFill>
          <p:spPr>
            <a:xfrm>
              <a:off x="10860116" y="885762"/>
              <a:ext cx="742977" cy="293315"/>
            </a:xfrm>
            <a:prstGeom prst="rect">
              <a:avLst/>
            </a:prstGeom>
          </p:spPr>
        </p:pic>
        <p:pic>
          <p:nvPicPr>
            <p:cNvPr id="29" name="Graphic 28">
              <a:extLst>
                <a:ext uri="{FF2B5EF4-FFF2-40B4-BE49-F238E27FC236}">
                  <a16:creationId xmlns:a16="http://schemas.microsoft.com/office/drawing/2014/main" id="{630F0893-204E-A049-A639-AB736E6FA135}"/>
                </a:ext>
              </a:extLst>
            </p:cNvPr>
            <p:cNvPicPr>
              <a:picLocks noChangeAspect="1"/>
            </p:cNvPicPr>
            <p:nvPr/>
          </p:nvPicPr>
          <p:blipFill>
            <a:blip r:embed="rId4">
              <a:extLst>
                <a:ext uri="{96DAC541-7B7A-43D3-8B79-37D633B846F1}">
                  <asvg:svgBlip xmlns:asvg="http://schemas.microsoft.com/office/drawing/2016/SVG/main" r:embed="rId5"/>
                </a:ext>
              </a:extLst>
            </a:blip>
            <a:srcRect t="71474"/>
            <a:stretch/>
          </p:blipFill>
          <p:spPr>
            <a:xfrm>
              <a:off x="10860116" y="1179077"/>
              <a:ext cx="742977" cy="293314"/>
            </a:xfrm>
            <a:prstGeom prst="rect">
              <a:avLst/>
            </a:prstGeom>
          </p:spPr>
        </p:pic>
      </p:grpSp>
      <p:grpSp>
        <p:nvGrpSpPr>
          <p:cNvPr id="30" name="Group 29">
            <a:extLst>
              <a:ext uri="{FF2B5EF4-FFF2-40B4-BE49-F238E27FC236}">
                <a16:creationId xmlns:a16="http://schemas.microsoft.com/office/drawing/2014/main" id="{EC44CD95-052F-5165-5FC2-2C8C3450E103}"/>
              </a:ext>
            </a:extLst>
          </p:cNvPr>
          <p:cNvGrpSpPr/>
          <p:nvPr/>
        </p:nvGrpSpPr>
        <p:grpSpPr>
          <a:xfrm>
            <a:off x="5947814" y="6175337"/>
            <a:ext cx="418962" cy="268954"/>
            <a:chOff x="10860116" y="885762"/>
            <a:chExt cx="742977" cy="586629"/>
          </a:xfrm>
        </p:grpSpPr>
        <p:pic>
          <p:nvPicPr>
            <p:cNvPr id="31" name="Graphic 30">
              <a:extLst>
                <a:ext uri="{FF2B5EF4-FFF2-40B4-BE49-F238E27FC236}">
                  <a16:creationId xmlns:a16="http://schemas.microsoft.com/office/drawing/2014/main" id="{9483559F-5284-B8C3-A4C7-15C41E2C9991}"/>
                </a:ext>
              </a:extLst>
            </p:cNvPr>
            <p:cNvPicPr>
              <a:picLocks noChangeAspect="1"/>
            </p:cNvPicPr>
            <p:nvPr/>
          </p:nvPicPr>
          <p:blipFill>
            <a:blip r:embed="rId4">
              <a:extLst>
                <a:ext uri="{96DAC541-7B7A-43D3-8B79-37D633B846F1}">
                  <asvg:svgBlip xmlns:asvg="http://schemas.microsoft.com/office/drawing/2016/SVG/main" r:embed="rId5"/>
                </a:ext>
              </a:extLst>
            </a:blip>
            <a:srcRect b="71474"/>
            <a:stretch/>
          </p:blipFill>
          <p:spPr>
            <a:xfrm>
              <a:off x="10860116" y="885762"/>
              <a:ext cx="742977" cy="293315"/>
            </a:xfrm>
            <a:prstGeom prst="rect">
              <a:avLst/>
            </a:prstGeom>
          </p:spPr>
        </p:pic>
        <p:pic>
          <p:nvPicPr>
            <p:cNvPr id="32" name="Graphic 31">
              <a:extLst>
                <a:ext uri="{FF2B5EF4-FFF2-40B4-BE49-F238E27FC236}">
                  <a16:creationId xmlns:a16="http://schemas.microsoft.com/office/drawing/2014/main" id="{78AD6EFA-CB69-8EB3-C668-BF4D635C4BFD}"/>
                </a:ext>
              </a:extLst>
            </p:cNvPr>
            <p:cNvPicPr>
              <a:picLocks noChangeAspect="1"/>
            </p:cNvPicPr>
            <p:nvPr/>
          </p:nvPicPr>
          <p:blipFill>
            <a:blip r:embed="rId4">
              <a:extLst>
                <a:ext uri="{96DAC541-7B7A-43D3-8B79-37D633B846F1}">
                  <asvg:svgBlip xmlns:asvg="http://schemas.microsoft.com/office/drawing/2016/SVG/main" r:embed="rId5"/>
                </a:ext>
              </a:extLst>
            </a:blip>
            <a:srcRect t="71474"/>
            <a:stretch/>
          </p:blipFill>
          <p:spPr>
            <a:xfrm>
              <a:off x="10860116" y="1179077"/>
              <a:ext cx="742977" cy="293314"/>
            </a:xfrm>
            <a:prstGeom prst="rect">
              <a:avLst/>
            </a:prstGeom>
          </p:spPr>
        </p:pic>
      </p:grpSp>
      <p:grpSp>
        <p:nvGrpSpPr>
          <p:cNvPr id="69" name="Group 68">
            <a:extLst>
              <a:ext uri="{FF2B5EF4-FFF2-40B4-BE49-F238E27FC236}">
                <a16:creationId xmlns:a16="http://schemas.microsoft.com/office/drawing/2014/main" id="{D0524DA9-CCC0-9161-0370-B075B3433837}"/>
              </a:ext>
            </a:extLst>
          </p:cNvPr>
          <p:cNvGrpSpPr/>
          <p:nvPr/>
        </p:nvGrpSpPr>
        <p:grpSpPr>
          <a:xfrm>
            <a:off x="4811958" y="2179430"/>
            <a:ext cx="665065" cy="612576"/>
            <a:chOff x="2486007" y="1670965"/>
            <a:chExt cx="3497971" cy="4199423"/>
          </a:xfrm>
        </p:grpSpPr>
        <p:sp>
          <p:nvSpPr>
            <p:cNvPr id="71" name="Oval 70">
              <a:extLst>
                <a:ext uri="{FF2B5EF4-FFF2-40B4-BE49-F238E27FC236}">
                  <a16:creationId xmlns:a16="http://schemas.microsoft.com/office/drawing/2014/main" id="{E18B14BA-3D1D-3ED9-7D7E-5CCA140FF7AD}"/>
                </a:ext>
              </a:extLst>
            </p:cNvPr>
            <p:cNvSpPr/>
            <p:nvPr/>
          </p:nvSpPr>
          <p:spPr>
            <a:xfrm>
              <a:off x="2486007" y="310209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72" name="Oval 71">
              <a:extLst>
                <a:ext uri="{FF2B5EF4-FFF2-40B4-BE49-F238E27FC236}">
                  <a16:creationId xmlns:a16="http://schemas.microsoft.com/office/drawing/2014/main" id="{455571A9-39B3-2106-5A90-4EACFEE2FC0C}"/>
                </a:ext>
              </a:extLst>
            </p:cNvPr>
            <p:cNvSpPr/>
            <p:nvPr/>
          </p:nvSpPr>
          <p:spPr>
            <a:xfrm>
              <a:off x="2553535" y="422655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73" name="Oval 72">
              <a:extLst>
                <a:ext uri="{FF2B5EF4-FFF2-40B4-BE49-F238E27FC236}">
                  <a16:creationId xmlns:a16="http://schemas.microsoft.com/office/drawing/2014/main" id="{FE18C929-278F-8D8C-A82C-09D5899B8043}"/>
                </a:ext>
              </a:extLst>
            </p:cNvPr>
            <p:cNvSpPr/>
            <p:nvPr/>
          </p:nvSpPr>
          <p:spPr>
            <a:xfrm>
              <a:off x="3431373" y="2182084"/>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74" name="Oval 73">
              <a:extLst>
                <a:ext uri="{FF2B5EF4-FFF2-40B4-BE49-F238E27FC236}">
                  <a16:creationId xmlns:a16="http://schemas.microsoft.com/office/drawing/2014/main" id="{129FF048-1B40-46DE-54F3-60B21EA223C5}"/>
                </a:ext>
              </a:extLst>
            </p:cNvPr>
            <p:cNvSpPr/>
            <p:nvPr/>
          </p:nvSpPr>
          <p:spPr>
            <a:xfrm>
              <a:off x="3431373" y="3549326"/>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75" name="Oval 74">
              <a:extLst>
                <a:ext uri="{FF2B5EF4-FFF2-40B4-BE49-F238E27FC236}">
                  <a16:creationId xmlns:a16="http://schemas.microsoft.com/office/drawing/2014/main" id="{9179330F-5775-E0B7-5584-B22D0F3B34D9}"/>
                </a:ext>
              </a:extLst>
            </p:cNvPr>
            <p:cNvSpPr/>
            <p:nvPr/>
          </p:nvSpPr>
          <p:spPr>
            <a:xfrm>
              <a:off x="3431372" y="48910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76" name="Oval 75">
              <a:extLst>
                <a:ext uri="{FF2B5EF4-FFF2-40B4-BE49-F238E27FC236}">
                  <a16:creationId xmlns:a16="http://schemas.microsoft.com/office/drawing/2014/main" id="{5BDC960F-4A11-E26E-5949-105A23805BB4}"/>
                </a:ext>
              </a:extLst>
            </p:cNvPr>
            <p:cNvSpPr/>
            <p:nvPr/>
          </p:nvSpPr>
          <p:spPr>
            <a:xfrm>
              <a:off x="4511791" y="1670965"/>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77" name="Oval 76">
              <a:extLst>
                <a:ext uri="{FF2B5EF4-FFF2-40B4-BE49-F238E27FC236}">
                  <a16:creationId xmlns:a16="http://schemas.microsoft.com/office/drawing/2014/main" id="{B0CB602F-B644-7D1E-A2F3-FCE6AE566CA0}"/>
                </a:ext>
              </a:extLst>
            </p:cNvPr>
            <p:cNvSpPr/>
            <p:nvPr/>
          </p:nvSpPr>
          <p:spPr>
            <a:xfrm>
              <a:off x="4511790" y="284653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78" name="Oval 77">
              <a:extLst>
                <a:ext uri="{FF2B5EF4-FFF2-40B4-BE49-F238E27FC236}">
                  <a16:creationId xmlns:a16="http://schemas.microsoft.com/office/drawing/2014/main" id="{A06CBA53-D48B-69B3-84B6-900B6B0A158A}"/>
                </a:ext>
              </a:extLst>
            </p:cNvPr>
            <p:cNvSpPr/>
            <p:nvPr/>
          </p:nvSpPr>
          <p:spPr>
            <a:xfrm>
              <a:off x="4511790" y="41371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79" name="Oval 78">
              <a:extLst>
                <a:ext uri="{FF2B5EF4-FFF2-40B4-BE49-F238E27FC236}">
                  <a16:creationId xmlns:a16="http://schemas.microsoft.com/office/drawing/2014/main" id="{B86F4534-C336-E078-E914-A563E67BEBCF}"/>
                </a:ext>
              </a:extLst>
            </p:cNvPr>
            <p:cNvSpPr/>
            <p:nvPr/>
          </p:nvSpPr>
          <p:spPr>
            <a:xfrm>
              <a:off x="4538799" y="5359269"/>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cxnSp>
          <p:nvCxnSpPr>
            <p:cNvPr id="80" name="Straight Connector 79">
              <a:extLst>
                <a:ext uri="{FF2B5EF4-FFF2-40B4-BE49-F238E27FC236}">
                  <a16:creationId xmlns:a16="http://schemas.microsoft.com/office/drawing/2014/main" id="{DB3A1C93-08DD-4AF0-FE84-9248D14B4FE0}"/>
                </a:ext>
              </a:extLst>
            </p:cNvPr>
            <p:cNvCxnSpPr>
              <a:cxnSpLocks/>
              <a:stCxn id="71" idx="6"/>
              <a:endCxn id="73"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67B86C46-98E5-4F3C-136F-31E111E5E8D3}"/>
                </a:ext>
              </a:extLst>
            </p:cNvPr>
            <p:cNvCxnSpPr>
              <a:cxnSpLocks/>
              <a:stCxn id="71" idx="6"/>
              <a:endCxn id="74" idx="2"/>
            </p:cNvCxnSpPr>
            <p:nvPr/>
          </p:nvCxnSpPr>
          <p:spPr>
            <a:xfrm>
              <a:off x="3039721" y="3357657"/>
              <a:ext cx="391652" cy="44722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D1A16C29-BF6D-1E07-3DDE-71B50EC16EF7}"/>
                </a:ext>
              </a:extLst>
            </p:cNvPr>
            <p:cNvCxnSpPr>
              <a:cxnSpLocks/>
              <a:stCxn id="71" idx="6"/>
              <a:endCxn id="75" idx="1"/>
            </p:cNvCxnSpPr>
            <p:nvPr/>
          </p:nvCxnSpPr>
          <p:spPr>
            <a:xfrm>
              <a:off x="3039721" y="3357657"/>
              <a:ext cx="472740" cy="160820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80875441-2CFC-7456-FDE6-EC1399A36EBA}"/>
                </a:ext>
              </a:extLst>
            </p:cNvPr>
            <p:cNvCxnSpPr>
              <a:cxnSpLocks/>
              <a:stCxn id="72" idx="7"/>
              <a:endCxn id="73" idx="3"/>
            </p:cNvCxnSpPr>
            <p:nvPr/>
          </p:nvCxnSpPr>
          <p:spPr>
            <a:xfrm flipV="1">
              <a:off x="3026159" y="2618351"/>
              <a:ext cx="486303" cy="168305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78F4919B-F574-8C23-A166-14884F2AF8B7}"/>
                </a:ext>
              </a:extLst>
            </p:cNvPr>
            <p:cNvCxnSpPr>
              <a:cxnSpLocks/>
              <a:stCxn id="72" idx="7"/>
              <a:endCxn id="74" idx="2"/>
            </p:cNvCxnSpPr>
            <p:nvPr/>
          </p:nvCxnSpPr>
          <p:spPr>
            <a:xfrm flipV="1">
              <a:off x="3026159" y="3804886"/>
              <a:ext cx="405213" cy="49652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2F76F62B-8A88-19BE-8E7B-D93A74CF1B4C}"/>
                </a:ext>
              </a:extLst>
            </p:cNvPr>
            <p:cNvCxnSpPr>
              <a:cxnSpLocks/>
              <a:stCxn id="72" idx="7"/>
              <a:endCxn id="75" idx="1"/>
            </p:cNvCxnSpPr>
            <p:nvPr/>
          </p:nvCxnSpPr>
          <p:spPr>
            <a:xfrm>
              <a:off x="3026159" y="4301409"/>
              <a:ext cx="486301" cy="6644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C59735A8-3FD8-AF4E-AC66-209D1028BA7A}"/>
                </a:ext>
              </a:extLst>
            </p:cNvPr>
            <p:cNvCxnSpPr>
              <a:cxnSpLocks/>
              <a:stCxn id="73" idx="6"/>
              <a:endCxn id="76" idx="2"/>
            </p:cNvCxnSpPr>
            <p:nvPr/>
          </p:nvCxnSpPr>
          <p:spPr>
            <a:xfrm flipV="1">
              <a:off x="3985087" y="1926524"/>
              <a:ext cx="526703" cy="51111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58E493C0-9AFA-C032-BCD5-CDA6C7E7497C}"/>
                </a:ext>
              </a:extLst>
            </p:cNvPr>
            <p:cNvCxnSpPr>
              <a:cxnSpLocks/>
              <a:stCxn id="77" idx="2"/>
              <a:endCxn id="73" idx="6"/>
            </p:cNvCxnSpPr>
            <p:nvPr/>
          </p:nvCxnSpPr>
          <p:spPr>
            <a:xfrm flipH="1" flipV="1">
              <a:off x="3985087" y="2437643"/>
              <a:ext cx="526702" cy="66445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8DE50EC3-1D4B-A48B-CD26-A5B1898A84E7}"/>
                </a:ext>
              </a:extLst>
            </p:cNvPr>
            <p:cNvCxnSpPr>
              <a:cxnSpLocks/>
              <a:stCxn id="78" idx="1"/>
              <a:endCxn id="73" idx="6"/>
            </p:cNvCxnSpPr>
            <p:nvPr/>
          </p:nvCxnSpPr>
          <p:spPr>
            <a:xfrm flipH="1" flipV="1">
              <a:off x="3985087" y="2437643"/>
              <a:ext cx="607792" cy="177432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1E196A39-26BA-7787-98A2-D6E99007F773}"/>
                </a:ext>
              </a:extLst>
            </p:cNvPr>
            <p:cNvCxnSpPr>
              <a:cxnSpLocks/>
              <a:stCxn id="76" idx="2"/>
              <a:endCxn id="74" idx="6"/>
            </p:cNvCxnSpPr>
            <p:nvPr/>
          </p:nvCxnSpPr>
          <p:spPr>
            <a:xfrm flipH="1">
              <a:off x="3985086" y="1926524"/>
              <a:ext cx="526704" cy="187836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4EFBC55F-B019-5027-B00F-A09ECD08BD2D}"/>
                </a:ext>
              </a:extLst>
            </p:cNvPr>
            <p:cNvCxnSpPr>
              <a:cxnSpLocks/>
              <a:stCxn id="74" idx="6"/>
              <a:endCxn id="77" idx="2"/>
            </p:cNvCxnSpPr>
            <p:nvPr/>
          </p:nvCxnSpPr>
          <p:spPr>
            <a:xfrm flipV="1">
              <a:off x="3985086" y="3102098"/>
              <a:ext cx="526703" cy="70278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1F87CFAE-350D-E88D-049E-EDB47A317016}"/>
                </a:ext>
              </a:extLst>
            </p:cNvPr>
            <p:cNvCxnSpPr>
              <a:cxnSpLocks/>
              <a:stCxn id="78" idx="1"/>
              <a:endCxn id="74" idx="6"/>
            </p:cNvCxnSpPr>
            <p:nvPr/>
          </p:nvCxnSpPr>
          <p:spPr>
            <a:xfrm flipH="1" flipV="1">
              <a:off x="3985086" y="3804886"/>
              <a:ext cx="607793" cy="40707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565AA91C-E9F2-4714-EB8C-5EAFAB237250}"/>
                </a:ext>
              </a:extLst>
            </p:cNvPr>
            <p:cNvCxnSpPr>
              <a:cxnSpLocks/>
              <a:stCxn id="79" idx="1"/>
              <a:endCxn id="74" idx="6"/>
            </p:cNvCxnSpPr>
            <p:nvPr/>
          </p:nvCxnSpPr>
          <p:spPr>
            <a:xfrm flipH="1" flipV="1">
              <a:off x="3985086" y="3804886"/>
              <a:ext cx="634802" cy="162923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E51C20C5-FE64-5626-A6F5-1BE63D2E8646}"/>
                </a:ext>
              </a:extLst>
            </p:cNvPr>
            <p:cNvCxnSpPr>
              <a:cxnSpLocks/>
              <a:stCxn id="76" idx="2"/>
              <a:endCxn id="75" idx="7"/>
            </p:cNvCxnSpPr>
            <p:nvPr/>
          </p:nvCxnSpPr>
          <p:spPr>
            <a:xfrm flipH="1">
              <a:off x="3903996" y="1926524"/>
              <a:ext cx="607795" cy="303934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9DA62E76-6496-3D9F-0C22-AB43CEF77E68}"/>
                </a:ext>
              </a:extLst>
            </p:cNvPr>
            <p:cNvCxnSpPr>
              <a:cxnSpLocks/>
              <a:stCxn id="75" idx="7"/>
              <a:endCxn id="77" idx="2"/>
            </p:cNvCxnSpPr>
            <p:nvPr/>
          </p:nvCxnSpPr>
          <p:spPr>
            <a:xfrm flipV="1">
              <a:off x="3903996" y="3102098"/>
              <a:ext cx="607794" cy="186376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E5593BB4-B879-D037-DBBA-52E660801410}"/>
                </a:ext>
              </a:extLst>
            </p:cNvPr>
            <p:cNvCxnSpPr>
              <a:cxnSpLocks/>
              <a:stCxn id="75" idx="7"/>
              <a:endCxn id="78" idx="1"/>
            </p:cNvCxnSpPr>
            <p:nvPr/>
          </p:nvCxnSpPr>
          <p:spPr>
            <a:xfrm flipV="1">
              <a:off x="3903996" y="4211964"/>
              <a:ext cx="688883" cy="75390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5FF7458A-30DE-292D-F69F-6F2DB0D27A84}"/>
                </a:ext>
              </a:extLst>
            </p:cNvPr>
            <p:cNvCxnSpPr>
              <a:cxnSpLocks/>
              <a:stCxn id="75" idx="7"/>
              <a:endCxn id="79" idx="1"/>
            </p:cNvCxnSpPr>
            <p:nvPr/>
          </p:nvCxnSpPr>
          <p:spPr>
            <a:xfrm>
              <a:off x="3903996" y="4965865"/>
              <a:ext cx="715892" cy="4682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0658D622-8E1F-6509-28D3-622B737930A4}"/>
                </a:ext>
              </a:extLst>
            </p:cNvPr>
            <p:cNvCxnSpPr>
              <a:cxnSpLocks/>
              <a:stCxn id="71" idx="6"/>
              <a:endCxn id="73"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C0DCDE11-1D70-A908-44A0-3F652E3F1452}"/>
                </a:ext>
              </a:extLst>
            </p:cNvPr>
            <p:cNvCxnSpPr>
              <a:cxnSpLocks/>
              <a:stCxn id="102" idx="2"/>
              <a:endCxn id="76" idx="6"/>
            </p:cNvCxnSpPr>
            <p:nvPr/>
          </p:nvCxnSpPr>
          <p:spPr>
            <a:xfrm flipH="1" flipV="1">
              <a:off x="5065505" y="1926525"/>
              <a:ext cx="364759" cy="181044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2AB29A5B-1193-C44C-CD24-D945D62E0465}"/>
                </a:ext>
              </a:extLst>
            </p:cNvPr>
            <p:cNvCxnSpPr>
              <a:cxnSpLocks/>
              <a:stCxn id="102" idx="2"/>
              <a:endCxn id="77" idx="6"/>
            </p:cNvCxnSpPr>
            <p:nvPr/>
          </p:nvCxnSpPr>
          <p:spPr>
            <a:xfrm flipH="1" flipV="1">
              <a:off x="5065504" y="3102098"/>
              <a:ext cx="364760" cy="63486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C0DD0DF2-150F-0CEF-D922-D3B2CD52BA9E}"/>
                </a:ext>
              </a:extLst>
            </p:cNvPr>
            <p:cNvCxnSpPr>
              <a:cxnSpLocks/>
              <a:stCxn id="102" idx="2"/>
              <a:endCxn id="78" idx="6"/>
            </p:cNvCxnSpPr>
            <p:nvPr/>
          </p:nvCxnSpPr>
          <p:spPr>
            <a:xfrm flipH="1">
              <a:off x="5065504" y="3736967"/>
              <a:ext cx="364760" cy="6557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B8A251AB-AB19-AF4B-CF12-52EEFF5E53C8}"/>
                </a:ext>
              </a:extLst>
            </p:cNvPr>
            <p:cNvCxnSpPr>
              <a:cxnSpLocks/>
              <a:stCxn id="102" idx="2"/>
              <a:endCxn id="79" idx="6"/>
            </p:cNvCxnSpPr>
            <p:nvPr/>
          </p:nvCxnSpPr>
          <p:spPr>
            <a:xfrm flipH="1">
              <a:off x="5092513" y="3736967"/>
              <a:ext cx="337751" cy="187786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102" name="Oval 101">
              <a:extLst>
                <a:ext uri="{FF2B5EF4-FFF2-40B4-BE49-F238E27FC236}">
                  <a16:creationId xmlns:a16="http://schemas.microsoft.com/office/drawing/2014/main" id="{B5701216-6770-E8A3-7400-B1439163A862}"/>
                </a:ext>
              </a:extLst>
            </p:cNvPr>
            <p:cNvSpPr/>
            <p:nvPr/>
          </p:nvSpPr>
          <p:spPr>
            <a:xfrm>
              <a:off x="5430264" y="3481407"/>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03" name="Group 102">
            <a:extLst>
              <a:ext uri="{FF2B5EF4-FFF2-40B4-BE49-F238E27FC236}">
                <a16:creationId xmlns:a16="http://schemas.microsoft.com/office/drawing/2014/main" id="{64B79962-1C8A-FAF7-A69C-7F170D2664FB}"/>
              </a:ext>
            </a:extLst>
          </p:cNvPr>
          <p:cNvGrpSpPr/>
          <p:nvPr/>
        </p:nvGrpSpPr>
        <p:grpSpPr>
          <a:xfrm>
            <a:off x="2559850" y="3490474"/>
            <a:ext cx="665065" cy="612576"/>
            <a:chOff x="2486007" y="1670965"/>
            <a:chExt cx="3497971" cy="4199423"/>
          </a:xfrm>
        </p:grpSpPr>
        <p:sp>
          <p:nvSpPr>
            <p:cNvPr id="104" name="Oval 103">
              <a:extLst>
                <a:ext uri="{FF2B5EF4-FFF2-40B4-BE49-F238E27FC236}">
                  <a16:creationId xmlns:a16="http://schemas.microsoft.com/office/drawing/2014/main" id="{B9815FCC-EF2B-36A3-FC9A-F1D7F5095294}"/>
                </a:ext>
              </a:extLst>
            </p:cNvPr>
            <p:cNvSpPr/>
            <p:nvPr/>
          </p:nvSpPr>
          <p:spPr>
            <a:xfrm>
              <a:off x="2486007" y="310209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05" name="Oval 104">
              <a:extLst>
                <a:ext uri="{FF2B5EF4-FFF2-40B4-BE49-F238E27FC236}">
                  <a16:creationId xmlns:a16="http://schemas.microsoft.com/office/drawing/2014/main" id="{F43E1DDB-8454-A0AB-76B9-C5CF40BF1B59}"/>
                </a:ext>
              </a:extLst>
            </p:cNvPr>
            <p:cNvSpPr/>
            <p:nvPr/>
          </p:nvSpPr>
          <p:spPr>
            <a:xfrm>
              <a:off x="2553535" y="422655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06" name="Oval 105">
              <a:extLst>
                <a:ext uri="{FF2B5EF4-FFF2-40B4-BE49-F238E27FC236}">
                  <a16:creationId xmlns:a16="http://schemas.microsoft.com/office/drawing/2014/main" id="{9F4E1404-E558-4853-C29C-999368E11BFD}"/>
                </a:ext>
              </a:extLst>
            </p:cNvPr>
            <p:cNvSpPr/>
            <p:nvPr/>
          </p:nvSpPr>
          <p:spPr>
            <a:xfrm>
              <a:off x="3431373" y="2182084"/>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07" name="Oval 106">
              <a:extLst>
                <a:ext uri="{FF2B5EF4-FFF2-40B4-BE49-F238E27FC236}">
                  <a16:creationId xmlns:a16="http://schemas.microsoft.com/office/drawing/2014/main" id="{F0EE44A5-5171-E85E-A537-064A3B625CDE}"/>
                </a:ext>
              </a:extLst>
            </p:cNvPr>
            <p:cNvSpPr/>
            <p:nvPr/>
          </p:nvSpPr>
          <p:spPr>
            <a:xfrm>
              <a:off x="3431373" y="3549326"/>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08" name="Oval 107">
              <a:extLst>
                <a:ext uri="{FF2B5EF4-FFF2-40B4-BE49-F238E27FC236}">
                  <a16:creationId xmlns:a16="http://schemas.microsoft.com/office/drawing/2014/main" id="{3CD4E15B-E147-D449-980D-BA01267E0DDB}"/>
                </a:ext>
              </a:extLst>
            </p:cNvPr>
            <p:cNvSpPr/>
            <p:nvPr/>
          </p:nvSpPr>
          <p:spPr>
            <a:xfrm>
              <a:off x="3431372" y="48910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09" name="Oval 108">
              <a:extLst>
                <a:ext uri="{FF2B5EF4-FFF2-40B4-BE49-F238E27FC236}">
                  <a16:creationId xmlns:a16="http://schemas.microsoft.com/office/drawing/2014/main" id="{5A213DA9-C52F-1895-3994-D14996AD9FEC}"/>
                </a:ext>
              </a:extLst>
            </p:cNvPr>
            <p:cNvSpPr/>
            <p:nvPr/>
          </p:nvSpPr>
          <p:spPr>
            <a:xfrm>
              <a:off x="4511791" y="1670965"/>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10" name="Oval 109">
              <a:extLst>
                <a:ext uri="{FF2B5EF4-FFF2-40B4-BE49-F238E27FC236}">
                  <a16:creationId xmlns:a16="http://schemas.microsoft.com/office/drawing/2014/main" id="{68609725-3A01-90A6-7AB6-146E2E5A3BAE}"/>
                </a:ext>
              </a:extLst>
            </p:cNvPr>
            <p:cNvSpPr/>
            <p:nvPr/>
          </p:nvSpPr>
          <p:spPr>
            <a:xfrm>
              <a:off x="4511790" y="284653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11" name="Oval 110">
              <a:extLst>
                <a:ext uri="{FF2B5EF4-FFF2-40B4-BE49-F238E27FC236}">
                  <a16:creationId xmlns:a16="http://schemas.microsoft.com/office/drawing/2014/main" id="{49B831C2-A6F4-909D-1F02-D01FB109ADCE}"/>
                </a:ext>
              </a:extLst>
            </p:cNvPr>
            <p:cNvSpPr/>
            <p:nvPr/>
          </p:nvSpPr>
          <p:spPr>
            <a:xfrm>
              <a:off x="4511790" y="41371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12" name="Oval 111">
              <a:extLst>
                <a:ext uri="{FF2B5EF4-FFF2-40B4-BE49-F238E27FC236}">
                  <a16:creationId xmlns:a16="http://schemas.microsoft.com/office/drawing/2014/main" id="{D4EF7C8D-50D7-EDEB-ED91-22E484D846AE}"/>
                </a:ext>
              </a:extLst>
            </p:cNvPr>
            <p:cNvSpPr/>
            <p:nvPr/>
          </p:nvSpPr>
          <p:spPr>
            <a:xfrm>
              <a:off x="4538799" y="5359269"/>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cxnSp>
          <p:nvCxnSpPr>
            <p:cNvPr id="113" name="Straight Connector 112">
              <a:extLst>
                <a:ext uri="{FF2B5EF4-FFF2-40B4-BE49-F238E27FC236}">
                  <a16:creationId xmlns:a16="http://schemas.microsoft.com/office/drawing/2014/main" id="{4A5813CE-2790-78C9-2AAD-1AAC6A653BE8}"/>
                </a:ext>
              </a:extLst>
            </p:cNvPr>
            <p:cNvCxnSpPr>
              <a:cxnSpLocks/>
              <a:stCxn id="104" idx="6"/>
              <a:endCxn id="106"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64343A90-6E7F-12C0-A416-FF8881CC8D60}"/>
                </a:ext>
              </a:extLst>
            </p:cNvPr>
            <p:cNvCxnSpPr>
              <a:cxnSpLocks/>
              <a:stCxn id="104" idx="6"/>
              <a:endCxn id="107" idx="2"/>
            </p:cNvCxnSpPr>
            <p:nvPr/>
          </p:nvCxnSpPr>
          <p:spPr>
            <a:xfrm>
              <a:off x="3039721" y="3357657"/>
              <a:ext cx="391652" cy="44722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558CE7BE-5ADD-6729-AFC7-5243E6797B5F}"/>
                </a:ext>
              </a:extLst>
            </p:cNvPr>
            <p:cNvCxnSpPr>
              <a:cxnSpLocks/>
              <a:stCxn id="104" idx="6"/>
              <a:endCxn id="108" idx="1"/>
            </p:cNvCxnSpPr>
            <p:nvPr/>
          </p:nvCxnSpPr>
          <p:spPr>
            <a:xfrm>
              <a:off x="3039721" y="3357657"/>
              <a:ext cx="472740" cy="160820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298C91CC-FC8D-A5CF-7190-2F6EDD5F98FF}"/>
                </a:ext>
              </a:extLst>
            </p:cNvPr>
            <p:cNvCxnSpPr>
              <a:cxnSpLocks/>
              <a:stCxn id="105" idx="7"/>
              <a:endCxn id="106" idx="3"/>
            </p:cNvCxnSpPr>
            <p:nvPr/>
          </p:nvCxnSpPr>
          <p:spPr>
            <a:xfrm flipV="1">
              <a:off x="3026159" y="2618351"/>
              <a:ext cx="486303" cy="168305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8ABB97EC-2B23-CA24-0F68-0D7716013B6C}"/>
                </a:ext>
              </a:extLst>
            </p:cNvPr>
            <p:cNvCxnSpPr>
              <a:cxnSpLocks/>
              <a:stCxn id="105" idx="7"/>
              <a:endCxn id="107" idx="2"/>
            </p:cNvCxnSpPr>
            <p:nvPr/>
          </p:nvCxnSpPr>
          <p:spPr>
            <a:xfrm flipV="1">
              <a:off x="3026159" y="3804886"/>
              <a:ext cx="405213" cy="49652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CCD88520-7865-9B7F-956A-21306F920A49}"/>
                </a:ext>
              </a:extLst>
            </p:cNvPr>
            <p:cNvCxnSpPr>
              <a:cxnSpLocks/>
              <a:stCxn id="105" idx="7"/>
              <a:endCxn id="108" idx="1"/>
            </p:cNvCxnSpPr>
            <p:nvPr/>
          </p:nvCxnSpPr>
          <p:spPr>
            <a:xfrm>
              <a:off x="3026159" y="4301409"/>
              <a:ext cx="486301" cy="6644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3BE8DB62-A457-8607-383E-76C7CE88D40A}"/>
                </a:ext>
              </a:extLst>
            </p:cNvPr>
            <p:cNvCxnSpPr>
              <a:cxnSpLocks/>
              <a:stCxn id="106" idx="6"/>
              <a:endCxn id="109" idx="2"/>
            </p:cNvCxnSpPr>
            <p:nvPr/>
          </p:nvCxnSpPr>
          <p:spPr>
            <a:xfrm flipV="1">
              <a:off x="3985087" y="1926524"/>
              <a:ext cx="526703" cy="51111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4694FEEA-86FA-3EC0-8882-9B610925BC60}"/>
                </a:ext>
              </a:extLst>
            </p:cNvPr>
            <p:cNvCxnSpPr>
              <a:cxnSpLocks/>
              <a:stCxn id="110" idx="2"/>
              <a:endCxn id="106" idx="6"/>
            </p:cNvCxnSpPr>
            <p:nvPr/>
          </p:nvCxnSpPr>
          <p:spPr>
            <a:xfrm flipH="1" flipV="1">
              <a:off x="3985087" y="2437643"/>
              <a:ext cx="526702" cy="66445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72EBB8CE-5D58-7C36-73AF-FAE9D9A6660A}"/>
                </a:ext>
              </a:extLst>
            </p:cNvPr>
            <p:cNvCxnSpPr>
              <a:cxnSpLocks/>
              <a:stCxn id="111" idx="1"/>
              <a:endCxn id="106" idx="6"/>
            </p:cNvCxnSpPr>
            <p:nvPr/>
          </p:nvCxnSpPr>
          <p:spPr>
            <a:xfrm flipH="1" flipV="1">
              <a:off x="3985087" y="2437643"/>
              <a:ext cx="607792" cy="177432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FF3EFFEF-7B80-8C8F-D691-6914718BC302}"/>
                </a:ext>
              </a:extLst>
            </p:cNvPr>
            <p:cNvCxnSpPr>
              <a:cxnSpLocks/>
              <a:stCxn id="109" idx="2"/>
              <a:endCxn id="107" idx="6"/>
            </p:cNvCxnSpPr>
            <p:nvPr/>
          </p:nvCxnSpPr>
          <p:spPr>
            <a:xfrm flipH="1">
              <a:off x="3985086" y="1926524"/>
              <a:ext cx="526704" cy="187836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18A1BFEA-F69E-2B45-7DE5-ACF3A0EC5343}"/>
                </a:ext>
              </a:extLst>
            </p:cNvPr>
            <p:cNvCxnSpPr>
              <a:cxnSpLocks/>
              <a:stCxn id="107" idx="6"/>
              <a:endCxn id="110" idx="2"/>
            </p:cNvCxnSpPr>
            <p:nvPr/>
          </p:nvCxnSpPr>
          <p:spPr>
            <a:xfrm flipV="1">
              <a:off x="3985086" y="3102098"/>
              <a:ext cx="526703" cy="70278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5FB8D487-807E-C797-9E83-8FACAFCE00DA}"/>
                </a:ext>
              </a:extLst>
            </p:cNvPr>
            <p:cNvCxnSpPr>
              <a:cxnSpLocks/>
              <a:stCxn id="111" idx="1"/>
              <a:endCxn id="107" idx="6"/>
            </p:cNvCxnSpPr>
            <p:nvPr/>
          </p:nvCxnSpPr>
          <p:spPr>
            <a:xfrm flipH="1" flipV="1">
              <a:off x="3985086" y="3804886"/>
              <a:ext cx="607793" cy="40707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72E07A61-A93F-5B2A-3929-19FC3B83700F}"/>
                </a:ext>
              </a:extLst>
            </p:cNvPr>
            <p:cNvCxnSpPr>
              <a:cxnSpLocks/>
              <a:stCxn id="112" idx="1"/>
              <a:endCxn id="107" idx="6"/>
            </p:cNvCxnSpPr>
            <p:nvPr/>
          </p:nvCxnSpPr>
          <p:spPr>
            <a:xfrm flipH="1" flipV="1">
              <a:off x="3985086" y="3804886"/>
              <a:ext cx="634802" cy="162923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0C954549-4B84-39BF-3DB8-1CA83827D494}"/>
                </a:ext>
              </a:extLst>
            </p:cNvPr>
            <p:cNvCxnSpPr>
              <a:cxnSpLocks/>
              <a:stCxn id="109" idx="2"/>
              <a:endCxn id="108" idx="7"/>
            </p:cNvCxnSpPr>
            <p:nvPr/>
          </p:nvCxnSpPr>
          <p:spPr>
            <a:xfrm flipH="1">
              <a:off x="3903996" y="1926524"/>
              <a:ext cx="607795" cy="303934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35BE6686-410B-0DC6-0CCC-90DDB761A9C9}"/>
                </a:ext>
              </a:extLst>
            </p:cNvPr>
            <p:cNvCxnSpPr>
              <a:cxnSpLocks/>
              <a:stCxn id="108" idx="7"/>
              <a:endCxn id="110" idx="2"/>
            </p:cNvCxnSpPr>
            <p:nvPr/>
          </p:nvCxnSpPr>
          <p:spPr>
            <a:xfrm flipV="1">
              <a:off x="3903996" y="3102098"/>
              <a:ext cx="607794" cy="186376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ED174177-A6E7-1BAE-1663-93682905628B}"/>
                </a:ext>
              </a:extLst>
            </p:cNvPr>
            <p:cNvCxnSpPr>
              <a:cxnSpLocks/>
              <a:stCxn id="108" idx="7"/>
              <a:endCxn id="111" idx="1"/>
            </p:cNvCxnSpPr>
            <p:nvPr/>
          </p:nvCxnSpPr>
          <p:spPr>
            <a:xfrm flipV="1">
              <a:off x="3903996" y="4211964"/>
              <a:ext cx="688883" cy="75390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CBF06AA9-76A1-C967-B221-FB4888F7627F}"/>
                </a:ext>
              </a:extLst>
            </p:cNvPr>
            <p:cNvCxnSpPr>
              <a:cxnSpLocks/>
              <a:stCxn id="108" idx="7"/>
              <a:endCxn id="112" idx="1"/>
            </p:cNvCxnSpPr>
            <p:nvPr/>
          </p:nvCxnSpPr>
          <p:spPr>
            <a:xfrm>
              <a:off x="3903996" y="4965865"/>
              <a:ext cx="715892" cy="4682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670A8D16-B595-1B6D-A0DC-4CB44DBAB05D}"/>
                </a:ext>
              </a:extLst>
            </p:cNvPr>
            <p:cNvCxnSpPr>
              <a:cxnSpLocks/>
              <a:stCxn id="104" idx="6"/>
              <a:endCxn id="106"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51585D58-92E2-8907-FB5B-FA3A4169C6E5}"/>
                </a:ext>
              </a:extLst>
            </p:cNvPr>
            <p:cNvCxnSpPr>
              <a:cxnSpLocks/>
              <a:stCxn id="135" idx="2"/>
              <a:endCxn id="109" idx="6"/>
            </p:cNvCxnSpPr>
            <p:nvPr/>
          </p:nvCxnSpPr>
          <p:spPr>
            <a:xfrm flipH="1" flipV="1">
              <a:off x="5065505" y="1926525"/>
              <a:ext cx="364759" cy="181044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87DAB712-8635-538C-4BB9-83FE8A9F70E3}"/>
                </a:ext>
              </a:extLst>
            </p:cNvPr>
            <p:cNvCxnSpPr>
              <a:cxnSpLocks/>
              <a:stCxn id="135" idx="2"/>
              <a:endCxn id="110" idx="6"/>
            </p:cNvCxnSpPr>
            <p:nvPr/>
          </p:nvCxnSpPr>
          <p:spPr>
            <a:xfrm flipH="1" flipV="1">
              <a:off x="5065504" y="3102098"/>
              <a:ext cx="364760" cy="63486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66C3DA7F-6255-43FA-AA04-A15D690E1E92}"/>
                </a:ext>
              </a:extLst>
            </p:cNvPr>
            <p:cNvCxnSpPr>
              <a:cxnSpLocks/>
              <a:stCxn id="135" idx="2"/>
              <a:endCxn id="111" idx="6"/>
            </p:cNvCxnSpPr>
            <p:nvPr/>
          </p:nvCxnSpPr>
          <p:spPr>
            <a:xfrm flipH="1">
              <a:off x="5065504" y="3736967"/>
              <a:ext cx="364760" cy="6557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C8B6CEEF-B450-C8F2-A277-012FD852E538}"/>
                </a:ext>
              </a:extLst>
            </p:cNvPr>
            <p:cNvCxnSpPr>
              <a:cxnSpLocks/>
              <a:stCxn id="135" idx="2"/>
              <a:endCxn id="112" idx="6"/>
            </p:cNvCxnSpPr>
            <p:nvPr/>
          </p:nvCxnSpPr>
          <p:spPr>
            <a:xfrm flipH="1">
              <a:off x="5092513" y="3736967"/>
              <a:ext cx="337751" cy="187786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135" name="Oval 134">
              <a:extLst>
                <a:ext uri="{FF2B5EF4-FFF2-40B4-BE49-F238E27FC236}">
                  <a16:creationId xmlns:a16="http://schemas.microsoft.com/office/drawing/2014/main" id="{C3652C95-BF72-CD7D-5290-21351F3C8C18}"/>
                </a:ext>
              </a:extLst>
            </p:cNvPr>
            <p:cNvSpPr/>
            <p:nvPr/>
          </p:nvSpPr>
          <p:spPr>
            <a:xfrm>
              <a:off x="5430264" y="3481407"/>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36" name="Group 135">
            <a:extLst>
              <a:ext uri="{FF2B5EF4-FFF2-40B4-BE49-F238E27FC236}">
                <a16:creationId xmlns:a16="http://schemas.microsoft.com/office/drawing/2014/main" id="{AAB08FEC-85D8-FC2F-3306-32FE73162759}"/>
              </a:ext>
            </a:extLst>
          </p:cNvPr>
          <p:cNvGrpSpPr/>
          <p:nvPr/>
        </p:nvGrpSpPr>
        <p:grpSpPr>
          <a:xfrm>
            <a:off x="8969094" y="3490474"/>
            <a:ext cx="665065" cy="612576"/>
            <a:chOff x="2486007" y="1670965"/>
            <a:chExt cx="3497971" cy="4199423"/>
          </a:xfrm>
        </p:grpSpPr>
        <p:sp>
          <p:nvSpPr>
            <p:cNvPr id="137" name="Oval 136">
              <a:extLst>
                <a:ext uri="{FF2B5EF4-FFF2-40B4-BE49-F238E27FC236}">
                  <a16:creationId xmlns:a16="http://schemas.microsoft.com/office/drawing/2014/main" id="{9840CDF5-09D5-8408-82D1-A2F4FA128665}"/>
                </a:ext>
              </a:extLst>
            </p:cNvPr>
            <p:cNvSpPr/>
            <p:nvPr/>
          </p:nvSpPr>
          <p:spPr>
            <a:xfrm>
              <a:off x="2486007" y="310209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38" name="Oval 137">
              <a:extLst>
                <a:ext uri="{FF2B5EF4-FFF2-40B4-BE49-F238E27FC236}">
                  <a16:creationId xmlns:a16="http://schemas.microsoft.com/office/drawing/2014/main" id="{3AF00A14-B0C2-605A-4F70-9947101D8EF2}"/>
                </a:ext>
              </a:extLst>
            </p:cNvPr>
            <p:cNvSpPr/>
            <p:nvPr/>
          </p:nvSpPr>
          <p:spPr>
            <a:xfrm>
              <a:off x="2553535" y="422655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39" name="Oval 138">
              <a:extLst>
                <a:ext uri="{FF2B5EF4-FFF2-40B4-BE49-F238E27FC236}">
                  <a16:creationId xmlns:a16="http://schemas.microsoft.com/office/drawing/2014/main" id="{0B7E88ED-4E7D-8148-C969-041EC982C660}"/>
                </a:ext>
              </a:extLst>
            </p:cNvPr>
            <p:cNvSpPr/>
            <p:nvPr/>
          </p:nvSpPr>
          <p:spPr>
            <a:xfrm>
              <a:off x="3431373" y="2182084"/>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40" name="Oval 139">
              <a:extLst>
                <a:ext uri="{FF2B5EF4-FFF2-40B4-BE49-F238E27FC236}">
                  <a16:creationId xmlns:a16="http://schemas.microsoft.com/office/drawing/2014/main" id="{EDE33EE5-EB75-9BD5-7247-B3CE82759A7D}"/>
                </a:ext>
              </a:extLst>
            </p:cNvPr>
            <p:cNvSpPr/>
            <p:nvPr/>
          </p:nvSpPr>
          <p:spPr>
            <a:xfrm>
              <a:off x="3431373" y="3549326"/>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41" name="Oval 140">
              <a:extLst>
                <a:ext uri="{FF2B5EF4-FFF2-40B4-BE49-F238E27FC236}">
                  <a16:creationId xmlns:a16="http://schemas.microsoft.com/office/drawing/2014/main" id="{71A0F601-B03E-B854-E14C-DC2342AA1FDB}"/>
                </a:ext>
              </a:extLst>
            </p:cNvPr>
            <p:cNvSpPr/>
            <p:nvPr/>
          </p:nvSpPr>
          <p:spPr>
            <a:xfrm>
              <a:off x="3431372" y="48910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42" name="Oval 141">
              <a:extLst>
                <a:ext uri="{FF2B5EF4-FFF2-40B4-BE49-F238E27FC236}">
                  <a16:creationId xmlns:a16="http://schemas.microsoft.com/office/drawing/2014/main" id="{5289F3A3-1A4E-9795-07C3-4C9480BA4D1B}"/>
                </a:ext>
              </a:extLst>
            </p:cNvPr>
            <p:cNvSpPr/>
            <p:nvPr/>
          </p:nvSpPr>
          <p:spPr>
            <a:xfrm>
              <a:off x="4511791" y="1670965"/>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43" name="Oval 142">
              <a:extLst>
                <a:ext uri="{FF2B5EF4-FFF2-40B4-BE49-F238E27FC236}">
                  <a16:creationId xmlns:a16="http://schemas.microsoft.com/office/drawing/2014/main" id="{82141CD8-F9EF-13E0-4576-80A8297647B3}"/>
                </a:ext>
              </a:extLst>
            </p:cNvPr>
            <p:cNvSpPr/>
            <p:nvPr/>
          </p:nvSpPr>
          <p:spPr>
            <a:xfrm>
              <a:off x="4511790" y="284653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44" name="Oval 143">
              <a:extLst>
                <a:ext uri="{FF2B5EF4-FFF2-40B4-BE49-F238E27FC236}">
                  <a16:creationId xmlns:a16="http://schemas.microsoft.com/office/drawing/2014/main" id="{114B9FAE-ABD5-D5A4-AAED-A38B9F0A68BB}"/>
                </a:ext>
              </a:extLst>
            </p:cNvPr>
            <p:cNvSpPr/>
            <p:nvPr/>
          </p:nvSpPr>
          <p:spPr>
            <a:xfrm>
              <a:off x="4511790" y="41371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45" name="Oval 144">
              <a:extLst>
                <a:ext uri="{FF2B5EF4-FFF2-40B4-BE49-F238E27FC236}">
                  <a16:creationId xmlns:a16="http://schemas.microsoft.com/office/drawing/2014/main" id="{EE525533-0754-1380-446A-E6FBC056FF75}"/>
                </a:ext>
              </a:extLst>
            </p:cNvPr>
            <p:cNvSpPr/>
            <p:nvPr/>
          </p:nvSpPr>
          <p:spPr>
            <a:xfrm>
              <a:off x="4538799" y="5359269"/>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cxnSp>
          <p:nvCxnSpPr>
            <p:cNvPr id="146" name="Straight Connector 145">
              <a:extLst>
                <a:ext uri="{FF2B5EF4-FFF2-40B4-BE49-F238E27FC236}">
                  <a16:creationId xmlns:a16="http://schemas.microsoft.com/office/drawing/2014/main" id="{6D8B71DD-3BAD-9091-B934-C74BA9193A89}"/>
                </a:ext>
              </a:extLst>
            </p:cNvPr>
            <p:cNvCxnSpPr>
              <a:cxnSpLocks/>
              <a:stCxn id="137" idx="6"/>
              <a:endCxn id="139"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770C73A5-AC2A-D128-A0A5-77B7B1F64091}"/>
                </a:ext>
              </a:extLst>
            </p:cNvPr>
            <p:cNvCxnSpPr>
              <a:cxnSpLocks/>
              <a:stCxn id="137" idx="6"/>
              <a:endCxn id="140" idx="2"/>
            </p:cNvCxnSpPr>
            <p:nvPr/>
          </p:nvCxnSpPr>
          <p:spPr>
            <a:xfrm>
              <a:off x="3039721" y="3357657"/>
              <a:ext cx="391652" cy="44722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32928709-3AEC-7807-B9D3-31F51E892F84}"/>
                </a:ext>
              </a:extLst>
            </p:cNvPr>
            <p:cNvCxnSpPr>
              <a:cxnSpLocks/>
              <a:stCxn id="137" idx="6"/>
              <a:endCxn id="141" idx="1"/>
            </p:cNvCxnSpPr>
            <p:nvPr/>
          </p:nvCxnSpPr>
          <p:spPr>
            <a:xfrm>
              <a:off x="3039721" y="3357657"/>
              <a:ext cx="472740" cy="160820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2A3F704D-CB84-274E-BB69-0D2DE2234C82}"/>
                </a:ext>
              </a:extLst>
            </p:cNvPr>
            <p:cNvCxnSpPr>
              <a:cxnSpLocks/>
              <a:stCxn id="138" idx="7"/>
              <a:endCxn id="139" idx="3"/>
            </p:cNvCxnSpPr>
            <p:nvPr/>
          </p:nvCxnSpPr>
          <p:spPr>
            <a:xfrm flipV="1">
              <a:off x="3026159" y="2618351"/>
              <a:ext cx="486303" cy="168305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35789459-9DD5-617D-48D0-A0A22A41F499}"/>
                </a:ext>
              </a:extLst>
            </p:cNvPr>
            <p:cNvCxnSpPr>
              <a:cxnSpLocks/>
              <a:stCxn id="138" idx="7"/>
              <a:endCxn id="140" idx="2"/>
            </p:cNvCxnSpPr>
            <p:nvPr/>
          </p:nvCxnSpPr>
          <p:spPr>
            <a:xfrm flipV="1">
              <a:off x="3026159" y="3804886"/>
              <a:ext cx="405213" cy="49652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D59A01B4-FC4E-5C19-A669-A98BBB2906E5}"/>
                </a:ext>
              </a:extLst>
            </p:cNvPr>
            <p:cNvCxnSpPr>
              <a:cxnSpLocks/>
              <a:stCxn id="138" idx="7"/>
              <a:endCxn id="141" idx="1"/>
            </p:cNvCxnSpPr>
            <p:nvPr/>
          </p:nvCxnSpPr>
          <p:spPr>
            <a:xfrm>
              <a:off x="3026159" y="4301409"/>
              <a:ext cx="486301" cy="6644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D74B8910-F00B-2154-E2D0-CBCAEA8E1E66}"/>
                </a:ext>
              </a:extLst>
            </p:cNvPr>
            <p:cNvCxnSpPr>
              <a:cxnSpLocks/>
              <a:stCxn id="139" idx="6"/>
              <a:endCxn id="142" idx="2"/>
            </p:cNvCxnSpPr>
            <p:nvPr/>
          </p:nvCxnSpPr>
          <p:spPr>
            <a:xfrm flipV="1">
              <a:off x="3985087" y="1926524"/>
              <a:ext cx="526703" cy="51111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08773FCE-4D92-2F2C-CD25-A6B3D2D16591}"/>
                </a:ext>
              </a:extLst>
            </p:cNvPr>
            <p:cNvCxnSpPr>
              <a:cxnSpLocks/>
              <a:stCxn id="143" idx="2"/>
              <a:endCxn id="139" idx="6"/>
            </p:cNvCxnSpPr>
            <p:nvPr/>
          </p:nvCxnSpPr>
          <p:spPr>
            <a:xfrm flipH="1" flipV="1">
              <a:off x="3985087" y="2437643"/>
              <a:ext cx="526702" cy="66445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AE2143FD-A7CF-730B-9588-C72AB1F0BF11}"/>
                </a:ext>
              </a:extLst>
            </p:cNvPr>
            <p:cNvCxnSpPr>
              <a:cxnSpLocks/>
              <a:stCxn id="144" idx="1"/>
              <a:endCxn id="139" idx="6"/>
            </p:cNvCxnSpPr>
            <p:nvPr/>
          </p:nvCxnSpPr>
          <p:spPr>
            <a:xfrm flipH="1" flipV="1">
              <a:off x="3985087" y="2437643"/>
              <a:ext cx="607792" cy="177432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C043A7BF-EFAC-FF0A-2A3D-A58D471FBF51}"/>
                </a:ext>
              </a:extLst>
            </p:cNvPr>
            <p:cNvCxnSpPr>
              <a:cxnSpLocks/>
              <a:stCxn id="142" idx="2"/>
              <a:endCxn id="140" idx="6"/>
            </p:cNvCxnSpPr>
            <p:nvPr/>
          </p:nvCxnSpPr>
          <p:spPr>
            <a:xfrm flipH="1">
              <a:off x="3985086" y="1926524"/>
              <a:ext cx="526704" cy="187836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9991414F-2063-D4D5-5DA7-418E94ECFBEE}"/>
                </a:ext>
              </a:extLst>
            </p:cNvPr>
            <p:cNvCxnSpPr>
              <a:cxnSpLocks/>
              <a:stCxn id="140" idx="6"/>
              <a:endCxn id="143" idx="2"/>
            </p:cNvCxnSpPr>
            <p:nvPr/>
          </p:nvCxnSpPr>
          <p:spPr>
            <a:xfrm flipV="1">
              <a:off x="3985086" y="3102098"/>
              <a:ext cx="526703" cy="70278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85446CF8-5740-58A1-6699-EF249D7BD41A}"/>
                </a:ext>
              </a:extLst>
            </p:cNvPr>
            <p:cNvCxnSpPr>
              <a:cxnSpLocks/>
              <a:stCxn id="144" idx="1"/>
              <a:endCxn id="140" idx="6"/>
            </p:cNvCxnSpPr>
            <p:nvPr/>
          </p:nvCxnSpPr>
          <p:spPr>
            <a:xfrm flipH="1" flipV="1">
              <a:off x="3985086" y="3804886"/>
              <a:ext cx="607793" cy="40707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BB58ADDB-0400-9F5D-F953-49A7BC048E04}"/>
                </a:ext>
              </a:extLst>
            </p:cNvPr>
            <p:cNvCxnSpPr>
              <a:cxnSpLocks/>
              <a:stCxn id="145" idx="1"/>
              <a:endCxn id="140" idx="6"/>
            </p:cNvCxnSpPr>
            <p:nvPr/>
          </p:nvCxnSpPr>
          <p:spPr>
            <a:xfrm flipH="1" flipV="1">
              <a:off x="3985086" y="3804886"/>
              <a:ext cx="634802" cy="162923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9D493817-4656-0500-C910-152A6849B994}"/>
                </a:ext>
              </a:extLst>
            </p:cNvPr>
            <p:cNvCxnSpPr>
              <a:cxnSpLocks/>
              <a:stCxn id="142" idx="2"/>
              <a:endCxn id="141" idx="7"/>
            </p:cNvCxnSpPr>
            <p:nvPr/>
          </p:nvCxnSpPr>
          <p:spPr>
            <a:xfrm flipH="1">
              <a:off x="3903996" y="1926524"/>
              <a:ext cx="607795" cy="303934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6EB1BB65-84EF-FC10-1937-61225F5E5B2A}"/>
                </a:ext>
              </a:extLst>
            </p:cNvPr>
            <p:cNvCxnSpPr>
              <a:cxnSpLocks/>
              <a:stCxn id="141" idx="7"/>
              <a:endCxn id="143" idx="2"/>
            </p:cNvCxnSpPr>
            <p:nvPr/>
          </p:nvCxnSpPr>
          <p:spPr>
            <a:xfrm flipV="1">
              <a:off x="3903996" y="3102098"/>
              <a:ext cx="607794" cy="186376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DFB6F1C3-D102-31DE-D198-923FAC9B80B0}"/>
                </a:ext>
              </a:extLst>
            </p:cNvPr>
            <p:cNvCxnSpPr>
              <a:cxnSpLocks/>
              <a:stCxn id="141" idx="7"/>
              <a:endCxn id="144" idx="1"/>
            </p:cNvCxnSpPr>
            <p:nvPr/>
          </p:nvCxnSpPr>
          <p:spPr>
            <a:xfrm flipV="1">
              <a:off x="3903996" y="4211964"/>
              <a:ext cx="688883" cy="75390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415D1A58-D4D0-E1A4-4836-63A21A8832A3}"/>
                </a:ext>
              </a:extLst>
            </p:cNvPr>
            <p:cNvCxnSpPr>
              <a:cxnSpLocks/>
              <a:stCxn id="141" idx="7"/>
              <a:endCxn id="145" idx="1"/>
            </p:cNvCxnSpPr>
            <p:nvPr/>
          </p:nvCxnSpPr>
          <p:spPr>
            <a:xfrm>
              <a:off x="3903996" y="4965865"/>
              <a:ext cx="715892" cy="4682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1A5F43D6-8393-77CF-70CF-BEBC2FE2AC7B}"/>
                </a:ext>
              </a:extLst>
            </p:cNvPr>
            <p:cNvCxnSpPr>
              <a:cxnSpLocks/>
              <a:stCxn id="137" idx="6"/>
              <a:endCxn id="139"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1B6B63C2-677A-9BFA-DF27-A8F908D26460}"/>
                </a:ext>
              </a:extLst>
            </p:cNvPr>
            <p:cNvCxnSpPr>
              <a:cxnSpLocks/>
              <a:stCxn id="168" idx="2"/>
              <a:endCxn id="142" idx="6"/>
            </p:cNvCxnSpPr>
            <p:nvPr/>
          </p:nvCxnSpPr>
          <p:spPr>
            <a:xfrm flipH="1" flipV="1">
              <a:off x="5065505" y="1926525"/>
              <a:ext cx="364759" cy="181044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279E33A6-E799-0FB5-6163-094D9D809CF2}"/>
                </a:ext>
              </a:extLst>
            </p:cNvPr>
            <p:cNvCxnSpPr>
              <a:cxnSpLocks/>
              <a:stCxn id="168" idx="2"/>
              <a:endCxn id="143" idx="6"/>
            </p:cNvCxnSpPr>
            <p:nvPr/>
          </p:nvCxnSpPr>
          <p:spPr>
            <a:xfrm flipH="1" flipV="1">
              <a:off x="5065504" y="3102098"/>
              <a:ext cx="364760" cy="63486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BF9902A0-38C4-03A2-9DC8-4533F58D2C7D}"/>
                </a:ext>
              </a:extLst>
            </p:cNvPr>
            <p:cNvCxnSpPr>
              <a:cxnSpLocks/>
              <a:stCxn id="168" idx="2"/>
              <a:endCxn id="144" idx="6"/>
            </p:cNvCxnSpPr>
            <p:nvPr/>
          </p:nvCxnSpPr>
          <p:spPr>
            <a:xfrm flipH="1">
              <a:off x="5065504" y="3736967"/>
              <a:ext cx="364760" cy="6557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2CB1AFAD-A3B3-671C-928F-9BD3C30195E9}"/>
                </a:ext>
              </a:extLst>
            </p:cNvPr>
            <p:cNvCxnSpPr>
              <a:cxnSpLocks/>
              <a:stCxn id="168" idx="2"/>
              <a:endCxn id="145" idx="6"/>
            </p:cNvCxnSpPr>
            <p:nvPr/>
          </p:nvCxnSpPr>
          <p:spPr>
            <a:xfrm flipH="1">
              <a:off x="5092513" y="3736967"/>
              <a:ext cx="337751" cy="187786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168" name="Oval 167">
              <a:extLst>
                <a:ext uri="{FF2B5EF4-FFF2-40B4-BE49-F238E27FC236}">
                  <a16:creationId xmlns:a16="http://schemas.microsoft.com/office/drawing/2014/main" id="{F8C092F7-E506-3D2A-02B2-D910B9555B44}"/>
                </a:ext>
              </a:extLst>
            </p:cNvPr>
            <p:cNvSpPr/>
            <p:nvPr/>
          </p:nvSpPr>
          <p:spPr>
            <a:xfrm>
              <a:off x="5430264" y="3481407"/>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69" name="Group 168">
            <a:extLst>
              <a:ext uri="{FF2B5EF4-FFF2-40B4-BE49-F238E27FC236}">
                <a16:creationId xmlns:a16="http://schemas.microsoft.com/office/drawing/2014/main" id="{7D190A4F-56F7-F74D-8ABB-CD6F6DE37743}"/>
              </a:ext>
            </a:extLst>
          </p:cNvPr>
          <p:cNvGrpSpPr/>
          <p:nvPr/>
        </p:nvGrpSpPr>
        <p:grpSpPr>
          <a:xfrm>
            <a:off x="4884043" y="5121126"/>
            <a:ext cx="665065" cy="612576"/>
            <a:chOff x="2486007" y="1670965"/>
            <a:chExt cx="3497971" cy="4199423"/>
          </a:xfrm>
        </p:grpSpPr>
        <p:sp>
          <p:nvSpPr>
            <p:cNvPr id="170" name="Oval 169">
              <a:extLst>
                <a:ext uri="{FF2B5EF4-FFF2-40B4-BE49-F238E27FC236}">
                  <a16:creationId xmlns:a16="http://schemas.microsoft.com/office/drawing/2014/main" id="{D285E9EA-F451-013E-8064-3F5898E6A3DE}"/>
                </a:ext>
              </a:extLst>
            </p:cNvPr>
            <p:cNvSpPr/>
            <p:nvPr/>
          </p:nvSpPr>
          <p:spPr>
            <a:xfrm>
              <a:off x="2486007" y="310209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71" name="Oval 170">
              <a:extLst>
                <a:ext uri="{FF2B5EF4-FFF2-40B4-BE49-F238E27FC236}">
                  <a16:creationId xmlns:a16="http://schemas.microsoft.com/office/drawing/2014/main" id="{A631321A-705C-1EA6-BAB8-558A87390A39}"/>
                </a:ext>
              </a:extLst>
            </p:cNvPr>
            <p:cNvSpPr/>
            <p:nvPr/>
          </p:nvSpPr>
          <p:spPr>
            <a:xfrm>
              <a:off x="2553535" y="422655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72" name="Oval 171">
              <a:extLst>
                <a:ext uri="{FF2B5EF4-FFF2-40B4-BE49-F238E27FC236}">
                  <a16:creationId xmlns:a16="http://schemas.microsoft.com/office/drawing/2014/main" id="{4E1A766D-6356-6B01-F3A1-525FB259E788}"/>
                </a:ext>
              </a:extLst>
            </p:cNvPr>
            <p:cNvSpPr/>
            <p:nvPr/>
          </p:nvSpPr>
          <p:spPr>
            <a:xfrm>
              <a:off x="3431373" y="2182084"/>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73" name="Oval 172">
              <a:extLst>
                <a:ext uri="{FF2B5EF4-FFF2-40B4-BE49-F238E27FC236}">
                  <a16:creationId xmlns:a16="http://schemas.microsoft.com/office/drawing/2014/main" id="{29C7A0A1-5B39-7265-F3B2-340DE778627C}"/>
                </a:ext>
              </a:extLst>
            </p:cNvPr>
            <p:cNvSpPr/>
            <p:nvPr/>
          </p:nvSpPr>
          <p:spPr>
            <a:xfrm>
              <a:off x="3431373" y="3549326"/>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74" name="Oval 173">
              <a:extLst>
                <a:ext uri="{FF2B5EF4-FFF2-40B4-BE49-F238E27FC236}">
                  <a16:creationId xmlns:a16="http://schemas.microsoft.com/office/drawing/2014/main" id="{41AF1935-6DB1-6F2F-EBBE-9BF15C61B42E}"/>
                </a:ext>
              </a:extLst>
            </p:cNvPr>
            <p:cNvSpPr/>
            <p:nvPr/>
          </p:nvSpPr>
          <p:spPr>
            <a:xfrm>
              <a:off x="3431372" y="48910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75" name="Oval 174">
              <a:extLst>
                <a:ext uri="{FF2B5EF4-FFF2-40B4-BE49-F238E27FC236}">
                  <a16:creationId xmlns:a16="http://schemas.microsoft.com/office/drawing/2014/main" id="{E9AB4955-D7B8-CD5F-9509-CC7F9D16083E}"/>
                </a:ext>
              </a:extLst>
            </p:cNvPr>
            <p:cNvSpPr/>
            <p:nvPr/>
          </p:nvSpPr>
          <p:spPr>
            <a:xfrm>
              <a:off x="4511791" y="1670965"/>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76" name="Oval 175">
              <a:extLst>
                <a:ext uri="{FF2B5EF4-FFF2-40B4-BE49-F238E27FC236}">
                  <a16:creationId xmlns:a16="http://schemas.microsoft.com/office/drawing/2014/main" id="{01DBED46-54F4-801F-7D17-F34AC77C8C11}"/>
                </a:ext>
              </a:extLst>
            </p:cNvPr>
            <p:cNvSpPr/>
            <p:nvPr/>
          </p:nvSpPr>
          <p:spPr>
            <a:xfrm>
              <a:off x="4511790" y="284653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77" name="Oval 176">
              <a:extLst>
                <a:ext uri="{FF2B5EF4-FFF2-40B4-BE49-F238E27FC236}">
                  <a16:creationId xmlns:a16="http://schemas.microsoft.com/office/drawing/2014/main" id="{068D490E-A049-6232-01EF-5172DFBDE1C4}"/>
                </a:ext>
              </a:extLst>
            </p:cNvPr>
            <p:cNvSpPr/>
            <p:nvPr/>
          </p:nvSpPr>
          <p:spPr>
            <a:xfrm>
              <a:off x="4511790" y="41371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78" name="Oval 177">
              <a:extLst>
                <a:ext uri="{FF2B5EF4-FFF2-40B4-BE49-F238E27FC236}">
                  <a16:creationId xmlns:a16="http://schemas.microsoft.com/office/drawing/2014/main" id="{6B222796-C082-09F3-4EFF-D0EB91C14AA0}"/>
                </a:ext>
              </a:extLst>
            </p:cNvPr>
            <p:cNvSpPr/>
            <p:nvPr/>
          </p:nvSpPr>
          <p:spPr>
            <a:xfrm>
              <a:off x="4538799" y="5359269"/>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cxnSp>
          <p:nvCxnSpPr>
            <p:cNvPr id="179" name="Straight Connector 178">
              <a:extLst>
                <a:ext uri="{FF2B5EF4-FFF2-40B4-BE49-F238E27FC236}">
                  <a16:creationId xmlns:a16="http://schemas.microsoft.com/office/drawing/2014/main" id="{DFC9A524-43C7-79D1-7414-F2A3CFDFD3D0}"/>
                </a:ext>
              </a:extLst>
            </p:cNvPr>
            <p:cNvCxnSpPr>
              <a:cxnSpLocks/>
              <a:stCxn id="170" idx="6"/>
              <a:endCxn id="172"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843F20F9-1AA8-24DD-A3C9-598CC1542523}"/>
                </a:ext>
              </a:extLst>
            </p:cNvPr>
            <p:cNvCxnSpPr>
              <a:cxnSpLocks/>
              <a:stCxn id="170" idx="6"/>
              <a:endCxn id="173" idx="2"/>
            </p:cNvCxnSpPr>
            <p:nvPr/>
          </p:nvCxnSpPr>
          <p:spPr>
            <a:xfrm>
              <a:off x="3039721" y="3357657"/>
              <a:ext cx="391652" cy="44722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2DDB835E-795E-EF24-00E4-56C5F6C4622C}"/>
                </a:ext>
              </a:extLst>
            </p:cNvPr>
            <p:cNvCxnSpPr>
              <a:cxnSpLocks/>
              <a:stCxn id="170" idx="6"/>
              <a:endCxn id="174" idx="1"/>
            </p:cNvCxnSpPr>
            <p:nvPr/>
          </p:nvCxnSpPr>
          <p:spPr>
            <a:xfrm>
              <a:off x="3039721" y="3357657"/>
              <a:ext cx="472740" cy="160820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2C56889B-C3DD-565D-496D-78D02DB807C4}"/>
                </a:ext>
              </a:extLst>
            </p:cNvPr>
            <p:cNvCxnSpPr>
              <a:cxnSpLocks/>
              <a:stCxn id="171" idx="7"/>
              <a:endCxn id="172" idx="3"/>
            </p:cNvCxnSpPr>
            <p:nvPr/>
          </p:nvCxnSpPr>
          <p:spPr>
            <a:xfrm flipV="1">
              <a:off x="3026159" y="2618351"/>
              <a:ext cx="486303" cy="168305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43856AA4-CA9D-B1BD-0EF2-D385BA82740E}"/>
                </a:ext>
              </a:extLst>
            </p:cNvPr>
            <p:cNvCxnSpPr>
              <a:cxnSpLocks/>
              <a:stCxn id="171" idx="7"/>
              <a:endCxn id="173" idx="2"/>
            </p:cNvCxnSpPr>
            <p:nvPr/>
          </p:nvCxnSpPr>
          <p:spPr>
            <a:xfrm flipV="1">
              <a:off x="3026159" y="3804886"/>
              <a:ext cx="405213" cy="49652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D7801F73-863D-19B6-E755-C028CC008BA7}"/>
                </a:ext>
              </a:extLst>
            </p:cNvPr>
            <p:cNvCxnSpPr>
              <a:cxnSpLocks/>
              <a:stCxn id="171" idx="7"/>
              <a:endCxn id="174" idx="1"/>
            </p:cNvCxnSpPr>
            <p:nvPr/>
          </p:nvCxnSpPr>
          <p:spPr>
            <a:xfrm>
              <a:off x="3026159" y="4301409"/>
              <a:ext cx="486301" cy="6644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7F175C9E-BE97-C81A-A958-8B719638E20E}"/>
                </a:ext>
              </a:extLst>
            </p:cNvPr>
            <p:cNvCxnSpPr>
              <a:cxnSpLocks/>
              <a:stCxn id="172" idx="6"/>
              <a:endCxn id="175" idx="2"/>
            </p:cNvCxnSpPr>
            <p:nvPr/>
          </p:nvCxnSpPr>
          <p:spPr>
            <a:xfrm flipV="1">
              <a:off x="3985087" y="1926524"/>
              <a:ext cx="526703" cy="51111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27F439BB-D940-8BFD-DDD6-5A687DA82B85}"/>
                </a:ext>
              </a:extLst>
            </p:cNvPr>
            <p:cNvCxnSpPr>
              <a:cxnSpLocks/>
              <a:stCxn id="176" idx="2"/>
              <a:endCxn id="172" idx="6"/>
            </p:cNvCxnSpPr>
            <p:nvPr/>
          </p:nvCxnSpPr>
          <p:spPr>
            <a:xfrm flipH="1" flipV="1">
              <a:off x="3985087" y="2437643"/>
              <a:ext cx="526702" cy="66445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BF90E64A-BBFF-8484-2F5E-0B046BF51A99}"/>
                </a:ext>
              </a:extLst>
            </p:cNvPr>
            <p:cNvCxnSpPr>
              <a:cxnSpLocks/>
              <a:stCxn id="177" idx="1"/>
              <a:endCxn id="172" idx="6"/>
            </p:cNvCxnSpPr>
            <p:nvPr/>
          </p:nvCxnSpPr>
          <p:spPr>
            <a:xfrm flipH="1" flipV="1">
              <a:off x="3985087" y="2437643"/>
              <a:ext cx="607792" cy="177432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319BDFF3-5709-1F38-AB0C-881F65A878B8}"/>
                </a:ext>
              </a:extLst>
            </p:cNvPr>
            <p:cNvCxnSpPr>
              <a:cxnSpLocks/>
              <a:stCxn id="175" idx="2"/>
              <a:endCxn id="173" idx="6"/>
            </p:cNvCxnSpPr>
            <p:nvPr/>
          </p:nvCxnSpPr>
          <p:spPr>
            <a:xfrm flipH="1">
              <a:off x="3985086" y="1926524"/>
              <a:ext cx="526704" cy="187836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EFDDAB28-8E09-4208-3949-DAA32F078F5E}"/>
                </a:ext>
              </a:extLst>
            </p:cNvPr>
            <p:cNvCxnSpPr>
              <a:cxnSpLocks/>
              <a:stCxn id="173" idx="6"/>
              <a:endCxn id="176" idx="2"/>
            </p:cNvCxnSpPr>
            <p:nvPr/>
          </p:nvCxnSpPr>
          <p:spPr>
            <a:xfrm flipV="1">
              <a:off x="3985086" y="3102098"/>
              <a:ext cx="526703" cy="70278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C2105908-8662-1506-A52C-FF21408A36A5}"/>
                </a:ext>
              </a:extLst>
            </p:cNvPr>
            <p:cNvCxnSpPr>
              <a:cxnSpLocks/>
              <a:stCxn id="177" idx="1"/>
              <a:endCxn id="173" idx="6"/>
            </p:cNvCxnSpPr>
            <p:nvPr/>
          </p:nvCxnSpPr>
          <p:spPr>
            <a:xfrm flipH="1" flipV="1">
              <a:off x="3985086" y="3804886"/>
              <a:ext cx="607793" cy="40707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4E4175C2-1FF5-6CAF-DFAF-05FF71F86A99}"/>
                </a:ext>
              </a:extLst>
            </p:cNvPr>
            <p:cNvCxnSpPr>
              <a:cxnSpLocks/>
              <a:stCxn id="178" idx="1"/>
              <a:endCxn id="173" idx="6"/>
            </p:cNvCxnSpPr>
            <p:nvPr/>
          </p:nvCxnSpPr>
          <p:spPr>
            <a:xfrm flipH="1" flipV="1">
              <a:off x="3985086" y="3804886"/>
              <a:ext cx="634802" cy="162923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695BF748-116B-65CE-0ABC-D80F67C24D71}"/>
                </a:ext>
              </a:extLst>
            </p:cNvPr>
            <p:cNvCxnSpPr>
              <a:cxnSpLocks/>
              <a:stCxn id="175" idx="2"/>
              <a:endCxn id="174" idx="7"/>
            </p:cNvCxnSpPr>
            <p:nvPr/>
          </p:nvCxnSpPr>
          <p:spPr>
            <a:xfrm flipH="1">
              <a:off x="3903996" y="1926524"/>
              <a:ext cx="607795" cy="303934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FAD3E149-2E9D-C067-CCAC-09A1FBD8F61E}"/>
                </a:ext>
              </a:extLst>
            </p:cNvPr>
            <p:cNvCxnSpPr>
              <a:cxnSpLocks/>
              <a:stCxn id="174" idx="7"/>
              <a:endCxn id="176" idx="2"/>
            </p:cNvCxnSpPr>
            <p:nvPr/>
          </p:nvCxnSpPr>
          <p:spPr>
            <a:xfrm flipV="1">
              <a:off x="3903996" y="3102098"/>
              <a:ext cx="607794" cy="186376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A47A82AB-BEBE-1480-4A5E-F2404E026F53}"/>
                </a:ext>
              </a:extLst>
            </p:cNvPr>
            <p:cNvCxnSpPr>
              <a:cxnSpLocks/>
              <a:stCxn id="174" idx="7"/>
              <a:endCxn id="177" idx="1"/>
            </p:cNvCxnSpPr>
            <p:nvPr/>
          </p:nvCxnSpPr>
          <p:spPr>
            <a:xfrm flipV="1">
              <a:off x="3903996" y="4211964"/>
              <a:ext cx="688883" cy="75390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BF4194FD-16DE-C486-E2D4-F3E08E62EC5C}"/>
                </a:ext>
              </a:extLst>
            </p:cNvPr>
            <p:cNvCxnSpPr>
              <a:cxnSpLocks/>
              <a:stCxn id="174" idx="7"/>
              <a:endCxn id="178" idx="1"/>
            </p:cNvCxnSpPr>
            <p:nvPr/>
          </p:nvCxnSpPr>
          <p:spPr>
            <a:xfrm>
              <a:off x="3903996" y="4965865"/>
              <a:ext cx="715892" cy="4682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15BE8808-45D6-5010-BD1D-015F032F1270}"/>
                </a:ext>
              </a:extLst>
            </p:cNvPr>
            <p:cNvCxnSpPr>
              <a:cxnSpLocks/>
              <a:stCxn id="170" idx="6"/>
              <a:endCxn id="172"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59567809-5BCA-8BED-AC84-F8CDA418A061}"/>
                </a:ext>
              </a:extLst>
            </p:cNvPr>
            <p:cNvCxnSpPr>
              <a:cxnSpLocks/>
              <a:stCxn id="201" idx="2"/>
              <a:endCxn id="175" idx="6"/>
            </p:cNvCxnSpPr>
            <p:nvPr/>
          </p:nvCxnSpPr>
          <p:spPr>
            <a:xfrm flipH="1" flipV="1">
              <a:off x="5065505" y="1926525"/>
              <a:ext cx="364759" cy="181044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15ECB7C2-A901-AFDF-5E31-C8F47B0240A1}"/>
                </a:ext>
              </a:extLst>
            </p:cNvPr>
            <p:cNvCxnSpPr>
              <a:cxnSpLocks/>
              <a:stCxn id="201" idx="2"/>
              <a:endCxn id="176" idx="6"/>
            </p:cNvCxnSpPr>
            <p:nvPr/>
          </p:nvCxnSpPr>
          <p:spPr>
            <a:xfrm flipH="1" flipV="1">
              <a:off x="5065504" y="3102098"/>
              <a:ext cx="364760" cy="63486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B0FDC4F8-D721-2EA2-E485-71250142A68B}"/>
                </a:ext>
              </a:extLst>
            </p:cNvPr>
            <p:cNvCxnSpPr>
              <a:cxnSpLocks/>
              <a:stCxn id="201" idx="2"/>
              <a:endCxn id="177" idx="6"/>
            </p:cNvCxnSpPr>
            <p:nvPr/>
          </p:nvCxnSpPr>
          <p:spPr>
            <a:xfrm flipH="1">
              <a:off x="5065504" y="3736967"/>
              <a:ext cx="364760" cy="6557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69DC98F2-F7C1-8668-D0D8-FFDBFF684F8E}"/>
                </a:ext>
              </a:extLst>
            </p:cNvPr>
            <p:cNvCxnSpPr>
              <a:cxnSpLocks/>
              <a:stCxn id="201" idx="2"/>
              <a:endCxn id="178" idx="6"/>
            </p:cNvCxnSpPr>
            <p:nvPr/>
          </p:nvCxnSpPr>
          <p:spPr>
            <a:xfrm flipH="1">
              <a:off x="5092513" y="3736967"/>
              <a:ext cx="337751" cy="187786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201" name="Oval 200">
              <a:extLst>
                <a:ext uri="{FF2B5EF4-FFF2-40B4-BE49-F238E27FC236}">
                  <a16:creationId xmlns:a16="http://schemas.microsoft.com/office/drawing/2014/main" id="{55650E8B-E550-AE54-ACED-6A7AB4407473}"/>
                </a:ext>
              </a:extLst>
            </p:cNvPr>
            <p:cNvSpPr/>
            <p:nvPr/>
          </p:nvSpPr>
          <p:spPr>
            <a:xfrm>
              <a:off x="5430264" y="3481407"/>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grpSp>
      <p:cxnSp>
        <p:nvCxnSpPr>
          <p:cNvPr id="3" name="Straight Arrow Connector 2">
            <a:extLst>
              <a:ext uri="{FF2B5EF4-FFF2-40B4-BE49-F238E27FC236}">
                <a16:creationId xmlns:a16="http://schemas.microsoft.com/office/drawing/2014/main" id="{DF312F0A-69B5-6BDE-43CB-3C3B218A61F9}"/>
              </a:ext>
            </a:extLst>
          </p:cNvPr>
          <p:cNvCxnSpPr>
            <a:cxnSpLocks/>
          </p:cNvCxnSpPr>
          <p:nvPr/>
        </p:nvCxnSpPr>
        <p:spPr>
          <a:xfrm flipV="1">
            <a:off x="4355591" y="3955623"/>
            <a:ext cx="744250" cy="1"/>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sp>
        <p:nvSpPr>
          <p:cNvPr id="4" name="Cloud 3">
            <a:extLst>
              <a:ext uri="{FF2B5EF4-FFF2-40B4-BE49-F238E27FC236}">
                <a16:creationId xmlns:a16="http://schemas.microsoft.com/office/drawing/2014/main" id="{5D872F89-1337-45F0-8379-95EAE8EF7A3C}"/>
              </a:ext>
            </a:extLst>
          </p:cNvPr>
          <p:cNvSpPr/>
          <p:nvPr/>
        </p:nvSpPr>
        <p:spPr>
          <a:xfrm>
            <a:off x="5146826" y="3535911"/>
            <a:ext cx="1927150" cy="846110"/>
          </a:xfrm>
          <a:prstGeom prst="cloud">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F994A13C-3F0B-0C4C-E4D4-39E53728D22D}"/>
              </a:ext>
            </a:extLst>
          </p:cNvPr>
          <p:cNvCxnSpPr>
            <a:cxnSpLocks/>
          </p:cNvCxnSpPr>
          <p:nvPr/>
        </p:nvCxnSpPr>
        <p:spPr>
          <a:xfrm>
            <a:off x="6142624" y="3037268"/>
            <a:ext cx="0" cy="546143"/>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sp>
        <p:nvSpPr>
          <p:cNvPr id="211" name="TextBox 210">
            <a:extLst>
              <a:ext uri="{FF2B5EF4-FFF2-40B4-BE49-F238E27FC236}">
                <a16:creationId xmlns:a16="http://schemas.microsoft.com/office/drawing/2014/main" id="{D7B6FC39-FDE5-AB97-FFC2-C57DFEDC4952}"/>
              </a:ext>
            </a:extLst>
          </p:cNvPr>
          <p:cNvSpPr txBox="1"/>
          <p:nvPr/>
        </p:nvSpPr>
        <p:spPr>
          <a:xfrm>
            <a:off x="4344753" y="3685343"/>
            <a:ext cx="796712" cy="246221"/>
          </a:xfrm>
          <a:prstGeom prst="rect">
            <a:avLst/>
          </a:prstGeom>
          <a:noFill/>
        </p:spPr>
        <p:txBody>
          <a:bodyPr wrap="square" rtlCol="0">
            <a:spAutoFit/>
          </a:bodyPr>
          <a:lstStyle/>
          <a:p>
            <a:r>
              <a:rPr lang="en-US" sz="1000">
                <a:latin typeface="Open Sans" panose="020B0606030504020204" pitchFamily="34" charset="0"/>
                <a:ea typeface="Open Sans" panose="020B0606030504020204" pitchFamily="34" charset="0"/>
                <a:cs typeface="Open Sans" panose="020B0606030504020204" pitchFamily="34" charset="0"/>
              </a:rPr>
              <a:t>Gradients</a:t>
            </a:r>
          </a:p>
        </p:txBody>
      </p:sp>
      <p:sp>
        <p:nvSpPr>
          <p:cNvPr id="212" name="TextBox 211">
            <a:extLst>
              <a:ext uri="{FF2B5EF4-FFF2-40B4-BE49-F238E27FC236}">
                <a16:creationId xmlns:a16="http://schemas.microsoft.com/office/drawing/2014/main" id="{63057E93-2CE4-3784-AAAB-4C3D08D9E815}"/>
              </a:ext>
            </a:extLst>
          </p:cNvPr>
          <p:cNvSpPr txBox="1"/>
          <p:nvPr/>
        </p:nvSpPr>
        <p:spPr>
          <a:xfrm>
            <a:off x="8160550" y="1246740"/>
            <a:ext cx="3794755" cy="1569660"/>
          </a:xfrm>
          <a:prstGeom prst="rect">
            <a:avLst/>
          </a:prstGeom>
          <a:noFill/>
        </p:spPr>
        <p:txBody>
          <a:bodyPr wrap="square" rtlCol="0">
            <a:spAutoFit/>
          </a:bodyPr>
          <a:lstStyle/>
          <a:p>
            <a:pPr algn="ctr" hangingPunct="0"/>
            <a:r>
              <a:rPr lang="en-US" sz="2400" i="1" u="sng">
                <a:latin typeface="Open Sans" panose="020B0606030504020204" pitchFamily="34" charset="0"/>
                <a:ea typeface="Open Sans" panose="020B0606030504020204" pitchFamily="34" charset="0"/>
                <a:cs typeface="Open Sans" panose="020B0606030504020204" pitchFamily="34" charset="0"/>
              </a:rPr>
              <a:t>Synchronize and aggregate model gradients</a:t>
            </a:r>
            <a:r>
              <a:rPr lang="en-US" sz="2400" u="sng">
                <a:latin typeface="Open Sans" panose="020B0606030504020204" pitchFamily="34" charset="0"/>
                <a:ea typeface="Open Sans" panose="020B0606030504020204" pitchFamily="34" charset="0"/>
                <a:cs typeface="Open Sans" panose="020B0606030504020204" pitchFamily="34" charset="0"/>
              </a:rPr>
              <a:t>:</a:t>
            </a:r>
            <a:r>
              <a:rPr lang="en-US" sz="2400" b="1" i="1" u="sng">
                <a:solidFill>
                  <a:srgbClr val="00B050"/>
                </a:solidFill>
                <a:latin typeface="Open Sans" panose="020B0606030504020204" pitchFamily="34" charset="0"/>
                <a:ea typeface="Open Sans" panose="020B0606030504020204" pitchFamily="34" charset="0"/>
                <a:cs typeface="Open Sans" panose="020B0606030504020204" pitchFamily="34" charset="0"/>
              </a:rPr>
              <a:t> </a:t>
            </a:r>
          </a:p>
          <a:p>
            <a:pPr algn="ctr" hangingPunct="0"/>
            <a:r>
              <a:rPr lang="en-US" sz="2400" b="1"/>
              <a:t>AllReduce Communication</a:t>
            </a:r>
            <a:endParaRPr lang="en-US" sz="2000">
              <a:latin typeface="Open Sans" panose="020B0606030504020204" pitchFamily="34" charset="0"/>
              <a:ea typeface="Open Sans" panose="020B0606030504020204" pitchFamily="34" charset="0"/>
              <a:cs typeface="Open Sans" panose="020B0606030504020204" pitchFamily="34" charset="0"/>
            </a:endParaRPr>
          </a:p>
        </p:txBody>
      </p:sp>
      <p:sp>
        <p:nvSpPr>
          <p:cNvPr id="213" name="TextBox 212">
            <a:extLst>
              <a:ext uri="{FF2B5EF4-FFF2-40B4-BE49-F238E27FC236}">
                <a16:creationId xmlns:a16="http://schemas.microsoft.com/office/drawing/2014/main" id="{DDC035F5-30B5-652C-5A90-70623A2F0CB1}"/>
              </a:ext>
            </a:extLst>
          </p:cNvPr>
          <p:cNvSpPr txBox="1"/>
          <p:nvPr/>
        </p:nvSpPr>
        <p:spPr>
          <a:xfrm>
            <a:off x="5542561" y="3758899"/>
            <a:ext cx="1320249" cy="369332"/>
          </a:xfrm>
          <a:prstGeom prst="rect">
            <a:avLst/>
          </a:prstGeom>
          <a:noFill/>
        </p:spPr>
        <p:txBody>
          <a:bodyPr wrap="square" rtlCol="0">
            <a:spAutoFit/>
          </a:bodyPr>
          <a:lstStyle/>
          <a:p>
            <a:r>
              <a:rPr lang="en-US">
                <a:solidFill>
                  <a:schemeClr val="tx2">
                    <a:lumMod val="20000"/>
                    <a:lumOff val="80000"/>
                  </a:schemeClr>
                </a:solidFill>
              </a:rPr>
              <a:t>AllReduce</a:t>
            </a:r>
          </a:p>
        </p:txBody>
      </p:sp>
      <p:sp>
        <p:nvSpPr>
          <p:cNvPr id="36" name="TextBox 35">
            <a:extLst>
              <a:ext uri="{FF2B5EF4-FFF2-40B4-BE49-F238E27FC236}">
                <a16:creationId xmlns:a16="http://schemas.microsoft.com/office/drawing/2014/main" id="{B286C1C4-5715-73CB-EEA6-198926A7ACBE}"/>
              </a:ext>
            </a:extLst>
          </p:cNvPr>
          <p:cNvSpPr txBox="1"/>
          <p:nvPr/>
        </p:nvSpPr>
        <p:spPr>
          <a:xfrm>
            <a:off x="3331423" y="4223801"/>
            <a:ext cx="1011868" cy="369332"/>
          </a:xfrm>
          <a:prstGeom prst="rect">
            <a:avLst/>
          </a:prstGeom>
          <a:noFill/>
        </p:spPr>
        <p:txBody>
          <a:bodyPr wrap="square" rtlCol="0">
            <a:spAutoFit/>
          </a:bodyPr>
          <a:lstStyle/>
          <a:p>
            <a:r>
              <a:rPr lang="en-US" b="1"/>
              <a:t>Node 1</a:t>
            </a:r>
          </a:p>
        </p:txBody>
      </p:sp>
      <p:sp>
        <p:nvSpPr>
          <p:cNvPr id="37" name="TextBox 36">
            <a:extLst>
              <a:ext uri="{FF2B5EF4-FFF2-40B4-BE49-F238E27FC236}">
                <a16:creationId xmlns:a16="http://schemas.microsoft.com/office/drawing/2014/main" id="{838885B3-6771-B391-4F5E-D65C5FD52F00}"/>
              </a:ext>
            </a:extLst>
          </p:cNvPr>
          <p:cNvSpPr txBox="1"/>
          <p:nvPr/>
        </p:nvSpPr>
        <p:spPr>
          <a:xfrm>
            <a:off x="5675111" y="1753889"/>
            <a:ext cx="1011868" cy="369332"/>
          </a:xfrm>
          <a:prstGeom prst="rect">
            <a:avLst/>
          </a:prstGeom>
          <a:noFill/>
        </p:spPr>
        <p:txBody>
          <a:bodyPr wrap="square" rtlCol="0">
            <a:spAutoFit/>
          </a:bodyPr>
          <a:lstStyle/>
          <a:p>
            <a:r>
              <a:rPr lang="en-US" b="1"/>
              <a:t>Node 2</a:t>
            </a:r>
          </a:p>
        </p:txBody>
      </p:sp>
      <p:sp>
        <p:nvSpPr>
          <p:cNvPr id="38" name="TextBox 37">
            <a:extLst>
              <a:ext uri="{FF2B5EF4-FFF2-40B4-BE49-F238E27FC236}">
                <a16:creationId xmlns:a16="http://schemas.microsoft.com/office/drawing/2014/main" id="{C9DFBF63-993C-E1F3-C5C5-226D252C3E55}"/>
              </a:ext>
            </a:extLst>
          </p:cNvPr>
          <p:cNvSpPr txBox="1"/>
          <p:nvPr/>
        </p:nvSpPr>
        <p:spPr>
          <a:xfrm>
            <a:off x="7977811" y="4223801"/>
            <a:ext cx="1011868" cy="369332"/>
          </a:xfrm>
          <a:prstGeom prst="rect">
            <a:avLst/>
          </a:prstGeom>
          <a:noFill/>
        </p:spPr>
        <p:txBody>
          <a:bodyPr wrap="square" rtlCol="0">
            <a:spAutoFit/>
          </a:bodyPr>
          <a:lstStyle/>
          <a:p>
            <a:r>
              <a:rPr lang="en-US" b="1"/>
              <a:t>Node 3</a:t>
            </a:r>
          </a:p>
        </p:txBody>
      </p:sp>
      <p:sp>
        <p:nvSpPr>
          <p:cNvPr id="39" name="TextBox 38">
            <a:extLst>
              <a:ext uri="{FF2B5EF4-FFF2-40B4-BE49-F238E27FC236}">
                <a16:creationId xmlns:a16="http://schemas.microsoft.com/office/drawing/2014/main" id="{6385EEC1-4318-94E4-5019-99E862E4E7CE}"/>
              </a:ext>
            </a:extLst>
          </p:cNvPr>
          <p:cNvSpPr txBox="1"/>
          <p:nvPr/>
        </p:nvSpPr>
        <p:spPr>
          <a:xfrm>
            <a:off x="5714182" y="5898521"/>
            <a:ext cx="1011868" cy="369332"/>
          </a:xfrm>
          <a:prstGeom prst="rect">
            <a:avLst/>
          </a:prstGeom>
          <a:noFill/>
        </p:spPr>
        <p:txBody>
          <a:bodyPr wrap="square" rtlCol="0">
            <a:spAutoFit/>
          </a:bodyPr>
          <a:lstStyle/>
          <a:p>
            <a:r>
              <a:rPr lang="en-US" b="1"/>
              <a:t>Node 4</a:t>
            </a:r>
          </a:p>
        </p:txBody>
      </p:sp>
      <p:pic>
        <p:nvPicPr>
          <p:cNvPr id="40" name="Picture 39">
            <a:extLst>
              <a:ext uri="{FF2B5EF4-FFF2-40B4-BE49-F238E27FC236}">
                <a16:creationId xmlns:a16="http://schemas.microsoft.com/office/drawing/2014/main" id="{41A4CA19-1491-FCD1-C546-E8D2790869B7}"/>
              </a:ext>
            </a:extLst>
          </p:cNvPr>
          <p:cNvPicPr>
            <a:picLocks noChangeAspect="1"/>
          </p:cNvPicPr>
          <p:nvPr/>
        </p:nvPicPr>
        <p:blipFill rotWithShape="1">
          <a:blip r:embed="rId6"/>
          <a:srcRect l="10233" r="9613"/>
          <a:stretch/>
        </p:blipFill>
        <p:spPr>
          <a:xfrm>
            <a:off x="3297323" y="3319275"/>
            <a:ext cx="1011868" cy="978359"/>
          </a:xfrm>
          <a:prstGeom prst="rect">
            <a:avLst/>
          </a:prstGeom>
        </p:spPr>
      </p:pic>
      <p:pic>
        <p:nvPicPr>
          <p:cNvPr id="41" name="Picture 40">
            <a:extLst>
              <a:ext uri="{FF2B5EF4-FFF2-40B4-BE49-F238E27FC236}">
                <a16:creationId xmlns:a16="http://schemas.microsoft.com/office/drawing/2014/main" id="{2698396B-102A-1560-0A07-A777D80E6560}"/>
              </a:ext>
            </a:extLst>
          </p:cNvPr>
          <p:cNvPicPr>
            <a:picLocks noChangeAspect="1"/>
          </p:cNvPicPr>
          <p:nvPr/>
        </p:nvPicPr>
        <p:blipFill rotWithShape="1">
          <a:blip r:embed="rId6"/>
          <a:srcRect l="10233" r="9613"/>
          <a:stretch/>
        </p:blipFill>
        <p:spPr>
          <a:xfrm>
            <a:off x="5636040" y="2056383"/>
            <a:ext cx="1011868" cy="978359"/>
          </a:xfrm>
          <a:prstGeom prst="rect">
            <a:avLst/>
          </a:prstGeom>
        </p:spPr>
      </p:pic>
      <p:pic>
        <p:nvPicPr>
          <p:cNvPr id="42" name="Picture 41">
            <a:extLst>
              <a:ext uri="{FF2B5EF4-FFF2-40B4-BE49-F238E27FC236}">
                <a16:creationId xmlns:a16="http://schemas.microsoft.com/office/drawing/2014/main" id="{3480447D-8DC5-34A0-6B60-4D082B21B9E2}"/>
              </a:ext>
            </a:extLst>
          </p:cNvPr>
          <p:cNvPicPr>
            <a:picLocks noChangeAspect="1"/>
          </p:cNvPicPr>
          <p:nvPr/>
        </p:nvPicPr>
        <p:blipFill rotWithShape="1">
          <a:blip r:embed="rId6"/>
          <a:srcRect l="10233" r="9613"/>
          <a:stretch/>
        </p:blipFill>
        <p:spPr>
          <a:xfrm>
            <a:off x="7896211" y="3319275"/>
            <a:ext cx="1011868" cy="978359"/>
          </a:xfrm>
          <a:prstGeom prst="rect">
            <a:avLst/>
          </a:prstGeom>
        </p:spPr>
      </p:pic>
      <p:pic>
        <p:nvPicPr>
          <p:cNvPr id="43" name="Picture 42">
            <a:extLst>
              <a:ext uri="{FF2B5EF4-FFF2-40B4-BE49-F238E27FC236}">
                <a16:creationId xmlns:a16="http://schemas.microsoft.com/office/drawing/2014/main" id="{E2840223-0EB7-6A0E-1DD1-79CCC3C54EE6}"/>
              </a:ext>
            </a:extLst>
          </p:cNvPr>
          <p:cNvPicPr>
            <a:picLocks noChangeAspect="1"/>
          </p:cNvPicPr>
          <p:nvPr/>
        </p:nvPicPr>
        <p:blipFill rotWithShape="1">
          <a:blip r:embed="rId6"/>
          <a:srcRect l="10233" r="9613"/>
          <a:stretch/>
        </p:blipFill>
        <p:spPr>
          <a:xfrm>
            <a:off x="5651361" y="4986064"/>
            <a:ext cx="1011868" cy="978359"/>
          </a:xfrm>
          <a:prstGeom prst="rect">
            <a:avLst/>
          </a:prstGeom>
        </p:spPr>
      </p:pic>
      <p:cxnSp>
        <p:nvCxnSpPr>
          <p:cNvPr id="63" name="Straight Arrow Connector 62">
            <a:extLst>
              <a:ext uri="{FF2B5EF4-FFF2-40B4-BE49-F238E27FC236}">
                <a16:creationId xmlns:a16="http://schemas.microsoft.com/office/drawing/2014/main" id="{39BCFDEA-D515-C6E6-39F9-D3EE93D63CAC}"/>
              </a:ext>
            </a:extLst>
          </p:cNvPr>
          <p:cNvCxnSpPr>
            <a:cxnSpLocks/>
          </p:cNvCxnSpPr>
          <p:nvPr/>
        </p:nvCxnSpPr>
        <p:spPr>
          <a:xfrm flipV="1">
            <a:off x="7109744" y="3939182"/>
            <a:ext cx="744250" cy="1"/>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64" name="Straight Arrow Connector 63">
            <a:extLst>
              <a:ext uri="{FF2B5EF4-FFF2-40B4-BE49-F238E27FC236}">
                <a16:creationId xmlns:a16="http://schemas.microsoft.com/office/drawing/2014/main" id="{47D8E8D5-0EC6-F2E1-532D-6EED64EECB0D}"/>
              </a:ext>
            </a:extLst>
          </p:cNvPr>
          <p:cNvCxnSpPr>
            <a:cxnSpLocks/>
          </p:cNvCxnSpPr>
          <p:nvPr/>
        </p:nvCxnSpPr>
        <p:spPr>
          <a:xfrm>
            <a:off x="6142624" y="4416171"/>
            <a:ext cx="0" cy="546143"/>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grpSp>
        <p:nvGrpSpPr>
          <p:cNvPr id="66" name="Group 65">
            <a:extLst>
              <a:ext uri="{FF2B5EF4-FFF2-40B4-BE49-F238E27FC236}">
                <a16:creationId xmlns:a16="http://schemas.microsoft.com/office/drawing/2014/main" id="{BA5A15C8-1E14-04DE-21B2-ABAA098BA781}"/>
              </a:ext>
            </a:extLst>
          </p:cNvPr>
          <p:cNvGrpSpPr/>
          <p:nvPr/>
        </p:nvGrpSpPr>
        <p:grpSpPr>
          <a:xfrm>
            <a:off x="9569289" y="5196191"/>
            <a:ext cx="1104856" cy="1238983"/>
            <a:chOff x="3822090" y="4820866"/>
            <a:chExt cx="971741" cy="1167274"/>
          </a:xfrm>
        </p:grpSpPr>
        <p:pic>
          <p:nvPicPr>
            <p:cNvPr id="67" name="Graphic 66">
              <a:extLst>
                <a:ext uri="{FF2B5EF4-FFF2-40B4-BE49-F238E27FC236}">
                  <a16:creationId xmlns:a16="http://schemas.microsoft.com/office/drawing/2014/main" id="{A748212A-F35D-6E84-0864-6928E9979DA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936497" y="4820866"/>
              <a:ext cx="618157" cy="786745"/>
            </a:xfrm>
            <a:prstGeom prst="rect">
              <a:avLst/>
            </a:prstGeom>
          </p:spPr>
        </p:pic>
        <p:sp>
          <p:nvSpPr>
            <p:cNvPr id="239" name="TextBox 238">
              <a:extLst>
                <a:ext uri="{FF2B5EF4-FFF2-40B4-BE49-F238E27FC236}">
                  <a16:creationId xmlns:a16="http://schemas.microsoft.com/office/drawing/2014/main" id="{E30E4E79-28CE-CD45-02B3-DBB08A9AB447}"/>
                </a:ext>
              </a:extLst>
            </p:cNvPr>
            <p:cNvSpPr txBox="1"/>
            <p:nvPr/>
          </p:nvSpPr>
          <p:spPr>
            <a:xfrm>
              <a:off x="3822090" y="5618808"/>
              <a:ext cx="971741" cy="369332"/>
            </a:xfrm>
            <a:prstGeom prst="rect">
              <a:avLst/>
            </a:prstGeom>
            <a:noFill/>
          </p:spPr>
          <p:txBody>
            <a:bodyPr wrap="none" rtlCol="0">
              <a:spAutoFit/>
            </a:bodyPr>
            <a:lstStyle/>
            <a:p>
              <a:r>
                <a:rPr lang="en-US"/>
                <a:t>Dataset</a:t>
              </a:r>
            </a:p>
          </p:txBody>
        </p:sp>
      </p:grpSp>
      <p:grpSp>
        <p:nvGrpSpPr>
          <p:cNvPr id="240" name="Group 239">
            <a:extLst>
              <a:ext uri="{FF2B5EF4-FFF2-40B4-BE49-F238E27FC236}">
                <a16:creationId xmlns:a16="http://schemas.microsoft.com/office/drawing/2014/main" id="{00C5786F-EB96-6FF4-46C3-310BD75CE7D0}"/>
              </a:ext>
            </a:extLst>
          </p:cNvPr>
          <p:cNvGrpSpPr/>
          <p:nvPr/>
        </p:nvGrpSpPr>
        <p:grpSpPr>
          <a:xfrm>
            <a:off x="10733554" y="5207004"/>
            <a:ext cx="1095968" cy="1100139"/>
            <a:chOff x="2847761" y="2628455"/>
            <a:chExt cx="1337226" cy="1463955"/>
          </a:xfrm>
        </p:grpSpPr>
        <p:grpSp>
          <p:nvGrpSpPr>
            <p:cNvPr id="241" name="Group 240">
              <a:extLst>
                <a:ext uri="{FF2B5EF4-FFF2-40B4-BE49-F238E27FC236}">
                  <a16:creationId xmlns:a16="http://schemas.microsoft.com/office/drawing/2014/main" id="{0DD634BA-6F91-7420-B592-1670CC5039A0}"/>
                </a:ext>
              </a:extLst>
            </p:cNvPr>
            <p:cNvGrpSpPr/>
            <p:nvPr/>
          </p:nvGrpSpPr>
          <p:grpSpPr>
            <a:xfrm>
              <a:off x="3028473" y="2628455"/>
              <a:ext cx="1028718" cy="1028254"/>
              <a:chOff x="2486007" y="1670965"/>
              <a:chExt cx="3497971" cy="4199423"/>
            </a:xfrm>
          </p:grpSpPr>
          <p:sp>
            <p:nvSpPr>
              <p:cNvPr id="243" name="Oval 242">
                <a:extLst>
                  <a:ext uri="{FF2B5EF4-FFF2-40B4-BE49-F238E27FC236}">
                    <a16:creationId xmlns:a16="http://schemas.microsoft.com/office/drawing/2014/main" id="{D7058DE1-C2AD-B457-DB7A-72CFEE6516CE}"/>
                  </a:ext>
                </a:extLst>
              </p:cNvPr>
              <p:cNvSpPr/>
              <p:nvPr/>
            </p:nvSpPr>
            <p:spPr>
              <a:xfrm>
                <a:off x="2486007" y="310209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244" name="Oval 243">
                <a:extLst>
                  <a:ext uri="{FF2B5EF4-FFF2-40B4-BE49-F238E27FC236}">
                    <a16:creationId xmlns:a16="http://schemas.microsoft.com/office/drawing/2014/main" id="{AE0B7A0D-4695-AE8F-FA19-E8FAC942E671}"/>
                  </a:ext>
                </a:extLst>
              </p:cNvPr>
              <p:cNvSpPr/>
              <p:nvPr/>
            </p:nvSpPr>
            <p:spPr>
              <a:xfrm>
                <a:off x="2553535" y="422655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245" name="Oval 244">
                <a:extLst>
                  <a:ext uri="{FF2B5EF4-FFF2-40B4-BE49-F238E27FC236}">
                    <a16:creationId xmlns:a16="http://schemas.microsoft.com/office/drawing/2014/main" id="{C8E9355B-2F64-5F73-0F08-492DA014EAB9}"/>
                  </a:ext>
                </a:extLst>
              </p:cNvPr>
              <p:cNvSpPr/>
              <p:nvPr/>
            </p:nvSpPr>
            <p:spPr>
              <a:xfrm>
                <a:off x="3431373" y="2182084"/>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246" name="Oval 245">
                <a:extLst>
                  <a:ext uri="{FF2B5EF4-FFF2-40B4-BE49-F238E27FC236}">
                    <a16:creationId xmlns:a16="http://schemas.microsoft.com/office/drawing/2014/main" id="{AD572211-DF7E-E0A1-1D8D-22771D57617C}"/>
                  </a:ext>
                </a:extLst>
              </p:cNvPr>
              <p:cNvSpPr/>
              <p:nvPr/>
            </p:nvSpPr>
            <p:spPr>
              <a:xfrm>
                <a:off x="3431373" y="3549326"/>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247" name="Oval 246">
                <a:extLst>
                  <a:ext uri="{FF2B5EF4-FFF2-40B4-BE49-F238E27FC236}">
                    <a16:creationId xmlns:a16="http://schemas.microsoft.com/office/drawing/2014/main" id="{6564A1F9-DDEB-AAC4-9D59-BE426DBDD9E4}"/>
                  </a:ext>
                </a:extLst>
              </p:cNvPr>
              <p:cNvSpPr/>
              <p:nvPr/>
            </p:nvSpPr>
            <p:spPr>
              <a:xfrm>
                <a:off x="3431372" y="48910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248" name="Oval 247">
                <a:extLst>
                  <a:ext uri="{FF2B5EF4-FFF2-40B4-BE49-F238E27FC236}">
                    <a16:creationId xmlns:a16="http://schemas.microsoft.com/office/drawing/2014/main" id="{A82CB6BD-0C14-1552-19EC-5903E391AF32}"/>
                  </a:ext>
                </a:extLst>
              </p:cNvPr>
              <p:cNvSpPr/>
              <p:nvPr/>
            </p:nvSpPr>
            <p:spPr>
              <a:xfrm>
                <a:off x="4511791" y="1670965"/>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249" name="Oval 248">
                <a:extLst>
                  <a:ext uri="{FF2B5EF4-FFF2-40B4-BE49-F238E27FC236}">
                    <a16:creationId xmlns:a16="http://schemas.microsoft.com/office/drawing/2014/main" id="{69BADE89-20A6-6721-6632-1B46E8D29C34}"/>
                  </a:ext>
                </a:extLst>
              </p:cNvPr>
              <p:cNvSpPr/>
              <p:nvPr/>
            </p:nvSpPr>
            <p:spPr>
              <a:xfrm>
                <a:off x="4511790" y="284653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250" name="Oval 249">
                <a:extLst>
                  <a:ext uri="{FF2B5EF4-FFF2-40B4-BE49-F238E27FC236}">
                    <a16:creationId xmlns:a16="http://schemas.microsoft.com/office/drawing/2014/main" id="{F260FA1E-C2C8-EFFF-B61B-F660CC38D05B}"/>
                  </a:ext>
                </a:extLst>
              </p:cNvPr>
              <p:cNvSpPr/>
              <p:nvPr/>
            </p:nvSpPr>
            <p:spPr>
              <a:xfrm>
                <a:off x="4511790" y="41371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251" name="Oval 250">
                <a:extLst>
                  <a:ext uri="{FF2B5EF4-FFF2-40B4-BE49-F238E27FC236}">
                    <a16:creationId xmlns:a16="http://schemas.microsoft.com/office/drawing/2014/main" id="{D7CD0352-C276-D618-B12F-BC3F56830516}"/>
                  </a:ext>
                </a:extLst>
              </p:cNvPr>
              <p:cNvSpPr/>
              <p:nvPr/>
            </p:nvSpPr>
            <p:spPr>
              <a:xfrm>
                <a:off x="4538799" y="5359269"/>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cxnSp>
            <p:nvCxnSpPr>
              <p:cNvPr id="252" name="Straight Connector 251">
                <a:extLst>
                  <a:ext uri="{FF2B5EF4-FFF2-40B4-BE49-F238E27FC236}">
                    <a16:creationId xmlns:a16="http://schemas.microsoft.com/office/drawing/2014/main" id="{4BA978BB-8C84-CEA9-B200-700E5003D10D}"/>
                  </a:ext>
                </a:extLst>
              </p:cNvPr>
              <p:cNvCxnSpPr>
                <a:cxnSpLocks/>
                <a:stCxn id="243" idx="6"/>
                <a:endCxn id="245"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96592461-2CF1-541D-E73A-EB33DB73A628}"/>
                  </a:ext>
                </a:extLst>
              </p:cNvPr>
              <p:cNvCxnSpPr>
                <a:cxnSpLocks/>
                <a:stCxn id="243" idx="6"/>
                <a:endCxn id="246" idx="2"/>
              </p:cNvCxnSpPr>
              <p:nvPr/>
            </p:nvCxnSpPr>
            <p:spPr>
              <a:xfrm>
                <a:off x="3039721" y="3357657"/>
                <a:ext cx="391652" cy="44722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3EF5E298-E74A-767F-D5EF-2DAD46A47B6D}"/>
                  </a:ext>
                </a:extLst>
              </p:cNvPr>
              <p:cNvCxnSpPr>
                <a:cxnSpLocks/>
                <a:stCxn id="243" idx="6"/>
                <a:endCxn id="247" idx="1"/>
              </p:cNvCxnSpPr>
              <p:nvPr/>
            </p:nvCxnSpPr>
            <p:spPr>
              <a:xfrm>
                <a:off x="3039721" y="3357657"/>
                <a:ext cx="472740" cy="160820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33E2656E-8AE9-6D8E-D5CA-2D3B2EE98ED8}"/>
                  </a:ext>
                </a:extLst>
              </p:cNvPr>
              <p:cNvCxnSpPr>
                <a:cxnSpLocks/>
                <a:stCxn id="244" idx="7"/>
                <a:endCxn id="245" idx="3"/>
              </p:cNvCxnSpPr>
              <p:nvPr/>
            </p:nvCxnSpPr>
            <p:spPr>
              <a:xfrm flipV="1">
                <a:off x="3026159" y="2618351"/>
                <a:ext cx="486303" cy="168305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CF183552-A28A-3B2E-C852-9AB0DB1BECF3}"/>
                  </a:ext>
                </a:extLst>
              </p:cNvPr>
              <p:cNvCxnSpPr>
                <a:cxnSpLocks/>
                <a:stCxn id="244" idx="7"/>
                <a:endCxn id="246" idx="2"/>
              </p:cNvCxnSpPr>
              <p:nvPr/>
            </p:nvCxnSpPr>
            <p:spPr>
              <a:xfrm flipV="1">
                <a:off x="3026159" y="3804886"/>
                <a:ext cx="405213" cy="49652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FCF421AD-C7C4-A8B4-19C8-39EB4F996776}"/>
                  </a:ext>
                </a:extLst>
              </p:cNvPr>
              <p:cNvCxnSpPr>
                <a:cxnSpLocks/>
                <a:stCxn id="244" idx="7"/>
                <a:endCxn id="247" idx="1"/>
              </p:cNvCxnSpPr>
              <p:nvPr/>
            </p:nvCxnSpPr>
            <p:spPr>
              <a:xfrm>
                <a:off x="3026159" y="4301409"/>
                <a:ext cx="486301" cy="6644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341EEA6A-2117-EEB8-6E4F-EC522333544E}"/>
                  </a:ext>
                </a:extLst>
              </p:cNvPr>
              <p:cNvCxnSpPr>
                <a:cxnSpLocks/>
                <a:stCxn id="245" idx="6"/>
                <a:endCxn id="248" idx="2"/>
              </p:cNvCxnSpPr>
              <p:nvPr/>
            </p:nvCxnSpPr>
            <p:spPr>
              <a:xfrm flipV="1">
                <a:off x="3985087" y="1926524"/>
                <a:ext cx="526703" cy="51111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AA25E061-C4F3-81F7-F4B8-4C6C49F9AD7B}"/>
                  </a:ext>
                </a:extLst>
              </p:cNvPr>
              <p:cNvCxnSpPr>
                <a:cxnSpLocks/>
                <a:stCxn id="249" idx="2"/>
                <a:endCxn id="245" idx="6"/>
              </p:cNvCxnSpPr>
              <p:nvPr/>
            </p:nvCxnSpPr>
            <p:spPr>
              <a:xfrm flipH="1" flipV="1">
                <a:off x="3985087" y="2437643"/>
                <a:ext cx="526702" cy="66445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72D459C0-C86C-86FB-E5F4-530FDB7945CF}"/>
                  </a:ext>
                </a:extLst>
              </p:cNvPr>
              <p:cNvCxnSpPr>
                <a:cxnSpLocks/>
                <a:stCxn id="250" idx="1"/>
                <a:endCxn id="245" idx="6"/>
              </p:cNvCxnSpPr>
              <p:nvPr/>
            </p:nvCxnSpPr>
            <p:spPr>
              <a:xfrm flipH="1" flipV="1">
                <a:off x="3985087" y="2437643"/>
                <a:ext cx="607792" cy="177432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6CC9CEF4-8610-494F-126E-30501B28A0DB}"/>
                  </a:ext>
                </a:extLst>
              </p:cNvPr>
              <p:cNvCxnSpPr>
                <a:cxnSpLocks/>
                <a:stCxn id="248" idx="2"/>
                <a:endCxn id="246" idx="6"/>
              </p:cNvCxnSpPr>
              <p:nvPr/>
            </p:nvCxnSpPr>
            <p:spPr>
              <a:xfrm flipH="1">
                <a:off x="3985086" y="1926524"/>
                <a:ext cx="526704" cy="187836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8CAD0A22-69ED-3F1D-A13D-A34AE70DAA76}"/>
                  </a:ext>
                </a:extLst>
              </p:cNvPr>
              <p:cNvCxnSpPr>
                <a:cxnSpLocks/>
                <a:stCxn id="246" idx="6"/>
                <a:endCxn id="249" idx="2"/>
              </p:cNvCxnSpPr>
              <p:nvPr/>
            </p:nvCxnSpPr>
            <p:spPr>
              <a:xfrm flipV="1">
                <a:off x="3985086" y="3102098"/>
                <a:ext cx="526703" cy="70278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80D62920-12D4-7BEC-CEE5-7020A04FE3EF}"/>
                  </a:ext>
                </a:extLst>
              </p:cNvPr>
              <p:cNvCxnSpPr>
                <a:cxnSpLocks/>
                <a:stCxn id="250" idx="1"/>
                <a:endCxn id="246" idx="6"/>
              </p:cNvCxnSpPr>
              <p:nvPr/>
            </p:nvCxnSpPr>
            <p:spPr>
              <a:xfrm flipH="1" flipV="1">
                <a:off x="3985086" y="3804886"/>
                <a:ext cx="607793" cy="40707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ADB42722-2597-E318-7489-C287F8BAAF34}"/>
                  </a:ext>
                </a:extLst>
              </p:cNvPr>
              <p:cNvCxnSpPr>
                <a:cxnSpLocks/>
                <a:stCxn id="251" idx="1"/>
                <a:endCxn id="246" idx="6"/>
              </p:cNvCxnSpPr>
              <p:nvPr/>
            </p:nvCxnSpPr>
            <p:spPr>
              <a:xfrm flipH="1" flipV="1">
                <a:off x="3985086" y="3804886"/>
                <a:ext cx="634802" cy="162923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A21FB2A3-C1D2-FFDE-420D-CACC56A73751}"/>
                  </a:ext>
                </a:extLst>
              </p:cNvPr>
              <p:cNvCxnSpPr>
                <a:cxnSpLocks/>
                <a:stCxn id="248" idx="2"/>
                <a:endCxn id="247" idx="7"/>
              </p:cNvCxnSpPr>
              <p:nvPr/>
            </p:nvCxnSpPr>
            <p:spPr>
              <a:xfrm flipH="1">
                <a:off x="3903996" y="1926524"/>
                <a:ext cx="607795" cy="303934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ECC8921D-69C9-AFE0-C6CB-9583E2C5CFC3}"/>
                  </a:ext>
                </a:extLst>
              </p:cNvPr>
              <p:cNvCxnSpPr>
                <a:cxnSpLocks/>
                <a:stCxn id="247" idx="7"/>
                <a:endCxn id="249" idx="2"/>
              </p:cNvCxnSpPr>
              <p:nvPr/>
            </p:nvCxnSpPr>
            <p:spPr>
              <a:xfrm flipV="1">
                <a:off x="3903996" y="3102098"/>
                <a:ext cx="607794" cy="186376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8EF7E732-5943-0709-6398-E514F726B86C}"/>
                  </a:ext>
                </a:extLst>
              </p:cNvPr>
              <p:cNvCxnSpPr>
                <a:cxnSpLocks/>
                <a:stCxn id="247" idx="7"/>
                <a:endCxn id="250" idx="1"/>
              </p:cNvCxnSpPr>
              <p:nvPr/>
            </p:nvCxnSpPr>
            <p:spPr>
              <a:xfrm flipV="1">
                <a:off x="3903996" y="4211964"/>
                <a:ext cx="688883" cy="75390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21ACB5D0-B9C5-6143-9AA2-B5039B515EA6}"/>
                  </a:ext>
                </a:extLst>
              </p:cNvPr>
              <p:cNvCxnSpPr>
                <a:cxnSpLocks/>
                <a:stCxn id="247" idx="7"/>
                <a:endCxn id="251" idx="1"/>
              </p:cNvCxnSpPr>
              <p:nvPr/>
            </p:nvCxnSpPr>
            <p:spPr>
              <a:xfrm>
                <a:off x="3903996" y="4965865"/>
                <a:ext cx="715892" cy="4682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A6C5A531-3699-B926-B4DD-CAD5ECEFE780}"/>
                  </a:ext>
                </a:extLst>
              </p:cNvPr>
              <p:cNvCxnSpPr>
                <a:cxnSpLocks/>
                <a:stCxn id="243" idx="6"/>
                <a:endCxn id="245"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6F8530B1-4B3F-E3EF-B8D6-8E75A041B03D}"/>
                  </a:ext>
                </a:extLst>
              </p:cNvPr>
              <p:cNvCxnSpPr>
                <a:cxnSpLocks/>
                <a:stCxn id="274" idx="2"/>
                <a:endCxn id="248" idx="6"/>
              </p:cNvCxnSpPr>
              <p:nvPr/>
            </p:nvCxnSpPr>
            <p:spPr>
              <a:xfrm flipH="1" flipV="1">
                <a:off x="5065505" y="1926525"/>
                <a:ext cx="364759" cy="181044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1631E080-F572-1502-8011-50579FA605ED}"/>
                  </a:ext>
                </a:extLst>
              </p:cNvPr>
              <p:cNvCxnSpPr>
                <a:cxnSpLocks/>
                <a:stCxn id="274" idx="2"/>
                <a:endCxn id="249" idx="6"/>
              </p:cNvCxnSpPr>
              <p:nvPr/>
            </p:nvCxnSpPr>
            <p:spPr>
              <a:xfrm flipH="1" flipV="1">
                <a:off x="5065504" y="3102098"/>
                <a:ext cx="364760" cy="63486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102D0423-4FD5-1F33-F347-0810790F0065}"/>
                  </a:ext>
                </a:extLst>
              </p:cNvPr>
              <p:cNvCxnSpPr>
                <a:cxnSpLocks/>
                <a:stCxn id="274" idx="2"/>
                <a:endCxn id="250" idx="6"/>
              </p:cNvCxnSpPr>
              <p:nvPr/>
            </p:nvCxnSpPr>
            <p:spPr>
              <a:xfrm flipH="1">
                <a:off x="5065504" y="3736967"/>
                <a:ext cx="364760" cy="6557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84D2F4F5-02D5-3A46-EC3A-76DDC42E1391}"/>
                  </a:ext>
                </a:extLst>
              </p:cNvPr>
              <p:cNvCxnSpPr>
                <a:cxnSpLocks/>
                <a:stCxn id="274" idx="2"/>
                <a:endCxn id="251" idx="6"/>
              </p:cNvCxnSpPr>
              <p:nvPr/>
            </p:nvCxnSpPr>
            <p:spPr>
              <a:xfrm flipH="1">
                <a:off x="5092513" y="3736967"/>
                <a:ext cx="337751" cy="187786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274" name="Oval 273">
                <a:extLst>
                  <a:ext uri="{FF2B5EF4-FFF2-40B4-BE49-F238E27FC236}">
                    <a16:creationId xmlns:a16="http://schemas.microsoft.com/office/drawing/2014/main" id="{4FF35356-B985-3ADB-462F-03C69FC7D7F7}"/>
                  </a:ext>
                </a:extLst>
              </p:cNvPr>
              <p:cNvSpPr/>
              <p:nvPr/>
            </p:nvSpPr>
            <p:spPr>
              <a:xfrm>
                <a:off x="5430264" y="3481407"/>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grpSp>
        <p:sp>
          <p:nvSpPr>
            <p:cNvPr id="242" name="TextBox 241">
              <a:extLst>
                <a:ext uri="{FF2B5EF4-FFF2-40B4-BE49-F238E27FC236}">
                  <a16:creationId xmlns:a16="http://schemas.microsoft.com/office/drawing/2014/main" id="{5E8078DE-DC9C-3EC8-C731-7759B36423C8}"/>
                </a:ext>
              </a:extLst>
            </p:cNvPr>
            <p:cNvSpPr txBox="1"/>
            <p:nvPr/>
          </p:nvSpPr>
          <p:spPr>
            <a:xfrm>
              <a:off x="2847761" y="3723078"/>
              <a:ext cx="1337226" cy="369332"/>
            </a:xfrm>
            <a:prstGeom prst="rect">
              <a:avLst/>
            </a:prstGeom>
            <a:noFill/>
          </p:spPr>
          <p:txBody>
            <a:bodyPr wrap="none" rtlCol="0">
              <a:spAutoFit/>
            </a:bodyPr>
            <a:lstStyle/>
            <a:p>
              <a:r>
                <a:rPr lang="en-US"/>
                <a:t>DNN Model</a:t>
              </a:r>
            </a:p>
          </p:txBody>
        </p:sp>
      </p:grpSp>
      <p:sp>
        <p:nvSpPr>
          <p:cNvPr id="2" name="TextBox 1">
            <a:extLst>
              <a:ext uri="{FF2B5EF4-FFF2-40B4-BE49-F238E27FC236}">
                <a16:creationId xmlns:a16="http://schemas.microsoft.com/office/drawing/2014/main" id="{E7DC9C49-CC05-1234-E9A7-A556CBF066EC}"/>
              </a:ext>
            </a:extLst>
          </p:cNvPr>
          <p:cNvSpPr txBox="1"/>
          <p:nvPr/>
        </p:nvSpPr>
        <p:spPr>
          <a:xfrm>
            <a:off x="-202207" y="1543573"/>
            <a:ext cx="4253188" cy="1446550"/>
          </a:xfrm>
          <a:prstGeom prst="rect">
            <a:avLst/>
          </a:prstGeom>
          <a:noFill/>
        </p:spPr>
        <p:txBody>
          <a:bodyPr wrap="square" rtlCol="0">
            <a:spAutoFit/>
          </a:bodyPr>
          <a:lstStyle/>
          <a:p>
            <a:pPr marL="342900" indent="-342900" algn="ctr" hangingPunct="0">
              <a:buFontTx/>
              <a:buChar char="-"/>
            </a:pPr>
            <a:r>
              <a:rPr lang="en-US" sz="2200" u="sng">
                <a:latin typeface="Open Sans" panose="020B0606030504020204" pitchFamily="34" charset="0"/>
                <a:ea typeface="Open Sans" panose="020B0606030504020204" pitchFamily="34" charset="0"/>
                <a:cs typeface="Open Sans" panose="020B0606030504020204" pitchFamily="34" charset="0"/>
              </a:rPr>
              <a:t>Forward Pass</a:t>
            </a:r>
            <a:r>
              <a:rPr lang="en-US" sz="2200">
                <a:latin typeface="Open Sans" panose="020B0606030504020204" pitchFamily="34" charset="0"/>
                <a:ea typeface="Open Sans" panose="020B0606030504020204" pitchFamily="34" charset="0"/>
                <a:cs typeface="Open Sans" panose="020B0606030504020204" pitchFamily="34" charset="0"/>
              </a:rPr>
              <a:t>: Run input through the model</a:t>
            </a:r>
          </a:p>
          <a:p>
            <a:pPr marL="342900" indent="-342900" algn="ctr" hangingPunct="0">
              <a:buFontTx/>
              <a:buChar char="-"/>
            </a:pPr>
            <a:r>
              <a:rPr lang="en-US" sz="2200" u="sng">
                <a:latin typeface="Open Sans" panose="020B0606030504020204" pitchFamily="34" charset="0"/>
                <a:ea typeface="Open Sans" panose="020B0606030504020204" pitchFamily="34" charset="0"/>
                <a:cs typeface="Open Sans" panose="020B0606030504020204" pitchFamily="34" charset="0"/>
              </a:rPr>
              <a:t>Backpropagation</a:t>
            </a:r>
            <a:r>
              <a:rPr lang="en-US" sz="2200">
                <a:latin typeface="Open Sans" panose="020B0606030504020204" pitchFamily="34" charset="0"/>
                <a:ea typeface="Open Sans" panose="020B0606030504020204" pitchFamily="34" charset="0"/>
                <a:cs typeface="Open Sans" panose="020B0606030504020204" pitchFamily="34" charset="0"/>
              </a:rPr>
              <a:t>: Update model based on output</a:t>
            </a:r>
          </a:p>
        </p:txBody>
      </p:sp>
      <p:sp>
        <p:nvSpPr>
          <p:cNvPr id="5" name="TextBox 4">
            <a:extLst>
              <a:ext uri="{FF2B5EF4-FFF2-40B4-BE49-F238E27FC236}">
                <a16:creationId xmlns:a16="http://schemas.microsoft.com/office/drawing/2014/main" id="{0A4A2E0D-4C72-20CD-F47A-EAE72D86611B}"/>
              </a:ext>
            </a:extLst>
          </p:cNvPr>
          <p:cNvSpPr txBox="1"/>
          <p:nvPr/>
        </p:nvSpPr>
        <p:spPr>
          <a:xfrm>
            <a:off x="4899867" y="4351219"/>
            <a:ext cx="1320249" cy="369332"/>
          </a:xfrm>
          <a:prstGeom prst="rect">
            <a:avLst/>
          </a:prstGeom>
          <a:noFill/>
        </p:spPr>
        <p:txBody>
          <a:bodyPr wrap="square" rtlCol="0">
            <a:spAutoFit/>
          </a:bodyPr>
          <a:lstStyle/>
          <a:p>
            <a:r>
              <a:rPr lang="en-US" b="1">
                <a:latin typeface="Georgia" panose="02040502050405020303" pitchFamily="18" charset="0"/>
              </a:rPr>
              <a:t>Network</a:t>
            </a:r>
          </a:p>
        </p:txBody>
      </p:sp>
      <p:sp>
        <p:nvSpPr>
          <p:cNvPr id="8" name="Title 1">
            <a:extLst>
              <a:ext uri="{FF2B5EF4-FFF2-40B4-BE49-F238E27FC236}">
                <a16:creationId xmlns:a16="http://schemas.microsoft.com/office/drawing/2014/main" id="{B88D0E37-4827-6CE4-538B-F6A9D529C641}"/>
              </a:ext>
            </a:extLst>
          </p:cNvPr>
          <p:cNvSpPr txBox="1">
            <a:spLocks/>
          </p:cNvSpPr>
          <p:nvPr/>
        </p:nvSpPr>
        <p:spPr>
          <a:xfrm>
            <a:off x="347472" y="347472"/>
            <a:ext cx="11430001" cy="6400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1pPr>
            <a:lvl2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2pPr>
            <a:lvl3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3pPr>
            <a:lvl4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4pPr>
            <a:lvl5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5pPr>
            <a:lvl6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6pPr>
            <a:lvl7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7pPr>
            <a:lvl8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8pPr>
            <a:lvl9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9pPr>
          </a:lstStyle>
          <a:p>
            <a:pPr hangingPunct="1"/>
            <a:r>
              <a:rPr lang="en-US"/>
              <a:t>Distributed Data Parallel: </a:t>
            </a:r>
            <a:r>
              <a:rPr lang="en-US" err="1"/>
              <a:t>AllReduce</a:t>
            </a:r>
            <a:endParaRPr lang="en-US"/>
          </a:p>
        </p:txBody>
      </p:sp>
      <p:sp>
        <p:nvSpPr>
          <p:cNvPr id="6" name="Slide Number Placeholder 5">
            <a:extLst>
              <a:ext uri="{FF2B5EF4-FFF2-40B4-BE49-F238E27FC236}">
                <a16:creationId xmlns:a16="http://schemas.microsoft.com/office/drawing/2014/main" id="{F56F625A-D59F-E50D-5691-213F08EE5D35}"/>
              </a:ext>
            </a:extLst>
          </p:cNvPr>
          <p:cNvSpPr>
            <a:spLocks noGrp="1"/>
          </p:cNvSpPr>
          <p:nvPr>
            <p:ph type="sldNum" sz="quarter" idx="12"/>
          </p:nvPr>
        </p:nvSpPr>
        <p:spPr>
          <a:xfrm>
            <a:off x="11592497" y="6442392"/>
            <a:ext cx="184975" cy="190501"/>
          </a:xfrm>
          <a:prstGeom prst="rect">
            <a:avLst/>
          </a:prstGeom>
          <a:noFill/>
          <a:ln>
            <a:noFill/>
          </a:ln>
        </p:spPr>
        <p:txBody>
          <a:bodyPr spcFirstLastPara="1" wrap="square" lIns="0" tIns="0" rIns="0" bIns="0" anchor="ctr" anchorCtr="0">
            <a:spAutoFit/>
          </a:bodyPr>
          <a:lstStyle>
            <a:defPPr>
              <a:defRPr lang="en-US"/>
            </a:defPPr>
            <a:lvl1pPr marL="0" marR="0" lvl="0" indent="0" algn="r" defTabSz="914400" rtl="0" eaLnBrk="1" latinLnBrk="0" hangingPunct="1">
              <a:lnSpc>
                <a:spcPct val="100000"/>
              </a:lnSpc>
              <a:spcBef>
                <a:spcPts val="0"/>
              </a:spcBef>
              <a:spcAft>
                <a:spcPts val="0"/>
              </a:spcAft>
              <a:buClr>
                <a:srgbClr val="225F98"/>
              </a:buClr>
              <a:buSzPts val="1300"/>
              <a:buFont typeface="Georgia"/>
              <a:buNone/>
              <a:defRPr sz="1300" b="0" i="0" u="none" strike="noStrike" kern="1200" cap="none">
                <a:solidFill>
                  <a:srgbClr val="225F98"/>
                </a:solidFill>
                <a:latin typeface="Georgia"/>
                <a:ea typeface="Georgia"/>
                <a:cs typeface="Georgia"/>
                <a:sym typeface="Georgia"/>
              </a:defRPr>
            </a:lvl1pPr>
            <a:lvl2pPr marL="0" marR="0" lvl="1" indent="0" algn="r" defTabSz="914400" rtl="0" eaLnBrk="1" latinLnBrk="0" hangingPunct="1">
              <a:lnSpc>
                <a:spcPct val="100000"/>
              </a:lnSpc>
              <a:spcBef>
                <a:spcPts val="0"/>
              </a:spcBef>
              <a:spcAft>
                <a:spcPts val="0"/>
              </a:spcAft>
              <a:buClr>
                <a:srgbClr val="225F98"/>
              </a:buClr>
              <a:buSzPts val="1300"/>
              <a:buFont typeface="Georgia"/>
              <a:buNone/>
              <a:defRPr sz="1300" b="0" i="0" u="none" strike="noStrike" kern="1200" cap="none">
                <a:solidFill>
                  <a:srgbClr val="225F98"/>
                </a:solidFill>
                <a:latin typeface="Georgia"/>
                <a:ea typeface="Georgia"/>
                <a:cs typeface="Georgia"/>
                <a:sym typeface="Georgia"/>
              </a:defRPr>
            </a:lvl2pPr>
            <a:lvl3pPr marL="0" marR="0" lvl="2" indent="0" algn="r" defTabSz="914400" rtl="0" eaLnBrk="1" latinLnBrk="0" hangingPunct="1">
              <a:lnSpc>
                <a:spcPct val="100000"/>
              </a:lnSpc>
              <a:spcBef>
                <a:spcPts val="0"/>
              </a:spcBef>
              <a:spcAft>
                <a:spcPts val="0"/>
              </a:spcAft>
              <a:buClr>
                <a:srgbClr val="225F98"/>
              </a:buClr>
              <a:buSzPts val="1300"/>
              <a:buFont typeface="Georgia"/>
              <a:buNone/>
              <a:defRPr sz="1300" b="0" i="0" u="none" strike="noStrike" kern="1200" cap="none">
                <a:solidFill>
                  <a:srgbClr val="225F98"/>
                </a:solidFill>
                <a:latin typeface="Georgia"/>
                <a:ea typeface="Georgia"/>
                <a:cs typeface="Georgia"/>
                <a:sym typeface="Georgia"/>
              </a:defRPr>
            </a:lvl3pPr>
            <a:lvl4pPr marL="0" marR="0" lvl="3" indent="0" algn="r" defTabSz="914400" rtl="0" eaLnBrk="1" latinLnBrk="0" hangingPunct="1">
              <a:lnSpc>
                <a:spcPct val="100000"/>
              </a:lnSpc>
              <a:spcBef>
                <a:spcPts val="0"/>
              </a:spcBef>
              <a:spcAft>
                <a:spcPts val="0"/>
              </a:spcAft>
              <a:buClr>
                <a:srgbClr val="225F98"/>
              </a:buClr>
              <a:buSzPts val="1300"/>
              <a:buFont typeface="Georgia"/>
              <a:buNone/>
              <a:defRPr sz="1300" b="0" i="0" u="none" strike="noStrike" kern="1200" cap="none">
                <a:solidFill>
                  <a:srgbClr val="225F98"/>
                </a:solidFill>
                <a:latin typeface="Georgia"/>
                <a:ea typeface="Georgia"/>
                <a:cs typeface="Georgia"/>
                <a:sym typeface="Georgia"/>
              </a:defRPr>
            </a:lvl4pPr>
            <a:lvl5pPr marL="0" marR="0" lvl="4" indent="0" algn="r" defTabSz="914400" rtl="0" eaLnBrk="1" latinLnBrk="0" hangingPunct="1">
              <a:lnSpc>
                <a:spcPct val="100000"/>
              </a:lnSpc>
              <a:spcBef>
                <a:spcPts val="0"/>
              </a:spcBef>
              <a:spcAft>
                <a:spcPts val="0"/>
              </a:spcAft>
              <a:buClr>
                <a:srgbClr val="225F98"/>
              </a:buClr>
              <a:buSzPts val="1300"/>
              <a:buFont typeface="Georgia"/>
              <a:buNone/>
              <a:defRPr sz="1300" b="0" i="0" u="none" strike="noStrike" kern="1200" cap="none">
                <a:solidFill>
                  <a:srgbClr val="225F98"/>
                </a:solidFill>
                <a:latin typeface="Georgia"/>
                <a:ea typeface="Georgia"/>
                <a:cs typeface="Georgia"/>
                <a:sym typeface="Georgia"/>
              </a:defRPr>
            </a:lvl5pPr>
            <a:lvl6pPr marL="0" marR="0" lvl="5" indent="0" algn="r" defTabSz="914400" rtl="0" eaLnBrk="1" latinLnBrk="0" hangingPunct="1">
              <a:lnSpc>
                <a:spcPct val="100000"/>
              </a:lnSpc>
              <a:spcBef>
                <a:spcPts val="0"/>
              </a:spcBef>
              <a:spcAft>
                <a:spcPts val="0"/>
              </a:spcAft>
              <a:buClr>
                <a:srgbClr val="225F98"/>
              </a:buClr>
              <a:buSzPts val="1300"/>
              <a:buFont typeface="Georgia"/>
              <a:buNone/>
              <a:defRPr sz="1300" b="0" i="0" u="none" strike="noStrike" kern="1200" cap="none">
                <a:solidFill>
                  <a:srgbClr val="225F98"/>
                </a:solidFill>
                <a:latin typeface="Georgia"/>
                <a:ea typeface="Georgia"/>
                <a:cs typeface="Georgia"/>
                <a:sym typeface="Georgia"/>
              </a:defRPr>
            </a:lvl6pPr>
            <a:lvl7pPr marL="0" marR="0" lvl="6" indent="0" algn="r" defTabSz="914400" rtl="0" eaLnBrk="1" latinLnBrk="0" hangingPunct="1">
              <a:lnSpc>
                <a:spcPct val="100000"/>
              </a:lnSpc>
              <a:spcBef>
                <a:spcPts val="0"/>
              </a:spcBef>
              <a:spcAft>
                <a:spcPts val="0"/>
              </a:spcAft>
              <a:buClr>
                <a:srgbClr val="225F98"/>
              </a:buClr>
              <a:buSzPts val="1300"/>
              <a:buFont typeface="Georgia"/>
              <a:buNone/>
              <a:defRPr sz="1300" b="0" i="0" u="none" strike="noStrike" kern="1200" cap="none">
                <a:solidFill>
                  <a:srgbClr val="225F98"/>
                </a:solidFill>
                <a:latin typeface="Georgia"/>
                <a:ea typeface="Georgia"/>
                <a:cs typeface="Georgia"/>
                <a:sym typeface="Georgia"/>
              </a:defRPr>
            </a:lvl7pPr>
            <a:lvl8pPr marL="0" marR="0" lvl="7" indent="0" algn="r" defTabSz="914400" rtl="0" eaLnBrk="1" latinLnBrk="0" hangingPunct="1">
              <a:lnSpc>
                <a:spcPct val="100000"/>
              </a:lnSpc>
              <a:spcBef>
                <a:spcPts val="0"/>
              </a:spcBef>
              <a:spcAft>
                <a:spcPts val="0"/>
              </a:spcAft>
              <a:buClr>
                <a:srgbClr val="225F98"/>
              </a:buClr>
              <a:buSzPts val="1300"/>
              <a:buFont typeface="Georgia"/>
              <a:buNone/>
              <a:defRPr sz="1300" b="0" i="0" u="none" strike="noStrike" kern="1200" cap="none">
                <a:solidFill>
                  <a:srgbClr val="225F98"/>
                </a:solidFill>
                <a:latin typeface="Georgia"/>
                <a:ea typeface="Georgia"/>
                <a:cs typeface="Georgia"/>
                <a:sym typeface="Georgia"/>
              </a:defRPr>
            </a:lvl8pPr>
            <a:lvl9pPr marL="0" marR="0" lvl="8" indent="0" algn="r" defTabSz="914400" rtl="0" eaLnBrk="1" latinLnBrk="0" hangingPunct="1">
              <a:lnSpc>
                <a:spcPct val="100000"/>
              </a:lnSpc>
              <a:spcBef>
                <a:spcPts val="0"/>
              </a:spcBef>
              <a:spcAft>
                <a:spcPts val="0"/>
              </a:spcAft>
              <a:buClr>
                <a:srgbClr val="225F98"/>
              </a:buClr>
              <a:buSzPts val="1300"/>
              <a:buFont typeface="Georgia"/>
              <a:buNone/>
              <a:defRPr sz="1300" b="0" i="0" u="none" strike="noStrike" kern="1200" cap="none">
                <a:solidFill>
                  <a:srgbClr val="225F98"/>
                </a:solidFill>
                <a:latin typeface="Georgia"/>
                <a:ea typeface="Georgia"/>
                <a:cs typeface="Georgia"/>
                <a:sym typeface="Georgia"/>
              </a:defRPr>
            </a:lvl9pPr>
          </a:lstStyle>
          <a:p>
            <a:fld id="{4B85E51E-73FD-F149-8B3C-03CBF169B394}" type="slidenum">
              <a:rPr lang="en-US" smtClean="0"/>
              <a:pPr/>
              <a:t>54</a:t>
            </a:fld>
            <a:endParaRPr lang="en-US"/>
          </a:p>
        </p:txBody>
      </p:sp>
    </p:spTree>
    <p:custDataLst>
      <p:tags r:id="rId1"/>
    </p:custDataLst>
    <p:extLst>
      <p:ext uri="{BB962C8B-B14F-4D97-AF65-F5344CB8AC3E}">
        <p14:creationId xmlns:p14="http://schemas.microsoft.com/office/powerpoint/2010/main" val="3816170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2" grpId="0"/>
      <p:bldP spid="21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04BBC7-E9F0-07D1-3F4D-FAFDB4234D35}"/>
            </a:ext>
          </a:extLst>
        </p:cNvPr>
        <p:cNvGrpSpPr/>
        <p:nvPr/>
      </p:nvGrpSpPr>
      <p:grpSpPr>
        <a:xfrm>
          <a:off x="0" y="0"/>
          <a:ext cx="0" cy="0"/>
          <a:chOff x="0" y="0"/>
          <a:chExt cx="0" cy="0"/>
        </a:xfrm>
      </p:grpSpPr>
      <p:grpSp>
        <p:nvGrpSpPr>
          <p:cNvPr id="21" name="Group 20">
            <a:extLst>
              <a:ext uri="{FF2B5EF4-FFF2-40B4-BE49-F238E27FC236}">
                <a16:creationId xmlns:a16="http://schemas.microsoft.com/office/drawing/2014/main" id="{9005EB7F-8EB1-828C-6325-096640AEE3AD}"/>
              </a:ext>
            </a:extLst>
          </p:cNvPr>
          <p:cNvGrpSpPr/>
          <p:nvPr/>
        </p:nvGrpSpPr>
        <p:grpSpPr>
          <a:xfrm>
            <a:off x="8230529" y="4522282"/>
            <a:ext cx="418962" cy="268954"/>
            <a:chOff x="10860116" y="885762"/>
            <a:chExt cx="742977" cy="586629"/>
          </a:xfrm>
        </p:grpSpPr>
        <p:pic>
          <p:nvPicPr>
            <p:cNvPr id="22" name="Graphic 21">
              <a:extLst>
                <a:ext uri="{FF2B5EF4-FFF2-40B4-BE49-F238E27FC236}">
                  <a16:creationId xmlns:a16="http://schemas.microsoft.com/office/drawing/2014/main" id="{D1F0F2D6-C4E3-1AF5-4D7E-A14F3E549E67}"/>
                </a:ext>
              </a:extLst>
            </p:cNvPr>
            <p:cNvPicPr>
              <a:picLocks noChangeAspect="1"/>
            </p:cNvPicPr>
            <p:nvPr/>
          </p:nvPicPr>
          <p:blipFill>
            <a:blip r:embed="rId4">
              <a:extLst>
                <a:ext uri="{96DAC541-7B7A-43D3-8B79-37D633B846F1}">
                  <asvg:svgBlip xmlns:asvg="http://schemas.microsoft.com/office/drawing/2016/SVG/main" r:embed="rId5"/>
                </a:ext>
              </a:extLst>
            </a:blip>
            <a:srcRect b="71474"/>
            <a:stretch/>
          </p:blipFill>
          <p:spPr>
            <a:xfrm>
              <a:off x="10860116" y="885762"/>
              <a:ext cx="742977" cy="293315"/>
            </a:xfrm>
            <a:prstGeom prst="rect">
              <a:avLst/>
            </a:prstGeom>
          </p:spPr>
        </p:pic>
        <p:pic>
          <p:nvPicPr>
            <p:cNvPr id="23" name="Graphic 22">
              <a:extLst>
                <a:ext uri="{FF2B5EF4-FFF2-40B4-BE49-F238E27FC236}">
                  <a16:creationId xmlns:a16="http://schemas.microsoft.com/office/drawing/2014/main" id="{7D219600-7626-E025-3A04-7303563518C5}"/>
                </a:ext>
              </a:extLst>
            </p:cNvPr>
            <p:cNvPicPr>
              <a:picLocks noChangeAspect="1"/>
            </p:cNvPicPr>
            <p:nvPr/>
          </p:nvPicPr>
          <p:blipFill>
            <a:blip r:embed="rId4">
              <a:extLst>
                <a:ext uri="{96DAC541-7B7A-43D3-8B79-37D633B846F1}">
                  <asvg:svgBlip xmlns:asvg="http://schemas.microsoft.com/office/drawing/2016/SVG/main" r:embed="rId5"/>
                </a:ext>
              </a:extLst>
            </a:blip>
            <a:srcRect t="71474"/>
            <a:stretch/>
          </p:blipFill>
          <p:spPr>
            <a:xfrm>
              <a:off x="10860116" y="1179077"/>
              <a:ext cx="742977" cy="293314"/>
            </a:xfrm>
            <a:prstGeom prst="rect">
              <a:avLst/>
            </a:prstGeom>
          </p:spPr>
        </p:pic>
      </p:grpSp>
      <p:grpSp>
        <p:nvGrpSpPr>
          <p:cNvPr id="24" name="Group 23">
            <a:extLst>
              <a:ext uri="{FF2B5EF4-FFF2-40B4-BE49-F238E27FC236}">
                <a16:creationId xmlns:a16="http://schemas.microsoft.com/office/drawing/2014/main" id="{D2EB1FE1-9F41-521F-A168-691ECCCD1AAD}"/>
              </a:ext>
            </a:extLst>
          </p:cNvPr>
          <p:cNvGrpSpPr/>
          <p:nvPr/>
        </p:nvGrpSpPr>
        <p:grpSpPr>
          <a:xfrm>
            <a:off x="5908743" y="1518104"/>
            <a:ext cx="418962" cy="268954"/>
            <a:chOff x="10860116" y="885762"/>
            <a:chExt cx="742977" cy="586629"/>
          </a:xfrm>
        </p:grpSpPr>
        <p:pic>
          <p:nvPicPr>
            <p:cNvPr id="25" name="Graphic 24">
              <a:extLst>
                <a:ext uri="{FF2B5EF4-FFF2-40B4-BE49-F238E27FC236}">
                  <a16:creationId xmlns:a16="http://schemas.microsoft.com/office/drawing/2014/main" id="{E308499B-7C58-97DB-6BDA-2D7A988726E4}"/>
                </a:ext>
              </a:extLst>
            </p:cNvPr>
            <p:cNvPicPr>
              <a:picLocks noChangeAspect="1"/>
            </p:cNvPicPr>
            <p:nvPr/>
          </p:nvPicPr>
          <p:blipFill>
            <a:blip r:embed="rId4">
              <a:extLst>
                <a:ext uri="{96DAC541-7B7A-43D3-8B79-37D633B846F1}">
                  <asvg:svgBlip xmlns:asvg="http://schemas.microsoft.com/office/drawing/2016/SVG/main" r:embed="rId5"/>
                </a:ext>
              </a:extLst>
            </a:blip>
            <a:srcRect b="71474"/>
            <a:stretch/>
          </p:blipFill>
          <p:spPr>
            <a:xfrm>
              <a:off x="10860116" y="885762"/>
              <a:ext cx="742977" cy="293315"/>
            </a:xfrm>
            <a:prstGeom prst="rect">
              <a:avLst/>
            </a:prstGeom>
          </p:spPr>
        </p:pic>
        <p:pic>
          <p:nvPicPr>
            <p:cNvPr id="26" name="Graphic 25">
              <a:extLst>
                <a:ext uri="{FF2B5EF4-FFF2-40B4-BE49-F238E27FC236}">
                  <a16:creationId xmlns:a16="http://schemas.microsoft.com/office/drawing/2014/main" id="{BC755195-8D3F-0902-0C01-6BEE6B0CDEB9}"/>
                </a:ext>
              </a:extLst>
            </p:cNvPr>
            <p:cNvPicPr>
              <a:picLocks noChangeAspect="1"/>
            </p:cNvPicPr>
            <p:nvPr/>
          </p:nvPicPr>
          <p:blipFill>
            <a:blip r:embed="rId4">
              <a:extLst>
                <a:ext uri="{96DAC541-7B7A-43D3-8B79-37D633B846F1}">
                  <asvg:svgBlip xmlns:asvg="http://schemas.microsoft.com/office/drawing/2016/SVG/main" r:embed="rId5"/>
                </a:ext>
              </a:extLst>
            </a:blip>
            <a:srcRect t="71474"/>
            <a:stretch/>
          </p:blipFill>
          <p:spPr>
            <a:xfrm>
              <a:off x="10860116" y="1179077"/>
              <a:ext cx="742977" cy="293314"/>
            </a:xfrm>
            <a:prstGeom prst="rect">
              <a:avLst/>
            </a:prstGeom>
          </p:spPr>
        </p:pic>
      </p:grpSp>
      <p:grpSp>
        <p:nvGrpSpPr>
          <p:cNvPr id="27" name="Group 26">
            <a:extLst>
              <a:ext uri="{FF2B5EF4-FFF2-40B4-BE49-F238E27FC236}">
                <a16:creationId xmlns:a16="http://schemas.microsoft.com/office/drawing/2014/main" id="{40137D0E-C6D5-2AEF-D6F4-1A438371E1ED}"/>
              </a:ext>
            </a:extLst>
          </p:cNvPr>
          <p:cNvGrpSpPr/>
          <p:nvPr/>
        </p:nvGrpSpPr>
        <p:grpSpPr>
          <a:xfrm>
            <a:off x="3592617" y="4513638"/>
            <a:ext cx="418962" cy="268954"/>
            <a:chOff x="10860116" y="885762"/>
            <a:chExt cx="742977" cy="586629"/>
          </a:xfrm>
        </p:grpSpPr>
        <p:pic>
          <p:nvPicPr>
            <p:cNvPr id="28" name="Graphic 27">
              <a:extLst>
                <a:ext uri="{FF2B5EF4-FFF2-40B4-BE49-F238E27FC236}">
                  <a16:creationId xmlns:a16="http://schemas.microsoft.com/office/drawing/2014/main" id="{A0EBD43B-7B2C-37AB-7F84-B705076AF599}"/>
                </a:ext>
              </a:extLst>
            </p:cNvPr>
            <p:cNvPicPr>
              <a:picLocks noChangeAspect="1"/>
            </p:cNvPicPr>
            <p:nvPr/>
          </p:nvPicPr>
          <p:blipFill>
            <a:blip r:embed="rId4">
              <a:extLst>
                <a:ext uri="{96DAC541-7B7A-43D3-8B79-37D633B846F1}">
                  <asvg:svgBlip xmlns:asvg="http://schemas.microsoft.com/office/drawing/2016/SVG/main" r:embed="rId5"/>
                </a:ext>
              </a:extLst>
            </a:blip>
            <a:srcRect b="71474"/>
            <a:stretch/>
          </p:blipFill>
          <p:spPr>
            <a:xfrm>
              <a:off x="10860116" y="885762"/>
              <a:ext cx="742977" cy="293315"/>
            </a:xfrm>
            <a:prstGeom prst="rect">
              <a:avLst/>
            </a:prstGeom>
          </p:spPr>
        </p:pic>
        <p:pic>
          <p:nvPicPr>
            <p:cNvPr id="29" name="Graphic 28">
              <a:extLst>
                <a:ext uri="{FF2B5EF4-FFF2-40B4-BE49-F238E27FC236}">
                  <a16:creationId xmlns:a16="http://schemas.microsoft.com/office/drawing/2014/main" id="{F6C7D3C3-8053-D326-C53B-69139C7404BE}"/>
                </a:ext>
              </a:extLst>
            </p:cNvPr>
            <p:cNvPicPr>
              <a:picLocks noChangeAspect="1"/>
            </p:cNvPicPr>
            <p:nvPr/>
          </p:nvPicPr>
          <p:blipFill>
            <a:blip r:embed="rId4">
              <a:extLst>
                <a:ext uri="{96DAC541-7B7A-43D3-8B79-37D633B846F1}">
                  <asvg:svgBlip xmlns:asvg="http://schemas.microsoft.com/office/drawing/2016/SVG/main" r:embed="rId5"/>
                </a:ext>
              </a:extLst>
            </a:blip>
            <a:srcRect t="71474"/>
            <a:stretch/>
          </p:blipFill>
          <p:spPr>
            <a:xfrm>
              <a:off x="10860116" y="1179077"/>
              <a:ext cx="742977" cy="293314"/>
            </a:xfrm>
            <a:prstGeom prst="rect">
              <a:avLst/>
            </a:prstGeom>
          </p:spPr>
        </p:pic>
      </p:grpSp>
      <p:grpSp>
        <p:nvGrpSpPr>
          <p:cNvPr id="30" name="Group 29">
            <a:extLst>
              <a:ext uri="{FF2B5EF4-FFF2-40B4-BE49-F238E27FC236}">
                <a16:creationId xmlns:a16="http://schemas.microsoft.com/office/drawing/2014/main" id="{06F150BD-5ABE-4E4C-0D77-5052D52F311F}"/>
              </a:ext>
            </a:extLst>
          </p:cNvPr>
          <p:cNvGrpSpPr/>
          <p:nvPr/>
        </p:nvGrpSpPr>
        <p:grpSpPr>
          <a:xfrm>
            <a:off x="5947814" y="6175337"/>
            <a:ext cx="418962" cy="268954"/>
            <a:chOff x="10860116" y="885762"/>
            <a:chExt cx="742977" cy="586629"/>
          </a:xfrm>
        </p:grpSpPr>
        <p:pic>
          <p:nvPicPr>
            <p:cNvPr id="31" name="Graphic 30">
              <a:extLst>
                <a:ext uri="{FF2B5EF4-FFF2-40B4-BE49-F238E27FC236}">
                  <a16:creationId xmlns:a16="http://schemas.microsoft.com/office/drawing/2014/main" id="{C7FF203D-1012-D6E5-1C29-248E352D1D32}"/>
                </a:ext>
              </a:extLst>
            </p:cNvPr>
            <p:cNvPicPr>
              <a:picLocks noChangeAspect="1"/>
            </p:cNvPicPr>
            <p:nvPr/>
          </p:nvPicPr>
          <p:blipFill>
            <a:blip r:embed="rId4">
              <a:extLst>
                <a:ext uri="{96DAC541-7B7A-43D3-8B79-37D633B846F1}">
                  <asvg:svgBlip xmlns:asvg="http://schemas.microsoft.com/office/drawing/2016/SVG/main" r:embed="rId5"/>
                </a:ext>
              </a:extLst>
            </a:blip>
            <a:srcRect b="71474"/>
            <a:stretch/>
          </p:blipFill>
          <p:spPr>
            <a:xfrm>
              <a:off x="10860116" y="885762"/>
              <a:ext cx="742977" cy="293315"/>
            </a:xfrm>
            <a:prstGeom prst="rect">
              <a:avLst/>
            </a:prstGeom>
          </p:spPr>
        </p:pic>
        <p:pic>
          <p:nvPicPr>
            <p:cNvPr id="32" name="Graphic 31">
              <a:extLst>
                <a:ext uri="{FF2B5EF4-FFF2-40B4-BE49-F238E27FC236}">
                  <a16:creationId xmlns:a16="http://schemas.microsoft.com/office/drawing/2014/main" id="{AC453446-A662-3BA7-7C02-A0FF801D9859}"/>
                </a:ext>
              </a:extLst>
            </p:cNvPr>
            <p:cNvPicPr>
              <a:picLocks noChangeAspect="1"/>
            </p:cNvPicPr>
            <p:nvPr/>
          </p:nvPicPr>
          <p:blipFill>
            <a:blip r:embed="rId4">
              <a:extLst>
                <a:ext uri="{96DAC541-7B7A-43D3-8B79-37D633B846F1}">
                  <asvg:svgBlip xmlns:asvg="http://schemas.microsoft.com/office/drawing/2016/SVG/main" r:embed="rId5"/>
                </a:ext>
              </a:extLst>
            </a:blip>
            <a:srcRect t="71474"/>
            <a:stretch/>
          </p:blipFill>
          <p:spPr>
            <a:xfrm>
              <a:off x="10860116" y="1179077"/>
              <a:ext cx="742977" cy="293314"/>
            </a:xfrm>
            <a:prstGeom prst="rect">
              <a:avLst/>
            </a:prstGeom>
          </p:spPr>
        </p:pic>
      </p:grpSp>
      <p:grpSp>
        <p:nvGrpSpPr>
          <p:cNvPr id="69" name="Group 68">
            <a:extLst>
              <a:ext uri="{FF2B5EF4-FFF2-40B4-BE49-F238E27FC236}">
                <a16:creationId xmlns:a16="http://schemas.microsoft.com/office/drawing/2014/main" id="{03428BDD-5388-4B0A-247F-BF8EFDEF2403}"/>
              </a:ext>
            </a:extLst>
          </p:cNvPr>
          <p:cNvGrpSpPr/>
          <p:nvPr/>
        </p:nvGrpSpPr>
        <p:grpSpPr>
          <a:xfrm>
            <a:off x="4811958" y="2179430"/>
            <a:ext cx="665065" cy="612576"/>
            <a:chOff x="2486007" y="1670965"/>
            <a:chExt cx="3497971" cy="4199423"/>
          </a:xfrm>
        </p:grpSpPr>
        <p:sp>
          <p:nvSpPr>
            <p:cNvPr id="71" name="Oval 70">
              <a:extLst>
                <a:ext uri="{FF2B5EF4-FFF2-40B4-BE49-F238E27FC236}">
                  <a16:creationId xmlns:a16="http://schemas.microsoft.com/office/drawing/2014/main" id="{325C6E30-AB9B-6C1B-D320-957D9AF35299}"/>
                </a:ext>
              </a:extLst>
            </p:cNvPr>
            <p:cNvSpPr/>
            <p:nvPr/>
          </p:nvSpPr>
          <p:spPr>
            <a:xfrm>
              <a:off x="2486007" y="310209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72" name="Oval 71">
              <a:extLst>
                <a:ext uri="{FF2B5EF4-FFF2-40B4-BE49-F238E27FC236}">
                  <a16:creationId xmlns:a16="http://schemas.microsoft.com/office/drawing/2014/main" id="{52B786DA-11F8-F03E-9595-533D07D36648}"/>
                </a:ext>
              </a:extLst>
            </p:cNvPr>
            <p:cNvSpPr/>
            <p:nvPr/>
          </p:nvSpPr>
          <p:spPr>
            <a:xfrm>
              <a:off x="2553535" y="422655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73" name="Oval 72">
              <a:extLst>
                <a:ext uri="{FF2B5EF4-FFF2-40B4-BE49-F238E27FC236}">
                  <a16:creationId xmlns:a16="http://schemas.microsoft.com/office/drawing/2014/main" id="{F82016A3-9129-4133-47B9-870B9D6B8E5D}"/>
                </a:ext>
              </a:extLst>
            </p:cNvPr>
            <p:cNvSpPr/>
            <p:nvPr/>
          </p:nvSpPr>
          <p:spPr>
            <a:xfrm>
              <a:off x="3431373" y="2182084"/>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74" name="Oval 73">
              <a:extLst>
                <a:ext uri="{FF2B5EF4-FFF2-40B4-BE49-F238E27FC236}">
                  <a16:creationId xmlns:a16="http://schemas.microsoft.com/office/drawing/2014/main" id="{5E2C7379-0283-3645-3B43-90426585BC1E}"/>
                </a:ext>
              </a:extLst>
            </p:cNvPr>
            <p:cNvSpPr/>
            <p:nvPr/>
          </p:nvSpPr>
          <p:spPr>
            <a:xfrm>
              <a:off x="3431373" y="3549326"/>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75" name="Oval 74">
              <a:extLst>
                <a:ext uri="{FF2B5EF4-FFF2-40B4-BE49-F238E27FC236}">
                  <a16:creationId xmlns:a16="http://schemas.microsoft.com/office/drawing/2014/main" id="{3326613F-E9E7-96D6-38F1-CE1C8EE15299}"/>
                </a:ext>
              </a:extLst>
            </p:cNvPr>
            <p:cNvSpPr/>
            <p:nvPr/>
          </p:nvSpPr>
          <p:spPr>
            <a:xfrm>
              <a:off x="3431372" y="48910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76" name="Oval 75">
              <a:extLst>
                <a:ext uri="{FF2B5EF4-FFF2-40B4-BE49-F238E27FC236}">
                  <a16:creationId xmlns:a16="http://schemas.microsoft.com/office/drawing/2014/main" id="{4196FC24-FFF2-5602-B78C-C9AF3F43DFCA}"/>
                </a:ext>
              </a:extLst>
            </p:cNvPr>
            <p:cNvSpPr/>
            <p:nvPr/>
          </p:nvSpPr>
          <p:spPr>
            <a:xfrm>
              <a:off x="4511791" y="1670965"/>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77" name="Oval 76">
              <a:extLst>
                <a:ext uri="{FF2B5EF4-FFF2-40B4-BE49-F238E27FC236}">
                  <a16:creationId xmlns:a16="http://schemas.microsoft.com/office/drawing/2014/main" id="{D125A91F-1D82-E783-EC01-A48B41D0ED2D}"/>
                </a:ext>
              </a:extLst>
            </p:cNvPr>
            <p:cNvSpPr/>
            <p:nvPr/>
          </p:nvSpPr>
          <p:spPr>
            <a:xfrm>
              <a:off x="4511790" y="284653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78" name="Oval 77">
              <a:extLst>
                <a:ext uri="{FF2B5EF4-FFF2-40B4-BE49-F238E27FC236}">
                  <a16:creationId xmlns:a16="http://schemas.microsoft.com/office/drawing/2014/main" id="{F6B0D313-B4D6-CD53-79B7-6B38F1F0C197}"/>
                </a:ext>
              </a:extLst>
            </p:cNvPr>
            <p:cNvSpPr/>
            <p:nvPr/>
          </p:nvSpPr>
          <p:spPr>
            <a:xfrm>
              <a:off x="4511790" y="41371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79" name="Oval 78">
              <a:extLst>
                <a:ext uri="{FF2B5EF4-FFF2-40B4-BE49-F238E27FC236}">
                  <a16:creationId xmlns:a16="http://schemas.microsoft.com/office/drawing/2014/main" id="{DA191C39-1370-D51D-E41A-458DEDB69D9F}"/>
                </a:ext>
              </a:extLst>
            </p:cNvPr>
            <p:cNvSpPr/>
            <p:nvPr/>
          </p:nvSpPr>
          <p:spPr>
            <a:xfrm>
              <a:off x="4538799" y="5359269"/>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cxnSp>
          <p:nvCxnSpPr>
            <p:cNvPr id="80" name="Straight Connector 79">
              <a:extLst>
                <a:ext uri="{FF2B5EF4-FFF2-40B4-BE49-F238E27FC236}">
                  <a16:creationId xmlns:a16="http://schemas.microsoft.com/office/drawing/2014/main" id="{06BF7FB9-80BA-E5EA-85D7-C86DCDE24FFE}"/>
                </a:ext>
              </a:extLst>
            </p:cNvPr>
            <p:cNvCxnSpPr>
              <a:cxnSpLocks/>
              <a:stCxn id="71" idx="6"/>
              <a:endCxn id="73"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93BECB05-8176-8D24-56BA-D336F3B7FC26}"/>
                </a:ext>
              </a:extLst>
            </p:cNvPr>
            <p:cNvCxnSpPr>
              <a:cxnSpLocks/>
              <a:stCxn id="71" idx="6"/>
              <a:endCxn id="74" idx="2"/>
            </p:cNvCxnSpPr>
            <p:nvPr/>
          </p:nvCxnSpPr>
          <p:spPr>
            <a:xfrm>
              <a:off x="3039721" y="3357657"/>
              <a:ext cx="391652" cy="44722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41DB5265-B8F4-30EE-1460-86CDAC9357B7}"/>
                </a:ext>
              </a:extLst>
            </p:cNvPr>
            <p:cNvCxnSpPr>
              <a:cxnSpLocks/>
              <a:stCxn id="71" idx="6"/>
              <a:endCxn id="75" idx="1"/>
            </p:cNvCxnSpPr>
            <p:nvPr/>
          </p:nvCxnSpPr>
          <p:spPr>
            <a:xfrm>
              <a:off x="3039721" y="3357657"/>
              <a:ext cx="472740" cy="160820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64300735-57B4-5B7C-59CF-A55101B6B92B}"/>
                </a:ext>
              </a:extLst>
            </p:cNvPr>
            <p:cNvCxnSpPr>
              <a:cxnSpLocks/>
              <a:stCxn id="72" idx="7"/>
              <a:endCxn id="73" idx="3"/>
            </p:cNvCxnSpPr>
            <p:nvPr/>
          </p:nvCxnSpPr>
          <p:spPr>
            <a:xfrm flipV="1">
              <a:off x="3026159" y="2618351"/>
              <a:ext cx="486303" cy="168305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CD3CA2EC-7816-40A6-8C53-35D32D36BF62}"/>
                </a:ext>
              </a:extLst>
            </p:cNvPr>
            <p:cNvCxnSpPr>
              <a:cxnSpLocks/>
              <a:stCxn id="72" idx="7"/>
              <a:endCxn id="74" idx="2"/>
            </p:cNvCxnSpPr>
            <p:nvPr/>
          </p:nvCxnSpPr>
          <p:spPr>
            <a:xfrm flipV="1">
              <a:off x="3026159" y="3804886"/>
              <a:ext cx="405213" cy="49652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2C3B0FD5-444B-28FB-E17F-440430616DBB}"/>
                </a:ext>
              </a:extLst>
            </p:cNvPr>
            <p:cNvCxnSpPr>
              <a:cxnSpLocks/>
              <a:stCxn id="72" idx="7"/>
              <a:endCxn id="75" idx="1"/>
            </p:cNvCxnSpPr>
            <p:nvPr/>
          </p:nvCxnSpPr>
          <p:spPr>
            <a:xfrm>
              <a:off x="3026159" y="4301409"/>
              <a:ext cx="486301" cy="6644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4FCCDADE-A64B-065E-5520-C3F7E5E7232C}"/>
                </a:ext>
              </a:extLst>
            </p:cNvPr>
            <p:cNvCxnSpPr>
              <a:cxnSpLocks/>
              <a:stCxn id="73" idx="6"/>
              <a:endCxn id="76" idx="2"/>
            </p:cNvCxnSpPr>
            <p:nvPr/>
          </p:nvCxnSpPr>
          <p:spPr>
            <a:xfrm flipV="1">
              <a:off x="3985087" y="1926524"/>
              <a:ext cx="526703" cy="51111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3A97B099-DD39-826D-2150-A335D17DA431}"/>
                </a:ext>
              </a:extLst>
            </p:cNvPr>
            <p:cNvCxnSpPr>
              <a:cxnSpLocks/>
              <a:stCxn id="77" idx="2"/>
              <a:endCxn id="73" idx="6"/>
            </p:cNvCxnSpPr>
            <p:nvPr/>
          </p:nvCxnSpPr>
          <p:spPr>
            <a:xfrm flipH="1" flipV="1">
              <a:off x="3985087" y="2437643"/>
              <a:ext cx="526702" cy="66445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CD942525-85F4-CF52-3733-FCF75DAC08DF}"/>
                </a:ext>
              </a:extLst>
            </p:cNvPr>
            <p:cNvCxnSpPr>
              <a:cxnSpLocks/>
              <a:stCxn id="78" idx="1"/>
              <a:endCxn id="73" idx="6"/>
            </p:cNvCxnSpPr>
            <p:nvPr/>
          </p:nvCxnSpPr>
          <p:spPr>
            <a:xfrm flipH="1" flipV="1">
              <a:off x="3985087" y="2437643"/>
              <a:ext cx="607792" cy="177432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BBF3A150-F90F-02BC-C24B-EDA58B7D605A}"/>
                </a:ext>
              </a:extLst>
            </p:cNvPr>
            <p:cNvCxnSpPr>
              <a:cxnSpLocks/>
              <a:stCxn id="76" idx="2"/>
              <a:endCxn id="74" idx="6"/>
            </p:cNvCxnSpPr>
            <p:nvPr/>
          </p:nvCxnSpPr>
          <p:spPr>
            <a:xfrm flipH="1">
              <a:off x="3985086" y="1926524"/>
              <a:ext cx="526704" cy="187836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3F7A9456-DACA-1A60-ADFB-9E40CC60B11E}"/>
                </a:ext>
              </a:extLst>
            </p:cNvPr>
            <p:cNvCxnSpPr>
              <a:cxnSpLocks/>
              <a:stCxn id="74" idx="6"/>
              <a:endCxn id="77" idx="2"/>
            </p:cNvCxnSpPr>
            <p:nvPr/>
          </p:nvCxnSpPr>
          <p:spPr>
            <a:xfrm flipV="1">
              <a:off x="3985086" y="3102098"/>
              <a:ext cx="526703" cy="70278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C9D717DE-77FB-7A35-2AFA-2ABBA73F06CD}"/>
                </a:ext>
              </a:extLst>
            </p:cNvPr>
            <p:cNvCxnSpPr>
              <a:cxnSpLocks/>
              <a:stCxn id="78" idx="1"/>
              <a:endCxn id="74" idx="6"/>
            </p:cNvCxnSpPr>
            <p:nvPr/>
          </p:nvCxnSpPr>
          <p:spPr>
            <a:xfrm flipH="1" flipV="1">
              <a:off x="3985086" y="3804886"/>
              <a:ext cx="607793" cy="40707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BD814A0A-2725-AD1E-5202-12C69AE85D56}"/>
                </a:ext>
              </a:extLst>
            </p:cNvPr>
            <p:cNvCxnSpPr>
              <a:cxnSpLocks/>
              <a:stCxn id="79" idx="1"/>
              <a:endCxn id="74" idx="6"/>
            </p:cNvCxnSpPr>
            <p:nvPr/>
          </p:nvCxnSpPr>
          <p:spPr>
            <a:xfrm flipH="1" flipV="1">
              <a:off x="3985086" y="3804886"/>
              <a:ext cx="634802" cy="162923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C52FC368-EB27-1B4E-162F-CC3E881F863C}"/>
                </a:ext>
              </a:extLst>
            </p:cNvPr>
            <p:cNvCxnSpPr>
              <a:cxnSpLocks/>
              <a:stCxn id="76" idx="2"/>
              <a:endCxn id="75" idx="7"/>
            </p:cNvCxnSpPr>
            <p:nvPr/>
          </p:nvCxnSpPr>
          <p:spPr>
            <a:xfrm flipH="1">
              <a:off x="3903996" y="1926524"/>
              <a:ext cx="607795" cy="303934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BDB527BC-221C-D437-BFE6-1B5922BF262F}"/>
                </a:ext>
              </a:extLst>
            </p:cNvPr>
            <p:cNvCxnSpPr>
              <a:cxnSpLocks/>
              <a:stCxn id="75" idx="7"/>
              <a:endCxn id="77" idx="2"/>
            </p:cNvCxnSpPr>
            <p:nvPr/>
          </p:nvCxnSpPr>
          <p:spPr>
            <a:xfrm flipV="1">
              <a:off x="3903996" y="3102098"/>
              <a:ext cx="607794" cy="186376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A7915A2F-EDC3-BF09-BC52-77D2E9F6FE55}"/>
                </a:ext>
              </a:extLst>
            </p:cNvPr>
            <p:cNvCxnSpPr>
              <a:cxnSpLocks/>
              <a:stCxn id="75" idx="7"/>
              <a:endCxn id="78" idx="1"/>
            </p:cNvCxnSpPr>
            <p:nvPr/>
          </p:nvCxnSpPr>
          <p:spPr>
            <a:xfrm flipV="1">
              <a:off x="3903996" y="4211964"/>
              <a:ext cx="688883" cy="75390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B9A4257-AA65-2853-3676-93AD794BCD81}"/>
                </a:ext>
              </a:extLst>
            </p:cNvPr>
            <p:cNvCxnSpPr>
              <a:cxnSpLocks/>
              <a:stCxn id="75" idx="7"/>
              <a:endCxn id="79" idx="1"/>
            </p:cNvCxnSpPr>
            <p:nvPr/>
          </p:nvCxnSpPr>
          <p:spPr>
            <a:xfrm>
              <a:off x="3903996" y="4965865"/>
              <a:ext cx="715892" cy="4682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340497C9-F464-22E6-6006-C7D9FE7A1710}"/>
                </a:ext>
              </a:extLst>
            </p:cNvPr>
            <p:cNvCxnSpPr>
              <a:cxnSpLocks/>
              <a:stCxn id="71" idx="6"/>
              <a:endCxn id="73"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F3E4B5B9-FD08-5179-4660-2C46BCAD4748}"/>
                </a:ext>
              </a:extLst>
            </p:cNvPr>
            <p:cNvCxnSpPr>
              <a:cxnSpLocks/>
              <a:stCxn id="102" idx="2"/>
              <a:endCxn id="76" idx="6"/>
            </p:cNvCxnSpPr>
            <p:nvPr/>
          </p:nvCxnSpPr>
          <p:spPr>
            <a:xfrm flipH="1" flipV="1">
              <a:off x="5065505" y="1926525"/>
              <a:ext cx="364759" cy="181044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DC259406-EC8D-72E0-E508-64E69D82B5E2}"/>
                </a:ext>
              </a:extLst>
            </p:cNvPr>
            <p:cNvCxnSpPr>
              <a:cxnSpLocks/>
              <a:stCxn id="102" idx="2"/>
              <a:endCxn id="77" idx="6"/>
            </p:cNvCxnSpPr>
            <p:nvPr/>
          </p:nvCxnSpPr>
          <p:spPr>
            <a:xfrm flipH="1" flipV="1">
              <a:off x="5065504" y="3102098"/>
              <a:ext cx="364760" cy="63486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9F954396-CEDB-F3F3-3968-361D17052C2E}"/>
                </a:ext>
              </a:extLst>
            </p:cNvPr>
            <p:cNvCxnSpPr>
              <a:cxnSpLocks/>
              <a:stCxn id="102" idx="2"/>
              <a:endCxn id="78" idx="6"/>
            </p:cNvCxnSpPr>
            <p:nvPr/>
          </p:nvCxnSpPr>
          <p:spPr>
            <a:xfrm flipH="1">
              <a:off x="5065504" y="3736967"/>
              <a:ext cx="364760" cy="6557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F8AECAD0-5807-7D26-BE62-60E3972AD482}"/>
                </a:ext>
              </a:extLst>
            </p:cNvPr>
            <p:cNvCxnSpPr>
              <a:cxnSpLocks/>
              <a:stCxn id="102" idx="2"/>
              <a:endCxn id="79" idx="6"/>
            </p:cNvCxnSpPr>
            <p:nvPr/>
          </p:nvCxnSpPr>
          <p:spPr>
            <a:xfrm flipH="1">
              <a:off x="5092513" y="3736967"/>
              <a:ext cx="337751" cy="187786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102" name="Oval 101">
              <a:extLst>
                <a:ext uri="{FF2B5EF4-FFF2-40B4-BE49-F238E27FC236}">
                  <a16:creationId xmlns:a16="http://schemas.microsoft.com/office/drawing/2014/main" id="{BF3E9988-B1E0-F746-06DC-5056283BCA33}"/>
                </a:ext>
              </a:extLst>
            </p:cNvPr>
            <p:cNvSpPr/>
            <p:nvPr/>
          </p:nvSpPr>
          <p:spPr>
            <a:xfrm>
              <a:off x="5430264" y="3481407"/>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03" name="Group 102">
            <a:extLst>
              <a:ext uri="{FF2B5EF4-FFF2-40B4-BE49-F238E27FC236}">
                <a16:creationId xmlns:a16="http://schemas.microsoft.com/office/drawing/2014/main" id="{29215B5D-2C69-C011-F5CA-819AA5CD31CA}"/>
              </a:ext>
            </a:extLst>
          </p:cNvPr>
          <p:cNvGrpSpPr/>
          <p:nvPr/>
        </p:nvGrpSpPr>
        <p:grpSpPr>
          <a:xfrm>
            <a:off x="2559850" y="3490474"/>
            <a:ext cx="665065" cy="612576"/>
            <a:chOff x="2486007" y="1670965"/>
            <a:chExt cx="3497971" cy="4199423"/>
          </a:xfrm>
        </p:grpSpPr>
        <p:sp>
          <p:nvSpPr>
            <p:cNvPr id="104" name="Oval 103">
              <a:extLst>
                <a:ext uri="{FF2B5EF4-FFF2-40B4-BE49-F238E27FC236}">
                  <a16:creationId xmlns:a16="http://schemas.microsoft.com/office/drawing/2014/main" id="{28A301F1-3CC5-2DBF-63DF-250DB62831DB}"/>
                </a:ext>
              </a:extLst>
            </p:cNvPr>
            <p:cNvSpPr/>
            <p:nvPr/>
          </p:nvSpPr>
          <p:spPr>
            <a:xfrm>
              <a:off x="2486007" y="310209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05" name="Oval 104">
              <a:extLst>
                <a:ext uri="{FF2B5EF4-FFF2-40B4-BE49-F238E27FC236}">
                  <a16:creationId xmlns:a16="http://schemas.microsoft.com/office/drawing/2014/main" id="{AC42BA11-44E2-882F-4F66-CDFC29C7BC19}"/>
                </a:ext>
              </a:extLst>
            </p:cNvPr>
            <p:cNvSpPr/>
            <p:nvPr/>
          </p:nvSpPr>
          <p:spPr>
            <a:xfrm>
              <a:off x="2553535" y="422655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06" name="Oval 105">
              <a:extLst>
                <a:ext uri="{FF2B5EF4-FFF2-40B4-BE49-F238E27FC236}">
                  <a16:creationId xmlns:a16="http://schemas.microsoft.com/office/drawing/2014/main" id="{795281BB-AAE5-0D44-6B8B-9CDCAC4D98EF}"/>
                </a:ext>
              </a:extLst>
            </p:cNvPr>
            <p:cNvSpPr/>
            <p:nvPr/>
          </p:nvSpPr>
          <p:spPr>
            <a:xfrm>
              <a:off x="3431373" y="2182084"/>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07" name="Oval 106">
              <a:extLst>
                <a:ext uri="{FF2B5EF4-FFF2-40B4-BE49-F238E27FC236}">
                  <a16:creationId xmlns:a16="http://schemas.microsoft.com/office/drawing/2014/main" id="{8D39F785-F439-05B1-ABB9-29F05CD58CD3}"/>
                </a:ext>
              </a:extLst>
            </p:cNvPr>
            <p:cNvSpPr/>
            <p:nvPr/>
          </p:nvSpPr>
          <p:spPr>
            <a:xfrm>
              <a:off x="3431373" y="3549326"/>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08" name="Oval 107">
              <a:extLst>
                <a:ext uri="{FF2B5EF4-FFF2-40B4-BE49-F238E27FC236}">
                  <a16:creationId xmlns:a16="http://schemas.microsoft.com/office/drawing/2014/main" id="{F51A188F-F136-8B3F-0E95-BF92502173CF}"/>
                </a:ext>
              </a:extLst>
            </p:cNvPr>
            <p:cNvSpPr/>
            <p:nvPr/>
          </p:nvSpPr>
          <p:spPr>
            <a:xfrm>
              <a:off x="3431372" y="48910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09" name="Oval 108">
              <a:extLst>
                <a:ext uri="{FF2B5EF4-FFF2-40B4-BE49-F238E27FC236}">
                  <a16:creationId xmlns:a16="http://schemas.microsoft.com/office/drawing/2014/main" id="{B8BC7FCA-014D-FD25-164D-19EF0215DB9D}"/>
                </a:ext>
              </a:extLst>
            </p:cNvPr>
            <p:cNvSpPr/>
            <p:nvPr/>
          </p:nvSpPr>
          <p:spPr>
            <a:xfrm>
              <a:off x="4511791" y="1670965"/>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10" name="Oval 109">
              <a:extLst>
                <a:ext uri="{FF2B5EF4-FFF2-40B4-BE49-F238E27FC236}">
                  <a16:creationId xmlns:a16="http://schemas.microsoft.com/office/drawing/2014/main" id="{66573CCC-E09A-5769-449E-DD7A06C91397}"/>
                </a:ext>
              </a:extLst>
            </p:cNvPr>
            <p:cNvSpPr/>
            <p:nvPr/>
          </p:nvSpPr>
          <p:spPr>
            <a:xfrm>
              <a:off x="4511790" y="284653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11" name="Oval 110">
              <a:extLst>
                <a:ext uri="{FF2B5EF4-FFF2-40B4-BE49-F238E27FC236}">
                  <a16:creationId xmlns:a16="http://schemas.microsoft.com/office/drawing/2014/main" id="{C626A162-FCC2-EC09-E636-51C19EE854D9}"/>
                </a:ext>
              </a:extLst>
            </p:cNvPr>
            <p:cNvSpPr/>
            <p:nvPr/>
          </p:nvSpPr>
          <p:spPr>
            <a:xfrm>
              <a:off x="4511790" y="41371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12" name="Oval 111">
              <a:extLst>
                <a:ext uri="{FF2B5EF4-FFF2-40B4-BE49-F238E27FC236}">
                  <a16:creationId xmlns:a16="http://schemas.microsoft.com/office/drawing/2014/main" id="{529E5C0B-D644-9BA4-320F-236BDF75AAEF}"/>
                </a:ext>
              </a:extLst>
            </p:cNvPr>
            <p:cNvSpPr/>
            <p:nvPr/>
          </p:nvSpPr>
          <p:spPr>
            <a:xfrm>
              <a:off x="4538799" y="5359269"/>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cxnSp>
          <p:nvCxnSpPr>
            <p:cNvPr id="113" name="Straight Connector 112">
              <a:extLst>
                <a:ext uri="{FF2B5EF4-FFF2-40B4-BE49-F238E27FC236}">
                  <a16:creationId xmlns:a16="http://schemas.microsoft.com/office/drawing/2014/main" id="{9702A1F7-6896-CBFD-F882-BDFA6EFDB699}"/>
                </a:ext>
              </a:extLst>
            </p:cNvPr>
            <p:cNvCxnSpPr>
              <a:cxnSpLocks/>
              <a:stCxn id="104" idx="6"/>
              <a:endCxn id="106"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a:extLst>
                <a:ext uri="{FF2B5EF4-FFF2-40B4-BE49-F238E27FC236}">
                  <a16:creationId xmlns:a16="http://schemas.microsoft.com/office/drawing/2014/main" id="{AD6D01FC-1CFA-6317-24EB-22B5A2AD52CC}"/>
                </a:ext>
              </a:extLst>
            </p:cNvPr>
            <p:cNvCxnSpPr>
              <a:cxnSpLocks/>
              <a:stCxn id="104" idx="6"/>
              <a:endCxn id="107" idx="2"/>
            </p:cNvCxnSpPr>
            <p:nvPr/>
          </p:nvCxnSpPr>
          <p:spPr>
            <a:xfrm>
              <a:off x="3039721" y="3357657"/>
              <a:ext cx="391652" cy="44722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FBF68F28-B3B6-8DDA-8E4C-D01F411C84AD}"/>
                </a:ext>
              </a:extLst>
            </p:cNvPr>
            <p:cNvCxnSpPr>
              <a:cxnSpLocks/>
              <a:stCxn id="104" idx="6"/>
              <a:endCxn id="108" idx="1"/>
            </p:cNvCxnSpPr>
            <p:nvPr/>
          </p:nvCxnSpPr>
          <p:spPr>
            <a:xfrm>
              <a:off x="3039721" y="3357657"/>
              <a:ext cx="472740" cy="160820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a:extLst>
                <a:ext uri="{FF2B5EF4-FFF2-40B4-BE49-F238E27FC236}">
                  <a16:creationId xmlns:a16="http://schemas.microsoft.com/office/drawing/2014/main" id="{292A0920-4665-23AD-2F41-E67DF7702BA5}"/>
                </a:ext>
              </a:extLst>
            </p:cNvPr>
            <p:cNvCxnSpPr>
              <a:cxnSpLocks/>
              <a:stCxn id="105" idx="7"/>
              <a:endCxn id="106" idx="3"/>
            </p:cNvCxnSpPr>
            <p:nvPr/>
          </p:nvCxnSpPr>
          <p:spPr>
            <a:xfrm flipV="1">
              <a:off x="3026159" y="2618351"/>
              <a:ext cx="486303" cy="168305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71B25A3C-34DD-BF5E-142B-7F97CB3AA115}"/>
                </a:ext>
              </a:extLst>
            </p:cNvPr>
            <p:cNvCxnSpPr>
              <a:cxnSpLocks/>
              <a:stCxn id="105" idx="7"/>
              <a:endCxn id="107" idx="2"/>
            </p:cNvCxnSpPr>
            <p:nvPr/>
          </p:nvCxnSpPr>
          <p:spPr>
            <a:xfrm flipV="1">
              <a:off x="3026159" y="3804886"/>
              <a:ext cx="405213" cy="49652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5968EB6E-4862-6307-9D52-ED17E6720152}"/>
                </a:ext>
              </a:extLst>
            </p:cNvPr>
            <p:cNvCxnSpPr>
              <a:cxnSpLocks/>
              <a:stCxn id="105" idx="7"/>
              <a:endCxn id="108" idx="1"/>
            </p:cNvCxnSpPr>
            <p:nvPr/>
          </p:nvCxnSpPr>
          <p:spPr>
            <a:xfrm>
              <a:off x="3026159" y="4301409"/>
              <a:ext cx="486301" cy="6644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6ED46C0B-E375-3F6C-DF43-48B7A903866B}"/>
                </a:ext>
              </a:extLst>
            </p:cNvPr>
            <p:cNvCxnSpPr>
              <a:cxnSpLocks/>
              <a:stCxn id="106" idx="6"/>
              <a:endCxn id="109" idx="2"/>
            </p:cNvCxnSpPr>
            <p:nvPr/>
          </p:nvCxnSpPr>
          <p:spPr>
            <a:xfrm flipV="1">
              <a:off x="3985087" y="1926524"/>
              <a:ext cx="526703" cy="51111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842B8C3A-1019-CF58-A428-2926C88526CE}"/>
                </a:ext>
              </a:extLst>
            </p:cNvPr>
            <p:cNvCxnSpPr>
              <a:cxnSpLocks/>
              <a:stCxn id="110" idx="2"/>
              <a:endCxn id="106" idx="6"/>
            </p:cNvCxnSpPr>
            <p:nvPr/>
          </p:nvCxnSpPr>
          <p:spPr>
            <a:xfrm flipH="1" flipV="1">
              <a:off x="3985087" y="2437643"/>
              <a:ext cx="526702" cy="66445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3E7DD4DF-23BB-EB3B-E5F9-BAD1D253E1C5}"/>
                </a:ext>
              </a:extLst>
            </p:cNvPr>
            <p:cNvCxnSpPr>
              <a:cxnSpLocks/>
              <a:stCxn id="111" idx="1"/>
              <a:endCxn id="106" idx="6"/>
            </p:cNvCxnSpPr>
            <p:nvPr/>
          </p:nvCxnSpPr>
          <p:spPr>
            <a:xfrm flipH="1" flipV="1">
              <a:off x="3985087" y="2437643"/>
              <a:ext cx="607792" cy="177432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49DF7D83-66D5-4F96-05F4-0E34ED11B55D}"/>
                </a:ext>
              </a:extLst>
            </p:cNvPr>
            <p:cNvCxnSpPr>
              <a:cxnSpLocks/>
              <a:stCxn id="109" idx="2"/>
              <a:endCxn id="107" idx="6"/>
            </p:cNvCxnSpPr>
            <p:nvPr/>
          </p:nvCxnSpPr>
          <p:spPr>
            <a:xfrm flipH="1">
              <a:off x="3985086" y="1926524"/>
              <a:ext cx="526704" cy="187836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18EE6D43-CE8B-8943-5C27-40E3011DDE32}"/>
                </a:ext>
              </a:extLst>
            </p:cNvPr>
            <p:cNvCxnSpPr>
              <a:cxnSpLocks/>
              <a:stCxn id="107" idx="6"/>
              <a:endCxn id="110" idx="2"/>
            </p:cNvCxnSpPr>
            <p:nvPr/>
          </p:nvCxnSpPr>
          <p:spPr>
            <a:xfrm flipV="1">
              <a:off x="3985086" y="3102098"/>
              <a:ext cx="526703" cy="70278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4C9440BE-1282-3BD5-A1A3-9E88BD73B09F}"/>
                </a:ext>
              </a:extLst>
            </p:cNvPr>
            <p:cNvCxnSpPr>
              <a:cxnSpLocks/>
              <a:stCxn id="111" idx="1"/>
              <a:endCxn id="107" idx="6"/>
            </p:cNvCxnSpPr>
            <p:nvPr/>
          </p:nvCxnSpPr>
          <p:spPr>
            <a:xfrm flipH="1" flipV="1">
              <a:off x="3985086" y="3804886"/>
              <a:ext cx="607793" cy="40707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B48E509D-98EC-D4A2-4D82-83A19AC8AA3C}"/>
                </a:ext>
              </a:extLst>
            </p:cNvPr>
            <p:cNvCxnSpPr>
              <a:cxnSpLocks/>
              <a:stCxn id="112" idx="1"/>
              <a:endCxn id="107" idx="6"/>
            </p:cNvCxnSpPr>
            <p:nvPr/>
          </p:nvCxnSpPr>
          <p:spPr>
            <a:xfrm flipH="1" flipV="1">
              <a:off x="3985086" y="3804886"/>
              <a:ext cx="634802" cy="162923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96732221-4D61-FBF2-229E-E61553881827}"/>
                </a:ext>
              </a:extLst>
            </p:cNvPr>
            <p:cNvCxnSpPr>
              <a:cxnSpLocks/>
              <a:stCxn id="109" idx="2"/>
              <a:endCxn id="108" idx="7"/>
            </p:cNvCxnSpPr>
            <p:nvPr/>
          </p:nvCxnSpPr>
          <p:spPr>
            <a:xfrm flipH="1">
              <a:off x="3903996" y="1926524"/>
              <a:ext cx="607795" cy="303934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F90A21E2-E887-2B21-40AE-21076CA49E47}"/>
                </a:ext>
              </a:extLst>
            </p:cNvPr>
            <p:cNvCxnSpPr>
              <a:cxnSpLocks/>
              <a:stCxn id="108" idx="7"/>
              <a:endCxn id="110" idx="2"/>
            </p:cNvCxnSpPr>
            <p:nvPr/>
          </p:nvCxnSpPr>
          <p:spPr>
            <a:xfrm flipV="1">
              <a:off x="3903996" y="3102098"/>
              <a:ext cx="607794" cy="186376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69E1EFCC-24AD-9AE2-DE65-382AB3AF45FE}"/>
                </a:ext>
              </a:extLst>
            </p:cNvPr>
            <p:cNvCxnSpPr>
              <a:cxnSpLocks/>
              <a:stCxn id="108" idx="7"/>
              <a:endCxn id="111" idx="1"/>
            </p:cNvCxnSpPr>
            <p:nvPr/>
          </p:nvCxnSpPr>
          <p:spPr>
            <a:xfrm flipV="1">
              <a:off x="3903996" y="4211964"/>
              <a:ext cx="688883" cy="75390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2F9B9914-585C-C0E2-C118-F55056248808}"/>
                </a:ext>
              </a:extLst>
            </p:cNvPr>
            <p:cNvCxnSpPr>
              <a:cxnSpLocks/>
              <a:stCxn id="108" idx="7"/>
              <a:endCxn id="112" idx="1"/>
            </p:cNvCxnSpPr>
            <p:nvPr/>
          </p:nvCxnSpPr>
          <p:spPr>
            <a:xfrm>
              <a:off x="3903996" y="4965865"/>
              <a:ext cx="715892" cy="4682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768D0B90-BC46-1C97-7E10-31677B31B09D}"/>
                </a:ext>
              </a:extLst>
            </p:cNvPr>
            <p:cNvCxnSpPr>
              <a:cxnSpLocks/>
              <a:stCxn id="104" idx="6"/>
              <a:endCxn id="106"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a:extLst>
                <a:ext uri="{FF2B5EF4-FFF2-40B4-BE49-F238E27FC236}">
                  <a16:creationId xmlns:a16="http://schemas.microsoft.com/office/drawing/2014/main" id="{B4AA1CCA-53F0-E5E9-A7C2-B447F318E9E2}"/>
                </a:ext>
              </a:extLst>
            </p:cNvPr>
            <p:cNvCxnSpPr>
              <a:cxnSpLocks/>
              <a:stCxn id="135" idx="2"/>
              <a:endCxn id="109" idx="6"/>
            </p:cNvCxnSpPr>
            <p:nvPr/>
          </p:nvCxnSpPr>
          <p:spPr>
            <a:xfrm flipH="1" flipV="1">
              <a:off x="5065505" y="1926525"/>
              <a:ext cx="364759" cy="181044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a:extLst>
                <a:ext uri="{FF2B5EF4-FFF2-40B4-BE49-F238E27FC236}">
                  <a16:creationId xmlns:a16="http://schemas.microsoft.com/office/drawing/2014/main" id="{78A0A395-1507-B38F-47FE-37A79EBF9786}"/>
                </a:ext>
              </a:extLst>
            </p:cNvPr>
            <p:cNvCxnSpPr>
              <a:cxnSpLocks/>
              <a:stCxn id="135" idx="2"/>
              <a:endCxn id="110" idx="6"/>
            </p:cNvCxnSpPr>
            <p:nvPr/>
          </p:nvCxnSpPr>
          <p:spPr>
            <a:xfrm flipH="1" flipV="1">
              <a:off x="5065504" y="3102098"/>
              <a:ext cx="364760" cy="63486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BEE12C72-DCC2-545B-D4B0-74A7766ECB59}"/>
                </a:ext>
              </a:extLst>
            </p:cNvPr>
            <p:cNvCxnSpPr>
              <a:cxnSpLocks/>
              <a:stCxn id="135" idx="2"/>
              <a:endCxn id="111" idx="6"/>
            </p:cNvCxnSpPr>
            <p:nvPr/>
          </p:nvCxnSpPr>
          <p:spPr>
            <a:xfrm flipH="1">
              <a:off x="5065504" y="3736967"/>
              <a:ext cx="364760" cy="6557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EC19322B-E774-9FC9-75F4-2D146394A723}"/>
                </a:ext>
              </a:extLst>
            </p:cNvPr>
            <p:cNvCxnSpPr>
              <a:cxnSpLocks/>
              <a:stCxn id="135" idx="2"/>
              <a:endCxn id="112" idx="6"/>
            </p:cNvCxnSpPr>
            <p:nvPr/>
          </p:nvCxnSpPr>
          <p:spPr>
            <a:xfrm flipH="1">
              <a:off x="5092513" y="3736967"/>
              <a:ext cx="337751" cy="187786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135" name="Oval 134">
              <a:extLst>
                <a:ext uri="{FF2B5EF4-FFF2-40B4-BE49-F238E27FC236}">
                  <a16:creationId xmlns:a16="http://schemas.microsoft.com/office/drawing/2014/main" id="{421DA9BB-DC79-D0D3-67DC-0F52093D89D8}"/>
                </a:ext>
              </a:extLst>
            </p:cNvPr>
            <p:cNvSpPr/>
            <p:nvPr/>
          </p:nvSpPr>
          <p:spPr>
            <a:xfrm>
              <a:off x="5430264" y="3481407"/>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36" name="Group 135">
            <a:extLst>
              <a:ext uri="{FF2B5EF4-FFF2-40B4-BE49-F238E27FC236}">
                <a16:creationId xmlns:a16="http://schemas.microsoft.com/office/drawing/2014/main" id="{5BB086AC-A3EE-859C-29DB-A028FE587E44}"/>
              </a:ext>
            </a:extLst>
          </p:cNvPr>
          <p:cNvGrpSpPr/>
          <p:nvPr/>
        </p:nvGrpSpPr>
        <p:grpSpPr>
          <a:xfrm>
            <a:off x="8969094" y="3490474"/>
            <a:ext cx="665065" cy="612576"/>
            <a:chOff x="2486007" y="1670965"/>
            <a:chExt cx="3497971" cy="4199423"/>
          </a:xfrm>
        </p:grpSpPr>
        <p:sp>
          <p:nvSpPr>
            <p:cNvPr id="137" name="Oval 136">
              <a:extLst>
                <a:ext uri="{FF2B5EF4-FFF2-40B4-BE49-F238E27FC236}">
                  <a16:creationId xmlns:a16="http://schemas.microsoft.com/office/drawing/2014/main" id="{2EB97407-C984-BAC8-3EE4-B7A20947651B}"/>
                </a:ext>
              </a:extLst>
            </p:cNvPr>
            <p:cNvSpPr/>
            <p:nvPr/>
          </p:nvSpPr>
          <p:spPr>
            <a:xfrm>
              <a:off x="2486007" y="310209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38" name="Oval 137">
              <a:extLst>
                <a:ext uri="{FF2B5EF4-FFF2-40B4-BE49-F238E27FC236}">
                  <a16:creationId xmlns:a16="http://schemas.microsoft.com/office/drawing/2014/main" id="{5B6A62A9-C217-8BCC-1E41-18F44F8EEE81}"/>
                </a:ext>
              </a:extLst>
            </p:cNvPr>
            <p:cNvSpPr/>
            <p:nvPr/>
          </p:nvSpPr>
          <p:spPr>
            <a:xfrm>
              <a:off x="2553535" y="422655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39" name="Oval 138">
              <a:extLst>
                <a:ext uri="{FF2B5EF4-FFF2-40B4-BE49-F238E27FC236}">
                  <a16:creationId xmlns:a16="http://schemas.microsoft.com/office/drawing/2014/main" id="{C1377187-1D74-6BF6-87DE-CD4391588785}"/>
                </a:ext>
              </a:extLst>
            </p:cNvPr>
            <p:cNvSpPr/>
            <p:nvPr/>
          </p:nvSpPr>
          <p:spPr>
            <a:xfrm>
              <a:off x="3431373" y="2182084"/>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40" name="Oval 139">
              <a:extLst>
                <a:ext uri="{FF2B5EF4-FFF2-40B4-BE49-F238E27FC236}">
                  <a16:creationId xmlns:a16="http://schemas.microsoft.com/office/drawing/2014/main" id="{6D69E8D3-9581-C320-2231-12B58F3C473F}"/>
                </a:ext>
              </a:extLst>
            </p:cNvPr>
            <p:cNvSpPr/>
            <p:nvPr/>
          </p:nvSpPr>
          <p:spPr>
            <a:xfrm>
              <a:off x="3431373" y="3549326"/>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41" name="Oval 140">
              <a:extLst>
                <a:ext uri="{FF2B5EF4-FFF2-40B4-BE49-F238E27FC236}">
                  <a16:creationId xmlns:a16="http://schemas.microsoft.com/office/drawing/2014/main" id="{A02195B9-0BCD-2E43-2E34-C916EA4A789B}"/>
                </a:ext>
              </a:extLst>
            </p:cNvPr>
            <p:cNvSpPr/>
            <p:nvPr/>
          </p:nvSpPr>
          <p:spPr>
            <a:xfrm>
              <a:off x="3431372" y="48910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42" name="Oval 141">
              <a:extLst>
                <a:ext uri="{FF2B5EF4-FFF2-40B4-BE49-F238E27FC236}">
                  <a16:creationId xmlns:a16="http://schemas.microsoft.com/office/drawing/2014/main" id="{F5FCDE16-22DE-D97B-F251-AEE66BAA8650}"/>
                </a:ext>
              </a:extLst>
            </p:cNvPr>
            <p:cNvSpPr/>
            <p:nvPr/>
          </p:nvSpPr>
          <p:spPr>
            <a:xfrm>
              <a:off x="4511791" y="1670965"/>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43" name="Oval 142">
              <a:extLst>
                <a:ext uri="{FF2B5EF4-FFF2-40B4-BE49-F238E27FC236}">
                  <a16:creationId xmlns:a16="http://schemas.microsoft.com/office/drawing/2014/main" id="{D0CBB44A-2616-AE6F-8362-3E23F4FA81EE}"/>
                </a:ext>
              </a:extLst>
            </p:cNvPr>
            <p:cNvSpPr/>
            <p:nvPr/>
          </p:nvSpPr>
          <p:spPr>
            <a:xfrm>
              <a:off x="4511790" y="284653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44" name="Oval 143">
              <a:extLst>
                <a:ext uri="{FF2B5EF4-FFF2-40B4-BE49-F238E27FC236}">
                  <a16:creationId xmlns:a16="http://schemas.microsoft.com/office/drawing/2014/main" id="{60E3A319-2A17-3BAC-8524-FB92449746DD}"/>
                </a:ext>
              </a:extLst>
            </p:cNvPr>
            <p:cNvSpPr/>
            <p:nvPr/>
          </p:nvSpPr>
          <p:spPr>
            <a:xfrm>
              <a:off x="4511790" y="41371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45" name="Oval 144">
              <a:extLst>
                <a:ext uri="{FF2B5EF4-FFF2-40B4-BE49-F238E27FC236}">
                  <a16:creationId xmlns:a16="http://schemas.microsoft.com/office/drawing/2014/main" id="{BB7BF4AD-299B-FC3D-6945-005FA5B90610}"/>
                </a:ext>
              </a:extLst>
            </p:cNvPr>
            <p:cNvSpPr/>
            <p:nvPr/>
          </p:nvSpPr>
          <p:spPr>
            <a:xfrm>
              <a:off x="4538799" y="5359269"/>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cxnSp>
          <p:nvCxnSpPr>
            <p:cNvPr id="146" name="Straight Connector 145">
              <a:extLst>
                <a:ext uri="{FF2B5EF4-FFF2-40B4-BE49-F238E27FC236}">
                  <a16:creationId xmlns:a16="http://schemas.microsoft.com/office/drawing/2014/main" id="{842CC0DE-BA9B-6F27-F551-36D81D76E37B}"/>
                </a:ext>
              </a:extLst>
            </p:cNvPr>
            <p:cNvCxnSpPr>
              <a:cxnSpLocks/>
              <a:stCxn id="137" idx="6"/>
              <a:endCxn id="139"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9F8B3A62-587A-29D9-1705-65E5D200549F}"/>
                </a:ext>
              </a:extLst>
            </p:cNvPr>
            <p:cNvCxnSpPr>
              <a:cxnSpLocks/>
              <a:stCxn id="137" idx="6"/>
              <a:endCxn id="140" idx="2"/>
            </p:cNvCxnSpPr>
            <p:nvPr/>
          </p:nvCxnSpPr>
          <p:spPr>
            <a:xfrm>
              <a:off x="3039721" y="3357657"/>
              <a:ext cx="391652" cy="44722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639FBD78-90E0-B03A-3820-097518BFB8D7}"/>
                </a:ext>
              </a:extLst>
            </p:cNvPr>
            <p:cNvCxnSpPr>
              <a:cxnSpLocks/>
              <a:stCxn id="137" idx="6"/>
              <a:endCxn id="141" idx="1"/>
            </p:cNvCxnSpPr>
            <p:nvPr/>
          </p:nvCxnSpPr>
          <p:spPr>
            <a:xfrm>
              <a:off x="3039721" y="3357657"/>
              <a:ext cx="472740" cy="160820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2EF1627E-ECF9-333A-646C-65E3C3FFF3E4}"/>
                </a:ext>
              </a:extLst>
            </p:cNvPr>
            <p:cNvCxnSpPr>
              <a:cxnSpLocks/>
              <a:stCxn id="138" idx="7"/>
              <a:endCxn id="139" idx="3"/>
            </p:cNvCxnSpPr>
            <p:nvPr/>
          </p:nvCxnSpPr>
          <p:spPr>
            <a:xfrm flipV="1">
              <a:off x="3026159" y="2618351"/>
              <a:ext cx="486303" cy="168305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467740D8-1A59-7A5C-D64F-95581B10C5A2}"/>
                </a:ext>
              </a:extLst>
            </p:cNvPr>
            <p:cNvCxnSpPr>
              <a:cxnSpLocks/>
              <a:stCxn id="138" idx="7"/>
              <a:endCxn id="140" idx="2"/>
            </p:cNvCxnSpPr>
            <p:nvPr/>
          </p:nvCxnSpPr>
          <p:spPr>
            <a:xfrm flipV="1">
              <a:off x="3026159" y="3804886"/>
              <a:ext cx="405213" cy="49652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C9864EF4-FDF3-46DD-BD23-53E5EA466369}"/>
                </a:ext>
              </a:extLst>
            </p:cNvPr>
            <p:cNvCxnSpPr>
              <a:cxnSpLocks/>
              <a:stCxn id="138" idx="7"/>
              <a:endCxn id="141" idx="1"/>
            </p:cNvCxnSpPr>
            <p:nvPr/>
          </p:nvCxnSpPr>
          <p:spPr>
            <a:xfrm>
              <a:off x="3026159" y="4301409"/>
              <a:ext cx="486301" cy="6644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98428E99-B6A1-7FF7-58B1-D1604856B2D7}"/>
                </a:ext>
              </a:extLst>
            </p:cNvPr>
            <p:cNvCxnSpPr>
              <a:cxnSpLocks/>
              <a:stCxn id="139" idx="6"/>
              <a:endCxn id="142" idx="2"/>
            </p:cNvCxnSpPr>
            <p:nvPr/>
          </p:nvCxnSpPr>
          <p:spPr>
            <a:xfrm flipV="1">
              <a:off x="3985087" y="1926524"/>
              <a:ext cx="526703" cy="51111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B6A1EE2C-35B7-72AF-D8E1-4DC985A91DF9}"/>
                </a:ext>
              </a:extLst>
            </p:cNvPr>
            <p:cNvCxnSpPr>
              <a:cxnSpLocks/>
              <a:stCxn id="143" idx="2"/>
              <a:endCxn id="139" idx="6"/>
            </p:cNvCxnSpPr>
            <p:nvPr/>
          </p:nvCxnSpPr>
          <p:spPr>
            <a:xfrm flipH="1" flipV="1">
              <a:off x="3985087" y="2437643"/>
              <a:ext cx="526702" cy="66445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C91136D1-C039-E254-BFF0-B5F84FC5EA17}"/>
                </a:ext>
              </a:extLst>
            </p:cNvPr>
            <p:cNvCxnSpPr>
              <a:cxnSpLocks/>
              <a:stCxn id="144" idx="1"/>
              <a:endCxn id="139" idx="6"/>
            </p:cNvCxnSpPr>
            <p:nvPr/>
          </p:nvCxnSpPr>
          <p:spPr>
            <a:xfrm flipH="1" flipV="1">
              <a:off x="3985087" y="2437643"/>
              <a:ext cx="607792" cy="177432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F986426D-3A04-DDDA-8724-484D423C2DF3}"/>
                </a:ext>
              </a:extLst>
            </p:cNvPr>
            <p:cNvCxnSpPr>
              <a:cxnSpLocks/>
              <a:stCxn id="142" idx="2"/>
              <a:endCxn id="140" idx="6"/>
            </p:cNvCxnSpPr>
            <p:nvPr/>
          </p:nvCxnSpPr>
          <p:spPr>
            <a:xfrm flipH="1">
              <a:off x="3985086" y="1926524"/>
              <a:ext cx="526704" cy="187836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49088BEB-3779-4B0E-94B0-A8CA1A5659CF}"/>
                </a:ext>
              </a:extLst>
            </p:cNvPr>
            <p:cNvCxnSpPr>
              <a:cxnSpLocks/>
              <a:stCxn id="140" idx="6"/>
              <a:endCxn id="143" idx="2"/>
            </p:cNvCxnSpPr>
            <p:nvPr/>
          </p:nvCxnSpPr>
          <p:spPr>
            <a:xfrm flipV="1">
              <a:off x="3985086" y="3102098"/>
              <a:ext cx="526703" cy="70278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788796C5-E6B3-35DB-1C2C-CF4819DEB8F1}"/>
                </a:ext>
              </a:extLst>
            </p:cNvPr>
            <p:cNvCxnSpPr>
              <a:cxnSpLocks/>
              <a:stCxn id="144" idx="1"/>
              <a:endCxn id="140" idx="6"/>
            </p:cNvCxnSpPr>
            <p:nvPr/>
          </p:nvCxnSpPr>
          <p:spPr>
            <a:xfrm flipH="1" flipV="1">
              <a:off x="3985086" y="3804886"/>
              <a:ext cx="607793" cy="40707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492553DD-220E-CE11-BF07-0175EC8037E9}"/>
                </a:ext>
              </a:extLst>
            </p:cNvPr>
            <p:cNvCxnSpPr>
              <a:cxnSpLocks/>
              <a:stCxn id="145" idx="1"/>
              <a:endCxn id="140" idx="6"/>
            </p:cNvCxnSpPr>
            <p:nvPr/>
          </p:nvCxnSpPr>
          <p:spPr>
            <a:xfrm flipH="1" flipV="1">
              <a:off x="3985086" y="3804886"/>
              <a:ext cx="634802" cy="162923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B3071CA5-FEA0-49D9-E7C2-029B58CC5B8C}"/>
                </a:ext>
              </a:extLst>
            </p:cNvPr>
            <p:cNvCxnSpPr>
              <a:cxnSpLocks/>
              <a:stCxn id="142" idx="2"/>
              <a:endCxn id="141" idx="7"/>
            </p:cNvCxnSpPr>
            <p:nvPr/>
          </p:nvCxnSpPr>
          <p:spPr>
            <a:xfrm flipH="1">
              <a:off x="3903996" y="1926524"/>
              <a:ext cx="607795" cy="303934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815B4D9E-9F0B-F4E0-5F50-20004DC42FE7}"/>
                </a:ext>
              </a:extLst>
            </p:cNvPr>
            <p:cNvCxnSpPr>
              <a:cxnSpLocks/>
              <a:stCxn id="141" idx="7"/>
              <a:endCxn id="143" idx="2"/>
            </p:cNvCxnSpPr>
            <p:nvPr/>
          </p:nvCxnSpPr>
          <p:spPr>
            <a:xfrm flipV="1">
              <a:off x="3903996" y="3102098"/>
              <a:ext cx="607794" cy="186376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D30C4BA9-2569-B467-8DD2-0F357C97471D}"/>
                </a:ext>
              </a:extLst>
            </p:cNvPr>
            <p:cNvCxnSpPr>
              <a:cxnSpLocks/>
              <a:stCxn id="141" idx="7"/>
              <a:endCxn id="144" idx="1"/>
            </p:cNvCxnSpPr>
            <p:nvPr/>
          </p:nvCxnSpPr>
          <p:spPr>
            <a:xfrm flipV="1">
              <a:off x="3903996" y="4211964"/>
              <a:ext cx="688883" cy="75390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5955E2B0-153F-5262-39CF-E348EA787D74}"/>
                </a:ext>
              </a:extLst>
            </p:cNvPr>
            <p:cNvCxnSpPr>
              <a:cxnSpLocks/>
              <a:stCxn id="141" idx="7"/>
              <a:endCxn id="145" idx="1"/>
            </p:cNvCxnSpPr>
            <p:nvPr/>
          </p:nvCxnSpPr>
          <p:spPr>
            <a:xfrm>
              <a:off x="3903996" y="4965865"/>
              <a:ext cx="715892" cy="4682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CFAB3D12-C2F0-BBF8-78EA-67B5B478B47C}"/>
                </a:ext>
              </a:extLst>
            </p:cNvPr>
            <p:cNvCxnSpPr>
              <a:cxnSpLocks/>
              <a:stCxn id="137" idx="6"/>
              <a:endCxn id="139"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B18A1049-67FE-B51F-C1E5-0D9BB9D895A6}"/>
                </a:ext>
              </a:extLst>
            </p:cNvPr>
            <p:cNvCxnSpPr>
              <a:cxnSpLocks/>
              <a:stCxn id="168" idx="2"/>
              <a:endCxn id="142" idx="6"/>
            </p:cNvCxnSpPr>
            <p:nvPr/>
          </p:nvCxnSpPr>
          <p:spPr>
            <a:xfrm flipH="1" flipV="1">
              <a:off x="5065505" y="1926525"/>
              <a:ext cx="364759" cy="181044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2EC3D812-B54B-7906-F45F-DEE43E04E854}"/>
                </a:ext>
              </a:extLst>
            </p:cNvPr>
            <p:cNvCxnSpPr>
              <a:cxnSpLocks/>
              <a:stCxn id="168" idx="2"/>
              <a:endCxn id="143" idx="6"/>
            </p:cNvCxnSpPr>
            <p:nvPr/>
          </p:nvCxnSpPr>
          <p:spPr>
            <a:xfrm flipH="1" flipV="1">
              <a:off x="5065504" y="3102098"/>
              <a:ext cx="364760" cy="63486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D593D19E-6274-F0A2-94E1-C5FE4E4CD63B}"/>
                </a:ext>
              </a:extLst>
            </p:cNvPr>
            <p:cNvCxnSpPr>
              <a:cxnSpLocks/>
              <a:stCxn id="168" idx="2"/>
              <a:endCxn id="144" idx="6"/>
            </p:cNvCxnSpPr>
            <p:nvPr/>
          </p:nvCxnSpPr>
          <p:spPr>
            <a:xfrm flipH="1">
              <a:off x="5065504" y="3736967"/>
              <a:ext cx="364760" cy="6557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1BEB6F0B-A0CD-6296-413E-3B4E0B259543}"/>
                </a:ext>
              </a:extLst>
            </p:cNvPr>
            <p:cNvCxnSpPr>
              <a:cxnSpLocks/>
              <a:stCxn id="168" idx="2"/>
              <a:endCxn id="145" idx="6"/>
            </p:cNvCxnSpPr>
            <p:nvPr/>
          </p:nvCxnSpPr>
          <p:spPr>
            <a:xfrm flipH="1">
              <a:off x="5092513" y="3736967"/>
              <a:ext cx="337751" cy="187786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168" name="Oval 167">
              <a:extLst>
                <a:ext uri="{FF2B5EF4-FFF2-40B4-BE49-F238E27FC236}">
                  <a16:creationId xmlns:a16="http://schemas.microsoft.com/office/drawing/2014/main" id="{27BA2CD3-B054-B167-E441-B0A6CAAA5AD6}"/>
                </a:ext>
              </a:extLst>
            </p:cNvPr>
            <p:cNvSpPr/>
            <p:nvPr/>
          </p:nvSpPr>
          <p:spPr>
            <a:xfrm>
              <a:off x="5430264" y="3481407"/>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169" name="Group 168">
            <a:extLst>
              <a:ext uri="{FF2B5EF4-FFF2-40B4-BE49-F238E27FC236}">
                <a16:creationId xmlns:a16="http://schemas.microsoft.com/office/drawing/2014/main" id="{4DA3F545-964C-2CFE-5039-44BD8702A6D8}"/>
              </a:ext>
            </a:extLst>
          </p:cNvPr>
          <p:cNvGrpSpPr/>
          <p:nvPr/>
        </p:nvGrpSpPr>
        <p:grpSpPr>
          <a:xfrm>
            <a:off x="4884043" y="5121126"/>
            <a:ext cx="665065" cy="612576"/>
            <a:chOff x="2486007" y="1670965"/>
            <a:chExt cx="3497971" cy="4199423"/>
          </a:xfrm>
        </p:grpSpPr>
        <p:sp>
          <p:nvSpPr>
            <p:cNvPr id="170" name="Oval 169">
              <a:extLst>
                <a:ext uri="{FF2B5EF4-FFF2-40B4-BE49-F238E27FC236}">
                  <a16:creationId xmlns:a16="http://schemas.microsoft.com/office/drawing/2014/main" id="{C9E637A4-BE16-E073-986D-2D557EB222DD}"/>
                </a:ext>
              </a:extLst>
            </p:cNvPr>
            <p:cNvSpPr/>
            <p:nvPr/>
          </p:nvSpPr>
          <p:spPr>
            <a:xfrm>
              <a:off x="2486007" y="310209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71" name="Oval 170">
              <a:extLst>
                <a:ext uri="{FF2B5EF4-FFF2-40B4-BE49-F238E27FC236}">
                  <a16:creationId xmlns:a16="http://schemas.microsoft.com/office/drawing/2014/main" id="{86AAE3A5-94AF-30E3-3C0D-E6879550F90A}"/>
                </a:ext>
              </a:extLst>
            </p:cNvPr>
            <p:cNvSpPr/>
            <p:nvPr/>
          </p:nvSpPr>
          <p:spPr>
            <a:xfrm>
              <a:off x="2553535" y="422655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72" name="Oval 171">
              <a:extLst>
                <a:ext uri="{FF2B5EF4-FFF2-40B4-BE49-F238E27FC236}">
                  <a16:creationId xmlns:a16="http://schemas.microsoft.com/office/drawing/2014/main" id="{EFABFEE8-7C8A-D4FB-B6DC-12E8A29D3044}"/>
                </a:ext>
              </a:extLst>
            </p:cNvPr>
            <p:cNvSpPr/>
            <p:nvPr/>
          </p:nvSpPr>
          <p:spPr>
            <a:xfrm>
              <a:off x="3431373" y="2182084"/>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73" name="Oval 172">
              <a:extLst>
                <a:ext uri="{FF2B5EF4-FFF2-40B4-BE49-F238E27FC236}">
                  <a16:creationId xmlns:a16="http://schemas.microsoft.com/office/drawing/2014/main" id="{EE61A919-AA05-9264-B71B-26132DE81183}"/>
                </a:ext>
              </a:extLst>
            </p:cNvPr>
            <p:cNvSpPr/>
            <p:nvPr/>
          </p:nvSpPr>
          <p:spPr>
            <a:xfrm>
              <a:off x="3431373" y="3549326"/>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74" name="Oval 173">
              <a:extLst>
                <a:ext uri="{FF2B5EF4-FFF2-40B4-BE49-F238E27FC236}">
                  <a16:creationId xmlns:a16="http://schemas.microsoft.com/office/drawing/2014/main" id="{EBECE8BB-21D3-8BA1-9968-C13795469835}"/>
                </a:ext>
              </a:extLst>
            </p:cNvPr>
            <p:cNvSpPr/>
            <p:nvPr/>
          </p:nvSpPr>
          <p:spPr>
            <a:xfrm>
              <a:off x="3431372" y="48910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75" name="Oval 174">
              <a:extLst>
                <a:ext uri="{FF2B5EF4-FFF2-40B4-BE49-F238E27FC236}">
                  <a16:creationId xmlns:a16="http://schemas.microsoft.com/office/drawing/2014/main" id="{486B3A90-3DA4-6315-EF7B-48AAD473CCA9}"/>
                </a:ext>
              </a:extLst>
            </p:cNvPr>
            <p:cNvSpPr/>
            <p:nvPr/>
          </p:nvSpPr>
          <p:spPr>
            <a:xfrm>
              <a:off x="4511791" y="1670965"/>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76" name="Oval 175">
              <a:extLst>
                <a:ext uri="{FF2B5EF4-FFF2-40B4-BE49-F238E27FC236}">
                  <a16:creationId xmlns:a16="http://schemas.microsoft.com/office/drawing/2014/main" id="{51E1931D-FAFB-A7B1-C611-84E5C10F8F9E}"/>
                </a:ext>
              </a:extLst>
            </p:cNvPr>
            <p:cNvSpPr/>
            <p:nvPr/>
          </p:nvSpPr>
          <p:spPr>
            <a:xfrm>
              <a:off x="4511790" y="2846538"/>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77" name="Oval 176">
              <a:extLst>
                <a:ext uri="{FF2B5EF4-FFF2-40B4-BE49-F238E27FC236}">
                  <a16:creationId xmlns:a16="http://schemas.microsoft.com/office/drawing/2014/main" id="{93A09C98-3A3A-23FA-1003-9B74BB9A4266}"/>
                </a:ext>
              </a:extLst>
            </p:cNvPr>
            <p:cNvSpPr/>
            <p:nvPr/>
          </p:nvSpPr>
          <p:spPr>
            <a:xfrm>
              <a:off x="4511790" y="4137113"/>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sp>
          <p:nvSpPr>
            <p:cNvPr id="178" name="Oval 177">
              <a:extLst>
                <a:ext uri="{FF2B5EF4-FFF2-40B4-BE49-F238E27FC236}">
                  <a16:creationId xmlns:a16="http://schemas.microsoft.com/office/drawing/2014/main" id="{AA602F1F-3D11-0766-2272-A8730B3D8B4D}"/>
                </a:ext>
              </a:extLst>
            </p:cNvPr>
            <p:cNvSpPr/>
            <p:nvPr/>
          </p:nvSpPr>
          <p:spPr>
            <a:xfrm>
              <a:off x="4538799" y="5359269"/>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cxnSp>
          <p:nvCxnSpPr>
            <p:cNvPr id="179" name="Straight Connector 178">
              <a:extLst>
                <a:ext uri="{FF2B5EF4-FFF2-40B4-BE49-F238E27FC236}">
                  <a16:creationId xmlns:a16="http://schemas.microsoft.com/office/drawing/2014/main" id="{DF3B97CB-3B1E-B3DB-BE59-F6454320D2D6}"/>
                </a:ext>
              </a:extLst>
            </p:cNvPr>
            <p:cNvCxnSpPr>
              <a:cxnSpLocks/>
              <a:stCxn id="170" idx="6"/>
              <a:endCxn id="172"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96CAD9C5-6B9E-4587-9943-6A8C8A0150C8}"/>
                </a:ext>
              </a:extLst>
            </p:cNvPr>
            <p:cNvCxnSpPr>
              <a:cxnSpLocks/>
              <a:stCxn id="170" idx="6"/>
              <a:endCxn id="173" idx="2"/>
            </p:cNvCxnSpPr>
            <p:nvPr/>
          </p:nvCxnSpPr>
          <p:spPr>
            <a:xfrm>
              <a:off x="3039721" y="3357657"/>
              <a:ext cx="391652" cy="44722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37D4CD88-2DB9-5878-3691-F4A645E460D4}"/>
                </a:ext>
              </a:extLst>
            </p:cNvPr>
            <p:cNvCxnSpPr>
              <a:cxnSpLocks/>
              <a:stCxn id="170" idx="6"/>
              <a:endCxn id="174" idx="1"/>
            </p:cNvCxnSpPr>
            <p:nvPr/>
          </p:nvCxnSpPr>
          <p:spPr>
            <a:xfrm>
              <a:off x="3039721" y="3357657"/>
              <a:ext cx="472740" cy="160820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a:extLst>
                <a:ext uri="{FF2B5EF4-FFF2-40B4-BE49-F238E27FC236}">
                  <a16:creationId xmlns:a16="http://schemas.microsoft.com/office/drawing/2014/main" id="{8797B5CE-679C-5ED0-2C6D-AFA13D982B95}"/>
                </a:ext>
              </a:extLst>
            </p:cNvPr>
            <p:cNvCxnSpPr>
              <a:cxnSpLocks/>
              <a:stCxn id="171" idx="7"/>
              <a:endCxn id="172" idx="3"/>
            </p:cNvCxnSpPr>
            <p:nvPr/>
          </p:nvCxnSpPr>
          <p:spPr>
            <a:xfrm flipV="1">
              <a:off x="3026159" y="2618351"/>
              <a:ext cx="486303" cy="168305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3" name="Straight Connector 182">
              <a:extLst>
                <a:ext uri="{FF2B5EF4-FFF2-40B4-BE49-F238E27FC236}">
                  <a16:creationId xmlns:a16="http://schemas.microsoft.com/office/drawing/2014/main" id="{7C245721-451C-C6E3-913E-ED27360623BB}"/>
                </a:ext>
              </a:extLst>
            </p:cNvPr>
            <p:cNvCxnSpPr>
              <a:cxnSpLocks/>
              <a:stCxn id="171" idx="7"/>
              <a:endCxn id="173" idx="2"/>
            </p:cNvCxnSpPr>
            <p:nvPr/>
          </p:nvCxnSpPr>
          <p:spPr>
            <a:xfrm flipV="1">
              <a:off x="3026159" y="3804886"/>
              <a:ext cx="405213" cy="496523"/>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3085AF32-6666-475F-A031-DE7931C359E9}"/>
                </a:ext>
              </a:extLst>
            </p:cNvPr>
            <p:cNvCxnSpPr>
              <a:cxnSpLocks/>
              <a:stCxn id="171" idx="7"/>
              <a:endCxn id="174" idx="1"/>
            </p:cNvCxnSpPr>
            <p:nvPr/>
          </p:nvCxnSpPr>
          <p:spPr>
            <a:xfrm>
              <a:off x="3026159" y="4301409"/>
              <a:ext cx="486301" cy="6644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2D5CB8FD-21CC-E95A-9AF3-78B09C8C77BE}"/>
                </a:ext>
              </a:extLst>
            </p:cNvPr>
            <p:cNvCxnSpPr>
              <a:cxnSpLocks/>
              <a:stCxn id="172" idx="6"/>
              <a:endCxn id="175" idx="2"/>
            </p:cNvCxnSpPr>
            <p:nvPr/>
          </p:nvCxnSpPr>
          <p:spPr>
            <a:xfrm flipV="1">
              <a:off x="3985087" y="1926524"/>
              <a:ext cx="526703" cy="51111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6" name="Straight Connector 185">
              <a:extLst>
                <a:ext uri="{FF2B5EF4-FFF2-40B4-BE49-F238E27FC236}">
                  <a16:creationId xmlns:a16="http://schemas.microsoft.com/office/drawing/2014/main" id="{157DE376-2D7D-8CDE-332C-5E87E6541001}"/>
                </a:ext>
              </a:extLst>
            </p:cNvPr>
            <p:cNvCxnSpPr>
              <a:cxnSpLocks/>
              <a:stCxn id="176" idx="2"/>
              <a:endCxn id="172" idx="6"/>
            </p:cNvCxnSpPr>
            <p:nvPr/>
          </p:nvCxnSpPr>
          <p:spPr>
            <a:xfrm flipH="1" flipV="1">
              <a:off x="3985087" y="2437643"/>
              <a:ext cx="526702" cy="66445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Straight Connector 186">
              <a:extLst>
                <a:ext uri="{FF2B5EF4-FFF2-40B4-BE49-F238E27FC236}">
                  <a16:creationId xmlns:a16="http://schemas.microsoft.com/office/drawing/2014/main" id="{F393A246-83C3-CD93-4057-4849F88652AB}"/>
                </a:ext>
              </a:extLst>
            </p:cNvPr>
            <p:cNvCxnSpPr>
              <a:cxnSpLocks/>
              <a:stCxn id="177" idx="1"/>
              <a:endCxn id="172" idx="6"/>
            </p:cNvCxnSpPr>
            <p:nvPr/>
          </p:nvCxnSpPr>
          <p:spPr>
            <a:xfrm flipH="1" flipV="1">
              <a:off x="3985087" y="2437643"/>
              <a:ext cx="607792" cy="177432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8" name="Straight Connector 187">
              <a:extLst>
                <a:ext uri="{FF2B5EF4-FFF2-40B4-BE49-F238E27FC236}">
                  <a16:creationId xmlns:a16="http://schemas.microsoft.com/office/drawing/2014/main" id="{3AE33407-CE2D-22D0-6980-C529CF49E293}"/>
                </a:ext>
              </a:extLst>
            </p:cNvPr>
            <p:cNvCxnSpPr>
              <a:cxnSpLocks/>
              <a:stCxn id="175" idx="2"/>
              <a:endCxn id="173" idx="6"/>
            </p:cNvCxnSpPr>
            <p:nvPr/>
          </p:nvCxnSpPr>
          <p:spPr>
            <a:xfrm flipH="1">
              <a:off x="3985086" y="1926524"/>
              <a:ext cx="526704" cy="187836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9" name="Straight Connector 188">
              <a:extLst>
                <a:ext uri="{FF2B5EF4-FFF2-40B4-BE49-F238E27FC236}">
                  <a16:creationId xmlns:a16="http://schemas.microsoft.com/office/drawing/2014/main" id="{AED31F34-842A-C64E-070A-7B4C6EED9E17}"/>
                </a:ext>
              </a:extLst>
            </p:cNvPr>
            <p:cNvCxnSpPr>
              <a:cxnSpLocks/>
              <a:stCxn id="173" idx="6"/>
              <a:endCxn id="176" idx="2"/>
            </p:cNvCxnSpPr>
            <p:nvPr/>
          </p:nvCxnSpPr>
          <p:spPr>
            <a:xfrm flipV="1">
              <a:off x="3985086" y="3102098"/>
              <a:ext cx="526703" cy="70278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0" name="Straight Connector 189">
              <a:extLst>
                <a:ext uri="{FF2B5EF4-FFF2-40B4-BE49-F238E27FC236}">
                  <a16:creationId xmlns:a16="http://schemas.microsoft.com/office/drawing/2014/main" id="{EC109B57-8706-67AB-EC70-24713D532401}"/>
                </a:ext>
              </a:extLst>
            </p:cNvPr>
            <p:cNvCxnSpPr>
              <a:cxnSpLocks/>
              <a:stCxn id="177" idx="1"/>
              <a:endCxn id="173" idx="6"/>
            </p:cNvCxnSpPr>
            <p:nvPr/>
          </p:nvCxnSpPr>
          <p:spPr>
            <a:xfrm flipH="1" flipV="1">
              <a:off x="3985086" y="3804886"/>
              <a:ext cx="607793" cy="407078"/>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1" name="Straight Connector 190">
              <a:extLst>
                <a:ext uri="{FF2B5EF4-FFF2-40B4-BE49-F238E27FC236}">
                  <a16:creationId xmlns:a16="http://schemas.microsoft.com/office/drawing/2014/main" id="{37FD580E-21CC-912E-054F-E47EF3DD8C95}"/>
                </a:ext>
              </a:extLst>
            </p:cNvPr>
            <p:cNvCxnSpPr>
              <a:cxnSpLocks/>
              <a:stCxn id="178" idx="1"/>
              <a:endCxn id="173" idx="6"/>
            </p:cNvCxnSpPr>
            <p:nvPr/>
          </p:nvCxnSpPr>
          <p:spPr>
            <a:xfrm flipH="1" flipV="1">
              <a:off x="3985086" y="3804886"/>
              <a:ext cx="634802" cy="162923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2" name="Straight Connector 191">
              <a:extLst>
                <a:ext uri="{FF2B5EF4-FFF2-40B4-BE49-F238E27FC236}">
                  <a16:creationId xmlns:a16="http://schemas.microsoft.com/office/drawing/2014/main" id="{F0B1F87B-0D28-D36A-52C5-D180CB6AF6BE}"/>
                </a:ext>
              </a:extLst>
            </p:cNvPr>
            <p:cNvCxnSpPr>
              <a:cxnSpLocks/>
              <a:stCxn id="175" idx="2"/>
              <a:endCxn id="174" idx="7"/>
            </p:cNvCxnSpPr>
            <p:nvPr/>
          </p:nvCxnSpPr>
          <p:spPr>
            <a:xfrm flipH="1">
              <a:off x="3903996" y="1926524"/>
              <a:ext cx="607795" cy="303934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32ACF0A2-D91F-8EAA-03EB-1FA1D28E0082}"/>
                </a:ext>
              </a:extLst>
            </p:cNvPr>
            <p:cNvCxnSpPr>
              <a:cxnSpLocks/>
              <a:stCxn id="174" idx="7"/>
              <a:endCxn id="176" idx="2"/>
            </p:cNvCxnSpPr>
            <p:nvPr/>
          </p:nvCxnSpPr>
          <p:spPr>
            <a:xfrm flipV="1">
              <a:off x="3903996" y="3102098"/>
              <a:ext cx="607794" cy="1863767"/>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C05CB70D-2083-E231-0A74-8A629DBA61DC}"/>
                </a:ext>
              </a:extLst>
            </p:cNvPr>
            <p:cNvCxnSpPr>
              <a:cxnSpLocks/>
              <a:stCxn id="174" idx="7"/>
              <a:endCxn id="177" idx="1"/>
            </p:cNvCxnSpPr>
            <p:nvPr/>
          </p:nvCxnSpPr>
          <p:spPr>
            <a:xfrm flipV="1">
              <a:off x="3903996" y="4211964"/>
              <a:ext cx="688883" cy="753901"/>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194">
              <a:extLst>
                <a:ext uri="{FF2B5EF4-FFF2-40B4-BE49-F238E27FC236}">
                  <a16:creationId xmlns:a16="http://schemas.microsoft.com/office/drawing/2014/main" id="{8F01C7E2-4164-D033-9E20-058857E33958}"/>
                </a:ext>
              </a:extLst>
            </p:cNvPr>
            <p:cNvCxnSpPr>
              <a:cxnSpLocks/>
              <a:stCxn id="174" idx="7"/>
              <a:endCxn id="178" idx="1"/>
            </p:cNvCxnSpPr>
            <p:nvPr/>
          </p:nvCxnSpPr>
          <p:spPr>
            <a:xfrm>
              <a:off x="3903996" y="4965865"/>
              <a:ext cx="715892" cy="46825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 name="Straight Connector 195">
              <a:extLst>
                <a:ext uri="{FF2B5EF4-FFF2-40B4-BE49-F238E27FC236}">
                  <a16:creationId xmlns:a16="http://schemas.microsoft.com/office/drawing/2014/main" id="{FDE3504F-6092-079C-37AD-E3D8B80E1E59}"/>
                </a:ext>
              </a:extLst>
            </p:cNvPr>
            <p:cNvCxnSpPr>
              <a:cxnSpLocks/>
              <a:stCxn id="170" idx="6"/>
              <a:endCxn id="172" idx="3"/>
            </p:cNvCxnSpPr>
            <p:nvPr/>
          </p:nvCxnSpPr>
          <p:spPr>
            <a:xfrm flipV="1">
              <a:off x="3039721" y="2618351"/>
              <a:ext cx="472742" cy="7393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a:extLst>
                <a:ext uri="{FF2B5EF4-FFF2-40B4-BE49-F238E27FC236}">
                  <a16:creationId xmlns:a16="http://schemas.microsoft.com/office/drawing/2014/main" id="{D8C1ED1B-C15C-5E5D-3DA2-C094F043C855}"/>
                </a:ext>
              </a:extLst>
            </p:cNvPr>
            <p:cNvCxnSpPr>
              <a:cxnSpLocks/>
              <a:stCxn id="201" idx="2"/>
              <a:endCxn id="175" idx="6"/>
            </p:cNvCxnSpPr>
            <p:nvPr/>
          </p:nvCxnSpPr>
          <p:spPr>
            <a:xfrm flipH="1" flipV="1">
              <a:off x="5065505" y="1926525"/>
              <a:ext cx="364759" cy="181044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Straight Connector 197">
              <a:extLst>
                <a:ext uri="{FF2B5EF4-FFF2-40B4-BE49-F238E27FC236}">
                  <a16:creationId xmlns:a16="http://schemas.microsoft.com/office/drawing/2014/main" id="{8F401DA3-F36E-71BD-FBDD-4DF23E15A9F4}"/>
                </a:ext>
              </a:extLst>
            </p:cNvPr>
            <p:cNvCxnSpPr>
              <a:cxnSpLocks/>
              <a:stCxn id="201" idx="2"/>
              <a:endCxn id="176" idx="6"/>
            </p:cNvCxnSpPr>
            <p:nvPr/>
          </p:nvCxnSpPr>
          <p:spPr>
            <a:xfrm flipH="1" flipV="1">
              <a:off x="5065504" y="3102098"/>
              <a:ext cx="364760" cy="63486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9" name="Straight Connector 198">
              <a:extLst>
                <a:ext uri="{FF2B5EF4-FFF2-40B4-BE49-F238E27FC236}">
                  <a16:creationId xmlns:a16="http://schemas.microsoft.com/office/drawing/2014/main" id="{73593A5D-9BA2-B957-25D8-E413ACF9321D}"/>
                </a:ext>
              </a:extLst>
            </p:cNvPr>
            <p:cNvCxnSpPr>
              <a:cxnSpLocks/>
              <a:stCxn id="201" idx="2"/>
              <a:endCxn id="177" idx="6"/>
            </p:cNvCxnSpPr>
            <p:nvPr/>
          </p:nvCxnSpPr>
          <p:spPr>
            <a:xfrm flipH="1">
              <a:off x="5065504" y="3736967"/>
              <a:ext cx="364760" cy="65570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0" name="Straight Connector 199">
              <a:extLst>
                <a:ext uri="{FF2B5EF4-FFF2-40B4-BE49-F238E27FC236}">
                  <a16:creationId xmlns:a16="http://schemas.microsoft.com/office/drawing/2014/main" id="{A372B81B-82AE-4117-3873-3F59E83AE6B0}"/>
                </a:ext>
              </a:extLst>
            </p:cNvPr>
            <p:cNvCxnSpPr>
              <a:cxnSpLocks/>
              <a:stCxn id="201" idx="2"/>
              <a:endCxn id="178" idx="6"/>
            </p:cNvCxnSpPr>
            <p:nvPr/>
          </p:nvCxnSpPr>
          <p:spPr>
            <a:xfrm flipH="1">
              <a:off x="5092513" y="3736967"/>
              <a:ext cx="337751" cy="187786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201" name="Oval 200">
              <a:extLst>
                <a:ext uri="{FF2B5EF4-FFF2-40B4-BE49-F238E27FC236}">
                  <a16:creationId xmlns:a16="http://schemas.microsoft.com/office/drawing/2014/main" id="{08902CB0-2E77-2F89-5AEF-F27F980703D2}"/>
                </a:ext>
              </a:extLst>
            </p:cNvPr>
            <p:cNvSpPr/>
            <p:nvPr/>
          </p:nvSpPr>
          <p:spPr>
            <a:xfrm>
              <a:off x="5430264" y="3481407"/>
              <a:ext cx="553714" cy="511119"/>
            </a:xfrm>
            <a:prstGeom prst="ellipse">
              <a:avLst/>
            </a:prstGeom>
            <a:solidFill>
              <a:schemeClr val="tx1">
                <a:lumMod val="50000"/>
                <a:lumOff val="50000"/>
              </a:schemeClr>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atin typeface="Open Sans" panose="020B0606030504020204" pitchFamily="34" charset="0"/>
                <a:ea typeface="Open Sans" panose="020B0606030504020204" pitchFamily="34" charset="0"/>
                <a:cs typeface="Open Sans" panose="020B0606030504020204" pitchFamily="34" charset="0"/>
              </a:endParaRPr>
            </a:p>
          </p:txBody>
        </p:sp>
      </p:grpSp>
      <p:cxnSp>
        <p:nvCxnSpPr>
          <p:cNvPr id="3" name="Straight Arrow Connector 2">
            <a:extLst>
              <a:ext uri="{FF2B5EF4-FFF2-40B4-BE49-F238E27FC236}">
                <a16:creationId xmlns:a16="http://schemas.microsoft.com/office/drawing/2014/main" id="{2828D21E-543B-8037-A11E-B5239D4FEE49}"/>
              </a:ext>
            </a:extLst>
          </p:cNvPr>
          <p:cNvCxnSpPr>
            <a:cxnSpLocks/>
          </p:cNvCxnSpPr>
          <p:nvPr/>
        </p:nvCxnSpPr>
        <p:spPr>
          <a:xfrm flipV="1">
            <a:off x="4355591" y="3955623"/>
            <a:ext cx="744250" cy="1"/>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sp>
        <p:nvSpPr>
          <p:cNvPr id="4" name="Cloud 3">
            <a:extLst>
              <a:ext uri="{FF2B5EF4-FFF2-40B4-BE49-F238E27FC236}">
                <a16:creationId xmlns:a16="http://schemas.microsoft.com/office/drawing/2014/main" id="{0517B75D-602A-C33A-FD83-404F309DC71E}"/>
              </a:ext>
            </a:extLst>
          </p:cNvPr>
          <p:cNvSpPr/>
          <p:nvPr/>
        </p:nvSpPr>
        <p:spPr>
          <a:xfrm>
            <a:off x="5146826" y="3535911"/>
            <a:ext cx="1927150" cy="846110"/>
          </a:xfrm>
          <a:prstGeom prst="cloud">
            <a:avLst/>
          </a:prstGeom>
          <a:solidFill>
            <a:srgbClr val="C0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Arrow Connector 6">
            <a:extLst>
              <a:ext uri="{FF2B5EF4-FFF2-40B4-BE49-F238E27FC236}">
                <a16:creationId xmlns:a16="http://schemas.microsoft.com/office/drawing/2014/main" id="{01C18682-3174-419F-F5E2-59192218B4DD}"/>
              </a:ext>
            </a:extLst>
          </p:cNvPr>
          <p:cNvCxnSpPr>
            <a:cxnSpLocks/>
          </p:cNvCxnSpPr>
          <p:nvPr/>
        </p:nvCxnSpPr>
        <p:spPr>
          <a:xfrm>
            <a:off x="6142624" y="3037268"/>
            <a:ext cx="0" cy="546143"/>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sp>
        <p:nvSpPr>
          <p:cNvPr id="211" name="TextBox 210">
            <a:extLst>
              <a:ext uri="{FF2B5EF4-FFF2-40B4-BE49-F238E27FC236}">
                <a16:creationId xmlns:a16="http://schemas.microsoft.com/office/drawing/2014/main" id="{750FCFFB-253B-9DD3-D88A-1AEAF343839A}"/>
              </a:ext>
            </a:extLst>
          </p:cNvPr>
          <p:cNvSpPr txBox="1"/>
          <p:nvPr/>
        </p:nvSpPr>
        <p:spPr>
          <a:xfrm>
            <a:off x="4344753" y="3685343"/>
            <a:ext cx="796712" cy="246221"/>
          </a:xfrm>
          <a:prstGeom prst="rect">
            <a:avLst/>
          </a:prstGeom>
          <a:noFill/>
        </p:spPr>
        <p:txBody>
          <a:bodyPr wrap="square" rtlCol="0">
            <a:spAutoFit/>
          </a:bodyPr>
          <a:lstStyle/>
          <a:p>
            <a:r>
              <a:rPr lang="en-US" sz="1000">
                <a:latin typeface="Open Sans" panose="020B0606030504020204" pitchFamily="34" charset="0"/>
                <a:ea typeface="Open Sans" panose="020B0606030504020204" pitchFamily="34" charset="0"/>
                <a:cs typeface="Open Sans" panose="020B0606030504020204" pitchFamily="34" charset="0"/>
              </a:rPr>
              <a:t>Gradients</a:t>
            </a:r>
          </a:p>
        </p:txBody>
      </p:sp>
      <p:sp>
        <p:nvSpPr>
          <p:cNvPr id="213" name="TextBox 212">
            <a:extLst>
              <a:ext uri="{FF2B5EF4-FFF2-40B4-BE49-F238E27FC236}">
                <a16:creationId xmlns:a16="http://schemas.microsoft.com/office/drawing/2014/main" id="{D742F228-0308-55FB-8A41-F54B26E49BBB}"/>
              </a:ext>
            </a:extLst>
          </p:cNvPr>
          <p:cNvSpPr txBox="1"/>
          <p:nvPr/>
        </p:nvSpPr>
        <p:spPr>
          <a:xfrm>
            <a:off x="5542561" y="3758899"/>
            <a:ext cx="1320249" cy="369332"/>
          </a:xfrm>
          <a:prstGeom prst="rect">
            <a:avLst/>
          </a:prstGeom>
          <a:noFill/>
        </p:spPr>
        <p:txBody>
          <a:bodyPr wrap="square" rtlCol="0">
            <a:spAutoFit/>
          </a:bodyPr>
          <a:lstStyle/>
          <a:p>
            <a:r>
              <a:rPr lang="en-US">
                <a:solidFill>
                  <a:schemeClr val="tx2">
                    <a:lumMod val="20000"/>
                    <a:lumOff val="80000"/>
                  </a:schemeClr>
                </a:solidFill>
              </a:rPr>
              <a:t>AllReduce</a:t>
            </a:r>
          </a:p>
        </p:txBody>
      </p:sp>
      <p:sp>
        <p:nvSpPr>
          <p:cNvPr id="36" name="TextBox 35">
            <a:extLst>
              <a:ext uri="{FF2B5EF4-FFF2-40B4-BE49-F238E27FC236}">
                <a16:creationId xmlns:a16="http://schemas.microsoft.com/office/drawing/2014/main" id="{F2270DF6-8C79-93AE-5238-E59879C40B1E}"/>
              </a:ext>
            </a:extLst>
          </p:cNvPr>
          <p:cNvSpPr txBox="1"/>
          <p:nvPr/>
        </p:nvSpPr>
        <p:spPr>
          <a:xfrm>
            <a:off x="3331423" y="4223801"/>
            <a:ext cx="1011868" cy="369332"/>
          </a:xfrm>
          <a:prstGeom prst="rect">
            <a:avLst/>
          </a:prstGeom>
          <a:noFill/>
        </p:spPr>
        <p:txBody>
          <a:bodyPr wrap="square" rtlCol="0">
            <a:spAutoFit/>
          </a:bodyPr>
          <a:lstStyle/>
          <a:p>
            <a:r>
              <a:rPr lang="en-US" b="1"/>
              <a:t>Node 1</a:t>
            </a:r>
          </a:p>
        </p:txBody>
      </p:sp>
      <p:sp>
        <p:nvSpPr>
          <p:cNvPr id="37" name="TextBox 36">
            <a:extLst>
              <a:ext uri="{FF2B5EF4-FFF2-40B4-BE49-F238E27FC236}">
                <a16:creationId xmlns:a16="http://schemas.microsoft.com/office/drawing/2014/main" id="{5D3BBD21-06EA-8D27-A7A5-8BAE3A21359A}"/>
              </a:ext>
            </a:extLst>
          </p:cNvPr>
          <p:cNvSpPr txBox="1"/>
          <p:nvPr/>
        </p:nvSpPr>
        <p:spPr>
          <a:xfrm>
            <a:off x="5675111" y="1753889"/>
            <a:ext cx="1011868" cy="369332"/>
          </a:xfrm>
          <a:prstGeom prst="rect">
            <a:avLst/>
          </a:prstGeom>
          <a:noFill/>
        </p:spPr>
        <p:txBody>
          <a:bodyPr wrap="square" rtlCol="0">
            <a:spAutoFit/>
          </a:bodyPr>
          <a:lstStyle/>
          <a:p>
            <a:r>
              <a:rPr lang="en-US" b="1"/>
              <a:t>Node 2</a:t>
            </a:r>
          </a:p>
        </p:txBody>
      </p:sp>
      <p:sp>
        <p:nvSpPr>
          <p:cNvPr id="38" name="TextBox 37">
            <a:extLst>
              <a:ext uri="{FF2B5EF4-FFF2-40B4-BE49-F238E27FC236}">
                <a16:creationId xmlns:a16="http://schemas.microsoft.com/office/drawing/2014/main" id="{3D9B9FD8-8887-1C29-0218-0DE73BB30C48}"/>
              </a:ext>
            </a:extLst>
          </p:cNvPr>
          <p:cNvSpPr txBox="1"/>
          <p:nvPr/>
        </p:nvSpPr>
        <p:spPr>
          <a:xfrm>
            <a:off x="7977811" y="4223801"/>
            <a:ext cx="1011868" cy="369332"/>
          </a:xfrm>
          <a:prstGeom prst="rect">
            <a:avLst/>
          </a:prstGeom>
          <a:noFill/>
        </p:spPr>
        <p:txBody>
          <a:bodyPr wrap="square" rtlCol="0">
            <a:spAutoFit/>
          </a:bodyPr>
          <a:lstStyle/>
          <a:p>
            <a:r>
              <a:rPr lang="en-US" b="1"/>
              <a:t>Node 3</a:t>
            </a:r>
          </a:p>
        </p:txBody>
      </p:sp>
      <p:sp>
        <p:nvSpPr>
          <p:cNvPr id="39" name="TextBox 38">
            <a:extLst>
              <a:ext uri="{FF2B5EF4-FFF2-40B4-BE49-F238E27FC236}">
                <a16:creationId xmlns:a16="http://schemas.microsoft.com/office/drawing/2014/main" id="{BA6A01DB-A264-F4C6-A67B-1AD43C8FF939}"/>
              </a:ext>
            </a:extLst>
          </p:cNvPr>
          <p:cNvSpPr txBox="1"/>
          <p:nvPr/>
        </p:nvSpPr>
        <p:spPr>
          <a:xfrm>
            <a:off x="5714182" y="5898521"/>
            <a:ext cx="1011868" cy="369332"/>
          </a:xfrm>
          <a:prstGeom prst="rect">
            <a:avLst/>
          </a:prstGeom>
          <a:noFill/>
        </p:spPr>
        <p:txBody>
          <a:bodyPr wrap="square" rtlCol="0">
            <a:spAutoFit/>
          </a:bodyPr>
          <a:lstStyle/>
          <a:p>
            <a:r>
              <a:rPr lang="en-US" b="1"/>
              <a:t>Node 4</a:t>
            </a:r>
          </a:p>
        </p:txBody>
      </p:sp>
      <p:pic>
        <p:nvPicPr>
          <p:cNvPr id="40" name="Picture 39">
            <a:extLst>
              <a:ext uri="{FF2B5EF4-FFF2-40B4-BE49-F238E27FC236}">
                <a16:creationId xmlns:a16="http://schemas.microsoft.com/office/drawing/2014/main" id="{98227338-F19A-0F2E-DA1C-5296C4082C27}"/>
              </a:ext>
            </a:extLst>
          </p:cNvPr>
          <p:cNvPicPr>
            <a:picLocks noChangeAspect="1"/>
          </p:cNvPicPr>
          <p:nvPr/>
        </p:nvPicPr>
        <p:blipFill rotWithShape="1">
          <a:blip r:embed="rId6"/>
          <a:srcRect l="10233" r="9613"/>
          <a:stretch/>
        </p:blipFill>
        <p:spPr>
          <a:xfrm>
            <a:off x="3297323" y="3319275"/>
            <a:ext cx="1011868" cy="978359"/>
          </a:xfrm>
          <a:prstGeom prst="rect">
            <a:avLst/>
          </a:prstGeom>
        </p:spPr>
      </p:pic>
      <p:pic>
        <p:nvPicPr>
          <p:cNvPr id="41" name="Picture 40">
            <a:extLst>
              <a:ext uri="{FF2B5EF4-FFF2-40B4-BE49-F238E27FC236}">
                <a16:creationId xmlns:a16="http://schemas.microsoft.com/office/drawing/2014/main" id="{7E89CB17-9FAB-1DE5-DA6E-313AA316C05D}"/>
              </a:ext>
            </a:extLst>
          </p:cNvPr>
          <p:cNvPicPr>
            <a:picLocks noChangeAspect="1"/>
          </p:cNvPicPr>
          <p:nvPr/>
        </p:nvPicPr>
        <p:blipFill rotWithShape="1">
          <a:blip r:embed="rId6"/>
          <a:srcRect l="10233" r="9613"/>
          <a:stretch/>
        </p:blipFill>
        <p:spPr>
          <a:xfrm>
            <a:off x="5636040" y="2056383"/>
            <a:ext cx="1011868" cy="978359"/>
          </a:xfrm>
          <a:prstGeom prst="rect">
            <a:avLst/>
          </a:prstGeom>
        </p:spPr>
      </p:pic>
      <p:pic>
        <p:nvPicPr>
          <p:cNvPr id="42" name="Picture 41">
            <a:extLst>
              <a:ext uri="{FF2B5EF4-FFF2-40B4-BE49-F238E27FC236}">
                <a16:creationId xmlns:a16="http://schemas.microsoft.com/office/drawing/2014/main" id="{52A3D743-6969-CC36-8F30-CC5BDFE7494E}"/>
              </a:ext>
            </a:extLst>
          </p:cNvPr>
          <p:cNvPicPr>
            <a:picLocks noChangeAspect="1"/>
          </p:cNvPicPr>
          <p:nvPr/>
        </p:nvPicPr>
        <p:blipFill rotWithShape="1">
          <a:blip r:embed="rId6"/>
          <a:srcRect l="10233" r="9613"/>
          <a:stretch/>
        </p:blipFill>
        <p:spPr>
          <a:xfrm>
            <a:off x="7896211" y="3319275"/>
            <a:ext cx="1011868" cy="978359"/>
          </a:xfrm>
          <a:prstGeom prst="rect">
            <a:avLst/>
          </a:prstGeom>
        </p:spPr>
      </p:pic>
      <p:pic>
        <p:nvPicPr>
          <p:cNvPr id="43" name="Picture 42">
            <a:extLst>
              <a:ext uri="{FF2B5EF4-FFF2-40B4-BE49-F238E27FC236}">
                <a16:creationId xmlns:a16="http://schemas.microsoft.com/office/drawing/2014/main" id="{C25109F4-8350-746F-3184-122395E5C29C}"/>
              </a:ext>
            </a:extLst>
          </p:cNvPr>
          <p:cNvPicPr>
            <a:picLocks noChangeAspect="1"/>
          </p:cNvPicPr>
          <p:nvPr/>
        </p:nvPicPr>
        <p:blipFill rotWithShape="1">
          <a:blip r:embed="rId6"/>
          <a:srcRect l="10233" r="9613"/>
          <a:stretch/>
        </p:blipFill>
        <p:spPr>
          <a:xfrm>
            <a:off x="5651361" y="4986064"/>
            <a:ext cx="1011868" cy="978359"/>
          </a:xfrm>
          <a:prstGeom prst="rect">
            <a:avLst/>
          </a:prstGeom>
        </p:spPr>
      </p:pic>
      <p:cxnSp>
        <p:nvCxnSpPr>
          <p:cNvPr id="63" name="Straight Arrow Connector 62">
            <a:extLst>
              <a:ext uri="{FF2B5EF4-FFF2-40B4-BE49-F238E27FC236}">
                <a16:creationId xmlns:a16="http://schemas.microsoft.com/office/drawing/2014/main" id="{F68060E8-9DF8-67C6-95EA-7646166AD959}"/>
              </a:ext>
            </a:extLst>
          </p:cNvPr>
          <p:cNvCxnSpPr>
            <a:cxnSpLocks/>
          </p:cNvCxnSpPr>
          <p:nvPr/>
        </p:nvCxnSpPr>
        <p:spPr>
          <a:xfrm flipV="1">
            <a:off x="7109744" y="3939182"/>
            <a:ext cx="744250" cy="1"/>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cxnSp>
        <p:nvCxnSpPr>
          <p:cNvPr id="64" name="Straight Arrow Connector 63">
            <a:extLst>
              <a:ext uri="{FF2B5EF4-FFF2-40B4-BE49-F238E27FC236}">
                <a16:creationId xmlns:a16="http://schemas.microsoft.com/office/drawing/2014/main" id="{C3084A83-48E5-1C1D-F098-16182793448A}"/>
              </a:ext>
            </a:extLst>
          </p:cNvPr>
          <p:cNvCxnSpPr>
            <a:cxnSpLocks/>
          </p:cNvCxnSpPr>
          <p:nvPr/>
        </p:nvCxnSpPr>
        <p:spPr>
          <a:xfrm>
            <a:off x="6142624" y="4416171"/>
            <a:ext cx="0" cy="546143"/>
          </a:xfrm>
          <a:prstGeom prst="straightConnector1">
            <a:avLst/>
          </a:prstGeom>
          <a:ln>
            <a:headEnd type="triangle"/>
            <a:tailEnd type="triangle"/>
          </a:ln>
        </p:spPr>
        <p:style>
          <a:lnRef idx="2">
            <a:schemeClr val="dk1"/>
          </a:lnRef>
          <a:fillRef idx="0">
            <a:schemeClr val="dk1"/>
          </a:fillRef>
          <a:effectRef idx="1">
            <a:schemeClr val="dk1"/>
          </a:effectRef>
          <a:fontRef idx="minor">
            <a:schemeClr val="tx1"/>
          </a:fontRef>
        </p:style>
      </p:cxnSp>
      <p:sp>
        <p:nvSpPr>
          <p:cNvPr id="11" name="TextBox 10">
            <a:extLst>
              <a:ext uri="{FF2B5EF4-FFF2-40B4-BE49-F238E27FC236}">
                <a16:creationId xmlns:a16="http://schemas.microsoft.com/office/drawing/2014/main" id="{E9F1D7C4-D1EA-8A94-77A0-2E0A5A37BA18}"/>
              </a:ext>
            </a:extLst>
          </p:cNvPr>
          <p:cNvSpPr txBox="1"/>
          <p:nvPr/>
        </p:nvSpPr>
        <p:spPr>
          <a:xfrm>
            <a:off x="216978" y="1621042"/>
            <a:ext cx="4079790" cy="830997"/>
          </a:xfrm>
          <a:prstGeom prst="rect">
            <a:avLst/>
          </a:prstGeom>
          <a:noFill/>
        </p:spPr>
        <p:txBody>
          <a:bodyPr wrap="square" rtlCol="0">
            <a:spAutoFit/>
          </a:bodyPr>
          <a:lstStyle/>
          <a:p>
            <a:pPr algn="ctr" hangingPunct="0"/>
            <a:r>
              <a:rPr lang="en-US" sz="2400" i="1" u="sng">
                <a:solidFill>
                  <a:srgbClr val="C00000"/>
                </a:solidFill>
                <a:latin typeface="Open Sans" panose="020B0606030504020204" pitchFamily="34" charset="0"/>
                <a:ea typeface="Open Sans" panose="020B0606030504020204" pitchFamily="34" charset="0"/>
                <a:cs typeface="Open Sans" panose="020B0606030504020204" pitchFamily="34" charset="0"/>
              </a:rPr>
              <a:t>Long-Tail</a:t>
            </a:r>
            <a:r>
              <a:rPr lang="en-US" sz="2400" i="1">
                <a:solidFill>
                  <a:srgbClr val="C00000"/>
                </a:solidFill>
                <a:latin typeface="Open Sans" panose="020B0606030504020204" pitchFamily="34" charset="0"/>
                <a:ea typeface="Open Sans" panose="020B0606030504020204" pitchFamily="34" charset="0"/>
                <a:cs typeface="Open Sans" panose="020B0606030504020204" pitchFamily="34" charset="0"/>
              </a:rPr>
              <a:t>: Worsened in cloud and shared environments!</a:t>
            </a:r>
            <a:endParaRPr lang="en-US" sz="2000">
              <a:solidFill>
                <a:srgbClr val="C000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2" name="TextBox 11">
            <a:extLst>
              <a:ext uri="{FF2B5EF4-FFF2-40B4-BE49-F238E27FC236}">
                <a16:creationId xmlns:a16="http://schemas.microsoft.com/office/drawing/2014/main" id="{862FAFA4-C22B-DF78-BD1A-CF2268D2E47B}"/>
              </a:ext>
            </a:extLst>
          </p:cNvPr>
          <p:cNvSpPr txBox="1"/>
          <p:nvPr/>
        </p:nvSpPr>
        <p:spPr>
          <a:xfrm>
            <a:off x="3815273" y="6414577"/>
            <a:ext cx="6615914" cy="307777"/>
          </a:xfrm>
          <a:prstGeom prst="rect">
            <a:avLst/>
          </a:prstGeom>
          <a:noFill/>
        </p:spPr>
        <p:txBody>
          <a:bodyPr wrap="none" rtlCol="0">
            <a:spAutoFit/>
          </a:bodyPr>
          <a:lstStyle/>
          <a:p>
            <a:r>
              <a:rPr lang="en-US" sz="1400" baseline="30000">
                <a:latin typeface="Open Sans" panose="020B0606030504020204" pitchFamily="34" charset="0"/>
                <a:ea typeface="Open Sans" panose="020B0606030504020204" pitchFamily="34" charset="0"/>
                <a:cs typeface="Open Sans" panose="020B0606030504020204" pitchFamily="34" charset="0"/>
              </a:rPr>
              <a:t>1</a:t>
            </a:r>
            <a:r>
              <a:rPr lang="en-US" sz="1400">
                <a:latin typeface="Open Sans" panose="020B0606030504020204" pitchFamily="34" charset="0"/>
                <a:ea typeface="Open Sans" panose="020B0606030504020204" pitchFamily="34" charset="0"/>
                <a:cs typeface="Open Sans" panose="020B0606030504020204" pitchFamily="34" charset="0"/>
              </a:rPr>
              <a:t> "Scaling distributed machine learning with in-network aggregation.” NSDI’21​</a:t>
            </a:r>
          </a:p>
        </p:txBody>
      </p:sp>
      <p:pic>
        <p:nvPicPr>
          <p:cNvPr id="13" name="Graphic 12" descr="Warning with solid fill">
            <a:extLst>
              <a:ext uri="{FF2B5EF4-FFF2-40B4-BE49-F238E27FC236}">
                <a16:creationId xmlns:a16="http://schemas.microsoft.com/office/drawing/2014/main" id="{527C0FE2-912C-62E3-AA3D-479A5364E58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285952" y="4348742"/>
            <a:ext cx="268086" cy="268086"/>
          </a:xfrm>
          <a:prstGeom prst="rect">
            <a:avLst/>
          </a:prstGeom>
        </p:spPr>
      </p:pic>
      <p:sp>
        <p:nvSpPr>
          <p:cNvPr id="14" name="TextBox 13">
            <a:extLst>
              <a:ext uri="{FF2B5EF4-FFF2-40B4-BE49-F238E27FC236}">
                <a16:creationId xmlns:a16="http://schemas.microsoft.com/office/drawing/2014/main" id="{6E4448D9-18FA-E8EB-2465-6FBEAFCECD50}"/>
              </a:ext>
            </a:extLst>
          </p:cNvPr>
          <p:cNvSpPr txBox="1"/>
          <p:nvPr/>
        </p:nvSpPr>
        <p:spPr>
          <a:xfrm>
            <a:off x="6500522" y="4349041"/>
            <a:ext cx="1355106" cy="338554"/>
          </a:xfrm>
          <a:prstGeom prst="rect">
            <a:avLst/>
          </a:prstGeom>
          <a:noFill/>
        </p:spPr>
        <p:txBody>
          <a:bodyPr wrap="square" rtlCol="0">
            <a:spAutoFit/>
          </a:bodyPr>
          <a:lstStyle/>
          <a:p>
            <a:r>
              <a:rPr lang="en-US" sz="1600" i="1">
                <a:solidFill>
                  <a:srgbClr val="C00000"/>
                </a:solidFill>
                <a:latin typeface="Calibri Light" panose="020F0302020204030204" pitchFamily="34" charset="0"/>
                <a:cs typeface="Calibri Light" panose="020F0302020204030204" pitchFamily="34" charset="0"/>
              </a:rPr>
              <a:t>Bottleneck</a:t>
            </a:r>
            <a:endParaRPr lang="en-US" sz="2000" i="1">
              <a:solidFill>
                <a:srgbClr val="C00000"/>
              </a:solidFill>
              <a:latin typeface="Calibri Light" panose="020F0302020204030204" pitchFamily="34" charset="0"/>
              <a:cs typeface="Calibri Light" panose="020F0302020204030204" pitchFamily="34" charset="0"/>
            </a:endParaRPr>
          </a:p>
        </p:txBody>
      </p:sp>
      <p:sp>
        <p:nvSpPr>
          <p:cNvPr id="2" name="TextBox 1">
            <a:extLst>
              <a:ext uri="{FF2B5EF4-FFF2-40B4-BE49-F238E27FC236}">
                <a16:creationId xmlns:a16="http://schemas.microsoft.com/office/drawing/2014/main" id="{D46A6F1E-F26B-3371-BD49-5E53C7184D3B}"/>
              </a:ext>
            </a:extLst>
          </p:cNvPr>
          <p:cNvSpPr txBox="1"/>
          <p:nvPr/>
        </p:nvSpPr>
        <p:spPr>
          <a:xfrm>
            <a:off x="4899867" y="4351219"/>
            <a:ext cx="1320249" cy="369332"/>
          </a:xfrm>
          <a:prstGeom prst="rect">
            <a:avLst/>
          </a:prstGeom>
          <a:noFill/>
        </p:spPr>
        <p:txBody>
          <a:bodyPr wrap="square" rtlCol="0">
            <a:spAutoFit/>
          </a:bodyPr>
          <a:lstStyle/>
          <a:p>
            <a:r>
              <a:rPr lang="en-US" b="1">
                <a:latin typeface="Georgia" panose="02040502050405020303" pitchFamily="18" charset="0"/>
              </a:rPr>
              <a:t>Network</a:t>
            </a:r>
          </a:p>
        </p:txBody>
      </p:sp>
      <p:sp>
        <p:nvSpPr>
          <p:cNvPr id="5" name="Title 1">
            <a:extLst>
              <a:ext uri="{FF2B5EF4-FFF2-40B4-BE49-F238E27FC236}">
                <a16:creationId xmlns:a16="http://schemas.microsoft.com/office/drawing/2014/main" id="{B4453E22-98A8-C6FD-4439-0A3A67D0F732}"/>
              </a:ext>
            </a:extLst>
          </p:cNvPr>
          <p:cNvSpPr txBox="1">
            <a:spLocks/>
          </p:cNvSpPr>
          <p:nvPr/>
        </p:nvSpPr>
        <p:spPr>
          <a:xfrm>
            <a:off x="347472" y="347472"/>
            <a:ext cx="11430001" cy="6400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1pPr>
            <a:lvl2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2pPr>
            <a:lvl3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3pPr>
            <a:lvl4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4pPr>
            <a:lvl5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5pPr>
            <a:lvl6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6pPr>
            <a:lvl7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7pPr>
            <a:lvl8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8pPr>
            <a:lvl9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9pPr>
          </a:lstStyle>
          <a:p>
            <a:pPr hangingPunct="1"/>
            <a:r>
              <a:rPr lang="en-US"/>
              <a:t>Distributed Data Parallel: </a:t>
            </a:r>
            <a:r>
              <a:rPr lang="en-US" err="1"/>
              <a:t>AllReduce</a:t>
            </a:r>
            <a:endParaRPr lang="en-US"/>
          </a:p>
        </p:txBody>
      </p:sp>
      <p:sp>
        <p:nvSpPr>
          <p:cNvPr id="8" name="TextBox 7">
            <a:extLst>
              <a:ext uri="{FF2B5EF4-FFF2-40B4-BE49-F238E27FC236}">
                <a16:creationId xmlns:a16="http://schemas.microsoft.com/office/drawing/2014/main" id="{2937805F-F595-3FE7-367D-33575D092D2B}"/>
              </a:ext>
            </a:extLst>
          </p:cNvPr>
          <p:cNvSpPr txBox="1"/>
          <p:nvPr/>
        </p:nvSpPr>
        <p:spPr>
          <a:xfrm>
            <a:off x="2467139" y="3216103"/>
            <a:ext cx="7254670" cy="1077218"/>
          </a:xfrm>
          <a:prstGeom prst="rect">
            <a:avLst/>
          </a:prstGeom>
          <a:solidFill>
            <a:srgbClr val="C00000"/>
          </a:solidFill>
        </p:spPr>
        <p:txBody>
          <a:bodyPr wrap="square">
            <a:spAutoFit/>
          </a:bodyPr>
          <a:lstStyle/>
          <a:p>
            <a:pPr algn="ctr"/>
            <a:r>
              <a:rPr lang="en-US" sz="3200">
                <a:solidFill>
                  <a:schemeClr val="tx2">
                    <a:lumMod val="20000"/>
                    <a:lumOff val="80000"/>
                  </a:schemeClr>
                </a:solidFill>
                <a:latin typeface="Open Sans" panose="020B0606030504020204" pitchFamily="34" charset="0"/>
                <a:ea typeface="Open Sans" panose="020B0606030504020204" pitchFamily="34" charset="0"/>
                <a:cs typeface="Open Sans" panose="020B0606030504020204" pitchFamily="34" charset="0"/>
              </a:rPr>
              <a:t>AllReduce Bottleneck:</a:t>
            </a:r>
          </a:p>
          <a:p>
            <a:pPr algn="ctr"/>
            <a:r>
              <a:rPr lang="en-US" sz="3200">
                <a:solidFill>
                  <a:schemeClr val="tx2">
                    <a:lumMod val="20000"/>
                    <a:lumOff val="80000"/>
                  </a:schemeClr>
                </a:solidFill>
                <a:latin typeface="Open Sans" panose="020B0606030504020204" pitchFamily="34" charset="0"/>
                <a:ea typeface="Open Sans" panose="020B0606030504020204" pitchFamily="34" charset="0"/>
                <a:cs typeface="Open Sans" panose="020B0606030504020204" pitchFamily="34" charset="0"/>
              </a:rPr>
              <a:t>As much as </a:t>
            </a:r>
            <a:r>
              <a:rPr lang="en-US" sz="3200" b="1">
                <a:solidFill>
                  <a:schemeClr val="tx2">
                    <a:lumMod val="20000"/>
                    <a:lumOff val="80000"/>
                  </a:schemeClr>
                </a:solidFill>
                <a:latin typeface="Open Sans" panose="020B0606030504020204" pitchFamily="34" charset="0"/>
                <a:ea typeface="Open Sans" panose="020B0606030504020204" pitchFamily="34" charset="0"/>
                <a:cs typeface="Open Sans" panose="020B0606030504020204" pitchFamily="34" charset="0"/>
              </a:rPr>
              <a:t>65% of training time</a:t>
            </a:r>
            <a:r>
              <a:rPr lang="en-US" sz="3200" b="1" baseline="30000">
                <a:solidFill>
                  <a:schemeClr val="tx2">
                    <a:lumMod val="20000"/>
                    <a:lumOff val="80000"/>
                  </a:schemeClr>
                </a:solidFill>
                <a:latin typeface="Open Sans" panose="020B0606030504020204" pitchFamily="34" charset="0"/>
                <a:ea typeface="Open Sans" panose="020B0606030504020204" pitchFamily="34" charset="0"/>
                <a:cs typeface="Open Sans" panose="020B0606030504020204" pitchFamily="34" charset="0"/>
              </a:rPr>
              <a:t>1</a:t>
            </a:r>
            <a:r>
              <a:rPr lang="en-US" sz="3200">
                <a:solidFill>
                  <a:schemeClr val="tx2">
                    <a:lumMod val="20000"/>
                    <a:lumOff val="80000"/>
                  </a:schemeClr>
                </a:solidFill>
                <a:latin typeface="Open Sans" panose="020B0606030504020204" pitchFamily="34" charset="0"/>
                <a:ea typeface="Open Sans" panose="020B0606030504020204" pitchFamily="34" charset="0"/>
                <a:cs typeface="Open Sans" panose="020B0606030504020204" pitchFamily="34" charset="0"/>
              </a:rPr>
              <a:t>​</a:t>
            </a:r>
          </a:p>
        </p:txBody>
      </p:sp>
      <p:sp>
        <p:nvSpPr>
          <p:cNvPr id="6" name="Slide Number Placeholder 5">
            <a:extLst>
              <a:ext uri="{FF2B5EF4-FFF2-40B4-BE49-F238E27FC236}">
                <a16:creationId xmlns:a16="http://schemas.microsoft.com/office/drawing/2014/main" id="{3CDF5BE5-FD78-C209-8AB5-F6A7C270C34E}"/>
              </a:ext>
            </a:extLst>
          </p:cNvPr>
          <p:cNvSpPr>
            <a:spLocks noGrp="1"/>
          </p:cNvSpPr>
          <p:nvPr>
            <p:ph type="sldNum" sz="quarter" idx="12"/>
          </p:nvPr>
        </p:nvSpPr>
        <p:spPr>
          <a:xfrm>
            <a:off x="11592497" y="6442392"/>
            <a:ext cx="184975" cy="190501"/>
          </a:xfrm>
          <a:prstGeom prst="rect">
            <a:avLst/>
          </a:prstGeom>
          <a:noFill/>
          <a:ln>
            <a:noFill/>
          </a:ln>
        </p:spPr>
        <p:txBody>
          <a:bodyPr spcFirstLastPara="1" wrap="square" lIns="0" tIns="0" rIns="0" bIns="0" anchor="ctr" anchorCtr="0">
            <a:spAutoFit/>
          </a:bodyPr>
          <a:lstStyle>
            <a:defPPr>
              <a:defRPr lang="en-US"/>
            </a:defPPr>
            <a:lvl1pPr marL="0" marR="0" lvl="0" indent="0" algn="r" defTabSz="914400" rtl="0" eaLnBrk="1" latinLnBrk="0" hangingPunct="1">
              <a:lnSpc>
                <a:spcPct val="100000"/>
              </a:lnSpc>
              <a:spcBef>
                <a:spcPts val="0"/>
              </a:spcBef>
              <a:spcAft>
                <a:spcPts val="0"/>
              </a:spcAft>
              <a:buClr>
                <a:srgbClr val="225F98"/>
              </a:buClr>
              <a:buSzPts val="1300"/>
              <a:buFont typeface="Georgia"/>
              <a:buNone/>
              <a:defRPr sz="1300" b="0" i="0" u="none" strike="noStrike" kern="1200" cap="none">
                <a:solidFill>
                  <a:srgbClr val="225F98"/>
                </a:solidFill>
                <a:latin typeface="Georgia"/>
                <a:ea typeface="Georgia"/>
                <a:cs typeface="Georgia"/>
                <a:sym typeface="Georgia"/>
              </a:defRPr>
            </a:lvl1pPr>
            <a:lvl2pPr marL="0" marR="0" lvl="1" indent="0" algn="r" defTabSz="914400" rtl="0" eaLnBrk="1" latinLnBrk="0" hangingPunct="1">
              <a:lnSpc>
                <a:spcPct val="100000"/>
              </a:lnSpc>
              <a:spcBef>
                <a:spcPts val="0"/>
              </a:spcBef>
              <a:spcAft>
                <a:spcPts val="0"/>
              </a:spcAft>
              <a:buClr>
                <a:srgbClr val="225F98"/>
              </a:buClr>
              <a:buSzPts val="1300"/>
              <a:buFont typeface="Georgia"/>
              <a:buNone/>
              <a:defRPr sz="1300" b="0" i="0" u="none" strike="noStrike" kern="1200" cap="none">
                <a:solidFill>
                  <a:srgbClr val="225F98"/>
                </a:solidFill>
                <a:latin typeface="Georgia"/>
                <a:ea typeface="Georgia"/>
                <a:cs typeface="Georgia"/>
                <a:sym typeface="Georgia"/>
              </a:defRPr>
            </a:lvl2pPr>
            <a:lvl3pPr marL="0" marR="0" lvl="2" indent="0" algn="r" defTabSz="914400" rtl="0" eaLnBrk="1" latinLnBrk="0" hangingPunct="1">
              <a:lnSpc>
                <a:spcPct val="100000"/>
              </a:lnSpc>
              <a:spcBef>
                <a:spcPts val="0"/>
              </a:spcBef>
              <a:spcAft>
                <a:spcPts val="0"/>
              </a:spcAft>
              <a:buClr>
                <a:srgbClr val="225F98"/>
              </a:buClr>
              <a:buSzPts val="1300"/>
              <a:buFont typeface="Georgia"/>
              <a:buNone/>
              <a:defRPr sz="1300" b="0" i="0" u="none" strike="noStrike" kern="1200" cap="none">
                <a:solidFill>
                  <a:srgbClr val="225F98"/>
                </a:solidFill>
                <a:latin typeface="Georgia"/>
                <a:ea typeface="Georgia"/>
                <a:cs typeface="Georgia"/>
                <a:sym typeface="Georgia"/>
              </a:defRPr>
            </a:lvl3pPr>
            <a:lvl4pPr marL="0" marR="0" lvl="3" indent="0" algn="r" defTabSz="914400" rtl="0" eaLnBrk="1" latinLnBrk="0" hangingPunct="1">
              <a:lnSpc>
                <a:spcPct val="100000"/>
              </a:lnSpc>
              <a:spcBef>
                <a:spcPts val="0"/>
              </a:spcBef>
              <a:spcAft>
                <a:spcPts val="0"/>
              </a:spcAft>
              <a:buClr>
                <a:srgbClr val="225F98"/>
              </a:buClr>
              <a:buSzPts val="1300"/>
              <a:buFont typeface="Georgia"/>
              <a:buNone/>
              <a:defRPr sz="1300" b="0" i="0" u="none" strike="noStrike" kern="1200" cap="none">
                <a:solidFill>
                  <a:srgbClr val="225F98"/>
                </a:solidFill>
                <a:latin typeface="Georgia"/>
                <a:ea typeface="Georgia"/>
                <a:cs typeface="Georgia"/>
                <a:sym typeface="Georgia"/>
              </a:defRPr>
            </a:lvl4pPr>
            <a:lvl5pPr marL="0" marR="0" lvl="4" indent="0" algn="r" defTabSz="914400" rtl="0" eaLnBrk="1" latinLnBrk="0" hangingPunct="1">
              <a:lnSpc>
                <a:spcPct val="100000"/>
              </a:lnSpc>
              <a:spcBef>
                <a:spcPts val="0"/>
              </a:spcBef>
              <a:spcAft>
                <a:spcPts val="0"/>
              </a:spcAft>
              <a:buClr>
                <a:srgbClr val="225F98"/>
              </a:buClr>
              <a:buSzPts val="1300"/>
              <a:buFont typeface="Georgia"/>
              <a:buNone/>
              <a:defRPr sz="1300" b="0" i="0" u="none" strike="noStrike" kern="1200" cap="none">
                <a:solidFill>
                  <a:srgbClr val="225F98"/>
                </a:solidFill>
                <a:latin typeface="Georgia"/>
                <a:ea typeface="Georgia"/>
                <a:cs typeface="Georgia"/>
                <a:sym typeface="Georgia"/>
              </a:defRPr>
            </a:lvl5pPr>
            <a:lvl6pPr marL="0" marR="0" lvl="5" indent="0" algn="r" defTabSz="914400" rtl="0" eaLnBrk="1" latinLnBrk="0" hangingPunct="1">
              <a:lnSpc>
                <a:spcPct val="100000"/>
              </a:lnSpc>
              <a:spcBef>
                <a:spcPts val="0"/>
              </a:spcBef>
              <a:spcAft>
                <a:spcPts val="0"/>
              </a:spcAft>
              <a:buClr>
                <a:srgbClr val="225F98"/>
              </a:buClr>
              <a:buSzPts val="1300"/>
              <a:buFont typeface="Georgia"/>
              <a:buNone/>
              <a:defRPr sz="1300" b="0" i="0" u="none" strike="noStrike" kern="1200" cap="none">
                <a:solidFill>
                  <a:srgbClr val="225F98"/>
                </a:solidFill>
                <a:latin typeface="Georgia"/>
                <a:ea typeface="Georgia"/>
                <a:cs typeface="Georgia"/>
                <a:sym typeface="Georgia"/>
              </a:defRPr>
            </a:lvl6pPr>
            <a:lvl7pPr marL="0" marR="0" lvl="6" indent="0" algn="r" defTabSz="914400" rtl="0" eaLnBrk="1" latinLnBrk="0" hangingPunct="1">
              <a:lnSpc>
                <a:spcPct val="100000"/>
              </a:lnSpc>
              <a:spcBef>
                <a:spcPts val="0"/>
              </a:spcBef>
              <a:spcAft>
                <a:spcPts val="0"/>
              </a:spcAft>
              <a:buClr>
                <a:srgbClr val="225F98"/>
              </a:buClr>
              <a:buSzPts val="1300"/>
              <a:buFont typeface="Georgia"/>
              <a:buNone/>
              <a:defRPr sz="1300" b="0" i="0" u="none" strike="noStrike" kern="1200" cap="none">
                <a:solidFill>
                  <a:srgbClr val="225F98"/>
                </a:solidFill>
                <a:latin typeface="Georgia"/>
                <a:ea typeface="Georgia"/>
                <a:cs typeface="Georgia"/>
                <a:sym typeface="Georgia"/>
              </a:defRPr>
            </a:lvl7pPr>
            <a:lvl8pPr marL="0" marR="0" lvl="7" indent="0" algn="r" defTabSz="914400" rtl="0" eaLnBrk="1" latinLnBrk="0" hangingPunct="1">
              <a:lnSpc>
                <a:spcPct val="100000"/>
              </a:lnSpc>
              <a:spcBef>
                <a:spcPts val="0"/>
              </a:spcBef>
              <a:spcAft>
                <a:spcPts val="0"/>
              </a:spcAft>
              <a:buClr>
                <a:srgbClr val="225F98"/>
              </a:buClr>
              <a:buSzPts val="1300"/>
              <a:buFont typeface="Georgia"/>
              <a:buNone/>
              <a:defRPr sz="1300" b="0" i="0" u="none" strike="noStrike" kern="1200" cap="none">
                <a:solidFill>
                  <a:srgbClr val="225F98"/>
                </a:solidFill>
                <a:latin typeface="Georgia"/>
                <a:ea typeface="Georgia"/>
                <a:cs typeface="Georgia"/>
                <a:sym typeface="Georgia"/>
              </a:defRPr>
            </a:lvl8pPr>
            <a:lvl9pPr marL="0" marR="0" lvl="8" indent="0" algn="r" defTabSz="914400" rtl="0" eaLnBrk="1" latinLnBrk="0" hangingPunct="1">
              <a:lnSpc>
                <a:spcPct val="100000"/>
              </a:lnSpc>
              <a:spcBef>
                <a:spcPts val="0"/>
              </a:spcBef>
              <a:spcAft>
                <a:spcPts val="0"/>
              </a:spcAft>
              <a:buClr>
                <a:srgbClr val="225F98"/>
              </a:buClr>
              <a:buSzPts val="1300"/>
              <a:buFont typeface="Georgia"/>
              <a:buNone/>
              <a:defRPr sz="1300" b="0" i="0" u="none" strike="noStrike" kern="1200" cap="none">
                <a:solidFill>
                  <a:srgbClr val="225F98"/>
                </a:solidFill>
                <a:latin typeface="Georgia"/>
                <a:ea typeface="Georgia"/>
                <a:cs typeface="Georgia"/>
                <a:sym typeface="Georgia"/>
              </a:defRPr>
            </a:lvl9pPr>
          </a:lstStyle>
          <a:p>
            <a:fld id="{4B85E51E-73FD-F149-8B3C-03CBF169B394}" type="slidenum">
              <a:rPr lang="en-US" smtClean="0"/>
              <a:pPr/>
              <a:t>55</a:t>
            </a:fld>
            <a:endParaRPr lang="en-US"/>
          </a:p>
        </p:txBody>
      </p:sp>
    </p:spTree>
    <p:custDataLst>
      <p:tags r:id="rId1"/>
    </p:custDataLst>
    <p:extLst>
      <p:ext uri="{BB962C8B-B14F-4D97-AF65-F5344CB8AC3E}">
        <p14:creationId xmlns:p14="http://schemas.microsoft.com/office/powerpoint/2010/main" val="38150587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8"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0A1CF-8FA2-A7ED-430B-A4E77E9FC889}"/>
            </a:ext>
          </a:extLst>
        </p:cNvPr>
        <p:cNvGrpSpPr/>
        <p:nvPr/>
      </p:nvGrpSpPr>
      <p:grpSpPr>
        <a:xfrm>
          <a:off x="0" y="0"/>
          <a:ext cx="0" cy="0"/>
          <a:chOff x="0" y="0"/>
          <a:chExt cx="0" cy="0"/>
        </a:xfrm>
      </p:grpSpPr>
      <p:cxnSp>
        <p:nvCxnSpPr>
          <p:cNvPr id="6" name="Straight Arrow Connector 5">
            <a:extLst>
              <a:ext uri="{FF2B5EF4-FFF2-40B4-BE49-F238E27FC236}">
                <a16:creationId xmlns:a16="http://schemas.microsoft.com/office/drawing/2014/main" id="{0F406C90-3E9B-3F8F-FD3E-2214E45E5EE1}"/>
              </a:ext>
            </a:extLst>
          </p:cNvPr>
          <p:cNvCxnSpPr>
            <a:cxnSpLocks/>
          </p:cNvCxnSpPr>
          <p:nvPr/>
        </p:nvCxnSpPr>
        <p:spPr>
          <a:xfrm flipV="1">
            <a:off x="4828196" y="4911738"/>
            <a:ext cx="339152" cy="191807"/>
          </a:xfrm>
          <a:prstGeom prst="straightConnector1">
            <a:avLst/>
          </a:prstGeom>
          <a:ln>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73356DDB-623E-E6F7-0D35-18D0AB0AE5DC}"/>
              </a:ext>
            </a:extLst>
          </p:cNvPr>
          <p:cNvCxnSpPr>
            <a:cxnSpLocks/>
          </p:cNvCxnSpPr>
          <p:nvPr/>
        </p:nvCxnSpPr>
        <p:spPr>
          <a:xfrm>
            <a:off x="4828196" y="5230989"/>
            <a:ext cx="339152" cy="188134"/>
          </a:xfrm>
          <a:prstGeom prst="straightConnector1">
            <a:avLst/>
          </a:prstGeom>
          <a:ln>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9E8DD531-E87E-FD6F-1F5F-7BD0D7131D26}"/>
              </a:ext>
            </a:extLst>
          </p:cNvPr>
          <p:cNvSpPr txBox="1"/>
          <p:nvPr/>
        </p:nvSpPr>
        <p:spPr>
          <a:xfrm>
            <a:off x="2542560" y="1272053"/>
            <a:ext cx="3126177" cy="369332"/>
          </a:xfrm>
          <a:prstGeom prst="rect">
            <a:avLst/>
          </a:prstGeom>
          <a:noFill/>
        </p:spPr>
        <p:txBody>
          <a:bodyPr wrap="none" rtlCol="0">
            <a:spAutoFit/>
          </a:bodyPr>
          <a:lstStyle/>
          <a:p>
            <a:r>
              <a:rPr lang="en-US" b="1" cap="small">
                <a:latin typeface="Open Sans" pitchFamily="2" charset="0"/>
                <a:ea typeface="Open Sans" pitchFamily="2" charset="0"/>
                <a:cs typeface="Open Sans" pitchFamily="2" charset="0"/>
              </a:rPr>
              <a:t>Transpose </a:t>
            </a:r>
            <a:r>
              <a:rPr lang="en-US" b="1" cap="small" err="1">
                <a:latin typeface="Open Sans" pitchFamily="2" charset="0"/>
                <a:ea typeface="Open Sans" pitchFamily="2" charset="0"/>
                <a:cs typeface="Open Sans" pitchFamily="2" charset="0"/>
              </a:rPr>
              <a:t>AllReduce</a:t>
            </a:r>
            <a:r>
              <a:rPr lang="en-US" b="1" cap="small">
                <a:latin typeface="Open Sans" pitchFamily="2" charset="0"/>
                <a:ea typeface="Open Sans" pitchFamily="2" charset="0"/>
                <a:cs typeface="Open Sans" pitchFamily="2" charset="0"/>
              </a:rPr>
              <a:t> (TAR)</a:t>
            </a:r>
          </a:p>
        </p:txBody>
      </p:sp>
      <p:sp>
        <p:nvSpPr>
          <p:cNvPr id="10" name="TextBox 9">
            <a:extLst>
              <a:ext uri="{FF2B5EF4-FFF2-40B4-BE49-F238E27FC236}">
                <a16:creationId xmlns:a16="http://schemas.microsoft.com/office/drawing/2014/main" id="{011447F9-FB10-3AAA-5352-379B37ACB3C5}"/>
              </a:ext>
            </a:extLst>
          </p:cNvPr>
          <p:cNvSpPr txBox="1"/>
          <p:nvPr/>
        </p:nvSpPr>
        <p:spPr>
          <a:xfrm>
            <a:off x="3106570" y="2897149"/>
            <a:ext cx="2388795" cy="646331"/>
          </a:xfrm>
          <a:prstGeom prst="rect">
            <a:avLst/>
          </a:prstGeom>
          <a:noFill/>
        </p:spPr>
        <p:txBody>
          <a:bodyPr wrap="none" rtlCol="0">
            <a:spAutoFit/>
          </a:bodyPr>
          <a:lstStyle/>
          <a:p>
            <a:pPr algn="ctr"/>
            <a:r>
              <a:rPr lang="en-US" b="1" cap="small">
                <a:latin typeface="Open Sans" pitchFamily="2" charset="0"/>
                <a:ea typeface="Open Sans" pitchFamily="2" charset="0"/>
                <a:cs typeface="Open Sans" pitchFamily="2" charset="0"/>
              </a:rPr>
              <a:t>Unreliable Bounded</a:t>
            </a:r>
          </a:p>
          <a:p>
            <a:pPr algn="ctr"/>
            <a:r>
              <a:rPr lang="en-US" b="1" cap="small">
                <a:latin typeface="Open Sans" pitchFamily="2" charset="0"/>
                <a:ea typeface="Open Sans" pitchFamily="2" charset="0"/>
                <a:cs typeface="Open Sans" pitchFamily="2" charset="0"/>
              </a:rPr>
              <a:t> Transport (UBT)</a:t>
            </a:r>
          </a:p>
        </p:txBody>
      </p:sp>
      <p:sp>
        <p:nvSpPr>
          <p:cNvPr id="15" name="TextBox 14">
            <a:extLst>
              <a:ext uri="{FF2B5EF4-FFF2-40B4-BE49-F238E27FC236}">
                <a16:creationId xmlns:a16="http://schemas.microsoft.com/office/drawing/2014/main" id="{76E162B8-912A-90B5-BB6D-79E335023405}"/>
              </a:ext>
            </a:extLst>
          </p:cNvPr>
          <p:cNvSpPr txBox="1"/>
          <p:nvPr/>
        </p:nvSpPr>
        <p:spPr>
          <a:xfrm>
            <a:off x="231221" y="2961352"/>
            <a:ext cx="2390398" cy="523220"/>
          </a:xfrm>
          <a:prstGeom prst="rect">
            <a:avLst/>
          </a:prstGeom>
          <a:noFill/>
        </p:spPr>
        <p:txBody>
          <a:bodyPr wrap="none" rtlCol="0">
            <a:spAutoFit/>
          </a:bodyPr>
          <a:lstStyle/>
          <a:p>
            <a:pPr algn="ctr"/>
            <a:r>
              <a:rPr lang="en-US" sz="2800" b="1" cap="small" err="1">
                <a:solidFill>
                  <a:srgbClr val="215F98"/>
                </a:solidFill>
                <a:latin typeface="Georgia" panose="02040502050405020303" pitchFamily="18" charset="0"/>
                <a:ea typeface="Open Sans" pitchFamily="2" charset="0"/>
                <a:cs typeface="Open Sans" pitchFamily="2" charset="0"/>
              </a:rPr>
              <a:t>OptiReduce</a:t>
            </a:r>
            <a:endParaRPr lang="en-US" sz="2400" b="1" cap="small">
              <a:solidFill>
                <a:srgbClr val="215F98"/>
              </a:solidFill>
              <a:latin typeface="Georgia" panose="02040502050405020303" pitchFamily="18" charset="0"/>
              <a:ea typeface="Open Sans" pitchFamily="2" charset="0"/>
              <a:cs typeface="Open Sans" pitchFamily="2" charset="0"/>
            </a:endParaRPr>
          </a:p>
        </p:txBody>
      </p:sp>
      <p:cxnSp>
        <p:nvCxnSpPr>
          <p:cNvPr id="17" name="Straight Connector 16">
            <a:extLst>
              <a:ext uri="{FF2B5EF4-FFF2-40B4-BE49-F238E27FC236}">
                <a16:creationId xmlns:a16="http://schemas.microsoft.com/office/drawing/2014/main" id="{0A1ED6D3-FAF5-B727-D528-F63D51440B67}"/>
              </a:ext>
            </a:extLst>
          </p:cNvPr>
          <p:cNvCxnSpPr>
            <a:stCxn id="15" idx="0"/>
          </p:cNvCxnSpPr>
          <p:nvPr/>
        </p:nvCxnSpPr>
        <p:spPr>
          <a:xfrm flipV="1">
            <a:off x="1426420" y="1641385"/>
            <a:ext cx="1179160" cy="1319967"/>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cxnSp>
        <p:nvCxnSpPr>
          <p:cNvPr id="18" name="Straight Connector 17">
            <a:extLst>
              <a:ext uri="{FF2B5EF4-FFF2-40B4-BE49-F238E27FC236}">
                <a16:creationId xmlns:a16="http://schemas.microsoft.com/office/drawing/2014/main" id="{7F94AD66-228C-231E-E40B-7566AE8C3B9E}"/>
              </a:ext>
            </a:extLst>
          </p:cNvPr>
          <p:cNvCxnSpPr>
            <a:cxnSpLocks/>
            <a:stCxn id="15" idx="2"/>
          </p:cNvCxnSpPr>
          <p:nvPr/>
        </p:nvCxnSpPr>
        <p:spPr>
          <a:xfrm>
            <a:off x="1426420" y="3484572"/>
            <a:ext cx="1164162" cy="1303395"/>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cxnSp>
        <p:nvCxnSpPr>
          <p:cNvPr id="21" name="Straight Connector 20">
            <a:extLst>
              <a:ext uri="{FF2B5EF4-FFF2-40B4-BE49-F238E27FC236}">
                <a16:creationId xmlns:a16="http://schemas.microsoft.com/office/drawing/2014/main" id="{76BE6AAE-D800-570B-A688-045846A2188A}"/>
              </a:ext>
            </a:extLst>
          </p:cNvPr>
          <p:cNvCxnSpPr>
            <a:cxnSpLocks/>
          </p:cNvCxnSpPr>
          <p:nvPr/>
        </p:nvCxnSpPr>
        <p:spPr>
          <a:xfrm flipV="1">
            <a:off x="2567995" y="3272432"/>
            <a:ext cx="438249" cy="4765"/>
          </a:xfrm>
          <a:prstGeom prst="line">
            <a:avLst/>
          </a:prstGeom>
          <a:noFill/>
          <a:ln w="12700" cap="flat">
            <a:solidFill>
              <a:schemeClr val="accent1"/>
            </a:solidFill>
            <a:prstDash val="solid"/>
            <a:miter lim="800000"/>
          </a:ln>
          <a:effectLst/>
          <a:sp3d/>
        </p:spPr>
        <p:style>
          <a:lnRef idx="0">
            <a:scrgbClr r="0" g="0" b="0"/>
          </a:lnRef>
          <a:fillRef idx="0">
            <a:scrgbClr r="0" g="0" b="0"/>
          </a:fillRef>
          <a:effectRef idx="0">
            <a:scrgbClr r="0" g="0" b="0"/>
          </a:effectRef>
          <a:fontRef idx="none"/>
        </p:style>
      </p:cxnSp>
      <p:cxnSp>
        <p:nvCxnSpPr>
          <p:cNvPr id="808" name="Straight Arrow Connector 807">
            <a:extLst>
              <a:ext uri="{FF2B5EF4-FFF2-40B4-BE49-F238E27FC236}">
                <a16:creationId xmlns:a16="http://schemas.microsoft.com/office/drawing/2014/main" id="{98B444B6-CA40-C43D-D7D1-01F5143AED4E}"/>
              </a:ext>
            </a:extLst>
          </p:cNvPr>
          <p:cNvCxnSpPr>
            <a:cxnSpLocks/>
          </p:cNvCxnSpPr>
          <p:nvPr/>
        </p:nvCxnSpPr>
        <p:spPr>
          <a:xfrm flipV="1">
            <a:off x="5236376" y="2253288"/>
            <a:ext cx="446679" cy="1"/>
          </a:xfrm>
          <a:prstGeom prst="straightConnector1">
            <a:avLst/>
          </a:prstGeom>
          <a:ln w="12700">
            <a:prstDash val="sysDash"/>
            <a:headEnd type="triangle" w="sm" len="sm"/>
            <a:tailEnd type="triangle" w="sm" len="sm"/>
          </a:ln>
        </p:spPr>
        <p:style>
          <a:lnRef idx="2">
            <a:schemeClr val="dk1"/>
          </a:lnRef>
          <a:fillRef idx="0">
            <a:schemeClr val="dk1"/>
          </a:fillRef>
          <a:effectRef idx="1">
            <a:schemeClr val="dk1"/>
          </a:effectRef>
          <a:fontRef idx="minor">
            <a:schemeClr val="tx1"/>
          </a:fontRef>
        </p:style>
      </p:cxnSp>
      <p:sp>
        <p:nvSpPr>
          <p:cNvPr id="809" name="Cloud 808">
            <a:extLst>
              <a:ext uri="{FF2B5EF4-FFF2-40B4-BE49-F238E27FC236}">
                <a16:creationId xmlns:a16="http://schemas.microsoft.com/office/drawing/2014/main" id="{7899CF29-2DAE-D568-09E9-5FAB1346920E}"/>
              </a:ext>
            </a:extLst>
          </p:cNvPr>
          <p:cNvSpPr/>
          <p:nvPr/>
        </p:nvSpPr>
        <p:spPr>
          <a:xfrm>
            <a:off x="5711254" y="2007638"/>
            <a:ext cx="1156623" cy="495212"/>
          </a:xfrm>
          <a:prstGeom prst="cloud">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10" name="Straight Arrow Connector 809">
            <a:extLst>
              <a:ext uri="{FF2B5EF4-FFF2-40B4-BE49-F238E27FC236}">
                <a16:creationId xmlns:a16="http://schemas.microsoft.com/office/drawing/2014/main" id="{4E13ABFC-405F-AB59-DEEA-37AB628C74C9}"/>
              </a:ext>
            </a:extLst>
          </p:cNvPr>
          <p:cNvCxnSpPr>
            <a:cxnSpLocks/>
          </p:cNvCxnSpPr>
          <p:nvPr/>
        </p:nvCxnSpPr>
        <p:spPr>
          <a:xfrm>
            <a:off x="6308905" y="1715792"/>
            <a:ext cx="0" cy="319647"/>
          </a:xfrm>
          <a:prstGeom prst="straightConnector1">
            <a:avLst/>
          </a:prstGeom>
          <a:ln w="12700">
            <a:prstDash val="sysDash"/>
            <a:headEnd type="triangle" w="sm" len="sm"/>
            <a:tailEnd type="triangle" w="sm" len="sm"/>
          </a:ln>
        </p:spPr>
        <p:style>
          <a:lnRef idx="2">
            <a:schemeClr val="dk1"/>
          </a:lnRef>
          <a:fillRef idx="0">
            <a:schemeClr val="dk1"/>
          </a:fillRef>
          <a:effectRef idx="1">
            <a:schemeClr val="dk1"/>
          </a:effectRef>
          <a:fontRef idx="minor">
            <a:schemeClr val="tx1"/>
          </a:fontRef>
        </p:style>
      </p:cxnSp>
      <p:sp>
        <p:nvSpPr>
          <p:cNvPr id="812" name="TextBox 811">
            <a:extLst>
              <a:ext uri="{FF2B5EF4-FFF2-40B4-BE49-F238E27FC236}">
                <a16:creationId xmlns:a16="http://schemas.microsoft.com/office/drawing/2014/main" id="{A8C5C026-1C38-EE3D-B0DF-9875B6A8F02F}"/>
              </a:ext>
            </a:extLst>
          </p:cNvPr>
          <p:cNvSpPr txBox="1"/>
          <p:nvPr/>
        </p:nvSpPr>
        <p:spPr>
          <a:xfrm>
            <a:off x="5921521" y="2109383"/>
            <a:ext cx="792378" cy="261610"/>
          </a:xfrm>
          <a:prstGeom prst="rect">
            <a:avLst/>
          </a:prstGeom>
          <a:noFill/>
        </p:spPr>
        <p:txBody>
          <a:bodyPr wrap="square" rtlCol="0">
            <a:spAutoFit/>
          </a:bodyPr>
          <a:lstStyle/>
          <a:p>
            <a:r>
              <a:rPr lang="en-US" sz="1100">
                <a:solidFill>
                  <a:schemeClr val="tx2">
                    <a:lumMod val="20000"/>
                    <a:lumOff val="80000"/>
                  </a:schemeClr>
                </a:solidFill>
              </a:rPr>
              <a:t>AllReduce</a:t>
            </a:r>
            <a:endParaRPr lang="en-US">
              <a:solidFill>
                <a:schemeClr val="tx2">
                  <a:lumMod val="20000"/>
                  <a:lumOff val="80000"/>
                </a:schemeClr>
              </a:solidFill>
            </a:endParaRPr>
          </a:p>
        </p:txBody>
      </p:sp>
      <p:pic>
        <p:nvPicPr>
          <p:cNvPr id="817" name="Picture 816">
            <a:extLst>
              <a:ext uri="{FF2B5EF4-FFF2-40B4-BE49-F238E27FC236}">
                <a16:creationId xmlns:a16="http://schemas.microsoft.com/office/drawing/2014/main" id="{ECCF3679-0B66-E42B-4423-C3A7A61459C7}"/>
              </a:ext>
            </a:extLst>
          </p:cNvPr>
          <p:cNvPicPr>
            <a:picLocks noChangeAspect="1"/>
          </p:cNvPicPr>
          <p:nvPr/>
        </p:nvPicPr>
        <p:blipFill rotWithShape="1">
          <a:blip r:embed="rId3"/>
          <a:srcRect l="10233" r="9613"/>
          <a:stretch/>
        </p:blipFill>
        <p:spPr>
          <a:xfrm>
            <a:off x="4601232" y="1880846"/>
            <a:ext cx="607296" cy="572615"/>
          </a:xfrm>
          <a:prstGeom prst="rect">
            <a:avLst/>
          </a:prstGeom>
        </p:spPr>
      </p:pic>
      <p:pic>
        <p:nvPicPr>
          <p:cNvPr id="818" name="Picture 817">
            <a:extLst>
              <a:ext uri="{FF2B5EF4-FFF2-40B4-BE49-F238E27FC236}">
                <a16:creationId xmlns:a16="http://schemas.microsoft.com/office/drawing/2014/main" id="{F165747A-24F3-C728-4D94-1C35DB47F5F6}"/>
              </a:ext>
            </a:extLst>
          </p:cNvPr>
          <p:cNvPicPr>
            <a:picLocks noChangeAspect="1"/>
          </p:cNvPicPr>
          <p:nvPr/>
        </p:nvPicPr>
        <p:blipFill rotWithShape="1">
          <a:blip r:embed="rId3"/>
          <a:srcRect l="10233" r="9613"/>
          <a:stretch/>
        </p:blipFill>
        <p:spPr>
          <a:xfrm>
            <a:off x="6004867" y="1141699"/>
            <a:ext cx="607296" cy="572615"/>
          </a:xfrm>
          <a:prstGeom prst="rect">
            <a:avLst/>
          </a:prstGeom>
        </p:spPr>
      </p:pic>
      <p:pic>
        <p:nvPicPr>
          <p:cNvPr id="819" name="Picture 818">
            <a:extLst>
              <a:ext uri="{FF2B5EF4-FFF2-40B4-BE49-F238E27FC236}">
                <a16:creationId xmlns:a16="http://schemas.microsoft.com/office/drawing/2014/main" id="{7326F410-DDA5-04A3-F860-A4E53D5F24B7}"/>
              </a:ext>
            </a:extLst>
          </p:cNvPr>
          <p:cNvPicPr>
            <a:picLocks noChangeAspect="1"/>
          </p:cNvPicPr>
          <p:nvPr/>
        </p:nvPicPr>
        <p:blipFill rotWithShape="1">
          <a:blip r:embed="rId3"/>
          <a:srcRect l="10233" r="9613"/>
          <a:stretch/>
        </p:blipFill>
        <p:spPr>
          <a:xfrm>
            <a:off x="7361360" y="1880846"/>
            <a:ext cx="607296" cy="572615"/>
          </a:xfrm>
          <a:prstGeom prst="rect">
            <a:avLst/>
          </a:prstGeom>
        </p:spPr>
      </p:pic>
      <p:pic>
        <p:nvPicPr>
          <p:cNvPr id="820" name="Picture 819">
            <a:extLst>
              <a:ext uri="{FF2B5EF4-FFF2-40B4-BE49-F238E27FC236}">
                <a16:creationId xmlns:a16="http://schemas.microsoft.com/office/drawing/2014/main" id="{99AA1952-E23E-ADEC-4C5B-7EC175050350}"/>
              </a:ext>
            </a:extLst>
          </p:cNvPr>
          <p:cNvPicPr>
            <a:picLocks noChangeAspect="1"/>
          </p:cNvPicPr>
          <p:nvPr/>
        </p:nvPicPr>
        <p:blipFill rotWithShape="1">
          <a:blip r:embed="rId3"/>
          <a:srcRect l="10233" r="9613"/>
          <a:stretch/>
        </p:blipFill>
        <p:spPr>
          <a:xfrm>
            <a:off x="6014062" y="2856385"/>
            <a:ext cx="607296" cy="572615"/>
          </a:xfrm>
          <a:prstGeom prst="rect">
            <a:avLst/>
          </a:prstGeom>
        </p:spPr>
      </p:pic>
      <p:cxnSp>
        <p:nvCxnSpPr>
          <p:cNvPr id="821" name="Straight Arrow Connector 820">
            <a:extLst>
              <a:ext uri="{FF2B5EF4-FFF2-40B4-BE49-F238E27FC236}">
                <a16:creationId xmlns:a16="http://schemas.microsoft.com/office/drawing/2014/main" id="{92080F41-133F-CAE0-F772-F25EE0C62646}"/>
              </a:ext>
            </a:extLst>
          </p:cNvPr>
          <p:cNvCxnSpPr>
            <a:cxnSpLocks/>
          </p:cNvCxnSpPr>
          <p:nvPr/>
        </p:nvCxnSpPr>
        <p:spPr>
          <a:xfrm flipV="1">
            <a:off x="6889344" y="2243665"/>
            <a:ext cx="446679" cy="1"/>
          </a:xfrm>
          <a:prstGeom prst="straightConnector1">
            <a:avLst/>
          </a:prstGeom>
          <a:ln w="12700">
            <a:prstDash val="sysDash"/>
            <a:headEnd type="triangle" w="sm" len="sm"/>
            <a:tailEnd type="triangle" w="sm" len="sm"/>
          </a:ln>
        </p:spPr>
        <p:style>
          <a:lnRef idx="2">
            <a:schemeClr val="dk1"/>
          </a:lnRef>
          <a:fillRef idx="0">
            <a:schemeClr val="dk1"/>
          </a:fillRef>
          <a:effectRef idx="1">
            <a:schemeClr val="dk1"/>
          </a:effectRef>
          <a:fontRef idx="minor">
            <a:schemeClr val="tx1"/>
          </a:fontRef>
        </p:style>
      </p:cxnSp>
      <p:cxnSp>
        <p:nvCxnSpPr>
          <p:cNvPr id="822" name="Straight Arrow Connector 821">
            <a:extLst>
              <a:ext uri="{FF2B5EF4-FFF2-40B4-BE49-F238E27FC236}">
                <a16:creationId xmlns:a16="http://schemas.microsoft.com/office/drawing/2014/main" id="{3AA0EE52-BAF4-F6CC-A53F-C8D9373BDAC7}"/>
              </a:ext>
            </a:extLst>
          </p:cNvPr>
          <p:cNvCxnSpPr>
            <a:cxnSpLocks/>
          </p:cNvCxnSpPr>
          <p:nvPr/>
        </p:nvCxnSpPr>
        <p:spPr>
          <a:xfrm>
            <a:off x="6308905" y="2522838"/>
            <a:ext cx="0" cy="319647"/>
          </a:xfrm>
          <a:prstGeom prst="straightConnector1">
            <a:avLst/>
          </a:prstGeom>
          <a:ln w="12700">
            <a:prstDash val="sysDash"/>
            <a:headEnd type="triangle" w="sm" len="sm"/>
            <a:tailEnd type="triangle" w="sm" len="sm"/>
          </a:ln>
        </p:spPr>
        <p:style>
          <a:lnRef idx="2">
            <a:schemeClr val="dk1"/>
          </a:lnRef>
          <a:fillRef idx="0">
            <a:schemeClr val="dk1"/>
          </a:fillRef>
          <a:effectRef idx="1">
            <a:schemeClr val="dk1"/>
          </a:effectRef>
          <a:fontRef idx="minor">
            <a:schemeClr val="tx1"/>
          </a:fontRef>
        </p:style>
      </p:cxnSp>
      <p:pic>
        <p:nvPicPr>
          <p:cNvPr id="736" name="Picture 735">
            <a:extLst>
              <a:ext uri="{FF2B5EF4-FFF2-40B4-BE49-F238E27FC236}">
                <a16:creationId xmlns:a16="http://schemas.microsoft.com/office/drawing/2014/main" id="{77025732-05D5-D0A5-553B-706F57AD6845}"/>
              </a:ext>
            </a:extLst>
          </p:cNvPr>
          <p:cNvPicPr>
            <a:picLocks noChangeAspect="1"/>
          </p:cNvPicPr>
          <p:nvPr/>
        </p:nvPicPr>
        <p:blipFill>
          <a:blip r:embed="rId4"/>
          <a:srcRect t="35073"/>
          <a:stretch>
            <a:fillRect/>
          </a:stretch>
        </p:blipFill>
        <p:spPr>
          <a:xfrm>
            <a:off x="4433048" y="3429000"/>
            <a:ext cx="3546748" cy="2893024"/>
          </a:xfrm>
          <a:prstGeom prst="rect">
            <a:avLst/>
          </a:prstGeom>
        </p:spPr>
      </p:pic>
      <p:sp>
        <p:nvSpPr>
          <p:cNvPr id="11" name="TextBox 10">
            <a:extLst>
              <a:ext uri="{FF2B5EF4-FFF2-40B4-BE49-F238E27FC236}">
                <a16:creationId xmlns:a16="http://schemas.microsoft.com/office/drawing/2014/main" id="{05A4CFF6-FF12-16EF-00AA-CE71EAE3E255}"/>
              </a:ext>
            </a:extLst>
          </p:cNvPr>
          <p:cNvSpPr txBox="1"/>
          <p:nvPr/>
        </p:nvSpPr>
        <p:spPr>
          <a:xfrm>
            <a:off x="2605580" y="5008680"/>
            <a:ext cx="2141933" cy="369332"/>
          </a:xfrm>
          <a:prstGeom prst="rect">
            <a:avLst/>
          </a:prstGeom>
          <a:solidFill>
            <a:srgbClr val="FFFFFF"/>
          </a:solidFill>
        </p:spPr>
        <p:txBody>
          <a:bodyPr wrap="none" rtlCol="0">
            <a:spAutoFit/>
          </a:bodyPr>
          <a:lstStyle/>
          <a:p>
            <a:r>
              <a:rPr lang="en-US" b="1" cap="small">
                <a:latin typeface="Open Sans" pitchFamily="2" charset="0"/>
                <a:ea typeface="Open Sans" pitchFamily="2" charset="0"/>
                <a:cs typeface="Open Sans" pitchFamily="2" charset="0"/>
              </a:rPr>
              <a:t>Adaptive Timeouts</a:t>
            </a:r>
          </a:p>
        </p:txBody>
      </p:sp>
      <p:cxnSp>
        <p:nvCxnSpPr>
          <p:cNvPr id="842" name="Straight Arrow Connector 841">
            <a:extLst>
              <a:ext uri="{FF2B5EF4-FFF2-40B4-BE49-F238E27FC236}">
                <a16:creationId xmlns:a16="http://schemas.microsoft.com/office/drawing/2014/main" id="{5A7AD046-0664-1AE0-5EB7-7833B01A215C}"/>
              </a:ext>
            </a:extLst>
          </p:cNvPr>
          <p:cNvCxnSpPr>
            <a:cxnSpLocks/>
          </p:cNvCxnSpPr>
          <p:nvPr/>
        </p:nvCxnSpPr>
        <p:spPr>
          <a:xfrm flipV="1">
            <a:off x="4747513" y="5004036"/>
            <a:ext cx="395148" cy="139299"/>
          </a:xfrm>
          <a:prstGeom prst="straightConnector1">
            <a:avLst/>
          </a:prstGeom>
          <a:ln>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cxnSp>
        <p:nvCxnSpPr>
          <p:cNvPr id="843" name="Straight Arrow Connector 842">
            <a:extLst>
              <a:ext uri="{FF2B5EF4-FFF2-40B4-BE49-F238E27FC236}">
                <a16:creationId xmlns:a16="http://schemas.microsoft.com/office/drawing/2014/main" id="{2176F922-0A29-0AC0-8DA2-41EDF8B99AEC}"/>
              </a:ext>
            </a:extLst>
          </p:cNvPr>
          <p:cNvCxnSpPr>
            <a:cxnSpLocks/>
          </p:cNvCxnSpPr>
          <p:nvPr/>
        </p:nvCxnSpPr>
        <p:spPr>
          <a:xfrm>
            <a:off x="4747513" y="5270779"/>
            <a:ext cx="395148" cy="148344"/>
          </a:xfrm>
          <a:prstGeom prst="straightConnector1">
            <a:avLst/>
          </a:prstGeom>
          <a:ln>
            <a:solidFill>
              <a:schemeClr val="tx1"/>
            </a:solidFill>
            <a:tailEnd type="stealth" w="sm" len="sm"/>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6508A599-50AE-3D67-991D-DB2AEF13DBBC}"/>
              </a:ext>
            </a:extLst>
          </p:cNvPr>
          <p:cNvSpPr txBox="1"/>
          <p:nvPr/>
        </p:nvSpPr>
        <p:spPr>
          <a:xfrm>
            <a:off x="7842870" y="2550505"/>
            <a:ext cx="4360489" cy="954107"/>
          </a:xfrm>
          <a:prstGeom prst="rect">
            <a:avLst/>
          </a:prstGeom>
          <a:noFill/>
        </p:spPr>
        <p:txBody>
          <a:bodyPr wrap="none" rtlCol="0">
            <a:spAutoFit/>
          </a:bodyPr>
          <a:lstStyle/>
          <a:p>
            <a:pPr algn="ctr"/>
            <a:r>
              <a:rPr lang="en-US" sz="2800" b="1" cap="small">
                <a:solidFill>
                  <a:srgbClr val="941651"/>
                </a:solidFill>
                <a:latin typeface="Georgia" panose="02040502050405020303" pitchFamily="18" charset="0"/>
                <a:ea typeface="Open Sans" pitchFamily="2" charset="0"/>
                <a:cs typeface="Open Sans" pitchFamily="2" charset="0"/>
              </a:rPr>
              <a:t>Tensor Homomorphic </a:t>
            </a:r>
          </a:p>
          <a:p>
            <a:pPr algn="ctr"/>
            <a:r>
              <a:rPr lang="en-US" sz="2800" b="1" cap="small">
                <a:solidFill>
                  <a:srgbClr val="941651"/>
                </a:solidFill>
                <a:latin typeface="Georgia" panose="02040502050405020303" pitchFamily="18" charset="0"/>
                <a:ea typeface="Open Sans" pitchFamily="2" charset="0"/>
                <a:cs typeface="Open Sans" pitchFamily="2" charset="0"/>
              </a:rPr>
              <a:t>Compression (THC)</a:t>
            </a:r>
          </a:p>
        </p:txBody>
      </p:sp>
      <p:sp>
        <p:nvSpPr>
          <p:cNvPr id="4" name="Title 1">
            <a:extLst>
              <a:ext uri="{FF2B5EF4-FFF2-40B4-BE49-F238E27FC236}">
                <a16:creationId xmlns:a16="http://schemas.microsoft.com/office/drawing/2014/main" id="{A7EAEC83-0BA3-BFE5-2C95-EAF248C53676}"/>
              </a:ext>
            </a:extLst>
          </p:cNvPr>
          <p:cNvSpPr txBox="1">
            <a:spLocks/>
          </p:cNvSpPr>
          <p:nvPr/>
        </p:nvSpPr>
        <p:spPr>
          <a:xfrm>
            <a:off x="347472" y="347472"/>
            <a:ext cx="11430001" cy="6400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1pPr>
            <a:lvl2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2pPr>
            <a:lvl3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3pPr>
            <a:lvl4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4pPr>
            <a:lvl5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5pPr>
            <a:lvl6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6pPr>
            <a:lvl7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7pPr>
            <a:lvl8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8pPr>
            <a:lvl9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9pPr>
          </a:lstStyle>
          <a:p>
            <a:pPr hangingPunct="1"/>
            <a:r>
              <a:rPr lang="en-US" err="1"/>
              <a:t>OptiReduce</a:t>
            </a:r>
            <a:r>
              <a:rPr lang="en-US"/>
              <a:t> </a:t>
            </a:r>
            <a:r>
              <a:rPr lang="en-US" b="1">
                <a:solidFill>
                  <a:schemeClr val="tx1">
                    <a:lumMod val="50000"/>
                    <a:lumOff val="50000"/>
                  </a:schemeClr>
                </a:solidFill>
              </a:rPr>
              <a:t>+</a:t>
            </a:r>
            <a:r>
              <a:rPr lang="en-US"/>
              <a:t> </a:t>
            </a:r>
            <a:r>
              <a:rPr lang="en-US">
                <a:solidFill>
                  <a:srgbClr val="941651"/>
                </a:solidFill>
              </a:rPr>
              <a:t>THC</a:t>
            </a:r>
          </a:p>
        </p:txBody>
      </p:sp>
      <p:sp>
        <p:nvSpPr>
          <p:cNvPr id="3" name="TextBox 2">
            <a:extLst>
              <a:ext uri="{FF2B5EF4-FFF2-40B4-BE49-F238E27FC236}">
                <a16:creationId xmlns:a16="http://schemas.microsoft.com/office/drawing/2014/main" id="{91F7D93E-5569-B897-D277-243786DD8C86}"/>
              </a:ext>
            </a:extLst>
          </p:cNvPr>
          <p:cNvSpPr txBox="1"/>
          <p:nvPr/>
        </p:nvSpPr>
        <p:spPr>
          <a:xfrm>
            <a:off x="8492227" y="3497747"/>
            <a:ext cx="3285246" cy="58477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ctr" hangingPunct="0"/>
            <a:r>
              <a:rPr lang="en-US" sz="1600" b="1">
                <a:solidFill>
                  <a:srgbClr val="008D00"/>
                </a:solidFill>
                <a:latin typeface="Open Sans" panose="020B0606030504020204" pitchFamily="34" charset="0"/>
                <a:ea typeface="Open Sans" panose="020B0606030504020204" pitchFamily="34" charset="0"/>
                <a:cs typeface="Open Sans" panose="020B0606030504020204" pitchFamily="34" charset="0"/>
              </a:rPr>
              <a:t>Reduces The Amount </a:t>
            </a:r>
          </a:p>
          <a:p>
            <a:pPr algn="ctr" hangingPunct="0"/>
            <a:r>
              <a:rPr lang="en-US" sz="1600" b="1">
                <a:solidFill>
                  <a:srgbClr val="008D00"/>
                </a:solidFill>
                <a:latin typeface="Open Sans" panose="020B0606030504020204" pitchFamily="34" charset="0"/>
                <a:ea typeface="Open Sans" panose="020B0606030504020204" pitchFamily="34" charset="0"/>
                <a:cs typeface="Open Sans" panose="020B0606030504020204" pitchFamily="34" charset="0"/>
              </a:rPr>
              <a:t>of Data to Communicate</a:t>
            </a:r>
            <a:endParaRPr lang="en-US" sz="1400">
              <a:solidFill>
                <a:srgbClr val="008D0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Google Shape;807;p32">
            <a:extLst>
              <a:ext uri="{FF2B5EF4-FFF2-40B4-BE49-F238E27FC236}">
                <a16:creationId xmlns:a16="http://schemas.microsoft.com/office/drawing/2014/main" id="{3C853878-AFF0-11F9-39B9-0C18E63B7A15}"/>
              </a:ext>
            </a:extLst>
          </p:cNvPr>
          <p:cNvSpPr/>
          <p:nvPr/>
        </p:nvSpPr>
        <p:spPr>
          <a:xfrm>
            <a:off x="8528344" y="4393531"/>
            <a:ext cx="1385825" cy="1629000"/>
          </a:xfrm>
          <a:prstGeom prst="roundRect">
            <a:avLst>
              <a:gd name="adj" fmla="val 16667"/>
            </a:avLst>
          </a:prstGeom>
          <a:noFill/>
          <a:ln w="9525" cap="flat" cmpd="sng">
            <a:solidFill>
              <a:schemeClr val="bg1">
                <a:lumMod val="5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sp>
        <p:nvSpPr>
          <p:cNvPr id="7" name="Google Shape;809;p32">
            <a:extLst>
              <a:ext uri="{FF2B5EF4-FFF2-40B4-BE49-F238E27FC236}">
                <a16:creationId xmlns:a16="http://schemas.microsoft.com/office/drawing/2014/main" id="{02EEB1A7-F822-51FE-133B-5F27F24ECD56}"/>
              </a:ext>
            </a:extLst>
          </p:cNvPr>
          <p:cNvSpPr/>
          <p:nvPr/>
        </p:nvSpPr>
        <p:spPr>
          <a:xfrm>
            <a:off x="9961731" y="4350271"/>
            <a:ext cx="1881550" cy="1653942"/>
          </a:xfrm>
          <a:prstGeom prst="roundRect">
            <a:avLst>
              <a:gd name="adj" fmla="val 16667"/>
            </a:avLst>
          </a:prstGeom>
          <a:noFill/>
          <a:ln w="9525" cap="flat" cmpd="sng">
            <a:solidFill>
              <a:schemeClr val="bg1">
                <a:lumMod val="5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1400">
              <a:latin typeface="Georgia" panose="02040502050405020303" pitchFamily="18" charset="0"/>
            </a:endParaRPr>
          </a:p>
        </p:txBody>
      </p:sp>
      <p:sp>
        <p:nvSpPr>
          <p:cNvPr id="12" name="Google Shape;810;p32">
            <a:extLst>
              <a:ext uri="{FF2B5EF4-FFF2-40B4-BE49-F238E27FC236}">
                <a16:creationId xmlns:a16="http://schemas.microsoft.com/office/drawing/2014/main" id="{E1FD9F24-9DD2-3A1A-31BD-050B05DF5397}"/>
              </a:ext>
            </a:extLst>
          </p:cNvPr>
          <p:cNvSpPr txBox="1"/>
          <p:nvPr/>
        </p:nvSpPr>
        <p:spPr>
          <a:xfrm>
            <a:off x="11418759" y="5527071"/>
            <a:ext cx="499202"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sz="1800" u="sng">
                <a:latin typeface="Georgia" panose="02040502050405020303" pitchFamily="18" charset="0"/>
              </a:rPr>
              <a:t>PS</a:t>
            </a:r>
            <a:endParaRPr sz="1800" u="sng">
              <a:latin typeface="Georgia" panose="02040502050405020303" pitchFamily="18" charset="0"/>
            </a:endParaRPr>
          </a:p>
        </p:txBody>
      </p:sp>
      <p:sp>
        <p:nvSpPr>
          <p:cNvPr id="13" name="Google Shape;811;p32">
            <a:extLst>
              <a:ext uri="{FF2B5EF4-FFF2-40B4-BE49-F238E27FC236}">
                <a16:creationId xmlns:a16="http://schemas.microsoft.com/office/drawing/2014/main" id="{6D1A4071-3AAC-906C-46D6-5141AFE3B40E}"/>
              </a:ext>
            </a:extLst>
          </p:cNvPr>
          <p:cNvSpPr/>
          <p:nvPr/>
        </p:nvSpPr>
        <p:spPr>
          <a:xfrm>
            <a:off x="10155713" y="5002236"/>
            <a:ext cx="1309916" cy="289702"/>
          </a:xfrm>
          <a:prstGeom prst="rect">
            <a:avLst/>
          </a:prstGeom>
          <a:noFill/>
          <a:ln w="9525" cap="flat" cmpd="sng">
            <a:solidFill>
              <a:schemeClr val="bg1">
                <a:lumMod val="50000"/>
              </a:schemeClr>
            </a:solidFill>
            <a:prstDash val="solid"/>
            <a:round/>
            <a:headEnd type="none" w="sm" len="sm"/>
            <a:tailEnd type="none" w="sm" len="sm"/>
          </a:ln>
        </p:spPr>
        <p:txBody>
          <a:bodyPr spcFirstLastPara="1" wrap="square" lIns="45700" tIns="91425" rIns="45700" bIns="91425" anchor="ctr" anchorCtr="0">
            <a:noAutofit/>
          </a:bodyPr>
          <a:lstStyle/>
          <a:p>
            <a:pPr marL="0" lvl="0" indent="0" algn="ctr" rtl="0">
              <a:spcBef>
                <a:spcPts val="0"/>
              </a:spcBef>
              <a:spcAft>
                <a:spcPts val="0"/>
              </a:spcAft>
              <a:buNone/>
            </a:pPr>
            <a:r>
              <a:rPr lang="en" sz="1200">
                <a:solidFill>
                  <a:schemeClr val="dk1"/>
                </a:solidFill>
                <a:latin typeface="Georgia" panose="02040502050405020303" pitchFamily="18" charset="0"/>
              </a:rPr>
              <a:t>3. Sum</a:t>
            </a:r>
            <a:endParaRPr sz="600">
              <a:latin typeface="Georgia" panose="02040502050405020303" pitchFamily="18" charset="0"/>
            </a:endParaRPr>
          </a:p>
        </p:txBody>
      </p:sp>
      <p:sp>
        <p:nvSpPr>
          <p:cNvPr id="14" name="Google Shape;812;p32">
            <a:extLst>
              <a:ext uri="{FF2B5EF4-FFF2-40B4-BE49-F238E27FC236}">
                <a16:creationId xmlns:a16="http://schemas.microsoft.com/office/drawing/2014/main" id="{BAACF21A-4B02-1E4E-5A44-3144151D7C35}"/>
              </a:ext>
            </a:extLst>
          </p:cNvPr>
          <p:cNvSpPr/>
          <p:nvPr/>
        </p:nvSpPr>
        <p:spPr>
          <a:xfrm>
            <a:off x="10107049" y="4430107"/>
            <a:ext cx="1407145" cy="289702"/>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45700" tIns="91425" rIns="45700" bIns="91425" anchor="ctr" anchorCtr="0">
            <a:noAutofit/>
          </a:bodyPr>
          <a:lstStyle/>
          <a:p>
            <a:pPr marL="0" lvl="0" indent="0" algn="ctr" rtl="0">
              <a:spcBef>
                <a:spcPts val="0"/>
              </a:spcBef>
              <a:spcAft>
                <a:spcPts val="0"/>
              </a:spcAft>
              <a:buNone/>
            </a:pPr>
            <a:r>
              <a:rPr lang="en" sz="1200">
                <a:solidFill>
                  <a:schemeClr val="dk1"/>
                </a:solidFill>
                <a:latin typeface="Georgia" panose="02040502050405020303" pitchFamily="18" charset="0"/>
              </a:rPr>
              <a:t>2. Decompress</a:t>
            </a:r>
            <a:endParaRPr sz="600">
              <a:latin typeface="Georgia" panose="02040502050405020303" pitchFamily="18" charset="0"/>
            </a:endParaRPr>
          </a:p>
        </p:txBody>
      </p:sp>
      <p:sp>
        <p:nvSpPr>
          <p:cNvPr id="16" name="Google Shape;813;p32">
            <a:extLst>
              <a:ext uri="{FF2B5EF4-FFF2-40B4-BE49-F238E27FC236}">
                <a16:creationId xmlns:a16="http://schemas.microsoft.com/office/drawing/2014/main" id="{0F937217-D35B-7B36-0229-BFC39137501B}"/>
              </a:ext>
            </a:extLst>
          </p:cNvPr>
          <p:cNvSpPr/>
          <p:nvPr/>
        </p:nvSpPr>
        <p:spPr>
          <a:xfrm>
            <a:off x="10155627" y="5613070"/>
            <a:ext cx="1309916" cy="289702"/>
          </a:xfrm>
          <a:prstGeom prst="rect">
            <a:avLst/>
          </a:prstGeom>
          <a:solidFill>
            <a:srgbClr val="F4CCCC"/>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Georgia" panose="02040502050405020303" pitchFamily="18" charset="0"/>
              </a:rPr>
              <a:t>4. Compress</a:t>
            </a:r>
            <a:endParaRPr sz="600">
              <a:latin typeface="Georgia" panose="02040502050405020303" pitchFamily="18" charset="0"/>
            </a:endParaRPr>
          </a:p>
        </p:txBody>
      </p:sp>
      <p:cxnSp>
        <p:nvCxnSpPr>
          <p:cNvPr id="19" name="Google Shape;814;p32">
            <a:extLst>
              <a:ext uri="{FF2B5EF4-FFF2-40B4-BE49-F238E27FC236}">
                <a16:creationId xmlns:a16="http://schemas.microsoft.com/office/drawing/2014/main" id="{8CC0E90D-5A5D-82CC-0E04-BC34A53C43EE}"/>
              </a:ext>
            </a:extLst>
          </p:cNvPr>
          <p:cNvCxnSpPr>
            <a:cxnSpLocks/>
            <a:stCxn id="13" idx="2"/>
          </p:cNvCxnSpPr>
          <p:nvPr/>
        </p:nvCxnSpPr>
        <p:spPr>
          <a:xfrm flipH="1">
            <a:off x="10810585" y="5291938"/>
            <a:ext cx="86" cy="321132"/>
          </a:xfrm>
          <a:prstGeom prst="straightConnector1">
            <a:avLst/>
          </a:prstGeom>
          <a:noFill/>
          <a:ln w="19050" cap="flat" cmpd="sng">
            <a:solidFill>
              <a:schemeClr val="bg1">
                <a:lumMod val="50000"/>
              </a:schemeClr>
            </a:solidFill>
            <a:prstDash val="solid"/>
            <a:round/>
            <a:headEnd type="none" w="med" len="med"/>
            <a:tailEnd type="stealth" w="med" len="med"/>
          </a:ln>
        </p:spPr>
      </p:cxnSp>
      <p:cxnSp>
        <p:nvCxnSpPr>
          <p:cNvPr id="20" name="Google Shape;815;p32">
            <a:extLst>
              <a:ext uri="{FF2B5EF4-FFF2-40B4-BE49-F238E27FC236}">
                <a16:creationId xmlns:a16="http://schemas.microsoft.com/office/drawing/2014/main" id="{13B2865D-44EB-004F-E912-5253B0F1032D}"/>
              </a:ext>
            </a:extLst>
          </p:cNvPr>
          <p:cNvCxnSpPr>
            <a:cxnSpLocks/>
            <a:stCxn id="27" idx="0"/>
            <a:endCxn id="14" idx="0"/>
          </p:cNvCxnSpPr>
          <p:nvPr/>
        </p:nvCxnSpPr>
        <p:spPr>
          <a:xfrm rot="5400000" flipH="1" flipV="1">
            <a:off x="9820868" y="3817421"/>
            <a:ext cx="377067" cy="1602441"/>
          </a:xfrm>
          <a:prstGeom prst="bentConnector3">
            <a:avLst>
              <a:gd name="adj1" fmla="val 160626"/>
            </a:avLst>
          </a:prstGeom>
          <a:noFill/>
          <a:ln w="19050" cap="flat" cmpd="sng">
            <a:solidFill>
              <a:schemeClr val="bg1">
                <a:lumMod val="50000"/>
              </a:schemeClr>
            </a:solidFill>
            <a:prstDash val="solid"/>
            <a:round/>
            <a:headEnd type="none" w="med" len="med"/>
            <a:tailEnd type="stealth" w="med" len="med"/>
          </a:ln>
        </p:spPr>
      </p:cxnSp>
      <p:sp>
        <p:nvSpPr>
          <p:cNvPr id="22" name="Google Shape;816;p32">
            <a:extLst>
              <a:ext uri="{FF2B5EF4-FFF2-40B4-BE49-F238E27FC236}">
                <a16:creationId xmlns:a16="http://schemas.microsoft.com/office/drawing/2014/main" id="{555DC8FF-820A-FF59-CFFA-B68E8718C54B}"/>
              </a:ext>
            </a:extLst>
          </p:cNvPr>
          <p:cNvSpPr/>
          <p:nvPr/>
        </p:nvSpPr>
        <p:spPr>
          <a:xfrm>
            <a:off x="10780974" y="4425332"/>
            <a:ext cx="84900" cy="1950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sp>
        <p:nvSpPr>
          <p:cNvPr id="23" name="Google Shape;817;p32">
            <a:extLst>
              <a:ext uri="{FF2B5EF4-FFF2-40B4-BE49-F238E27FC236}">
                <a16:creationId xmlns:a16="http://schemas.microsoft.com/office/drawing/2014/main" id="{C82CDACA-F631-07E1-F516-AE460A1A6D16}"/>
              </a:ext>
            </a:extLst>
          </p:cNvPr>
          <p:cNvSpPr/>
          <p:nvPr/>
        </p:nvSpPr>
        <p:spPr>
          <a:xfrm flipH="1">
            <a:off x="10703099" y="6073278"/>
            <a:ext cx="40500" cy="1362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Georgia" panose="02040502050405020303" pitchFamily="18" charset="0"/>
            </a:endParaRPr>
          </a:p>
        </p:txBody>
      </p:sp>
      <p:cxnSp>
        <p:nvCxnSpPr>
          <p:cNvPr id="24" name="Google Shape;824;p32">
            <a:extLst>
              <a:ext uri="{FF2B5EF4-FFF2-40B4-BE49-F238E27FC236}">
                <a16:creationId xmlns:a16="http://schemas.microsoft.com/office/drawing/2014/main" id="{3EADCC7A-A44C-952F-999D-B02D2DC50D97}"/>
              </a:ext>
            </a:extLst>
          </p:cNvPr>
          <p:cNvCxnSpPr>
            <a:cxnSpLocks/>
            <a:stCxn id="14" idx="2"/>
          </p:cNvCxnSpPr>
          <p:nvPr/>
        </p:nvCxnSpPr>
        <p:spPr>
          <a:xfrm flipH="1">
            <a:off x="10810621" y="4719809"/>
            <a:ext cx="1" cy="293708"/>
          </a:xfrm>
          <a:prstGeom prst="straightConnector1">
            <a:avLst/>
          </a:prstGeom>
          <a:noFill/>
          <a:ln w="19050" cap="flat" cmpd="sng">
            <a:solidFill>
              <a:schemeClr val="bg1">
                <a:lumMod val="50000"/>
              </a:schemeClr>
            </a:solidFill>
            <a:prstDash val="solid"/>
            <a:round/>
            <a:headEnd type="none" w="med" len="med"/>
            <a:tailEnd type="stealth" w="med" len="med"/>
          </a:ln>
        </p:spPr>
      </p:cxnSp>
      <p:cxnSp>
        <p:nvCxnSpPr>
          <p:cNvPr id="25" name="Google Shape;827;p32">
            <a:extLst>
              <a:ext uri="{FF2B5EF4-FFF2-40B4-BE49-F238E27FC236}">
                <a16:creationId xmlns:a16="http://schemas.microsoft.com/office/drawing/2014/main" id="{BFB62BC1-F945-9305-AB0E-BFD3EC0EAC11}"/>
              </a:ext>
            </a:extLst>
          </p:cNvPr>
          <p:cNvCxnSpPr>
            <a:cxnSpLocks/>
          </p:cNvCxnSpPr>
          <p:nvPr/>
        </p:nvCxnSpPr>
        <p:spPr>
          <a:xfrm flipV="1">
            <a:off x="10281703" y="5612120"/>
            <a:ext cx="1079993" cy="302408"/>
          </a:xfrm>
          <a:prstGeom prst="straightConnector1">
            <a:avLst/>
          </a:prstGeom>
          <a:noFill/>
          <a:ln w="28575" cap="flat" cmpd="sng">
            <a:solidFill>
              <a:srgbClr val="FF0000"/>
            </a:solidFill>
            <a:prstDash val="solid"/>
            <a:round/>
            <a:headEnd type="none" w="med" len="med"/>
            <a:tailEnd type="none" w="med" len="med"/>
          </a:ln>
        </p:spPr>
      </p:cxnSp>
      <p:cxnSp>
        <p:nvCxnSpPr>
          <p:cNvPr id="26" name="Google Shape;830;p32">
            <a:extLst>
              <a:ext uri="{FF2B5EF4-FFF2-40B4-BE49-F238E27FC236}">
                <a16:creationId xmlns:a16="http://schemas.microsoft.com/office/drawing/2014/main" id="{50947762-D500-C362-A601-700B29D8E0AF}"/>
              </a:ext>
            </a:extLst>
          </p:cNvPr>
          <p:cNvCxnSpPr>
            <a:cxnSpLocks/>
          </p:cNvCxnSpPr>
          <p:nvPr/>
        </p:nvCxnSpPr>
        <p:spPr>
          <a:xfrm flipH="1" flipV="1">
            <a:off x="10298194" y="5610848"/>
            <a:ext cx="1133293" cy="322404"/>
          </a:xfrm>
          <a:prstGeom prst="straightConnector1">
            <a:avLst/>
          </a:prstGeom>
          <a:noFill/>
          <a:ln w="28575" cap="flat" cmpd="sng">
            <a:solidFill>
              <a:srgbClr val="FF0000"/>
            </a:solidFill>
            <a:prstDash val="solid"/>
            <a:round/>
            <a:headEnd type="none" w="med" len="med"/>
            <a:tailEnd type="none" w="med" len="med"/>
          </a:ln>
        </p:spPr>
      </p:cxnSp>
      <p:sp>
        <p:nvSpPr>
          <p:cNvPr id="27" name="Google Shape;833;p32">
            <a:extLst>
              <a:ext uri="{FF2B5EF4-FFF2-40B4-BE49-F238E27FC236}">
                <a16:creationId xmlns:a16="http://schemas.microsoft.com/office/drawing/2014/main" id="{36248FBD-ABFA-045F-447F-6D97F3A7418F}"/>
              </a:ext>
            </a:extLst>
          </p:cNvPr>
          <p:cNvSpPr/>
          <p:nvPr/>
        </p:nvSpPr>
        <p:spPr>
          <a:xfrm>
            <a:off x="8629821" y="4807174"/>
            <a:ext cx="1156719" cy="266123"/>
          </a:xfrm>
          <a:prstGeom prst="rect">
            <a:avLst/>
          </a:prstGeom>
          <a:noFill/>
          <a:ln w="9525" cap="flat" cmpd="sng">
            <a:solidFill>
              <a:schemeClr val="bg1">
                <a:lumMod val="5000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200">
                <a:solidFill>
                  <a:schemeClr val="dk1"/>
                </a:solidFill>
                <a:latin typeface="Georgia" panose="02040502050405020303" pitchFamily="18" charset="0"/>
              </a:rPr>
              <a:t>1. Compress</a:t>
            </a:r>
            <a:endParaRPr sz="600">
              <a:latin typeface="Georgia" panose="02040502050405020303" pitchFamily="18" charset="0"/>
            </a:endParaRPr>
          </a:p>
        </p:txBody>
      </p:sp>
      <p:sp>
        <p:nvSpPr>
          <p:cNvPr id="28" name="Google Shape;834;p32">
            <a:extLst>
              <a:ext uri="{FF2B5EF4-FFF2-40B4-BE49-F238E27FC236}">
                <a16:creationId xmlns:a16="http://schemas.microsoft.com/office/drawing/2014/main" id="{5DBEFB12-4017-AACC-02A2-E420B760345C}"/>
              </a:ext>
            </a:extLst>
          </p:cNvPr>
          <p:cNvSpPr/>
          <p:nvPr/>
        </p:nvSpPr>
        <p:spPr>
          <a:xfrm>
            <a:off x="8629744" y="5516192"/>
            <a:ext cx="1193013" cy="266123"/>
          </a:xfrm>
          <a:prstGeom prst="rect">
            <a:avLst/>
          </a:prstGeom>
          <a:noFill/>
          <a:ln w="9525" cap="flat" cmpd="sng">
            <a:solidFill>
              <a:schemeClr val="bg1">
                <a:lumMod val="50000"/>
              </a:schemeClr>
            </a:solidFill>
            <a:prstDash val="solid"/>
            <a:round/>
            <a:headEnd type="none" w="sm" len="sm"/>
            <a:tailEnd type="none" w="sm" len="sm"/>
          </a:ln>
        </p:spPr>
        <p:txBody>
          <a:bodyPr spcFirstLastPara="1" wrap="square" lIns="45700" tIns="91425" rIns="45700" bIns="91425" anchor="ctr" anchorCtr="0">
            <a:noAutofit/>
          </a:bodyPr>
          <a:lstStyle/>
          <a:p>
            <a:pPr marL="0" lvl="0" indent="0" algn="ctr" rtl="0">
              <a:spcBef>
                <a:spcPts val="0"/>
              </a:spcBef>
              <a:spcAft>
                <a:spcPts val="0"/>
              </a:spcAft>
              <a:buNone/>
            </a:pPr>
            <a:r>
              <a:rPr lang="en" sz="1200">
                <a:solidFill>
                  <a:schemeClr val="dk1"/>
                </a:solidFill>
                <a:latin typeface="Georgia" panose="02040502050405020303" pitchFamily="18" charset="0"/>
              </a:rPr>
              <a:t>5. Decompress</a:t>
            </a:r>
            <a:endParaRPr sz="500">
              <a:latin typeface="Georgia" panose="02040502050405020303" pitchFamily="18" charset="0"/>
            </a:endParaRPr>
          </a:p>
        </p:txBody>
      </p:sp>
      <p:cxnSp>
        <p:nvCxnSpPr>
          <p:cNvPr id="29" name="Google Shape;836;p32">
            <a:extLst>
              <a:ext uri="{FF2B5EF4-FFF2-40B4-BE49-F238E27FC236}">
                <a16:creationId xmlns:a16="http://schemas.microsoft.com/office/drawing/2014/main" id="{D914F863-369D-573A-CDD1-155D16BBA8E0}"/>
              </a:ext>
            </a:extLst>
          </p:cNvPr>
          <p:cNvCxnSpPr>
            <a:cxnSpLocks/>
            <a:stCxn id="16" idx="2"/>
            <a:endCxn id="28" idx="2"/>
          </p:cNvCxnSpPr>
          <p:nvPr/>
        </p:nvCxnSpPr>
        <p:spPr>
          <a:xfrm rot="5400000" flipH="1">
            <a:off x="9958189" y="5050377"/>
            <a:ext cx="120457" cy="1584334"/>
          </a:xfrm>
          <a:prstGeom prst="bentConnector3">
            <a:avLst>
              <a:gd name="adj1" fmla="val -189777"/>
            </a:avLst>
          </a:prstGeom>
          <a:noFill/>
          <a:ln w="19050" cap="flat" cmpd="sng">
            <a:solidFill>
              <a:schemeClr val="bg1">
                <a:lumMod val="50000"/>
              </a:schemeClr>
            </a:solidFill>
            <a:prstDash val="solid"/>
            <a:round/>
            <a:headEnd type="none" w="med" len="med"/>
            <a:tailEnd type="stealth" w="med" len="med"/>
          </a:ln>
        </p:spPr>
      </p:cxnSp>
      <p:cxnSp>
        <p:nvCxnSpPr>
          <p:cNvPr id="30" name="Google Shape;827;p32">
            <a:extLst>
              <a:ext uri="{FF2B5EF4-FFF2-40B4-BE49-F238E27FC236}">
                <a16:creationId xmlns:a16="http://schemas.microsoft.com/office/drawing/2014/main" id="{EFF65787-2F57-14FC-3275-09F4503BCFB6}"/>
              </a:ext>
            </a:extLst>
          </p:cNvPr>
          <p:cNvCxnSpPr>
            <a:cxnSpLocks/>
          </p:cNvCxnSpPr>
          <p:nvPr/>
        </p:nvCxnSpPr>
        <p:spPr>
          <a:xfrm flipV="1">
            <a:off x="10263357" y="4416614"/>
            <a:ext cx="1079993" cy="302408"/>
          </a:xfrm>
          <a:prstGeom prst="straightConnector1">
            <a:avLst/>
          </a:prstGeom>
          <a:noFill/>
          <a:ln w="28575" cap="flat" cmpd="sng">
            <a:solidFill>
              <a:srgbClr val="FF0000"/>
            </a:solidFill>
            <a:prstDash val="solid"/>
            <a:round/>
            <a:headEnd type="none" w="med" len="med"/>
            <a:tailEnd type="none" w="med" len="med"/>
          </a:ln>
        </p:spPr>
      </p:cxnSp>
      <p:cxnSp>
        <p:nvCxnSpPr>
          <p:cNvPr id="31" name="Google Shape;830;p32">
            <a:extLst>
              <a:ext uri="{FF2B5EF4-FFF2-40B4-BE49-F238E27FC236}">
                <a16:creationId xmlns:a16="http://schemas.microsoft.com/office/drawing/2014/main" id="{88E827A9-89DC-4BE4-8C6C-363838C0EC47}"/>
              </a:ext>
            </a:extLst>
          </p:cNvPr>
          <p:cNvCxnSpPr>
            <a:cxnSpLocks/>
          </p:cNvCxnSpPr>
          <p:nvPr/>
        </p:nvCxnSpPr>
        <p:spPr>
          <a:xfrm flipH="1" flipV="1">
            <a:off x="10279848" y="4415342"/>
            <a:ext cx="1133293" cy="322404"/>
          </a:xfrm>
          <a:prstGeom prst="straightConnector1">
            <a:avLst/>
          </a:prstGeom>
          <a:noFill/>
          <a:ln w="28575" cap="flat" cmpd="sng">
            <a:solidFill>
              <a:srgbClr val="FF0000"/>
            </a:solidFill>
            <a:prstDash val="solid"/>
            <a:round/>
            <a:headEnd type="none" w="med" len="med"/>
            <a:tailEnd type="none" w="med" len="med"/>
          </a:ln>
        </p:spPr>
      </p:cxnSp>
      <p:sp>
        <p:nvSpPr>
          <p:cNvPr id="32" name="Google Shape;810;p32">
            <a:extLst>
              <a:ext uri="{FF2B5EF4-FFF2-40B4-BE49-F238E27FC236}">
                <a16:creationId xmlns:a16="http://schemas.microsoft.com/office/drawing/2014/main" id="{E5ED6608-CB37-6367-6D8C-5F379C8F14EF}"/>
              </a:ext>
            </a:extLst>
          </p:cNvPr>
          <p:cNvSpPr txBox="1"/>
          <p:nvPr/>
        </p:nvSpPr>
        <p:spPr>
          <a:xfrm>
            <a:off x="8553174" y="4327703"/>
            <a:ext cx="499202"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u="sng">
                <a:latin typeface="Georgia" panose="02040502050405020303" pitchFamily="18" charset="0"/>
              </a:rPr>
              <a:t>W</a:t>
            </a:r>
            <a:endParaRPr sz="1800" u="sng">
              <a:latin typeface="Georgia" panose="02040502050405020303" pitchFamily="18" charset="0"/>
            </a:endParaRPr>
          </a:p>
        </p:txBody>
      </p:sp>
      <p:sp>
        <p:nvSpPr>
          <p:cNvPr id="33" name="Slide Number Placeholder 32">
            <a:extLst>
              <a:ext uri="{FF2B5EF4-FFF2-40B4-BE49-F238E27FC236}">
                <a16:creationId xmlns:a16="http://schemas.microsoft.com/office/drawing/2014/main" id="{48E103CF-169F-D0C7-6ED7-7962CDEE9C5E}"/>
              </a:ext>
            </a:extLst>
          </p:cNvPr>
          <p:cNvSpPr>
            <a:spLocks noGrp="1"/>
          </p:cNvSpPr>
          <p:nvPr>
            <p:ph type="sldNum" idx="12"/>
          </p:nvPr>
        </p:nvSpPr>
        <p:spPr/>
        <p:txBody>
          <a:bodyPr/>
          <a:lstStyle/>
          <a:p>
            <a:fld id="{00000000-1234-1234-1234-123412341234}" type="slidenum">
              <a:rPr lang="en-US"/>
              <a:t>56</a:t>
            </a:fld>
            <a:endParaRPr lang="en-US"/>
          </a:p>
        </p:txBody>
      </p:sp>
    </p:spTree>
    <p:extLst>
      <p:ext uri="{BB962C8B-B14F-4D97-AF65-F5344CB8AC3E}">
        <p14:creationId xmlns:p14="http://schemas.microsoft.com/office/powerpoint/2010/main" val="365100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1FDDD-7910-3DC5-B975-1CD9356E0C50}"/>
            </a:ext>
          </a:extLst>
        </p:cNvPr>
        <p:cNvGrpSpPr/>
        <p:nvPr/>
      </p:nvGrpSpPr>
      <p:grpSpPr>
        <a:xfrm>
          <a:off x="0" y="0"/>
          <a:ext cx="0" cy="0"/>
          <a:chOff x="0" y="0"/>
          <a:chExt cx="0" cy="0"/>
        </a:xfrm>
      </p:grpSpPr>
      <p:pic>
        <p:nvPicPr>
          <p:cNvPr id="7" name="Picture 6" descr="A diagram of a software development process&#10;&#10;AI-generated content may be incorrect.">
            <a:extLst>
              <a:ext uri="{FF2B5EF4-FFF2-40B4-BE49-F238E27FC236}">
                <a16:creationId xmlns:a16="http://schemas.microsoft.com/office/drawing/2014/main" id="{95F0B675-FD9C-7248-319F-C399E61CEFE5}"/>
              </a:ext>
            </a:extLst>
          </p:cNvPr>
          <p:cNvPicPr>
            <a:picLocks noChangeAspect="1"/>
          </p:cNvPicPr>
          <p:nvPr/>
        </p:nvPicPr>
        <p:blipFill>
          <a:blip r:embed="rId3"/>
          <a:stretch>
            <a:fillRect/>
          </a:stretch>
        </p:blipFill>
        <p:spPr>
          <a:xfrm>
            <a:off x="4665305" y="3540188"/>
            <a:ext cx="7526693" cy="3317811"/>
          </a:xfrm>
          <a:prstGeom prst="rect">
            <a:avLst/>
          </a:prstGeom>
        </p:spPr>
      </p:pic>
      <p:sp>
        <p:nvSpPr>
          <p:cNvPr id="2" name="Title 1">
            <a:extLst>
              <a:ext uri="{FF2B5EF4-FFF2-40B4-BE49-F238E27FC236}">
                <a16:creationId xmlns:a16="http://schemas.microsoft.com/office/drawing/2014/main" id="{255932B1-B865-CF85-921E-14238F8D42DD}"/>
              </a:ext>
            </a:extLst>
          </p:cNvPr>
          <p:cNvSpPr>
            <a:spLocks noGrp="1"/>
          </p:cNvSpPr>
          <p:nvPr>
            <p:ph type="title"/>
          </p:nvPr>
        </p:nvSpPr>
        <p:spPr>
          <a:xfrm>
            <a:off x="1" y="-27450"/>
            <a:ext cx="12192000" cy="1325563"/>
          </a:xfrm>
        </p:spPr>
        <p:txBody>
          <a:bodyPr>
            <a:normAutofit/>
          </a:bodyPr>
          <a:lstStyle/>
          <a:p>
            <a:r>
              <a:rPr lang="en-US" dirty="0" err="1"/>
              <a:t>DynamoLLM</a:t>
            </a:r>
            <a:r>
              <a:rPr lang="en-US" dirty="0"/>
              <a:t>: Designing LLM Inference Clusters for Performance and Energy Efficiency [HPCA’25]</a:t>
            </a:r>
          </a:p>
        </p:txBody>
      </p:sp>
      <p:sp>
        <p:nvSpPr>
          <p:cNvPr id="3" name="Content Placeholder 2">
            <a:extLst>
              <a:ext uri="{FF2B5EF4-FFF2-40B4-BE49-F238E27FC236}">
                <a16:creationId xmlns:a16="http://schemas.microsoft.com/office/drawing/2014/main" id="{8CCA650F-013E-890E-00F9-A6A4FC0AFF28}"/>
              </a:ext>
            </a:extLst>
          </p:cNvPr>
          <p:cNvSpPr>
            <a:spLocks noGrp="1"/>
          </p:cNvSpPr>
          <p:nvPr>
            <p:ph idx="1"/>
          </p:nvPr>
        </p:nvSpPr>
        <p:spPr>
          <a:xfrm>
            <a:off x="1" y="1298113"/>
            <a:ext cx="12191998" cy="4878851"/>
          </a:xfrm>
        </p:spPr>
        <p:txBody>
          <a:bodyPr>
            <a:normAutofit/>
          </a:bodyPr>
          <a:lstStyle/>
          <a:p>
            <a:r>
              <a:rPr lang="en-US" sz="1800" b="1" dirty="0" err="1">
                <a:solidFill>
                  <a:schemeClr val="tx1"/>
                </a:solidFill>
              </a:rPr>
              <a:t>DynamoLLM</a:t>
            </a:r>
            <a:r>
              <a:rPr lang="en-US" sz="1800" b="1" dirty="0">
                <a:solidFill>
                  <a:schemeClr val="tx1"/>
                </a:solidFill>
              </a:rPr>
              <a:t>: </a:t>
            </a:r>
            <a:r>
              <a:rPr lang="en-US" sz="1800" dirty="0">
                <a:solidFill>
                  <a:schemeClr val="tx1"/>
                </a:solidFill>
              </a:rPr>
              <a:t>the first energy-management framework for LLM inference clusters</a:t>
            </a:r>
          </a:p>
          <a:p>
            <a:pPr lvl="1"/>
            <a:r>
              <a:rPr lang="en-US" sz="1800" kern="1200" dirty="0">
                <a:solidFill>
                  <a:srgbClr val="000000"/>
                </a:solidFill>
                <a:sym typeface="Arial"/>
              </a:rPr>
              <a:t>Automatically reconfigures the cluster to minimize energy while maintaining performance requirements</a:t>
            </a:r>
          </a:p>
          <a:p>
            <a:pPr lvl="1"/>
            <a:r>
              <a:rPr lang="en-US" sz="1800" dirty="0">
                <a:solidFill>
                  <a:schemeClr val="tx1"/>
                </a:solidFill>
              </a:rPr>
              <a:t>Profile-driven energy configuration setting</a:t>
            </a:r>
          </a:p>
          <a:p>
            <a:pPr lvl="1"/>
            <a:r>
              <a:rPr lang="en-US" sz="1800" dirty="0">
                <a:solidFill>
                  <a:schemeClr val="tx1"/>
                </a:solidFill>
              </a:rPr>
              <a:t>Instance pools for diverse workloads</a:t>
            </a:r>
          </a:p>
          <a:p>
            <a:pPr lvl="1"/>
            <a:r>
              <a:rPr lang="en-US" sz="1800" dirty="0">
                <a:solidFill>
                  <a:schemeClr val="tx1"/>
                </a:solidFill>
              </a:rPr>
              <a:t>Hierarchical control for dynamic load</a:t>
            </a:r>
          </a:p>
          <a:p>
            <a:r>
              <a:rPr lang="en-US" sz="1800" dirty="0">
                <a:solidFill>
                  <a:schemeClr val="tx1"/>
                </a:solidFill>
              </a:rPr>
              <a:t>Evaluate </a:t>
            </a:r>
            <a:r>
              <a:rPr lang="en-US" sz="1800" dirty="0" err="1">
                <a:solidFill>
                  <a:schemeClr val="tx1"/>
                </a:solidFill>
              </a:rPr>
              <a:t>DynamoLLM</a:t>
            </a:r>
            <a:r>
              <a:rPr lang="en-US" sz="1800" dirty="0">
                <a:solidFill>
                  <a:schemeClr val="tx1"/>
                </a:solidFill>
              </a:rPr>
              <a:t> at a large scale</a:t>
            </a:r>
          </a:p>
          <a:p>
            <a:pPr lvl="1"/>
            <a:r>
              <a:rPr lang="en-US" sz="1800" dirty="0">
                <a:solidFill>
                  <a:schemeClr val="tx1"/>
                </a:solidFill>
              </a:rPr>
              <a:t> 53% less energy and 38% less carbon emissions</a:t>
            </a:r>
          </a:p>
          <a:p>
            <a:pPr marL="1142994" lvl="1" indent="-457200"/>
            <a:endParaRPr lang="en-US" sz="1800" dirty="0">
              <a:solidFill>
                <a:schemeClr val="tx1"/>
              </a:solidFill>
            </a:endParaRPr>
          </a:p>
          <a:p>
            <a:pPr marL="1142994" lvl="1" indent="-457200"/>
            <a:endParaRPr lang="en-US" sz="1800" dirty="0">
              <a:solidFill>
                <a:schemeClr val="tx1"/>
              </a:solidFill>
            </a:endParaRPr>
          </a:p>
          <a:p>
            <a:pPr marL="0" indent="0">
              <a:buNone/>
            </a:pPr>
            <a:endParaRPr lang="en-US" sz="1800" dirty="0">
              <a:solidFill>
                <a:schemeClr val="tx1"/>
              </a:solidFill>
            </a:endParaRPr>
          </a:p>
          <a:p>
            <a:pPr lvl="1">
              <a:buFont typeface="Wingdings" pitchFamily="2" charset="2"/>
              <a:buChar char="§"/>
            </a:pPr>
            <a:endParaRPr lang="en-US" sz="1800" dirty="0">
              <a:solidFill>
                <a:schemeClr val="tx1"/>
              </a:solidFill>
            </a:endParaRPr>
          </a:p>
          <a:p>
            <a:pPr lvl="1">
              <a:buFont typeface="Wingdings" pitchFamily="2" charset="2"/>
              <a:buChar char="§"/>
            </a:pPr>
            <a:endParaRPr lang="en-US" sz="1800" dirty="0">
              <a:solidFill>
                <a:schemeClr val="tx1"/>
              </a:solidFill>
            </a:endParaRPr>
          </a:p>
          <a:p>
            <a:pPr lvl="1">
              <a:buFont typeface="Wingdings" pitchFamily="2" charset="2"/>
              <a:buChar char="§"/>
            </a:pPr>
            <a:endParaRPr lang="en-US" sz="1800" dirty="0">
              <a:solidFill>
                <a:schemeClr val="tx1"/>
              </a:solidFill>
            </a:endParaRPr>
          </a:p>
        </p:txBody>
      </p:sp>
      <p:sp>
        <p:nvSpPr>
          <p:cNvPr id="4" name="Slide Number Placeholder 3">
            <a:extLst>
              <a:ext uri="{FF2B5EF4-FFF2-40B4-BE49-F238E27FC236}">
                <a16:creationId xmlns:a16="http://schemas.microsoft.com/office/drawing/2014/main" id="{00AE7558-0A79-C92B-5BDC-2AD3C8A821E4}"/>
              </a:ext>
            </a:extLst>
          </p:cNvPr>
          <p:cNvSpPr>
            <a:spLocks noGrp="1"/>
          </p:cNvSpPr>
          <p:nvPr>
            <p:ph type="sldNum" sz="quarter" idx="12"/>
          </p:nvPr>
        </p:nvSpPr>
        <p:spPr>
          <a:xfrm>
            <a:off x="11320272" y="6355080"/>
            <a:ext cx="457200" cy="365125"/>
          </a:xfrm>
          <a:prstGeom prst="rect">
            <a:avLst/>
          </a:prstGeom>
          <a:noFill/>
          <a:ln w="12700">
            <a:noFill/>
            <a:miter lim="400000"/>
          </a:ln>
        </p:spPr>
        <p:txBody>
          <a:bodyPr spcFirstLastPara="1" wrap="square" lIns="0" tIns="45700" rIns="0" bIns="45700" anchor="ctr" anchorCtr="0">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lvl="0" indent="0" algn="r" defTabSz="914400" rtl="0" fontAlgn="auto" latinLnBrk="0" hangingPunct="0">
              <a:lnSpc>
                <a:spcPct val="100000"/>
              </a:lnSpc>
              <a:spcBef>
                <a:spcPts val="0"/>
              </a:spcBef>
              <a:spcAft>
                <a:spcPts val="0"/>
              </a:spcAft>
              <a:buClrTx/>
              <a:buSzTx/>
              <a:buFontTx/>
              <a:buNone/>
              <a:tabLst/>
              <a:defRPr kumimoji="0" sz="1300" b="0" i="0" u="none" strike="noStrike" cap="none" spc="0" normalizeH="0" baseline="0">
                <a:ln>
                  <a:noFill/>
                </a:ln>
                <a:solidFill>
                  <a:srgbClr val="225F98"/>
                </a:solidFill>
                <a:effectLst/>
                <a:uFillTx/>
                <a:latin typeface="Georgia"/>
                <a:ea typeface="Georgia"/>
                <a:cs typeface="Georgia"/>
                <a:sym typeface="Georgia"/>
              </a:defRPr>
            </a:lvl1pPr>
            <a:lvl2pPr marL="0" marR="0" lvl="1" indent="0" algn="r"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2pPr>
            <a:lvl3pPr marL="0" marR="0" lvl="2" indent="0" algn="r"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3pPr>
            <a:lvl4pPr marL="0" marR="0" lvl="3" indent="0" algn="r"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4pPr>
            <a:lvl5pPr marL="0" marR="0" lvl="4" indent="0" algn="r"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5pPr>
            <a:lvl6pPr marL="0" marR="0" lvl="5" indent="0" algn="r"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6pPr>
            <a:lvl7pPr marL="0" marR="0" lvl="6" indent="0" algn="r"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7pPr>
            <a:lvl8pPr marL="0" marR="0" lvl="7" indent="0" algn="r"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8pPr>
            <a:lvl9pPr marL="0" marR="0" lvl="8" indent="0" algn="r"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F2E4C"/>
                </a:solidFill>
                <a:effectLst/>
                <a:uFillTx/>
                <a:latin typeface="Abadi MT Std"/>
                <a:ea typeface="Abadi MT Std"/>
                <a:cs typeface="Abadi MT Std"/>
                <a:sym typeface="Abadi MT Std"/>
              </a:defRPr>
            </a:lvl9pPr>
          </a:lstStyle>
          <a:p>
            <a:pPr marL="0" marR="0" lvl="0" indent="0" algn="r" defTabSz="914400" rtl="0" eaLnBrk="1" fontAlgn="auto" latinLnBrk="0" hangingPunct="0">
              <a:lnSpc>
                <a:spcPct val="100000"/>
              </a:lnSpc>
              <a:spcBef>
                <a:spcPts val="0"/>
              </a:spcBef>
              <a:spcAft>
                <a:spcPts val="0"/>
              </a:spcAft>
              <a:buClrTx/>
              <a:buSzTx/>
              <a:buFontTx/>
              <a:buNone/>
              <a:tabLst/>
              <a:defRPr/>
            </a:pPr>
            <a:fld id="{00000000-1234-1234-1234-123412341234}" type="slidenum">
              <a:rPr lang="en-US" smtClean="0"/>
              <a:pPr marL="0" marR="0" lvl="0" indent="0" algn="r" defTabSz="914400" rtl="0" eaLnBrk="1" fontAlgn="auto" latinLnBrk="0" hangingPunct="0">
                <a:lnSpc>
                  <a:spcPct val="100000"/>
                </a:lnSpc>
                <a:spcBef>
                  <a:spcPts val="0"/>
                </a:spcBef>
                <a:spcAft>
                  <a:spcPts val="0"/>
                </a:spcAft>
                <a:buClrTx/>
                <a:buSzTx/>
                <a:buFontTx/>
                <a:buNone/>
                <a:tabLst/>
                <a:defRPr/>
              </a:pPr>
              <a:t>57</a:t>
            </a:fld>
            <a:endParaRPr kumimoji="0" lang="en-US" sz="1300" b="0" i="0" u="none" strike="noStrike" kern="0" cap="none" spc="0" normalizeH="0" baseline="0" noProof="0" dirty="0">
              <a:ln>
                <a:noFill/>
              </a:ln>
              <a:solidFill>
                <a:srgbClr val="225F98"/>
              </a:solidFill>
              <a:effectLst/>
              <a:uLnTx/>
              <a:uFillTx/>
              <a:latin typeface="Georgia"/>
              <a:sym typeface="Georgia"/>
            </a:endParaRPr>
          </a:p>
        </p:txBody>
      </p:sp>
      <p:pic>
        <p:nvPicPr>
          <p:cNvPr id="9" name="Picture 8" descr="A chart with arrows pointing to different directions&#10;&#10;AI-generated content may be incorrect.">
            <a:extLst>
              <a:ext uri="{FF2B5EF4-FFF2-40B4-BE49-F238E27FC236}">
                <a16:creationId xmlns:a16="http://schemas.microsoft.com/office/drawing/2014/main" id="{F7CE399C-8594-CEA8-E0B5-C748D8A08E22}"/>
              </a:ext>
            </a:extLst>
          </p:cNvPr>
          <p:cNvPicPr>
            <a:picLocks noChangeAspect="1"/>
          </p:cNvPicPr>
          <p:nvPr/>
        </p:nvPicPr>
        <p:blipFill>
          <a:blip r:embed="rId4"/>
          <a:stretch>
            <a:fillRect/>
          </a:stretch>
        </p:blipFill>
        <p:spPr>
          <a:xfrm>
            <a:off x="145966" y="3965929"/>
            <a:ext cx="4519337" cy="1987419"/>
          </a:xfrm>
          <a:prstGeom prst="rect">
            <a:avLst/>
          </a:prstGeom>
        </p:spPr>
      </p:pic>
      <p:sp>
        <p:nvSpPr>
          <p:cNvPr id="5" name="Rectangle 4">
            <a:extLst>
              <a:ext uri="{FF2B5EF4-FFF2-40B4-BE49-F238E27FC236}">
                <a16:creationId xmlns:a16="http://schemas.microsoft.com/office/drawing/2014/main" id="{0A5A3379-B769-B760-0B2B-65B79AD5FBEF}"/>
              </a:ext>
            </a:extLst>
          </p:cNvPr>
          <p:cNvSpPr/>
          <p:nvPr/>
        </p:nvSpPr>
        <p:spPr>
          <a:xfrm>
            <a:off x="9539626" y="725868"/>
            <a:ext cx="2652372" cy="572245"/>
          </a:xfrm>
          <a:custGeom>
            <a:avLst/>
            <a:gdLst>
              <a:gd name="connsiteX0" fmla="*/ 0 w 2652372"/>
              <a:gd name="connsiteY0" fmla="*/ 0 h 572245"/>
              <a:gd name="connsiteX1" fmla="*/ 450903 w 2652372"/>
              <a:gd name="connsiteY1" fmla="*/ 0 h 572245"/>
              <a:gd name="connsiteX2" fmla="*/ 954854 w 2652372"/>
              <a:gd name="connsiteY2" fmla="*/ 0 h 572245"/>
              <a:gd name="connsiteX3" fmla="*/ 1511852 w 2652372"/>
              <a:gd name="connsiteY3" fmla="*/ 0 h 572245"/>
              <a:gd name="connsiteX4" fmla="*/ 2042326 w 2652372"/>
              <a:gd name="connsiteY4" fmla="*/ 0 h 572245"/>
              <a:gd name="connsiteX5" fmla="*/ 2652372 w 2652372"/>
              <a:gd name="connsiteY5" fmla="*/ 0 h 572245"/>
              <a:gd name="connsiteX6" fmla="*/ 2652372 w 2652372"/>
              <a:gd name="connsiteY6" fmla="*/ 572245 h 572245"/>
              <a:gd name="connsiteX7" fmla="*/ 2068850 w 2652372"/>
              <a:gd name="connsiteY7" fmla="*/ 572245 h 572245"/>
              <a:gd name="connsiteX8" fmla="*/ 1617947 w 2652372"/>
              <a:gd name="connsiteY8" fmla="*/ 572245 h 572245"/>
              <a:gd name="connsiteX9" fmla="*/ 1060949 w 2652372"/>
              <a:gd name="connsiteY9" fmla="*/ 572245 h 572245"/>
              <a:gd name="connsiteX10" fmla="*/ 530474 w 2652372"/>
              <a:gd name="connsiteY10" fmla="*/ 572245 h 572245"/>
              <a:gd name="connsiteX11" fmla="*/ 0 w 2652372"/>
              <a:gd name="connsiteY11" fmla="*/ 572245 h 572245"/>
              <a:gd name="connsiteX12" fmla="*/ 0 w 2652372"/>
              <a:gd name="connsiteY12" fmla="*/ 0 h 57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52372" h="572245" fill="none" extrusionOk="0">
                <a:moveTo>
                  <a:pt x="0" y="0"/>
                </a:moveTo>
                <a:cubicBezTo>
                  <a:pt x="200717" y="-14302"/>
                  <a:pt x="301588" y="26724"/>
                  <a:pt x="450903" y="0"/>
                </a:cubicBezTo>
                <a:cubicBezTo>
                  <a:pt x="600218" y="-26724"/>
                  <a:pt x="714244" y="52006"/>
                  <a:pt x="954854" y="0"/>
                </a:cubicBezTo>
                <a:cubicBezTo>
                  <a:pt x="1195464" y="-52006"/>
                  <a:pt x="1303722" y="40332"/>
                  <a:pt x="1511852" y="0"/>
                </a:cubicBezTo>
                <a:cubicBezTo>
                  <a:pt x="1719982" y="-40332"/>
                  <a:pt x="1814461" y="18424"/>
                  <a:pt x="2042326" y="0"/>
                </a:cubicBezTo>
                <a:cubicBezTo>
                  <a:pt x="2270191" y="-18424"/>
                  <a:pt x="2459633" y="28138"/>
                  <a:pt x="2652372" y="0"/>
                </a:cubicBezTo>
                <a:cubicBezTo>
                  <a:pt x="2657984" y="199483"/>
                  <a:pt x="2608608" y="319521"/>
                  <a:pt x="2652372" y="572245"/>
                </a:cubicBezTo>
                <a:cubicBezTo>
                  <a:pt x="2483221" y="608952"/>
                  <a:pt x="2239723" y="558450"/>
                  <a:pt x="2068850" y="572245"/>
                </a:cubicBezTo>
                <a:cubicBezTo>
                  <a:pt x="1897977" y="586040"/>
                  <a:pt x="1722604" y="555174"/>
                  <a:pt x="1617947" y="572245"/>
                </a:cubicBezTo>
                <a:cubicBezTo>
                  <a:pt x="1513290" y="589316"/>
                  <a:pt x="1278177" y="536620"/>
                  <a:pt x="1060949" y="572245"/>
                </a:cubicBezTo>
                <a:cubicBezTo>
                  <a:pt x="843721" y="607870"/>
                  <a:pt x="657845" y="542499"/>
                  <a:pt x="530474" y="572245"/>
                </a:cubicBezTo>
                <a:cubicBezTo>
                  <a:pt x="403104" y="601991"/>
                  <a:pt x="128595" y="526004"/>
                  <a:pt x="0" y="572245"/>
                </a:cubicBezTo>
                <a:cubicBezTo>
                  <a:pt x="-18016" y="316006"/>
                  <a:pt x="6315" y="258571"/>
                  <a:pt x="0" y="0"/>
                </a:cubicBezTo>
                <a:close/>
              </a:path>
              <a:path w="2652372" h="572245" stroke="0" extrusionOk="0">
                <a:moveTo>
                  <a:pt x="0" y="0"/>
                </a:moveTo>
                <a:cubicBezTo>
                  <a:pt x="159096" y="-43477"/>
                  <a:pt x="283204" y="15884"/>
                  <a:pt x="503951" y="0"/>
                </a:cubicBezTo>
                <a:cubicBezTo>
                  <a:pt x="724698" y="-15884"/>
                  <a:pt x="882398" y="57945"/>
                  <a:pt x="1034425" y="0"/>
                </a:cubicBezTo>
                <a:cubicBezTo>
                  <a:pt x="1186452" y="-57945"/>
                  <a:pt x="1278858" y="4618"/>
                  <a:pt x="1485328" y="0"/>
                </a:cubicBezTo>
                <a:cubicBezTo>
                  <a:pt x="1691798" y="-4618"/>
                  <a:pt x="1855937" y="21435"/>
                  <a:pt x="1962755" y="0"/>
                </a:cubicBezTo>
                <a:cubicBezTo>
                  <a:pt x="2069573" y="-21435"/>
                  <a:pt x="2507309" y="38659"/>
                  <a:pt x="2652372" y="0"/>
                </a:cubicBezTo>
                <a:cubicBezTo>
                  <a:pt x="2711756" y="127152"/>
                  <a:pt x="2629486" y="310105"/>
                  <a:pt x="2652372" y="572245"/>
                </a:cubicBezTo>
                <a:cubicBezTo>
                  <a:pt x="2386166" y="611697"/>
                  <a:pt x="2257167" y="539810"/>
                  <a:pt x="2095374" y="572245"/>
                </a:cubicBezTo>
                <a:cubicBezTo>
                  <a:pt x="1933581" y="604680"/>
                  <a:pt x="1761242" y="562613"/>
                  <a:pt x="1564899" y="572245"/>
                </a:cubicBezTo>
                <a:cubicBezTo>
                  <a:pt x="1368557" y="581877"/>
                  <a:pt x="1246347" y="559537"/>
                  <a:pt x="1034425" y="572245"/>
                </a:cubicBezTo>
                <a:cubicBezTo>
                  <a:pt x="822503" y="584953"/>
                  <a:pt x="655529" y="538805"/>
                  <a:pt x="503951" y="572245"/>
                </a:cubicBezTo>
                <a:cubicBezTo>
                  <a:pt x="352373" y="605685"/>
                  <a:pt x="237576" y="541339"/>
                  <a:pt x="0" y="572245"/>
                </a:cubicBezTo>
                <a:cubicBezTo>
                  <a:pt x="-23871" y="298496"/>
                  <a:pt x="51910" y="116016"/>
                  <a:pt x="0" y="0"/>
                </a:cubicBezTo>
                <a:close/>
              </a:path>
            </a:pathLst>
          </a:custGeom>
          <a:solidFill>
            <a:srgbClr val="FFC000">
              <a:lumMod val="20000"/>
              <a:lumOff val="80000"/>
            </a:srgbClr>
          </a:solidFill>
          <a:ln w="38100" cap="flat" cmpd="sng" algn="ctr">
            <a:solidFill>
              <a:srgbClr val="FFC000">
                <a:lumMod val="50000"/>
              </a:srgbClr>
            </a:solidFill>
            <a:prstDash val="solid"/>
            <a:miter lim="800000"/>
            <a:extLst>
              <a:ext uri="{C807C97D-BFC1-408E-A445-0C87EB9F89A2}">
                <ask:lineSketchStyleProps xmlns:ask="http://schemas.microsoft.com/office/drawing/2018/sketchyshapes" sd="3922137313">
                  <a:prstGeom prst="rect">
                    <a:avLst/>
                  </a:prstGeom>
                  <ask:type>
                    <ask:lineSketchScribble/>
                  </ask:type>
                </ask:lineSketchStyleProps>
              </a:ext>
            </a:extLst>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50000"/>
                  </a:srgbClr>
                </a:solidFill>
                <a:effectLst/>
                <a:uLnTx/>
                <a:uFillTx/>
                <a:latin typeface="Open Sans" pitchFamily="2" charset="0"/>
                <a:ea typeface="Open Sans" pitchFamily="2" charset="0"/>
                <a:cs typeface="Open Sans" pitchFamily="2" charset="0"/>
                <a:sym typeface="Abadi MT Std"/>
              </a:rPr>
              <a:t>Orchestrator</a:t>
            </a:r>
          </a:p>
        </p:txBody>
      </p:sp>
    </p:spTree>
    <p:extLst>
      <p:ext uri="{BB962C8B-B14F-4D97-AF65-F5344CB8AC3E}">
        <p14:creationId xmlns:p14="http://schemas.microsoft.com/office/powerpoint/2010/main" val="2326644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FF38AFE-EC53-43AB-FDD9-AAE08A38535D}"/>
              </a:ext>
            </a:extLst>
          </p:cNvPr>
          <p:cNvPicPr>
            <a:picLocks noChangeAspect="1"/>
          </p:cNvPicPr>
          <p:nvPr/>
        </p:nvPicPr>
        <p:blipFill>
          <a:blip r:embed="rId2"/>
          <a:stretch>
            <a:fillRect/>
          </a:stretch>
        </p:blipFill>
        <p:spPr>
          <a:xfrm>
            <a:off x="6708132" y="2427576"/>
            <a:ext cx="5149598" cy="2613915"/>
          </a:xfrm>
          <a:prstGeom prst="rect">
            <a:avLst/>
          </a:prstGeom>
        </p:spPr>
      </p:pic>
      <p:sp>
        <p:nvSpPr>
          <p:cNvPr id="11" name="Title 1">
            <a:extLst>
              <a:ext uri="{FF2B5EF4-FFF2-40B4-BE49-F238E27FC236}">
                <a16:creationId xmlns:a16="http://schemas.microsoft.com/office/drawing/2014/main" id="{1EC6B76A-6918-0CC1-11A3-03C1B8252E6F}"/>
              </a:ext>
            </a:extLst>
          </p:cNvPr>
          <p:cNvSpPr txBox="1">
            <a:spLocks/>
          </p:cNvSpPr>
          <p:nvPr/>
        </p:nvSpPr>
        <p:spPr>
          <a:xfrm>
            <a:off x="257175" y="485027"/>
            <a:ext cx="11677650" cy="1257989"/>
          </a:xfrm>
          <a:prstGeom prst="rect">
            <a:avLst/>
          </a:prstGeom>
        </p:spPr>
        <p:txBody>
          <a:bodyPr>
            <a:normAutofit fontScale="975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4000" dirty="0"/>
              <a:t>AI Produces Huge Power Demands</a:t>
            </a:r>
          </a:p>
        </p:txBody>
      </p:sp>
      <p:sp>
        <p:nvSpPr>
          <p:cNvPr id="14" name="TextBox 13">
            <a:extLst>
              <a:ext uri="{FF2B5EF4-FFF2-40B4-BE49-F238E27FC236}">
                <a16:creationId xmlns:a16="http://schemas.microsoft.com/office/drawing/2014/main" id="{EB9D86A2-3C69-3896-A53A-89FB723A51E8}"/>
              </a:ext>
            </a:extLst>
          </p:cNvPr>
          <p:cNvSpPr txBox="1"/>
          <p:nvPr/>
        </p:nvSpPr>
        <p:spPr>
          <a:xfrm>
            <a:off x="7532991" y="2027466"/>
            <a:ext cx="4245073" cy="400110"/>
          </a:xfrm>
          <a:prstGeom prst="rect">
            <a:avLst/>
          </a:prstGeom>
          <a:noFill/>
        </p:spPr>
        <p:txBody>
          <a:bodyPr wrap="none" rtlCol="0">
            <a:spAutoFit/>
          </a:bodyPr>
          <a:lstStyle/>
          <a:p>
            <a:r>
              <a:rPr lang="en-US" sz="2000" dirty="0"/>
              <a:t>Projected increase in AI cluster size</a:t>
            </a:r>
          </a:p>
        </p:txBody>
      </p:sp>
      <p:sp>
        <p:nvSpPr>
          <p:cNvPr id="15" name="TextBox 14">
            <a:extLst>
              <a:ext uri="{FF2B5EF4-FFF2-40B4-BE49-F238E27FC236}">
                <a16:creationId xmlns:a16="http://schemas.microsoft.com/office/drawing/2014/main" id="{6CE75FD0-707E-4DF6-0324-082F3C8760C5}"/>
              </a:ext>
            </a:extLst>
          </p:cNvPr>
          <p:cNvSpPr txBox="1"/>
          <p:nvPr/>
        </p:nvSpPr>
        <p:spPr>
          <a:xfrm>
            <a:off x="420001" y="5842644"/>
            <a:ext cx="7712368" cy="707886"/>
          </a:xfrm>
          <a:prstGeom prst="rect">
            <a:avLst/>
          </a:prstGeom>
          <a:solidFill>
            <a:schemeClr val="bg1"/>
          </a:solidFill>
        </p:spPr>
        <p:txBody>
          <a:bodyPr wrap="none" rtlCol="0">
            <a:spAutoFit/>
          </a:bodyPr>
          <a:lstStyle/>
          <a:p>
            <a:r>
              <a:rPr lang="en-US" sz="2000" dirty="0"/>
              <a:t>Training a single model already takes 100+MW over many months</a:t>
            </a:r>
          </a:p>
          <a:p>
            <a:r>
              <a:rPr lang="en-US" sz="2000" dirty="0"/>
              <a:t>With clusters with O(100K) GPUs</a:t>
            </a:r>
          </a:p>
        </p:txBody>
      </p:sp>
      <p:pic>
        <p:nvPicPr>
          <p:cNvPr id="3" name="Picture 2">
            <a:extLst>
              <a:ext uri="{FF2B5EF4-FFF2-40B4-BE49-F238E27FC236}">
                <a16:creationId xmlns:a16="http://schemas.microsoft.com/office/drawing/2014/main" id="{14A36B20-F690-2196-E8DA-39C9B9F3B328}"/>
              </a:ext>
            </a:extLst>
          </p:cNvPr>
          <p:cNvPicPr>
            <a:picLocks noChangeAspect="1"/>
          </p:cNvPicPr>
          <p:nvPr/>
        </p:nvPicPr>
        <p:blipFill>
          <a:blip r:embed="rId3"/>
          <a:stretch>
            <a:fillRect/>
          </a:stretch>
        </p:blipFill>
        <p:spPr>
          <a:xfrm>
            <a:off x="334270" y="1331014"/>
            <a:ext cx="6299852" cy="4465463"/>
          </a:xfrm>
          <a:prstGeom prst="rect">
            <a:avLst/>
          </a:prstGeom>
        </p:spPr>
      </p:pic>
    </p:spTree>
    <p:extLst>
      <p:ext uri="{BB962C8B-B14F-4D97-AF65-F5344CB8AC3E}">
        <p14:creationId xmlns:p14="http://schemas.microsoft.com/office/powerpoint/2010/main" val="24963032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DEEA92-4229-6227-DC07-1D960D1A74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C1121C-38B5-22D7-5B2B-F1CC335D39DF}"/>
              </a:ext>
            </a:extLst>
          </p:cNvPr>
          <p:cNvSpPr>
            <a:spLocks noGrp="1"/>
          </p:cNvSpPr>
          <p:nvPr>
            <p:ph type="title"/>
          </p:nvPr>
        </p:nvSpPr>
        <p:spPr/>
        <p:txBody>
          <a:bodyPr/>
          <a:lstStyle/>
          <a:p>
            <a:r>
              <a:rPr lang="en-US" dirty="0"/>
              <a:t>Distributed ML Workloads</a:t>
            </a:r>
          </a:p>
        </p:txBody>
      </p:sp>
      <p:sp>
        <p:nvSpPr>
          <p:cNvPr id="3" name="Text Placeholder 2">
            <a:extLst>
              <a:ext uri="{FF2B5EF4-FFF2-40B4-BE49-F238E27FC236}">
                <a16:creationId xmlns:a16="http://schemas.microsoft.com/office/drawing/2014/main" id="{DE2A7A49-97B3-AD3B-472B-FE8B6151B8FF}"/>
              </a:ext>
            </a:extLst>
          </p:cNvPr>
          <p:cNvSpPr>
            <a:spLocks noGrp="1"/>
          </p:cNvSpPr>
          <p:nvPr>
            <p:ph type="body" idx="1"/>
          </p:nvPr>
        </p:nvSpPr>
        <p:spPr>
          <a:xfrm>
            <a:off x="376046" y="1781941"/>
            <a:ext cx="11073563" cy="3790184"/>
          </a:xfrm>
        </p:spPr>
        <p:txBody>
          <a:bodyPr>
            <a:normAutofit/>
          </a:bodyPr>
          <a:lstStyle/>
          <a:p>
            <a:r>
              <a:rPr lang="en-US" dirty="0"/>
              <a:t>Challenges:</a:t>
            </a:r>
          </a:p>
          <a:p>
            <a:pPr lvl="1"/>
            <a:r>
              <a:rPr lang="en-US" dirty="0"/>
              <a:t>Diverse data types; diverse models </a:t>
            </a:r>
          </a:p>
          <a:p>
            <a:pPr lvl="1"/>
            <a:r>
              <a:rPr lang="en-US" dirty="0"/>
              <a:t>Many heterogeneous accelerators </a:t>
            </a:r>
          </a:p>
          <a:p>
            <a:pPr lvl="1"/>
            <a:r>
              <a:rPr lang="en-US" dirty="0"/>
              <a:t>High performance demands on compute, network, and storage</a:t>
            </a:r>
          </a:p>
          <a:p>
            <a:r>
              <a:rPr lang="en-US" dirty="0"/>
              <a:t>Solution</a:t>
            </a:r>
          </a:p>
          <a:p>
            <a:pPr lvl="1"/>
            <a:r>
              <a:rPr lang="en-US" dirty="0"/>
              <a:t>Adaptive compute (e.g., data ingestion), storage (e.g., checkpointing, data storage), and communication (e.g., topology, </a:t>
            </a:r>
            <a:r>
              <a:rPr lang="en-US" dirty="0" err="1"/>
              <a:t>smartNICs</a:t>
            </a:r>
            <a:r>
              <a:rPr lang="en-US" dirty="0"/>
              <a:t>)</a:t>
            </a:r>
          </a:p>
          <a:p>
            <a:pPr lvl="1"/>
            <a:r>
              <a:rPr lang="en-US" dirty="0"/>
              <a:t>Cross-layer optimizations between ML and accelerators</a:t>
            </a:r>
          </a:p>
          <a:p>
            <a:pPr lvl="1"/>
            <a:r>
              <a:rPr lang="en-US" dirty="0"/>
              <a:t>Joint optimization between networking, storage, and compute </a:t>
            </a:r>
          </a:p>
        </p:txBody>
      </p:sp>
    </p:spTree>
    <p:extLst>
      <p:ext uri="{BB962C8B-B14F-4D97-AF65-F5344CB8AC3E}">
        <p14:creationId xmlns:p14="http://schemas.microsoft.com/office/powerpoint/2010/main" val="366413147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851F6-8146-AD93-B072-297B67CDCD00}"/>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43D8FDC2-C85C-7B76-D64C-EED5F22DDD44}"/>
              </a:ext>
            </a:extLst>
          </p:cNvPr>
          <p:cNvSpPr txBox="1">
            <a:spLocks/>
          </p:cNvSpPr>
          <p:nvPr/>
        </p:nvSpPr>
        <p:spPr>
          <a:xfrm>
            <a:off x="380999" y="414659"/>
            <a:ext cx="11430002" cy="5398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1pPr>
            <a:lvl2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2pPr>
            <a:lvl3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3pPr>
            <a:lvl4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4pPr>
            <a:lvl5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5pPr>
            <a:lvl6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6pPr>
            <a:lvl7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7pPr>
            <a:lvl8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8pPr>
            <a:lvl9pPr marL="0" marR="0" indent="0" algn="l" defTabSz="914400" rtl="0" latinLnBrk="0">
              <a:lnSpc>
                <a:spcPct val="90000"/>
              </a:lnSpc>
              <a:spcBef>
                <a:spcPts val="0"/>
              </a:spcBef>
              <a:spcAft>
                <a:spcPts val="0"/>
              </a:spcAft>
              <a:buClrTx/>
              <a:buSzTx/>
              <a:buFontTx/>
              <a:buNone/>
              <a:tabLst/>
              <a:defRPr sz="3600" b="0" i="0" u="none" strike="noStrike" cap="none" spc="0" baseline="0">
                <a:solidFill>
                  <a:srgbClr val="225F98"/>
                </a:solidFill>
                <a:uFillTx/>
                <a:latin typeface="Georgia"/>
                <a:ea typeface="Georgia"/>
                <a:cs typeface="Georgia"/>
                <a:sym typeface="Georgia"/>
              </a:defRPr>
            </a:lvl9pPr>
          </a:lstStyle>
          <a:p>
            <a:pPr>
              <a:defRPr/>
            </a:pPr>
            <a:r>
              <a:rPr kumimoji="0" lang="en-US" sz="3200" b="1" i="0" u="none" strike="noStrike" kern="0" cap="none" spc="0" normalizeH="0" baseline="0" noProof="0" dirty="0">
                <a:ln>
                  <a:noFill/>
                </a:ln>
                <a:solidFill>
                  <a:srgbClr val="225F98"/>
                </a:solidFill>
                <a:effectLst/>
                <a:uLnTx/>
                <a:uFillTx/>
                <a:latin typeface="Source Sans Pro" panose="020B0503030403020204" pitchFamily="34" charset="0"/>
                <a:ea typeface="Source Sans Pro" panose="020B0503030403020204" pitchFamily="34" charset="0"/>
                <a:cs typeface="Times New Roman" panose="02020603050405020304" pitchFamily="18" charset="0"/>
                <a:sym typeface="Georgia"/>
              </a:rPr>
              <a:t>Other </a:t>
            </a:r>
            <a:r>
              <a:rPr kumimoji="0" lang="en-US" sz="3200" b="1" i="0" u="none" strike="noStrike" kern="0" cap="none" spc="0" normalizeH="0" baseline="0" noProof="0" dirty="0" err="1">
                <a:ln>
                  <a:noFill/>
                </a:ln>
                <a:solidFill>
                  <a:srgbClr val="225F98"/>
                </a:solidFill>
                <a:effectLst/>
                <a:uLnTx/>
                <a:uFillTx/>
                <a:latin typeface="Source Sans Pro" panose="020B0503030403020204" pitchFamily="34" charset="0"/>
                <a:ea typeface="Source Sans Pro" panose="020B0503030403020204" pitchFamily="34" charset="0"/>
                <a:cs typeface="Times New Roman" panose="02020603050405020304" pitchFamily="18" charset="0"/>
                <a:sym typeface="Georgia"/>
              </a:rPr>
              <a:t>Im</a:t>
            </a:r>
            <a:r>
              <a:rPr lang="en-US" sz="3200" b="1" kern="0" dirty="0" err="1">
                <a:latin typeface="Source Sans Pro" panose="020B0503030403020204" pitchFamily="34" charset="0"/>
                <a:ea typeface="Source Sans Pro" panose="020B0503030403020204" pitchFamily="34" charset="0"/>
                <a:cs typeface="Times New Roman" panose="02020603050405020304" pitchFamily="18" charset="0"/>
              </a:rPr>
              <a:t>provements</a:t>
            </a:r>
            <a:endParaRPr kumimoji="0" lang="en-US" sz="3200" b="1" i="0" u="none" strike="noStrike" kern="0" cap="none" spc="0" normalizeH="0" baseline="0" noProof="0" dirty="0">
              <a:ln>
                <a:noFill/>
              </a:ln>
              <a:solidFill>
                <a:srgbClr val="225F98"/>
              </a:solidFill>
              <a:effectLst/>
              <a:uLnTx/>
              <a:uFillTx/>
              <a:latin typeface="Source Sans Pro" panose="020B0503030403020204" pitchFamily="34" charset="0"/>
              <a:ea typeface="Source Sans Pro" panose="020B0503030403020204" pitchFamily="34" charset="0"/>
              <a:cs typeface="Times New Roman" panose="02020603050405020304" pitchFamily="18" charset="0"/>
              <a:sym typeface="Georgia"/>
            </a:endParaRPr>
          </a:p>
        </p:txBody>
      </p:sp>
      <p:sp>
        <p:nvSpPr>
          <p:cNvPr id="2" name="Content Placeholder 22">
            <a:extLst>
              <a:ext uri="{FF2B5EF4-FFF2-40B4-BE49-F238E27FC236}">
                <a16:creationId xmlns:a16="http://schemas.microsoft.com/office/drawing/2014/main" id="{314F9E93-06E4-61B6-CEFF-100E2BB15E48}"/>
              </a:ext>
            </a:extLst>
          </p:cNvPr>
          <p:cNvSpPr txBox="1">
            <a:spLocks/>
          </p:cNvSpPr>
          <p:nvPr/>
        </p:nvSpPr>
        <p:spPr>
          <a:xfrm>
            <a:off x="492060" y="4686354"/>
            <a:ext cx="10663085" cy="565578"/>
          </a:xfrm>
          <a:prstGeom prst="rect">
            <a:avLst/>
          </a:prstGeom>
          <a:noFill/>
          <a:ln>
            <a:noFill/>
          </a:ln>
        </p:spPr>
        <p:txBody>
          <a:bodyPr spcFirstLastPara="1" vert="horz" wrap="square" lIns="91440" tIns="45720" rIns="91440" bIns="45720" rtlCol="0" anchor="t" anchorCtr="0">
            <a:normAutofit/>
          </a:bodyPr>
          <a:lstStyle>
            <a:defPPr marR="0" lvl="0" algn="l" rtl="0">
              <a:lnSpc>
                <a:spcPct val="100000"/>
              </a:lnSpc>
              <a:spcBef>
                <a:spcPts val="0"/>
              </a:spcBef>
              <a:spcAft>
                <a:spcPts val="0"/>
              </a:spcAft>
            </a:defPPr>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Gill Sans"/>
                <a:ea typeface="Gill Sans"/>
                <a:cs typeface="Gill Sans"/>
                <a:sym typeface="Gill Sans"/>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Gill Sans"/>
                <a:ea typeface="Gill Sans"/>
                <a:cs typeface="Gill Sans"/>
                <a:sym typeface="Gill Sans"/>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Gill Sans"/>
                <a:ea typeface="Gill Sans"/>
                <a:cs typeface="Gill Sans"/>
                <a:sym typeface="Gill Sans"/>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533400" lvl="1" indent="0">
              <a:buNone/>
            </a:pPr>
            <a:r>
              <a:rPr lang="en-US" dirty="0">
                <a:solidFill>
                  <a:srgbClr val="225F98"/>
                </a:solidFill>
                <a:latin typeface="Georgia" panose="02040502050405020303" pitchFamily="18" charset="0"/>
              </a:rPr>
              <a:t>Major gains in energy efficiency and performance in training/inference</a:t>
            </a:r>
          </a:p>
        </p:txBody>
      </p:sp>
      <p:sp>
        <p:nvSpPr>
          <p:cNvPr id="3" name="Rectangle 2">
            <a:extLst>
              <a:ext uri="{FF2B5EF4-FFF2-40B4-BE49-F238E27FC236}">
                <a16:creationId xmlns:a16="http://schemas.microsoft.com/office/drawing/2014/main" id="{09C7852C-AAA7-C5CF-31DB-D88677FBF412}"/>
              </a:ext>
            </a:extLst>
          </p:cNvPr>
          <p:cNvSpPr/>
          <p:nvPr/>
        </p:nvSpPr>
        <p:spPr>
          <a:xfrm>
            <a:off x="7358546" y="112336"/>
            <a:ext cx="4833454" cy="572245"/>
          </a:xfrm>
          <a:custGeom>
            <a:avLst/>
            <a:gdLst>
              <a:gd name="connsiteX0" fmla="*/ 0 w 4833454"/>
              <a:gd name="connsiteY0" fmla="*/ 0 h 572245"/>
              <a:gd name="connsiteX1" fmla="*/ 440381 w 4833454"/>
              <a:gd name="connsiteY1" fmla="*/ 0 h 572245"/>
              <a:gd name="connsiteX2" fmla="*/ 1025766 w 4833454"/>
              <a:gd name="connsiteY2" fmla="*/ 0 h 572245"/>
              <a:gd name="connsiteX3" fmla="*/ 1562817 w 4833454"/>
              <a:gd name="connsiteY3" fmla="*/ 0 h 572245"/>
              <a:gd name="connsiteX4" fmla="*/ 2148202 w 4833454"/>
              <a:gd name="connsiteY4" fmla="*/ 0 h 572245"/>
              <a:gd name="connsiteX5" fmla="*/ 2636918 w 4833454"/>
              <a:gd name="connsiteY5" fmla="*/ 0 h 572245"/>
              <a:gd name="connsiteX6" fmla="*/ 3077299 w 4833454"/>
              <a:gd name="connsiteY6" fmla="*/ 0 h 572245"/>
              <a:gd name="connsiteX7" fmla="*/ 3662684 w 4833454"/>
              <a:gd name="connsiteY7" fmla="*/ 0 h 572245"/>
              <a:gd name="connsiteX8" fmla="*/ 4151400 w 4833454"/>
              <a:gd name="connsiteY8" fmla="*/ 0 h 572245"/>
              <a:gd name="connsiteX9" fmla="*/ 4833454 w 4833454"/>
              <a:gd name="connsiteY9" fmla="*/ 0 h 572245"/>
              <a:gd name="connsiteX10" fmla="*/ 4833454 w 4833454"/>
              <a:gd name="connsiteY10" fmla="*/ 572245 h 572245"/>
              <a:gd name="connsiteX11" fmla="*/ 4441407 w 4833454"/>
              <a:gd name="connsiteY11" fmla="*/ 572245 h 572245"/>
              <a:gd name="connsiteX12" fmla="*/ 4049360 w 4833454"/>
              <a:gd name="connsiteY12" fmla="*/ 572245 h 572245"/>
              <a:gd name="connsiteX13" fmla="*/ 3608979 w 4833454"/>
              <a:gd name="connsiteY13" fmla="*/ 572245 h 572245"/>
              <a:gd name="connsiteX14" fmla="*/ 2975259 w 4833454"/>
              <a:gd name="connsiteY14" fmla="*/ 572245 h 572245"/>
              <a:gd name="connsiteX15" fmla="*/ 2583213 w 4833454"/>
              <a:gd name="connsiteY15" fmla="*/ 572245 h 572245"/>
              <a:gd name="connsiteX16" fmla="*/ 1949493 w 4833454"/>
              <a:gd name="connsiteY16" fmla="*/ 572245 h 572245"/>
              <a:gd name="connsiteX17" fmla="*/ 1364108 w 4833454"/>
              <a:gd name="connsiteY17" fmla="*/ 572245 h 572245"/>
              <a:gd name="connsiteX18" fmla="*/ 778723 w 4833454"/>
              <a:gd name="connsiteY18" fmla="*/ 572245 h 572245"/>
              <a:gd name="connsiteX19" fmla="*/ 0 w 4833454"/>
              <a:gd name="connsiteY19" fmla="*/ 572245 h 572245"/>
              <a:gd name="connsiteX20" fmla="*/ 0 w 4833454"/>
              <a:gd name="connsiteY20" fmla="*/ 0 h 572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833454" h="572245" fill="none" extrusionOk="0">
                <a:moveTo>
                  <a:pt x="0" y="0"/>
                </a:moveTo>
                <a:cubicBezTo>
                  <a:pt x="111368" y="-20951"/>
                  <a:pt x="305125" y="16107"/>
                  <a:pt x="440381" y="0"/>
                </a:cubicBezTo>
                <a:cubicBezTo>
                  <a:pt x="575637" y="-16107"/>
                  <a:pt x="798259" y="34995"/>
                  <a:pt x="1025766" y="0"/>
                </a:cubicBezTo>
                <a:cubicBezTo>
                  <a:pt x="1253274" y="-34995"/>
                  <a:pt x="1413838" y="42096"/>
                  <a:pt x="1562817" y="0"/>
                </a:cubicBezTo>
                <a:cubicBezTo>
                  <a:pt x="1711796" y="-42096"/>
                  <a:pt x="2009805" y="5198"/>
                  <a:pt x="2148202" y="0"/>
                </a:cubicBezTo>
                <a:cubicBezTo>
                  <a:pt x="2286599" y="-5198"/>
                  <a:pt x="2496661" y="26937"/>
                  <a:pt x="2636918" y="0"/>
                </a:cubicBezTo>
                <a:cubicBezTo>
                  <a:pt x="2777175" y="-26937"/>
                  <a:pt x="2892917" y="49807"/>
                  <a:pt x="3077299" y="0"/>
                </a:cubicBezTo>
                <a:cubicBezTo>
                  <a:pt x="3261681" y="-49807"/>
                  <a:pt x="3433613" y="46875"/>
                  <a:pt x="3662684" y="0"/>
                </a:cubicBezTo>
                <a:cubicBezTo>
                  <a:pt x="3891755" y="-46875"/>
                  <a:pt x="3935898" y="50457"/>
                  <a:pt x="4151400" y="0"/>
                </a:cubicBezTo>
                <a:cubicBezTo>
                  <a:pt x="4366902" y="-50457"/>
                  <a:pt x="4642277" y="73003"/>
                  <a:pt x="4833454" y="0"/>
                </a:cubicBezTo>
                <a:cubicBezTo>
                  <a:pt x="4843429" y="128567"/>
                  <a:pt x="4827450" y="299456"/>
                  <a:pt x="4833454" y="572245"/>
                </a:cubicBezTo>
                <a:cubicBezTo>
                  <a:pt x="4725112" y="587648"/>
                  <a:pt x="4556043" y="546650"/>
                  <a:pt x="4441407" y="572245"/>
                </a:cubicBezTo>
                <a:cubicBezTo>
                  <a:pt x="4326771" y="597840"/>
                  <a:pt x="4189205" y="543663"/>
                  <a:pt x="4049360" y="572245"/>
                </a:cubicBezTo>
                <a:cubicBezTo>
                  <a:pt x="3909515" y="600827"/>
                  <a:pt x="3747114" y="520533"/>
                  <a:pt x="3608979" y="572245"/>
                </a:cubicBezTo>
                <a:cubicBezTo>
                  <a:pt x="3470844" y="623957"/>
                  <a:pt x="3283783" y="567700"/>
                  <a:pt x="2975259" y="572245"/>
                </a:cubicBezTo>
                <a:cubicBezTo>
                  <a:pt x="2666735" y="576790"/>
                  <a:pt x="2727138" y="570116"/>
                  <a:pt x="2583213" y="572245"/>
                </a:cubicBezTo>
                <a:cubicBezTo>
                  <a:pt x="2439288" y="574374"/>
                  <a:pt x="2142620" y="544659"/>
                  <a:pt x="1949493" y="572245"/>
                </a:cubicBezTo>
                <a:cubicBezTo>
                  <a:pt x="1756366" y="599831"/>
                  <a:pt x="1573690" y="506857"/>
                  <a:pt x="1364108" y="572245"/>
                </a:cubicBezTo>
                <a:cubicBezTo>
                  <a:pt x="1154526" y="637633"/>
                  <a:pt x="958285" y="550783"/>
                  <a:pt x="778723" y="572245"/>
                </a:cubicBezTo>
                <a:cubicBezTo>
                  <a:pt x="599161" y="593707"/>
                  <a:pt x="189455" y="536869"/>
                  <a:pt x="0" y="572245"/>
                </a:cubicBezTo>
                <a:cubicBezTo>
                  <a:pt x="-14706" y="387935"/>
                  <a:pt x="40969" y="284063"/>
                  <a:pt x="0" y="0"/>
                </a:cubicBezTo>
                <a:close/>
              </a:path>
              <a:path w="4833454" h="572245" stroke="0" extrusionOk="0">
                <a:moveTo>
                  <a:pt x="0" y="0"/>
                </a:moveTo>
                <a:cubicBezTo>
                  <a:pt x="226379" y="-3406"/>
                  <a:pt x="256939" y="6717"/>
                  <a:pt x="488716" y="0"/>
                </a:cubicBezTo>
                <a:cubicBezTo>
                  <a:pt x="720493" y="-6717"/>
                  <a:pt x="849062" y="59401"/>
                  <a:pt x="1025766" y="0"/>
                </a:cubicBezTo>
                <a:cubicBezTo>
                  <a:pt x="1202470" y="-59401"/>
                  <a:pt x="1335611" y="32877"/>
                  <a:pt x="1417813" y="0"/>
                </a:cubicBezTo>
                <a:cubicBezTo>
                  <a:pt x="1500015" y="-32877"/>
                  <a:pt x="1708046" y="14377"/>
                  <a:pt x="1858195" y="0"/>
                </a:cubicBezTo>
                <a:cubicBezTo>
                  <a:pt x="2008344" y="-14377"/>
                  <a:pt x="2337859" y="27424"/>
                  <a:pt x="2491914" y="0"/>
                </a:cubicBezTo>
                <a:cubicBezTo>
                  <a:pt x="2645969" y="-27424"/>
                  <a:pt x="2822796" y="69481"/>
                  <a:pt x="3125634" y="0"/>
                </a:cubicBezTo>
                <a:cubicBezTo>
                  <a:pt x="3428472" y="-69481"/>
                  <a:pt x="3435771" y="48377"/>
                  <a:pt x="3614349" y="0"/>
                </a:cubicBezTo>
                <a:cubicBezTo>
                  <a:pt x="3792928" y="-48377"/>
                  <a:pt x="3883864" y="3753"/>
                  <a:pt x="4054731" y="0"/>
                </a:cubicBezTo>
                <a:cubicBezTo>
                  <a:pt x="4225598" y="-3753"/>
                  <a:pt x="4595450" y="45927"/>
                  <a:pt x="4833454" y="0"/>
                </a:cubicBezTo>
                <a:cubicBezTo>
                  <a:pt x="4834313" y="153091"/>
                  <a:pt x="4832495" y="451139"/>
                  <a:pt x="4833454" y="572245"/>
                </a:cubicBezTo>
                <a:cubicBezTo>
                  <a:pt x="4582587" y="630404"/>
                  <a:pt x="4501035" y="542439"/>
                  <a:pt x="4296404" y="572245"/>
                </a:cubicBezTo>
                <a:cubicBezTo>
                  <a:pt x="4091773" y="602051"/>
                  <a:pt x="3962605" y="547439"/>
                  <a:pt x="3856022" y="572245"/>
                </a:cubicBezTo>
                <a:cubicBezTo>
                  <a:pt x="3749439" y="597051"/>
                  <a:pt x="3511248" y="534093"/>
                  <a:pt x="3222303" y="572245"/>
                </a:cubicBezTo>
                <a:cubicBezTo>
                  <a:pt x="2933358" y="610397"/>
                  <a:pt x="3025812" y="547373"/>
                  <a:pt x="2830256" y="572245"/>
                </a:cubicBezTo>
                <a:cubicBezTo>
                  <a:pt x="2634700" y="597117"/>
                  <a:pt x="2518188" y="546560"/>
                  <a:pt x="2244871" y="572245"/>
                </a:cubicBezTo>
                <a:cubicBezTo>
                  <a:pt x="1971554" y="597930"/>
                  <a:pt x="1949136" y="533859"/>
                  <a:pt x="1852824" y="572245"/>
                </a:cubicBezTo>
                <a:cubicBezTo>
                  <a:pt x="1756512" y="610631"/>
                  <a:pt x="1551672" y="530156"/>
                  <a:pt x="1315774" y="572245"/>
                </a:cubicBezTo>
                <a:cubicBezTo>
                  <a:pt x="1079876" y="614334"/>
                  <a:pt x="1066366" y="568541"/>
                  <a:pt x="923727" y="572245"/>
                </a:cubicBezTo>
                <a:cubicBezTo>
                  <a:pt x="781088" y="575949"/>
                  <a:pt x="451727" y="503000"/>
                  <a:pt x="0" y="572245"/>
                </a:cubicBezTo>
                <a:cubicBezTo>
                  <a:pt x="-24906" y="424398"/>
                  <a:pt x="43222" y="160256"/>
                  <a:pt x="0" y="0"/>
                </a:cubicBezTo>
                <a:close/>
              </a:path>
            </a:pathLst>
          </a:custGeom>
          <a:solidFill>
            <a:srgbClr val="FFC000">
              <a:lumMod val="20000"/>
              <a:lumOff val="80000"/>
            </a:srgbClr>
          </a:solidFill>
          <a:ln w="38100" cap="flat" cmpd="sng" algn="ctr">
            <a:solidFill>
              <a:srgbClr val="FFC000">
                <a:lumMod val="50000"/>
              </a:srgbClr>
            </a:solidFill>
            <a:prstDash val="solid"/>
            <a:miter lim="800000"/>
            <a:extLst>
              <a:ext uri="{C807C97D-BFC1-408E-A445-0C87EB9F89A2}">
                <ask:lineSketchStyleProps xmlns:ask="http://schemas.microsoft.com/office/drawing/2018/sketchyshapes" sd="3922137313">
                  <a:prstGeom prst="rect">
                    <a:avLst/>
                  </a:prstGeom>
                  <ask:type>
                    <ask:lineSketchScribble/>
                  </ask:type>
                </ask:lineSketchStyleProps>
              </a:ext>
            </a:extLst>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50000"/>
                  </a:srgbClr>
                </a:solidFill>
                <a:effectLst/>
                <a:uLnTx/>
                <a:uFillTx/>
                <a:latin typeface="Open Sans" pitchFamily="2" charset="0"/>
                <a:ea typeface="Open Sans" pitchFamily="2" charset="0"/>
                <a:cs typeface="Open Sans" pitchFamily="2" charset="0"/>
              </a:rPr>
              <a:t>In-network Compression and Aggregation</a:t>
            </a:r>
          </a:p>
        </p:txBody>
      </p:sp>
      <p:sp>
        <p:nvSpPr>
          <p:cNvPr id="4" name="Rectangle 3">
            <a:extLst>
              <a:ext uri="{FF2B5EF4-FFF2-40B4-BE49-F238E27FC236}">
                <a16:creationId xmlns:a16="http://schemas.microsoft.com/office/drawing/2014/main" id="{E4BD03E8-CC24-D172-1B27-983A22AE9E97}"/>
              </a:ext>
            </a:extLst>
          </p:cNvPr>
          <p:cNvSpPr/>
          <p:nvPr/>
        </p:nvSpPr>
        <p:spPr>
          <a:xfrm>
            <a:off x="10252521" y="777470"/>
            <a:ext cx="1939479" cy="627724"/>
          </a:xfrm>
          <a:custGeom>
            <a:avLst/>
            <a:gdLst>
              <a:gd name="connsiteX0" fmla="*/ 0 w 1939479"/>
              <a:gd name="connsiteY0" fmla="*/ 0 h 627724"/>
              <a:gd name="connsiteX1" fmla="*/ 426685 w 1939479"/>
              <a:gd name="connsiteY1" fmla="*/ 0 h 627724"/>
              <a:gd name="connsiteX2" fmla="*/ 892160 w 1939479"/>
              <a:gd name="connsiteY2" fmla="*/ 0 h 627724"/>
              <a:gd name="connsiteX3" fmla="*/ 1396425 w 1939479"/>
              <a:gd name="connsiteY3" fmla="*/ 0 h 627724"/>
              <a:gd name="connsiteX4" fmla="*/ 1939479 w 1939479"/>
              <a:gd name="connsiteY4" fmla="*/ 0 h 627724"/>
              <a:gd name="connsiteX5" fmla="*/ 1939479 w 1939479"/>
              <a:gd name="connsiteY5" fmla="*/ 326416 h 627724"/>
              <a:gd name="connsiteX6" fmla="*/ 1939479 w 1939479"/>
              <a:gd name="connsiteY6" fmla="*/ 627724 h 627724"/>
              <a:gd name="connsiteX7" fmla="*/ 1415820 w 1939479"/>
              <a:gd name="connsiteY7" fmla="*/ 627724 h 627724"/>
              <a:gd name="connsiteX8" fmla="*/ 989134 w 1939479"/>
              <a:gd name="connsiteY8" fmla="*/ 627724 h 627724"/>
              <a:gd name="connsiteX9" fmla="*/ 484870 w 1939479"/>
              <a:gd name="connsiteY9" fmla="*/ 627724 h 627724"/>
              <a:gd name="connsiteX10" fmla="*/ 0 w 1939479"/>
              <a:gd name="connsiteY10" fmla="*/ 627724 h 627724"/>
              <a:gd name="connsiteX11" fmla="*/ 0 w 1939479"/>
              <a:gd name="connsiteY11" fmla="*/ 307585 h 627724"/>
              <a:gd name="connsiteX12" fmla="*/ 0 w 1939479"/>
              <a:gd name="connsiteY12" fmla="*/ 0 h 627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939479" h="627724" fill="none" extrusionOk="0">
                <a:moveTo>
                  <a:pt x="0" y="0"/>
                </a:moveTo>
                <a:cubicBezTo>
                  <a:pt x="94954" y="-29823"/>
                  <a:pt x="280857" y="7628"/>
                  <a:pt x="426685" y="0"/>
                </a:cubicBezTo>
                <a:cubicBezTo>
                  <a:pt x="572514" y="-7628"/>
                  <a:pt x="762859" y="7908"/>
                  <a:pt x="892160" y="0"/>
                </a:cubicBezTo>
                <a:cubicBezTo>
                  <a:pt x="1021461" y="-7908"/>
                  <a:pt x="1173193" y="53206"/>
                  <a:pt x="1396425" y="0"/>
                </a:cubicBezTo>
                <a:cubicBezTo>
                  <a:pt x="1619657" y="-53206"/>
                  <a:pt x="1670969" y="10657"/>
                  <a:pt x="1939479" y="0"/>
                </a:cubicBezTo>
                <a:cubicBezTo>
                  <a:pt x="1959792" y="158425"/>
                  <a:pt x="1929741" y="226722"/>
                  <a:pt x="1939479" y="326416"/>
                </a:cubicBezTo>
                <a:cubicBezTo>
                  <a:pt x="1949217" y="426110"/>
                  <a:pt x="1935245" y="500124"/>
                  <a:pt x="1939479" y="627724"/>
                </a:cubicBezTo>
                <a:cubicBezTo>
                  <a:pt x="1765119" y="634284"/>
                  <a:pt x="1537032" y="586507"/>
                  <a:pt x="1415820" y="627724"/>
                </a:cubicBezTo>
                <a:cubicBezTo>
                  <a:pt x="1294608" y="668941"/>
                  <a:pt x="1113746" y="602599"/>
                  <a:pt x="989134" y="627724"/>
                </a:cubicBezTo>
                <a:cubicBezTo>
                  <a:pt x="864522" y="652849"/>
                  <a:pt x="614827" y="579923"/>
                  <a:pt x="484870" y="627724"/>
                </a:cubicBezTo>
                <a:cubicBezTo>
                  <a:pt x="354913" y="675525"/>
                  <a:pt x="117658" y="593357"/>
                  <a:pt x="0" y="627724"/>
                </a:cubicBezTo>
                <a:cubicBezTo>
                  <a:pt x="-12259" y="473895"/>
                  <a:pt x="37733" y="453178"/>
                  <a:pt x="0" y="307585"/>
                </a:cubicBezTo>
                <a:cubicBezTo>
                  <a:pt x="-37733" y="161992"/>
                  <a:pt x="19337" y="135517"/>
                  <a:pt x="0" y="0"/>
                </a:cubicBezTo>
                <a:close/>
              </a:path>
              <a:path w="1939479" h="627724" stroke="0" extrusionOk="0">
                <a:moveTo>
                  <a:pt x="0" y="0"/>
                </a:moveTo>
                <a:cubicBezTo>
                  <a:pt x="187240" y="-19597"/>
                  <a:pt x="272716" y="29522"/>
                  <a:pt x="465475" y="0"/>
                </a:cubicBezTo>
                <a:cubicBezTo>
                  <a:pt x="658235" y="-29522"/>
                  <a:pt x="843657" y="44943"/>
                  <a:pt x="950345" y="0"/>
                </a:cubicBezTo>
                <a:cubicBezTo>
                  <a:pt x="1057033" y="-44943"/>
                  <a:pt x="1253042" y="37590"/>
                  <a:pt x="1377030" y="0"/>
                </a:cubicBezTo>
                <a:cubicBezTo>
                  <a:pt x="1501018" y="-37590"/>
                  <a:pt x="1785301" y="44693"/>
                  <a:pt x="1939479" y="0"/>
                </a:cubicBezTo>
                <a:cubicBezTo>
                  <a:pt x="1947623" y="71736"/>
                  <a:pt x="1913600" y="193466"/>
                  <a:pt x="1939479" y="326416"/>
                </a:cubicBezTo>
                <a:cubicBezTo>
                  <a:pt x="1965358" y="459366"/>
                  <a:pt x="1928545" y="555116"/>
                  <a:pt x="1939479" y="627724"/>
                </a:cubicBezTo>
                <a:cubicBezTo>
                  <a:pt x="1822996" y="678665"/>
                  <a:pt x="1667708" y="587832"/>
                  <a:pt x="1435214" y="627724"/>
                </a:cubicBezTo>
                <a:cubicBezTo>
                  <a:pt x="1202721" y="667616"/>
                  <a:pt x="1055376" y="616215"/>
                  <a:pt x="950345" y="627724"/>
                </a:cubicBezTo>
                <a:cubicBezTo>
                  <a:pt x="845314" y="639233"/>
                  <a:pt x="704877" y="601218"/>
                  <a:pt x="465475" y="627724"/>
                </a:cubicBezTo>
                <a:cubicBezTo>
                  <a:pt x="226073" y="654230"/>
                  <a:pt x="147533" y="602556"/>
                  <a:pt x="0" y="627724"/>
                </a:cubicBezTo>
                <a:cubicBezTo>
                  <a:pt x="-39001" y="560492"/>
                  <a:pt x="35238" y="371757"/>
                  <a:pt x="0" y="301308"/>
                </a:cubicBezTo>
                <a:cubicBezTo>
                  <a:pt x="-35238" y="230859"/>
                  <a:pt x="695" y="102307"/>
                  <a:pt x="0" y="0"/>
                </a:cubicBezTo>
                <a:close/>
              </a:path>
            </a:pathLst>
          </a:custGeom>
          <a:solidFill>
            <a:srgbClr val="FFC000">
              <a:lumMod val="20000"/>
              <a:lumOff val="80000"/>
            </a:srgbClr>
          </a:solidFill>
          <a:ln w="38100" cap="flat" cmpd="sng" algn="ctr">
            <a:solidFill>
              <a:srgbClr val="FFC000">
                <a:lumMod val="50000"/>
              </a:srgbClr>
            </a:solidFill>
            <a:prstDash val="solid"/>
            <a:miter lim="800000"/>
            <a:extLst>
              <a:ext uri="{C807C97D-BFC1-408E-A445-0C87EB9F89A2}">
                <ask:lineSketchStyleProps xmlns:ask="http://schemas.microsoft.com/office/drawing/2018/sketchyshapes" sd="3922137313">
                  <a:prstGeom prst="rect">
                    <a:avLst/>
                  </a:prstGeom>
                  <ask:type>
                    <ask:lineSketchScribble/>
                  </ask:type>
                </ask:lineSketchStyleProps>
              </a:ext>
            </a:extLst>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50000"/>
                  </a:srgbClr>
                </a:solidFill>
                <a:effectLst/>
                <a:uLnTx/>
                <a:uFillTx/>
                <a:latin typeface="Open Sans" pitchFamily="2" charset="0"/>
                <a:ea typeface="Open Sans" pitchFamily="2" charset="0"/>
                <a:cs typeface="Open Sans" pitchFamily="2" charset="0"/>
              </a:rPr>
              <a:t>Adaptive </a:t>
            </a:r>
            <a:r>
              <a:rPr kumimoji="0" lang="en-US" sz="2000" b="1" i="0" u="none" strike="noStrike" kern="1200" cap="none" spc="0" normalizeH="0" baseline="0" noProof="0" dirty="0" err="1">
                <a:ln>
                  <a:noFill/>
                </a:ln>
                <a:solidFill>
                  <a:srgbClr val="FFC000">
                    <a:lumMod val="50000"/>
                  </a:srgbClr>
                </a:solidFill>
                <a:effectLst/>
                <a:uLnTx/>
                <a:uFillTx/>
                <a:latin typeface="Open Sans" pitchFamily="2" charset="0"/>
                <a:ea typeface="Open Sans" pitchFamily="2" charset="0"/>
                <a:cs typeface="Open Sans" pitchFamily="2" charset="0"/>
              </a:rPr>
              <a:t>smartNICs</a:t>
            </a:r>
            <a:endParaRPr kumimoji="0" lang="en-US" sz="2000" b="1" i="0" u="none" strike="noStrike" kern="1200" cap="none" spc="0" normalizeH="0" baseline="0" noProof="0" dirty="0">
              <a:ln>
                <a:noFill/>
              </a:ln>
              <a:solidFill>
                <a:srgbClr val="FFC000">
                  <a:lumMod val="50000"/>
                </a:srgbClr>
              </a:solidFill>
              <a:effectLst/>
              <a:uLnTx/>
              <a:uFillTx/>
              <a:latin typeface="Open Sans" pitchFamily="2" charset="0"/>
              <a:ea typeface="Open Sans" pitchFamily="2" charset="0"/>
              <a:cs typeface="Open Sans" pitchFamily="2" charset="0"/>
            </a:endParaRPr>
          </a:p>
        </p:txBody>
      </p:sp>
      <p:grpSp>
        <p:nvGrpSpPr>
          <p:cNvPr id="8" name="Group 7">
            <a:extLst>
              <a:ext uri="{FF2B5EF4-FFF2-40B4-BE49-F238E27FC236}">
                <a16:creationId xmlns:a16="http://schemas.microsoft.com/office/drawing/2014/main" id="{D8C34A02-E361-327F-86D1-02DE5D5931C4}"/>
              </a:ext>
            </a:extLst>
          </p:cNvPr>
          <p:cNvGrpSpPr/>
          <p:nvPr/>
        </p:nvGrpSpPr>
        <p:grpSpPr>
          <a:xfrm>
            <a:off x="193421" y="1228162"/>
            <a:ext cx="8279795" cy="1181000"/>
            <a:chOff x="193421" y="1228162"/>
            <a:chExt cx="8279795" cy="1181000"/>
          </a:xfrm>
        </p:grpSpPr>
        <p:sp>
          <p:nvSpPr>
            <p:cNvPr id="26" name="Content Placeholder 2">
              <a:extLst>
                <a:ext uri="{FF2B5EF4-FFF2-40B4-BE49-F238E27FC236}">
                  <a16:creationId xmlns:a16="http://schemas.microsoft.com/office/drawing/2014/main" id="{50557F7D-D015-A95A-5497-F5357D0B16FD}"/>
                </a:ext>
              </a:extLst>
            </p:cNvPr>
            <p:cNvSpPr txBox="1">
              <a:spLocks/>
            </p:cNvSpPr>
            <p:nvPr/>
          </p:nvSpPr>
          <p:spPr>
            <a:xfrm>
              <a:off x="193421" y="1228162"/>
              <a:ext cx="6349883" cy="118100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Gill Sans"/>
                  <a:ea typeface="Gill Sans"/>
                  <a:cs typeface="Gill Sans"/>
                  <a:sym typeface="Gill Sans"/>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Gill Sans"/>
                  <a:ea typeface="Gill Sans"/>
                  <a:cs typeface="Gill Sans"/>
                  <a:sym typeface="Gill Sans"/>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Gill Sans"/>
                  <a:ea typeface="Gill Sans"/>
                  <a:cs typeface="Gill Sans"/>
                  <a:sym typeface="Gill Sans"/>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r>
                <a:rPr lang="en-US" altLang="en-US" sz="2000" b="1" dirty="0">
                  <a:solidFill>
                    <a:srgbClr val="1C4587"/>
                  </a:solidFill>
                  <a:latin typeface="Georgia" panose="02040502050405020303" pitchFamily="18" charset="0"/>
                </a:rPr>
                <a:t>Tensor Homomorphic Compression (</a:t>
              </a:r>
              <a:r>
                <a:rPr lang="en-US" altLang="en-US" sz="2000" b="1" i="1" dirty="0">
                  <a:solidFill>
                    <a:srgbClr val="1C4587"/>
                  </a:solidFill>
                  <a:latin typeface="Georgia" panose="02040502050405020303" pitchFamily="18" charset="0"/>
                </a:rPr>
                <a:t>THC</a:t>
              </a:r>
              <a:r>
                <a:rPr lang="en-US" altLang="en-US" sz="2000" b="1" dirty="0">
                  <a:solidFill>
                    <a:srgbClr val="1C4587"/>
                  </a:solidFill>
                  <a:latin typeface="Georgia" panose="02040502050405020303" pitchFamily="18" charset="0"/>
                </a:rPr>
                <a:t>) </a:t>
              </a:r>
              <a:endParaRPr lang="en-US" altLang="en-US" sz="2000" dirty="0">
                <a:solidFill>
                  <a:srgbClr val="1C4587"/>
                </a:solidFill>
                <a:latin typeface="Georgia" panose="02040502050405020303" pitchFamily="18" charset="0"/>
              </a:endParaRPr>
            </a:p>
            <a:p>
              <a:pPr lvl="1"/>
              <a:r>
                <a:rPr lang="en-US" altLang="en-US" sz="2000" dirty="0">
                  <a:solidFill>
                    <a:srgbClr val="1C4587"/>
                  </a:solidFill>
                  <a:latin typeface="Georgia" panose="02040502050405020303" pitchFamily="18" charset="0"/>
                </a:rPr>
                <a:t>Compress gradients to reduce collective traffic</a:t>
              </a:r>
            </a:p>
            <a:p>
              <a:pPr lvl="1"/>
              <a:r>
                <a:rPr lang="en-US" altLang="en-US" sz="2000" dirty="0">
                  <a:solidFill>
                    <a:srgbClr val="1C4587"/>
                  </a:solidFill>
                  <a:latin typeface="Georgia" panose="02040502050405020303" pitchFamily="18" charset="0"/>
                </a:rPr>
                <a:t>Direct aggregation of </a:t>
              </a:r>
              <a:r>
                <a:rPr lang="en-US" altLang="en-US" sz="2000" i="1" dirty="0">
                  <a:solidFill>
                    <a:srgbClr val="1C4587"/>
                  </a:solidFill>
                  <a:latin typeface="Georgia" panose="02040502050405020303" pitchFamily="18" charset="0"/>
                </a:rPr>
                <a:t>compressed</a:t>
              </a:r>
              <a:r>
                <a:rPr lang="en-US" altLang="en-US" sz="2000" dirty="0">
                  <a:solidFill>
                    <a:srgbClr val="1C4587"/>
                  </a:solidFill>
                  <a:latin typeface="Georgia" panose="02040502050405020303" pitchFamily="18" charset="0"/>
                </a:rPr>
                <a:t> gradients</a:t>
              </a:r>
              <a:endParaRPr lang="en-US" altLang="en-US" sz="1800" dirty="0">
                <a:solidFill>
                  <a:srgbClr val="0F2E4C"/>
                </a:solidFill>
                <a:latin typeface="Georgia" panose="02040502050405020303" pitchFamily="18" charset="0"/>
              </a:endParaRPr>
            </a:p>
            <a:p>
              <a:endParaRPr lang="en-US" altLang="en-US" sz="2200" dirty="0">
                <a:solidFill>
                  <a:srgbClr val="0F2E4C"/>
                </a:solidFill>
                <a:latin typeface="Georgia" panose="02040502050405020303" pitchFamily="18" charset="0"/>
              </a:endParaRPr>
            </a:p>
            <a:p>
              <a:endParaRPr lang="en-US" sz="2200" b="1" dirty="0">
                <a:latin typeface="Source Sans Pro" panose="020B0503030403020204" pitchFamily="34" charset="0"/>
                <a:ea typeface="Source Sans Pro" panose="020B0503030403020204" pitchFamily="34" charset="0"/>
              </a:endParaRPr>
            </a:p>
            <a:p>
              <a:pPr lvl="1"/>
              <a:endParaRPr lang="en-US" altLang="en-US" sz="1800" dirty="0">
                <a:solidFill>
                  <a:srgbClr val="0F2E4C"/>
                </a:solidFill>
                <a:latin typeface="Georgia" panose="02040502050405020303" pitchFamily="18" charset="0"/>
              </a:endParaRPr>
            </a:p>
            <a:p>
              <a:endParaRPr lang="en-US" altLang="en-US" sz="1800" dirty="0">
                <a:solidFill>
                  <a:srgbClr val="0F2E4C"/>
                </a:solidFill>
                <a:latin typeface="Georgia" panose="02040502050405020303" pitchFamily="18" charset="0"/>
              </a:endParaRPr>
            </a:p>
          </p:txBody>
        </p:sp>
        <p:sp>
          <p:nvSpPr>
            <p:cNvPr id="5" name="TextBox 4">
              <a:extLst>
                <a:ext uri="{FF2B5EF4-FFF2-40B4-BE49-F238E27FC236}">
                  <a16:creationId xmlns:a16="http://schemas.microsoft.com/office/drawing/2014/main" id="{C658D6B1-1CBF-60B1-9EC6-28C3F3820180}"/>
                </a:ext>
              </a:extLst>
            </p:cNvPr>
            <p:cNvSpPr txBox="1"/>
            <p:nvPr/>
          </p:nvSpPr>
          <p:spPr>
            <a:xfrm>
              <a:off x="5823603" y="1351826"/>
              <a:ext cx="2649613" cy="615553"/>
            </a:xfrm>
            <a:prstGeom prst="rect">
              <a:avLst/>
            </a:prstGeom>
            <a:noFill/>
          </p:spPr>
          <p:txBody>
            <a:bodyPr wrap="square">
              <a:spAutoFit/>
            </a:bodyPr>
            <a:lstStyle/>
            <a:p>
              <a:pPr lvl="1"/>
              <a:r>
                <a:rPr lang="en-US" sz="1600" dirty="0"/>
                <a:t>[M. Yu, Harvard]</a:t>
              </a:r>
            </a:p>
            <a:p>
              <a:pPr marL="742950" lvl="1" indent="-285750">
                <a:buFont typeface="Courier New" panose="02070309020205020404" pitchFamily="49" charset="0"/>
                <a:buChar char="o"/>
              </a:pPr>
              <a:endParaRPr lang="en-US" sz="1800" dirty="0"/>
            </a:p>
          </p:txBody>
        </p:sp>
      </p:grpSp>
      <p:sp>
        <p:nvSpPr>
          <p:cNvPr id="7" name="Content Placeholder 2">
            <a:extLst>
              <a:ext uri="{FF2B5EF4-FFF2-40B4-BE49-F238E27FC236}">
                <a16:creationId xmlns:a16="http://schemas.microsoft.com/office/drawing/2014/main" id="{6CB759A2-6E45-BC51-35BF-6088DDF1C16A}"/>
              </a:ext>
            </a:extLst>
          </p:cNvPr>
          <p:cNvSpPr txBox="1">
            <a:spLocks/>
          </p:cNvSpPr>
          <p:nvPr/>
        </p:nvSpPr>
        <p:spPr>
          <a:xfrm>
            <a:off x="193421" y="2505231"/>
            <a:ext cx="11848762" cy="116824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Gill Sans"/>
                <a:ea typeface="Gill Sans"/>
                <a:cs typeface="Gill Sans"/>
                <a:sym typeface="Gill Sans"/>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Gill Sans"/>
                <a:ea typeface="Gill Sans"/>
                <a:cs typeface="Gill Sans"/>
                <a:sym typeface="Gill Sans"/>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Gill Sans"/>
                <a:ea typeface="Gill Sans"/>
                <a:cs typeface="Gill Sans"/>
                <a:sym typeface="Gill Sans"/>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Gill Sans"/>
                <a:ea typeface="Gill Sans"/>
                <a:cs typeface="Gill Sans"/>
                <a:sym typeface="Gill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r>
              <a:rPr lang="en-US" altLang="en-US" sz="2000" b="1" dirty="0" err="1">
                <a:solidFill>
                  <a:srgbClr val="1C4587"/>
                </a:solidFill>
                <a:latin typeface="Georgia" panose="02040502050405020303" pitchFamily="18" charset="0"/>
              </a:rPr>
              <a:t>SmartNICs</a:t>
            </a:r>
            <a:r>
              <a:rPr lang="en-US" altLang="en-US" sz="2000" b="1" dirty="0">
                <a:solidFill>
                  <a:srgbClr val="1C4587"/>
                </a:solidFill>
                <a:latin typeface="Georgia" panose="02040502050405020303" pitchFamily="18" charset="0"/>
              </a:rPr>
              <a:t>: Faster host-NIC communication and offloading computation</a:t>
            </a:r>
          </a:p>
          <a:p>
            <a:r>
              <a:rPr lang="en-US" altLang="en-US" sz="2000" b="1" dirty="0">
                <a:solidFill>
                  <a:srgbClr val="1C4587"/>
                </a:solidFill>
                <a:latin typeface="Georgia" panose="02040502050405020303" pitchFamily="18" charset="0"/>
              </a:rPr>
              <a:t>Computation in Switches</a:t>
            </a:r>
            <a:endParaRPr lang="en-US" altLang="en-US" sz="1800" dirty="0">
              <a:solidFill>
                <a:srgbClr val="0F2E4C"/>
              </a:solidFill>
              <a:latin typeface="Georgia" panose="02040502050405020303" pitchFamily="18" charset="0"/>
            </a:endParaRPr>
          </a:p>
          <a:p>
            <a:endParaRPr lang="en-US" altLang="en-US" sz="1800" dirty="0">
              <a:solidFill>
                <a:srgbClr val="0F2E4C"/>
              </a:solidFill>
              <a:latin typeface="Georgia" panose="02040502050405020303" pitchFamily="18" charset="0"/>
            </a:endParaRPr>
          </a:p>
        </p:txBody>
      </p:sp>
    </p:spTree>
    <p:extLst>
      <p:ext uri="{BB962C8B-B14F-4D97-AF65-F5344CB8AC3E}">
        <p14:creationId xmlns:p14="http://schemas.microsoft.com/office/powerpoint/2010/main" val="585300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2.4|1.6"/>
</p:tagLst>
</file>

<file path=ppt/tags/tag2.xml><?xml version="1.0" encoding="utf-8"?>
<p:tagLst xmlns:a="http://schemas.openxmlformats.org/drawingml/2006/main" xmlns:r="http://schemas.openxmlformats.org/officeDocument/2006/relationships" xmlns:p="http://schemas.openxmlformats.org/presentationml/2006/main">
  <p:tag name="TIMING" val="|12.4|1.6"/>
</p:tagLst>
</file>

<file path=ppt/tags/tag3.xml><?xml version="1.0" encoding="utf-8"?>
<p:tagLst xmlns:a="http://schemas.openxmlformats.org/drawingml/2006/main" xmlns:r="http://schemas.openxmlformats.org/officeDocument/2006/relationships" xmlns:p="http://schemas.openxmlformats.org/presentationml/2006/main">
  <p:tag name="TIMING" val="|12.7|10.4"/>
</p:tagLst>
</file>

<file path=ppt/tags/tag4.xml><?xml version="1.0" encoding="utf-8"?>
<p:tagLst xmlns:a="http://schemas.openxmlformats.org/drawingml/2006/main" xmlns:r="http://schemas.openxmlformats.org/officeDocument/2006/relationships" xmlns:p="http://schemas.openxmlformats.org/presentationml/2006/main">
  <p:tag name="TIMING" val="|12.7|10.4"/>
</p:tagLst>
</file>

<file path=ppt/tags/tag5.xml><?xml version="1.0" encoding="utf-8"?>
<p:tagLst xmlns:a="http://schemas.openxmlformats.org/drawingml/2006/main" xmlns:r="http://schemas.openxmlformats.org/officeDocument/2006/relationships" xmlns:p="http://schemas.openxmlformats.org/presentationml/2006/main">
  <p:tag name="TIMING" val="|12.7|10.4"/>
</p:tagLst>
</file>

<file path=ppt/tags/tag6.xml><?xml version="1.0" encoding="utf-8"?>
<p:tagLst xmlns:a="http://schemas.openxmlformats.org/drawingml/2006/main" xmlns:r="http://schemas.openxmlformats.org/officeDocument/2006/relationships" xmlns:p="http://schemas.openxmlformats.org/presentationml/2006/main">
  <p:tag name="TIMING" val="|9.1|3.5"/>
</p:tagLst>
</file>

<file path=ppt/tags/tag7.xml><?xml version="1.0" encoding="utf-8"?>
<p:tagLst xmlns:a="http://schemas.openxmlformats.org/drawingml/2006/main" xmlns:r="http://schemas.openxmlformats.org/officeDocument/2006/relationships" xmlns:p="http://schemas.openxmlformats.org/presentationml/2006/main">
  <p:tag name="TIMING" val="|9.1|3.5"/>
</p:tagLst>
</file>

<file path=ppt/tags/tag8.xml><?xml version="1.0" encoding="utf-8"?>
<p:tagLst xmlns:a="http://schemas.openxmlformats.org/drawingml/2006/main" xmlns:r="http://schemas.openxmlformats.org/officeDocument/2006/relationships" xmlns:p="http://schemas.openxmlformats.org/presentationml/2006/main">
  <p:tag name="TIMING" val="|9.1|3.5"/>
</p:tagLst>
</file>

<file path=ppt/tags/tag9.xml><?xml version="1.0" encoding="utf-8"?>
<p:tagLst xmlns:a="http://schemas.openxmlformats.org/drawingml/2006/main" xmlns:r="http://schemas.openxmlformats.org/officeDocument/2006/relationships" xmlns:p="http://schemas.openxmlformats.org/presentationml/2006/main">
  <p:tag name="TIMING" val="|4.3"/>
</p:tagLst>
</file>

<file path=ppt/tags/tag10.xml><?xml version="1.0" encoding="utf-8"?>
<p:tagLst xmlns:a="http://schemas.openxmlformats.org/drawingml/2006/main" xmlns:r="http://schemas.openxmlformats.org/officeDocument/2006/relationships" xmlns:p="http://schemas.openxmlformats.org/presentationml/2006/main">
  <p:tag name="TIMING" val="|4.3"/>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fTalk">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extLst>
    <a:ext uri="{05A4C25C-085E-4340-85A3-A5531E510DB2}">
      <thm15:themeFamily xmlns:thm15="http://schemas.microsoft.com/office/thememl/2012/main" name="ConfTalk" id="{147124CC-6CCD-E948-A3D7-D76FDEFEF6D6}" vid="{04A25C39-0CF0-8F47-BCF2-EF32F0A40C4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ConfTalk</Template>
  <TotalTime>27219</TotalTime>
  <Words>5818</Words>
  <Application>Microsoft Macintosh PowerPoint</Application>
  <PresentationFormat>Widescreen</PresentationFormat>
  <Paragraphs>1101</Paragraphs>
  <Slides>60</Slides>
  <Notes>50</Notes>
  <HiddenSlides>0</HiddenSlides>
  <MMClips>0</MMClips>
  <ScaleCrop>false</ScaleCrop>
  <HeadingPairs>
    <vt:vector size="6" baseType="variant">
      <vt:variant>
        <vt:lpstr>Fonts Used</vt:lpstr>
      </vt:variant>
      <vt:variant>
        <vt:i4>25</vt:i4>
      </vt:variant>
      <vt:variant>
        <vt:lpstr>Theme</vt:lpstr>
      </vt:variant>
      <vt:variant>
        <vt:i4>1</vt:i4>
      </vt:variant>
      <vt:variant>
        <vt:lpstr>Slide Titles</vt:lpstr>
      </vt:variant>
      <vt:variant>
        <vt:i4>60</vt:i4>
      </vt:variant>
    </vt:vector>
  </HeadingPairs>
  <TitlesOfParts>
    <vt:vector size="86" baseType="lpstr">
      <vt:lpstr>Abadi MT Std</vt:lpstr>
      <vt:lpstr>Aptos</vt:lpstr>
      <vt:lpstr>Arial</vt:lpstr>
      <vt:lpstr>Calibri</vt:lpstr>
      <vt:lpstr>Calibri Light</vt:lpstr>
      <vt:lpstr>Cambria</vt:lpstr>
      <vt:lpstr>Cambria Math</vt:lpstr>
      <vt:lpstr>Consolas</vt:lpstr>
      <vt:lpstr>Courier New</vt:lpstr>
      <vt:lpstr>DM Sans</vt:lpstr>
      <vt:lpstr>Esteban</vt:lpstr>
      <vt:lpstr>ETBOOK ROMAN</vt:lpstr>
      <vt:lpstr>ETBookOT</vt:lpstr>
      <vt:lpstr>Geeza Pro</vt:lpstr>
      <vt:lpstr>Georgia</vt:lpstr>
      <vt:lpstr>Gill Sans MT</vt:lpstr>
      <vt:lpstr>Google Sans</vt:lpstr>
      <vt:lpstr>Helvetica</vt:lpstr>
      <vt:lpstr>Open Sans</vt:lpstr>
      <vt:lpstr>Open Sans Medium</vt:lpstr>
      <vt:lpstr>Open Sans SemiBold</vt:lpstr>
      <vt:lpstr>Source Sans Pro</vt:lpstr>
      <vt:lpstr>Source Sans Pro SemiBold</vt:lpstr>
      <vt:lpstr>Tahoma</vt:lpstr>
      <vt:lpstr>Wingdings</vt:lpstr>
      <vt:lpstr>ConfTalk</vt:lpstr>
      <vt:lpstr>Energy Consumption in AI Datacenters: Can We Address this Challenge?</vt:lpstr>
      <vt:lpstr>Data Center Energy Demands Are Increasing Fast</vt:lpstr>
      <vt:lpstr>PowerPoint Presentation</vt:lpstr>
      <vt:lpstr>Principles to Address this Problem</vt:lpstr>
      <vt:lpstr>How Do We Make Progress?</vt:lpstr>
      <vt:lpstr>Compute</vt:lpstr>
      <vt:lpstr>Many Accelerators &amp;  More to Come</vt:lpstr>
      <vt:lpstr>An Ensemble of Accelerators</vt:lpstr>
      <vt:lpstr>Automatic Generation of Hardware Accelerators</vt:lpstr>
      <vt:lpstr>Allo: A Framework to Design Programmable Accelerators</vt:lpstr>
      <vt:lpstr>PowerPoint Presentation</vt:lpstr>
      <vt:lpstr>PowerPoint Presentation</vt:lpstr>
      <vt:lpstr> An Open-Source Software Framework to Program Multiple Accelerators</vt:lpstr>
      <vt:lpstr>Communication</vt:lpstr>
      <vt:lpstr>What a Data Center Looks Like</vt:lpstr>
      <vt:lpstr>Many Places to Save Energy</vt:lpstr>
      <vt:lpstr>Efficient Communication Is Crucial</vt:lpstr>
      <vt:lpstr>PowerPoint Presentation</vt:lpstr>
      <vt:lpstr>Many Design Choices for Network Fabrics</vt:lpstr>
      <vt:lpstr> Programmable Photonics in Scale-up Domains</vt:lpstr>
      <vt:lpstr>Photonic Domains</vt:lpstr>
      <vt:lpstr>Improving Parallellization of ML Algorithms</vt:lpstr>
      <vt:lpstr>2D Tensor Parallelism</vt:lpstr>
      <vt:lpstr>2D Matrix Multiplication (GeMM)</vt:lpstr>
      <vt:lpstr>Baseline: 2D GeMM with Collective Communications</vt:lpstr>
      <vt:lpstr>3-way Sliced MeshSlice Algorithm (Iteration 0)</vt:lpstr>
      <vt:lpstr>3-way Sliced MeshSlice Algorithm (Iteration 1)</vt:lpstr>
      <vt:lpstr>Rich Design-Space of Network Topologies</vt:lpstr>
      <vt:lpstr>Emergence of New Collective Algorithms that are “Topology Aware”</vt:lpstr>
      <vt:lpstr>TACOS: Automatically Synthesize Collective Comm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Frameworks for Energy Efficiency</vt:lpstr>
      <vt:lpstr>Challenges To Make LLMs Energy-Efficient</vt:lpstr>
      <vt:lpstr>DynamoLLM: Energy-Management for LLM Inference</vt:lpstr>
      <vt:lpstr>DynamoLLM: Energy-Management for LLM Inference</vt:lpstr>
      <vt:lpstr>DynamoLLM: Energy-Management for LLM Inference</vt:lpstr>
      <vt:lpstr>Conclusions</vt:lpstr>
      <vt:lpstr>Thanks to Many Contributors</vt:lpstr>
      <vt:lpstr>Energy Consumption in AI Datacenters: Can We Address this Challenge?</vt:lpstr>
      <vt:lpstr>Re-start ML jobs within seconds of the failure</vt:lpstr>
      <vt:lpstr>Reliable Distributed Training</vt:lpstr>
      <vt:lpstr>Optimizing 2D GeMM</vt:lpstr>
      <vt:lpstr>New parallelization algorithm enables scalable and faster AI training</vt:lpstr>
      <vt:lpstr>Result: High Network Bandwidth Utilization</vt:lpstr>
      <vt:lpstr>PowerPoint Presentation</vt:lpstr>
      <vt:lpstr>OPTIREDUCE: Resilient and Tail-Optimal AllReduce for Distributed Deep Learning in the Cloud. NSDI ‘25</vt:lpstr>
      <vt:lpstr>PowerPoint Presentation</vt:lpstr>
      <vt:lpstr>PowerPoint Presentation</vt:lpstr>
      <vt:lpstr>PowerPoint Presentation</vt:lpstr>
      <vt:lpstr>DynamoLLM: Designing LLM Inference Clusters for Performance and Energy Efficiency [HPCA’25]</vt:lpstr>
      <vt:lpstr>PowerPoint Presentation</vt:lpstr>
      <vt:lpstr>Distributed ML Workloads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Secure Hardware Processors</dc:title>
  <dc:creator>Mengjia Yan</dc:creator>
  <cp:lastModifiedBy>Torrellas, Josep</cp:lastModifiedBy>
  <cp:revision>2477</cp:revision>
  <cp:lastPrinted>2019-07-25T06:13:10Z</cp:lastPrinted>
  <dcterms:created xsi:type="dcterms:W3CDTF">2018-09-25T00:41:29Z</dcterms:created>
  <dcterms:modified xsi:type="dcterms:W3CDTF">2026-04-30T04:51:20Z</dcterms:modified>
</cp:coreProperties>
</file>