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Economica"/>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Economica-italic.fntdata"/><Relationship Id="rId20" Type="http://schemas.openxmlformats.org/officeDocument/2006/relationships/slide" Target="slides/slide15.xml"/><Relationship Id="rId42" Type="http://schemas.openxmlformats.org/officeDocument/2006/relationships/font" Target="fonts/OpenSans-regular.fntdata"/><Relationship Id="rId41" Type="http://schemas.openxmlformats.org/officeDocument/2006/relationships/font" Target="fonts/Economica-boldItalic.fntdata"/><Relationship Id="rId22" Type="http://schemas.openxmlformats.org/officeDocument/2006/relationships/slide" Target="slides/slide17.xml"/><Relationship Id="rId44" Type="http://schemas.openxmlformats.org/officeDocument/2006/relationships/font" Target="fonts/OpenSans-italic.fntdata"/><Relationship Id="rId21" Type="http://schemas.openxmlformats.org/officeDocument/2006/relationships/slide" Target="slides/slide16.xml"/><Relationship Id="rId43" Type="http://schemas.openxmlformats.org/officeDocument/2006/relationships/font" Target="fonts/OpenSans-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OpenSans-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Economica-bold.fntdata"/><Relationship Id="rId16" Type="http://schemas.openxmlformats.org/officeDocument/2006/relationships/slide" Target="slides/slide11.xml"/><Relationship Id="rId38" Type="http://schemas.openxmlformats.org/officeDocument/2006/relationships/font" Target="fonts/Economic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Shape 288"/>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Shape 295"/>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Shape 30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Shape 315"/>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Shape 32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Shape 329"/>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Shape 33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Shape 34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Shape 35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Shape 36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Shape 369"/>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Shape 378"/>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600"/>
              </a:spcBef>
              <a:spcAft>
                <a:spcPts val="160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Shape 38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Shape 39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Shape 40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8" name="Shape 4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1.This is just an open thought, but what if you can move requests across dVols? Like have the per-core runtime move requests between dVols if they did not meet their quota? Maybe this won’t queue requests for bursty clients and there won’t be a spike in latency. </a:t>
            </a:r>
            <a:endParaRPr/>
          </a:p>
          <a:p>
            <a:pPr indent="0" lvl="0" marL="0" rtl="0">
              <a:spcBef>
                <a:spcPts val="0"/>
              </a:spcBef>
              <a:spcAft>
                <a:spcPts val="0"/>
              </a:spcAft>
              <a:buNone/>
            </a:pPr>
            <a:r>
              <a:t/>
            </a:r>
            <a:endParaRPr/>
          </a:p>
          <a:p>
            <a:pPr indent="0" lvl="0" marL="0" rtl="0">
              <a:spcBef>
                <a:spcPts val="0"/>
              </a:spcBef>
              <a:spcAft>
                <a:spcPts val="0"/>
              </a:spcAft>
              <a:buNone/>
            </a:pPr>
            <a:r>
              <a:rPr lang="en"/>
              <a:t>2. The SCM restricts the performance of a dVol to a single core and device, and this drastically reduces performance elasticity. Maybe split the dVol across multiple cores?</a:t>
            </a:r>
            <a:endParaRPr/>
          </a:p>
          <a:p>
            <a:pPr indent="0" lvl="0" marL="0" rtl="0">
              <a:spcBef>
                <a:spcPts val="0"/>
              </a:spcBef>
              <a:spcAft>
                <a:spcPts val="0"/>
              </a:spcAft>
              <a:buNone/>
            </a:pPr>
            <a:r>
              <a:t/>
            </a:r>
            <a:endParaRPr/>
          </a:p>
          <a:p>
            <a:pPr indent="0" lvl="0" marL="0">
              <a:spcBef>
                <a:spcPts val="0"/>
              </a:spcBef>
              <a:spcAft>
                <a:spcPts val="0"/>
              </a:spcAft>
              <a:buNone/>
            </a:pPr>
            <a:r>
              <a:rPr lang="en"/>
              <a:t>3. RDMA - which is remote direct memory access is a way to allow direct access to remote memory without software mediation. this can eliminate network overheads. RDMA can provide better throughput results, but you need lossless networks for good performance. It may lead to some deployment overheads, but I think as new solutions for controlling traffic and lossy networks are being developed, it may be more advantageous to switch to RDMA.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Shape 4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Shape 415"/>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Second bullet - section 9 page 1999</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3rd bullet - It does seem there will be some overhead due to cpu, network, and disk scheduler will take up some cpu.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2" name="Shape 4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Shape 55"/>
          <p:cNvSpPr/>
          <p:nvPr/>
        </p:nvSpPr>
        <p:spPr>
          <a:xfrm>
            <a:off x="2744013"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56" name="Shape 56"/>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57" name="Shape 57"/>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58" name="Shape 58"/>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1pPr>
            <a:lvl2pPr lvl="1"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2pPr>
            <a:lvl3pPr lvl="2"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3pPr>
            <a:lvl4pPr lvl="3"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4pPr>
            <a:lvl5pPr lvl="4"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5pPr>
            <a:lvl6pPr lvl="5"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6pPr>
            <a:lvl7pPr lvl="6"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7pPr>
            <a:lvl8pPr lvl="7"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8pPr>
            <a:lvl9pPr lvl="8"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9pPr>
          </a:lstStyle>
          <a:p/>
        </p:txBody>
      </p:sp>
      <p:sp>
        <p:nvSpPr>
          <p:cNvPr id="59" name="Shape 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0" name="Shape 60"/>
        <p:cNvGrpSpPr/>
        <p:nvPr/>
      </p:nvGrpSpPr>
      <p:grpSpPr>
        <a:xfrm>
          <a:off x="0" y="0"/>
          <a:ext cx="0" cy="0"/>
          <a:chOff x="0" y="0"/>
          <a:chExt cx="0" cy="0"/>
        </a:xfrm>
      </p:grpSpPr>
      <p:sp>
        <p:nvSpPr>
          <p:cNvPr id="61" name="Shape 6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Shape 62"/>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63" name="Shape 63"/>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64" name="Shape 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5" name="Shape 65"/>
        <p:cNvGrpSpPr/>
        <p:nvPr/>
      </p:nvGrpSpPr>
      <p:grpSpPr>
        <a:xfrm>
          <a:off x="0" y="0"/>
          <a:ext cx="0" cy="0"/>
          <a:chOff x="0" y="0"/>
          <a:chExt cx="0" cy="0"/>
        </a:xfrm>
      </p:grpSpPr>
      <p:sp>
        <p:nvSpPr>
          <p:cNvPr id="66" name="Shape 66"/>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Shape 67"/>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4800"/>
              <a:buFont typeface="Economica"/>
              <a:buNone/>
              <a:defRPr b="0" i="0" sz="48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800"/>
              <a:buFont typeface="Economica"/>
              <a:buNone/>
              <a:defRPr b="0" i="0" sz="48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800"/>
              <a:buFont typeface="Economica"/>
              <a:buNone/>
              <a:defRPr b="0" i="0" sz="48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800"/>
              <a:buFont typeface="Economica"/>
              <a:buNone/>
              <a:defRPr b="0" i="0" sz="48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800"/>
              <a:buFont typeface="Economica"/>
              <a:buNone/>
              <a:defRPr b="0" i="0" sz="48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800"/>
              <a:buFont typeface="Economica"/>
              <a:buNone/>
              <a:defRPr b="0" i="0" sz="48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800"/>
              <a:buFont typeface="Economica"/>
              <a:buNone/>
              <a:defRPr b="0" i="0" sz="48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800"/>
              <a:buFont typeface="Economica"/>
              <a:buNone/>
              <a:defRPr b="0" i="0" sz="48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800"/>
              <a:buFont typeface="Economica"/>
              <a:buNone/>
              <a:defRPr b="0" i="0" sz="4800" u="none" cap="none" strike="noStrike">
                <a:solidFill>
                  <a:schemeClr val="dk1"/>
                </a:solidFill>
                <a:latin typeface="Economica"/>
                <a:ea typeface="Economica"/>
                <a:cs typeface="Economica"/>
                <a:sym typeface="Economica"/>
              </a:defRPr>
            </a:lvl9pPr>
          </a:lstStyle>
          <a:p/>
        </p:txBody>
      </p:sp>
      <p:sp>
        <p:nvSpPr>
          <p:cNvPr id="68" name="Shape 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9" name="Shape 69"/>
        <p:cNvGrpSpPr/>
        <p:nvPr/>
      </p:nvGrpSpPr>
      <p:grpSpPr>
        <a:xfrm>
          <a:off x="0" y="0"/>
          <a:ext cx="0" cy="0"/>
          <a:chOff x="0" y="0"/>
          <a:chExt cx="0" cy="0"/>
        </a:xfrm>
      </p:grpSpPr>
      <p:sp>
        <p:nvSpPr>
          <p:cNvPr id="70" name="Shape 70"/>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1" name="Shape 7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72" name="Shape 72"/>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lt2"/>
              </a:buClr>
              <a:buSzPts val="4200"/>
              <a:buFont typeface="Economica"/>
              <a:buNone/>
              <a:defRPr b="0" i="0" sz="4200" u="none" cap="none" strike="noStrike">
                <a:solidFill>
                  <a:schemeClr val="lt2"/>
                </a:solidFill>
                <a:latin typeface="Economica"/>
                <a:ea typeface="Economica"/>
                <a:cs typeface="Economica"/>
                <a:sym typeface="Economica"/>
              </a:defRPr>
            </a:lvl1pPr>
            <a:lvl2pPr lvl="1" marR="0" rtl="0" algn="ctr">
              <a:lnSpc>
                <a:spcPct val="100000"/>
              </a:lnSpc>
              <a:spcBef>
                <a:spcPts val="0"/>
              </a:spcBef>
              <a:spcAft>
                <a:spcPts val="0"/>
              </a:spcAft>
              <a:buClr>
                <a:schemeClr val="lt2"/>
              </a:buClr>
              <a:buSzPts val="4200"/>
              <a:buFont typeface="Economica"/>
              <a:buNone/>
              <a:defRPr b="0" i="0" sz="4200" u="none" cap="none" strike="noStrike">
                <a:solidFill>
                  <a:schemeClr val="lt2"/>
                </a:solidFill>
                <a:latin typeface="Economica"/>
                <a:ea typeface="Economica"/>
                <a:cs typeface="Economica"/>
                <a:sym typeface="Economica"/>
              </a:defRPr>
            </a:lvl2pPr>
            <a:lvl3pPr lvl="2" marR="0" rtl="0" algn="ctr">
              <a:lnSpc>
                <a:spcPct val="100000"/>
              </a:lnSpc>
              <a:spcBef>
                <a:spcPts val="0"/>
              </a:spcBef>
              <a:spcAft>
                <a:spcPts val="0"/>
              </a:spcAft>
              <a:buClr>
                <a:schemeClr val="lt2"/>
              </a:buClr>
              <a:buSzPts val="4200"/>
              <a:buFont typeface="Economica"/>
              <a:buNone/>
              <a:defRPr b="0" i="0" sz="4200" u="none" cap="none" strike="noStrike">
                <a:solidFill>
                  <a:schemeClr val="lt2"/>
                </a:solidFill>
                <a:latin typeface="Economica"/>
                <a:ea typeface="Economica"/>
                <a:cs typeface="Economica"/>
                <a:sym typeface="Economica"/>
              </a:defRPr>
            </a:lvl3pPr>
            <a:lvl4pPr lvl="3" marR="0" rtl="0" algn="ctr">
              <a:lnSpc>
                <a:spcPct val="100000"/>
              </a:lnSpc>
              <a:spcBef>
                <a:spcPts val="0"/>
              </a:spcBef>
              <a:spcAft>
                <a:spcPts val="0"/>
              </a:spcAft>
              <a:buClr>
                <a:schemeClr val="lt2"/>
              </a:buClr>
              <a:buSzPts val="4200"/>
              <a:buFont typeface="Economica"/>
              <a:buNone/>
              <a:defRPr b="0" i="0" sz="4200" u="none" cap="none" strike="noStrike">
                <a:solidFill>
                  <a:schemeClr val="lt2"/>
                </a:solidFill>
                <a:latin typeface="Economica"/>
                <a:ea typeface="Economica"/>
                <a:cs typeface="Economica"/>
                <a:sym typeface="Economica"/>
              </a:defRPr>
            </a:lvl4pPr>
            <a:lvl5pPr lvl="4" marR="0" rtl="0" algn="ctr">
              <a:lnSpc>
                <a:spcPct val="100000"/>
              </a:lnSpc>
              <a:spcBef>
                <a:spcPts val="0"/>
              </a:spcBef>
              <a:spcAft>
                <a:spcPts val="0"/>
              </a:spcAft>
              <a:buClr>
                <a:schemeClr val="lt2"/>
              </a:buClr>
              <a:buSzPts val="4200"/>
              <a:buFont typeface="Economica"/>
              <a:buNone/>
              <a:defRPr b="0" i="0" sz="4200" u="none" cap="none" strike="noStrike">
                <a:solidFill>
                  <a:schemeClr val="lt2"/>
                </a:solidFill>
                <a:latin typeface="Economica"/>
                <a:ea typeface="Economica"/>
                <a:cs typeface="Economica"/>
                <a:sym typeface="Economica"/>
              </a:defRPr>
            </a:lvl5pPr>
            <a:lvl6pPr lvl="5" marR="0" rtl="0" algn="ctr">
              <a:lnSpc>
                <a:spcPct val="100000"/>
              </a:lnSpc>
              <a:spcBef>
                <a:spcPts val="0"/>
              </a:spcBef>
              <a:spcAft>
                <a:spcPts val="0"/>
              </a:spcAft>
              <a:buClr>
                <a:schemeClr val="lt2"/>
              </a:buClr>
              <a:buSzPts val="4200"/>
              <a:buFont typeface="Economica"/>
              <a:buNone/>
              <a:defRPr b="0" i="0" sz="4200" u="none" cap="none" strike="noStrike">
                <a:solidFill>
                  <a:schemeClr val="lt2"/>
                </a:solidFill>
                <a:latin typeface="Economica"/>
                <a:ea typeface="Economica"/>
                <a:cs typeface="Economica"/>
                <a:sym typeface="Economica"/>
              </a:defRPr>
            </a:lvl6pPr>
            <a:lvl7pPr lvl="6" marR="0" rtl="0" algn="ctr">
              <a:lnSpc>
                <a:spcPct val="100000"/>
              </a:lnSpc>
              <a:spcBef>
                <a:spcPts val="0"/>
              </a:spcBef>
              <a:spcAft>
                <a:spcPts val="0"/>
              </a:spcAft>
              <a:buClr>
                <a:schemeClr val="lt2"/>
              </a:buClr>
              <a:buSzPts val="4200"/>
              <a:buFont typeface="Economica"/>
              <a:buNone/>
              <a:defRPr b="0" i="0" sz="4200" u="none" cap="none" strike="noStrike">
                <a:solidFill>
                  <a:schemeClr val="lt2"/>
                </a:solidFill>
                <a:latin typeface="Economica"/>
                <a:ea typeface="Economica"/>
                <a:cs typeface="Economica"/>
                <a:sym typeface="Economica"/>
              </a:defRPr>
            </a:lvl7pPr>
            <a:lvl8pPr lvl="7" marR="0" rtl="0" algn="ctr">
              <a:lnSpc>
                <a:spcPct val="100000"/>
              </a:lnSpc>
              <a:spcBef>
                <a:spcPts val="0"/>
              </a:spcBef>
              <a:spcAft>
                <a:spcPts val="0"/>
              </a:spcAft>
              <a:buClr>
                <a:schemeClr val="lt2"/>
              </a:buClr>
              <a:buSzPts val="4200"/>
              <a:buFont typeface="Economica"/>
              <a:buNone/>
              <a:defRPr b="0" i="0" sz="4200" u="none" cap="none" strike="noStrike">
                <a:solidFill>
                  <a:schemeClr val="lt2"/>
                </a:solidFill>
                <a:latin typeface="Economica"/>
                <a:ea typeface="Economica"/>
                <a:cs typeface="Economica"/>
                <a:sym typeface="Economica"/>
              </a:defRPr>
            </a:lvl8pPr>
            <a:lvl9pPr lvl="8" marR="0" rtl="0" algn="ctr">
              <a:lnSpc>
                <a:spcPct val="100000"/>
              </a:lnSpc>
              <a:spcBef>
                <a:spcPts val="0"/>
              </a:spcBef>
              <a:spcAft>
                <a:spcPts val="0"/>
              </a:spcAft>
              <a:buClr>
                <a:schemeClr val="lt2"/>
              </a:buClr>
              <a:buSzPts val="4200"/>
              <a:buFont typeface="Economica"/>
              <a:buNone/>
              <a:defRPr b="0" i="0" sz="4200" u="none" cap="none" strike="noStrike">
                <a:solidFill>
                  <a:schemeClr val="lt2"/>
                </a:solidFill>
                <a:latin typeface="Economica"/>
                <a:ea typeface="Economica"/>
                <a:cs typeface="Economica"/>
                <a:sym typeface="Economica"/>
              </a:defRPr>
            </a:lvl9pPr>
          </a:lstStyle>
          <a:p/>
        </p:txBody>
      </p:sp>
      <p:sp>
        <p:nvSpPr>
          <p:cNvPr id="73" name="Shape 73"/>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1pPr>
            <a:lvl2pPr lvl="1"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2pPr>
            <a:lvl3pPr lvl="2"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3pPr>
            <a:lvl4pPr lvl="3"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4pPr>
            <a:lvl5pPr lvl="4"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5pPr>
            <a:lvl6pPr lvl="5"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6pPr>
            <a:lvl7pPr lvl="6"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7pPr>
            <a:lvl8pPr lvl="7"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8pPr>
            <a:lvl9pPr lvl="8"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9pPr>
          </a:lstStyle>
          <a:p/>
        </p:txBody>
      </p:sp>
      <p:sp>
        <p:nvSpPr>
          <p:cNvPr id="74" name="Shape 7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lt1"/>
              </a:buClr>
              <a:buSzPts val="1800"/>
              <a:buFont typeface="Open Sans"/>
              <a:buChar char="●"/>
              <a:defRPr b="0" i="0" sz="1800" u="none" cap="none" strike="noStrike">
                <a:solidFill>
                  <a:schemeClr val="lt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75" name="Shape 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76" name="Shape 76"/>
        <p:cNvGrpSpPr/>
        <p:nvPr/>
      </p:nvGrpSpPr>
      <p:grpSpPr>
        <a:xfrm>
          <a:off x="0" y="0"/>
          <a:ext cx="0" cy="0"/>
          <a:chOff x="0" y="0"/>
          <a:chExt cx="0" cy="0"/>
        </a:xfrm>
      </p:grpSpPr>
      <p:sp>
        <p:nvSpPr>
          <p:cNvPr id="77" name="Shape 77"/>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78" name="Shape 78"/>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79" name="Shape 79"/>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80" name="Shape 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1" name="Shape 81"/>
        <p:cNvGrpSpPr/>
        <p:nvPr/>
      </p:nvGrpSpPr>
      <p:grpSpPr>
        <a:xfrm>
          <a:off x="0" y="0"/>
          <a:ext cx="0" cy="0"/>
          <a:chOff x="0" y="0"/>
          <a:chExt cx="0" cy="0"/>
        </a:xfrm>
      </p:grpSpPr>
      <p:sp>
        <p:nvSpPr>
          <p:cNvPr id="82" name="Shape 82"/>
          <p:cNvSpPr/>
          <p:nvPr/>
        </p:nvSpPr>
        <p:spPr>
          <a:xfrm flipH="1">
            <a:off x="7595938"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83" name="Shape 83"/>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84" name="Shape 84"/>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85" name="Shape 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6" name="Shape 86"/>
        <p:cNvGrpSpPr/>
        <p:nvPr/>
      </p:nvGrpSpPr>
      <p:grpSpPr>
        <a:xfrm>
          <a:off x="0" y="0"/>
          <a:ext cx="0" cy="0"/>
          <a:chOff x="0" y="0"/>
          <a:chExt cx="0" cy="0"/>
        </a:xfrm>
      </p:grpSpPr>
      <p:sp>
        <p:nvSpPr>
          <p:cNvPr id="87" name="Shape 87"/>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88" name="Shape 8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9" name="Shape 89"/>
        <p:cNvGrpSpPr/>
        <p:nvPr/>
      </p:nvGrpSpPr>
      <p:grpSpPr>
        <a:xfrm>
          <a:off x="0" y="0"/>
          <a:ext cx="0" cy="0"/>
          <a:chOff x="0" y="0"/>
          <a:chExt cx="0" cy="0"/>
        </a:xfrm>
      </p:grpSpPr>
      <p:sp>
        <p:nvSpPr>
          <p:cNvPr id="90" name="Shape 9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3000"/>
              <a:buFont typeface="Economica"/>
              <a:buNone/>
              <a:defRPr b="0" i="0" sz="30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3000"/>
              <a:buFont typeface="Economica"/>
              <a:buNone/>
              <a:defRPr b="0" i="0" sz="30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3000"/>
              <a:buFont typeface="Economica"/>
              <a:buNone/>
              <a:defRPr b="0" i="0" sz="30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3000"/>
              <a:buFont typeface="Economica"/>
              <a:buNone/>
              <a:defRPr b="0" i="0" sz="30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3000"/>
              <a:buFont typeface="Economica"/>
              <a:buNone/>
              <a:defRPr b="0" i="0" sz="30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3000"/>
              <a:buFont typeface="Economica"/>
              <a:buNone/>
              <a:defRPr b="0" i="0" sz="30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3000"/>
              <a:buFont typeface="Economica"/>
              <a:buNone/>
              <a:defRPr b="0" i="0" sz="30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3000"/>
              <a:buFont typeface="Economica"/>
              <a:buNone/>
              <a:defRPr b="0" i="0" sz="30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3000"/>
              <a:buFont typeface="Economica"/>
              <a:buNone/>
              <a:defRPr b="0" i="0" sz="3000" u="none" cap="none" strike="noStrike">
                <a:solidFill>
                  <a:schemeClr val="dk1"/>
                </a:solidFill>
                <a:latin typeface="Economica"/>
                <a:ea typeface="Economica"/>
                <a:cs typeface="Economica"/>
                <a:sym typeface="Economica"/>
              </a:defRPr>
            </a:lvl9pPr>
          </a:lstStyle>
          <a:p/>
        </p:txBody>
      </p:sp>
      <p:sp>
        <p:nvSpPr>
          <p:cNvPr id="91" name="Shape 91"/>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92" name="Shape 9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3" name="Shape 93"/>
        <p:cNvGrpSpPr/>
        <p:nvPr/>
      </p:nvGrpSpPr>
      <p:grpSpPr>
        <a:xfrm>
          <a:off x="0" y="0"/>
          <a:ext cx="0" cy="0"/>
          <a:chOff x="0" y="0"/>
          <a:chExt cx="0" cy="0"/>
        </a:xfrm>
      </p:grpSpPr>
      <p:sp>
        <p:nvSpPr>
          <p:cNvPr id="94" name="Shape 94"/>
          <p:cNvSpPr txBox="1"/>
          <p:nvPr>
            <p:ph idx="1" type="body"/>
          </p:nvPr>
        </p:nvSpPr>
        <p:spPr>
          <a:xfrm>
            <a:off x="319500" y="4218925"/>
            <a:ext cx="5998800" cy="5988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95" name="Shape 9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6" name="Shape 96"/>
        <p:cNvGrpSpPr/>
        <p:nvPr/>
      </p:nvGrpSpPr>
      <p:grpSpPr>
        <a:xfrm>
          <a:off x="0" y="0"/>
          <a:ext cx="0" cy="0"/>
          <a:chOff x="0" y="0"/>
          <a:chExt cx="0" cy="0"/>
        </a:xfrm>
      </p:grpSpPr>
      <p:sp>
        <p:nvSpPr>
          <p:cNvPr id="97" name="Shape 97"/>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Shape 98"/>
          <p:cNvSpPr txBox="1"/>
          <p:nvPr>
            <p:ph type="title"/>
          </p:nvPr>
        </p:nvSpPr>
        <p:spPr>
          <a:xfrm>
            <a:off x="311700" y="957125"/>
            <a:ext cx="8520600" cy="2128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lt2"/>
              </a:buClr>
              <a:buSzPts val="16000"/>
              <a:buFont typeface="Economica"/>
              <a:buNone/>
              <a:defRPr b="0" i="0" sz="16000" u="none" cap="none" strike="noStrike">
                <a:solidFill>
                  <a:schemeClr val="lt2"/>
                </a:solidFill>
                <a:latin typeface="Economica"/>
                <a:ea typeface="Economica"/>
                <a:cs typeface="Economica"/>
                <a:sym typeface="Economica"/>
              </a:defRPr>
            </a:lvl1pPr>
            <a:lvl2pPr lvl="1" marR="0" rtl="0" algn="ctr">
              <a:lnSpc>
                <a:spcPct val="100000"/>
              </a:lnSpc>
              <a:spcBef>
                <a:spcPts val="0"/>
              </a:spcBef>
              <a:spcAft>
                <a:spcPts val="0"/>
              </a:spcAft>
              <a:buClr>
                <a:schemeClr val="lt2"/>
              </a:buClr>
              <a:buSzPts val="16000"/>
              <a:buFont typeface="Economica"/>
              <a:buNone/>
              <a:defRPr b="0" i="0" sz="16000" u="none" cap="none" strike="noStrike">
                <a:solidFill>
                  <a:schemeClr val="lt2"/>
                </a:solidFill>
                <a:latin typeface="Economica"/>
                <a:ea typeface="Economica"/>
                <a:cs typeface="Economica"/>
                <a:sym typeface="Economica"/>
              </a:defRPr>
            </a:lvl2pPr>
            <a:lvl3pPr lvl="2" marR="0" rtl="0" algn="ctr">
              <a:lnSpc>
                <a:spcPct val="100000"/>
              </a:lnSpc>
              <a:spcBef>
                <a:spcPts val="0"/>
              </a:spcBef>
              <a:spcAft>
                <a:spcPts val="0"/>
              </a:spcAft>
              <a:buClr>
                <a:schemeClr val="lt2"/>
              </a:buClr>
              <a:buSzPts val="16000"/>
              <a:buFont typeface="Economica"/>
              <a:buNone/>
              <a:defRPr b="0" i="0" sz="16000" u="none" cap="none" strike="noStrike">
                <a:solidFill>
                  <a:schemeClr val="lt2"/>
                </a:solidFill>
                <a:latin typeface="Economica"/>
                <a:ea typeface="Economica"/>
                <a:cs typeface="Economica"/>
                <a:sym typeface="Economica"/>
              </a:defRPr>
            </a:lvl3pPr>
            <a:lvl4pPr lvl="3" marR="0" rtl="0" algn="ctr">
              <a:lnSpc>
                <a:spcPct val="100000"/>
              </a:lnSpc>
              <a:spcBef>
                <a:spcPts val="0"/>
              </a:spcBef>
              <a:spcAft>
                <a:spcPts val="0"/>
              </a:spcAft>
              <a:buClr>
                <a:schemeClr val="lt2"/>
              </a:buClr>
              <a:buSzPts val="16000"/>
              <a:buFont typeface="Economica"/>
              <a:buNone/>
              <a:defRPr b="0" i="0" sz="16000" u="none" cap="none" strike="noStrike">
                <a:solidFill>
                  <a:schemeClr val="lt2"/>
                </a:solidFill>
                <a:latin typeface="Economica"/>
                <a:ea typeface="Economica"/>
                <a:cs typeface="Economica"/>
                <a:sym typeface="Economica"/>
              </a:defRPr>
            </a:lvl4pPr>
            <a:lvl5pPr lvl="4" marR="0" rtl="0" algn="ctr">
              <a:lnSpc>
                <a:spcPct val="100000"/>
              </a:lnSpc>
              <a:spcBef>
                <a:spcPts val="0"/>
              </a:spcBef>
              <a:spcAft>
                <a:spcPts val="0"/>
              </a:spcAft>
              <a:buClr>
                <a:schemeClr val="lt2"/>
              </a:buClr>
              <a:buSzPts val="16000"/>
              <a:buFont typeface="Economica"/>
              <a:buNone/>
              <a:defRPr b="0" i="0" sz="16000" u="none" cap="none" strike="noStrike">
                <a:solidFill>
                  <a:schemeClr val="lt2"/>
                </a:solidFill>
                <a:latin typeface="Economica"/>
                <a:ea typeface="Economica"/>
                <a:cs typeface="Economica"/>
                <a:sym typeface="Economica"/>
              </a:defRPr>
            </a:lvl5pPr>
            <a:lvl6pPr lvl="5" marR="0" rtl="0" algn="ctr">
              <a:lnSpc>
                <a:spcPct val="100000"/>
              </a:lnSpc>
              <a:spcBef>
                <a:spcPts val="0"/>
              </a:spcBef>
              <a:spcAft>
                <a:spcPts val="0"/>
              </a:spcAft>
              <a:buClr>
                <a:schemeClr val="lt2"/>
              </a:buClr>
              <a:buSzPts val="16000"/>
              <a:buFont typeface="Economica"/>
              <a:buNone/>
              <a:defRPr b="0" i="0" sz="16000" u="none" cap="none" strike="noStrike">
                <a:solidFill>
                  <a:schemeClr val="lt2"/>
                </a:solidFill>
                <a:latin typeface="Economica"/>
                <a:ea typeface="Economica"/>
                <a:cs typeface="Economica"/>
                <a:sym typeface="Economica"/>
              </a:defRPr>
            </a:lvl6pPr>
            <a:lvl7pPr lvl="6" marR="0" rtl="0" algn="ctr">
              <a:lnSpc>
                <a:spcPct val="100000"/>
              </a:lnSpc>
              <a:spcBef>
                <a:spcPts val="0"/>
              </a:spcBef>
              <a:spcAft>
                <a:spcPts val="0"/>
              </a:spcAft>
              <a:buClr>
                <a:schemeClr val="lt2"/>
              </a:buClr>
              <a:buSzPts val="16000"/>
              <a:buFont typeface="Economica"/>
              <a:buNone/>
              <a:defRPr b="0" i="0" sz="16000" u="none" cap="none" strike="noStrike">
                <a:solidFill>
                  <a:schemeClr val="lt2"/>
                </a:solidFill>
                <a:latin typeface="Economica"/>
                <a:ea typeface="Economica"/>
                <a:cs typeface="Economica"/>
                <a:sym typeface="Economica"/>
              </a:defRPr>
            </a:lvl7pPr>
            <a:lvl8pPr lvl="7" marR="0" rtl="0" algn="ctr">
              <a:lnSpc>
                <a:spcPct val="100000"/>
              </a:lnSpc>
              <a:spcBef>
                <a:spcPts val="0"/>
              </a:spcBef>
              <a:spcAft>
                <a:spcPts val="0"/>
              </a:spcAft>
              <a:buClr>
                <a:schemeClr val="lt2"/>
              </a:buClr>
              <a:buSzPts val="16000"/>
              <a:buFont typeface="Economica"/>
              <a:buNone/>
              <a:defRPr b="0" i="0" sz="16000" u="none" cap="none" strike="noStrike">
                <a:solidFill>
                  <a:schemeClr val="lt2"/>
                </a:solidFill>
                <a:latin typeface="Economica"/>
                <a:ea typeface="Economica"/>
                <a:cs typeface="Economica"/>
                <a:sym typeface="Economica"/>
              </a:defRPr>
            </a:lvl8pPr>
            <a:lvl9pPr lvl="8" marR="0" rtl="0" algn="ctr">
              <a:lnSpc>
                <a:spcPct val="100000"/>
              </a:lnSpc>
              <a:spcBef>
                <a:spcPts val="0"/>
              </a:spcBef>
              <a:spcAft>
                <a:spcPts val="0"/>
              </a:spcAft>
              <a:buClr>
                <a:schemeClr val="lt2"/>
              </a:buClr>
              <a:buSzPts val="16000"/>
              <a:buFont typeface="Economica"/>
              <a:buNone/>
              <a:defRPr b="0" i="0" sz="16000" u="none" cap="none" strike="noStrike">
                <a:solidFill>
                  <a:schemeClr val="lt2"/>
                </a:solidFill>
                <a:latin typeface="Economica"/>
                <a:ea typeface="Economica"/>
                <a:cs typeface="Economica"/>
                <a:sym typeface="Economica"/>
              </a:defRPr>
            </a:lvl9pPr>
          </a:lstStyle>
          <a:p/>
        </p:txBody>
      </p:sp>
      <p:sp>
        <p:nvSpPr>
          <p:cNvPr id="99" name="Shape 99"/>
          <p:cNvSpPr txBox="1"/>
          <p:nvPr>
            <p:ph idx="1" type="body"/>
          </p:nvPr>
        </p:nvSpPr>
        <p:spPr>
          <a:xfrm>
            <a:off x="311700" y="3162000"/>
            <a:ext cx="8520600" cy="10716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ctr">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100" name="Shape 10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1" name="Shape 101"/>
        <p:cNvGrpSpPr/>
        <p:nvPr/>
      </p:nvGrpSpPr>
      <p:grpSpPr>
        <a:xfrm>
          <a:off x="0" y="0"/>
          <a:ext cx="0" cy="0"/>
          <a:chOff x="0" y="0"/>
          <a:chExt cx="0" cy="0"/>
        </a:xfrm>
      </p:grpSpPr>
      <p:sp>
        <p:nvSpPr>
          <p:cNvPr id="102" name="Shape 1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52" name="Shape 52"/>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53" name="Shape 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en.wikipedia.org/wiki/Resource_conten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ctrTitle"/>
          </p:nvPr>
        </p:nvSpPr>
        <p:spPr>
          <a:xfrm>
            <a:off x="239125" y="430100"/>
            <a:ext cx="8520600" cy="1826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3600"/>
              <a:t>Decibel: Isolation and Sharing in Disaggregated Rack-Scale Storage</a:t>
            </a:r>
            <a:endParaRPr sz="3600"/>
          </a:p>
        </p:txBody>
      </p:sp>
      <p:sp>
        <p:nvSpPr>
          <p:cNvPr id="108" name="Shape 108"/>
          <p:cNvSpPr txBox="1"/>
          <p:nvPr>
            <p:ph idx="1" type="subTitle"/>
          </p:nvPr>
        </p:nvSpPr>
        <p:spPr>
          <a:xfrm>
            <a:off x="311700" y="2834125"/>
            <a:ext cx="8520600" cy="1878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rgbClr val="000000"/>
                </a:solidFill>
              </a:rPr>
              <a:t>Mihir Nanavati, Jake Wires, Andrew Warfield</a:t>
            </a:r>
            <a:endParaRPr>
              <a:solidFill>
                <a:srgbClr val="000000"/>
              </a:solidFill>
            </a:endParaRPr>
          </a:p>
          <a:p>
            <a:pPr indent="0" lvl="0" marL="0">
              <a:spcBef>
                <a:spcPts val="0"/>
              </a:spcBef>
              <a:spcAft>
                <a:spcPts val="0"/>
              </a:spcAft>
              <a:buNone/>
            </a:pPr>
            <a:r>
              <a:t/>
            </a:r>
            <a:endParaRPr>
              <a:solidFill>
                <a:srgbClr val="000000"/>
              </a:solidFill>
            </a:endParaRPr>
          </a:p>
          <a:p>
            <a:pPr indent="0" lvl="0" marL="0">
              <a:spcBef>
                <a:spcPts val="0"/>
              </a:spcBef>
              <a:spcAft>
                <a:spcPts val="0"/>
              </a:spcAft>
              <a:buNone/>
            </a:pPr>
            <a:r>
              <a:rPr lang="en">
                <a:solidFill>
                  <a:srgbClr val="000000"/>
                </a:solidFill>
              </a:rPr>
              <a:t>Presented by Sahana Sridhar</a:t>
            </a:r>
            <a:endParaRPr>
              <a:solidFill>
                <a:srgbClr val="000000"/>
              </a:solidFill>
            </a:endParaRPr>
          </a:p>
        </p:txBody>
      </p:sp>
      <p:sp>
        <p:nvSpPr>
          <p:cNvPr id="109" name="Shape 10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Decibel Scheduler</a:t>
            </a:r>
            <a:endParaRPr/>
          </a:p>
        </p:txBody>
      </p:sp>
      <p:sp>
        <p:nvSpPr>
          <p:cNvPr id="183" name="Shape 18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Clr>
                <a:srgbClr val="000000"/>
              </a:buClr>
              <a:buSzPts val="1200"/>
              <a:buChar char="❖"/>
            </a:pPr>
            <a:r>
              <a:rPr lang="en" sz="1200">
                <a:solidFill>
                  <a:srgbClr val="000000"/>
                </a:solidFill>
              </a:rPr>
              <a:t>2 types of scheduling policies:</a:t>
            </a:r>
            <a:endParaRPr sz="1200">
              <a:solidFill>
                <a:srgbClr val="000000"/>
              </a:solidFill>
            </a:endParaRPr>
          </a:p>
          <a:p>
            <a:pPr indent="-304800" lvl="1" marL="914400" rtl="0">
              <a:spcBef>
                <a:spcPts val="0"/>
              </a:spcBef>
              <a:spcAft>
                <a:spcPts val="0"/>
              </a:spcAft>
              <a:buClr>
                <a:srgbClr val="000000"/>
              </a:buClr>
              <a:buSzPts val="1200"/>
              <a:buChar char="➢"/>
            </a:pPr>
            <a:r>
              <a:rPr lang="en">
                <a:solidFill>
                  <a:srgbClr val="000000"/>
                </a:solidFill>
              </a:rPr>
              <a:t>strict time sharing </a:t>
            </a:r>
            <a:endParaRPr>
              <a:solidFill>
                <a:srgbClr val="000000"/>
              </a:solidFill>
            </a:endParaRPr>
          </a:p>
          <a:p>
            <a:pPr indent="-304800" lvl="2" marL="1371600" rtl="0">
              <a:spcBef>
                <a:spcPts val="0"/>
              </a:spcBef>
              <a:spcAft>
                <a:spcPts val="0"/>
              </a:spcAft>
              <a:buClr>
                <a:srgbClr val="000000"/>
              </a:buClr>
              <a:buSzPts val="1200"/>
              <a:buChar char="■"/>
            </a:pPr>
            <a:r>
              <a:rPr lang="en">
                <a:solidFill>
                  <a:srgbClr val="000000"/>
                </a:solidFill>
              </a:rPr>
              <a:t>fixed partitioning and assignment of resources to tenants</a:t>
            </a:r>
            <a:endParaRPr>
              <a:solidFill>
                <a:srgbClr val="000000"/>
              </a:solidFill>
            </a:endParaRPr>
          </a:p>
          <a:p>
            <a:pPr indent="-304800" lvl="2" marL="1371600" rtl="0">
              <a:spcBef>
                <a:spcPts val="0"/>
              </a:spcBef>
              <a:spcAft>
                <a:spcPts val="0"/>
              </a:spcAft>
              <a:buClr>
                <a:srgbClr val="000000"/>
              </a:buClr>
              <a:buSzPts val="1200"/>
              <a:buChar char="■"/>
            </a:pPr>
            <a:r>
              <a:rPr lang="en">
                <a:solidFill>
                  <a:srgbClr val="000000"/>
                </a:solidFill>
              </a:rPr>
              <a:t>each dVol has a fixed request quota per scheduling epoch, but unused quota cannot be carried over for later epochs</a:t>
            </a:r>
            <a:endParaRPr>
              <a:solidFill>
                <a:srgbClr val="000000"/>
              </a:solidFill>
            </a:endParaRPr>
          </a:p>
          <a:p>
            <a:pPr indent="-304800" lvl="1" marL="914400" rtl="0">
              <a:spcBef>
                <a:spcPts val="0"/>
              </a:spcBef>
              <a:spcAft>
                <a:spcPts val="0"/>
              </a:spcAft>
              <a:buClr>
                <a:srgbClr val="000000"/>
              </a:buClr>
              <a:buSzPts val="1200"/>
              <a:buChar char="➢"/>
            </a:pPr>
            <a:r>
              <a:rPr lang="en">
                <a:solidFill>
                  <a:srgbClr val="000000"/>
                </a:solidFill>
              </a:rPr>
              <a:t>deficit round robin</a:t>
            </a:r>
            <a:endParaRPr>
              <a:solidFill>
                <a:srgbClr val="000000"/>
              </a:solidFill>
            </a:endParaRPr>
          </a:p>
          <a:p>
            <a:pPr indent="-304800" lvl="2" marL="1371600" rtl="0">
              <a:spcBef>
                <a:spcPts val="0"/>
              </a:spcBef>
              <a:spcAft>
                <a:spcPts val="0"/>
              </a:spcAft>
              <a:buClr>
                <a:srgbClr val="000000"/>
              </a:buClr>
              <a:buSzPts val="1200"/>
              <a:buChar char="■"/>
            </a:pPr>
            <a:r>
              <a:rPr lang="en">
                <a:solidFill>
                  <a:srgbClr val="000000"/>
                </a:solidFill>
              </a:rPr>
              <a:t>guarantees every dVol can submit its fair share of requests </a:t>
            </a:r>
            <a:endParaRPr>
              <a:solidFill>
                <a:srgbClr val="000000"/>
              </a:solidFill>
            </a:endParaRPr>
          </a:p>
          <a:p>
            <a:pPr indent="-304800" lvl="2" marL="1371600" rtl="0">
              <a:spcBef>
                <a:spcPts val="0"/>
              </a:spcBef>
              <a:spcAft>
                <a:spcPts val="0"/>
              </a:spcAft>
              <a:buClr>
                <a:srgbClr val="000000"/>
              </a:buClr>
              <a:buSzPts val="1200"/>
              <a:buChar char="■"/>
            </a:pPr>
            <a:r>
              <a:rPr lang="en">
                <a:solidFill>
                  <a:srgbClr val="000000"/>
                </a:solidFill>
              </a:rPr>
              <a:t>also assigned a fixed request quota per scheduling epoch, but unused quota can be carried over for later epochs</a:t>
            </a:r>
            <a:endParaRPr>
              <a:solidFill>
                <a:srgbClr val="000000"/>
              </a:solidFill>
            </a:endParaRPr>
          </a:p>
        </p:txBody>
      </p:sp>
      <p:sp>
        <p:nvSpPr>
          <p:cNvPr id="184" name="Shape 184"/>
          <p:cNvSpPr/>
          <p:nvPr/>
        </p:nvSpPr>
        <p:spPr>
          <a:xfrm>
            <a:off x="4504150" y="758275"/>
            <a:ext cx="3383100" cy="39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 name="Shape 185"/>
          <p:cNvSpPr/>
          <p:nvPr/>
        </p:nvSpPr>
        <p:spPr>
          <a:xfrm>
            <a:off x="8107975" y="790375"/>
            <a:ext cx="981000" cy="33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6" name="Shape 186"/>
          <p:cNvSpPr/>
          <p:nvPr/>
        </p:nvSpPr>
        <p:spPr>
          <a:xfrm>
            <a:off x="4504150" y="1252350"/>
            <a:ext cx="3383100" cy="39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Shape 187"/>
          <p:cNvSpPr/>
          <p:nvPr/>
        </p:nvSpPr>
        <p:spPr>
          <a:xfrm>
            <a:off x="4504150" y="1746413"/>
            <a:ext cx="3383100" cy="39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a:off x="4504150" y="2240500"/>
            <a:ext cx="3383100" cy="39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nvSpPr>
        <p:spPr>
          <a:xfrm>
            <a:off x="8107975" y="1778525"/>
            <a:ext cx="981000" cy="33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 name="Shape 190"/>
          <p:cNvSpPr/>
          <p:nvPr/>
        </p:nvSpPr>
        <p:spPr>
          <a:xfrm>
            <a:off x="8107975" y="1233125"/>
            <a:ext cx="981000" cy="33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1" name="Shape 191"/>
          <p:cNvSpPr/>
          <p:nvPr/>
        </p:nvSpPr>
        <p:spPr>
          <a:xfrm>
            <a:off x="8107975" y="2272600"/>
            <a:ext cx="981000" cy="33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92" name="Shape 192"/>
          <p:cNvCxnSpPr/>
          <p:nvPr/>
        </p:nvCxnSpPr>
        <p:spPr>
          <a:xfrm flipH="1">
            <a:off x="4932500" y="760975"/>
            <a:ext cx="9300" cy="385200"/>
          </a:xfrm>
          <a:prstGeom prst="straightConnector1">
            <a:avLst/>
          </a:prstGeom>
          <a:noFill/>
          <a:ln cap="flat" cmpd="sng" w="9525">
            <a:solidFill>
              <a:schemeClr val="dk2"/>
            </a:solidFill>
            <a:prstDash val="solid"/>
            <a:round/>
            <a:headEnd len="med" w="med" type="none"/>
            <a:tailEnd len="med" w="med" type="none"/>
          </a:ln>
        </p:spPr>
      </p:cxnSp>
      <p:cxnSp>
        <p:nvCxnSpPr>
          <p:cNvPr id="193" name="Shape 193"/>
          <p:cNvCxnSpPr/>
          <p:nvPr/>
        </p:nvCxnSpPr>
        <p:spPr>
          <a:xfrm>
            <a:off x="6775475" y="751825"/>
            <a:ext cx="0" cy="412500"/>
          </a:xfrm>
          <a:prstGeom prst="straightConnector1">
            <a:avLst/>
          </a:prstGeom>
          <a:noFill/>
          <a:ln cap="flat" cmpd="sng" w="9525">
            <a:solidFill>
              <a:schemeClr val="dk2"/>
            </a:solidFill>
            <a:prstDash val="solid"/>
            <a:round/>
            <a:headEnd len="med" w="med" type="none"/>
            <a:tailEnd len="med" w="med" type="none"/>
          </a:ln>
        </p:spPr>
      </p:cxnSp>
      <p:cxnSp>
        <p:nvCxnSpPr>
          <p:cNvPr id="194" name="Shape 194"/>
          <p:cNvCxnSpPr>
            <a:stCxn id="186" idx="0"/>
            <a:endCxn id="186" idx="2"/>
          </p:cNvCxnSpPr>
          <p:nvPr/>
        </p:nvCxnSpPr>
        <p:spPr>
          <a:xfrm>
            <a:off x="6195700" y="1252350"/>
            <a:ext cx="0" cy="394200"/>
          </a:xfrm>
          <a:prstGeom prst="straightConnector1">
            <a:avLst/>
          </a:prstGeom>
          <a:noFill/>
          <a:ln cap="flat" cmpd="sng" w="9525">
            <a:solidFill>
              <a:schemeClr val="dk2"/>
            </a:solidFill>
            <a:prstDash val="solid"/>
            <a:round/>
            <a:headEnd len="med" w="med" type="none"/>
            <a:tailEnd len="med" w="med" type="none"/>
          </a:ln>
        </p:spPr>
      </p:cxnSp>
      <p:cxnSp>
        <p:nvCxnSpPr>
          <p:cNvPr id="195" name="Shape 195"/>
          <p:cNvCxnSpPr/>
          <p:nvPr/>
        </p:nvCxnSpPr>
        <p:spPr>
          <a:xfrm>
            <a:off x="5427725" y="1760350"/>
            <a:ext cx="0" cy="394200"/>
          </a:xfrm>
          <a:prstGeom prst="straightConnector1">
            <a:avLst/>
          </a:prstGeom>
          <a:noFill/>
          <a:ln cap="flat" cmpd="sng" w="9525">
            <a:solidFill>
              <a:schemeClr val="dk2"/>
            </a:solidFill>
            <a:prstDash val="solid"/>
            <a:round/>
            <a:headEnd len="med" w="med" type="none"/>
            <a:tailEnd len="med" w="med" type="none"/>
          </a:ln>
        </p:spPr>
      </p:cxnSp>
      <p:cxnSp>
        <p:nvCxnSpPr>
          <p:cNvPr id="196" name="Shape 196"/>
          <p:cNvCxnSpPr/>
          <p:nvPr/>
        </p:nvCxnSpPr>
        <p:spPr>
          <a:xfrm>
            <a:off x="7123875" y="1751175"/>
            <a:ext cx="0" cy="403500"/>
          </a:xfrm>
          <a:prstGeom prst="straightConnector1">
            <a:avLst/>
          </a:prstGeom>
          <a:noFill/>
          <a:ln cap="flat" cmpd="sng" w="9525">
            <a:solidFill>
              <a:schemeClr val="dk2"/>
            </a:solidFill>
            <a:prstDash val="solid"/>
            <a:round/>
            <a:headEnd len="med" w="med" type="none"/>
            <a:tailEnd len="med" w="med" type="none"/>
          </a:ln>
        </p:spPr>
      </p:cxnSp>
      <p:cxnSp>
        <p:nvCxnSpPr>
          <p:cNvPr id="197" name="Shape 197"/>
          <p:cNvCxnSpPr/>
          <p:nvPr/>
        </p:nvCxnSpPr>
        <p:spPr>
          <a:xfrm>
            <a:off x="5079325" y="2227925"/>
            <a:ext cx="0" cy="430800"/>
          </a:xfrm>
          <a:prstGeom prst="straightConnector1">
            <a:avLst/>
          </a:prstGeom>
          <a:noFill/>
          <a:ln cap="flat" cmpd="sng" w="9525">
            <a:solidFill>
              <a:schemeClr val="dk2"/>
            </a:solidFill>
            <a:prstDash val="solid"/>
            <a:round/>
            <a:headEnd len="med" w="med" type="none"/>
            <a:tailEnd len="med" w="med" type="none"/>
          </a:ln>
        </p:spPr>
      </p:cxnSp>
      <p:cxnSp>
        <p:nvCxnSpPr>
          <p:cNvPr id="198" name="Shape 198"/>
          <p:cNvCxnSpPr/>
          <p:nvPr/>
        </p:nvCxnSpPr>
        <p:spPr>
          <a:xfrm>
            <a:off x="6747975" y="2255450"/>
            <a:ext cx="0" cy="385200"/>
          </a:xfrm>
          <a:prstGeom prst="straightConnector1">
            <a:avLst/>
          </a:prstGeom>
          <a:noFill/>
          <a:ln cap="flat" cmpd="sng" w="9525">
            <a:solidFill>
              <a:schemeClr val="dk2"/>
            </a:solidFill>
            <a:prstDash val="solid"/>
            <a:round/>
            <a:headEnd len="med" w="med" type="none"/>
            <a:tailEnd len="med" w="med" type="none"/>
          </a:ln>
        </p:spPr>
      </p:cxnSp>
      <p:sp>
        <p:nvSpPr>
          <p:cNvPr id="199" name="Shape 199"/>
          <p:cNvSpPr txBox="1"/>
          <p:nvPr/>
        </p:nvSpPr>
        <p:spPr>
          <a:xfrm>
            <a:off x="4547550" y="808550"/>
            <a:ext cx="3181500" cy="330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20		    750			     200</a:t>
            </a:r>
            <a:endParaRPr sz="1000"/>
          </a:p>
        </p:txBody>
      </p:sp>
      <p:sp>
        <p:nvSpPr>
          <p:cNvPr id="200" name="Shape 200"/>
          <p:cNvSpPr txBox="1"/>
          <p:nvPr/>
        </p:nvSpPr>
        <p:spPr>
          <a:xfrm>
            <a:off x="4611725" y="1320250"/>
            <a:ext cx="3165900" cy="28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	500				500</a:t>
            </a:r>
            <a:endParaRPr sz="1000"/>
          </a:p>
        </p:txBody>
      </p:sp>
      <p:sp>
        <p:nvSpPr>
          <p:cNvPr id="201" name="Shape 201"/>
          <p:cNvSpPr txBox="1"/>
          <p:nvPr/>
        </p:nvSpPr>
        <p:spPr>
          <a:xfrm>
            <a:off x="4602550" y="1815350"/>
            <a:ext cx="3165900" cy="28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    200			600		           100</a:t>
            </a:r>
            <a:endParaRPr sz="1000"/>
          </a:p>
        </p:txBody>
      </p:sp>
      <p:sp>
        <p:nvSpPr>
          <p:cNvPr id="202" name="Shape 202"/>
          <p:cNvSpPr txBox="1"/>
          <p:nvPr/>
        </p:nvSpPr>
        <p:spPr>
          <a:xfrm>
            <a:off x="4602550" y="2301275"/>
            <a:ext cx="3126600" cy="28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 50		    700			   180</a:t>
            </a:r>
            <a:endParaRPr sz="1000"/>
          </a:p>
        </p:txBody>
      </p:sp>
      <p:sp>
        <p:nvSpPr>
          <p:cNvPr id="203" name="Shape 203"/>
          <p:cNvSpPr txBox="1"/>
          <p:nvPr/>
        </p:nvSpPr>
        <p:spPr>
          <a:xfrm>
            <a:off x="8159925" y="833800"/>
            <a:ext cx="825300" cy="28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       500</a:t>
            </a:r>
            <a:endParaRPr sz="1000"/>
          </a:p>
        </p:txBody>
      </p:sp>
      <p:sp>
        <p:nvSpPr>
          <p:cNvPr id="204" name="Shape 204"/>
          <p:cNvSpPr txBox="1"/>
          <p:nvPr/>
        </p:nvSpPr>
        <p:spPr>
          <a:xfrm>
            <a:off x="8214925" y="1246900"/>
            <a:ext cx="724200" cy="28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       0</a:t>
            </a:r>
            <a:endParaRPr sz="1000"/>
          </a:p>
        </p:txBody>
      </p:sp>
      <p:sp>
        <p:nvSpPr>
          <p:cNvPr id="205" name="Shape 205"/>
          <p:cNvSpPr txBox="1"/>
          <p:nvPr/>
        </p:nvSpPr>
        <p:spPr>
          <a:xfrm>
            <a:off x="8182675" y="1797563"/>
            <a:ext cx="788700" cy="240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        0</a:t>
            </a:r>
            <a:endParaRPr sz="1000"/>
          </a:p>
        </p:txBody>
      </p:sp>
      <p:sp>
        <p:nvSpPr>
          <p:cNvPr id="206" name="Shape 206"/>
          <p:cNvSpPr txBox="1"/>
          <p:nvPr/>
        </p:nvSpPr>
        <p:spPr>
          <a:xfrm>
            <a:off x="8187425" y="2328775"/>
            <a:ext cx="825300" cy="240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        0</a:t>
            </a:r>
            <a:endParaRPr sz="1000"/>
          </a:p>
        </p:txBody>
      </p:sp>
      <p:cxnSp>
        <p:nvCxnSpPr>
          <p:cNvPr id="207" name="Shape 207"/>
          <p:cNvCxnSpPr/>
          <p:nvPr/>
        </p:nvCxnSpPr>
        <p:spPr>
          <a:xfrm flipH="1">
            <a:off x="7213600" y="429563"/>
            <a:ext cx="238500" cy="293400"/>
          </a:xfrm>
          <a:prstGeom prst="straightConnector1">
            <a:avLst/>
          </a:prstGeom>
          <a:noFill/>
          <a:ln cap="flat" cmpd="sng" w="9525">
            <a:solidFill>
              <a:srgbClr val="000000"/>
            </a:solidFill>
            <a:prstDash val="solid"/>
            <a:round/>
            <a:headEnd len="med" w="med" type="none"/>
            <a:tailEnd len="med" w="med" type="triangle"/>
          </a:ln>
        </p:spPr>
      </p:cxnSp>
      <p:sp>
        <p:nvSpPr>
          <p:cNvPr id="208" name="Shape 208"/>
          <p:cNvSpPr txBox="1"/>
          <p:nvPr/>
        </p:nvSpPr>
        <p:spPr>
          <a:xfrm>
            <a:off x="6581725" y="153675"/>
            <a:ext cx="1526400" cy="240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000"/>
              <a:t>round robin pointer</a:t>
            </a:r>
            <a:endParaRPr b="1" sz="1000"/>
          </a:p>
        </p:txBody>
      </p:sp>
      <p:sp>
        <p:nvSpPr>
          <p:cNvPr id="209" name="Shape 209"/>
          <p:cNvSpPr txBox="1"/>
          <p:nvPr/>
        </p:nvSpPr>
        <p:spPr>
          <a:xfrm>
            <a:off x="8080475" y="475925"/>
            <a:ext cx="1039200" cy="23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deficit counter</a:t>
            </a:r>
            <a:endParaRPr sz="1000"/>
          </a:p>
        </p:txBody>
      </p:sp>
      <p:sp>
        <p:nvSpPr>
          <p:cNvPr id="210" name="Shape 210"/>
          <p:cNvSpPr/>
          <p:nvPr/>
        </p:nvSpPr>
        <p:spPr>
          <a:xfrm>
            <a:off x="4504225" y="2959063"/>
            <a:ext cx="3383100" cy="39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1" name="Shape 211"/>
          <p:cNvSpPr/>
          <p:nvPr/>
        </p:nvSpPr>
        <p:spPr>
          <a:xfrm>
            <a:off x="4504225" y="3401450"/>
            <a:ext cx="3383100" cy="39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2" name="Shape 212"/>
          <p:cNvSpPr/>
          <p:nvPr/>
        </p:nvSpPr>
        <p:spPr>
          <a:xfrm>
            <a:off x="4493950" y="3843825"/>
            <a:ext cx="3383100" cy="39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nvSpPr>
        <p:spPr>
          <a:xfrm>
            <a:off x="4493950" y="4286200"/>
            <a:ext cx="3383100" cy="39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214" name="Shape 214"/>
          <p:cNvCxnSpPr/>
          <p:nvPr/>
        </p:nvCxnSpPr>
        <p:spPr>
          <a:xfrm flipH="1">
            <a:off x="4987500" y="2947050"/>
            <a:ext cx="9300" cy="394200"/>
          </a:xfrm>
          <a:prstGeom prst="straightConnector1">
            <a:avLst/>
          </a:prstGeom>
          <a:noFill/>
          <a:ln cap="flat" cmpd="sng" w="9525">
            <a:solidFill>
              <a:schemeClr val="dk2"/>
            </a:solidFill>
            <a:prstDash val="solid"/>
            <a:round/>
            <a:headEnd len="med" w="med" type="none"/>
            <a:tailEnd len="med" w="med" type="none"/>
          </a:ln>
        </p:spPr>
      </p:cxnSp>
      <p:cxnSp>
        <p:nvCxnSpPr>
          <p:cNvPr id="215" name="Shape 215"/>
          <p:cNvCxnSpPr/>
          <p:nvPr/>
        </p:nvCxnSpPr>
        <p:spPr>
          <a:xfrm>
            <a:off x="6856850" y="2960850"/>
            <a:ext cx="0" cy="366600"/>
          </a:xfrm>
          <a:prstGeom prst="straightConnector1">
            <a:avLst/>
          </a:prstGeom>
          <a:noFill/>
          <a:ln cap="flat" cmpd="sng" w="9525">
            <a:solidFill>
              <a:schemeClr val="dk2"/>
            </a:solidFill>
            <a:prstDash val="solid"/>
            <a:round/>
            <a:headEnd len="med" w="med" type="none"/>
            <a:tailEnd len="med" w="med" type="none"/>
          </a:ln>
        </p:spPr>
      </p:cxnSp>
      <p:cxnSp>
        <p:nvCxnSpPr>
          <p:cNvPr id="216" name="Shape 216"/>
          <p:cNvCxnSpPr>
            <a:stCxn id="211" idx="0"/>
            <a:endCxn id="211" idx="2"/>
          </p:cNvCxnSpPr>
          <p:nvPr/>
        </p:nvCxnSpPr>
        <p:spPr>
          <a:xfrm>
            <a:off x="6195775" y="3401450"/>
            <a:ext cx="0" cy="394200"/>
          </a:xfrm>
          <a:prstGeom prst="straightConnector1">
            <a:avLst/>
          </a:prstGeom>
          <a:noFill/>
          <a:ln cap="flat" cmpd="sng" w="9525">
            <a:solidFill>
              <a:schemeClr val="dk2"/>
            </a:solidFill>
            <a:prstDash val="solid"/>
            <a:round/>
            <a:headEnd len="med" w="med" type="none"/>
            <a:tailEnd len="med" w="med" type="none"/>
          </a:ln>
        </p:spPr>
      </p:cxnSp>
      <p:cxnSp>
        <p:nvCxnSpPr>
          <p:cNvPr id="217" name="Shape 217"/>
          <p:cNvCxnSpPr/>
          <p:nvPr/>
        </p:nvCxnSpPr>
        <p:spPr>
          <a:xfrm>
            <a:off x="5490800" y="3843825"/>
            <a:ext cx="0" cy="394200"/>
          </a:xfrm>
          <a:prstGeom prst="straightConnector1">
            <a:avLst/>
          </a:prstGeom>
          <a:noFill/>
          <a:ln cap="flat" cmpd="sng" w="9525">
            <a:solidFill>
              <a:schemeClr val="dk2"/>
            </a:solidFill>
            <a:prstDash val="solid"/>
            <a:round/>
            <a:headEnd len="med" w="med" type="none"/>
            <a:tailEnd len="med" w="med" type="none"/>
          </a:ln>
        </p:spPr>
      </p:cxnSp>
      <p:cxnSp>
        <p:nvCxnSpPr>
          <p:cNvPr id="218" name="Shape 218"/>
          <p:cNvCxnSpPr/>
          <p:nvPr/>
        </p:nvCxnSpPr>
        <p:spPr>
          <a:xfrm>
            <a:off x="7213600" y="3843825"/>
            <a:ext cx="9300" cy="421800"/>
          </a:xfrm>
          <a:prstGeom prst="straightConnector1">
            <a:avLst/>
          </a:prstGeom>
          <a:noFill/>
          <a:ln cap="flat" cmpd="sng" w="9525">
            <a:solidFill>
              <a:schemeClr val="dk2"/>
            </a:solidFill>
            <a:prstDash val="solid"/>
            <a:round/>
            <a:headEnd len="med" w="med" type="none"/>
            <a:tailEnd len="med" w="med" type="none"/>
          </a:ln>
        </p:spPr>
      </p:cxnSp>
      <p:cxnSp>
        <p:nvCxnSpPr>
          <p:cNvPr id="219" name="Shape 219"/>
          <p:cNvCxnSpPr/>
          <p:nvPr/>
        </p:nvCxnSpPr>
        <p:spPr>
          <a:xfrm>
            <a:off x="5074675" y="4286200"/>
            <a:ext cx="9300" cy="366600"/>
          </a:xfrm>
          <a:prstGeom prst="straightConnector1">
            <a:avLst/>
          </a:prstGeom>
          <a:noFill/>
          <a:ln cap="flat" cmpd="sng" w="9525">
            <a:solidFill>
              <a:schemeClr val="dk2"/>
            </a:solidFill>
            <a:prstDash val="solid"/>
            <a:round/>
            <a:headEnd len="med" w="med" type="none"/>
            <a:tailEnd len="med" w="med" type="none"/>
          </a:ln>
        </p:spPr>
      </p:cxnSp>
      <p:cxnSp>
        <p:nvCxnSpPr>
          <p:cNvPr id="220" name="Shape 220"/>
          <p:cNvCxnSpPr/>
          <p:nvPr/>
        </p:nvCxnSpPr>
        <p:spPr>
          <a:xfrm>
            <a:off x="6830500" y="4286200"/>
            <a:ext cx="0" cy="403500"/>
          </a:xfrm>
          <a:prstGeom prst="straightConnector1">
            <a:avLst/>
          </a:prstGeom>
          <a:noFill/>
          <a:ln cap="flat" cmpd="sng" w="9525">
            <a:solidFill>
              <a:schemeClr val="dk2"/>
            </a:solidFill>
            <a:prstDash val="solid"/>
            <a:round/>
            <a:headEnd len="med" w="med" type="none"/>
            <a:tailEnd len="med" w="med" type="none"/>
          </a:ln>
        </p:spPr>
      </p:cxnSp>
      <p:sp>
        <p:nvSpPr>
          <p:cNvPr id="221" name="Shape 221"/>
          <p:cNvSpPr txBox="1"/>
          <p:nvPr/>
        </p:nvSpPr>
        <p:spPr>
          <a:xfrm>
            <a:off x="4547550" y="2991150"/>
            <a:ext cx="3181500" cy="330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20		    750			     200</a:t>
            </a:r>
            <a:endParaRPr sz="1000"/>
          </a:p>
        </p:txBody>
      </p:sp>
      <p:sp>
        <p:nvSpPr>
          <p:cNvPr id="222" name="Shape 222"/>
          <p:cNvSpPr txBox="1"/>
          <p:nvPr/>
        </p:nvSpPr>
        <p:spPr>
          <a:xfrm>
            <a:off x="4517150" y="3450725"/>
            <a:ext cx="3165900" cy="28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	500				500</a:t>
            </a:r>
            <a:endParaRPr sz="1000"/>
          </a:p>
        </p:txBody>
      </p:sp>
      <p:sp>
        <p:nvSpPr>
          <p:cNvPr id="223" name="Shape 223"/>
          <p:cNvSpPr txBox="1"/>
          <p:nvPr/>
        </p:nvSpPr>
        <p:spPr>
          <a:xfrm>
            <a:off x="4555350" y="3934500"/>
            <a:ext cx="3165900" cy="28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    200			600		           100</a:t>
            </a:r>
            <a:endParaRPr sz="1000"/>
          </a:p>
        </p:txBody>
      </p:sp>
      <p:sp>
        <p:nvSpPr>
          <p:cNvPr id="224" name="Shape 224"/>
          <p:cNvSpPr txBox="1"/>
          <p:nvPr/>
        </p:nvSpPr>
        <p:spPr>
          <a:xfrm>
            <a:off x="4575000" y="4313800"/>
            <a:ext cx="3126600" cy="28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 50		    700			   180</a:t>
            </a:r>
            <a:endParaRPr sz="1000"/>
          </a:p>
        </p:txBody>
      </p:sp>
      <p:sp>
        <p:nvSpPr>
          <p:cNvPr id="225" name="Shape 225"/>
          <p:cNvSpPr/>
          <p:nvPr/>
        </p:nvSpPr>
        <p:spPr>
          <a:xfrm>
            <a:off x="8079950" y="2935613"/>
            <a:ext cx="981000" cy="33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nvSpPr>
        <p:spPr>
          <a:xfrm>
            <a:off x="8079950" y="3374588"/>
            <a:ext cx="981000" cy="33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nvSpPr>
        <p:spPr>
          <a:xfrm>
            <a:off x="8059400" y="3813575"/>
            <a:ext cx="981000" cy="33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 name="Shape 228"/>
          <p:cNvSpPr/>
          <p:nvPr/>
        </p:nvSpPr>
        <p:spPr>
          <a:xfrm>
            <a:off x="8059400" y="4324250"/>
            <a:ext cx="981000" cy="330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 name="Shape 229"/>
          <p:cNvSpPr txBox="1"/>
          <p:nvPr/>
        </p:nvSpPr>
        <p:spPr>
          <a:xfrm>
            <a:off x="8137250" y="2973963"/>
            <a:ext cx="825300" cy="28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       300</a:t>
            </a:r>
            <a:endParaRPr sz="1000"/>
          </a:p>
        </p:txBody>
      </p:sp>
      <p:sp>
        <p:nvSpPr>
          <p:cNvPr id="230" name="Shape 230"/>
          <p:cNvSpPr txBox="1"/>
          <p:nvPr/>
        </p:nvSpPr>
        <p:spPr>
          <a:xfrm>
            <a:off x="8137250" y="3442788"/>
            <a:ext cx="825300" cy="28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       500</a:t>
            </a:r>
            <a:endParaRPr sz="1000"/>
          </a:p>
        </p:txBody>
      </p:sp>
      <p:sp>
        <p:nvSpPr>
          <p:cNvPr id="231" name="Shape 231"/>
          <p:cNvSpPr txBox="1"/>
          <p:nvPr/>
        </p:nvSpPr>
        <p:spPr>
          <a:xfrm>
            <a:off x="8176100" y="3906463"/>
            <a:ext cx="788700" cy="24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        0</a:t>
            </a:r>
            <a:endParaRPr sz="1000"/>
          </a:p>
        </p:txBody>
      </p:sp>
      <p:sp>
        <p:nvSpPr>
          <p:cNvPr id="232" name="Shape 232"/>
          <p:cNvSpPr txBox="1"/>
          <p:nvPr/>
        </p:nvSpPr>
        <p:spPr>
          <a:xfrm>
            <a:off x="8155550" y="4324238"/>
            <a:ext cx="788700" cy="24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        0</a:t>
            </a:r>
            <a:endParaRPr sz="1000"/>
          </a:p>
        </p:txBody>
      </p:sp>
      <p:sp>
        <p:nvSpPr>
          <p:cNvPr id="233" name="Shape 233"/>
          <p:cNvSpPr txBox="1"/>
          <p:nvPr/>
        </p:nvSpPr>
        <p:spPr>
          <a:xfrm>
            <a:off x="7305900" y="2676588"/>
            <a:ext cx="1526400" cy="24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1000"/>
              <a:t>round robin pointer</a:t>
            </a:r>
            <a:endParaRPr b="1" sz="1000"/>
          </a:p>
        </p:txBody>
      </p:sp>
      <p:cxnSp>
        <p:nvCxnSpPr>
          <p:cNvPr id="234" name="Shape 234"/>
          <p:cNvCxnSpPr>
            <a:stCxn id="233" idx="2"/>
          </p:cNvCxnSpPr>
          <p:nvPr/>
        </p:nvCxnSpPr>
        <p:spPr>
          <a:xfrm flipH="1">
            <a:off x="7703700" y="2917188"/>
            <a:ext cx="365400" cy="710400"/>
          </a:xfrm>
          <a:prstGeom prst="straightConnector1">
            <a:avLst/>
          </a:prstGeom>
          <a:noFill/>
          <a:ln cap="flat" cmpd="sng" w="9525">
            <a:solidFill>
              <a:srgbClr val="000000"/>
            </a:solidFill>
            <a:prstDash val="solid"/>
            <a:round/>
            <a:headEnd len="med" w="med" type="none"/>
            <a:tailEnd len="med" w="med" type="triangle"/>
          </a:ln>
        </p:spPr>
      </p:cxnSp>
      <p:sp>
        <p:nvSpPr>
          <p:cNvPr id="235" name="Shape 2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236" name="Shape 236"/>
          <p:cNvSpPr txBox="1"/>
          <p:nvPr/>
        </p:nvSpPr>
        <p:spPr>
          <a:xfrm>
            <a:off x="3409975" y="4831425"/>
            <a:ext cx="5171700" cy="28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example taken from “Efficient Fair Queueing Using Deficit Round-Robin” by M.Sreedhar and George Varghese</a:t>
            </a:r>
            <a:endParaRPr sz="800"/>
          </a:p>
        </p:txBody>
      </p:sp>
      <p:sp>
        <p:nvSpPr>
          <p:cNvPr id="237" name="Shape 237"/>
          <p:cNvSpPr txBox="1"/>
          <p:nvPr/>
        </p:nvSpPr>
        <p:spPr>
          <a:xfrm>
            <a:off x="4189975" y="856750"/>
            <a:ext cx="238500" cy="240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1</a:t>
            </a:r>
            <a:endParaRPr sz="1000"/>
          </a:p>
        </p:txBody>
      </p:sp>
      <p:sp>
        <p:nvSpPr>
          <p:cNvPr id="238" name="Shape 238"/>
          <p:cNvSpPr txBox="1"/>
          <p:nvPr/>
        </p:nvSpPr>
        <p:spPr>
          <a:xfrm>
            <a:off x="4189975" y="1302750"/>
            <a:ext cx="293400" cy="293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2</a:t>
            </a:r>
            <a:endParaRPr sz="1000"/>
          </a:p>
        </p:txBody>
      </p:sp>
      <p:sp>
        <p:nvSpPr>
          <p:cNvPr id="239" name="Shape 239"/>
          <p:cNvSpPr txBox="1"/>
          <p:nvPr/>
        </p:nvSpPr>
        <p:spPr>
          <a:xfrm>
            <a:off x="4180825" y="1907025"/>
            <a:ext cx="238500" cy="23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3</a:t>
            </a:r>
            <a:endParaRPr sz="1000"/>
          </a:p>
        </p:txBody>
      </p:sp>
      <p:sp>
        <p:nvSpPr>
          <p:cNvPr id="240" name="Shape 240"/>
          <p:cNvSpPr txBox="1"/>
          <p:nvPr/>
        </p:nvSpPr>
        <p:spPr>
          <a:xfrm>
            <a:off x="4199150" y="2347125"/>
            <a:ext cx="238500" cy="240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4</a:t>
            </a:r>
            <a:endParaRPr sz="1000"/>
          </a:p>
        </p:txBody>
      </p:sp>
      <p:sp>
        <p:nvSpPr>
          <p:cNvPr id="241" name="Shape 241"/>
          <p:cNvSpPr txBox="1"/>
          <p:nvPr/>
        </p:nvSpPr>
        <p:spPr>
          <a:xfrm>
            <a:off x="4199150" y="3029125"/>
            <a:ext cx="238500" cy="24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1</a:t>
            </a:r>
            <a:endParaRPr sz="1000"/>
          </a:p>
        </p:txBody>
      </p:sp>
      <p:sp>
        <p:nvSpPr>
          <p:cNvPr id="242" name="Shape 242"/>
          <p:cNvSpPr txBox="1"/>
          <p:nvPr/>
        </p:nvSpPr>
        <p:spPr>
          <a:xfrm>
            <a:off x="4203200" y="3451850"/>
            <a:ext cx="293400" cy="293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2</a:t>
            </a:r>
            <a:endParaRPr sz="1000"/>
          </a:p>
        </p:txBody>
      </p:sp>
      <p:sp>
        <p:nvSpPr>
          <p:cNvPr id="243" name="Shape 243"/>
          <p:cNvSpPr txBox="1"/>
          <p:nvPr/>
        </p:nvSpPr>
        <p:spPr>
          <a:xfrm>
            <a:off x="4217425" y="3934175"/>
            <a:ext cx="238500" cy="23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3</a:t>
            </a:r>
            <a:endParaRPr sz="1000"/>
          </a:p>
        </p:txBody>
      </p:sp>
      <p:sp>
        <p:nvSpPr>
          <p:cNvPr id="244" name="Shape 244"/>
          <p:cNvSpPr txBox="1"/>
          <p:nvPr/>
        </p:nvSpPr>
        <p:spPr>
          <a:xfrm>
            <a:off x="4230650" y="4378900"/>
            <a:ext cx="238500" cy="240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4</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1000"/>
                                        <p:tgtEl>
                                          <p:spTgt spid="20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34"/>
                                        </p:tgtEl>
                                        <p:attrNameLst>
                                          <p:attrName>style.visibility</p:attrName>
                                        </p:attrNameLst>
                                      </p:cBhvr>
                                      <p:to>
                                        <p:strVal val="visible"/>
                                      </p:to>
                                    </p:set>
                                    <p:anim calcmode="lin" valueType="num">
                                      <p:cBhvr additive="base">
                                        <p:cTn dur="1000"/>
                                        <p:tgtEl>
                                          <p:spTgt spid="23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Experimental Design</a:t>
            </a:r>
            <a:endParaRPr/>
          </a:p>
        </p:txBody>
      </p:sp>
      <p:sp>
        <p:nvSpPr>
          <p:cNvPr id="250" name="Shape 2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Char char="❖"/>
            </a:pPr>
            <a:r>
              <a:rPr lang="en" sz="1400">
                <a:solidFill>
                  <a:srgbClr val="000000"/>
                </a:solidFill>
              </a:rPr>
              <a:t>Decibel evaluated for multi-core scalability and to quantify overhead of disaggregating SCMs</a:t>
            </a:r>
            <a:endParaRPr sz="1400">
              <a:solidFill>
                <a:srgbClr val="000000"/>
              </a:solidFill>
            </a:endParaRPr>
          </a:p>
          <a:p>
            <a:pPr indent="-317500" lvl="0" marL="457200" rtl="0">
              <a:spcBef>
                <a:spcPts val="0"/>
              </a:spcBef>
              <a:spcAft>
                <a:spcPts val="0"/>
              </a:spcAft>
              <a:buClr>
                <a:srgbClr val="000000"/>
              </a:buClr>
              <a:buSzPts val="1400"/>
              <a:buChar char="❖"/>
            </a:pPr>
            <a:r>
              <a:rPr lang="en" sz="1400">
                <a:solidFill>
                  <a:srgbClr val="000000"/>
                </a:solidFill>
              </a:rPr>
              <a:t>tests run against 4 devices in the system, with clients evenly distributed across cores:</a:t>
            </a:r>
            <a:endParaRPr sz="1400">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local </a:t>
            </a:r>
            <a:endParaRPr>
              <a:solidFill>
                <a:srgbClr val="000000"/>
              </a:solidFill>
            </a:endParaRPr>
          </a:p>
          <a:p>
            <a:pPr indent="-317500" lvl="2" marL="1371600" rtl="0">
              <a:spcBef>
                <a:spcPts val="0"/>
              </a:spcBef>
              <a:spcAft>
                <a:spcPts val="0"/>
              </a:spcAft>
              <a:buClr>
                <a:srgbClr val="000000"/>
              </a:buClr>
              <a:buSzPts val="1400"/>
              <a:buChar char="■"/>
            </a:pPr>
            <a:r>
              <a:rPr lang="en">
                <a:solidFill>
                  <a:srgbClr val="000000"/>
                </a:solidFill>
              </a:rPr>
              <a:t>clients run directly on server</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remote</a:t>
            </a:r>
            <a:endParaRPr>
              <a:solidFill>
                <a:srgbClr val="000000"/>
              </a:solidFill>
            </a:endParaRPr>
          </a:p>
          <a:p>
            <a:pPr indent="-317500" lvl="2" marL="1371600" rtl="0">
              <a:spcBef>
                <a:spcPts val="0"/>
              </a:spcBef>
              <a:spcAft>
                <a:spcPts val="0"/>
              </a:spcAft>
              <a:buClr>
                <a:srgbClr val="000000"/>
              </a:buClr>
              <a:buSzPts val="1400"/>
              <a:buChar char="■"/>
            </a:pPr>
            <a:r>
              <a:rPr lang="en">
                <a:solidFill>
                  <a:srgbClr val="000000"/>
                </a:solidFill>
              </a:rPr>
              <a:t>clients run separately from server</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decibel</a:t>
            </a:r>
            <a:endParaRPr>
              <a:solidFill>
                <a:srgbClr val="000000"/>
              </a:solidFill>
            </a:endParaRPr>
          </a:p>
          <a:p>
            <a:pPr indent="-317500" lvl="2" marL="1371600" rtl="0">
              <a:spcBef>
                <a:spcPts val="0"/>
              </a:spcBef>
              <a:spcAft>
                <a:spcPts val="0"/>
              </a:spcAft>
              <a:buClr>
                <a:srgbClr val="000000"/>
              </a:buClr>
              <a:buSzPts val="1400"/>
              <a:buChar char="■"/>
            </a:pPr>
            <a:r>
              <a:rPr lang="en">
                <a:solidFill>
                  <a:srgbClr val="000000"/>
                </a:solidFill>
              </a:rPr>
              <a:t>SCMs virtualized into per-client dVols</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decibel (DPDK) </a:t>
            </a:r>
            <a:endParaRPr>
              <a:solidFill>
                <a:srgbClr val="000000"/>
              </a:solidFill>
            </a:endParaRPr>
          </a:p>
          <a:p>
            <a:pPr indent="-317500" lvl="2" marL="1371600" rtl="0">
              <a:spcBef>
                <a:spcPts val="0"/>
              </a:spcBef>
              <a:spcAft>
                <a:spcPts val="0"/>
              </a:spcAft>
              <a:buClr>
                <a:srgbClr val="000000"/>
              </a:buClr>
              <a:buSzPts val="1400"/>
              <a:buChar char="■"/>
            </a:pPr>
            <a:r>
              <a:rPr lang="en">
                <a:solidFill>
                  <a:srgbClr val="000000"/>
                </a:solidFill>
              </a:rPr>
              <a:t>similar to decibel but bypasses kernel and uses a DPDK-based network stack</a:t>
            </a:r>
            <a:endParaRPr>
              <a:solidFill>
                <a:srgbClr val="000000"/>
              </a:solidFill>
            </a:endParaRPr>
          </a:p>
          <a:p>
            <a:pPr indent="0" lvl="0" marL="0">
              <a:spcBef>
                <a:spcPts val="1600"/>
              </a:spcBef>
              <a:spcAft>
                <a:spcPts val="1600"/>
              </a:spcAft>
              <a:buNone/>
            </a:pPr>
            <a:r>
              <a:t/>
            </a:r>
            <a:endParaRPr>
              <a:solidFill>
                <a:srgbClr val="000000"/>
              </a:solidFill>
            </a:endParaRPr>
          </a:p>
        </p:txBody>
      </p:sp>
      <p:sp>
        <p:nvSpPr>
          <p:cNvPr id="251" name="Shape 2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All Reads Workload Performance</a:t>
            </a:r>
            <a:endParaRPr/>
          </a:p>
        </p:txBody>
      </p:sp>
      <p:sp>
        <p:nvSpPr>
          <p:cNvPr id="257" name="Shape 25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58" name="Shape 258"/>
          <p:cNvPicPr preferRelativeResize="0"/>
          <p:nvPr/>
        </p:nvPicPr>
        <p:blipFill>
          <a:blip r:embed="rId3">
            <a:alphaModFix/>
          </a:blip>
          <a:stretch>
            <a:fillRect/>
          </a:stretch>
        </p:blipFill>
        <p:spPr>
          <a:xfrm>
            <a:off x="400050" y="1226290"/>
            <a:ext cx="4184125" cy="3681160"/>
          </a:xfrm>
          <a:prstGeom prst="rect">
            <a:avLst/>
          </a:prstGeom>
          <a:noFill/>
          <a:ln>
            <a:noFill/>
          </a:ln>
        </p:spPr>
      </p:pic>
      <p:pic>
        <p:nvPicPr>
          <p:cNvPr id="259" name="Shape 259"/>
          <p:cNvPicPr preferRelativeResize="0"/>
          <p:nvPr/>
        </p:nvPicPr>
        <p:blipFill>
          <a:blip r:embed="rId4">
            <a:alphaModFix/>
          </a:blip>
          <a:stretch>
            <a:fillRect/>
          </a:stretch>
        </p:blipFill>
        <p:spPr>
          <a:xfrm>
            <a:off x="4832400" y="1152475"/>
            <a:ext cx="4184125" cy="2555700"/>
          </a:xfrm>
          <a:prstGeom prst="rect">
            <a:avLst/>
          </a:prstGeom>
          <a:noFill/>
          <a:ln>
            <a:noFill/>
          </a:ln>
        </p:spPr>
      </p:pic>
      <p:sp>
        <p:nvSpPr>
          <p:cNvPr id="260" name="Shape 2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cxnSp>
        <p:nvCxnSpPr>
          <p:cNvPr id="261" name="Shape 261"/>
          <p:cNvCxnSpPr/>
          <p:nvPr/>
        </p:nvCxnSpPr>
        <p:spPr>
          <a:xfrm rot="10800000">
            <a:off x="4272575" y="3988225"/>
            <a:ext cx="265800" cy="192600"/>
          </a:xfrm>
          <a:prstGeom prst="straightConnector1">
            <a:avLst/>
          </a:prstGeom>
          <a:noFill/>
          <a:ln cap="flat" cmpd="sng" w="9525">
            <a:solidFill>
              <a:srgbClr val="000000"/>
            </a:solidFill>
            <a:prstDash val="solid"/>
            <a:round/>
            <a:headEnd len="med" w="med" type="none"/>
            <a:tailEnd len="med" w="med" type="triangle"/>
          </a:ln>
        </p:spPr>
      </p:cxnSp>
      <p:sp>
        <p:nvSpPr>
          <p:cNvPr id="262" name="Shape 262"/>
          <p:cNvSpPr txBox="1"/>
          <p:nvPr/>
        </p:nvSpPr>
        <p:spPr>
          <a:xfrm>
            <a:off x="4446700" y="4135000"/>
            <a:ext cx="1182600" cy="238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device saturation</a:t>
            </a:r>
            <a:endParaRPr sz="1000"/>
          </a:p>
        </p:txBody>
      </p:sp>
      <p:cxnSp>
        <p:nvCxnSpPr>
          <p:cNvPr id="263" name="Shape 263"/>
          <p:cNvCxnSpPr/>
          <p:nvPr/>
        </p:nvCxnSpPr>
        <p:spPr>
          <a:xfrm rot="10800000">
            <a:off x="2356200" y="3419925"/>
            <a:ext cx="174300" cy="265800"/>
          </a:xfrm>
          <a:prstGeom prst="straightConnector1">
            <a:avLst/>
          </a:prstGeom>
          <a:noFill/>
          <a:ln cap="flat" cmpd="sng" w="9525">
            <a:solidFill>
              <a:schemeClr val="dk2"/>
            </a:solidFill>
            <a:prstDash val="solid"/>
            <a:round/>
            <a:headEnd len="med" w="med" type="none"/>
            <a:tailEnd len="med" w="med" type="triangle"/>
          </a:ln>
        </p:spPr>
      </p:cxnSp>
      <p:sp>
        <p:nvSpPr>
          <p:cNvPr id="264" name="Shape 264"/>
          <p:cNvSpPr txBox="1"/>
          <p:nvPr/>
        </p:nvSpPr>
        <p:spPr>
          <a:xfrm>
            <a:off x="2475500" y="3520675"/>
            <a:ext cx="2576400" cy="238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performance comparable to local storage!</a:t>
            </a:r>
            <a:endParaRPr sz="1000"/>
          </a:p>
        </p:txBody>
      </p:sp>
      <p:cxnSp>
        <p:nvCxnSpPr>
          <p:cNvPr id="265" name="Shape 265"/>
          <p:cNvCxnSpPr/>
          <p:nvPr/>
        </p:nvCxnSpPr>
        <p:spPr>
          <a:xfrm rot="10800000">
            <a:off x="4254275" y="2686350"/>
            <a:ext cx="1100100" cy="1485300"/>
          </a:xfrm>
          <a:prstGeom prst="straightConnector1">
            <a:avLst/>
          </a:prstGeom>
          <a:noFill/>
          <a:ln cap="flat" cmpd="sng" w="9525">
            <a:solidFill>
              <a:srgbClr val="000000"/>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Performance Isolation </a:t>
            </a:r>
            <a:endParaRPr/>
          </a:p>
        </p:txBody>
      </p:sp>
      <p:sp>
        <p:nvSpPr>
          <p:cNvPr id="271" name="Shape 27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Char char="❖"/>
            </a:pPr>
            <a:r>
              <a:rPr lang="en">
                <a:solidFill>
                  <a:srgbClr val="000000"/>
                </a:solidFill>
              </a:rPr>
              <a:t>see how well device is shared fairly amongst different scheduling policies</a:t>
            </a:r>
            <a:endParaRPr>
              <a:solidFill>
                <a:srgbClr val="000000"/>
              </a:solidFill>
            </a:endParaRPr>
          </a:p>
          <a:p>
            <a:pPr indent="-304800" lvl="1" marL="914400" rtl="0">
              <a:spcBef>
                <a:spcPts val="0"/>
              </a:spcBef>
              <a:spcAft>
                <a:spcPts val="0"/>
              </a:spcAft>
              <a:buClr>
                <a:srgbClr val="000000"/>
              </a:buClr>
              <a:buSzPts val="1200"/>
              <a:buChar char="➢"/>
            </a:pPr>
            <a:r>
              <a:rPr lang="en">
                <a:solidFill>
                  <a:srgbClr val="000000"/>
                </a:solidFill>
              </a:rPr>
              <a:t>no performance isolation implementing FCFS </a:t>
            </a:r>
            <a:endParaRPr>
              <a:solidFill>
                <a:srgbClr val="000000"/>
              </a:solidFill>
            </a:endParaRPr>
          </a:p>
          <a:p>
            <a:pPr indent="-304800" lvl="1" marL="914400" rtl="0">
              <a:spcBef>
                <a:spcPts val="0"/>
              </a:spcBef>
              <a:spcAft>
                <a:spcPts val="0"/>
              </a:spcAft>
              <a:buClr>
                <a:srgbClr val="000000"/>
              </a:buClr>
              <a:buSzPts val="1200"/>
              <a:buChar char="➢"/>
            </a:pPr>
            <a:r>
              <a:rPr lang="en">
                <a:solidFill>
                  <a:srgbClr val="000000"/>
                </a:solidFill>
              </a:rPr>
              <a:t>strict time sharing</a:t>
            </a:r>
            <a:endParaRPr>
              <a:solidFill>
                <a:srgbClr val="000000"/>
              </a:solidFill>
            </a:endParaRPr>
          </a:p>
          <a:p>
            <a:pPr indent="-304800" lvl="1" marL="914400" rtl="0">
              <a:spcBef>
                <a:spcPts val="0"/>
              </a:spcBef>
              <a:spcAft>
                <a:spcPts val="0"/>
              </a:spcAft>
              <a:buClr>
                <a:srgbClr val="000000"/>
              </a:buClr>
              <a:buSzPts val="1200"/>
              <a:buChar char="➢"/>
            </a:pPr>
            <a:r>
              <a:rPr lang="en">
                <a:solidFill>
                  <a:srgbClr val="000000"/>
                </a:solidFill>
              </a:rPr>
              <a:t>deficit round robin</a:t>
            </a:r>
            <a:endParaRPr>
              <a:solidFill>
                <a:srgbClr val="000000"/>
              </a:solidFill>
            </a:endParaRPr>
          </a:p>
          <a:p>
            <a:pPr indent="0" lvl="0" marL="0">
              <a:spcBef>
                <a:spcPts val="1600"/>
              </a:spcBef>
              <a:spcAft>
                <a:spcPts val="1600"/>
              </a:spcAft>
              <a:buNone/>
            </a:pPr>
            <a:r>
              <a:t/>
            </a:r>
            <a:endParaRPr>
              <a:solidFill>
                <a:srgbClr val="000000"/>
              </a:solidFill>
            </a:endParaRPr>
          </a:p>
        </p:txBody>
      </p:sp>
      <p:sp>
        <p:nvSpPr>
          <p:cNvPr id="272" name="Shape 272"/>
          <p:cNvSpPr txBox="1"/>
          <p:nvPr>
            <p:ph idx="2" type="body"/>
          </p:nvPr>
        </p:nvSpPr>
        <p:spPr>
          <a:xfrm>
            <a:off x="4397325" y="156650"/>
            <a:ext cx="4671600" cy="4934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273" name="Shape 273"/>
          <p:cNvPicPr preferRelativeResize="0"/>
          <p:nvPr/>
        </p:nvPicPr>
        <p:blipFill>
          <a:blip r:embed="rId3">
            <a:alphaModFix/>
          </a:blip>
          <a:stretch>
            <a:fillRect/>
          </a:stretch>
        </p:blipFill>
        <p:spPr>
          <a:xfrm>
            <a:off x="3929775" y="130425"/>
            <a:ext cx="4746676" cy="4986850"/>
          </a:xfrm>
          <a:prstGeom prst="rect">
            <a:avLst/>
          </a:prstGeom>
          <a:noFill/>
          <a:ln>
            <a:noFill/>
          </a:ln>
        </p:spPr>
      </p:pic>
      <p:sp>
        <p:nvSpPr>
          <p:cNvPr id="274" name="Shape 27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275" name="Shape 275"/>
          <p:cNvSpPr txBox="1"/>
          <p:nvPr/>
        </p:nvSpPr>
        <p:spPr>
          <a:xfrm>
            <a:off x="4397325" y="1980400"/>
            <a:ext cx="1901400" cy="247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throughput preserved for all clients</a:t>
            </a:r>
            <a:endParaRPr sz="800"/>
          </a:p>
        </p:txBody>
      </p:sp>
      <p:cxnSp>
        <p:nvCxnSpPr>
          <p:cNvPr id="276" name="Shape 276"/>
          <p:cNvCxnSpPr/>
          <p:nvPr/>
        </p:nvCxnSpPr>
        <p:spPr>
          <a:xfrm flipH="1">
            <a:off x="7949200" y="1797025"/>
            <a:ext cx="449100" cy="247500"/>
          </a:xfrm>
          <a:prstGeom prst="straightConnector1">
            <a:avLst/>
          </a:prstGeom>
          <a:noFill/>
          <a:ln cap="flat" cmpd="sng" w="9525">
            <a:solidFill>
              <a:srgbClr val="000000"/>
            </a:solidFill>
            <a:prstDash val="solid"/>
            <a:round/>
            <a:headEnd len="med" w="med" type="none"/>
            <a:tailEnd len="med" w="med" type="triangle"/>
          </a:ln>
        </p:spPr>
      </p:cxnSp>
      <p:sp>
        <p:nvSpPr>
          <p:cNvPr id="277" name="Shape 277"/>
          <p:cNvSpPr txBox="1"/>
          <p:nvPr/>
        </p:nvSpPr>
        <p:spPr>
          <a:xfrm>
            <a:off x="8472450" y="1705325"/>
            <a:ext cx="671700" cy="1375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t>spike in latency for client 2, but does not affect latencies of other clients </a:t>
            </a:r>
            <a:endParaRPr sz="800"/>
          </a:p>
        </p:txBody>
      </p:sp>
      <p:cxnSp>
        <p:nvCxnSpPr>
          <p:cNvPr id="278" name="Shape 278"/>
          <p:cNvCxnSpPr/>
          <p:nvPr/>
        </p:nvCxnSpPr>
        <p:spPr>
          <a:xfrm>
            <a:off x="4960125" y="2218775"/>
            <a:ext cx="100800" cy="119100"/>
          </a:xfrm>
          <a:prstGeom prst="straightConnector1">
            <a:avLst/>
          </a:prstGeom>
          <a:noFill/>
          <a:ln cap="flat" cmpd="sng" w="9525">
            <a:solidFill>
              <a:srgbClr val="0000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Takeaways</a:t>
            </a:r>
            <a:endParaRPr/>
          </a:p>
        </p:txBody>
      </p:sp>
      <p:sp>
        <p:nvSpPr>
          <p:cNvPr id="284" name="Shape 28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Char char="❖"/>
            </a:pPr>
            <a:r>
              <a:rPr lang="en" sz="1400">
                <a:solidFill>
                  <a:srgbClr val="000000"/>
                </a:solidFill>
              </a:rPr>
              <a:t>Decibel achieves a performance similar to that of local storage </a:t>
            </a:r>
            <a:endParaRPr sz="1400">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high throughput, low latencies </a:t>
            </a:r>
            <a:endParaRPr>
              <a:solidFill>
                <a:srgbClr val="000000"/>
              </a:solidFill>
            </a:endParaRPr>
          </a:p>
          <a:p>
            <a:pPr indent="-317500" lvl="0" marL="457200" rtl="0">
              <a:spcBef>
                <a:spcPts val="0"/>
              </a:spcBef>
              <a:spcAft>
                <a:spcPts val="0"/>
              </a:spcAft>
              <a:buClr>
                <a:srgbClr val="000000"/>
              </a:buClr>
              <a:buSzPts val="1400"/>
              <a:buChar char="❖"/>
            </a:pPr>
            <a:r>
              <a:rPr lang="en" sz="1400">
                <a:solidFill>
                  <a:srgbClr val="000000"/>
                </a:solidFill>
              </a:rPr>
              <a:t>provides tenants with flexible and low latency access to SCMs </a:t>
            </a:r>
            <a:endParaRPr sz="1400">
              <a:solidFill>
                <a:srgbClr val="000000"/>
              </a:solidFill>
            </a:endParaRPr>
          </a:p>
          <a:p>
            <a:pPr indent="-317500" lvl="0" marL="457200" rtl="0">
              <a:spcBef>
                <a:spcPts val="0"/>
              </a:spcBef>
              <a:spcAft>
                <a:spcPts val="0"/>
              </a:spcAft>
              <a:buClr>
                <a:srgbClr val="000000"/>
              </a:buClr>
              <a:buSzPts val="1400"/>
              <a:buChar char="❖"/>
            </a:pPr>
            <a:r>
              <a:rPr lang="en" sz="1400">
                <a:solidFill>
                  <a:srgbClr val="000000"/>
                </a:solidFill>
              </a:rPr>
              <a:t>provides isolation to tenants </a:t>
            </a:r>
            <a:endParaRPr sz="1400">
              <a:solidFill>
                <a:srgbClr val="000000"/>
              </a:solidFill>
            </a:endParaRPr>
          </a:p>
          <a:p>
            <a:pPr indent="-317500" lvl="0" marL="457200" rtl="0">
              <a:spcBef>
                <a:spcPts val="0"/>
              </a:spcBef>
              <a:spcAft>
                <a:spcPts val="0"/>
              </a:spcAft>
              <a:buClr>
                <a:srgbClr val="000000"/>
              </a:buClr>
              <a:buSzPts val="1400"/>
              <a:buChar char="❖"/>
            </a:pPr>
            <a:r>
              <a:rPr lang="en" sz="1400">
                <a:solidFill>
                  <a:srgbClr val="000000"/>
                </a:solidFill>
              </a:rPr>
              <a:t>virtualizes the hardware into dVols, which delegate storage to tenants in disaggregated storage architectures </a:t>
            </a:r>
            <a:endParaRPr sz="1400">
              <a:solidFill>
                <a:srgbClr val="000000"/>
              </a:solidFill>
            </a:endParaRPr>
          </a:p>
          <a:p>
            <a:pPr indent="-317500" lvl="0" marL="457200" rtl="0">
              <a:spcBef>
                <a:spcPts val="0"/>
              </a:spcBef>
              <a:spcAft>
                <a:spcPts val="0"/>
              </a:spcAft>
              <a:buClr>
                <a:srgbClr val="000000"/>
              </a:buClr>
              <a:buSzPts val="1400"/>
              <a:buChar char="❖"/>
            </a:pPr>
            <a:r>
              <a:rPr lang="en" sz="1400">
                <a:solidFill>
                  <a:srgbClr val="000000"/>
                </a:solidFill>
              </a:rPr>
              <a:t>would be interesting to see how the performance is on real-world database applications </a:t>
            </a:r>
            <a:endParaRPr sz="1400">
              <a:solidFill>
                <a:srgbClr val="000000"/>
              </a:solidFill>
            </a:endParaRPr>
          </a:p>
          <a:p>
            <a:pPr indent="0" lvl="0" marL="0" rtl="0">
              <a:spcBef>
                <a:spcPts val="1600"/>
              </a:spcBef>
              <a:spcAft>
                <a:spcPts val="1600"/>
              </a:spcAft>
              <a:buNone/>
            </a:pPr>
            <a:r>
              <a:t/>
            </a:r>
            <a:endParaRPr sz="1400">
              <a:solidFill>
                <a:srgbClr val="000000"/>
              </a:solidFill>
            </a:endParaRPr>
          </a:p>
        </p:txBody>
      </p:sp>
      <p:sp>
        <p:nvSpPr>
          <p:cNvPr id="285" name="Shape 2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Shape 290"/>
          <p:cNvSpPr txBox="1"/>
          <p:nvPr>
            <p:ph type="ctrTitle"/>
          </p:nvPr>
        </p:nvSpPr>
        <p:spPr>
          <a:xfrm>
            <a:off x="3044700" y="882975"/>
            <a:ext cx="3054600" cy="2595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200"/>
              <a:buFont typeface="Economica"/>
              <a:buNone/>
            </a:pPr>
            <a:r>
              <a:rPr b="0" i="0" lang="en" sz="3300" u="none" cap="none" strike="noStrike">
                <a:solidFill>
                  <a:schemeClr val="dk1"/>
                </a:solidFill>
                <a:latin typeface="Economica"/>
                <a:ea typeface="Economica"/>
                <a:cs typeface="Economica"/>
                <a:sym typeface="Economica"/>
              </a:rPr>
              <a:t>Monotasks: Architecting for Performance Clarity in Data Analytics Frameworks</a:t>
            </a:r>
            <a:endParaRPr b="0" i="0" sz="3300" u="none" cap="none" strike="noStrike">
              <a:solidFill>
                <a:schemeClr val="dk1"/>
              </a:solidFill>
              <a:latin typeface="Economica"/>
              <a:ea typeface="Economica"/>
              <a:cs typeface="Economica"/>
              <a:sym typeface="Economica"/>
            </a:endParaRPr>
          </a:p>
        </p:txBody>
      </p:sp>
      <p:sp>
        <p:nvSpPr>
          <p:cNvPr id="291" name="Shape 291"/>
          <p:cNvSpPr txBox="1"/>
          <p:nvPr>
            <p:ph idx="1" type="subTitle"/>
          </p:nvPr>
        </p:nvSpPr>
        <p:spPr>
          <a:xfrm>
            <a:off x="1798625" y="3737450"/>
            <a:ext cx="5361300" cy="549000"/>
          </a:xfrm>
          <a:prstGeom prst="rect">
            <a:avLst/>
          </a:prstGeom>
          <a:noFill/>
          <a:ln>
            <a:noFill/>
          </a:ln>
        </p:spPr>
        <p:txBody>
          <a:bodyPr anchorCtr="0" anchor="t" bIns="91425" lIns="91425" spcFirstLastPara="1" rIns="91425" wrap="square" tIns="91425">
            <a:noAutofit/>
          </a:bodyPr>
          <a:lstStyle/>
          <a:p>
            <a:pPr indent="457200" lvl="0" marL="0" marR="0" rtl="0" algn="l">
              <a:lnSpc>
                <a:spcPct val="100000"/>
              </a:lnSpc>
              <a:spcBef>
                <a:spcPts val="0"/>
              </a:spcBef>
              <a:spcAft>
                <a:spcPts val="0"/>
              </a:spcAft>
              <a:buClr>
                <a:schemeClr val="dk1"/>
              </a:buClr>
              <a:buSzPts val="2100"/>
              <a:buFont typeface="Economica"/>
              <a:buNone/>
            </a:pPr>
            <a:r>
              <a:rPr b="0" i="0" lang="en" sz="1800" u="none" cap="none" strike="noStrike">
                <a:solidFill>
                  <a:schemeClr val="dk1"/>
                </a:solidFill>
                <a:latin typeface="Economica"/>
                <a:ea typeface="Economica"/>
                <a:cs typeface="Economica"/>
                <a:sym typeface="Economica"/>
              </a:rPr>
              <a:t>Kay Ousterhout, Sylvia Ratnasamy, Christopher Canel, </a:t>
            </a:r>
            <a:endParaRPr b="0" i="0" sz="1800" u="none" cap="none" strike="noStrike">
              <a:solidFill>
                <a:schemeClr val="dk1"/>
              </a:solidFill>
              <a:latin typeface="Economica"/>
              <a:ea typeface="Economica"/>
              <a:cs typeface="Economica"/>
              <a:sym typeface="Economica"/>
            </a:endParaRPr>
          </a:p>
          <a:p>
            <a:pPr indent="457200" lvl="0" marL="1371600" marR="0" rtl="0" algn="l">
              <a:lnSpc>
                <a:spcPct val="100000"/>
              </a:lnSpc>
              <a:spcBef>
                <a:spcPts val="0"/>
              </a:spcBef>
              <a:spcAft>
                <a:spcPts val="0"/>
              </a:spcAft>
              <a:buClr>
                <a:schemeClr val="dk1"/>
              </a:buClr>
              <a:buSzPts val="2100"/>
              <a:buFont typeface="Economica"/>
              <a:buNone/>
            </a:pPr>
            <a:r>
              <a:rPr b="0" i="0" lang="en" sz="1800" u="none" cap="none" strike="noStrike">
                <a:solidFill>
                  <a:schemeClr val="dk1"/>
                </a:solidFill>
                <a:latin typeface="Economica"/>
                <a:ea typeface="Economica"/>
                <a:cs typeface="Economica"/>
                <a:sym typeface="Economica"/>
              </a:rPr>
              <a:t>and Scott Shenker</a:t>
            </a:r>
            <a:endParaRPr b="0" i="0" sz="1800" u="none" cap="none" strike="noStrike">
              <a:solidFill>
                <a:schemeClr val="dk1"/>
              </a:solidFill>
              <a:latin typeface="Economica"/>
              <a:ea typeface="Economica"/>
              <a:cs typeface="Economica"/>
              <a:sym typeface="Economica"/>
            </a:endParaRPr>
          </a:p>
        </p:txBody>
      </p:sp>
      <p:sp>
        <p:nvSpPr>
          <p:cNvPr id="292" name="Shape 292"/>
          <p:cNvSpPr txBox="1"/>
          <p:nvPr/>
        </p:nvSpPr>
        <p:spPr>
          <a:xfrm>
            <a:off x="5023050" y="4664750"/>
            <a:ext cx="3903000" cy="238200"/>
          </a:xfrm>
          <a:prstGeom prst="rect">
            <a:avLst/>
          </a:prstGeom>
          <a:noFill/>
          <a:ln>
            <a:noFill/>
          </a:ln>
        </p:spPr>
        <p:txBody>
          <a:bodyPr anchorCtr="0" anchor="t" bIns="91425" lIns="91425" spcFirstLastPara="1" rIns="91425" wrap="square" tIns="91425">
            <a:noAutofit/>
          </a:bodyPr>
          <a:lstStyle/>
          <a:p>
            <a:pPr indent="457200" lvl="0" marL="1371600" marR="0" rtl="0" algn="l">
              <a:lnSpc>
                <a:spcPct val="100000"/>
              </a:lnSpc>
              <a:spcBef>
                <a:spcPts val="0"/>
              </a:spcBef>
              <a:spcAft>
                <a:spcPts val="0"/>
              </a:spcAft>
              <a:buClr>
                <a:srgbClr val="000000"/>
              </a:buClr>
              <a:buSzPts val="1400"/>
              <a:buFont typeface="Arial"/>
              <a:buNone/>
            </a:pPr>
            <a:r>
              <a:rPr lang="en">
                <a:latin typeface="Economica"/>
                <a:ea typeface="Economica"/>
                <a:cs typeface="Economica"/>
                <a:sym typeface="Economica"/>
              </a:rPr>
              <a:t>Presenter: C</a:t>
            </a:r>
            <a:r>
              <a:rPr b="0" i="0" lang="en" sz="1400" u="none" cap="none" strike="noStrike">
                <a:solidFill>
                  <a:srgbClr val="000000"/>
                </a:solidFill>
                <a:latin typeface="Economica"/>
                <a:ea typeface="Economica"/>
                <a:cs typeface="Economica"/>
                <a:sym typeface="Economica"/>
              </a:rPr>
              <a:t>indy Hernandez</a:t>
            </a:r>
            <a:endParaRPr b="0" i="0" sz="1400" u="none" cap="none" strike="noStrike">
              <a:solidFill>
                <a:srgbClr val="000000"/>
              </a:solidFill>
              <a:latin typeface="Economica"/>
              <a:ea typeface="Economica"/>
              <a:cs typeface="Economica"/>
              <a:sym typeface="Economic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b="0" i="0" lang="en" sz="4200" u="none" cap="none" strike="noStrike">
                <a:solidFill>
                  <a:schemeClr val="dk1"/>
                </a:solidFill>
                <a:latin typeface="Economica"/>
                <a:ea typeface="Economica"/>
                <a:cs typeface="Economica"/>
                <a:sym typeface="Economica"/>
              </a:rPr>
              <a:t>Motivations</a:t>
            </a:r>
            <a:endParaRPr b="0" i="0" sz="4200" u="none" cap="none" strike="noStrike">
              <a:solidFill>
                <a:schemeClr val="dk1"/>
              </a:solidFill>
              <a:latin typeface="Economica"/>
              <a:ea typeface="Economica"/>
              <a:cs typeface="Economica"/>
              <a:sym typeface="Economica"/>
            </a:endParaRPr>
          </a:p>
        </p:txBody>
      </p:sp>
      <p:sp>
        <p:nvSpPr>
          <p:cNvPr id="298" name="Shape 298"/>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Data analytics frameworks express computation using simple API</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These frameworks generalize the details of breaking the computation into stages and tasks that can be run in parallel </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Fine-grained pipelining orchestrated by each task makes reasoning about performance difficult </a:t>
            </a:r>
            <a:endParaRPr b="0" i="0" sz="18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Tasks have non-uniform resource </a:t>
            </a:r>
            <a:endParaRPr b="0" i="0" sz="14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Concurrent tasks may contend on same machine</a:t>
            </a:r>
            <a:endParaRPr b="0" i="0" sz="14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Resource use occurs outside the control of the data analytics framework 	1</a:t>
            </a:r>
            <a:endParaRPr b="0" i="0" sz="1400" u="none" cap="none" strike="noStrike">
              <a:solidFill>
                <a:schemeClr val="dk1"/>
              </a:solidFill>
              <a:latin typeface="Open Sans"/>
              <a:ea typeface="Open Sans"/>
              <a:cs typeface="Open Sans"/>
              <a:sym typeface="Open Sans"/>
            </a:endParaRPr>
          </a:p>
          <a:p>
            <a:pPr indent="0" lvl="0" marL="0" marR="0" rtl="0" algn="l">
              <a:lnSpc>
                <a:spcPct val="115000"/>
              </a:lnSpc>
              <a:spcBef>
                <a:spcPts val="1600"/>
              </a:spcBef>
              <a:spcAft>
                <a:spcPts val="1600"/>
              </a:spcAft>
              <a:buClr>
                <a:schemeClr val="dk1"/>
              </a:buClr>
              <a:buSzPts val="1800"/>
              <a:buFont typeface="Open Sans"/>
              <a:buNone/>
            </a:pPr>
            <a:r>
              <a:t/>
            </a:r>
            <a:endParaRPr b="0" i="0" sz="1800" u="none" cap="none" strike="noStrike">
              <a:solidFill>
                <a:schemeClr val="dk1"/>
              </a:solidFill>
              <a:latin typeface="Open Sans"/>
              <a:ea typeface="Open Sans"/>
              <a:cs typeface="Open Sans"/>
              <a:sym typeface="Open Sans"/>
            </a:endParaRPr>
          </a:p>
        </p:txBody>
      </p:sp>
      <p:sp>
        <p:nvSpPr>
          <p:cNvPr id="299" name="Shape 29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Economica"/>
                <a:ea typeface="Economica"/>
                <a:cs typeface="Economica"/>
                <a:sym typeface="Economica"/>
              </a:rPr>
              <a:t>‹#›</a:t>
            </a:fld>
            <a:endParaRPr b="0" i="0" sz="1000" u="none" cap="none" strike="noStrike">
              <a:solidFill>
                <a:schemeClr val="dk1"/>
              </a:solidFill>
              <a:latin typeface="Economica"/>
              <a:ea typeface="Economica"/>
              <a:cs typeface="Economica"/>
              <a:sym typeface="Economic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Economica"/>
                <a:ea typeface="Economica"/>
                <a:cs typeface="Economica"/>
                <a:sym typeface="Economica"/>
              </a:rPr>
              <a:t>‹#›</a:t>
            </a:fld>
            <a:endParaRPr b="0" i="0" sz="1000" u="none" cap="none" strike="noStrike">
              <a:solidFill>
                <a:schemeClr val="dk1"/>
              </a:solidFill>
              <a:latin typeface="Economica"/>
              <a:ea typeface="Economica"/>
              <a:cs typeface="Economica"/>
              <a:sym typeface="Economica"/>
            </a:endParaRPr>
          </a:p>
        </p:txBody>
      </p:sp>
      <p:sp>
        <p:nvSpPr>
          <p:cNvPr id="305" name="Shape 305"/>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4800"/>
              <a:buFont typeface="Economica"/>
              <a:buNone/>
            </a:pPr>
            <a:r>
              <a:t/>
            </a:r>
            <a:endParaRPr b="0" i="0" sz="4800" u="none" cap="none" strike="noStrike">
              <a:solidFill>
                <a:schemeClr val="dk1"/>
              </a:solidFill>
              <a:latin typeface="Economica"/>
              <a:ea typeface="Economica"/>
              <a:cs typeface="Economica"/>
              <a:sym typeface="Economica"/>
            </a:endParaRPr>
          </a:p>
        </p:txBody>
      </p:sp>
      <p:cxnSp>
        <p:nvCxnSpPr>
          <p:cNvPr id="306" name="Shape 306"/>
          <p:cNvCxnSpPr/>
          <p:nvPr/>
        </p:nvCxnSpPr>
        <p:spPr>
          <a:xfrm flipH="1">
            <a:off x="5618500" y="1010500"/>
            <a:ext cx="535500" cy="373800"/>
          </a:xfrm>
          <a:prstGeom prst="straightConnector1">
            <a:avLst/>
          </a:prstGeom>
          <a:noFill/>
          <a:ln cap="flat" cmpd="sng" w="9525">
            <a:solidFill>
              <a:srgbClr val="FF0000"/>
            </a:solidFill>
            <a:prstDash val="dash"/>
            <a:round/>
            <a:headEnd len="sm" w="sm" type="none"/>
            <a:tailEnd len="med" w="med" type="triangle"/>
          </a:ln>
        </p:spPr>
      </p:cxnSp>
      <p:cxnSp>
        <p:nvCxnSpPr>
          <p:cNvPr id="307" name="Shape 307"/>
          <p:cNvCxnSpPr/>
          <p:nvPr/>
        </p:nvCxnSpPr>
        <p:spPr>
          <a:xfrm>
            <a:off x="6154000" y="1020625"/>
            <a:ext cx="717600" cy="20100"/>
          </a:xfrm>
          <a:prstGeom prst="straightConnector1">
            <a:avLst/>
          </a:prstGeom>
          <a:noFill/>
          <a:ln cap="flat" cmpd="sng" w="9525">
            <a:solidFill>
              <a:srgbClr val="FF0000"/>
            </a:solidFill>
            <a:prstDash val="dash"/>
            <a:round/>
            <a:headEnd len="sm" w="sm" type="none"/>
            <a:tailEnd len="sm" w="sm" type="none"/>
          </a:ln>
        </p:spPr>
      </p:cxnSp>
      <p:sp>
        <p:nvSpPr>
          <p:cNvPr id="308" name="Shape 308"/>
          <p:cNvSpPr txBox="1"/>
          <p:nvPr/>
        </p:nvSpPr>
        <p:spPr>
          <a:xfrm>
            <a:off x="6871600" y="666125"/>
            <a:ext cx="2021100" cy="57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FF0000"/>
                </a:solidFill>
                <a:latin typeface="Arial"/>
                <a:ea typeface="Arial"/>
                <a:cs typeface="Arial"/>
                <a:sym typeface="Arial"/>
              </a:rPr>
              <a:t> disks</a:t>
            </a:r>
            <a:endParaRPr b="0" i="0" sz="1100" u="none" cap="none" strike="noStrike">
              <a:solidFill>
                <a:srgbClr val="FF0000"/>
              </a:solidFill>
              <a:latin typeface="Arial"/>
              <a:ea typeface="Arial"/>
              <a:cs typeface="Arial"/>
              <a:sym typeface="Arial"/>
            </a:endParaRPr>
          </a:p>
        </p:txBody>
      </p:sp>
      <p:pic>
        <p:nvPicPr>
          <p:cNvPr id="309" name="Shape 309"/>
          <p:cNvPicPr preferRelativeResize="0"/>
          <p:nvPr/>
        </p:nvPicPr>
        <p:blipFill rotWithShape="1">
          <a:blip r:embed="rId3">
            <a:alphaModFix/>
          </a:blip>
          <a:srcRect b="0" l="0" r="0" t="0"/>
          <a:stretch/>
        </p:blipFill>
        <p:spPr>
          <a:xfrm>
            <a:off x="376000" y="170000"/>
            <a:ext cx="7950775" cy="4803476"/>
          </a:xfrm>
          <a:prstGeom prst="rect">
            <a:avLst/>
          </a:prstGeom>
          <a:noFill/>
          <a:ln>
            <a:noFill/>
          </a:ln>
        </p:spPr>
      </p:pic>
      <p:cxnSp>
        <p:nvCxnSpPr>
          <p:cNvPr id="310" name="Shape 310"/>
          <p:cNvCxnSpPr/>
          <p:nvPr/>
        </p:nvCxnSpPr>
        <p:spPr>
          <a:xfrm flipH="1">
            <a:off x="5629850" y="1286475"/>
            <a:ext cx="340500" cy="291900"/>
          </a:xfrm>
          <a:prstGeom prst="straightConnector1">
            <a:avLst/>
          </a:prstGeom>
          <a:noFill/>
          <a:ln cap="flat" cmpd="sng" w="9525">
            <a:solidFill>
              <a:srgbClr val="FF0000"/>
            </a:solidFill>
            <a:prstDash val="dash"/>
            <a:round/>
            <a:headEnd len="med" w="med" type="none"/>
            <a:tailEnd len="med" w="med" type="triangle"/>
          </a:ln>
        </p:spPr>
      </p:cxnSp>
      <p:cxnSp>
        <p:nvCxnSpPr>
          <p:cNvPr id="311" name="Shape 311"/>
          <p:cNvCxnSpPr/>
          <p:nvPr/>
        </p:nvCxnSpPr>
        <p:spPr>
          <a:xfrm>
            <a:off x="5946025" y="1310800"/>
            <a:ext cx="972900" cy="12000"/>
          </a:xfrm>
          <a:prstGeom prst="straightConnector1">
            <a:avLst/>
          </a:prstGeom>
          <a:noFill/>
          <a:ln cap="flat" cmpd="sng" w="9525">
            <a:solidFill>
              <a:srgbClr val="FF0000"/>
            </a:solidFill>
            <a:prstDash val="dash"/>
            <a:round/>
            <a:headEnd len="med" w="med" type="none"/>
            <a:tailEnd len="med" w="med" type="none"/>
          </a:ln>
        </p:spPr>
      </p:cxnSp>
      <p:sp>
        <p:nvSpPr>
          <p:cNvPr id="312" name="Shape 312"/>
          <p:cNvSpPr txBox="1"/>
          <p:nvPr/>
        </p:nvSpPr>
        <p:spPr>
          <a:xfrm>
            <a:off x="6871600" y="781375"/>
            <a:ext cx="2149500" cy="576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100">
                <a:solidFill>
                  <a:srgbClr val="FF0000"/>
                </a:solidFill>
              </a:rPr>
              <a:t>At 920 seconds, all 8 concurrent tasks are blocked waiting on requests from the two disks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b="0" i="0" lang="en" sz="4200" u="none" cap="none" strike="noStrike">
                <a:solidFill>
                  <a:schemeClr val="dk1"/>
                </a:solidFill>
                <a:latin typeface="Economica"/>
                <a:ea typeface="Economica"/>
                <a:cs typeface="Economica"/>
                <a:sym typeface="Economica"/>
              </a:rPr>
              <a:t>Goal</a:t>
            </a:r>
            <a:endParaRPr b="0" i="0" sz="4200" u="none" cap="none" strike="noStrike">
              <a:solidFill>
                <a:schemeClr val="dk1"/>
              </a:solidFill>
              <a:latin typeface="Economica"/>
              <a:ea typeface="Economica"/>
              <a:cs typeface="Economica"/>
              <a:sym typeface="Economica"/>
            </a:endParaRPr>
          </a:p>
        </p:txBody>
      </p:sp>
      <p:sp>
        <p:nvSpPr>
          <p:cNvPr id="318" name="Shape 318"/>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Open Sans"/>
              <a:buNone/>
            </a:pPr>
            <a:r>
              <a:rPr b="0" i="0" lang="en" sz="1800" u="none" cap="none" strike="noStrike">
                <a:solidFill>
                  <a:schemeClr val="dk1"/>
                </a:solidFill>
                <a:latin typeface="Open Sans"/>
                <a:ea typeface="Open Sans"/>
                <a:cs typeface="Open Sans"/>
                <a:sym typeface="Open Sans"/>
              </a:rPr>
              <a:t>Understand the architect for performance clarity:</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160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Make it easy to understand where bottlenecks lie</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Performance implications of various system changes </a:t>
            </a:r>
            <a:endParaRPr b="0" i="0" sz="1800" u="none" cap="none" strike="noStrike">
              <a:solidFill>
                <a:schemeClr val="dk1"/>
              </a:solidFill>
              <a:latin typeface="Open Sans"/>
              <a:ea typeface="Open Sans"/>
              <a:cs typeface="Open Sans"/>
              <a:sym typeface="Open Sans"/>
            </a:endParaRPr>
          </a:p>
          <a:p>
            <a:pPr indent="0" lvl="0" marL="0" marR="0" rtl="0" algn="l">
              <a:lnSpc>
                <a:spcPct val="115000"/>
              </a:lnSpc>
              <a:spcBef>
                <a:spcPts val="1600"/>
              </a:spcBef>
              <a:spcAft>
                <a:spcPts val="1600"/>
              </a:spcAft>
              <a:buClr>
                <a:schemeClr val="dk1"/>
              </a:buClr>
              <a:buSzPts val="1800"/>
              <a:buFont typeface="Open Sans"/>
              <a:buNone/>
            </a:pPr>
            <a:r>
              <a:rPr b="0" i="0" lang="en" sz="1800" u="none" cap="none" strike="noStrike">
                <a:solidFill>
                  <a:schemeClr val="dk1"/>
                </a:solidFill>
                <a:latin typeface="Open Sans"/>
                <a:ea typeface="Open Sans"/>
                <a:cs typeface="Open Sans"/>
                <a:sym typeface="Open Sans"/>
              </a:rPr>
              <a:t>All should be integrated with a system design </a:t>
            </a:r>
            <a:endParaRPr b="0" i="0" sz="1800" u="none" cap="none" strike="noStrike">
              <a:solidFill>
                <a:schemeClr val="dk1"/>
              </a:solidFill>
              <a:latin typeface="Open Sans"/>
              <a:ea typeface="Open Sans"/>
              <a:cs typeface="Open Sans"/>
              <a:sym typeface="Open Sans"/>
            </a:endParaRPr>
          </a:p>
        </p:txBody>
      </p:sp>
      <p:sp>
        <p:nvSpPr>
          <p:cNvPr id="319" name="Shape 3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Economica"/>
                <a:ea typeface="Economica"/>
                <a:cs typeface="Economica"/>
                <a:sym typeface="Economica"/>
              </a:rPr>
              <a:t>‹#›</a:t>
            </a:fld>
            <a:endParaRPr b="0" i="0" sz="1000" u="none" cap="none" strike="noStrike">
              <a:solidFill>
                <a:schemeClr val="dk1"/>
              </a:solidFill>
              <a:latin typeface="Economica"/>
              <a:ea typeface="Economica"/>
              <a:cs typeface="Economica"/>
              <a:sym typeface="Economic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Shape 324"/>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b="0" i="0" lang="en" sz="4200" u="none" cap="none" strike="noStrike">
                <a:solidFill>
                  <a:schemeClr val="dk1"/>
                </a:solidFill>
                <a:latin typeface="Economica"/>
                <a:ea typeface="Economica"/>
                <a:cs typeface="Economica"/>
                <a:sym typeface="Economica"/>
              </a:rPr>
              <a:t>Monotasks</a:t>
            </a:r>
            <a:endParaRPr b="0" i="0" sz="4200" u="none" cap="none" strike="noStrike">
              <a:solidFill>
                <a:schemeClr val="dk1"/>
              </a:solidFill>
              <a:latin typeface="Economica"/>
              <a:ea typeface="Economica"/>
              <a:cs typeface="Economica"/>
              <a:sym typeface="Economica"/>
            </a:endParaRPr>
          </a:p>
        </p:txBody>
      </p:sp>
      <p:sp>
        <p:nvSpPr>
          <p:cNvPr id="325" name="Shape 325"/>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Designed to make it easy for users to reason about performance bottlenecks</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Break jobs into monotasks: units of work that each unit consumes a single resource</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Separates the use of different resources - this helps not sacrifice performance </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Monotasks provides job completion within 9% of Apache Spark for typical scenarios </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Computes job completion time which predicts runtime on different hardware and software configurations </a:t>
            </a:r>
            <a:endParaRPr b="0" i="0" sz="1800" u="none" cap="none" strike="noStrike">
              <a:solidFill>
                <a:schemeClr val="dk1"/>
              </a:solidFill>
              <a:latin typeface="Open Sans"/>
              <a:ea typeface="Open Sans"/>
              <a:cs typeface="Open Sans"/>
              <a:sym typeface="Open Sans"/>
            </a:endParaRPr>
          </a:p>
        </p:txBody>
      </p:sp>
      <p:sp>
        <p:nvSpPr>
          <p:cNvPr id="326" name="Shape 3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Economica"/>
                <a:ea typeface="Economica"/>
                <a:cs typeface="Economica"/>
                <a:sym typeface="Economica"/>
              </a:rPr>
              <a:t>‹#›</a:t>
            </a:fld>
            <a:endParaRPr b="0" i="0" sz="1000" u="none" cap="none" strike="noStrike">
              <a:solidFill>
                <a:schemeClr val="dk1"/>
              </a:solidFill>
              <a:latin typeface="Economica"/>
              <a:ea typeface="Economica"/>
              <a:cs typeface="Economica"/>
              <a:sym typeface="Economic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Important Terms</a:t>
            </a:r>
            <a:endParaRPr/>
          </a:p>
        </p:txBody>
      </p:sp>
      <p:sp>
        <p:nvSpPr>
          <p:cNvPr id="115" name="Shape 115"/>
          <p:cNvSpPr txBox="1"/>
          <p:nvPr>
            <p:ph idx="1" type="body"/>
          </p:nvPr>
        </p:nvSpPr>
        <p:spPr>
          <a:xfrm>
            <a:off x="235500" y="1152475"/>
            <a:ext cx="8832300" cy="3990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Char char="❖"/>
            </a:pPr>
            <a:r>
              <a:rPr b="1" lang="en" sz="1400">
                <a:solidFill>
                  <a:srgbClr val="000000"/>
                </a:solidFill>
              </a:rPr>
              <a:t>SCM </a:t>
            </a:r>
            <a:r>
              <a:rPr lang="en" sz="1400">
                <a:solidFill>
                  <a:srgbClr val="000000"/>
                </a:solidFill>
              </a:rPr>
              <a:t>= persistent memory, a recent storage technology innovation where its content is preserved even during crashes and downtime </a:t>
            </a:r>
            <a:endParaRPr sz="1400">
              <a:solidFill>
                <a:srgbClr val="000000"/>
              </a:solidFill>
            </a:endParaRPr>
          </a:p>
          <a:p>
            <a:pPr indent="-317500" lvl="0" marL="457200" rtl="0">
              <a:lnSpc>
                <a:spcPct val="100000"/>
              </a:lnSpc>
              <a:spcBef>
                <a:spcPts val="0"/>
              </a:spcBef>
              <a:spcAft>
                <a:spcPts val="0"/>
              </a:spcAft>
              <a:buClr>
                <a:srgbClr val="000000"/>
              </a:buClr>
              <a:buSzPts val="1400"/>
              <a:buChar char="❖"/>
            </a:pPr>
            <a:r>
              <a:rPr b="1" lang="en" sz="1400">
                <a:solidFill>
                  <a:schemeClr val="dk1"/>
                </a:solidFill>
              </a:rPr>
              <a:t>Tenant</a:t>
            </a:r>
            <a:r>
              <a:rPr lang="en" sz="1400">
                <a:solidFill>
                  <a:schemeClr val="dk1"/>
                </a:solidFill>
              </a:rPr>
              <a:t> = a group of users who share privileges to a software instance</a:t>
            </a:r>
            <a:endParaRPr sz="1400">
              <a:solidFill>
                <a:schemeClr val="dk1"/>
              </a:solidFill>
            </a:endParaRPr>
          </a:p>
          <a:p>
            <a:pPr indent="-317500" lvl="1" marL="914400" rtl="0">
              <a:lnSpc>
                <a:spcPct val="100000"/>
              </a:lnSpc>
              <a:spcBef>
                <a:spcPts val="0"/>
              </a:spcBef>
              <a:spcAft>
                <a:spcPts val="0"/>
              </a:spcAft>
              <a:buClr>
                <a:srgbClr val="000000"/>
              </a:buClr>
              <a:buSzPts val="1400"/>
              <a:buChar char="➢"/>
            </a:pPr>
            <a:r>
              <a:rPr lang="en">
                <a:solidFill>
                  <a:schemeClr val="dk1"/>
                </a:solidFill>
              </a:rPr>
              <a:t> They can also be multiple applications that compete for shared resources. </a:t>
            </a:r>
            <a:endParaRPr>
              <a:solidFill>
                <a:schemeClr val="dk1"/>
              </a:solidFill>
            </a:endParaRPr>
          </a:p>
          <a:p>
            <a:pPr indent="-317500" lvl="0" marL="457200" rtl="0">
              <a:lnSpc>
                <a:spcPct val="100000"/>
              </a:lnSpc>
              <a:spcBef>
                <a:spcPts val="0"/>
              </a:spcBef>
              <a:spcAft>
                <a:spcPts val="0"/>
              </a:spcAft>
              <a:buClr>
                <a:schemeClr val="dk1"/>
              </a:buClr>
              <a:buSzPts val="1400"/>
              <a:buChar char="❖"/>
            </a:pPr>
            <a:r>
              <a:rPr b="1" lang="en" sz="1400">
                <a:solidFill>
                  <a:schemeClr val="dk1"/>
                </a:solidFill>
              </a:rPr>
              <a:t>Rack-Scale Storage Disaggregation</a:t>
            </a:r>
            <a:r>
              <a:rPr lang="en" sz="1400">
                <a:solidFill>
                  <a:schemeClr val="dk1"/>
                </a:solidFill>
              </a:rPr>
              <a:t> = when storage hardware is isolated from computing and other types of hardware</a:t>
            </a:r>
            <a:endParaRPr sz="1400">
              <a:solidFill>
                <a:schemeClr val="dk1"/>
              </a:solidFill>
            </a:endParaRPr>
          </a:p>
          <a:p>
            <a:pPr indent="-317500" lvl="1" marL="914400" rtl="0">
              <a:lnSpc>
                <a:spcPct val="100000"/>
              </a:lnSpc>
              <a:spcBef>
                <a:spcPts val="0"/>
              </a:spcBef>
              <a:spcAft>
                <a:spcPts val="0"/>
              </a:spcAft>
              <a:buClr>
                <a:schemeClr val="dk1"/>
              </a:buClr>
              <a:buSzPts val="1400"/>
              <a:buChar char="➢"/>
            </a:pPr>
            <a:r>
              <a:rPr lang="en">
                <a:solidFill>
                  <a:schemeClr val="dk1"/>
                </a:solidFill>
              </a:rPr>
              <a:t>Can utilize storage more efficiently  </a:t>
            </a:r>
            <a:endParaRPr>
              <a:solidFill>
                <a:schemeClr val="dk1"/>
              </a:solidFill>
            </a:endParaRPr>
          </a:p>
          <a:p>
            <a:pPr indent="-317500" lvl="1" marL="914400" rtl="0">
              <a:lnSpc>
                <a:spcPct val="100000"/>
              </a:lnSpc>
              <a:spcBef>
                <a:spcPts val="0"/>
              </a:spcBef>
              <a:spcAft>
                <a:spcPts val="0"/>
              </a:spcAft>
              <a:buClr>
                <a:schemeClr val="dk1"/>
              </a:buClr>
              <a:buSzPts val="1400"/>
              <a:buChar char="➢"/>
            </a:pPr>
            <a:r>
              <a:rPr lang="en">
                <a:solidFill>
                  <a:schemeClr val="dk1"/>
                </a:solidFill>
              </a:rPr>
              <a:t>reduces overall cost of data center  												</a:t>
            </a:r>
            <a:endParaRPr>
              <a:solidFill>
                <a:schemeClr val="dk1"/>
              </a:solidFill>
            </a:endParaRPr>
          </a:p>
          <a:p>
            <a:pPr indent="0" lvl="0" marL="457200" rtl="0">
              <a:lnSpc>
                <a:spcPct val="100000"/>
              </a:lnSpc>
              <a:spcBef>
                <a:spcPts val="0"/>
              </a:spcBef>
              <a:spcAft>
                <a:spcPts val="0"/>
              </a:spcAft>
              <a:buNone/>
            </a:pPr>
            <a:r>
              <a:t/>
            </a:r>
            <a:endParaRPr sz="1400">
              <a:solidFill>
                <a:schemeClr val="dk1"/>
              </a:solidFill>
            </a:endParaRPr>
          </a:p>
          <a:p>
            <a:pPr indent="0" lvl="0" marL="457200" rtl="0">
              <a:lnSpc>
                <a:spcPct val="100000"/>
              </a:lnSpc>
              <a:spcBef>
                <a:spcPts val="0"/>
              </a:spcBef>
              <a:spcAft>
                <a:spcPts val="0"/>
              </a:spcAft>
              <a:buNone/>
            </a:pPr>
            <a:r>
              <a:t/>
            </a:r>
            <a:endParaRPr sz="1400">
              <a:solidFill>
                <a:schemeClr val="dk1"/>
              </a:solidFill>
            </a:endParaRPr>
          </a:p>
          <a:p>
            <a:pPr indent="0" lvl="0" marL="457200" rtl="0">
              <a:lnSpc>
                <a:spcPct val="100000"/>
              </a:lnSpc>
              <a:spcBef>
                <a:spcPts val="0"/>
              </a:spcBef>
              <a:spcAft>
                <a:spcPts val="0"/>
              </a:spcAft>
              <a:buNone/>
            </a:pPr>
            <a:r>
              <a:t/>
            </a:r>
            <a:endParaRPr sz="1400">
              <a:solidFill>
                <a:schemeClr val="dk1"/>
              </a:solidFill>
            </a:endParaRPr>
          </a:p>
          <a:p>
            <a:pPr indent="0" lvl="0" marL="457200" rtl="0">
              <a:lnSpc>
                <a:spcPct val="100000"/>
              </a:lnSpc>
              <a:spcBef>
                <a:spcPts val="0"/>
              </a:spcBef>
              <a:spcAft>
                <a:spcPts val="0"/>
              </a:spcAft>
              <a:buNone/>
            </a:pPr>
            <a:r>
              <a:rPr lang="en" sz="1400">
                <a:solidFill>
                  <a:schemeClr val="dk1"/>
                </a:solidFill>
              </a:rPr>
              <a:t>						</a:t>
            </a:r>
            <a:endParaRPr sz="1400">
              <a:solidFill>
                <a:schemeClr val="dk1"/>
              </a:solidFill>
            </a:endParaRPr>
          </a:p>
        </p:txBody>
      </p:sp>
      <p:pic>
        <p:nvPicPr>
          <p:cNvPr id="116" name="Shape 116"/>
          <p:cNvPicPr preferRelativeResize="0"/>
          <p:nvPr/>
        </p:nvPicPr>
        <p:blipFill>
          <a:blip r:embed="rId3">
            <a:alphaModFix/>
          </a:blip>
          <a:stretch>
            <a:fillRect/>
          </a:stretch>
        </p:blipFill>
        <p:spPr>
          <a:xfrm>
            <a:off x="77600" y="3030850"/>
            <a:ext cx="4990274" cy="2112650"/>
          </a:xfrm>
          <a:prstGeom prst="rect">
            <a:avLst/>
          </a:prstGeom>
          <a:noFill/>
          <a:ln>
            <a:noFill/>
          </a:ln>
        </p:spPr>
      </p:pic>
      <p:sp>
        <p:nvSpPr>
          <p:cNvPr id="117" name="Shape 117"/>
          <p:cNvSpPr txBox="1"/>
          <p:nvPr/>
        </p:nvSpPr>
        <p:spPr>
          <a:xfrm>
            <a:off x="5213100" y="4796775"/>
            <a:ext cx="3156900" cy="298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t>Image by Sergey Legtchenko</a:t>
            </a:r>
            <a:endParaRPr sz="1100"/>
          </a:p>
        </p:txBody>
      </p:sp>
      <p:sp>
        <p:nvSpPr>
          <p:cNvPr id="118" name="Shape 118"/>
          <p:cNvSpPr txBox="1"/>
          <p:nvPr/>
        </p:nvSpPr>
        <p:spPr>
          <a:xfrm>
            <a:off x="5237300" y="2643800"/>
            <a:ext cx="3761700" cy="1052400"/>
          </a:xfrm>
          <a:prstGeom prst="rect">
            <a:avLst/>
          </a:prstGeom>
          <a:noFill/>
          <a:ln>
            <a:noFill/>
          </a:ln>
        </p:spPr>
        <p:txBody>
          <a:bodyPr anchorCtr="0" anchor="t" bIns="91425" lIns="91425" spcFirstLastPara="1" rIns="91425" wrap="square" tIns="91425">
            <a:noAutofit/>
          </a:bodyPr>
          <a:lstStyle/>
          <a:p>
            <a:pPr indent="-317500" lvl="0" marL="457200">
              <a:spcBef>
                <a:spcPts val="0"/>
              </a:spcBef>
              <a:spcAft>
                <a:spcPts val="0"/>
              </a:spcAft>
              <a:buSzPts val="1400"/>
              <a:buChar char="❖"/>
            </a:pPr>
            <a:r>
              <a:rPr lang="en"/>
              <a:t>contention = a conflict over access to a shared resource</a:t>
            </a:r>
            <a:endParaRPr/>
          </a:p>
        </p:txBody>
      </p:sp>
      <p:sp>
        <p:nvSpPr>
          <p:cNvPr id="119" name="Shape 1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b="0" i="0" lang="en" sz="4200" u="none" cap="none" strike="noStrike">
                <a:solidFill>
                  <a:schemeClr val="dk1"/>
                </a:solidFill>
                <a:latin typeface="Economica"/>
                <a:ea typeface="Economica"/>
                <a:cs typeface="Economica"/>
                <a:sym typeface="Economica"/>
              </a:rPr>
              <a:t>Design of MonoSpark  </a:t>
            </a:r>
            <a:endParaRPr b="0" i="0" sz="4200" u="none" cap="none" strike="noStrike">
              <a:solidFill>
                <a:schemeClr val="dk1"/>
              </a:solidFill>
              <a:latin typeface="Economica"/>
              <a:ea typeface="Economica"/>
              <a:cs typeface="Economica"/>
              <a:sym typeface="Economica"/>
            </a:endParaRPr>
          </a:p>
        </p:txBody>
      </p:sp>
      <p:sp>
        <p:nvSpPr>
          <p:cNvPr id="332" name="Shape 332"/>
          <p:cNvSpPr txBox="1"/>
          <p:nvPr>
            <p:ph idx="1" type="body"/>
          </p:nvPr>
        </p:nvSpPr>
        <p:spPr>
          <a:xfrm>
            <a:off x="387900" y="1708049"/>
            <a:ext cx="8368200" cy="30789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Open Sans"/>
              <a:buAutoNum type="arabicPeriod"/>
            </a:pPr>
            <a:r>
              <a:rPr b="0" i="0" lang="en" sz="1400" u="none" cap="none" strike="noStrike">
                <a:solidFill>
                  <a:schemeClr val="dk1"/>
                </a:solidFill>
                <a:latin typeface="Open Sans"/>
                <a:ea typeface="Open Sans"/>
                <a:cs typeface="Open Sans"/>
                <a:sym typeface="Open Sans"/>
              </a:rPr>
              <a:t>Each monotask uses one resource</a:t>
            </a:r>
            <a:endParaRPr b="0" i="0" sz="14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AutoNum type="alphaLcPeriod"/>
            </a:pPr>
            <a:r>
              <a:rPr b="0" i="0" lang="en" sz="1400" u="none" cap="none" strike="noStrike">
                <a:solidFill>
                  <a:schemeClr val="dk1"/>
                </a:solidFill>
                <a:latin typeface="Open Sans"/>
                <a:ea typeface="Open Sans"/>
                <a:cs typeface="Open Sans"/>
                <a:sym typeface="Open Sans"/>
              </a:rPr>
              <a:t>Each use exactly one CPU, network, and disk </a:t>
            </a:r>
            <a:endParaRPr b="0" i="0" sz="1400" u="none" cap="none" strike="noStrike">
              <a:solidFill>
                <a:schemeClr val="dk1"/>
              </a:solidFill>
              <a:latin typeface="Open Sans"/>
              <a:ea typeface="Open Sans"/>
              <a:cs typeface="Open Sans"/>
              <a:sym typeface="Open Sans"/>
            </a:endParaRPr>
          </a:p>
          <a:p>
            <a:pPr indent="-317500" lvl="0" marL="457200" marR="0" rtl="0" algn="l">
              <a:lnSpc>
                <a:spcPct val="115000"/>
              </a:lnSpc>
              <a:spcBef>
                <a:spcPts val="0"/>
              </a:spcBef>
              <a:spcAft>
                <a:spcPts val="0"/>
              </a:spcAft>
              <a:buClr>
                <a:schemeClr val="dk1"/>
              </a:buClr>
              <a:buSzPts val="1400"/>
              <a:buFont typeface="Open Sans"/>
              <a:buAutoNum type="arabicPeriod"/>
            </a:pPr>
            <a:r>
              <a:rPr b="0" i="0" lang="en" sz="1400" u="none" cap="none" strike="noStrike">
                <a:solidFill>
                  <a:schemeClr val="dk1"/>
                </a:solidFill>
                <a:latin typeface="Open Sans"/>
                <a:ea typeface="Open Sans"/>
                <a:cs typeface="Open Sans"/>
                <a:sym typeface="Open Sans"/>
              </a:rPr>
              <a:t>Monotasks are isolated from each other during execution </a:t>
            </a:r>
            <a:endParaRPr b="0" i="0" sz="14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AutoNum type="alphaLcPeriod"/>
            </a:pPr>
            <a:r>
              <a:rPr b="0" i="0" lang="en" sz="1400" u="none" cap="none" strike="noStrike">
                <a:solidFill>
                  <a:schemeClr val="dk1"/>
                </a:solidFill>
                <a:latin typeface="Open Sans"/>
                <a:ea typeface="Open Sans"/>
                <a:cs typeface="Open Sans"/>
                <a:sym typeface="Open Sans"/>
              </a:rPr>
              <a:t>Each monotask can fully utilize the resource </a:t>
            </a:r>
            <a:endParaRPr b="0" i="0" sz="1400" u="none" cap="none" strike="noStrike">
              <a:solidFill>
                <a:schemeClr val="dk1"/>
              </a:solidFill>
              <a:latin typeface="Open Sans"/>
              <a:ea typeface="Open Sans"/>
              <a:cs typeface="Open Sans"/>
              <a:sym typeface="Open Sans"/>
            </a:endParaRPr>
          </a:p>
          <a:p>
            <a:pPr indent="-317500" lvl="0" marL="457200" marR="0" rtl="0" algn="l">
              <a:lnSpc>
                <a:spcPct val="115000"/>
              </a:lnSpc>
              <a:spcBef>
                <a:spcPts val="0"/>
              </a:spcBef>
              <a:spcAft>
                <a:spcPts val="0"/>
              </a:spcAft>
              <a:buClr>
                <a:schemeClr val="dk1"/>
              </a:buClr>
              <a:buSzPts val="1400"/>
              <a:buFont typeface="Open Sans"/>
              <a:buAutoNum type="arabicPeriod"/>
            </a:pPr>
            <a:r>
              <a:rPr b="0" i="0" lang="en" sz="1400" u="none" cap="none" strike="noStrike">
                <a:solidFill>
                  <a:schemeClr val="dk1"/>
                </a:solidFill>
                <a:latin typeface="Open Sans"/>
                <a:ea typeface="Open Sans"/>
                <a:cs typeface="Open Sans"/>
                <a:sym typeface="Open Sans"/>
              </a:rPr>
              <a:t>Per-resource schedulers controls contention</a:t>
            </a:r>
            <a:endParaRPr b="0" i="0" sz="14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AutoNum type="alphaLcPeriod"/>
            </a:pPr>
            <a:r>
              <a:rPr b="0" i="0" lang="en" sz="1400" u="none" cap="none" strike="noStrike">
                <a:solidFill>
                  <a:schemeClr val="dk1"/>
                </a:solidFill>
                <a:latin typeface="Open Sans"/>
                <a:ea typeface="Open Sans"/>
                <a:cs typeface="Open Sans"/>
                <a:sym typeface="Open Sans"/>
              </a:rPr>
              <a:t>Each worker has a set of schedulers in which each scheduler is responsible for scheduling montasks on one resource</a:t>
            </a:r>
            <a:endParaRPr b="0" i="0" sz="1400" u="none" cap="none" strike="noStrike">
              <a:solidFill>
                <a:schemeClr val="dk1"/>
              </a:solidFill>
              <a:latin typeface="Open Sans"/>
              <a:ea typeface="Open Sans"/>
              <a:cs typeface="Open Sans"/>
              <a:sym typeface="Open Sans"/>
            </a:endParaRPr>
          </a:p>
          <a:p>
            <a:pPr indent="-317500" lvl="0" marL="457200" marR="0" rtl="0" algn="l">
              <a:lnSpc>
                <a:spcPct val="115000"/>
              </a:lnSpc>
              <a:spcBef>
                <a:spcPts val="0"/>
              </a:spcBef>
              <a:spcAft>
                <a:spcPts val="0"/>
              </a:spcAft>
              <a:buClr>
                <a:schemeClr val="dk1"/>
              </a:buClr>
              <a:buSzPts val="1400"/>
              <a:buFont typeface="Open Sans"/>
              <a:buAutoNum type="arabicPeriod"/>
            </a:pPr>
            <a:r>
              <a:rPr b="0" i="0" lang="en" sz="1400" u="none" cap="none" strike="noStrike">
                <a:solidFill>
                  <a:schemeClr val="dk1"/>
                </a:solidFill>
                <a:latin typeface="Open Sans"/>
                <a:ea typeface="Open Sans"/>
                <a:cs typeface="Open Sans"/>
                <a:sym typeface="Open Sans"/>
              </a:rPr>
              <a:t>Per-resource schedulers have complete control over each resource </a:t>
            </a:r>
            <a:endParaRPr b="0" i="0" sz="14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AutoNum type="alphaLcPeriod"/>
            </a:pPr>
            <a:r>
              <a:rPr b="0" i="0" lang="en" sz="1400" u="none" cap="none" strike="noStrike">
                <a:solidFill>
                  <a:schemeClr val="dk1"/>
                </a:solidFill>
                <a:latin typeface="Open Sans"/>
                <a:ea typeface="Open Sans"/>
                <a:cs typeface="Open Sans"/>
                <a:sym typeface="Open Sans"/>
              </a:rPr>
              <a:t>Avoids optimizations that involve the operating system triggering resource use </a:t>
            </a:r>
            <a:endParaRPr b="0" i="0" sz="1400" u="none" cap="none" strike="noStrike">
              <a:solidFill>
                <a:schemeClr val="dk1"/>
              </a:solidFill>
              <a:latin typeface="Open Sans"/>
              <a:ea typeface="Open Sans"/>
              <a:cs typeface="Open Sans"/>
              <a:sym typeface="Open Sans"/>
            </a:endParaRPr>
          </a:p>
        </p:txBody>
      </p:sp>
      <p:sp>
        <p:nvSpPr>
          <p:cNvPr id="333" name="Shape 3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Economica"/>
                <a:ea typeface="Economica"/>
                <a:cs typeface="Economica"/>
                <a:sym typeface="Economica"/>
              </a:rPr>
              <a:t>‹#›</a:t>
            </a:fld>
            <a:endParaRPr b="0" i="0" sz="1000" u="none" cap="none" strike="noStrike">
              <a:solidFill>
                <a:schemeClr val="dk1"/>
              </a:solidFill>
              <a:latin typeface="Economica"/>
              <a:ea typeface="Economica"/>
              <a:cs typeface="Economica"/>
              <a:sym typeface="Economic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Shape 338"/>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t/>
            </a:r>
            <a:endParaRPr b="0" i="0" sz="4200" u="none" cap="none" strike="noStrike">
              <a:solidFill>
                <a:schemeClr val="dk1"/>
              </a:solidFill>
              <a:latin typeface="Economica"/>
              <a:ea typeface="Economica"/>
              <a:cs typeface="Economica"/>
              <a:sym typeface="Economica"/>
            </a:endParaRPr>
          </a:p>
        </p:txBody>
      </p:sp>
      <p:sp>
        <p:nvSpPr>
          <p:cNvPr id="339" name="Shape 339"/>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1"/>
              </a:buClr>
              <a:buSzPts val="1800"/>
              <a:buFont typeface="Open Sans"/>
              <a:buNone/>
            </a:pPr>
            <a:r>
              <a:t/>
            </a:r>
            <a:endParaRPr b="0" i="0" sz="1800" u="none" cap="none" strike="noStrike">
              <a:solidFill>
                <a:schemeClr val="dk1"/>
              </a:solidFill>
              <a:latin typeface="Open Sans"/>
              <a:ea typeface="Open Sans"/>
              <a:cs typeface="Open Sans"/>
              <a:sym typeface="Open Sans"/>
            </a:endParaRPr>
          </a:p>
        </p:txBody>
      </p:sp>
      <p:sp>
        <p:nvSpPr>
          <p:cNvPr id="340" name="Shape 3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Economica"/>
                <a:ea typeface="Economica"/>
                <a:cs typeface="Economica"/>
                <a:sym typeface="Economica"/>
              </a:rPr>
              <a:t>‹#›</a:t>
            </a:fld>
            <a:endParaRPr b="0" i="0" sz="1000" u="none" cap="none" strike="noStrike">
              <a:solidFill>
                <a:schemeClr val="dk1"/>
              </a:solidFill>
              <a:latin typeface="Economica"/>
              <a:ea typeface="Economica"/>
              <a:cs typeface="Economica"/>
              <a:sym typeface="Economica"/>
            </a:endParaRPr>
          </a:p>
        </p:txBody>
      </p:sp>
      <p:pic>
        <p:nvPicPr>
          <p:cNvPr id="341" name="Shape 341"/>
          <p:cNvPicPr preferRelativeResize="0"/>
          <p:nvPr/>
        </p:nvPicPr>
        <p:blipFill rotWithShape="1">
          <a:blip r:embed="rId3">
            <a:alphaModFix/>
          </a:blip>
          <a:srcRect b="0" l="0" r="0" t="0"/>
          <a:stretch/>
        </p:blipFill>
        <p:spPr>
          <a:xfrm>
            <a:off x="113400" y="693150"/>
            <a:ext cx="8718898" cy="3582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b="0" i="0" lang="en" sz="4200" u="none" cap="none" strike="noStrike">
                <a:solidFill>
                  <a:schemeClr val="dk1"/>
                </a:solidFill>
                <a:latin typeface="Economica"/>
                <a:ea typeface="Economica"/>
                <a:cs typeface="Economica"/>
                <a:sym typeface="Economica"/>
              </a:rPr>
              <a:t>Scheduling Monotasks</a:t>
            </a:r>
            <a:endParaRPr b="0" i="0" sz="4200" u="none" cap="none" strike="noStrike">
              <a:solidFill>
                <a:schemeClr val="dk1"/>
              </a:solidFill>
              <a:latin typeface="Economica"/>
              <a:ea typeface="Economica"/>
              <a:cs typeface="Economica"/>
              <a:sym typeface="Economica"/>
            </a:endParaRPr>
          </a:p>
        </p:txBody>
      </p:sp>
      <p:sp>
        <p:nvSpPr>
          <p:cNvPr id="347" name="Shape 347"/>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Open Sans"/>
              <a:buNone/>
            </a:pPr>
            <a:r>
              <a:rPr b="0" i="0" lang="en" sz="1800" u="none" cap="none" strike="noStrike">
                <a:solidFill>
                  <a:schemeClr val="dk1"/>
                </a:solidFill>
                <a:latin typeface="Open Sans"/>
                <a:ea typeface="Open Sans"/>
                <a:cs typeface="Open Sans"/>
                <a:sym typeface="Open Sans"/>
              </a:rPr>
              <a:t>Local DAG Scheduler</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160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Manages the directed acyclic graph of monotasks for each multitask</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Waits for all dependencies have completed then submits monotasks to the correct per-source scheduler</a:t>
            </a:r>
            <a:endParaRPr b="0" i="0" sz="1800" u="none" cap="none" strike="noStrike">
              <a:solidFill>
                <a:schemeClr val="dk1"/>
              </a:solidFill>
              <a:latin typeface="Open Sans"/>
              <a:ea typeface="Open Sans"/>
              <a:cs typeface="Open Sans"/>
              <a:sym typeface="Open Sans"/>
            </a:endParaRPr>
          </a:p>
          <a:p>
            <a:pPr indent="0" lvl="0" marL="0" marR="0" rtl="0" algn="l">
              <a:lnSpc>
                <a:spcPct val="115000"/>
              </a:lnSpc>
              <a:spcBef>
                <a:spcPts val="1600"/>
              </a:spcBef>
              <a:spcAft>
                <a:spcPts val="0"/>
              </a:spcAft>
              <a:buClr>
                <a:schemeClr val="dk1"/>
              </a:buClr>
              <a:buSzPts val="1800"/>
              <a:buFont typeface="Open Sans"/>
              <a:buNone/>
            </a:pPr>
            <a:r>
              <a:rPr b="0" i="0" lang="en" sz="1800" u="none" cap="none" strike="noStrike">
                <a:solidFill>
                  <a:schemeClr val="dk1"/>
                </a:solidFill>
                <a:latin typeface="Open Sans"/>
                <a:ea typeface="Open Sans"/>
                <a:cs typeface="Open Sans"/>
                <a:sym typeface="Open Sans"/>
              </a:rPr>
              <a:t>If monotasks are waiting for resource, monotasks will be queued </a:t>
            </a:r>
            <a:endParaRPr b="0" i="0" sz="1800" u="none" cap="none" strike="noStrike">
              <a:solidFill>
                <a:schemeClr val="dk1"/>
              </a:solidFill>
              <a:latin typeface="Open Sans"/>
              <a:ea typeface="Open Sans"/>
              <a:cs typeface="Open Sans"/>
              <a:sym typeface="Open Sans"/>
            </a:endParaRPr>
          </a:p>
          <a:p>
            <a:pPr indent="0" lvl="0" marL="0" marR="0" rtl="0" algn="l">
              <a:lnSpc>
                <a:spcPct val="115000"/>
              </a:lnSpc>
              <a:spcBef>
                <a:spcPts val="1600"/>
              </a:spcBef>
              <a:spcAft>
                <a:spcPts val="1600"/>
              </a:spcAft>
              <a:buClr>
                <a:schemeClr val="dk1"/>
              </a:buClr>
              <a:buSzPts val="1800"/>
              <a:buFont typeface="Open Sans"/>
              <a:buNone/>
            </a:pPr>
            <a:r>
              <a:t/>
            </a:r>
            <a:endParaRPr b="0" i="0" sz="1800" u="none" cap="none" strike="noStrike">
              <a:solidFill>
                <a:schemeClr val="dk1"/>
              </a:solidFill>
              <a:latin typeface="Open Sans"/>
              <a:ea typeface="Open Sans"/>
              <a:cs typeface="Open Sans"/>
              <a:sym typeface="Open Sans"/>
            </a:endParaRPr>
          </a:p>
        </p:txBody>
      </p:sp>
      <p:sp>
        <p:nvSpPr>
          <p:cNvPr id="348" name="Shape 3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Economica"/>
                <a:ea typeface="Economica"/>
                <a:cs typeface="Economica"/>
                <a:sym typeface="Economica"/>
              </a:rPr>
              <a:t>‹#›</a:t>
            </a:fld>
            <a:endParaRPr b="0" i="0" sz="1000" u="none" cap="none" strike="noStrike">
              <a:solidFill>
                <a:schemeClr val="dk1"/>
              </a:solidFill>
              <a:latin typeface="Economica"/>
              <a:ea typeface="Economica"/>
              <a:cs typeface="Economica"/>
              <a:sym typeface="Economic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b="0" i="0" lang="en" sz="4200" u="none" cap="none" strike="noStrike">
                <a:solidFill>
                  <a:schemeClr val="dk1"/>
                </a:solidFill>
                <a:latin typeface="Economica"/>
                <a:ea typeface="Economica"/>
                <a:cs typeface="Economica"/>
                <a:sym typeface="Economica"/>
              </a:rPr>
              <a:t>Ideal time spent on resources</a:t>
            </a:r>
            <a:endParaRPr b="0" i="0" sz="4200" u="none" cap="none" strike="noStrike">
              <a:solidFill>
                <a:schemeClr val="dk1"/>
              </a:solidFill>
              <a:latin typeface="Economica"/>
              <a:ea typeface="Economica"/>
              <a:cs typeface="Economica"/>
              <a:sym typeface="Economica"/>
            </a:endParaRPr>
          </a:p>
        </p:txBody>
      </p:sp>
      <p:sp>
        <p:nvSpPr>
          <p:cNvPr id="354" name="Shape 354"/>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Monotasks are used to compute the ideal time spent running on each resource</a:t>
            </a:r>
            <a:endParaRPr b="0" i="0" sz="14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Ideal time spent on CPU: 	</a:t>
            </a:r>
            <a:endParaRPr b="0" i="0" sz="1400" u="none" cap="none" strike="noStrike">
              <a:solidFill>
                <a:schemeClr val="dk1"/>
              </a:solidFill>
              <a:latin typeface="Open Sans"/>
              <a:ea typeface="Open Sans"/>
              <a:cs typeface="Open Sans"/>
              <a:sym typeface="Open Sans"/>
            </a:endParaRPr>
          </a:p>
          <a:p>
            <a:pPr indent="457200" lvl="0" marL="457200" marR="0" rtl="0" algn="l">
              <a:lnSpc>
                <a:spcPct val="115000"/>
              </a:lnSpc>
              <a:spcBef>
                <a:spcPts val="1600"/>
              </a:spcBef>
              <a:spcAft>
                <a:spcPts val="0"/>
              </a:spcAft>
              <a:buClr>
                <a:schemeClr val="dk1"/>
              </a:buClr>
              <a:buSzPts val="1800"/>
              <a:buFont typeface="Open Sans"/>
              <a:buNone/>
            </a:pPr>
            <a:r>
              <a:rPr b="0" i="0" lang="en" sz="1800" u="none" cap="none" strike="noStrike">
                <a:solidFill>
                  <a:schemeClr val="dk1"/>
                </a:solidFill>
                <a:latin typeface="Open Sans"/>
                <a:ea typeface="Open Sans"/>
                <a:cs typeface="Open Sans"/>
                <a:sym typeface="Open Sans"/>
              </a:rPr>
              <a:t>sum of the time for all of the compute monotasks</a:t>
            </a:r>
            <a:endParaRPr b="0" i="0" sz="1800" u="none" cap="none" strike="noStrike">
              <a:solidFill>
                <a:schemeClr val="dk1"/>
              </a:solidFill>
              <a:latin typeface="Open Sans"/>
              <a:ea typeface="Open Sans"/>
              <a:cs typeface="Open Sans"/>
              <a:sym typeface="Open Sans"/>
            </a:endParaRPr>
          </a:p>
          <a:p>
            <a:pPr indent="457200" lvl="0" marL="1371600" marR="0" rtl="0" algn="l">
              <a:lnSpc>
                <a:spcPct val="115000"/>
              </a:lnSpc>
              <a:spcBef>
                <a:spcPts val="1600"/>
              </a:spcBef>
              <a:spcAft>
                <a:spcPts val="0"/>
              </a:spcAft>
              <a:buClr>
                <a:schemeClr val="dk1"/>
              </a:buClr>
              <a:buSzPts val="1800"/>
              <a:buFont typeface="Open Sans"/>
              <a:buNone/>
            </a:pPr>
            <a:r>
              <a:rPr b="0" i="0" lang="en" sz="1800" u="none" cap="none" strike="noStrike">
                <a:solidFill>
                  <a:schemeClr val="dk1"/>
                </a:solidFill>
                <a:latin typeface="Open Sans"/>
                <a:ea typeface="Open Sans"/>
                <a:cs typeface="Open Sans"/>
                <a:sym typeface="Open Sans"/>
              </a:rPr>
              <a:t>number of cores in cluster</a:t>
            </a:r>
            <a:endParaRPr b="0" i="0" sz="18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160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Ideal time spent on I/O resources: </a:t>
            </a:r>
            <a:endParaRPr b="0" i="0" sz="1400" u="none" cap="none" strike="noStrike">
              <a:solidFill>
                <a:schemeClr val="dk1"/>
              </a:solidFill>
              <a:latin typeface="Open Sans"/>
              <a:ea typeface="Open Sans"/>
              <a:cs typeface="Open Sans"/>
              <a:sym typeface="Open Sans"/>
            </a:endParaRPr>
          </a:p>
          <a:p>
            <a:pPr indent="457200" lvl="0" marL="914400" marR="0" rtl="0" algn="l">
              <a:lnSpc>
                <a:spcPct val="115000"/>
              </a:lnSpc>
              <a:spcBef>
                <a:spcPts val="1600"/>
              </a:spcBef>
              <a:spcAft>
                <a:spcPts val="0"/>
              </a:spcAft>
              <a:buClr>
                <a:schemeClr val="dk1"/>
              </a:buClr>
              <a:buSzPts val="1800"/>
              <a:buFont typeface="Open Sans"/>
              <a:buNone/>
            </a:pPr>
            <a:r>
              <a:rPr b="0" i="0" lang="en" sz="1800" u="none" cap="none" strike="noStrike">
                <a:solidFill>
                  <a:schemeClr val="dk1"/>
                </a:solidFill>
                <a:latin typeface="Open Sans"/>
                <a:ea typeface="Open Sans"/>
                <a:cs typeface="Open Sans"/>
                <a:sym typeface="Open Sans"/>
              </a:rPr>
              <a:t>sum of data transferred</a:t>
            </a:r>
            <a:endParaRPr b="1" i="0" sz="1800" u="none" cap="none" strike="noStrike">
              <a:solidFill>
                <a:schemeClr val="dk1"/>
              </a:solidFill>
              <a:latin typeface="Open Sans"/>
              <a:ea typeface="Open Sans"/>
              <a:cs typeface="Open Sans"/>
              <a:sym typeface="Open Sans"/>
            </a:endParaRPr>
          </a:p>
          <a:p>
            <a:pPr indent="457200" lvl="0" marL="914400" marR="0" rtl="0" algn="l">
              <a:lnSpc>
                <a:spcPct val="115000"/>
              </a:lnSpc>
              <a:spcBef>
                <a:spcPts val="1600"/>
              </a:spcBef>
              <a:spcAft>
                <a:spcPts val="0"/>
              </a:spcAft>
              <a:buClr>
                <a:schemeClr val="dk1"/>
              </a:buClr>
              <a:buSzPts val="1800"/>
              <a:buFont typeface="Open Sans"/>
              <a:buNone/>
            </a:pPr>
            <a:r>
              <a:rPr b="0" i="0" lang="en" sz="1800" u="none" cap="none" strike="noStrike">
                <a:solidFill>
                  <a:schemeClr val="dk1"/>
                </a:solidFill>
                <a:latin typeface="Open Sans"/>
                <a:ea typeface="Open Sans"/>
                <a:cs typeface="Open Sans"/>
                <a:sym typeface="Open Sans"/>
              </a:rPr>
              <a:t>  resource throughput</a:t>
            </a:r>
            <a:endParaRPr b="0" i="0" sz="1800" u="none" cap="none" strike="noStrike">
              <a:solidFill>
                <a:schemeClr val="dk1"/>
              </a:solidFill>
              <a:latin typeface="Open Sans"/>
              <a:ea typeface="Open Sans"/>
              <a:cs typeface="Open Sans"/>
              <a:sym typeface="Open Sans"/>
            </a:endParaRPr>
          </a:p>
          <a:p>
            <a:pPr indent="0" lvl="0" marL="3200400" marR="0" rtl="0" algn="l">
              <a:lnSpc>
                <a:spcPct val="115000"/>
              </a:lnSpc>
              <a:spcBef>
                <a:spcPts val="1600"/>
              </a:spcBef>
              <a:spcAft>
                <a:spcPts val="1600"/>
              </a:spcAft>
              <a:buClr>
                <a:schemeClr val="dk1"/>
              </a:buClr>
              <a:buSzPts val="1800"/>
              <a:buFont typeface="Open Sans"/>
              <a:buNone/>
            </a:pPr>
            <a:r>
              <a:rPr b="0" i="0" lang="en" sz="1800" u="none" cap="none" strike="noStrike">
                <a:solidFill>
                  <a:schemeClr val="dk1"/>
                </a:solidFill>
                <a:latin typeface="Open Sans"/>
                <a:ea typeface="Open Sans"/>
                <a:cs typeface="Open Sans"/>
                <a:sym typeface="Open Sans"/>
              </a:rPr>
              <a:t> </a:t>
            </a:r>
            <a:endParaRPr b="0" i="0" sz="1400" u="none" cap="none" strike="noStrike">
              <a:solidFill>
                <a:schemeClr val="dk1"/>
              </a:solidFill>
              <a:latin typeface="Open Sans"/>
              <a:ea typeface="Open Sans"/>
              <a:cs typeface="Open Sans"/>
              <a:sym typeface="Open Sans"/>
            </a:endParaRPr>
          </a:p>
        </p:txBody>
      </p:sp>
      <p:sp>
        <p:nvSpPr>
          <p:cNvPr id="355" name="Shape 3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Economica"/>
                <a:ea typeface="Economica"/>
                <a:cs typeface="Economica"/>
                <a:sym typeface="Economica"/>
              </a:rPr>
              <a:t>‹#›</a:t>
            </a:fld>
            <a:endParaRPr b="0" i="0" sz="1000" u="none" cap="none" strike="noStrike">
              <a:solidFill>
                <a:schemeClr val="dk1"/>
              </a:solidFill>
              <a:latin typeface="Economica"/>
              <a:ea typeface="Economica"/>
              <a:cs typeface="Economica"/>
              <a:sym typeface="Economica"/>
            </a:endParaRPr>
          </a:p>
        </p:txBody>
      </p:sp>
      <p:cxnSp>
        <p:nvCxnSpPr>
          <p:cNvPr id="356" name="Shape 356"/>
          <p:cNvCxnSpPr/>
          <p:nvPr/>
        </p:nvCxnSpPr>
        <p:spPr>
          <a:xfrm flipH="1" rot="10800000">
            <a:off x="1322525" y="2366175"/>
            <a:ext cx="5259000" cy="30900"/>
          </a:xfrm>
          <a:prstGeom prst="straightConnector1">
            <a:avLst/>
          </a:prstGeom>
          <a:noFill/>
          <a:ln cap="flat" cmpd="sng" w="9525">
            <a:solidFill>
              <a:srgbClr val="000000"/>
            </a:solidFill>
            <a:prstDash val="solid"/>
            <a:round/>
            <a:headEnd len="sm" w="sm" type="none"/>
            <a:tailEnd len="sm" w="sm" type="none"/>
          </a:ln>
        </p:spPr>
      </p:cxnSp>
      <p:cxnSp>
        <p:nvCxnSpPr>
          <p:cNvPr id="357" name="Shape 357"/>
          <p:cNvCxnSpPr/>
          <p:nvPr/>
        </p:nvCxnSpPr>
        <p:spPr>
          <a:xfrm flipH="1" rot="10800000">
            <a:off x="1777150" y="3884750"/>
            <a:ext cx="2479800" cy="10500"/>
          </a:xfrm>
          <a:prstGeom prst="straightConnector1">
            <a:avLst/>
          </a:prstGeom>
          <a:noFill/>
          <a:ln cap="flat" cmpd="sng" w="9525">
            <a:solidFill>
              <a:srgbClr val="000000"/>
            </a:solidFill>
            <a:prstDash val="solid"/>
            <a:round/>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2"/>
              </a:buClr>
              <a:buSzPts val="4200"/>
              <a:buFont typeface="Economica"/>
              <a:buNone/>
            </a:pPr>
            <a:r>
              <a:t/>
            </a:r>
            <a:endParaRPr b="0" i="0" sz="4200" u="none" cap="none" strike="noStrike">
              <a:solidFill>
                <a:schemeClr val="lt2"/>
              </a:solidFill>
              <a:latin typeface="Economica"/>
              <a:ea typeface="Economica"/>
              <a:cs typeface="Economica"/>
              <a:sym typeface="Economica"/>
            </a:endParaRPr>
          </a:p>
        </p:txBody>
      </p:sp>
      <p:sp>
        <p:nvSpPr>
          <p:cNvPr id="363" name="Shape 3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lt1"/>
                </a:solidFill>
                <a:latin typeface="Economica"/>
                <a:ea typeface="Economica"/>
                <a:cs typeface="Economica"/>
                <a:sym typeface="Economica"/>
              </a:rPr>
              <a:t>‹#›</a:t>
            </a:fld>
            <a:endParaRPr b="0" i="0" sz="1000" u="none" cap="none" strike="noStrike">
              <a:solidFill>
                <a:schemeClr val="lt1"/>
              </a:solidFill>
              <a:latin typeface="Economica"/>
              <a:ea typeface="Economica"/>
              <a:cs typeface="Economica"/>
              <a:sym typeface="Economica"/>
            </a:endParaRPr>
          </a:p>
        </p:txBody>
      </p:sp>
      <p:sp>
        <p:nvSpPr>
          <p:cNvPr id="364" name="Shape 364"/>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400"/>
              <a:buFont typeface="Economica"/>
              <a:buNone/>
            </a:pPr>
            <a:r>
              <a:t/>
            </a:r>
            <a:endParaRPr b="0" i="0" sz="2400" u="none" cap="none" strike="noStrike">
              <a:solidFill>
                <a:schemeClr val="dk1"/>
              </a:solidFill>
              <a:latin typeface="Economica"/>
              <a:ea typeface="Economica"/>
              <a:cs typeface="Economica"/>
              <a:sym typeface="Economica"/>
            </a:endParaRPr>
          </a:p>
        </p:txBody>
      </p:sp>
      <p:sp>
        <p:nvSpPr>
          <p:cNvPr id="365" name="Shape 36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342900" lvl="0" marL="457200" marR="0" rtl="0" algn="l">
              <a:lnSpc>
                <a:spcPct val="115000"/>
              </a:lnSpc>
              <a:spcBef>
                <a:spcPts val="0"/>
              </a:spcBef>
              <a:spcAft>
                <a:spcPts val="0"/>
              </a:spcAft>
              <a:buClr>
                <a:schemeClr val="lt1"/>
              </a:buClr>
              <a:buSzPts val="1800"/>
              <a:buFont typeface="Open Sans"/>
              <a:buChar char="●"/>
            </a:pPr>
            <a:r>
              <a:rPr b="0" i="0" lang="en" sz="1800" u="none" cap="none" strike="noStrike">
                <a:solidFill>
                  <a:schemeClr val="lt1"/>
                </a:solidFill>
                <a:latin typeface="Open Sans"/>
                <a:ea typeface="Open Sans"/>
                <a:cs typeface="Open Sans"/>
                <a:sym typeface="Open Sans"/>
              </a:rPr>
              <a:t>Runtime of Monotask and Spark for a workload in which reads input data from disk</a:t>
            </a:r>
            <a:endParaRPr b="0" i="0" sz="1800" u="none" cap="none" strike="noStrike">
              <a:solidFill>
                <a:schemeClr val="lt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lt1"/>
              </a:buClr>
              <a:buSzPts val="1800"/>
              <a:buFont typeface="Open Sans"/>
              <a:buChar char="●"/>
            </a:pPr>
            <a:r>
              <a:rPr b="0" i="0" lang="en" sz="1800" u="none" cap="none" strike="noStrike">
                <a:solidFill>
                  <a:schemeClr val="lt1"/>
                </a:solidFill>
                <a:latin typeface="Open Sans"/>
                <a:ea typeface="Open Sans"/>
                <a:cs typeface="Open Sans"/>
                <a:sym typeface="Open Sans"/>
              </a:rPr>
              <a:t>Performs computation over it using different number of tasks</a:t>
            </a:r>
            <a:endParaRPr b="0" i="0" sz="1800" u="none" cap="none" strike="noStrike">
              <a:solidFill>
                <a:schemeClr val="lt1"/>
              </a:solidFill>
              <a:latin typeface="Open Sans"/>
              <a:ea typeface="Open Sans"/>
              <a:cs typeface="Open Sans"/>
              <a:sym typeface="Open Sans"/>
            </a:endParaRPr>
          </a:p>
        </p:txBody>
      </p:sp>
      <p:pic>
        <p:nvPicPr>
          <p:cNvPr id="366" name="Shape 366"/>
          <p:cNvPicPr preferRelativeResize="0"/>
          <p:nvPr/>
        </p:nvPicPr>
        <p:blipFill rotWithShape="1">
          <a:blip r:embed="rId3">
            <a:alphaModFix/>
          </a:blip>
          <a:srcRect b="0" l="0" r="0" t="0"/>
          <a:stretch/>
        </p:blipFill>
        <p:spPr>
          <a:xfrm>
            <a:off x="72000" y="684925"/>
            <a:ext cx="4421281" cy="3695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Shape 3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lt1"/>
                </a:solidFill>
                <a:latin typeface="Economica"/>
                <a:ea typeface="Economica"/>
                <a:cs typeface="Economica"/>
                <a:sym typeface="Economica"/>
              </a:rPr>
              <a:t>‹#›</a:t>
            </a:fld>
            <a:endParaRPr b="0" i="0" sz="1000" u="none" cap="none" strike="noStrike">
              <a:solidFill>
                <a:schemeClr val="lt1"/>
              </a:solidFill>
              <a:latin typeface="Economica"/>
              <a:ea typeface="Economica"/>
              <a:cs typeface="Economica"/>
              <a:sym typeface="Economica"/>
            </a:endParaRPr>
          </a:p>
        </p:txBody>
      </p:sp>
      <p:sp>
        <p:nvSpPr>
          <p:cNvPr id="372" name="Shape 372"/>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2"/>
              </a:buClr>
              <a:buSzPts val="4200"/>
              <a:buFont typeface="Economica"/>
              <a:buNone/>
            </a:pPr>
            <a:r>
              <a:t/>
            </a:r>
            <a:endParaRPr b="0" i="0" sz="4200" u="none" cap="none" strike="noStrike">
              <a:solidFill>
                <a:schemeClr val="lt2"/>
              </a:solidFill>
              <a:latin typeface="Economica"/>
              <a:ea typeface="Economica"/>
              <a:cs typeface="Economica"/>
              <a:sym typeface="Economica"/>
            </a:endParaRPr>
          </a:p>
        </p:txBody>
      </p:sp>
      <p:sp>
        <p:nvSpPr>
          <p:cNvPr id="373" name="Shape 373"/>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400"/>
              <a:buFont typeface="Economica"/>
              <a:buNone/>
            </a:pPr>
            <a:r>
              <a:t/>
            </a:r>
            <a:endParaRPr b="0" i="0" sz="2400" u="none" cap="none" strike="noStrike">
              <a:solidFill>
                <a:schemeClr val="dk1"/>
              </a:solidFill>
              <a:latin typeface="Economica"/>
              <a:ea typeface="Economica"/>
              <a:cs typeface="Economica"/>
              <a:sym typeface="Economica"/>
            </a:endParaRPr>
          </a:p>
        </p:txBody>
      </p:sp>
      <p:sp>
        <p:nvSpPr>
          <p:cNvPr id="374" name="Shape 37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p>
            <a:pPr indent="-342900" lvl="0" marL="457200" marR="0" rtl="0" algn="l">
              <a:lnSpc>
                <a:spcPct val="115000"/>
              </a:lnSpc>
              <a:spcBef>
                <a:spcPts val="0"/>
              </a:spcBef>
              <a:spcAft>
                <a:spcPts val="0"/>
              </a:spcAft>
              <a:buClr>
                <a:schemeClr val="lt1"/>
              </a:buClr>
              <a:buSzPts val="1800"/>
              <a:buFont typeface="Open Sans"/>
              <a:buChar char="●"/>
            </a:pPr>
            <a:r>
              <a:rPr b="0" i="0" lang="en" sz="1800" u="none" cap="none" strike="noStrike">
                <a:solidFill>
                  <a:schemeClr val="lt1"/>
                </a:solidFill>
                <a:latin typeface="Open Sans"/>
                <a:ea typeface="Open Sans"/>
                <a:cs typeface="Open Sans"/>
                <a:sym typeface="Open Sans"/>
              </a:rPr>
              <a:t>Predictions for all queries except query 3c are within 9% of the actual runtime</a:t>
            </a:r>
            <a:endParaRPr b="0" i="0" sz="1800" u="none" cap="none" strike="noStrike">
              <a:solidFill>
                <a:schemeClr val="lt1"/>
              </a:solidFill>
              <a:latin typeface="Open Sans"/>
              <a:ea typeface="Open Sans"/>
              <a:cs typeface="Open Sans"/>
              <a:sym typeface="Open Sans"/>
            </a:endParaRPr>
          </a:p>
        </p:txBody>
      </p:sp>
      <p:pic>
        <p:nvPicPr>
          <p:cNvPr id="375" name="Shape 375"/>
          <p:cNvPicPr preferRelativeResize="0"/>
          <p:nvPr/>
        </p:nvPicPr>
        <p:blipFill rotWithShape="1">
          <a:blip r:embed="rId3">
            <a:alphaModFix/>
          </a:blip>
          <a:srcRect b="0" l="0" r="0" t="0"/>
          <a:stretch/>
        </p:blipFill>
        <p:spPr>
          <a:xfrm>
            <a:off x="108200" y="929275"/>
            <a:ext cx="4831300" cy="34785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Shape 380"/>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b="0" i="0" lang="en" sz="4200" u="none" cap="none" strike="noStrike">
                <a:solidFill>
                  <a:schemeClr val="dk1"/>
                </a:solidFill>
                <a:latin typeface="Economica"/>
                <a:ea typeface="Economica"/>
                <a:cs typeface="Economica"/>
                <a:sym typeface="Economica"/>
              </a:rPr>
              <a:t>Limitations/ Future Improvements</a:t>
            </a:r>
            <a:endParaRPr b="0" i="0" sz="4200" u="none" cap="none" strike="noStrike">
              <a:solidFill>
                <a:schemeClr val="dk1"/>
              </a:solidFill>
              <a:latin typeface="Economica"/>
              <a:ea typeface="Economica"/>
              <a:cs typeface="Economica"/>
              <a:sym typeface="Economica"/>
            </a:endParaRPr>
          </a:p>
        </p:txBody>
      </p:sp>
      <p:sp>
        <p:nvSpPr>
          <p:cNvPr id="381" name="Shape 38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Jobs with few tasks</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Jobs with large tasks</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Memory usage</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Independent access </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Cache data </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Disk scheduling </a:t>
            </a:r>
            <a:endParaRPr b="0" i="0" sz="1800" u="none" cap="none" strike="noStrike">
              <a:solidFill>
                <a:schemeClr val="dk1"/>
              </a:solidFill>
              <a:latin typeface="Open Sans"/>
              <a:ea typeface="Open Sans"/>
              <a:cs typeface="Open Sans"/>
              <a:sym typeface="Open Sans"/>
            </a:endParaRPr>
          </a:p>
        </p:txBody>
      </p:sp>
      <p:sp>
        <p:nvSpPr>
          <p:cNvPr id="382" name="Shape 3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Economica"/>
                <a:ea typeface="Economica"/>
                <a:cs typeface="Economica"/>
                <a:sym typeface="Economica"/>
              </a:rPr>
              <a:t>‹#›</a:t>
            </a:fld>
            <a:endParaRPr b="0" i="0" sz="1000" u="none" cap="none" strike="noStrike">
              <a:solidFill>
                <a:schemeClr val="dk1"/>
              </a:solidFill>
              <a:latin typeface="Economica"/>
              <a:ea typeface="Economica"/>
              <a:cs typeface="Economica"/>
              <a:sym typeface="Economica"/>
            </a:endParaRPr>
          </a:p>
        </p:txBody>
      </p:sp>
      <p:pic>
        <p:nvPicPr>
          <p:cNvPr id="383" name="Shape 383"/>
          <p:cNvPicPr preferRelativeResize="0"/>
          <p:nvPr/>
        </p:nvPicPr>
        <p:blipFill rotWithShape="1">
          <a:blip r:embed="rId3">
            <a:alphaModFix/>
          </a:blip>
          <a:srcRect b="0" l="0" r="0" t="0"/>
          <a:stretch/>
        </p:blipFill>
        <p:spPr>
          <a:xfrm>
            <a:off x="3933625" y="1332125"/>
            <a:ext cx="4538824" cy="27157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Shape 388"/>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b="0" i="0" lang="en" sz="4200" u="none" cap="none" strike="noStrike">
                <a:solidFill>
                  <a:schemeClr val="dk1"/>
                </a:solidFill>
                <a:latin typeface="Economica"/>
                <a:ea typeface="Economica"/>
                <a:cs typeface="Economica"/>
                <a:sym typeface="Economica"/>
              </a:rPr>
              <a:t>Related work </a:t>
            </a:r>
            <a:endParaRPr b="0" i="0" sz="4200" u="none" cap="none" strike="noStrike">
              <a:solidFill>
                <a:schemeClr val="dk1"/>
              </a:solidFill>
              <a:latin typeface="Economica"/>
              <a:ea typeface="Economica"/>
              <a:cs typeface="Economica"/>
              <a:sym typeface="Economica"/>
            </a:endParaRPr>
          </a:p>
        </p:txBody>
      </p:sp>
      <p:sp>
        <p:nvSpPr>
          <p:cNvPr id="389" name="Shape 389"/>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Casual profiling simulates </a:t>
            </a:r>
            <a:endParaRPr b="0" i="0" sz="18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Measures impact of performance optimizations </a:t>
            </a:r>
            <a:endParaRPr b="0" i="0" sz="14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Flux</a:t>
            </a:r>
            <a:endParaRPr b="0" i="0" sz="18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Domain-specific programming language  for building high-performance server applications</a:t>
            </a:r>
            <a:endParaRPr b="0" i="0" sz="14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Disaggregated datacenters</a:t>
            </a:r>
            <a:endParaRPr b="0" i="0" sz="18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Separating data equipment (in servers) into resource components  </a:t>
            </a:r>
            <a:endParaRPr b="0" i="0" sz="14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rgbClr val="000000"/>
              </a:buClr>
              <a:buSzPts val="1400"/>
              <a:buFont typeface="Open Sans"/>
              <a:buChar char="○"/>
            </a:pPr>
            <a:r>
              <a:rPr b="0" i="0" lang="en" sz="1350" u="none" cap="none" strike="noStrike">
                <a:solidFill>
                  <a:srgbClr val="000000"/>
                </a:solidFill>
                <a:highlight>
                  <a:srgbClr val="FFFFFF"/>
                </a:highlight>
                <a:latin typeface="Open Sans"/>
                <a:ea typeface="Open Sans"/>
                <a:cs typeface="Open Sans"/>
                <a:sym typeface="Open Sans"/>
              </a:rPr>
              <a:t>replacing traditional server-centric architecture with resource-centric architecture (modular, connected pools of microprocessors, memory, and storage)</a:t>
            </a:r>
            <a:endParaRPr b="0" i="0" sz="1400" u="none" cap="none" strike="noStrike">
              <a:solidFill>
                <a:srgbClr val="000000"/>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Disaggregated networks </a:t>
            </a:r>
            <a:endParaRPr b="0" i="0" sz="18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Allows choosing software independently of hardware </a:t>
            </a:r>
            <a:endParaRPr b="0" i="0" sz="14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white-box switching </a:t>
            </a:r>
            <a:endParaRPr b="0" i="0" sz="1400" u="none" cap="none" strike="noStrike">
              <a:solidFill>
                <a:schemeClr val="dk1"/>
              </a:solidFill>
              <a:latin typeface="Open Sans"/>
              <a:ea typeface="Open Sans"/>
              <a:cs typeface="Open Sans"/>
              <a:sym typeface="Open Sans"/>
            </a:endParaRPr>
          </a:p>
          <a:p>
            <a:pPr indent="0" lvl="0" marL="0" marR="0" rtl="0" algn="l">
              <a:lnSpc>
                <a:spcPct val="115000"/>
              </a:lnSpc>
              <a:spcBef>
                <a:spcPts val="1600"/>
              </a:spcBef>
              <a:spcAft>
                <a:spcPts val="1600"/>
              </a:spcAft>
              <a:buClr>
                <a:schemeClr val="dk1"/>
              </a:buClr>
              <a:buSzPts val="1800"/>
              <a:buFont typeface="Open Sans"/>
              <a:buNone/>
            </a:pPr>
            <a:r>
              <a:t/>
            </a:r>
            <a:endParaRPr b="0" i="0" sz="1800" u="none" cap="none" strike="noStrike">
              <a:solidFill>
                <a:schemeClr val="dk1"/>
              </a:solidFill>
              <a:latin typeface="Open Sans"/>
              <a:ea typeface="Open Sans"/>
              <a:cs typeface="Open Sans"/>
              <a:sym typeface="Open Sans"/>
            </a:endParaRPr>
          </a:p>
        </p:txBody>
      </p:sp>
      <p:sp>
        <p:nvSpPr>
          <p:cNvPr id="390" name="Shape 39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Economica"/>
                <a:ea typeface="Economica"/>
                <a:cs typeface="Economica"/>
                <a:sym typeface="Economica"/>
              </a:rPr>
              <a:t>‹#›</a:t>
            </a:fld>
            <a:endParaRPr b="0" i="0" sz="1000" u="none" cap="none" strike="noStrike">
              <a:solidFill>
                <a:schemeClr val="dk1"/>
              </a:solidFill>
              <a:latin typeface="Economica"/>
              <a:ea typeface="Economica"/>
              <a:cs typeface="Economica"/>
              <a:sym typeface="Economic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Shape 395"/>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b="0" i="0" lang="en" sz="4200" u="none" cap="none" strike="noStrike">
                <a:solidFill>
                  <a:schemeClr val="dk1"/>
                </a:solidFill>
                <a:latin typeface="Economica"/>
                <a:ea typeface="Economica"/>
                <a:cs typeface="Economica"/>
                <a:sym typeface="Economica"/>
              </a:rPr>
              <a:t>Pros: 						 Cons:</a:t>
            </a:r>
            <a:endParaRPr b="0" i="0" sz="4200" u="none" cap="none" strike="noStrike">
              <a:solidFill>
                <a:schemeClr val="dk1"/>
              </a:solidFill>
              <a:latin typeface="Economica"/>
              <a:ea typeface="Economica"/>
              <a:cs typeface="Economica"/>
              <a:sym typeface="Economica"/>
            </a:endParaRPr>
          </a:p>
        </p:txBody>
      </p:sp>
      <p:sp>
        <p:nvSpPr>
          <p:cNvPr id="396" name="Shape 39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Economica"/>
                <a:ea typeface="Economica"/>
                <a:cs typeface="Economica"/>
                <a:sym typeface="Economica"/>
              </a:rPr>
              <a:t>‹#›</a:t>
            </a:fld>
            <a:endParaRPr b="0" i="0" sz="1000" u="none" cap="none" strike="noStrike">
              <a:solidFill>
                <a:schemeClr val="dk1"/>
              </a:solidFill>
              <a:latin typeface="Economica"/>
              <a:ea typeface="Economica"/>
              <a:cs typeface="Economica"/>
              <a:sym typeface="Economica"/>
            </a:endParaRPr>
          </a:p>
        </p:txBody>
      </p:sp>
      <p:sp>
        <p:nvSpPr>
          <p:cNvPr id="397" name="Shape 397"/>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At most 28% error of runtime prediction</a:t>
            </a:r>
            <a:endParaRPr b="0" i="0" sz="1400" u="none" cap="none" strike="noStrike">
              <a:solidFill>
                <a:schemeClr val="dk1"/>
              </a:solidFill>
              <a:latin typeface="Open Sans"/>
              <a:ea typeface="Open Sans"/>
              <a:cs typeface="Open Sans"/>
              <a:sym typeface="Open Sans"/>
            </a:endParaRPr>
          </a:p>
          <a:p>
            <a:pPr indent="-317500" lvl="0" marL="4572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Monotasks can automatically determine the ideal task currency which users are  required to specify in existing frameworks </a:t>
            </a:r>
            <a:endParaRPr b="0" i="0" sz="1400" u="none" cap="none" strike="noStrike">
              <a:solidFill>
                <a:schemeClr val="dk1"/>
              </a:solidFill>
              <a:latin typeface="Open Sans"/>
              <a:ea typeface="Open Sans"/>
              <a:cs typeface="Open Sans"/>
              <a:sym typeface="Open Sans"/>
            </a:endParaRPr>
          </a:p>
          <a:p>
            <a:pPr indent="-317500" lvl="0" marL="4572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MonoSpark eliminates configuration parameter because concurrency is controlled by each resource scheduler </a:t>
            </a:r>
            <a:endParaRPr b="0" i="0" sz="1400" u="none" cap="none" strike="noStrike">
              <a:solidFill>
                <a:schemeClr val="dk1"/>
              </a:solidFill>
              <a:latin typeface="Open Sans"/>
              <a:ea typeface="Open Sans"/>
              <a:cs typeface="Open Sans"/>
              <a:sym typeface="Open Sans"/>
            </a:endParaRPr>
          </a:p>
        </p:txBody>
      </p:sp>
      <p:sp>
        <p:nvSpPr>
          <p:cNvPr id="398" name="Shape 398"/>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All jobs have a period amount of time to be up and running where only one resource is in use </a:t>
            </a:r>
            <a:endParaRPr b="0" i="0" sz="1400" u="none" cap="none" strike="noStrike">
              <a:solidFill>
                <a:schemeClr val="dk1"/>
              </a:solidFill>
              <a:latin typeface="Open Sans"/>
              <a:ea typeface="Open Sans"/>
              <a:cs typeface="Open Sans"/>
              <a:sym typeface="Open Sans"/>
            </a:endParaRPr>
          </a:p>
          <a:p>
            <a:pPr indent="-317500" lvl="0" marL="4572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Ignore some practicalities </a:t>
            </a:r>
            <a:endParaRPr b="0" i="0" sz="1400" u="none" cap="none" strike="noStrike">
              <a:solidFill>
                <a:schemeClr val="dk1"/>
              </a:solidFill>
              <a:latin typeface="Open Sans"/>
              <a:ea typeface="Open Sans"/>
              <a:cs typeface="Open Sans"/>
              <a:sym typeface="Open Sans"/>
            </a:endParaRPr>
          </a:p>
          <a:p>
            <a:pPr indent="-304800" lvl="1" marL="914400" marR="0" rtl="0" algn="l">
              <a:lnSpc>
                <a:spcPct val="115000"/>
              </a:lnSpc>
              <a:spcBef>
                <a:spcPts val="0"/>
              </a:spcBef>
              <a:spcAft>
                <a:spcPts val="0"/>
              </a:spcAft>
              <a:buClr>
                <a:schemeClr val="dk1"/>
              </a:buClr>
              <a:buSzPts val="1200"/>
              <a:buFont typeface="Open Sans"/>
              <a:buChar char="○"/>
            </a:pPr>
            <a:r>
              <a:rPr b="0" i="0" lang="en" sz="1200" u="none" cap="none" strike="noStrike">
                <a:solidFill>
                  <a:schemeClr val="dk1"/>
                </a:solidFill>
                <a:latin typeface="Open Sans"/>
                <a:ea typeface="Open Sans"/>
                <a:cs typeface="Open Sans"/>
                <a:sym typeface="Open Sans"/>
              </a:rPr>
              <a:t>The fact that resource use cannot always be perfectly parallelized</a:t>
            </a:r>
            <a:endParaRPr b="0" i="0" sz="1200" u="none" cap="none" strike="noStrike">
              <a:solidFill>
                <a:schemeClr val="dk1"/>
              </a:solidFill>
              <a:latin typeface="Open Sans"/>
              <a:ea typeface="Open Sans"/>
              <a:cs typeface="Open Sans"/>
              <a:sym typeface="Open Sans"/>
            </a:endParaRPr>
          </a:p>
          <a:p>
            <a:pPr indent="0" lvl="0" marL="0" marR="0" rtl="0" algn="l">
              <a:lnSpc>
                <a:spcPct val="115000"/>
              </a:lnSpc>
              <a:spcBef>
                <a:spcPts val="1600"/>
              </a:spcBef>
              <a:spcAft>
                <a:spcPts val="1600"/>
              </a:spcAft>
              <a:buClr>
                <a:schemeClr val="dk1"/>
              </a:buClr>
              <a:buSzPts val="1400"/>
              <a:buFont typeface="Open Sans"/>
              <a:buNone/>
            </a:pPr>
            <a:r>
              <a:rPr b="0" i="0" lang="en" sz="1400" u="none" cap="none" strike="noStrike">
                <a:solidFill>
                  <a:schemeClr val="dk1"/>
                </a:solidFill>
                <a:latin typeface="Open Sans"/>
                <a:ea typeface="Open Sans"/>
                <a:cs typeface="Open Sans"/>
                <a:sym typeface="Open Sans"/>
              </a:rPr>
              <a:t> </a:t>
            </a:r>
            <a:endParaRPr b="0" i="0" sz="1400" u="none" cap="none" strike="noStrike">
              <a:solidFill>
                <a:schemeClr val="dk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Shape 403"/>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b="0" i="0" lang="en" sz="4200" u="none" cap="none" strike="noStrike">
                <a:solidFill>
                  <a:schemeClr val="dk1"/>
                </a:solidFill>
                <a:latin typeface="Economica"/>
                <a:ea typeface="Economica"/>
                <a:cs typeface="Economica"/>
                <a:sym typeface="Economica"/>
              </a:rPr>
              <a:t>Takeaways of Monotasks</a:t>
            </a:r>
            <a:endParaRPr b="0" i="0" sz="4200" u="none" cap="none" strike="noStrike">
              <a:solidFill>
                <a:schemeClr val="dk1"/>
              </a:solidFill>
              <a:latin typeface="Economica"/>
              <a:ea typeface="Economica"/>
              <a:cs typeface="Economica"/>
              <a:sym typeface="Economica"/>
            </a:endParaRPr>
          </a:p>
        </p:txBody>
      </p:sp>
      <p:sp>
        <p:nvSpPr>
          <p:cNvPr id="404" name="Shape 404"/>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Providing performance clarity (perhaps through monotasks) can be part of a system’s architecture </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Performance clarity be a main priority concern in the design of system’s</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Performance of Monotasks is comparable to Spark </a:t>
            </a:r>
            <a:endParaRPr b="0" i="0" sz="1800" u="none" cap="none" strike="noStrike">
              <a:solidFill>
                <a:schemeClr val="dk1"/>
              </a:solidFill>
              <a:latin typeface="Open Sans"/>
              <a:ea typeface="Open Sans"/>
              <a:cs typeface="Open Sans"/>
              <a:sym typeface="Open Sans"/>
            </a:endParaRPr>
          </a:p>
          <a:p>
            <a:pPr indent="-317500" lvl="1" marL="914400" marR="0" rtl="0" algn="l">
              <a:lnSpc>
                <a:spcPct val="115000"/>
              </a:lnSpc>
              <a:spcBef>
                <a:spcPts val="0"/>
              </a:spcBef>
              <a:spcAft>
                <a:spcPts val="0"/>
              </a:spcAft>
              <a:buClr>
                <a:schemeClr val="dk1"/>
              </a:buClr>
              <a:buSzPts val="1400"/>
              <a:buFont typeface="Open Sans"/>
              <a:buChar char="○"/>
            </a:pPr>
            <a:r>
              <a:rPr b="0" i="0" lang="en" sz="1400" u="none" cap="none" strike="noStrike">
                <a:solidFill>
                  <a:schemeClr val="dk1"/>
                </a:solidFill>
                <a:latin typeface="Open Sans"/>
                <a:ea typeface="Open Sans"/>
                <a:cs typeface="Open Sans"/>
                <a:sym typeface="Open Sans"/>
              </a:rPr>
              <a:t>Using monotasks opens new optimization opportunities that engineers have not yet explored</a:t>
            </a:r>
            <a:endParaRPr b="0" i="0" sz="1400" u="none" cap="none" strike="noStrike">
              <a:solidFill>
                <a:schemeClr val="dk1"/>
              </a:solidFill>
              <a:latin typeface="Open Sans"/>
              <a:ea typeface="Open Sans"/>
              <a:cs typeface="Open Sans"/>
              <a:sym typeface="Open Sans"/>
            </a:endParaRPr>
          </a:p>
        </p:txBody>
      </p:sp>
      <p:sp>
        <p:nvSpPr>
          <p:cNvPr id="405" name="Shape 40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Economica"/>
                <a:ea typeface="Economica"/>
                <a:cs typeface="Economica"/>
                <a:sym typeface="Economica"/>
              </a:rPr>
              <a:t>‹#›</a:t>
            </a:fld>
            <a:endParaRPr b="0" i="0" sz="1000" u="none" cap="none" strike="noStrike">
              <a:solidFill>
                <a:schemeClr val="dk1"/>
              </a:solidFill>
              <a:latin typeface="Economica"/>
              <a:ea typeface="Economica"/>
              <a:cs typeface="Economica"/>
              <a:sym typeface="Economic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Disaggregated Storage</a:t>
            </a:r>
            <a:endParaRPr/>
          </a:p>
        </p:txBody>
      </p:sp>
      <p:sp>
        <p:nvSpPr>
          <p:cNvPr id="125" name="Shape 12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Char char="❖"/>
            </a:pPr>
            <a:r>
              <a:rPr lang="en">
                <a:solidFill>
                  <a:srgbClr val="000000"/>
                </a:solidFill>
              </a:rPr>
              <a:t>Initially, storage was bundled into compute servers </a:t>
            </a:r>
            <a:endParaRPr>
              <a:solidFill>
                <a:srgbClr val="000000"/>
              </a:solidFill>
            </a:endParaRPr>
          </a:p>
          <a:p>
            <a:pPr indent="-317500" lvl="1" marL="914400" rtl="0">
              <a:spcBef>
                <a:spcPts val="0"/>
              </a:spcBef>
              <a:spcAft>
                <a:spcPts val="0"/>
              </a:spcAft>
              <a:buClr>
                <a:srgbClr val="000000"/>
              </a:buClr>
              <a:buSzPts val="1400"/>
              <a:buChar char="➢"/>
            </a:pPr>
            <a:r>
              <a:rPr lang="en" sz="1400">
                <a:solidFill>
                  <a:srgbClr val="000000"/>
                </a:solidFill>
              </a:rPr>
              <a:t>called aggregated storage </a:t>
            </a:r>
            <a:endParaRPr sz="1400">
              <a:solidFill>
                <a:srgbClr val="000000"/>
              </a:solidFill>
            </a:endParaRPr>
          </a:p>
          <a:p>
            <a:pPr indent="-317500" lvl="1" marL="914400" rtl="0">
              <a:spcBef>
                <a:spcPts val="0"/>
              </a:spcBef>
              <a:spcAft>
                <a:spcPts val="0"/>
              </a:spcAft>
              <a:buClr>
                <a:srgbClr val="000000"/>
              </a:buClr>
              <a:buSzPts val="1400"/>
              <a:buChar char="➢"/>
            </a:pPr>
            <a:r>
              <a:rPr lang="en" sz="1400">
                <a:solidFill>
                  <a:srgbClr val="000000"/>
                </a:solidFill>
              </a:rPr>
              <a:t>immediate access to data </a:t>
            </a:r>
            <a:endParaRPr sz="1400">
              <a:solidFill>
                <a:srgbClr val="000000"/>
              </a:solidFill>
            </a:endParaRPr>
          </a:p>
          <a:p>
            <a:pPr indent="-317500" lvl="1" marL="914400" rtl="0">
              <a:spcBef>
                <a:spcPts val="0"/>
              </a:spcBef>
              <a:spcAft>
                <a:spcPts val="0"/>
              </a:spcAft>
              <a:buClr>
                <a:srgbClr val="000000"/>
              </a:buClr>
              <a:buSzPts val="1400"/>
              <a:buChar char="➢"/>
            </a:pPr>
            <a:r>
              <a:rPr lang="en" sz="1400">
                <a:solidFill>
                  <a:srgbClr val="000000"/>
                </a:solidFill>
              </a:rPr>
              <a:t>costly and wasted storage space</a:t>
            </a:r>
            <a:endParaRPr sz="1400">
              <a:solidFill>
                <a:srgbClr val="000000"/>
              </a:solidFill>
            </a:endParaRPr>
          </a:p>
          <a:p>
            <a:pPr indent="-317500" lvl="0" marL="457200" rtl="0">
              <a:spcBef>
                <a:spcPts val="0"/>
              </a:spcBef>
              <a:spcAft>
                <a:spcPts val="0"/>
              </a:spcAft>
              <a:buClr>
                <a:srgbClr val="000000"/>
              </a:buClr>
              <a:buSzPts val="1400"/>
              <a:buChar char="❖"/>
            </a:pPr>
            <a:r>
              <a:rPr lang="en">
                <a:solidFill>
                  <a:srgbClr val="000000"/>
                </a:solidFill>
              </a:rPr>
              <a:t>disaggregated storage design </a:t>
            </a:r>
            <a:endParaRPr>
              <a:solidFill>
                <a:srgbClr val="000000"/>
              </a:solidFill>
            </a:endParaRPr>
          </a:p>
          <a:p>
            <a:pPr indent="-317500" lvl="1" marL="914400" rtl="0">
              <a:spcBef>
                <a:spcPts val="0"/>
              </a:spcBef>
              <a:spcAft>
                <a:spcPts val="0"/>
              </a:spcAft>
              <a:buClr>
                <a:srgbClr val="000000"/>
              </a:buClr>
              <a:buSzPts val="1400"/>
              <a:buChar char="➢"/>
            </a:pPr>
            <a:r>
              <a:rPr lang="en" sz="1400">
                <a:solidFill>
                  <a:srgbClr val="000000"/>
                </a:solidFill>
              </a:rPr>
              <a:t>relatively new concept</a:t>
            </a:r>
            <a:endParaRPr sz="1400">
              <a:solidFill>
                <a:srgbClr val="000000"/>
              </a:solidFill>
            </a:endParaRPr>
          </a:p>
          <a:p>
            <a:pPr indent="-317500" lvl="1" marL="914400" rtl="0">
              <a:spcBef>
                <a:spcPts val="0"/>
              </a:spcBef>
              <a:spcAft>
                <a:spcPts val="0"/>
              </a:spcAft>
              <a:buClr>
                <a:srgbClr val="000000"/>
              </a:buClr>
              <a:buSzPts val="1400"/>
              <a:buChar char="➢"/>
            </a:pPr>
            <a:r>
              <a:rPr lang="en" sz="1400">
                <a:solidFill>
                  <a:srgbClr val="000000"/>
                </a:solidFill>
              </a:rPr>
              <a:t>flexible</a:t>
            </a:r>
            <a:endParaRPr sz="1400">
              <a:solidFill>
                <a:srgbClr val="000000"/>
              </a:solidFill>
            </a:endParaRPr>
          </a:p>
          <a:p>
            <a:pPr indent="-317500" lvl="1" marL="914400">
              <a:spcBef>
                <a:spcPts val="0"/>
              </a:spcBef>
              <a:spcAft>
                <a:spcPts val="0"/>
              </a:spcAft>
              <a:buClr>
                <a:srgbClr val="000000"/>
              </a:buClr>
              <a:buSzPts val="1400"/>
              <a:buChar char="➢"/>
            </a:pPr>
            <a:r>
              <a:rPr lang="en" sz="1400">
                <a:solidFill>
                  <a:srgbClr val="000000"/>
                </a:solidFill>
              </a:rPr>
              <a:t>can add storage only when needed</a:t>
            </a:r>
            <a:endParaRPr sz="1400">
              <a:solidFill>
                <a:srgbClr val="000000"/>
              </a:solidFill>
            </a:endParaRPr>
          </a:p>
        </p:txBody>
      </p:sp>
      <p:sp>
        <p:nvSpPr>
          <p:cNvPr id="126" name="Shape 126"/>
          <p:cNvSpPr txBox="1"/>
          <p:nvPr>
            <p:ph idx="2" type="body"/>
          </p:nvPr>
        </p:nvSpPr>
        <p:spPr>
          <a:xfrm>
            <a:off x="4311600" y="1152475"/>
            <a:ext cx="4638900" cy="39225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27" name="Shape 127"/>
          <p:cNvPicPr preferRelativeResize="0"/>
          <p:nvPr/>
        </p:nvPicPr>
        <p:blipFill>
          <a:blip r:embed="rId3">
            <a:alphaModFix/>
          </a:blip>
          <a:stretch>
            <a:fillRect/>
          </a:stretch>
        </p:blipFill>
        <p:spPr>
          <a:xfrm>
            <a:off x="532148" y="3459850"/>
            <a:ext cx="3559014" cy="1615125"/>
          </a:xfrm>
          <a:prstGeom prst="rect">
            <a:avLst/>
          </a:prstGeom>
          <a:noFill/>
          <a:ln>
            <a:noFill/>
          </a:ln>
        </p:spPr>
      </p:pic>
      <p:pic>
        <p:nvPicPr>
          <p:cNvPr id="128" name="Shape 128"/>
          <p:cNvPicPr preferRelativeResize="0"/>
          <p:nvPr/>
        </p:nvPicPr>
        <p:blipFill>
          <a:blip r:embed="rId4">
            <a:alphaModFix/>
          </a:blip>
          <a:stretch>
            <a:fillRect/>
          </a:stretch>
        </p:blipFill>
        <p:spPr>
          <a:xfrm>
            <a:off x="4343700" y="765425"/>
            <a:ext cx="4574700" cy="2154379"/>
          </a:xfrm>
          <a:prstGeom prst="rect">
            <a:avLst/>
          </a:prstGeom>
          <a:noFill/>
          <a:ln>
            <a:noFill/>
          </a:ln>
        </p:spPr>
      </p:pic>
      <p:pic>
        <p:nvPicPr>
          <p:cNvPr id="129" name="Shape 129"/>
          <p:cNvPicPr preferRelativeResize="0"/>
          <p:nvPr/>
        </p:nvPicPr>
        <p:blipFill>
          <a:blip r:embed="rId5">
            <a:alphaModFix/>
          </a:blip>
          <a:stretch>
            <a:fillRect/>
          </a:stretch>
        </p:blipFill>
        <p:spPr>
          <a:xfrm>
            <a:off x="4251125" y="2551146"/>
            <a:ext cx="4210399" cy="2592353"/>
          </a:xfrm>
          <a:prstGeom prst="rect">
            <a:avLst/>
          </a:prstGeom>
          <a:noFill/>
          <a:ln>
            <a:noFill/>
          </a:ln>
        </p:spPr>
      </p:pic>
      <p:sp>
        <p:nvSpPr>
          <p:cNvPr id="130" name="Shape 130"/>
          <p:cNvSpPr txBox="1"/>
          <p:nvPr/>
        </p:nvSpPr>
        <p:spPr>
          <a:xfrm>
            <a:off x="3652850" y="4568875"/>
            <a:ext cx="3096300" cy="72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900"/>
              <a:t>image from http://www.datacenterknowledge.com/archives/2013/10/18/storage-disaggregation-in-the-data-center</a:t>
            </a:r>
            <a:endParaRPr sz="900"/>
          </a:p>
        </p:txBody>
      </p:sp>
      <p:sp>
        <p:nvSpPr>
          <p:cNvPr id="131" name="Shape 1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Shape 4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Decibel Discussion</a:t>
            </a:r>
            <a:endParaRPr/>
          </a:p>
        </p:txBody>
      </p:sp>
      <p:sp>
        <p:nvSpPr>
          <p:cNvPr id="411" name="Shape 41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Char char="❖"/>
            </a:pPr>
            <a:r>
              <a:rPr lang="en" sz="1400">
                <a:solidFill>
                  <a:srgbClr val="000000"/>
                </a:solidFill>
              </a:rPr>
              <a:t>Are there other scheduling policies we can implement on the scheduler that result in better performance? Or is there a way to improve performance in regards to throughput/latency?</a:t>
            </a:r>
            <a:endParaRPr sz="1400">
              <a:solidFill>
                <a:srgbClr val="000000"/>
              </a:solidFill>
            </a:endParaRPr>
          </a:p>
          <a:p>
            <a:pPr indent="0" lvl="0" marL="0" rtl="0">
              <a:spcBef>
                <a:spcPts val="1600"/>
              </a:spcBef>
              <a:spcAft>
                <a:spcPts val="0"/>
              </a:spcAft>
              <a:buNone/>
            </a:pPr>
            <a:r>
              <a:t/>
            </a:r>
            <a:endParaRPr sz="1400">
              <a:solidFill>
                <a:srgbClr val="000000"/>
              </a:solidFill>
            </a:endParaRPr>
          </a:p>
          <a:p>
            <a:pPr indent="-317500" lvl="0" marL="457200" rtl="0">
              <a:spcBef>
                <a:spcPts val="1600"/>
              </a:spcBef>
              <a:spcAft>
                <a:spcPts val="0"/>
              </a:spcAft>
              <a:buClr>
                <a:srgbClr val="000000"/>
              </a:buClr>
              <a:buSzPts val="1400"/>
              <a:buChar char="❖"/>
            </a:pPr>
            <a:r>
              <a:rPr lang="en" sz="1400">
                <a:solidFill>
                  <a:srgbClr val="000000"/>
                </a:solidFill>
              </a:rPr>
              <a:t>How can we improve the design to better adapt to workload changes? </a:t>
            </a:r>
            <a:endParaRPr sz="1400">
              <a:solidFill>
                <a:srgbClr val="000000"/>
              </a:solidFill>
            </a:endParaRPr>
          </a:p>
          <a:p>
            <a:pPr indent="0" lvl="0" marL="0" rtl="0">
              <a:spcBef>
                <a:spcPts val="1600"/>
              </a:spcBef>
              <a:spcAft>
                <a:spcPts val="0"/>
              </a:spcAft>
              <a:buNone/>
            </a:pPr>
            <a:r>
              <a:t/>
            </a:r>
            <a:endParaRPr sz="1400">
              <a:solidFill>
                <a:srgbClr val="000000"/>
              </a:solidFill>
            </a:endParaRPr>
          </a:p>
          <a:p>
            <a:pPr indent="-317500" lvl="0" marL="457200" rtl="0">
              <a:spcBef>
                <a:spcPts val="1600"/>
              </a:spcBef>
              <a:spcAft>
                <a:spcPts val="0"/>
              </a:spcAft>
              <a:buClr>
                <a:srgbClr val="000000"/>
              </a:buClr>
              <a:buSzPts val="1400"/>
              <a:buChar char="❖"/>
            </a:pPr>
            <a:r>
              <a:rPr lang="en" sz="1400">
                <a:solidFill>
                  <a:srgbClr val="000000"/>
                </a:solidFill>
              </a:rPr>
              <a:t>What would the performance of Decibel implementing RDMA (instead of Ethernet-based messaging look like)? How would it compare to its current performance?</a:t>
            </a:r>
            <a:endParaRPr sz="1400">
              <a:solidFill>
                <a:srgbClr val="000000"/>
              </a:solidFill>
            </a:endParaRPr>
          </a:p>
          <a:p>
            <a:pPr indent="0" lvl="0" marL="0" rtl="0">
              <a:spcBef>
                <a:spcPts val="1600"/>
              </a:spcBef>
              <a:spcAft>
                <a:spcPts val="0"/>
              </a:spcAft>
              <a:buNone/>
            </a:pPr>
            <a:r>
              <a:t/>
            </a:r>
            <a:endParaRPr sz="1400">
              <a:solidFill>
                <a:srgbClr val="000000"/>
              </a:solidFill>
            </a:endParaRPr>
          </a:p>
          <a:p>
            <a:pPr indent="0" lvl="0" marL="0" rtl="0">
              <a:spcBef>
                <a:spcPts val="1600"/>
              </a:spcBef>
              <a:spcAft>
                <a:spcPts val="1600"/>
              </a:spcAft>
              <a:buNone/>
            </a:pPr>
            <a:r>
              <a:t/>
            </a:r>
            <a:endParaRPr sz="1400">
              <a:solidFill>
                <a:srgbClr val="000000"/>
              </a:solidFill>
            </a:endParaRPr>
          </a:p>
        </p:txBody>
      </p:sp>
      <p:sp>
        <p:nvSpPr>
          <p:cNvPr id="412" name="Shape 4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Shape 417"/>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lang="en"/>
              <a:t>Monotask </a:t>
            </a:r>
            <a:r>
              <a:rPr b="0" i="0" lang="en" sz="4200" u="none" cap="none" strike="noStrike">
                <a:solidFill>
                  <a:schemeClr val="dk1"/>
                </a:solidFill>
                <a:latin typeface="Economica"/>
                <a:ea typeface="Economica"/>
                <a:cs typeface="Economica"/>
                <a:sym typeface="Economica"/>
              </a:rPr>
              <a:t>Discussion</a:t>
            </a:r>
            <a:endParaRPr b="0" i="0" sz="4200" u="none" cap="none" strike="noStrike">
              <a:solidFill>
                <a:schemeClr val="dk1"/>
              </a:solidFill>
              <a:latin typeface="Economica"/>
              <a:ea typeface="Economica"/>
              <a:cs typeface="Economica"/>
              <a:sym typeface="Economica"/>
            </a:endParaRPr>
          </a:p>
        </p:txBody>
      </p:sp>
      <p:sp>
        <p:nvSpPr>
          <p:cNvPr id="418" name="Shape 418"/>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Do you think this model should be merged to other open-source cluster computing frameworks (i.e. Hadoop, Storm)?</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Do you think casual-profiling will answer the type of what-if questions focused on for this paper?  </a:t>
            </a:r>
            <a:endParaRPr b="0" i="0" sz="1800" u="none" cap="none" strike="noStrike">
              <a:solidFill>
                <a:schemeClr val="dk1"/>
              </a:solidFill>
              <a:latin typeface="Open Sans"/>
              <a:ea typeface="Open Sans"/>
              <a:cs typeface="Open Sans"/>
              <a:sym typeface="Open Sans"/>
            </a:endParaRPr>
          </a:p>
          <a:p>
            <a:pPr indent="-342900" lvl="0" marL="457200" marR="0" rtl="0" algn="l">
              <a:lnSpc>
                <a:spcPct val="115000"/>
              </a:lnSpc>
              <a:spcBef>
                <a:spcPts val="0"/>
              </a:spcBef>
              <a:spcAft>
                <a:spcPts val="0"/>
              </a:spcAft>
              <a:buClr>
                <a:schemeClr val="dk1"/>
              </a:buClr>
              <a:buSzPts val="1800"/>
              <a:buFont typeface="Open Sans"/>
              <a:buChar char="●"/>
            </a:pPr>
            <a:r>
              <a:rPr b="0" i="0" lang="en" sz="1800" u="none" cap="none" strike="noStrike">
                <a:solidFill>
                  <a:schemeClr val="dk1"/>
                </a:solidFill>
                <a:latin typeface="Open Sans"/>
                <a:ea typeface="Open Sans"/>
                <a:cs typeface="Open Sans"/>
                <a:sym typeface="Open Sans"/>
              </a:rPr>
              <a:t>Does the system introduce a lot of overheads to job completion?</a:t>
            </a:r>
            <a:endParaRPr b="0" i="0" sz="1800" u="none" cap="none" strike="noStrike">
              <a:solidFill>
                <a:schemeClr val="dk1"/>
              </a:solidFill>
              <a:latin typeface="Open Sans"/>
              <a:ea typeface="Open Sans"/>
              <a:cs typeface="Open Sans"/>
              <a:sym typeface="Open Sans"/>
            </a:endParaRPr>
          </a:p>
        </p:txBody>
      </p:sp>
      <p:sp>
        <p:nvSpPr>
          <p:cNvPr id="419" name="Shape 4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 sz="1000" u="none" cap="none" strike="noStrike">
                <a:solidFill>
                  <a:schemeClr val="dk1"/>
                </a:solidFill>
                <a:latin typeface="Economica"/>
                <a:ea typeface="Economica"/>
                <a:cs typeface="Economica"/>
                <a:sym typeface="Economica"/>
              </a:rPr>
              <a:t>‹#›</a:t>
            </a:fld>
            <a:endParaRPr b="0" i="0" sz="1000" u="none" cap="none" strike="noStrike">
              <a:solidFill>
                <a:schemeClr val="dk1"/>
              </a:solidFill>
              <a:latin typeface="Economica"/>
              <a:ea typeface="Economica"/>
              <a:cs typeface="Economica"/>
              <a:sym typeface="Economic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Shape 4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References</a:t>
            </a:r>
            <a:endParaRPr/>
          </a:p>
        </p:txBody>
      </p:sp>
      <p:sp>
        <p:nvSpPr>
          <p:cNvPr id="425" name="Shape 4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600">
                <a:solidFill>
                  <a:srgbClr val="000000"/>
                </a:solidFill>
              </a:rPr>
              <a:t>[1] Mihir Nanavati, Jake Wires, and Andrew Warfield, Coho Data and University of British Columbia. </a:t>
            </a:r>
            <a:r>
              <a:rPr i="1" lang="en" sz="1600">
                <a:solidFill>
                  <a:srgbClr val="000000"/>
                </a:solidFill>
              </a:rPr>
              <a:t>Decibel: Isolation and Sharing in Disaggregated Rack-Scale Storage</a:t>
            </a:r>
            <a:endParaRPr i="1" sz="1600">
              <a:solidFill>
                <a:srgbClr val="000000"/>
              </a:solidFill>
            </a:endParaRPr>
          </a:p>
          <a:p>
            <a:pPr indent="0" lvl="0" marL="0">
              <a:spcBef>
                <a:spcPts val="1600"/>
              </a:spcBef>
              <a:spcAft>
                <a:spcPts val="0"/>
              </a:spcAft>
              <a:buClr>
                <a:schemeClr val="dk1"/>
              </a:buClr>
              <a:buSzPts val="1100"/>
              <a:buFont typeface="Arial"/>
              <a:buNone/>
            </a:pPr>
            <a:r>
              <a:rPr lang="en" sz="1600">
                <a:solidFill>
                  <a:schemeClr val="dk1"/>
                </a:solidFill>
              </a:rPr>
              <a:t>[2] </a:t>
            </a:r>
            <a:r>
              <a:rPr lang="en" sz="1600">
                <a:solidFill>
                  <a:schemeClr val="dk1"/>
                </a:solidFill>
                <a:highlight>
                  <a:schemeClr val="lt1"/>
                </a:highlight>
              </a:rPr>
              <a:t>Gilad Shainee, </a:t>
            </a:r>
            <a:r>
              <a:rPr i="1" lang="en" sz="1600">
                <a:solidFill>
                  <a:schemeClr val="dk1"/>
                </a:solidFill>
              </a:rPr>
              <a:t>Storage Disaggregation in the Data Center</a:t>
            </a:r>
            <a:endParaRPr i="1" sz="1600">
              <a:solidFill>
                <a:schemeClr val="dk1"/>
              </a:solidFill>
            </a:endParaRPr>
          </a:p>
          <a:p>
            <a:pPr indent="0" lvl="0" marL="0">
              <a:spcBef>
                <a:spcPts val="1600"/>
              </a:spcBef>
              <a:spcAft>
                <a:spcPts val="0"/>
              </a:spcAft>
              <a:buClr>
                <a:schemeClr val="dk1"/>
              </a:buClr>
              <a:buSzPts val="1100"/>
              <a:buFont typeface="Arial"/>
              <a:buNone/>
            </a:pPr>
            <a:r>
              <a:rPr i="1" lang="en" sz="1600">
                <a:solidFill>
                  <a:schemeClr val="dk1"/>
                </a:solidFill>
              </a:rPr>
              <a:t>[3] </a:t>
            </a:r>
            <a:r>
              <a:rPr lang="en" sz="1600" u="sng">
                <a:solidFill>
                  <a:schemeClr val="accent5"/>
                </a:solidFill>
                <a:hlinkClick r:id="rId3"/>
              </a:rPr>
              <a:t>https://en.wikipedia.org/wiki/Resource_contention</a:t>
            </a:r>
            <a:endParaRPr i="1" sz="1600">
              <a:solidFill>
                <a:srgbClr val="000000"/>
              </a:solidFill>
            </a:endParaRPr>
          </a:p>
          <a:p>
            <a:pPr indent="0" lvl="0" marL="0">
              <a:spcBef>
                <a:spcPts val="1600"/>
              </a:spcBef>
              <a:spcAft>
                <a:spcPts val="1600"/>
              </a:spcAft>
              <a:buNone/>
            </a:pPr>
            <a:r>
              <a:t/>
            </a:r>
            <a:endParaRPr sz="1600">
              <a:solidFill>
                <a:srgbClr val="000000"/>
              </a:solidFill>
              <a:highlight>
                <a:srgbClr val="FFFFFF"/>
              </a:highlight>
            </a:endParaRPr>
          </a:p>
        </p:txBody>
      </p:sp>
      <p:sp>
        <p:nvSpPr>
          <p:cNvPr id="426" name="Shape 4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Problem Statement</a:t>
            </a:r>
            <a:endParaRPr/>
          </a:p>
        </p:txBody>
      </p:sp>
      <p:sp>
        <p:nvSpPr>
          <p:cNvPr id="137" name="Shape 137"/>
          <p:cNvSpPr txBox="1"/>
          <p:nvPr>
            <p:ph idx="1" type="body"/>
          </p:nvPr>
        </p:nvSpPr>
        <p:spPr>
          <a:xfrm>
            <a:off x="311700" y="1152475"/>
            <a:ext cx="3999900" cy="3861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Char char="❖"/>
            </a:pPr>
            <a:r>
              <a:rPr lang="en">
                <a:solidFill>
                  <a:srgbClr val="000000"/>
                </a:solidFill>
              </a:rPr>
              <a:t>To efficiently utilize resources, it is required that storage devices are shared amongst tenants. </a:t>
            </a:r>
            <a:endParaRPr>
              <a:solidFill>
                <a:srgbClr val="000000"/>
              </a:solidFill>
            </a:endParaRPr>
          </a:p>
          <a:p>
            <a:pPr indent="-317500" lvl="0" marL="457200" rtl="0">
              <a:spcBef>
                <a:spcPts val="0"/>
              </a:spcBef>
              <a:spcAft>
                <a:spcPts val="0"/>
              </a:spcAft>
              <a:buClr>
                <a:srgbClr val="000000"/>
              </a:buClr>
              <a:buSzPts val="1400"/>
              <a:buChar char="❖"/>
            </a:pPr>
            <a:r>
              <a:rPr lang="en">
                <a:solidFill>
                  <a:srgbClr val="000000"/>
                </a:solidFill>
              </a:rPr>
              <a:t>Typical rack-scale storage architectures (i.e. Facebook’s Lightning) are prone to  software overheads due to access latencies of SCMs </a:t>
            </a:r>
            <a:endParaRPr>
              <a:solidFill>
                <a:srgbClr val="000000"/>
              </a:solidFill>
            </a:endParaRPr>
          </a:p>
          <a:p>
            <a:pPr indent="-317500" lvl="0" marL="457200">
              <a:spcBef>
                <a:spcPts val="0"/>
              </a:spcBef>
              <a:spcAft>
                <a:spcPts val="0"/>
              </a:spcAft>
              <a:buClr>
                <a:srgbClr val="000000"/>
              </a:buClr>
              <a:buSzPts val="1400"/>
              <a:buChar char="❖"/>
            </a:pPr>
            <a:r>
              <a:rPr lang="en">
                <a:solidFill>
                  <a:srgbClr val="000000"/>
                </a:solidFill>
              </a:rPr>
              <a:t>Need a way to provide tenants with flexible access to SCMs with low latencies</a:t>
            </a:r>
            <a:endParaRPr>
              <a:solidFill>
                <a:srgbClr val="000000"/>
              </a:solidFill>
            </a:endParaRPr>
          </a:p>
        </p:txBody>
      </p:sp>
      <p:sp>
        <p:nvSpPr>
          <p:cNvPr id="138" name="Shape 138"/>
          <p:cNvSpPr txBox="1"/>
          <p:nvPr>
            <p:ph idx="2" type="body"/>
          </p:nvPr>
        </p:nvSpPr>
        <p:spPr>
          <a:xfrm>
            <a:off x="4257600" y="1152475"/>
            <a:ext cx="4574700" cy="3861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39" name="Shape 139"/>
          <p:cNvPicPr preferRelativeResize="0"/>
          <p:nvPr/>
        </p:nvPicPr>
        <p:blipFill>
          <a:blip r:embed="rId3">
            <a:alphaModFix/>
          </a:blip>
          <a:stretch>
            <a:fillRect/>
          </a:stretch>
        </p:blipFill>
        <p:spPr>
          <a:xfrm>
            <a:off x="4290925" y="1152475"/>
            <a:ext cx="4574700" cy="2615658"/>
          </a:xfrm>
          <a:prstGeom prst="rect">
            <a:avLst/>
          </a:prstGeom>
          <a:noFill/>
          <a:ln>
            <a:noFill/>
          </a:ln>
        </p:spPr>
      </p:pic>
      <p:sp>
        <p:nvSpPr>
          <p:cNvPr id="140" name="Shape 1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Introducing Decibel</a:t>
            </a:r>
            <a:endParaRPr/>
          </a:p>
        </p:txBody>
      </p:sp>
      <p:sp>
        <p:nvSpPr>
          <p:cNvPr id="146" name="Shape 146"/>
          <p:cNvSpPr txBox="1"/>
          <p:nvPr>
            <p:ph idx="4294967295" type="body"/>
          </p:nvPr>
        </p:nvSpPr>
        <p:spPr>
          <a:xfrm>
            <a:off x="119550" y="1398000"/>
            <a:ext cx="8904900" cy="36105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Clr>
                <a:srgbClr val="000000"/>
              </a:buClr>
              <a:buSzPts val="1600"/>
              <a:buChar char="❖"/>
            </a:pPr>
            <a:r>
              <a:rPr lang="en" sz="1600">
                <a:solidFill>
                  <a:srgbClr val="000000"/>
                </a:solidFill>
              </a:rPr>
              <a:t>thin virtualization platform that allows tenants to have access to SCMs at low latencies</a:t>
            </a:r>
            <a:endParaRPr sz="1600">
              <a:solidFill>
                <a:srgbClr val="000000"/>
              </a:solidFill>
            </a:endParaRPr>
          </a:p>
          <a:p>
            <a:pPr indent="-330200" lvl="0" marL="457200" rtl="0">
              <a:spcBef>
                <a:spcPts val="0"/>
              </a:spcBef>
              <a:spcAft>
                <a:spcPts val="0"/>
              </a:spcAft>
              <a:buClr>
                <a:srgbClr val="000000"/>
              </a:buClr>
              <a:buSzPts val="1600"/>
              <a:buChar char="❖"/>
            </a:pPr>
            <a:r>
              <a:rPr lang="en" sz="1600">
                <a:solidFill>
                  <a:srgbClr val="000000"/>
                </a:solidFill>
              </a:rPr>
              <a:t>designed after a shared-nothing architecture</a:t>
            </a:r>
            <a:endParaRPr sz="1600">
              <a:solidFill>
                <a:srgbClr val="000000"/>
              </a:solidFill>
            </a:endParaRPr>
          </a:p>
          <a:p>
            <a:pPr indent="-330200" lvl="0" marL="457200" rtl="0">
              <a:spcBef>
                <a:spcPts val="0"/>
              </a:spcBef>
              <a:spcAft>
                <a:spcPts val="0"/>
              </a:spcAft>
              <a:buClr>
                <a:srgbClr val="000000"/>
              </a:buClr>
              <a:buSzPts val="1600"/>
              <a:buChar char="❖"/>
            </a:pPr>
            <a:r>
              <a:rPr lang="en" sz="1600">
                <a:solidFill>
                  <a:srgbClr val="000000"/>
                </a:solidFill>
              </a:rPr>
              <a:t>partitions resources and regulates request scheduling </a:t>
            </a:r>
            <a:endParaRPr sz="1600">
              <a:solidFill>
                <a:srgbClr val="000000"/>
              </a:solidFill>
            </a:endParaRPr>
          </a:p>
          <a:p>
            <a:pPr indent="-330200" lvl="1" marL="914400" rtl="0">
              <a:spcBef>
                <a:spcPts val="0"/>
              </a:spcBef>
              <a:spcAft>
                <a:spcPts val="0"/>
              </a:spcAft>
              <a:buClr>
                <a:srgbClr val="000000"/>
              </a:buClr>
              <a:buSzPts val="1600"/>
              <a:buChar char="➢"/>
            </a:pPr>
            <a:r>
              <a:rPr lang="en" sz="1600">
                <a:solidFill>
                  <a:srgbClr val="000000"/>
                </a:solidFill>
              </a:rPr>
              <a:t>leads to microsecond-level access latencies </a:t>
            </a:r>
            <a:endParaRPr sz="1600">
              <a:solidFill>
                <a:srgbClr val="000000"/>
              </a:solidFill>
            </a:endParaRPr>
          </a:p>
          <a:p>
            <a:pPr indent="-330200" lvl="0" marL="457200" rtl="0">
              <a:spcBef>
                <a:spcPts val="0"/>
              </a:spcBef>
              <a:spcAft>
                <a:spcPts val="0"/>
              </a:spcAft>
              <a:buClr>
                <a:srgbClr val="000000"/>
              </a:buClr>
              <a:buSzPts val="1600"/>
              <a:buChar char="❖"/>
            </a:pPr>
            <a:r>
              <a:rPr lang="en" sz="1600">
                <a:solidFill>
                  <a:srgbClr val="000000"/>
                </a:solidFill>
              </a:rPr>
              <a:t>can utilize more storage and more efficiently than direct access to local storage</a:t>
            </a:r>
            <a:endParaRPr sz="1600">
              <a:solidFill>
                <a:srgbClr val="000000"/>
              </a:solidFill>
            </a:endParaRPr>
          </a:p>
          <a:p>
            <a:pPr indent="-330200" lvl="0" marL="457200" rtl="0">
              <a:spcBef>
                <a:spcPts val="0"/>
              </a:spcBef>
              <a:spcAft>
                <a:spcPts val="0"/>
              </a:spcAft>
              <a:buClr>
                <a:srgbClr val="000000"/>
              </a:buClr>
              <a:buSzPts val="1600"/>
              <a:buChar char="❖"/>
            </a:pPr>
            <a:r>
              <a:rPr lang="en" sz="1600">
                <a:solidFill>
                  <a:srgbClr val="000000"/>
                </a:solidFill>
              </a:rPr>
              <a:t>provides isolation on shared storage</a:t>
            </a:r>
            <a:endParaRPr sz="1600">
              <a:solidFill>
                <a:srgbClr val="000000"/>
              </a:solidFill>
            </a:endParaRPr>
          </a:p>
          <a:p>
            <a:pPr indent="-330200" lvl="0" marL="457200">
              <a:spcBef>
                <a:spcPts val="0"/>
              </a:spcBef>
              <a:spcAft>
                <a:spcPts val="0"/>
              </a:spcAft>
              <a:buClr>
                <a:srgbClr val="000000"/>
              </a:buClr>
              <a:buSzPts val="1600"/>
              <a:buChar char="❖"/>
            </a:pPr>
            <a:r>
              <a:rPr lang="en" sz="1600">
                <a:solidFill>
                  <a:srgbClr val="000000"/>
                </a:solidFill>
              </a:rPr>
              <a:t>highly scalable</a:t>
            </a:r>
            <a:endParaRPr sz="1600">
              <a:solidFill>
                <a:srgbClr val="000000"/>
              </a:solidFill>
            </a:endParaRPr>
          </a:p>
        </p:txBody>
      </p:sp>
      <p:sp>
        <p:nvSpPr>
          <p:cNvPr id="147" name="Shape 1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dVols</a:t>
            </a:r>
            <a:endParaRPr/>
          </a:p>
        </p:txBody>
      </p:sp>
      <p:sp>
        <p:nvSpPr>
          <p:cNvPr id="153" name="Shape 1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Char char="❖"/>
            </a:pPr>
            <a:r>
              <a:rPr lang="en" sz="1400">
                <a:solidFill>
                  <a:srgbClr val="000000"/>
                </a:solidFill>
              </a:rPr>
              <a:t>are schedulable units of the Decibel system that service tenant requests </a:t>
            </a:r>
            <a:endParaRPr sz="1400">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executed when there are enough resources available to service the requests</a:t>
            </a:r>
            <a:endParaRPr>
              <a:solidFill>
                <a:srgbClr val="000000"/>
              </a:solidFill>
            </a:endParaRPr>
          </a:p>
          <a:p>
            <a:pPr indent="-317500" lvl="0" marL="457200" rtl="0">
              <a:spcBef>
                <a:spcPts val="0"/>
              </a:spcBef>
              <a:spcAft>
                <a:spcPts val="0"/>
              </a:spcAft>
              <a:buClr>
                <a:srgbClr val="000000"/>
              </a:buClr>
              <a:buSzPts val="1400"/>
              <a:buChar char="❖"/>
            </a:pPr>
            <a:r>
              <a:rPr lang="en" sz="1400">
                <a:solidFill>
                  <a:srgbClr val="000000"/>
                </a:solidFill>
              </a:rPr>
              <a:t>provide beneficial properties for storage resources: </a:t>
            </a:r>
            <a:endParaRPr sz="1400">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extensible hardware-like interfaces</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support for operational tasks</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visibility of failure domains</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elastic capacity </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strong isolation and access control</a:t>
            </a:r>
            <a:endParaRPr>
              <a:solidFill>
                <a:srgbClr val="000000"/>
              </a:solidFill>
            </a:endParaRPr>
          </a:p>
          <a:p>
            <a:pPr indent="-317500" lvl="0" marL="457200">
              <a:spcBef>
                <a:spcPts val="0"/>
              </a:spcBef>
              <a:spcAft>
                <a:spcPts val="0"/>
              </a:spcAft>
              <a:buClr>
                <a:srgbClr val="000000"/>
              </a:buClr>
              <a:buSzPts val="1400"/>
              <a:buChar char="❖"/>
            </a:pPr>
            <a:r>
              <a:rPr lang="en" sz="1400">
                <a:solidFill>
                  <a:srgbClr val="000000"/>
                </a:solidFill>
              </a:rPr>
              <a:t>each dVol stored on a single physical device</a:t>
            </a:r>
            <a:endParaRPr sz="1400">
              <a:solidFill>
                <a:srgbClr val="000000"/>
              </a:solidFill>
            </a:endParaRPr>
          </a:p>
        </p:txBody>
      </p:sp>
      <p:sp>
        <p:nvSpPr>
          <p:cNvPr id="154" name="Shape 1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System Design</a:t>
            </a:r>
            <a:endParaRPr/>
          </a:p>
        </p:txBody>
      </p:sp>
      <p:sp>
        <p:nvSpPr>
          <p:cNvPr id="160" name="Shape 1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61" name="Shape 161"/>
          <p:cNvPicPr preferRelativeResize="0"/>
          <p:nvPr/>
        </p:nvPicPr>
        <p:blipFill>
          <a:blip r:embed="rId3">
            <a:alphaModFix/>
          </a:blip>
          <a:stretch>
            <a:fillRect/>
          </a:stretch>
        </p:blipFill>
        <p:spPr>
          <a:xfrm>
            <a:off x="395300" y="1103225"/>
            <a:ext cx="8353425" cy="3826575"/>
          </a:xfrm>
          <a:prstGeom prst="rect">
            <a:avLst/>
          </a:prstGeom>
          <a:noFill/>
          <a:ln>
            <a:noFill/>
          </a:ln>
        </p:spPr>
      </p:pic>
      <p:sp>
        <p:nvSpPr>
          <p:cNvPr id="162" name="Shape 16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Virtual Block Devices</a:t>
            </a:r>
            <a:endParaRPr/>
          </a:p>
        </p:txBody>
      </p:sp>
      <p:sp>
        <p:nvSpPr>
          <p:cNvPr id="168" name="Shape 168"/>
          <p:cNvSpPr txBox="1"/>
          <p:nvPr>
            <p:ph idx="1" type="body"/>
          </p:nvPr>
        </p:nvSpPr>
        <p:spPr>
          <a:xfrm>
            <a:off x="311700" y="1152475"/>
            <a:ext cx="8520600" cy="39192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Char char="❖"/>
            </a:pPr>
            <a:r>
              <a:rPr lang="en" sz="1400">
                <a:solidFill>
                  <a:srgbClr val="000000"/>
                </a:solidFill>
              </a:rPr>
              <a:t>Uses a virtual-to-physical (V2P) table to map the virtual address space onto physical blocks</a:t>
            </a:r>
            <a:endParaRPr sz="1400">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dVols provide tenants a virtual address space backed by an SCM</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block = 4K (4096 bytes) contiguous regions of physical address space of device</a:t>
            </a:r>
            <a:endParaRPr>
              <a:solidFill>
                <a:srgbClr val="000000"/>
              </a:solidFill>
            </a:endParaRPr>
          </a:p>
          <a:p>
            <a:pPr indent="-317500" lvl="0" marL="457200" rtl="0">
              <a:spcBef>
                <a:spcPts val="0"/>
              </a:spcBef>
              <a:spcAft>
                <a:spcPts val="0"/>
              </a:spcAft>
              <a:buClr>
                <a:srgbClr val="000000"/>
              </a:buClr>
              <a:buSzPts val="1400"/>
              <a:buChar char="❖"/>
            </a:pPr>
            <a:r>
              <a:rPr lang="en" sz="1400">
                <a:solidFill>
                  <a:srgbClr val="000000"/>
                </a:solidFill>
              </a:rPr>
              <a:t>block allocation</a:t>
            </a:r>
            <a:endParaRPr sz="1400">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SCMs partitioned into multiple extents</a:t>
            </a:r>
            <a:endParaRPr>
              <a:solidFill>
                <a:srgbClr val="000000"/>
              </a:solidFill>
            </a:endParaRPr>
          </a:p>
          <a:p>
            <a:pPr indent="-317500" lvl="2" marL="1371600" rtl="0">
              <a:spcBef>
                <a:spcPts val="0"/>
              </a:spcBef>
              <a:spcAft>
                <a:spcPts val="0"/>
              </a:spcAft>
              <a:buClr>
                <a:srgbClr val="000000"/>
              </a:buClr>
              <a:buSzPts val="1400"/>
              <a:buChar char="■"/>
            </a:pPr>
            <a:r>
              <a:rPr lang="en">
                <a:solidFill>
                  <a:srgbClr val="000000"/>
                </a:solidFill>
              </a:rPr>
              <a:t>extent is a physically contiguous allocation of blocks</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extents are reserved by cores once they have space in their local pool</a:t>
            </a:r>
            <a:endParaRPr>
              <a:solidFill>
                <a:srgbClr val="000000"/>
              </a:solidFill>
            </a:endParaRPr>
          </a:p>
          <a:p>
            <a:pPr indent="0" lvl="0" marL="0" rtl="0">
              <a:spcBef>
                <a:spcPts val="1600"/>
              </a:spcBef>
              <a:spcAft>
                <a:spcPts val="1600"/>
              </a:spcAft>
              <a:buNone/>
            </a:pPr>
            <a:r>
              <a:t/>
            </a:r>
            <a:endParaRPr>
              <a:solidFill>
                <a:srgbClr val="000000"/>
              </a:solidFill>
            </a:endParaRPr>
          </a:p>
        </p:txBody>
      </p:sp>
      <p:pic>
        <p:nvPicPr>
          <p:cNvPr id="169" name="Shape 169"/>
          <p:cNvPicPr preferRelativeResize="0"/>
          <p:nvPr/>
        </p:nvPicPr>
        <p:blipFill>
          <a:blip r:embed="rId3">
            <a:alphaModFix/>
          </a:blip>
          <a:stretch>
            <a:fillRect/>
          </a:stretch>
        </p:blipFill>
        <p:spPr>
          <a:xfrm>
            <a:off x="934500" y="2933700"/>
            <a:ext cx="4200525" cy="2137975"/>
          </a:xfrm>
          <a:prstGeom prst="rect">
            <a:avLst/>
          </a:prstGeom>
          <a:noFill/>
          <a:ln>
            <a:noFill/>
          </a:ln>
        </p:spPr>
      </p:pic>
      <p:sp>
        <p:nvSpPr>
          <p:cNvPr id="170" name="Shape 1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Decibel Scheduler</a:t>
            </a:r>
            <a:endParaRPr/>
          </a:p>
        </p:txBody>
      </p:sp>
      <p:sp>
        <p:nvSpPr>
          <p:cNvPr id="176" name="Shape 17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Char char="❖"/>
            </a:pPr>
            <a:r>
              <a:rPr lang="en" sz="1400">
                <a:solidFill>
                  <a:srgbClr val="000000"/>
                </a:solidFill>
              </a:rPr>
              <a:t>request windows</a:t>
            </a:r>
            <a:endParaRPr sz="1400">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each per-core runtime has a private request window</a:t>
            </a:r>
            <a:endParaRPr>
              <a:solidFill>
                <a:srgbClr val="000000"/>
              </a:solidFill>
            </a:endParaRPr>
          </a:p>
          <a:p>
            <a:pPr indent="-317500" lvl="2" marL="1371600" rtl="0">
              <a:spcBef>
                <a:spcPts val="0"/>
              </a:spcBef>
              <a:spcAft>
                <a:spcPts val="0"/>
              </a:spcAft>
              <a:buClr>
                <a:srgbClr val="000000"/>
              </a:buClr>
              <a:buSzPts val="1400"/>
              <a:buChar char="■"/>
            </a:pPr>
            <a:r>
              <a:rPr lang="en">
                <a:solidFill>
                  <a:srgbClr val="000000"/>
                </a:solidFill>
              </a:rPr>
              <a:t>size calculated based on SLOs</a:t>
            </a:r>
            <a:endParaRPr>
              <a:solidFill>
                <a:srgbClr val="000000"/>
              </a:solidFill>
            </a:endParaRPr>
          </a:p>
          <a:p>
            <a:pPr indent="-317500" lvl="1" marL="914400" rtl="0">
              <a:spcBef>
                <a:spcPts val="0"/>
              </a:spcBef>
              <a:spcAft>
                <a:spcPts val="0"/>
              </a:spcAft>
              <a:buClr>
                <a:srgbClr val="000000"/>
              </a:buClr>
              <a:buSzPts val="1400"/>
              <a:buChar char="➢"/>
            </a:pPr>
            <a:r>
              <a:rPr lang="en">
                <a:solidFill>
                  <a:srgbClr val="000000"/>
                </a:solidFill>
              </a:rPr>
              <a:t>requests submitted by dVols to private software queues</a:t>
            </a:r>
            <a:endParaRPr>
              <a:solidFill>
                <a:srgbClr val="000000"/>
              </a:solidFill>
            </a:endParaRPr>
          </a:p>
          <a:p>
            <a:pPr indent="-317500" lvl="2" marL="1371600" rtl="0">
              <a:spcBef>
                <a:spcPts val="0"/>
              </a:spcBef>
              <a:spcAft>
                <a:spcPts val="0"/>
              </a:spcAft>
              <a:buClr>
                <a:srgbClr val="000000"/>
              </a:buClr>
              <a:buSzPts val="1400"/>
              <a:buChar char="■"/>
            </a:pPr>
            <a:r>
              <a:rPr lang="en">
                <a:solidFill>
                  <a:srgbClr val="000000"/>
                </a:solidFill>
              </a:rPr>
              <a:t>per-core runtime selects requests from these queues</a:t>
            </a:r>
            <a:endParaRPr>
              <a:solidFill>
                <a:srgbClr val="000000"/>
              </a:solidFill>
            </a:endParaRPr>
          </a:p>
          <a:p>
            <a:pPr indent="-317500" lvl="2" marL="1371600" rtl="0">
              <a:spcBef>
                <a:spcPts val="0"/>
              </a:spcBef>
              <a:spcAft>
                <a:spcPts val="0"/>
              </a:spcAft>
              <a:buClr>
                <a:srgbClr val="000000"/>
              </a:buClr>
              <a:buSzPts val="1400"/>
              <a:buChar char="■"/>
            </a:pPr>
            <a:r>
              <a:rPr lang="en">
                <a:solidFill>
                  <a:srgbClr val="000000"/>
                </a:solidFill>
              </a:rPr>
              <a:t>selection of these requests dependent on many factors</a:t>
            </a:r>
            <a:endParaRPr>
              <a:solidFill>
                <a:srgbClr val="000000"/>
              </a:solidFill>
            </a:endParaRPr>
          </a:p>
          <a:p>
            <a:pPr indent="-317500" lvl="3" marL="1828800" rtl="0">
              <a:spcBef>
                <a:spcPts val="0"/>
              </a:spcBef>
              <a:spcAft>
                <a:spcPts val="0"/>
              </a:spcAft>
              <a:buClr>
                <a:srgbClr val="000000"/>
              </a:buClr>
              <a:buSzPts val="1400"/>
              <a:buChar char="●"/>
            </a:pPr>
            <a:r>
              <a:rPr lang="en">
                <a:solidFill>
                  <a:srgbClr val="000000"/>
                </a:solidFill>
              </a:rPr>
              <a:t>scheduling policy </a:t>
            </a:r>
            <a:endParaRPr>
              <a:solidFill>
                <a:srgbClr val="000000"/>
              </a:solidFill>
            </a:endParaRPr>
          </a:p>
          <a:p>
            <a:pPr indent="-317500" lvl="3" marL="1828800" rtl="0">
              <a:spcBef>
                <a:spcPts val="0"/>
              </a:spcBef>
              <a:spcAft>
                <a:spcPts val="0"/>
              </a:spcAft>
              <a:buClr>
                <a:srgbClr val="000000"/>
              </a:buClr>
              <a:buSzPts val="1400"/>
              <a:buChar char="●"/>
            </a:pPr>
            <a:r>
              <a:rPr lang="en">
                <a:solidFill>
                  <a:srgbClr val="000000"/>
                </a:solidFill>
              </a:rPr>
              <a:t>number of requests submitted by dVols </a:t>
            </a:r>
            <a:endParaRPr>
              <a:solidFill>
                <a:srgbClr val="000000"/>
              </a:solidFill>
            </a:endParaRPr>
          </a:p>
        </p:txBody>
      </p:sp>
      <p:sp>
        <p:nvSpPr>
          <p:cNvPr id="177" name="Shape 1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