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5143500" cx="9144000"/>
  <p:notesSz cx="6858000" cy="9144000"/>
  <p:embeddedFontLst>
    <p:embeddedFont>
      <p:font typeface="Raleway"/>
      <p:regular r:id="rId57"/>
      <p:bold r:id="rId58"/>
      <p:italic r:id="rId59"/>
      <p:boldItalic r:id="rId60"/>
    </p:embeddedFont>
    <p:embeddedFont>
      <p:font typeface="Lato"/>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Lato-bold.fntdata"/><Relationship Id="rId61" Type="http://schemas.openxmlformats.org/officeDocument/2006/relationships/font" Target="fonts/Lato-regular.fntdata"/><Relationship Id="rId20" Type="http://schemas.openxmlformats.org/officeDocument/2006/relationships/slide" Target="slides/slide16.xml"/><Relationship Id="rId64" Type="http://schemas.openxmlformats.org/officeDocument/2006/relationships/font" Target="fonts/Lato-boldItalic.fntdata"/><Relationship Id="rId63" Type="http://schemas.openxmlformats.org/officeDocument/2006/relationships/font" Target="fonts/Lato-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Raleway-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Raleway-regular.fnt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Raleway-italic.fntdata"/><Relationship Id="rId14" Type="http://schemas.openxmlformats.org/officeDocument/2006/relationships/slide" Target="slides/slide10.xml"/><Relationship Id="rId58" Type="http://schemas.openxmlformats.org/officeDocument/2006/relationships/font" Target="fonts/Raleway-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 </a:t>
            </a:r>
            <a:r>
              <a:rPr lang="en"/>
              <a:t>https://www.usenix.org/sites/default/files/conference/protected-files/atc17_slides_rodrigues.pdf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For two updates ui and uj received by Eunomia from partition pn, if ui is received before uj then uj .ts is strictly greater than ui .ts.</a:t>
            </a:r>
            <a:endParaRPr/>
          </a:p>
          <a:p>
            <a:pPr indent="0" lvl="0" marL="0">
              <a:spcBef>
                <a:spcPts val="0"/>
              </a:spcBef>
              <a:spcAft>
                <a:spcPts val="0"/>
              </a:spcAft>
              <a:buNone/>
            </a:pPr>
            <a:r>
              <a:rPr lang="en"/>
              <a:t>Ref: https://www.usenix.org/sites/default/files/conference/protected-files/atc17_slides_rodrigues.pdf</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 https://www.usenix.org/sites/default/files/conference/protected-files/atc17_slides_rodrigues.pdf</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stabilization-based approaches: because only stable updates are propagated/applied and the contribution of all partitions is required to achieve stability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 https://www.usenix.org/sites/default/files/conference/protected-files/atc17_slides_rodrigues.pdf</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t>
            </a:r>
            <a:r>
              <a:rPr lang="en"/>
              <a:t>ogarithmic time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reason is that the bottleneck of our Eunomia implementation is the propagation to other geo-locations rather than the handling of operations. </a:t>
            </a:r>
            <a:endParaRPr/>
          </a:p>
          <a:p>
            <a:pPr indent="0" lvl="0" marL="0">
              <a:spcBef>
                <a:spcPts val="0"/>
              </a:spcBef>
              <a:spcAft>
                <a:spcPts val="0"/>
              </a:spcAft>
              <a:buNone/>
            </a:pPr>
            <a:r>
              <a:rPr lang="en"/>
              <a:t>Ref: https://www.usenix.org/sites/default/files/conference/protected-files/atc17_slides_rodrigues.pdf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 </a:t>
            </a:r>
            <a:r>
              <a:rPr lang="en"/>
              <a:t>https://www.usenix.org/sites/default/files/conference/protected-files/atc17_slides_rodrigues.pdf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 https://www.usenix.org/sites/default/files/conference/protected-files/atc17_slides_rodrigues.pdf</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 https://www.usenix.org/sites/default/files/conference/protected-files/atc17_slides_rodrigues.pdf</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Past versions have many uses; e.g., recovery of lost or overwritten data, reproduction of the process by which data was created, auditing, and forensic troubleshooting.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visibility latency: time interval between the instant in which an update is installed in its origin datacenter and when it becomes visible in remote datacenters.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ref:https://www.usenix.org/system/files/conference/fast17/fast17-dou.pdf</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Knockoff assigns clients a unique identifier; every time a client performs a system call that modifies a file (e.g., write), it increments an integer in the version vector associated with its identifier. Thus, every past version of a file has a unique version vector that can be used to name and retrieve that version.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Knockoff also has a configuration parameter that sets a maximum materialization delay, which is the time to reconstruct any version stored by operation. The default materialization delay is 60 seconds.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It uses the server’s version graph to decide which versions to store by value. The version graph shows the relationships between file versions and logs of nondeterminism. File versions and replay logs form the vertexes of the graph</a:t>
            </a:r>
            <a:endParaRPr/>
          </a:p>
          <a:p>
            <a:pPr indent="0" lvl="0" marL="0">
              <a:spcBef>
                <a:spcPts val="0"/>
              </a:spcBef>
              <a:spcAft>
                <a:spcPts val="0"/>
              </a:spcAft>
              <a:buNone/>
            </a:pPr>
            <a:r>
              <a:t/>
            </a:r>
            <a:endParaRPr/>
          </a:p>
          <a:p>
            <a:pPr indent="0" lvl="0" marL="0">
              <a:spcBef>
                <a:spcPts val="0"/>
              </a:spcBef>
              <a:spcAft>
                <a:spcPts val="0"/>
              </a:spcAft>
              <a:buNone/>
            </a:pPr>
            <a:r>
              <a:rPr lang="en"/>
              <a:t>ref:https:https://www.usenix.org/sites/default/files/conference/protected-files/fast17_slides_dou.pdf</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Similar files tend to have large contiguous chunks that are the same, whereas similar logs often lack such regions. Instead, most of the bytes within two log regions might be the same, but there exist in each region a smattering of values such as timestamps that differ. So, even very similar log chunks hash to different values.</a:t>
            </a:r>
            <a:endParaRPr/>
          </a:p>
          <a:p>
            <a:pPr indent="0" lvl="0" marL="0" rtl="0">
              <a:spcBef>
                <a:spcPts val="0"/>
              </a:spcBef>
              <a:spcAft>
                <a:spcPts val="0"/>
              </a:spcAft>
              <a:buNone/>
            </a:pPr>
            <a:r>
              <a:t/>
            </a:r>
            <a:endParaRPr/>
          </a:p>
          <a:p>
            <a:pPr indent="0" lvl="0" marL="0" rtl="0">
              <a:spcBef>
                <a:spcPts val="0"/>
              </a:spcBef>
              <a:spcAft>
                <a:spcPts val="0"/>
              </a:spcAft>
              <a:buNone/>
            </a:pPr>
            <a:r>
              <a:rPr lang="en"/>
              <a:t>Knockoff first identifies a reference log that it expects to be similar to the current log. It then generates a binary patch via xdelta [45] that encodes the difference between the current log and the reference log. Given both the reference log and the patch, Knockoff can reconstruct the original values in the log.</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ref:https://www.usenix.org/system/files/conference/fast17/fast17-dou.pdf</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ref:https://www.usenix.org/system/files/conference/fast17/fast17-dou.pdf</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ref:https://www.usenix.org/system/files/conference/fast17/fast17-dou.pdf</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ref:https://www.usenix.org/system/files/conference/fast17/fast17-dou.pdf</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Not mentioned in paper</a:t>
            </a:r>
            <a:endParaRPr/>
          </a:p>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All system halt</a:t>
            </a:r>
            <a:endParaRPr/>
          </a:p>
          <a:p>
            <a:pPr indent="0" lvl="0" marL="0">
              <a:spcBef>
                <a:spcPts val="0"/>
              </a:spcBef>
              <a:spcAft>
                <a:spcPts val="0"/>
              </a:spcAft>
              <a:buNone/>
            </a:pPr>
            <a:r>
              <a:rPr lang="en"/>
              <a:t>Because there is no method to detect fail nodes </a:t>
            </a:r>
            <a:endParaRPr/>
          </a:p>
          <a:p>
            <a:pPr indent="0" lvl="0" marL="0" rtl="0">
              <a:spcBef>
                <a:spcPts val="0"/>
              </a:spcBef>
              <a:spcAft>
                <a:spcPts val="0"/>
              </a:spcAft>
              <a:buNone/>
            </a:pPr>
            <a:r>
              <a:rPr lang="en"/>
              <a:t>Have to compare timestamps of each partition, if fail, there will be one partition remains same.</a:t>
            </a:r>
            <a:endParaRPr/>
          </a:p>
          <a:p>
            <a:pPr indent="0" lvl="0" marL="0" rt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Yes, kind of single point failure.</a:t>
            </a:r>
            <a:endParaRPr/>
          </a:p>
          <a:p>
            <a:pPr indent="0" lvl="0" marL="0">
              <a:spcBef>
                <a:spcPts val="0"/>
              </a:spcBef>
              <a:spcAft>
                <a:spcPts val="0"/>
              </a:spcAft>
              <a:buNone/>
            </a:pPr>
            <a:r>
              <a:rPr lang="en"/>
              <a:t>Capacity problems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1" name="Shape 4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(76 top-right)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8" name="Shape 4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(76 top-right)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deployment consists of 3 datacenters. The round-trip-times across datacenters are 80ms between datacenter 1 (dc1) and both dc2 and dc3; and 160ms between dc2 and dc3.</a:t>
            </a:r>
            <a:endParaRPr/>
          </a:p>
          <a:p>
            <a:pPr indent="0" lvl="0" marL="0">
              <a:spcBef>
                <a:spcPts val="0"/>
              </a:spcBef>
              <a:spcAft>
                <a:spcPts val="0"/>
              </a:spcAft>
              <a:buNone/>
            </a:pPr>
            <a:r>
              <a:rPr lang="en"/>
              <a:t> For each solution, we deploy as many clients as possible (not necessarily the same amount for each experiment) without saturating the system.</a:t>
            </a:r>
            <a:endParaRPr/>
          </a:p>
          <a:p>
            <a:pPr indent="0" lvl="0" marL="0">
              <a:spcBef>
                <a:spcPts val="0"/>
              </a:spcBef>
              <a:spcAft>
                <a:spcPts val="0"/>
              </a:spcAft>
              <a:buNone/>
            </a:pPr>
            <a:r>
              <a:rPr lang="en"/>
              <a:t>Ref: https://www.usenix.org/sites/default/files/conference/protected-files/atc17_slides_rodrigues.pdf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 name="Shape 14"/>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Shape 15"/>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Shape 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7" name="Shape 77"/>
          <p:cNvSpPr txBox="1"/>
          <p:nvPr>
            <p:ph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p:txBody>
      </p:sp>
      <p:sp>
        <p:nvSpPr>
          <p:cNvPr id="78" name="Shape 78"/>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Shape 7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Shape 8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1" name="Shape 21"/>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Shape 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8" name="Shape 28"/>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Shape 29"/>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Shape 37"/>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Shape 38"/>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Shape 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Shape 4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Shape 53"/>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9" name="Shape 59"/>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Shape 6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Shape 67"/>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Shape 68"/>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Shape 6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Shape 71"/>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Shape 7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Unobtrusive Deferred Update Stabilization for Efficient Geo-Replication</a:t>
            </a:r>
            <a:endParaRPr/>
          </a:p>
        </p:txBody>
      </p:sp>
      <p:sp>
        <p:nvSpPr>
          <p:cNvPr id="87" name="Shape 87"/>
          <p:cNvSpPr txBox="1"/>
          <p:nvPr>
            <p:ph idx="1" type="subTitle"/>
          </p:nvPr>
        </p:nvSpPr>
        <p:spPr>
          <a:xfrm>
            <a:off x="727952" y="3409625"/>
            <a:ext cx="7688100" cy="54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Presented by Fengshuang Li</a:t>
            </a:r>
            <a:endParaRPr/>
          </a:p>
        </p:txBody>
      </p:sp>
      <p:sp>
        <p:nvSpPr>
          <p:cNvPr id="88" name="Shape 8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Eunomia</a:t>
            </a:r>
            <a:endParaRPr/>
          </a:p>
        </p:txBody>
      </p:sp>
      <p:sp>
        <p:nvSpPr>
          <p:cNvPr id="151" name="Shape 15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t>Improve sequencer-based solution: remove</a:t>
            </a:r>
            <a:r>
              <a:rPr lang="en" sz="1600"/>
              <a:t> sequencer from client’s critical path. </a:t>
            </a:r>
            <a:endParaRPr sz="1600"/>
          </a:p>
          <a:p>
            <a:pPr indent="0" lvl="0" marL="0" rtl="0">
              <a:spcBef>
                <a:spcPts val="1600"/>
              </a:spcBef>
              <a:spcAft>
                <a:spcPts val="0"/>
              </a:spcAft>
              <a:buNone/>
            </a:pPr>
            <a:r>
              <a:rPr lang="en" sz="1600"/>
              <a:t>Local client send operations to Eunomia in parallel, without  synchronous coordination</a:t>
            </a:r>
            <a:endParaRPr sz="1600"/>
          </a:p>
          <a:p>
            <a:pPr indent="0" lvl="0" marL="0">
              <a:spcBef>
                <a:spcPts val="1600"/>
              </a:spcBef>
              <a:spcAft>
                <a:spcPts val="1600"/>
              </a:spcAft>
              <a:buNone/>
            </a:pPr>
            <a:r>
              <a:rPr lang="en" sz="1600"/>
              <a:t>Site stabilization procedure: in the background, Eunomia establishes a serialization of all updates occurring in the local datacenter in an order consistent with causality</a:t>
            </a:r>
            <a:endParaRPr sz="1600"/>
          </a:p>
        </p:txBody>
      </p:sp>
      <p:sp>
        <p:nvSpPr>
          <p:cNvPr id="152" name="Shape 15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Eunomia</a:t>
            </a:r>
            <a:endParaRPr/>
          </a:p>
        </p:txBody>
      </p:sp>
      <p:sp>
        <p:nvSpPr>
          <p:cNvPr id="158" name="Shape 158"/>
          <p:cNvSpPr txBox="1"/>
          <p:nvPr>
            <p:ph idx="1" type="body"/>
          </p:nvPr>
        </p:nvSpPr>
        <p:spPr>
          <a:xfrm>
            <a:off x="729450" y="4220175"/>
            <a:ext cx="7688700" cy="4533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1400">
                <a:solidFill>
                  <a:srgbClr val="000000"/>
                </a:solidFill>
                <a:latin typeface="Arial"/>
                <a:ea typeface="Arial"/>
                <a:cs typeface="Arial"/>
                <a:sym typeface="Arial"/>
              </a:rPr>
              <a:t>The object space is divided into N partitions distributed among datacenter machines</a:t>
            </a:r>
            <a:endParaRPr/>
          </a:p>
        </p:txBody>
      </p:sp>
      <p:sp>
        <p:nvSpPr>
          <p:cNvPr id="159" name="Shape 15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60" name="Shape 160"/>
          <p:cNvPicPr preferRelativeResize="0"/>
          <p:nvPr/>
        </p:nvPicPr>
        <p:blipFill>
          <a:blip r:embed="rId3">
            <a:alphaModFix/>
          </a:blip>
          <a:stretch>
            <a:fillRect/>
          </a:stretch>
        </p:blipFill>
        <p:spPr>
          <a:xfrm>
            <a:off x="925375" y="1853850"/>
            <a:ext cx="6758899" cy="2366325"/>
          </a:xfrm>
          <a:prstGeom prst="rect">
            <a:avLst/>
          </a:prstGeom>
          <a:noFill/>
          <a:ln>
            <a:noFill/>
          </a:ln>
        </p:spPr>
      </p:pic>
      <p:sp>
        <p:nvSpPr>
          <p:cNvPr id="161" name="Shape 161"/>
          <p:cNvSpPr txBox="1"/>
          <p:nvPr/>
        </p:nvSpPr>
        <p:spPr>
          <a:xfrm>
            <a:off x="86075" y="4842200"/>
            <a:ext cx="8554500" cy="22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Reference to slides of the paper: https://www.usenix.org/sites/default/files/conference/protected-files/atc17_slides_rodrigues.pdf</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Eunomia</a:t>
            </a:r>
            <a:endParaRPr/>
          </a:p>
        </p:txBody>
      </p:sp>
      <p:pic>
        <p:nvPicPr>
          <p:cNvPr id="167" name="Shape 167"/>
          <p:cNvPicPr preferRelativeResize="0"/>
          <p:nvPr/>
        </p:nvPicPr>
        <p:blipFill>
          <a:blip r:embed="rId3">
            <a:alphaModFix/>
          </a:blip>
          <a:stretch>
            <a:fillRect/>
          </a:stretch>
        </p:blipFill>
        <p:spPr>
          <a:xfrm>
            <a:off x="729450" y="1853850"/>
            <a:ext cx="4091224" cy="2244400"/>
          </a:xfrm>
          <a:prstGeom prst="rect">
            <a:avLst/>
          </a:prstGeom>
          <a:noFill/>
          <a:ln>
            <a:noFill/>
          </a:ln>
        </p:spPr>
      </p:pic>
      <p:pic>
        <p:nvPicPr>
          <p:cNvPr id="168" name="Shape 168"/>
          <p:cNvPicPr preferRelativeResize="0"/>
          <p:nvPr/>
        </p:nvPicPr>
        <p:blipFill rotWithShape="1">
          <a:blip r:embed="rId4">
            <a:alphaModFix/>
          </a:blip>
          <a:srcRect b="0" l="-2450" r="2450" t="0"/>
          <a:stretch/>
        </p:blipFill>
        <p:spPr>
          <a:xfrm>
            <a:off x="4961425" y="1943525"/>
            <a:ext cx="3561272" cy="2244400"/>
          </a:xfrm>
          <a:prstGeom prst="rect">
            <a:avLst/>
          </a:prstGeom>
          <a:noFill/>
          <a:ln>
            <a:noFill/>
          </a:ln>
        </p:spPr>
      </p:pic>
      <p:pic>
        <p:nvPicPr>
          <p:cNvPr id="169" name="Shape 169"/>
          <p:cNvPicPr preferRelativeResize="0"/>
          <p:nvPr/>
        </p:nvPicPr>
        <p:blipFill>
          <a:blip r:embed="rId5">
            <a:alphaModFix/>
          </a:blip>
          <a:stretch>
            <a:fillRect/>
          </a:stretch>
        </p:blipFill>
        <p:spPr>
          <a:xfrm>
            <a:off x="4768625" y="670904"/>
            <a:ext cx="3079976" cy="1048046"/>
          </a:xfrm>
          <a:prstGeom prst="rect">
            <a:avLst/>
          </a:prstGeom>
          <a:noFill/>
          <a:ln>
            <a:noFill/>
          </a:ln>
        </p:spPr>
      </p:pic>
      <p:cxnSp>
        <p:nvCxnSpPr>
          <p:cNvPr id="170" name="Shape 170"/>
          <p:cNvCxnSpPr/>
          <p:nvPr/>
        </p:nvCxnSpPr>
        <p:spPr>
          <a:xfrm flipH="1" rot="10800000">
            <a:off x="3594000" y="2291775"/>
            <a:ext cx="1732500" cy="215400"/>
          </a:xfrm>
          <a:prstGeom prst="straightConnector1">
            <a:avLst/>
          </a:prstGeom>
          <a:noFill/>
          <a:ln cap="flat" cmpd="sng" w="9525">
            <a:solidFill>
              <a:srgbClr val="0000FF"/>
            </a:solidFill>
            <a:prstDash val="solid"/>
            <a:round/>
            <a:headEnd len="med" w="med" type="none"/>
            <a:tailEnd len="med" w="med" type="triangle"/>
          </a:ln>
        </p:spPr>
      </p:cxnSp>
      <p:cxnSp>
        <p:nvCxnSpPr>
          <p:cNvPr id="171" name="Shape 171"/>
          <p:cNvCxnSpPr/>
          <p:nvPr/>
        </p:nvCxnSpPr>
        <p:spPr>
          <a:xfrm flipH="1" rot="10800000">
            <a:off x="4508625" y="2829875"/>
            <a:ext cx="817800" cy="527400"/>
          </a:xfrm>
          <a:prstGeom prst="straightConnector1">
            <a:avLst/>
          </a:prstGeom>
          <a:noFill/>
          <a:ln cap="flat" cmpd="sng" w="9525">
            <a:solidFill>
              <a:srgbClr val="0000FF"/>
            </a:solidFill>
            <a:prstDash val="solid"/>
            <a:round/>
            <a:headEnd len="med" w="med" type="none"/>
            <a:tailEnd len="med" w="med" type="triangle"/>
          </a:ln>
        </p:spPr>
      </p:cxnSp>
      <p:sp>
        <p:nvSpPr>
          <p:cNvPr id="172" name="Shape 172"/>
          <p:cNvSpPr txBox="1"/>
          <p:nvPr/>
        </p:nvSpPr>
        <p:spPr>
          <a:xfrm>
            <a:off x="807025" y="4196575"/>
            <a:ext cx="7155600" cy="64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Hybrid Clocks: Clockn is physical time and Clockc is logic time(timestamp). </a:t>
            </a:r>
            <a:endParaRPr/>
          </a:p>
          <a:p>
            <a:pPr indent="-317500" lvl="0" marL="457200">
              <a:spcBef>
                <a:spcPts val="0"/>
              </a:spcBef>
              <a:spcAft>
                <a:spcPts val="0"/>
              </a:spcAft>
              <a:buSzPts val="1400"/>
              <a:buChar char="-"/>
            </a:pPr>
            <a:r>
              <a:rPr lang="en"/>
              <a:t>Why? Is it ok to only use logic time clocks?</a:t>
            </a:r>
            <a:endParaRPr/>
          </a:p>
        </p:txBody>
      </p:sp>
      <p:sp>
        <p:nvSpPr>
          <p:cNvPr id="173" name="Shape 17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cxnSp>
        <p:nvCxnSpPr>
          <p:cNvPr id="174" name="Shape 174"/>
          <p:cNvCxnSpPr/>
          <p:nvPr/>
        </p:nvCxnSpPr>
        <p:spPr>
          <a:xfrm>
            <a:off x="7123425" y="3368025"/>
            <a:ext cx="1474200" cy="1000800"/>
          </a:xfrm>
          <a:prstGeom prst="straightConnector1">
            <a:avLst/>
          </a:prstGeom>
          <a:noFill/>
          <a:ln cap="flat" cmpd="sng" w="9525">
            <a:solidFill>
              <a:srgbClr val="0000FF"/>
            </a:solidFill>
            <a:prstDash val="solid"/>
            <a:round/>
            <a:headEnd len="med" w="med" type="none"/>
            <a:tailEnd len="med" w="med" type="triangle"/>
          </a:ln>
        </p:spPr>
      </p:cxnSp>
      <p:sp>
        <p:nvSpPr>
          <p:cNvPr id="175" name="Shape 175"/>
          <p:cNvSpPr txBox="1"/>
          <p:nvPr/>
        </p:nvSpPr>
        <p:spPr>
          <a:xfrm>
            <a:off x="7856025" y="4367875"/>
            <a:ext cx="1248300" cy="30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To next slide</a:t>
            </a:r>
            <a:endParaRPr>
              <a:solidFill>
                <a:srgbClr val="0000FF"/>
              </a:solidFill>
            </a:endParaRPr>
          </a:p>
        </p:txBody>
      </p:sp>
      <p:cxnSp>
        <p:nvCxnSpPr>
          <p:cNvPr id="176" name="Shape 176"/>
          <p:cNvCxnSpPr/>
          <p:nvPr/>
        </p:nvCxnSpPr>
        <p:spPr>
          <a:xfrm>
            <a:off x="7769050" y="4078225"/>
            <a:ext cx="495000" cy="355200"/>
          </a:xfrm>
          <a:prstGeom prst="straightConnector1">
            <a:avLst/>
          </a:prstGeom>
          <a:noFill/>
          <a:ln cap="flat" cmpd="sng" w="9525">
            <a:solidFill>
              <a:srgbClr val="0000FF"/>
            </a:solidFill>
            <a:prstDash val="solid"/>
            <a:round/>
            <a:headEnd len="med" w="med" type="none"/>
            <a:tailEnd len="med" w="med" type="triangle"/>
          </a:ln>
        </p:spPr>
      </p:cxnSp>
      <p:sp>
        <p:nvSpPr>
          <p:cNvPr id="177" name="Shape 177"/>
          <p:cNvSpPr txBox="1"/>
          <p:nvPr/>
        </p:nvSpPr>
        <p:spPr>
          <a:xfrm>
            <a:off x="3915925" y="2397825"/>
            <a:ext cx="1248300" cy="52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solidFill>
                  <a:srgbClr val="0000FF"/>
                </a:solidFill>
              </a:rPr>
              <a:t>Send requests to the partition that is responsible for the key</a:t>
            </a:r>
            <a:endParaRPr sz="11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Eunomia</a:t>
            </a:r>
            <a:endParaRPr/>
          </a:p>
        </p:txBody>
      </p:sp>
      <p:sp>
        <p:nvSpPr>
          <p:cNvPr id="183" name="Shape 183"/>
          <p:cNvSpPr txBox="1"/>
          <p:nvPr>
            <p:ph idx="1" type="body"/>
          </p:nvPr>
        </p:nvSpPr>
        <p:spPr>
          <a:xfrm>
            <a:off x="4863725" y="1926475"/>
            <a:ext cx="35544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t>Timestamp Stability: A timestamp Ts is stable at Eunomia when one is sure that no update with lower timestamp will be received from any partition.</a:t>
            </a:r>
            <a:endParaRPr sz="1600"/>
          </a:p>
          <a:p>
            <a:pPr indent="0" lvl="0" marL="0">
              <a:spcBef>
                <a:spcPts val="1600"/>
              </a:spcBef>
              <a:spcAft>
                <a:spcPts val="1600"/>
              </a:spcAft>
              <a:buNone/>
            </a:pPr>
            <a:r>
              <a:rPr lang="en" sz="1600"/>
              <a:t>Heartbeats. If a partition pn does not receive an update for a fixed period of time, it will send a heartbeat including its current time to Eunomia.</a:t>
            </a:r>
            <a:endParaRPr sz="1600"/>
          </a:p>
        </p:txBody>
      </p:sp>
      <p:pic>
        <p:nvPicPr>
          <p:cNvPr id="184" name="Shape 184"/>
          <p:cNvPicPr preferRelativeResize="0"/>
          <p:nvPr/>
        </p:nvPicPr>
        <p:blipFill>
          <a:blip r:embed="rId3">
            <a:alphaModFix/>
          </a:blip>
          <a:stretch>
            <a:fillRect/>
          </a:stretch>
        </p:blipFill>
        <p:spPr>
          <a:xfrm>
            <a:off x="729438" y="2078875"/>
            <a:ext cx="3794137" cy="2274050"/>
          </a:xfrm>
          <a:prstGeom prst="rect">
            <a:avLst/>
          </a:prstGeom>
          <a:noFill/>
          <a:ln>
            <a:noFill/>
          </a:ln>
        </p:spPr>
      </p:pic>
      <p:sp>
        <p:nvSpPr>
          <p:cNvPr id="185" name="Shape 18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86" name="Shape 186"/>
          <p:cNvSpPr txBox="1"/>
          <p:nvPr/>
        </p:nvSpPr>
        <p:spPr>
          <a:xfrm>
            <a:off x="2986800" y="2949475"/>
            <a:ext cx="1646400" cy="21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0000FF"/>
                </a:solidFill>
              </a:rPr>
              <a:t>Sent from partitions </a:t>
            </a:r>
            <a:endParaRPr sz="1000">
              <a:solidFill>
                <a:srgbClr val="0000FF"/>
              </a:solidFill>
            </a:endParaRPr>
          </a:p>
        </p:txBody>
      </p:sp>
      <p:cxnSp>
        <p:nvCxnSpPr>
          <p:cNvPr id="187" name="Shape 187"/>
          <p:cNvCxnSpPr/>
          <p:nvPr/>
        </p:nvCxnSpPr>
        <p:spPr>
          <a:xfrm flipH="1">
            <a:off x="2679300" y="3133225"/>
            <a:ext cx="307500" cy="30300"/>
          </a:xfrm>
          <a:prstGeom prst="straightConnector1">
            <a:avLst/>
          </a:prstGeom>
          <a:noFill/>
          <a:ln cap="flat" cmpd="sng" w="9525">
            <a:solidFill>
              <a:srgbClr val="0000FF"/>
            </a:solidFill>
            <a:prstDash val="solid"/>
            <a:round/>
            <a:headEnd len="med" w="med" type="none"/>
            <a:tailEnd len="med" w="med" type="triangle"/>
          </a:ln>
        </p:spPr>
      </p:cxnSp>
      <p:cxnSp>
        <p:nvCxnSpPr>
          <p:cNvPr id="188" name="Shape 188"/>
          <p:cNvCxnSpPr>
            <a:stCxn id="186" idx="1"/>
          </p:cNvCxnSpPr>
          <p:nvPr/>
        </p:nvCxnSpPr>
        <p:spPr>
          <a:xfrm rot="10800000">
            <a:off x="2313600" y="2485525"/>
            <a:ext cx="673200" cy="5715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Supporting Geo-replication</a:t>
            </a:r>
            <a:endParaRPr/>
          </a:p>
        </p:txBody>
      </p:sp>
      <p:sp>
        <p:nvSpPr>
          <p:cNvPr id="194" name="Shape 194"/>
          <p:cNvSpPr txBox="1"/>
          <p:nvPr>
            <p:ph idx="1" type="body"/>
          </p:nvPr>
        </p:nvSpPr>
        <p:spPr>
          <a:xfrm>
            <a:off x="3591375" y="2218750"/>
            <a:ext cx="5490600" cy="2261100"/>
          </a:xfrm>
          <a:prstGeom prst="rect">
            <a:avLst/>
          </a:prstGeom>
        </p:spPr>
        <p:txBody>
          <a:bodyPr anchorCtr="0" anchor="t" bIns="91425" lIns="91425" spcFirstLastPara="1" rIns="91425" wrap="square" tIns="91425">
            <a:noAutofit/>
          </a:bodyPr>
          <a:lstStyle/>
          <a:p>
            <a:pPr indent="-330200" lvl="0" marL="457200">
              <a:spcBef>
                <a:spcPts val="0"/>
              </a:spcBef>
              <a:spcAft>
                <a:spcPts val="0"/>
              </a:spcAft>
              <a:buSzPts val="1600"/>
              <a:buChar char="-"/>
            </a:pPr>
            <a:r>
              <a:rPr lang="en" sz="1600"/>
              <a:t>Protocol: resemble existing sequencer-based solution.</a:t>
            </a:r>
            <a:endParaRPr sz="1600"/>
          </a:p>
          <a:p>
            <a:pPr indent="-330200" lvl="0" marL="457200" rtl="0">
              <a:spcBef>
                <a:spcPts val="0"/>
              </a:spcBef>
              <a:spcAft>
                <a:spcPts val="0"/>
              </a:spcAft>
              <a:buSzPts val="1600"/>
              <a:buChar char="-"/>
            </a:pPr>
            <a:r>
              <a:rPr lang="en" sz="1600"/>
              <a:t>A </a:t>
            </a:r>
            <a:r>
              <a:rPr lang="en" sz="1600"/>
              <a:t>receiver coordinates the execution of remote updates.</a:t>
            </a:r>
            <a:endParaRPr sz="1600"/>
          </a:p>
          <a:p>
            <a:pPr indent="-330200" lvl="0" marL="457200" rtl="0">
              <a:spcBef>
                <a:spcPts val="0"/>
              </a:spcBef>
              <a:spcAft>
                <a:spcPts val="0"/>
              </a:spcAft>
              <a:buSzPts val="1600"/>
              <a:buChar char="-"/>
            </a:pPr>
            <a:r>
              <a:rPr lang="en" sz="1600"/>
              <a:t>Updates are tagged with a vector with an entry per datacenter to</a:t>
            </a:r>
            <a:r>
              <a:rPr lang="en" sz="1600"/>
              <a:t> capture </a:t>
            </a:r>
            <a:r>
              <a:rPr lang="en" sz="1600"/>
              <a:t>inter-datacenter dependencies.</a:t>
            </a:r>
            <a:endParaRPr sz="1600"/>
          </a:p>
          <a:p>
            <a:pPr indent="-330200" lvl="0" marL="457200">
              <a:spcBef>
                <a:spcPts val="0"/>
              </a:spcBef>
              <a:spcAft>
                <a:spcPts val="0"/>
              </a:spcAft>
              <a:buSzPts val="1600"/>
              <a:buChar char="-"/>
            </a:pPr>
            <a:r>
              <a:rPr lang="en" sz="1600"/>
              <a:t>The client clock is consequently also extended to a vector</a:t>
            </a:r>
            <a:r>
              <a:rPr lang="en" sz="1600"/>
              <a:t> </a:t>
            </a:r>
            <a:endParaRPr sz="1600"/>
          </a:p>
        </p:txBody>
      </p:sp>
      <p:pic>
        <p:nvPicPr>
          <p:cNvPr id="195" name="Shape 195"/>
          <p:cNvPicPr preferRelativeResize="0"/>
          <p:nvPr/>
        </p:nvPicPr>
        <p:blipFill>
          <a:blip r:embed="rId3">
            <a:alphaModFix/>
          </a:blip>
          <a:stretch>
            <a:fillRect/>
          </a:stretch>
        </p:blipFill>
        <p:spPr>
          <a:xfrm>
            <a:off x="5464550" y="668025"/>
            <a:ext cx="3352575" cy="1338225"/>
          </a:xfrm>
          <a:prstGeom prst="rect">
            <a:avLst/>
          </a:prstGeom>
          <a:noFill/>
          <a:ln>
            <a:noFill/>
          </a:ln>
        </p:spPr>
      </p:pic>
      <p:sp>
        <p:nvSpPr>
          <p:cNvPr id="196" name="Shape 19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97" name="Shape 197"/>
          <p:cNvPicPr preferRelativeResize="0"/>
          <p:nvPr/>
        </p:nvPicPr>
        <p:blipFill>
          <a:blip r:embed="rId4">
            <a:alphaModFix/>
          </a:blip>
          <a:stretch>
            <a:fillRect/>
          </a:stretch>
        </p:blipFill>
        <p:spPr>
          <a:xfrm>
            <a:off x="677775" y="1933075"/>
            <a:ext cx="3066010" cy="2984850"/>
          </a:xfrm>
          <a:prstGeom prst="rect">
            <a:avLst/>
          </a:prstGeom>
          <a:noFill/>
          <a:ln>
            <a:noFill/>
          </a:ln>
        </p:spPr>
      </p:pic>
      <p:sp>
        <p:nvSpPr>
          <p:cNvPr id="198" name="Shape 198"/>
          <p:cNvSpPr txBox="1"/>
          <p:nvPr/>
        </p:nvSpPr>
        <p:spPr>
          <a:xfrm>
            <a:off x="2862300" y="4098875"/>
            <a:ext cx="2679300" cy="29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If consistent, apply the update</a:t>
            </a:r>
            <a:endParaRPr>
              <a:solidFill>
                <a:srgbClr val="0000FF"/>
              </a:solidFill>
            </a:endParaRPr>
          </a:p>
        </p:txBody>
      </p:sp>
      <p:cxnSp>
        <p:nvCxnSpPr>
          <p:cNvPr id="199" name="Shape 199"/>
          <p:cNvCxnSpPr/>
          <p:nvPr/>
        </p:nvCxnSpPr>
        <p:spPr>
          <a:xfrm rot="10800000">
            <a:off x="2872800" y="3830750"/>
            <a:ext cx="312300" cy="398100"/>
          </a:xfrm>
          <a:prstGeom prst="straightConnector1">
            <a:avLst/>
          </a:prstGeom>
          <a:noFill/>
          <a:ln cap="flat" cmpd="sng" w="9525">
            <a:solidFill>
              <a:srgbClr val="0000FF"/>
            </a:solidFill>
            <a:prstDash val="solid"/>
            <a:round/>
            <a:headEnd len="med" w="med" type="none"/>
            <a:tailEnd len="med" w="med" type="triangle"/>
          </a:ln>
        </p:spPr>
      </p:cxnSp>
      <p:sp>
        <p:nvSpPr>
          <p:cNvPr id="200" name="Shape 200"/>
          <p:cNvSpPr txBox="1"/>
          <p:nvPr/>
        </p:nvSpPr>
        <p:spPr>
          <a:xfrm>
            <a:off x="3454100" y="4400150"/>
            <a:ext cx="2087400" cy="29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FF"/>
                </a:solidFill>
              </a:rPr>
              <a:t>If not, FLUSH updates from next dc</a:t>
            </a:r>
            <a:endParaRPr>
              <a:solidFill>
                <a:srgbClr val="0000FF"/>
              </a:solidFill>
            </a:endParaRPr>
          </a:p>
        </p:txBody>
      </p:sp>
      <p:cxnSp>
        <p:nvCxnSpPr>
          <p:cNvPr id="201" name="Shape 201"/>
          <p:cNvCxnSpPr/>
          <p:nvPr/>
        </p:nvCxnSpPr>
        <p:spPr>
          <a:xfrm flipH="1">
            <a:off x="2926850" y="4636000"/>
            <a:ext cx="570300" cy="86100"/>
          </a:xfrm>
          <a:prstGeom prst="straightConnector1">
            <a:avLst/>
          </a:prstGeom>
          <a:noFill/>
          <a:ln cap="flat" cmpd="sng" w="9525">
            <a:solidFill>
              <a:srgbClr val="0000FF"/>
            </a:solidFill>
            <a:prstDash val="solid"/>
            <a:round/>
            <a:headEnd len="med" w="med" type="none"/>
            <a:tailEnd len="med" w="med" type="triangle"/>
          </a:ln>
        </p:spPr>
      </p:cxnSp>
      <p:sp>
        <p:nvSpPr>
          <p:cNvPr id="202" name="Shape 202"/>
          <p:cNvSpPr txBox="1"/>
          <p:nvPr/>
        </p:nvSpPr>
        <p:spPr>
          <a:xfrm>
            <a:off x="2719775" y="2937600"/>
            <a:ext cx="1786200" cy="29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solidFill>
                  <a:srgbClr val="0000FF"/>
                </a:solidFill>
              </a:rPr>
              <a:t>Periodically FLUSH</a:t>
            </a:r>
            <a:endParaRPr sz="1100">
              <a:solidFill>
                <a:srgbClr val="0000FF"/>
              </a:solidFill>
            </a:endParaRPr>
          </a:p>
        </p:txBody>
      </p:sp>
      <p:cxnSp>
        <p:nvCxnSpPr>
          <p:cNvPr id="203" name="Shape 203"/>
          <p:cNvCxnSpPr/>
          <p:nvPr/>
        </p:nvCxnSpPr>
        <p:spPr>
          <a:xfrm rot="10800000">
            <a:off x="3002250" y="2765400"/>
            <a:ext cx="301200" cy="2583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Resilience to Stragglers</a:t>
            </a:r>
            <a:endParaRPr/>
          </a:p>
        </p:txBody>
      </p:sp>
      <p:sp>
        <p:nvSpPr>
          <p:cNvPr id="209" name="Shape 20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t>A straggler is a partition or a datacenter that experiences delays in contacting other system components.</a:t>
            </a:r>
            <a:endParaRPr sz="1600"/>
          </a:p>
          <a:p>
            <a:pPr indent="0" lvl="0" marL="0">
              <a:spcBef>
                <a:spcPts val="1600"/>
              </a:spcBef>
              <a:spcAft>
                <a:spcPts val="0"/>
              </a:spcAft>
              <a:buNone/>
            </a:pPr>
            <a:r>
              <a:rPr lang="en" sz="1600"/>
              <a:t>Inter-dc stragglers increases visibility latency for Eunomia, as well as sequencer-based approach, GentleRain and Cure.</a:t>
            </a:r>
            <a:endParaRPr sz="1600"/>
          </a:p>
          <a:p>
            <a:pPr indent="0" lvl="0" marL="0">
              <a:spcBef>
                <a:spcPts val="1600"/>
              </a:spcBef>
              <a:spcAft>
                <a:spcPts val="1600"/>
              </a:spcAft>
              <a:buNone/>
            </a:pPr>
            <a:r>
              <a:rPr lang="en" sz="1600"/>
              <a:t>Intra-dc stragglers  have no effect on the remote visibility of updates from healthy partitions for Eunomia and sequencer-based approach. But increases visibility latency for stabilization-based approaches including GentleRain and Cure.</a:t>
            </a:r>
            <a:endParaRPr sz="1600"/>
          </a:p>
        </p:txBody>
      </p:sp>
      <p:sp>
        <p:nvSpPr>
          <p:cNvPr id="210" name="Shape 2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Fault-Tolerance</a:t>
            </a:r>
            <a:endParaRPr/>
          </a:p>
        </p:txBody>
      </p:sp>
      <p:sp>
        <p:nvSpPr>
          <p:cNvPr id="216" name="Shape 216"/>
          <p:cNvSpPr txBox="1"/>
          <p:nvPr>
            <p:ph idx="1" type="body"/>
          </p:nvPr>
        </p:nvSpPr>
        <p:spPr>
          <a:xfrm>
            <a:off x="4271900" y="1930050"/>
            <a:ext cx="4146300" cy="248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Run Eunomia service with a set of replicas.</a:t>
            </a:r>
            <a:endParaRPr sz="1800"/>
          </a:p>
          <a:p>
            <a:pPr indent="0" lvl="0" marL="0">
              <a:spcBef>
                <a:spcPts val="1600"/>
              </a:spcBef>
              <a:spcAft>
                <a:spcPts val="0"/>
              </a:spcAft>
              <a:buNone/>
            </a:pPr>
            <a:r>
              <a:rPr lang="en" sz="1800"/>
              <a:t>Partitions send operations and heartbeats to the whole set of Eunomia replicas.</a:t>
            </a:r>
            <a:endParaRPr sz="1800"/>
          </a:p>
          <a:p>
            <a:pPr indent="0" lvl="0" marL="0">
              <a:spcBef>
                <a:spcPts val="1600"/>
              </a:spcBef>
              <a:spcAft>
                <a:spcPts val="1600"/>
              </a:spcAft>
              <a:buNone/>
            </a:pPr>
            <a:r>
              <a:rPr lang="en" sz="1800"/>
              <a:t>A leader replica is elected to propagate information to other DCs.</a:t>
            </a:r>
            <a:endParaRPr sz="1800"/>
          </a:p>
        </p:txBody>
      </p:sp>
      <p:pic>
        <p:nvPicPr>
          <p:cNvPr id="217" name="Shape 217"/>
          <p:cNvPicPr preferRelativeResize="0"/>
          <p:nvPr/>
        </p:nvPicPr>
        <p:blipFill>
          <a:blip r:embed="rId3">
            <a:alphaModFix/>
          </a:blip>
          <a:stretch>
            <a:fillRect/>
          </a:stretch>
        </p:blipFill>
        <p:spPr>
          <a:xfrm>
            <a:off x="729450" y="1909400"/>
            <a:ext cx="3092501" cy="2984850"/>
          </a:xfrm>
          <a:prstGeom prst="rect">
            <a:avLst/>
          </a:prstGeom>
          <a:noFill/>
          <a:ln>
            <a:noFill/>
          </a:ln>
        </p:spPr>
      </p:pic>
      <p:sp>
        <p:nvSpPr>
          <p:cNvPr id="218" name="Shape 2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Implementation</a:t>
            </a:r>
            <a:endParaRPr/>
          </a:p>
        </p:txBody>
      </p:sp>
      <p:sp>
        <p:nvSpPr>
          <p:cNvPr id="224" name="Shape 2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The Eunomia service is approximately 200 lines of C++ code and integrated with Riak KV, a popular weakly consistent datastore.</a:t>
            </a:r>
            <a:endParaRPr sz="1800"/>
          </a:p>
          <a:p>
            <a:pPr indent="0" lvl="0" marL="0">
              <a:spcBef>
                <a:spcPts val="1600"/>
              </a:spcBef>
              <a:spcAft>
                <a:spcPts val="0"/>
              </a:spcAft>
              <a:buNone/>
            </a:pPr>
            <a:r>
              <a:rPr lang="en" sz="1800"/>
              <a:t>Augmented Riak KV with geo-replication support as original Riak KV doesn’t support.</a:t>
            </a:r>
            <a:endParaRPr sz="1800"/>
          </a:p>
          <a:p>
            <a:pPr indent="0" lvl="0" marL="0">
              <a:spcBef>
                <a:spcPts val="1600"/>
              </a:spcBef>
              <a:spcAft>
                <a:spcPts val="1600"/>
              </a:spcAft>
              <a:buNone/>
            </a:pPr>
            <a:r>
              <a:rPr lang="en" sz="1800"/>
              <a:t>At its core, Eunomia is uses a red-black tree for insertions and deletions.</a:t>
            </a:r>
            <a:endParaRPr sz="1800"/>
          </a:p>
        </p:txBody>
      </p:sp>
      <p:sp>
        <p:nvSpPr>
          <p:cNvPr id="225" name="Shape 22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Evaluation</a:t>
            </a:r>
            <a:endParaRPr/>
          </a:p>
        </p:txBody>
      </p:sp>
      <p:sp>
        <p:nvSpPr>
          <p:cNvPr id="231" name="Shape 2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Experimental Setup: </a:t>
            </a:r>
            <a:endParaRPr/>
          </a:p>
          <a:p>
            <a:pPr indent="-311150" lvl="0" marL="457200" rtl="0">
              <a:spcBef>
                <a:spcPts val="1600"/>
              </a:spcBef>
              <a:spcAft>
                <a:spcPts val="0"/>
              </a:spcAft>
              <a:buSzPts val="1300"/>
              <a:buChar char="-"/>
            </a:pPr>
            <a:r>
              <a:rPr lang="en"/>
              <a:t>over 20 physical machines (8 cores and 40 GB of RAM) </a:t>
            </a:r>
            <a:endParaRPr/>
          </a:p>
          <a:p>
            <a:pPr indent="-311150" lvl="0" marL="457200" rtl="0">
              <a:spcBef>
                <a:spcPts val="0"/>
              </a:spcBef>
              <a:spcAft>
                <a:spcPts val="0"/>
              </a:spcAft>
              <a:buSzPts val="1300"/>
              <a:buChar char="-"/>
            </a:pPr>
            <a:r>
              <a:rPr lang="en"/>
              <a:t>a Gigabit switch. </a:t>
            </a:r>
            <a:endParaRPr/>
          </a:p>
          <a:p>
            <a:pPr indent="-311150" lvl="0" marL="457200" rtl="0">
              <a:spcBef>
                <a:spcPts val="0"/>
              </a:spcBef>
              <a:spcAft>
                <a:spcPts val="0"/>
              </a:spcAft>
              <a:buSzPts val="1300"/>
              <a:buChar char="-"/>
            </a:pPr>
            <a:r>
              <a:rPr lang="en"/>
              <a:t>VM: Ubuntu 14.04, 2 (virtual) cores, 10GB disk and 9GB of RAM memory</a:t>
            </a:r>
            <a:endParaRPr/>
          </a:p>
          <a:p>
            <a:pPr indent="0" lvl="0" marL="0" rtl="0">
              <a:spcBef>
                <a:spcPts val="1600"/>
              </a:spcBef>
              <a:spcAft>
                <a:spcPts val="0"/>
              </a:spcAft>
              <a:buNone/>
            </a:pPr>
            <a:r>
              <a:rPr lang="en"/>
              <a:t>The deployment consists of 3 datacenters, e</a:t>
            </a:r>
            <a:r>
              <a:rPr lang="en"/>
              <a:t>ach with 8 logical partitions balanced across 3 servers. </a:t>
            </a:r>
            <a:endParaRPr/>
          </a:p>
          <a:p>
            <a:pPr indent="0" lvl="0" marL="0" rtl="0">
              <a:spcBef>
                <a:spcPts val="1600"/>
              </a:spcBef>
              <a:spcAft>
                <a:spcPts val="0"/>
              </a:spcAft>
              <a:buNone/>
            </a:pPr>
            <a:r>
              <a:rPr lang="en"/>
              <a:t>The round-trip-times across datacenters are 80ms between datacenter 1 (dc1) and both dc2 and dc3; and 160ms between dc2 and dc3.</a:t>
            </a:r>
            <a:endParaRPr/>
          </a:p>
          <a:p>
            <a:pPr indent="0" lvl="0" marL="0">
              <a:spcBef>
                <a:spcPts val="1600"/>
              </a:spcBef>
              <a:spcAft>
                <a:spcPts val="1600"/>
              </a:spcAft>
              <a:buNone/>
            </a:pPr>
            <a:r>
              <a:t/>
            </a:r>
            <a:endParaRPr/>
          </a:p>
        </p:txBody>
      </p:sp>
      <p:sp>
        <p:nvSpPr>
          <p:cNvPr id="232" name="Shape 23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Eunomia Throughput (Non-fault-tolerant)</a:t>
            </a:r>
            <a:endParaRPr/>
          </a:p>
        </p:txBody>
      </p:sp>
      <p:sp>
        <p:nvSpPr>
          <p:cNvPr id="238" name="Shape 238"/>
          <p:cNvSpPr txBox="1"/>
          <p:nvPr>
            <p:ph idx="1" type="body"/>
          </p:nvPr>
        </p:nvSpPr>
        <p:spPr>
          <a:xfrm>
            <a:off x="4456200" y="2078875"/>
            <a:ext cx="3962100" cy="22611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Eunomia with 60 partitions (maximum load) outperforms sequencer by 7.7 times.</a:t>
            </a:r>
            <a:endParaRPr sz="1600"/>
          </a:p>
          <a:p>
            <a:pPr indent="-330200" lvl="0" marL="457200" rtl="0">
              <a:spcBef>
                <a:spcPts val="0"/>
              </a:spcBef>
              <a:spcAft>
                <a:spcPts val="0"/>
              </a:spcAft>
              <a:buSzPts val="1600"/>
              <a:buChar char="-"/>
            </a:pPr>
            <a:r>
              <a:rPr lang="en" sz="1600"/>
              <a:t>Sequencer is slow due to intra-datacenter concurrency limitation.</a:t>
            </a:r>
            <a:endParaRPr sz="1600"/>
          </a:p>
          <a:p>
            <a:pPr indent="-330200" lvl="0" marL="457200">
              <a:spcBef>
                <a:spcPts val="0"/>
              </a:spcBef>
              <a:spcAft>
                <a:spcPts val="0"/>
              </a:spcAft>
              <a:buSzPts val="1600"/>
              <a:buChar char="-"/>
            </a:pPr>
            <a:r>
              <a:rPr lang="en" sz="1600"/>
              <a:t>Increasing partition number over 60 doesn’t affect the throughput much. </a:t>
            </a:r>
            <a:endParaRPr sz="1600"/>
          </a:p>
        </p:txBody>
      </p:sp>
      <p:pic>
        <p:nvPicPr>
          <p:cNvPr id="239" name="Shape 239"/>
          <p:cNvPicPr preferRelativeResize="0"/>
          <p:nvPr/>
        </p:nvPicPr>
        <p:blipFill>
          <a:blip r:embed="rId3">
            <a:alphaModFix/>
          </a:blip>
          <a:stretch>
            <a:fillRect/>
          </a:stretch>
        </p:blipFill>
        <p:spPr>
          <a:xfrm>
            <a:off x="381000" y="2241650"/>
            <a:ext cx="3962100" cy="1718200"/>
          </a:xfrm>
          <a:prstGeom prst="rect">
            <a:avLst/>
          </a:prstGeom>
          <a:noFill/>
          <a:ln>
            <a:noFill/>
          </a:ln>
        </p:spPr>
      </p:pic>
      <p:sp>
        <p:nvSpPr>
          <p:cNvPr id="240" name="Shape 24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Overview</a:t>
            </a:r>
            <a:endParaRPr/>
          </a:p>
        </p:txBody>
      </p:sp>
      <p:sp>
        <p:nvSpPr>
          <p:cNvPr id="94" name="Shape 9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55600" lvl="0" marL="457200" rtl="0">
              <a:spcBef>
                <a:spcPts val="0"/>
              </a:spcBef>
              <a:spcAft>
                <a:spcPts val="0"/>
              </a:spcAft>
              <a:buSzPts val="2000"/>
              <a:buChar char="-"/>
            </a:pPr>
            <a:r>
              <a:rPr lang="en" sz="2000"/>
              <a:t>Motivation</a:t>
            </a:r>
            <a:endParaRPr sz="2000"/>
          </a:p>
          <a:p>
            <a:pPr indent="-355600" lvl="0" marL="457200" rtl="0">
              <a:spcBef>
                <a:spcPts val="0"/>
              </a:spcBef>
              <a:spcAft>
                <a:spcPts val="0"/>
              </a:spcAft>
              <a:buSzPts val="2000"/>
              <a:buChar char="-"/>
            </a:pPr>
            <a:r>
              <a:rPr lang="en" sz="2000"/>
              <a:t>Background</a:t>
            </a:r>
            <a:endParaRPr sz="2000"/>
          </a:p>
          <a:p>
            <a:pPr indent="-355600" lvl="0" marL="457200" rtl="0">
              <a:spcBef>
                <a:spcPts val="0"/>
              </a:spcBef>
              <a:spcAft>
                <a:spcPts val="0"/>
              </a:spcAft>
              <a:buSzPts val="2000"/>
              <a:buChar char="-"/>
            </a:pPr>
            <a:r>
              <a:rPr lang="en" sz="2000"/>
              <a:t>Algorithms</a:t>
            </a:r>
            <a:endParaRPr sz="2000"/>
          </a:p>
          <a:p>
            <a:pPr indent="-355600" lvl="0" marL="457200" rtl="0">
              <a:spcBef>
                <a:spcPts val="0"/>
              </a:spcBef>
              <a:spcAft>
                <a:spcPts val="0"/>
              </a:spcAft>
              <a:buSzPts val="2000"/>
              <a:buChar char="-"/>
            </a:pPr>
            <a:r>
              <a:rPr lang="en" sz="2000"/>
              <a:t>Evaluation</a:t>
            </a:r>
            <a:endParaRPr sz="2000"/>
          </a:p>
          <a:p>
            <a:pPr indent="-355600" lvl="0" marL="457200">
              <a:spcBef>
                <a:spcPts val="0"/>
              </a:spcBef>
              <a:spcAft>
                <a:spcPts val="0"/>
              </a:spcAft>
              <a:buSzPts val="2000"/>
              <a:buChar char="-"/>
            </a:pPr>
            <a:r>
              <a:rPr lang="en" sz="2000"/>
              <a:t>Takeaway</a:t>
            </a:r>
            <a:endParaRPr sz="2000"/>
          </a:p>
        </p:txBody>
      </p:sp>
      <p:sp>
        <p:nvSpPr>
          <p:cNvPr id="95" name="Shape 9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Eunomia Throughput (fault-tolerant)</a:t>
            </a:r>
            <a:endParaRPr/>
          </a:p>
          <a:p>
            <a:pPr indent="0" lvl="0" marL="0">
              <a:spcBef>
                <a:spcPts val="0"/>
              </a:spcBef>
              <a:spcAft>
                <a:spcPts val="0"/>
              </a:spcAft>
              <a:buNone/>
            </a:pPr>
            <a:r>
              <a:t/>
            </a:r>
            <a:endParaRPr/>
          </a:p>
        </p:txBody>
      </p:sp>
      <p:sp>
        <p:nvSpPr>
          <p:cNvPr id="246" name="Shape 246"/>
          <p:cNvSpPr txBox="1"/>
          <p:nvPr>
            <p:ph idx="1" type="body"/>
          </p:nvPr>
        </p:nvSpPr>
        <p:spPr>
          <a:xfrm>
            <a:off x="729450" y="3624125"/>
            <a:ext cx="7688700" cy="1178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800"/>
              <a:t>T</a:t>
            </a:r>
            <a:r>
              <a:rPr lang="en" sz="1800"/>
              <a:t>he fault-tolerant version of Eunomia only adds a small overhead (roughly 9% penalty) independently on the number of replicas. The overhead is 33% for sequencer.</a:t>
            </a:r>
            <a:endParaRPr sz="1800"/>
          </a:p>
        </p:txBody>
      </p:sp>
      <p:pic>
        <p:nvPicPr>
          <p:cNvPr id="247" name="Shape 247"/>
          <p:cNvPicPr preferRelativeResize="0"/>
          <p:nvPr/>
        </p:nvPicPr>
        <p:blipFill>
          <a:blip r:embed="rId3">
            <a:alphaModFix/>
          </a:blip>
          <a:stretch>
            <a:fillRect/>
          </a:stretch>
        </p:blipFill>
        <p:spPr>
          <a:xfrm>
            <a:off x="729450" y="1982463"/>
            <a:ext cx="3853050" cy="1178575"/>
          </a:xfrm>
          <a:prstGeom prst="rect">
            <a:avLst/>
          </a:prstGeom>
          <a:noFill/>
          <a:ln>
            <a:noFill/>
          </a:ln>
        </p:spPr>
      </p:pic>
      <p:pic>
        <p:nvPicPr>
          <p:cNvPr id="248" name="Shape 248"/>
          <p:cNvPicPr preferRelativeResize="0"/>
          <p:nvPr/>
        </p:nvPicPr>
        <p:blipFill>
          <a:blip r:embed="rId4">
            <a:alphaModFix/>
          </a:blip>
          <a:stretch>
            <a:fillRect/>
          </a:stretch>
        </p:blipFill>
        <p:spPr>
          <a:xfrm>
            <a:off x="4482125" y="1982475"/>
            <a:ext cx="4047575" cy="1611525"/>
          </a:xfrm>
          <a:prstGeom prst="rect">
            <a:avLst/>
          </a:prstGeom>
          <a:noFill/>
          <a:ln>
            <a:noFill/>
          </a:ln>
        </p:spPr>
      </p:pic>
      <p:sp>
        <p:nvSpPr>
          <p:cNvPr id="249" name="Shape 24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Throughput in Geo-Replication</a:t>
            </a:r>
            <a:endParaRPr/>
          </a:p>
        </p:txBody>
      </p:sp>
      <p:sp>
        <p:nvSpPr>
          <p:cNvPr id="255" name="Shape 255"/>
          <p:cNvSpPr txBox="1"/>
          <p:nvPr>
            <p:ph idx="1" type="body"/>
          </p:nvPr>
        </p:nvSpPr>
        <p:spPr>
          <a:xfrm>
            <a:off x="4766875" y="2078875"/>
            <a:ext cx="3651300" cy="2601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sz="1400"/>
              <a:t>T</a:t>
            </a:r>
            <a:r>
              <a:rPr lang="en" sz="1400"/>
              <a:t>he throughput of all solutions decreases as we increase the percentage of updates.</a:t>
            </a:r>
            <a:endParaRPr sz="1400"/>
          </a:p>
          <a:p>
            <a:pPr indent="-317500" lvl="0" marL="457200" rtl="0">
              <a:spcBef>
                <a:spcPts val="0"/>
              </a:spcBef>
              <a:spcAft>
                <a:spcPts val="0"/>
              </a:spcAft>
              <a:buSzPts val="1400"/>
              <a:buChar char="-"/>
            </a:pPr>
            <a:r>
              <a:rPr lang="en" sz="1400"/>
              <a:t>EunomiaKV always provides a comparable throughput to eventual consistency</a:t>
            </a:r>
            <a:endParaRPr sz="1400"/>
          </a:p>
          <a:p>
            <a:pPr indent="-317500" lvl="0" marL="457200">
              <a:spcBef>
                <a:spcPts val="0"/>
              </a:spcBef>
              <a:spcAft>
                <a:spcPts val="0"/>
              </a:spcAft>
              <a:buSzPts val="1400"/>
              <a:buChar char="-"/>
            </a:pPr>
            <a:r>
              <a:rPr lang="en" sz="1400"/>
              <a:t>The absolute number of updates per unit of time is the factor that has the largest impact in EunomiaKV, not key contention.</a:t>
            </a:r>
            <a:endParaRPr sz="1400"/>
          </a:p>
        </p:txBody>
      </p:sp>
      <p:pic>
        <p:nvPicPr>
          <p:cNvPr id="256" name="Shape 256"/>
          <p:cNvPicPr preferRelativeResize="0"/>
          <p:nvPr/>
        </p:nvPicPr>
        <p:blipFill>
          <a:blip r:embed="rId3">
            <a:alphaModFix/>
          </a:blip>
          <a:stretch>
            <a:fillRect/>
          </a:stretch>
        </p:blipFill>
        <p:spPr>
          <a:xfrm>
            <a:off x="533400" y="2234850"/>
            <a:ext cx="4009275" cy="1934712"/>
          </a:xfrm>
          <a:prstGeom prst="rect">
            <a:avLst/>
          </a:prstGeom>
          <a:noFill/>
          <a:ln>
            <a:noFill/>
          </a:ln>
        </p:spPr>
      </p:pic>
      <p:sp>
        <p:nvSpPr>
          <p:cNvPr id="257" name="Shape 257"/>
          <p:cNvSpPr txBox="1"/>
          <p:nvPr/>
        </p:nvSpPr>
        <p:spPr>
          <a:xfrm>
            <a:off x="828550" y="4194825"/>
            <a:ext cx="3714000" cy="58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Read:write ratio. E.g. 50:50, 99:1</a:t>
            </a:r>
            <a:endParaRPr/>
          </a:p>
          <a:p>
            <a:pPr indent="0" lvl="0" marL="0">
              <a:spcBef>
                <a:spcPts val="0"/>
              </a:spcBef>
              <a:spcAft>
                <a:spcPts val="0"/>
              </a:spcAft>
              <a:buNone/>
            </a:pPr>
            <a:r>
              <a:rPr lang="en"/>
              <a:t>U: uniform key distribution</a:t>
            </a:r>
            <a:endParaRPr/>
          </a:p>
          <a:p>
            <a:pPr indent="0" lvl="0" marL="0">
              <a:spcBef>
                <a:spcPts val="0"/>
              </a:spcBef>
              <a:spcAft>
                <a:spcPts val="0"/>
              </a:spcAft>
              <a:buNone/>
            </a:pPr>
            <a:r>
              <a:rPr lang="en"/>
              <a:t>P: power-law key distribution</a:t>
            </a:r>
            <a:endParaRPr/>
          </a:p>
        </p:txBody>
      </p:sp>
      <p:sp>
        <p:nvSpPr>
          <p:cNvPr id="258" name="Shape 25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Remote Update Visibility in Geo-Replication</a:t>
            </a:r>
            <a:endParaRPr/>
          </a:p>
        </p:txBody>
      </p:sp>
      <p:sp>
        <p:nvSpPr>
          <p:cNvPr id="264" name="Shape 264"/>
          <p:cNvSpPr txBox="1"/>
          <p:nvPr>
            <p:ph idx="1" type="body"/>
          </p:nvPr>
        </p:nvSpPr>
        <p:spPr>
          <a:xfrm>
            <a:off x="4971325" y="2078875"/>
            <a:ext cx="3446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a:t>
            </a:r>
            <a:r>
              <a:rPr lang="en"/>
              <a:t>etwork latencies among datacenters are factored-out.</a:t>
            </a:r>
            <a:endParaRPr/>
          </a:p>
          <a:p>
            <a:pPr indent="0" lvl="0" marL="0">
              <a:spcBef>
                <a:spcPts val="1600"/>
              </a:spcBef>
              <a:spcAft>
                <a:spcPts val="0"/>
              </a:spcAft>
              <a:buNone/>
            </a:pPr>
            <a:r>
              <a:rPr lang="en"/>
              <a:t>The Y-axis is t</a:t>
            </a:r>
            <a:r>
              <a:rPr lang="en"/>
              <a:t>he cumulative distribution of the latency.</a:t>
            </a:r>
            <a:endParaRPr/>
          </a:p>
          <a:p>
            <a:pPr indent="0" lvl="0" marL="0">
              <a:spcBef>
                <a:spcPts val="1600"/>
              </a:spcBef>
              <a:spcAft>
                <a:spcPts val="1600"/>
              </a:spcAft>
              <a:buNone/>
            </a:pPr>
            <a:r>
              <a:rPr lang="en"/>
              <a:t>GentleRain uses scalar and  the minimum delay depends on the travel time to the furthest datacenter.</a:t>
            </a:r>
            <a:endParaRPr/>
          </a:p>
        </p:txBody>
      </p:sp>
      <p:pic>
        <p:nvPicPr>
          <p:cNvPr id="265" name="Shape 265"/>
          <p:cNvPicPr preferRelativeResize="0"/>
          <p:nvPr/>
        </p:nvPicPr>
        <p:blipFill>
          <a:blip r:embed="rId3">
            <a:alphaModFix/>
          </a:blip>
          <a:stretch>
            <a:fillRect/>
          </a:stretch>
        </p:blipFill>
        <p:spPr>
          <a:xfrm>
            <a:off x="304800" y="2082450"/>
            <a:ext cx="4345475" cy="1909000"/>
          </a:xfrm>
          <a:prstGeom prst="rect">
            <a:avLst/>
          </a:prstGeom>
          <a:noFill/>
          <a:ln>
            <a:noFill/>
          </a:ln>
        </p:spPr>
      </p:pic>
      <p:sp>
        <p:nvSpPr>
          <p:cNvPr id="266" name="Shape 26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Takeaway</a:t>
            </a:r>
            <a:endParaRPr/>
          </a:p>
        </p:txBody>
      </p:sp>
      <p:sp>
        <p:nvSpPr>
          <p:cNvPr id="272" name="Shape 272"/>
          <p:cNvSpPr txBox="1"/>
          <p:nvPr>
            <p:ph idx="1" type="body"/>
          </p:nvPr>
        </p:nvSpPr>
        <p:spPr>
          <a:xfrm>
            <a:off x="729450" y="2155075"/>
            <a:ext cx="7688700" cy="2261100"/>
          </a:xfrm>
          <a:prstGeom prst="rect">
            <a:avLst/>
          </a:prstGeom>
        </p:spPr>
        <p:txBody>
          <a:bodyPr anchorCtr="0" anchor="t" bIns="91425" lIns="91425" spcFirstLastPara="1" rIns="91425" wrap="square" tIns="91425">
            <a:noAutofit/>
          </a:bodyPr>
          <a:lstStyle/>
          <a:p>
            <a:pPr indent="-323850" lvl="0" marL="457200" rtl="0">
              <a:spcBef>
                <a:spcPts val="0"/>
              </a:spcBef>
              <a:spcAft>
                <a:spcPts val="0"/>
              </a:spcAft>
              <a:buSzPts val="1500"/>
              <a:buChar char="-"/>
            </a:pPr>
            <a:r>
              <a:rPr lang="en" sz="1500"/>
              <a:t>Eunomia achieves both low visibility latency (as low as sequencer-based solution) and high throughput (higher than global stabilization solution) for geo-replication.</a:t>
            </a:r>
            <a:endParaRPr sz="1500"/>
          </a:p>
          <a:p>
            <a:pPr indent="-323850" lvl="0" marL="457200" rtl="0">
              <a:spcBef>
                <a:spcPts val="0"/>
              </a:spcBef>
              <a:spcAft>
                <a:spcPts val="0"/>
              </a:spcAft>
              <a:buSzPts val="1500"/>
              <a:buChar char="-"/>
            </a:pPr>
            <a:r>
              <a:rPr lang="en" sz="1500"/>
              <a:t>To improve throughput of an operation, optimize on the critical path.</a:t>
            </a:r>
            <a:endParaRPr sz="1500"/>
          </a:p>
          <a:p>
            <a:pPr indent="-311150" lvl="1" marL="914400" rtl="0">
              <a:spcBef>
                <a:spcPts val="0"/>
              </a:spcBef>
              <a:spcAft>
                <a:spcPts val="0"/>
              </a:spcAft>
              <a:buSzPts val="1300"/>
              <a:buChar char="-"/>
            </a:pPr>
            <a:r>
              <a:rPr lang="en" sz="1300"/>
              <a:t>Eunomia remove the contact with </a:t>
            </a:r>
            <a:r>
              <a:rPr lang="en" sz="1300"/>
              <a:t>sequencer</a:t>
            </a:r>
            <a:r>
              <a:rPr lang="en" sz="1300"/>
              <a:t> on the critical path of update operations.</a:t>
            </a:r>
            <a:endParaRPr sz="1300"/>
          </a:p>
          <a:p>
            <a:pPr indent="-323850" lvl="0" marL="457200" rtl="0">
              <a:spcBef>
                <a:spcPts val="0"/>
              </a:spcBef>
              <a:spcAft>
                <a:spcPts val="0"/>
              </a:spcAft>
              <a:buSzPts val="1500"/>
              <a:buChar char="-"/>
            </a:pPr>
            <a:r>
              <a:rPr lang="en" sz="1500"/>
              <a:t>Avoid concurrency limit of a single node in a cluster.</a:t>
            </a:r>
            <a:endParaRPr sz="1500"/>
          </a:p>
        </p:txBody>
      </p:sp>
      <p:sp>
        <p:nvSpPr>
          <p:cNvPr id="273" name="Shape 27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Knockoff: Cheap Versions in the Cloud</a:t>
            </a:r>
            <a:endParaRPr/>
          </a:p>
        </p:txBody>
      </p:sp>
      <p:sp>
        <p:nvSpPr>
          <p:cNvPr id="279" name="Shape 279"/>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Xianzheng Dou, Peter M. Chen, and Jason Flinn, University of Michigan</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Present by Xiang Li</a:t>
            </a:r>
            <a:endParaRPr/>
          </a:p>
        </p:txBody>
      </p:sp>
      <p:sp>
        <p:nvSpPr>
          <p:cNvPr id="280" name="Shape 28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Overview</a:t>
            </a:r>
            <a:endParaRPr/>
          </a:p>
        </p:txBody>
      </p:sp>
      <p:sp>
        <p:nvSpPr>
          <p:cNvPr id="286" name="Shape 28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nSpc>
                <a:spcPct val="100000"/>
              </a:lnSpc>
              <a:spcBef>
                <a:spcPts val="0"/>
              </a:spcBef>
              <a:spcAft>
                <a:spcPts val="0"/>
              </a:spcAft>
              <a:buSzPts val="1300"/>
              <a:buChar char="●"/>
            </a:pPr>
            <a:r>
              <a:rPr lang="en"/>
              <a:t>Problem &amp; </a:t>
            </a:r>
            <a:r>
              <a:rPr lang="en"/>
              <a:t>motivation</a:t>
            </a:r>
            <a:endParaRPr/>
          </a:p>
          <a:p>
            <a:pPr indent="-311150" lvl="0" marL="457200" rtl="0">
              <a:lnSpc>
                <a:spcPct val="100000"/>
              </a:lnSpc>
              <a:spcBef>
                <a:spcPts val="0"/>
              </a:spcBef>
              <a:spcAft>
                <a:spcPts val="0"/>
              </a:spcAft>
              <a:buSzPts val="1300"/>
              <a:buChar char="●"/>
            </a:pPr>
            <a:r>
              <a:rPr lang="en"/>
              <a:t>Related works</a:t>
            </a:r>
            <a:endParaRPr/>
          </a:p>
          <a:p>
            <a:pPr indent="-311150" lvl="0" marL="457200" rtl="0">
              <a:lnSpc>
                <a:spcPct val="100000"/>
              </a:lnSpc>
              <a:spcBef>
                <a:spcPts val="0"/>
              </a:spcBef>
              <a:spcAft>
                <a:spcPts val="0"/>
              </a:spcAft>
              <a:buSzPts val="1300"/>
              <a:buChar char="●"/>
            </a:pPr>
            <a:r>
              <a:rPr lang="en"/>
              <a:t>Implement details</a:t>
            </a:r>
            <a:endParaRPr/>
          </a:p>
          <a:p>
            <a:pPr indent="-311150" lvl="0" marL="457200" rtl="0">
              <a:lnSpc>
                <a:spcPct val="100000"/>
              </a:lnSpc>
              <a:spcBef>
                <a:spcPts val="0"/>
              </a:spcBef>
              <a:spcAft>
                <a:spcPts val="0"/>
              </a:spcAft>
              <a:buSzPts val="1300"/>
              <a:buChar char="●"/>
            </a:pPr>
            <a:r>
              <a:rPr lang="en"/>
              <a:t>Evaluation</a:t>
            </a:r>
            <a:endParaRPr/>
          </a:p>
          <a:p>
            <a:pPr indent="-311150" lvl="0" marL="457200" rtl="0">
              <a:lnSpc>
                <a:spcPct val="100000"/>
              </a:lnSpc>
              <a:spcBef>
                <a:spcPts val="0"/>
              </a:spcBef>
              <a:spcAft>
                <a:spcPts val="0"/>
              </a:spcAft>
              <a:buSzPts val="1300"/>
              <a:buChar char="●"/>
            </a:pPr>
            <a:r>
              <a:rPr lang="en"/>
              <a:t>Conclusion</a:t>
            </a:r>
            <a:endParaRPr/>
          </a:p>
          <a:p>
            <a:pPr indent="-311150" lvl="0" marL="457200" rtl="0">
              <a:lnSpc>
                <a:spcPct val="100000"/>
              </a:lnSpc>
              <a:spcBef>
                <a:spcPts val="0"/>
              </a:spcBef>
              <a:spcAft>
                <a:spcPts val="0"/>
              </a:spcAft>
              <a:buSzPts val="1300"/>
              <a:buChar char="●"/>
            </a:pPr>
            <a:r>
              <a:rPr lang="en"/>
              <a:t>Discussion!</a:t>
            </a:r>
            <a:endParaRPr/>
          </a:p>
        </p:txBody>
      </p:sp>
      <p:sp>
        <p:nvSpPr>
          <p:cNvPr id="287" name="Shape 28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Problem &amp; </a:t>
            </a:r>
            <a:r>
              <a:rPr lang="en"/>
              <a:t>Motivation</a:t>
            </a:r>
            <a:endParaRPr/>
          </a:p>
        </p:txBody>
      </p:sp>
      <p:sp>
        <p:nvSpPr>
          <p:cNvPr id="293" name="Shape 29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Cloud -based storage could be significant costs for both storing and communicating data</a:t>
            </a:r>
            <a:endParaRPr/>
          </a:p>
          <a:p>
            <a:pPr indent="-298450" lvl="1" marL="914400" rtl="0">
              <a:spcBef>
                <a:spcPts val="0"/>
              </a:spcBef>
              <a:spcAft>
                <a:spcPts val="0"/>
              </a:spcAft>
              <a:buSzPts val="1100"/>
              <a:buChar char="○"/>
            </a:pPr>
            <a:r>
              <a:rPr lang="en"/>
              <a:t>writing and reading data from remote sites</a:t>
            </a:r>
            <a:endParaRPr/>
          </a:p>
          <a:p>
            <a:pPr indent="-298450" lvl="1" marL="914400" rtl="0">
              <a:spcBef>
                <a:spcPts val="0"/>
              </a:spcBef>
              <a:spcAft>
                <a:spcPts val="0"/>
              </a:spcAft>
              <a:buSzPts val="1100"/>
              <a:buChar char="○"/>
            </a:pPr>
            <a:r>
              <a:t/>
            </a:r>
            <a:endParaRPr/>
          </a:p>
          <a:p>
            <a:pPr indent="-298450" lvl="1" marL="914400" rtl="0">
              <a:spcBef>
                <a:spcPts val="0"/>
              </a:spcBef>
              <a:spcAft>
                <a:spcPts val="0"/>
              </a:spcAft>
              <a:buSzPts val="1100"/>
              <a:buChar char="○"/>
            </a:pPr>
            <a:r>
              <a:rPr lang="en"/>
              <a:t>Keep data with multiple version      e.g. Apple’s Time Machine</a:t>
            </a:r>
            <a:endParaRPr/>
          </a:p>
          <a:p>
            <a:pPr indent="-298450" lvl="1" marL="914400" rtl="0">
              <a:spcBef>
                <a:spcPts val="0"/>
              </a:spcBef>
              <a:spcAft>
                <a:spcPts val="0"/>
              </a:spcAft>
              <a:buSzPts val="1100"/>
              <a:buChar char="○"/>
            </a:pPr>
            <a:r>
              <a:t/>
            </a:r>
            <a:endParaRPr/>
          </a:p>
          <a:p>
            <a:pPr indent="-298450" lvl="1" marL="914400" rtl="0">
              <a:spcBef>
                <a:spcPts val="0"/>
              </a:spcBef>
              <a:spcAft>
                <a:spcPts val="0"/>
              </a:spcAft>
              <a:buSzPts val="1100"/>
              <a:buChar char="○"/>
            </a:pPr>
            <a:r>
              <a:rPr lang="en"/>
              <a:t>The cost of versioning also depends on the frequency at which versions are retained.</a:t>
            </a:r>
            <a:endParaRPr/>
          </a:p>
          <a:p>
            <a:pPr indent="-311150" lvl="0" marL="457200" rtl="0">
              <a:spcBef>
                <a:spcPts val="0"/>
              </a:spcBef>
              <a:spcAft>
                <a:spcPts val="0"/>
              </a:spcAft>
              <a:buSzPts val="1300"/>
              <a:buChar char="●"/>
            </a:pPr>
            <a:r>
              <a:rPr lang="en"/>
              <a:t>Reduce cloud-based storage cost</a:t>
            </a:r>
            <a:endParaRPr/>
          </a:p>
          <a:p>
            <a:pPr indent="0" lvl="0" marL="457200">
              <a:spcBef>
                <a:spcPts val="1600"/>
              </a:spcBef>
              <a:spcAft>
                <a:spcPts val="1600"/>
              </a:spcAft>
              <a:buNone/>
            </a:pPr>
            <a:r>
              <a:t/>
            </a:r>
            <a:endParaRPr/>
          </a:p>
        </p:txBody>
      </p:sp>
      <p:pic>
        <p:nvPicPr>
          <p:cNvPr id="294" name="Shape 294"/>
          <p:cNvPicPr preferRelativeResize="0"/>
          <p:nvPr/>
        </p:nvPicPr>
        <p:blipFill>
          <a:blip r:embed="rId3">
            <a:alphaModFix/>
          </a:blip>
          <a:stretch>
            <a:fillRect/>
          </a:stretch>
        </p:blipFill>
        <p:spPr>
          <a:xfrm>
            <a:off x="7303725" y="496625"/>
            <a:ext cx="1534275" cy="1534275"/>
          </a:xfrm>
          <a:prstGeom prst="rect">
            <a:avLst/>
          </a:prstGeom>
          <a:noFill/>
          <a:ln>
            <a:noFill/>
          </a:ln>
        </p:spPr>
      </p:pic>
      <p:sp>
        <p:nvSpPr>
          <p:cNvPr id="295" name="Shape 29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Reduce cloud-based storage cost</a:t>
            </a:r>
            <a:endParaRPr/>
          </a:p>
          <a:p>
            <a:pPr indent="-298450" lvl="1" marL="914400" rtl="0">
              <a:spcBef>
                <a:spcPts val="0"/>
              </a:spcBef>
              <a:spcAft>
                <a:spcPts val="0"/>
              </a:spcAft>
              <a:buSzPts val="1100"/>
              <a:buChar char="○"/>
            </a:pPr>
            <a:r>
              <a:rPr lang="en"/>
              <a:t>Chunk-based deduplication</a:t>
            </a:r>
            <a:endParaRPr/>
          </a:p>
          <a:p>
            <a:pPr indent="-298450" lvl="1" marL="914400" rtl="0">
              <a:spcBef>
                <a:spcPts val="0"/>
              </a:spcBef>
              <a:spcAft>
                <a:spcPts val="0"/>
              </a:spcAft>
              <a:buSzPts val="1100"/>
              <a:buChar char="○"/>
            </a:pPr>
            <a:r>
              <a:rPr lang="en"/>
              <a:t>Delta compression</a:t>
            </a:r>
            <a:endParaRPr/>
          </a:p>
          <a:p>
            <a:pPr indent="-311150" lvl="0" marL="457200" rtl="0">
              <a:spcBef>
                <a:spcPts val="0"/>
              </a:spcBef>
              <a:spcAft>
                <a:spcPts val="0"/>
              </a:spcAft>
              <a:buSzPts val="1300"/>
              <a:buChar char="●"/>
            </a:pPr>
            <a:r>
              <a:rPr lang="en"/>
              <a:t>Coda File System</a:t>
            </a:r>
            <a:endParaRPr/>
          </a:p>
          <a:p>
            <a:pPr indent="-298450" lvl="1" marL="914400" rtl="0">
              <a:spcBef>
                <a:spcPts val="0"/>
              </a:spcBef>
              <a:spcAft>
                <a:spcPts val="0"/>
              </a:spcAft>
              <a:buSzPts val="1100"/>
              <a:buChar char="○"/>
            </a:pPr>
            <a:r>
              <a:rPr lang="en"/>
              <a:t>operation shipping</a:t>
            </a:r>
            <a:endParaRPr/>
          </a:p>
          <a:p>
            <a:pPr indent="-298450" lvl="2" marL="1371600" rtl="0">
              <a:spcBef>
                <a:spcPts val="0"/>
              </a:spcBef>
              <a:spcAft>
                <a:spcPts val="0"/>
              </a:spcAft>
              <a:buSzPts val="1100"/>
              <a:buChar char="■"/>
            </a:pPr>
            <a:r>
              <a:rPr lang="en"/>
              <a:t> Clients log and send user operations (e.g., shell commands) to a server surrogate that replays the operations to regenerate the data. </a:t>
            </a:r>
            <a:endParaRPr/>
          </a:p>
          <a:p>
            <a:pPr indent="-311150" lvl="0" marL="457200" rtl="0">
              <a:spcBef>
                <a:spcPts val="0"/>
              </a:spcBef>
              <a:spcAft>
                <a:spcPts val="0"/>
              </a:spcAft>
              <a:buSzPts val="1300"/>
              <a:buChar char="●"/>
            </a:pPr>
            <a:r>
              <a:rPr lang="en"/>
              <a:t>principle of equivalence</a:t>
            </a:r>
            <a:endParaRPr/>
          </a:p>
          <a:p>
            <a:pPr indent="-298450" lvl="1" marL="914400" rtl="0">
              <a:spcBef>
                <a:spcPts val="0"/>
              </a:spcBef>
              <a:spcAft>
                <a:spcPts val="0"/>
              </a:spcAft>
              <a:buSzPts val="1100"/>
              <a:buChar char="○"/>
            </a:pPr>
            <a:r>
              <a:rPr lang="en"/>
              <a:t> one can represent data generated by computation either by value or by the log of inputs needed to reproduce the computation</a:t>
            </a:r>
            <a:endParaRPr/>
          </a:p>
          <a:p>
            <a:pPr indent="-311150" lvl="0" marL="457200" rtl="0">
              <a:spcBef>
                <a:spcPts val="0"/>
              </a:spcBef>
              <a:spcAft>
                <a:spcPts val="0"/>
              </a:spcAft>
              <a:buSzPts val="1300"/>
              <a:buChar char="●"/>
            </a:pPr>
            <a:r>
              <a:rPr lang="en"/>
              <a:t>New direction!</a:t>
            </a:r>
            <a:endParaRPr/>
          </a:p>
          <a:p>
            <a:pPr indent="-298450" lvl="1" marL="914400">
              <a:spcBef>
                <a:spcPts val="0"/>
              </a:spcBef>
              <a:spcAft>
                <a:spcPts val="0"/>
              </a:spcAft>
              <a:buSzPts val="1100"/>
              <a:buChar char="○"/>
            </a:pPr>
            <a:r>
              <a:rPr lang="en"/>
              <a:t>Representing data as a log of nondeterminism</a:t>
            </a:r>
            <a:endParaRPr/>
          </a:p>
        </p:txBody>
      </p:sp>
      <p:sp>
        <p:nvSpPr>
          <p:cNvPr id="301" name="Shape 30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Related works</a:t>
            </a:r>
            <a:endParaRPr/>
          </a:p>
        </p:txBody>
      </p:sp>
      <p:pic>
        <p:nvPicPr>
          <p:cNvPr id="302" name="Shape 302"/>
          <p:cNvPicPr preferRelativeResize="0"/>
          <p:nvPr/>
        </p:nvPicPr>
        <p:blipFill>
          <a:blip r:embed="rId3">
            <a:alphaModFix/>
          </a:blip>
          <a:stretch>
            <a:fillRect/>
          </a:stretch>
        </p:blipFill>
        <p:spPr>
          <a:xfrm>
            <a:off x="5211013" y="756875"/>
            <a:ext cx="3114675" cy="1466850"/>
          </a:xfrm>
          <a:prstGeom prst="rect">
            <a:avLst/>
          </a:prstGeom>
          <a:noFill/>
          <a:ln>
            <a:noFill/>
          </a:ln>
        </p:spPr>
      </p:pic>
      <p:sp>
        <p:nvSpPr>
          <p:cNvPr id="303" name="Shape 30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Motivation examples</a:t>
            </a:r>
            <a:endParaRPr/>
          </a:p>
        </p:txBody>
      </p:sp>
      <p:sp>
        <p:nvSpPr>
          <p:cNvPr id="309" name="Shape 30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Consider a simple application that reads in a data file, computes a statistical transformation over that data, and writes a timestamped summary to an output file</a:t>
            </a:r>
            <a:endParaRPr/>
          </a:p>
          <a:p>
            <a:pPr indent="-298450" lvl="1" marL="914400" rtl="0">
              <a:spcBef>
                <a:spcPts val="0"/>
              </a:spcBef>
              <a:spcAft>
                <a:spcPts val="0"/>
              </a:spcAft>
              <a:buSzPts val="1100"/>
              <a:buChar char="○"/>
            </a:pPr>
            <a:r>
              <a:rPr lang="en"/>
              <a:t>output data may be many megabytes in size</a:t>
            </a:r>
            <a:endParaRPr/>
          </a:p>
          <a:p>
            <a:pPr indent="-298450" lvl="1" marL="914400">
              <a:spcBef>
                <a:spcPts val="0"/>
              </a:spcBef>
              <a:spcAft>
                <a:spcPts val="0"/>
              </a:spcAft>
              <a:buSzPts val="1100"/>
              <a:buChar char="○"/>
            </a:pPr>
            <a:r>
              <a:rPr lang="en"/>
              <a:t>the program itself can be reproduced given a small log of determinism</a:t>
            </a:r>
            <a:endParaRPr/>
          </a:p>
        </p:txBody>
      </p:sp>
      <p:pic>
        <p:nvPicPr>
          <p:cNvPr id="310" name="Shape 310"/>
          <p:cNvPicPr preferRelativeResize="0"/>
          <p:nvPr/>
        </p:nvPicPr>
        <p:blipFill>
          <a:blip r:embed="rId3">
            <a:alphaModFix/>
          </a:blip>
          <a:stretch>
            <a:fillRect/>
          </a:stretch>
        </p:blipFill>
        <p:spPr>
          <a:xfrm>
            <a:off x="1127874" y="3087999"/>
            <a:ext cx="2862424" cy="1539575"/>
          </a:xfrm>
          <a:prstGeom prst="rect">
            <a:avLst/>
          </a:prstGeom>
          <a:noFill/>
          <a:ln>
            <a:noFill/>
          </a:ln>
        </p:spPr>
      </p:pic>
      <p:sp>
        <p:nvSpPr>
          <p:cNvPr id="311" name="Shape 3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Version Policy</a:t>
            </a:r>
            <a:endParaRPr/>
          </a:p>
        </p:txBody>
      </p:sp>
      <p:sp>
        <p:nvSpPr>
          <p:cNvPr id="317" name="Shape 31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No versioning</a:t>
            </a:r>
            <a:endParaRPr/>
          </a:p>
          <a:p>
            <a:pPr indent="-298450" lvl="1" marL="914400" rtl="0">
              <a:spcBef>
                <a:spcPts val="0"/>
              </a:spcBef>
              <a:spcAft>
                <a:spcPts val="0"/>
              </a:spcAft>
              <a:buSzPts val="1100"/>
              <a:buChar char="○"/>
            </a:pPr>
            <a:r>
              <a:rPr lang="en"/>
              <a:t>Knockoff retains only the current version of all files. For durability, a client sends a modified file to the server on close.</a:t>
            </a:r>
            <a:endParaRPr/>
          </a:p>
          <a:p>
            <a:pPr indent="-311150" lvl="0" marL="457200" rtl="0">
              <a:spcBef>
                <a:spcPts val="0"/>
              </a:spcBef>
              <a:spcAft>
                <a:spcPts val="0"/>
              </a:spcAft>
              <a:buSzPts val="1300"/>
              <a:buChar char="●"/>
            </a:pPr>
            <a:r>
              <a:rPr lang="en"/>
              <a:t>Version on close</a:t>
            </a:r>
            <a:endParaRPr/>
          </a:p>
          <a:p>
            <a:pPr indent="-298450" lvl="1" marL="914400" rtl="0">
              <a:spcBef>
                <a:spcPts val="0"/>
              </a:spcBef>
              <a:spcAft>
                <a:spcPts val="0"/>
              </a:spcAft>
              <a:buSzPts val="1100"/>
              <a:buChar char="○"/>
            </a:pPr>
            <a:r>
              <a:rPr lang="en"/>
              <a:t>Knockoff retains all past versions at close granularity; for past versions, Knockoff may store the actual data or the logs required to regenerate the data.</a:t>
            </a:r>
            <a:endParaRPr/>
          </a:p>
          <a:p>
            <a:pPr indent="-311150" lvl="0" marL="457200" rtl="0">
              <a:spcBef>
                <a:spcPts val="0"/>
              </a:spcBef>
              <a:spcAft>
                <a:spcPts val="0"/>
              </a:spcAft>
              <a:buSzPts val="1300"/>
              <a:buChar char="●"/>
            </a:pPr>
            <a:r>
              <a:rPr lang="en"/>
              <a:t>Version on write</a:t>
            </a:r>
            <a:endParaRPr/>
          </a:p>
          <a:p>
            <a:pPr indent="-298450" lvl="1" marL="914400" rtl="0">
              <a:spcBef>
                <a:spcPts val="0"/>
              </a:spcBef>
              <a:spcAft>
                <a:spcPts val="0"/>
              </a:spcAft>
              <a:buSzPts val="1100"/>
              <a:buChar char="○"/>
            </a:pPr>
            <a:r>
              <a:rPr lang="en"/>
              <a:t>Knockoff retains all past versions at write granularity. Every system call that modifies a file creates a new version, and Knockoff can reproduce all such versions.</a:t>
            </a:r>
            <a:endParaRPr/>
          </a:p>
          <a:p>
            <a:pPr indent="-311150" lvl="0" marL="457200" rtl="0">
              <a:spcBef>
                <a:spcPts val="0"/>
              </a:spcBef>
              <a:spcAft>
                <a:spcPts val="0"/>
              </a:spcAft>
              <a:buSzPts val="1300"/>
              <a:buChar char="●"/>
            </a:pPr>
            <a:r>
              <a:rPr lang="en"/>
              <a:t>Eidetic</a:t>
            </a:r>
            <a:endParaRPr/>
          </a:p>
          <a:p>
            <a:pPr indent="-298450" lvl="1" marL="914400">
              <a:spcBef>
                <a:spcPts val="0"/>
              </a:spcBef>
              <a:spcAft>
                <a:spcPts val="0"/>
              </a:spcAft>
              <a:buSzPts val="1100"/>
              <a:buChar char="○"/>
            </a:pPr>
            <a:r>
              <a:rPr lang="en"/>
              <a:t>Knockoff retains all past versions at instruction granularity. It can reproduce any computation or file data and determine the provenance of data via Arnold.</a:t>
            </a:r>
            <a:endParaRPr/>
          </a:p>
        </p:txBody>
      </p:sp>
      <p:sp>
        <p:nvSpPr>
          <p:cNvPr id="318" name="Shape 3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Motivation</a:t>
            </a:r>
            <a:endParaRPr/>
          </a:p>
        </p:txBody>
      </p:sp>
      <p:sp>
        <p:nvSpPr>
          <p:cNvPr id="101" name="Shape 10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55600" lvl="0" marL="457200" rtl="0">
              <a:spcBef>
                <a:spcPts val="0"/>
              </a:spcBef>
              <a:spcAft>
                <a:spcPts val="0"/>
              </a:spcAft>
              <a:buSzPts val="2000"/>
              <a:buChar char="-"/>
            </a:pPr>
            <a:r>
              <a:rPr lang="en" sz="2000"/>
              <a:t>G</a:t>
            </a:r>
            <a:r>
              <a:rPr lang="en" sz="2000"/>
              <a:t>eo-replicated systems pursue low visibility latency and high throughput.</a:t>
            </a:r>
            <a:endParaRPr sz="2000"/>
          </a:p>
          <a:p>
            <a:pPr indent="-355600" lvl="0" marL="457200" rtl="0">
              <a:spcBef>
                <a:spcPts val="0"/>
              </a:spcBef>
              <a:spcAft>
                <a:spcPts val="0"/>
              </a:spcAft>
              <a:buSzPts val="2000"/>
              <a:buChar char="-"/>
            </a:pPr>
            <a:r>
              <a:rPr lang="en" sz="2000"/>
              <a:t>Causal consistency is the strongest consistency level without compromising availability.</a:t>
            </a:r>
            <a:endParaRPr sz="2000"/>
          </a:p>
          <a:p>
            <a:pPr indent="-355600" lvl="0" marL="457200" rtl="0">
              <a:spcBef>
                <a:spcPts val="0"/>
              </a:spcBef>
              <a:spcAft>
                <a:spcPts val="0"/>
              </a:spcAft>
              <a:buSzPts val="2000"/>
              <a:buChar char="-"/>
            </a:pPr>
            <a:r>
              <a:rPr lang="en" sz="2000"/>
              <a:t>State-of-art solutions have different kinds of problems. </a:t>
            </a:r>
            <a:endParaRPr sz="2000"/>
          </a:p>
        </p:txBody>
      </p:sp>
      <p:sp>
        <p:nvSpPr>
          <p:cNvPr id="102" name="Shape 10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Files: values or operations?</a:t>
            </a:r>
            <a:endParaRPr/>
          </a:p>
        </p:txBody>
      </p:sp>
      <p:sp>
        <p:nvSpPr>
          <p:cNvPr id="324" name="Shape 3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Files that are large and generated by programs that are mostly deterministic (e.g., photo-editing software) are best represented by operation.</a:t>
            </a:r>
            <a:br>
              <a:rPr lang="en"/>
            </a:br>
            <a:endParaRPr/>
          </a:p>
          <a:p>
            <a:pPr indent="-311150" lvl="0" marL="457200">
              <a:spcBef>
                <a:spcPts val="0"/>
              </a:spcBef>
              <a:spcAft>
                <a:spcPts val="0"/>
              </a:spcAft>
              <a:buSzPts val="1300"/>
              <a:buChar char="●"/>
            </a:pPr>
            <a:r>
              <a:rPr lang="en"/>
              <a:t>files that are small and generated by programs that use a lot of nondeterministic data (e.g,. cryptographic key generation) are best represented by value.</a:t>
            </a:r>
            <a:endParaRPr/>
          </a:p>
        </p:txBody>
      </p:sp>
      <p:pic>
        <p:nvPicPr>
          <p:cNvPr id="325" name="Shape 325"/>
          <p:cNvPicPr preferRelativeResize="0"/>
          <p:nvPr/>
        </p:nvPicPr>
        <p:blipFill>
          <a:blip r:embed="rId3">
            <a:alphaModFix/>
          </a:blip>
          <a:stretch>
            <a:fillRect/>
          </a:stretch>
        </p:blipFill>
        <p:spPr>
          <a:xfrm>
            <a:off x="6634150" y="431275"/>
            <a:ext cx="1724050" cy="1724050"/>
          </a:xfrm>
          <a:prstGeom prst="rect">
            <a:avLst/>
          </a:prstGeom>
          <a:noFill/>
          <a:ln>
            <a:noFill/>
          </a:ln>
        </p:spPr>
      </p:pic>
      <p:sp>
        <p:nvSpPr>
          <p:cNvPr id="326" name="Shape 32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2" name="Shape 3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333" name="Shape 333"/>
          <p:cNvPicPr preferRelativeResize="0"/>
          <p:nvPr/>
        </p:nvPicPr>
        <p:blipFill>
          <a:blip r:embed="rId3">
            <a:alphaModFix/>
          </a:blip>
          <a:stretch>
            <a:fillRect/>
          </a:stretch>
        </p:blipFill>
        <p:spPr>
          <a:xfrm>
            <a:off x="1832850" y="171075"/>
            <a:ext cx="5479376" cy="4168900"/>
          </a:xfrm>
          <a:prstGeom prst="rect">
            <a:avLst/>
          </a:prstGeom>
          <a:noFill/>
          <a:ln>
            <a:noFill/>
          </a:ln>
        </p:spPr>
      </p:pic>
      <p:sp>
        <p:nvSpPr>
          <p:cNvPr id="334" name="Shape 33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Architecture</a:t>
            </a:r>
            <a:endParaRPr/>
          </a:p>
        </p:txBody>
      </p:sp>
      <p:sp>
        <p:nvSpPr>
          <p:cNvPr id="340" name="Shape 34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Knockoff is a client-server distributed file system</a:t>
            </a:r>
            <a:endParaRPr/>
          </a:p>
          <a:p>
            <a:pPr indent="-311150" lvl="0" marL="457200" rtl="0">
              <a:spcBef>
                <a:spcPts val="0"/>
              </a:spcBef>
              <a:spcAft>
                <a:spcPts val="0"/>
              </a:spcAft>
              <a:buSzPts val="1300"/>
              <a:buChar char="●"/>
            </a:pPr>
            <a:r>
              <a:rPr lang="en"/>
              <a:t>Client</a:t>
            </a:r>
            <a:endParaRPr/>
          </a:p>
          <a:p>
            <a:pPr indent="-298450" lvl="1" marL="914400" rtl="0">
              <a:spcBef>
                <a:spcPts val="0"/>
              </a:spcBef>
              <a:spcAft>
                <a:spcPts val="0"/>
              </a:spcAft>
              <a:buSzPts val="1100"/>
              <a:buChar char="○"/>
            </a:pPr>
            <a:r>
              <a:rPr lang="en"/>
              <a:t> stores file system data in four persistent caches to hide network latency.</a:t>
            </a:r>
            <a:endParaRPr/>
          </a:p>
          <a:p>
            <a:pPr indent="-298450" lvl="1" marL="914400" rtl="0">
              <a:spcBef>
                <a:spcPts val="0"/>
              </a:spcBef>
              <a:spcAft>
                <a:spcPts val="0"/>
              </a:spcAft>
              <a:buSzPts val="1100"/>
              <a:buChar char="○"/>
            </a:pPr>
            <a:r>
              <a:rPr lang="en"/>
              <a:t>The chunk cache stores the chunks generated by chunk-based deduplication for each file in the version cache</a:t>
            </a:r>
            <a:endParaRPr/>
          </a:p>
          <a:p>
            <a:pPr indent="-298450" lvl="1" marL="914400" rtl="0">
              <a:spcBef>
                <a:spcPts val="0"/>
              </a:spcBef>
              <a:spcAft>
                <a:spcPts val="0"/>
              </a:spcAft>
              <a:buSzPts val="1100"/>
              <a:buChar char="○"/>
            </a:pPr>
            <a:r>
              <a:rPr lang="en"/>
              <a:t>All client caches are managed via LRU eviction</a:t>
            </a:r>
            <a:endParaRPr/>
          </a:p>
          <a:p>
            <a:pPr indent="-311150" lvl="0" marL="457200" rtl="0">
              <a:spcBef>
                <a:spcPts val="0"/>
              </a:spcBef>
              <a:spcAft>
                <a:spcPts val="0"/>
              </a:spcAft>
              <a:buSzPts val="1300"/>
              <a:buChar char="●"/>
            </a:pPr>
            <a:r>
              <a:rPr lang="en"/>
              <a:t>Server</a:t>
            </a:r>
            <a:endParaRPr/>
          </a:p>
          <a:p>
            <a:pPr indent="-298450" lvl="1" marL="914400" rtl="0">
              <a:spcBef>
                <a:spcPts val="0"/>
              </a:spcBef>
              <a:spcAft>
                <a:spcPts val="0"/>
              </a:spcAft>
              <a:buSzPts val="1100"/>
              <a:buChar char="○"/>
            </a:pPr>
            <a:r>
              <a:rPr lang="en"/>
              <a:t>The server maintains analogs of these client stores.</a:t>
            </a:r>
            <a:endParaRPr/>
          </a:p>
          <a:p>
            <a:pPr indent="-298450" lvl="1" marL="914400" rtl="0">
              <a:spcBef>
                <a:spcPts val="0"/>
              </a:spcBef>
              <a:spcAft>
                <a:spcPts val="0"/>
              </a:spcAft>
              <a:buSzPts val="1100"/>
              <a:buChar char="○"/>
            </a:pPr>
            <a:r>
              <a:rPr lang="en"/>
              <a:t>the server maintains the version graph which relates file versions with the computation that produced the data. </a:t>
            </a:r>
            <a:endParaRPr/>
          </a:p>
        </p:txBody>
      </p:sp>
      <p:sp>
        <p:nvSpPr>
          <p:cNvPr id="341" name="Shape 34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Writing Data</a:t>
            </a:r>
            <a:endParaRPr/>
          </a:p>
        </p:txBody>
      </p:sp>
      <p:sp>
        <p:nvSpPr>
          <p:cNvPr id="347" name="Shape 34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Write by value or by logs?</a:t>
            </a:r>
            <a:endParaRPr/>
          </a:p>
          <a:p>
            <a:pPr indent="0" lvl="0" marL="0">
              <a:spcBef>
                <a:spcPts val="1600"/>
              </a:spcBef>
              <a:spcAft>
                <a:spcPts val="0"/>
              </a:spcAft>
              <a:buNone/>
            </a:pPr>
            <a:r>
              <a:rPr lang="en"/>
              <a:t>Let’s first do some calculation!</a:t>
            </a:r>
            <a:endParaRPr/>
          </a:p>
          <a:p>
            <a:pPr indent="-311150" lvl="0" marL="457200" rtl="0">
              <a:spcBef>
                <a:spcPts val="1600"/>
              </a:spcBef>
              <a:spcAft>
                <a:spcPts val="0"/>
              </a:spcAft>
              <a:buSzPts val="1300"/>
              <a:buChar char="●"/>
            </a:pPr>
            <a:r>
              <a:rPr lang="en"/>
              <a:t>cost(log) = size(log) ∗ cost(comm) +time(replay) ∗ cost(comp)</a:t>
            </a:r>
            <a:endParaRPr/>
          </a:p>
          <a:p>
            <a:pPr indent="-311150" lvl="0" marL="457200" rtl="0">
              <a:spcBef>
                <a:spcPts val="0"/>
              </a:spcBef>
              <a:spcAft>
                <a:spcPts val="0"/>
              </a:spcAft>
              <a:buSzPts val="1300"/>
              <a:buChar char="●"/>
            </a:pPr>
            <a:r>
              <a:rPr lang="en"/>
              <a:t>cost(data) = size(chunks) ∗ cost(comm)</a:t>
            </a:r>
            <a:endParaRPr/>
          </a:p>
          <a:p>
            <a:pPr indent="0" lvl="0" marL="0">
              <a:spcBef>
                <a:spcPts val="1600"/>
              </a:spcBef>
              <a:spcAft>
                <a:spcPts val="1600"/>
              </a:spcAft>
              <a:buNone/>
            </a:pPr>
            <a:r>
              <a:rPr lang="en"/>
              <a:t>Then we can choose</a:t>
            </a:r>
            <a:endParaRPr/>
          </a:p>
        </p:txBody>
      </p:sp>
      <p:pic>
        <p:nvPicPr>
          <p:cNvPr id="348" name="Shape 348"/>
          <p:cNvPicPr preferRelativeResize="0"/>
          <p:nvPr/>
        </p:nvPicPr>
        <p:blipFill>
          <a:blip r:embed="rId3">
            <a:alphaModFix/>
          </a:blip>
          <a:stretch>
            <a:fillRect/>
          </a:stretch>
        </p:blipFill>
        <p:spPr>
          <a:xfrm>
            <a:off x="7470950" y="956125"/>
            <a:ext cx="1238250" cy="971550"/>
          </a:xfrm>
          <a:prstGeom prst="rect">
            <a:avLst/>
          </a:prstGeom>
          <a:noFill/>
          <a:ln>
            <a:noFill/>
          </a:ln>
        </p:spPr>
      </p:pic>
      <p:pic>
        <p:nvPicPr>
          <p:cNvPr id="349" name="Shape 349"/>
          <p:cNvPicPr preferRelativeResize="0"/>
          <p:nvPr/>
        </p:nvPicPr>
        <p:blipFill>
          <a:blip r:embed="rId4">
            <a:alphaModFix/>
          </a:blip>
          <a:stretch>
            <a:fillRect/>
          </a:stretch>
        </p:blipFill>
        <p:spPr>
          <a:xfrm>
            <a:off x="7470944" y="3425519"/>
            <a:ext cx="1069550" cy="1069575"/>
          </a:xfrm>
          <a:prstGeom prst="rect">
            <a:avLst/>
          </a:prstGeom>
          <a:noFill/>
          <a:ln>
            <a:noFill/>
          </a:ln>
        </p:spPr>
      </p:pic>
      <p:sp>
        <p:nvSpPr>
          <p:cNvPr id="350" name="Shape 35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Writing Data</a:t>
            </a:r>
            <a:endParaRPr/>
          </a:p>
        </p:txBody>
      </p:sp>
      <p:sp>
        <p:nvSpPr>
          <p:cNvPr id="356" name="Shape 35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a:p>
          <a:p>
            <a:pPr indent="-311150" lvl="0" marL="457200" rtl="0">
              <a:spcBef>
                <a:spcPts val="1600"/>
              </a:spcBef>
              <a:spcAft>
                <a:spcPts val="0"/>
              </a:spcAft>
              <a:buSzPts val="1300"/>
              <a:buChar char="●"/>
            </a:pPr>
            <a:r>
              <a:rPr lang="en"/>
              <a:t> for long running applications</a:t>
            </a:r>
            <a:endParaRPr/>
          </a:p>
          <a:p>
            <a:pPr indent="-298450" lvl="1" marL="914400" rtl="0">
              <a:spcBef>
                <a:spcPts val="0"/>
              </a:spcBef>
              <a:spcAft>
                <a:spcPts val="0"/>
              </a:spcAft>
              <a:buSzPts val="1100"/>
              <a:buChar char="○"/>
            </a:pPr>
            <a:r>
              <a:rPr lang="en"/>
              <a:t>Knockoff predicts this by looking at a history of cost(data)/cost(log) ratios for the application</a:t>
            </a:r>
            <a:endParaRPr/>
          </a:p>
          <a:p>
            <a:pPr indent="-311150" lvl="0" marL="457200" rtl="0">
              <a:spcBef>
                <a:spcPts val="0"/>
              </a:spcBef>
              <a:spcAft>
                <a:spcPts val="0"/>
              </a:spcAft>
              <a:buSzPts val="1300"/>
              <a:buChar char="●"/>
            </a:pPr>
            <a:r>
              <a:rPr lang="en"/>
              <a:t>Different policy</a:t>
            </a:r>
            <a:endParaRPr/>
          </a:p>
        </p:txBody>
      </p:sp>
      <p:sp>
        <p:nvSpPr>
          <p:cNvPr id="357" name="Shape 35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Storing Data</a:t>
            </a:r>
            <a:endParaRPr/>
          </a:p>
        </p:txBody>
      </p:sp>
      <p:sp>
        <p:nvSpPr>
          <p:cNvPr id="363" name="Shape 36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Same method as writing data? However</a:t>
            </a:r>
            <a:endParaRPr/>
          </a:p>
          <a:p>
            <a:pPr indent="-311150" lvl="0" marL="457200" rtl="0">
              <a:spcBef>
                <a:spcPts val="1600"/>
              </a:spcBef>
              <a:spcAft>
                <a:spcPts val="0"/>
              </a:spcAft>
              <a:buSzPts val="1300"/>
              <a:buChar char="●"/>
            </a:pPr>
            <a:r>
              <a:rPr lang="en"/>
              <a:t>storing files by operation delays future reads of that data</a:t>
            </a:r>
            <a:endParaRPr/>
          </a:p>
          <a:p>
            <a:pPr indent="-311150" lvl="0" marL="457200" rtl="0">
              <a:spcBef>
                <a:spcPts val="0"/>
              </a:spcBef>
              <a:spcAft>
                <a:spcPts val="0"/>
              </a:spcAft>
              <a:buSzPts val="1300"/>
              <a:buChar char="●"/>
            </a:pPr>
            <a:r>
              <a:rPr lang="en"/>
              <a:t>Knockoff currently stores the current version of every file by value so that its read performance for current file data is the same as that of a traditional file system.</a:t>
            </a:r>
            <a:endParaRPr/>
          </a:p>
          <a:p>
            <a:pPr indent="-311150" lvl="0" marL="457200" rtl="0">
              <a:spcBef>
                <a:spcPts val="0"/>
              </a:spcBef>
              <a:spcAft>
                <a:spcPts val="0"/>
              </a:spcAft>
              <a:buSzPts val="1300"/>
              <a:buChar char="●"/>
            </a:pPr>
            <a:r>
              <a:rPr lang="en"/>
              <a:t> Knockoff may store past versions by operation </a:t>
            </a:r>
            <a:endParaRPr/>
          </a:p>
          <a:p>
            <a:pPr indent="-311150" lvl="0" marL="457200" rtl="0">
              <a:spcBef>
                <a:spcPts val="0"/>
              </a:spcBef>
              <a:spcAft>
                <a:spcPts val="0"/>
              </a:spcAft>
              <a:buSzPts val="1300"/>
              <a:buChar char="●"/>
            </a:pPr>
            <a:r>
              <a:rPr lang="en"/>
              <a:t>Maximum materialization delay</a:t>
            </a:r>
            <a:endParaRPr/>
          </a:p>
          <a:p>
            <a:pPr indent="-298450" lvl="1" marL="914400">
              <a:spcBef>
                <a:spcPts val="0"/>
              </a:spcBef>
              <a:spcAft>
                <a:spcPts val="0"/>
              </a:spcAft>
              <a:buSzPts val="1100"/>
              <a:buChar char="○"/>
            </a:pPr>
            <a:r>
              <a:rPr lang="en"/>
              <a:t>Time bound for reconstructing any version</a:t>
            </a:r>
            <a:endParaRPr/>
          </a:p>
        </p:txBody>
      </p:sp>
      <p:sp>
        <p:nvSpPr>
          <p:cNvPr id="364" name="Shape 36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Regeneration time vs Materialization delay</a:t>
            </a:r>
            <a:endParaRPr/>
          </a:p>
        </p:txBody>
      </p:sp>
      <p:sp>
        <p:nvSpPr>
          <p:cNvPr id="370" name="Shape 37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the recomputation time is unbounded due to recursive dependencies.</a:t>
            </a:r>
            <a:endParaRPr/>
          </a:p>
          <a:p>
            <a:pPr indent="-311150" lvl="0" marL="457200" rtl="0">
              <a:spcBef>
                <a:spcPts val="0"/>
              </a:spcBef>
              <a:spcAft>
                <a:spcPts val="0"/>
              </a:spcAft>
              <a:buSzPts val="1300"/>
              <a:buChar char="●"/>
            </a:pPr>
            <a:r>
              <a:rPr lang="en"/>
              <a:t>To limit the time to reproduce past versions, Knockoff selectively stores some past versions by value</a:t>
            </a:r>
            <a:endParaRPr/>
          </a:p>
          <a:p>
            <a:pPr indent="0" lvl="0" marL="0" rtl="0">
              <a:spcBef>
                <a:spcPts val="1600"/>
              </a:spcBef>
              <a:spcAft>
                <a:spcPts val="0"/>
              </a:spcAft>
              <a:buNone/>
            </a:pPr>
            <a:r>
              <a:rPr lang="en"/>
              <a:t>Materialization                                                                                                                                                                                                                                            </a:t>
            </a:r>
            <a:endParaRPr/>
          </a:p>
          <a:p>
            <a:pPr indent="0" lvl="0" marL="0">
              <a:spcBef>
                <a:spcPts val="1600"/>
              </a:spcBef>
              <a:spcAft>
                <a:spcPts val="1600"/>
              </a:spcAft>
              <a:buNone/>
            </a:pPr>
            <a:r>
              <a:rPr lang="en"/>
              <a:t>Delay = 60s</a:t>
            </a:r>
            <a:endParaRPr/>
          </a:p>
        </p:txBody>
      </p:sp>
      <p:pic>
        <p:nvPicPr>
          <p:cNvPr id="371" name="Shape 371"/>
          <p:cNvPicPr preferRelativeResize="0"/>
          <p:nvPr/>
        </p:nvPicPr>
        <p:blipFill>
          <a:blip r:embed="rId3">
            <a:alphaModFix/>
          </a:blip>
          <a:stretch>
            <a:fillRect/>
          </a:stretch>
        </p:blipFill>
        <p:spPr>
          <a:xfrm>
            <a:off x="2051725" y="2669369"/>
            <a:ext cx="1709950" cy="2374425"/>
          </a:xfrm>
          <a:prstGeom prst="rect">
            <a:avLst/>
          </a:prstGeom>
          <a:noFill/>
          <a:ln>
            <a:noFill/>
          </a:ln>
        </p:spPr>
      </p:pic>
      <p:pic>
        <p:nvPicPr>
          <p:cNvPr id="372" name="Shape 372"/>
          <p:cNvPicPr preferRelativeResize="0"/>
          <p:nvPr/>
        </p:nvPicPr>
        <p:blipFill>
          <a:blip r:embed="rId4">
            <a:alphaModFix/>
          </a:blip>
          <a:stretch>
            <a:fillRect/>
          </a:stretch>
        </p:blipFill>
        <p:spPr>
          <a:xfrm>
            <a:off x="4544425" y="2612444"/>
            <a:ext cx="1664250" cy="2531049"/>
          </a:xfrm>
          <a:prstGeom prst="rect">
            <a:avLst/>
          </a:prstGeom>
          <a:noFill/>
          <a:ln>
            <a:noFill/>
          </a:ln>
        </p:spPr>
      </p:pic>
      <p:sp>
        <p:nvSpPr>
          <p:cNvPr id="373" name="Shape 37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Optimize (log compression)</a:t>
            </a:r>
            <a:endParaRPr/>
          </a:p>
        </p:txBody>
      </p:sp>
      <p:sp>
        <p:nvSpPr>
          <p:cNvPr id="379" name="Shape 37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Chunk-based deduplication is effective for file data, it can be also applied to logs?</a:t>
            </a:r>
            <a:endParaRPr/>
          </a:p>
          <a:p>
            <a:pPr indent="-298450" lvl="1" marL="914400" rtl="0">
              <a:spcBef>
                <a:spcPts val="0"/>
              </a:spcBef>
              <a:spcAft>
                <a:spcPts val="0"/>
              </a:spcAft>
              <a:buSzPts val="1100"/>
              <a:buChar char="○"/>
            </a:pPr>
            <a:r>
              <a:rPr lang="en"/>
              <a:t>33% reduction!</a:t>
            </a:r>
            <a:endParaRPr/>
          </a:p>
          <a:p>
            <a:pPr indent="-311150" lvl="0" marL="457200" rtl="0">
              <a:spcBef>
                <a:spcPts val="0"/>
              </a:spcBef>
              <a:spcAft>
                <a:spcPts val="0"/>
              </a:spcAft>
              <a:buSzPts val="1300"/>
              <a:buChar char="●"/>
            </a:pPr>
            <a:r>
              <a:rPr lang="en"/>
              <a:t>Delta encoding</a:t>
            </a:r>
            <a:endParaRPr/>
          </a:p>
          <a:p>
            <a:pPr indent="-298450" lvl="1" marL="914400">
              <a:spcBef>
                <a:spcPts val="0"/>
              </a:spcBef>
              <a:spcAft>
                <a:spcPts val="0"/>
              </a:spcAft>
              <a:buSzPts val="1100"/>
              <a:buChar char="○"/>
            </a:pPr>
            <a:r>
              <a:rPr lang="en"/>
              <a:t> 42% reduction!</a:t>
            </a:r>
            <a:endParaRPr/>
          </a:p>
        </p:txBody>
      </p:sp>
      <p:sp>
        <p:nvSpPr>
          <p:cNvPr id="380" name="Shape 38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Evaluation</a:t>
            </a:r>
            <a:endParaRPr/>
          </a:p>
        </p:txBody>
      </p:sp>
      <p:sp>
        <p:nvSpPr>
          <p:cNvPr id="386" name="Shape 38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evaluation answers the following questions:</a:t>
            </a:r>
            <a:endParaRPr/>
          </a:p>
          <a:p>
            <a:pPr indent="-311150" lvl="0" marL="457200" rtl="0">
              <a:spcBef>
                <a:spcPts val="1600"/>
              </a:spcBef>
              <a:spcAft>
                <a:spcPts val="0"/>
              </a:spcAft>
              <a:buSzPts val="1300"/>
              <a:buChar char="●"/>
            </a:pPr>
            <a:r>
              <a:rPr lang="en"/>
              <a:t>How much does Knockoff reduce bandwidth usage compared to current cloud storage solutions? </a:t>
            </a:r>
            <a:endParaRPr/>
          </a:p>
          <a:p>
            <a:pPr indent="-311150" lvl="0" marL="457200" rtl="0">
              <a:spcBef>
                <a:spcPts val="0"/>
              </a:spcBef>
              <a:spcAft>
                <a:spcPts val="0"/>
              </a:spcAft>
              <a:buSzPts val="1300"/>
              <a:buChar char="●"/>
            </a:pPr>
            <a:r>
              <a:rPr lang="en"/>
              <a:t>How much does Knockoff reduce communication and storage costs? </a:t>
            </a:r>
            <a:endParaRPr/>
          </a:p>
          <a:p>
            <a:pPr indent="-311150" lvl="0" marL="457200" rtl="0">
              <a:spcBef>
                <a:spcPts val="0"/>
              </a:spcBef>
              <a:spcAft>
                <a:spcPts val="0"/>
              </a:spcAft>
              <a:buSzPts val="1300"/>
              <a:buChar char="●"/>
            </a:pPr>
            <a:r>
              <a:rPr lang="en"/>
              <a:t>What is Knockoff’s performance overhead? </a:t>
            </a:r>
            <a:endParaRPr/>
          </a:p>
          <a:p>
            <a:pPr indent="-311150" lvl="0" marL="457200">
              <a:spcBef>
                <a:spcPts val="0"/>
              </a:spcBef>
              <a:spcAft>
                <a:spcPts val="0"/>
              </a:spcAft>
              <a:buSzPts val="1300"/>
              <a:buChar char="●"/>
            </a:pPr>
            <a:r>
              <a:rPr lang="en"/>
              <a:t>How effective is log compression?</a:t>
            </a:r>
            <a:endParaRPr/>
          </a:p>
        </p:txBody>
      </p:sp>
      <p:sp>
        <p:nvSpPr>
          <p:cNvPr id="387" name="Shape 38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Experimental setup</a:t>
            </a:r>
            <a:endParaRPr/>
          </a:p>
        </p:txBody>
      </p:sp>
      <p:sp>
        <p:nvSpPr>
          <p:cNvPr id="393" name="Shape 39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User study </a:t>
            </a:r>
            <a:endParaRPr/>
          </a:p>
          <a:p>
            <a:pPr indent="-298450" lvl="1" marL="914400" rtl="0">
              <a:spcBef>
                <a:spcPts val="0"/>
              </a:spcBef>
              <a:spcAft>
                <a:spcPts val="0"/>
              </a:spcAft>
              <a:buSzPts val="1100"/>
              <a:buChar char="○"/>
            </a:pPr>
            <a:r>
              <a:rPr lang="en"/>
              <a:t>8 participants performed several simple tasks in one hour</a:t>
            </a:r>
            <a:endParaRPr/>
          </a:p>
          <a:p>
            <a:pPr indent="-311150" lvl="0" marL="457200" rtl="0">
              <a:spcBef>
                <a:spcPts val="0"/>
              </a:spcBef>
              <a:spcAft>
                <a:spcPts val="0"/>
              </a:spcAft>
              <a:buSzPts val="1300"/>
              <a:buChar char="●"/>
            </a:pPr>
            <a:r>
              <a:rPr lang="en"/>
              <a:t> 20-day study </a:t>
            </a:r>
            <a:endParaRPr/>
          </a:p>
          <a:p>
            <a:pPr indent="-298450" lvl="1" marL="914400" rtl="0">
              <a:spcBef>
                <a:spcPts val="0"/>
              </a:spcBef>
              <a:spcAft>
                <a:spcPts val="0"/>
              </a:spcAft>
              <a:buSzPts val="1100"/>
              <a:buChar char="○"/>
            </a:pPr>
            <a:r>
              <a:rPr lang="en"/>
              <a:t>A single-user longitudinal study </a:t>
            </a:r>
            <a:endParaRPr/>
          </a:p>
          <a:p>
            <a:pPr indent="-311150" lvl="0" marL="457200" rtl="0">
              <a:spcBef>
                <a:spcPts val="0"/>
              </a:spcBef>
              <a:spcAft>
                <a:spcPts val="0"/>
              </a:spcAft>
              <a:buSzPts val="1300"/>
              <a:buChar char="●"/>
            </a:pPr>
            <a:r>
              <a:rPr lang="en"/>
              <a:t>A variety of programs used </a:t>
            </a:r>
            <a:endParaRPr/>
          </a:p>
          <a:p>
            <a:pPr indent="-298450" lvl="1" marL="914400" rtl="0">
              <a:spcBef>
                <a:spcPts val="0"/>
              </a:spcBef>
              <a:spcAft>
                <a:spcPts val="0"/>
              </a:spcAft>
              <a:buSzPts val="1100"/>
              <a:buChar char="○"/>
            </a:pPr>
            <a:r>
              <a:rPr lang="en"/>
              <a:t>Various Linux utilities, text editors and programming languages</a:t>
            </a:r>
            <a:endParaRPr/>
          </a:p>
        </p:txBody>
      </p:sp>
      <p:sp>
        <p:nvSpPr>
          <p:cNvPr id="394" name="Shape 39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Background: Geo-replicated systems</a:t>
            </a:r>
            <a:endParaRPr/>
          </a:p>
        </p:txBody>
      </p:sp>
      <p:sp>
        <p:nvSpPr>
          <p:cNvPr id="108" name="Shape 10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000"/>
              <a:t>For example, imaging facebook </a:t>
            </a:r>
            <a:r>
              <a:rPr lang="en" sz="2000"/>
              <a:t>datacenters</a:t>
            </a:r>
            <a:r>
              <a:rPr lang="en" sz="2000"/>
              <a:t>…</a:t>
            </a:r>
            <a:endParaRPr sz="2000"/>
          </a:p>
          <a:p>
            <a:pPr indent="-355600" lvl="0" marL="457200" rtl="0">
              <a:spcBef>
                <a:spcPts val="1600"/>
              </a:spcBef>
              <a:spcAft>
                <a:spcPts val="0"/>
              </a:spcAft>
              <a:buSzPts val="2000"/>
              <a:buChar char="-"/>
            </a:pPr>
            <a:r>
              <a:rPr lang="en" sz="2000"/>
              <a:t>Located around the globe to provide low-latency service.</a:t>
            </a:r>
            <a:endParaRPr sz="2000"/>
          </a:p>
          <a:p>
            <a:pPr indent="-355600" lvl="0" marL="457200" rtl="0">
              <a:spcBef>
                <a:spcPts val="0"/>
              </a:spcBef>
              <a:spcAft>
                <a:spcPts val="0"/>
              </a:spcAft>
              <a:buSzPts val="2000"/>
              <a:buChar char="-"/>
            </a:pPr>
            <a:r>
              <a:rPr lang="en" sz="2000"/>
              <a:t>Data are synchronized across the data centers.</a:t>
            </a:r>
            <a:endParaRPr sz="2000"/>
          </a:p>
          <a:p>
            <a:pPr indent="-355600" lvl="0" marL="457200">
              <a:spcBef>
                <a:spcPts val="0"/>
              </a:spcBef>
              <a:spcAft>
                <a:spcPts val="0"/>
              </a:spcAft>
              <a:buSzPts val="2000"/>
              <a:buChar char="-"/>
            </a:pPr>
            <a:r>
              <a:rPr lang="en" sz="2000"/>
              <a:t>Causal consistency needs to be implemented</a:t>
            </a:r>
            <a:endParaRPr sz="2000"/>
          </a:p>
        </p:txBody>
      </p:sp>
      <p:sp>
        <p:nvSpPr>
          <p:cNvPr id="109" name="Shape 10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10" name="Shape 110"/>
          <p:cNvSpPr txBox="1"/>
          <p:nvPr/>
        </p:nvSpPr>
        <p:spPr>
          <a:xfrm>
            <a:off x="1517225" y="3819975"/>
            <a:ext cx="5670600" cy="1000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Bob is in hospital (US) -&gt; Bob is ok (EU) -&gt; That’s great! (CA)</a:t>
            </a:r>
            <a:endParaRPr/>
          </a:p>
          <a:p>
            <a:pPr indent="0" lvl="0" marL="0">
              <a:spcBef>
                <a:spcPts val="0"/>
              </a:spcBef>
              <a:spcAft>
                <a:spcPts val="0"/>
              </a:spcAft>
              <a:buNone/>
            </a:pPr>
            <a:r>
              <a:rPr lang="en"/>
              <a:t>EU server and CA server synchronize data to US server.</a:t>
            </a:r>
            <a:endParaRPr/>
          </a:p>
          <a:p>
            <a:pPr indent="0" lvl="0" marL="0">
              <a:spcBef>
                <a:spcPts val="0"/>
              </a:spcBef>
              <a:spcAft>
                <a:spcPts val="0"/>
              </a:spcAft>
              <a:buNone/>
            </a:pPr>
            <a:r>
              <a:rPr lang="en"/>
              <a:t>Message from CA server may arrive earlier.</a:t>
            </a:r>
            <a:endParaRPr/>
          </a:p>
          <a:p>
            <a:pPr indent="0" lvl="0" marL="0">
              <a:spcBef>
                <a:spcPts val="0"/>
              </a:spcBef>
              <a:spcAft>
                <a:spcPts val="0"/>
              </a:spcAft>
              <a:buNone/>
            </a:pPr>
            <a:r>
              <a:rPr lang="en"/>
              <a:t>US server see: Bob is in hospital -&gt; That’s great -&gt; Bob is ok</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Bandwidth savings</a:t>
            </a:r>
            <a:endParaRPr/>
          </a:p>
        </p:txBody>
      </p:sp>
      <p:sp>
        <p:nvSpPr>
          <p:cNvPr id="400" name="Shape 40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20 days study</a:t>
            </a:r>
            <a:endParaRPr/>
          </a:p>
        </p:txBody>
      </p:sp>
      <p:pic>
        <p:nvPicPr>
          <p:cNvPr id="401" name="Shape 401"/>
          <p:cNvPicPr preferRelativeResize="0"/>
          <p:nvPr/>
        </p:nvPicPr>
        <p:blipFill>
          <a:blip r:embed="rId3">
            <a:alphaModFix/>
          </a:blip>
          <a:stretch>
            <a:fillRect/>
          </a:stretch>
        </p:blipFill>
        <p:spPr>
          <a:xfrm>
            <a:off x="3905875" y="1264775"/>
            <a:ext cx="5160874" cy="3511450"/>
          </a:xfrm>
          <a:prstGeom prst="rect">
            <a:avLst/>
          </a:prstGeom>
          <a:noFill/>
          <a:ln>
            <a:noFill/>
          </a:ln>
        </p:spPr>
      </p:pic>
      <p:sp>
        <p:nvSpPr>
          <p:cNvPr id="402" name="Shape 40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Storage savings</a:t>
            </a:r>
            <a:endParaRPr/>
          </a:p>
        </p:txBody>
      </p:sp>
      <p:sp>
        <p:nvSpPr>
          <p:cNvPr id="408" name="Shape 40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20 days study</a:t>
            </a:r>
            <a:endParaRPr/>
          </a:p>
        </p:txBody>
      </p:sp>
      <p:pic>
        <p:nvPicPr>
          <p:cNvPr id="409" name="Shape 409"/>
          <p:cNvPicPr preferRelativeResize="0"/>
          <p:nvPr/>
        </p:nvPicPr>
        <p:blipFill>
          <a:blip r:embed="rId3">
            <a:alphaModFix/>
          </a:blip>
          <a:stretch>
            <a:fillRect/>
          </a:stretch>
        </p:blipFill>
        <p:spPr>
          <a:xfrm>
            <a:off x="3895200" y="794388"/>
            <a:ext cx="5152849" cy="3554725"/>
          </a:xfrm>
          <a:prstGeom prst="rect">
            <a:avLst/>
          </a:prstGeom>
          <a:noFill/>
          <a:ln>
            <a:noFill/>
          </a:ln>
        </p:spPr>
      </p:pic>
      <p:sp>
        <p:nvSpPr>
          <p:cNvPr id="410" name="Shape 4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Shape 4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Communication cost savings</a:t>
            </a:r>
            <a:endParaRPr/>
          </a:p>
        </p:txBody>
      </p:sp>
      <p:sp>
        <p:nvSpPr>
          <p:cNvPr id="416" name="Shape 4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417" name="Shape 417"/>
          <p:cNvPicPr preferRelativeResize="0"/>
          <p:nvPr/>
        </p:nvPicPr>
        <p:blipFill>
          <a:blip r:embed="rId3">
            <a:alphaModFix/>
          </a:blip>
          <a:stretch>
            <a:fillRect/>
          </a:stretch>
        </p:blipFill>
        <p:spPr>
          <a:xfrm>
            <a:off x="1800" y="2734021"/>
            <a:ext cx="9144000" cy="1605958"/>
          </a:xfrm>
          <a:prstGeom prst="rect">
            <a:avLst/>
          </a:prstGeom>
          <a:noFill/>
          <a:ln>
            <a:noFill/>
          </a:ln>
        </p:spPr>
      </p:pic>
      <p:sp>
        <p:nvSpPr>
          <p:cNvPr id="418" name="Shape 4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Performance overhead</a:t>
            </a:r>
            <a:endParaRPr/>
          </a:p>
        </p:txBody>
      </p:sp>
      <p:sp>
        <p:nvSpPr>
          <p:cNvPr id="424" name="Shape 42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measured this overhead by compiling libelf-0.8.9 </a:t>
            </a:r>
            <a:endParaRPr/>
          </a:p>
          <a:p>
            <a:pPr indent="0" lvl="0" marL="0">
              <a:spcBef>
                <a:spcPts val="1600"/>
              </a:spcBef>
              <a:spcAft>
                <a:spcPts val="0"/>
              </a:spcAft>
              <a:buNone/>
            </a:pPr>
            <a:r>
              <a:rPr lang="en"/>
              <a:t>with all source files, executables, </a:t>
            </a:r>
            <a:endParaRPr/>
          </a:p>
          <a:p>
            <a:pPr indent="0" lvl="0" marL="0">
              <a:spcBef>
                <a:spcPts val="1600"/>
              </a:spcBef>
              <a:spcAft>
                <a:spcPts val="0"/>
              </a:spcAft>
              <a:buNone/>
            </a:pPr>
            <a:r>
              <a:rPr lang="en"/>
              <a:t>and compilation outputs stored in Knockoff</a:t>
            </a:r>
            <a:endParaRPr/>
          </a:p>
          <a:p>
            <a:pPr indent="0" lvl="0" marL="0">
              <a:spcBef>
                <a:spcPts val="1600"/>
              </a:spcBef>
              <a:spcAft>
                <a:spcPts val="0"/>
              </a:spcAft>
              <a:buNone/>
            </a:pPr>
            <a:r>
              <a:t/>
            </a:r>
            <a:endParaRPr/>
          </a:p>
          <a:p>
            <a:pPr indent="0" lvl="0" marL="0">
              <a:spcBef>
                <a:spcPts val="1600"/>
              </a:spcBef>
              <a:spcAft>
                <a:spcPts val="1600"/>
              </a:spcAft>
              <a:buNone/>
            </a:pPr>
            <a:r>
              <a:rPr lang="en"/>
              <a:t>7-8% performance overheads.</a:t>
            </a:r>
            <a:endParaRPr/>
          </a:p>
        </p:txBody>
      </p:sp>
      <p:pic>
        <p:nvPicPr>
          <p:cNvPr id="425" name="Shape 425"/>
          <p:cNvPicPr preferRelativeResize="0"/>
          <p:nvPr/>
        </p:nvPicPr>
        <p:blipFill>
          <a:blip r:embed="rId3">
            <a:alphaModFix/>
          </a:blip>
          <a:stretch>
            <a:fillRect/>
          </a:stretch>
        </p:blipFill>
        <p:spPr>
          <a:xfrm>
            <a:off x="4688220" y="1375495"/>
            <a:ext cx="3938650" cy="2709600"/>
          </a:xfrm>
          <a:prstGeom prst="rect">
            <a:avLst/>
          </a:prstGeom>
          <a:noFill/>
          <a:ln>
            <a:noFill/>
          </a:ln>
        </p:spPr>
      </p:pic>
      <p:sp>
        <p:nvSpPr>
          <p:cNvPr id="426" name="Shape 42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Conclusion &amp; takeaway</a:t>
            </a:r>
            <a:endParaRPr/>
          </a:p>
        </p:txBody>
      </p:sp>
      <p:sp>
        <p:nvSpPr>
          <p:cNvPr id="432" name="Shape 43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A new dimension for reducing costs</a:t>
            </a:r>
            <a:endParaRPr/>
          </a:p>
          <a:p>
            <a:pPr indent="-311150" lvl="0" marL="457200" rtl="0">
              <a:spcBef>
                <a:spcPts val="0"/>
              </a:spcBef>
              <a:spcAft>
                <a:spcPts val="0"/>
              </a:spcAft>
              <a:buSzPts val="1300"/>
              <a:buChar char="●"/>
            </a:pPr>
            <a:r>
              <a:rPr lang="en"/>
              <a:t>Selectively substitute computation for data</a:t>
            </a:r>
            <a:endParaRPr/>
          </a:p>
          <a:p>
            <a:pPr indent="-311150" lvl="0" marL="457200">
              <a:spcBef>
                <a:spcPts val="0"/>
              </a:spcBef>
              <a:spcAft>
                <a:spcPts val="0"/>
              </a:spcAft>
              <a:buSzPts val="1300"/>
              <a:buChar char="●"/>
            </a:pPr>
            <a:r>
              <a:rPr lang="en"/>
              <a:t>A general-purpose system for deterministic recomputation</a:t>
            </a:r>
            <a:endParaRPr/>
          </a:p>
        </p:txBody>
      </p:sp>
      <p:sp>
        <p:nvSpPr>
          <p:cNvPr id="433" name="Shape 4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Shape 438"/>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Discussion</a:t>
            </a:r>
            <a:endParaRPr/>
          </a:p>
        </p:txBody>
      </p:sp>
      <p:sp>
        <p:nvSpPr>
          <p:cNvPr id="439" name="Shape 439"/>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
              <a:t>Present by Zhuang Zuo</a:t>
            </a:r>
            <a:endParaRPr/>
          </a:p>
        </p:txBody>
      </p:sp>
      <p:sp>
        <p:nvSpPr>
          <p:cNvPr id="440" name="Shape 44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Eunomia</a:t>
            </a:r>
            <a:endParaRPr/>
          </a:p>
        </p:txBody>
      </p:sp>
      <p:sp>
        <p:nvSpPr>
          <p:cNvPr id="446" name="Shape 44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t>How nodes work in each partition?</a:t>
            </a:r>
            <a:endParaRPr b="1" sz="1800"/>
          </a:p>
          <a:p>
            <a:pPr indent="-311150" lvl="0" marL="457200" marR="0" rtl="0" algn="l">
              <a:lnSpc>
                <a:spcPct val="115000"/>
              </a:lnSpc>
              <a:spcBef>
                <a:spcPts val="1600"/>
              </a:spcBef>
              <a:spcAft>
                <a:spcPts val="0"/>
              </a:spcAft>
              <a:buSzPts val="1300"/>
              <a:buChar char="-"/>
            </a:pPr>
            <a:r>
              <a:rPr lang="en"/>
              <a:t>S</a:t>
            </a:r>
            <a:r>
              <a:rPr lang="en"/>
              <a:t>ynchronized? Performance drop?</a:t>
            </a:r>
            <a:endParaRPr/>
          </a:p>
          <a:p>
            <a:pPr indent="-311150" lvl="0" marL="457200" marR="0" rtl="0" algn="l">
              <a:lnSpc>
                <a:spcPct val="115000"/>
              </a:lnSpc>
              <a:spcBef>
                <a:spcPts val="0"/>
              </a:spcBef>
              <a:spcAft>
                <a:spcPts val="0"/>
              </a:spcAft>
              <a:buSzPts val="1300"/>
              <a:buChar char="-"/>
            </a:pPr>
            <a:r>
              <a:rPr lang="en"/>
              <a:t>ASynchronized? Timestamp problem?</a:t>
            </a:r>
            <a:endParaRPr sz="2000"/>
          </a:p>
        </p:txBody>
      </p:sp>
      <p:sp>
        <p:nvSpPr>
          <p:cNvPr id="447" name="Shape 44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Shape 45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Eunomia</a:t>
            </a:r>
            <a:endParaRPr/>
          </a:p>
        </p:txBody>
      </p:sp>
      <p:sp>
        <p:nvSpPr>
          <p:cNvPr id="453" name="Shape 45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What will happen if one partition failed?</a:t>
            </a:r>
            <a:endParaRPr/>
          </a:p>
          <a:p>
            <a:pPr indent="-311150" lvl="0" marL="457200" marR="0" rtl="0" algn="l">
              <a:lnSpc>
                <a:spcPct val="115000"/>
              </a:lnSpc>
              <a:spcBef>
                <a:spcPts val="1600"/>
              </a:spcBef>
              <a:spcAft>
                <a:spcPts val="0"/>
              </a:spcAft>
              <a:buSzPts val="1300"/>
              <a:buChar char="-"/>
            </a:pPr>
            <a:r>
              <a:rPr lang="en"/>
              <a:t>All System halt?</a:t>
            </a:r>
            <a:endParaRPr/>
          </a:p>
          <a:p>
            <a:pPr indent="-311150" lvl="0" marL="457200" marR="0" rtl="0" algn="l">
              <a:lnSpc>
                <a:spcPct val="115000"/>
              </a:lnSpc>
              <a:spcBef>
                <a:spcPts val="0"/>
              </a:spcBef>
              <a:spcAft>
                <a:spcPts val="0"/>
              </a:spcAft>
              <a:buSzPts val="1300"/>
              <a:buChar char="-"/>
            </a:pPr>
            <a:r>
              <a:rPr lang="en"/>
              <a:t>Solutions?</a:t>
            </a:r>
            <a:endParaRPr/>
          </a:p>
        </p:txBody>
      </p:sp>
      <p:sp>
        <p:nvSpPr>
          <p:cNvPr id="454" name="Shape 45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Eunomia</a:t>
            </a:r>
            <a:endParaRPr/>
          </a:p>
          <a:p>
            <a:pPr indent="0" lvl="0" marL="0">
              <a:spcBef>
                <a:spcPts val="0"/>
              </a:spcBef>
              <a:spcAft>
                <a:spcPts val="0"/>
              </a:spcAft>
              <a:buNone/>
            </a:pPr>
            <a:r>
              <a:t/>
            </a:r>
            <a:endParaRPr/>
          </a:p>
        </p:txBody>
      </p:sp>
      <p:sp>
        <p:nvSpPr>
          <p:cNvPr id="460" name="Shape 46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t>Will there be bottleneck?</a:t>
            </a:r>
            <a:endParaRPr b="1" sz="1800"/>
          </a:p>
          <a:p>
            <a:pPr indent="-342900" lvl="0" marL="457200" rtl="0">
              <a:spcBef>
                <a:spcPts val="1600"/>
              </a:spcBef>
              <a:spcAft>
                <a:spcPts val="0"/>
              </a:spcAft>
              <a:buSzPts val="1800"/>
              <a:buChar char="-"/>
            </a:pPr>
            <a:r>
              <a:rPr lang="en"/>
              <a:t>One/multiple Eunomia in each datacenter, capacity limitation?</a:t>
            </a:r>
            <a:endParaRPr/>
          </a:p>
        </p:txBody>
      </p:sp>
      <p:sp>
        <p:nvSpPr>
          <p:cNvPr id="461" name="Shape 46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Knockoff</a:t>
            </a:r>
            <a:endParaRPr/>
          </a:p>
        </p:txBody>
      </p:sp>
      <p:sp>
        <p:nvSpPr>
          <p:cNvPr id="467" name="Shape 46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t>Ubuntu or Arnold? Multi-platform support?</a:t>
            </a:r>
            <a:endParaRPr b="1" sz="1800"/>
          </a:p>
          <a:p>
            <a:pPr indent="-311150" lvl="0" marL="457200" rtl="0">
              <a:spcBef>
                <a:spcPts val="1600"/>
              </a:spcBef>
              <a:spcAft>
                <a:spcPts val="0"/>
              </a:spcAft>
              <a:buSzPts val="1300"/>
              <a:buChar char="-"/>
            </a:pPr>
            <a:r>
              <a:rPr lang="en"/>
              <a:t>“Knockoff uses the Arnold system, which meets these requirements”  -- [Design]</a:t>
            </a:r>
            <a:endParaRPr/>
          </a:p>
          <a:p>
            <a:pPr indent="-311150" lvl="0" marL="457200" rtl="0">
              <a:spcBef>
                <a:spcPts val="0"/>
              </a:spcBef>
              <a:spcAft>
                <a:spcPts val="0"/>
              </a:spcAft>
              <a:buSzPts val="1300"/>
              <a:buChar char="-"/>
            </a:pPr>
            <a:r>
              <a:rPr lang="en"/>
              <a:t>“All platforms run the Ubuntu 12.04LTS Linux kernel”  -- [Evaluation]</a:t>
            </a:r>
            <a:endParaRPr/>
          </a:p>
          <a:p>
            <a:pPr indent="-311150" lvl="0" marL="457200">
              <a:spcBef>
                <a:spcPts val="0"/>
              </a:spcBef>
              <a:spcAft>
                <a:spcPts val="0"/>
              </a:spcAft>
              <a:buSzPts val="1300"/>
              <a:buChar char="-"/>
            </a:pPr>
            <a:r>
              <a:rPr lang="en"/>
              <a:t>Any method to implement on other platforms?</a:t>
            </a:r>
            <a:endParaRPr/>
          </a:p>
        </p:txBody>
      </p:sp>
      <p:sp>
        <p:nvSpPr>
          <p:cNvPr id="468" name="Shape 46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Background: Metadata</a:t>
            </a:r>
            <a:endParaRPr/>
          </a:p>
        </p:txBody>
      </p:sp>
      <p:sp>
        <p:nvSpPr>
          <p:cNvPr id="116" name="Shape 1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Metadata  is required to achieve causal consistency.</a:t>
            </a:r>
            <a:endParaRPr sz="1800"/>
          </a:p>
          <a:p>
            <a:pPr indent="-342900" lvl="1" marL="914400" rtl="0">
              <a:spcBef>
                <a:spcPts val="0"/>
              </a:spcBef>
              <a:spcAft>
                <a:spcPts val="0"/>
              </a:spcAft>
              <a:buSzPts val="1800"/>
              <a:buChar char="-"/>
            </a:pPr>
            <a:r>
              <a:rPr lang="en" sz="1800"/>
              <a:t>Usually timestamps or vectors</a:t>
            </a:r>
            <a:endParaRPr sz="1800"/>
          </a:p>
          <a:p>
            <a:pPr indent="-342900" lvl="0" marL="457200" rtl="0">
              <a:spcBef>
                <a:spcPts val="0"/>
              </a:spcBef>
              <a:spcAft>
                <a:spcPts val="0"/>
              </a:spcAft>
              <a:buSzPts val="1800"/>
              <a:buChar char="-"/>
            </a:pPr>
            <a:r>
              <a:rPr lang="en" sz="1800"/>
              <a:t>M</a:t>
            </a:r>
            <a:r>
              <a:rPr lang="en" sz="1800"/>
              <a:t>etadata management produces computation, communication, and storage overhead.</a:t>
            </a:r>
            <a:endParaRPr sz="1800"/>
          </a:p>
          <a:p>
            <a:pPr indent="-342900" lvl="0" marL="457200">
              <a:spcBef>
                <a:spcPts val="0"/>
              </a:spcBef>
              <a:spcAft>
                <a:spcPts val="0"/>
              </a:spcAft>
              <a:buSzPts val="1800"/>
              <a:buChar char="-"/>
            </a:pPr>
            <a:r>
              <a:rPr lang="en" sz="1800"/>
              <a:t>Metadata compressing is commonly used to reduce overhead, but it unavoidably creates false dependencies among concurrent events, increasing visibility latencies.</a:t>
            </a:r>
            <a:endParaRPr sz="1800"/>
          </a:p>
        </p:txBody>
      </p:sp>
      <p:sp>
        <p:nvSpPr>
          <p:cNvPr id="117" name="Shape 1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Shape 47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Knockoff</a:t>
            </a:r>
            <a:endParaRPr/>
          </a:p>
        </p:txBody>
      </p:sp>
      <p:sp>
        <p:nvSpPr>
          <p:cNvPr id="474" name="Shape 47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t>SHA </a:t>
            </a:r>
            <a:r>
              <a:rPr b="1" lang="en" sz="1800"/>
              <a:t>verification</a:t>
            </a:r>
            <a:r>
              <a:rPr b="1" lang="en" sz="1800"/>
              <a:t> failed, how to reroll?</a:t>
            </a:r>
            <a:endParaRPr b="1" sz="1800"/>
          </a:p>
          <a:p>
            <a:pPr indent="0" lvl="0" marL="0">
              <a:spcBef>
                <a:spcPts val="1600"/>
              </a:spcBef>
              <a:spcAft>
                <a:spcPts val="0"/>
              </a:spcAft>
              <a:buNone/>
            </a:pPr>
            <a:r>
              <a:rPr lang="en"/>
              <a:t>“</a:t>
            </a:r>
            <a:r>
              <a:rPr lang="en"/>
              <a:t>If the replay does not produce matching data, Knockoff switches to representing the file by value.</a:t>
            </a:r>
            <a:r>
              <a:rPr lang="en"/>
              <a:t>”</a:t>
            </a:r>
            <a:endParaRPr/>
          </a:p>
          <a:p>
            <a:pPr indent="-311150" lvl="0" marL="457200" rtl="0">
              <a:spcBef>
                <a:spcPts val="1600"/>
              </a:spcBef>
              <a:spcAft>
                <a:spcPts val="0"/>
              </a:spcAft>
              <a:buSzPts val="1300"/>
              <a:buChar char="-"/>
            </a:pPr>
            <a:r>
              <a:rPr lang="en"/>
              <a:t>Possibility of failed operations</a:t>
            </a:r>
            <a:endParaRPr/>
          </a:p>
          <a:p>
            <a:pPr indent="-311150" lvl="0" marL="457200" rtl="0">
              <a:spcBef>
                <a:spcPts val="0"/>
              </a:spcBef>
              <a:spcAft>
                <a:spcPts val="0"/>
              </a:spcAft>
              <a:buSzPts val="1300"/>
              <a:buChar char="-"/>
            </a:pPr>
            <a:r>
              <a:rPr lang="en"/>
              <a:t>Is it possible to rebuild failed operations</a:t>
            </a:r>
            <a:endParaRPr/>
          </a:p>
          <a:p>
            <a:pPr indent="0" lvl="0" marL="0">
              <a:spcBef>
                <a:spcPts val="1600"/>
              </a:spcBef>
              <a:spcAft>
                <a:spcPts val="1600"/>
              </a:spcAft>
              <a:buNone/>
            </a:pPr>
            <a:r>
              <a:t/>
            </a:r>
            <a:endParaRPr/>
          </a:p>
        </p:txBody>
      </p:sp>
      <p:sp>
        <p:nvSpPr>
          <p:cNvPr id="475" name="Shape 47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Shape 48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Knockoff</a:t>
            </a:r>
            <a:endParaRPr/>
          </a:p>
        </p:txBody>
      </p:sp>
      <p:sp>
        <p:nvSpPr>
          <p:cNvPr id="481" name="Shape 48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800"/>
              <a:t>Privacy problem?</a:t>
            </a:r>
            <a:endParaRPr b="1" sz="1800"/>
          </a:p>
          <a:p>
            <a:pPr indent="-311150" lvl="0" marL="457200" marR="0" rtl="0" algn="l">
              <a:lnSpc>
                <a:spcPct val="115000"/>
              </a:lnSpc>
              <a:spcBef>
                <a:spcPts val="1600"/>
              </a:spcBef>
              <a:spcAft>
                <a:spcPts val="0"/>
              </a:spcAft>
              <a:buSzPts val="1300"/>
              <a:buChar char="-"/>
            </a:pPr>
            <a:r>
              <a:rPr lang="en"/>
              <a:t>“ They used Web browsers to visit different Web sites such as Google and StackOverflow, as well as sites unrelated to the assignment (e.g., Facebook and CNN News)” -- [User Study]</a:t>
            </a:r>
            <a:endParaRPr b="1" sz="1800"/>
          </a:p>
          <a:p>
            <a:pPr indent="0" lvl="0" marL="0" rtl="0">
              <a:spcBef>
                <a:spcPts val="1600"/>
              </a:spcBef>
              <a:spcAft>
                <a:spcPts val="1600"/>
              </a:spcAft>
              <a:buNone/>
            </a:pPr>
            <a:r>
              <a:t/>
            </a:r>
            <a:endParaRPr/>
          </a:p>
        </p:txBody>
      </p:sp>
      <p:sp>
        <p:nvSpPr>
          <p:cNvPr id="482" name="Shape 48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Shape 48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One More Thing</a:t>
            </a:r>
            <a:endParaRPr/>
          </a:p>
        </p:txBody>
      </p:sp>
      <p:sp>
        <p:nvSpPr>
          <p:cNvPr id="488" name="Shape 48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1800"/>
              <a:t>Which one would you choose?</a:t>
            </a:r>
            <a:endParaRPr/>
          </a:p>
        </p:txBody>
      </p:sp>
      <p:sp>
        <p:nvSpPr>
          <p:cNvPr id="489" name="Shape 48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Background: </a:t>
            </a:r>
            <a:r>
              <a:rPr lang="en"/>
              <a:t>centralized </a:t>
            </a:r>
            <a:r>
              <a:rPr lang="en"/>
              <a:t>sequencers</a:t>
            </a:r>
            <a:endParaRPr/>
          </a:p>
        </p:txBody>
      </p:sp>
      <p:sp>
        <p:nvSpPr>
          <p:cNvPr id="123" name="Shape 1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Updates are ordered before being applied at the origin datacenter.</a:t>
            </a:r>
            <a:endParaRPr sz="1800"/>
          </a:p>
          <a:p>
            <a:pPr indent="-342900" lvl="0" marL="457200" rtl="0">
              <a:spcBef>
                <a:spcPts val="0"/>
              </a:spcBef>
              <a:spcAft>
                <a:spcPts val="0"/>
              </a:spcAft>
              <a:buSzPts val="1800"/>
              <a:buChar char="-"/>
            </a:pPr>
            <a:r>
              <a:rPr lang="en" sz="1800"/>
              <a:t>Low visibility latency due to trivial dependency checking.</a:t>
            </a:r>
            <a:endParaRPr sz="1800"/>
          </a:p>
          <a:p>
            <a:pPr indent="-342900" lvl="0" marL="457200" rtl="0">
              <a:spcBef>
                <a:spcPts val="0"/>
              </a:spcBef>
              <a:spcAft>
                <a:spcPts val="0"/>
              </a:spcAft>
              <a:buSzPts val="1800"/>
              <a:buChar char="-"/>
            </a:pPr>
            <a:r>
              <a:rPr lang="en" sz="1800"/>
              <a:t>Sequencer is on the client’s critical path, which significantly penalises throughput (16%).</a:t>
            </a:r>
            <a:endParaRPr sz="1800"/>
          </a:p>
          <a:p>
            <a:pPr indent="-342900" lvl="0" marL="457200">
              <a:spcBef>
                <a:spcPts val="0"/>
              </a:spcBef>
              <a:spcAft>
                <a:spcPts val="0"/>
              </a:spcAft>
              <a:buSzPts val="1800"/>
              <a:buChar char="-"/>
            </a:pPr>
            <a:r>
              <a:rPr lang="en" sz="1800"/>
              <a:t>Usually one sequencer per datacenter. Sequencers can easily be saturated/overloaded for a large cluster. </a:t>
            </a:r>
            <a:endParaRPr sz="1800"/>
          </a:p>
        </p:txBody>
      </p:sp>
      <p:sp>
        <p:nvSpPr>
          <p:cNvPr id="124" name="Shape 1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Background: global stabilization procedures </a:t>
            </a:r>
            <a:endParaRPr/>
          </a:p>
        </p:txBody>
      </p:sp>
      <p:sp>
        <p:nvSpPr>
          <p:cNvPr id="130" name="Shape 1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Updates are propagated concurrently and later ordered at remote datacenters.</a:t>
            </a:r>
            <a:endParaRPr sz="1800"/>
          </a:p>
          <a:p>
            <a:pPr indent="-342900" lvl="0" marL="457200" rtl="0">
              <a:spcBef>
                <a:spcPts val="0"/>
              </a:spcBef>
              <a:spcAft>
                <a:spcPts val="0"/>
              </a:spcAft>
              <a:buSzPts val="1800"/>
              <a:buChar char="-"/>
            </a:pPr>
            <a:r>
              <a:rPr lang="en" sz="1800"/>
              <a:t>Avoids centralized synchronization points (sequencers)</a:t>
            </a:r>
            <a:endParaRPr sz="1800"/>
          </a:p>
          <a:p>
            <a:pPr indent="-342900" lvl="0" marL="457200" rtl="0">
              <a:spcBef>
                <a:spcPts val="0"/>
              </a:spcBef>
              <a:spcAft>
                <a:spcPts val="0"/>
              </a:spcAft>
              <a:buSzPts val="1800"/>
              <a:buChar char="-"/>
            </a:pPr>
            <a:r>
              <a:rPr lang="en" sz="1800"/>
              <a:t>Periodically run a global stabilization procedure to apply updates.</a:t>
            </a:r>
            <a:endParaRPr sz="1800"/>
          </a:p>
          <a:p>
            <a:pPr indent="-342900" lvl="0" marL="457200" rtl="0">
              <a:spcBef>
                <a:spcPts val="0"/>
              </a:spcBef>
              <a:spcAft>
                <a:spcPts val="0"/>
              </a:spcAft>
              <a:buSzPts val="1800"/>
              <a:buChar char="-"/>
            </a:pPr>
            <a:r>
              <a:rPr lang="en" sz="1800"/>
              <a:t>Metadata is over-compressed to avoid impairing throughput, with higher visibility latency as the penalty</a:t>
            </a:r>
            <a:endParaRPr sz="1800"/>
          </a:p>
        </p:txBody>
      </p:sp>
      <p:sp>
        <p:nvSpPr>
          <p:cNvPr id="131" name="Shape 1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idx="1" type="body"/>
          </p:nvPr>
        </p:nvSpPr>
        <p:spPr>
          <a:xfrm>
            <a:off x="342300" y="3336925"/>
            <a:ext cx="9144000" cy="1308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1600"/>
              <a:t>S-Seq: centralized sequencer, uses a vector with an entry per datacenter to track causality</a:t>
            </a:r>
            <a:endParaRPr sz="1600"/>
          </a:p>
          <a:p>
            <a:pPr indent="0" lvl="0" marL="0">
              <a:spcBef>
                <a:spcPts val="0"/>
              </a:spcBef>
              <a:spcAft>
                <a:spcPts val="0"/>
              </a:spcAft>
              <a:buNone/>
            </a:pPr>
            <a:r>
              <a:rPr lang="en" sz="1600"/>
              <a:t>A-Seq: the same as S-Seq but contacts the sequencer in parallel. VIOLATES causal consistency.</a:t>
            </a:r>
            <a:endParaRPr sz="1600"/>
          </a:p>
          <a:p>
            <a:pPr indent="0" lvl="0" marL="0">
              <a:spcBef>
                <a:spcPts val="0"/>
              </a:spcBef>
              <a:spcAft>
                <a:spcPts val="0"/>
              </a:spcAft>
              <a:buNone/>
            </a:pPr>
            <a:r>
              <a:rPr lang="en" sz="1600"/>
              <a:t>GentleRain: use global stabilization, favors throughput by using a single scalar</a:t>
            </a:r>
            <a:endParaRPr sz="1600"/>
          </a:p>
          <a:p>
            <a:pPr indent="0" lvl="0" marL="0">
              <a:spcBef>
                <a:spcPts val="0"/>
              </a:spcBef>
              <a:spcAft>
                <a:spcPts val="0"/>
              </a:spcAft>
              <a:buNone/>
            </a:pPr>
            <a:r>
              <a:rPr lang="en" sz="1600"/>
              <a:t>Cure: use global stabilization, favors visibility latencies by using a vector with an entry per dc.</a:t>
            </a:r>
            <a:endParaRPr sz="1600"/>
          </a:p>
        </p:txBody>
      </p:sp>
      <p:pic>
        <p:nvPicPr>
          <p:cNvPr id="137" name="Shape 137"/>
          <p:cNvPicPr preferRelativeResize="0"/>
          <p:nvPr/>
        </p:nvPicPr>
        <p:blipFill>
          <a:blip r:embed="rId3">
            <a:alphaModFix/>
          </a:blip>
          <a:stretch>
            <a:fillRect/>
          </a:stretch>
        </p:blipFill>
        <p:spPr>
          <a:xfrm>
            <a:off x="324150" y="-10775"/>
            <a:ext cx="8498998" cy="3372449"/>
          </a:xfrm>
          <a:prstGeom prst="rect">
            <a:avLst/>
          </a:prstGeom>
          <a:noFill/>
          <a:ln>
            <a:noFill/>
          </a:ln>
        </p:spPr>
      </p:pic>
      <p:sp>
        <p:nvSpPr>
          <p:cNvPr id="138" name="Shape 13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Core idea</a:t>
            </a:r>
            <a:endParaRPr/>
          </a:p>
        </p:txBody>
      </p:sp>
      <p:sp>
        <p:nvSpPr>
          <p:cNvPr id="144" name="Shape 144"/>
          <p:cNvSpPr txBox="1"/>
          <p:nvPr>
            <p:ph idx="1" type="body"/>
          </p:nvPr>
        </p:nvSpPr>
        <p:spPr>
          <a:xfrm>
            <a:off x="729450" y="2078875"/>
            <a:ext cx="79758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Goal: roughly achieve the low latency and high throughput of A-Seq with causal consistency ensured.</a:t>
            </a:r>
            <a:endParaRPr sz="1800"/>
          </a:p>
          <a:p>
            <a:pPr indent="0" lvl="0" marL="0">
              <a:spcBef>
                <a:spcPts val="1600"/>
              </a:spcBef>
              <a:spcAft>
                <a:spcPts val="0"/>
              </a:spcAft>
              <a:buNone/>
            </a:pPr>
            <a:r>
              <a:rPr lang="en" sz="1800"/>
              <a:t>Ideas:</a:t>
            </a:r>
            <a:endParaRPr sz="1800"/>
          </a:p>
          <a:p>
            <a:pPr indent="-342900" lvl="0" marL="457200" rtl="0">
              <a:spcBef>
                <a:spcPts val="1600"/>
              </a:spcBef>
              <a:spcAft>
                <a:spcPts val="0"/>
              </a:spcAft>
              <a:buSzPts val="1800"/>
              <a:buAutoNum type="arabicPeriod"/>
            </a:pPr>
            <a:r>
              <a:rPr lang="en" sz="1800"/>
              <a:t>Avoid throughput loss due to sequencers</a:t>
            </a:r>
            <a:endParaRPr sz="1800"/>
          </a:p>
          <a:p>
            <a:pPr indent="-342900" lvl="0" marL="457200" rtl="0">
              <a:spcBef>
                <a:spcPts val="0"/>
              </a:spcBef>
              <a:spcAft>
                <a:spcPts val="0"/>
              </a:spcAft>
              <a:buSzPts val="1800"/>
              <a:buAutoNum type="arabicPeriod"/>
            </a:pPr>
            <a:r>
              <a:rPr lang="en" sz="1800"/>
              <a:t>Avoid expensive global </a:t>
            </a:r>
            <a:r>
              <a:rPr lang="en" sz="1800"/>
              <a:t>stabilization</a:t>
            </a:r>
            <a:endParaRPr sz="1800"/>
          </a:p>
          <a:p>
            <a:pPr indent="-342900" lvl="0" marL="457200" rtl="0">
              <a:spcBef>
                <a:spcPts val="0"/>
              </a:spcBef>
              <a:spcAft>
                <a:spcPts val="0"/>
              </a:spcAft>
              <a:buSzPts val="1800"/>
              <a:buAutoNum type="arabicPeriod"/>
            </a:pPr>
            <a:r>
              <a:rPr lang="en" sz="1800"/>
              <a:t>Provide totally orders for trivial dependency checking procedure</a:t>
            </a:r>
            <a:endParaRPr sz="1800"/>
          </a:p>
          <a:p>
            <a:pPr indent="0" lvl="0" marL="0" rtl="0">
              <a:spcBef>
                <a:spcPts val="1600"/>
              </a:spcBef>
              <a:spcAft>
                <a:spcPts val="1600"/>
              </a:spcAft>
              <a:buNone/>
            </a:pPr>
            <a:r>
              <a:t/>
            </a:r>
            <a:endParaRPr sz="1800"/>
          </a:p>
        </p:txBody>
      </p:sp>
      <p:sp>
        <p:nvSpPr>
          <p:cNvPr id="145" name="Shape 14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