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38.xml.rels" ContentType="application/vnd.openxmlformats-package.relationships+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31.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37.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36.xml.rels" ContentType="application/vnd.openxmlformats-package.relationships+xml"/>
  <Override PartName="/ppt/notesSlides/_rels/notesSlide35.xml.rels" ContentType="application/vnd.openxmlformats-package.relationships+xml"/>
  <Override PartName="/ppt/notesSlides/_rels/notesSlide29.xml.rels" ContentType="application/vnd.openxmlformats-package.relationships+xml"/>
  <Override PartName="/ppt/notesSlides/_rels/notesSlide32.xml.rels" ContentType="application/vnd.openxmlformats-package.relationships+xml"/>
  <Override PartName="/ppt/notesSlides/_rels/notesSlide27.xml.rels" ContentType="application/vnd.openxmlformats-package.relationships+xml"/>
  <Override PartName="/ppt/notesSlides/_rels/notesSlide33.xml.rels" ContentType="application/vnd.openxmlformats-package.relationships+xml"/>
  <Override PartName="/ppt/notesSlides/_rels/notesSlide28.xml.rels" ContentType="application/vnd.openxmlformats-package.relationships+xml"/>
  <Override PartName="/ppt/notesSlides/_rels/notesSlide34.xml.rels" ContentType="application/vnd.openxmlformats-package.relationships+xml"/>
  <Override PartName="/ppt/notesSlides/notesSlide38.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34.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15.png" ContentType="image/png"/>
  <Override PartName="/ppt/media/image16.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presentation.xml" ContentType="application/vnd.openxmlformats-officedocument.presentationml.presentation.main+xml"/>
  <Override PartName="/ppt/theme/theme7.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68.xml.rels" ContentType="application/vnd.openxmlformats-package.relationships+xml"/>
  <Override PartName="/ppt/slideLayouts/_rels/slideLayout67.xml.rels" ContentType="application/vnd.openxmlformats-package.relationships+xml"/>
  <Override PartName="/ppt/slideLayouts/_rels/slideLayout66.xml.rels" ContentType="application/vnd.openxmlformats-package.relationships+xml"/>
  <Override PartName="/ppt/slideLayouts/_rels/slideLayout65.xml.rels" ContentType="application/vnd.openxmlformats-package.relationships+xml"/>
  <Override PartName="/ppt/slideLayouts/_rels/slideLayout64.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72.xml.rels" ContentType="application/vnd.openxmlformats-package.relationships+xml"/>
  <Override PartName="/ppt/slideLayouts/_rels/slideLayout44.xml.rels" ContentType="application/vnd.openxmlformats-package.relationships+xml"/>
  <Override PartName="/ppt/slideLayouts/_rels/slideLayout71.xml.rels" ContentType="application/vnd.openxmlformats-package.relationships+xml"/>
  <Override PartName="/ppt/slideLayouts/_rels/slideLayout43.xml.rels" ContentType="application/vnd.openxmlformats-package.relationships+xml"/>
  <Override PartName="/ppt/slideLayouts/_rels/slideLayout7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6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62.xml" ContentType="application/vnd.openxmlformats-officedocument.presentationml.slideLayout+xml"/>
  <Override PartName="/ppt/slideLayouts/slideLayout1.xml" ContentType="application/vnd.openxmlformats-officedocument.presentationml.slideLayout+xml"/>
  <Override PartName="/ppt/slideLayouts/slideLayout64.xml" ContentType="application/vnd.openxmlformats-officedocument.presentationml.slideLayout+xml"/>
  <Override PartName="/ppt/slideLayouts/slideLayout3.xml" ContentType="application/vnd.openxmlformats-officedocument.presentationml.slideLayout+xml"/>
  <Override PartName="/ppt/slideLayouts/slideLayout65.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66.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7.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533520" y="764280"/>
            <a:ext cx="6704640" cy="3771360"/>
          </a:xfrm>
          <a:prstGeom prst="rect">
            <a:avLst/>
          </a:prstGeom>
        </p:spPr>
        <p:txBody>
          <a:bodyPr lIns="0" rIns="0" tIns="0" bIns="0" anchor="ct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235"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236"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237"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238"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239" name="PlaceHolder 6"/>
          <p:cNvSpPr>
            <a:spLocks noGrp="1"/>
          </p:cNvSpPr>
          <p:nvPr>
            <p:ph type="sldNum"/>
          </p:nvPr>
        </p:nvSpPr>
        <p:spPr>
          <a:xfrm>
            <a:off x="4399200" y="9555480"/>
            <a:ext cx="3372840" cy="502560"/>
          </a:xfrm>
          <a:prstGeom prst="rect">
            <a:avLst/>
          </a:prstGeom>
        </p:spPr>
        <p:txBody>
          <a:bodyPr lIns="0" rIns="0" tIns="0" bIns="0" anchor="b"/>
          <a:p>
            <a:pPr algn="r"/>
            <a:fld id="{139861D9-DB31-4ADC-98D1-0FC9C3C6C8C7}"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PlaceHolder 1"/>
          <p:cNvSpPr>
            <a:spLocks noGrp="1"/>
          </p:cNvSpPr>
          <p:nvPr>
            <p:ph type="sldImg"/>
          </p:nvPr>
        </p:nvSpPr>
        <p:spPr>
          <a:xfrm>
            <a:off x="685800" y="1143000"/>
            <a:ext cx="5486040" cy="3085920"/>
          </a:xfrm>
          <a:prstGeom prst="rect">
            <a:avLst/>
          </a:prstGeom>
        </p:spPr>
      </p:sp>
      <p:sp>
        <p:nvSpPr>
          <p:cNvPr id="408"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en-US" sz="2000" spc="-1" strike="noStrike">
                <a:latin typeface="Arial"/>
              </a:rPr>
              <a:t>Stateful vs statless </a:t>
            </a:r>
            <a:endParaRPr b="0" lang="en-US" sz="2000" spc="-1" strike="noStrike">
              <a:latin typeface="Arial"/>
            </a:endParaRPr>
          </a:p>
          <a:p>
            <a:pPr marL="216000" indent="-216000">
              <a:lnSpc>
                <a:spcPct val="100000"/>
              </a:lnSpc>
            </a:pPr>
            <a:r>
              <a:rPr b="0" lang="en-US" sz="2000" spc="-1" strike="noStrike">
                <a:latin typeface="Arial"/>
              </a:rPr>
              <a:t>Forwarding behavior depend on rule</a:t>
            </a:r>
            <a:endParaRPr b="0" lang="en-US" sz="2000" spc="-1" strike="noStrike">
              <a:latin typeface="Arial"/>
            </a:endParaRPr>
          </a:p>
          <a:p>
            <a:pPr marL="216000" indent="-216000">
              <a:lnSpc>
                <a:spcPct val="100000"/>
              </a:lnSpc>
            </a:pPr>
            <a:r>
              <a:rPr b="0" lang="en-US" sz="1200" spc="-1" strike="noStrike">
                <a:solidFill>
                  <a:srgbClr val="000000"/>
                </a:solidFill>
                <a:latin typeface="+mn-lt"/>
                <a:ea typeface="+mn-ea"/>
              </a:rPr>
              <a:t>Rules change slowly in response to: </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Changes in topology. Changes in policy </a:t>
            </a:r>
            <a:endParaRPr b="0" lang="en-US" sz="1200" spc="-1" strike="noStrike">
              <a:latin typeface="Arial"/>
            </a:endParaRPr>
          </a:p>
          <a:p>
            <a:pPr marL="216000" indent="-216000">
              <a:lnSpc>
                <a:spcPct val="100000"/>
              </a:lnSpc>
            </a:pP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In stateful network, the forwarding behavior depends on states</a:t>
            </a:r>
            <a:endParaRPr b="0" lang="en-US" sz="1200" spc="-1" strike="noStrike">
              <a:latin typeface="Arial"/>
            </a:endParaRPr>
          </a:p>
          <a:p>
            <a:pPr marL="216000" indent="-216000">
              <a:lnSpc>
                <a:spcPct val="100000"/>
              </a:lnSpc>
            </a:pPr>
            <a:r>
              <a:rPr b="0" lang="en-US" sz="1200" spc="-1" strike="noStrike">
                <a:solidFill>
                  <a:srgbClr val="000000"/>
                </a:solidFill>
                <a:latin typeface="+mn-lt"/>
                <a:ea typeface="+mn-ea"/>
              </a:rPr>
              <a:t>Every time a connection is established. Every time packet is forwarded. </a:t>
            </a:r>
            <a:endParaRPr b="0" lang="en-US" sz="1200" spc="-1" strike="noStrike">
              <a:latin typeface="Arial"/>
            </a:endParaRPr>
          </a:p>
          <a:p>
            <a:pPr marL="216000" indent="-216000">
              <a:lnSpc>
                <a:spcPct val="100000"/>
              </a:lnSpc>
            </a:pPr>
            <a:r>
              <a:rPr b="0" lang="en-US" sz="2000" spc="-1" strike="noStrike">
                <a:solidFill>
                  <a:srgbClr val="000000"/>
                </a:solidFill>
                <a:latin typeface="+mn-lt"/>
                <a:ea typeface="+mn-ea"/>
              </a:rPr>
              <a:t>For example a stateful firewall may decide to whether forward or drop a packet depend on wheter the connection has already be established</a:t>
            </a:r>
            <a:endParaRPr b="0" lang="en-US" sz="2000" spc="-1" strike="noStrike">
              <a:latin typeface="Arial"/>
            </a:endParaRPr>
          </a:p>
        </p:txBody>
      </p:sp>
      <p:sp>
        <p:nvSpPr>
          <p:cNvPr id="409" name="TextShape 3"/>
          <p:cNvSpPr txBox="1"/>
          <p:nvPr/>
        </p:nvSpPr>
        <p:spPr>
          <a:xfrm>
            <a:off x="3884760" y="8685360"/>
            <a:ext cx="2971440" cy="458280"/>
          </a:xfrm>
          <a:prstGeom prst="rect">
            <a:avLst/>
          </a:prstGeom>
          <a:noFill/>
          <a:ln>
            <a:noFill/>
          </a:ln>
        </p:spPr>
        <p:txBody>
          <a:bodyPr anchor="b"/>
          <a:p>
            <a:pPr algn="r">
              <a:lnSpc>
                <a:spcPct val="100000"/>
              </a:lnSpc>
            </a:pPr>
            <a:fld id="{70534187-70ED-4FEA-8982-A2C3D3E14095}"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sldImg"/>
          </p:nvPr>
        </p:nvSpPr>
        <p:spPr>
          <a:xfrm>
            <a:off x="685800" y="1143000"/>
            <a:ext cx="5486040" cy="3085920"/>
          </a:xfrm>
          <a:prstGeom prst="rect">
            <a:avLst/>
          </a:prstGeom>
        </p:spPr>
      </p:sp>
      <p:sp>
        <p:nvSpPr>
          <p:cNvPr id="411" name="PlaceHolder 2"/>
          <p:cNvSpPr>
            <a:spLocks noGrp="1"/>
          </p:cNvSpPr>
          <p:nvPr>
            <p:ph type="body"/>
          </p:nvPr>
        </p:nvSpPr>
        <p:spPr>
          <a:xfrm>
            <a:off x="685800" y="4400640"/>
            <a:ext cx="5486040" cy="3600000"/>
          </a:xfrm>
          <a:prstGeom prst="rect">
            <a:avLst/>
          </a:prstGeom>
        </p:spPr>
        <p:txBody>
          <a:bodyPr/>
          <a:p>
            <a:pPr>
              <a:lnSpc>
                <a:spcPct val="100000"/>
              </a:lnSpc>
            </a:pPr>
            <a:r>
              <a:rPr b="0" lang="en-US" sz="2000" spc="-1" strike="noStrike">
                <a:latin typeface="Arial"/>
              </a:rPr>
              <a:t>and stateful devices are common Most datacenter would have some stateful devices such as IDS or stateful firewall</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200" spc="-1" strike="noStrike">
                <a:solidFill>
                  <a:srgbClr val="000000"/>
                </a:solidFill>
                <a:latin typeface="+mn-lt"/>
                <a:ea typeface="+mn-ea"/>
              </a:rPr>
              <a:t>and between 4% and 15% of these incidents were the result of middlebox misconfiguration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2000" spc="-1" strike="noStrike">
                <a:solidFill>
                  <a:srgbClr val="000000"/>
                </a:solidFill>
                <a:latin typeface="+mn-lt"/>
                <a:ea typeface="+mn-ea"/>
              </a:rPr>
              <a:t>Invariants such as can packet from A reach B</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mn-lt"/>
                <a:ea typeface="+mn-ea"/>
              </a:rPr>
              <a:t>Only verify Static forwarding rules in switches. E.g. Veriflow  </a:t>
            </a:r>
            <a:endParaRPr b="0" lang="en-US" sz="2000" spc="-1" strike="noStrike">
              <a:latin typeface="Arial"/>
            </a:endParaRPr>
          </a:p>
          <a:p>
            <a:pPr>
              <a:lnSpc>
                <a:spcPct val="100000"/>
              </a:lnSpc>
            </a:pPr>
            <a:r>
              <a:rPr b="0" lang="en-US" sz="2000" spc="-1" strike="noStrike">
                <a:solidFill>
                  <a:srgbClr val="000000"/>
                </a:solidFill>
                <a:latin typeface="+mn-lt"/>
                <a:ea typeface="+mn-ea"/>
              </a:rPr>
              <a:t>Test network with mutable datapaths by generating traffic E.g. Buzz</a:t>
            </a:r>
            <a:endParaRPr b="0" lang="en-US" sz="2000" spc="-1" strike="noStrike">
              <a:latin typeface="Arial"/>
            </a:endParaRPr>
          </a:p>
          <a:p>
            <a:pPr>
              <a:lnSpc>
                <a:spcPct val="100000"/>
              </a:lnSpc>
            </a:pP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mn-lt"/>
                <a:ea typeface="+mn-ea"/>
              </a:rPr>
              <a:t>Mostly not support verifying network with mutable datapaths </a:t>
            </a:r>
            <a:endParaRPr b="0" lang="en-US" sz="2000" spc="-1" strike="noStrike">
              <a:latin typeface="Arial"/>
            </a:endParaRPr>
          </a:p>
          <a:p>
            <a:pPr>
              <a:lnSpc>
                <a:spcPct val="100000"/>
              </a:lnSpc>
            </a:pPr>
            <a:r>
              <a:rPr b="0" lang="en-US" sz="2000" spc="-1" strike="noStrike">
                <a:solidFill>
                  <a:srgbClr val="000000"/>
                </a:solidFill>
                <a:latin typeface="+mn-lt"/>
                <a:ea typeface="+mn-ea"/>
              </a:rPr>
              <a:t>Such as veriflow </a:t>
            </a:r>
            <a:endParaRPr b="0" lang="en-US" sz="2000" spc="-1" strike="noStrike">
              <a:latin typeface="Arial"/>
            </a:endParaRPr>
          </a:p>
        </p:txBody>
      </p:sp>
      <p:sp>
        <p:nvSpPr>
          <p:cNvPr id="412" name="TextShape 3"/>
          <p:cNvSpPr txBox="1"/>
          <p:nvPr/>
        </p:nvSpPr>
        <p:spPr>
          <a:xfrm>
            <a:off x="3884760" y="8685360"/>
            <a:ext cx="2971440" cy="458280"/>
          </a:xfrm>
          <a:prstGeom prst="rect">
            <a:avLst/>
          </a:prstGeom>
          <a:noFill/>
          <a:ln>
            <a:noFill/>
          </a:ln>
        </p:spPr>
        <p:txBody>
          <a:bodyPr anchor="b"/>
          <a:p>
            <a:pPr algn="r">
              <a:lnSpc>
                <a:spcPct val="100000"/>
              </a:lnSpc>
            </a:pPr>
            <a:fld id="{E76A429F-5D11-443A-A2F6-778609094B0F}"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PlaceHolder 1"/>
          <p:cNvSpPr>
            <a:spLocks noGrp="1"/>
          </p:cNvSpPr>
          <p:nvPr>
            <p:ph type="sldImg"/>
          </p:nvPr>
        </p:nvSpPr>
        <p:spPr>
          <a:xfrm>
            <a:off x="685800" y="1143000"/>
            <a:ext cx="5486040" cy="3085920"/>
          </a:xfrm>
          <a:prstGeom prst="rect">
            <a:avLst/>
          </a:prstGeom>
        </p:spPr>
      </p:sp>
      <p:sp>
        <p:nvSpPr>
          <p:cNvPr id="414"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en-US" sz="2000" spc="-1" strike="noStrike">
                <a:latin typeface="Arial"/>
              </a:rPr>
              <a:t>No real traffic is generated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The paper’s approach</a:t>
            </a:r>
            <a:endParaRPr b="0" lang="en-US" sz="2000" spc="-1" strike="noStrike">
              <a:latin typeface="Arial"/>
            </a:endParaRPr>
          </a:p>
          <a:p>
            <a:pPr marL="216000" indent="-216000">
              <a:lnSpc>
                <a:spcPct val="100000"/>
              </a:lnSpc>
            </a:pPr>
            <a:r>
              <a:rPr b="0" lang="en-US" sz="2000" spc="-1" strike="noStrike">
                <a:latin typeface="Arial"/>
              </a:rPr>
              <a:t>First model each middle box</a:t>
            </a:r>
            <a:endParaRPr b="0" lang="en-US" sz="2000" spc="-1" strike="noStrike">
              <a:latin typeface="Arial"/>
            </a:endParaRPr>
          </a:p>
          <a:p>
            <a:pPr marL="216000" indent="-216000">
              <a:lnSpc>
                <a:spcPct val="100000"/>
              </a:lnSpc>
            </a:pPr>
            <a:r>
              <a:rPr b="0" lang="en-US" sz="2000" spc="-1" strike="noStrike">
                <a:latin typeface="Arial"/>
              </a:rPr>
              <a:t>Combine them togrhter to form the entire networks. Basically that is where it takes the topology into account </a:t>
            </a:r>
            <a:endParaRPr b="0" lang="en-US" sz="2000" spc="-1" strike="noStrike">
              <a:latin typeface="Arial"/>
            </a:endParaRPr>
          </a:p>
          <a:p>
            <a:pPr marL="216000" indent="-216000">
              <a:lnSpc>
                <a:spcPct val="100000"/>
              </a:lnSpc>
            </a:pPr>
            <a:r>
              <a:rPr b="0" lang="en-US" sz="2000" spc="-1" strike="noStrike">
                <a:latin typeface="Arial"/>
              </a:rPr>
              <a:t>Specify the invariants and transform to a format (first order logic) that’s acceptable to the SMT svoler, in this case Z3.</a:t>
            </a:r>
            <a:endParaRPr b="0" lang="en-US" sz="2000" spc="-1" strike="noStrike">
              <a:latin typeface="Arial"/>
            </a:endParaRPr>
          </a:p>
          <a:p>
            <a:pPr marL="216000" indent="-216000">
              <a:lnSpc>
                <a:spcPct val="100000"/>
              </a:lnSpc>
            </a:pPr>
            <a:r>
              <a:rPr b="0" lang="en-US" sz="2000" spc="-1" strike="noStrike">
                <a:latin typeface="Arial"/>
              </a:rPr>
              <a:t>Then the whole thing will be input to the smt sovlver which would tell whether there is a problem or not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I will talk about each of those parts</a:t>
            </a:r>
            <a:endParaRPr b="0" lang="en-US" sz="2000" spc="-1" strike="noStrike">
              <a:latin typeface="Arial"/>
            </a:endParaRPr>
          </a:p>
        </p:txBody>
      </p:sp>
      <p:sp>
        <p:nvSpPr>
          <p:cNvPr id="415" name="TextShape 3"/>
          <p:cNvSpPr txBox="1"/>
          <p:nvPr/>
        </p:nvSpPr>
        <p:spPr>
          <a:xfrm>
            <a:off x="3884760" y="8685360"/>
            <a:ext cx="2971440" cy="458280"/>
          </a:xfrm>
          <a:prstGeom prst="rect">
            <a:avLst/>
          </a:prstGeom>
          <a:noFill/>
          <a:ln>
            <a:noFill/>
          </a:ln>
        </p:spPr>
        <p:txBody>
          <a:bodyPr anchor="b"/>
          <a:p>
            <a:pPr algn="r">
              <a:lnSpc>
                <a:spcPct val="100000"/>
              </a:lnSpc>
            </a:pPr>
            <a:fld id="{5BBDBEC4-A42A-4CFB-B3E4-EE6AFF8C3F0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PlaceHolder 1"/>
          <p:cNvSpPr>
            <a:spLocks noGrp="1"/>
          </p:cNvSpPr>
          <p:nvPr>
            <p:ph type="sldImg"/>
          </p:nvPr>
        </p:nvSpPr>
        <p:spPr>
          <a:xfrm>
            <a:off x="685800" y="1143000"/>
            <a:ext cx="5486040" cy="3085920"/>
          </a:xfrm>
          <a:prstGeom prst="rect">
            <a:avLst/>
          </a:prstGeom>
        </p:spPr>
      </p:sp>
      <p:sp>
        <p:nvSpPr>
          <p:cNvPr id="417" name="PlaceHolder 2"/>
          <p:cNvSpPr>
            <a:spLocks noGrp="1"/>
          </p:cNvSpPr>
          <p:nvPr>
            <p:ph type="body"/>
          </p:nvPr>
        </p:nvSpPr>
        <p:spPr>
          <a:xfrm>
            <a:off x="685800" y="4400640"/>
            <a:ext cx="5486040" cy="3600000"/>
          </a:xfrm>
          <a:prstGeom prst="rect">
            <a:avLst/>
          </a:prstGeom>
        </p:spPr>
        <p:txBody>
          <a:bodyPr/>
          <a:p>
            <a:pPr>
              <a:lnSpc>
                <a:spcPct val="100000"/>
              </a:lnSpc>
            </a:pPr>
            <a:r>
              <a:rPr b="0" lang="en-US" sz="1200" spc="-1" strike="noStrike">
                <a:solidFill>
                  <a:srgbClr val="000000"/>
                </a:solidFill>
                <a:latin typeface="+mn-lt"/>
                <a:ea typeface="+mn-ea"/>
              </a:rPr>
              <a:t>VMN focuses on checking </a:t>
            </a:r>
            <a:r>
              <a:rPr b="0" i="1" lang="en-US" sz="1200" spc="-1" strike="noStrike">
                <a:solidFill>
                  <a:srgbClr val="000000"/>
                </a:solidFill>
                <a:latin typeface="+mn-lt"/>
                <a:ea typeface="+mn-ea"/>
              </a:rPr>
              <a:t>isolation invariants</a:t>
            </a:r>
            <a:r>
              <a:rPr b="0" lang="en-US" sz="1200" spc="-1" strike="noStrike">
                <a:solidFill>
                  <a:srgbClr val="000000"/>
                </a:solidFill>
                <a:latin typeface="+mn-lt"/>
                <a:ea typeface="+mn-ea"/>
              </a:rPr>
              <a:t>, which are of the form “do </a:t>
            </a:r>
            <a:r>
              <a:rPr b="0" i="1" lang="en-US" sz="1200" spc="-1" strike="noStrike">
                <a:solidFill>
                  <a:srgbClr val="000000"/>
                </a:solidFill>
                <a:latin typeface="+mn-lt"/>
                <a:ea typeface="+mn-ea"/>
              </a:rPr>
              <a:t>packets </a:t>
            </a:r>
            <a:r>
              <a:rPr b="0" lang="en-US" sz="1200" spc="-1" strike="noStrike">
                <a:solidFill>
                  <a:srgbClr val="000000"/>
                </a:solidFill>
                <a:latin typeface="+mn-lt"/>
                <a:ea typeface="+mn-ea"/>
              </a:rPr>
              <a:t>(or </a:t>
            </a:r>
            <a:r>
              <a:rPr b="0" i="1" lang="en-US" sz="1200" spc="-1" strike="noStrike">
                <a:solidFill>
                  <a:srgbClr val="000000"/>
                </a:solidFill>
                <a:latin typeface="+mn-lt"/>
                <a:ea typeface="+mn-ea"/>
              </a:rPr>
              <a:t>data</a:t>
            </a:r>
            <a:r>
              <a:rPr b="0" lang="en-US" sz="1200" spc="-1" strike="noStrike">
                <a:solidFill>
                  <a:srgbClr val="000000"/>
                </a:solidFill>
                <a:latin typeface="+mn-lt"/>
                <a:ea typeface="+mn-ea"/>
              </a:rPr>
              <a:t>) belonging to some </a:t>
            </a:r>
            <a:r>
              <a:rPr b="0" i="1" lang="en-US" sz="1200" spc="-1" strike="noStrike">
                <a:solidFill>
                  <a:srgbClr val="000000"/>
                </a:solidFill>
                <a:latin typeface="+mn-lt"/>
                <a:ea typeface="+mn-ea"/>
              </a:rPr>
              <a:t>class </a:t>
            </a:r>
            <a:r>
              <a:rPr b="0" lang="en-US" sz="1200" spc="-1" strike="noStrike">
                <a:solidFill>
                  <a:srgbClr val="000000"/>
                </a:solidFill>
                <a:latin typeface="+mn-lt"/>
                <a:ea typeface="+mn-ea"/>
              </a:rPr>
              <a:t>reach one or more </a:t>
            </a:r>
            <a:r>
              <a:rPr b="0" i="1" lang="en-US" sz="1200" spc="-1" strike="noStrike">
                <a:solidFill>
                  <a:srgbClr val="000000"/>
                </a:solidFill>
                <a:latin typeface="+mn-lt"/>
                <a:ea typeface="+mn-ea"/>
              </a:rPr>
              <a:t>end hosts</a:t>
            </a:r>
            <a:r>
              <a:rPr b="0" lang="en-US" sz="1200" spc="-1" strike="noStrike">
                <a:solidFill>
                  <a:srgbClr val="000000"/>
                </a:solidFill>
                <a:latin typeface="+mn-lt"/>
                <a:ea typeface="+mn-ea"/>
              </a:rPr>
              <a:t>, given certain </a:t>
            </a:r>
            <a:r>
              <a:rPr b="0" i="1" lang="en-US" sz="1200" spc="-1" strike="noStrike">
                <a:solidFill>
                  <a:srgbClr val="000000"/>
                </a:solidFill>
                <a:latin typeface="+mn-lt"/>
                <a:ea typeface="+mn-ea"/>
              </a:rPr>
              <a:t>conditions </a:t>
            </a:r>
            <a:r>
              <a:rPr b="0" lang="en-US" sz="1200" spc="-1" strike="noStrike">
                <a:solidFill>
                  <a:srgbClr val="000000"/>
                </a:solidFill>
                <a:latin typeface="+mn-lt"/>
                <a:ea typeface="+mn-ea"/>
              </a:rPr>
              <a:t>hold?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2000" spc="-1" strike="noStrike">
                <a:solidFill>
                  <a:srgbClr val="000000"/>
                </a:solidFill>
                <a:latin typeface="+mn-lt"/>
                <a:ea typeface="+mn-ea"/>
              </a:rPr>
              <a:t>Variant can </a:t>
            </a:r>
            <a:r>
              <a:rPr b="0" lang="en-US" sz="1200" spc="-1" strike="noStrike">
                <a:solidFill>
                  <a:srgbClr val="000000"/>
                </a:solidFill>
                <a:latin typeface="+mn-lt"/>
                <a:ea typeface="+mn-ea"/>
              </a:rPr>
              <a:t>to </a:t>
            </a:r>
            <a:r>
              <a:rPr b="0" i="1" lang="en-US" sz="1200" spc="-1" strike="noStrike">
                <a:solidFill>
                  <a:srgbClr val="000000"/>
                </a:solidFill>
                <a:latin typeface="+mn-lt"/>
                <a:ea typeface="+mn-ea"/>
              </a:rPr>
              <a:t>classify </a:t>
            </a:r>
            <a:r>
              <a:rPr b="0" lang="en-US" sz="1200" spc="-1" strike="noStrike">
                <a:solidFill>
                  <a:srgbClr val="000000"/>
                </a:solidFill>
                <a:latin typeface="+mn-lt"/>
                <a:ea typeface="+mn-ea"/>
              </a:rPr>
              <a:t>packet or data using (a) header fields (source address, destination address, ports, etc.); (b) origin, indicating what end host originally generated some content; (c) oracles </a:t>
            </a:r>
            <a:r>
              <a:rPr b="0" i="1" lang="en-US" sz="1200" spc="-1" strike="noStrike">
                <a:solidFill>
                  <a:srgbClr val="000000"/>
                </a:solidFill>
                <a:latin typeface="+mn-lt"/>
                <a:ea typeface="+mn-ea"/>
              </a:rPr>
              <a:t>e.g., </a:t>
            </a:r>
            <a:r>
              <a:rPr b="0" lang="en-US" sz="1200" spc="-1" strike="noStrike">
                <a:solidFill>
                  <a:srgbClr val="000000"/>
                </a:solidFill>
                <a:latin typeface="+mn-lt"/>
                <a:ea typeface="+mn-ea"/>
              </a:rPr>
              <a:t>based on whether a packet is </a:t>
            </a:r>
            <a:r>
              <a:rPr b="0" i="1" lang="en-US" sz="1200" spc="-1" strike="noStrike">
                <a:solidFill>
                  <a:srgbClr val="000000"/>
                </a:solidFill>
                <a:latin typeface="+mn-lt"/>
                <a:ea typeface="+mn-ea"/>
              </a:rPr>
              <a:t>infected</a:t>
            </a:r>
            <a:r>
              <a:rPr b="0" lang="en-US" sz="1200" spc="-1" strike="noStrike">
                <a:solidFill>
                  <a:srgbClr val="000000"/>
                </a:solidFill>
                <a:latin typeface="+mn-lt"/>
                <a:ea typeface="+mn-ea"/>
              </a:rPr>
              <a:t>, etc.; or (d) any combination of these factors,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Invariants can also specify temporal </a:t>
            </a:r>
            <a:r>
              <a:rPr b="0" i="1" lang="en-US" sz="1200" spc="-1" strike="noStrike">
                <a:solidFill>
                  <a:srgbClr val="000000"/>
                </a:solidFill>
                <a:latin typeface="+mn-lt"/>
                <a:ea typeface="+mn-ea"/>
              </a:rPr>
              <a:t>conditions </a:t>
            </a:r>
            <a:r>
              <a:rPr b="0" lang="en-US" sz="1200" spc="-1" strike="noStrike">
                <a:solidFill>
                  <a:srgbClr val="000000"/>
                </a:solidFill>
                <a:latin typeface="+mn-lt"/>
                <a:ea typeface="+mn-ea"/>
              </a:rPr>
              <a:t>for when they should hold, </a:t>
            </a:r>
            <a:r>
              <a:rPr b="0" i="1" lang="en-US" sz="1200" spc="-1" strike="noStrike">
                <a:solidFill>
                  <a:srgbClr val="000000"/>
                </a:solidFill>
                <a:latin typeface="+mn-lt"/>
                <a:ea typeface="+mn-ea"/>
              </a:rPr>
              <a:t>e.g., it can </a:t>
            </a:r>
            <a:r>
              <a:rPr b="0" lang="en-US" sz="1200" spc="-1" strike="noStrike">
                <a:solidFill>
                  <a:srgbClr val="000000"/>
                </a:solidFill>
                <a:latin typeface="+mn-lt"/>
                <a:ea typeface="+mn-ea"/>
              </a:rPr>
              <a:t>require that packets (in some class) are blocked until a particular packet is sent.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a:t>
            </a:r>
            <a:r>
              <a:rPr b="0" lang="en-US" sz="1200" spc="-1" strike="noStrike">
                <a:solidFill>
                  <a:srgbClr val="000000"/>
                </a:solidFill>
                <a:latin typeface="+mn-lt"/>
                <a:ea typeface="+mn-ea"/>
              </a:rPr>
              <a:t>do packets of class reach destination node </a:t>
            </a:r>
            <a:r>
              <a:rPr b="0" i="1" lang="en-US" sz="1200" spc="-1" strike="noStrike">
                <a:solidFill>
                  <a:srgbClr val="000000"/>
                </a:solidFill>
                <a:latin typeface="+mn-lt"/>
                <a:ea typeface="+mn-ea"/>
              </a:rPr>
              <a:t>d</a:t>
            </a:r>
            <a:r>
              <a:rPr b="0" lang="en-US" sz="1200" spc="-1" strike="noStrike">
                <a:solidFill>
                  <a:srgbClr val="000000"/>
                </a:solidFill>
                <a:latin typeface="+mn-lt"/>
                <a:ea typeface="+mn-ea"/>
              </a:rPr>
              <a:t>?” This is the class of invariants supported by stateless verification tools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This one adds temporal constraints to the invariants. Can </a:t>
            </a:r>
            <a:r>
              <a:rPr b="0" i="1" lang="en-US" sz="1200" spc="-1" strike="noStrike">
                <a:solidFill>
                  <a:srgbClr val="000000"/>
                </a:solidFill>
                <a:latin typeface="+mn-lt"/>
                <a:ea typeface="+mn-ea"/>
              </a:rPr>
              <a:t>a </a:t>
            </a:r>
            <a:r>
              <a:rPr b="0" lang="en-US" sz="1200" spc="-1" strike="noStrike">
                <a:solidFill>
                  <a:srgbClr val="000000"/>
                </a:solidFill>
                <a:latin typeface="+mn-lt"/>
                <a:ea typeface="+mn-ea"/>
              </a:rPr>
              <a:t>receive a packet from </a:t>
            </a:r>
            <a:r>
              <a:rPr b="0" i="1" lang="en-US" sz="1200" spc="-1" strike="noStrike">
                <a:solidFill>
                  <a:srgbClr val="000000"/>
                </a:solidFill>
                <a:latin typeface="+mn-lt"/>
                <a:ea typeface="+mn-ea"/>
              </a:rPr>
              <a:t>b </a:t>
            </a:r>
            <a:r>
              <a:rPr b="0" lang="en-US" sz="1200" spc="-1" strike="noStrike">
                <a:solidFill>
                  <a:srgbClr val="000000"/>
                </a:solidFill>
                <a:latin typeface="+mn-lt"/>
                <a:ea typeface="+mn-ea"/>
              </a:rPr>
              <a:t>without previously opening a connection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Can data originating at server </a:t>
            </a:r>
            <a:r>
              <a:rPr b="0" i="1" lang="en-US" sz="1200" spc="-1" strike="noStrike">
                <a:solidFill>
                  <a:srgbClr val="000000"/>
                </a:solidFill>
                <a:latin typeface="+mn-lt"/>
                <a:ea typeface="+mn-ea"/>
              </a:rPr>
              <a:t>s </a:t>
            </a:r>
            <a:r>
              <a:rPr b="0" lang="en-US" sz="1200" spc="-1" strike="noStrike">
                <a:solidFill>
                  <a:srgbClr val="000000"/>
                </a:solidFill>
                <a:latin typeface="+mn-lt"/>
                <a:ea typeface="+mn-ea"/>
              </a:rPr>
              <a:t>be accessed by end host </a:t>
            </a:r>
            <a:r>
              <a:rPr b="0" i="1" lang="en-US" sz="1200" spc="-1" strike="noStrike">
                <a:solidFill>
                  <a:srgbClr val="000000"/>
                </a:solidFill>
                <a:latin typeface="+mn-lt"/>
                <a:ea typeface="+mn-ea"/>
              </a:rPr>
              <a:t>b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Do all packets marked as suspicious by a light IDS pass through a another device before being delivered to end host </a:t>
            </a:r>
            <a:r>
              <a:rPr b="0" i="1" lang="en-US" sz="1200" spc="-1" strike="noStrike">
                <a:solidFill>
                  <a:srgbClr val="000000"/>
                </a:solidFill>
                <a:latin typeface="+mn-lt"/>
                <a:ea typeface="+mn-ea"/>
              </a:rPr>
              <a:t>b</a:t>
            </a:r>
            <a:r>
              <a:rPr b="0" lang="en-US" sz="1200" spc="-1" strike="noStrike">
                <a:solidFill>
                  <a:srgbClr val="000000"/>
                </a:solidFill>
                <a:latin typeface="+mn-lt"/>
                <a:ea typeface="+mn-ea"/>
              </a:rPr>
              <a:t>?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The </a:t>
            </a:r>
            <a:r>
              <a:rPr b="0" i="1" lang="en-US" sz="1200" spc="-1" strike="noStrike">
                <a:solidFill>
                  <a:srgbClr val="000000"/>
                </a:solidFill>
                <a:latin typeface="+mn-lt"/>
                <a:ea typeface="+mn-ea"/>
              </a:rPr>
              <a:t>predicate </a:t>
            </a:r>
            <a:r>
              <a:rPr b="0" lang="en-US" sz="1200" spc="-1" strike="noStrike">
                <a:solidFill>
                  <a:srgbClr val="000000"/>
                </a:solidFill>
                <a:latin typeface="+mn-lt"/>
                <a:ea typeface="+mn-ea"/>
              </a:rPr>
              <a:t>can be expressed in terms of packet-header fields, abstract packet classes and past events,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p:txBody>
      </p:sp>
      <p:sp>
        <p:nvSpPr>
          <p:cNvPr id="418" name="TextShape 3"/>
          <p:cNvSpPr txBox="1"/>
          <p:nvPr/>
        </p:nvSpPr>
        <p:spPr>
          <a:xfrm>
            <a:off x="3884760" y="8685360"/>
            <a:ext cx="2971440" cy="458280"/>
          </a:xfrm>
          <a:prstGeom prst="rect">
            <a:avLst/>
          </a:prstGeom>
          <a:noFill/>
          <a:ln>
            <a:noFill/>
          </a:ln>
        </p:spPr>
        <p:txBody>
          <a:bodyPr anchor="b"/>
          <a:p>
            <a:pPr algn="r">
              <a:lnSpc>
                <a:spcPct val="100000"/>
              </a:lnSpc>
            </a:pPr>
            <a:fld id="{A93B99CB-AE94-492B-82EE-D7C6C43C2CE9}"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sldImg"/>
          </p:nvPr>
        </p:nvSpPr>
        <p:spPr>
          <a:xfrm>
            <a:off x="685800" y="1143000"/>
            <a:ext cx="5486040" cy="3085920"/>
          </a:xfrm>
          <a:prstGeom prst="rect">
            <a:avLst/>
          </a:prstGeom>
        </p:spPr>
      </p:sp>
      <p:sp>
        <p:nvSpPr>
          <p:cNvPr id="420" name="PlaceHolder 2"/>
          <p:cNvSpPr>
            <a:spLocks noGrp="1"/>
          </p:cNvSpPr>
          <p:nvPr>
            <p:ph type="body"/>
          </p:nvPr>
        </p:nvSpPr>
        <p:spPr>
          <a:xfrm>
            <a:off x="685800" y="4400640"/>
            <a:ext cx="5486040" cy="3600000"/>
          </a:xfrm>
          <a:prstGeom prst="rect">
            <a:avLst/>
          </a:prstGeom>
        </p:spPr>
        <p:txBody>
          <a:bodyPr/>
          <a:p>
            <a:pPr>
              <a:lnSpc>
                <a:spcPct val="100000"/>
              </a:lnSpc>
            </a:pPr>
            <a:r>
              <a:rPr b="0" lang="en-US" sz="2000" spc="-1" strike="noStrike">
                <a:latin typeface="Arial"/>
              </a:rPr>
              <a:t>Current </a:t>
            </a:r>
            <a:r>
              <a:rPr b="0" lang="en-US" sz="1200" spc="-1" strike="noStrike">
                <a:solidFill>
                  <a:srgbClr val="000000"/>
                </a:solidFill>
                <a:latin typeface="+mn-lt"/>
                <a:ea typeface="+mn-ea"/>
              </a:rPr>
              <a:t>verification tools are still far from able to automatically analyze the source code or executable of most middleboxe </a:t>
            </a:r>
            <a:endParaRPr b="0" lang="en-US" sz="1200" spc="-1" strike="noStrike">
              <a:latin typeface="Arial"/>
            </a:endParaRPr>
          </a:p>
          <a:p>
            <a:pPr>
              <a:lnSpc>
                <a:spcPct val="100000"/>
              </a:lnSpc>
            </a:pPr>
            <a:r>
              <a:rPr b="0" lang="en-US" sz="1200" spc="-1" strike="noStrike">
                <a:solidFill>
                  <a:srgbClr val="000000"/>
                </a:solidFill>
                <a:latin typeface="+mn-lt"/>
                <a:ea typeface="+mn-ea"/>
              </a:rPr>
              <a:t>Middlebox code does not always work with easily verified abstractions. For example, it is very hard to define what is suspicious for a IDS or firewall.</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2000" spc="-1" strike="noStrike">
                <a:solidFill>
                  <a:srgbClr val="000000"/>
                </a:solidFill>
                <a:latin typeface="+mn-lt"/>
                <a:ea typeface="+mn-ea"/>
              </a:rPr>
              <a:t>Forward: e.g. drop suspicious packets but output normal packet to port 1</a:t>
            </a:r>
            <a:endParaRPr b="0" lang="en-US" sz="2000" spc="-1" strike="noStrike">
              <a:latin typeface="Arial"/>
            </a:endParaRPr>
          </a:p>
          <a:p>
            <a:pPr>
              <a:lnSpc>
                <a:spcPct val="100000"/>
              </a:lnSpc>
            </a:pPr>
            <a:r>
              <a:rPr b="0" lang="en-US" sz="2000" spc="-1" strike="noStrike">
                <a:solidFill>
                  <a:srgbClr val="000000"/>
                </a:solidFill>
                <a:latin typeface="+mn-lt"/>
                <a:ea typeface="+mn-ea"/>
              </a:rPr>
              <a:t>Classification: </a:t>
            </a:r>
            <a:r>
              <a:rPr b="0" lang="en-US" sz="1200" spc="-1" strike="noStrike">
                <a:solidFill>
                  <a:srgbClr val="000000"/>
                </a:solidFill>
                <a:latin typeface="+mn-lt"/>
                <a:ea typeface="+mn-ea"/>
              </a:rPr>
              <a:t>hether a packet is suspicious or not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And although there exist a large number of different middleboxes, most of them belong to a relatively small set of middlebox types – firewalls, IDS/IPSes. Middleboxes of the same type can uses the same model.</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that automatically determine whether a packet belongs to an abstract class – so, the oracle abstracts away the implementation of packet classification. </a:t>
            </a:r>
            <a:endParaRPr b="0" lang="en-US" sz="1200" spc="-1" strike="noStrike">
              <a:latin typeface="Arial"/>
            </a:endParaRPr>
          </a:p>
          <a:p>
            <a:pPr>
              <a:lnSpc>
                <a:spcPct val="100000"/>
              </a:lnSpc>
            </a:pPr>
            <a:endParaRPr b="0" lang="en-US" sz="1200" spc="-1" strike="noStrike">
              <a:latin typeface="Arial"/>
            </a:endParaRPr>
          </a:p>
        </p:txBody>
      </p:sp>
      <p:sp>
        <p:nvSpPr>
          <p:cNvPr id="421" name="TextShape 3"/>
          <p:cNvSpPr txBox="1"/>
          <p:nvPr/>
        </p:nvSpPr>
        <p:spPr>
          <a:xfrm>
            <a:off x="3884760" y="8685360"/>
            <a:ext cx="2971440" cy="458280"/>
          </a:xfrm>
          <a:prstGeom prst="rect">
            <a:avLst/>
          </a:prstGeom>
          <a:noFill/>
          <a:ln>
            <a:noFill/>
          </a:ln>
        </p:spPr>
        <p:txBody>
          <a:bodyPr anchor="b"/>
          <a:p>
            <a:pPr algn="r">
              <a:lnSpc>
                <a:spcPct val="100000"/>
              </a:lnSpc>
            </a:pPr>
            <a:fld id="{4489AF69-3232-45C2-8674-8BDBC5888261}"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Img"/>
          </p:nvPr>
        </p:nvSpPr>
        <p:spPr>
          <a:xfrm>
            <a:off x="685800" y="1143000"/>
            <a:ext cx="5486040" cy="3085920"/>
          </a:xfrm>
          <a:prstGeom prst="rect">
            <a:avLst/>
          </a:prstGeom>
        </p:spPr>
      </p:sp>
      <p:sp>
        <p:nvSpPr>
          <p:cNvPr id="423"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en-US" sz="2000" spc="-1" strike="noStrike">
                <a:latin typeface="Arial"/>
              </a:rPr>
              <a:t>At the end, the model will be translated to format that is acceptable by the SMT solver.</a:t>
            </a:r>
            <a:endParaRPr b="0" lang="en-US" sz="2000" spc="-1" strike="noStrike">
              <a:latin typeface="Arial"/>
            </a:endParaRPr>
          </a:p>
        </p:txBody>
      </p:sp>
      <p:sp>
        <p:nvSpPr>
          <p:cNvPr id="424" name="TextShape 3"/>
          <p:cNvSpPr txBox="1"/>
          <p:nvPr/>
        </p:nvSpPr>
        <p:spPr>
          <a:xfrm>
            <a:off x="3884760" y="8685360"/>
            <a:ext cx="2971440" cy="458280"/>
          </a:xfrm>
          <a:prstGeom prst="rect">
            <a:avLst/>
          </a:prstGeom>
          <a:noFill/>
          <a:ln>
            <a:noFill/>
          </a:ln>
        </p:spPr>
        <p:txBody>
          <a:bodyPr anchor="b"/>
          <a:p>
            <a:pPr algn="r">
              <a:lnSpc>
                <a:spcPct val="100000"/>
              </a:lnSpc>
            </a:pPr>
            <a:fld id="{24B8374E-3A92-4900-87A7-E9F7974BAF5A}"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sldImg"/>
          </p:nvPr>
        </p:nvSpPr>
        <p:spPr>
          <a:xfrm>
            <a:off x="685800" y="1143000"/>
            <a:ext cx="5486040" cy="3085920"/>
          </a:xfrm>
          <a:prstGeom prst="rect">
            <a:avLst/>
          </a:prstGeom>
        </p:spPr>
      </p:sp>
      <p:sp>
        <p:nvSpPr>
          <p:cNvPr id="426" name="PlaceHolder 2"/>
          <p:cNvSpPr>
            <a:spLocks noGrp="1"/>
          </p:cNvSpPr>
          <p:nvPr>
            <p:ph type="body"/>
          </p:nvPr>
        </p:nvSpPr>
        <p:spPr>
          <a:xfrm>
            <a:off x="685800" y="4400640"/>
            <a:ext cx="5486040" cy="3600000"/>
          </a:xfrm>
          <a:prstGeom prst="rect">
            <a:avLst/>
          </a:prstGeom>
        </p:spPr>
        <p:txBody>
          <a:bodyPr/>
          <a:p>
            <a:pPr>
              <a:lnSpc>
                <a:spcPct val="100000"/>
              </a:lnSpc>
            </a:pPr>
            <a:r>
              <a:rPr b="0" lang="en-US" sz="2000" spc="-1" strike="noStrike">
                <a:latin typeface="Arial"/>
              </a:rPr>
              <a:t>The network works as a state machine whose state is defined by the set of packet that have been delivered </a:t>
            </a:r>
            <a:endParaRPr b="0" lang="en-US" sz="2000" spc="-1" strike="noStrike">
              <a:latin typeface="Arial"/>
            </a:endParaRPr>
          </a:p>
          <a:p>
            <a:pPr>
              <a:lnSpc>
                <a:spcPct val="100000"/>
              </a:lnSpc>
            </a:pPr>
            <a:endParaRPr b="0" lang="en-US" sz="2000" spc="-1" strike="noStrike">
              <a:latin typeface="Arial"/>
            </a:endParaRPr>
          </a:p>
        </p:txBody>
      </p:sp>
      <p:sp>
        <p:nvSpPr>
          <p:cNvPr id="427" name="TextShape 3"/>
          <p:cNvSpPr txBox="1"/>
          <p:nvPr/>
        </p:nvSpPr>
        <p:spPr>
          <a:xfrm>
            <a:off x="3884760" y="8685360"/>
            <a:ext cx="2971440" cy="458280"/>
          </a:xfrm>
          <a:prstGeom prst="rect">
            <a:avLst/>
          </a:prstGeom>
          <a:noFill/>
          <a:ln>
            <a:noFill/>
          </a:ln>
        </p:spPr>
        <p:txBody>
          <a:bodyPr anchor="b"/>
          <a:p>
            <a:pPr algn="r">
              <a:lnSpc>
                <a:spcPct val="100000"/>
              </a:lnSpc>
            </a:pPr>
            <a:fld id="{CEF7B939-AF78-40EC-AEC7-8997EC3325C2}"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ldImg"/>
          </p:nvPr>
        </p:nvSpPr>
        <p:spPr>
          <a:xfrm>
            <a:off x="685800" y="1143000"/>
            <a:ext cx="5486040" cy="3085920"/>
          </a:xfrm>
          <a:prstGeom prst="rect">
            <a:avLst/>
          </a:prstGeom>
        </p:spPr>
      </p:sp>
      <p:sp>
        <p:nvSpPr>
          <p:cNvPr id="429"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en-US" sz="2000" spc="-1" strike="noStrike">
                <a:latin typeface="Arial"/>
              </a:rPr>
              <a:t>Now we have the basic components to model the network</a:t>
            </a:r>
            <a:endParaRPr b="0" lang="en-US" sz="2000" spc="-1" strike="noStrike">
              <a:latin typeface="Arial"/>
            </a:endParaRPr>
          </a:p>
          <a:p>
            <a:pPr marL="216000" indent="-216000">
              <a:lnSpc>
                <a:spcPct val="100000"/>
              </a:lnSpc>
            </a:pPr>
            <a:endParaRPr b="0" lang="en-US" sz="2000" spc="-1" strike="noStrike">
              <a:latin typeface="Arial"/>
            </a:endParaRPr>
          </a:p>
          <a:p>
            <a:pPr>
              <a:lnSpc>
                <a:spcPct val="100000"/>
              </a:lnSpc>
            </a:pPr>
            <a:r>
              <a:rPr b="0" lang="en-US" sz="1200" spc="-1" strike="noStrike">
                <a:solidFill>
                  <a:srgbClr val="000000"/>
                </a:solidFill>
                <a:latin typeface="+mn-lt"/>
                <a:ea typeface="+mn-ea"/>
              </a:rPr>
              <a:t>Point 2 packets from the same TCP connection would probably only affect traffic between the same source and destination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2000" spc="-1" strike="noStrike">
                <a:solidFill>
                  <a:srgbClr val="000000"/>
                </a:solidFill>
                <a:latin typeface="+mn-lt"/>
                <a:ea typeface="+mn-ea"/>
              </a:rPr>
              <a:t>Point 3: a bunch of hosts belongs to one tenants and share the same set of forwarding rules </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mn-lt"/>
                <a:ea typeface="+mn-ea"/>
              </a:rPr>
              <a:t>Slicing makes the network size smaller and symmetry make the number of invariant you have to check smaller</a:t>
            </a:r>
            <a:endParaRPr b="0" lang="en-US" sz="2000" spc="-1" strike="noStrike">
              <a:latin typeface="Arial"/>
            </a:endParaRPr>
          </a:p>
        </p:txBody>
      </p:sp>
      <p:sp>
        <p:nvSpPr>
          <p:cNvPr id="430" name="TextShape 3"/>
          <p:cNvSpPr txBox="1"/>
          <p:nvPr/>
        </p:nvSpPr>
        <p:spPr>
          <a:xfrm>
            <a:off x="3884760" y="8685360"/>
            <a:ext cx="2971440" cy="458280"/>
          </a:xfrm>
          <a:prstGeom prst="rect">
            <a:avLst/>
          </a:prstGeom>
          <a:noFill/>
          <a:ln>
            <a:noFill/>
          </a:ln>
        </p:spPr>
        <p:txBody>
          <a:bodyPr anchor="b"/>
          <a:p>
            <a:pPr algn="r">
              <a:lnSpc>
                <a:spcPct val="100000"/>
              </a:lnSpc>
            </a:pPr>
            <a:fld id="{09797273-C40E-4505-8DFC-11167C7D98B5}"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685800" y="1143000"/>
            <a:ext cx="5486040" cy="3085920"/>
          </a:xfrm>
          <a:prstGeom prst="rect">
            <a:avLst/>
          </a:prstGeom>
        </p:spPr>
      </p:sp>
      <p:sp>
        <p:nvSpPr>
          <p:cNvPr id="432" name="PlaceHolder 2"/>
          <p:cNvSpPr>
            <a:spLocks noGrp="1"/>
          </p:cNvSpPr>
          <p:nvPr>
            <p:ph type="body"/>
          </p:nvPr>
        </p:nvSpPr>
        <p:spPr>
          <a:xfrm>
            <a:off x="685800" y="4400640"/>
            <a:ext cx="5486040" cy="3600000"/>
          </a:xfrm>
          <a:prstGeom prst="rect">
            <a:avLst/>
          </a:prstGeom>
        </p:spPr>
        <p:txBody>
          <a:bodyPr/>
          <a:p>
            <a:pPr>
              <a:lnSpc>
                <a:spcPct val="100000"/>
              </a:lnSpc>
            </a:pPr>
            <a:r>
              <a:rPr b="0" lang="en-US" sz="2000" spc="-1" strike="noStrike">
                <a:latin typeface="Arial"/>
              </a:rPr>
              <a:t>The idea behind slicing is that for a network can we find a smaller but equivantlent subnet of it that the verification result carries over</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latin typeface="Arial"/>
              </a:rPr>
              <a:t>Close under forwarding, a packet is not forwarded outside of the subnet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latin typeface="Arial"/>
              </a:rPr>
              <a:t>Close under states, all states reachable by the middle box in the network is also reachable in the subnet </a:t>
            </a:r>
            <a:endParaRPr b="0" lang="en-US" sz="2000" spc="-1" strike="noStrike">
              <a:latin typeface="Arial"/>
            </a:endParaRPr>
          </a:p>
          <a:p>
            <a:pPr>
              <a:lnSpc>
                <a:spcPct val="100000"/>
              </a:lnSpc>
            </a:pPr>
            <a:r>
              <a:rPr b="0" lang="en-US" sz="2000" spc="-1" strike="noStrike">
                <a:latin typeface="Arial"/>
              </a:rPr>
              <a:t>	</a:t>
            </a:r>
            <a:r>
              <a:rPr b="0" lang="en-US" sz="2000" spc="-1" strike="noStrike">
                <a:latin typeface="Arial"/>
              </a:rPr>
              <a:t>works as a state machine whose state is defined by the set of packet that have been delivered </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200" spc="-1" strike="noStrike">
                <a:solidFill>
                  <a:srgbClr val="000000"/>
                </a:solidFill>
                <a:latin typeface="+mn-lt"/>
                <a:ea typeface="+mn-ea"/>
              </a:rPr>
              <a:t>one can establish a bisimulation between the slice and the network </a:t>
            </a:r>
            <a:r>
              <a:rPr b="0" i="1" lang="en-US" sz="1200" spc="-1" strike="noStrike">
                <a:solidFill>
                  <a:srgbClr val="000000"/>
                </a:solidFill>
                <a:latin typeface="+mn-lt"/>
                <a:ea typeface="+mn-ea"/>
              </a:rPr>
              <a:t>N</a:t>
            </a:r>
            <a:r>
              <a:rPr b="0" lang="en-US" sz="1200" spc="-1" strike="noStrike">
                <a:solidFill>
                  <a:srgbClr val="000000"/>
                </a:solidFill>
                <a:latin typeface="+mn-lt"/>
                <a:ea typeface="+mn-ea"/>
              </a:rPr>
              <a:t>; </a:t>
            </a:r>
            <a:endParaRPr b="0" lang="en-US" sz="1200" spc="-1" strike="noStrike">
              <a:latin typeface="Arial"/>
            </a:endParaRPr>
          </a:p>
          <a:p>
            <a:pPr>
              <a:lnSpc>
                <a:spcPct val="100000"/>
              </a:lnSpc>
            </a:pPr>
            <a:r>
              <a:rPr b="0" lang="en-US" sz="1200" spc="-1" strike="noStrike">
                <a:solidFill>
                  <a:srgbClr val="000000"/>
                </a:solidFill>
                <a:latin typeface="+mn-lt"/>
                <a:ea typeface="+mn-ea"/>
              </a:rPr>
              <a:t>	</a:t>
            </a:r>
            <a:r>
              <a:rPr b="0" lang="en-US" sz="1200" spc="-1" strike="noStrike">
                <a:solidFill>
                  <a:srgbClr val="000000"/>
                </a:solidFill>
                <a:latin typeface="+mn-lt"/>
                <a:ea typeface="+mn-ea"/>
              </a:rPr>
              <a:t>informally this implies that one can find a relation such that when we restrict ourselves to packets in </a:t>
            </a:r>
            <a:r>
              <a:rPr b="0" i="1" lang="en-US" sz="1200" spc="-1" strike="noStrike">
                <a:solidFill>
                  <a:srgbClr val="000000"/>
                </a:solidFill>
                <a:latin typeface="+mn-lt"/>
                <a:ea typeface="+mn-ea"/>
              </a:rPr>
              <a:t>p </a:t>
            </a:r>
            <a:r>
              <a:rPr b="0" lang="en-US" sz="1200" spc="-1" strike="noStrike">
                <a:solidFill>
                  <a:srgbClr val="000000"/>
                </a:solidFill>
                <a:latin typeface="+mn-lt"/>
                <a:ea typeface="+mn-ea"/>
              </a:rPr>
              <a:t>∈ </a:t>
            </a:r>
            <a:r>
              <a:rPr b="0" i="1" lang="en-US" sz="1200" spc="-1" strike="noStrike">
                <a:solidFill>
                  <a:srgbClr val="000000"/>
                </a:solidFill>
                <a:latin typeface="+mn-lt"/>
                <a:ea typeface="+mn-ea"/>
              </a:rPr>
              <a:t>P</a:t>
            </a:r>
            <a:r>
              <a:rPr b="0" lang="en-US" sz="1200" spc="-1" strike="noStrike">
                <a:solidFill>
                  <a:srgbClr val="000000"/>
                </a:solidFill>
                <a:latin typeface="+mn-lt"/>
                <a:ea typeface="+mn-ea"/>
              </a:rPr>
              <a:t>|Ω then all transitions in </a:t>
            </a:r>
            <a:r>
              <a:rPr b="0" i="1" lang="en-US" sz="1200" spc="-1" strike="noStrike">
                <a:solidFill>
                  <a:srgbClr val="000000"/>
                </a:solidFill>
                <a:latin typeface="+mn-lt"/>
                <a:ea typeface="+mn-ea"/>
              </a:rPr>
              <a:t>N </a:t>
            </a:r>
            <a:r>
              <a:rPr b="0" lang="en-US" sz="1200" spc="-1" strike="noStrike">
                <a:solidFill>
                  <a:srgbClr val="000000"/>
                </a:solidFill>
                <a:latin typeface="+mn-lt"/>
                <a:ea typeface="+mn-ea"/>
              </a:rPr>
              <a:t>have a corresponding transition in Ω, corresponding here implies that the states in </a:t>
            </a:r>
            <a:r>
              <a:rPr b="0" i="1" lang="en-US" sz="1200" spc="-1" strike="noStrike">
                <a:solidFill>
                  <a:srgbClr val="000000"/>
                </a:solidFill>
                <a:latin typeface="+mn-lt"/>
                <a:ea typeface="+mn-ea"/>
              </a:rPr>
              <a:t>N </a:t>
            </a:r>
            <a:r>
              <a:rPr b="0" lang="en-US" sz="1200" spc="-1" strike="noStrike">
                <a:solidFill>
                  <a:srgbClr val="000000"/>
                </a:solidFill>
                <a:latin typeface="+mn-lt"/>
                <a:ea typeface="+mn-ea"/>
              </a:rPr>
              <a:t>are the same as the states in Ω after projection. </a:t>
            </a:r>
            <a:endParaRPr b="0" lang="en-US" sz="1200" spc="-1" strike="noStrike">
              <a:latin typeface="Arial"/>
            </a:endParaRPr>
          </a:p>
          <a:p>
            <a:pPr>
              <a:lnSpc>
                <a:spcPct val="100000"/>
              </a:lnSpc>
            </a:pPr>
            <a:r>
              <a:rPr b="0" lang="en-US" sz="2000" spc="-1" strike="noStrike">
                <a:solidFill>
                  <a:srgbClr val="000000"/>
                </a:solidFill>
                <a:latin typeface="+mn-lt"/>
                <a:ea typeface="+mn-ea"/>
              </a:rPr>
              <a:t> </a:t>
            </a:r>
            <a:endParaRPr b="0" lang="en-US" sz="2000" spc="-1" strike="noStrike">
              <a:latin typeface="Arial"/>
            </a:endParaRPr>
          </a:p>
          <a:p>
            <a:pPr>
              <a:lnSpc>
                <a:spcPct val="100000"/>
              </a:lnSpc>
            </a:pPr>
            <a:r>
              <a:rPr b="0" lang="en-US" sz="1200" spc="-1" strike="noStrike">
                <a:solidFill>
                  <a:srgbClr val="000000"/>
                </a:solidFill>
                <a:latin typeface="+mn-lt"/>
                <a:ea typeface="+mn-ea"/>
              </a:rPr>
              <a:t>invariant is </a:t>
            </a:r>
            <a:r>
              <a:rPr b="0" i="1" lang="en-US" sz="1200" spc="-1" strike="noStrike">
                <a:solidFill>
                  <a:srgbClr val="000000"/>
                </a:solidFill>
                <a:latin typeface="+mn-lt"/>
                <a:ea typeface="+mn-ea"/>
              </a:rPr>
              <a:t>evaluable on a subnetwork </a:t>
            </a:r>
            <a:r>
              <a:rPr b="0" lang="en-US" sz="1200" spc="-1" strike="noStrike">
                <a:solidFill>
                  <a:srgbClr val="000000"/>
                </a:solidFill>
                <a:latin typeface="+mn-lt"/>
                <a:ea typeface="+mn-ea"/>
              </a:rPr>
              <a:t>Ω, if the corresponding predicate refers only to packets and middlebox state contained within Ω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include firewalls, NATs, IPSes, and load balancers. For analysis, such middleboxes can be decomposed into a set of middleboxes, each of which processes exactly one flow without affect network behavior.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Cache : only depend on whether a content is cached     share state across flows, their behavior is often dependent only on the state of a middlebox not on the sequence of transitions leading up to that state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2000" spc="-1" strike="noStrike">
                <a:solidFill>
                  <a:srgbClr val="000000"/>
                </a:solidFill>
                <a:latin typeface="+mn-lt"/>
                <a:ea typeface="+mn-ea"/>
              </a:rPr>
              <a:t>Find a slice on which invariant </a:t>
            </a:r>
            <a:r>
              <a:rPr b="0" i="1" lang="en-US" sz="2000" spc="-1" strike="noStrike">
                <a:solidFill>
                  <a:srgbClr val="000000"/>
                </a:solidFill>
                <a:latin typeface="+mn-lt"/>
                <a:ea typeface="+mn-ea"/>
              </a:rPr>
              <a:t>I </a:t>
            </a:r>
            <a:r>
              <a:rPr b="0" lang="en-US" sz="2000" spc="-1" strike="noStrike">
                <a:solidFill>
                  <a:srgbClr val="000000"/>
                </a:solidFill>
                <a:latin typeface="+mn-lt"/>
                <a:ea typeface="+mn-ea"/>
              </a:rPr>
              <a:t>is evaluable by picking the smallest subnetwork Ω on which </a:t>
            </a:r>
            <a:r>
              <a:rPr b="0" i="1" lang="en-US" sz="2000" spc="-1" strike="noStrike">
                <a:solidFill>
                  <a:srgbClr val="000000"/>
                </a:solidFill>
                <a:latin typeface="+mn-lt"/>
                <a:ea typeface="+mn-ea"/>
              </a:rPr>
              <a:t>I </a:t>
            </a:r>
            <a:r>
              <a:rPr b="0" lang="en-US" sz="2000" spc="-1" strike="noStrike">
                <a:solidFill>
                  <a:srgbClr val="000000"/>
                </a:solidFill>
                <a:latin typeface="+mn-lt"/>
                <a:ea typeface="+mn-ea"/>
              </a:rPr>
              <a:t>is evaluable (which always exists) and adding the minimal set of nodes from network </a:t>
            </a:r>
            <a:r>
              <a:rPr b="0" i="1" lang="en-US" sz="2000" spc="-1" strike="noStrike">
                <a:solidFill>
                  <a:srgbClr val="000000"/>
                </a:solidFill>
                <a:latin typeface="+mn-lt"/>
                <a:ea typeface="+mn-ea"/>
              </a:rPr>
              <a:t>N </a:t>
            </a:r>
            <a:r>
              <a:rPr b="0" lang="en-US" sz="2000" spc="-1" strike="noStrike">
                <a:solidFill>
                  <a:srgbClr val="000000"/>
                </a:solidFill>
                <a:latin typeface="+mn-lt"/>
                <a:ea typeface="+mn-ea"/>
              </a:rPr>
              <a:t>required to ensure that it is closed under forwarding and states</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0000"/>
                </a:solidFill>
                <a:latin typeface="+mn-lt"/>
                <a:ea typeface="+mn-ea"/>
              </a:rPr>
              <a:t>In both casese, </a:t>
            </a:r>
            <a:r>
              <a:rPr b="0" lang="en-US" sz="1200" spc="-1" strike="noStrike">
                <a:solidFill>
                  <a:srgbClr val="000000"/>
                </a:solidFill>
                <a:latin typeface="+mn-lt"/>
                <a:ea typeface="+mn-ea"/>
              </a:rPr>
              <a:t>the size of slices in this case is also independent of the size of the network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icrosoft’s Chicago Datacenter [8] contains over 224,000 servers running virtual machines connected over virtual networks. In such an environment, each server typically acts as a middlebox, resulting in a network with several 100,000 middleboxes, </a:t>
            </a:r>
            <a:r>
              <a:rPr b="0" i="1" lang="en-US" sz="1200" spc="-1" strike="noStrike">
                <a:solidFill>
                  <a:srgbClr val="000000"/>
                </a:solidFill>
                <a:latin typeface="+mn-lt"/>
                <a:ea typeface="+mn-ea"/>
              </a:rPr>
              <a:t>e.g., </a:t>
            </a:r>
            <a:r>
              <a:rPr b="0" lang="en-US" sz="1200" spc="-1" strike="noStrike">
                <a:solidFill>
                  <a:srgbClr val="000000"/>
                </a:solidFill>
                <a:latin typeface="+mn-lt"/>
                <a:ea typeface="+mn-ea"/>
              </a:rPr>
              <a:t>firewalls, load balancers, SSL proxies, etc.. We want to be able to check invariants in such large networks within a few minutes, however, typically verifying such large instances is infeasible or takes several days </a:t>
            </a:r>
            <a:endParaRPr b="0" lang="en-US" sz="1200" spc="-1" strike="noStrike">
              <a:latin typeface="Arial"/>
            </a:endParaRPr>
          </a:p>
          <a:p>
            <a:pPr>
              <a:lnSpc>
                <a:spcPct val="100000"/>
              </a:lnSpc>
            </a:pPr>
            <a:endParaRPr b="0" lang="en-US" sz="1200" spc="-1" strike="noStrike">
              <a:latin typeface="Arial"/>
            </a:endParaRPr>
          </a:p>
        </p:txBody>
      </p:sp>
      <p:sp>
        <p:nvSpPr>
          <p:cNvPr id="433" name="TextShape 3"/>
          <p:cNvSpPr txBox="1"/>
          <p:nvPr/>
        </p:nvSpPr>
        <p:spPr>
          <a:xfrm>
            <a:off x="3884760" y="8685360"/>
            <a:ext cx="2971440" cy="458280"/>
          </a:xfrm>
          <a:prstGeom prst="rect">
            <a:avLst/>
          </a:prstGeom>
          <a:noFill/>
          <a:ln>
            <a:noFill/>
          </a:ln>
        </p:spPr>
        <p:txBody>
          <a:bodyPr anchor="b"/>
          <a:p>
            <a:pPr algn="r">
              <a:lnSpc>
                <a:spcPct val="100000"/>
              </a:lnSpc>
            </a:pPr>
            <a:fld id="{47FABE4E-ECD0-4D6E-A8E3-09A682E851D6}"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sldImg"/>
          </p:nvPr>
        </p:nvSpPr>
        <p:spPr>
          <a:xfrm>
            <a:off x="685800" y="1143000"/>
            <a:ext cx="5486040" cy="3085920"/>
          </a:xfrm>
          <a:prstGeom prst="rect">
            <a:avLst/>
          </a:prstGeom>
        </p:spPr>
      </p:sp>
      <p:sp>
        <p:nvSpPr>
          <p:cNvPr id="435"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en-US" sz="2000" spc="-1" strike="noStrike">
                <a:latin typeface="Arial"/>
              </a:rPr>
              <a:t>The network tends to have a lot of duplicated component and symmetries. For example, a bunch of hosts belongs to one tenants and share rules and you don’t have to verify the invariant for each of the host.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Have 2 hosts A and B connect to a server through a same firewall and have exactly same rules applied to them. In that case, A can reach the server if and only if B can reach the server</a:t>
            </a:r>
            <a:endParaRPr b="0" lang="en-US" sz="2000" spc="-1" strike="noStrike">
              <a:latin typeface="Arial"/>
            </a:endParaRPr>
          </a:p>
        </p:txBody>
      </p:sp>
      <p:sp>
        <p:nvSpPr>
          <p:cNvPr id="436" name="TextShape 3"/>
          <p:cNvSpPr txBox="1"/>
          <p:nvPr/>
        </p:nvSpPr>
        <p:spPr>
          <a:xfrm>
            <a:off x="3884760" y="8685360"/>
            <a:ext cx="2971440" cy="458280"/>
          </a:xfrm>
          <a:prstGeom prst="rect">
            <a:avLst/>
          </a:prstGeom>
          <a:noFill/>
          <a:ln>
            <a:noFill/>
          </a:ln>
        </p:spPr>
        <p:txBody>
          <a:bodyPr anchor="b"/>
          <a:p>
            <a:pPr algn="r">
              <a:lnSpc>
                <a:spcPct val="100000"/>
              </a:lnSpc>
            </a:pPr>
            <a:fld id="{7C4DA5B9-67F1-4D66-AB29-0839A42A9A54}"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sldImg"/>
          </p:nvPr>
        </p:nvSpPr>
        <p:spPr>
          <a:xfrm>
            <a:off x="685800" y="1143000"/>
            <a:ext cx="5486040" cy="3085920"/>
          </a:xfrm>
          <a:prstGeom prst="rect">
            <a:avLst/>
          </a:prstGeom>
        </p:spPr>
      </p:sp>
      <p:sp>
        <p:nvSpPr>
          <p:cNvPr id="438"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en-US" sz="2000" spc="-1" strike="noStrike">
                <a:latin typeface="Arial"/>
              </a:rPr>
              <a:t>Middle box models and invariants are all translated to a format acceptable to the SMT solver.  </a:t>
            </a: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endParaRPr b="0" lang="en-US" sz="2000" spc="-1" strike="noStrike">
              <a:latin typeface="Arial"/>
            </a:endParaRPr>
          </a:p>
          <a:p>
            <a:pPr marL="216000" indent="-216000">
              <a:lnSpc>
                <a:spcPct val="100000"/>
              </a:lnSpc>
            </a:pPr>
            <a:r>
              <a:rPr b="0" lang="en-US" sz="2000" spc="-1" strike="noStrike">
                <a:latin typeface="Arial"/>
              </a:rPr>
              <a:t>Even though the fragment of first-order logic VMN uses is decideable. It could still timeout when the input is large.</a:t>
            </a:r>
            <a:endParaRPr b="0" lang="en-US" sz="2000" spc="-1" strike="noStrike">
              <a:latin typeface="Arial"/>
            </a:endParaRPr>
          </a:p>
          <a:p>
            <a:pPr marL="216000" indent="-216000">
              <a:lnSpc>
                <a:spcPct val="100000"/>
              </a:lnSpc>
            </a:pPr>
            <a:endParaRPr b="0" lang="en-US" sz="2000" spc="-1" strike="noStrike">
              <a:latin typeface="Arial"/>
            </a:endParaRPr>
          </a:p>
          <a:p>
            <a:pPr>
              <a:lnSpc>
                <a:spcPct val="100000"/>
              </a:lnSpc>
            </a:pPr>
            <a:r>
              <a:rPr b="0" lang="en-US" sz="1200" spc="-1" strike="noStrike">
                <a:solidFill>
                  <a:srgbClr val="000000"/>
                </a:solidFill>
                <a:latin typeface="+mn-lt"/>
                <a:ea typeface="+mn-ea"/>
              </a:rPr>
              <a:t>Oracles in VMN are modeled as uninterpreted function, </a:t>
            </a:r>
            <a:r>
              <a:rPr b="0" i="1" lang="en-US" sz="1200" spc="-1" strike="noStrike">
                <a:solidFill>
                  <a:srgbClr val="000000"/>
                </a:solidFill>
                <a:latin typeface="+mn-lt"/>
                <a:ea typeface="+mn-ea"/>
              </a:rPr>
              <a:t>i.e., </a:t>
            </a:r>
            <a:r>
              <a:rPr b="0" lang="en-US" sz="1200" spc="-1" strike="noStrike">
                <a:solidFill>
                  <a:srgbClr val="000000"/>
                </a:solidFill>
                <a:latin typeface="+mn-lt"/>
                <a:ea typeface="+mn-ea"/>
              </a:rPr>
              <a:t>Z3 can assign any (con- vinient) value to a given input to an oracle. It looks for a set of assignment to oracle</a:t>
            </a:r>
            <a:r>
              <a:rPr b="0" lang="en-US" sz="2000" spc="-1" strike="noStrike">
                <a:solidFill>
                  <a:srgbClr val="000000"/>
                </a:solidFill>
                <a:latin typeface="+mn-lt"/>
                <a:ea typeface="+mn-ea"/>
              </a:rPr>
              <a:t> can satisfy the negation of the invariant.</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1200" spc="-1" strike="noStrike">
                <a:solidFill>
                  <a:srgbClr val="000000"/>
                </a:solidFill>
                <a:latin typeface="+mn-lt"/>
                <a:ea typeface="+mn-ea"/>
              </a:rPr>
              <a:t>VMN’s verification procedure builds on Z3 [9], a modern SMT solver. Z3 accepts as input logical formulae (written in first-order logic with additional “theories” that can be used to express functions, integers and other objects) which are expressed in terms of variables, and returns whether there exists a satisfying assignment of values to variables, </a:t>
            </a:r>
            <a:r>
              <a:rPr b="0" i="1" lang="en-US" sz="1200" spc="-1" strike="noStrike">
                <a:solidFill>
                  <a:srgbClr val="000000"/>
                </a:solidFill>
                <a:latin typeface="+mn-lt"/>
                <a:ea typeface="+mn-ea"/>
              </a:rPr>
              <a:t>i.e., </a:t>
            </a:r>
            <a:r>
              <a:rPr b="0" lang="en-US" sz="1200" spc="-1" strike="noStrike">
                <a:solidFill>
                  <a:srgbClr val="000000"/>
                </a:solidFill>
                <a:latin typeface="+mn-lt"/>
                <a:ea typeface="+mn-ea"/>
              </a:rPr>
              <a:t>whether their exists an assignment of values to variables that render all of the formulae true. Z3 returns an example of a satisfying assignment when the input formulae are </a:t>
            </a:r>
            <a:r>
              <a:rPr b="0" i="1" lang="en-US" sz="1200" spc="-1" strike="noStrike">
                <a:solidFill>
                  <a:srgbClr val="000000"/>
                </a:solidFill>
                <a:latin typeface="+mn-lt"/>
                <a:ea typeface="+mn-ea"/>
              </a:rPr>
              <a:t>satisfiable</a:t>
            </a:r>
            <a:r>
              <a:rPr b="0" lang="en-US" sz="1200" spc="-1" strike="noStrike">
                <a:solidFill>
                  <a:srgbClr val="000000"/>
                </a:solidFill>
                <a:latin typeface="+mn-lt"/>
                <a:ea typeface="+mn-ea"/>
              </a:rPr>
              <a:t>, and labels them </a:t>
            </a:r>
            <a:r>
              <a:rPr b="0" i="1" lang="en-US" sz="1200" spc="-1" strike="noStrike">
                <a:solidFill>
                  <a:srgbClr val="000000"/>
                </a:solidFill>
                <a:latin typeface="+mn-lt"/>
                <a:ea typeface="+mn-ea"/>
              </a:rPr>
              <a:t>unsatisfiable </a:t>
            </a:r>
            <a:r>
              <a:rPr b="0" lang="en-US" sz="1200" spc="-1" strike="noStrike">
                <a:solidFill>
                  <a:srgbClr val="000000"/>
                </a:solidFill>
                <a:latin typeface="+mn-lt"/>
                <a:ea typeface="+mn-ea"/>
              </a:rPr>
              <a:t>otherwise.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p:txBody>
      </p:sp>
      <p:sp>
        <p:nvSpPr>
          <p:cNvPr id="439" name="TextShape 3"/>
          <p:cNvSpPr txBox="1"/>
          <p:nvPr/>
        </p:nvSpPr>
        <p:spPr>
          <a:xfrm>
            <a:off x="3884760" y="8685360"/>
            <a:ext cx="2971440" cy="458280"/>
          </a:xfrm>
          <a:prstGeom prst="rect">
            <a:avLst/>
          </a:prstGeom>
          <a:noFill/>
          <a:ln>
            <a:noFill/>
          </a:ln>
        </p:spPr>
        <p:txBody>
          <a:bodyPr anchor="b"/>
          <a:p>
            <a:pPr algn="r">
              <a:lnSpc>
                <a:spcPct val="100000"/>
              </a:lnSpc>
            </a:pPr>
            <a:fld id="{F2ACA1D8-B352-46CF-B6EB-9313EEE61C28}"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PlaceHolder 1"/>
          <p:cNvSpPr>
            <a:spLocks noGrp="1"/>
          </p:cNvSpPr>
          <p:nvPr>
            <p:ph type="sldImg"/>
          </p:nvPr>
        </p:nvSpPr>
        <p:spPr>
          <a:xfrm>
            <a:off x="685800" y="1143000"/>
            <a:ext cx="5486040" cy="3085920"/>
          </a:xfrm>
          <a:prstGeom prst="rect">
            <a:avLst/>
          </a:prstGeom>
        </p:spPr>
      </p:sp>
      <p:sp>
        <p:nvSpPr>
          <p:cNvPr id="441" name="PlaceHolder 2"/>
          <p:cNvSpPr>
            <a:spLocks noGrp="1"/>
          </p:cNvSpPr>
          <p:nvPr>
            <p:ph type="body"/>
          </p:nvPr>
        </p:nvSpPr>
        <p:spPr>
          <a:xfrm>
            <a:off x="685800" y="4400640"/>
            <a:ext cx="5486040" cy="3600000"/>
          </a:xfrm>
          <a:prstGeom prst="rect">
            <a:avLst/>
          </a:prstGeom>
        </p:spPr>
        <p:txBody>
          <a:bodyPr/>
          <a:p>
            <a:pPr>
              <a:lnSpc>
                <a:spcPct val="100000"/>
              </a:lnSpc>
            </a:pPr>
            <a:r>
              <a:rPr b="0" lang="en-US" sz="1200" spc="-1" strike="noStrike">
                <a:solidFill>
                  <a:srgbClr val="000000"/>
                </a:solidFill>
                <a:latin typeface="+mn-lt"/>
                <a:ea typeface="+mn-ea"/>
              </a:rPr>
              <a:t>The first evaluation is about how VMN can detect and prevent the three most common classes of configuration errors, including errors affecting fault tolerance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The evaluation uses datacenter topology (Figure 1) containing 1000 end hosts and three types of middleboxes: stateful firewalls, load balancers and intrusion detection and prevention systems (IDPSs).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They use load balancers to model the effect of faults (</a:t>
            </a:r>
            <a:r>
              <a:rPr b="0" i="1" lang="en-US" sz="1200" spc="-1" strike="noStrike">
                <a:solidFill>
                  <a:srgbClr val="000000"/>
                </a:solidFill>
                <a:latin typeface="+mn-lt"/>
                <a:ea typeface="+mn-ea"/>
              </a:rPr>
              <a:t>i.e., </a:t>
            </a:r>
            <a:r>
              <a:rPr b="0" lang="en-US" sz="1200" spc="-1" strike="noStrike">
                <a:solidFill>
                  <a:srgbClr val="000000"/>
                </a:solidFill>
                <a:latin typeface="+mn-lt"/>
                <a:ea typeface="+mn-ea"/>
              </a:rPr>
              <a:t>the load balancer can non-deterministically choose to send traffic to a redundant middlebox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pNote that all middleboxes in this evaluation are flow-parallel, and hence the size of a slice on which invariants are verified is independent of both policy complexity and network size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2000" spc="-1" strike="noStrike">
                <a:solidFill>
                  <a:srgbClr val="000000"/>
                </a:solidFill>
                <a:latin typeface="+mn-lt"/>
                <a:ea typeface="+mn-ea"/>
              </a:rPr>
              <a:t>IFW: </a:t>
            </a:r>
            <a:r>
              <a:rPr b="0" lang="en-US" sz="1200" spc="-1" strike="noStrike">
                <a:solidFill>
                  <a:srgbClr val="000000"/>
                </a:solidFill>
                <a:latin typeface="+mn-lt"/>
                <a:ea typeface="+mn-ea"/>
              </a:rPr>
              <a:t>assigning each end host to one of a few policy groups. And add firewall rules to prevent end hosts in one group from communicating with end hosts in any other group. Then introduce misconfiguration by deleting a random set of these firewall rules.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RFW: introduced misconfiguration by removing rules from some of the backup firewall. In this case invariant violation would only occur when middleboxes fail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MRR misconfigura- tion is if routing (after failures) allows packets to bypass the middleboxes specified in the pipeline invariants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We changed a randomly selected set of routing rules so that some packets would be routed around the redundant IDPS when the primary had failed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 VMN correctly detects invariant violations, and does not report any false positives.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p:txBody>
      </p:sp>
      <p:sp>
        <p:nvSpPr>
          <p:cNvPr id="442" name="TextShape 3"/>
          <p:cNvSpPr txBox="1"/>
          <p:nvPr/>
        </p:nvSpPr>
        <p:spPr>
          <a:xfrm>
            <a:off x="3884760" y="8685360"/>
            <a:ext cx="2971440" cy="458280"/>
          </a:xfrm>
          <a:prstGeom prst="rect">
            <a:avLst/>
          </a:prstGeom>
          <a:noFill/>
          <a:ln>
            <a:noFill/>
          </a:ln>
        </p:spPr>
        <p:txBody>
          <a:bodyPr anchor="b"/>
          <a:p>
            <a:pPr algn="r">
              <a:lnSpc>
                <a:spcPct val="100000"/>
              </a:lnSpc>
            </a:pPr>
            <a:fld id="{4A2135C4-C244-42D5-BACF-BFE996CDC140}"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PlaceHolder 1"/>
          <p:cNvSpPr>
            <a:spLocks noGrp="1"/>
          </p:cNvSpPr>
          <p:nvPr>
            <p:ph type="sldImg"/>
          </p:nvPr>
        </p:nvSpPr>
        <p:spPr>
          <a:xfrm>
            <a:off x="685800" y="1143000"/>
            <a:ext cx="5486040" cy="3085920"/>
          </a:xfrm>
          <a:prstGeom prst="rect">
            <a:avLst/>
          </a:prstGeom>
        </p:spPr>
      </p:sp>
      <p:sp>
        <p:nvSpPr>
          <p:cNvPr id="444" name="PlaceHolder 2"/>
          <p:cNvSpPr>
            <a:spLocks noGrp="1"/>
          </p:cNvSpPr>
          <p:nvPr>
            <p:ph type="body"/>
          </p:nvPr>
        </p:nvSpPr>
        <p:spPr>
          <a:xfrm>
            <a:off x="685800" y="4400640"/>
            <a:ext cx="5486040" cy="3600000"/>
          </a:xfrm>
          <a:prstGeom prst="rect">
            <a:avLst/>
          </a:prstGeom>
        </p:spPr>
        <p:txBody>
          <a:bodyPr/>
          <a:p>
            <a:pPr>
              <a:lnSpc>
                <a:spcPct val="100000"/>
              </a:lnSpc>
            </a:pPr>
            <a:r>
              <a:rPr b="0" lang="en-US" sz="1200" spc="-1" strike="noStrike">
                <a:solidFill>
                  <a:srgbClr val="000000"/>
                </a:solidFill>
                <a:latin typeface="+mn-lt"/>
                <a:ea typeface="+mn-ea"/>
              </a:rPr>
              <a:t>Moreover, the verification time scales linearly with the number of policy equivalence classes </a:t>
            </a:r>
            <a:endParaRPr b="0" lang="en-US" sz="1200" spc="-1" strike="noStrike">
              <a:latin typeface="Arial"/>
            </a:endParaRPr>
          </a:p>
          <a:p>
            <a:pPr>
              <a:lnSpc>
                <a:spcPct val="100000"/>
              </a:lnSpc>
            </a:pPr>
            <a:endParaRPr b="0" lang="en-US" sz="1200" spc="-1" strike="noStrike">
              <a:latin typeface="Arial"/>
            </a:endParaRPr>
          </a:p>
        </p:txBody>
      </p:sp>
      <p:sp>
        <p:nvSpPr>
          <p:cNvPr id="445" name="TextShape 3"/>
          <p:cNvSpPr txBox="1"/>
          <p:nvPr/>
        </p:nvSpPr>
        <p:spPr>
          <a:xfrm>
            <a:off x="3884760" y="8685360"/>
            <a:ext cx="2971440" cy="458280"/>
          </a:xfrm>
          <a:prstGeom prst="rect">
            <a:avLst/>
          </a:prstGeom>
          <a:noFill/>
          <a:ln>
            <a:noFill/>
          </a:ln>
        </p:spPr>
        <p:txBody>
          <a:bodyPr anchor="b"/>
          <a:p>
            <a:pPr algn="r">
              <a:lnSpc>
                <a:spcPct val="100000"/>
              </a:lnSpc>
            </a:pPr>
            <a:fld id="{4CC8B21F-4595-4C35-B197-967B94F5684C}"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PlaceHolder 1"/>
          <p:cNvSpPr>
            <a:spLocks noGrp="1"/>
          </p:cNvSpPr>
          <p:nvPr>
            <p:ph type="sldImg"/>
          </p:nvPr>
        </p:nvSpPr>
        <p:spPr>
          <a:xfrm>
            <a:off x="685800" y="1143000"/>
            <a:ext cx="5486040" cy="3085920"/>
          </a:xfrm>
          <a:prstGeom prst="rect">
            <a:avLst/>
          </a:prstGeom>
        </p:spPr>
      </p:sp>
      <p:sp>
        <p:nvSpPr>
          <p:cNvPr id="447" name="PlaceHolder 2"/>
          <p:cNvSpPr>
            <a:spLocks noGrp="1"/>
          </p:cNvSpPr>
          <p:nvPr>
            <p:ph type="body"/>
          </p:nvPr>
        </p:nvSpPr>
        <p:spPr>
          <a:xfrm>
            <a:off x="685800" y="4400640"/>
            <a:ext cx="5486040" cy="3600000"/>
          </a:xfrm>
          <a:prstGeom prst="rect">
            <a:avLst/>
          </a:prstGeom>
        </p:spPr>
        <p:txBody>
          <a:bodyPr/>
          <a:p>
            <a:pPr>
              <a:lnSpc>
                <a:spcPct val="100000"/>
              </a:lnSpc>
            </a:pPr>
            <a:r>
              <a:rPr b="0" lang="en-US" sz="1200" spc="-1" strike="noStrike">
                <a:solidFill>
                  <a:srgbClr val="000000"/>
                </a:solidFill>
                <a:latin typeface="+mn-lt"/>
                <a:ea typeface="+mn-ea"/>
              </a:rPr>
              <a:t>caches to these services to improve performance </a:t>
            </a:r>
            <a:endParaRPr b="0" lang="en-US" sz="1200" spc="-1" strike="noStrike">
              <a:latin typeface="Arial"/>
            </a:endParaRPr>
          </a:p>
          <a:p>
            <a:pPr>
              <a:lnSpc>
                <a:spcPct val="100000"/>
              </a:lnSpc>
            </a:pPr>
            <a:r>
              <a:rPr b="0" lang="en-US" sz="1200" spc="-1" strike="noStrike">
                <a:solidFill>
                  <a:srgbClr val="000000"/>
                </a:solidFill>
                <a:latin typeface="+mn-lt"/>
                <a:ea typeface="+mn-ea"/>
              </a:rPr>
              <a:t>aches are misplaced or misconfigured then the access policies could be violated. VMN can verify these data isolation invariants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The content cache is configured with ACL entries </a:t>
            </a:r>
            <a:endParaRPr b="0" lang="en-US" sz="1200" spc="-1" strike="noStrike">
              <a:latin typeface="Arial"/>
            </a:endParaRPr>
          </a:p>
          <a:p>
            <a:pPr>
              <a:lnSpc>
                <a:spcPct val="100000"/>
              </a:lnSpc>
            </a:pPr>
            <a:r>
              <a:rPr b="0" lang="en-US" sz="1200" spc="-1" strike="noStrike">
                <a:solidFill>
                  <a:srgbClr val="000000"/>
                </a:solidFill>
                <a:latin typeface="+mn-lt"/>
                <a:ea typeface="+mn-ea"/>
              </a:rPr>
              <a:t>introduce configuration errors by deleting a random set of ACLs from the content cache and firewalls.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VMN correctly detects invariant violations, and does not report any false positives.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shows how time taken for verifying each invariant varies with the number of policy equivalence classes.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Those two graphs show that the time it takes grows with the size of slices used. This why the ability to use slices and minimize the size of the network on which an invariant is verified is important. </a:t>
            </a:r>
            <a:endParaRPr b="0" lang="en-US" sz="1200" spc="-1" strike="noStrike">
              <a:latin typeface="Arial"/>
            </a:endParaRPr>
          </a:p>
          <a:p>
            <a:pPr>
              <a:lnSpc>
                <a:spcPct val="100000"/>
              </a:lnSpc>
            </a:pPr>
            <a:endParaRPr b="0" lang="en-US" sz="1200" spc="-1" strike="noStrike">
              <a:latin typeface="Arial"/>
            </a:endParaRPr>
          </a:p>
        </p:txBody>
      </p:sp>
      <p:sp>
        <p:nvSpPr>
          <p:cNvPr id="448" name="TextShape 3"/>
          <p:cNvSpPr txBox="1"/>
          <p:nvPr/>
        </p:nvSpPr>
        <p:spPr>
          <a:xfrm>
            <a:off x="3884760" y="8685360"/>
            <a:ext cx="2971440" cy="458280"/>
          </a:xfrm>
          <a:prstGeom prst="rect">
            <a:avLst/>
          </a:prstGeom>
          <a:noFill/>
          <a:ln>
            <a:noFill/>
          </a:ln>
        </p:spPr>
        <p:txBody>
          <a:bodyPr anchor="b"/>
          <a:p>
            <a:pPr algn="r">
              <a:lnSpc>
                <a:spcPct val="100000"/>
              </a:lnSpc>
            </a:pPr>
            <a:fld id="{ABCF42D4-EE4C-45B6-88EE-14A99DCD195F}"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PlaceHolder 1"/>
          <p:cNvSpPr>
            <a:spLocks noGrp="1"/>
          </p:cNvSpPr>
          <p:nvPr>
            <p:ph type="sldImg"/>
          </p:nvPr>
        </p:nvSpPr>
        <p:spPr>
          <a:xfrm>
            <a:off x="685800" y="1143000"/>
            <a:ext cx="5486040" cy="3085920"/>
          </a:xfrm>
          <a:prstGeom prst="rect">
            <a:avLst/>
          </a:prstGeom>
        </p:spPr>
      </p:sp>
      <p:sp>
        <p:nvSpPr>
          <p:cNvPr id="450" name="PlaceHolder 2"/>
          <p:cNvSpPr>
            <a:spLocks noGrp="1"/>
          </p:cNvSpPr>
          <p:nvPr>
            <p:ph type="body"/>
          </p:nvPr>
        </p:nvSpPr>
        <p:spPr>
          <a:xfrm>
            <a:off x="685800" y="4400640"/>
            <a:ext cx="5486040" cy="3600000"/>
          </a:xfrm>
          <a:prstGeom prst="rect">
            <a:avLst/>
          </a:prstGeom>
        </p:spPr>
        <p:txBody>
          <a:bodyPr/>
          <a:p>
            <a:pPr>
              <a:lnSpc>
                <a:spcPct val="100000"/>
              </a:lnSpc>
            </a:pPr>
            <a:r>
              <a:rPr b="0" lang="en-US" sz="1200" spc="-1" strike="noStrike">
                <a:solidFill>
                  <a:srgbClr val="000000"/>
                </a:solidFill>
                <a:latin typeface="+mn-lt"/>
                <a:ea typeface="+mn-ea"/>
              </a:rPr>
              <a:t>typical enterprise or university network protected by a stateful firewall </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using slices we can verify invariants on a slice whose size is independent of network size and policy complexity. We can also leverage the symmetry in both network and policy to reduce the number of invariants that need to be verified for the network. </a:t>
            </a:r>
            <a:endParaRPr b="0" lang="en-US" sz="1200" spc="-1" strike="noStrike">
              <a:latin typeface="Arial"/>
            </a:endParaRPr>
          </a:p>
          <a:p>
            <a:pPr>
              <a:lnSpc>
                <a:spcPct val="100000"/>
              </a:lnSpc>
            </a:pPr>
            <a:endParaRPr b="0" lang="en-US" sz="1200" spc="-1" strike="noStrike">
              <a:latin typeface="Arial"/>
            </a:endParaRPr>
          </a:p>
        </p:txBody>
      </p:sp>
      <p:sp>
        <p:nvSpPr>
          <p:cNvPr id="451" name="TextShape 3"/>
          <p:cNvSpPr txBox="1"/>
          <p:nvPr/>
        </p:nvSpPr>
        <p:spPr>
          <a:xfrm>
            <a:off x="3884760" y="8685360"/>
            <a:ext cx="2971440" cy="458280"/>
          </a:xfrm>
          <a:prstGeom prst="rect">
            <a:avLst/>
          </a:prstGeom>
          <a:noFill/>
          <a:ln>
            <a:noFill/>
          </a:ln>
        </p:spPr>
        <p:txBody>
          <a:bodyPr anchor="b"/>
          <a:p>
            <a:pPr algn="r">
              <a:lnSpc>
                <a:spcPct val="100000"/>
              </a:lnSpc>
            </a:pPr>
            <a:fld id="{3E2C5AED-83DD-4D65-8055-9247BDB5A066}"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PlaceHolder 1"/>
          <p:cNvSpPr>
            <a:spLocks noGrp="1"/>
          </p:cNvSpPr>
          <p:nvPr>
            <p:ph type="sldImg"/>
          </p:nvPr>
        </p:nvSpPr>
        <p:spPr>
          <a:xfrm>
            <a:off x="685800" y="1143000"/>
            <a:ext cx="5486040" cy="3085920"/>
          </a:xfrm>
          <a:prstGeom prst="rect">
            <a:avLst/>
          </a:prstGeom>
        </p:spPr>
      </p:sp>
      <p:sp>
        <p:nvSpPr>
          <p:cNvPr id="453" name="PlaceHolder 2"/>
          <p:cNvSpPr>
            <a:spLocks noGrp="1"/>
          </p:cNvSpPr>
          <p:nvPr>
            <p:ph type="body"/>
          </p:nvPr>
        </p:nvSpPr>
        <p:spPr>
          <a:xfrm>
            <a:off x="685800" y="4400640"/>
            <a:ext cx="5486040" cy="3600000"/>
          </a:xfrm>
          <a:prstGeom prst="rect">
            <a:avLst/>
          </a:prstGeom>
        </p:spPr>
        <p:txBody>
          <a:bodyPr/>
          <a:p>
            <a:pPr>
              <a:lnSpc>
                <a:spcPct val="100000"/>
              </a:lnSpc>
            </a:pPr>
            <a:r>
              <a:rPr b="0" lang="en-US" sz="1200" spc="-1" strike="noStrike">
                <a:solidFill>
                  <a:srgbClr val="000000"/>
                </a:solidFill>
                <a:latin typeface="+mn-lt"/>
                <a:ea typeface="+mn-ea"/>
              </a:rPr>
              <a:t>firewall configuration is specified in terms of security groups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These rules result in flowparallel middleboxes, so the slice size is fixed</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2000" spc="-1" strike="noStrike">
                <a:solidFill>
                  <a:srgbClr val="000000"/>
                </a:solidFill>
                <a:latin typeface="+mn-lt"/>
                <a:ea typeface="+mn-ea"/>
              </a:rPr>
              <a:t>Exponentially growth of time even thought the # of tenant grows linearly</a:t>
            </a:r>
            <a:endParaRPr b="0" lang="en-US" sz="2000" spc="-1" strike="noStrike">
              <a:latin typeface="Arial"/>
            </a:endParaRPr>
          </a:p>
          <a:p>
            <a:pPr>
              <a:lnSpc>
                <a:spcPct val="100000"/>
              </a:lnSpc>
            </a:pPr>
            <a:r>
              <a:rPr b="0" lang="en-US" sz="2000" spc="-1" strike="noStrike">
                <a:solidFill>
                  <a:srgbClr val="000000"/>
                </a:solidFill>
                <a:latin typeface="+mn-lt"/>
                <a:ea typeface="+mn-ea"/>
              </a:rPr>
              <a:t>Slice is essential to the performance and scalling </a:t>
            </a:r>
            <a:endParaRPr b="0" lang="en-US" sz="2000" spc="-1" strike="noStrike">
              <a:latin typeface="Arial"/>
            </a:endParaRPr>
          </a:p>
        </p:txBody>
      </p:sp>
      <p:sp>
        <p:nvSpPr>
          <p:cNvPr id="454" name="TextShape 3"/>
          <p:cNvSpPr txBox="1"/>
          <p:nvPr/>
        </p:nvSpPr>
        <p:spPr>
          <a:xfrm>
            <a:off x="3884760" y="8685360"/>
            <a:ext cx="2971440" cy="458280"/>
          </a:xfrm>
          <a:prstGeom prst="rect">
            <a:avLst/>
          </a:prstGeom>
          <a:noFill/>
          <a:ln>
            <a:noFill/>
          </a:ln>
        </p:spPr>
        <p:txBody>
          <a:bodyPr anchor="b"/>
          <a:p>
            <a:pPr algn="r">
              <a:lnSpc>
                <a:spcPct val="100000"/>
              </a:lnSpc>
            </a:pPr>
            <a:fld id="{C08363B0-6232-49A0-A1CA-E8B46B5B3378}"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5" name="PlaceHolder 1"/>
          <p:cNvSpPr>
            <a:spLocks noGrp="1"/>
          </p:cNvSpPr>
          <p:nvPr>
            <p:ph type="sldImg"/>
          </p:nvPr>
        </p:nvSpPr>
        <p:spPr>
          <a:xfrm>
            <a:off x="685800" y="1143000"/>
            <a:ext cx="5486040" cy="3085920"/>
          </a:xfrm>
          <a:prstGeom prst="rect">
            <a:avLst/>
          </a:prstGeom>
        </p:spPr>
      </p:sp>
      <p:sp>
        <p:nvSpPr>
          <p:cNvPr id="456" name="PlaceHolder 2"/>
          <p:cNvSpPr>
            <a:spLocks noGrp="1"/>
          </p:cNvSpPr>
          <p:nvPr>
            <p:ph type="body"/>
          </p:nvPr>
        </p:nvSpPr>
        <p:spPr>
          <a:xfrm>
            <a:off x="685800" y="4400640"/>
            <a:ext cx="5486040" cy="3600000"/>
          </a:xfrm>
          <a:prstGeom prst="rect">
            <a:avLst/>
          </a:prstGeom>
        </p:spPr>
        <p:txBody>
          <a:bodyPr/>
          <a:p>
            <a:pPr>
              <a:lnSpc>
                <a:spcPct val="100000"/>
              </a:lnSpc>
            </a:pPr>
            <a:r>
              <a:rPr b="0" lang="en-US" sz="1200" spc="-1" strike="noStrike">
                <a:solidFill>
                  <a:srgbClr val="000000"/>
                </a:solidFill>
                <a:latin typeface="+mn-lt"/>
                <a:ea typeface="+mn-ea"/>
              </a:rPr>
              <a:t>all inbound traffic must go through at least one stateful firewall. We consider a misconfiguration where traffic rerouted by a given IDS box to the scrubbing box bypasses all stateful firewalls. As a result, any part of this rerouted traffic that is </a:t>
            </a:r>
            <a:r>
              <a:rPr b="0" i="1" lang="en-US" sz="1200" spc="-1" strike="noStrike">
                <a:solidFill>
                  <a:srgbClr val="000000"/>
                </a:solidFill>
                <a:latin typeface="+mn-lt"/>
                <a:ea typeface="+mn-ea"/>
              </a:rPr>
              <a:t>not </a:t>
            </a:r>
            <a:r>
              <a:rPr b="0" lang="en-US" sz="1200" spc="-1" strike="noStrike">
                <a:solidFill>
                  <a:srgbClr val="000000"/>
                </a:solidFill>
                <a:latin typeface="+mn-lt"/>
                <a:ea typeface="+mn-ea"/>
              </a:rPr>
              <a:t>discarded by the scrubbing box can reach private or quarantined subnets, violating the (simple or flow-) isolation of the corresponding end hosts.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firewalls and IDSes are flow-parallel.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each subnet, we can verify invariants in a slice containing a peering point, a end host from the subnet, the appropriate firewall, IDS and a scrubber. </a:t>
            </a: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200" spc="-1" strike="noStrike">
                <a:solidFill>
                  <a:srgbClr val="000000"/>
                </a:solidFill>
                <a:latin typeface="+mn-lt"/>
                <a:ea typeface="+mn-ea"/>
              </a:rPr>
              <a:t>all subnets belong to one of three policy equivalence classes, and the network is symmetric, only need run verification on three slices. </a:t>
            </a:r>
            <a:endParaRPr b="0" lang="en-US" sz="1200" spc="-1" strike="noStrike">
              <a:latin typeface="Arial"/>
            </a:endParaRPr>
          </a:p>
          <a:p>
            <a:pPr>
              <a:lnSpc>
                <a:spcPct val="100000"/>
              </a:lnSpc>
            </a:pPr>
            <a:endParaRPr b="0" lang="en-US" sz="1200" spc="-1" strike="noStrike">
              <a:latin typeface="Arial"/>
            </a:endParaRPr>
          </a:p>
        </p:txBody>
      </p:sp>
      <p:sp>
        <p:nvSpPr>
          <p:cNvPr id="457" name="TextShape 3"/>
          <p:cNvSpPr txBox="1"/>
          <p:nvPr/>
        </p:nvSpPr>
        <p:spPr>
          <a:xfrm>
            <a:off x="3884760" y="8685360"/>
            <a:ext cx="2971440" cy="458280"/>
          </a:xfrm>
          <a:prstGeom prst="rect">
            <a:avLst/>
          </a:prstGeom>
          <a:noFill/>
          <a:ln>
            <a:noFill/>
          </a:ln>
        </p:spPr>
        <p:txBody>
          <a:bodyPr anchor="b"/>
          <a:p>
            <a:pPr algn="r">
              <a:lnSpc>
                <a:spcPct val="100000"/>
              </a:lnSpc>
            </a:pPr>
            <a:fld id="{F5894420-1250-45BA-9787-8F422352678F}"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83"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85"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87"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88"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92"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4"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96"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7"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98"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0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2"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04"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5"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07"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8"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9"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0"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12"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3"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4"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6"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7"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22"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24"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26"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27"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9"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31"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32"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33"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35"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36"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37"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39"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1"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43"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4"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4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7"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8"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9"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51"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2"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3"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4"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5"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6"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60"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62"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64"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65"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7"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69"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70"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1"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73"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75"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77"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78"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79"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81"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2"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8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6"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7"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89"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0"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1"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2"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3"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4"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99"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01"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03"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04"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6"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08"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9"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10"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12"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13"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4"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1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7"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8"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20"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21"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2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25"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26"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28"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29"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30"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31"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32"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33"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en-US"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90000"/>
              </a:lnSpc>
            </a:pPr>
            <a:r>
              <a:rPr b="0" lang="en-US" sz="6000" spc="-1" strike="noStrike">
                <a:solidFill>
                  <a:srgbClr val="000000"/>
                </a:solidFill>
                <a:latin typeface="Calibri Light"/>
              </a:rPr>
              <a:t>Click to edit </a:t>
            </a:r>
            <a:r>
              <a:rPr b="0" lang="en-US" sz="6000" spc="-1" strike="noStrike">
                <a:solidFill>
                  <a:srgbClr val="000000"/>
                </a:solidFill>
                <a:latin typeface="Calibri Light"/>
              </a:rPr>
              <a:t>Master title </a:t>
            </a:r>
            <a:r>
              <a:rPr b="0" lang="en-US" sz="6000" spc="-1" strike="noStrike">
                <a:solidFill>
                  <a:srgbClr val="000000"/>
                </a:solidFill>
                <a:latin typeface="Calibri Light"/>
              </a:rPr>
              <a:t>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fld id="{7DA06A8D-9D4F-4F8D-B15F-DE0EB93AF944}" type="datetime1">
              <a:rPr b="0" lang="en-US" sz="1200" spc="-1" strike="noStrike">
                <a:solidFill>
                  <a:srgbClr val="8b8b8b"/>
                </a:solidFill>
                <a:latin typeface="Calibri"/>
              </a:rPr>
              <a:t>03/07/2018</a:t>
            </a:fld>
            <a:endParaRPr b="0" lang="en-US"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0BF76512-0B85-4F85-899C-318CA7DFD386}" type="slidenum">
              <a:rPr b="0" lang="en-US"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latin typeface="Calibri Light"/>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Edit Master text styles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Second level</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Third level</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Fourth level</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Fifth level</a:t>
            </a:r>
            <a:endParaRPr b="0" lang="en-US"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p>
            <a:pPr>
              <a:lnSpc>
                <a:spcPct val="100000"/>
              </a:lnSpc>
            </a:pPr>
            <a:fld id="{0285AE35-77CD-4B47-81F3-66FF13D44474}" type="datetime1">
              <a:rPr b="0" lang="en-US" sz="1200" spc="-1" strike="noStrike">
                <a:solidFill>
                  <a:srgbClr val="8b8b8b"/>
                </a:solidFill>
                <a:latin typeface="Calibri"/>
              </a:rPr>
              <a:t>03/07/2018</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p>
            <a:pPr algn="r">
              <a:lnSpc>
                <a:spcPct val="100000"/>
              </a:lnSpc>
            </a:pPr>
            <a:fld id="{8047F25B-56D1-48AE-BEA2-94D7447B2DAA}" type="slidenum">
              <a:rPr b="0" lang="en-US" sz="1200" spc="-1" strike="noStrike">
                <a:solidFill>
                  <a:srgbClr val="8b8b8b"/>
                </a:solidFill>
                <a:latin typeface="Calibri"/>
              </a:rPr>
              <a:t>1</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240"/>
            <a:ext cx="10970280" cy="114336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119" name="PlaceHolder 2"/>
          <p:cNvSpPr>
            <a:spLocks noGrp="1"/>
          </p:cNvSpPr>
          <p:nvPr>
            <p:ph type="body"/>
          </p:nvPr>
        </p:nvSpPr>
        <p:spPr>
          <a:xfrm>
            <a:off x="609480" y="1604160"/>
            <a:ext cx="2611440" cy="189576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369"/>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1026"/>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683"/>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340"/>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340"/>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340"/>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120" name="PlaceHolder 3"/>
          <p:cNvSpPr>
            <a:spLocks noGrp="1"/>
          </p:cNvSpPr>
          <p:nvPr>
            <p:ph type="body"/>
          </p:nvPr>
        </p:nvSpPr>
        <p:spPr>
          <a:xfrm>
            <a:off x="609480" y="3681000"/>
            <a:ext cx="2611440" cy="189576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369"/>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1026"/>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683"/>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340"/>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340"/>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340"/>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240"/>
            <a:ext cx="10972080" cy="1144440"/>
          </a:xfrm>
          <a:prstGeom prst="rect">
            <a:avLst/>
          </a:prstGeom>
        </p:spPr>
        <p:txBody>
          <a:bodyPr lIns="0" rIns="0" tIns="0" bIns="0" anchor="ctr"/>
          <a:p>
            <a:pPr algn="ctr"/>
            <a:r>
              <a:rPr b="0" lang="en-US" sz="4840" spc="-1" strike="noStrike">
                <a:latin typeface="Arial"/>
              </a:rPr>
              <a:t>Click to edit the title text format</a:t>
            </a:r>
            <a:endParaRPr b="0" lang="en-US" sz="4840" spc="-1" strike="noStrike">
              <a:latin typeface="Arial"/>
            </a:endParaRPr>
          </a:p>
        </p:txBody>
      </p:sp>
      <p:sp>
        <p:nvSpPr>
          <p:cNvPr id="158" name="PlaceHolder 2"/>
          <p:cNvSpPr>
            <a:spLocks noGrp="1"/>
          </p:cNvSpPr>
          <p:nvPr>
            <p:ph type="body"/>
          </p:nvPr>
        </p:nvSpPr>
        <p:spPr>
          <a:xfrm>
            <a:off x="609480" y="1604160"/>
            <a:ext cx="10972080" cy="39772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3870" spc="-1" strike="noStrike">
                <a:latin typeface="Arial"/>
              </a:rPr>
              <a:t>Click to edit the outline text format</a:t>
            </a:r>
            <a:endParaRPr b="0" lang="en-US" sz="3870" spc="-1" strike="noStrike">
              <a:latin typeface="Arial"/>
            </a:endParaRPr>
          </a:p>
          <a:p>
            <a:pPr lvl="1" marL="864000" indent="-324000">
              <a:spcBef>
                <a:spcPts val="1369"/>
              </a:spcBef>
              <a:buClr>
                <a:srgbClr val="000000"/>
              </a:buClr>
              <a:buSzPct val="75000"/>
              <a:buFont typeface="Symbol" charset="2"/>
              <a:buChar char=""/>
            </a:pPr>
            <a:r>
              <a:rPr b="0" lang="en-US" sz="3380" spc="-1" strike="noStrike">
                <a:latin typeface="Arial"/>
              </a:rPr>
              <a:t>Second Outline Level</a:t>
            </a:r>
            <a:endParaRPr b="0" lang="en-US" sz="3380" spc="-1" strike="noStrike">
              <a:latin typeface="Arial"/>
            </a:endParaRPr>
          </a:p>
          <a:p>
            <a:pPr lvl="2" marL="1296000" indent="-288000">
              <a:spcBef>
                <a:spcPts val="1026"/>
              </a:spcBef>
              <a:buClr>
                <a:srgbClr val="000000"/>
              </a:buClr>
              <a:buSzPct val="45000"/>
              <a:buFont typeface="Wingdings" charset="2"/>
              <a:buChar char=""/>
            </a:pPr>
            <a:r>
              <a:rPr b="0" lang="en-US" sz="2900" spc="-1" strike="noStrike">
                <a:latin typeface="Arial"/>
              </a:rPr>
              <a:t>Third Outline Level</a:t>
            </a:r>
            <a:endParaRPr b="0" lang="en-US" sz="2900" spc="-1" strike="noStrike">
              <a:latin typeface="Arial"/>
            </a:endParaRPr>
          </a:p>
          <a:p>
            <a:pPr lvl="3" marL="1728000" indent="-216000">
              <a:spcBef>
                <a:spcPts val="683"/>
              </a:spcBef>
              <a:buClr>
                <a:srgbClr val="000000"/>
              </a:buClr>
              <a:buSzPct val="75000"/>
              <a:buFont typeface="Symbol" charset="2"/>
              <a:buChar char=""/>
            </a:pPr>
            <a:r>
              <a:rPr b="0" lang="en-US" sz="2420" spc="-1" strike="noStrike">
                <a:latin typeface="Arial"/>
              </a:rPr>
              <a:t>Fourth Outline Level</a:t>
            </a:r>
            <a:endParaRPr b="0" lang="en-US" sz="2420" spc="-1" strike="noStrike">
              <a:latin typeface="Arial"/>
            </a:endParaRPr>
          </a:p>
          <a:p>
            <a:pPr lvl="4" marL="2160000" indent="-216000">
              <a:spcBef>
                <a:spcPts val="340"/>
              </a:spcBef>
              <a:buClr>
                <a:srgbClr val="000000"/>
              </a:buClr>
              <a:buSzPct val="45000"/>
              <a:buFont typeface="Wingdings" charset="2"/>
              <a:buChar char=""/>
            </a:pPr>
            <a:r>
              <a:rPr b="0" lang="en-US" sz="2420" spc="-1" strike="noStrike">
                <a:latin typeface="Arial"/>
              </a:rPr>
              <a:t>Fifth Outline Level</a:t>
            </a:r>
            <a:endParaRPr b="0" lang="en-US" sz="2420" spc="-1" strike="noStrike">
              <a:latin typeface="Arial"/>
            </a:endParaRPr>
          </a:p>
          <a:p>
            <a:pPr lvl="5" marL="2592000" indent="-216000">
              <a:spcBef>
                <a:spcPts val="340"/>
              </a:spcBef>
              <a:buClr>
                <a:srgbClr val="000000"/>
              </a:buClr>
              <a:buSzPct val="45000"/>
              <a:buFont typeface="Wingdings" charset="2"/>
              <a:buChar char=""/>
            </a:pPr>
            <a:r>
              <a:rPr b="0" lang="en-US" sz="2420" spc="-1" strike="noStrike">
                <a:latin typeface="Arial"/>
              </a:rPr>
              <a:t>Sixth Outline Level</a:t>
            </a:r>
            <a:endParaRPr b="0" lang="en-US" sz="2420" spc="-1" strike="noStrike">
              <a:latin typeface="Arial"/>
            </a:endParaRPr>
          </a:p>
          <a:p>
            <a:pPr lvl="6" marL="3024000" indent="-216000">
              <a:spcBef>
                <a:spcPts val="340"/>
              </a:spcBef>
              <a:buClr>
                <a:srgbClr val="000000"/>
              </a:buClr>
              <a:buSzPct val="45000"/>
              <a:buFont typeface="Wingdings" charset="2"/>
              <a:buChar char=""/>
            </a:pPr>
            <a:r>
              <a:rPr b="0" lang="en-US" sz="2420" spc="-1" strike="noStrike">
                <a:latin typeface="Arial"/>
              </a:rPr>
              <a:t>Seventh Outline Level</a:t>
            </a:r>
            <a:endParaRPr b="0" lang="en-US" sz="242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240"/>
            <a:ext cx="10970280" cy="1143360"/>
          </a:xfrm>
          <a:prstGeom prst="rect">
            <a:avLst/>
          </a:prstGeom>
        </p:spPr>
        <p:txBody>
          <a:bodyPr lIns="0" rIns="0" tIns="0" bIns="0" anchor="ctr"/>
          <a:p>
            <a:r>
              <a:rPr b="0" lang="en-US" sz="1800" spc="-1" strike="noStrike">
                <a:latin typeface="Arial"/>
              </a:rPr>
              <a:t>Click to edit the title text format</a:t>
            </a:r>
            <a:endParaRPr b="0" lang="en-US" sz="1800" spc="-1" strike="noStrike">
              <a:latin typeface="Arial"/>
            </a:endParaRPr>
          </a:p>
        </p:txBody>
      </p:sp>
      <p:sp>
        <p:nvSpPr>
          <p:cNvPr id="196" name="PlaceHolder 2"/>
          <p:cNvSpPr>
            <a:spLocks noGrp="1"/>
          </p:cNvSpPr>
          <p:nvPr>
            <p:ph type="body"/>
          </p:nvPr>
        </p:nvSpPr>
        <p:spPr>
          <a:xfrm>
            <a:off x="609480" y="1604160"/>
            <a:ext cx="1274040" cy="39754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369"/>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1026"/>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683"/>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340"/>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340"/>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340"/>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
        <p:nvSpPr>
          <p:cNvPr id="197" name="PlaceHolder 3"/>
          <p:cNvSpPr>
            <a:spLocks noGrp="1"/>
          </p:cNvSpPr>
          <p:nvPr>
            <p:ph type="body"/>
          </p:nvPr>
        </p:nvSpPr>
        <p:spPr>
          <a:xfrm>
            <a:off x="1947960" y="1604160"/>
            <a:ext cx="1274040" cy="3975480"/>
          </a:xfrm>
          <a:prstGeom prst="rect">
            <a:avLst/>
          </a:prstGeom>
        </p:spPr>
        <p:txBody>
          <a:bodyPr lIns="0" rIns="0" tIns="0" bIns="0">
            <a:normAutofit/>
          </a:bodyPr>
          <a:p>
            <a:pPr marL="432000" indent="-324000">
              <a:spcBef>
                <a:spcPts val="1712"/>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369"/>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1026"/>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683"/>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340"/>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340"/>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340"/>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64.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4.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64.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64.xml"/>
</Relationships>
</file>

<file path=ppt/slides/_rels/slide1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4.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6.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9.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64.xml"/>
</Relationships>
</file>

<file path=ppt/slides/_rels/slide7.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64.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64.xml"/>
</Relationships>
</file>

<file path=ppt/slides/_rels/slide9.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1523880" y="1122480"/>
            <a:ext cx="9143640" cy="2387160"/>
          </a:xfrm>
          <a:prstGeom prst="rect">
            <a:avLst/>
          </a:prstGeom>
          <a:noFill/>
          <a:ln>
            <a:noFill/>
          </a:ln>
        </p:spPr>
        <p:txBody>
          <a:bodyPr anchor="b">
            <a:normAutofit/>
          </a:bodyPr>
          <a:p>
            <a:pPr algn="ctr">
              <a:lnSpc>
                <a:spcPct val="90000"/>
              </a:lnSpc>
            </a:pPr>
            <a:r>
              <a:rPr b="0" lang="en-US" sz="6000" spc="-1" strike="noStrike">
                <a:solidFill>
                  <a:srgbClr val="000000"/>
                </a:solidFill>
                <a:latin typeface="Calibri Light"/>
              </a:rPr>
              <a:t>Verified</a:t>
            </a:r>
            <a:endParaRPr b="0" lang="en-US" sz="6000" spc="-1" strike="noStrike">
              <a:solidFill>
                <a:srgbClr val="000000"/>
              </a:solidFill>
              <a:latin typeface="Calibri"/>
            </a:endParaRPr>
          </a:p>
        </p:txBody>
      </p:sp>
      <p:sp>
        <p:nvSpPr>
          <p:cNvPr id="241" name="TextShape 2"/>
          <p:cNvSpPr txBox="1"/>
          <p:nvPr/>
        </p:nvSpPr>
        <p:spPr>
          <a:xfrm>
            <a:off x="1523880" y="3602160"/>
            <a:ext cx="9143640" cy="1655280"/>
          </a:xfrm>
          <a:prstGeom prst="rect">
            <a:avLst/>
          </a:prstGeom>
          <a:noFill/>
          <a:ln>
            <a:noFill/>
          </a:ln>
        </p:spPr>
        <p:txBody>
          <a:bodyPr/>
          <a:p>
            <a:pPr algn="ctr">
              <a:lnSpc>
                <a:spcPct val="90000"/>
              </a:lnSpc>
              <a:spcBef>
                <a:spcPts val="1001"/>
              </a:spcBef>
            </a:pPr>
            <a:r>
              <a:rPr b="0" lang="en-US" sz="2400" spc="-1" strike="noStrike">
                <a:solidFill>
                  <a:srgbClr val="000000"/>
                </a:solidFill>
                <a:latin typeface="Calibri"/>
              </a:rPr>
              <a:t>Yuanshan Zhang</a:t>
            </a:r>
            <a:endParaRPr b="0" lang="en-US" sz="2400" spc="-1" strike="noStrike">
              <a:latin typeface="Arial"/>
            </a:endParaRPr>
          </a:p>
          <a:p>
            <a:pPr algn="ctr">
              <a:lnSpc>
                <a:spcPct val="90000"/>
              </a:lnSpc>
              <a:spcBef>
                <a:spcPts val="1001"/>
              </a:spcBef>
            </a:pPr>
            <a:r>
              <a:rPr b="0" lang="en-US" sz="2400" spc="-1" strike="noStrike">
                <a:solidFill>
                  <a:srgbClr val="000000"/>
                </a:solidFill>
                <a:latin typeface="Calibri"/>
              </a:rPr>
              <a:t>Wesley Ma</a:t>
            </a:r>
            <a:endParaRPr b="0" lang="en-US" sz="2400" spc="-1" strike="noStrike">
              <a:latin typeface="Arial"/>
            </a:endParaRPr>
          </a:p>
          <a:p>
            <a:pPr algn="ctr">
              <a:lnSpc>
                <a:spcPct val="90000"/>
              </a:lnSpc>
              <a:spcBef>
                <a:spcPts val="1001"/>
              </a:spcBef>
            </a:pPr>
            <a:r>
              <a:rPr b="0" lang="en-US" sz="2400" spc="-1" strike="noStrike">
                <a:solidFill>
                  <a:srgbClr val="000000"/>
                </a:solidFill>
                <a:latin typeface="Calibri"/>
              </a:rPr>
              <a:t>Gaunnan Guo</a:t>
            </a:r>
            <a:endParaRPr b="0" lang="en-US" sz="2400" spc="-1" strike="noStrike">
              <a:latin typeface="Arial"/>
            </a:endParaRPr>
          </a:p>
        </p:txBody>
      </p:sp>
      <p:sp>
        <p:nvSpPr>
          <p:cNvPr id="242" name="TextShape 3"/>
          <p:cNvSpPr txBox="1"/>
          <p:nvPr/>
        </p:nvSpPr>
        <p:spPr>
          <a:xfrm>
            <a:off x="8610480" y="6356520"/>
            <a:ext cx="2742840" cy="364680"/>
          </a:xfrm>
          <a:prstGeom prst="rect">
            <a:avLst/>
          </a:prstGeom>
          <a:noFill/>
          <a:ln>
            <a:noFill/>
          </a:ln>
        </p:spPr>
        <p:txBody>
          <a:bodyPr anchor="ctr"/>
          <a:p>
            <a:pPr algn="r">
              <a:lnSpc>
                <a:spcPct val="100000"/>
              </a:lnSpc>
            </a:pPr>
            <a:fld id="{5D1057C7-8790-4888-AE2F-83F32BAC63DF}"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High-level Spec</a:t>
            </a:r>
            <a:endParaRPr b="0" lang="en-US" sz="4400" spc="-1" strike="noStrike">
              <a:latin typeface="Arial"/>
            </a:endParaRPr>
          </a:p>
        </p:txBody>
      </p:sp>
      <p:sp>
        <p:nvSpPr>
          <p:cNvPr id="274" name="CustomShape 2"/>
          <p:cNvSpPr/>
          <p:nvPr/>
        </p:nvSpPr>
        <p:spPr>
          <a:xfrm>
            <a:off x="609480" y="1604160"/>
            <a:ext cx="53528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Final word on system behaviour</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SpecInit: acceptable system starting state</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SpecNext: acceptable transitions between states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SpecRelation: restrictions on implementation of spec</a:t>
            </a:r>
            <a:endParaRPr b="0" lang="en-US" sz="1600" spc="-1" strike="noStrike">
              <a:latin typeface="Arial"/>
            </a:endParaRPr>
          </a:p>
        </p:txBody>
      </p:sp>
      <p:pic>
        <p:nvPicPr>
          <p:cNvPr id="275" name="Picture 180" descr=""/>
          <p:cNvPicPr/>
          <p:nvPr/>
        </p:nvPicPr>
        <p:blipFill>
          <a:blip r:embed="rId1"/>
          <a:stretch/>
        </p:blipFill>
        <p:spPr>
          <a:xfrm>
            <a:off x="6231240" y="2403360"/>
            <a:ext cx="5352840" cy="2376720"/>
          </a:xfrm>
          <a:prstGeom prst="rect">
            <a:avLst/>
          </a:prstGeom>
          <a:ln>
            <a:noFill/>
          </a:ln>
        </p:spPr>
      </p:pic>
      <p:sp>
        <p:nvSpPr>
          <p:cNvPr id="276" name="CustomShape 3"/>
          <p:cNvSpPr/>
          <p:nvPr/>
        </p:nvSpPr>
        <p:spPr>
          <a:xfrm>
            <a:off x="11739960" y="6349680"/>
            <a:ext cx="371520" cy="440640"/>
          </a:xfrm>
          <a:prstGeom prst="rect">
            <a:avLst/>
          </a:prstGeom>
          <a:noFill/>
          <a:ln>
            <a:noFill/>
          </a:ln>
        </p:spPr>
        <p:style>
          <a:lnRef idx="0"/>
          <a:fillRef idx="0"/>
          <a:effectRef idx="0"/>
          <a:fontRef idx="minor"/>
        </p:style>
        <p:txBody>
          <a:bodyPr wrap="none" lIns="90000" rIns="90000" tIns="45000" bIns="45000"/>
          <a:p>
            <a:pPr>
              <a:lnSpc>
                <a:spcPct val="100000"/>
              </a:lnSpc>
            </a:pPr>
            <a:fld id="{B2CE8FDB-6AAE-4F35-AA3F-EDCCC576CD55}"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Distributed Protocol</a:t>
            </a:r>
            <a:endParaRPr b="0" lang="en-US" sz="4400" spc="-1" strike="noStrike">
              <a:latin typeface="Arial"/>
            </a:endParaRPr>
          </a:p>
        </p:txBody>
      </p:sp>
      <p:sp>
        <p:nvSpPr>
          <p:cNvPr id="278" name="CustomShape 2"/>
          <p:cNvSpPr/>
          <p:nvPr/>
        </p:nvSpPr>
        <p:spPr>
          <a:xfrm>
            <a:off x="609480" y="1604160"/>
            <a:ext cx="53528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Refinement of High-Level Spec, checked with TLA</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Steps aren’t 1-to-1 with Spec steps</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Invariant quantifier hiding</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HostInit: acceptable local starting states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HostNext: acceptable transitions between local states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Steps are atomic</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Abstract local specification</a:t>
            </a:r>
            <a:endParaRPr b="0" lang="en-US" sz="1600" spc="-1" strike="noStrike">
              <a:latin typeface="Arial"/>
            </a:endParaRPr>
          </a:p>
        </p:txBody>
      </p:sp>
      <p:pic>
        <p:nvPicPr>
          <p:cNvPr id="279" name="Picture 183" descr=""/>
          <p:cNvPicPr/>
          <p:nvPr/>
        </p:nvPicPr>
        <p:blipFill>
          <a:blip r:embed="rId1"/>
          <a:stretch/>
        </p:blipFill>
        <p:spPr>
          <a:xfrm>
            <a:off x="6231240" y="1697040"/>
            <a:ext cx="5352840" cy="3790080"/>
          </a:xfrm>
          <a:prstGeom prst="rect">
            <a:avLst/>
          </a:prstGeom>
          <a:ln>
            <a:noFill/>
          </a:ln>
        </p:spPr>
      </p:pic>
      <p:sp>
        <p:nvSpPr>
          <p:cNvPr id="280" name="CustomShape 3"/>
          <p:cNvSpPr/>
          <p:nvPr/>
        </p:nvSpPr>
        <p:spPr>
          <a:xfrm>
            <a:off x="11627640" y="6349680"/>
            <a:ext cx="524880" cy="440640"/>
          </a:xfrm>
          <a:prstGeom prst="rect">
            <a:avLst/>
          </a:prstGeom>
          <a:noFill/>
          <a:ln>
            <a:noFill/>
          </a:ln>
        </p:spPr>
        <p:style>
          <a:lnRef idx="0"/>
          <a:fillRef idx="0"/>
          <a:effectRef idx="0"/>
          <a:fontRef idx="minor"/>
        </p:style>
        <p:txBody>
          <a:bodyPr wrap="none" lIns="90000" rIns="90000" tIns="45000" bIns="45000"/>
          <a:p>
            <a:pPr>
              <a:lnSpc>
                <a:spcPct val="100000"/>
              </a:lnSpc>
            </a:pPr>
            <a:fld id="{54F5106C-E164-4911-A0E1-2B05E4624173}"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Implementation Layer</a:t>
            </a:r>
            <a:endParaRPr b="0" lang="en-US" sz="4400" spc="-1" strike="noStrike">
              <a:latin typeface="Arial"/>
            </a:endParaRPr>
          </a:p>
        </p:txBody>
      </p:sp>
      <p:sp>
        <p:nvSpPr>
          <p:cNvPr id="282" name="CustomShape 2"/>
          <p:cNvSpPr/>
          <p:nvPr/>
        </p:nvSpPr>
        <p:spPr>
          <a:xfrm>
            <a:off x="609480" y="1604160"/>
            <a:ext cx="64670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Actual code conforming to Protocol Layer</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Since Protocol refines Spec, Implementation follows Spec</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Dafny (with UDP extension) compiled to .NET</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Reduction to connect implementation to atomic steps</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Reorder actual execution to an equivalent one that can be refined to protocol layer</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If receives are performed before sends, this is a safe transformation</a:t>
            </a:r>
            <a:endParaRPr b="0" lang="en-US" sz="1600" spc="-1" strike="noStrike">
              <a:latin typeface="Arial"/>
            </a:endParaRPr>
          </a:p>
        </p:txBody>
      </p:sp>
      <p:pic>
        <p:nvPicPr>
          <p:cNvPr id="283" name="Picture 186" descr=""/>
          <p:cNvPicPr/>
          <p:nvPr/>
        </p:nvPicPr>
        <p:blipFill>
          <a:blip r:embed="rId1"/>
          <a:stretch/>
        </p:blipFill>
        <p:spPr>
          <a:xfrm>
            <a:off x="7840800" y="2653920"/>
            <a:ext cx="3327480" cy="1370160"/>
          </a:xfrm>
          <a:prstGeom prst="rect">
            <a:avLst/>
          </a:prstGeom>
          <a:ln>
            <a:noFill/>
          </a:ln>
        </p:spPr>
      </p:pic>
      <p:sp>
        <p:nvSpPr>
          <p:cNvPr id="284" name="CustomShape 3"/>
          <p:cNvSpPr/>
          <p:nvPr/>
        </p:nvSpPr>
        <p:spPr>
          <a:xfrm>
            <a:off x="11628360" y="6349680"/>
            <a:ext cx="504360" cy="440640"/>
          </a:xfrm>
          <a:prstGeom prst="rect">
            <a:avLst/>
          </a:prstGeom>
          <a:noFill/>
          <a:ln>
            <a:noFill/>
          </a:ln>
        </p:spPr>
        <p:style>
          <a:lnRef idx="0"/>
          <a:fillRef idx="0"/>
          <a:effectRef idx="0"/>
          <a:fontRef idx="minor"/>
        </p:style>
        <p:txBody>
          <a:bodyPr wrap="none" lIns="90000" rIns="90000" tIns="45000" bIns="45000"/>
          <a:p>
            <a:pPr>
              <a:lnSpc>
                <a:spcPct val="100000"/>
              </a:lnSpc>
            </a:pPr>
            <a:fld id="{D39C7776-50BD-488F-8E27-C45E1EDB6F53}"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CustomShape 1"/>
          <p:cNvSpPr/>
          <p:nvPr/>
        </p:nvSpPr>
        <p:spPr>
          <a:xfrm>
            <a:off x="609480" y="89640"/>
            <a:ext cx="10970280" cy="151092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Assumptions in Ironfleet</a:t>
            </a:r>
            <a:endParaRPr b="0" lang="en-US" sz="4400" spc="-1" strike="noStrike">
              <a:latin typeface="Arial"/>
            </a:endParaRPr>
          </a:p>
        </p:txBody>
      </p:sp>
      <p:sp>
        <p:nvSpPr>
          <p:cNvPr id="286" name="CustomShape 2"/>
          <p:cNvSpPr/>
          <p:nvPr/>
        </p:nvSpPr>
        <p:spPr>
          <a:xfrm>
            <a:off x="609480" y="1604160"/>
            <a:ext cx="1097028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Trust in Dafny</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Small amount of code to be hand-checked</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Main loop on local host</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High-level spec</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Fair network that faithfully delivers packets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Main loop runs (infinitely) often</a:t>
            </a:r>
            <a:endParaRPr b="0" lang="en-US" sz="1600" spc="-1" strike="noStrike">
              <a:latin typeface="Arial"/>
            </a:endParaRPr>
          </a:p>
        </p:txBody>
      </p:sp>
      <p:sp>
        <p:nvSpPr>
          <p:cNvPr id="287" name="CustomShape 3"/>
          <p:cNvSpPr/>
          <p:nvPr/>
        </p:nvSpPr>
        <p:spPr>
          <a:xfrm>
            <a:off x="11627640" y="6349680"/>
            <a:ext cx="524880" cy="440640"/>
          </a:xfrm>
          <a:prstGeom prst="rect">
            <a:avLst/>
          </a:prstGeom>
          <a:noFill/>
          <a:ln>
            <a:noFill/>
          </a:ln>
        </p:spPr>
        <p:style>
          <a:lnRef idx="0"/>
          <a:fillRef idx="0"/>
          <a:effectRef idx="0"/>
          <a:fontRef idx="minor"/>
        </p:style>
        <p:txBody>
          <a:bodyPr wrap="none" lIns="90000" rIns="90000" tIns="45000" bIns="45000"/>
          <a:p>
            <a:pPr>
              <a:lnSpc>
                <a:spcPct val="100000"/>
              </a:lnSpc>
            </a:pPr>
            <a:fld id="{81E3BE41-8C68-417D-B872-7DE3F12485D6}"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IronRSL</a:t>
            </a:r>
            <a:endParaRPr b="0" lang="en-US" sz="4400" spc="-1" strike="noStrike">
              <a:latin typeface="Arial"/>
            </a:endParaRPr>
          </a:p>
        </p:txBody>
      </p:sp>
      <p:sp>
        <p:nvSpPr>
          <p:cNvPr id="289" name="CustomShape 2"/>
          <p:cNvSpPr/>
          <p:nvPr/>
        </p:nvSpPr>
        <p:spPr>
          <a:xfrm>
            <a:off x="609480" y="1604160"/>
            <a:ext cx="1097028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Verified implementation of Paxos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Has batching, log truncation, reply cache, state transfer for recovery</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Invariants capture safety: no 2 learners decide on different results for round</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Invariants can guide optimization: keep track of </a:t>
            </a:r>
            <a:r>
              <a:rPr b="0" lang="en-US" sz="1600" spc="-1" strike="noStrike">
                <a:solidFill>
                  <a:srgbClr val="000000"/>
                </a:solidFill>
                <a:latin typeface="Courier New"/>
                <a:ea typeface="DejaVu Sans"/>
              </a:rPr>
              <a:t>maxOpn </a:t>
            </a:r>
            <a:r>
              <a:rPr b="0" lang="en-US" sz="1600" spc="-1" strike="noStrike">
                <a:solidFill>
                  <a:srgbClr val="000000"/>
                </a:solidFill>
                <a:latin typeface="Arial"/>
                <a:ea typeface="DejaVu Sans"/>
              </a:rPr>
              <a:t>instead of recomputing</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Liveness: if a request is repeatedly sent to replicas, eventually a reply is sent</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Modulo bounded scheduler frequency, network delay, clock error, etc.</a:t>
            </a:r>
            <a:endParaRPr b="0" lang="en-US" sz="1600" spc="-1" strike="noStrike">
              <a:latin typeface="Arial"/>
            </a:endParaRPr>
          </a:p>
        </p:txBody>
      </p:sp>
      <p:sp>
        <p:nvSpPr>
          <p:cNvPr id="290" name="CustomShape 3"/>
          <p:cNvSpPr/>
          <p:nvPr/>
        </p:nvSpPr>
        <p:spPr>
          <a:xfrm>
            <a:off x="11627640" y="6349680"/>
            <a:ext cx="524880" cy="440640"/>
          </a:xfrm>
          <a:prstGeom prst="rect">
            <a:avLst/>
          </a:prstGeom>
          <a:noFill/>
          <a:ln>
            <a:noFill/>
          </a:ln>
        </p:spPr>
        <p:style>
          <a:lnRef idx="0"/>
          <a:fillRef idx="0"/>
          <a:effectRef idx="0"/>
          <a:fontRef idx="minor"/>
        </p:style>
        <p:txBody>
          <a:bodyPr wrap="none" lIns="90000" rIns="90000" tIns="45000" bIns="45000"/>
          <a:p>
            <a:pPr>
              <a:lnSpc>
                <a:spcPct val="100000"/>
              </a:lnSpc>
            </a:pPr>
            <a:fld id="{943B829A-E91E-404E-A937-C9E6A2D14DB0}"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IronKV</a:t>
            </a:r>
            <a:endParaRPr b="0" lang="en-US" sz="4400" spc="-1" strike="noStrike">
              <a:latin typeface="Arial"/>
            </a:endParaRPr>
          </a:p>
        </p:txBody>
      </p:sp>
      <p:sp>
        <p:nvSpPr>
          <p:cNvPr id="292" name="CustomShape 2"/>
          <p:cNvSpPr/>
          <p:nvPr/>
        </p:nvSpPr>
        <p:spPr>
          <a:xfrm>
            <a:off x="609480" y="1604160"/>
            <a:ext cx="1097028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Dyanmically sharded key-value store</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Local subset of DHT + delegation map</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Initially 1 host has all the keys</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An administrator can send order for a host to “give” keys to another</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Key invariant: Each key either claimed by one host or in-flight packet</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Enforced by sequence-number-based reliable transmission over a fair network</a:t>
            </a:r>
            <a:endParaRPr b="0" lang="en-US" sz="1600" spc="-1" strike="noStrike">
              <a:latin typeface="Arial"/>
            </a:endParaRPr>
          </a:p>
        </p:txBody>
      </p:sp>
      <p:sp>
        <p:nvSpPr>
          <p:cNvPr id="293" name="CustomShape 3"/>
          <p:cNvSpPr/>
          <p:nvPr/>
        </p:nvSpPr>
        <p:spPr>
          <a:xfrm>
            <a:off x="11627640" y="6349680"/>
            <a:ext cx="524880" cy="440640"/>
          </a:xfrm>
          <a:prstGeom prst="rect">
            <a:avLst/>
          </a:prstGeom>
          <a:noFill/>
          <a:ln>
            <a:noFill/>
          </a:ln>
        </p:spPr>
        <p:style>
          <a:lnRef idx="0"/>
          <a:fillRef idx="0"/>
          <a:effectRef idx="0"/>
          <a:fontRef idx="minor"/>
        </p:style>
        <p:txBody>
          <a:bodyPr wrap="none" lIns="90000" rIns="90000" tIns="45000" bIns="45000"/>
          <a:p>
            <a:pPr>
              <a:lnSpc>
                <a:spcPct val="100000"/>
              </a:lnSpc>
            </a:pPr>
            <a:fld id="{32E4C72D-A0F2-4B40-BC7D-E18EA7DA112B}"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Developer Experience</a:t>
            </a:r>
            <a:endParaRPr b="0" lang="en-US" sz="4400" spc="-1" strike="noStrike">
              <a:latin typeface="Arial"/>
            </a:endParaRPr>
          </a:p>
        </p:txBody>
      </p:sp>
      <p:sp>
        <p:nvSpPr>
          <p:cNvPr id="295" name="CustomShape 2"/>
          <p:cNvSpPr/>
          <p:nvPr/>
        </p:nvSpPr>
        <p:spPr>
          <a:xfrm>
            <a:off x="609480" y="1604160"/>
            <a:ext cx="53528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Dafny provides real-time IDE feedback</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During development a few seconds to verify, a few minutes to build whole system</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Proof to code ratio is 8:1</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Implementation layer it is 3.6:1</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Lots of work: 3.7 person-years to build 2 systems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High barrier to entry</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Works on first try</a:t>
            </a:r>
            <a:endParaRPr b="0" lang="en-US" sz="1600" spc="-1" strike="noStrike">
              <a:latin typeface="Arial"/>
            </a:endParaRPr>
          </a:p>
        </p:txBody>
      </p:sp>
      <p:pic>
        <p:nvPicPr>
          <p:cNvPr id="296" name="Picture 195" descr=""/>
          <p:cNvPicPr/>
          <p:nvPr/>
        </p:nvPicPr>
        <p:blipFill>
          <a:blip r:embed="rId1"/>
          <a:stretch/>
        </p:blipFill>
        <p:spPr>
          <a:xfrm>
            <a:off x="6837480" y="1604160"/>
            <a:ext cx="4141080" cy="3975480"/>
          </a:xfrm>
          <a:prstGeom prst="rect">
            <a:avLst/>
          </a:prstGeom>
          <a:ln>
            <a:noFill/>
          </a:ln>
        </p:spPr>
      </p:pic>
      <p:sp>
        <p:nvSpPr>
          <p:cNvPr id="297" name="CustomShape 3"/>
          <p:cNvSpPr/>
          <p:nvPr/>
        </p:nvSpPr>
        <p:spPr>
          <a:xfrm>
            <a:off x="11627640" y="6349680"/>
            <a:ext cx="524880" cy="440640"/>
          </a:xfrm>
          <a:prstGeom prst="rect">
            <a:avLst/>
          </a:prstGeom>
          <a:noFill/>
          <a:ln>
            <a:noFill/>
          </a:ln>
        </p:spPr>
        <p:style>
          <a:lnRef idx="0"/>
          <a:fillRef idx="0"/>
          <a:effectRef idx="0"/>
          <a:fontRef idx="minor"/>
        </p:style>
        <p:txBody>
          <a:bodyPr wrap="none" lIns="90000" rIns="90000" tIns="45000" bIns="45000"/>
          <a:p>
            <a:pPr>
              <a:lnSpc>
                <a:spcPct val="100000"/>
              </a:lnSpc>
            </a:pPr>
            <a:fld id="{6A8D8434-ECC4-4FBD-92B2-1457964EB1BA}"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Performance</a:t>
            </a:r>
            <a:endParaRPr b="0" lang="en-US" sz="4400" spc="-1" strike="noStrike">
              <a:latin typeface="Arial"/>
            </a:endParaRPr>
          </a:p>
        </p:txBody>
      </p:sp>
      <p:sp>
        <p:nvSpPr>
          <p:cNvPr id="299" name="CustomShape 2"/>
          <p:cNvSpPr/>
          <p:nvPr/>
        </p:nvSpPr>
        <p:spPr>
          <a:xfrm>
            <a:off x="609480" y="1604160"/>
            <a:ext cx="53528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IronRSL: 3 machines over 1 Gbps network</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~2.4x less throughput than EPaxos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IronKV: 2 machines over 10 Gbps network</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Comparable with Redis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Optimizations need to be proved, C#</a:t>
            </a:r>
            <a:endParaRPr b="0" lang="en-US" sz="1600" spc="-1" strike="noStrike">
              <a:latin typeface="Arial"/>
            </a:endParaRPr>
          </a:p>
        </p:txBody>
      </p:sp>
      <p:pic>
        <p:nvPicPr>
          <p:cNvPr id="300" name="Picture 198" descr=""/>
          <p:cNvPicPr/>
          <p:nvPr/>
        </p:nvPicPr>
        <p:blipFill>
          <a:blip r:embed="rId1"/>
          <a:stretch/>
        </p:blipFill>
        <p:spPr>
          <a:xfrm>
            <a:off x="7236360" y="1604160"/>
            <a:ext cx="3342960" cy="1895040"/>
          </a:xfrm>
          <a:prstGeom prst="rect">
            <a:avLst/>
          </a:prstGeom>
          <a:ln>
            <a:noFill/>
          </a:ln>
        </p:spPr>
      </p:pic>
      <p:pic>
        <p:nvPicPr>
          <p:cNvPr id="301" name="Picture 199" descr=""/>
          <p:cNvPicPr/>
          <p:nvPr/>
        </p:nvPicPr>
        <p:blipFill>
          <a:blip r:embed="rId2"/>
          <a:stretch/>
        </p:blipFill>
        <p:spPr>
          <a:xfrm>
            <a:off x="7067520" y="3681360"/>
            <a:ext cx="3679920" cy="1895040"/>
          </a:xfrm>
          <a:prstGeom prst="rect">
            <a:avLst/>
          </a:prstGeom>
          <a:ln>
            <a:noFill/>
          </a:ln>
        </p:spPr>
      </p:pic>
      <p:sp>
        <p:nvSpPr>
          <p:cNvPr id="302" name="CustomShape 3"/>
          <p:cNvSpPr/>
          <p:nvPr/>
        </p:nvSpPr>
        <p:spPr>
          <a:xfrm>
            <a:off x="11627640" y="6349680"/>
            <a:ext cx="524880" cy="440640"/>
          </a:xfrm>
          <a:prstGeom prst="rect">
            <a:avLst/>
          </a:prstGeom>
          <a:noFill/>
          <a:ln>
            <a:noFill/>
          </a:ln>
        </p:spPr>
        <p:style>
          <a:lnRef idx="0"/>
          <a:fillRef idx="0"/>
          <a:effectRef idx="0"/>
          <a:fontRef idx="minor"/>
        </p:style>
        <p:txBody>
          <a:bodyPr wrap="none" lIns="90000" rIns="90000" tIns="45000" bIns="45000"/>
          <a:p>
            <a:pPr>
              <a:lnSpc>
                <a:spcPct val="100000"/>
              </a:lnSpc>
            </a:pPr>
            <a:fld id="{74DB4F12-8EEE-4AA7-9E24-D08C40085C61}"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Related Works</a:t>
            </a:r>
            <a:endParaRPr b="0" lang="en-US" sz="4400" spc="-1" strike="noStrike">
              <a:latin typeface="Arial"/>
            </a:endParaRPr>
          </a:p>
        </p:txBody>
      </p:sp>
      <p:sp>
        <p:nvSpPr>
          <p:cNvPr id="304" name="CustomShape 2"/>
          <p:cNvSpPr/>
          <p:nvPr/>
        </p:nvSpPr>
        <p:spPr>
          <a:xfrm>
            <a:off x="609480" y="1604160"/>
            <a:ext cx="1097028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ExpressOS (from UIUC) verified mobile OS </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EventML verifies Paxos implementation</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Just the consensus protocol, and modulo some assumptions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Ridge persistent message queue</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Verdi: building verified distributed systems with Coq</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Build system with simplifying assumptions, then use </a:t>
            </a:r>
            <a:r>
              <a:rPr b="0" i="1" lang="en-US" sz="1600" spc="-1" strike="noStrike">
                <a:solidFill>
                  <a:srgbClr val="000000"/>
                </a:solidFill>
                <a:latin typeface="Arial"/>
                <a:ea typeface="DejaVu Sans"/>
              </a:rPr>
              <a:t>system transformers</a:t>
            </a:r>
            <a:r>
              <a:rPr b="0" lang="en-US" sz="1600" spc="-1" strike="noStrike">
                <a:solidFill>
                  <a:srgbClr val="000000"/>
                </a:solidFill>
                <a:latin typeface="Arial"/>
                <a:ea typeface="DejaVu Sans"/>
              </a:rPr>
              <a:t> to convert to an equivalent distributed system with different assumptions (ie adding fault tolerance)</a:t>
            </a:r>
            <a:endParaRPr b="0" lang="en-US" sz="1600" spc="-1" strike="noStrike">
              <a:latin typeface="Arial"/>
            </a:endParaRPr>
          </a:p>
        </p:txBody>
      </p:sp>
      <p:sp>
        <p:nvSpPr>
          <p:cNvPr id="305" name="CustomShape 3"/>
          <p:cNvSpPr/>
          <p:nvPr/>
        </p:nvSpPr>
        <p:spPr>
          <a:xfrm>
            <a:off x="11627640" y="6349680"/>
            <a:ext cx="524880" cy="440640"/>
          </a:xfrm>
          <a:prstGeom prst="rect">
            <a:avLst/>
          </a:prstGeom>
          <a:noFill/>
          <a:ln>
            <a:noFill/>
          </a:ln>
        </p:spPr>
        <p:style>
          <a:lnRef idx="0"/>
          <a:fillRef idx="0"/>
          <a:effectRef idx="0"/>
          <a:fontRef idx="minor"/>
        </p:style>
        <p:txBody>
          <a:bodyPr wrap="none" lIns="90000" rIns="90000" tIns="45000" bIns="45000"/>
          <a:p>
            <a:pPr>
              <a:lnSpc>
                <a:spcPct val="100000"/>
              </a:lnSpc>
            </a:pPr>
            <a:fld id="{F7901C6D-AB34-4182-BB24-28478C0EE02E}"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CustomShape 1"/>
          <p:cNvSpPr/>
          <p:nvPr/>
        </p:nvSpPr>
        <p:spPr>
          <a:xfrm>
            <a:off x="609480" y="273240"/>
            <a:ext cx="536112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Pros</a:t>
            </a:r>
            <a:endParaRPr b="0" lang="en-US" sz="4400" spc="-1" strike="noStrike">
              <a:latin typeface="Arial"/>
            </a:endParaRPr>
          </a:p>
        </p:txBody>
      </p:sp>
      <p:sp>
        <p:nvSpPr>
          <p:cNvPr id="307" name="CustomShape 2"/>
          <p:cNvSpPr/>
          <p:nvPr/>
        </p:nvSpPr>
        <p:spPr>
          <a:xfrm>
            <a:off x="609480" y="1604160"/>
            <a:ext cx="53528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Novel 2-step refinement blending Hoare logic and TLA-style verification</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Formally proven guarantees including safety and especially liveness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Libraries (refinement, marshalling, parsing, collections) will significantly reduce future work</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Dafny is a nicer environment to work in than Coq</a:t>
            </a:r>
            <a:endParaRPr b="0" lang="en-US" sz="1600" spc="-1" strike="noStrike">
              <a:latin typeface="Arial"/>
            </a:endParaRPr>
          </a:p>
        </p:txBody>
      </p:sp>
      <p:sp>
        <p:nvSpPr>
          <p:cNvPr id="308" name="CustomShape 3"/>
          <p:cNvSpPr/>
          <p:nvPr/>
        </p:nvSpPr>
        <p:spPr>
          <a:xfrm>
            <a:off x="6231600" y="1604160"/>
            <a:ext cx="53528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High overhead in learning how to write proof annotations as well as development time</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Only Dafny, which only compiles to C# and has few standard libraries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Doesn’t match unverified systems’ performance</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IronRSL and IronKV lack features </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Reduction and main loop remain unproven</a:t>
            </a:r>
            <a:endParaRPr b="0" lang="en-US" sz="1600" spc="-1" strike="noStrike">
              <a:latin typeface="Arial"/>
            </a:endParaRPr>
          </a:p>
        </p:txBody>
      </p:sp>
      <p:sp>
        <p:nvSpPr>
          <p:cNvPr id="309" name="CustomShape 4"/>
          <p:cNvSpPr/>
          <p:nvPr/>
        </p:nvSpPr>
        <p:spPr>
          <a:xfrm>
            <a:off x="6249600" y="292680"/>
            <a:ext cx="536112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Cons</a:t>
            </a:r>
            <a:endParaRPr b="0" lang="en-US" sz="4400" spc="-1" strike="noStrike">
              <a:latin typeface="Arial"/>
            </a:endParaRPr>
          </a:p>
        </p:txBody>
      </p:sp>
      <p:sp>
        <p:nvSpPr>
          <p:cNvPr id="310" name="CustomShape 5"/>
          <p:cNvSpPr/>
          <p:nvPr/>
        </p:nvSpPr>
        <p:spPr>
          <a:xfrm>
            <a:off x="11627640" y="6349680"/>
            <a:ext cx="524880" cy="440640"/>
          </a:xfrm>
          <a:prstGeom prst="rect">
            <a:avLst/>
          </a:prstGeom>
          <a:noFill/>
          <a:ln>
            <a:noFill/>
          </a:ln>
        </p:spPr>
        <p:style>
          <a:lnRef idx="0"/>
          <a:fillRef idx="0"/>
          <a:effectRef idx="0"/>
          <a:fontRef idx="minor"/>
        </p:style>
        <p:txBody>
          <a:bodyPr wrap="none" lIns="90000" rIns="90000" tIns="45000" bIns="45000"/>
          <a:p>
            <a:pPr>
              <a:lnSpc>
                <a:spcPct val="100000"/>
              </a:lnSpc>
            </a:pPr>
            <a:fld id="{2D8B4FB1-BF8A-4968-81EF-369257B09529}"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609480" y="856080"/>
            <a:ext cx="10970280" cy="1370520"/>
          </a:xfrm>
          <a:prstGeom prst="rect">
            <a:avLst/>
          </a:prstGeom>
          <a:noFill/>
          <a:ln>
            <a:noFill/>
          </a:ln>
        </p:spPr>
        <p:style>
          <a:lnRef idx="0"/>
          <a:fillRef idx="0"/>
          <a:effectRef idx="0"/>
          <a:fontRef idx="minor"/>
        </p:style>
        <p:txBody>
          <a:bodyPr lIns="0" rIns="0" tIns="0" bIns="0" anchor="ctr"/>
          <a:p>
            <a:pPr algn="ctr">
              <a:lnSpc>
                <a:spcPct val="100000"/>
              </a:lnSpc>
            </a:pPr>
            <a:r>
              <a:rPr b="1" lang="en-US" sz="4000" spc="-1" strike="noStrike">
                <a:solidFill>
                  <a:srgbClr val="000000"/>
                </a:solidFill>
                <a:latin typeface="Arial"/>
                <a:ea typeface="DejaVu Sans"/>
              </a:rPr>
              <a:t>Ironfleet: proving practical distributed systems correct</a:t>
            </a:r>
            <a:endParaRPr b="0" lang="en-US" sz="4000" spc="-1" strike="noStrike">
              <a:latin typeface="Arial"/>
            </a:endParaRPr>
          </a:p>
        </p:txBody>
      </p:sp>
      <p:sp>
        <p:nvSpPr>
          <p:cNvPr id="244" name="CustomShape 2"/>
          <p:cNvSpPr/>
          <p:nvPr/>
        </p:nvSpPr>
        <p:spPr>
          <a:xfrm>
            <a:off x="609480" y="2648880"/>
            <a:ext cx="10970280" cy="1895400"/>
          </a:xfrm>
          <a:prstGeom prst="rect">
            <a:avLst/>
          </a:prstGeom>
          <a:noFill/>
          <a:ln>
            <a:noFill/>
          </a:ln>
        </p:spPr>
        <p:style>
          <a:lnRef idx="0"/>
          <a:fillRef idx="0"/>
          <a:effectRef idx="0"/>
          <a:fontRef idx="minor"/>
        </p:style>
        <p:txBody>
          <a:bodyPr lIns="0" rIns="0" tIns="0" bIns="0">
            <a:normAutofit/>
          </a:bodyPr>
          <a:p>
            <a:pPr marL="108360" algn="ctr">
              <a:lnSpc>
                <a:spcPct val="100000"/>
              </a:lnSpc>
              <a:spcBef>
                <a:spcPts val="1417"/>
              </a:spcBef>
            </a:pPr>
            <a:r>
              <a:rPr b="0" lang="en-US" sz="2600" spc="-1" strike="noStrike">
                <a:solidFill>
                  <a:srgbClr val="000000"/>
                </a:solidFill>
                <a:latin typeface="Arial"/>
                <a:ea typeface="DejaVu Sans"/>
              </a:rPr>
              <a:t>Chris Hawblitzel, Jon Howell, Manos Kapritsos, Jacob R. Lorch, Bryan Parno, Michael L. Roberts, Srinath Setty, Brian Zill</a:t>
            </a:r>
            <a:endParaRPr b="0" lang="en-US" sz="2600" spc="-1" strike="noStrike">
              <a:latin typeface="Arial"/>
            </a:endParaRPr>
          </a:p>
        </p:txBody>
      </p:sp>
      <p:sp>
        <p:nvSpPr>
          <p:cNvPr id="245" name="CustomShape 3"/>
          <p:cNvSpPr/>
          <p:nvPr/>
        </p:nvSpPr>
        <p:spPr>
          <a:xfrm>
            <a:off x="609480" y="4726080"/>
            <a:ext cx="10970280" cy="1895400"/>
          </a:xfrm>
          <a:prstGeom prst="rect">
            <a:avLst/>
          </a:prstGeom>
          <a:noFill/>
          <a:ln>
            <a:noFill/>
          </a:ln>
        </p:spPr>
        <p:style>
          <a:lnRef idx="0"/>
          <a:fillRef idx="0"/>
          <a:effectRef idx="0"/>
          <a:fontRef idx="minor"/>
        </p:style>
        <p:txBody>
          <a:bodyPr lIns="0" rIns="0" tIns="0" bIns="0">
            <a:normAutofit/>
          </a:bodyPr>
          <a:p>
            <a:pPr marL="108360" algn="ctr">
              <a:lnSpc>
                <a:spcPct val="100000"/>
              </a:lnSpc>
              <a:spcBef>
                <a:spcPts val="1417"/>
              </a:spcBef>
            </a:pPr>
            <a:r>
              <a:rPr b="0" lang="en-US" sz="2200" spc="-1" strike="noStrike">
                <a:solidFill>
                  <a:srgbClr val="000000"/>
                </a:solidFill>
                <a:latin typeface="Arial"/>
                <a:ea typeface="DejaVu Sans"/>
              </a:rPr>
              <a:t>Presented by Wesley Ma</a:t>
            </a:r>
            <a:endParaRPr b="0" lang="en-US" sz="22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1523880" y="1122480"/>
            <a:ext cx="9143640" cy="2387160"/>
          </a:xfrm>
          <a:prstGeom prst="rect">
            <a:avLst/>
          </a:prstGeom>
          <a:noFill/>
          <a:ln>
            <a:noFill/>
          </a:ln>
        </p:spPr>
        <p:txBody>
          <a:bodyPr anchor="b">
            <a:normAutofit/>
          </a:bodyPr>
          <a:p>
            <a:pPr algn="ctr">
              <a:lnSpc>
                <a:spcPct val="90000"/>
              </a:lnSpc>
            </a:pPr>
            <a:r>
              <a:rPr b="0" lang="en-US" sz="6000" spc="-1" strike="noStrike">
                <a:solidFill>
                  <a:srgbClr val="000000"/>
                </a:solidFill>
                <a:latin typeface="Calibri Light"/>
              </a:rPr>
              <a:t>Verifying Reachability in Networks with Mutable Datapaths </a:t>
            </a:r>
            <a:endParaRPr b="0" lang="en-US" sz="6000" spc="-1" strike="noStrike">
              <a:solidFill>
                <a:srgbClr val="000000"/>
              </a:solidFill>
              <a:latin typeface="Calibri"/>
            </a:endParaRPr>
          </a:p>
        </p:txBody>
      </p:sp>
      <p:sp>
        <p:nvSpPr>
          <p:cNvPr id="312" name="TextShape 2"/>
          <p:cNvSpPr txBox="1"/>
          <p:nvPr/>
        </p:nvSpPr>
        <p:spPr>
          <a:xfrm>
            <a:off x="1523880" y="3602160"/>
            <a:ext cx="9143640" cy="1655280"/>
          </a:xfrm>
          <a:prstGeom prst="rect">
            <a:avLst/>
          </a:prstGeom>
          <a:noFill/>
          <a:ln>
            <a:noFill/>
          </a:ln>
        </p:spPr>
        <p:txBody>
          <a:bodyPr/>
          <a:p>
            <a:pPr algn="ctr">
              <a:lnSpc>
                <a:spcPct val="90000"/>
              </a:lnSpc>
              <a:spcBef>
                <a:spcPts val="1001"/>
              </a:spcBef>
            </a:pPr>
            <a:r>
              <a:rPr b="0" lang="en-US" sz="2400" spc="-1" strike="noStrike">
                <a:solidFill>
                  <a:srgbClr val="000000"/>
                </a:solidFill>
                <a:latin typeface="Calibri"/>
              </a:rPr>
              <a:t>Aurojit Panda et al.</a:t>
            </a:r>
            <a:endParaRPr b="0" lang="en-US" sz="2400" spc="-1" strike="noStrike">
              <a:latin typeface="Arial"/>
            </a:endParaRPr>
          </a:p>
        </p:txBody>
      </p:sp>
      <p:sp>
        <p:nvSpPr>
          <p:cNvPr id="313" name="TextShape 3"/>
          <p:cNvSpPr txBox="1"/>
          <p:nvPr/>
        </p:nvSpPr>
        <p:spPr>
          <a:xfrm>
            <a:off x="8610480" y="6356520"/>
            <a:ext cx="2742840" cy="364680"/>
          </a:xfrm>
          <a:prstGeom prst="rect">
            <a:avLst/>
          </a:prstGeom>
          <a:noFill/>
          <a:ln>
            <a:noFill/>
          </a:ln>
        </p:spPr>
        <p:txBody>
          <a:bodyPr anchor="ctr"/>
          <a:p>
            <a:pPr algn="r">
              <a:lnSpc>
                <a:spcPct val="100000"/>
              </a:lnSpc>
            </a:pPr>
            <a:fld id="{EE09E587-0D66-4E88-B46E-353038B2823C}"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Background: Stateful vs. Stateless</a:t>
            </a:r>
            <a:endParaRPr b="0" lang="en-US" sz="4400" spc="-1" strike="noStrike">
              <a:solidFill>
                <a:srgbClr val="000000"/>
              </a:solidFill>
              <a:latin typeface="Calibri"/>
            </a:endParaRPr>
          </a:p>
        </p:txBody>
      </p:sp>
      <p:sp>
        <p:nvSpPr>
          <p:cNvPr id="315"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Stateless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Uses static rules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Doesn’t depend on previous traffic</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Changes slowly</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Stateful</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Also depends on previous traffic/state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Makes datapaths mutable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Contains middle boxes such as Firewall, Cache, IPS, IDS</a:t>
            </a:r>
            <a:endParaRPr b="0" lang="en-US" sz="2400" spc="-1" strike="noStrike">
              <a:solidFill>
                <a:srgbClr val="000000"/>
              </a:solidFill>
              <a:latin typeface="Calibri"/>
            </a:endParaRPr>
          </a:p>
        </p:txBody>
      </p:sp>
      <p:sp>
        <p:nvSpPr>
          <p:cNvPr id="316" name="TextShape 3"/>
          <p:cNvSpPr txBox="1"/>
          <p:nvPr/>
        </p:nvSpPr>
        <p:spPr>
          <a:xfrm>
            <a:off x="8610480" y="6356520"/>
            <a:ext cx="2742840" cy="364680"/>
          </a:xfrm>
          <a:prstGeom prst="rect">
            <a:avLst/>
          </a:prstGeom>
          <a:noFill/>
          <a:ln>
            <a:noFill/>
          </a:ln>
        </p:spPr>
        <p:txBody>
          <a:bodyPr anchor="ctr"/>
          <a:p>
            <a:pPr algn="r">
              <a:lnSpc>
                <a:spcPct val="100000"/>
              </a:lnSpc>
            </a:pPr>
            <a:fld id="{78E9CD54-FF4A-46A5-A875-B014569AB8BA}"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Motivation &amp; why should we care </a:t>
            </a:r>
            <a:endParaRPr b="0" lang="en-US" sz="4400" spc="-1" strike="noStrike">
              <a:solidFill>
                <a:srgbClr val="000000"/>
              </a:solidFill>
              <a:latin typeface="Calibri"/>
            </a:endParaRPr>
          </a:p>
        </p:txBody>
      </p:sp>
      <p:sp>
        <p:nvSpPr>
          <p:cNvPr id="318"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Network are becoming more stateful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Misconfigurations of middle boxes are causes of many network failure</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43% of network failure involves middleboxes</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States of the network can impact invariants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E.g. a stateful firewall may effect reachbility</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Today’s verification tools: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Mostly not support verifying network with mutable datapaths </a:t>
            </a:r>
            <a:endParaRPr b="0" lang="en-US" sz="2400" spc="-1" strike="noStrike">
              <a:solidFill>
                <a:srgbClr val="000000"/>
              </a:solidFill>
              <a:latin typeface="Calibri"/>
            </a:endParaRPr>
          </a:p>
          <a:p>
            <a:endParaRPr b="0" lang="en-US" sz="2400" spc="-1" strike="noStrike">
              <a:solidFill>
                <a:srgbClr val="000000"/>
              </a:solidFill>
              <a:latin typeface="Calibri"/>
            </a:endParaRPr>
          </a:p>
          <a:p>
            <a:endParaRPr b="0" lang="en-US" sz="2400" spc="-1" strike="noStrike">
              <a:solidFill>
                <a:srgbClr val="000000"/>
              </a:solidFill>
              <a:latin typeface="Calibri"/>
            </a:endParaRPr>
          </a:p>
        </p:txBody>
      </p:sp>
      <p:sp>
        <p:nvSpPr>
          <p:cNvPr id="319" name="TextShape 3"/>
          <p:cNvSpPr txBox="1"/>
          <p:nvPr/>
        </p:nvSpPr>
        <p:spPr>
          <a:xfrm>
            <a:off x="8610480" y="6356520"/>
            <a:ext cx="2742840" cy="364680"/>
          </a:xfrm>
          <a:prstGeom prst="rect">
            <a:avLst/>
          </a:prstGeom>
          <a:noFill/>
          <a:ln>
            <a:noFill/>
          </a:ln>
        </p:spPr>
        <p:txBody>
          <a:bodyPr anchor="ctr"/>
          <a:p>
            <a:pPr algn="r">
              <a:lnSpc>
                <a:spcPct val="100000"/>
              </a:lnSpc>
            </a:pPr>
            <a:fld id="{555504E4-B90F-4BA7-B7AC-E85DC16B477D}"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VMN: Verify mutable networks</a:t>
            </a:r>
            <a:endParaRPr b="0" lang="en-US" sz="4400" spc="-1" strike="noStrike">
              <a:solidFill>
                <a:srgbClr val="000000"/>
              </a:solidFill>
              <a:latin typeface="Calibri"/>
            </a:endParaRPr>
          </a:p>
        </p:txBody>
      </p:sp>
      <p:sp>
        <p:nvSpPr>
          <p:cNvPr id="321"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Model each type of middle boxes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Build the network</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Specify invariants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Input to SMT solver (Z3)- whether the invariants hold</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Invariant holds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Violated - with example</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Unknown -  timeout</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
        <p:nvSpPr>
          <p:cNvPr id="322" name="TextShape 3"/>
          <p:cNvSpPr txBox="1"/>
          <p:nvPr/>
        </p:nvSpPr>
        <p:spPr>
          <a:xfrm>
            <a:off x="8610480" y="6356520"/>
            <a:ext cx="2742840" cy="364680"/>
          </a:xfrm>
          <a:prstGeom prst="rect">
            <a:avLst/>
          </a:prstGeom>
          <a:noFill/>
          <a:ln>
            <a:noFill/>
          </a:ln>
        </p:spPr>
        <p:txBody>
          <a:bodyPr anchor="ctr"/>
          <a:p>
            <a:pPr algn="r">
              <a:lnSpc>
                <a:spcPct val="100000"/>
              </a:lnSpc>
            </a:pPr>
            <a:fld id="{6717F858-17FA-4172-BAED-73C32844E3F5}"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Invariants</a:t>
            </a:r>
            <a:endParaRPr b="0" lang="en-US" sz="4400" spc="-1" strike="noStrike">
              <a:solidFill>
                <a:srgbClr val="000000"/>
              </a:solidFill>
              <a:latin typeface="Calibri"/>
            </a:endParaRPr>
          </a:p>
        </p:txBody>
      </p:sp>
      <p:sp>
        <p:nvSpPr>
          <p:cNvPr id="324"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Focus on checking isolation invariants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Simple isolation invariants </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Flow isolation invariants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Data isolation invariants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Pipeline invariants</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marL="457200">
              <a:lnSpc>
                <a:spcPct val="90000"/>
              </a:lnSpc>
              <a:spcBef>
                <a:spcPts val="499"/>
              </a:spcBef>
            </a:pPr>
            <a:endParaRPr b="0" lang="en-US" sz="2400" spc="-1" strike="noStrike">
              <a:solidFill>
                <a:srgbClr val="000000"/>
              </a:solidFill>
              <a:latin typeface="Calibri"/>
            </a:endParaRPr>
          </a:p>
          <a:p>
            <a:endParaRPr b="0" lang="en-US" sz="2400" spc="-1" strike="noStrike">
              <a:solidFill>
                <a:srgbClr val="000000"/>
              </a:solidFill>
              <a:latin typeface="Calibri"/>
            </a:endParaRPr>
          </a:p>
          <a:p>
            <a:pPr marL="457200">
              <a:lnSpc>
                <a:spcPct val="90000"/>
              </a:lnSpc>
              <a:spcBef>
                <a:spcPts val="499"/>
              </a:spcBef>
            </a:pPr>
            <a:endParaRPr b="0" lang="en-US" sz="2400" spc="-1" strike="noStrike">
              <a:solidFill>
                <a:srgbClr val="000000"/>
              </a:solidFill>
              <a:latin typeface="Calibri"/>
            </a:endParaRPr>
          </a:p>
          <a:p>
            <a:endParaRPr b="0" lang="en-US" sz="2400" spc="-1" strike="noStrike">
              <a:solidFill>
                <a:srgbClr val="000000"/>
              </a:solidFill>
              <a:latin typeface="Calibri"/>
            </a:endParaRPr>
          </a:p>
        </p:txBody>
      </p:sp>
      <p:sp>
        <p:nvSpPr>
          <p:cNvPr id="325" name="TextShape 3"/>
          <p:cNvSpPr txBox="1"/>
          <p:nvPr/>
        </p:nvSpPr>
        <p:spPr>
          <a:xfrm>
            <a:off x="8610480" y="6356520"/>
            <a:ext cx="2742840" cy="364680"/>
          </a:xfrm>
          <a:prstGeom prst="rect">
            <a:avLst/>
          </a:prstGeom>
          <a:noFill/>
          <a:ln>
            <a:noFill/>
          </a:ln>
        </p:spPr>
        <p:txBody>
          <a:bodyPr anchor="ctr"/>
          <a:p>
            <a:pPr algn="r">
              <a:lnSpc>
                <a:spcPct val="100000"/>
              </a:lnSpc>
            </a:pPr>
            <a:fld id="{DF6DB8FD-85E5-4583-812E-0E10F59A3C45}" type="slidenum">
              <a:rPr b="0" lang="en-US" sz="1200" spc="-1" strike="noStrike">
                <a:solidFill>
                  <a:srgbClr val="8b8b8b"/>
                </a:solidFill>
                <a:latin typeface="Calibri"/>
              </a:rPr>
              <a:t>1</a:t>
            </a:fld>
            <a:endParaRPr b="0" lang="en-US" sz="1200" spc="-1" strike="noStrike">
              <a:latin typeface="Times New Roman"/>
            </a:endParaRPr>
          </a:p>
        </p:txBody>
      </p:sp>
      <p:pic>
        <p:nvPicPr>
          <p:cNvPr id="326" name="Picture 10" descr=""/>
          <p:cNvPicPr/>
          <p:nvPr/>
        </p:nvPicPr>
        <p:blipFill>
          <a:blip r:embed="rId1"/>
          <a:stretch/>
        </p:blipFill>
        <p:spPr>
          <a:xfrm>
            <a:off x="3102840" y="4001400"/>
            <a:ext cx="5985720" cy="1983600"/>
          </a:xfrm>
          <a:prstGeom prst="rect">
            <a:avLst/>
          </a:prstGeom>
          <a:ln>
            <a:noFill/>
          </a:ln>
        </p:spPr>
      </p:pic>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Middle boxes</a:t>
            </a:r>
            <a:endParaRPr b="0" lang="en-US" sz="4400" spc="-1" strike="noStrike">
              <a:solidFill>
                <a:srgbClr val="000000"/>
              </a:solidFill>
              <a:latin typeface="Calibri"/>
            </a:endParaRPr>
          </a:p>
        </p:txBody>
      </p:sp>
      <p:sp>
        <p:nvSpPr>
          <p:cNvPr id="328" name="CustomShape 2"/>
          <p:cNvSpPr/>
          <p:nvPr/>
        </p:nvSpPr>
        <p:spPr>
          <a:xfrm>
            <a:off x="6676560" y="1690560"/>
            <a:ext cx="4861800" cy="3719520"/>
          </a:xfrm>
          <a:prstGeom prst="rect">
            <a:avLst/>
          </a:prstGeom>
          <a:noFill/>
          <a:ln>
            <a:noFill/>
          </a:ln>
        </p:spPr>
        <p:style>
          <a:lnRef idx="0"/>
          <a:fillRef idx="0"/>
          <a:effectRef idx="0"/>
          <a:fontRef idx="minor"/>
        </p:style>
      </p:sp>
      <p:sp>
        <p:nvSpPr>
          <p:cNvPr id="329" name="TextShape 3"/>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Infeasible to directly verify source code/abstraction of middle boxes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This paper’s purpose:</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Middle box can be splited into two parts</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Forwarding</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Classification – whether is done correctly is not in our concern</a:t>
            </a: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Model: a </a:t>
            </a:r>
            <a:r>
              <a:rPr b="0" i="1" lang="en-US" sz="2800" spc="-1" strike="noStrike">
                <a:solidFill>
                  <a:srgbClr val="000000"/>
                </a:solidFill>
                <a:latin typeface="Calibri"/>
              </a:rPr>
              <a:t>forwarding model</a:t>
            </a:r>
            <a:r>
              <a:rPr b="0" lang="en-US" sz="2800" spc="-1" strike="noStrike">
                <a:solidFill>
                  <a:srgbClr val="000000"/>
                </a:solidFill>
                <a:latin typeface="Calibri"/>
              </a:rPr>
              <a:t>, a set of </a:t>
            </a:r>
            <a:r>
              <a:rPr b="0" i="1" lang="en-US" sz="2800" spc="-1" strike="noStrike">
                <a:solidFill>
                  <a:srgbClr val="000000"/>
                </a:solidFill>
                <a:latin typeface="Calibri"/>
              </a:rPr>
              <a:t>abstract packet classes</a:t>
            </a:r>
            <a:r>
              <a:rPr b="0" lang="en-US" sz="2800" spc="-1" strike="noStrike">
                <a:solidFill>
                  <a:srgbClr val="000000"/>
                </a:solidFill>
                <a:latin typeface="Calibri"/>
              </a:rPr>
              <a:t>, and a set of </a:t>
            </a:r>
            <a:r>
              <a:rPr b="0" i="1" lang="en-US" sz="2800" spc="-1" strike="noStrike">
                <a:solidFill>
                  <a:srgbClr val="000000"/>
                </a:solidFill>
                <a:latin typeface="Calibri"/>
              </a:rPr>
              <a:t>oracles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
        <p:nvSpPr>
          <p:cNvPr id="330" name="TextShape 4"/>
          <p:cNvSpPr txBox="1"/>
          <p:nvPr/>
        </p:nvSpPr>
        <p:spPr>
          <a:xfrm>
            <a:off x="8610480" y="6356520"/>
            <a:ext cx="2742840" cy="364680"/>
          </a:xfrm>
          <a:prstGeom prst="rect">
            <a:avLst/>
          </a:prstGeom>
          <a:noFill/>
          <a:ln>
            <a:noFill/>
          </a:ln>
        </p:spPr>
        <p:txBody>
          <a:bodyPr anchor="ctr"/>
          <a:p>
            <a:pPr algn="r">
              <a:lnSpc>
                <a:spcPct val="100000"/>
              </a:lnSpc>
            </a:pPr>
            <a:fld id="{0F01A075-9139-4222-8415-8680875E99A1}"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Middle box example</a:t>
            </a:r>
            <a:endParaRPr b="0" lang="en-US" sz="4400" spc="-1" strike="noStrike">
              <a:solidFill>
                <a:srgbClr val="000000"/>
              </a:solidFill>
              <a:latin typeface="Calibri"/>
            </a:endParaRPr>
          </a:p>
        </p:txBody>
      </p:sp>
      <p:pic>
        <p:nvPicPr>
          <p:cNvPr id="332" name="Content Placeholder 4" descr=""/>
          <p:cNvPicPr/>
          <p:nvPr/>
        </p:nvPicPr>
        <p:blipFill>
          <a:blip r:embed="rId1"/>
          <a:stretch/>
        </p:blipFill>
        <p:spPr>
          <a:xfrm>
            <a:off x="838080" y="1690560"/>
            <a:ext cx="5647680" cy="4350960"/>
          </a:xfrm>
          <a:prstGeom prst="rect">
            <a:avLst/>
          </a:prstGeom>
          <a:ln>
            <a:noFill/>
          </a:ln>
        </p:spPr>
      </p:pic>
      <p:sp>
        <p:nvSpPr>
          <p:cNvPr id="333" name="TextShape 2"/>
          <p:cNvSpPr txBox="1"/>
          <p:nvPr/>
        </p:nvSpPr>
        <p:spPr>
          <a:xfrm>
            <a:off x="8610480" y="6356520"/>
            <a:ext cx="2742840" cy="364680"/>
          </a:xfrm>
          <a:prstGeom prst="rect">
            <a:avLst/>
          </a:prstGeom>
          <a:noFill/>
          <a:ln>
            <a:noFill/>
          </a:ln>
        </p:spPr>
        <p:txBody>
          <a:bodyPr anchor="ctr"/>
          <a:p>
            <a:pPr algn="r">
              <a:lnSpc>
                <a:spcPct val="100000"/>
              </a:lnSpc>
            </a:pPr>
            <a:fld id="{3B602738-F337-47BF-9CF4-AD412350DEA1}"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Model networks</a:t>
            </a:r>
            <a:endParaRPr b="0" lang="en-US" sz="4400" spc="-1" strike="noStrike">
              <a:solidFill>
                <a:srgbClr val="000000"/>
              </a:solidFill>
              <a:latin typeface="Calibri"/>
            </a:endParaRPr>
          </a:p>
        </p:txBody>
      </p:sp>
      <p:sp>
        <p:nvSpPr>
          <p:cNvPr id="335"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Glue end hosts and middle boxes together by network transfer functions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from a located packet to a set of located packets indicating where the packets are next sent.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pic>
        <p:nvPicPr>
          <p:cNvPr id="336" name="Picture 4" descr=""/>
          <p:cNvPicPr/>
          <p:nvPr/>
        </p:nvPicPr>
        <p:blipFill>
          <a:blip r:embed="rId1"/>
          <a:stretch/>
        </p:blipFill>
        <p:spPr>
          <a:xfrm>
            <a:off x="3022560" y="2504520"/>
            <a:ext cx="6146280" cy="774360"/>
          </a:xfrm>
          <a:prstGeom prst="rect">
            <a:avLst/>
          </a:prstGeom>
          <a:ln>
            <a:noFill/>
          </a:ln>
        </p:spPr>
      </p:pic>
      <p:sp>
        <p:nvSpPr>
          <p:cNvPr id="337" name="TextShape 3"/>
          <p:cNvSpPr txBox="1"/>
          <p:nvPr/>
        </p:nvSpPr>
        <p:spPr>
          <a:xfrm>
            <a:off x="8610480" y="6356520"/>
            <a:ext cx="2742840" cy="364680"/>
          </a:xfrm>
          <a:prstGeom prst="rect">
            <a:avLst/>
          </a:prstGeom>
          <a:noFill/>
          <a:ln>
            <a:noFill/>
          </a:ln>
        </p:spPr>
        <p:txBody>
          <a:bodyPr anchor="ctr"/>
          <a:p>
            <a:pPr algn="r">
              <a:lnSpc>
                <a:spcPct val="100000"/>
              </a:lnSpc>
            </a:pPr>
            <a:fld id="{4B2F04AA-558A-44E6-B65E-A9940514A1C0}"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Scaling to large network</a:t>
            </a:r>
            <a:endParaRPr b="0" lang="en-US" sz="4400" spc="-1" strike="noStrike">
              <a:solidFill>
                <a:srgbClr val="000000"/>
              </a:solidFill>
              <a:latin typeface="Calibri"/>
            </a:endParaRPr>
          </a:p>
        </p:txBody>
      </p:sp>
      <p:sp>
        <p:nvSpPr>
          <p:cNvPr id="339"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EXPSPACE-complete to check reachability property in network with mutable datapath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Observed traffic often affects only a well-defined subset of future traffic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A lot of symmetries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Explore Slice and Symmetry properties to reduce and verify invariants arbitrarily large networks </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
        <p:nvSpPr>
          <p:cNvPr id="340" name="TextShape 3"/>
          <p:cNvSpPr txBox="1"/>
          <p:nvPr/>
        </p:nvSpPr>
        <p:spPr>
          <a:xfrm>
            <a:off x="8610480" y="6356520"/>
            <a:ext cx="2742840" cy="364680"/>
          </a:xfrm>
          <a:prstGeom prst="rect">
            <a:avLst/>
          </a:prstGeom>
          <a:noFill/>
          <a:ln>
            <a:noFill/>
          </a:ln>
        </p:spPr>
        <p:txBody>
          <a:bodyPr anchor="ctr"/>
          <a:p>
            <a:pPr algn="r">
              <a:lnSpc>
                <a:spcPct val="100000"/>
              </a:lnSpc>
            </a:pPr>
            <a:fld id="{A59D7B3A-2DD7-4DB2-A782-501E79E5022D}"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Scaling: Slice</a:t>
            </a:r>
            <a:endParaRPr b="0" lang="en-US" sz="4400" spc="-1" strike="noStrike">
              <a:solidFill>
                <a:srgbClr val="000000"/>
              </a:solidFill>
              <a:latin typeface="Calibri"/>
            </a:endParaRPr>
          </a:p>
        </p:txBody>
      </p:sp>
      <p:sp>
        <p:nvSpPr>
          <p:cNvPr id="342"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Slice: A smaller subnet that can help verify an invariant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Close under forwarding and states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Invariant is evaluable on it</a:t>
            </a:r>
            <a:endParaRPr b="0" lang="en-US" sz="2400" spc="-1" strike="noStrike">
              <a:solidFill>
                <a:srgbClr val="000000"/>
              </a:solidFill>
              <a:latin typeface="Calibri"/>
            </a:endParaRPr>
          </a:p>
          <a:p>
            <a:pPr marL="457200">
              <a:lnSpc>
                <a:spcPct val="90000"/>
              </a:lnSpc>
              <a:spcBef>
                <a:spcPts val="499"/>
              </a:spcBef>
            </a:pP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How to identify a slice? If all middle boxes are:</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Flow-Parallel Middle boxes  -- handling a packet is independent of other flows</a:t>
            </a:r>
            <a:endParaRPr b="0" lang="en-US" sz="24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Origin Agnostic Middle boxes – behaviors only depend on current state</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
        <p:nvSpPr>
          <p:cNvPr id="343" name="TextShape 3"/>
          <p:cNvSpPr txBox="1"/>
          <p:nvPr/>
        </p:nvSpPr>
        <p:spPr>
          <a:xfrm>
            <a:off x="8610480" y="6356520"/>
            <a:ext cx="2742840" cy="364680"/>
          </a:xfrm>
          <a:prstGeom prst="rect">
            <a:avLst/>
          </a:prstGeom>
          <a:noFill/>
          <a:ln>
            <a:noFill/>
          </a:ln>
        </p:spPr>
        <p:txBody>
          <a:bodyPr anchor="ctr"/>
          <a:p>
            <a:pPr algn="r">
              <a:lnSpc>
                <a:spcPct val="100000"/>
              </a:lnSpc>
            </a:pPr>
            <a:fld id="{1C85B4D3-DEAD-47AD-BC46-EE38EB8CC98A}" type="slidenum">
              <a:rPr b="0" lang="en-US" sz="1200" spc="-1" strike="noStrike">
                <a:solidFill>
                  <a:srgbClr val="8b8b8b"/>
                </a:solidFill>
                <a:latin typeface="Calibri"/>
              </a:rPr>
              <a:t>1</a:t>
            </a:fld>
            <a:endParaRPr b="0" lang="en-US" sz="1200" spc="-1" strike="noStrike">
              <a:latin typeface="Times New Roman"/>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Verification</a:t>
            </a:r>
            <a:endParaRPr b="0" lang="en-US" sz="4400" spc="-1" strike="noStrike">
              <a:latin typeface="Arial"/>
            </a:endParaRPr>
          </a:p>
        </p:txBody>
      </p:sp>
      <p:sp>
        <p:nvSpPr>
          <p:cNvPr id="247" name="CustomShape 2"/>
          <p:cNvSpPr/>
          <p:nvPr/>
        </p:nvSpPr>
        <p:spPr>
          <a:xfrm>
            <a:off x="609480" y="1604160"/>
            <a:ext cx="1097028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400" spc="-1" strike="noStrike">
                <a:solidFill>
                  <a:srgbClr val="000000"/>
                </a:solidFill>
                <a:latin typeface="Arial"/>
                <a:ea typeface="DejaVu Sans"/>
              </a:rPr>
              <a:t>“</a:t>
            </a:r>
            <a:r>
              <a:rPr b="0" lang="en-US" sz="1400" spc="-1" strike="noStrike">
                <a:solidFill>
                  <a:srgbClr val="000000"/>
                </a:solidFill>
                <a:latin typeface="Arial"/>
                <a:ea typeface="DejaVu Sans"/>
              </a:rPr>
              <a:t>Program verification is the task of analyzing the correctness of a program… [It] cannot come too soon: software and hardware are becoming ever more ubiquitous and thus ever more the source of failure.” - </a:t>
            </a:r>
            <a:r>
              <a:rPr b="0" lang="en-US" sz="1400" spc="-1" strike="noStrike">
                <a:solidFill>
                  <a:srgbClr val="000000"/>
                </a:solidFill>
                <a:latin typeface="Arial"/>
                <a:ea typeface="DejaVu Sans"/>
              </a:rPr>
              <a:t>	</a:t>
            </a:r>
            <a:r>
              <a:rPr b="0" i="1" lang="en-US" sz="1400" spc="-1" strike="noStrike">
                <a:solidFill>
                  <a:srgbClr val="000000"/>
                </a:solidFill>
                <a:latin typeface="Arial"/>
                <a:ea typeface="DejaVu Sans"/>
              </a:rPr>
              <a:t>Calculus of Computation</a:t>
            </a:r>
            <a:r>
              <a:rPr b="0" lang="en-US" sz="1400" spc="-1" strike="noStrike">
                <a:solidFill>
                  <a:srgbClr val="000000"/>
                </a:solidFill>
                <a:latin typeface="Arial"/>
                <a:ea typeface="DejaVu Sans"/>
              </a:rPr>
              <a:t> (Bradley, Manna)</a:t>
            </a:r>
            <a:endParaRPr b="0" lang="en-US" sz="14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400" spc="-1" strike="noStrike">
                <a:solidFill>
                  <a:srgbClr val="000000"/>
                </a:solidFill>
                <a:latin typeface="Arial"/>
                <a:ea typeface="DejaVu Sans"/>
              </a:rPr>
              <a:t>Specification written in logic, code written in a programming language</a:t>
            </a:r>
            <a:endParaRPr b="0" lang="en-US" sz="14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400" spc="-1" strike="noStrike">
                <a:solidFill>
                  <a:srgbClr val="000000"/>
                </a:solidFill>
                <a:latin typeface="Arial"/>
                <a:ea typeface="DejaVu Sans"/>
              </a:rPr>
              <a:t>Manually checking code is tedious and error-prone, paper proofs are insufficient, so we want the computer itself to have some sort of proof of correctness</a:t>
            </a:r>
            <a:endParaRPr b="0" lang="en-US" sz="14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400" spc="-1" strike="noStrike">
                <a:solidFill>
                  <a:srgbClr val="000000"/>
                </a:solidFill>
                <a:latin typeface="Arial"/>
                <a:ea typeface="DejaVu Sans"/>
              </a:rPr>
              <a:t>Overarching idea: program starts in some set of states, define transitions based on program code, use invariants to establish that a bad state is never reached</a:t>
            </a:r>
            <a:endParaRPr b="0" lang="en-US" sz="1400" spc="-1" strike="noStrike">
              <a:latin typeface="Arial"/>
            </a:endParaRPr>
          </a:p>
        </p:txBody>
      </p:sp>
      <p:pic>
        <p:nvPicPr>
          <p:cNvPr id="248" name="Picture 160" descr=""/>
          <p:cNvPicPr/>
          <p:nvPr/>
        </p:nvPicPr>
        <p:blipFill>
          <a:blip r:embed="rId1"/>
          <a:stretch/>
        </p:blipFill>
        <p:spPr>
          <a:xfrm>
            <a:off x="4202280" y="4402800"/>
            <a:ext cx="3869280" cy="2302200"/>
          </a:xfrm>
          <a:prstGeom prst="rect">
            <a:avLst/>
          </a:prstGeom>
          <a:ln>
            <a:noFill/>
          </a:ln>
        </p:spPr>
      </p:pic>
      <p:sp>
        <p:nvSpPr>
          <p:cNvPr id="249" name="CustomShape 3"/>
          <p:cNvSpPr/>
          <p:nvPr/>
        </p:nvSpPr>
        <p:spPr>
          <a:xfrm>
            <a:off x="11739960" y="6349680"/>
            <a:ext cx="371520" cy="440640"/>
          </a:xfrm>
          <a:prstGeom prst="rect">
            <a:avLst/>
          </a:prstGeom>
          <a:noFill/>
          <a:ln>
            <a:noFill/>
          </a:ln>
        </p:spPr>
        <p:style>
          <a:lnRef idx="0"/>
          <a:fillRef idx="0"/>
          <a:effectRef idx="0"/>
          <a:fontRef idx="minor"/>
        </p:style>
        <p:txBody>
          <a:bodyPr wrap="none" lIns="90000" rIns="90000" tIns="45000" bIns="45000"/>
          <a:p>
            <a:pPr>
              <a:lnSpc>
                <a:spcPct val="100000"/>
              </a:lnSpc>
            </a:pPr>
            <a:fld id="{17293DCA-0064-4657-9715-5AF06BE98196}"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8610480" y="6356520"/>
            <a:ext cx="2742840" cy="364680"/>
          </a:xfrm>
          <a:prstGeom prst="rect">
            <a:avLst/>
          </a:prstGeom>
          <a:noFill/>
          <a:ln>
            <a:noFill/>
          </a:ln>
        </p:spPr>
        <p:txBody>
          <a:bodyPr anchor="ctr"/>
          <a:p>
            <a:pPr algn="r">
              <a:lnSpc>
                <a:spcPct val="100000"/>
              </a:lnSpc>
            </a:pPr>
            <a:fld id="{253A28E4-C3E5-46D5-BE1D-17041809E8C9}" type="slidenum">
              <a:rPr b="0" lang="en-US" sz="1200" spc="-1" strike="noStrike">
                <a:solidFill>
                  <a:srgbClr val="8b8b8b"/>
                </a:solidFill>
                <a:latin typeface="Calibri"/>
              </a:rPr>
              <a:t>1</a:t>
            </a:fld>
            <a:endParaRPr b="0" lang="en-US" sz="1200" spc="-1" strike="noStrike">
              <a:latin typeface="Times New Roman"/>
            </a:endParaRPr>
          </a:p>
        </p:txBody>
      </p:sp>
      <p:sp>
        <p:nvSpPr>
          <p:cNvPr id="345" name="CustomShape 2"/>
          <p:cNvSpPr/>
          <p:nvPr/>
        </p:nvSpPr>
        <p:spPr>
          <a:xfrm>
            <a:off x="565200" y="335880"/>
            <a:ext cx="914040" cy="914040"/>
          </a:xfrm>
          <a:prstGeom prst="smileyFace">
            <a:avLst>
              <a:gd name="adj" fmla="val 4653"/>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rPr>
              <a:t>A</a:t>
            </a:r>
            <a:endParaRPr b="0" lang="en-US" sz="1800" spc="-1" strike="noStrike">
              <a:latin typeface="Arial"/>
            </a:endParaRPr>
          </a:p>
        </p:txBody>
      </p:sp>
      <p:sp>
        <p:nvSpPr>
          <p:cNvPr id="346" name="CustomShape 3"/>
          <p:cNvSpPr/>
          <p:nvPr/>
        </p:nvSpPr>
        <p:spPr>
          <a:xfrm>
            <a:off x="565200" y="3219840"/>
            <a:ext cx="914040" cy="914040"/>
          </a:xfrm>
          <a:prstGeom prst="smileyFace">
            <a:avLst>
              <a:gd name="adj" fmla="val 4653"/>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rPr>
              <a:t>C</a:t>
            </a:r>
            <a:endParaRPr b="0" lang="en-US" sz="1800" spc="-1" strike="noStrike">
              <a:latin typeface="Arial"/>
            </a:endParaRPr>
          </a:p>
        </p:txBody>
      </p:sp>
      <p:sp>
        <p:nvSpPr>
          <p:cNvPr id="347" name="CustomShape 4"/>
          <p:cNvSpPr/>
          <p:nvPr/>
        </p:nvSpPr>
        <p:spPr>
          <a:xfrm>
            <a:off x="565200" y="1851840"/>
            <a:ext cx="914040" cy="914040"/>
          </a:xfrm>
          <a:prstGeom prst="smileyFace">
            <a:avLst>
              <a:gd name="adj" fmla="val 4653"/>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rPr>
              <a:t>B</a:t>
            </a:r>
            <a:endParaRPr b="0" lang="en-US" sz="1800" spc="-1" strike="noStrike">
              <a:latin typeface="Arial"/>
            </a:endParaRPr>
          </a:p>
        </p:txBody>
      </p:sp>
      <p:sp>
        <p:nvSpPr>
          <p:cNvPr id="348" name="CustomShape 5"/>
          <p:cNvSpPr/>
          <p:nvPr/>
        </p:nvSpPr>
        <p:spPr>
          <a:xfrm>
            <a:off x="565200" y="4679640"/>
            <a:ext cx="914040" cy="914040"/>
          </a:xfrm>
          <a:prstGeom prst="smileyFace">
            <a:avLst>
              <a:gd name="adj" fmla="val 4653"/>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rPr>
              <a:t>D</a:t>
            </a:r>
            <a:endParaRPr b="0" lang="en-US" sz="1800" spc="-1" strike="noStrike">
              <a:latin typeface="Arial"/>
            </a:endParaRPr>
          </a:p>
        </p:txBody>
      </p:sp>
      <p:sp>
        <p:nvSpPr>
          <p:cNvPr id="349" name="Line 6"/>
          <p:cNvSpPr/>
          <p:nvPr/>
        </p:nvSpPr>
        <p:spPr>
          <a:xfrm>
            <a:off x="1479600" y="796320"/>
            <a:ext cx="2743200" cy="1967760"/>
          </a:xfrm>
          <a:prstGeom prst="line">
            <a:avLst/>
          </a:prstGeom>
          <a:ln/>
        </p:spPr>
        <p:style>
          <a:lnRef idx="1">
            <a:schemeClr val="accent1"/>
          </a:lnRef>
          <a:fillRef idx="0">
            <a:schemeClr val="accent1"/>
          </a:fillRef>
          <a:effectRef idx="0">
            <a:schemeClr val="accent1"/>
          </a:effectRef>
          <a:fontRef idx="minor"/>
        </p:style>
      </p:sp>
      <p:sp>
        <p:nvSpPr>
          <p:cNvPr id="350" name="Line 7"/>
          <p:cNvSpPr/>
          <p:nvPr/>
        </p:nvSpPr>
        <p:spPr>
          <a:xfrm>
            <a:off x="1479600" y="2308680"/>
            <a:ext cx="2743200" cy="565200"/>
          </a:xfrm>
          <a:prstGeom prst="line">
            <a:avLst/>
          </a:prstGeom>
          <a:ln/>
        </p:spPr>
        <p:style>
          <a:lnRef idx="1">
            <a:schemeClr val="accent1"/>
          </a:lnRef>
          <a:fillRef idx="0">
            <a:schemeClr val="accent1"/>
          </a:fillRef>
          <a:effectRef idx="0">
            <a:schemeClr val="accent1"/>
          </a:effectRef>
          <a:fontRef idx="minor"/>
        </p:style>
      </p:sp>
      <p:sp>
        <p:nvSpPr>
          <p:cNvPr id="351" name="Line 8"/>
          <p:cNvSpPr/>
          <p:nvPr/>
        </p:nvSpPr>
        <p:spPr>
          <a:xfrm flipV="1">
            <a:off x="1487880" y="3331080"/>
            <a:ext cx="2734920" cy="1849680"/>
          </a:xfrm>
          <a:prstGeom prst="line">
            <a:avLst/>
          </a:prstGeom>
          <a:ln/>
        </p:spPr>
        <p:style>
          <a:lnRef idx="1">
            <a:schemeClr val="accent1"/>
          </a:lnRef>
          <a:fillRef idx="0">
            <a:schemeClr val="accent1"/>
          </a:fillRef>
          <a:effectRef idx="0">
            <a:schemeClr val="accent1"/>
          </a:effectRef>
          <a:fontRef idx="minor"/>
        </p:style>
      </p:sp>
      <p:sp>
        <p:nvSpPr>
          <p:cNvPr id="352" name="Line 9"/>
          <p:cNvSpPr/>
          <p:nvPr/>
        </p:nvSpPr>
        <p:spPr>
          <a:xfrm flipV="1">
            <a:off x="1479600" y="3224160"/>
            <a:ext cx="2743200" cy="452880"/>
          </a:xfrm>
          <a:prstGeom prst="line">
            <a:avLst/>
          </a:prstGeom>
          <a:ln/>
        </p:spPr>
        <p:style>
          <a:lnRef idx="1">
            <a:schemeClr val="accent1"/>
          </a:lnRef>
          <a:fillRef idx="0">
            <a:schemeClr val="accent1"/>
          </a:fillRef>
          <a:effectRef idx="0">
            <a:schemeClr val="accent1"/>
          </a:effectRef>
          <a:fontRef idx="minor"/>
        </p:style>
      </p:sp>
      <p:sp>
        <p:nvSpPr>
          <p:cNvPr id="353" name="CustomShape 10"/>
          <p:cNvSpPr/>
          <p:nvPr/>
        </p:nvSpPr>
        <p:spPr>
          <a:xfrm>
            <a:off x="4222800" y="2702160"/>
            <a:ext cx="1529280" cy="695160"/>
          </a:xfrm>
          <a:prstGeom prst="rect">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rPr>
              <a:t>Firewall</a:t>
            </a:r>
            <a:endParaRPr b="0" lang="en-US" sz="1800" spc="-1" strike="noStrike">
              <a:latin typeface="Arial"/>
            </a:endParaRPr>
          </a:p>
        </p:txBody>
      </p:sp>
      <p:sp>
        <p:nvSpPr>
          <p:cNvPr id="354" name="CustomShape 11"/>
          <p:cNvSpPr/>
          <p:nvPr/>
        </p:nvSpPr>
        <p:spPr>
          <a:xfrm>
            <a:off x="8569080" y="2702160"/>
            <a:ext cx="1529280" cy="695160"/>
          </a:xfrm>
          <a:prstGeom prst="rect">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rPr>
              <a:t>server</a:t>
            </a:r>
            <a:endParaRPr b="0" lang="en-US" sz="1800" spc="-1" strike="noStrike">
              <a:latin typeface="Arial"/>
            </a:endParaRPr>
          </a:p>
        </p:txBody>
      </p:sp>
      <p:sp>
        <p:nvSpPr>
          <p:cNvPr id="355" name="CustomShape 12"/>
          <p:cNvSpPr/>
          <p:nvPr/>
        </p:nvSpPr>
        <p:spPr>
          <a:xfrm>
            <a:off x="6312240" y="2702160"/>
            <a:ext cx="1529280" cy="695160"/>
          </a:xfrm>
          <a:prstGeom prst="rect">
            <a:avLst/>
          </a:prstGeom>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en-US" sz="1800" spc="-1" strike="noStrike">
                <a:solidFill>
                  <a:srgbClr val="ffffff"/>
                </a:solidFill>
                <a:latin typeface="Calibri"/>
              </a:rPr>
              <a:t>cache</a:t>
            </a:r>
            <a:endParaRPr b="0" lang="en-US" sz="1800" spc="-1" strike="noStrike">
              <a:latin typeface="Arial"/>
            </a:endParaRPr>
          </a:p>
        </p:txBody>
      </p:sp>
      <p:sp>
        <p:nvSpPr>
          <p:cNvPr id="356" name="Line 13"/>
          <p:cNvSpPr/>
          <p:nvPr/>
        </p:nvSpPr>
        <p:spPr>
          <a:xfrm>
            <a:off x="7729200" y="3093840"/>
            <a:ext cx="1314720" cy="0"/>
          </a:xfrm>
          <a:prstGeom prst="line">
            <a:avLst/>
          </a:prstGeom>
          <a:ln/>
        </p:spPr>
        <p:style>
          <a:lnRef idx="1">
            <a:schemeClr val="accent1"/>
          </a:lnRef>
          <a:fillRef idx="0">
            <a:schemeClr val="accent1"/>
          </a:fillRef>
          <a:effectRef idx="0">
            <a:schemeClr val="accent1"/>
          </a:effectRef>
          <a:fontRef idx="minor"/>
        </p:style>
      </p:sp>
      <p:sp>
        <p:nvSpPr>
          <p:cNvPr id="357" name="Line 14"/>
          <p:cNvSpPr/>
          <p:nvPr/>
        </p:nvSpPr>
        <p:spPr>
          <a:xfrm>
            <a:off x="5752080" y="3022200"/>
            <a:ext cx="842400" cy="360"/>
          </a:xfrm>
          <a:prstGeom prst="line">
            <a:avLst/>
          </a:prstGeom>
          <a:ln/>
        </p:spPr>
        <p:style>
          <a:lnRef idx="1">
            <a:schemeClr val="accent1"/>
          </a:lnRef>
          <a:fillRef idx="0">
            <a:schemeClr val="accent1"/>
          </a:fillRef>
          <a:effectRef idx="0">
            <a:schemeClr val="accent1"/>
          </a:effectRef>
          <a:fontRef idx="minor"/>
        </p:style>
      </p:sp>
      <p:sp>
        <p:nvSpPr>
          <p:cNvPr id="358" name="CustomShape 15"/>
          <p:cNvSpPr/>
          <p:nvPr/>
        </p:nvSpPr>
        <p:spPr>
          <a:xfrm>
            <a:off x="4264560" y="3488040"/>
            <a:ext cx="147960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latin typeface="Calibri"/>
              </a:rPr>
              <a:t>No a -&gt; server</a:t>
            </a:r>
            <a:endParaRPr b="0" lang="en-US" sz="1800" spc="-1" strike="noStrike">
              <a:latin typeface="Arial"/>
            </a:endParaRPr>
          </a:p>
          <a:p>
            <a:pPr>
              <a:lnSpc>
                <a:spcPct val="100000"/>
              </a:lnSpc>
            </a:pPr>
            <a:r>
              <a:rPr b="0" lang="en-US" sz="1800" spc="-1" strike="noStrike">
                <a:solidFill>
                  <a:srgbClr val="000000"/>
                </a:solidFill>
                <a:latin typeface="Calibri"/>
              </a:rPr>
              <a:t>No server -&gt; a</a:t>
            </a:r>
            <a:endParaRPr b="0" lang="en-US" sz="1800" spc="-1" strike="noStrike">
              <a:latin typeface="Arial"/>
            </a:endParaRPr>
          </a:p>
        </p:txBody>
      </p:sp>
    </p:spTree>
  </p:cSld>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xit" presetID="9">
                                  <p:stCondLst>
                                    <p:cond delay="0"/>
                                  </p:stCondLst>
                                  <p:childTnLst>
                                    <p:animEffect filter="dissolve" transition="out">
                                      <p:cBhvr additive="repl">
                                        <p:cTn id="64" dur="500"/>
                                        <p:tgtEl>
                                          <p:spTgt spid="347"/>
                                        </p:tgtEl>
                                      </p:cBhvr>
                                    </p:animEffect>
                                    <p:set>
                                      <p:cBhvr>
                                        <p:cTn id="65" dur="1" fill="hold">
                                          <p:stCondLst>
                                            <p:cond delay="499"/>
                                          </p:stCondLst>
                                        </p:cTn>
                                        <p:tgtEl>
                                          <p:spTgt spid="347"/>
                                        </p:tgtEl>
                                        <p:attrNameLst>
                                          <p:attrName>style.visibility</p:attrName>
                                        </p:attrNameLst>
                                      </p:cBhvr>
                                      <p:to>
                                        <p:strVal val="hidden"/>
                                      </p:to>
                                    </p:set>
                                  </p:childTnLst>
                                </p:cTn>
                              </p:par>
                              <p:par>
                                <p:cTn id="66" nodeType="withEffect" fill="hold" presetClass="exit" presetID="9">
                                  <p:stCondLst>
                                    <p:cond delay="0"/>
                                  </p:stCondLst>
                                  <p:childTnLst>
                                    <p:animEffect filter="dissolve" transition="out">
                                      <p:cBhvr additive="repl">
                                        <p:cTn id="67" dur="500"/>
                                        <p:tgtEl>
                                          <p:spTgt spid="350"/>
                                        </p:tgtEl>
                                      </p:cBhvr>
                                    </p:animEffect>
                                    <p:set>
                                      <p:cBhvr>
                                        <p:cTn id="68" dur="1" fill="hold">
                                          <p:stCondLst>
                                            <p:cond delay="499"/>
                                          </p:stCondLst>
                                        </p:cTn>
                                        <p:tgtEl>
                                          <p:spTgt spid="350"/>
                                        </p:tgtEl>
                                        <p:attrNameLst>
                                          <p:attrName>style.visibility</p:attrName>
                                        </p:attrNameLst>
                                      </p:cBhvr>
                                      <p:to>
                                        <p:strVal val="hidden"/>
                                      </p:to>
                                    </p:set>
                                  </p:childTnLst>
                                </p:cTn>
                              </p:par>
                              <p:par>
                                <p:cTn id="69" nodeType="withEffect" fill="hold" presetClass="exit" presetID="9">
                                  <p:stCondLst>
                                    <p:cond delay="0"/>
                                  </p:stCondLst>
                                  <p:childTnLst>
                                    <p:animEffect filter="dissolve" transition="out">
                                      <p:cBhvr additive="repl">
                                        <p:cTn id="70" dur="500"/>
                                        <p:tgtEl>
                                          <p:spTgt spid="352"/>
                                        </p:tgtEl>
                                      </p:cBhvr>
                                    </p:animEffect>
                                    <p:set>
                                      <p:cBhvr>
                                        <p:cTn id="71" dur="1" fill="hold">
                                          <p:stCondLst>
                                            <p:cond delay="499"/>
                                          </p:stCondLst>
                                        </p:cTn>
                                        <p:tgtEl>
                                          <p:spTgt spid="352"/>
                                        </p:tgtEl>
                                        <p:attrNameLst>
                                          <p:attrName>style.visibility</p:attrName>
                                        </p:attrNameLst>
                                      </p:cBhvr>
                                      <p:to>
                                        <p:strVal val="hidden"/>
                                      </p:to>
                                    </p:set>
                                  </p:childTnLst>
                                </p:cTn>
                              </p:par>
                              <p:par>
                                <p:cTn id="72" nodeType="withEffect" fill="hold" presetClass="exit" presetID="9">
                                  <p:stCondLst>
                                    <p:cond delay="0"/>
                                  </p:stCondLst>
                                  <p:childTnLst>
                                    <p:animEffect filter="dissolve" transition="out">
                                      <p:cBhvr additive="repl">
                                        <p:cTn id="73" dur="500"/>
                                        <p:tgtEl>
                                          <p:spTgt spid="346"/>
                                        </p:tgtEl>
                                      </p:cBhvr>
                                    </p:animEffect>
                                    <p:set>
                                      <p:cBhvr>
                                        <p:cTn id="74" dur="1" fill="hold">
                                          <p:stCondLst>
                                            <p:cond delay="499"/>
                                          </p:stCondLst>
                                        </p:cTn>
                                        <p:tgtEl>
                                          <p:spTgt spid="346"/>
                                        </p:tgtEl>
                                        <p:attrNameLst>
                                          <p:attrName>style.visibility</p:attrName>
                                        </p:attrNameLst>
                                      </p:cBhvr>
                                      <p:to>
                                        <p:strVal val="hidden"/>
                                      </p:to>
                                    </p:set>
                                  </p:childTnLst>
                                </p:cTn>
                              </p:par>
                              <p:par>
                                <p:cTn id="75" nodeType="withEffect" fill="hold" presetClass="exit" presetID="9">
                                  <p:stCondLst>
                                    <p:cond delay="0"/>
                                  </p:stCondLst>
                                  <p:childTnLst>
                                    <p:animEffect filter="dissolve" transition="out">
                                      <p:cBhvr additive="repl">
                                        <p:cTn id="76" dur="500"/>
                                        <p:tgtEl>
                                          <p:spTgt spid="348"/>
                                        </p:tgtEl>
                                      </p:cBhvr>
                                    </p:animEffect>
                                    <p:set>
                                      <p:cBhvr>
                                        <p:cTn id="77" dur="1" fill="hold">
                                          <p:stCondLst>
                                            <p:cond delay="499"/>
                                          </p:stCondLst>
                                        </p:cTn>
                                        <p:tgtEl>
                                          <p:spTgt spid="348"/>
                                        </p:tgtEl>
                                        <p:attrNameLst>
                                          <p:attrName>style.visibility</p:attrName>
                                        </p:attrNameLst>
                                      </p:cBhvr>
                                      <p:to>
                                        <p:strVal val="hidden"/>
                                      </p:to>
                                    </p:set>
                                  </p:childTnLst>
                                </p:cTn>
                              </p:par>
                              <p:par>
                                <p:cTn id="78" nodeType="withEffect" fill="hold" presetClass="exit" presetID="9">
                                  <p:stCondLst>
                                    <p:cond delay="0"/>
                                  </p:stCondLst>
                                  <p:childTnLst>
                                    <p:animEffect filter="dissolve" transition="out">
                                      <p:cBhvr additive="repl">
                                        <p:cTn id="79" dur="500"/>
                                        <p:tgtEl>
                                          <p:spTgt spid="351"/>
                                        </p:tgtEl>
                                      </p:cBhvr>
                                    </p:animEffect>
                                    <p:set>
                                      <p:cBhvr>
                                        <p:cTn id="80" dur="1" fill="hold">
                                          <p:stCondLst>
                                            <p:cond delay="499"/>
                                          </p:stCondLst>
                                        </p:cTn>
                                        <p:tgtEl>
                                          <p:spTgt spid="35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9">
                                  <p:stCondLst>
                                    <p:cond delay="0"/>
                                  </p:stCondLst>
                                  <p:childTnLst>
                                    <p:set>
                                      <p:cBhvr>
                                        <p:cTn id="84" dur="1" fill="hold">
                                          <p:stCondLst>
                                            <p:cond delay="0"/>
                                          </p:stCondLst>
                                        </p:cTn>
                                        <p:tgtEl>
                                          <p:spTgt spid="350"/>
                                        </p:tgtEl>
                                        <p:attrNameLst>
                                          <p:attrName>style.visibility</p:attrName>
                                        </p:attrNameLst>
                                      </p:cBhvr>
                                      <p:to>
                                        <p:strVal val="visible"/>
                                      </p:to>
                                    </p:set>
                                    <p:animEffect filter="dissolve" transition="in">
                                      <p:cBhvr additive="repl">
                                        <p:cTn id="85" dur="500"/>
                                        <p:tgtEl>
                                          <p:spTgt spid="350"/>
                                        </p:tgtEl>
                                      </p:cBhvr>
                                    </p:animEffect>
                                  </p:childTnLst>
                                </p:cTn>
                              </p:par>
                              <p:par>
                                <p:cTn id="86" nodeType="withEffect" fill="hold" presetClass="entr" presetID="9">
                                  <p:stCondLst>
                                    <p:cond delay="0"/>
                                  </p:stCondLst>
                                  <p:childTnLst>
                                    <p:set>
                                      <p:cBhvr>
                                        <p:cTn id="87" dur="1" fill="hold">
                                          <p:stCondLst>
                                            <p:cond delay="0"/>
                                          </p:stCondLst>
                                        </p:cTn>
                                        <p:tgtEl>
                                          <p:spTgt spid="347"/>
                                        </p:tgtEl>
                                        <p:attrNameLst>
                                          <p:attrName>style.visibility</p:attrName>
                                        </p:attrNameLst>
                                      </p:cBhvr>
                                      <p:to>
                                        <p:strVal val="visible"/>
                                      </p:to>
                                    </p:set>
                                    <p:animEffect filter="dissolve" transition="in">
                                      <p:cBhvr additive="repl">
                                        <p:cTn id="88" dur="500"/>
                                        <p:tgtEl>
                                          <p:spTgt spid="3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Scaling: Symmetry </a:t>
            </a:r>
            <a:endParaRPr b="0" lang="en-US" sz="4400" spc="-1" strike="noStrike">
              <a:solidFill>
                <a:srgbClr val="000000"/>
              </a:solidFill>
              <a:latin typeface="Calibri"/>
            </a:endParaRPr>
          </a:p>
        </p:txBody>
      </p:sp>
      <p:sp>
        <p:nvSpPr>
          <p:cNvPr id="360"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Still need to check for each invariants which increase runtime</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number of invariants needed to check grows with the size of the network </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Networks have a large degree of symmetry</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two invariants are symmetric when they are always both holds or violated </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Symmetry can be determined by comparing the smallest slices in which each invariant can be evaluated</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yes - if the graphs are isomorphic up to the type and configuration of individual middle boxes</a:t>
            </a: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a:p>
            <a:pPr>
              <a:lnSpc>
                <a:spcPct val="90000"/>
              </a:lnSpc>
              <a:spcBef>
                <a:spcPts val="1001"/>
              </a:spcBef>
            </a:pPr>
            <a:endParaRPr b="0" lang="en-US" sz="2400" spc="-1" strike="noStrike">
              <a:solidFill>
                <a:srgbClr val="000000"/>
              </a:solidFill>
              <a:latin typeface="Calibri"/>
            </a:endParaRPr>
          </a:p>
        </p:txBody>
      </p:sp>
      <p:sp>
        <p:nvSpPr>
          <p:cNvPr id="361" name="TextShape 3"/>
          <p:cNvSpPr txBox="1"/>
          <p:nvPr/>
        </p:nvSpPr>
        <p:spPr>
          <a:xfrm>
            <a:off x="8610480" y="6356520"/>
            <a:ext cx="2742840" cy="364680"/>
          </a:xfrm>
          <a:prstGeom prst="rect">
            <a:avLst/>
          </a:prstGeom>
          <a:noFill/>
          <a:ln>
            <a:noFill/>
          </a:ln>
        </p:spPr>
        <p:txBody>
          <a:bodyPr anchor="ctr"/>
          <a:p>
            <a:pPr algn="r">
              <a:lnSpc>
                <a:spcPct val="100000"/>
              </a:lnSpc>
            </a:pPr>
            <a:fld id="{DB751E3A-9B00-4BE1-813D-FF9770124BCC}"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89" dur="indefinite" restart="never" nodeType="tmRoot">
          <p:childTnLst>
            <p:seq>
              <p:cTn id="90"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Check reachability</a:t>
            </a:r>
            <a:endParaRPr b="0" lang="en-US" sz="4400" spc="-1" strike="noStrike">
              <a:solidFill>
                <a:srgbClr val="000000"/>
              </a:solidFill>
              <a:latin typeface="Calibri"/>
            </a:endParaRPr>
          </a:p>
        </p:txBody>
      </p:sp>
      <p:sp>
        <p:nvSpPr>
          <p:cNvPr id="363" name="TextShape 2"/>
          <p:cNvSpPr txBox="1"/>
          <p:nvPr/>
        </p:nvSpPr>
        <p:spPr>
          <a:xfrm>
            <a:off x="838080" y="1825560"/>
            <a:ext cx="10515240" cy="4350960"/>
          </a:xfrm>
          <a:prstGeom prst="rect">
            <a:avLst/>
          </a:prstGeom>
          <a:noFill/>
          <a:ln>
            <a:noFill/>
          </a:ln>
        </p:spPr>
        <p:txBody>
          <a:bodyPr>
            <a:normAutofit/>
          </a:bodyPr>
          <a:p>
            <a:pPr marL="457200">
              <a:lnSpc>
                <a:spcPct val="90000"/>
              </a:lnSpc>
              <a:spcBef>
                <a:spcPts val="499"/>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VMN focuses on checking whether the sequence of middle boxes encountered by a packet can enforce the reachability </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Use SMT solver (Z3) looks for a set of oracles behaviors that result in the violation of invariants. </a:t>
            </a:r>
            <a:endParaRPr b="0" lang="en-US" sz="2400" spc="-1" strike="noStrike">
              <a:solidFill>
                <a:srgbClr val="000000"/>
              </a:solidFill>
              <a:latin typeface="Calibri"/>
            </a:endParaRPr>
          </a:p>
          <a:p>
            <a:pPr marL="457200">
              <a:lnSpc>
                <a:spcPct val="90000"/>
              </a:lnSpc>
              <a:spcBef>
                <a:spcPts val="499"/>
              </a:spcBef>
            </a:pPr>
            <a:endParaRPr b="0" lang="en-US" sz="2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Output</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Whether the invariants hold or unknown (when exceeds time limit)</a:t>
            </a:r>
            <a:endParaRPr b="0" lang="en-US" sz="2400" spc="-1" strike="noStrike">
              <a:solidFill>
                <a:srgbClr val="000000"/>
              </a:solidFill>
              <a:latin typeface="Calibri"/>
            </a:endParaRPr>
          </a:p>
          <a:p>
            <a:endParaRPr b="0" lang="en-US" sz="2400" spc="-1" strike="noStrike">
              <a:solidFill>
                <a:srgbClr val="000000"/>
              </a:solidFill>
              <a:latin typeface="Calibri"/>
            </a:endParaRPr>
          </a:p>
        </p:txBody>
      </p:sp>
      <p:sp>
        <p:nvSpPr>
          <p:cNvPr id="364" name="TextShape 3"/>
          <p:cNvSpPr txBox="1"/>
          <p:nvPr/>
        </p:nvSpPr>
        <p:spPr>
          <a:xfrm>
            <a:off x="8610480" y="6356520"/>
            <a:ext cx="2742840" cy="364680"/>
          </a:xfrm>
          <a:prstGeom prst="rect">
            <a:avLst/>
          </a:prstGeom>
          <a:noFill/>
          <a:ln>
            <a:noFill/>
          </a:ln>
        </p:spPr>
        <p:txBody>
          <a:bodyPr anchor="ctr"/>
          <a:p>
            <a:pPr algn="r">
              <a:lnSpc>
                <a:spcPct val="100000"/>
              </a:lnSpc>
            </a:pPr>
            <a:fld id="{18E09E07-DCB8-43E3-A799-33B58CA9ECEF}"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91" dur="indefinite" restart="never" nodeType="tmRoot">
          <p:childTnLst>
            <p:seq>
              <p:cTn id="92"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Evaluation: Real networks</a:t>
            </a:r>
            <a:endParaRPr b="0" lang="en-US" sz="4400" spc="-1" strike="noStrike">
              <a:solidFill>
                <a:srgbClr val="000000"/>
              </a:solidFill>
              <a:latin typeface="Calibri"/>
            </a:endParaRPr>
          </a:p>
        </p:txBody>
      </p:sp>
      <p:pic>
        <p:nvPicPr>
          <p:cNvPr id="366" name="Picture 4" descr=""/>
          <p:cNvPicPr/>
          <p:nvPr/>
        </p:nvPicPr>
        <p:blipFill>
          <a:blip r:embed="rId1"/>
          <a:stretch/>
        </p:blipFill>
        <p:spPr>
          <a:xfrm>
            <a:off x="838080" y="1587240"/>
            <a:ext cx="5660280" cy="3499560"/>
          </a:xfrm>
          <a:prstGeom prst="rect">
            <a:avLst/>
          </a:prstGeom>
          <a:ln>
            <a:noFill/>
          </a:ln>
        </p:spPr>
      </p:pic>
      <p:sp>
        <p:nvSpPr>
          <p:cNvPr id="367" name="CustomShape 2"/>
          <p:cNvSpPr/>
          <p:nvPr/>
        </p:nvSpPr>
        <p:spPr>
          <a:xfrm>
            <a:off x="6603840" y="1843200"/>
            <a:ext cx="4571640" cy="100512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Calibri"/>
              </a:rPr>
              <a:t>•</a:t>
            </a:r>
            <a:r>
              <a:rPr b="0" lang="en-US" sz="2000" spc="-1" strike="noStrike">
                <a:solidFill>
                  <a:srgbClr val="000000"/>
                </a:solidFill>
                <a:latin typeface="Calibri"/>
              </a:rPr>
              <a:t>Incorrect firewall rules</a:t>
            </a:r>
            <a:endParaRPr b="0" lang="en-US" sz="2000" spc="-1" strike="noStrike">
              <a:latin typeface="Arial"/>
            </a:endParaRPr>
          </a:p>
          <a:p>
            <a:pPr>
              <a:lnSpc>
                <a:spcPct val="100000"/>
              </a:lnSpc>
            </a:pPr>
            <a:r>
              <a:rPr b="0" lang="en-US" sz="2000" spc="-1" strike="noStrike">
                <a:solidFill>
                  <a:srgbClr val="000000"/>
                </a:solidFill>
                <a:latin typeface="Calibri"/>
              </a:rPr>
              <a:t>•</a:t>
            </a:r>
            <a:r>
              <a:rPr b="0" lang="en-US" sz="2000" spc="-1" strike="noStrike">
                <a:solidFill>
                  <a:srgbClr val="000000"/>
                </a:solidFill>
                <a:latin typeface="Calibri"/>
              </a:rPr>
              <a:t>Misconfigured redundant firewall rules</a:t>
            </a:r>
            <a:endParaRPr b="0" lang="en-US" sz="2000" spc="-1" strike="noStrike">
              <a:latin typeface="Arial"/>
            </a:endParaRPr>
          </a:p>
          <a:p>
            <a:pPr>
              <a:lnSpc>
                <a:spcPct val="100000"/>
              </a:lnSpc>
            </a:pPr>
            <a:r>
              <a:rPr b="0" lang="en-US" sz="2000" spc="-1" strike="noStrike">
                <a:solidFill>
                  <a:srgbClr val="000000"/>
                </a:solidFill>
                <a:latin typeface="Calibri"/>
              </a:rPr>
              <a:t>•</a:t>
            </a:r>
            <a:r>
              <a:rPr b="0" lang="en-US" sz="2000" spc="-1" strike="noStrike">
                <a:solidFill>
                  <a:srgbClr val="000000"/>
                </a:solidFill>
                <a:latin typeface="Calibri"/>
              </a:rPr>
              <a:t>Misconfigured Redundant Routing </a:t>
            </a:r>
            <a:endParaRPr b="0" lang="en-US" sz="2000" spc="-1" strike="noStrike">
              <a:latin typeface="Arial"/>
            </a:endParaRPr>
          </a:p>
        </p:txBody>
      </p:sp>
      <p:pic>
        <p:nvPicPr>
          <p:cNvPr id="368" name="Picture 10" descr=""/>
          <p:cNvPicPr/>
          <p:nvPr/>
        </p:nvPicPr>
        <p:blipFill>
          <a:blip r:embed="rId2"/>
          <a:stretch/>
        </p:blipFill>
        <p:spPr>
          <a:xfrm>
            <a:off x="6743880" y="3011760"/>
            <a:ext cx="3580920" cy="2730240"/>
          </a:xfrm>
          <a:prstGeom prst="rect">
            <a:avLst/>
          </a:prstGeom>
          <a:ln>
            <a:noFill/>
          </a:ln>
        </p:spPr>
      </p:pic>
      <p:sp>
        <p:nvSpPr>
          <p:cNvPr id="369" name="TextShape 3"/>
          <p:cNvSpPr txBox="1"/>
          <p:nvPr/>
        </p:nvSpPr>
        <p:spPr>
          <a:xfrm>
            <a:off x="8610480" y="6356520"/>
            <a:ext cx="2742840" cy="364680"/>
          </a:xfrm>
          <a:prstGeom prst="rect">
            <a:avLst/>
          </a:prstGeom>
          <a:noFill/>
          <a:ln>
            <a:noFill/>
          </a:ln>
        </p:spPr>
        <p:txBody>
          <a:bodyPr anchor="ctr"/>
          <a:p>
            <a:pPr algn="r">
              <a:lnSpc>
                <a:spcPct val="100000"/>
              </a:lnSpc>
            </a:pPr>
            <a:fld id="{E312C9DE-49FE-4750-BC5B-536B0AF4F85E}"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93" dur="indefinite" restart="never" nodeType="tmRoot">
          <p:childTnLst>
            <p:seq>
              <p:cTn id="94"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838080" y="365040"/>
            <a:ext cx="10515240" cy="1325160"/>
          </a:xfrm>
          <a:prstGeom prst="rect">
            <a:avLst/>
          </a:prstGeom>
          <a:noFill/>
          <a:ln>
            <a:noFill/>
          </a:ln>
        </p:spPr>
        <p:txBody>
          <a:bodyPr anchor="ctr"/>
          <a:p>
            <a:endParaRPr b="0" lang="en-US" sz="1800" spc="-1" strike="noStrike">
              <a:solidFill>
                <a:srgbClr val="000000"/>
              </a:solidFill>
              <a:latin typeface="Calibri"/>
            </a:endParaRPr>
          </a:p>
        </p:txBody>
      </p:sp>
      <p:pic>
        <p:nvPicPr>
          <p:cNvPr id="371" name="Content Placeholder 5" descr=""/>
          <p:cNvPicPr/>
          <p:nvPr/>
        </p:nvPicPr>
        <p:blipFill>
          <a:blip r:embed="rId1"/>
          <a:stretch/>
        </p:blipFill>
        <p:spPr>
          <a:xfrm>
            <a:off x="3479760" y="2096280"/>
            <a:ext cx="5231880" cy="3809520"/>
          </a:xfrm>
          <a:prstGeom prst="rect">
            <a:avLst/>
          </a:prstGeom>
          <a:ln>
            <a:noFill/>
          </a:ln>
        </p:spPr>
      </p:pic>
      <p:sp>
        <p:nvSpPr>
          <p:cNvPr id="372" name="TextShape 2"/>
          <p:cNvSpPr txBox="1"/>
          <p:nvPr/>
        </p:nvSpPr>
        <p:spPr>
          <a:xfrm>
            <a:off x="8610480" y="6356520"/>
            <a:ext cx="2742840" cy="364680"/>
          </a:xfrm>
          <a:prstGeom prst="rect">
            <a:avLst/>
          </a:prstGeom>
          <a:noFill/>
          <a:ln>
            <a:noFill/>
          </a:ln>
        </p:spPr>
        <p:txBody>
          <a:bodyPr anchor="ctr"/>
          <a:p>
            <a:pPr algn="r">
              <a:lnSpc>
                <a:spcPct val="100000"/>
              </a:lnSpc>
            </a:pPr>
            <a:fld id="{F074DB68-975E-4ECD-B29E-954BB1701EFC}"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95" dur="indefinite" restart="never" nodeType="tmRoot">
          <p:childTnLst>
            <p:seq>
              <p:cTn id="96"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Evaluation: Data isolation</a:t>
            </a:r>
            <a:endParaRPr b="0" lang="en-US" sz="4400" spc="-1" strike="noStrike">
              <a:solidFill>
                <a:srgbClr val="000000"/>
              </a:solidFill>
              <a:latin typeface="Calibri"/>
            </a:endParaRPr>
          </a:p>
        </p:txBody>
      </p:sp>
      <p:sp>
        <p:nvSpPr>
          <p:cNvPr id="374"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Topology: same as the previous one but a few content cache are added to the ToR</a:t>
            </a:r>
            <a:endParaRPr b="0" lang="en-US" sz="2800" spc="-1" strike="noStrike">
              <a:solidFill>
                <a:srgbClr val="000000"/>
              </a:solidFill>
              <a:latin typeface="Calibri"/>
            </a:endParaRPr>
          </a:p>
        </p:txBody>
      </p:sp>
      <p:pic>
        <p:nvPicPr>
          <p:cNvPr id="375" name="Picture 4" descr=""/>
          <p:cNvPicPr/>
          <p:nvPr/>
        </p:nvPicPr>
        <p:blipFill>
          <a:blip r:embed="rId1"/>
          <a:stretch/>
        </p:blipFill>
        <p:spPr>
          <a:xfrm>
            <a:off x="838080" y="3027240"/>
            <a:ext cx="4292280" cy="3149280"/>
          </a:xfrm>
          <a:prstGeom prst="rect">
            <a:avLst/>
          </a:prstGeom>
          <a:ln>
            <a:noFill/>
          </a:ln>
        </p:spPr>
      </p:pic>
      <p:pic>
        <p:nvPicPr>
          <p:cNvPr id="376" name="Picture 6" descr=""/>
          <p:cNvPicPr/>
          <p:nvPr/>
        </p:nvPicPr>
        <p:blipFill>
          <a:blip r:embed="rId2"/>
          <a:stretch/>
        </p:blipFill>
        <p:spPr>
          <a:xfrm>
            <a:off x="5531760" y="3027240"/>
            <a:ext cx="4698720" cy="3111120"/>
          </a:xfrm>
          <a:prstGeom prst="rect">
            <a:avLst/>
          </a:prstGeom>
          <a:ln>
            <a:noFill/>
          </a:ln>
        </p:spPr>
      </p:pic>
      <p:sp>
        <p:nvSpPr>
          <p:cNvPr id="377" name="TextShape 3"/>
          <p:cNvSpPr txBox="1"/>
          <p:nvPr/>
        </p:nvSpPr>
        <p:spPr>
          <a:xfrm>
            <a:off x="8610480" y="6356520"/>
            <a:ext cx="2742840" cy="364680"/>
          </a:xfrm>
          <a:prstGeom prst="rect">
            <a:avLst/>
          </a:prstGeom>
          <a:noFill/>
          <a:ln>
            <a:noFill/>
          </a:ln>
        </p:spPr>
        <p:txBody>
          <a:bodyPr anchor="ctr"/>
          <a:p>
            <a:pPr algn="r">
              <a:lnSpc>
                <a:spcPct val="100000"/>
              </a:lnSpc>
            </a:pPr>
            <a:fld id="{2E498A6D-530E-4D7A-B6EB-A22E9BF0B6BB}"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97" dur="indefinite" restart="never" nodeType="tmRoot">
          <p:childTnLst>
            <p:seq>
              <p:cTn id="98"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Evaluation: Enterprise with firewall</a:t>
            </a:r>
            <a:endParaRPr b="0" lang="en-US" sz="4400" spc="-1" strike="noStrike">
              <a:solidFill>
                <a:srgbClr val="000000"/>
              </a:solidFill>
              <a:latin typeface="Calibri"/>
            </a:endParaRPr>
          </a:p>
        </p:txBody>
      </p:sp>
      <p:pic>
        <p:nvPicPr>
          <p:cNvPr id="379" name="Content Placeholder 4" descr=""/>
          <p:cNvPicPr/>
          <p:nvPr/>
        </p:nvPicPr>
        <p:blipFill>
          <a:blip r:embed="rId1"/>
          <a:stretch/>
        </p:blipFill>
        <p:spPr>
          <a:xfrm>
            <a:off x="1158120" y="1496160"/>
            <a:ext cx="9096120" cy="4654800"/>
          </a:xfrm>
          <a:prstGeom prst="rect">
            <a:avLst/>
          </a:prstGeom>
          <a:ln>
            <a:noFill/>
          </a:ln>
        </p:spPr>
      </p:pic>
      <p:sp>
        <p:nvSpPr>
          <p:cNvPr id="380" name="TextShape 2"/>
          <p:cNvSpPr txBox="1"/>
          <p:nvPr/>
        </p:nvSpPr>
        <p:spPr>
          <a:xfrm>
            <a:off x="8610480" y="6356520"/>
            <a:ext cx="2742840" cy="364680"/>
          </a:xfrm>
          <a:prstGeom prst="rect">
            <a:avLst/>
          </a:prstGeom>
          <a:noFill/>
          <a:ln>
            <a:noFill/>
          </a:ln>
        </p:spPr>
        <p:txBody>
          <a:bodyPr anchor="ctr"/>
          <a:p>
            <a:pPr algn="r">
              <a:lnSpc>
                <a:spcPct val="100000"/>
              </a:lnSpc>
            </a:pPr>
            <a:fld id="{12A57F45-D014-4139-ADA0-50EF212DA466}"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99" dur="indefinite" restart="never" nodeType="tmRoot">
          <p:childTnLst>
            <p:seq>
              <p:cTn id="100"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Evaluation: Multi-Tenant Datacenter </a:t>
            </a:r>
            <a:endParaRPr b="0" lang="en-US" sz="4400" spc="-1" strike="noStrike">
              <a:solidFill>
                <a:srgbClr val="000000"/>
              </a:solidFill>
              <a:latin typeface="Calibri"/>
            </a:endParaRPr>
          </a:p>
        </p:txBody>
      </p:sp>
      <p:pic>
        <p:nvPicPr>
          <p:cNvPr id="382" name="Picture 4" descr=""/>
          <p:cNvPicPr/>
          <p:nvPr/>
        </p:nvPicPr>
        <p:blipFill>
          <a:blip r:embed="rId1"/>
          <a:stretch/>
        </p:blipFill>
        <p:spPr>
          <a:xfrm>
            <a:off x="6048360" y="1574280"/>
            <a:ext cx="5938200" cy="4427280"/>
          </a:xfrm>
          <a:prstGeom prst="rect">
            <a:avLst/>
          </a:prstGeom>
          <a:ln>
            <a:noFill/>
          </a:ln>
        </p:spPr>
      </p:pic>
      <p:sp>
        <p:nvSpPr>
          <p:cNvPr id="383" name="CustomShape 2"/>
          <p:cNvSpPr/>
          <p:nvPr/>
        </p:nvSpPr>
        <p:spPr>
          <a:xfrm>
            <a:off x="1204560" y="1915920"/>
            <a:ext cx="5065200" cy="2833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datacenter with 600 physical servers (which each run a virtual switch) and 210 physical switches (which implement equal cost multi-path routing)</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VMs that belong to the </a:t>
            </a:r>
            <a:r>
              <a:rPr b="0" i="1" lang="en-US" sz="1800" spc="-1" strike="noStrike">
                <a:solidFill>
                  <a:srgbClr val="000000"/>
                </a:solidFill>
                <a:latin typeface="Calibri"/>
              </a:rPr>
              <a:t>public </a:t>
            </a:r>
            <a:r>
              <a:rPr b="0" lang="en-US" sz="1800" spc="-1" strike="noStrike">
                <a:solidFill>
                  <a:srgbClr val="000000"/>
                </a:solidFill>
                <a:latin typeface="Calibri"/>
              </a:rPr>
              <a:t>security group are allowed to accept connections from any VMs. </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VMs that belong to the </a:t>
            </a:r>
            <a:r>
              <a:rPr b="0" i="1" lang="en-US" sz="1800" spc="-1" strike="noStrike">
                <a:solidFill>
                  <a:srgbClr val="000000"/>
                </a:solidFill>
                <a:latin typeface="Calibri"/>
              </a:rPr>
              <a:t>private </a:t>
            </a:r>
            <a:r>
              <a:rPr b="0" lang="en-US" sz="1800" spc="-1" strike="noStrike">
                <a:solidFill>
                  <a:srgbClr val="000000"/>
                </a:solidFill>
                <a:latin typeface="Calibri"/>
              </a:rPr>
              <a:t>security group are flow-isolated </a:t>
            </a:r>
            <a:endParaRPr b="0" lang="en-US" sz="1800" spc="-1" strike="noStrike">
              <a:latin typeface="Arial"/>
            </a:endParaRPr>
          </a:p>
          <a:p>
            <a:pPr>
              <a:lnSpc>
                <a:spcPct val="100000"/>
              </a:lnSpc>
            </a:pPr>
            <a:endParaRPr b="0" lang="en-US" sz="1800" spc="-1" strike="noStrike">
              <a:latin typeface="Arial"/>
            </a:endParaRPr>
          </a:p>
        </p:txBody>
      </p:sp>
      <p:sp>
        <p:nvSpPr>
          <p:cNvPr id="384" name="TextShape 3"/>
          <p:cNvSpPr txBox="1"/>
          <p:nvPr/>
        </p:nvSpPr>
        <p:spPr>
          <a:xfrm>
            <a:off x="8610480" y="6356520"/>
            <a:ext cx="2742840" cy="364680"/>
          </a:xfrm>
          <a:prstGeom prst="rect">
            <a:avLst/>
          </a:prstGeom>
          <a:noFill/>
          <a:ln>
            <a:noFill/>
          </a:ln>
        </p:spPr>
        <p:txBody>
          <a:bodyPr anchor="ctr"/>
          <a:p>
            <a:pPr algn="r">
              <a:lnSpc>
                <a:spcPct val="100000"/>
              </a:lnSpc>
            </a:pPr>
            <a:fld id="{75366DF6-20A3-4617-A03C-046F56285228}"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101" dur="indefinite" restart="never" nodeType="tmRoot">
          <p:childTnLst>
            <p:seq>
              <p:cTn id="102"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Evaluation: ISP with Intrusion Detection </a:t>
            </a:r>
            <a:endParaRPr b="0" lang="en-US" sz="4400" spc="-1" strike="noStrike">
              <a:solidFill>
                <a:srgbClr val="000000"/>
              </a:solidFill>
              <a:latin typeface="Calibri"/>
            </a:endParaRPr>
          </a:p>
        </p:txBody>
      </p:sp>
      <p:pic>
        <p:nvPicPr>
          <p:cNvPr id="386" name="Content Placeholder 4" descr=""/>
          <p:cNvPicPr/>
          <p:nvPr/>
        </p:nvPicPr>
        <p:blipFill>
          <a:blip r:embed="rId1"/>
          <a:stretch/>
        </p:blipFill>
        <p:spPr>
          <a:xfrm>
            <a:off x="-118440" y="1690560"/>
            <a:ext cx="12391920" cy="3745440"/>
          </a:xfrm>
          <a:prstGeom prst="rect">
            <a:avLst/>
          </a:prstGeom>
          <a:ln>
            <a:noFill/>
          </a:ln>
        </p:spPr>
      </p:pic>
      <p:sp>
        <p:nvSpPr>
          <p:cNvPr id="387" name="TextShape 2"/>
          <p:cNvSpPr txBox="1"/>
          <p:nvPr/>
        </p:nvSpPr>
        <p:spPr>
          <a:xfrm>
            <a:off x="8610480" y="6356520"/>
            <a:ext cx="2742840" cy="364680"/>
          </a:xfrm>
          <a:prstGeom prst="rect">
            <a:avLst/>
          </a:prstGeom>
          <a:noFill/>
          <a:ln>
            <a:noFill/>
          </a:ln>
        </p:spPr>
        <p:txBody>
          <a:bodyPr anchor="ctr"/>
          <a:p>
            <a:pPr algn="r">
              <a:lnSpc>
                <a:spcPct val="100000"/>
              </a:lnSpc>
            </a:pPr>
            <a:fld id="{0074152F-8D56-4C7D-8CC2-EFD102C3B5B3}"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103" dur="indefinite" restart="never" nodeType="tmRoot">
          <p:childTnLst>
            <p:seq>
              <p:cTn id="104"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Conclusion </a:t>
            </a:r>
            <a:endParaRPr b="0" lang="en-US" sz="4400" spc="-1" strike="noStrike">
              <a:solidFill>
                <a:srgbClr val="000000"/>
              </a:solidFill>
              <a:latin typeface="Calibri"/>
            </a:endParaRPr>
          </a:p>
        </p:txBody>
      </p:sp>
      <p:sp>
        <p:nvSpPr>
          <p:cNvPr id="389"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Could verify network with mutable datapaths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No disruption to the network – only need to verify the model</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Run time is undeterministic – SMT solver uses randomized search algorithm</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Cannot check middle box implementations – need to pair with tools that actually tests the network</a:t>
            </a:r>
            <a:endParaRPr b="0" lang="en-US" sz="2800" spc="-1" strike="noStrike">
              <a:solidFill>
                <a:srgbClr val="000000"/>
              </a:solidFill>
              <a:latin typeface="Calibri"/>
            </a:endParaRPr>
          </a:p>
        </p:txBody>
      </p:sp>
      <p:sp>
        <p:nvSpPr>
          <p:cNvPr id="390" name="TextShape 3"/>
          <p:cNvSpPr txBox="1"/>
          <p:nvPr/>
        </p:nvSpPr>
        <p:spPr>
          <a:xfrm>
            <a:off x="8610480" y="6356520"/>
            <a:ext cx="2742840" cy="364680"/>
          </a:xfrm>
          <a:prstGeom prst="rect">
            <a:avLst/>
          </a:prstGeom>
          <a:noFill/>
          <a:ln>
            <a:noFill/>
          </a:ln>
        </p:spPr>
        <p:txBody>
          <a:bodyPr anchor="ctr"/>
          <a:p>
            <a:pPr algn="r">
              <a:lnSpc>
                <a:spcPct val="100000"/>
              </a:lnSpc>
            </a:pPr>
            <a:fld id="{8A1ADA80-0FF6-4393-B5DA-1222C42C0219}"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105" dur="indefinite" restart="never" nodeType="tmRoot">
          <p:childTnLst>
            <p:seq>
              <p:cTn id="10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Why Verification is Important</a:t>
            </a:r>
            <a:endParaRPr b="0" lang="en-US" sz="4400" spc="-1" strike="noStrike">
              <a:latin typeface="Arial"/>
            </a:endParaRPr>
          </a:p>
        </p:txBody>
      </p:sp>
      <p:sp>
        <p:nvSpPr>
          <p:cNvPr id="251" name="CustomShape 2"/>
          <p:cNvSpPr/>
          <p:nvPr/>
        </p:nvSpPr>
        <p:spPr>
          <a:xfrm>
            <a:off x="609480" y="1604160"/>
            <a:ext cx="10970280" cy="43660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2000" spc="-1" strike="noStrike">
                <a:solidFill>
                  <a:srgbClr val="000000"/>
                </a:solidFill>
                <a:latin typeface="Arial"/>
                <a:ea typeface="DejaVu Sans"/>
              </a:rPr>
              <a:t>Implementation introduces new conditions on your design and can introduce subtle bugs</a:t>
            </a:r>
            <a:endParaRPr b="0" lang="en-US" sz="20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2000" spc="-1" strike="noStrike">
                <a:solidFill>
                  <a:srgbClr val="000000"/>
                </a:solidFill>
                <a:latin typeface="Arial"/>
                <a:ea typeface="DejaVu Sans"/>
              </a:rPr>
              <a:t>Testing only as good as tests – infeasible to test every single case</a:t>
            </a:r>
            <a:endParaRPr b="0" lang="en-US" sz="20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2000" spc="-1" strike="noStrike">
                <a:solidFill>
                  <a:srgbClr val="000000"/>
                </a:solidFill>
                <a:latin typeface="Arial"/>
                <a:ea typeface="DejaVu Sans"/>
              </a:rPr>
              <a:t>Effects  and behaviour of code is completely captured by the spec (don’t have to read code)</a:t>
            </a:r>
            <a:endParaRPr b="0" lang="en-US" sz="2000" spc="-1" strike="noStrike">
              <a:latin typeface="Arial"/>
            </a:endParaRPr>
          </a:p>
          <a:p>
            <a:pPr lvl="1" marL="864000" indent="-322920">
              <a:lnSpc>
                <a:spcPct val="100000"/>
              </a:lnSpc>
              <a:spcBef>
                <a:spcPts val="1134"/>
              </a:spcBef>
              <a:buClr>
                <a:srgbClr val="000000"/>
              </a:buClr>
              <a:buSzPct val="75000"/>
              <a:buFont typeface="Symbol"/>
              <a:buChar char=""/>
            </a:pPr>
            <a:r>
              <a:rPr b="0" lang="en-US" sz="2000" spc="-1" strike="noStrike">
                <a:solidFill>
                  <a:srgbClr val="000000"/>
                </a:solidFill>
                <a:latin typeface="Arial"/>
                <a:ea typeface="DejaVu Sans"/>
              </a:rPr>
              <a:t>Spec is a </a:t>
            </a:r>
            <a:r>
              <a:rPr b="0" i="1" lang="en-US" sz="2000" spc="-1" strike="noStrike">
                <a:solidFill>
                  <a:srgbClr val="000000"/>
                </a:solidFill>
                <a:latin typeface="Arial"/>
                <a:ea typeface="DejaVu Sans"/>
              </a:rPr>
              <a:t>formal</a:t>
            </a:r>
            <a:r>
              <a:rPr b="0" lang="en-US" sz="2000" spc="-1" strike="noStrike">
                <a:solidFill>
                  <a:srgbClr val="000000"/>
                </a:solidFill>
                <a:latin typeface="Arial"/>
                <a:ea typeface="DejaVu Sans"/>
              </a:rPr>
              <a:t> document, no ambiguity</a:t>
            </a:r>
            <a:endParaRPr b="0" lang="en-US" sz="20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2000" spc="-1" strike="noStrike">
                <a:solidFill>
                  <a:srgbClr val="000000"/>
                </a:solidFill>
                <a:latin typeface="Arial"/>
                <a:ea typeface="DejaVu Sans"/>
              </a:rPr>
              <a:t>With right spec, can:</a:t>
            </a:r>
            <a:endParaRPr b="0" lang="en-US" sz="2000" spc="-1" strike="noStrike">
              <a:latin typeface="Arial"/>
            </a:endParaRPr>
          </a:p>
          <a:p>
            <a:pPr lvl="1" marL="864000" indent="-322920">
              <a:lnSpc>
                <a:spcPct val="100000"/>
              </a:lnSpc>
              <a:spcBef>
                <a:spcPts val="1134"/>
              </a:spcBef>
              <a:buClr>
                <a:srgbClr val="000000"/>
              </a:buClr>
              <a:buSzPct val="75000"/>
              <a:buFont typeface="Symbol"/>
              <a:buChar char=""/>
            </a:pPr>
            <a:r>
              <a:rPr b="0" lang="en-US" sz="2000" spc="-1" strike="noStrike">
                <a:solidFill>
                  <a:srgbClr val="000000"/>
                </a:solidFill>
                <a:latin typeface="Arial"/>
                <a:ea typeface="DejaVu Sans"/>
              </a:rPr>
              <a:t>Categorically eliminate security issues</a:t>
            </a:r>
            <a:endParaRPr b="0" lang="en-US" sz="2000" spc="-1" strike="noStrike">
              <a:latin typeface="Arial"/>
            </a:endParaRPr>
          </a:p>
          <a:p>
            <a:pPr lvl="1" marL="864000" indent="-322920">
              <a:lnSpc>
                <a:spcPct val="100000"/>
              </a:lnSpc>
              <a:spcBef>
                <a:spcPts val="1134"/>
              </a:spcBef>
              <a:buClr>
                <a:srgbClr val="000000"/>
              </a:buClr>
              <a:buSzPct val="75000"/>
              <a:buFont typeface="Symbol"/>
              <a:buChar char=""/>
            </a:pPr>
            <a:r>
              <a:rPr b="0" lang="en-US" sz="2000" spc="-1" strike="noStrike">
                <a:solidFill>
                  <a:srgbClr val="000000"/>
                </a:solidFill>
                <a:latin typeface="Arial"/>
                <a:ea typeface="DejaVu Sans"/>
              </a:rPr>
              <a:t>Guarantee liveness and eliminate deadlock, livelock, etc.</a:t>
            </a:r>
            <a:endParaRPr b="0" lang="en-US" sz="20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2000" spc="-1" strike="noStrike">
                <a:solidFill>
                  <a:srgbClr val="000000"/>
                </a:solidFill>
                <a:latin typeface="Arial"/>
                <a:ea typeface="DejaVu Sans"/>
              </a:rPr>
              <a:t>Static checking can make sure your programs are bug-free before even running</a:t>
            </a:r>
            <a:endParaRPr b="0" lang="en-US" sz="20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2000" spc="-1" strike="noStrike">
                <a:solidFill>
                  <a:srgbClr val="000000"/>
                </a:solidFill>
                <a:latin typeface="Arial"/>
                <a:ea typeface="DejaVu Sans"/>
              </a:rPr>
              <a:t>Runtime verification can make sure programs don’t go awry while running</a:t>
            </a:r>
            <a:endParaRPr b="0" lang="en-US" sz="20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2000" spc="-1" strike="noStrike">
                <a:solidFill>
                  <a:srgbClr val="000000"/>
                </a:solidFill>
                <a:latin typeface="Arial"/>
                <a:ea typeface="DejaVu Sans"/>
              </a:rPr>
              <a:t>SAGE, a tool based on symbolic execution, found 1/3 of bugs during Windows 7 development (</a:t>
            </a:r>
            <a:r>
              <a:rPr b="0" i="1" lang="en-US" sz="2000" spc="-1" strike="noStrike">
                <a:solidFill>
                  <a:srgbClr val="000000"/>
                </a:solidFill>
                <a:latin typeface="Arial"/>
                <a:ea typeface="DejaVu Sans"/>
              </a:rPr>
              <a:t>SAGE: Whitebox Fuzzing for Security Testing, </a:t>
            </a:r>
            <a:r>
              <a:rPr b="0" lang="en-US" sz="2000" spc="-1" strike="noStrike">
                <a:solidFill>
                  <a:srgbClr val="000000"/>
                </a:solidFill>
                <a:latin typeface="Arial"/>
                <a:ea typeface="DejaVu Sans"/>
              </a:rPr>
              <a:t>Godefroid, 2012)</a:t>
            </a:r>
            <a:endParaRPr b="0" lang="en-US" sz="2000" spc="-1" strike="noStrike">
              <a:latin typeface="Arial"/>
            </a:endParaRPr>
          </a:p>
        </p:txBody>
      </p:sp>
      <p:sp>
        <p:nvSpPr>
          <p:cNvPr id="252" name="CustomShape 3"/>
          <p:cNvSpPr/>
          <p:nvPr/>
        </p:nvSpPr>
        <p:spPr>
          <a:xfrm>
            <a:off x="11739960" y="6349680"/>
            <a:ext cx="371520" cy="440640"/>
          </a:xfrm>
          <a:prstGeom prst="rect">
            <a:avLst/>
          </a:prstGeom>
          <a:noFill/>
          <a:ln>
            <a:noFill/>
          </a:ln>
        </p:spPr>
        <p:style>
          <a:lnRef idx="0"/>
          <a:fillRef idx="0"/>
          <a:effectRef idx="0"/>
          <a:fontRef idx="minor"/>
        </p:style>
        <p:txBody>
          <a:bodyPr wrap="none" lIns="90000" rIns="90000" tIns="45000" bIns="45000"/>
          <a:p>
            <a:pPr>
              <a:lnSpc>
                <a:spcPct val="100000"/>
              </a:lnSpc>
            </a:pPr>
            <a:fld id="{42FF16E9-5980-4603-9873-ED2FAA01CAC8}"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1523880" y="1122480"/>
            <a:ext cx="9143640" cy="2387160"/>
          </a:xfrm>
          <a:prstGeom prst="rect">
            <a:avLst/>
          </a:prstGeom>
          <a:noFill/>
          <a:ln>
            <a:noFill/>
          </a:ln>
        </p:spPr>
        <p:txBody>
          <a:bodyPr anchor="b"/>
          <a:p>
            <a:pPr algn="ctr">
              <a:lnSpc>
                <a:spcPct val="90000"/>
              </a:lnSpc>
            </a:pPr>
            <a:r>
              <a:rPr b="0" lang="en-US" sz="6000" spc="-1" strike="noStrike">
                <a:solidFill>
                  <a:srgbClr val="000000"/>
                </a:solidFill>
                <a:latin typeface="Calibri Light"/>
              </a:rPr>
              <a:t>Piazza Questions</a:t>
            </a:r>
            <a:endParaRPr b="0" lang="en-US" sz="6000" spc="-1" strike="noStrike">
              <a:solidFill>
                <a:srgbClr val="000000"/>
              </a:solidFill>
              <a:latin typeface="Calibri"/>
            </a:endParaRPr>
          </a:p>
        </p:txBody>
      </p:sp>
      <p:sp>
        <p:nvSpPr>
          <p:cNvPr id="392" name="TextShape 2"/>
          <p:cNvSpPr txBox="1"/>
          <p:nvPr/>
        </p:nvSpPr>
        <p:spPr>
          <a:xfrm>
            <a:off x="1523880" y="3602160"/>
            <a:ext cx="9143640" cy="1655280"/>
          </a:xfrm>
          <a:prstGeom prst="rect">
            <a:avLst/>
          </a:prstGeom>
          <a:noFill/>
          <a:ln>
            <a:noFill/>
          </a:ln>
        </p:spPr>
        <p:txBody>
          <a:bodyPr/>
          <a:p>
            <a:pPr algn="ctr">
              <a:lnSpc>
                <a:spcPct val="90000"/>
              </a:lnSpc>
              <a:spcBef>
                <a:spcPts val="1001"/>
              </a:spcBef>
            </a:pPr>
            <a:r>
              <a:rPr b="0" lang="en-US" sz="2400" spc="-1" strike="noStrike">
                <a:solidFill>
                  <a:srgbClr val="000000"/>
                </a:solidFill>
                <a:latin typeface="Calibri"/>
              </a:rPr>
              <a:t>Guannan Guo</a:t>
            </a:r>
            <a:endParaRPr b="0" lang="en-US" sz="2400" spc="-1" strike="noStrike">
              <a:latin typeface="Arial"/>
            </a:endParaRPr>
          </a:p>
        </p:txBody>
      </p:sp>
    </p:spTree>
  </p:cSld>
  <p:timing>
    <p:tnLst>
      <p:par>
        <p:cTn id="107" dur="indefinite" restart="never" nodeType="tmRoot">
          <p:childTnLst>
            <p:seq>
              <p:cTn id="108"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IronFleet</a:t>
            </a:r>
            <a:endParaRPr b="0" lang="en-US" sz="4400" spc="-1" strike="noStrike">
              <a:solidFill>
                <a:srgbClr val="000000"/>
              </a:solidFill>
              <a:latin typeface="Calibri"/>
            </a:endParaRPr>
          </a:p>
        </p:txBody>
      </p:sp>
      <p:sp>
        <p:nvSpPr>
          <p:cNvPr id="394" name="TextShape 2"/>
          <p:cNvSpPr txBox="1"/>
          <p:nvPr/>
        </p:nvSpPr>
        <p:spPr>
          <a:xfrm>
            <a:off x="838080" y="1825560"/>
            <a:ext cx="10515240" cy="4350960"/>
          </a:xfrm>
          <a:prstGeom prst="rect">
            <a:avLst/>
          </a:prstGeom>
          <a:noFill/>
          <a:ln>
            <a:noFill/>
          </a:ln>
        </p:spPr>
        <p:txBody>
          <a:bodyPr/>
          <a:p>
            <a:pPr>
              <a:lnSpc>
                <a:spcPct val="90000"/>
              </a:lnSpc>
              <a:spcBef>
                <a:spcPts val="1001"/>
              </a:spcBef>
            </a:pPr>
            <a:r>
              <a:rPr b="0" lang="en-US" sz="2800" spc="-1" strike="noStrike">
                <a:solidFill>
                  <a:srgbClr val="000000"/>
                </a:solidFill>
                <a:latin typeface="Calibri"/>
              </a:rPr>
              <a:t>Question 1</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Requires significantly more developers’ effort and impacts performance drastically.</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Do you want to verify your CS 525 project with this system?</a:t>
            </a:r>
            <a:endParaRPr b="0" lang="en-US" sz="2800" spc="-1" strike="noStrike">
              <a:solidFill>
                <a:srgbClr val="000000"/>
              </a:solidFill>
              <a:latin typeface="Calibri"/>
            </a:endParaRPr>
          </a:p>
        </p:txBody>
      </p:sp>
    </p:spTree>
  </p:cSld>
  <p:timing>
    <p:tnLst>
      <p:par>
        <p:cTn id="109" dur="indefinite" restart="never" nodeType="tmRoot">
          <p:childTnLst>
            <p:seq>
              <p:cTn id="110" dur="indefinite"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TextShape 1"/>
          <p:cNvSpPr txBox="1"/>
          <p:nvPr/>
        </p:nvSpPr>
        <p:spPr>
          <a:xfrm>
            <a:off x="647640" y="695160"/>
            <a:ext cx="10515240" cy="4350960"/>
          </a:xfrm>
          <a:prstGeom prst="rect">
            <a:avLst/>
          </a:prstGeom>
          <a:noFill/>
          <a:ln>
            <a:noFill/>
          </a:ln>
        </p:spPr>
        <p:txBody>
          <a:bodyPr/>
          <a:p>
            <a:pPr>
              <a:lnSpc>
                <a:spcPct val="90000"/>
              </a:lnSpc>
              <a:spcBef>
                <a:spcPts val="1001"/>
              </a:spcBef>
            </a:pPr>
            <a:r>
              <a:rPr b="0" lang="en-US" sz="2800" spc="-1" strike="noStrike">
                <a:solidFill>
                  <a:srgbClr val="000000"/>
                </a:solidFill>
                <a:latin typeface="Calibri"/>
              </a:rPr>
              <a:t>Question 2</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Part of IronFleet is based on assumptions and cannot be proven, do you believe in the effectiveness of this tool?</a:t>
            </a:r>
            <a:endParaRPr b="0" lang="en-US" sz="2800" spc="-1" strike="noStrike">
              <a:solidFill>
                <a:srgbClr val="000000"/>
              </a:solidFill>
              <a:latin typeface="Calibri"/>
            </a:endParaRPr>
          </a:p>
        </p:txBody>
      </p:sp>
    </p:spTree>
  </p:cSld>
  <p:timing>
    <p:tnLst>
      <p:par>
        <p:cTn id="111" dur="indefinite" restart="never" nodeType="tmRoot">
          <p:childTnLst>
            <p:seq>
              <p:cTn id="112"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723960" y="733320"/>
            <a:ext cx="10515240" cy="1704600"/>
          </a:xfrm>
          <a:prstGeom prst="rect">
            <a:avLst/>
          </a:prstGeom>
          <a:noFill/>
          <a:ln>
            <a:noFill/>
          </a:ln>
        </p:spPr>
        <p:txBody>
          <a:bodyPr/>
          <a:p>
            <a:pPr>
              <a:lnSpc>
                <a:spcPct val="90000"/>
              </a:lnSpc>
              <a:spcBef>
                <a:spcPts val="1001"/>
              </a:spcBef>
            </a:pPr>
            <a:r>
              <a:rPr b="0" lang="en-US" sz="2800" spc="-1" strike="noStrike">
                <a:solidFill>
                  <a:srgbClr val="000000"/>
                </a:solidFill>
                <a:latin typeface="Calibri"/>
              </a:rPr>
              <a:t>Question 3</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Is there any uniform standard to verify the correctness of different distributed application?</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
        <p:nvSpPr>
          <p:cNvPr id="397" name="CustomShape 2"/>
          <p:cNvSpPr/>
          <p:nvPr/>
        </p:nvSpPr>
        <p:spPr>
          <a:xfrm>
            <a:off x="1143000" y="3429000"/>
            <a:ext cx="9550080" cy="97452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Times New Roman"/>
              </a:rPr>
              <a:t>Establish invariants: predicates that should hold throughout the execution of the distributed. </a:t>
            </a:r>
            <a:endParaRPr b="0" lang="en-US" sz="2000" spc="-1" strike="noStrike">
              <a:latin typeface="Arial"/>
            </a:endParaRPr>
          </a:p>
          <a:p>
            <a:pPr>
              <a:lnSpc>
                <a:spcPct val="100000"/>
              </a:lnSpc>
            </a:pPr>
            <a:r>
              <a:rPr b="0" lang="en-US" sz="2000" spc="-1" strike="noStrike">
                <a:solidFill>
                  <a:srgbClr val="000000"/>
                </a:solidFill>
                <a:latin typeface="Times New Roman"/>
              </a:rPr>
              <a:t>protocol</a:t>
            </a:r>
            <a:endParaRPr b="0" lang="en-US" sz="2000" spc="-1" strike="noStrike">
              <a:latin typeface="Arial"/>
            </a:endParaRPr>
          </a:p>
          <a:p>
            <a:pPr>
              <a:lnSpc>
                <a:spcPct val="100000"/>
              </a:lnSpc>
            </a:pPr>
            <a:endParaRPr b="0" lang="en-US" sz="2000" spc="-1" strike="noStrike">
              <a:latin typeface="Arial"/>
            </a:endParaRPr>
          </a:p>
        </p:txBody>
      </p:sp>
      <p:sp>
        <p:nvSpPr>
          <p:cNvPr id="398" name="CustomShape 3"/>
          <p:cNvSpPr/>
          <p:nvPr/>
        </p:nvSpPr>
        <p:spPr>
          <a:xfrm>
            <a:off x="1143000" y="4559400"/>
            <a:ext cx="9550080" cy="7002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Times New Roman"/>
              </a:rPr>
              <a:t>Identifying the right invariants for a given protocol requires a deep understanding of the protocol, but it is a skill one develops with experience</a:t>
            </a:r>
            <a:endParaRPr b="0" lang="en-US" sz="2000" spc="-1" strike="noStrike">
              <a:latin typeface="Arial"/>
            </a:endParaRPr>
          </a:p>
        </p:txBody>
      </p:sp>
    </p:spTree>
  </p:cSld>
  <p:timing>
    <p:tnLst>
      <p:par>
        <p:cTn id="113" dur="indefinite" restart="never" nodeType="tmRoot">
          <p:childTnLst>
            <p:seq>
              <p:cTn id="114" dur="indefinite" nodeType="mainSeq">
                <p:childTnLst>
                  <p:par>
                    <p:cTn id="115" fill="hold">
                      <p:stCondLst>
                        <p:cond delay="indefinite"/>
                      </p:stCondLst>
                      <p:childTnLst>
                        <p:par>
                          <p:cTn id="116" fill="hold">
                            <p:stCondLst>
                              <p:cond delay="0"/>
                            </p:stCondLst>
                            <p:childTnLst>
                              <p:par>
                                <p:cTn id="117" nodeType="clickEffect" fill="hold" presetClass="entr" presetID="10">
                                  <p:stCondLst>
                                    <p:cond delay="0"/>
                                  </p:stCondLst>
                                  <p:childTnLst>
                                    <p:set>
                                      <p:cBhvr>
                                        <p:cTn id="118" dur="1" fill="hold">
                                          <p:stCondLst>
                                            <p:cond delay="0"/>
                                          </p:stCondLst>
                                        </p:cTn>
                                        <p:tgtEl>
                                          <p:spTgt spid="397"/>
                                        </p:tgtEl>
                                        <p:attrNameLst>
                                          <p:attrName>style.visibility</p:attrName>
                                        </p:attrNameLst>
                                      </p:cBhvr>
                                      <p:to>
                                        <p:strVal val="visible"/>
                                      </p:to>
                                    </p:set>
                                    <p:animEffect filter="fade" transition="in">
                                      <p:cBhvr additive="repl">
                                        <p:cTn id="119" dur="500"/>
                                        <p:tgtEl>
                                          <p:spTgt spid="397"/>
                                        </p:tgtEl>
                                      </p:cBhvr>
                                    </p:animEffect>
                                  </p:childTnLst>
                                </p:cTn>
                              </p:par>
                            </p:childTnLst>
                          </p:cTn>
                        </p:par>
                      </p:childTnLst>
                    </p:cTn>
                  </p:par>
                  <p:par>
                    <p:cTn id="120" fill="hold">
                      <p:stCondLst>
                        <p:cond delay="indefinite"/>
                      </p:stCondLst>
                      <p:childTnLst>
                        <p:par>
                          <p:cTn id="121" fill="hold">
                            <p:stCondLst>
                              <p:cond delay="0"/>
                            </p:stCondLst>
                            <p:childTnLst>
                              <p:par>
                                <p:cTn id="122" nodeType="clickEffect" fill="hold" presetClass="entr" presetID="10">
                                  <p:stCondLst>
                                    <p:cond delay="0"/>
                                  </p:stCondLst>
                                  <p:childTnLst>
                                    <p:set>
                                      <p:cBhvr>
                                        <p:cTn id="123" dur="1" fill="hold">
                                          <p:stCondLst>
                                            <p:cond delay="0"/>
                                          </p:stCondLst>
                                        </p:cTn>
                                        <p:tgtEl>
                                          <p:spTgt spid="398"/>
                                        </p:tgtEl>
                                        <p:attrNameLst>
                                          <p:attrName>style.visibility</p:attrName>
                                        </p:attrNameLst>
                                      </p:cBhvr>
                                      <p:to>
                                        <p:strVal val="visible"/>
                                      </p:to>
                                    </p:set>
                                    <p:animEffect filter="fade" transition="in">
                                      <p:cBhvr additive="repl">
                                        <p:cTn id="124" dur="500"/>
                                        <p:tgtEl>
                                          <p:spTgt spid="3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Verifying Reachability in Networks with Mutable Datapaths</a:t>
            </a:r>
            <a:endParaRPr b="0" lang="en-US" sz="4400" spc="-1" strike="noStrike">
              <a:solidFill>
                <a:srgbClr val="000000"/>
              </a:solidFill>
              <a:latin typeface="Calibri"/>
            </a:endParaRPr>
          </a:p>
        </p:txBody>
      </p:sp>
      <p:sp>
        <p:nvSpPr>
          <p:cNvPr id="400" name="TextShape 2"/>
          <p:cNvSpPr txBox="1"/>
          <p:nvPr/>
        </p:nvSpPr>
        <p:spPr>
          <a:xfrm>
            <a:off x="838080" y="1825560"/>
            <a:ext cx="10515240" cy="1603080"/>
          </a:xfrm>
          <a:prstGeom prst="rect">
            <a:avLst/>
          </a:prstGeom>
          <a:noFill/>
          <a:ln>
            <a:noFill/>
          </a:ln>
        </p:spPr>
        <p:txBody>
          <a:bodyPr/>
          <a:p>
            <a:pPr>
              <a:lnSpc>
                <a:spcPct val="90000"/>
              </a:lnSpc>
              <a:spcBef>
                <a:spcPts val="1001"/>
              </a:spcBef>
            </a:pPr>
            <a:r>
              <a:rPr b="0" lang="en-US" sz="2800" spc="-1" strike="noStrike">
                <a:solidFill>
                  <a:srgbClr val="000000"/>
                </a:solidFill>
                <a:latin typeface="Calibri"/>
              </a:rPr>
              <a:t>Question 1</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How do we identify bugs or errors in the middlebox implementation?</a:t>
            </a:r>
            <a:endParaRPr b="0" lang="en-US" sz="2800" spc="-1" strike="noStrike">
              <a:solidFill>
                <a:srgbClr val="000000"/>
              </a:solidFill>
              <a:latin typeface="Calibri"/>
            </a:endParaRPr>
          </a:p>
        </p:txBody>
      </p:sp>
      <p:sp>
        <p:nvSpPr>
          <p:cNvPr id="401" name="CustomShape 3"/>
          <p:cNvSpPr/>
          <p:nvPr/>
        </p:nvSpPr>
        <p:spPr>
          <a:xfrm>
            <a:off x="1511280" y="4152960"/>
            <a:ext cx="6426000" cy="39528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Times New Roman"/>
              </a:rPr>
              <a:t>VMN</a:t>
            </a:r>
            <a:r>
              <a:rPr b="0" lang="en-US" sz="2000" spc="-1" strike="noStrike">
                <a:solidFill>
                  <a:srgbClr val="000000"/>
                </a:solidFill>
                <a:latin typeface="Times New Roman"/>
              </a:rPr>
              <a:t> Model: Verifying Mutable Networks</a:t>
            </a:r>
            <a:endParaRPr b="0" lang="en-US" sz="2000" spc="-1" strike="noStrike">
              <a:latin typeface="Arial"/>
            </a:endParaRPr>
          </a:p>
        </p:txBody>
      </p:sp>
    </p:spTree>
  </p:cSld>
  <p:timing>
    <p:tnLst>
      <p:par>
        <p:cTn id="125" dur="indefinite" restart="never" nodeType="tmRoot">
          <p:childTnLst>
            <p:seq>
              <p:cTn id="126" dur="indefinite" nodeType="mainSeq">
                <p:childTnLst>
                  <p:par>
                    <p:cTn id="127" fill="hold">
                      <p:stCondLst>
                        <p:cond delay="indefinite"/>
                      </p:stCondLst>
                      <p:childTnLst>
                        <p:par>
                          <p:cTn id="128" fill="hold">
                            <p:stCondLst>
                              <p:cond delay="0"/>
                            </p:stCondLst>
                            <p:childTnLst>
                              <p:par>
                                <p:cTn id="129" nodeType="clickEffect" fill="hold" presetClass="entr" presetID="10">
                                  <p:stCondLst>
                                    <p:cond delay="0"/>
                                  </p:stCondLst>
                                  <p:childTnLst>
                                    <p:set>
                                      <p:cBhvr>
                                        <p:cTn id="130" dur="1" fill="hold">
                                          <p:stCondLst>
                                            <p:cond delay="0"/>
                                          </p:stCondLst>
                                        </p:cTn>
                                        <p:tgtEl>
                                          <p:spTgt spid="401"/>
                                        </p:tgtEl>
                                        <p:attrNameLst>
                                          <p:attrName>style.visibility</p:attrName>
                                        </p:attrNameLst>
                                      </p:cBhvr>
                                      <p:to>
                                        <p:strVal val="visible"/>
                                      </p:to>
                                    </p:set>
                                    <p:animEffect filter="fade" transition="in">
                                      <p:cBhvr additive="repl">
                                        <p:cTn id="131" dur="500"/>
                                        <p:tgtEl>
                                          <p:spTgt spid="40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Shape 1"/>
          <p:cNvSpPr txBox="1"/>
          <p:nvPr/>
        </p:nvSpPr>
        <p:spPr>
          <a:xfrm>
            <a:off x="838080" y="1000080"/>
            <a:ext cx="10515240" cy="1767960"/>
          </a:xfrm>
          <a:prstGeom prst="rect">
            <a:avLst/>
          </a:prstGeom>
          <a:noFill/>
          <a:ln>
            <a:noFill/>
          </a:ln>
        </p:spPr>
        <p:txBody>
          <a:bodyPr/>
          <a:p>
            <a:pPr>
              <a:lnSpc>
                <a:spcPct val="90000"/>
              </a:lnSpc>
              <a:spcBef>
                <a:spcPts val="1001"/>
              </a:spcBef>
            </a:pPr>
            <a:r>
              <a:rPr b="0" lang="en-US" sz="2800" spc="-1" strike="noStrike">
                <a:solidFill>
                  <a:srgbClr val="000000"/>
                </a:solidFill>
                <a:latin typeface="Calibri"/>
              </a:rPr>
              <a:t>Question 2</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If middle box can be verified with predefined rules, why can’t developers implement functionality of middlebox by simply using these rules instead of sophisticated algorithms?</a:t>
            </a:r>
            <a:endParaRPr b="0" lang="en-US" sz="2800" spc="-1" strike="noStrike">
              <a:solidFill>
                <a:srgbClr val="000000"/>
              </a:solidFill>
              <a:latin typeface="Calibri"/>
            </a:endParaRPr>
          </a:p>
        </p:txBody>
      </p:sp>
      <p:sp>
        <p:nvSpPr>
          <p:cNvPr id="403" name="CustomShape 2"/>
          <p:cNvSpPr/>
          <p:nvPr/>
        </p:nvSpPr>
        <p:spPr>
          <a:xfrm>
            <a:off x="838080" y="3344760"/>
            <a:ext cx="8318160" cy="39528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Times New Roman"/>
              </a:rPr>
              <a:t>Analogy: Satisfactory(SAT) Problem, CSP Problem, or any NP problem</a:t>
            </a:r>
            <a:endParaRPr b="0" lang="en-US" sz="2000" spc="-1" strike="noStrike">
              <a:latin typeface="Arial"/>
            </a:endParaRPr>
          </a:p>
        </p:txBody>
      </p:sp>
      <p:sp>
        <p:nvSpPr>
          <p:cNvPr id="404" name="CustomShape 3"/>
          <p:cNvSpPr/>
          <p:nvPr/>
        </p:nvSpPr>
        <p:spPr>
          <a:xfrm>
            <a:off x="838080" y="4089240"/>
            <a:ext cx="8318160" cy="100512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latin typeface="Times New Roman"/>
              </a:rPr>
              <a:t>The middlebox configuration that determines which semantic labels are attached to each packet is typically not written by network operators </a:t>
            </a:r>
            <a:endParaRPr b="0" lang="en-US" sz="2000" spc="-1" strike="noStrike">
              <a:latin typeface="Arial"/>
            </a:endParaRPr>
          </a:p>
          <a:p>
            <a:pPr>
              <a:lnSpc>
                <a:spcPct val="100000"/>
              </a:lnSpc>
            </a:pPr>
            <a:r>
              <a:rPr b="0" lang="en-US" sz="2000" spc="-1" strike="noStrike">
                <a:solidFill>
                  <a:srgbClr val="000000"/>
                </a:solidFill>
                <a:latin typeface="Times New Roman"/>
              </a:rPr>
              <a:t>(</a:t>
            </a:r>
            <a:r>
              <a:rPr b="0" lang="en-US" sz="2000" spc="-1" strike="noStrike">
                <a:solidFill>
                  <a:srgbClr val="000000"/>
                </a:solidFill>
                <a:latin typeface="Calibri"/>
              </a:rPr>
              <a:t>Verifying Reachability in Networks with Mutable Datapaths P.701</a:t>
            </a:r>
            <a:r>
              <a:rPr b="0" lang="en-US" sz="2000" spc="-1" strike="noStrike">
                <a:solidFill>
                  <a:srgbClr val="000000"/>
                </a:solidFill>
                <a:latin typeface="Times New Roman"/>
              </a:rPr>
              <a:t>)</a:t>
            </a:r>
            <a:endParaRPr b="0" lang="en-US" sz="2000" spc="-1" strike="noStrike">
              <a:latin typeface="Arial"/>
            </a:endParaRPr>
          </a:p>
        </p:txBody>
      </p:sp>
    </p:spTree>
  </p:cSld>
  <p:timing>
    <p:tnLst>
      <p:par>
        <p:cTn id="132" dur="indefinite" restart="never" nodeType="tmRoot">
          <p:childTnLst>
            <p:seq>
              <p:cTn id="133" dur="indefinite" nodeType="mainSeq">
                <p:childTnLst>
                  <p:par>
                    <p:cTn id="134" fill="hold">
                      <p:stCondLst>
                        <p:cond delay="indefinite"/>
                      </p:stCondLst>
                      <p:childTnLst>
                        <p:par>
                          <p:cTn id="135" fill="hold">
                            <p:stCondLst>
                              <p:cond delay="0"/>
                            </p:stCondLst>
                            <p:childTnLst>
                              <p:par>
                                <p:cTn id="136" nodeType="clickEffect" fill="hold" presetClass="entr" presetID="10">
                                  <p:stCondLst>
                                    <p:cond delay="0"/>
                                  </p:stCondLst>
                                  <p:childTnLst>
                                    <p:set>
                                      <p:cBhvr>
                                        <p:cTn id="137" dur="1" fill="hold">
                                          <p:stCondLst>
                                            <p:cond delay="0"/>
                                          </p:stCondLst>
                                        </p:cTn>
                                        <p:tgtEl>
                                          <p:spTgt spid="403"/>
                                        </p:tgtEl>
                                        <p:attrNameLst>
                                          <p:attrName>style.visibility</p:attrName>
                                        </p:attrNameLst>
                                      </p:cBhvr>
                                      <p:to>
                                        <p:strVal val="visible"/>
                                      </p:to>
                                    </p:set>
                                    <p:animEffect filter="fade" transition="in">
                                      <p:cBhvr additive="repl">
                                        <p:cTn id="138" dur="500"/>
                                        <p:tgtEl>
                                          <p:spTgt spid="403"/>
                                        </p:tgtEl>
                                      </p:cBhvr>
                                    </p:animEffect>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10">
                                  <p:stCondLst>
                                    <p:cond delay="0"/>
                                  </p:stCondLst>
                                  <p:childTnLst>
                                    <p:set>
                                      <p:cBhvr>
                                        <p:cTn id="142" dur="1" fill="hold">
                                          <p:stCondLst>
                                            <p:cond delay="0"/>
                                          </p:stCondLst>
                                        </p:cTn>
                                        <p:tgtEl>
                                          <p:spTgt spid="404"/>
                                        </p:tgtEl>
                                        <p:attrNameLst>
                                          <p:attrName>style.visibility</p:attrName>
                                        </p:attrNameLst>
                                      </p:cBhvr>
                                      <p:to>
                                        <p:strVal val="visible"/>
                                      </p:to>
                                    </p:set>
                                    <p:animEffect filter="fade" transition="in">
                                      <p:cBhvr additive="repl">
                                        <p:cTn id="143" dur="500"/>
                                        <p:tgtEl>
                                          <p:spTgt spid="4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685800" y="822240"/>
            <a:ext cx="10515240" cy="4350960"/>
          </a:xfrm>
          <a:prstGeom prst="rect">
            <a:avLst/>
          </a:prstGeom>
          <a:noFill/>
          <a:ln>
            <a:noFill/>
          </a:ln>
        </p:spPr>
        <p:txBody>
          <a:bodyPr/>
          <a:p>
            <a:pPr>
              <a:lnSpc>
                <a:spcPct val="90000"/>
              </a:lnSpc>
              <a:spcBef>
                <a:spcPts val="1001"/>
              </a:spcBef>
            </a:pPr>
            <a:r>
              <a:rPr b="0" lang="en-US" sz="2800" spc="-1" strike="noStrike">
                <a:solidFill>
                  <a:srgbClr val="000000"/>
                </a:solidFill>
                <a:latin typeface="Calibri"/>
              </a:rPr>
              <a:t>Question 3</a:t>
            </a:r>
            <a:endParaRPr b="0" lang="en-US" sz="2800" spc="-1" strike="noStrike">
              <a:solidFill>
                <a:srgbClr val="000000"/>
              </a:solidFill>
              <a:latin typeface="Calibri"/>
            </a:endParaRPr>
          </a:p>
          <a:p>
            <a:pPr>
              <a:lnSpc>
                <a:spcPct val="90000"/>
              </a:lnSpc>
              <a:spcBef>
                <a:spcPts val="1001"/>
              </a:spcBef>
            </a:pPr>
            <a:r>
              <a:rPr b="0" lang="en-US" sz="2800" spc="-1" strike="noStrike">
                <a:solidFill>
                  <a:srgbClr val="000000"/>
                </a:solidFill>
                <a:latin typeface="Calibri"/>
              </a:rPr>
              <a:t>What if the error lies in middlebox but VMN abstract it away? </a:t>
            </a:r>
            <a:endParaRPr b="0" lang="en-US" sz="2800" spc="-1" strike="noStrike">
              <a:solidFill>
                <a:srgbClr val="000000"/>
              </a:solidFill>
              <a:latin typeface="Calibri"/>
            </a:endParaRPr>
          </a:p>
        </p:txBody>
      </p:sp>
    </p:spTree>
  </p:cSld>
  <p:timing>
    <p:tnLst>
      <p:par>
        <p:cTn id="144" dur="indefinite" restart="never" nodeType="tmRoot">
          <p:childTnLst>
            <p:seq>
              <p:cTn id="145" dur="indefinite" nodeType="mainSeq"/>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TextShape 1"/>
          <p:cNvSpPr txBox="1"/>
          <p:nvPr/>
        </p:nvSpPr>
        <p:spPr>
          <a:xfrm>
            <a:off x="723960" y="847800"/>
            <a:ext cx="10515240" cy="4350960"/>
          </a:xfrm>
          <a:prstGeom prst="rect">
            <a:avLst/>
          </a:prstGeom>
          <a:noFill/>
          <a:ln>
            <a:noFill/>
          </a:ln>
        </p:spPr>
        <p:txBody>
          <a:bodyPr/>
          <a:p>
            <a:pPr>
              <a:lnSpc>
                <a:spcPct val="90000"/>
              </a:lnSpc>
              <a:spcBef>
                <a:spcPts val="1001"/>
              </a:spcBef>
            </a:pPr>
            <a:r>
              <a:rPr b="0" lang="en-US" sz="2800" spc="-1" strike="noStrike">
                <a:solidFill>
                  <a:srgbClr val="000000"/>
                </a:solidFill>
                <a:latin typeface="Calibri"/>
              </a:rPr>
              <a:t>How does it handle SDN and ISP network? How do they interact?</a:t>
            </a:r>
            <a:endParaRPr b="0" lang="en-US" sz="2800" spc="-1" strike="noStrike">
              <a:solidFill>
                <a:srgbClr val="000000"/>
              </a:solidFill>
              <a:latin typeface="Calibri"/>
            </a:endParaRPr>
          </a:p>
        </p:txBody>
      </p:sp>
    </p:spTree>
  </p:cSld>
  <p:timing>
    <p:tnLst>
      <p:par>
        <p:cTn id="146" dur="indefinite" restart="never" nodeType="tmRoot">
          <p:childTnLst>
            <p:seq>
              <p:cTn id="147"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Verifying Distributed Systems</a:t>
            </a:r>
            <a:endParaRPr b="0" lang="en-US" sz="4400" spc="-1" strike="noStrike">
              <a:latin typeface="Arial"/>
            </a:endParaRPr>
          </a:p>
        </p:txBody>
      </p:sp>
      <p:sp>
        <p:nvSpPr>
          <p:cNvPr id="254" name="CustomShape 2"/>
          <p:cNvSpPr/>
          <p:nvPr/>
        </p:nvSpPr>
        <p:spPr>
          <a:xfrm>
            <a:off x="609480" y="1604160"/>
            <a:ext cx="1097028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Much larger state space to reason over: want properties over both local and global state </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Networks are hard to reason about</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Some work in checking protocols, but don’t extend to </a:t>
            </a:r>
            <a:r>
              <a:rPr b="0" i="1" lang="en-US" sz="1600" spc="-1" strike="noStrike">
                <a:solidFill>
                  <a:srgbClr val="000000"/>
                </a:solidFill>
                <a:latin typeface="Arial"/>
                <a:ea typeface="DejaVu Sans"/>
              </a:rPr>
              <a:t>implementations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Many works don’t prove guarantees about liveness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Overall relatively unexplored, most work in verification limited to a single machine</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Verification in concurrent programs lags by a decade, in distributed systems, more</a:t>
            </a:r>
            <a:endParaRPr b="0" lang="en-US" sz="1600" spc="-1" strike="noStrike">
              <a:latin typeface="Arial"/>
            </a:endParaRPr>
          </a:p>
        </p:txBody>
      </p:sp>
      <p:sp>
        <p:nvSpPr>
          <p:cNvPr id="255" name="CustomShape 3"/>
          <p:cNvSpPr/>
          <p:nvPr/>
        </p:nvSpPr>
        <p:spPr>
          <a:xfrm>
            <a:off x="11739960" y="6349680"/>
            <a:ext cx="371520" cy="440640"/>
          </a:xfrm>
          <a:prstGeom prst="rect">
            <a:avLst/>
          </a:prstGeom>
          <a:noFill/>
          <a:ln>
            <a:noFill/>
          </a:ln>
        </p:spPr>
        <p:style>
          <a:lnRef idx="0"/>
          <a:fillRef idx="0"/>
          <a:effectRef idx="0"/>
          <a:fontRef idx="minor"/>
        </p:style>
        <p:txBody>
          <a:bodyPr wrap="none" lIns="90000" rIns="90000" tIns="45000" bIns="45000"/>
          <a:p>
            <a:pPr>
              <a:lnSpc>
                <a:spcPct val="100000"/>
              </a:lnSpc>
            </a:pPr>
            <a:fld id="{59404804-66C7-413D-BF79-C08A83D22509}"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Ironfleet</a:t>
            </a:r>
            <a:endParaRPr b="0" lang="en-US" sz="4400" spc="-1" strike="noStrike">
              <a:latin typeface="Arial"/>
            </a:endParaRPr>
          </a:p>
        </p:txBody>
      </p:sp>
      <p:sp>
        <p:nvSpPr>
          <p:cNvPr id="257" name="CustomShape 2"/>
          <p:cNvSpPr/>
          <p:nvPr/>
        </p:nvSpPr>
        <p:spPr>
          <a:xfrm>
            <a:off x="609480" y="1604160"/>
            <a:ext cx="657756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Part of Ironclad project, methodology to build verified distributed systems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3 layers: High-level spec, Distributed Protocol, and Implementation</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High-level spec: spec over entire system</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Protocol: spec on a local machine</a:t>
            </a:r>
            <a:endParaRPr b="0" lang="en-US" sz="1600" spc="-1" strike="noStrike">
              <a:latin typeface="Arial"/>
            </a:endParaRPr>
          </a:p>
          <a:p>
            <a:pPr lvl="1" marL="864000" indent="-322920">
              <a:lnSpc>
                <a:spcPct val="100000"/>
              </a:lnSpc>
              <a:spcBef>
                <a:spcPts val="1134"/>
              </a:spcBef>
              <a:buClr>
                <a:srgbClr val="000000"/>
              </a:buClr>
              <a:buSzPct val="75000"/>
              <a:buFont typeface="Symbol"/>
              <a:buChar char=""/>
            </a:pPr>
            <a:r>
              <a:rPr b="0" lang="en-US" sz="1600" spc="-1" strike="noStrike">
                <a:solidFill>
                  <a:srgbClr val="000000"/>
                </a:solidFill>
                <a:latin typeface="Arial"/>
                <a:ea typeface="DejaVu Sans"/>
              </a:rPr>
              <a:t>Implementation: code on a local machine</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Each level encoded, verified in Dafny</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Common library to use Ironfleet to build new systems</a:t>
            </a:r>
            <a:endParaRPr b="0" lang="en-US" sz="1600" spc="-1" strike="noStrike">
              <a:latin typeface="Arial"/>
            </a:endParaRPr>
          </a:p>
        </p:txBody>
      </p:sp>
      <p:pic>
        <p:nvPicPr>
          <p:cNvPr id="258" name="Picture 167" descr=""/>
          <p:cNvPicPr/>
          <p:nvPr/>
        </p:nvPicPr>
        <p:blipFill>
          <a:blip r:embed="rId1"/>
          <a:stretch/>
        </p:blipFill>
        <p:spPr>
          <a:xfrm>
            <a:off x="7575480" y="2698200"/>
            <a:ext cx="3924720" cy="1281240"/>
          </a:xfrm>
          <a:prstGeom prst="rect">
            <a:avLst/>
          </a:prstGeom>
          <a:ln>
            <a:noFill/>
          </a:ln>
        </p:spPr>
      </p:pic>
      <p:sp>
        <p:nvSpPr>
          <p:cNvPr id="259" name="CustomShape 3"/>
          <p:cNvSpPr/>
          <p:nvPr/>
        </p:nvSpPr>
        <p:spPr>
          <a:xfrm>
            <a:off x="11739960" y="6349680"/>
            <a:ext cx="371520" cy="440640"/>
          </a:xfrm>
          <a:prstGeom prst="rect">
            <a:avLst/>
          </a:prstGeom>
          <a:noFill/>
          <a:ln>
            <a:noFill/>
          </a:ln>
        </p:spPr>
        <p:style>
          <a:lnRef idx="0"/>
          <a:fillRef idx="0"/>
          <a:effectRef idx="0"/>
          <a:fontRef idx="minor"/>
        </p:style>
        <p:txBody>
          <a:bodyPr wrap="none" lIns="90000" rIns="90000" tIns="45000" bIns="45000"/>
          <a:p>
            <a:pPr>
              <a:lnSpc>
                <a:spcPct val="100000"/>
              </a:lnSpc>
            </a:pPr>
            <a:fld id="{3AC26842-B7D7-402D-97B8-BEBC8C4BE5E8}"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Dafny</a:t>
            </a:r>
            <a:endParaRPr b="0" lang="en-US" sz="4400" spc="-1" strike="noStrike">
              <a:latin typeface="Arial"/>
            </a:endParaRPr>
          </a:p>
        </p:txBody>
      </p:sp>
      <p:sp>
        <p:nvSpPr>
          <p:cNvPr id="261" name="CustomShape 2"/>
          <p:cNvSpPr/>
          <p:nvPr/>
        </p:nvSpPr>
        <p:spPr>
          <a:xfrm>
            <a:off x="609480" y="1604160"/>
            <a:ext cx="64670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Programming language with built-in support for formal specification</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Translates to Boogie targets and uses Z3 theorem prover as backend</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Tends to be more automatic (compared to Coq)</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Verified code compiles to C#</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Available at rise4fun.com, Visual Studio, Emacs</a:t>
            </a:r>
            <a:endParaRPr b="0" lang="en-US" sz="1600" spc="-1" strike="noStrike">
              <a:latin typeface="Arial"/>
            </a:endParaRPr>
          </a:p>
        </p:txBody>
      </p:sp>
      <p:pic>
        <p:nvPicPr>
          <p:cNvPr id="262" name="Picture 170" descr=""/>
          <p:cNvPicPr/>
          <p:nvPr/>
        </p:nvPicPr>
        <p:blipFill>
          <a:blip r:embed="rId1"/>
          <a:stretch/>
        </p:blipFill>
        <p:spPr>
          <a:xfrm>
            <a:off x="7520040" y="1865520"/>
            <a:ext cx="4064400" cy="3452400"/>
          </a:xfrm>
          <a:prstGeom prst="rect">
            <a:avLst/>
          </a:prstGeom>
          <a:ln>
            <a:noFill/>
          </a:ln>
        </p:spPr>
      </p:pic>
      <p:sp>
        <p:nvSpPr>
          <p:cNvPr id="263" name="CustomShape 3"/>
          <p:cNvSpPr/>
          <p:nvPr/>
        </p:nvSpPr>
        <p:spPr>
          <a:xfrm>
            <a:off x="11739960" y="6349680"/>
            <a:ext cx="371520" cy="440640"/>
          </a:xfrm>
          <a:prstGeom prst="rect">
            <a:avLst/>
          </a:prstGeom>
          <a:noFill/>
          <a:ln>
            <a:noFill/>
          </a:ln>
        </p:spPr>
        <p:style>
          <a:lnRef idx="0"/>
          <a:fillRef idx="0"/>
          <a:effectRef idx="0"/>
          <a:fontRef idx="minor"/>
        </p:style>
        <p:txBody>
          <a:bodyPr wrap="none" lIns="90000" rIns="90000" tIns="45000" bIns="45000"/>
          <a:p>
            <a:pPr>
              <a:lnSpc>
                <a:spcPct val="100000"/>
              </a:lnSpc>
            </a:pPr>
            <a:fld id="{028B8D33-8949-46DB-9576-8A2EC250A486}"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Dafny</a:t>
            </a:r>
            <a:endParaRPr b="0" lang="en-US" sz="4400" spc="-1" strike="noStrike">
              <a:latin typeface="Arial"/>
            </a:endParaRPr>
          </a:p>
        </p:txBody>
      </p:sp>
      <p:sp>
        <p:nvSpPr>
          <p:cNvPr id="265" name="CustomShape 2"/>
          <p:cNvSpPr/>
          <p:nvPr/>
        </p:nvSpPr>
        <p:spPr>
          <a:xfrm>
            <a:off x="609480" y="1604160"/>
            <a:ext cx="6467040" cy="397548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Programming language with built-in support for formal specification</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Translates to Boogie targets and uses Z3 theorem prover as backend</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Tends to be more automatic (compared to Coq)</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Verified code compiles to C#</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Available at rise4fun.com, Visual Studio, Emacs </a:t>
            </a:r>
            <a:endParaRPr b="0" lang="en-US" sz="1600" spc="-1" strike="noStrike">
              <a:latin typeface="Arial"/>
            </a:endParaRPr>
          </a:p>
        </p:txBody>
      </p:sp>
      <p:pic>
        <p:nvPicPr>
          <p:cNvPr id="266" name="Picture 173" descr=""/>
          <p:cNvPicPr/>
          <p:nvPr/>
        </p:nvPicPr>
        <p:blipFill>
          <a:blip r:embed="rId1"/>
          <a:stretch/>
        </p:blipFill>
        <p:spPr>
          <a:xfrm>
            <a:off x="7520400" y="1865880"/>
            <a:ext cx="4063680" cy="3451680"/>
          </a:xfrm>
          <a:prstGeom prst="rect">
            <a:avLst/>
          </a:prstGeom>
          <a:ln>
            <a:noFill/>
          </a:ln>
        </p:spPr>
      </p:pic>
      <p:sp>
        <p:nvSpPr>
          <p:cNvPr id="267" name="CustomShape 3"/>
          <p:cNvSpPr/>
          <p:nvPr/>
        </p:nvSpPr>
        <p:spPr>
          <a:xfrm>
            <a:off x="11739960" y="6349680"/>
            <a:ext cx="371520" cy="440640"/>
          </a:xfrm>
          <a:prstGeom prst="rect">
            <a:avLst/>
          </a:prstGeom>
          <a:noFill/>
          <a:ln>
            <a:noFill/>
          </a:ln>
        </p:spPr>
        <p:style>
          <a:lnRef idx="0"/>
          <a:fillRef idx="0"/>
          <a:effectRef idx="0"/>
          <a:fontRef idx="minor"/>
        </p:style>
        <p:txBody>
          <a:bodyPr wrap="none" lIns="90000" rIns="90000" tIns="45000" bIns="45000"/>
          <a:p>
            <a:pPr>
              <a:lnSpc>
                <a:spcPct val="100000"/>
              </a:lnSpc>
            </a:pPr>
            <a:fld id="{ABA79A60-38B2-4E0C-8E44-F7D85039F1CC}"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609480" y="273240"/>
            <a:ext cx="10970280" cy="1143360"/>
          </a:xfrm>
          <a:prstGeom prst="rect">
            <a:avLst/>
          </a:prstGeom>
          <a:noFill/>
          <a:ln>
            <a:noFill/>
          </a:ln>
        </p:spPr>
        <p:style>
          <a:lnRef idx="0"/>
          <a:fillRef idx="0"/>
          <a:effectRef idx="0"/>
          <a:fontRef idx="minor"/>
        </p:style>
        <p:txBody>
          <a:bodyPr lIns="0" rIns="0" tIns="0" bIns="0" anchor="ctr"/>
          <a:p>
            <a:pPr algn="ctr">
              <a:lnSpc>
                <a:spcPct val="100000"/>
              </a:lnSpc>
            </a:pPr>
            <a:r>
              <a:rPr b="0" lang="en-US" sz="4400" spc="-1" strike="noStrike">
                <a:solidFill>
                  <a:srgbClr val="000000"/>
                </a:solidFill>
                <a:latin typeface="Arial"/>
                <a:ea typeface="DejaVu Sans"/>
              </a:rPr>
              <a:t>TLA (Temporal Logic of Actions)</a:t>
            </a:r>
            <a:endParaRPr b="0" lang="en-US" sz="4400" spc="-1" strike="noStrike">
              <a:latin typeface="Arial"/>
            </a:endParaRPr>
          </a:p>
        </p:txBody>
      </p:sp>
      <p:sp>
        <p:nvSpPr>
          <p:cNvPr id="269" name="CustomShape 2"/>
          <p:cNvSpPr/>
          <p:nvPr/>
        </p:nvSpPr>
        <p:spPr>
          <a:xfrm>
            <a:off x="609480" y="1604160"/>
            <a:ext cx="10970280" cy="189540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Developed by Leslie Lamport</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First order predicates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DejaVu Sans"/>
              </a:rPr>
              <a:t>Temporal quantifiers: </a:t>
            </a:r>
            <a:r>
              <a:rPr b="0" lang="en-US" sz="1600" spc="-1" strike="noStrike">
                <a:solidFill>
                  <a:srgbClr val="000000"/>
                </a:solidFill>
                <a:latin typeface="Arial"/>
                <a:ea typeface="Arial"/>
              </a:rPr>
              <a:t>◊ eventually, and □ always</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Arial"/>
              </a:rPr>
              <a:t>TLA+ specification language for describing (distributed) systems in TLA</a:t>
            </a:r>
            <a:endParaRPr b="0" lang="en-US" sz="1600" spc="-1" strike="noStrike">
              <a:latin typeface="Arial"/>
            </a:endParaRPr>
          </a:p>
          <a:p>
            <a:pPr marL="432000" indent="-322920">
              <a:lnSpc>
                <a:spcPct val="100000"/>
              </a:lnSpc>
              <a:spcBef>
                <a:spcPts val="1417"/>
              </a:spcBef>
              <a:buClr>
                <a:srgbClr val="000000"/>
              </a:buClr>
              <a:buSzPct val="45000"/>
              <a:buFont typeface="Wingdings" charset="2"/>
              <a:buChar char=""/>
            </a:pPr>
            <a:r>
              <a:rPr b="0" lang="en-US" sz="1600" spc="-1" strike="noStrike">
                <a:solidFill>
                  <a:srgbClr val="000000"/>
                </a:solidFill>
                <a:latin typeface="Arial"/>
                <a:ea typeface="Arial"/>
              </a:rPr>
              <a:t>Not natively supported in Dafny, so Ironfleet created an embedding of TLA in it</a:t>
            </a:r>
            <a:endParaRPr b="0" lang="en-US" sz="1600" spc="-1" strike="noStrike">
              <a:latin typeface="Arial"/>
            </a:endParaRPr>
          </a:p>
        </p:txBody>
      </p:sp>
      <p:pic>
        <p:nvPicPr>
          <p:cNvPr id="270" name="Picture 176" descr=""/>
          <p:cNvPicPr/>
          <p:nvPr/>
        </p:nvPicPr>
        <p:blipFill>
          <a:blip r:embed="rId1"/>
          <a:stretch/>
        </p:blipFill>
        <p:spPr>
          <a:xfrm>
            <a:off x="2687040" y="4666680"/>
            <a:ext cx="6158880" cy="1524600"/>
          </a:xfrm>
          <a:prstGeom prst="rect">
            <a:avLst/>
          </a:prstGeom>
          <a:ln>
            <a:noFill/>
          </a:ln>
        </p:spPr>
      </p:pic>
      <p:sp>
        <p:nvSpPr>
          <p:cNvPr id="271" name="CustomShape 3"/>
          <p:cNvSpPr/>
          <p:nvPr/>
        </p:nvSpPr>
        <p:spPr>
          <a:xfrm>
            <a:off x="2985840" y="6303240"/>
            <a:ext cx="5860080" cy="279360"/>
          </a:xfrm>
          <a:prstGeom prst="rect">
            <a:avLst/>
          </a:prstGeom>
          <a:noFill/>
          <a:ln>
            <a:noFill/>
          </a:ln>
        </p:spPr>
        <p:style>
          <a:lnRef idx="0"/>
          <a:fillRef idx="0"/>
          <a:effectRef idx="0"/>
          <a:fontRef idx="minor"/>
        </p:style>
        <p:txBody>
          <a:bodyPr lIns="90000" rIns="90000" tIns="45000" bIns="45000"/>
          <a:p>
            <a:pPr>
              <a:lnSpc>
                <a:spcPct val="100000"/>
              </a:lnSpc>
            </a:pPr>
            <a:r>
              <a:rPr b="0" i="1" lang="en-US" sz="1000" spc="-1" strike="noStrike">
                <a:solidFill>
                  <a:srgbClr val="000000"/>
                </a:solidFill>
                <a:latin typeface="Arial"/>
                <a:ea typeface="DejaVu Sans"/>
              </a:rPr>
              <a:t>Introduction to TLA (Lamport, 1994)</a:t>
            </a:r>
            <a:endParaRPr b="0" lang="en-US" sz="1000" spc="-1" strike="noStrike">
              <a:latin typeface="Arial"/>
            </a:endParaRPr>
          </a:p>
        </p:txBody>
      </p:sp>
      <p:sp>
        <p:nvSpPr>
          <p:cNvPr id="272" name="CustomShape 4"/>
          <p:cNvSpPr/>
          <p:nvPr/>
        </p:nvSpPr>
        <p:spPr>
          <a:xfrm>
            <a:off x="11739960" y="6349680"/>
            <a:ext cx="371520" cy="440640"/>
          </a:xfrm>
          <a:prstGeom prst="rect">
            <a:avLst/>
          </a:prstGeom>
          <a:noFill/>
          <a:ln>
            <a:noFill/>
          </a:ln>
        </p:spPr>
        <p:style>
          <a:lnRef idx="0"/>
          <a:fillRef idx="0"/>
          <a:effectRef idx="0"/>
          <a:fontRef idx="minor"/>
        </p:style>
        <p:txBody>
          <a:bodyPr wrap="none" lIns="90000" rIns="90000" tIns="45000" bIns="45000"/>
          <a:p>
            <a:pPr>
              <a:lnSpc>
                <a:spcPct val="100000"/>
              </a:lnSpc>
            </a:pPr>
            <a:fld id="{962AF7DB-4CD3-49A0-B7C0-F793706D344A}" type="slidenum">
              <a:rPr b="0" lang="en-US" sz="1800" spc="-1" strike="noStrike">
                <a:solidFill>
                  <a:srgbClr val="000000"/>
                </a:solidFill>
                <a:latin typeface="Arial"/>
                <a:ea typeface="DejaVu Sans"/>
              </a:rPr>
              <a:t>1</a:t>
            </a:fld>
            <a:endParaRPr b="0" lang="en-US" sz="18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1405</TotalTime>
  <Application>LibreOffice/6.0.2.1.0$Linux_X86_64 LibreOffice_project/00m0$Build-1</Application>
  <Words>2349</Words>
  <Paragraphs>301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2018-03-06T17:34:20Z</dcterms:created>
  <dc:creator>Zhang, Yuanshan</dc:creator>
  <dc:description/>
  <dc:language>en-US</dc:language>
  <cp:lastModifiedBy/>
  <dcterms:modified xsi:type="dcterms:W3CDTF">2018-03-07T15:09:01Z</dcterms:modified>
  <cp:revision>52</cp:revision>
  <dc:subject/>
  <dc:title>Verifying Reachability in Networks with Mutable Datapaths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17</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