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3" r:id="rId2"/>
    <p:sldId id="294" r:id="rId3"/>
    <p:sldId id="317"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256" r:id="rId18"/>
    <p:sldId id="258" r:id="rId19"/>
    <p:sldId id="263" r:id="rId20"/>
    <p:sldId id="264" r:id="rId21"/>
    <p:sldId id="273" r:id="rId22"/>
    <p:sldId id="266" r:id="rId23"/>
    <p:sldId id="292" r:id="rId24"/>
    <p:sldId id="267" r:id="rId25"/>
    <p:sldId id="274" r:id="rId26"/>
    <p:sldId id="275" r:id="rId27"/>
    <p:sldId id="276" r:id="rId28"/>
    <p:sldId id="265" r:id="rId29"/>
    <p:sldId id="270" r:id="rId30"/>
    <p:sldId id="286" r:id="rId31"/>
    <p:sldId id="287" r:id="rId32"/>
    <p:sldId id="288" r:id="rId33"/>
    <p:sldId id="283" r:id="rId34"/>
    <p:sldId id="289" r:id="rId35"/>
    <p:sldId id="290" r:id="rId36"/>
    <p:sldId id="291" r:id="rId37"/>
    <p:sldId id="285" r:id="rId38"/>
    <p:sldId id="308" r:id="rId39"/>
    <p:sldId id="272" r:id="rId40"/>
    <p:sldId id="309" r:id="rId41"/>
    <p:sldId id="310" r:id="rId42"/>
    <p:sldId id="311" r:id="rId43"/>
    <p:sldId id="312" r:id="rId44"/>
    <p:sldId id="313" r:id="rId45"/>
    <p:sldId id="314" r:id="rId46"/>
    <p:sldId id="315" r:id="rId47"/>
    <p:sldId id="31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8263" autoAdjust="0"/>
  </p:normalViewPr>
  <p:slideViewPr>
    <p:cSldViewPr snapToGrid="0">
      <p:cViewPr varScale="1">
        <p:scale>
          <a:sx n="101" d="100"/>
          <a:sy n="101"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30790-D7B0-4789-84BC-5A7BB3A310D8}"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8E964-9720-4C2F-BF57-AF8C5F51B547}" type="slidenum">
              <a:rPr lang="en-US" smtClean="0"/>
              <a:t>‹#›</a:t>
            </a:fld>
            <a:endParaRPr lang="en-US"/>
          </a:p>
        </p:txBody>
      </p:sp>
    </p:spTree>
    <p:extLst>
      <p:ext uri="{BB962C8B-B14F-4D97-AF65-F5344CB8AC3E}">
        <p14:creationId xmlns:p14="http://schemas.microsoft.com/office/powerpoint/2010/main" val="380120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E3DD5-1C82-4E07-8E45-BDCC47E1EB20}" type="slidenum">
              <a:rPr lang="en-US" smtClean="0"/>
              <a:t>10</a:t>
            </a:fld>
            <a:endParaRPr lang="en-US"/>
          </a:p>
        </p:txBody>
      </p:sp>
    </p:spTree>
    <p:extLst>
      <p:ext uri="{BB962C8B-B14F-4D97-AF65-F5344CB8AC3E}">
        <p14:creationId xmlns:p14="http://schemas.microsoft.com/office/powerpoint/2010/main" val="341720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36</a:t>
            </a:fld>
            <a:endParaRPr lang="en-US"/>
          </a:p>
        </p:txBody>
      </p:sp>
    </p:spTree>
    <p:extLst>
      <p:ext uri="{BB962C8B-B14F-4D97-AF65-F5344CB8AC3E}">
        <p14:creationId xmlns:p14="http://schemas.microsoft.com/office/powerpoint/2010/main" val="367127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38</a:t>
            </a:fld>
            <a:endParaRPr lang="en-US"/>
          </a:p>
        </p:txBody>
      </p:sp>
    </p:spTree>
    <p:extLst>
      <p:ext uri="{BB962C8B-B14F-4D97-AF65-F5344CB8AC3E}">
        <p14:creationId xmlns:p14="http://schemas.microsoft.com/office/powerpoint/2010/main" val="364614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CheckSum</a:t>
            </a:r>
            <a:r>
              <a:rPr lang="en-US" dirty="0"/>
              <a:t>, make the</a:t>
            </a:r>
            <a:r>
              <a:rPr lang="en-US" baseline="0" dirty="0"/>
              <a:t> clients another layer of indirection</a:t>
            </a:r>
            <a:endParaRPr lang="en-US" dirty="0"/>
          </a:p>
        </p:txBody>
      </p:sp>
      <p:sp>
        <p:nvSpPr>
          <p:cNvPr id="4" name="Slide Number Placeholder 3"/>
          <p:cNvSpPr>
            <a:spLocks noGrp="1"/>
          </p:cNvSpPr>
          <p:nvPr>
            <p:ph type="sldNum" sz="quarter" idx="10"/>
          </p:nvPr>
        </p:nvSpPr>
        <p:spPr/>
        <p:txBody>
          <a:bodyPr/>
          <a:lstStyle/>
          <a:p>
            <a:fld id="{27EB5E35-D834-1F40-8B22-E31EDD6698C2}" type="slidenum">
              <a:rPr lang="en-US" smtClean="0"/>
              <a:t>41</a:t>
            </a:fld>
            <a:endParaRPr lang="en-US"/>
          </a:p>
        </p:txBody>
      </p:sp>
    </p:spTree>
    <p:extLst>
      <p:ext uri="{BB962C8B-B14F-4D97-AF65-F5344CB8AC3E}">
        <p14:creationId xmlns:p14="http://schemas.microsoft.com/office/powerpoint/2010/main" val="151253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a:t>
            </a:r>
            <a:r>
              <a:rPr lang="en-US" baseline="0" dirty="0"/>
              <a:t> </a:t>
            </a:r>
            <a:r>
              <a:rPr lang="mr-IN" baseline="0" dirty="0"/>
              <a:t>–</a:t>
            </a:r>
            <a:r>
              <a:rPr lang="en-US" baseline="0" dirty="0"/>
              <a:t> distributes the work more, directly solves slowdown cascade problem</a:t>
            </a:r>
          </a:p>
          <a:p>
            <a:r>
              <a:rPr lang="en-US" baseline="0" dirty="0"/>
              <a:t>Disadvantage </a:t>
            </a:r>
            <a:r>
              <a:rPr lang="mr-IN" baseline="0" dirty="0"/>
              <a:t>–</a:t>
            </a:r>
            <a:r>
              <a:rPr lang="en-US" baseline="0" dirty="0"/>
              <a:t> sensor data, IOT devices might not enough resources to deal with overhead. </a:t>
            </a:r>
          </a:p>
          <a:p>
            <a:endParaRPr lang="en-US" dirty="0"/>
          </a:p>
        </p:txBody>
      </p:sp>
      <p:sp>
        <p:nvSpPr>
          <p:cNvPr id="4" name="Slide Number Placeholder 3"/>
          <p:cNvSpPr>
            <a:spLocks noGrp="1"/>
          </p:cNvSpPr>
          <p:nvPr>
            <p:ph type="sldNum" sz="quarter" idx="10"/>
          </p:nvPr>
        </p:nvSpPr>
        <p:spPr/>
        <p:txBody>
          <a:bodyPr/>
          <a:lstStyle/>
          <a:p>
            <a:fld id="{27EB5E35-D834-1F40-8B22-E31EDD6698C2}" type="slidenum">
              <a:rPr lang="en-US" smtClean="0"/>
              <a:t>42</a:t>
            </a:fld>
            <a:endParaRPr lang="en-US"/>
          </a:p>
        </p:txBody>
      </p:sp>
    </p:spTree>
    <p:extLst>
      <p:ext uri="{BB962C8B-B14F-4D97-AF65-F5344CB8AC3E}">
        <p14:creationId xmlns:p14="http://schemas.microsoft.com/office/powerpoint/2010/main" val="26233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class definition was different</a:t>
            </a:r>
          </a:p>
          <a:p>
            <a:r>
              <a:rPr lang="en-US" baseline="0" dirty="0"/>
              <a:t>OCCULT is still distributed</a:t>
            </a:r>
            <a:endParaRPr lang="en-US" dirty="0"/>
          </a:p>
        </p:txBody>
      </p:sp>
      <p:sp>
        <p:nvSpPr>
          <p:cNvPr id="4" name="Slide Number Placeholder 3"/>
          <p:cNvSpPr>
            <a:spLocks noGrp="1"/>
          </p:cNvSpPr>
          <p:nvPr>
            <p:ph type="sldNum" sz="quarter" idx="10"/>
          </p:nvPr>
        </p:nvSpPr>
        <p:spPr/>
        <p:txBody>
          <a:bodyPr/>
          <a:lstStyle/>
          <a:p>
            <a:fld id="{27EB5E35-D834-1F40-8B22-E31EDD6698C2}" type="slidenum">
              <a:rPr lang="en-US" smtClean="0"/>
              <a:t>43</a:t>
            </a:fld>
            <a:endParaRPr lang="en-US"/>
          </a:p>
        </p:txBody>
      </p:sp>
    </p:spTree>
    <p:extLst>
      <p:ext uri="{BB962C8B-B14F-4D97-AF65-F5344CB8AC3E}">
        <p14:creationId xmlns:p14="http://schemas.microsoft.com/office/powerpoint/2010/main" val="154418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seemed like their main source</a:t>
            </a:r>
            <a:r>
              <a:rPr lang="en-US" baseline="0" dirty="0"/>
              <a:t> however, it doesn't</a:t>
            </a:r>
            <a:r>
              <a:rPr lang="mr-IN" baseline="0" dirty="0"/>
              <a:t>’</a:t>
            </a:r>
            <a:r>
              <a:rPr lang="en-US" baseline="0" dirty="0"/>
              <a:t>t seem like </a:t>
            </a:r>
            <a:r>
              <a:rPr lang="en-US" baseline="0" dirty="0" err="1"/>
              <a:t>facebook</a:t>
            </a:r>
            <a:r>
              <a:rPr lang="en-US" baseline="0" dirty="0"/>
              <a:t> needs stronger consistency guarantees.</a:t>
            </a:r>
          </a:p>
          <a:p>
            <a:endParaRPr lang="en-US" baseline="0" dirty="0"/>
          </a:p>
          <a:p>
            <a:r>
              <a:rPr lang="en-US" baseline="0" dirty="0"/>
              <a:t>6 out of 1 million reads are not casually consistent</a:t>
            </a:r>
            <a:endParaRPr lang="en-US" dirty="0"/>
          </a:p>
        </p:txBody>
      </p:sp>
      <p:sp>
        <p:nvSpPr>
          <p:cNvPr id="4" name="Slide Number Placeholder 3"/>
          <p:cNvSpPr>
            <a:spLocks noGrp="1"/>
          </p:cNvSpPr>
          <p:nvPr>
            <p:ph type="sldNum" sz="quarter" idx="10"/>
          </p:nvPr>
        </p:nvSpPr>
        <p:spPr/>
        <p:txBody>
          <a:bodyPr/>
          <a:lstStyle/>
          <a:p>
            <a:fld id="{27EB5E35-D834-1F40-8B22-E31EDD6698C2}" type="slidenum">
              <a:rPr lang="en-US" smtClean="0"/>
              <a:t>44</a:t>
            </a:fld>
            <a:endParaRPr lang="en-US"/>
          </a:p>
        </p:txBody>
      </p:sp>
    </p:spTree>
    <p:extLst>
      <p:ext uri="{BB962C8B-B14F-4D97-AF65-F5344CB8AC3E}">
        <p14:creationId xmlns:p14="http://schemas.microsoft.com/office/powerpoint/2010/main" val="252623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SATRUN</a:t>
            </a:r>
            <a:r>
              <a:rPr lang="en-US" baseline="0" dirty="0"/>
              <a:t> relies on physical timestamps it seems like the order could end up messed up</a:t>
            </a:r>
            <a:endParaRPr lang="en-US" dirty="0"/>
          </a:p>
        </p:txBody>
      </p:sp>
      <p:sp>
        <p:nvSpPr>
          <p:cNvPr id="4" name="Slide Number Placeholder 3"/>
          <p:cNvSpPr>
            <a:spLocks noGrp="1"/>
          </p:cNvSpPr>
          <p:nvPr>
            <p:ph type="sldNum" sz="quarter" idx="10"/>
          </p:nvPr>
        </p:nvSpPr>
        <p:spPr/>
        <p:txBody>
          <a:bodyPr/>
          <a:lstStyle/>
          <a:p>
            <a:fld id="{27EB5E35-D834-1F40-8B22-E31EDD6698C2}" type="slidenum">
              <a:rPr lang="en-US" smtClean="0"/>
              <a:t>45</a:t>
            </a:fld>
            <a:endParaRPr lang="en-US"/>
          </a:p>
        </p:txBody>
      </p:sp>
    </p:spTree>
    <p:extLst>
      <p:ext uri="{BB962C8B-B14F-4D97-AF65-F5344CB8AC3E}">
        <p14:creationId xmlns:p14="http://schemas.microsoft.com/office/powerpoint/2010/main" val="337041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Scalar </a:t>
            </a:r>
            <a:r>
              <a:rPr lang="mr-IN" dirty="0"/>
              <a:t>–</a:t>
            </a:r>
            <a:r>
              <a:rPr lang="en-US" dirty="0"/>
              <a:t> more false dependencies</a:t>
            </a:r>
          </a:p>
          <a:p>
            <a:r>
              <a:rPr lang="en-US" dirty="0"/>
              <a:t>Vector</a:t>
            </a:r>
            <a:r>
              <a:rPr lang="en-US" baseline="0" dirty="0"/>
              <a:t> </a:t>
            </a:r>
            <a:r>
              <a:rPr lang="mr-IN" baseline="0" dirty="0"/>
              <a:t>–</a:t>
            </a:r>
            <a:r>
              <a:rPr lang="en-US" baseline="0" dirty="0"/>
              <a:t> more info but more memory</a:t>
            </a:r>
            <a:r>
              <a:rPr lang="en-US" dirty="0"/>
              <a:t> so slower</a:t>
            </a:r>
          </a:p>
        </p:txBody>
      </p:sp>
      <p:sp>
        <p:nvSpPr>
          <p:cNvPr id="4" name="Slide Number Placeholder 3"/>
          <p:cNvSpPr>
            <a:spLocks noGrp="1"/>
          </p:cNvSpPr>
          <p:nvPr>
            <p:ph type="sldNum" sz="quarter" idx="10"/>
          </p:nvPr>
        </p:nvSpPr>
        <p:spPr/>
        <p:txBody>
          <a:bodyPr/>
          <a:lstStyle/>
          <a:p>
            <a:fld id="{27EB5E35-D834-1F40-8B22-E31EDD6698C2}" type="slidenum">
              <a:rPr lang="en-US" smtClean="0"/>
              <a:t>46</a:t>
            </a:fld>
            <a:endParaRPr lang="en-US"/>
          </a:p>
        </p:txBody>
      </p:sp>
    </p:spTree>
    <p:extLst>
      <p:ext uri="{BB962C8B-B14F-4D97-AF65-F5344CB8AC3E}">
        <p14:creationId xmlns:p14="http://schemas.microsoft.com/office/powerpoint/2010/main" val="369699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Saturn because putting the burden on the client sounds tough</a:t>
            </a:r>
          </a:p>
        </p:txBody>
      </p:sp>
      <p:sp>
        <p:nvSpPr>
          <p:cNvPr id="4" name="Slide Number Placeholder 3"/>
          <p:cNvSpPr>
            <a:spLocks noGrp="1"/>
          </p:cNvSpPr>
          <p:nvPr>
            <p:ph type="sldNum" sz="quarter" idx="10"/>
          </p:nvPr>
        </p:nvSpPr>
        <p:spPr/>
        <p:txBody>
          <a:bodyPr/>
          <a:lstStyle/>
          <a:p>
            <a:fld id="{27EB5E35-D834-1F40-8B22-E31EDD6698C2}" type="slidenum">
              <a:rPr lang="en-US" smtClean="0"/>
              <a:t>47</a:t>
            </a:fld>
            <a:endParaRPr lang="en-US"/>
          </a:p>
        </p:txBody>
      </p:sp>
    </p:spTree>
    <p:extLst>
      <p:ext uri="{BB962C8B-B14F-4D97-AF65-F5344CB8AC3E}">
        <p14:creationId xmlns:p14="http://schemas.microsoft.com/office/powerpoint/2010/main" val="184716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E3DD5-1C82-4E07-8E45-BDCC47E1EB20}" type="slidenum">
              <a:rPr lang="en-US" smtClean="0"/>
              <a:t>16</a:t>
            </a:fld>
            <a:endParaRPr lang="en-US"/>
          </a:p>
        </p:txBody>
      </p:sp>
    </p:spTree>
    <p:extLst>
      <p:ext uri="{BB962C8B-B14F-4D97-AF65-F5344CB8AC3E}">
        <p14:creationId xmlns:p14="http://schemas.microsoft.com/office/powerpoint/2010/main" val="213226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18</a:t>
            </a:fld>
            <a:endParaRPr lang="en-US"/>
          </a:p>
        </p:txBody>
      </p:sp>
    </p:spTree>
    <p:extLst>
      <p:ext uri="{BB962C8B-B14F-4D97-AF65-F5344CB8AC3E}">
        <p14:creationId xmlns:p14="http://schemas.microsoft.com/office/powerpoint/2010/main" val="111868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systems have poor scaling for metadata</a:t>
            </a:r>
          </a:p>
          <a:p>
            <a:r>
              <a:rPr lang="en-US" dirty="0"/>
              <a:t>-</a:t>
            </a:r>
          </a:p>
          <a:p>
            <a:r>
              <a:rPr lang="en-US" dirty="0"/>
              <a:t>Easy to implement</a:t>
            </a:r>
          </a:p>
        </p:txBody>
      </p:sp>
      <p:sp>
        <p:nvSpPr>
          <p:cNvPr id="4" name="Slide Number Placeholder 3"/>
          <p:cNvSpPr>
            <a:spLocks noGrp="1"/>
          </p:cNvSpPr>
          <p:nvPr>
            <p:ph type="sldNum" sz="quarter" idx="10"/>
          </p:nvPr>
        </p:nvSpPr>
        <p:spPr/>
        <p:txBody>
          <a:bodyPr/>
          <a:lstStyle/>
          <a:p>
            <a:fld id="{9F78E964-9720-4C2F-BF57-AF8C5F51B547}" type="slidenum">
              <a:rPr lang="en-US" smtClean="0"/>
              <a:t>19</a:t>
            </a:fld>
            <a:endParaRPr lang="en-US"/>
          </a:p>
        </p:txBody>
      </p:sp>
    </p:spTree>
    <p:extLst>
      <p:ext uri="{BB962C8B-B14F-4D97-AF65-F5344CB8AC3E}">
        <p14:creationId xmlns:p14="http://schemas.microsoft.com/office/powerpoint/2010/main" val="94090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structure always labels not to be propagated where they aren’t needed</a:t>
            </a:r>
          </a:p>
        </p:txBody>
      </p:sp>
      <p:sp>
        <p:nvSpPr>
          <p:cNvPr id="4" name="Slide Number Placeholder 3"/>
          <p:cNvSpPr>
            <a:spLocks noGrp="1"/>
          </p:cNvSpPr>
          <p:nvPr>
            <p:ph type="sldNum" sz="quarter" idx="10"/>
          </p:nvPr>
        </p:nvSpPr>
        <p:spPr/>
        <p:txBody>
          <a:bodyPr/>
          <a:lstStyle/>
          <a:p>
            <a:fld id="{9F78E964-9720-4C2F-BF57-AF8C5F51B547}" type="slidenum">
              <a:rPr lang="en-US" smtClean="0"/>
              <a:t>23</a:t>
            </a:fld>
            <a:endParaRPr lang="en-US"/>
          </a:p>
        </p:txBody>
      </p:sp>
    </p:spTree>
    <p:extLst>
      <p:ext uri="{BB962C8B-B14F-4D97-AF65-F5344CB8AC3E}">
        <p14:creationId xmlns:p14="http://schemas.microsoft.com/office/powerpoint/2010/main" val="38381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28</a:t>
            </a:fld>
            <a:endParaRPr lang="en-US"/>
          </a:p>
        </p:txBody>
      </p:sp>
    </p:spTree>
    <p:extLst>
      <p:ext uri="{BB962C8B-B14F-4D97-AF65-F5344CB8AC3E}">
        <p14:creationId xmlns:p14="http://schemas.microsoft.com/office/powerpoint/2010/main" val="301341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33</a:t>
            </a:fld>
            <a:endParaRPr lang="en-US"/>
          </a:p>
        </p:txBody>
      </p:sp>
    </p:spTree>
    <p:extLst>
      <p:ext uri="{BB962C8B-B14F-4D97-AF65-F5344CB8AC3E}">
        <p14:creationId xmlns:p14="http://schemas.microsoft.com/office/powerpoint/2010/main" val="121317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34</a:t>
            </a:fld>
            <a:endParaRPr lang="en-US"/>
          </a:p>
        </p:txBody>
      </p:sp>
    </p:spTree>
    <p:extLst>
      <p:ext uri="{BB962C8B-B14F-4D97-AF65-F5344CB8AC3E}">
        <p14:creationId xmlns:p14="http://schemas.microsoft.com/office/powerpoint/2010/main" val="26165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8E964-9720-4C2F-BF57-AF8C5F51B547}" type="slidenum">
              <a:rPr lang="en-US" smtClean="0"/>
              <a:t>35</a:t>
            </a:fld>
            <a:endParaRPr lang="en-US"/>
          </a:p>
        </p:txBody>
      </p:sp>
    </p:spTree>
    <p:extLst>
      <p:ext uri="{BB962C8B-B14F-4D97-AF65-F5344CB8AC3E}">
        <p14:creationId xmlns:p14="http://schemas.microsoft.com/office/powerpoint/2010/main" val="45584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1D25-DFCD-496B-AA8A-6FB826886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AE307-8CB8-4845-9D6C-62FC8971C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EDCF0-C488-413F-9345-F7FC9FA53993}"/>
              </a:ext>
            </a:extLst>
          </p:cNvPr>
          <p:cNvSpPr>
            <a:spLocks noGrp="1"/>
          </p:cNvSpPr>
          <p:nvPr>
            <p:ph type="dt" sz="half" idx="10"/>
          </p:nvPr>
        </p:nvSpPr>
        <p:spPr/>
        <p:txBody>
          <a:bodyPr/>
          <a:lstStyle/>
          <a:p>
            <a:fld id="{C55EB8DA-9AC3-4B4F-A44A-BD69C40F1F1F}" type="datetime1">
              <a:rPr lang="en-US" smtClean="0"/>
              <a:t>4/2/2018</a:t>
            </a:fld>
            <a:endParaRPr lang="en-US"/>
          </a:p>
        </p:txBody>
      </p:sp>
      <p:sp>
        <p:nvSpPr>
          <p:cNvPr id="5" name="Footer Placeholder 4">
            <a:extLst>
              <a:ext uri="{FF2B5EF4-FFF2-40B4-BE49-F238E27FC236}">
                <a16:creationId xmlns:a16="http://schemas.microsoft.com/office/drawing/2014/main" id="{83BC1D69-BFEA-4C1A-B89E-EA5DD4B6B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14B89-1292-4BB7-8B16-375BB9FC3227}"/>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219213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BF3A-B8B8-4AEB-B933-C05431E7E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457F5-4142-41A8-A20D-46F2B78694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E922C-9CB7-4883-9FA3-18E3FAE35B24}"/>
              </a:ext>
            </a:extLst>
          </p:cNvPr>
          <p:cNvSpPr>
            <a:spLocks noGrp="1"/>
          </p:cNvSpPr>
          <p:nvPr>
            <p:ph type="dt" sz="half" idx="10"/>
          </p:nvPr>
        </p:nvSpPr>
        <p:spPr/>
        <p:txBody>
          <a:bodyPr/>
          <a:lstStyle/>
          <a:p>
            <a:fld id="{586AE019-3301-4DE6-846E-44366BB91819}" type="datetime1">
              <a:rPr lang="en-US" smtClean="0"/>
              <a:t>4/2/2018</a:t>
            </a:fld>
            <a:endParaRPr lang="en-US"/>
          </a:p>
        </p:txBody>
      </p:sp>
      <p:sp>
        <p:nvSpPr>
          <p:cNvPr id="5" name="Footer Placeholder 4">
            <a:extLst>
              <a:ext uri="{FF2B5EF4-FFF2-40B4-BE49-F238E27FC236}">
                <a16:creationId xmlns:a16="http://schemas.microsoft.com/office/drawing/2014/main" id="{12210EEE-7148-4CC5-BE8F-D70E4C707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6CBF9-B20A-4ACC-9914-97390BF1604E}"/>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282488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087AD-9B21-439A-AF49-39F20737A5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7B4C3-5A00-4BB8-8BCA-70DAE7C420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5AD0E-CB91-4E4C-BCDD-C1EA5CFA1335}"/>
              </a:ext>
            </a:extLst>
          </p:cNvPr>
          <p:cNvSpPr>
            <a:spLocks noGrp="1"/>
          </p:cNvSpPr>
          <p:nvPr>
            <p:ph type="dt" sz="half" idx="10"/>
          </p:nvPr>
        </p:nvSpPr>
        <p:spPr/>
        <p:txBody>
          <a:bodyPr/>
          <a:lstStyle/>
          <a:p>
            <a:fld id="{9CE5D8F9-C09D-4E6A-A014-2ACA34EF702E}" type="datetime1">
              <a:rPr lang="en-US" smtClean="0"/>
              <a:t>4/2/2018</a:t>
            </a:fld>
            <a:endParaRPr lang="en-US"/>
          </a:p>
        </p:txBody>
      </p:sp>
      <p:sp>
        <p:nvSpPr>
          <p:cNvPr id="5" name="Footer Placeholder 4">
            <a:extLst>
              <a:ext uri="{FF2B5EF4-FFF2-40B4-BE49-F238E27FC236}">
                <a16:creationId xmlns:a16="http://schemas.microsoft.com/office/drawing/2014/main" id="{E59715F9-9C8F-46E4-B1E3-A031A08B1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0CA5B-2502-4AAF-9C6E-A377A75C7655}"/>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11169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AB6E-8C14-4604-AFA8-798AEB9C6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A3AA2-C365-47DF-9230-ACA2AC7BC9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2713A-E4C7-4C6D-A07F-BDCFB672FE29}"/>
              </a:ext>
            </a:extLst>
          </p:cNvPr>
          <p:cNvSpPr>
            <a:spLocks noGrp="1"/>
          </p:cNvSpPr>
          <p:nvPr>
            <p:ph type="dt" sz="half" idx="10"/>
          </p:nvPr>
        </p:nvSpPr>
        <p:spPr/>
        <p:txBody>
          <a:bodyPr/>
          <a:lstStyle/>
          <a:p>
            <a:fld id="{1D4C9EB5-7697-487C-9D5E-F464085EF13E}" type="datetime1">
              <a:rPr lang="en-US" smtClean="0"/>
              <a:t>4/2/2018</a:t>
            </a:fld>
            <a:endParaRPr lang="en-US"/>
          </a:p>
        </p:txBody>
      </p:sp>
      <p:sp>
        <p:nvSpPr>
          <p:cNvPr id="5" name="Footer Placeholder 4">
            <a:extLst>
              <a:ext uri="{FF2B5EF4-FFF2-40B4-BE49-F238E27FC236}">
                <a16:creationId xmlns:a16="http://schemas.microsoft.com/office/drawing/2014/main" id="{55D4A10C-8402-4DAA-B111-EC1F70974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51D9E-2AA2-4479-90E1-27C59317901B}"/>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3947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78E6-905C-47B4-B3B2-90D62DD5B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39507-7198-4D52-93C8-FE3E5A43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BF0372-1647-4682-B7B5-233F402F2250}"/>
              </a:ext>
            </a:extLst>
          </p:cNvPr>
          <p:cNvSpPr>
            <a:spLocks noGrp="1"/>
          </p:cNvSpPr>
          <p:nvPr>
            <p:ph type="dt" sz="half" idx="10"/>
          </p:nvPr>
        </p:nvSpPr>
        <p:spPr/>
        <p:txBody>
          <a:bodyPr/>
          <a:lstStyle/>
          <a:p>
            <a:fld id="{14716B02-3FA7-465B-9EE3-FEEE61B455F4}" type="datetime1">
              <a:rPr lang="en-US" smtClean="0"/>
              <a:t>4/2/2018</a:t>
            </a:fld>
            <a:endParaRPr lang="en-US"/>
          </a:p>
        </p:txBody>
      </p:sp>
      <p:sp>
        <p:nvSpPr>
          <p:cNvPr id="5" name="Footer Placeholder 4">
            <a:extLst>
              <a:ext uri="{FF2B5EF4-FFF2-40B4-BE49-F238E27FC236}">
                <a16:creationId xmlns:a16="http://schemas.microsoft.com/office/drawing/2014/main" id="{228DDE79-1CEB-4469-B8E4-1D99EFAFE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5AF74-60B0-4852-857F-81C96D343206}"/>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10885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FBAE-09D4-4984-ABD5-DCD16C827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94D1D-04FA-4EC0-843A-8626CF4698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62932-62F7-4E3C-972C-0D291D512E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56FA8-DF76-4BB2-8247-6D63BCB2734D}"/>
              </a:ext>
            </a:extLst>
          </p:cNvPr>
          <p:cNvSpPr>
            <a:spLocks noGrp="1"/>
          </p:cNvSpPr>
          <p:nvPr>
            <p:ph type="dt" sz="half" idx="10"/>
          </p:nvPr>
        </p:nvSpPr>
        <p:spPr/>
        <p:txBody>
          <a:bodyPr/>
          <a:lstStyle/>
          <a:p>
            <a:fld id="{F6FEA517-7F2D-4414-8CC7-6803A236B896}" type="datetime1">
              <a:rPr lang="en-US" smtClean="0"/>
              <a:t>4/2/2018</a:t>
            </a:fld>
            <a:endParaRPr lang="en-US"/>
          </a:p>
        </p:txBody>
      </p:sp>
      <p:sp>
        <p:nvSpPr>
          <p:cNvPr id="6" name="Footer Placeholder 5">
            <a:extLst>
              <a:ext uri="{FF2B5EF4-FFF2-40B4-BE49-F238E27FC236}">
                <a16:creationId xmlns:a16="http://schemas.microsoft.com/office/drawing/2014/main" id="{D0AF9C0E-70A7-4F96-84EA-76776242E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EFE100-1E22-43BB-831F-58EF3796D9C6}"/>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208461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49CC-D0E2-49A1-996B-852BA2AC0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48D90D-2077-4915-9FC9-257B3B4D7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AE97CA-72BB-4483-998B-7187E3018F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B8A68-CCC6-424C-A433-C301E1FF71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2F198A-F83A-4BD7-AF0A-FFF07BCA72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B83CA-C802-4968-816F-CAF81E53A6CF}"/>
              </a:ext>
            </a:extLst>
          </p:cNvPr>
          <p:cNvSpPr>
            <a:spLocks noGrp="1"/>
          </p:cNvSpPr>
          <p:nvPr>
            <p:ph type="dt" sz="half" idx="10"/>
          </p:nvPr>
        </p:nvSpPr>
        <p:spPr/>
        <p:txBody>
          <a:bodyPr/>
          <a:lstStyle/>
          <a:p>
            <a:fld id="{3FEDCA63-BFA9-4533-AA45-E7024AE45CD6}" type="datetime1">
              <a:rPr lang="en-US" smtClean="0"/>
              <a:t>4/2/2018</a:t>
            </a:fld>
            <a:endParaRPr lang="en-US"/>
          </a:p>
        </p:txBody>
      </p:sp>
      <p:sp>
        <p:nvSpPr>
          <p:cNvPr id="8" name="Footer Placeholder 7">
            <a:extLst>
              <a:ext uri="{FF2B5EF4-FFF2-40B4-BE49-F238E27FC236}">
                <a16:creationId xmlns:a16="http://schemas.microsoft.com/office/drawing/2014/main" id="{090D4B16-22F3-43FB-96EC-AFA465A2C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E127A-4D36-4295-9840-0F5CF5C36FA3}"/>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74938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E99D-4A30-4C20-A826-E3DE405B86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DBF96-EFA9-4E21-BCB0-C157C3AB16AF}"/>
              </a:ext>
            </a:extLst>
          </p:cNvPr>
          <p:cNvSpPr>
            <a:spLocks noGrp="1"/>
          </p:cNvSpPr>
          <p:nvPr>
            <p:ph type="dt" sz="half" idx="10"/>
          </p:nvPr>
        </p:nvSpPr>
        <p:spPr/>
        <p:txBody>
          <a:bodyPr/>
          <a:lstStyle/>
          <a:p>
            <a:fld id="{DDEB5025-6166-4FE2-BB51-9DCF532DBAA8}" type="datetime1">
              <a:rPr lang="en-US" smtClean="0"/>
              <a:t>4/2/2018</a:t>
            </a:fld>
            <a:endParaRPr lang="en-US"/>
          </a:p>
        </p:txBody>
      </p:sp>
      <p:sp>
        <p:nvSpPr>
          <p:cNvPr id="4" name="Footer Placeholder 3">
            <a:extLst>
              <a:ext uri="{FF2B5EF4-FFF2-40B4-BE49-F238E27FC236}">
                <a16:creationId xmlns:a16="http://schemas.microsoft.com/office/drawing/2014/main" id="{92FD55B8-C956-48B1-9D54-F06B7209F5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35AC4B-9E86-4F6D-ADC3-CF278F78282C}"/>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387755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B7CB9-460E-4426-81D3-36101DC4B6FA}"/>
              </a:ext>
            </a:extLst>
          </p:cNvPr>
          <p:cNvSpPr>
            <a:spLocks noGrp="1"/>
          </p:cNvSpPr>
          <p:nvPr>
            <p:ph type="dt" sz="half" idx="10"/>
          </p:nvPr>
        </p:nvSpPr>
        <p:spPr/>
        <p:txBody>
          <a:bodyPr/>
          <a:lstStyle/>
          <a:p>
            <a:fld id="{05668C9D-B4C8-426D-8CDA-8B75C68E622B}" type="datetime1">
              <a:rPr lang="en-US" smtClean="0"/>
              <a:t>4/2/2018</a:t>
            </a:fld>
            <a:endParaRPr lang="en-US"/>
          </a:p>
        </p:txBody>
      </p:sp>
      <p:sp>
        <p:nvSpPr>
          <p:cNvPr id="3" name="Footer Placeholder 2">
            <a:extLst>
              <a:ext uri="{FF2B5EF4-FFF2-40B4-BE49-F238E27FC236}">
                <a16:creationId xmlns:a16="http://schemas.microsoft.com/office/drawing/2014/main" id="{5FA33F49-9300-4250-A022-35391BB6F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CB751-1166-430F-B0B3-DEF627BABB6C}"/>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128253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8BF5-A0B5-4EDE-BA71-557653E2F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8E2AA6-2C29-4CA3-B440-147BB3994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D638E-4443-48FA-B718-8D61B512E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7F34ED-1C0B-4C5B-90CA-8D833BB874D6}"/>
              </a:ext>
            </a:extLst>
          </p:cNvPr>
          <p:cNvSpPr>
            <a:spLocks noGrp="1"/>
          </p:cNvSpPr>
          <p:nvPr>
            <p:ph type="dt" sz="half" idx="10"/>
          </p:nvPr>
        </p:nvSpPr>
        <p:spPr/>
        <p:txBody>
          <a:bodyPr/>
          <a:lstStyle/>
          <a:p>
            <a:fld id="{A3043E10-7842-4323-9F72-B19377393266}" type="datetime1">
              <a:rPr lang="en-US" smtClean="0"/>
              <a:t>4/2/2018</a:t>
            </a:fld>
            <a:endParaRPr lang="en-US"/>
          </a:p>
        </p:txBody>
      </p:sp>
      <p:sp>
        <p:nvSpPr>
          <p:cNvPr id="6" name="Footer Placeholder 5">
            <a:extLst>
              <a:ext uri="{FF2B5EF4-FFF2-40B4-BE49-F238E27FC236}">
                <a16:creationId xmlns:a16="http://schemas.microsoft.com/office/drawing/2014/main" id="{06318915-D5E6-46C0-A354-640715EAB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E5A97-A84B-4F9B-A745-AF52685061A6}"/>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279471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F967-AAA3-40F7-83D0-C4FB142C7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699A3-0911-42CE-871B-17EA17A0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14F570-98C9-4481-8C95-91BD8D537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0BAC2B-AB22-442B-9D89-B829503BECC5}"/>
              </a:ext>
            </a:extLst>
          </p:cNvPr>
          <p:cNvSpPr>
            <a:spLocks noGrp="1"/>
          </p:cNvSpPr>
          <p:nvPr>
            <p:ph type="dt" sz="half" idx="10"/>
          </p:nvPr>
        </p:nvSpPr>
        <p:spPr/>
        <p:txBody>
          <a:bodyPr/>
          <a:lstStyle/>
          <a:p>
            <a:fld id="{831C2450-3779-4EC7-972C-83F7FC93218F}" type="datetime1">
              <a:rPr lang="en-US" smtClean="0"/>
              <a:t>4/2/2018</a:t>
            </a:fld>
            <a:endParaRPr lang="en-US"/>
          </a:p>
        </p:txBody>
      </p:sp>
      <p:sp>
        <p:nvSpPr>
          <p:cNvPr id="6" name="Footer Placeholder 5">
            <a:extLst>
              <a:ext uri="{FF2B5EF4-FFF2-40B4-BE49-F238E27FC236}">
                <a16:creationId xmlns:a16="http://schemas.microsoft.com/office/drawing/2014/main" id="{935F1674-B8A8-48E1-95B4-77510FD85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2D1E8-06A1-4AD9-A626-285E43357FDB}"/>
              </a:ext>
            </a:extLst>
          </p:cNvPr>
          <p:cNvSpPr>
            <a:spLocks noGrp="1"/>
          </p:cNvSpPr>
          <p:nvPr>
            <p:ph type="sldNum" sz="quarter" idx="12"/>
          </p:nvPr>
        </p:nvSpPr>
        <p:spPr/>
        <p:txBody>
          <a:bodyPr/>
          <a:lstStyle/>
          <a:p>
            <a:fld id="{EE78F022-B1CB-4212-B3A5-3EF4BFD75FD3}" type="slidenum">
              <a:rPr lang="en-US" smtClean="0"/>
              <a:t>‹#›</a:t>
            </a:fld>
            <a:endParaRPr lang="en-US"/>
          </a:p>
        </p:txBody>
      </p:sp>
    </p:spTree>
    <p:extLst>
      <p:ext uri="{BB962C8B-B14F-4D97-AF65-F5344CB8AC3E}">
        <p14:creationId xmlns:p14="http://schemas.microsoft.com/office/powerpoint/2010/main" val="266962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C14C3-157C-4EA7-A78B-79D53540F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3FFD85-A7C1-4873-B01E-F141530A9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1AA49-3F52-457B-AF09-BAC5AD31C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8B514-DCF8-4C44-89FA-B79B949E9851}" type="datetime1">
              <a:rPr lang="en-US" smtClean="0"/>
              <a:t>4/2/2018</a:t>
            </a:fld>
            <a:endParaRPr lang="en-US"/>
          </a:p>
        </p:txBody>
      </p:sp>
      <p:sp>
        <p:nvSpPr>
          <p:cNvPr id="5" name="Footer Placeholder 4">
            <a:extLst>
              <a:ext uri="{FF2B5EF4-FFF2-40B4-BE49-F238E27FC236}">
                <a16:creationId xmlns:a16="http://schemas.microsoft.com/office/drawing/2014/main" id="{D3F330AF-F940-4F69-9DF6-89E0227C7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910C4A-83D3-4FFA-94B1-AE6ABA5D9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8F022-B1CB-4212-B3A5-3EF4BFD75FD3}" type="slidenum">
              <a:rPr lang="en-US" smtClean="0"/>
              <a:t>‹#›</a:t>
            </a:fld>
            <a:endParaRPr lang="en-US"/>
          </a:p>
        </p:txBody>
      </p:sp>
    </p:spTree>
    <p:extLst>
      <p:ext uri="{BB962C8B-B14F-4D97-AF65-F5344CB8AC3E}">
        <p14:creationId xmlns:p14="http://schemas.microsoft.com/office/powerpoint/2010/main" val="198094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OCCULT</a:t>
            </a:r>
          </a:p>
        </p:txBody>
      </p:sp>
      <p:sp>
        <p:nvSpPr>
          <p:cNvPr id="3" name="Subtitle 2"/>
          <p:cNvSpPr>
            <a:spLocks noGrp="1"/>
          </p:cNvSpPr>
          <p:nvPr>
            <p:ph type="subTitle" idx="1"/>
          </p:nvPr>
        </p:nvSpPr>
        <p:spPr/>
        <p:txBody>
          <a:bodyPr/>
          <a:lstStyle/>
          <a:p>
            <a:r>
              <a:rPr lang="en-US" dirty="0"/>
              <a:t>Observable Causal Consistency Using Lossy Timestamps</a:t>
            </a:r>
          </a:p>
          <a:p>
            <a:r>
              <a:rPr lang="en-US" dirty="0"/>
              <a:t>Presented by: Arvind Kouta</a:t>
            </a:r>
          </a:p>
        </p:txBody>
      </p:sp>
      <p:sp>
        <p:nvSpPr>
          <p:cNvPr id="4" name="Slide Number Placeholder 3"/>
          <p:cNvSpPr>
            <a:spLocks noGrp="1"/>
          </p:cNvSpPr>
          <p:nvPr>
            <p:ph type="sldNum" sz="quarter" idx="12"/>
          </p:nvPr>
        </p:nvSpPr>
        <p:spPr/>
        <p:txBody>
          <a:bodyPr/>
          <a:lstStyle/>
          <a:p>
            <a:fld id="{049BDC63-84F4-4051-8BF3-CCC7CE81DE95}" type="slidenum">
              <a:rPr lang="en-US" smtClean="0"/>
              <a:t>1</a:t>
            </a:fld>
            <a:endParaRPr lang="en-US"/>
          </a:p>
        </p:txBody>
      </p:sp>
    </p:spTree>
    <p:extLst>
      <p:ext uri="{BB962C8B-B14F-4D97-AF65-F5344CB8AC3E}">
        <p14:creationId xmlns:p14="http://schemas.microsoft.com/office/powerpoint/2010/main" val="424728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 Timestamp Example</a:t>
            </a:r>
          </a:p>
        </p:txBody>
      </p:sp>
      <p:sp>
        <p:nvSpPr>
          <p:cNvPr id="4" name="Rounded Rectangle 3"/>
          <p:cNvSpPr/>
          <p:nvPr/>
        </p:nvSpPr>
        <p:spPr>
          <a:xfrm>
            <a:off x="2766349" y="1909824"/>
            <a:ext cx="2152892" cy="423633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2997843" y="2430684"/>
            <a:ext cx="1689904" cy="96069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97843" y="3727048"/>
            <a:ext cx="1689904" cy="96069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97843" y="5023412"/>
            <a:ext cx="1689904" cy="96069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97843" y="2430684"/>
            <a:ext cx="381965" cy="369332"/>
          </a:xfrm>
          <a:prstGeom prst="rect">
            <a:avLst/>
          </a:prstGeom>
          <a:noFill/>
          <a:ln>
            <a:solidFill>
              <a:schemeClr val="tx1"/>
            </a:solidFill>
          </a:ln>
        </p:spPr>
        <p:txBody>
          <a:bodyPr wrap="square" rtlCol="0">
            <a:spAutoFit/>
          </a:bodyPr>
          <a:lstStyle/>
          <a:p>
            <a:r>
              <a:rPr lang="en-US" dirty="0"/>
              <a:t>7</a:t>
            </a:r>
          </a:p>
        </p:txBody>
      </p:sp>
      <p:sp>
        <p:nvSpPr>
          <p:cNvPr id="9" name="TextBox 8"/>
          <p:cNvSpPr txBox="1"/>
          <p:nvPr/>
        </p:nvSpPr>
        <p:spPr>
          <a:xfrm>
            <a:off x="2997842" y="3721261"/>
            <a:ext cx="381965" cy="369332"/>
          </a:xfrm>
          <a:prstGeom prst="rect">
            <a:avLst/>
          </a:prstGeom>
          <a:noFill/>
          <a:ln>
            <a:solidFill>
              <a:schemeClr val="tx1"/>
            </a:solidFill>
          </a:ln>
        </p:spPr>
        <p:txBody>
          <a:bodyPr wrap="square" rtlCol="0">
            <a:spAutoFit/>
          </a:bodyPr>
          <a:lstStyle/>
          <a:p>
            <a:r>
              <a:rPr lang="en-US" dirty="0"/>
              <a:t>4</a:t>
            </a:r>
          </a:p>
        </p:txBody>
      </p:sp>
      <p:sp>
        <p:nvSpPr>
          <p:cNvPr id="10" name="TextBox 9"/>
          <p:cNvSpPr txBox="1"/>
          <p:nvPr/>
        </p:nvSpPr>
        <p:spPr>
          <a:xfrm>
            <a:off x="2997841" y="5023412"/>
            <a:ext cx="381965" cy="369332"/>
          </a:xfrm>
          <a:prstGeom prst="rect">
            <a:avLst/>
          </a:prstGeom>
          <a:noFill/>
          <a:ln>
            <a:solidFill>
              <a:schemeClr val="tx1"/>
            </a:solidFill>
          </a:ln>
        </p:spPr>
        <p:txBody>
          <a:bodyPr wrap="square" rtlCol="0">
            <a:spAutoFit/>
          </a:bodyPr>
          <a:lstStyle/>
          <a:p>
            <a:r>
              <a:rPr lang="en-US" dirty="0"/>
              <a:t>8</a:t>
            </a:r>
          </a:p>
        </p:txBody>
      </p:sp>
      <p:sp>
        <p:nvSpPr>
          <p:cNvPr id="11" name="TextBox 10"/>
          <p:cNvSpPr txBox="1"/>
          <p:nvPr/>
        </p:nvSpPr>
        <p:spPr>
          <a:xfrm>
            <a:off x="3174356" y="3103074"/>
            <a:ext cx="1336878" cy="369332"/>
          </a:xfrm>
          <a:prstGeom prst="rect">
            <a:avLst/>
          </a:prstGeom>
          <a:noFill/>
        </p:spPr>
        <p:txBody>
          <a:bodyPr wrap="square" rtlCol="0">
            <a:spAutoFit/>
          </a:bodyPr>
          <a:lstStyle/>
          <a:p>
            <a:pPr algn="ctr"/>
            <a:r>
              <a:rPr lang="en-US" dirty="0"/>
              <a:t>Master</a:t>
            </a:r>
          </a:p>
        </p:txBody>
      </p:sp>
      <p:sp>
        <p:nvSpPr>
          <p:cNvPr id="12" name="TextBox 11"/>
          <p:cNvSpPr txBox="1"/>
          <p:nvPr/>
        </p:nvSpPr>
        <p:spPr>
          <a:xfrm>
            <a:off x="3174356" y="4318414"/>
            <a:ext cx="1336878" cy="369332"/>
          </a:xfrm>
          <a:prstGeom prst="rect">
            <a:avLst/>
          </a:prstGeom>
          <a:noFill/>
        </p:spPr>
        <p:txBody>
          <a:bodyPr wrap="square" rtlCol="0">
            <a:spAutoFit/>
          </a:bodyPr>
          <a:lstStyle/>
          <a:p>
            <a:pPr algn="ctr"/>
            <a:r>
              <a:rPr lang="en-US" dirty="0"/>
              <a:t>Master</a:t>
            </a:r>
          </a:p>
        </p:txBody>
      </p:sp>
      <p:sp>
        <p:nvSpPr>
          <p:cNvPr id="13" name="TextBox 12"/>
          <p:cNvSpPr txBox="1"/>
          <p:nvPr/>
        </p:nvSpPr>
        <p:spPr>
          <a:xfrm>
            <a:off x="3174356" y="5667922"/>
            <a:ext cx="1336878" cy="369332"/>
          </a:xfrm>
          <a:prstGeom prst="rect">
            <a:avLst/>
          </a:prstGeom>
          <a:noFill/>
        </p:spPr>
        <p:txBody>
          <a:bodyPr wrap="square" rtlCol="0">
            <a:spAutoFit/>
          </a:bodyPr>
          <a:lstStyle/>
          <a:p>
            <a:pPr algn="ctr"/>
            <a:r>
              <a:rPr lang="en-US" dirty="0"/>
              <a:t>Slave</a:t>
            </a:r>
          </a:p>
        </p:txBody>
      </p:sp>
      <p:graphicFrame>
        <p:nvGraphicFramePr>
          <p:cNvPr id="14" name="Table 13"/>
          <p:cNvGraphicFramePr>
            <a:graphicFrameLocks noGrp="1"/>
          </p:cNvGraphicFramePr>
          <p:nvPr>
            <p:extLst/>
          </p:nvPr>
        </p:nvGraphicFramePr>
        <p:xfrm>
          <a:off x="272808" y="2917654"/>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272808" y="2430684"/>
            <a:ext cx="1130784" cy="369332"/>
          </a:xfrm>
          <a:prstGeom prst="rect">
            <a:avLst/>
          </a:prstGeom>
          <a:noFill/>
        </p:spPr>
        <p:txBody>
          <a:bodyPr wrap="square" rtlCol="0">
            <a:spAutoFit/>
          </a:bodyPr>
          <a:lstStyle/>
          <a:p>
            <a:r>
              <a:rPr lang="en-US" dirty="0"/>
              <a:t>Client 1</a:t>
            </a:r>
          </a:p>
        </p:txBody>
      </p:sp>
      <p:graphicFrame>
        <p:nvGraphicFramePr>
          <p:cNvPr id="16" name="Table 15"/>
          <p:cNvGraphicFramePr>
            <a:graphicFrameLocks noGrp="1"/>
          </p:cNvGraphicFramePr>
          <p:nvPr>
            <p:extLst/>
          </p:nvPr>
        </p:nvGraphicFramePr>
        <p:xfrm>
          <a:off x="297886" y="4875703"/>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297886" y="4388733"/>
            <a:ext cx="1130784" cy="369332"/>
          </a:xfrm>
          <a:prstGeom prst="rect">
            <a:avLst/>
          </a:prstGeom>
          <a:noFill/>
        </p:spPr>
        <p:txBody>
          <a:bodyPr wrap="square" rtlCol="0">
            <a:spAutoFit/>
          </a:bodyPr>
          <a:lstStyle/>
          <a:p>
            <a:r>
              <a:rPr lang="en-US" dirty="0"/>
              <a:t>Client 2</a:t>
            </a:r>
          </a:p>
        </p:txBody>
      </p:sp>
      <p:graphicFrame>
        <p:nvGraphicFramePr>
          <p:cNvPr id="18" name="Table 17"/>
          <p:cNvGraphicFramePr>
            <a:graphicFrameLocks noGrp="1"/>
          </p:cNvGraphicFramePr>
          <p:nvPr>
            <p:extLst/>
          </p:nvPr>
        </p:nvGraphicFramePr>
        <p:xfrm>
          <a:off x="10356295" y="3590915"/>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19" name="TextBox 18"/>
          <p:cNvSpPr txBox="1"/>
          <p:nvPr/>
        </p:nvSpPr>
        <p:spPr>
          <a:xfrm>
            <a:off x="10356295" y="3103945"/>
            <a:ext cx="1130784" cy="369332"/>
          </a:xfrm>
          <a:prstGeom prst="rect">
            <a:avLst/>
          </a:prstGeom>
          <a:noFill/>
        </p:spPr>
        <p:txBody>
          <a:bodyPr wrap="square" rtlCol="0">
            <a:spAutoFit/>
          </a:bodyPr>
          <a:lstStyle/>
          <a:p>
            <a:r>
              <a:rPr lang="en-US" dirty="0"/>
              <a:t>Client 3</a:t>
            </a:r>
          </a:p>
        </p:txBody>
      </p:sp>
      <p:sp>
        <p:nvSpPr>
          <p:cNvPr id="20" name="TextBox 19"/>
          <p:cNvSpPr txBox="1"/>
          <p:nvPr/>
        </p:nvSpPr>
        <p:spPr>
          <a:xfrm>
            <a:off x="2939969" y="1955347"/>
            <a:ext cx="1805651" cy="369332"/>
          </a:xfrm>
          <a:prstGeom prst="rect">
            <a:avLst/>
          </a:prstGeom>
          <a:noFill/>
        </p:spPr>
        <p:txBody>
          <a:bodyPr wrap="square" rtlCol="0">
            <a:spAutoFit/>
          </a:bodyPr>
          <a:lstStyle/>
          <a:p>
            <a:pPr algn="ctr"/>
            <a:r>
              <a:rPr lang="en-US" dirty="0"/>
              <a:t>Datacenter A</a:t>
            </a:r>
          </a:p>
        </p:txBody>
      </p:sp>
      <p:sp>
        <p:nvSpPr>
          <p:cNvPr id="21" name="Rounded Rectangle 20"/>
          <p:cNvSpPr/>
          <p:nvPr/>
        </p:nvSpPr>
        <p:spPr>
          <a:xfrm>
            <a:off x="7311342" y="1909824"/>
            <a:ext cx="2152892" cy="423633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7542836" y="2430684"/>
            <a:ext cx="1689904" cy="96069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42836" y="3727048"/>
            <a:ext cx="1689904" cy="96069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542836" y="5023412"/>
            <a:ext cx="1689904" cy="96069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42836" y="2430684"/>
            <a:ext cx="381965" cy="369332"/>
          </a:xfrm>
          <a:prstGeom prst="rect">
            <a:avLst/>
          </a:prstGeom>
          <a:noFill/>
          <a:ln>
            <a:solidFill>
              <a:schemeClr val="tx1"/>
            </a:solidFill>
          </a:ln>
        </p:spPr>
        <p:txBody>
          <a:bodyPr wrap="square" rtlCol="0">
            <a:spAutoFit/>
          </a:bodyPr>
          <a:lstStyle/>
          <a:p>
            <a:r>
              <a:rPr lang="en-US" dirty="0"/>
              <a:t>7</a:t>
            </a:r>
          </a:p>
        </p:txBody>
      </p:sp>
      <p:sp>
        <p:nvSpPr>
          <p:cNvPr id="26" name="TextBox 25"/>
          <p:cNvSpPr txBox="1"/>
          <p:nvPr/>
        </p:nvSpPr>
        <p:spPr>
          <a:xfrm>
            <a:off x="7542835" y="3721261"/>
            <a:ext cx="381965" cy="369332"/>
          </a:xfrm>
          <a:prstGeom prst="rect">
            <a:avLst/>
          </a:prstGeom>
          <a:noFill/>
          <a:ln>
            <a:solidFill>
              <a:schemeClr val="tx1"/>
            </a:solidFill>
          </a:ln>
        </p:spPr>
        <p:txBody>
          <a:bodyPr wrap="square" rtlCol="0">
            <a:spAutoFit/>
          </a:bodyPr>
          <a:lstStyle/>
          <a:p>
            <a:r>
              <a:rPr lang="en-US" dirty="0"/>
              <a:t>4</a:t>
            </a:r>
          </a:p>
        </p:txBody>
      </p:sp>
      <p:sp>
        <p:nvSpPr>
          <p:cNvPr id="27" name="TextBox 26"/>
          <p:cNvSpPr txBox="1"/>
          <p:nvPr/>
        </p:nvSpPr>
        <p:spPr>
          <a:xfrm>
            <a:off x="7542834" y="5023412"/>
            <a:ext cx="381965" cy="369332"/>
          </a:xfrm>
          <a:prstGeom prst="rect">
            <a:avLst/>
          </a:prstGeom>
          <a:noFill/>
          <a:ln>
            <a:solidFill>
              <a:schemeClr val="tx1"/>
            </a:solidFill>
          </a:ln>
        </p:spPr>
        <p:txBody>
          <a:bodyPr wrap="square" rtlCol="0">
            <a:spAutoFit/>
          </a:bodyPr>
          <a:lstStyle/>
          <a:p>
            <a:r>
              <a:rPr lang="en-US" dirty="0"/>
              <a:t>8</a:t>
            </a:r>
          </a:p>
        </p:txBody>
      </p:sp>
      <p:sp>
        <p:nvSpPr>
          <p:cNvPr id="28" name="TextBox 27"/>
          <p:cNvSpPr txBox="1"/>
          <p:nvPr/>
        </p:nvSpPr>
        <p:spPr>
          <a:xfrm>
            <a:off x="7719349" y="3103074"/>
            <a:ext cx="1336878" cy="369332"/>
          </a:xfrm>
          <a:prstGeom prst="rect">
            <a:avLst/>
          </a:prstGeom>
          <a:noFill/>
        </p:spPr>
        <p:txBody>
          <a:bodyPr wrap="square" rtlCol="0">
            <a:spAutoFit/>
          </a:bodyPr>
          <a:lstStyle/>
          <a:p>
            <a:pPr algn="ctr"/>
            <a:r>
              <a:rPr lang="en-US" dirty="0"/>
              <a:t>Slave</a:t>
            </a:r>
          </a:p>
        </p:txBody>
      </p:sp>
      <p:sp>
        <p:nvSpPr>
          <p:cNvPr id="29" name="TextBox 28"/>
          <p:cNvSpPr txBox="1"/>
          <p:nvPr/>
        </p:nvSpPr>
        <p:spPr>
          <a:xfrm>
            <a:off x="7719349" y="4318414"/>
            <a:ext cx="1336878" cy="369332"/>
          </a:xfrm>
          <a:prstGeom prst="rect">
            <a:avLst/>
          </a:prstGeom>
          <a:noFill/>
        </p:spPr>
        <p:txBody>
          <a:bodyPr wrap="square" rtlCol="0">
            <a:spAutoFit/>
          </a:bodyPr>
          <a:lstStyle/>
          <a:p>
            <a:pPr algn="ctr"/>
            <a:r>
              <a:rPr lang="en-US" dirty="0"/>
              <a:t>Slave</a:t>
            </a:r>
          </a:p>
        </p:txBody>
      </p:sp>
      <p:sp>
        <p:nvSpPr>
          <p:cNvPr id="30" name="TextBox 29"/>
          <p:cNvSpPr txBox="1"/>
          <p:nvPr/>
        </p:nvSpPr>
        <p:spPr>
          <a:xfrm>
            <a:off x="7719349" y="5667922"/>
            <a:ext cx="1336878" cy="369332"/>
          </a:xfrm>
          <a:prstGeom prst="rect">
            <a:avLst/>
          </a:prstGeom>
          <a:noFill/>
        </p:spPr>
        <p:txBody>
          <a:bodyPr wrap="square" rtlCol="0">
            <a:spAutoFit/>
          </a:bodyPr>
          <a:lstStyle/>
          <a:p>
            <a:pPr algn="ctr"/>
            <a:r>
              <a:rPr lang="en-US" dirty="0"/>
              <a:t>Master</a:t>
            </a:r>
          </a:p>
        </p:txBody>
      </p:sp>
      <p:sp>
        <p:nvSpPr>
          <p:cNvPr id="31" name="TextBox 30"/>
          <p:cNvSpPr txBox="1"/>
          <p:nvPr/>
        </p:nvSpPr>
        <p:spPr>
          <a:xfrm>
            <a:off x="7484962" y="1955347"/>
            <a:ext cx="1805651" cy="369332"/>
          </a:xfrm>
          <a:prstGeom prst="rect">
            <a:avLst/>
          </a:prstGeom>
          <a:noFill/>
        </p:spPr>
        <p:txBody>
          <a:bodyPr wrap="square" rtlCol="0">
            <a:spAutoFit/>
          </a:bodyPr>
          <a:lstStyle/>
          <a:p>
            <a:pPr algn="ctr"/>
            <a:r>
              <a:rPr lang="en-US" dirty="0"/>
              <a:t>Datacenter B</a:t>
            </a:r>
          </a:p>
        </p:txBody>
      </p:sp>
      <p:cxnSp>
        <p:nvCxnSpPr>
          <p:cNvPr id="33" name="Straight Arrow Connector 32"/>
          <p:cNvCxnSpPr>
            <a:endCxn id="35" idx="1"/>
          </p:cNvCxnSpPr>
          <p:nvPr/>
        </p:nvCxnSpPr>
        <p:spPr>
          <a:xfrm flipV="1">
            <a:off x="1574157" y="2888188"/>
            <a:ext cx="1861431" cy="214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95854" y="2732684"/>
            <a:ext cx="710878" cy="369332"/>
          </a:xfrm>
          <a:prstGeom prst="rect">
            <a:avLst/>
          </a:prstGeom>
          <a:noFill/>
        </p:spPr>
        <p:txBody>
          <a:bodyPr wrap="square" rtlCol="0">
            <a:spAutoFit/>
          </a:bodyPr>
          <a:lstStyle/>
          <a:p>
            <a:r>
              <a:rPr lang="en-US" dirty="0"/>
              <a:t>W(a)</a:t>
            </a:r>
          </a:p>
        </p:txBody>
      </p:sp>
      <p:graphicFrame>
        <p:nvGraphicFramePr>
          <p:cNvPr id="35" name="Table 34"/>
          <p:cNvGraphicFramePr>
            <a:graphicFrameLocks noGrp="1"/>
          </p:cNvGraphicFramePr>
          <p:nvPr>
            <p:extLst/>
          </p:nvPr>
        </p:nvGraphicFramePr>
        <p:xfrm>
          <a:off x="3435588" y="2702768"/>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37" name="TextBox 36"/>
          <p:cNvSpPr txBox="1"/>
          <p:nvPr/>
        </p:nvSpPr>
        <p:spPr>
          <a:xfrm>
            <a:off x="2999769" y="2432610"/>
            <a:ext cx="381965" cy="369332"/>
          </a:xfrm>
          <a:prstGeom prst="rect">
            <a:avLst/>
          </a:prstGeom>
          <a:noFill/>
          <a:ln>
            <a:solidFill>
              <a:schemeClr val="tx1"/>
            </a:solidFill>
          </a:ln>
        </p:spPr>
        <p:txBody>
          <a:bodyPr wrap="square" rtlCol="0">
            <a:spAutoFit/>
          </a:bodyPr>
          <a:lstStyle/>
          <a:p>
            <a:r>
              <a:rPr lang="en-US" dirty="0">
                <a:solidFill>
                  <a:schemeClr val="bg1"/>
                </a:solidFill>
              </a:rPr>
              <a:t>8</a:t>
            </a:r>
          </a:p>
        </p:txBody>
      </p:sp>
      <p:graphicFrame>
        <p:nvGraphicFramePr>
          <p:cNvPr id="39" name="Table 38"/>
          <p:cNvGraphicFramePr>
            <a:graphicFrameLocks noGrp="1"/>
          </p:cNvGraphicFramePr>
          <p:nvPr>
            <p:extLst/>
          </p:nvPr>
        </p:nvGraphicFramePr>
        <p:xfrm>
          <a:off x="3447326" y="2702768"/>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cxnSp>
        <p:nvCxnSpPr>
          <p:cNvPr id="41" name="Straight Arrow Connector 40"/>
          <p:cNvCxnSpPr>
            <a:endCxn id="17" idx="3"/>
          </p:cNvCxnSpPr>
          <p:nvPr/>
        </p:nvCxnSpPr>
        <p:spPr>
          <a:xfrm flipH="1">
            <a:off x="1428670" y="3073608"/>
            <a:ext cx="1951136" cy="1499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74157" y="3721261"/>
            <a:ext cx="648182" cy="369332"/>
          </a:xfrm>
          <a:prstGeom prst="rect">
            <a:avLst/>
          </a:prstGeom>
          <a:noFill/>
        </p:spPr>
        <p:txBody>
          <a:bodyPr wrap="square" rtlCol="0">
            <a:spAutoFit/>
          </a:bodyPr>
          <a:lstStyle/>
          <a:p>
            <a:r>
              <a:rPr lang="en-US" dirty="0"/>
              <a:t>R(a)</a:t>
            </a:r>
          </a:p>
        </p:txBody>
      </p:sp>
      <p:graphicFrame>
        <p:nvGraphicFramePr>
          <p:cNvPr id="43" name="Table 42"/>
          <p:cNvGraphicFramePr>
            <a:graphicFrameLocks noGrp="1"/>
          </p:cNvGraphicFramePr>
          <p:nvPr>
            <p:extLst/>
          </p:nvPr>
        </p:nvGraphicFramePr>
        <p:xfrm>
          <a:off x="299816" y="4877631"/>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nvPr>
        </p:nvGraphicFramePr>
        <p:xfrm>
          <a:off x="3447326" y="3995405"/>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cxnSp>
        <p:nvCxnSpPr>
          <p:cNvPr id="46" name="Straight Arrow Connector 45"/>
          <p:cNvCxnSpPr/>
          <p:nvPr/>
        </p:nvCxnSpPr>
        <p:spPr>
          <a:xfrm flipV="1">
            <a:off x="1428670" y="4318414"/>
            <a:ext cx="1951136" cy="742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88287" y="4970268"/>
            <a:ext cx="716585" cy="369332"/>
          </a:xfrm>
          <a:prstGeom prst="rect">
            <a:avLst/>
          </a:prstGeom>
          <a:noFill/>
        </p:spPr>
        <p:txBody>
          <a:bodyPr wrap="square" rtlCol="0">
            <a:spAutoFit/>
          </a:bodyPr>
          <a:lstStyle/>
          <a:p>
            <a:r>
              <a:rPr lang="en-US" dirty="0"/>
              <a:t>W(b)</a:t>
            </a:r>
          </a:p>
        </p:txBody>
      </p:sp>
      <p:cxnSp>
        <p:nvCxnSpPr>
          <p:cNvPr id="49" name="Straight Arrow Connector 48"/>
          <p:cNvCxnSpPr/>
          <p:nvPr/>
        </p:nvCxnSpPr>
        <p:spPr>
          <a:xfrm flipV="1">
            <a:off x="4578110" y="2888188"/>
            <a:ext cx="2436148" cy="22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428670" y="2995631"/>
            <a:ext cx="2018656" cy="2921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51"/>
          <p:cNvGraphicFramePr>
            <a:graphicFrameLocks noGrp="1"/>
          </p:cNvGraphicFramePr>
          <p:nvPr>
            <p:extLst/>
          </p:nvPr>
        </p:nvGraphicFramePr>
        <p:xfrm>
          <a:off x="263162" y="2919582"/>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53" name="TextBox 52"/>
          <p:cNvSpPr txBox="1"/>
          <p:nvPr/>
        </p:nvSpPr>
        <p:spPr>
          <a:xfrm>
            <a:off x="2999770" y="3711612"/>
            <a:ext cx="381965" cy="369332"/>
          </a:xfrm>
          <a:prstGeom prst="rect">
            <a:avLst/>
          </a:prstGeom>
          <a:noFill/>
          <a:ln>
            <a:solidFill>
              <a:schemeClr val="tx1"/>
            </a:solidFill>
          </a:ln>
        </p:spPr>
        <p:txBody>
          <a:bodyPr wrap="square" rtlCol="0">
            <a:spAutoFit/>
          </a:bodyPr>
          <a:lstStyle/>
          <a:p>
            <a:r>
              <a:rPr lang="en-US" dirty="0">
                <a:solidFill>
                  <a:schemeClr val="bg1"/>
                </a:solidFill>
              </a:rPr>
              <a:t>5</a:t>
            </a:r>
          </a:p>
        </p:txBody>
      </p:sp>
      <p:graphicFrame>
        <p:nvGraphicFramePr>
          <p:cNvPr id="54" name="Table 53"/>
          <p:cNvGraphicFramePr>
            <a:graphicFrameLocks noGrp="1"/>
          </p:cNvGraphicFramePr>
          <p:nvPr>
            <p:extLst/>
          </p:nvPr>
        </p:nvGraphicFramePr>
        <p:xfrm>
          <a:off x="3449253" y="3985756"/>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cxnSp>
        <p:nvCxnSpPr>
          <p:cNvPr id="56" name="Straight Arrow Connector 55"/>
          <p:cNvCxnSpPr>
            <a:stCxn id="54" idx="3"/>
          </p:cNvCxnSpPr>
          <p:nvPr/>
        </p:nvCxnSpPr>
        <p:spPr>
          <a:xfrm>
            <a:off x="4580037" y="4171176"/>
            <a:ext cx="2434221" cy="7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428670" y="4178461"/>
            <a:ext cx="2018656" cy="697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Table 59"/>
          <p:cNvGraphicFramePr>
            <a:graphicFrameLocks noGrp="1"/>
          </p:cNvGraphicFramePr>
          <p:nvPr>
            <p:extLst/>
          </p:nvPr>
        </p:nvGraphicFramePr>
        <p:xfrm>
          <a:off x="301743" y="4867981"/>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extLst/>
          </p:nvPr>
        </p:nvGraphicFramePr>
        <p:xfrm>
          <a:off x="8023182" y="3964533"/>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3" name="Table 62"/>
          <p:cNvGraphicFramePr>
            <a:graphicFrameLocks noGrp="1"/>
          </p:cNvGraphicFramePr>
          <p:nvPr>
            <p:extLst/>
          </p:nvPr>
        </p:nvGraphicFramePr>
        <p:xfrm>
          <a:off x="5405375" y="2334309"/>
          <a:ext cx="1130784" cy="370840"/>
        </p:xfrm>
        <a:graphic>
          <a:graphicData uri="http://schemas.openxmlformats.org/drawingml/2006/table">
            <a:tbl>
              <a:tblPr firstRow="1" bandRow="1">
                <a:tableStyleId>{2D5ABB26-0587-4C30-8999-92F81FD0307C}</a:tableStyleId>
              </a:tblPr>
              <a:tblGrid>
                <a:gridCol w="282696">
                  <a:extLst>
                    <a:ext uri="{9D8B030D-6E8A-4147-A177-3AD203B41FA5}">
                      <a16:colId xmlns:a16="http://schemas.microsoft.com/office/drawing/2014/main" val="20000"/>
                    </a:ext>
                  </a:extLst>
                </a:gridCol>
                <a:gridCol w="282696">
                  <a:extLst>
                    <a:ext uri="{9D8B030D-6E8A-4147-A177-3AD203B41FA5}">
                      <a16:colId xmlns:a16="http://schemas.microsoft.com/office/drawing/2014/main" val="20001"/>
                    </a:ext>
                  </a:extLst>
                </a:gridCol>
                <a:gridCol w="282696">
                  <a:extLst>
                    <a:ext uri="{9D8B030D-6E8A-4147-A177-3AD203B41FA5}">
                      <a16:colId xmlns:a16="http://schemas.microsoft.com/office/drawing/2014/main" val="20002"/>
                    </a:ext>
                  </a:extLst>
                </a:gridCol>
                <a:gridCol w="282696">
                  <a:extLst>
                    <a:ext uri="{9D8B030D-6E8A-4147-A177-3AD203B41FA5}">
                      <a16:colId xmlns:a16="http://schemas.microsoft.com/office/drawing/2014/main" val="20003"/>
                    </a:ext>
                  </a:extLst>
                </a:gridCol>
              </a:tblGrid>
              <a:tr h="370840">
                <a:tc>
                  <a:txBody>
                    <a:bodyPr/>
                    <a:lstStyle/>
                    <a:p>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64" name="TextBox 63"/>
          <p:cNvSpPr txBox="1"/>
          <p:nvPr/>
        </p:nvSpPr>
        <p:spPr>
          <a:xfrm>
            <a:off x="5622884" y="2928490"/>
            <a:ext cx="1261641" cy="369332"/>
          </a:xfrm>
          <a:prstGeom prst="rect">
            <a:avLst/>
          </a:prstGeom>
          <a:noFill/>
        </p:spPr>
        <p:txBody>
          <a:bodyPr wrap="square" rtlCol="0">
            <a:spAutoFit/>
          </a:bodyPr>
          <a:lstStyle/>
          <a:p>
            <a:r>
              <a:rPr lang="en-US" dirty="0"/>
              <a:t>Delayed!</a:t>
            </a:r>
          </a:p>
        </p:txBody>
      </p:sp>
      <p:cxnSp>
        <p:nvCxnSpPr>
          <p:cNvPr id="66" name="Straight Arrow Connector 65"/>
          <p:cNvCxnSpPr/>
          <p:nvPr/>
        </p:nvCxnSpPr>
        <p:spPr>
          <a:xfrm flipH="1">
            <a:off x="9290613" y="3961755"/>
            <a:ext cx="1065682" cy="209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536573" y="3737936"/>
            <a:ext cx="702844" cy="369332"/>
          </a:xfrm>
          <a:prstGeom prst="rect">
            <a:avLst/>
          </a:prstGeom>
          <a:noFill/>
        </p:spPr>
        <p:txBody>
          <a:bodyPr wrap="square" rtlCol="0">
            <a:spAutoFit/>
          </a:bodyPr>
          <a:lstStyle/>
          <a:p>
            <a:r>
              <a:rPr lang="en-US" dirty="0"/>
              <a:t>R(b)</a:t>
            </a:r>
          </a:p>
        </p:txBody>
      </p:sp>
      <p:sp>
        <p:nvSpPr>
          <p:cNvPr id="68" name="TextBox 67"/>
          <p:cNvSpPr txBox="1"/>
          <p:nvPr/>
        </p:nvSpPr>
        <p:spPr>
          <a:xfrm>
            <a:off x="7544763" y="3711613"/>
            <a:ext cx="381965" cy="369332"/>
          </a:xfrm>
          <a:prstGeom prst="rect">
            <a:avLst/>
          </a:prstGeom>
          <a:noFill/>
          <a:ln>
            <a:solidFill>
              <a:schemeClr val="tx1"/>
            </a:solidFill>
          </a:ln>
        </p:spPr>
        <p:txBody>
          <a:bodyPr wrap="square" rtlCol="0">
            <a:spAutoFit/>
          </a:bodyPr>
          <a:lstStyle/>
          <a:p>
            <a:r>
              <a:rPr lang="en-US" dirty="0">
                <a:solidFill>
                  <a:schemeClr val="bg1"/>
                </a:solidFill>
              </a:rPr>
              <a:t>5</a:t>
            </a:r>
          </a:p>
        </p:txBody>
      </p:sp>
      <p:sp>
        <p:nvSpPr>
          <p:cNvPr id="69" name="TextBox 68"/>
          <p:cNvSpPr txBox="1"/>
          <p:nvPr/>
        </p:nvSpPr>
        <p:spPr>
          <a:xfrm>
            <a:off x="10012101" y="4207397"/>
            <a:ext cx="344194"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t>5</a:t>
            </a:r>
          </a:p>
        </p:txBody>
      </p:sp>
      <p:sp>
        <p:nvSpPr>
          <p:cNvPr id="70" name="TextBox 69"/>
          <p:cNvSpPr txBox="1"/>
          <p:nvPr/>
        </p:nvSpPr>
        <p:spPr>
          <a:xfrm>
            <a:off x="10643894" y="4207397"/>
            <a:ext cx="344194"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t>0</a:t>
            </a:r>
          </a:p>
        </p:txBody>
      </p:sp>
      <p:sp>
        <p:nvSpPr>
          <p:cNvPr id="71" name="TextBox 70"/>
          <p:cNvSpPr txBox="1"/>
          <p:nvPr/>
        </p:nvSpPr>
        <p:spPr>
          <a:xfrm>
            <a:off x="10356296" y="4207397"/>
            <a:ext cx="257690" cy="366002"/>
          </a:xfrm>
          <a:prstGeom prst="rect">
            <a:avLst/>
          </a:prstGeom>
          <a:noFill/>
        </p:spPr>
        <p:txBody>
          <a:bodyPr wrap="square" rtlCol="0">
            <a:spAutoFit/>
          </a:bodyPr>
          <a:lstStyle/>
          <a:p>
            <a:r>
              <a:rPr lang="en-US" dirty="0"/>
              <a:t>≥</a:t>
            </a:r>
          </a:p>
        </p:txBody>
      </p:sp>
      <p:cxnSp>
        <p:nvCxnSpPr>
          <p:cNvPr id="73" name="Straight Arrow Connector 72"/>
          <p:cNvCxnSpPr>
            <a:stCxn id="68" idx="2"/>
            <a:endCxn id="69" idx="1"/>
          </p:cNvCxnSpPr>
          <p:nvPr/>
        </p:nvCxnSpPr>
        <p:spPr>
          <a:xfrm>
            <a:off x="7735746" y="4080945"/>
            <a:ext cx="2276355" cy="31111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70" idx="0"/>
          </p:cNvCxnSpPr>
          <p:nvPr/>
        </p:nvCxnSpPr>
        <p:spPr>
          <a:xfrm flipH="1">
            <a:off x="10815991" y="3961755"/>
            <a:ext cx="87361" cy="2456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8" idx="1"/>
          </p:cNvCxnSpPr>
          <p:nvPr/>
        </p:nvCxnSpPr>
        <p:spPr>
          <a:xfrm flipV="1">
            <a:off x="9056227" y="3776335"/>
            <a:ext cx="1300068" cy="219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9" name="Table 78"/>
          <p:cNvGraphicFramePr>
            <a:graphicFrameLocks noGrp="1"/>
          </p:cNvGraphicFramePr>
          <p:nvPr>
            <p:extLst/>
          </p:nvPr>
        </p:nvGraphicFramePr>
        <p:xfrm>
          <a:off x="10358221" y="3581268"/>
          <a:ext cx="1130784" cy="370840"/>
        </p:xfrm>
        <a:graphic>
          <a:graphicData uri="http://schemas.openxmlformats.org/drawingml/2006/table">
            <a:tbl>
              <a:tblPr firstRow="1" bandRow="1">
                <a:tableStyleId>{2D5ABB26-0587-4C30-8999-92F81FD0307C}</a:tableStyleId>
              </a:tblPr>
              <a:tblGrid>
                <a:gridCol w="376928">
                  <a:extLst>
                    <a:ext uri="{9D8B030D-6E8A-4147-A177-3AD203B41FA5}">
                      <a16:colId xmlns:a16="http://schemas.microsoft.com/office/drawing/2014/main" val="20000"/>
                    </a:ext>
                  </a:extLst>
                </a:gridCol>
                <a:gridCol w="376928">
                  <a:extLst>
                    <a:ext uri="{9D8B030D-6E8A-4147-A177-3AD203B41FA5}">
                      <a16:colId xmlns:a16="http://schemas.microsoft.com/office/drawing/2014/main" val="20001"/>
                    </a:ext>
                  </a:extLst>
                </a:gridCol>
                <a:gridCol w="376928">
                  <a:extLst>
                    <a:ext uri="{9D8B030D-6E8A-4147-A177-3AD203B41FA5}">
                      <a16:colId xmlns:a16="http://schemas.microsoft.com/office/drawing/2014/main" val="20002"/>
                    </a:ext>
                  </a:extLst>
                </a:gridCol>
              </a:tblGrid>
              <a:tr h="370840">
                <a:tc>
                  <a:txBody>
                    <a:bodyPr/>
                    <a:lstStyle/>
                    <a:p>
                      <a:r>
                        <a:rPr lang="en-US"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80" name="Slide Number Placeholder 79"/>
          <p:cNvSpPr>
            <a:spLocks noGrp="1"/>
          </p:cNvSpPr>
          <p:nvPr>
            <p:ph type="sldNum" sz="quarter" idx="12"/>
          </p:nvPr>
        </p:nvSpPr>
        <p:spPr/>
        <p:txBody>
          <a:bodyPr/>
          <a:lstStyle/>
          <a:p>
            <a:fld id="{049BDC63-84F4-4051-8BF3-CCC7CE81DE95}" type="slidenum">
              <a:rPr lang="en-US" smtClean="0"/>
              <a:t>10</a:t>
            </a:fld>
            <a:endParaRPr lang="en-US" dirty="0"/>
          </a:p>
        </p:txBody>
      </p:sp>
      <p:sp>
        <p:nvSpPr>
          <p:cNvPr id="81" name="TextBox 80"/>
          <p:cNvSpPr txBox="1"/>
          <p:nvPr/>
        </p:nvSpPr>
        <p:spPr>
          <a:xfrm>
            <a:off x="6940019" y="6400800"/>
            <a:ext cx="4048069" cy="307777"/>
          </a:xfrm>
          <a:prstGeom prst="rect">
            <a:avLst/>
          </a:prstGeom>
          <a:noFill/>
        </p:spPr>
        <p:txBody>
          <a:bodyPr wrap="square" rtlCol="0">
            <a:spAutoFit/>
          </a:bodyPr>
          <a:lstStyle/>
          <a:p>
            <a:r>
              <a:rPr lang="en-US" sz="1400" dirty="0"/>
              <a:t>Reproduced from Syed Akbar </a:t>
            </a:r>
            <a:r>
              <a:rPr lang="en-US" sz="1400" dirty="0" err="1"/>
              <a:t>Mehd’s</a:t>
            </a:r>
            <a:r>
              <a:rPr lang="en-US" sz="1400" dirty="0"/>
              <a:t> presentation</a:t>
            </a:r>
          </a:p>
        </p:txBody>
      </p:sp>
    </p:spTree>
    <p:extLst>
      <p:ext uri="{BB962C8B-B14F-4D97-AF65-F5344CB8AC3E}">
        <p14:creationId xmlns:p14="http://schemas.microsoft.com/office/powerpoint/2010/main" val="36749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xit" presetSubtype="0" fill="hold" grpId="0" nodeType="withEffect">
                                  <p:stCondLst>
                                    <p:cond delay="0"/>
                                  </p:stCondLst>
                                  <p:childTnLst>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500"/>
                                        <p:tgtEl>
                                          <p:spTgt spid="7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0" presetClass="entr" presetSubtype="0" fill="hold"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fade">
                                      <p:cBhvr>
                                        <p:cTn id="128" dur="500"/>
                                        <p:tgtEl>
                                          <p:spTgt spid="77"/>
                                        </p:tgtEl>
                                      </p:cBhvr>
                                    </p:animEffect>
                                  </p:childTnLst>
                                </p:cTn>
                              </p:par>
                              <p:par>
                                <p:cTn id="129" presetID="10" presetClass="entr" presetSubtype="0" fill="hold" nodeType="withEffect">
                                  <p:stCondLst>
                                    <p:cond delay="0"/>
                                  </p:stCondLst>
                                  <p:childTnLst>
                                    <p:set>
                                      <p:cBhvr>
                                        <p:cTn id="130" dur="1" fill="hold">
                                          <p:stCondLst>
                                            <p:cond delay="0"/>
                                          </p:stCondLst>
                                        </p:cTn>
                                        <p:tgtEl>
                                          <p:spTgt spid="79"/>
                                        </p:tgtEl>
                                        <p:attrNameLst>
                                          <p:attrName>style.visibility</p:attrName>
                                        </p:attrNameLst>
                                      </p:cBhvr>
                                      <p:to>
                                        <p:strVal val="visible"/>
                                      </p:to>
                                    </p:set>
                                    <p:animEffect transition="in" filter="fade">
                                      <p:cBhvr>
                                        <p:cTn id="13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6" grpId="0" animBg="1"/>
      <p:bldP spid="34" grpId="0"/>
      <p:bldP spid="37" grpId="0" animBg="1"/>
      <p:bldP spid="42" grpId="0"/>
      <p:bldP spid="47" grpId="0"/>
      <p:bldP spid="53" grpId="0" animBg="1"/>
      <p:bldP spid="64" grpId="0"/>
      <p:bldP spid="67" grpId="0"/>
      <p:bldP spid="68" grpId="0" animBg="1"/>
      <p:bldP spid="69" grpId="0" animBg="1"/>
      <p:bldP spid="70" grpId="0" animBg="1"/>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 Timestamp Compression</a:t>
            </a:r>
          </a:p>
        </p:txBody>
      </p:sp>
      <p:sp>
        <p:nvSpPr>
          <p:cNvPr id="3" name="Content Placeholder 2"/>
          <p:cNvSpPr>
            <a:spLocks noGrp="1"/>
          </p:cNvSpPr>
          <p:nvPr>
            <p:ph idx="1"/>
          </p:nvPr>
        </p:nvSpPr>
        <p:spPr>
          <a:xfrm>
            <a:off x="1103311" y="1444752"/>
            <a:ext cx="10598694" cy="5048645"/>
          </a:xfrm>
        </p:spPr>
        <p:txBody>
          <a:bodyPr>
            <a:normAutofit fontScale="77500" lnSpcReduction="20000"/>
          </a:bodyPr>
          <a:lstStyle/>
          <a:p>
            <a:r>
              <a:rPr lang="en-US" sz="2600" dirty="0"/>
              <a:t>Structural Compression: map shards to n values and store max shardstamp at each of the n spots</a:t>
            </a:r>
          </a:p>
          <a:p>
            <a:pPr lvl="1"/>
            <a:r>
              <a:rPr lang="en-US" dirty="0"/>
              <a:t>Ex.) n = 3</a:t>
            </a:r>
          </a:p>
          <a:p>
            <a:pPr marL="457200" lvl="1" indent="0">
              <a:buNone/>
            </a:pPr>
            <a:endParaRPr lang="en-US" dirty="0"/>
          </a:p>
          <a:p>
            <a:pPr marL="0" indent="0">
              <a:buNone/>
            </a:pPr>
            <a:endParaRPr lang="en-US" dirty="0"/>
          </a:p>
          <a:p>
            <a:endParaRPr lang="en-US" dirty="0"/>
          </a:p>
          <a:p>
            <a:r>
              <a:rPr lang="en-US" sz="2600" dirty="0"/>
              <a:t>Temporal Compression: Notice that recent shardstamps are more likely to create incorrect dependencies so keep track of n-1 most recent shardstamps and group all other shards into the last timestamp</a:t>
            </a:r>
          </a:p>
          <a:p>
            <a:pPr lvl="1"/>
            <a:r>
              <a:rPr lang="en-US" dirty="0"/>
              <a:t>Ex.) n = 3</a:t>
            </a:r>
          </a:p>
          <a:p>
            <a:pPr marL="457200" lvl="1" indent="0">
              <a:buNone/>
            </a:pPr>
            <a:endParaRPr lang="en-US" dirty="0"/>
          </a:p>
          <a:p>
            <a:endParaRPr lang="en-US" dirty="0"/>
          </a:p>
          <a:p>
            <a:endParaRPr lang="en-US" dirty="0"/>
          </a:p>
          <a:p>
            <a:endParaRPr lang="en-US" dirty="0"/>
          </a:p>
          <a:p>
            <a:endParaRPr lang="en-US" dirty="0"/>
          </a:p>
          <a:p>
            <a:r>
              <a:rPr lang="en-US" sz="2600" dirty="0"/>
              <a:t>DC-Isolation: System is still causally dependent if distinct causal timestamps are used at each datacenter</a:t>
            </a:r>
          </a:p>
        </p:txBody>
      </p:sp>
      <p:sp>
        <p:nvSpPr>
          <p:cNvPr id="4" name="Rectangle 3"/>
          <p:cNvSpPr/>
          <p:nvPr/>
        </p:nvSpPr>
        <p:spPr>
          <a:xfrm>
            <a:off x="3267075" y="1816815"/>
            <a:ext cx="752475" cy="371471"/>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267075" y="1816811"/>
            <a:ext cx="742950" cy="369332"/>
          </a:xfrm>
          <a:prstGeom prst="rect">
            <a:avLst/>
          </a:prstGeom>
          <a:solidFill>
            <a:schemeClr val="accent1">
              <a:lumMod val="60000"/>
              <a:lumOff val="40000"/>
            </a:schemeClr>
          </a:solidFill>
        </p:spPr>
        <p:txBody>
          <a:bodyPr wrap="square" rtlCol="0">
            <a:spAutoFit/>
          </a:bodyPr>
          <a:lstStyle/>
          <a:p>
            <a:pPr algn="ctr"/>
            <a:r>
              <a:rPr lang="en-US" dirty="0"/>
              <a:t>12</a:t>
            </a:r>
          </a:p>
        </p:txBody>
      </p:sp>
      <p:sp>
        <p:nvSpPr>
          <p:cNvPr id="17" name="Rectangle 16"/>
          <p:cNvSpPr/>
          <p:nvPr/>
        </p:nvSpPr>
        <p:spPr>
          <a:xfrm>
            <a:off x="4021360" y="1818743"/>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4032935" y="1818739"/>
            <a:ext cx="742950" cy="369332"/>
          </a:xfrm>
          <a:prstGeom prst="rect">
            <a:avLst/>
          </a:prstGeom>
          <a:solidFill>
            <a:schemeClr val="accent2">
              <a:lumMod val="40000"/>
              <a:lumOff val="60000"/>
            </a:schemeClr>
          </a:solidFill>
        </p:spPr>
        <p:txBody>
          <a:bodyPr wrap="square" rtlCol="0">
            <a:spAutoFit/>
          </a:bodyPr>
          <a:lstStyle/>
          <a:p>
            <a:pPr algn="ctr"/>
            <a:r>
              <a:rPr lang="en-US" dirty="0"/>
              <a:t>972</a:t>
            </a:r>
          </a:p>
        </p:txBody>
      </p:sp>
      <p:sp>
        <p:nvSpPr>
          <p:cNvPr id="19" name="Rectangle 18"/>
          <p:cNvSpPr/>
          <p:nvPr/>
        </p:nvSpPr>
        <p:spPr>
          <a:xfrm>
            <a:off x="4775645" y="1820671"/>
            <a:ext cx="752475" cy="371471"/>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4775645" y="1820667"/>
            <a:ext cx="742950" cy="369332"/>
          </a:xfrm>
          <a:prstGeom prst="rect">
            <a:avLst/>
          </a:prstGeom>
          <a:solidFill>
            <a:schemeClr val="accent6">
              <a:lumMod val="20000"/>
              <a:lumOff val="80000"/>
            </a:schemeClr>
          </a:solidFill>
        </p:spPr>
        <p:txBody>
          <a:bodyPr wrap="square" rtlCol="0">
            <a:spAutoFit/>
          </a:bodyPr>
          <a:lstStyle/>
          <a:p>
            <a:pPr algn="ctr"/>
            <a:r>
              <a:rPr lang="en-US" dirty="0"/>
              <a:t>10</a:t>
            </a:r>
          </a:p>
        </p:txBody>
      </p:sp>
      <p:sp>
        <p:nvSpPr>
          <p:cNvPr id="21" name="Rectangle 20"/>
          <p:cNvSpPr/>
          <p:nvPr/>
        </p:nvSpPr>
        <p:spPr>
          <a:xfrm>
            <a:off x="5529930" y="1822600"/>
            <a:ext cx="752475" cy="371471"/>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529930" y="1822596"/>
            <a:ext cx="742950" cy="369332"/>
          </a:xfrm>
          <a:prstGeom prst="rect">
            <a:avLst/>
          </a:prstGeom>
          <a:solidFill>
            <a:schemeClr val="accent1">
              <a:lumMod val="60000"/>
              <a:lumOff val="40000"/>
            </a:schemeClr>
          </a:solidFill>
        </p:spPr>
        <p:txBody>
          <a:bodyPr wrap="square" rtlCol="0">
            <a:spAutoFit/>
          </a:bodyPr>
          <a:lstStyle/>
          <a:p>
            <a:pPr algn="ctr"/>
            <a:r>
              <a:rPr lang="en-US" dirty="0"/>
              <a:t>12</a:t>
            </a:r>
          </a:p>
        </p:txBody>
      </p:sp>
      <p:sp>
        <p:nvSpPr>
          <p:cNvPr id="23" name="Rectangle 22"/>
          <p:cNvSpPr/>
          <p:nvPr/>
        </p:nvSpPr>
        <p:spPr>
          <a:xfrm>
            <a:off x="6284215" y="1824532"/>
            <a:ext cx="752475" cy="369539"/>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6284215" y="1824528"/>
            <a:ext cx="742950" cy="369332"/>
          </a:xfrm>
          <a:prstGeom prst="rect">
            <a:avLst/>
          </a:prstGeom>
          <a:solidFill>
            <a:schemeClr val="accent2">
              <a:lumMod val="40000"/>
              <a:lumOff val="60000"/>
            </a:schemeClr>
          </a:solidFill>
        </p:spPr>
        <p:txBody>
          <a:bodyPr wrap="square" rtlCol="0">
            <a:spAutoFit/>
          </a:bodyPr>
          <a:lstStyle/>
          <a:p>
            <a:pPr algn="ctr"/>
            <a:r>
              <a:rPr lang="en-US" dirty="0"/>
              <a:t>9</a:t>
            </a:r>
          </a:p>
        </p:txBody>
      </p:sp>
      <p:sp>
        <p:nvSpPr>
          <p:cNvPr id="27" name="Rectangle 26"/>
          <p:cNvSpPr/>
          <p:nvPr/>
        </p:nvSpPr>
        <p:spPr>
          <a:xfrm>
            <a:off x="7052006" y="1816814"/>
            <a:ext cx="752475" cy="371471"/>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7052006" y="1816810"/>
            <a:ext cx="742950" cy="369332"/>
          </a:xfrm>
          <a:prstGeom prst="rect">
            <a:avLst/>
          </a:prstGeom>
          <a:solidFill>
            <a:schemeClr val="accent6">
              <a:lumMod val="20000"/>
              <a:lumOff val="80000"/>
            </a:schemeClr>
          </a:solidFill>
        </p:spPr>
        <p:txBody>
          <a:bodyPr wrap="square" rtlCol="0">
            <a:spAutoFit/>
          </a:bodyPr>
          <a:lstStyle/>
          <a:p>
            <a:pPr algn="ctr"/>
            <a:r>
              <a:rPr lang="en-US" dirty="0"/>
              <a:t>11</a:t>
            </a:r>
          </a:p>
        </p:txBody>
      </p:sp>
      <p:sp>
        <p:nvSpPr>
          <p:cNvPr id="29" name="Rectangle 28"/>
          <p:cNvSpPr/>
          <p:nvPr/>
        </p:nvSpPr>
        <p:spPr>
          <a:xfrm>
            <a:off x="4411050" y="2347323"/>
            <a:ext cx="752475" cy="369539"/>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4411050" y="2347319"/>
            <a:ext cx="742950" cy="369332"/>
          </a:xfrm>
          <a:prstGeom prst="rect">
            <a:avLst/>
          </a:prstGeom>
          <a:solidFill>
            <a:schemeClr val="accent1">
              <a:lumMod val="60000"/>
              <a:lumOff val="40000"/>
            </a:schemeClr>
          </a:solidFill>
        </p:spPr>
        <p:txBody>
          <a:bodyPr wrap="square" rtlCol="0">
            <a:spAutoFit/>
          </a:bodyPr>
          <a:lstStyle/>
          <a:p>
            <a:pPr algn="ctr"/>
            <a:r>
              <a:rPr lang="en-US" dirty="0"/>
              <a:t>12</a:t>
            </a:r>
          </a:p>
        </p:txBody>
      </p:sp>
      <p:sp>
        <p:nvSpPr>
          <p:cNvPr id="31" name="Rectangle 30"/>
          <p:cNvSpPr/>
          <p:nvPr/>
        </p:nvSpPr>
        <p:spPr>
          <a:xfrm>
            <a:off x="5165335" y="2349252"/>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5165335" y="2349248"/>
            <a:ext cx="742950" cy="369332"/>
          </a:xfrm>
          <a:prstGeom prst="rect">
            <a:avLst/>
          </a:prstGeom>
          <a:solidFill>
            <a:schemeClr val="accent2">
              <a:lumMod val="40000"/>
              <a:lumOff val="60000"/>
            </a:schemeClr>
          </a:solidFill>
        </p:spPr>
        <p:txBody>
          <a:bodyPr wrap="square" rtlCol="0">
            <a:spAutoFit/>
          </a:bodyPr>
          <a:lstStyle/>
          <a:p>
            <a:pPr algn="ctr"/>
            <a:r>
              <a:rPr lang="en-US" dirty="0"/>
              <a:t>972</a:t>
            </a:r>
          </a:p>
        </p:txBody>
      </p:sp>
      <p:sp>
        <p:nvSpPr>
          <p:cNvPr id="33" name="Rectangle 32"/>
          <p:cNvSpPr/>
          <p:nvPr/>
        </p:nvSpPr>
        <p:spPr>
          <a:xfrm>
            <a:off x="5919618" y="2351180"/>
            <a:ext cx="752475" cy="371471"/>
          </a:xfrm>
          <a:prstGeom prst="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5919618" y="2351176"/>
            <a:ext cx="742950" cy="369332"/>
          </a:xfrm>
          <a:prstGeom prst="rect">
            <a:avLst/>
          </a:prstGeom>
          <a:solidFill>
            <a:schemeClr val="accent6">
              <a:lumMod val="20000"/>
              <a:lumOff val="80000"/>
            </a:schemeClr>
          </a:solidFill>
        </p:spPr>
        <p:txBody>
          <a:bodyPr wrap="square" rtlCol="0">
            <a:spAutoFit/>
          </a:bodyPr>
          <a:lstStyle/>
          <a:p>
            <a:pPr algn="ctr"/>
            <a:r>
              <a:rPr lang="en-US" dirty="0"/>
              <a:t>11</a:t>
            </a:r>
          </a:p>
        </p:txBody>
      </p:sp>
      <p:cxnSp>
        <p:nvCxnSpPr>
          <p:cNvPr id="41" name="Curved Connector 40"/>
          <p:cNvCxnSpPr/>
          <p:nvPr/>
        </p:nvCxnSpPr>
        <p:spPr>
          <a:xfrm rot="10800000" flipV="1">
            <a:off x="7309864" y="2022806"/>
            <a:ext cx="752475" cy="509286"/>
          </a:xfrm>
          <a:prstGeom prst="curvedConnector3">
            <a:avLst>
              <a:gd name="adj1" fmla="val -11458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22706" y="3918982"/>
            <a:ext cx="752475" cy="377045"/>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3222706" y="3918978"/>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12</a:t>
            </a:r>
          </a:p>
        </p:txBody>
      </p:sp>
      <p:sp>
        <p:nvSpPr>
          <p:cNvPr id="45" name="Rectangle 44"/>
          <p:cNvSpPr/>
          <p:nvPr/>
        </p:nvSpPr>
        <p:spPr>
          <a:xfrm>
            <a:off x="3976991" y="3920910"/>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3961674" y="3920905"/>
            <a:ext cx="769841" cy="37512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972</a:t>
            </a:r>
          </a:p>
        </p:txBody>
      </p:sp>
      <p:sp>
        <p:nvSpPr>
          <p:cNvPr id="47" name="Rectangle 46"/>
          <p:cNvSpPr/>
          <p:nvPr/>
        </p:nvSpPr>
        <p:spPr>
          <a:xfrm>
            <a:off x="4731276" y="3922838"/>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4731276" y="3922834"/>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10</a:t>
            </a:r>
          </a:p>
        </p:txBody>
      </p:sp>
      <p:sp>
        <p:nvSpPr>
          <p:cNvPr id="49" name="Rectangle 48"/>
          <p:cNvSpPr/>
          <p:nvPr/>
        </p:nvSpPr>
        <p:spPr>
          <a:xfrm>
            <a:off x="5485561" y="3924767"/>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5485561" y="3924763"/>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12</a:t>
            </a:r>
          </a:p>
        </p:txBody>
      </p:sp>
      <p:sp>
        <p:nvSpPr>
          <p:cNvPr id="51" name="Rectangle 50"/>
          <p:cNvSpPr/>
          <p:nvPr/>
        </p:nvSpPr>
        <p:spPr>
          <a:xfrm>
            <a:off x="6239846" y="3926699"/>
            <a:ext cx="752475" cy="369539"/>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6239846" y="3926695"/>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9</a:t>
            </a:r>
          </a:p>
        </p:txBody>
      </p:sp>
      <p:sp>
        <p:nvSpPr>
          <p:cNvPr id="53" name="Rectangle 52"/>
          <p:cNvSpPr/>
          <p:nvPr/>
        </p:nvSpPr>
        <p:spPr>
          <a:xfrm>
            <a:off x="6987973" y="3918981"/>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TextBox 53"/>
          <p:cNvSpPr txBox="1"/>
          <p:nvPr/>
        </p:nvSpPr>
        <p:spPr>
          <a:xfrm>
            <a:off x="6987973" y="3918977"/>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11</a:t>
            </a:r>
          </a:p>
        </p:txBody>
      </p:sp>
      <p:sp>
        <p:nvSpPr>
          <p:cNvPr id="55" name="Rectangle 54"/>
          <p:cNvSpPr/>
          <p:nvPr/>
        </p:nvSpPr>
        <p:spPr>
          <a:xfrm>
            <a:off x="4366681" y="4449490"/>
            <a:ext cx="752475" cy="369539"/>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5005778" y="4449486"/>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972</a:t>
            </a:r>
          </a:p>
        </p:txBody>
      </p:sp>
      <p:sp>
        <p:nvSpPr>
          <p:cNvPr id="57" name="Rectangle 56"/>
          <p:cNvSpPr/>
          <p:nvPr/>
        </p:nvSpPr>
        <p:spPr>
          <a:xfrm>
            <a:off x="5760063" y="4451419"/>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5760063" y="4451415"/>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12</a:t>
            </a:r>
          </a:p>
        </p:txBody>
      </p:sp>
      <p:sp>
        <p:nvSpPr>
          <p:cNvPr id="59" name="Rectangle 58"/>
          <p:cNvSpPr/>
          <p:nvPr/>
        </p:nvSpPr>
        <p:spPr>
          <a:xfrm>
            <a:off x="6514346" y="4453347"/>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6514346" y="4453343"/>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12</a:t>
            </a:r>
          </a:p>
        </p:txBody>
      </p:sp>
      <p:cxnSp>
        <p:nvCxnSpPr>
          <p:cNvPr id="61" name="Curved Connector 60"/>
          <p:cNvCxnSpPr/>
          <p:nvPr/>
        </p:nvCxnSpPr>
        <p:spPr>
          <a:xfrm rot="10800000" flipV="1">
            <a:off x="7271998" y="4110502"/>
            <a:ext cx="752475" cy="509286"/>
          </a:xfrm>
          <a:prstGeom prst="curvedConnector3">
            <a:avLst>
              <a:gd name="adj1" fmla="val -11458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000861" y="4818200"/>
            <a:ext cx="752475" cy="369539"/>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5000861" y="4828028"/>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1</a:t>
            </a:r>
          </a:p>
        </p:txBody>
      </p:sp>
      <p:sp>
        <p:nvSpPr>
          <p:cNvPr id="66" name="Rectangle 65"/>
          <p:cNvSpPr/>
          <p:nvPr/>
        </p:nvSpPr>
        <p:spPr>
          <a:xfrm>
            <a:off x="5755147" y="4829959"/>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5764979" y="4829955"/>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0</a:t>
            </a:r>
          </a:p>
        </p:txBody>
      </p:sp>
      <p:sp>
        <p:nvSpPr>
          <p:cNvPr id="69" name="Rectangle 68"/>
          <p:cNvSpPr/>
          <p:nvPr/>
        </p:nvSpPr>
        <p:spPr>
          <a:xfrm>
            <a:off x="6517150" y="4834879"/>
            <a:ext cx="752475" cy="371471"/>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TextBox 69"/>
          <p:cNvSpPr txBox="1"/>
          <p:nvPr/>
        </p:nvSpPr>
        <p:spPr>
          <a:xfrm>
            <a:off x="6517150" y="4834875"/>
            <a:ext cx="742950"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a:t>
            </a:r>
          </a:p>
        </p:txBody>
      </p:sp>
      <p:sp>
        <p:nvSpPr>
          <p:cNvPr id="71" name="TextBox 70"/>
          <p:cNvSpPr txBox="1"/>
          <p:nvPr/>
        </p:nvSpPr>
        <p:spPr>
          <a:xfrm>
            <a:off x="3460956" y="4449486"/>
            <a:ext cx="1539906" cy="369332"/>
          </a:xfrm>
          <a:prstGeom prst="rect">
            <a:avLst/>
          </a:prstGeom>
          <a:solidFill>
            <a:schemeClr val="accent2">
              <a:lumMod val="40000"/>
              <a:lumOff val="60000"/>
            </a:schemeClr>
          </a:solidFill>
          <a:ln>
            <a:solidFill>
              <a:schemeClr val="bg1"/>
            </a:solidFill>
          </a:ln>
        </p:spPr>
        <p:txBody>
          <a:bodyPr wrap="square" rtlCol="0">
            <a:spAutoFit/>
          </a:bodyPr>
          <a:lstStyle/>
          <a:p>
            <a:r>
              <a:rPr lang="en-US" dirty="0"/>
              <a:t>Shardstamp</a:t>
            </a:r>
          </a:p>
        </p:txBody>
      </p:sp>
      <p:sp>
        <p:nvSpPr>
          <p:cNvPr id="72" name="TextBox 71"/>
          <p:cNvSpPr txBox="1"/>
          <p:nvPr/>
        </p:nvSpPr>
        <p:spPr>
          <a:xfrm>
            <a:off x="3456041" y="4828025"/>
            <a:ext cx="1539906" cy="369332"/>
          </a:xfrm>
          <a:prstGeom prst="rect">
            <a:avLst/>
          </a:prstGeom>
          <a:solidFill>
            <a:schemeClr val="accent2">
              <a:lumMod val="40000"/>
              <a:lumOff val="60000"/>
            </a:schemeClr>
          </a:solidFill>
          <a:ln>
            <a:solidFill>
              <a:schemeClr val="bg1"/>
            </a:solidFill>
          </a:ln>
        </p:spPr>
        <p:txBody>
          <a:bodyPr wrap="square" rtlCol="0">
            <a:spAutoFit/>
          </a:bodyPr>
          <a:lstStyle/>
          <a:p>
            <a:r>
              <a:rPr lang="en-US" dirty="0"/>
              <a:t>Shard ID</a:t>
            </a:r>
          </a:p>
        </p:txBody>
      </p:sp>
      <p:sp>
        <p:nvSpPr>
          <p:cNvPr id="75" name="Slide Number Placeholder 74"/>
          <p:cNvSpPr>
            <a:spLocks noGrp="1"/>
          </p:cNvSpPr>
          <p:nvPr>
            <p:ph type="sldNum" sz="quarter" idx="12"/>
          </p:nvPr>
        </p:nvSpPr>
        <p:spPr/>
        <p:txBody>
          <a:bodyPr/>
          <a:lstStyle/>
          <a:p>
            <a:fld id="{049BDC63-84F4-4051-8BF3-CCC7CE81DE95}" type="slidenum">
              <a:rPr lang="en-US" smtClean="0"/>
              <a:t>11</a:t>
            </a:fld>
            <a:endParaRPr lang="en-US"/>
          </a:p>
        </p:txBody>
      </p:sp>
    </p:spTree>
    <p:extLst>
      <p:ext uri="{BB962C8B-B14F-4D97-AF65-F5344CB8AC3E}">
        <p14:creationId xmlns:p14="http://schemas.microsoft.com/office/powerpoint/2010/main" val="367788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a:t>
            </a:r>
          </a:p>
        </p:txBody>
      </p:sp>
      <p:sp>
        <p:nvSpPr>
          <p:cNvPr id="3" name="Content Placeholder 2"/>
          <p:cNvSpPr>
            <a:spLocks noGrp="1"/>
          </p:cNvSpPr>
          <p:nvPr>
            <p:ph idx="1"/>
          </p:nvPr>
        </p:nvSpPr>
        <p:spPr/>
        <p:txBody>
          <a:bodyPr/>
          <a:lstStyle/>
          <a:p>
            <a:r>
              <a:rPr lang="en-US" dirty="0"/>
              <a:t>Read Phase: Read data from Master(s)/Slave(s), make updates locally</a:t>
            </a:r>
          </a:p>
          <a:p>
            <a:r>
              <a:rPr lang="en-US" dirty="0"/>
              <a:t>Validation Phase: </a:t>
            </a:r>
          </a:p>
          <a:p>
            <a:pPr marL="971550" lvl="1" indent="-514350">
              <a:buFont typeface="+mj-lt"/>
              <a:buAutoNum type="arabicPeriod"/>
            </a:pPr>
            <a:r>
              <a:rPr lang="en-US" dirty="0"/>
              <a:t>for every pair of objects, check whether causal timestamps indicate that data is not stale</a:t>
            </a:r>
          </a:p>
          <a:p>
            <a:pPr marL="971550" lvl="1" indent="-514350">
              <a:buFont typeface="+mj-lt"/>
              <a:buAutoNum type="arabicPeriod"/>
            </a:pPr>
            <a:r>
              <a:rPr lang="en-US" dirty="0"/>
              <a:t>Lock all master nodes that need to be written to (or fail after n trials) and get updated shardstamps from each master node</a:t>
            </a:r>
          </a:p>
          <a:p>
            <a:r>
              <a:rPr lang="en-US" dirty="0"/>
              <a:t>Commit Phase: update causal timestamp and write back updated values to corresponding master nodes and attach the causal timestamp</a:t>
            </a:r>
          </a:p>
          <a:p>
            <a:endParaRPr lang="en-US" dirty="0"/>
          </a:p>
        </p:txBody>
      </p:sp>
      <p:sp>
        <p:nvSpPr>
          <p:cNvPr id="4" name="Slide Number Placeholder 3"/>
          <p:cNvSpPr>
            <a:spLocks noGrp="1"/>
          </p:cNvSpPr>
          <p:nvPr>
            <p:ph type="sldNum" sz="quarter" idx="12"/>
          </p:nvPr>
        </p:nvSpPr>
        <p:spPr/>
        <p:txBody>
          <a:bodyPr/>
          <a:lstStyle/>
          <a:p>
            <a:fld id="{049BDC63-84F4-4051-8BF3-CCC7CE81DE95}" type="slidenum">
              <a:rPr lang="en-US" smtClean="0"/>
              <a:t>12</a:t>
            </a:fld>
            <a:endParaRPr lang="en-US"/>
          </a:p>
        </p:txBody>
      </p:sp>
    </p:spTree>
    <p:extLst>
      <p:ext uri="{BB962C8B-B14F-4D97-AF65-F5344CB8AC3E}">
        <p14:creationId xmlns:p14="http://schemas.microsoft.com/office/powerpoint/2010/main" val="79537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sp>
        <p:nvSpPr>
          <p:cNvPr id="3" name="Content Placeholder 2"/>
          <p:cNvSpPr>
            <a:spLocks noGrp="1"/>
          </p:cNvSpPr>
          <p:nvPr>
            <p:ph idx="1"/>
          </p:nvPr>
        </p:nvSpPr>
        <p:spPr/>
        <p:txBody>
          <a:bodyPr/>
          <a:lstStyle/>
          <a:p>
            <a:r>
              <a:rPr lang="en-US" dirty="0" err="1"/>
              <a:t>Redis</a:t>
            </a:r>
            <a:r>
              <a:rPr lang="en-US" dirty="0"/>
              <a:t> Cluster is baseline </a:t>
            </a:r>
          </a:p>
          <a:p>
            <a:r>
              <a:rPr lang="en-US" dirty="0"/>
              <a:t>Evaluated on </a:t>
            </a:r>
            <a:r>
              <a:rPr lang="en-US" dirty="0" err="1"/>
              <a:t>Cloudlab</a:t>
            </a:r>
            <a:endParaRPr lang="en-US" dirty="0"/>
          </a:p>
          <a:p>
            <a:pPr lvl="1"/>
            <a:r>
              <a:rPr lang="en-US" dirty="0"/>
              <a:t>20 servers (4 processes each), 20 clients. 10 of each in WI datacenter and SC datacenter</a:t>
            </a:r>
          </a:p>
          <a:p>
            <a:pPr lvl="1"/>
            <a:r>
              <a:rPr lang="en-US" dirty="0"/>
              <a:t>10 million records with keys up to 23B and values up to 1KB</a:t>
            </a:r>
          </a:p>
          <a:p>
            <a:r>
              <a:rPr lang="en-US" dirty="0"/>
              <a:t>Read-Heavy Workload (95% reads) is used</a:t>
            </a:r>
          </a:p>
          <a:p>
            <a:r>
              <a:rPr lang="en-US" dirty="0"/>
              <a:t>Goal is to see if OCCULT is able to work just as good as Eventually Consistent systems</a:t>
            </a:r>
          </a:p>
        </p:txBody>
      </p:sp>
      <p:sp>
        <p:nvSpPr>
          <p:cNvPr id="4" name="Slide Number Placeholder 3"/>
          <p:cNvSpPr>
            <a:spLocks noGrp="1"/>
          </p:cNvSpPr>
          <p:nvPr>
            <p:ph type="sldNum" sz="quarter" idx="12"/>
          </p:nvPr>
        </p:nvSpPr>
        <p:spPr/>
        <p:txBody>
          <a:bodyPr/>
          <a:lstStyle/>
          <a:p>
            <a:fld id="{049BDC63-84F4-4051-8BF3-CCC7CE81DE95}" type="slidenum">
              <a:rPr lang="en-US" smtClean="0"/>
              <a:t>13</a:t>
            </a:fld>
            <a:endParaRPr lang="en-US"/>
          </a:p>
        </p:txBody>
      </p:sp>
    </p:spTree>
    <p:extLst>
      <p:ext uri="{BB962C8B-B14F-4D97-AF65-F5344CB8AC3E}">
        <p14:creationId xmlns:p14="http://schemas.microsoft.com/office/powerpoint/2010/main" val="188773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 Overall Performance</a:t>
            </a:r>
          </a:p>
        </p:txBody>
      </p:sp>
      <p:pic>
        <p:nvPicPr>
          <p:cNvPr id="4" name="Picture 3"/>
          <p:cNvPicPr>
            <a:picLocks noChangeAspect="1"/>
          </p:cNvPicPr>
          <p:nvPr/>
        </p:nvPicPr>
        <p:blipFill rotWithShape="1">
          <a:blip r:embed="rId2"/>
          <a:srcRect l="24525" t="27867" r="44073" b="54348"/>
          <a:stretch/>
        </p:blipFill>
        <p:spPr>
          <a:xfrm>
            <a:off x="1016358" y="2491683"/>
            <a:ext cx="6275693" cy="1999291"/>
          </a:xfrm>
          <a:prstGeom prst="rect">
            <a:avLst/>
          </a:prstGeom>
        </p:spPr>
      </p:pic>
      <p:pic>
        <p:nvPicPr>
          <p:cNvPr id="5" name="Picture 4"/>
          <p:cNvPicPr>
            <a:picLocks noChangeAspect="1"/>
          </p:cNvPicPr>
          <p:nvPr/>
        </p:nvPicPr>
        <p:blipFill rotWithShape="1">
          <a:blip r:embed="rId2"/>
          <a:srcRect l="27489" t="46682" r="58205" b="32005"/>
          <a:stretch/>
        </p:blipFill>
        <p:spPr>
          <a:xfrm>
            <a:off x="7470209" y="2491683"/>
            <a:ext cx="2858948" cy="2395959"/>
          </a:xfrm>
          <a:prstGeom prst="rect">
            <a:avLst/>
          </a:prstGeom>
        </p:spPr>
      </p:pic>
      <p:sp>
        <p:nvSpPr>
          <p:cNvPr id="3" name="TextBox 2"/>
          <p:cNvSpPr txBox="1"/>
          <p:nvPr/>
        </p:nvSpPr>
        <p:spPr>
          <a:xfrm>
            <a:off x="615727" y="4887642"/>
            <a:ext cx="3808071" cy="1200329"/>
          </a:xfrm>
          <a:prstGeom prst="rect">
            <a:avLst/>
          </a:prstGeom>
          <a:noFill/>
          <a:ln>
            <a:solidFill>
              <a:schemeClr val="tx1"/>
            </a:solidFill>
          </a:ln>
        </p:spPr>
        <p:txBody>
          <a:bodyPr wrap="square" rtlCol="0">
            <a:spAutoFit/>
          </a:bodyPr>
          <a:lstStyle/>
          <a:p>
            <a:r>
              <a:rPr lang="en-US" dirty="0"/>
              <a:t>OCCULT has only a 8.7% lower </a:t>
            </a:r>
            <a:r>
              <a:rPr lang="en-US" dirty="0" err="1"/>
              <a:t>goodput</a:t>
            </a:r>
            <a:r>
              <a:rPr lang="en-US" dirty="0"/>
              <a:t> than </a:t>
            </a:r>
            <a:r>
              <a:rPr lang="en-US" dirty="0" err="1"/>
              <a:t>Redis</a:t>
            </a:r>
            <a:r>
              <a:rPr lang="en-US" dirty="0"/>
              <a:t>. This is due to the overhead of sending causal timestamps with every operation</a:t>
            </a:r>
          </a:p>
        </p:txBody>
      </p:sp>
      <p:cxnSp>
        <p:nvCxnSpPr>
          <p:cNvPr id="7" name="Straight Arrow Connector 6"/>
          <p:cNvCxnSpPr/>
          <p:nvPr/>
        </p:nvCxnSpPr>
        <p:spPr>
          <a:xfrm flipV="1">
            <a:off x="1724628" y="2731625"/>
            <a:ext cx="937549" cy="2156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40335" y="2858947"/>
            <a:ext cx="530112" cy="2028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84497" y="4874660"/>
            <a:ext cx="2301092" cy="1200329"/>
          </a:xfrm>
          <a:prstGeom prst="rect">
            <a:avLst/>
          </a:prstGeom>
          <a:noFill/>
          <a:ln>
            <a:solidFill>
              <a:schemeClr val="tx1"/>
            </a:solidFill>
          </a:ln>
        </p:spPr>
        <p:txBody>
          <a:bodyPr wrap="square" rtlCol="0">
            <a:spAutoFit/>
          </a:bodyPr>
          <a:lstStyle/>
          <a:p>
            <a:r>
              <a:rPr lang="en-US" dirty="0"/>
              <a:t>OCCULT had 50 µs higher median latency and 400µs higher tail latency than </a:t>
            </a:r>
            <a:r>
              <a:rPr lang="en-US" dirty="0" err="1"/>
              <a:t>Redis</a:t>
            </a:r>
            <a:endParaRPr lang="en-US" dirty="0"/>
          </a:p>
        </p:txBody>
      </p:sp>
      <p:cxnSp>
        <p:nvCxnSpPr>
          <p:cNvPr id="12" name="Straight Arrow Connector 11"/>
          <p:cNvCxnSpPr/>
          <p:nvPr/>
        </p:nvCxnSpPr>
        <p:spPr>
          <a:xfrm flipH="1" flipV="1">
            <a:off x="5775767" y="3078866"/>
            <a:ext cx="555585" cy="1808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37056" y="5193795"/>
            <a:ext cx="3125165" cy="646331"/>
          </a:xfrm>
          <a:prstGeom prst="rect">
            <a:avLst/>
          </a:prstGeom>
          <a:noFill/>
          <a:ln>
            <a:solidFill>
              <a:schemeClr val="tx1"/>
            </a:solidFill>
          </a:ln>
        </p:spPr>
        <p:txBody>
          <a:bodyPr wrap="square" rtlCol="0">
            <a:spAutoFit/>
          </a:bodyPr>
          <a:lstStyle/>
          <a:p>
            <a:r>
              <a:rPr lang="en-US" dirty="0"/>
              <a:t>DC-Isolation quickly removes the number of stale reads. </a:t>
            </a:r>
          </a:p>
        </p:txBody>
      </p:sp>
      <p:cxnSp>
        <p:nvCxnSpPr>
          <p:cNvPr id="15" name="Straight Arrow Connector 14"/>
          <p:cNvCxnSpPr/>
          <p:nvPr/>
        </p:nvCxnSpPr>
        <p:spPr>
          <a:xfrm flipH="1" flipV="1">
            <a:off x="9074553" y="3983254"/>
            <a:ext cx="1254604" cy="1210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049BDC63-84F4-4051-8BF3-CCC7CE81DE95}" type="slidenum">
              <a:rPr lang="en-US" smtClean="0"/>
              <a:t>14</a:t>
            </a:fld>
            <a:endParaRPr lang="en-US"/>
          </a:p>
        </p:txBody>
      </p:sp>
      <p:sp>
        <p:nvSpPr>
          <p:cNvPr id="23" name="TextBox 22"/>
          <p:cNvSpPr txBox="1"/>
          <p:nvPr/>
        </p:nvSpPr>
        <p:spPr>
          <a:xfrm>
            <a:off x="1543970" y="1326862"/>
            <a:ext cx="4380580" cy="1200329"/>
          </a:xfrm>
          <a:prstGeom prst="rect">
            <a:avLst/>
          </a:prstGeom>
          <a:noFill/>
          <a:ln>
            <a:solidFill>
              <a:schemeClr val="tx1"/>
            </a:solidFill>
          </a:ln>
        </p:spPr>
        <p:txBody>
          <a:bodyPr wrap="square" rtlCol="0">
            <a:spAutoFit/>
          </a:bodyPr>
          <a:lstStyle/>
          <a:p>
            <a:r>
              <a:rPr lang="en-US" dirty="0" err="1"/>
              <a:t>Goodput</a:t>
            </a:r>
            <a:r>
              <a:rPr lang="en-US" dirty="0"/>
              <a:t>: the number of successful operations per second. </a:t>
            </a:r>
            <a:r>
              <a:rPr lang="en-US" dirty="0" err="1"/>
              <a:t>ie</a:t>
            </a:r>
            <a:r>
              <a:rPr lang="en-US" dirty="0"/>
              <a:t>.) if it takes 4 read attempts at a slave node before the read is not stale, that counts as 1 goodput operation</a:t>
            </a:r>
          </a:p>
        </p:txBody>
      </p:sp>
      <p:cxnSp>
        <p:nvCxnSpPr>
          <p:cNvPr id="25" name="Straight Arrow Connector 24"/>
          <p:cNvCxnSpPr/>
          <p:nvPr/>
        </p:nvCxnSpPr>
        <p:spPr>
          <a:xfrm flipH="1">
            <a:off x="1863524" y="2491682"/>
            <a:ext cx="185195" cy="1027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79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 Slowdown Cascade</a:t>
            </a:r>
          </a:p>
        </p:txBody>
      </p:sp>
      <p:pic>
        <p:nvPicPr>
          <p:cNvPr id="4" name="Picture 3"/>
          <p:cNvPicPr>
            <a:picLocks noChangeAspect="1"/>
          </p:cNvPicPr>
          <p:nvPr/>
        </p:nvPicPr>
        <p:blipFill rotWithShape="1">
          <a:blip r:embed="rId2"/>
          <a:srcRect l="24524" t="28000" r="26201" b="44267"/>
          <a:stretch/>
        </p:blipFill>
        <p:spPr>
          <a:xfrm>
            <a:off x="950977" y="2048255"/>
            <a:ext cx="10333950" cy="3271631"/>
          </a:xfrm>
          <a:prstGeom prst="rect">
            <a:avLst/>
          </a:prstGeom>
        </p:spPr>
      </p:pic>
      <p:sp>
        <p:nvSpPr>
          <p:cNvPr id="3" name="TextBox 2"/>
          <p:cNvSpPr txBox="1"/>
          <p:nvPr/>
        </p:nvSpPr>
        <p:spPr>
          <a:xfrm>
            <a:off x="578734" y="4930816"/>
            <a:ext cx="2789499" cy="1477328"/>
          </a:xfrm>
          <a:prstGeom prst="rect">
            <a:avLst/>
          </a:prstGeom>
          <a:noFill/>
          <a:ln>
            <a:solidFill>
              <a:schemeClr val="tx1"/>
            </a:solidFill>
          </a:ln>
        </p:spPr>
        <p:txBody>
          <a:bodyPr wrap="square" rtlCol="0">
            <a:spAutoFit/>
          </a:bodyPr>
          <a:lstStyle/>
          <a:p>
            <a:r>
              <a:rPr lang="en-US" dirty="0"/>
              <a:t>Slowing down a tail node does not affect </a:t>
            </a:r>
            <a:r>
              <a:rPr lang="en-US" dirty="0" err="1"/>
              <a:t>Goodput</a:t>
            </a:r>
            <a:r>
              <a:rPr lang="en-US" dirty="0"/>
              <a:t> because Master shard is able to absorb the additional load</a:t>
            </a:r>
          </a:p>
        </p:txBody>
      </p:sp>
      <p:cxnSp>
        <p:nvCxnSpPr>
          <p:cNvPr id="6" name="Straight Arrow Connector 5"/>
          <p:cNvCxnSpPr/>
          <p:nvPr/>
        </p:nvCxnSpPr>
        <p:spPr>
          <a:xfrm flipV="1">
            <a:off x="1423686" y="2627453"/>
            <a:ext cx="844952" cy="2280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82501" y="2650603"/>
            <a:ext cx="682907" cy="2280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0476" y="4986852"/>
            <a:ext cx="1977418" cy="1506545"/>
          </a:xfrm>
          <a:prstGeom prst="rect">
            <a:avLst/>
          </a:prstGeom>
          <a:noFill/>
          <a:ln>
            <a:solidFill>
              <a:schemeClr val="tx1"/>
            </a:solidFill>
          </a:ln>
        </p:spPr>
        <p:txBody>
          <a:bodyPr wrap="square" rtlCol="0">
            <a:spAutoFit/>
          </a:bodyPr>
          <a:lstStyle/>
          <a:p>
            <a:r>
              <a:rPr lang="en-US" dirty="0"/>
              <a:t>Master connected to hot node cannot absorb hit since CPU or network is already saturated</a:t>
            </a:r>
          </a:p>
        </p:txBody>
      </p:sp>
      <p:cxnSp>
        <p:nvCxnSpPr>
          <p:cNvPr id="11" name="Straight Arrow Connector 10"/>
          <p:cNvCxnSpPr/>
          <p:nvPr/>
        </p:nvCxnSpPr>
        <p:spPr>
          <a:xfrm flipH="1" flipV="1">
            <a:off x="3483980" y="3229337"/>
            <a:ext cx="370390" cy="1701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11969" y="5044261"/>
            <a:ext cx="3009418" cy="1477328"/>
          </a:xfrm>
          <a:prstGeom prst="rect">
            <a:avLst/>
          </a:prstGeom>
          <a:noFill/>
          <a:ln>
            <a:solidFill>
              <a:schemeClr val="tx1"/>
            </a:solidFill>
          </a:ln>
        </p:spPr>
        <p:txBody>
          <a:bodyPr wrap="square" rtlCol="0">
            <a:spAutoFit/>
          </a:bodyPr>
          <a:lstStyle/>
          <a:p>
            <a:r>
              <a:rPr lang="en-US" dirty="0"/>
              <a:t>Very few operations are slowed down by slow nodes. Hot nodes had a slightly bigger impact on latency but it isn’t horrible</a:t>
            </a:r>
          </a:p>
        </p:txBody>
      </p:sp>
      <p:cxnSp>
        <p:nvCxnSpPr>
          <p:cNvPr id="14" name="Straight Arrow Connector 13"/>
          <p:cNvCxnSpPr/>
          <p:nvPr/>
        </p:nvCxnSpPr>
        <p:spPr>
          <a:xfrm flipH="1" flipV="1">
            <a:off x="7396028" y="2734092"/>
            <a:ext cx="648377" cy="2310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838481" y="2546430"/>
            <a:ext cx="46299" cy="2497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049BDC63-84F4-4051-8BF3-CCC7CE81DE95}" type="slidenum">
              <a:rPr lang="en-US" smtClean="0"/>
              <a:t>15</a:t>
            </a:fld>
            <a:endParaRPr lang="en-US"/>
          </a:p>
        </p:txBody>
      </p:sp>
    </p:spTree>
    <p:extLst>
      <p:ext uri="{BB962C8B-B14F-4D97-AF65-F5344CB8AC3E}">
        <p14:creationId xmlns:p14="http://schemas.microsoft.com/office/powerpoint/2010/main" val="425466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rmAutofit fontScale="92500" lnSpcReduction="20000"/>
          </a:bodyPr>
          <a:lstStyle/>
          <a:p>
            <a:r>
              <a:rPr lang="en-US" dirty="0"/>
              <a:t>On a read heavy workload, OCCULT only has a 8.7% lower </a:t>
            </a:r>
            <a:r>
              <a:rPr lang="en-US" dirty="0" err="1"/>
              <a:t>goodput</a:t>
            </a:r>
            <a:r>
              <a:rPr lang="en-US" dirty="0"/>
              <a:t> than </a:t>
            </a:r>
            <a:r>
              <a:rPr lang="en-US" dirty="0" err="1"/>
              <a:t>Redis</a:t>
            </a:r>
            <a:r>
              <a:rPr lang="en-US" dirty="0"/>
              <a:t> Cluster but a lot stronger consistency guarantees</a:t>
            </a:r>
          </a:p>
          <a:p>
            <a:pPr marL="0" indent="0">
              <a:buNone/>
            </a:pPr>
            <a:endParaRPr lang="en-US" dirty="0"/>
          </a:p>
          <a:p>
            <a:r>
              <a:rPr lang="en-US" dirty="0"/>
              <a:t>OCCULT is for the most part not affected by Slowdown Cascade</a:t>
            </a:r>
          </a:p>
          <a:p>
            <a:endParaRPr lang="en-US" dirty="0"/>
          </a:p>
          <a:p>
            <a:r>
              <a:rPr lang="en-US" dirty="0"/>
              <a:t>It would have been nice to compare OCCULT to other popular Causal Consistency systems</a:t>
            </a:r>
          </a:p>
          <a:p>
            <a:endParaRPr lang="en-US" dirty="0"/>
          </a:p>
          <a:p>
            <a:r>
              <a:rPr lang="en-US" dirty="0"/>
              <a:t>Recall from one of our first lecture, there were a few definitions of distributed systems that defined it to be a collection of computers that appears as one to the client. In OCCULT, clients are aware of replicas and the fact that these replicas can be in an invalid state. </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49BDC63-84F4-4051-8BF3-CCC7CE81DE95}" type="slidenum">
              <a:rPr lang="en-US" smtClean="0"/>
              <a:t>16</a:t>
            </a:fld>
            <a:endParaRPr lang="en-US"/>
          </a:p>
        </p:txBody>
      </p:sp>
    </p:spTree>
    <p:extLst>
      <p:ext uri="{BB962C8B-B14F-4D97-AF65-F5344CB8AC3E}">
        <p14:creationId xmlns:p14="http://schemas.microsoft.com/office/powerpoint/2010/main" val="285075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5646-51A4-45FC-BB1B-7B52E44E5672}"/>
              </a:ext>
            </a:extLst>
          </p:cNvPr>
          <p:cNvSpPr>
            <a:spLocks noGrp="1"/>
          </p:cNvSpPr>
          <p:nvPr>
            <p:ph type="ctrTitle"/>
          </p:nvPr>
        </p:nvSpPr>
        <p:spPr/>
        <p:txBody>
          <a:bodyPr>
            <a:normAutofit fontScale="90000"/>
          </a:bodyPr>
          <a:lstStyle/>
          <a:p>
            <a:r>
              <a:rPr lang="en-US" dirty="0"/>
              <a:t>Saturn: a Distributed Metadata Service for Causal Consistency</a:t>
            </a:r>
          </a:p>
        </p:txBody>
      </p:sp>
      <p:sp>
        <p:nvSpPr>
          <p:cNvPr id="3" name="Subtitle 2">
            <a:extLst>
              <a:ext uri="{FF2B5EF4-FFF2-40B4-BE49-F238E27FC236}">
                <a16:creationId xmlns:a16="http://schemas.microsoft.com/office/drawing/2014/main" id="{39F3129E-F4BD-4D24-85A0-50C7724B77F3}"/>
              </a:ext>
            </a:extLst>
          </p:cNvPr>
          <p:cNvSpPr>
            <a:spLocks noGrp="1"/>
          </p:cNvSpPr>
          <p:nvPr>
            <p:ph type="subTitle" idx="1"/>
          </p:nvPr>
        </p:nvSpPr>
        <p:spPr/>
        <p:txBody>
          <a:bodyPr/>
          <a:lstStyle/>
          <a:p>
            <a:r>
              <a:rPr lang="en-US" dirty="0"/>
              <a:t>Presented by Thomas Roush</a:t>
            </a:r>
          </a:p>
        </p:txBody>
      </p:sp>
      <p:sp>
        <p:nvSpPr>
          <p:cNvPr id="4" name="Slide Number Placeholder 3">
            <a:extLst>
              <a:ext uri="{FF2B5EF4-FFF2-40B4-BE49-F238E27FC236}">
                <a16:creationId xmlns:a16="http://schemas.microsoft.com/office/drawing/2014/main" id="{699EFF0C-5306-4DEE-81C5-257E7B4F9D2A}"/>
              </a:ext>
            </a:extLst>
          </p:cNvPr>
          <p:cNvSpPr>
            <a:spLocks noGrp="1"/>
          </p:cNvSpPr>
          <p:nvPr>
            <p:ph type="sldNum" sz="quarter" idx="12"/>
          </p:nvPr>
        </p:nvSpPr>
        <p:spPr/>
        <p:txBody>
          <a:bodyPr/>
          <a:lstStyle/>
          <a:p>
            <a:fld id="{EE78F022-B1CB-4212-B3A5-3EF4BFD75FD3}" type="slidenum">
              <a:rPr lang="en-US" smtClean="0"/>
              <a:t>17</a:t>
            </a:fld>
            <a:endParaRPr lang="en-US"/>
          </a:p>
        </p:txBody>
      </p:sp>
    </p:spTree>
    <p:extLst>
      <p:ext uri="{BB962C8B-B14F-4D97-AF65-F5344CB8AC3E}">
        <p14:creationId xmlns:p14="http://schemas.microsoft.com/office/powerpoint/2010/main" val="223754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8F4A-8FA1-41A2-9174-5A8956C8F33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BD946B3-70E5-488B-B2F8-CA92A622163A}"/>
              </a:ext>
            </a:extLst>
          </p:cNvPr>
          <p:cNvSpPr>
            <a:spLocks noGrp="1"/>
          </p:cNvSpPr>
          <p:nvPr>
            <p:ph idx="1"/>
          </p:nvPr>
        </p:nvSpPr>
        <p:spPr/>
        <p:txBody>
          <a:bodyPr/>
          <a:lstStyle/>
          <a:p>
            <a:r>
              <a:rPr lang="en-US" dirty="0"/>
              <a:t>Want to maximize throughput and minimize data staleness</a:t>
            </a:r>
          </a:p>
          <a:p>
            <a:r>
              <a:rPr lang="en-US" dirty="0"/>
              <a:t>Want to support partial replication for scalability</a:t>
            </a:r>
          </a:p>
          <a:p>
            <a:r>
              <a:rPr lang="en-US" dirty="0"/>
              <a:t>Causal consistency provides better guarantees than eventual consistency</a:t>
            </a:r>
          </a:p>
        </p:txBody>
      </p:sp>
      <p:sp>
        <p:nvSpPr>
          <p:cNvPr id="4" name="Slide Number Placeholder 3">
            <a:extLst>
              <a:ext uri="{FF2B5EF4-FFF2-40B4-BE49-F238E27FC236}">
                <a16:creationId xmlns:a16="http://schemas.microsoft.com/office/drawing/2014/main" id="{670155AA-4705-42B4-805C-025454F03877}"/>
              </a:ext>
            </a:extLst>
          </p:cNvPr>
          <p:cNvSpPr>
            <a:spLocks noGrp="1"/>
          </p:cNvSpPr>
          <p:nvPr>
            <p:ph type="sldNum" sz="quarter" idx="12"/>
          </p:nvPr>
        </p:nvSpPr>
        <p:spPr/>
        <p:txBody>
          <a:bodyPr/>
          <a:lstStyle/>
          <a:p>
            <a:fld id="{EE78F022-B1CB-4212-B3A5-3EF4BFD75FD3}" type="slidenum">
              <a:rPr lang="en-US" smtClean="0"/>
              <a:t>18</a:t>
            </a:fld>
            <a:endParaRPr lang="en-US"/>
          </a:p>
        </p:txBody>
      </p:sp>
    </p:spTree>
    <p:extLst>
      <p:ext uri="{BB962C8B-B14F-4D97-AF65-F5344CB8AC3E}">
        <p14:creationId xmlns:p14="http://schemas.microsoft.com/office/powerpoint/2010/main" val="188237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ECA7-EC69-4D1C-B986-AD0FA28D2FBE}"/>
              </a:ext>
            </a:extLst>
          </p:cNvPr>
          <p:cNvSpPr>
            <a:spLocks noGrp="1"/>
          </p:cNvSpPr>
          <p:nvPr>
            <p:ph type="title"/>
          </p:nvPr>
        </p:nvSpPr>
        <p:spPr/>
        <p:txBody>
          <a:bodyPr/>
          <a:lstStyle/>
          <a:p>
            <a:r>
              <a:rPr lang="en-US" dirty="0"/>
              <a:t>Overall Idea</a:t>
            </a:r>
          </a:p>
        </p:txBody>
      </p:sp>
      <p:sp>
        <p:nvSpPr>
          <p:cNvPr id="3" name="Content Placeholder 2">
            <a:extLst>
              <a:ext uri="{FF2B5EF4-FFF2-40B4-BE49-F238E27FC236}">
                <a16:creationId xmlns:a16="http://schemas.microsoft.com/office/drawing/2014/main" id="{D3DE15CD-751A-4D2D-8C04-E5BFD772DE38}"/>
              </a:ext>
            </a:extLst>
          </p:cNvPr>
          <p:cNvSpPr>
            <a:spLocks noGrp="1"/>
          </p:cNvSpPr>
          <p:nvPr>
            <p:ph idx="1"/>
          </p:nvPr>
        </p:nvSpPr>
        <p:spPr/>
        <p:txBody>
          <a:bodyPr/>
          <a:lstStyle/>
          <a:p>
            <a:r>
              <a:rPr lang="en-US" dirty="0"/>
              <a:t>Goal: Provide a metadata system that ensures that clients always observe a causal consistent state with minimal overhead</a:t>
            </a:r>
          </a:p>
          <a:p>
            <a:r>
              <a:rPr lang="en-US" dirty="0"/>
              <a:t>Contributions</a:t>
            </a:r>
          </a:p>
          <a:p>
            <a:pPr lvl="1"/>
            <a:r>
              <a:rPr lang="en-US" dirty="0"/>
              <a:t>Keep metadata size small and consistent to keep latency low in large systems</a:t>
            </a:r>
          </a:p>
          <a:p>
            <a:pPr lvl="1"/>
            <a:r>
              <a:rPr lang="en-US" dirty="0"/>
              <a:t>Support genuine partial replication</a:t>
            </a:r>
          </a:p>
          <a:p>
            <a:pPr lvl="1"/>
            <a:r>
              <a:rPr lang="en-US" dirty="0"/>
              <a:t>Separate the metadata management from the data service</a:t>
            </a:r>
          </a:p>
        </p:txBody>
      </p:sp>
      <p:sp>
        <p:nvSpPr>
          <p:cNvPr id="4" name="Slide Number Placeholder 3">
            <a:extLst>
              <a:ext uri="{FF2B5EF4-FFF2-40B4-BE49-F238E27FC236}">
                <a16:creationId xmlns:a16="http://schemas.microsoft.com/office/drawing/2014/main" id="{BF32EBCC-F56F-48AE-A21B-BB103DFC8FCD}"/>
              </a:ext>
            </a:extLst>
          </p:cNvPr>
          <p:cNvSpPr>
            <a:spLocks noGrp="1"/>
          </p:cNvSpPr>
          <p:nvPr>
            <p:ph type="sldNum" sz="quarter" idx="12"/>
          </p:nvPr>
        </p:nvSpPr>
        <p:spPr/>
        <p:txBody>
          <a:bodyPr/>
          <a:lstStyle/>
          <a:p>
            <a:fld id="{EE78F022-B1CB-4212-B3A5-3EF4BFD75FD3}" type="slidenum">
              <a:rPr lang="en-US" smtClean="0"/>
              <a:t>19</a:t>
            </a:fld>
            <a:endParaRPr lang="en-US"/>
          </a:p>
        </p:txBody>
      </p:sp>
    </p:spTree>
    <p:extLst>
      <p:ext uri="{BB962C8B-B14F-4D97-AF65-F5344CB8AC3E}">
        <p14:creationId xmlns:p14="http://schemas.microsoft.com/office/powerpoint/2010/main" val="406029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Models</a:t>
            </a:r>
          </a:p>
        </p:txBody>
      </p:sp>
      <p:sp>
        <p:nvSpPr>
          <p:cNvPr id="3" name="Content Placeholder 2"/>
          <p:cNvSpPr>
            <a:spLocks noGrp="1"/>
          </p:cNvSpPr>
          <p:nvPr>
            <p:ph idx="1"/>
          </p:nvPr>
        </p:nvSpPr>
        <p:spPr/>
        <p:txBody>
          <a:bodyPr>
            <a:normAutofit fontScale="77500" lnSpcReduction="20000"/>
          </a:bodyPr>
          <a:lstStyle/>
          <a:p>
            <a:r>
              <a:rPr lang="en-US" dirty="0"/>
              <a:t>Strict Consistency: operations are executed in order of wall-clock time (NTP)</a:t>
            </a:r>
          </a:p>
          <a:p>
            <a:pPr marL="0" indent="0">
              <a:buNone/>
            </a:pPr>
            <a:endParaRPr lang="en-US" dirty="0"/>
          </a:p>
          <a:p>
            <a:r>
              <a:rPr lang="en-US" dirty="0"/>
              <a:t>Sequential Consistency: operations are executed in some global ordering (Total Ordering)</a:t>
            </a:r>
          </a:p>
          <a:p>
            <a:pPr marL="0" indent="0">
              <a:buNone/>
            </a:pPr>
            <a:endParaRPr lang="en-US" dirty="0"/>
          </a:p>
          <a:p>
            <a:r>
              <a:rPr lang="en-US" dirty="0"/>
              <a:t>Causal Consistency: operations are executed in an order that reflects their causality </a:t>
            </a:r>
          </a:p>
          <a:p>
            <a:pPr marL="0" indent="0">
              <a:buNone/>
            </a:pPr>
            <a:endParaRPr lang="en-US" dirty="0"/>
          </a:p>
          <a:p>
            <a:r>
              <a:rPr lang="en-US" dirty="0"/>
              <a:t>Eventual Consistency: Allows stale reads but ensures that reads will eventually reflect latest written values</a:t>
            </a:r>
          </a:p>
          <a:p>
            <a:pPr marL="0" indent="0">
              <a:buNone/>
            </a:pPr>
            <a:endParaRPr lang="en-US" dirty="0"/>
          </a:p>
          <a:p>
            <a:r>
              <a:rPr lang="en-US" dirty="0"/>
              <a:t>Eventually Consistent Systems tend to scale the best out of these 4 models and is the most popular in industry for that reason</a:t>
            </a:r>
          </a:p>
        </p:txBody>
      </p:sp>
      <p:sp>
        <p:nvSpPr>
          <p:cNvPr id="4" name="Slide Number Placeholder 3"/>
          <p:cNvSpPr>
            <a:spLocks noGrp="1"/>
          </p:cNvSpPr>
          <p:nvPr>
            <p:ph type="sldNum" sz="quarter" idx="12"/>
          </p:nvPr>
        </p:nvSpPr>
        <p:spPr/>
        <p:txBody>
          <a:bodyPr/>
          <a:lstStyle/>
          <a:p>
            <a:fld id="{049BDC63-84F4-4051-8BF3-CCC7CE81DE95}" type="slidenum">
              <a:rPr lang="en-US" smtClean="0"/>
              <a:t>2</a:t>
            </a:fld>
            <a:endParaRPr lang="en-US"/>
          </a:p>
        </p:txBody>
      </p:sp>
    </p:spTree>
    <p:extLst>
      <p:ext uri="{BB962C8B-B14F-4D97-AF65-F5344CB8AC3E}">
        <p14:creationId xmlns:p14="http://schemas.microsoft.com/office/powerpoint/2010/main" val="88266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8C71-9F86-4DA0-BD53-91EEDA3C3F17}"/>
              </a:ext>
            </a:extLst>
          </p:cNvPr>
          <p:cNvSpPr>
            <a:spLocks noGrp="1"/>
          </p:cNvSpPr>
          <p:nvPr>
            <p:ph type="title"/>
          </p:nvPr>
        </p:nvSpPr>
        <p:spPr/>
        <p:txBody>
          <a:bodyPr/>
          <a:lstStyle/>
          <a:p>
            <a:r>
              <a:rPr lang="en-US" dirty="0"/>
              <a:t>Design Overview</a:t>
            </a:r>
          </a:p>
        </p:txBody>
      </p:sp>
      <p:sp>
        <p:nvSpPr>
          <p:cNvPr id="3" name="Content Placeholder 2">
            <a:extLst>
              <a:ext uri="{FF2B5EF4-FFF2-40B4-BE49-F238E27FC236}">
                <a16:creationId xmlns:a16="http://schemas.microsoft.com/office/drawing/2014/main" id="{E165EA91-8B87-4E75-9EA5-8C5B80E7BE08}"/>
              </a:ext>
            </a:extLst>
          </p:cNvPr>
          <p:cNvSpPr>
            <a:spLocks noGrp="1"/>
          </p:cNvSpPr>
          <p:nvPr>
            <p:ph idx="1"/>
          </p:nvPr>
        </p:nvSpPr>
        <p:spPr/>
        <p:txBody>
          <a:bodyPr/>
          <a:lstStyle/>
          <a:p>
            <a:r>
              <a:rPr lang="en-US" dirty="0"/>
              <a:t>Metadata service for existing geo-replicated data services</a:t>
            </a:r>
          </a:p>
          <a:p>
            <a:r>
              <a:rPr lang="en-US" dirty="0"/>
              <a:t>Stores small pieces of metadata called “labels” about operations</a:t>
            </a:r>
          </a:p>
          <a:p>
            <a:r>
              <a:rPr lang="en-US" dirty="0"/>
              <a:t>Labels are globally totally ordered and respect causality</a:t>
            </a:r>
          </a:p>
        </p:txBody>
      </p:sp>
      <p:sp>
        <p:nvSpPr>
          <p:cNvPr id="4" name="Slide Number Placeholder 3">
            <a:extLst>
              <a:ext uri="{FF2B5EF4-FFF2-40B4-BE49-F238E27FC236}">
                <a16:creationId xmlns:a16="http://schemas.microsoft.com/office/drawing/2014/main" id="{FED86FAC-78A7-4FA6-9B78-C82201BE9A0C}"/>
              </a:ext>
            </a:extLst>
          </p:cNvPr>
          <p:cNvSpPr>
            <a:spLocks noGrp="1"/>
          </p:cNvSpPr>
          <p:nvPr>
            <p:ph type="sldNum" sz="quarter" idx="12"/>
          </p:nvPr>
        </p:nvSpPr>
        <p:spPr/>
        <p:txBody>
          <a:bodyPr/>
          <a:lstStyle/>
          <a:p>
            <a:fld id="{EE78F022-B1CB-4212-B3A5-3EF4BFD75FD3}" type="slidenum">
              <a:rPr lang="en-US" smtClean="0"/>
              <a:t>20</a:t>
            </a:fld>
            <a:endParaRPr lang="en-US"/>
          </a:p>
        </p:txBody>
      </p:sp>
    </p:spTree>
    <p:extLst>
      <p:ext uri="{BB962C8B-B14F-4D97-AF65-F5344CB8AC3E}">
        <p14:creationId xmlns:p14="http://schemas.microsoft.com/office/powerpoint/2010/main" val="323766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2D9E-F386-4AB6-AD4A-C061BD5209B9}"/>
              </a:ext>
            </a:extLst>
          </p:cNvPr>
          <p:cNvSpPr>
            <a:spLocks noGrp="1"/>
          </p:cNvSpPr>
          <p:nvPr>
            <p:ph type="title"/>
          </p:nvPr>
        </p:nvSpPr>
        <p:spPr/>
        <p:txBody>
          <a:bodyPr/>
          <a:lstStyle/>
          <a:p>
            <a:r>
              <a:rPr lang="en-US" dirty="0"/>
              <a:t>Labels</a:t>
            </a:r>
          </a:p>
        </p:txBody>
      </p:sp>
      <p:sp>
        <p:nvSpPr>
          <p:cNvPr id="3" name="Content Placeholder 2">
            <a:extLst>
              <a:ext uri="{FF2B5EF4-FFF2-40B4-BE49-F238E27FC236}">
                <a16:creationId xmlns:a16="http://schemas.microsoft.com/office/drawing/2014/main" id="{21C9C543-1B79-4DBE-9BCC-98B3D27E9563}"/>
              </a:ext>
            </a:extLst>
          </p:cNvPr>
          <p:cNvSpPr>
            <a:spLocks noGrp="1"/>
          </p:cNvSpPr>
          <p:nvPr>
            <p:ph idx="1"/>
          </p:nvPr>
        </p:nvSpPr>
        <p:spPr/>
        <p:txBody>
          <a:bodyPr/>
          <a:lstStyle/>
          <a:p>
            <a:r>
              <a:rPr lang="en-US" dirty="0"/>
              <a:t>Tuple of &lt;type, </a:t>
            </a:r>
            <a:r>
              <a:rPr lang="en-US" dirty="0" err="1"/>
              <a:t>src</a:t>
            </a:r>
            <a:r>
              <a:rPr lang="en-US" dirty="0"/>
              <a:t>, </a:t>
            </a:r>
            <a:r>
              <a:rPr lang="en-US" dirty="0" err="1"/>
              <a:t>ts</a:t>
            </a:r>
            <a:r>
              <a:rPr lang="en-US" dirty="0"/>
              <a:t>, target&gt; where</a:t>
            </a:r>
          </a:p>
          <a:p>
            <a:pPr lvl="1"/>
            <a:r>
              <a:rPr lang="en-US" dirty="0"/>
              <a:t>type is:</a:t>
            </a:r>
          </a:p>
          <a:p>
            <a:pPr lvl="2"/>
            <a:r>
              <a:rPr lang="en-US" dirty="0"/>
              <a:t>“update” for write requests</a:t>
            </a:r>
          </a:p>
          <a:p>
            <a:pPr lvl="2"/>
            <a:r>
              <a:rPr lang="en-US" dirty="0"/>
              <a:t>“migration” when a client needs to change datacenters</a:t>
            </a:r>
          </a:p>
          <a:p>
            <a:pPr lvl="1"/>
            <a:r>
              <a:rPr lang="en-US" dirty="0" err="1"/>
              <a:t>src</a:t>
            </a:r>
            <a:r>
              <a:rPr lang="en-US" dirty="0"/>
              <a:t> is a unique ID of the creator of the label</a:t>
            </a:r>
          </a:p>
          <a:p>
            <a:pPr lvl="1"/>
            <a:r>
              <a:rPr lang="en-US" dirty="0" err="1"/>
              <a:t>ts</a:t>
            </a:r>
            <a:r>
              <a:rPr lang="en-US" dirty="0"/>
              <a:t> is the timestamp as a scalar</a:t>
            </a:r>
          </a:p>
          <a:p>
            <a:pPr lvl="1"/>
            <a:r>
              <a:rPr lang="en-US" dirty="0"/>
              <a:t>target is:</a:t>
            </a:r>
          </a:p>
          <a:p>
            <a:pPr lvl="2"/>
            <a:r>
              <a:rPr lang="en-US" dirty="0"/>
              <a:t>The object be written to for “update”</a:t>
            </a:r>
          </a:p>
          <a:p>
            <a:pPr lvl="2"/>
            <a:r>
              <a:rPr lang="en-US" dirty="0"/>
              <a:t>The datacenter being moved to for “migration”</a:t>
            </a:r>
          </a:p>
          <a:p>
            <a:pPr lvl="2"/>
            <a:endParaRPr lang="en-US" dirty="0"/>
          </a:p>
        </p:txBody>
      </p:sp>
      <p:sp>
        <p:nvSpPr>
          <p:cNvPr id="4" name="Slide Number Placeholder 3">
            <a:extLst>
              <a:ext uri="{FF2B5EF4-FFF2-40B4-BE49-F238E27FC236}">
                <a16:creationId xmlns:a16="http://schemas.microsoft.com/office/drawing/2014/main" id="{B28EF6A0-9501-4E34-AEFF-84488BBBFEF8}"/>
              </a:ext>
            </a:extLst>
          </p:cNvPr>
          <p:cNvSpPr>
            <a:spLocks noGrp="1"/>
          </p:cNvSpPr>
          <p:nvPr>
            <p:ph type="sldNum" sz="quarter" idx="12"/>
          </p:nvPr>
        </p:nvSpPr>
        <p:spPr/>
        <p:txBody>
          <a:bodyPr/>
          <a:lstStyle/>
          <a:p>
            <a:fld id="{EE78F022-B1CB-4212-B3A5-3EF4BFD75FD3}" type="slidenum">
              <a:rPr lang="en-US" smtClean="0"/>
              <a:t>21</a:t>
            </a:fld>
            <a:endParaRPr lang="en-US"/>
          </a:p>
        </p:txBody>
      </p:sp>
    </p:spTree>
    <p:extLst>
      <p:ext uri="{BB962C8B-B14F-4D97-AF65-F5344CB8AC3E}">
        <p14:creationId xmlns:p14="http://schemas.microsoft.com/office/powerpoint/2010/main" val="70807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6C61-708C-4735-AB51-262405C3E0CC}"/>
              </a:ext>
            </a:extLst>
          </p:cNvPr>
          <p:cNvSpPr>
            <a:spLocks noGrp="1"/>
          </p:cNvSpPr>
          <p:nvPr>
            <p:ph type="title"/>
          </p:nvPr>
        </p:nvSpPr>
        <p:spPr/>
        <p:txBody>
          <a:bodyPr/>
          <a:lstStyle/>
          <a:p>
            <a:r>
              <a:rPr lang="en-US" dirty="0"/>
              <a:t>Labels</a:t>
            </a:r>
          </a:p>
        </p:txBody>
      </p:sp>
      <p:sp>
        <p:nvSpPr>
          <p:cNvPr id="3" name="Content Placeholder 2">
            <a:extLst>
              <a:ext uri="{FF2B5EF4-FFF2-40B4-BE49-F238E27FC236}">
                <a16:creationId xmlns:a16="http://schemas.microsoft.com/office/drawing/2014/main" id="{C8FF25D6-294E-4A61-AB57-39619204EB70}"/>
              </a:ext>
            </a:extLst>
          </p:cNvPr>
          <p:cNvSpPr>
            <a:spLocks noGrp="1"/>
          </p:cNvSpPr>
          <p:nvPr>
            <p:ph idx="1"/>
          </p:nvPr>
        </p:nvSpPr>
        <p:spPr/>
        <p:txBody>
          <a:bodyPr/>
          <a:lstStyle/>
          <a:p>
            <a:r>
              <a:rPr lang="en-US" dirty="0"/>
              <a:t>The metadata stored in Saturn</a:t>
            </a:r>
          </a:p>
          <a:p>
            <a:r>
              <a:rPr lang="en-US" dirty="0"/>
              <a:t>Uniquely identify operations</a:t>
            </a:r>
          </a:p>
          <a:p>
            <a:r>
              <a:rPr lang="en-US" dirty="0"/>
              <a:t>Properties:</a:t>
            </a:r>
          </a:p>
          <a:p>
            <a:pPr lvl="1"/>
            <a:r>
              <a:rPr lang="en-US" dirty="0"/>
              <a:t>Unique – the src-ts combination uniquely identifies operations</a:t>
            </a:r>
          </a:p>
          <a:p>
            <a:pPr lvl="1"/>
            <a:r>
              <a:rPr lang="en-US" dirty="0"/>
              <a:t>Comparable – Comparable by ts with src to break ties</a:t>
            </a:r>
          </a:p>
        </p:txBody>
      </p:sp>
      <p:sp>
        <p:nvSpPr>
          <p:cNvPr id="4" name="Slide Number Placeholder 3">
            <a:extLst>
              <a:ext uri="{FF2B5EF4-FFF2-40B4-BE49-F238E27FC236}">
                <a16:creationId xmlns:a16="http://schemas.microsoft.com/office/drawing/2014/main" id="{A4E1EF0C-D4BC-40C1-88C6-F48F6C9DDE17}"/>
              </a:ext>
            </a:extLst>
          </p:cNvPr>
          <p:cNvSpPr>
            <a:spLocks noGrp="1"/>
          </p:cNvSpPr>
          <p:nvPr>
            <p:ph type="sldNum" sz="quarter" idx="12"/>
          </p:nvPr>
        </p:nvSpPr>
        <p:spPr/>
        <p:txBody>
          <a:bodyPr/>
          <a:lstStyle/>
          <a:p>
            <a:fld id="{EE78F022-B1CB-4212-B3A5-3EF4BFD75FD3}" type="slidenum">
              <a:rPr lang="en-US" smtClean="0"/>
              <a:t>22</a:t>
            </a:fld>
            <a:endParaRPr lang="en-US"/>
          </a:p>
        </p:txBody>
      </p:sp>
    </p:spTree>
    <p:extLst>
      <p:ext uri="{BB962C8B-B14F-4D97-AF65-F5344CB8AC3E}">
        <p14:creationId xmlns:p14="http://schemas.microsoft.com/office/powerpoint/2010/main" val="147440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AD84-CE1F-4E67-A2A0-34A5BC211AA9}"/>
              </a:ext>
            </a:extLst>
          </p:cNvPr>
          <p:cNvSpPr>
            <a:spLocks noGrp="1"/>
          </p:cNvSpPr>
          <p:nvPr>
            <p:ph type="title"/>
          </p:nvPr>
        </p:nvSpPr>
        <p:spPr/>
        <p:txBody>
          <a:bodyPr/>
          <a:lstStyle/>
          <a:p>
            <a:r>
              <a:rPr lang="en-US" dirty="0"/>
              <a:t>Serializers</a:t>
            </a:r>
          </a:p>
        </p:txBody>
      </p:sp>
      <p:sp>
        <p:nvSpPr>
          <p:cNvPr id="3" name="Content Placeholder 2">
            <a:extLst>
              <a:ext uri="{FF2B5EF4-FFF2-40B4-BE49-F238E27FC236}">
                <a16:creationId xmlns:a16="http://schemas.microsoft.com/office/drawing/2014/main" id="{ABF7BF3A-5C33-48AD-88EE-6478024D3D96}"/>
              </a:ext>
            </a:extLst>
          </p:cNvPr>
          <p:cNvSpPr>
            <a:spLocks noGrp="1"/>
          </p:cNvSpPr>
          <p:nvPr>
            <p:ph idx="1"/>
          </p:nvPr>
        </p:nvSpPr>
        <p:spPr/>
        <p:txBody>
          <a:bodyPr/>
          <a:lstStyle/>
          <a:p>
            <a:r>
              <a:rPr lang="en-US" dirty="0"/>
              <a:t>Saturn is implemented by a set of cooperating serializing servers</a:t>
            </a:r>
          </a:p>
          <a:p>
            <a:r>
              <a:rPr lang="en-US" dirty="0"/>
              <a:t>Aggregate and propagate labels from all datacenters</a:t>
            </a:r>
          </a:p>
          <a:p>
            <a:r>
              <a:rPr lang="en-US" dirty="0"/>
              <a:t>Preserves the order that labels arrive at serializers</a:t>
            </a:r>
          </a:p>
          <a:p>
            <a:r>
              <a:rPr lang="en-US" dirty="0"/>
              <a:t>Structured as a tree of serializers</a:t>
            </a:r>
          </a:p>
        </p:txBody>
      </p:sp>
      <p:sp>
        <p:nvSpPr>
          <p:cNvPr id="4" name="Slide Number Placeholder 3">
            <a:extLst>
              <a:ext uri="{FF2B5EF4-FFF2-40B4-BE49-F238E27FC236}">
                <a16:creationId xmlns:a16="http://schemas.microsoft.com/office/drawing/2014/main" id="{6D197D6D-6027-45CD-87B4-1C380E290BA5}"/>
              </a:ext>
            </a:extLst>
          </p:cNvPr>
          <p:cNvSpPr>
            <a:spLocks noGrp="1"/>
          </p:cNvSpPr>
          <p:nvPr>
            <p:ph type="sldNum" sz="quarter" idx="12"/>
          </p:nvPr>
        </p:nvSpPr>
        <p:spPr/>
        <p:txBody>
          <a:bodyPr/>
          <a:lstStyle/>
          <a:p>
            <a:fld id="{EE78F022-B1CB-4212-B3A5-3EF4BFD75FD3}" type="slidenum">
              <a:rPr lang="en-US" smtClean="0"/>
              <a:t>23</a:t>
            </a:fld>
            <a:endParaRPr lang="en-US"/>
          </a:p>
        </p:txBody>
      </p:sp>
    </p:spTree>
    <p:extLst>
      <p:ext uri="{BB962C8B-B14F-4D97-AF65-F5344CB8AC3E}">
        <p14:creationId xmlns:p14="http://schemas.microsoft.com/office/powerpoint/2010/main" val="25052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9A2-220F-4B99-A327-043AE6561EB3}"/>
              </a:ext>
            </a:extLst>
          </p:cNvPr>
          <p:cNvSpPr>
            <a:spLocks noGrp="1"/>
          </p:cNvSpPr>
          <p:nvPr>
            <p:ph type="title"/>
          </p:nvPr>
        </p:nvSpPr>
        <p:spPr/>
        <p:txBody>
          <a:bodyPr/>
          <a:lstStyle/>
          <a:p>
            <a:r>
              <a:rPr lang="en-US" dirty="0"/>
              <a:t>Datacenter Structure: Frontend</a:t>
            </a:r>
          </a:p>
        </p:txBody>
      </p:sp>
      <p:sp>
        <p:nvSpPr>
          <p:cNvPr id="3" name="Content Placeholder 2">
            <a:extLst>
              <a:ext uri="{FF2B5EF4-FFF2-40B4-BE49-F238E27FC236}">
                <a16:creationId xmlns:a16="http://schemas.microsoft.com/office/drawing/2014/main" id="{12B0AB5D-0C63-407B-BCD0-EE9E7A787DD8}"/>
              </a:ext>
            </a:extLst>
          </p:cNvPr>
          <p:cNvSpPr>
            <a:spLocks noGrp="1"/>
          </p:cNvSpPr>
          <p:nvPr>
            <p:ph idx="1"/>
          </p:nvPr>
        </p:nvSpPr>
        <p:spPr>
          <a:xfrm>
            <a:off x="838200" y="4191950"/>
            <a:ext cx="10515600" cy="1985012"/>
          </a:xfrm>
        </p:spPr>
        <p:txBody>
          <a:bodyPr/>
          <a:lstStyle/>
          <a:p>
            <a:r>
              <a:rPr lang="en-US" dirty="0"/>
              <a:t>Ensure clients observe a causally consistent state</a:t>
            </a:r>
          </a:p>
          <a:p>
            <a:r>
              <a:rPr lang="en-US" dirty="0"/>
              <a:t>Forward requests to servers and return labels to clients</a:t>
            </a:r>
          </a:p>
        </p:txBody>
      </p:sp>
      <p:pic>
        <p:nvPicPr>
          <p:cNvPr id="6" name="Picture 5">
            <a:extLst>
              <a:ext uri="{FF2B5EF4-FFF2-40B4-BE49-F238E27FC236}">
                <a16:creationId xmlns:a16="http://schemas.microsoft.com/office/drawing/2014/main" id="{415A3117-6B6B-4CD6-BF09-08117238FE16}"/>
              </a:ext>
            </a:extLst>
          </p:cNvPr>
          <p:cNvPicPr>
            <a:picLocks noChangeAspect="1"/>
          </p:cNvPicPr>
          <p:nvPr/>
        </p:nvPicPr>
        <p:blipFill rotWithShape="1">
          <a:blip r:embed="rId2"/>
          <a:srcRect l="3556" t="5836"/>
          <a:stretch/>
        </p:blipFill>
        <p:spPr>
          <a:xfrm>
            <a:off x="3164493" y="1411705"/>
            <a:ext cx="5863014" cy="2780245"/>
          </a:xfrm>
          <a:prstGeom prst="rect">
            <a:avLst/>
          </a:prstGeom>
        </p:spPr>
      </p:pic>
      <p:sp>
        <p:nvSpPr>
          <p:cNvPr id="4" name="Slide Number Placeholder 3">
            <a:extLst>
              <a:ext uri="{FF2B5EF4-FFF2-40B4-BE49-F238E27FC236}">
                <a16:creationId xmlns:a16="http://schemas.microsoft.com/office/drawing/2014/main" id="{9D8C629A-1C8F-41FA-8C59-45CC05F67E08}"/>
              </a:ext>
            </a:extLst>
          </p:cNvPr>
          <p:cNvSpPr>
            <a:spLocks noGrp="1"/>
          </p:cNvSpPr>
          <p:nvPr>
            <p:ph type="sldNum" sz="quarter" idx="12"/>
          </p:nvPr>
        </p:nvSpPr>
        <p:spPr/>
        <p:txBody>
          <a:bodyPr/>
          <a:lstStyle/>
          <a:p>
            <a:fld id="{EE78F022-B1CB-4212-B3A5-3EF4BFD75FD3}" type="slidenum">
              <a:rPr lang="en-US" smtClean="0"/>
              <a:t>24</a:t>
            </a:fld>
            <a:endParaRPr lang="en-US"/>
          </a:p>
        </p:txBody>
      </p:sp>
      <p:sp>
        <p:nvSpPr>
          <p:cNvPr id="5" name="Oval 4">
            <a:extLst>
              <a:ext uri="{FF2B5EF4-FFF2-40B4-BE49-F238E27FC236}">
                <a16:creationId xmlns:a16="http://schemas.microsoft.com/office/drawing/2014/main" id="{F95E8938-E687-4F7E-A4B9-C1EC261987D3}"/>
              </a:ext>
            </a:extLst>
          </p:cNvPr>
          <p:cNvSpPr/>
          <p:nvPr/>
        </p:nvSpPr>
        <p:spPr>
          <a:xfrm>
            <a:off x="4191000" y="2095500"/>
            <a:ext cx="1057275" cy="1543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14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9A2-220F-4B99-A327-043AE6561EB3}"/>
              </a:ext>
            </a:extLst>
          </p:cNvPr>
          <p:cNvSpPr>
            <a:spLocks noGrp="1"/>
          </p:cNvSpPr>
          <p:nvPr>
            <p:ph type="title"/>
          </p:nvPr>
        </p:nvSpPr>
        <p:spPr/>
        <p:txBody>
          <a:bodyPr/>
          <a:lstStyle/>
          <a:p>
            <a:r>
              <a:rPr lang="en-US" dirty="0"/>
              <a:t>Datacenter Structure: Gears</a:t>
            </a:r>
          </a:p>
        </p:txBody>
      </p:sp>
      <p:sp>
        <p:nvSpPr>
          <p:cNvPr id="3" name="Content Placeholder 2">
            <a:extLst>
              <a:ext uri="{FF2B5EF4-FFF2-40B4-BE49-F238E27FC236}">
                <a16:creationId xmlns:a16="http://schemas.microsoft.com/office/drawing/2014/main" id="{12B0AB5D-0C63-407B-BCD0-EE9E7A787DD8}"/>
              </a:ext>
            </a:extLst>
          </p:cNvPr>
          <p:cNvSpPr>
            <a:spLocks noGrp="1"/>
          </p:cNvSpPr>
          <p:nvPr>
            <p:ph idx="1"/>
          </p:nvPr>
        </p:nvSpPr>
        <p:spPr>
          <a:xfrm>
            <a:off x="838200" y="4191950"/>
            <a:ext cx="10515600" cy="1985012"/>
          </a:xfrm>
        </p:spPr>
        <p:txBody>
          <a:bodyPr/>
          <a:lstStyle/>
          <a:p>
            <a:r>
              <a:rPr lang="en-US" dirty="0"/>
              <a:t>Generates labels and propagates data and metadata for updates</a:t>
            </a:r>
          </a:p>
          <a:p>
            <a:r>
              <a:rPr lang="en-US" dirty="0"/>
              <a:t>Attached to each storage server</a:t>
            </a:r>
          </a:p>
          <a:p>
            <a:r>
              <a:rPr lang="en-US" dirty="0"/>
              <a:t>Intercepts requests and sends data to datacenters when persistent</a:t>
            </a:r>
          </a:p>
          <a:p>
            <a:endParaRPr lang="en-US" dirty="0"/>
          </a:p>
        </p:txBody>
      </p:sp>
      <p:pic>
        <p:nvPicPr>
          <p:cNvPr id="5" name="Picture 4">
            <a:extLst>
              <a:ext uri="{FF2B5EF4-FFF2-40B4-BE49-F238E27FC236}">
                <a16:creationId xmlns:a16="http://schemas.microsoft.com/office/drawing/2014/main" id="{3E911E74-1E0C-4C00-9A95-6A33644ABBCD}"/>
              </a:ext>
            </a:extLst>
          </p:cNvPr>
          <p:cNvPicPr>
            <a:picLocks noChangeAspect="1"/>
          </p:cNvPicPr>
          <p:nvPr/>
        </p:nvPicPr>
        <p:blipFill rotWithShape="1">
          <a:blip r:embed="rId2"/>
          <a:srcRect l="3556" t="5836"/>
          <a:stretch/>
        </p:blipFill>
        <p:spPr>
          <a:xfrm>
            <a:off x="3164493" y="1411705"/>
            <a:ext cx="5863014" cy="2780245"/>
          </a:xfrm>
          <a:prstGeom prst="rect">
            <a:avLst/>
          </a:prstGeom>
        </p:spPr>
      </p:pic>
      <p:sp>
        <p:nvSpPr>
          <p:cNvPr id="4" name="Slide Number Placeholder 3">
            <a:extLst>
              <a:ext uri="{FF2B5EF4-FFF2-40B4-BE49-F238E27FC236}">
                <a16:creationId xmlns:a16="http://schemas.microsoft.com/office/drawing/2014/main" id="{F2E366DB-DF98-42F6-B8FB-7111458E1023}"/>
              </a:ext>
            </a:extLst>
          </p:cNvPr>
          <p:cNvSpPr>
            <a:spLocks noGrp="1"/>
          </p:cNvSpPr>
          <p:nvPr>
            <p:ph type="sldNum" sz="quarter" idx="12"/>
          </p:nvPr>
        </p:nvSpPr>
        <p:spPr/>
        <p:txBody>
          <a:bodyPr/>
          <a:lstStyle/>
          <a:p>
            <a:fld id="{EE78F022-B1CB-4212-B3A5-3EF4BFD75FD3}" type="slidenum">
              <a:rPr lang="en-US" smtClean="0"/>
              <a:t>25</a:t>
            </a:fld>
            <a:endParaRPr lang="en-US"/>
          </a:p>
        </p:txBody>
      </p:sp>
      <p:sp>
        <p:nvSpPr>
          <p:cNvPr id="6" name="Oval 5">
            <a:extLst>
              <a:ext uri="{FF2B5EF4-FFF2-40B4-BE49-F238E27FC236}">
                <a16:creationId xmlns:a16="http://schemas.microsoft.com/office/drawing/2014/main" id="{76830899-9DAA-4EE4-B9EF-9B9FDB8FC9E3}"/>
              </a:ext>
            </a:extLst>
          </p:cNvPr>
          <p:cNvSpPr/>
          <p:nvPr/>
        </p:nvSpPr>
        <p:spPr>
          <a:xfrm>
            <a:off x="5438775" y="2657475"/>
            <a:ext cx="2228850" cy="933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7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9A2-220F-4B99-A327-043AE6561EB3}"/>
              </a:ext>
            </a:extLst>
          </p:cNvPr>
          <p:cNvSpPr>
            <a:spLocks noGrp="1"/>
          </p:cNvSpPr>
          <p:nvPr>
            <p:ph type="title"/>
          </p:nvPr>
        </p:nvSpPr>
        <p:spPr/>
        <p:txBody>
          <a:bodyPr/>
          <a:lstStyle/>
          <a:p>
            <a:r>
              <a:rPr lang="en-US" dirty="0"/>
              <a:t>Datacenter Structure: Label Sink</a:t>
            </a:r>
          </a:p>
        </p:txBody>
      </p:sp>
      <p:sp>
        <p:nvSpPr>
          <p:cNvPr id="3" name="Content Placeholder 2">
            <a:extLst>
              <a:ext uri="{FF2B5EF4-FFF2-40B4-BE49-F238E27FC236}">
                <a16:creationId xmlns:a16="http://schemas.microsoft.com/office/drawing/2014/main" id="{12B0AB5D-0C63-407B-BCD0-EE9E7A787DD8}"/>
              </a:ext>
            </a:extLst>
          </p:cNvPr>
          <p:cNvSpPr>
            <a:spLocks noGrp="1"/>
          </p:cNvSpPr>
          <p:nvPr>
            <p:ph idx="1"/>
          </p:nvPr>
        </p:nvSpPr>
        <p:spPr>
          <a:xfrm>
            <a:off x="838200" y="4191950"/>
            <a:ext cx="10515600" cy="1985012"/>
          </a:xfrm>
        </p:spPr>
        <p:txBody>
          <a:bodyPr/>
          <a:lstStyle/>
          <a:p>
            <a:r>
              <a:rPr lang="en-US" dirty="0"/>
              <a:t>Centralized component in a datacenter</a:t>
            </a:r>
          </a:p>
          <a:p>
            <a:r>
              <a:rPr lang="en-US" dirty="0"/>
              <a:t>Forwards local updates in serial order to Serializers</a:t>
            </a:r>
          </a:p>
        </p:txBody>
      </p:sp>
      <p:pic>
        <p:nvPicPr>
          <p:cNvPr id="5" name="Picture 4">
            <a:extLst>
              <a:ext uri="{FF2B5EF4-FFF2-40B4-BE49-F238E27FC236}">
                <a16:creationId xmlns:a16="http://schemas.microsoft.com/office/drawing/2014/main" id="{EA765047-7A77-403E-85A7-0296D60D18F0}"/>
              </a:ext>
            </a:extLst>
          </p:cNvPr>
          <p:cNvPicPr>
            <a:picLocks noChangeAspect="1"/>
          </p:cNvPicPr>
          <p:nvPr/>
        </p:nvPicPr>
        <p:blipFill rotWithShape="1">
          <a:blip r:embed="rId2"/>
          <a:srcRect l="3556" t="5836"/>
          <a:stretch/>
        </p:blipFill>
        <p:spPr>
          <a:xfrm>
            <a:off x="3164493" y="1411705"/>
            <a:ext cx="5863014" cy="2780245"/>
          </a:xfrm>
          <a:prstGeom prst="rect">
            <a:avLst/>
          </a:prstGeom>
        </p:spPr>
      </p:pic>
      <p:sp>
        <p:nvSpPr>
          <p:cNvPr id="4" name="Slide Number Placeholder 3">
            <a:extLst>
              <a:ext uri="{FF2B5EF4-FFF2-40B4-BE49-F238E27FC236}">
                <a16:creationId xmlns:a16="http://schemas.microsoft.com/office/drawing/2014/main" id="{01A3CC91-9011-4911-9F4F-FF61E9710C55}"/>
              </a:ext>
            </a:extLst>
          </p:cNvPr>
          <p:cNvSpPr>
            <a:spLocks noGrp="1"/>
          </p:cNvSpPr>
          <p:nvPr>
            <p:ph type="sldNum" sz="quarter" idx="12"/>
          </p:nvPr>
        </p:nvSpPr>
        <p:spPr/>
        <p:txBody>
          <a:bodyPr/>
          <a:lstStyle/>
          <a:p>
            <a:fld id="{EE78F022-B1CB-4212-B3A5-3EF4BFD75FD3}" type="slidenum">
              <a:rPr lang="en-US" smtClean="0"/>
              <a:t>26</a:t>
            </a:fld>
            <a:endParaRPr lang="en-US"/>
          </a:p>
        </p:txBody>
      </p:sp>
      <p:sp>
        <p:nvSpPr>
          <p:cNvPr id="6" name="Oval 5">
            <a:extLst>
              <a:ext uri="{FF2B5EF4-FFF2-40B4-BE49-F238E27FC236}">
                <a16:creationId xmlns:a16="http://schemas.microsoft.com/office/drawing/2014/main" id="{FFB7FA7B-D8D8-4066-9C30-FBAA0B7042B6}"/>
              </a:ext>
            </a:extLst>
          </p:cNvPr>
          <p:cNvSpPr/>
          <p:nvPr/>
        </p:nvSpPr>
        <p:spPr>
          <a:xfrm>
            <a:off x="5638800" y="2114550"/>
            <a:ext cx="2000250" cy="447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146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9A2-220F-4B99-A327-043AE6561EB3}"/>
              </a:ext>
            </a:extLst>
          </p:cNvPr>
          <p:cNvSpPr>
            <a:spLocks noGrp="1"/>
          </p:cNvSpPr>
          <p:nvPr>
            <p:ph type="title"/>
          </p:nvPr>
        </p:nvSpPr>
        <p:spPr/>
        <p:txBody>
          <a:bodyPr/>
          <a:lstStyle/>
          <a:p>
            <a:r>
              <a:rPr lang="en-US" dirty="0"/>
              <a:t>Datacenter Structure: Remote Proxy</a:t>
            </a:r>
          </a:p>
        </p:txBody>
      </p:sp>
      <p:sp>
        <p:nvSpPr>
          <p:cNvPr id="3" name="Content Placeholder 2">
            <a:extLst>
              <a:ext uri="{FF2B5EF4-FFF2-40B4-BE49-F238E27FC236}">
                <a16:creationId xmlns:a16="http://schemas.microsoft.com/office/drawing/2014/main" id="{12B0AB5D-0C63-407B-BCD0-EE9E7A787DD8}"/>
              </a:ext>
            </a:extLst>
          </p:cNvPr>
          <p:cNvSpPr>
            <a:spLocks noGrp="1"/>
          </p:cNvSpPr>
          <p:nvPr>
            <p:ph idx="1"/>
          </p:nvPr>
        </p:nvSpPr>
        <p:spPr>
          <a:xfrm>
            <a:off x="838200" y="4191950"/>
            <a:ext cx="10515600" cy="1985012"/>
          </a:xfrm>
        </p:spPr>
        <p:txBody>
          <a:bodyPr/>
          <a:lstStyle/>
          <a:p>
            <a:r>
              <a:rPr lang="en-US" dirty="0"/>
              <a:t>Applies remote operations in casual order using labels from Saturn</a:t>
            </a:r>
          </a:p>
        </p:txBody>
      </p:sp>
      <p:pic>
        <p:nvPicPr>
          <p:cNvPr id="5" name="Picture 4">
            <a:extLst>
              <a:ext uri="{FF2B5EF4-FFF2-40B4-BE49-F238E27FC236}">
                <a16:creationId xmlns:a16="http://schemas.microsoft.com/office/drawing/2014/main" id="{7A50E782-AFCA-438C-A2A5-92CA79A1FF83}"/>
              </a:ext>
            </a:extLst>
          </p:cNvPr>
          <p:cNvPicPr>
            <a:picLocks noChangeAspect="1"/>
          </p:cNvPicPr>
          <p:nvPr/>
        </p:nvPicPr>
        <p:blipFill rotWithShape="1">
          <a:blip r:embed="rId2"/>
          <a:srcRect l="3556" t="5836"/>
          <a:stretch/>
        </p:blipFill>
        <p:spPr>
          <a:xfrm>
            <a:off x="3164493" y="1411705"/>
            <a:ext cx="5863014" cy="2780245"/>
          </a:xfrm>
          <a:prstGeom prst="rect">
            <a:avLst/>
          </a:prstGeom>
        </p:spPr>
      </p:pic>
      <p:sp>
        <p:nvSpPr>
          <p:cNvPr id="4" name="Slide Number Placeholder 3">
            <a:extLst>
              <a:ext uri="{FF2B5EF4-FFF2-40B4-BE49-F238E27FC236}">
                <a16:creationId xmlns:a16="http://schemas.microsoft.com/office/drawing/2014/main" id="{EA80D6A1-9A8E-4DA6-8CB7-04D1E513359E}"/>
              </a:ext>
            </a:extLst>
          </p:cNvPr>
          <p:cNvSpPr>
            <a:spLocks noGrp="1"/>
          </p:cNvSpPr>
          <p:nvPr>
            <p:ph type="sldNum" sz="quarter" idx="12"/>
          </p:nvPr>
        </p:nvSpPr>
        <p:spPr/>
        <p:txBody>
          <a:bodyPr/>
          <a:lstStyle/>
          <a:p>
            <a:fld id="{EE78F022-B1CB-4212-B3A5-3EF4BFD75FD3}" type="slidenum">
              <a:rPr lang="en-US" smtClean="0"/>
              <a:t>27</a:t>
            </a:fld>
            <a:endParaRPr lang="en-US"/>
          </a:p>
        </p:txBody>
      </p:sp>
      <p:sp>
        <p:nvSpPr>
          <p:cNvPr id="6" name="Oval 5">
            <a:extLst>
              <a:ext uri="{FF2B5EF4-FFF2-40B4-BE49-F238E27FC236}">
                <a16:creationId xmlns:a16="http://schemas.microsoft.com/office/drawing/2014/main" id="{EA698015-CED4-474C-93F0-3D680CFFCAD1}"/>
              </a:ext>
            </a:extLst>
          </p:cNvPr>
          <p:cNvSpPr/>
          <p:nvPr/>
        </p:nvSpPr>
        <p:spPr>
          <a:xfrm>
            <a:off x="7858125" y="2552700"/>
            <a:ext cx="108585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935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A019-4BB8-46E8-A044-4DD29D2EC9D6}"/>
              </a:ext>
            </a:extLst>
          </p:cNvPr>
          <p:cNvSpPr>
            <a:spLocks noGrp="1"/>
          </p:cNvSpPr>
          <p:nvPr>
            <p:ph type="title"/>
          </p:nvPr>
        </p:nvSpPr>
        <p:spPr>
          <a:xfrm>
            <a:off x="838200" y="365125"/>
            <a:ext cx="10515600" cy="1325563"/>
          </a:xfrm>
        </p:spPr>
        <p:txBody>
          <a:bodyPr/>
          <a:lstStyle/>
          <a:p>
            <a:r>
              <a:rPr lang="en-US" dirty="0"/>
              <a:t>Saturn – Update Process</a:t>
            </a:r>
          </a:p>
        </p:txBody>
      </p:sp>
      <p:sp>
        <p:nvSpPr>
          <p:cNvPr id="3" name="Content Placeholder 2">
            <a:extLst>
              <a:ext uri="{FF2B5EF4-FFF2-40B4-BE49-F238E27FC236}">
                <a16:creationId xmlns:a16="http://schemas.microsoft.com/office/drawing/2014/main" id="{826C2681-2815-4866-A046-02E00F2F025D}"/>
              </a:ext>
            </a:extLst>
          </p:cNvPr>
          <p:cNvSpPr>
            <a:spLocks noGrp="1"/>
          </p:cNvSpPr>
          <p:nvPr>
            <p:ph idx="1"/>
          </p:nvPr>
        </p:nvSpPr>
        <p:spPr/>
        <p:txBody>
          <a:bodyPr/>
          <a:lstStyle/>
          <a:p>
            <a:r>
              <a:rPr lang="en-US" dirty="0"/>
              <a:t>Client attaches to a datacenter – waits until client is causally stable</a:t>
            </a:r>
          </a:p>
          <a:p>
            <a:r>
              <a:rPr lang="en-US" dirty="0"/>
              <a:t>Client sends a request to frontend, frontend forwards to gear</a:t>
            </a:r>
          </a:p>
          <a:p>
            <a:r>
              <a:rPr lang="en-US" dirty="0"/>
              <a:t>Gear generates a unique label for the request and sends to Label Sink</a:t>
            </a:r>
          </a:p>
          <a:p>
            <a:r>
              <a:rPr lang="en-US" dirty="0"/>
              <a:t>Label Sink forwards through the Serializers</a:t>
            </a:r>
          </a:p>
          <a:p>
            <a:r>
              <a:rPr lang="en-US" dirty="0"/>
              <a:t>Serializers send updates to other datacenters’ Remote Proxies</a:t>
            </a:r>
          </a:p>
          <a:p>
            <a:r>
              <a:rPr lang="en-US" dirty="0"/>
              <a:t>Remote Proxy adds updates to the local datacenter</a:t>
            </a:r>
          </a:p>
          <a:p>
            <a:endParaRPr lang="en-US" dirty="0"/>
          </a:p>
        </p:txBody>
      </p:sp>
      <p:sp>
        <p:nvSpPr>
          <p:cNvPr id="4" name="Slide Number Placeholder 3">
            <a:extLst>
              <a:ext uri="{FF2B5EF4-FFF2-40B4-BE49-F238E27FC236}">
                <a16:creationId xmlns:a16="http://schemas.microsoft.com/office/drawing/2014/main" id="{22FEAEDA-1B41-4222-8328-764C2E095BD4}"/>
              </a:ext>
            </a:extLst>
          </p:cNvPr>
          <p:cNvSpPr>
            <a:spLocks noGrp="1"/>
          </p:cNvSpPr>
          <p:nvPr>
            <p:ph type="sldNum" sz="quarter" idx="12"/>
          </p:nvPr>
        </p:nvSpPr>
        <p:spPr/>
        <p:txBody>
          <a:bodyPr/>
          <a:lstStyle/>
          <a:p>
            <a:fld id="{EE78F022-B1CB-4212-B3A5-3EF4BFD75FD3}" type="slidenum">
              <a:rPr lang="en-US" smtClean="0"/>
              <a:t>28</a:t>
            </a:fld>
            <a:endParaRPr lang="en-US"/>
          </a:p>
        </p:txBody>
      </p:sp>
    </p:spTree>
    <p:extLst>
      <p:ext uri="{BB962C8B-B14F-4D97-AF65-F5344CB8AC3E}">
        <p14:creationId xmlns:p14="http://schemas.microsoft.com/office/powerpoint/2010/main" val="2669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DE57-2B7C-4660-A094-24A29693F060}"/>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89488D24-951B-4A5F-B162-BCE6F1394279}"/>
              </a:ext>
            </a:extLst>
          </p:cNvPr>
          <p:cNvSpPr>
            <a:spLocks noGrp="1"/>
          </p:cNvSpPr>
          <p:nvPr>
            <p:ph idx="1"/>
          </p:nvPr>
        </p:nvSpPr>
        <p:spPr/>
        <p:txBody>
          <a:bodyPr/>
          <a:lstStyle/>
          <a:p>
            <a:r>
              <a:rPr lang="en-US" dirty="0"/>
              <a:t>Used Amazon EC2 m4.large instances</a:t>
            </a:r>
          </a:p>
          <a:p>
            <a:pPr lvl="1"/>
            <a:r>
              <a:rPr lang="en-US" dirty="0"/>
              <a:t>2 CPU cores, 8 GB RAM running Ubuntu 12.04</a:t>
            </a:r>
          </a:p>
          <a:p>
            <a:r>
              <a:rPr lang="en-US" dirty="0"/>
              <a:t>Used instances in 7 regions, each simulating a separate datacenter</a:t>
            </a:r>
          </a:p>
        </p:txBody>
      </p:sp>
      <p:sp>
        <p:nvSpPr>
          <p:cNvPr id="4" name="Slide Number Placeholder 3">
            <a:extLst>
              <a:ext uri="{FF2B5EF4-FFF2-40B4-BE49-F238E27FC236}">
                <a16:creationId xmlns:a16="http://schemas.microsoft.com/office/drawing/2014/main" id="{69D8CA7F-8034-4971-ABE8-77A6028017DB}"/>
              </a:ext>
            </a:extLst>
          </p:cNvPr>
          <p:cNvSpPr>
            <a:spLocks noGrp="1"/>
          </p:cNvSpPr>
          <p:nvPr>
            <p:ph type="sldNum" sz="quarter" idx="12"/>
          </p:nvPr>
        </p:nvSpPr>
        <p:spPr/>
        <p:txBody>
          <a:bodyPr/>
          <a:lstStyle/>
          <a:p>
            <a:fld id="{EE78F022-B1CB-4212-B3A5-3EF4BFD75FD3}" type="slidenum">
              <a:rPr lang="en-US" smtClean="0"/>
              <a:t>29</a:t>
            </a:fld>
            <a:endParaRPr lang="en-US"/>
          </a:p>
        </p:txBody>
      </p:sp>
    </p:spTree>
    <p:extLst>
      <p:ext uri="{BB962C8B-B14F-4D97-AF65-F5344CB8AC3E}">
        <p14:creationId xmlns:p14="http://schemas.microsoft.com/office/powerpoint/2010/main" val="194030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0713-BD47-44AE-A85A-377461D604CC}"/>
              </a:ext>
            </a:extLst>
          </p:cNvPr>
          <p:cNvSpPr>
            <a:spLocks noGrp="1"/>
          </p:cNvSpPr>
          <p:nvPr>
            <p:ph type="title"/>
          </p:nvPr>
        </p:nvSpPr>
        <p:spPr/>
        <p:txBody>
          <a:bodyPr/>
          <a:lstStyle/>
          <a:p>
            <a:r>
              <a:rPr lang="en-US" dirty="0"/>
              <a:t>Why Causally Consistent?</a:t>
            </a:r>
          </a:p>
        </p:txBody>
      </p:sp>
      <p:sp>
        <p:nvSpPr>
          <p:cNvPr id="3" name="Content Placeholder 2">
            <a:extLst>
              <a:ext uri="{FF2B5EF4-FFF2-40B4-BE49-F238E27FC236}">
                <a16:creationId xmlns:a16="http://schemas.microsoft.com/office/drawing/2014/main" id="{D85C0DD5-DE85-4900-9EF0-CAAFB5A71094}"/>
              </a:ext>
            </a:extLst>
          </p:cNvPr>
          <p:cNvSpPr>
            <a:spLocks noGrp="1"/>
          </p:cNvSpPr>
          <p:nvPr>
            <p:ph idx="1"/>
          </p:nvPr>
        </p:nvSpPr>
        <p:spPr/>
        <p:txBody>
          <a:bodyPr/>
          <a:lstStyle/>
          <a:p>
            <a:r>
              <a:rPr lang="en-US" dirty="0"/>
              <a:t>Ensures causal dependencies are maintained</a:t>
            </a:r>
          </a:p>
          <a:p>
            <a:r>
              <a:rPr lang="en-US" dirty="0"/>
              <a:t>Example:</a:t>
            </a:r>
          </a:p>
          <a:p>
            <a:pPr lvl="1"/>
            <a:r>
              <a:rPr lang="en-US" dirty="0"/>
              <a:t>Alice is mad at Bob</a:t>
            </a:r>
          </a:p>
          <a:p>
            <a:pPr lvl="1"/>
            <a:r>
              <a:rPr lang="en-US" dirty="0"/>
              <a:t>Alice deletes Bob as a friend on Facebook</a:t>
            </a:r>
          </a:p>
          <a:p>
            <a:pPr lvl="1"/>
            <a:r>
              <a:rPr lang="en-US" dirty="0"/>
              <a:t>Then she posts something bad about Bob</a:t>
            </a:r>
          </a:p>
          <a:p>
            <a:r>
              <a:rPr lang="en-US" dirty="0"/>
              <a:t>With Causal Consistency, we can be ensured that Bob never reads the Alice’s message about him</a:t>
            </a:r>
          </a:p>
          <a:p>
            <a:pPr lvl="1"/>
            <a:endParaRPr lang="en-US" dirty="0"/>
          </a:p>
        </p:txBody>
      </p:sp>
      <p:sp>
        <p:nvSpPr>
          <p:cNvPr id="4" name="Slide Number Placeholder 3">
            <a:extLst>
              <a:ext uri="{FF2B5EF4-FFF2-40B4-BE49-F238E27FC236}">
                <a16:creationId xmlns:a16="http://schemas.microsoft.com/office/drawing/2014/main" id="{2BB8393C-1A93-4FD0-9E83-7ACA6279DA4A}"/>
              </a:ext>
            </a:extLst>
          </p:cNvPr>
          <p:cNvSpPr>
            <a:spLocks noGrp="1"/>
          </p:cNvSpPr>
          <p:nvPr>
            <p:ph type="sldNum" sz="quarter" idx="12"/>
          </p:nvPr>
        </p:nvSpPr>
        <p:spPr/>
        <p:txBody>
          <a:bodyPr/>
          <a:lstStyle/>
          <a:p>
            <a:fld id="{EE78F022-B1CB-4212-B3A5-3EF4BFD75FD3}" type="slidenum">
              <a:rPr lang="en-US" smtClean="0"/>
              <a:t>3</a:t>
            </a:fld>
            <a:endParaRPr lang="en-US"/>
          </a:p>
        </p:txBody>
      </p:sp>
    </p:spTree>
    <p:extLst>
      <p:ext uri="{BB962C8B-B14F-4D97-AF65-F5344CB8AC3E}">
        <p14:creationId xmlns:p14="http://schemas.microsoft.com/office/powerpoint/2010/main" val="424445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pic>
        <p:nvPicPr>
          <p:cNvPr id="5" name="Content Placeholder 4">
            <a:extLst>
              <a:ext uri="{FF2B5EF4-FFF2-40B4-BE49-F238E27FC236}">
                <a16:creationId xmlns:a16="http://schemas.microsoft.com/office/drawing/2014/main" id="{2A6EB3C2-4964-4E64-AC89-B3052AE15212}"/>
              </a:ext>
            </a:extLst>
          </p:cNvPr>
          <p:cNvPicPr>
            <a:picLocks noGrp="1" noChangeAspect="1"/>
          </p:cNvPicPr>
          <p:nvPr>
            <p:ph sz="half" idx="1"/>
          </p:nvPr>
        </p:nvPicPr>
        <p:blipFill>
          <a:blip r:embed="rId2"/>
          <a:stretch>
            <a:fillRect/>
          </a:stretch>
        </p:blipFill>
        <p:spPr>
          <a:xfrm>
            <a:off x="838200" y="1825625"/>
            <a:ext cx="5181600" cy="1674932"/>
          </a:xfrm>
          <a:prstGeom prst="rect">
            <a:avLst/>
          </a:prstGeom>
        </p:spPr>
      </p:pic>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p:txBody>
          <a:bodyPr/>
          <a:lstStyle/>
          <a:p>
            <a:r>
              <a:rPr lang="en-US" dirty="0"/>
              <a:t>Run with 90% read workload</a:t>
            </a:r>
          </a:p>
          <a:p>
            <a:r>
              <a:rPr lang="en-US" dirty="0"/>
              <a:t>P has latency of longest network travel time</a:t>
            </a:r>
          </a:p>
          <a:p>
            <a:r>
              <a:rPr lang="en-US" dirty="0"/>
              <a:t>S has high latency for far datacenters (right)</a:t>
            </a:r>
          </a:p>
          <a:p>
            <a:r>
              <a:rPr lang="en-US" dirty="0"/>
              <a:t>M has near optimal visibility latency for all locations</a:t>
            </a:r>
          </a:p>
        </p:txBody>
      </p:sp>
      <p:sp>
        <p:nvSpPr>
          <p:cNvPr id="7" name="Content Placeholder 3">
            <a:extLst>
              <a:ext uri="{FF2B5EF4-FFF2-40B4-BE49-F238E27FC236}">
                <a16:creationId xmlns:a16="http://schemas.microsoft.com/office/drawing/2014/main" id="{5BDC69DB-33A7-4CD8-86A6-8043E2D23970}"/>
              </a:ext>
            </a:extLst>
          </p:cNvPr>
          <p:cNvSpPr txBox="1">
            <a:spLocks/>
          </p:cNvSpPr>
          <p:nvPr/>
        </p:nvSpPr>
        <p:spPr>
          <a:xfrm>
            <a:off x="914400" y="3635493"/>
            <a:ext cx="5181600" cy="2857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Left: Ireland to Frankfurt</a:t>
            </a:r>
          </a:p>
          <a:p>
            <a:r>
              <a:rPr lang="en-US" dirty="0"/>
              <a:t>Right: Tokyo to </a:t>
            </a:r>
            <a:r>
              <a:rPr lang="en-US" dirty="0" err="1"/>
              <a:t>Syndey</a:t>
            </a:r>
            <a:endParaRPr lang="en-US" dirty="0"/>
          </a:p>
          <a:p>
            <a:r>
              <a:rPr lang="en-US" dirty="0"/>
              <a:t>S-</a:t>
            </a:r>
            <a:r>
              <a:rPr lang="en-US" dirty="0" err="1"/>
              <a:t>conf</a:t>
            </a:r>
            <a:r>
              <a:rPr lang="en-US" dirty="0"/>
              <a:t> – single serializer</a:t>
            </a:r>
          </a:p>
          <a:p>
            <a:r>
              <a:rPr lang="en-US" dirty="0"/>
              <a:t>M-</a:t>
            </a:r>
            <a:r>
              <a:rPr lang="en-US" dirty="0" err="1"/>
              <a:t>conf</a:t>
            </a:r>
            <a:r>
              <a:rPr lang="en-US" dirty="0"/>
              <a:t> – multiple serializers</a:t>
            </a:r>
          </a:p>
          <a:p>
            <a:r>
              <a:rPr lang="en-US" dirty="0"/>
              <a:t>P-</a:t>
            </a:r>
            <a:r>
              <a:rPr lang="en-US" dirty="0" err="1"/>
              <a:t>conf</a:t>
            </a:r>
            <a:r>
              <a:rPr lang="en-US" dirty="0"/>
              <a:t> – peer-to-peer</a:t>
            </a:r>
          </a:p>
        </p:txBody>
      </p:sp>
      <p:sp>
        <p:nvSpPr>
          <p:cNvPr id="8" name="Slide Number Placeholder 7">
            <a:extLst>
              <a:ext uri="{FF2B5EF4-FFF2-40B4-BE49-F238E27FC236}">
                <a16:creationId xmlns:a16="http://schemas.microsoft.com/office/drawing/2014/main" id="{7CDF3C72-EF5B-43D9-9BA4-5B8E61426BC7}"/>
              </a:ext>
            </a:extLst>
          </p:cNvPr>
          <p:cNvSpPr>
            <a:spLocks noGrp="1"/>
          </p:cNvSpPr>
          <p:nvPr>
            <p:ph type="sldNum" sz="quarter" idx="12"/>
          </p:nvPr>
        </p:nvSpPr>
        <p:spPr/>
        <p:txBody>
          <a:bodyPr/>
          <a:lstStyle/>
          <a:p>
            <a:fld id="{EE78F022-B1CB-4212-B3A5-3EF4BFD75FD3}" type="slidenum">
              <a:rPr lang="en-US" smtClean="0"/>
              <a:t>30</a:t>
            </a:fld>
            <a:endParaRPr lang="en-US"/>
          </a:p>
        </p:txBody>
      </p:sp>
    </p:spTree>
    <p:extLst>
      <p:ext uri="{BB962C8B-B14F-4D97-AF65-F5344CB8AC3E}">
        <p14:creationId xmlns:p14="http://schemas.microsoft.com/office/powerpoint/2010/main" val="3327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pic>
        <p:nvPicPr>
          <p:cNvPr id="5" name="Content Placeholder 4">
            <a:extLst>
              <a:ext uri="{FF2B5EF4-FFF2-40B4-BE49-F238E27FC236}">
                <a16:creationId xmlns:a16="http://schemas.microsoft.com/office/drawing/2014/main" id="{2A6EB3C2-4964-4E64-AC89-B3052AE15212}"/>
              </a:ext>
            </a:extLst>
          </p:cNvPr>
          <p:cNvPicPr>
            <a:picLocks noGrp="1" noChangeAspect="1"/>
          </p:cNvPicPr>
          <p:nvPr>
            <p:ph sz="half" idx="1"/>
          </p:nvPr>
        </p:nvPicPr>
        <p:blipFill>
          <a:blip r:embed="rId2"/>
          <a:stretch>
            <a:fillRect/>
          </a:stretch>
        </p:blipFill>
        <p:spPr>
          <a:xfrm>
            <a:off x="838200" y="1825625"/>
            <a:ext cx="5181600" cy="1674932"/>
          </a:xfrm>
          <a:prstGeom prst="rect">
            <a:avLst/>
          </a:prstGeom>
        </p:spPr>
      </p:pic>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p:txBody>
          <a:bodyPr/>
          <a:lstStyle/>
          <a:p>
            <a:r>
              <a:rPr lang="en-US" dirty="0"/>
              <a:t>Run with 90% read workload</a:t>
            </a:r>
          </a:p>
          <a:p>
            <a:r>
              <a:rPr lang="en-US" dirty="0"/>
              <a:t>P has latency of longest network travel time</a:t>
            </a:r>
          </a:p>
          <a:p>
            <a:r>
              <a:rPr lang="en-US" dirty="0"/>
              <a:t>S has high latency for far datacenters (right)</a:t>
            </a:r>
          </a:p>
          <a:p>
            <a:r>
              <a:rPr lang="en-US" dirty="0"/>
              <a:t>M has near optimal visibility latency for all locations</a:t>
            </a:r>
          </a:p>
        </p:txBody>
      </p:sp>
      <p:sp>
        <p:nvSpPr>
          <p:cNvPr id="7" name="Content Placeholder 3">
            <a:extLst>
              <a:ext uri="{FF2B5EF4-FFF2-40B4-BE49-F238E27FC236}">
                <a16:creationId xmlns:a16="http://schemas.microsoft.com/office/drawing/2014/main" id="{5BDC69DB-33A7-4CD8-86A6-8043E2D23970}"/>
              </a:ext>
            </a:extLst>
          </p:cNvPr>
          <p:cNvSpPr txBox="1">
            <a:spLocks/>
          </p:cNvSpPr>
          <p:nvPr/>
        </p:nvSpPr>
        <p:spPr>
          <a:xfrm>
            <a:off x="914400" y="3635493"/>
            <a:ext cx="5181600" cy="2857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must send message through all datacenters each time</a:t>
            </a:r>
          </a:p>
          <a:p>
            <a:r>
              <a:rPr lang="en-US" dirty="0"/>
              <a:t>The highest network latency is ~161ms</a:t>
            </a:r>
          </a:p>
        </p:txBody>
      </p:sp>
      <p:sp>
        <p:nvSpPr>
          <p:cNvPr id="8" name="Slide Number Placeholder 7">
            <a:extLst>
              <a:ext uri="{FF2B5EF4-FFF2-40B4-BE49-F238E27FC236}">
                <a16:creationId xmlns:a16="http://schemas.microsoft.com/office/drawing/2014/main" id="{7CDF3C72-EF5B-43D9-9BA4-5B8E61426BC7}"/>
              </a:ext>
            </a:extLst>
          </p:cNvPr>
          <p:cNvSpPr>
            <a:spLocks noGrp="1"/>
          </p:cNvSpPr>
          <p:nvPr>
            <p:ph type="sldNum" sz="quarter" idx="12"/>
          </p:nvPr>
        </p:nvSpPr>
        <p:spPr/>
        <p:txBody>
          <a:bodyPr/>
          <a:lstStyle/>
          <a:p>
            <a:fld id="{EE78F022-B1CB-4212-B3A5-3EF4BFD75FD3}" type="slidenum">
              <a:rPr lang="en-US" smtClean="0"/>
              <a:t>31</a:t>
            </a:fld>
            <a:endParaRPr lang="en-US"/>
          </a:p>
        </p:txBody>
      </p:sp>
      <p:cxnSp>
        <p:nvCxnSpPr>
          <p:cNvPr id="12" name="Straight Arrow Connector 11">
            <a:extLst>
              <a:ext uri="{FF2B5EF4-FFF2-40B4-BE49-F238E27FC236}">
                <a16:creationId xmlns:a16="http://schemas.microsoft.com/office/drawing/2014/main" id="{A0034B7D-2EFF-4789-AE5F-BEDAB3C7AEF5}"/>
              </a:ext>
            </a:extLst>
          </p:cNvPr>
          <p:cNvCxnSpPr>
            <a:stCxn id="7" idx="0"/>
          </p:cNvCxnSpPr>
          <p:nvPr/>
        </p:nvCxnSpPr>
        <p:spPr>
          <a:xfrm flipV="1">
            <a:off x="3505200" y="3124200"/>
            <a:ext cx="684415" cy="5112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57428F-37F2-4C6C-9D9D-35D06D3F5FF2}"/>
              </a:ext>
            </a:extLst>
          </p:cNvPr>
          <p:cNvCxnSpPr>
            <a:stCxn id="7" idx="0"/>
          </p:cNvCxnSpPr>
          <p:nvPr/>
        </p:nvCxnSpPr>
        <p:spPr>
          <a:xfrm flipH="1" flipV="1">
            <a:off x="2726575" y="3124200"/>
            <a:ext cx="778625" cy="5112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299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pic>
        <p:nvPicPr>
          <p:cNvPr id="5" name="Content Placeholder 4">
            <a:extLst>
              <a:ext uri="{FF2B5EF4-FFF2-40B4-BE49-F238E27FC236}">
                <a16:creationId xmlns:a16="http://schemas.microsoft.com/office/drawing/2014/main" id="{2A6EB3C2-4964-4E64-AC89-B3052AE15212}"/>
              </a:ext>
            </a:extLst>
          </p:cNvPr>
          <p:cNvPicPr>
            <a:picLocks noGrp="1" noChangeAspect="1"/>
          </p:cNvPicPr>
          <p:nvPr>
            <p:ph sz="half" idx="1"/>
          </p:nvPr>
        </p:nvPicPr>
        <p:blipFill>
          <a:blip r:embed="rId2"/>
          <a:stretch>
            <a:fillRect/>
          </a:stretch>
        </p:blipFill>
        <p:spPr>
          <a:xfrm>
            <a:off x="838200" y="1825625"/>
            <a:ext cx="5181600" cy="1674932"/>
          </a:xfrm>
          <a:prstGeom prst="rect">
            <a:avLst/>
          </a:prstGeom>
        </p:spPr>
      </p:pic>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p:txBody>
          <a:bodyPr/>
          <a:lstStyle/>
          <a:p>
            <a:r>
              <a:rPr lang="en-US" dirty="0"/>
              <a:t>Run with 90% read workload</a:t>
            </a:r>
          </a:p>
          <a:p>
            <a:r>
              <a:rPr lang="en-US" dirty="0"/>
              <a:t>P has latency of longest network travel time</a:t>
            </a:r>
          </a:p>
          <a:p>
            <a:r>
              <a:rPr lang="en-US" dirty="0"/>
              <a:t>S has high latency for far datacenters (right)</a:t>
            </a:r>
          </a:p>
          <a:p>
            <a:r>
              <a:rPr lang="en-US" dirty="0"/>
              <a:t>M has near optimal visibility latency for all locations</a:t>
            </a:r>
          </a:p>
        </p:txBody>
      </p:sp>
      <p:sp>
        <p:nvSpPr>
          <p:cNvPr id="7" name="Content Placeholder 3">
            <a:extLst>
              <a:ext uri="{FF2B5EF4-FFF2-40B4-BE49-F238E27FC236}">
                <a16:creationId xmlns:a16="http://schemas.microsoft.com/office/drawing/2014/main" id="{5BDC69DB-33A7-4CD8-86A6-8043E2D23970}"/>
              </a:ext>
            </a:extLst>
          </p:cNvPr>
          <p:cNvSpPr txBox="1">
            <a:spLocks/>
          </p:cNvSpPr>
          <p:nvPr/>
        </p:nvSpPr>
        <p:spPr>
          <a:xfrm>
            <a:off x="914400" y="3635493"/>
            <a:ext cx="5181600" cy="2857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 depends on where the serializer is located</a:t>
            </a:r>
          </a:p>
          <a:p>
            <a:r>
              <a:rPr lang="en-US" dirty="0"/>
              <a:t>If the serializer is close to the datacenter, latency is low</a:t>
            </a:r>
          </a:p>
        </p:txBody>
      </p:sp>
      <p:sp>
        <p:nvSpPr>
          <p:cNvPr id="8" name="Slide Number Placeholder 7">
            <a:extLst>
              <a:ext uri="{FF2B5EF4-FFF2-40B4-BE49-F238E27FC236}">
                <a16:creationId xmlns:a16="http://schemas.microsoft.com/office/drawing/2014/main" id="{7CDF3C72-EF5B-43D9-9BA4-5B8E61426BC7}"/>
              </a:ext>
            </a:extLst>
          </p:cNvPr>
          <p:cNvSpPr>
            <a:spLocks noGrp="1"/>
          </p:cNvSpPr>
          <p:nvPr>
            <p:ph type="sldNum" sz="quarter" idx="12"/>
          </p:nvPr>
        </p:nvSpPr>
        <p:spPr/>
        <p:txBody>
          <a:bodyPr/>
          <a:lstStyle/>
          <a:p>
            <a:fld id="{EE78F022-B1CB-4212-B3A5-3EF4BFD75FD3}" type="slidenum">
              <a:rPr lang="en-US" smtClean="0"/>
              <a:t>32</a:t>
            </a:fld>
            <a:endParaRPr lang="en-US"/>
          </a:p>
        </p:txBody>
      </p:sp>
      <p:cxnSp>
        <p:nvCxnSpPr>
          <p:cNvPr id="6" name="Straight Arrow Connector 5">
            <a:extLst>
              <a:ext uri="{FF2B5EF4-FFF2-40B4-BE49-F238E27FC236}">
                <a16:creationId xmlns:a16="http://schemas.microsoft.com/office/drawing/2014/main" id="{3DF2D192-9725-495E-8C26-065362980864}"/>
              </a:ext>
            </a:extLst>
          </p:cNvPr>
          <p:cNvCxnSpPr>
            <a:stCxn id="7" idx="0"/>
          </p:cNvCxnSpPr>
          <p:nvPr/>
        </p:nvCxnSpPr>
        <p:spPr>
          <a:xfrm flipV="1">
            <a:off x="3505200" y="3075709"/>
            <a:ext cx="1233055" cy="559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5809-D74D-4D6D-9AB3-91A75A1A5032}"/>
              </a:ext>
            </a:extLst>
          </p:cNvPr>
          <p:cNvCxnSpPr>
            <a:cxnSpLocks/>
            <a:stCxn id="7" idx="0"/>
          </p:cNvCxnSpPr>
          <p:nvPr/>
        </p:nvCxnSpPr>
        <p:spPr>
          <a:xfrm flipH="1" flipV="1">
            <a:off x="1662545" y="3075709"/>
            <a:ext cx="1842655" cy="559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2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a:xfrm>
            <a:off x="838200" y="3429001"/>
            <a:ext cx="10515600" cy="2747962"/>
          </a:xfrm>
        </p:spPr>
        <p:txBody>
          <a:bodyPr>
            <a:normAutofit/>
          </a:bodyPr>
          <a:lstStyle/>
          <a:p>
            <a:r>
              <a:rPr lang="en-US" dirty="0"/>
              <a:t>Value size – with value larger size, extra overhead in from the other systems is masked</a:t>
            </a:r>
          </a:p>
          <a:p>
            <a:r>
              <a:rPr lang="en-US" dirty="0"/>
              <a:t>Saturn keeps metadata small, which helps with small value size</a:t>
            </a:r>
          </a:p>
        </p:txBody>
      </p:sp>
      <p:pic>
        <p:nvPicPr>
          <p:cNvPr id="5" name="Picture 4">
            <a:extLst>
              <a:ext uri="{FF2B5EF4-FFF2-40B4-BE49-F238E27FC236}">
                <a16:creationId xmlns:a16="http://schemas.microsoft.com/office/drawing/2014/main" id="{3D29590C-0605-4274-90FB-1C6A62B84F61}"/>
              </a:ext>
            </a:extLst>
          </p:cNvPr>
          <p:cNvPicPr>
            <a:picLocks noChangeAspect="1"/>
          </p:cNvPicPr>
          <p:nvPr/>
        </p:nvPicPr>
        <p:blipFill>
          <a:blip r:embed="rId3"/>
          <a:stretch>
            <a:fillRect/>
          </a:stretch>
        </p:blipFill>
        <p:spPr>
          <a:xfrm>
            <a:off x="767542" y="1669469"/>
            <a:ext cx="10656916" cy="1759531"/>
          </a:xfrm>
          <a:prstGeom prst="rect">
            <a:avLst/>
          </a:prstGeom>
        </p:spPr>
      </p:pic>
      <p:sp>
        <p:nvSpPr>
          <p:cNvPr id="6" name="Slide Number Placeholder 5">
            <a:extLst>
              <a:ext uri="{FF2B5EF4-FFF2-40B4-BE49-F238E27FC236}">
                <a16:creationId xmlns:a16="http://schemas.microsoft.com/office/drawing/2014/main" id="{909B2EBD-1C5A-4ACC-8970-038D8F6BF88E}"/>
              </a:ext>
            </a:extLst>
          </p:cNvPr>
          <p:cNvSpPr>
            <a:spLocks noGrp="1"/>
          </p:cNvSpPr>
          <p:nvPr>
            <p:ph type="sldNum" sz="quarter" idx="12"/>
          </p:nvPr>
        </p:nvSpPr>
        <p:spPr/>
        <p:txBody>
          <a:bodyPr/>
          <a:lstStyle/>
          <a:p>
            <a:fld id="{EE78F022-B1CB-4212-B3A5-3EF4BFD75FD3}" type="slidenum">
              <a:rPr lang="en-US" smtClean="0"/>
              <a:t>33</a:t>
            </a:fld>
            <a:endParaRPr lang="en-US"/>
          </a:p>
        </p:txBody>
      </p:sp>
      <p:cxnSp>
        <p:nvCxnSpPr>
          <p:cNvPr id="7" name="Straight Arrow Connector 6">
            <a:extLst>
              <a:ext uri="{FF2B5EF4-FFF2-40B4-BE49-F238E27FC236}">
                <a16:creationId xmlns:a16="http://schemas.microsoft.com/office/drawing/2014/main" id="{0F8721E4-877D-4558-8265-023A73904B2A}"/>
              </a:ext>
            </a:extLst>
          </p:cNvPr>
          <p:cNvCxnSpPr/>
          <p:nvPr/>
        </p:nvCxnSpPr>
        <p:spPr>
          <a:xfrm flipV="1">
            <a:off x="3125585" y="3025833"/>
            <a:ext cx="232757" cy="403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B99A6B8-DE2D-4DE9-9ECF-17F2E617BD56}"/>
              </a:ext>
            </a:extLst>
          </p:cNvPr>
          <p:cNvSpPr/>
          <p:nvPr/>
        </p:nvSpPr>
        <p:spPr>
          <a:xfrm>
            <a:off x="3200400" y="2028825"/>
            <a:ext cx="457200" cy="5619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8C4DF8-78E8-4C85-870C-5E903F6EACCF}"/>
              </a:ext>
            </a:extLst>
          </p:cNvPr>
          <p:cNvSpPr txBox="1"/>
          <p:nvPr/>
        </p:nvSpPr>
        <p:spPr>
          <a:xfrm rot="16200000">
            <a:off x="56255" y="2182854"/>
            <a:ext cx="1309974" cy="253916"/>
          </a:xfrm>
          <a:prstGeom prst="rect">
            <a:avLst/>
          </a:prstGeom>
          <a:noFill/>
        </p:spPr>
        <p:txBody>
          <a:bodyPr wrap="none" rtlCol="0">
            <a:spAutoFit/>
          </a:bodyPr>
          <a:lstStyle/>
          <a:p>
            <a:r>
              <a:rPr lang="en-US" sz="1050" dirty="0"/>
              <a:t>Throughput (op/sec)</a:t>
            </a:r>
          </a:p>
        </p:txBody>
      </p:sp>
    </p:spTree>
    <p:extLst>
      <p:ext uri="{BB962C8B-B14F-4D97-AF65-F5344CB8AC3E}">
        <p14:creationId xmlns:p14="http://schemas.microsoft.com/office/powerpoint/2010/main" val="18701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a:xfrm>
            <a:off x="838200" y="3429001"/>
            <a:ext cx="10515600" cy="2747962"/>
          </a:xfrm>
        </p:spPr>
        <p:txBody>
          <a:bodyPr>
            <a:normAutofit/>
          </a:bodyPr>
          <a:lstStyle/>
          <a:p>
            <a:r>
              <a:rPr lang="en-US" dirty="0"/>
              <a:t>R/W ratio – Best performance for more reads</a:t>
            </a:r>
          </a:p>
          <a:p>
            <a:r>
              <a:rPr lang="en-US" dirty="0"/>
              <a:t>All solutions were similarly penalized for more writes</a:t>
            </a:r>
          </a:p>
        </p:txBody>
      </p:sp>
      <p:pic>
        <p:nvPicPr>
          <p:cNvPr id="5" name="Picture 4">
            <a:extLst>
              <a:ext uri="{FF2B5EF4-FFF2-40B4-BE49-F238E27FC236}">
                <a16:creationId xmlns:a16="http://schemas.microsoft.com/office/drawing/2014/main" id="{3D29590C-0605-4274-90FB-1C6A62B84F61}"/>
              </a:ext>
            </a:extLst>
          </p:cNvPr>
          <p:cNvPicPr>
            <a:picLocks noChangeAspect="1"/>
          </p:cNvPicPr>
          <p:nvPr/>
        </p:nvPicPr>
        <p:blipFill>
          <a:blip r:embed="rId3"/>
          <a:stretch>
            <a:fillRect/>
          </a:stretch>
        </p:blipFill>
        <p:spPr>
          <a:xfrm>
            <a:off x="767542" y="1669469"/>
            <a:ext cx="10656916" cy="1759531"/>
          </a:xfrm>
          <a:prstGeom prst="rect">
            <a:avLst/>
          </a:prstGeom>
        </p:spPr>
      </p:pic>
      <p:sp>
        <p:nvSpPr>
          <p:cNvPr id="6" name="Slide Number Placeholder 5">
            <a:extLst>
              <a:ext uri="{FF2B5EF4-FFF2-40B4-BE49-F238E27FC236}">
                <a16:creationId xmlns:a16="http://schemas.microsoft.com/office/drawing/2014/main" id="{909B2EBD-1C5A-4ACC-8970-038D8F6BF88E}"/>
              </a:ext>
            </a:extLst>
          </p:cNvPr>
          <p:cNvSpPr>
            <a:spLocks noGrp="1"/>
          </p:cNvSpPr>
          <p:nvPr>
            <p:ph type="sldNum" sz="quarter" idx="12"/>
          </p:nvPr>
        </p:nvSpPr>
        <p:spPr/>
        <p:txBody>
          <a:bodyPr/>
          <a:lstStyle/>
          <a:p>
            <a:fld id="{EE78F022-B1CB-4212-B3A5-3EF4BFD75FD3}" type="slidenum">
              <a:rPr lang="en-US" smtClean="0"/>
              <a:t>34</a:t>
            </a:fld>
            <a:endParaRPr lang="en-US"/>
          </a:p>
        </p:txBody>
      </p:sp>
      <p:cxnSp>
        <p:nvCxnSpPr>
          <p:cNvPr id="7" name="Straight Arrow Connector 6">
            <a:extLst>
              <a:ext uri="{FF2B5EF4-FFF2-40B4-BE49-F238E27FC236}">
                <a16:creationId xmlns:a16="http://schemas.microsoft.com/office/drawing/2014/main" id="{46A802B7-E7A3-487C-8666-BABE1C3C7E67}"/>
              </a:ext>
            </a:extLst>
          </p:cNvPr>
          <p:cNvCxnSpPr/>
          <p:nvPr/>
        </p:nvCxnSpPr>
        <p:spPr>
          <a:xfrm flipV="1">
            <a:off x="3823855" y="3042458"/>
            <a:ext cx="482138" cy="3865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313FAB-9312-483D-B92F-EABD8238379D}"/>
              </a:ext>
            </a:extLst>
          </p:cNvPr>
          <p:cNvSpPr txBox="1"/>
          <p:nvPr/>
        </p:nvSpPr>
        <p:spPr>
          <a:xfrm rot="16200000">
            <a:off x="56255" y="2182854"/>
            <a:ext cx="1309974" cy="253916"/>
          </a:xfrm>
          <a:prstGeom prst="rect">
            <a:avLst/>
          </a:prstGeom>
          <a:noFill/>
        </p:spPr>
        <p:txBody>
          <a:bodyPr wrap="none" rtlCol="0">
            <a:spAutoFit/>
          </a:bodyPr>
          <a:lstStyle/>
          <a:p>
            <a:r>
              <a:rPr lang="en-US" sz="1050" dirty="0"/>
              <a:t>Throughput (op/sec)</a:t>
            </a:r>
          </a:p>
        </p:txBody>
      </p:sp>
    </p:spTree>
    <p:extLst>
      <p:ext uri="{BB962C8B-B14F-4D97-AF65-F5344CB8AC3E}">
        <p14:creationId xmlns:p14="http://schemas.microsoft.com/office/powerpoint/2010/main" val="74810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a:xfrm>
            <a:off x="838200" y="3429001"/>
            <a:ext cx="10515600" cy="2747962"/>
          </a:xfrm>
        </p:spPr>
        <p:txBody>
          <a:bodyPr>
            <a:normAutofit/>
          </a:bodyPr>
          <a:lstStyle/>
          <a:p>
            <a:r>
              <a:rPr lang="en-US" dirty="0"/>
              <a:t>Correlation – the amount of data shared between datacenters</a:t>
            </a:r>
          </a:p>
          <a:p>
            <a:r>
              <a:rPr lang="en-US" dirty="0"/>
              <a:t>Exponential and proportional – correlation depends on distance</a:t>
            </a:r>
          </a:p>
          <a:p>
            <a:r>
              <a:rPr lang="en-US" dirty="0"/>
              <a:t>Uniform – equal correlation for all datacenters</a:t>
            </a:r>
          </a:p>
          <a:p>
            <a:r>
              <a:rPr lang="en-US" dirty="0"/>
              <a:t>Full – fully geo-replicated data</a:t>
            </a:r>
          </a:p>
          <a:p>
            <a:r>
              <a:rPr lang="en-US" dirty="0"/>
              <a:t>Saturn performs better for partial replication</a:t>
            </a:r>
          </a:p>
          <a:p>
            <a:endParaRPr lang="en-US" dirty="0"/>
          </a:p>
        </p:txBody>
      </p:sp>
      <p:pic>
        <p:nvPicPr>
          <p:cNvPr id="5" name="Picture 4">
            <a:extLst>
              <a:ext uri="{FF2B5EF4-FFF2-40B4-BE49-F238E27FC236}">
                <a16:creationId xmlns:a16="http://schemas.microsoft.com/office/drawing/2014/main" id="{3D29590C-0605-4274-90FB-1C6A62B84F61}"/>
              </a:ext>
            </a:extLst>
          </p:cNvPr>
          <p:cNvPicPr>
            <a:picLocks noChangeAspect="1"/>
          </p:cNvPicPr>
          <p:nvPr/>
        </p:nvPicPr>
        <p:blipFill>
          <a:blip r:embed="rId3"/>
          <a:stretch>
            <a:fillRect/>
          </a:stretch>
        </p:blipFill>
        <p:spPr>
          <a:xfrm>
            <a:off x="767542" y="1669469"/>
            <a:ext cx="10656916" cy="1759531"/>
          </a:xfrm>
          <a:prstGeom prst="rect">
            <a:avLst/>
          </a:prstGeom>
        </p:spPr>
      </p:pic>
      <p:sp>
        <p:nvSpPr>
          <p:cNvPr id="6" name="Slide Number Placeholder 5">
            <a:extLst>
              <a:ext uri="{FF2B5EF4-FFF2-40B4-BE49-F238E27FC236}">
                <a16:creationId xmlns:a16="http://schemas.microsoft.com/office/drawing/2014/main" id="{909B2EBD-1C5A-4ACC-8970-038D8F6BF88E}"/>
              </a:ext>
            </a:extLst>
          </p:cNvPr>
          <p:cNvSpPr>
            <a:spLocks noGrp="1"/>
          </p:cNvSpPr>
          <p:nvPr>
            <p:ph type="sldNum" sz="quarter" idx="12"/>
          </p:nvPr>
        </p:nvSpPr>
        <p:spPr/>
        <p:txBody>
          <a:bodyPr/>
          <a:lstStyle/>
          <a:p>
            <a:fld id="{EE78F022-B1CB-4212-B3A5-3EF4BFD75FD3}" type="slidenum">
              <a:rPr lang="en-US" smtClean="0"/>
              <a:t>35</a:t>
            </a:fld>
            <a:endParaRPr lang="en-US"/>
          </a:p>
        </p:txBody>
      </p:sp>
      <p:cxnSp>
        <p:nvCxnSpPr>
          <p:cNvPr id="9" name="Straight Arrow Connector 8">
            <a:extLst>
              <a:ext uri="{FF2B5EF4-FFF2-40B4-BE49-F238E27FC236}">
                <a16:creationId xmlns:a16="http://schemas.microsoft.com/office/drawing/2014/main" id="{1F4908F8-4E6A-46B1-87A4-CE2135457885}"/>
              </a:ext>
            </a:extLst>
          </p:cNvPr>
          <p:cNvCxnSpPr>
            <a:stCxn id="5" idx="2"/>
          </p:cNvCxnSpPr>
          <p:nvPr/>
        </p:nvCxnSpPr>
        <p:spPr>
          <a:xfrm flipV="1">
            <a:off x="6096000" y="3059084"/>
            <a:ext cx="504305" cy="369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04F6B3-F54C-4A72-AE81-CC6BB2DE1584}"/>
              </a:ext>
            </a:extLst>
          </p:cNvPr>
          <p:cNvSpPr/>
          <p:nvPr/>
        </p:nvSpPr>
        <p:spPr>
          <a:xfrm>
            <a:off x="6343650" y="1905000"/>
            <a:ext cx="1800225" cy="54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065AE9E-B4B2-407A-9C08-6DED475E89FC}"/>
              </a:ext>
            </a:extLst>
          </p:cNvPr>
          <p:cNvCxnSpPr/>
          <p:nvPr/>
        </p:nvCxnSpPr>
        <p:spPr>
          <a:xfrm flipH="1">
            <a:off x="7639570" y="1490082"/>
            <a:ext cx="504305" cy="414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1D8F72-D8E1-411C-A0E1-B4DDC8837C76}"/>
              </a:ext>
            </a:extLst>
          </p:cNvPr>
          <p:cNvSpPr txBox="1"/>
          <p:nvPr/>
        </p:nvSpPr>
        <p:spPr>
          <a:xfrm>
            <a:off x="8124824" y="1270491"/>
            <a:ext cx="1895475" cy="369332"/>
          </a:xfrm>
          <a:prstGeom prst="rect">
            <a:avLst/>
          </a:prstGeom>
          <a:noFill/>
        </p:spPr>
        <p:txBody>
          <a:bodyPr wrap="square" rtlCol="0">
            <a:spAutoFit/>
          </a:bodyPr>
          <a:lstStyle/>
          <a:p>
            <a:r>
              <a:rPr lang="en-US" dirty="0">
                <a:solidFill>
                  <a:srgbClr val="FF0000"/>
                </a:solidFill>
              </a:rPr>
              <a:t>Partial replication</a:t>
            </a:r>
          </a:p>
        </p:txBody>
      </p:sp>
      <p:sp>
        <p:nvSpPr>
          <p:cNvPr id="14" name="TextBox 13">
            <a:extLst>
              <a:ext uri="{FF2B5EF4-FFF2-40B4-BE49-F238E27FC236}">
                <a16:creationId xmlns:a16="http://schemas.microsoft.com/office/drawing/2014/main" id="{BCAB9FC1-69B5-48CD-9317-41997C84886C}"/>
              </a:ext>
            </a:extLst>
          </p:cNvPr>
          <p:cNvSpPr txBox="1"/>
          <p:nvPr/>
        </p:nvSpPr>
        <p:spPr>
          <a:xfrm rot="16200000">
            <a:off x="56255" y="2182854"/>
            <a:ext cx="1309974" cy="253916"/>
          </a:xfrm>
          <a:prstGeom prst="rect">
            <a:avLst/>
          </a:prstGeom>
          <a:noFill/>
        </p:spPr>
        <p:txBody>
          <a:bodyPr wrap="none" rtlCol="0">
            <a:spAutoFit/>
          </a:bodyPr>
          <a:lstStyle/>
          <a:p>
            <a:r>
              <a:rPr lang="en-US" sz="1050" dirty="0"/>
              <a:t>Throughput (op/sec)</a:t>
            </a:r>
          </a:p>
        </p:txBody>
      </p:sp>
    </p:spTree>
    <p:extLst>
      <p:ext uri="{BB962C8B-B14F-4D97-AF65-F5344CB8AC3E}">
        <p14:creationId xmlns:p14="http://schemas.microsoft.com/office/powerpoint/2010/main" val="2312946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a:xfrm>
            <a:off x="838200" y="3429001"/>
            <a:ext cx="10515600" cy="2747962"/>
          </a:xfrm>
        </p:spPr>
        <p:txBody>
          <a:bodyPr>
            <a:normAutofit/>
          </a:bodyPr>
          <a:lstStyle/>
          <a:p>
            <a:r>
              <a:rPr lang="en-US" dirty="0"/>
              <a:t>Remote read – client must read from a different datacenter</a:t>
            </a:r>
          </a:p>
          <a:p>
            <a:r>
              <a:rPr lang="en-US" dirty="0"/>
              <a:t>Remote reads – with 40% remote reads, Saturn outperforms </a:t>
            </a:r>
            <a:r>
              <a:rPr lang="en-US" dirty="0" err="1"/>
              <a:t>GentleRain</a:t>
            </a:r>
            <a:r>
              <a:rPr lang="en-US" dirty="0"/>
              <a:t> by 15.7% and Cure by 60.5%</a:t>
            </a:r>
          </a:p>
        </p:txBody>
      </p:sp>
      <p:pic>
        <p:nvPicPr>
          <p:cNvPr id="5" name="Picture 4">
            <a:extLst>
              <a:ext uri="{FF2B5EF4-FFF2-40B4-BE49-F238E27FC236}">
                <a16:creationId xmlns:a16="http://schemas.microsoft.com/office/drawing/2014/main" id="{3D29590C-0605-4274-90FB-1C6A62B84F61}"/>
              </a:ext>
            </a:extLst>
          </p:cNvPr>
          <p:cNvPicPr>
            <a:picLocks noChangeAspect="1"/>
          </p:cNvPicPr>
          <p:nvPr/>
        </p:nvPicPr>
        <p:blipFill>
          <a:blip r:embed="rId3"/>
          <a:stretch>
            <a:fillRect/>
          </a:stretch>
        </p:blipFill>
        <p:spPr>
          <a:xfrm>
            <a:off x="767542" y="1669469"/>
            <a:ext cx="10656916" cy="1759531"/>
          </a:xfrm>
          <a:prstGeom prst="rect">
            <a:avLst/>
          </a:prstGeom>
        </p:spPr>
      </p:pic>
      <p:sp>
        <p:nvSpPr>
          <p:cNvPr id="6" name="Slide Number Placeholder 5">
            <a:extLst>
              <a:ext uri="{FF2B5EF4-FFF2-40B4-BE49-F238E27FC236}">
                <a16:creationId xmlns:a16="http://schemas.microsoft.com/office/drawing/2014/main" id="{909B2EBD-1C5A-4ACC-8970-038D8F6BF88E}"/>
              </a:ext>
            </a:extLst>
          </p:cNvPr>
          <p:cNvSpPr>
            <a:spLocks noGrp="1"/>
          </p:cNvSpPr>
          <p:nvPr>
            <p:ph type="sldNum" sz="quarter" idx="12"/>
          </p:nvPr>
        </p:nvSpPr>
        <p:spPr/>
        <p:txBody>
          <a:bodyPr/>
          <a:lstStyle/>
          <a:p>
            <a:fld id="{EE78F022-B1CB-4212-B3A5-3EF4BFD75FD3}" type="slidenum">
              <a:rPr lang="en-US" smtClean="0"/>
              <a:t>36</a:t>
            </a:fld>
            <a:endParaRPr lang="en-US"/>
          </a:p>
        </p:txBody>
      </p:sp>
      <p:cxnSp>
        <p:nvCxnSpPr>
          <p:cNvPr id="7" name="Straight Arrow Connector 6">
            <a:extLst>
              <a:ext uri="{FF2B5EF4-FFF2-40B4-BE49-F238E27FC236}">
                <a16:creationId xmlns:a16="http://schemas.microsoft.com/office/drawing/2014/main" id="{DFAEBB68-5078-4926-A3B5-DD3E4E6336B6}"/>
              </a:ext>
            </a:extLst>
          </p:cNvPr>
          <p:cNvCxnSpPr/>
          <p:nvPr/>
        </p:nvCxnSpPr>
        <p:spPr>
          <a:xfrm flipV="1">
            <a:off x="8610600" y="3042458"/>
            <a:ext cx="749531" cy="3865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DFEE496-6CE0-480A-9C65-0D1969185A11}"/>
              </a:ext>
            </a:extLst>
          </p:cNvPr>
          <p:cNvSpPr/>
          <p:nvPr/>
        </p:nvSpPr>
        <p:spPr>
          <a:xfrm>
            <a:off x="10887075" y="1876425"/>
            <a:ext cx="466725" cy="7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1D05AF-389D-41FD-8422-3219C5E76794}"/>
              </a:ext>
            </a:extLst>
          </p:cNvPr>
          <p:cNvSpPr txBox="1"/>
          <p:nvPr/>
        </p:nvSpPr>
        <p:spPr>
          <a:xfrm rot="16200000">
            <a:off x="56255" y="2182854"/>
            <a:ext cx="1309974" cy="253916"/>
          </a:xfrm>
          <a:prstGeom prst="rect">
            <a:avLst/>
          </a:prstGeom>
          <a:noFill/>
        </p:spPr>
        <p:txBody>
          <a:bodyPr wrap="none" rtlCol="0">
            <a:spAutoFit/>
          </a:bodyPr>
          <a:lstStyle/>
          <a:p>
            <a:r>
              <a:rPr lang="en-US" sz="1050" dirty="0"/>
              <a:t>Throughput (op/sec)</a:t>
            </a:r>
          </a:p>
        </p:txBody>
      </p:sp>
    </p:spTree>
    <p:extLst>
      <p:ext uri="{BB962C8B-B14F-4D97-AF65-F5344CB8AC3E}">
        <p14:creationId xmlns:p14="http://schemas.microsoft.com/office/powerpoint/2010/main" val="3320949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p:txBody>
          <a:bodyPr/>
          <a:lstStyle/>
          <a:p>
            <a:r>
              <a:rPr lang="en-US" dirty="0"/>
              <a:t>Used Facebook data for New Orleans (61096 nodes and 905565 edges) and simulated user interaction</a:t>
            </a:r>
          </a:p>
          <a:p>
            <a:r>
              <a:rPr lang="en-US" dirty="0"/>
              <a:t>10.9% better throughput than </a:t>
            </a:r>
            <a:r>
              <a:rPr lang="en-US" dirty="0" err="1"/>
              <a:t>GentleRain</a:t>
            </a:r>
            <a:r>
              <a:rPr lang="en-US" dirty="0"/>
              <a:t> and 41.9% better than Cure on average</a:t>
            </a:r>
          </a:p>
        </p:txBody>
      </p:sp>
      <p:pic>
        <p:nvPicPr>
          <p:cNvPr id="5" name="Content Placeholder 4">
            <a:extLst>
              <a:ext uri="{FF2B5EF4-FFF2-40B4-BE49-F238E27FC236}">
                <a16:creationId xmlns:a16="http://schemas.microsoft.com/office/drawing/2014/main" id="{96956BDA-952F-424E-BAFF-7870FD23B8ED}"/>
              </a:ext>
            </a:extLst>
          </p:cNvPr>
          <p:cNvPicPr>
            <a:picLocks noGrp="1" noChangeAspect="1"/>
          </p:cNvPicPr>
          <p:nvPr>
            <p:ph sz="half" idx="1"/>
          </p:nvPr>
        </p:nvPicPr>
        <p:blipFill>
          <a:blip r:embed="rId2"/>
          <a:stretch>
            <a:fillRect/>
          </a:stretch>
        </p:blipFill>
        <p:spPr>
          <a:xfrm>
            <a:off x="838200" y="1865394"/>
            <a:ext cx="5181600" cy="4271799"/>
          </a:xfrm>
          <a:prstGeom prst="rect">
            <a:avLst/>
          </a:prstGeom>
        </p:spPr>
      </p:pic>
      <p:sp>
        <p:nvSpPr>
          <p:cNvPr id="6" name="Slide Number Placeholder 5">
            <a:extLst>
              <a:ext uri="{FF2B5EF4-FFF2-40B4-BE49-F238E27FC236}">
                <a16:creationId xmlns:a16="http://schemas.microsoft.com/office/drawing/2014/main" id="{F8F24DD1-364E-4A16-9843-D0D45D07DF2E}"/>
              </a:ext>
            </a:extLst>
          </p:cNvPr>
          <p:cNvSpPr>
            <a:spLocks noGrp="1"/>
          </p:cNvSpPr>
          <p:nvPr>
            <p:ph type="sldNum" sz="quarter" idx="12"/>
          </p:nvPr>
        </p:nvSpPr>
        <p:spPr/>
        <p:txBody>
          <a:bodyPr/>
          <a:lstStyle/>
          <a:p>
            <a:fld id="{EE78F022-B1CB-4212-B3A5-3EF4BFD75FD3}" type="slidenum">
              <a:rPr lang="en-US" smtClean="0"/>
              <a:t>37</a:t>
            </a:fld>
            <a:endParaRPr lang="en-US"/>
          </a:p>
        </p:txBody>
      </p:sp>
      <p:cxnSp>
        <p:nvCxnSpPr>
          <p:cNvPr id="7" name="Straight Arrow Connector 6">
            <a:extLst>
              <a:ext uri="{FF2B5EF4-FFF2-40B4-BE49-F238E27FC236}">
                <a16:creationId xmlns:a16="http://schemas.microsoft.com/office/drawing/2014/main" id="{3FC79967-BB2E-46AB-84CE-8C286833C1C9}"/>
              </a:ext>
            </a:extLst>
          </p:cNvPr>
          <p:cNvCxnSpPr/>
          <p:nvPr/>
        </p:nvCxnSpPr>
        <p:spPr>
          <a:xfrm flipH="1" flipV="1">
            <a:off x="5505450" y="3209925"/>
            <a:ext cx="771525" cy="4953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9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0F59-0A3E-4395-8DB9-58C571F9044A}"/>
              </a:ext>
            </a:extLst>
          </p:cNvPr>
          <p:cNvSpPr>
            <a:spLocks noGrp="1"/>
          </p:cNvSpPr>
          <p:nvPr>
            <p:ph type="title"/>
          </p:nvPr>
        </p:nvSpPr>
        <p:spPr/>
        <p:txBody>
          <a:bodyPr/>
          <a:lstStyle/>
          <a:p>
            <a:r>
              <a:rPr lang="en-US" dirty="0"/>
              <a:t>Evaluation</a:t>
            </a:r>
          </a:p>
        </p:txBody>
      </p:sp>
      <p:sp>
        <p:nvSpPr>
          <p:cNvPr id="4" name="Content Placeholder 3">
            <a:extLst>
              <a:ext uri="{FF2B5EF4-FFF2-40B4-BE49-F238E27FC236}">
                <a16:creationId xmlns:a16="http://schemas.microsoft.com/office/drawing/2014/main" id="{2D6145B5-45BE-4CC6-9AA4-86A6D1C5B483}"/>
              </a:ext>
            </a:extLst>
          </p:cNvPr>
          <p:cNvSpPr>
            <a:spLocks noGrp="1"/>
          </p:cNvSpPr>
          <p:nvPr>
            <p:ph sz="half" idx="2"/>
          </p:nvPr>
        </p:nvSpPr>
        <p:spPr/>
        <p:txBody>
          <a:bodyPr/>
          <a:lstStyle/>
          <a:p>
            <a:r>
              <a:rPr lang="en-US" dirty="0"/>
              <a:t>Used Facebook data for New Orleans (61096 nodes and 905565 edges) and simulated user interaction</a:t>
            </a:r>
          </a:p>
          <a:p>
            <a:r>
              <a:rPr lang="en-US" dirty="0"/>
              <a:t>Saturn adds 16.1ms to visibility latency, </a:t>
            </a:r>
            <a:r>
              <a:rPr lang="en-US" dirty="0" err="1"/>
              <a:t>GentleRain</a:t>
            </a:r>
            <a:r>
              <a:rPr lang="en-US" dirty="0"/>
              <a:t> adds 79.2ms and Cure adds 23.7ms on average</a:t>
            </a:r>
          </a:p>
        </p:txBody>
      </p:sp>
      <p:pic>
        <p:nvPicPr>
          <p:cNvPr id="5" name="Content Placeholder 4">
            <a:extLst>
              <a:ext uri="{FF2B5EF4-FFF2-40B4-BE49-F238E27FC236}">
                <a16:creationId xmlns:a16="http://schemas.microsoft.com/office/drawing/2014/main" id="{96956BDA-952F-424E-BAFF-7870FD23B8ED}"/>
              </a:ext>
            </a:extLst>
          </p:cNvPr>
          <p:cNvPicPr>
            <a:picLocks noGrp="1" noChangeAspect="1"/>
          </p:cNvPicPr>
          <p:nvPr>
            <p:ph sz="half" idx="1"/>
          </p:nvPr>
        </p:nvPicPr>
        <p:blipFill>
          <a:blip r:embed="rId3"/>
          <a:stretch>
            <a:fillRect/>
          </a:stretch>
        </p:blipFill>
        <p:spPr>
          <a:xfrm>
            <a:off x="838200" y="1865394"/>
            <a:ext cx="5181600" cy="4271799"/>
          </a:xfrm>
          <a:prstGeom prst="rect">
            <a:avLst/>
          </a:prstGeom>
        </p:spPr>
      </p:pic>
      <p:sp>
        <p:nvSpPr>
          <p:cNvPr id="6" name="Slide Number Placeholder 5">
            <a:extLst>
              <a:ext uri="{FF2B5EF4-FFF2-40B4-BE49-F238E27FC236}">
                <a16:creationId xmlns:a16="http://schemas.microsoft.com/office/drawing/2014/main" id="{F8F24DD1-364E-4A16-9843-D0D45D07DF2E}"/>
              </a:ext>
            </a:extLst>
          </p:cNvPr>
          <p:cNvSpPr>
            <a:spLocks noGrp="1"/>
          </p:cNvSpPr>
          <p:nvPr>
            <p:ph type="sldNum" sz="quarter" idx="12"/>
          </p:nvPr>
        </p:nvSpPr>
        <p:spPr/>
        <p:txBody>
          <a:bodyPr/>
          <a:lstStyle/>
          <a:p>
            <a:fld id="{EE78F022-B1CB-4212-B3A5-3EF4BFD75FD3}" type="slidenum">
              <a:rPr lang="en-US" smtClean="0"/>
              <a:t>38</a:t>
            </a:fld>
            <a:endParaRPr lang="en-US"/>
          </a:p>
        </p:txBody>
      </p:sp>
      <p:cxnSp>
        <p:nvCxnSpPr>
          <p:cNvPr id="7" name="Straight Arrow Connector 6">
            <a:extLst>
              <a:ext uri="{FF2B5EF4-FFF2-40B4-BE49-F238E27FC236}">
                <a16:creationId xmlns:a16="http://schemas.microsoft.com/office/drawing/2014/main" id="{F0C38CCF-9BBE-4C8D-AA9D-B6B588F35193}"/>
              </a:ext>
            </a:extLst>
          </p:cNvPr>
          <p:cNvCxnSpPr>
            <a:endCxn id="5" idx="3"/>
          </p:cNvCxnSpPr>
          <p:nvPr/>
        </p:nvCxnSpPr>
        <p:spPr>
          <a:xfrm flipH="1">
            <a:off x="6019800" y="3676650"/>
            <a:ext cx="247650" cy="3246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27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560C-F5C7-4C62-B93F-FFBA5C36F66D}"/>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A1B858BD-D93D-485E-8BB8-6E7691BD0B98}"/>
              </a:ext>
            </a:extLst>
          </p:cNvPr>
          <p:cNvSpPr>
            <a:spLocks noGrp="1"/>
          </p:cNvSpPr>
          <p:nvPr>
            <p:ph idx="1"/>
          </p:nvPr>
        </p:nvSpPr>
        <p:spPr/>
        <p:txBody>
          <a:bodyPr/>
          <a:lstStyle/>
          <a:p>
            <a:r>
              <a:rPr lang="en-US" dirty="0"/>
              <a:t>Saturn provides causal consistency for full and partial geo-replication</a:t>
            </a:r>
          </a:p>
          <a:p>
            <a:r>
              <a:rPr lang="en-US" dirty="0"/>
              <a:t>Saturn has a 2% average overhead compared to systems with almost no consistency guarantees</a:t>
            </a:r>
          </a:p>
        </p:txBody>
      </p:sp>
      <p:sp>
        <p:nvSpPr>
          <p:cNvPr id="4" name="Slide Number Placeholder 3">
            <a:extLst>
              <a:ext uri="{FF2B5EF4-FFF2-40B4-BE49-F238E27FC236}">
                <a16:creationId xmlns:a16="http://schemas.microsoft.com/office/drawing/2014/main" id="{9BBC0C4F-F6EC-45C1-B41C-8913A2139ED9}"/>
              </a:ext>
            </a:extLst>
          </p:cNvPr>
          <p:cNvSpPr>
            <a:spLocks noGrp="1"/>
          </p:cNvSpPr>
          <p:nvPr>
            <p:ph type="sldNum" sz="quarter" idx="12"/>
          </p:nvPr>
        </p:nvSpPr>
        <p:spPr/>
        <p:txBody>
          <a:bodyPr/>
          <a:lstStyle/>
          <a:p>
            <a:fld id="{EE78F022-B1CB-4212-B3A5-3EF4BFD75FD3}" type="slidenum">
              <a:rPr lang="en-US" smtClean="0"/>
              <a:t>39</a:t>
            </a:fld>
            <a:endParaRPr lang="en-US"/>
          </a:p>
        </p:txBody>
      </p:sp>
    </p:spTree>
    <p:extLst>
      <p:ext uri="{BB962C8B-B14F-4D97-AF65-F5344CB8AC3E}">
        <p14:creationId xmlns:p14="http://schemas.microsoft.com/office/powerpoint/2010/main" val="268123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Slowdown Cascade</a:t>
            </a:r>
          </a:p>
        </p:txBody>
      </p:sp>
      <p:sp>
        <p:nvSpPr>
          <p:cNvPr id="3" name="Content Placeholder 2"/>
          <p:cNvSpPr>
            <a:spLocks noGrp="1"/>
          </p:cNvSpPr>
          <p:nvPr>
            <p:ph idx="1"/>
          </p:nvPr>
        </p:nvSpPr>
        <p:spPr/>
        <p:txBody>
          <a:bodyPr/>
          <a:lstStyle/>
          <a:p>
            <a:r>
              <a:rPr lang="en-US" dirty="0"/>
              <a:t>A slow shard slows down other shards in the system</a:t>
            </a:r>
          </a:p>
          <a:p>
            <a:r>
              <a:rPr lang="en-US" dirty="0"/>
              <a:t>Huge bottleneck when it comes to implementing most Causally Consistent Systems</a:t>
            </a:r>
          </a:p>
          <a:p>
            <a:endParaRPr lang="en-US" dirty="0"/>
          </a:p>
        </p:txBody>
      </p:sp>
      <p:pic>
        <p:nvPicPr>
          <p:cNvPr id="5" name="Picture 4"/>
          <p:cNvPicPr/>
          <p:nvPr/>
        </p:nvPicPr>
        <p:blipFill rotWithShape="1">
          <a:blip r:embed="rId2"/>
          <a:srcRect l="23743" t="14445" r="51026" b="62307"/>
          <a:stretch/>
        </p:blipFill>
        <p:spPr>
          <a:xfrm>
            <a:off x="2877562" y="3216458"/>
            <a:ext cx="6787294" cy="3415835"/>
          </a:xfrm>
          <a:prstGeom prst="rect">
            <a:avLst/>
          </a:prstGeom>
        </p:spPr>
      </p:pic>
      <p:cxnSp>
        <p:nvCxnSpPr>
          <p:cNvPr id="7" name="Straight Arrow Connector 6"/>
          <p:cNvCxnSpPr/>
          <p:nvPr/>
        </p:nvCxnSpPr>
        <p:spPr>
          <a:xfrm flipH="1">
            <a:off x="7511971" y="3669175"/>
            <a:ext cx="2321970" cy="3703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23056" y="5000263"/>
            <a:ext cx="3268458" cy="462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563" y="4224759"/>
            <a:ext cx="2233914" cy="1200329"/>
          </a:xfrm>
          <a:prstGeom prst="rect">
            <a:avLst/>
          </a:prstGeom>
          <a:noFill/>
          <a:ln>
            <a:solidFill>
              <a:schemeClr val="tx1"/>
            </a:solidFill>
          </a:ln>
        </p:spPr>
        <p:txBody>
          <a:bodyPr wrap="square" rtlCol="0">
            <a:spAutoFit/>
          </a:bodyPr>
          <a:lstStyle/>
          <a:p>
            <a:r>
              <a:rPr lang="en-US" dirty="0" err="1"/>
              <a:t>Eiger</a:t>
            </a:r>
            <a:r>
              <a:rPr lang="en-US" dirty="0"/>
              <a:t> has a constant amount of replicated writes buffered when there is no slow shard</a:t>
            </a:r>
          </a:p>
        </p:txBody>
      </p:sp>
      <p:sp>
        <p:nvSpPr>
          <p:cNvPr id="11" name="TextBox 10"/>
          <p:cNvSpPr txBox="1"/>
          <p:nvPr/>
        </p:nvSpPr>
        <p:spPr>
          <a:xfrm>
            <a:off x="9919362" y="2884212"/>
            <a:ext cx="2062365" cy="1754326"/>
          </a:xfrm>
          <a:prstGeom prst="rect">
            <a:avLst/>
          </a:prstGeom>
          <a:noFill/>
          <a:ln>
            <a:solidFill>
              <a:schemeClr val="tx1"/>
            </a:solidFill>
          </a:ln>
        </p:spPr>
        <p:txBody>
          <a:bodyPr wrap="square" rtlCol="0">
            <a:spAutoFit/>
          </a:bodyPr>
          <a:lstStyle/>
          <a:p>
            <a:r>
              <a:rPr lang="en-US" dirty="0"/>
              <a:t>From just 1 slow shard, the average buffered writes at a shard increases linearly with writes received</a:t>
            </a:r>
          </a:p>
        </p:txBody>
      </p:sp>
      <p:cxnSp>
        <p:nvCxnSpPr>
          <p:cNvPr id="15" name="Straight Arrow Connector 14"/>
          <p:cNvCxnSpPr/>
          <p:nvPr/>
        </p:nvCxnSpPr>
        <p:spPr>
          <a:xfrm flipH="1">
            <a:off x="7245752" y="4039565"/>
            <a:ext cx="2673752" cy="9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34856" y="5000263"/>
            <a:ext cx="3437681" cy="42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049BDC63-84F4-4051-8BF3-CCC7CE81DE95}" type="slidenum">
              <a:rPr lang="en-US" smtClean="0"/>
              <a:t>4</a:t>
            </a:fld>
            <a:endParaRPr lang="en-US"/>
          </a:p>
        </p:txBody>
      </p:sp>
    </p:spTree>
    <p:extLst>
      <p:ext uri="{BB962C8B-B14F-4D97-AF65-F5344CB8AC3E}">
        <p14:creationId xmlns:p14="http://schemas.microsoft.com/office/powerpoint/2010/main" val="1724942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Discussion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8338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a:t>
            </a:r>
          </a:p>
        </p:txBody>
      </p:sp>
      <p:sp>
        <p:nvSpPr>
          <p:cNvPr id="3" name="Content Placeholder 2"/>
          <p:cNvSpPr>
            <a:spLocks noGrp="1"/>
          </p:cNvSpPr>
          <p:nvPr>
            <p:ph idx="1"/>
          </p:nvPr>
        </p:nvSpPr>
        <p:spPr/>
        <p:txBody>
          <a:bodyPr/>
          <a:lstStyle/>
          <a:p>
            <a:r>
              <a:rPr lang="en-US" dirty="0"/>
              <a:t>Since the metadata is dealt with on the client side. This could allow a malicious client to potentially access data that it should not be able to, by editing its causal timestamps. What are some ideas of ways to prevent this from happening. </a:t>
            </a:r>
          </a:p>
        </p:txBody>
      </p:sp>
    </p:spTree>
    <p:extLst>
      <p:ext uri="{BB962C8B-B14F-4D97-AF65-F5344CB8AC3E}">
        <p14:creationId xmlns:p14="http://schemas.microsoft.com/office/powerpoint/2010/main" val="1713007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a:t>
            </a:r>
          </a:p>
        </p:txBody>
      </p:sp>
      <p:sp>
        <p:nvSpPr>
          <p:cNvPr id="3" name="Content Placeholder 2"/>
          <p:cNvSpPr>
            <a:spLocks noGrp="1"/>
          </p:cNvSpPr>
          <p:nvPr>
            <p:ph idx="1"/>
          </p:nvPr>
        </p:nvSpPr>
        <p:spPr/>
        <p:txBody>
          <a:bodyPr/>
          <a:lstStyle/>
          <a:p>
            <a:r>
              <a:rPr lang="en-US" dirty="0"/>
              <a:t>What do you think the advantages and disadvantages of having the client in charge of maintaining the causal consistency are?</a:t>
            </a:r>
          </a:p>
        </p:txBody>
      </p:sp>
    </p:spTree>
    <p:extLst>
      <p:ext uri="{BB962C8B-B14F-4D97-AF65-F5344CB8AC3E}">
        <p14:creationId xmlns:p14="http://schemas.microsoft.com/office/powerpoint/2010/main" val="1893503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a:t>
            </a:r>
          </a:p>
        </p:txBody>
      </p:sp>
      <p:sp>
        <p:nvSpPr>
          <p:cNvPr id="3" name="Content Placeholder 2"/>
          <p:cNvSpPr>
            <a:spLocks noGrp="1"/>
          </p:cNvSpPr>
          <p:nvPr>
            <p:ph idx="1"/>
          </p:nvPr>
        </p:nvSpPr>
        <p:spPr/>
        <p:txBody>
          <a:bodyPr/>
          <a:lstStyle/>
          <a:p>
            <a:r>
              <a:rPr lang="en-US" dirty="0"/>
              <a:t>Recall from lecture that there were a few definitions of distributed systems that said a distributed system is a cluster of computers that appear as one to the client, but in the OCCULT system, clients are aware that there are replicas and that data can be invalid.</a:t>
            </a:r>
          </a:p>
          <a:p>
            <a:r>
              <a:rPr lang="en-US" dirty="0"/>
              <a:t>Do you consider OCCULT a distributed system?</a:t>
            </a:r>
          </a:p>
          <a:p>
            <a:r>
              <a:rPr lang="en-US" dirty="0"/>
              <a:t>Do you think the definition of distributed systems needs to change?</a:t>
            </a:r>
          </a:p>
        </p:txBody>
      </p:sp>
    </p:spTree>
    <p:extLst>
      <p:ext uri="{BB962C8B-B14F-4D97-AF65-F5344CB8AC3E}">
        <p14:creationId xmlns:p14="http://schemas.microsoft.com/office/powerpoint/2010/main" val="1649664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SATURN</a:t>
            </a:r>
          </a:p>
        </p:txBody>
      </p:sp>
      <p:sp>
        <p:nvSpPr>
          <p:cNvPr id="3" name="Content Placeholder 2"/>
          <p:cNvSpPr>
            <a:spLocks noGrp="1"/>
          </p:cNvSpPr>
          <p:nvPr>
            <p:ph idx="1"/>
          </p:nvPr>
        </p:nvSpPr>
        <p:spPr/>
        <p:txBody>
          <a:bodyPr/>
          <a:lstStyle/>
          <a:p>
            <a:r>
              <a:rPr lang="en-US" dirty="0"/>
              <a:t>Since SATURN is meant to be easily added to existing eventual consistency structures, do you think the benefits of implementing it outweigh the costs? </a:t>
            </a:r>
          </a:p>
          <a:p>
            <a:r>
              <a:rPr lang="en-US" dirty="0"/>
              <a:t>If so what type of companies should implement it. </a:t>
            </a:r>
          </a:p>
        </p:txBody>
      </p:sp>
    </p:spTree>
    <p:extLst>
      <p:ext uri="{BB962C8B-B14F-4D97-AF65-F5344CB8AC3E}">
        <p14:creationId xmlns:p14="http://schemas.microsoft.com/office/powerpoint/2010/main" val="54677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SATURN</a:t>
            </a:r>
          </a:p>
        </p:txBody>
      </p:sp>
      <p:sp>
        <p:nvSpPr>
          <p:cNvPr id="3" name="Content Placeholder 2"/>
          <p:cNvSpPr>
            <a:spLocks noGrp="1"/>
          </p:cNvSpPr>
          <p:nvPr>
            <p:ph idx="1"/>
          </p:nvPr>
        </p:nvSpPr>
        <p:spPr/>
        <p:txBody>
          <a:bodyPr/>
          <a:lstStyle/>
          <a:p>
            <a:r>
              <a:rPr lang="en-US" dirty="0"/>
              <a:t>Before running each experiment, the physical clocks were synchronized using the NTP protocol, do you think it affects the results in the viability of the system and how do you think SATURN would run in the real world?</a:t>
            </a:r>
          </a:p>
        </p:txBody>
      </p:sp>
    </p:spTree>
    <p:extLst>
      <p:ext uri="{BB962C8B-B14F-4D97-AF65-F5344CB8AC3E}">
        <p14:creationId xmlns:p14="http://schemas.microsoft.com/office/powerpoint/2010/main" val="1263927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 vs SATURN</a:t>
            </a:r>
          </a:p>
        </p:txBody>
      </p:sp>
      <p:sp>
        <p:nvSpPr>
          <p:cNvPr id="3" name="Content Placeholder 2"/>
          <p:cNvSpPr>
            <a:spLocks noGrp="1"/>
          </p:cNvSpPr>
          <p:nvPr>
            <p:ph idx="1"/>
          </p:nvPr>
        </p:nvSpPr>
        <p:spPr/>
        <p:txBody>
          <a:bodyPr/>
          <a:lstStyle/>
          <a:p>
            <a:r>
              <a:rPr lang="en-US" dirty="0"/>
              <a:t>Saturn uses scalar metadata and OCCULT uses vector metadata what do you think the tradeoffs of using each are. </a:t>
            </a:r>
          </a:p>
          <a:p>
            <a:r>
              <a:rPr lang="en-US" dirty="0"/>
              <a:t>What would happen if Saturn uses vectors and OCCULT uses scalar?</a:t>
            </a:r>
          </a:p>
        </p:txBody>
      </p:sp>
    </p:spTree>
    <p:extLst>
      <p:ext uri="{BB962C8B-B14F-4D97-AF65-F5344CB8AC3E}">
        <p14:creationId xmlns:p14="http://schemas.microsoft.com/office/powerpoint/2010/main" val="420662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 vs SATURN</a:t>
            </a:r>
          </a:p>
        </p:txBody>
      </p:sp>
      <p:sp>
        <p:nvSpPr>
          <p:cNvPr id="3" name="Content Placeholder 2"/>
          <p:cNvSpPr>
            <a:spLocks noGrp="1"/>
          </p:cNvSpPr>
          <p:nvPr>
            <p:ph idx="1"/>
          </p:nvPr>
        </p:nvSpPr>
        <p:spPr/>
        <p:txBody>
          <a:bodyPr/>
          <a:lstStyle/>
          <a:p>
            <a:r>
              <a:rPr lang="en-US" dirty="0"/>
              <a:t>Which one do you think would be better for industry OCCULT or Saturn?</a:t>
            </a:r>
          </a:p>
        </p:txBody>
      </p:sp>
    </p:spTree>
    <p:extLst>
      <p:ext uri="{BB962C8B-B14F-4D97-AF65-F5344CB8AC3E}">
        <p14:creationId xmlns:p14="http://schemas.microsoft.com/office/powerpoint/2010/main" val="60652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Slowdown Cascade Example</a:t>
            </a:r>
          </a:p>
        </p:txBody>
      </p:sp>
      <p:sp>
        <p:nvSpPr>
          <p:cNvPr id="4" name="Rounded Rectangle 3"/>
          <p:cNvSpPr/>
          <p:nvPr/>
        </p:nvSpPr>
        <p:spPr>
          <a:xfrm>
            <a:off x="2419109" y="1527858"/>
            <a:ext cx="2777924" cy="4849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766349" y="1853248"/>
            <a:ext cx="2118167"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Shard A</a:t>
            </a:r>
          </a:p>
        </p:txBody>
      </p:sp>
      <p:sp>
        <p:nvSpPr>
          <p:cNvPr id="9" name="TextBox 8"/>
          <p:cNvSpPr txBox="1"/>
          <p:nvPr/>
        </p:nvSpPr>
        <p:spPr>
          <a:xfrm>
            <a:off x="2806861" y="3432953"/>
            <a:ext cx="2118167" cy="369332"/>
          </a:xfrm>
          <a:prstGeom prst="rect">
            <a:avLst/>
          </a:prstGeom>
          <a:solidFill>
            <a:schemeClr val="accent5">
              <a:lumMod val="40000"/>
              <a:lumOff val="60000"/>
            </a:schemeClr>
          </a:solidFill>
          <a:ln>
            <a:solidFill>
              <a:schemeClr val="bg1"/>
            </a:solidFill>
          </a:ln>
        </p:spPr>
        <p:txBody>
          <a:bodyPr wrap="square" rtlCol="0">
            <a:spAutoFit/>
          </a:bodyPr>
          <a:lstStyle/>
          <a:p>
            <a:pPr algn="ctr"/>
            <a:r>
              <a:rPr lang="en-US" dirty="0"/>
              <a:t>Shard B</a:t>
            </a:r>
          </a:p>
        </p:txBody>
      </p:sp>
      <p:sp>
        <p:nvSpPr>
          <p:cNvPr id="10" name="TextBox 9"/>
          <p:cNvSpPr txBox="1"/>
          <p:nvPr/>
        </p:nvSpPr>
        <p:spPr>
          <a:xfrm>
            <a:off x="2814577" y="5177112"/>
            <a:ext cx="2118167" cy="369332"/>
          </a:xfrm>
          <a:prstGeom prst="rect">
            <a:avLst/>
          </a:prstGeom>
          <a:solidFill>
            <a:schemeClr val="accent6">
              <a:lumMod val="40000"/>
              <a:lumOff val="60000"/>
            </a:schemeClr>
          </a:solidFill>
          <a:ln>
            <a:solidFill>
              <a:schemeClr val="bg1"/>
            </a:solidFill>
          </a:ln>
        </p:spPr>
        <p:txBody>
          <a:bodyPr wrap="square" rtlCol="0">
            <a:spAutoFit/>
          </a:bodyPr>
          <a:lstStyle/>
          <a:p>
            <a:pPr algn="ctr"/>
            <a:r>
              <a:rPr lang="en-US" dirty="0"/>
              <a:t>Shard C</a:t>
            </a:r>
          </a:p>
        </p:txBody>
      </p:sp>
      <p:sp>
        <p:nvSpPr>
          <p:cNvPr id="11" name="TextBox 10"/>
          <p:cNvSpPr txBox="1"/>
          <p:nvPr/>
        </p:nvSpPr>
        <p:spPr>
          <a:xfrm>
            <a:off x="185198" y="1714016"/>
            <a:ext cx="1423687" cy="369332"/>
          </a:xfrm>
          <a:prstGeom prst="rect">
            <a:avLst/>
          </a:prstGeom>
          <a:noFill/>
        </p:spPr>
        <p:txBody>
          <a:bodyPr wrap="square" rtlCol="0">
            <a:spAutoFit/>
          </a:bodyPr>
          <a:lstStyle/>
          <a:p>
            <a:r>
              <a:rPr lang="en-US" dirty="0"/>
              <a:t>Client 1</a:t>
            </a:r>
          </a:p>
        </p:txBody>
      </p:sp>
      <p:sp>
        <p:nvSpPr>
          <p:cNvPr id="13" name="TextBox 12"/>
          <p:cNvSpPr txBox="1"/>
          <p:nvPr/>
        </p:nvSpPr>
        <p:spPr>
          <a:xfrm>
            <a:off x="226519" y="3510022"/>
            <a:ext cx="1423687" cy="369332"/>
          </a:xfrm>
          <a:prstGeom prst="rect">
            <a:avLst/>
          </a:prstGeom>
          <a:noFill/>
        </p:spPr>
        <p:txBody>
          <a:bodyPr wrap="square" rtlCol="0">
            <a:spAutoFit/>
          </a:bodyPr>
          <a:lstStyle/>
          <a:p>
            <a:r>
              <a:rPr lang="en-US" dirty="0"/>
              <a:t>Client 2</a:t>
            </a:r>
          </a:p>
        </p:txBody>
      </p:sp>
      <p:sp>
        <p:nvSpPr>
          <p:cNvPr id="14" name="TextBox 13"/>
          <p:cNvSpPr txBox="1"/>
          <p:nvPr/>
        </p:nvSpPr>
        <p:spPr>
          <a:xfrm>
            <a:off x="396433" y="5224042"/>
            <a:ext cx="1423687" cy="369332"/>
          </a:xfrm>
          <a:prstGeom prst="rect">
            <a:avLst/>
          </a:prstGeom>
          <a:noFill/>
        </p:spPr>
        <p:txBody>
          <a:bodyPr wrap="square" rtlCol="0">
            <a:spAutoFit/>
          </a:bodyPr>
          <a:lstStyle/>
          <a:p>
            <a:r>
              <a:rPr lang="en-US" dirty="0"/>
              <a:t>Client 3</a:t>
            </a:r>
          </a:p>
        </p:txBody>
      </p:sp>
      <p:sp>
        <p:nvSpPr>
          <p:cNvPr id="15" name="Rounded Rectangle 14"/>
          <p:cNvSpPr/>
          <p:nvPr/>
        </p:nvSpPr>
        <p:spPr>
          <a:xfrm>
            <a:off x="7272910" y="1527858"/>
            <a:ext cx="2777924" cy="4849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7620150" y="1851949"/>
            <a:ext cx="2118167"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Shard A</a:t>
            </a:r>
          </a:p>
        </p:txBody>
      </p:sp>
      <p:sp>
        <p:nvSpPr>
          <p:cNvPr id="17" name="TextBox 16"/>
          <p:cNvSpPr txBox="1"/>
          <p:nvPr/>
        </p:nvSpPr>
        <p:spPr>
          <a:xfrm>
            <a:off x="7660662" y="3431654"/>
            <a:ext cx="2118167" cy="369332"/>
          </a:xfrm>
          <a:prstGeom prst="rect">
            <a:avLst/>
          </a:prstGeom>
          <a:solidFill>
            <a:schemeClr val="accent5">
              <a:lumMod val="40000"/>
              <a:lumOff val="60000"/>
            </a:schemeClr>
          </a:solidFill>
          <a:ln>
            <a:solidFill>
              <a:schemeClr val="bg1"/>
            </a:solidFill>
          </a:ln>
        </p:spPr>
        <p:txBody>
          <a:bodyPr wrap="square" rtlCol="0">
            <a:spAutoFit/>
          </a:bodyPr>
          <a:lstStyle/>
          <a:p>
            <a:pPr algn="ctr"/>
            <a:r>
              <a:rPr lang="en-US" dirty="0"/>
              <a:t>Shard B</a:t>
            </a:r>
          </a:p>
        </p:txBody>
      </p:sp>
      <p:sp>
        <p:nvSpPr>
          <p:cNvPr id="18" name="TextBox 17"/>
          <p:cNvSpPr txBox="1"/>
          <p:nvPr/>
        </p:nvSpPr>
        <p:spPr>
          <a:xfrm>
            <a:off x="7668378" y="5175813"/>
            <a:ext cx="2118167" cy="369332"/>
          </a:xfrm>
          <a:prstGeom prst="rect">
            <a:avLst/>
          </a:prstGeom>
          <a:solidFill>
            <a:schemeClr val="accent6">
              <a:lumMod val="40000"/>
              <a:lumOff val="60000"/>
            </a:schemeClr>
          </a:solidFill>
          <a:ln>
            <a:solidFill>
              <a:schemeClr val="bg1"/>
            </a:solidFill>
          </a:ln>
        </p:spPr>
        <p:txBody>
          <a:bodyPr wrap="square" rtlCol="0">
            <a:spAutoFit/>
          </a:bodyPr>
          <a:lstStyle/>
          <a:p>
            <a:pPr algn="ctr"/>
            <a:r>
              <a:rPr lang="en-US" dirty="0"/>
              <a:t>Shard C</a:t>
            </a:r>
          </a:p>
        </p:txBody>
      </p:sp>
      <p:sp>
        <p:nvSpPr>
          <p:cNvPr id="19" name="TextBox 18"/>
          <p:cNvSpPr txBox="1"/>
          <p:nvPr/>
        </p:nvSpPr>
        <p:spPr>
          <a:xfrm>
            <a:off x="2748987" y="1106637"/>
            <a:ext cx="2118167" cy="374875"/>
          </a:xfrm>
          <a:prstGeom prst="rect">
            <a:avLst/>
          </a:prstGeom>
          <a:noFill/>
        </p:spPr>
        <p:txBody>
          <a:bodyPr wrap="square" rtlCol="0">
            <a:spAutoFit/>
          </a:bodyPr>
          <a:lstStyle/>
          <a:p>
            <a:pPr algn="ctr"/>
            <a:r>
              <a:rPr lang="en-US" dirty="0"/>
              <a:t>Datacenter 1</a:t>
            </a:r>
          </a:p>
        </p:txBody>
      </p:sp>
      <p:sp>
        <p:nvSpPr>
          <p:cNvPr id="20" name="TextBox 19"/>
          <p:cNvSpPr txBox="1"/>
          <p:nvPr/>
        </p:nvSpPr>
        <p:spPr>
          <a:xfrm>
            <a:off x="7602788" y="1060793"/>
            <a:ext cx="2118167" cy="374875"/>
          </a:xfrm>
          <a:prstGeom prst="rect">
            <a:avLst/>
          </a:prstGeom>
          <a:noFill/>
        </p:spPr>
        <p:txBody>
          <a:bodyPr wrap="square" rtlCol="0">
            <a:spAutoFit/>
          </a:bodyPr>
          <a:lstStyle/>
          <a:p>
            <a:pPr algn="ctr"/>
            <a:r>
              <a:rPr lang="en-US" dirty="0"/>
              <a:t>Datacenter 2</a:t>
            </a:r>
          </a:p>
        </p:txBody>
      </p:sp>
      <p:cxnSp>
        <p:nvCxnSpPr>
          <p:cNvPr id="22" name="Straight Arrow Connector 21"/>
          <p:cNvCxnSpPr/>
          <p:nvPr/>
        </p:nvCxnSpPr>
        <p:spPr>
          <a:xfrm>
            <a:off x="1221131" y="2083348"/>
            <a:ext cx="14178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16285" y="1632030"/>
            <a:ext cx="1122744" cy="369332"/>
          </a:xfrm>
          <a:prstGeom prst="rect">
            <a:avLst/>
          </a:prstGeom>
          <a:noFill/>
        </p:spPr>
        <p:txBody>
          <a:bodyPr wrap="square" rtlCol="0">
            <a:spAutoFit/>
          </a:bodyPr>
          <a:lstStyle/>
          <a:p>
            <a:r>
              <a:rPr lang="en-US" dirty="0"/>
              <a:t>Write(a)</a:t>
            </a:r>
          </a:p>
        </p:txBody>
      </p:sp>
      <p:cxnSp>
        <p:nvCxnSpPr>
          <p:cNvPr id="26" name="Straight Arrow Connector 25"/>
          <p:cNvCxnSpPr/>
          <p:nvPr/>
        </p:nvCxnSpPr>
        <p:spPr>
          <a:xfrm flipH="1">
            <a:off x="1516285" y="2303362"/>
            <a:ext cx="1250064" cy="1182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99595" y="2707170"/>
            <a:ext cx="1130461" cy="369332"/>
          </a:xfrm>
          <a:prstGeom prst="rect">
            <a:avLst/>
          </a:prstGeom>
          <a:noFill/>
        </p:spPr>
        <p:txBody>
          <a:bodyPr wrap="square" rtlCol="0">
            <a:spAutoFit/>
          </a:bodyPr>
          <a:lstStyle/>
          <a:p>
            <a:r>
              <a:rPr lang="en-US" dirty="0"/>
              <a:t>Read(a)</a:t>
            </a:r>
          </a:p>
        </p:txBody>
      </p:sp>
      <p:cxnSp>
        <p:nvCxnSpPr>
          <p:cNvPr id="28" name="Straight Arrow Connector 27"/>
          <p:cNvCxnSpPr/>
          <p:nvPr/>
        </p:nvCxnSpPr>
        <p:spPr>
          <a:xfrm flipV="1">
            <a:off x="1373531" y="3797368"/>
            <a:ext cx="1441046" cy="81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55016" y="3532657"/>
            <a:ext cx="1122744" cy="369332"/>
          </a:xfrm>
          <a:prstGeom prst="rect">
            <a:avLst/>
          </a:prstGeom>
          <a:noFill/>
        </p:spPr>
        <p:txBody>
          <a:bodyPr wrap="square" rtlCol="0">
            <a:spAutoFit/>
          </a:bodyPr>
          <a:lstStyle/>
          <a:p>
            <a:r>
              <a:rPr lang="en-US" dirty="0"/>
              <a:t>Write(b)</a:t>
            </a:r>
          </a:p>
        </p:txBody>
      </p:sp>
      <p:cxnSp>
        <p:nvCxnSpPr>
          <p:cNvPr id="31" name="Straight Arrow Connector 30"/>
          <p:cNvCxnSpPr>
            <a:endCxn id="14" idx="0"/>
          </p:cNvCxnSpPr>
          <p:nvPr/>
        </p:nvCxnSpPr>
        <p:spPr>
          <a:xfrm flipH="1">
            <a:off x="1108277" y="3972045"/>
            <a:ext cx="1810472" cy="1251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17395" y="4405665"/>
            <a:ext cx="1130461" cy="369332"/>
          </a:xfrm>
          <a:prstGeom prst="rect">
            <a:avLst/>
          </a:prstGeom>
          <a:noFill/>
        </p:spPr>
        <p:txBody>
          <a:bodyPr wrap="square" rtlCol="0">
            <a:spAutoFit/>
          </a:bodyPr>
          <a:lstStyle/>
          <a:p>
            <a:r>
              <a:rPr lang="en-US" dirty="0"/>
              <a:t>Read(b)</a:t>
            </a:r>
          </a:p>
        </p:txBody>
      </p:sp>
      <p:cxnSp>
        <p:nvCxnSpPr>
          <p:cNvPr id="35" name="Straight Arrow Connector 34"/>
          <p:cNvCxnSpPr/>
          <p:nvPr/>
        </p:nvCxnSpPr>
        <p:spPr>
          <a:xfrm>
            <a:off x="1516285" y="5408708"/>
            <a:ext cx="1250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16285" y="5593374"/>
            <a:ext cx="1608880" cy="369332"/>
          </a:xfrm>
          <a:prstGeom prst="rect">
            <a:avLst/>
          </a:prstGeom>
          <a:noFill/>
        </p:spPr>
        <p:txBody>
          <a:bodyPr wrap="square" rtlCol="0">
            <a:spAutoFit/>
          </a:bodyPr>
          <a:lstStyle/>
          <a:p>
            <a:r>
              <a:rPr lang="en-US" dirty="0"/>
              <a:t>Write(c)</a:t>
            </a:r>
          </a:p>
        </p:txBody>
      </p:sp>
      <p:cxnSp>
        <p:nvCxnSpPr>
          <p:cNvPr id="40" name="Straight Arrow Connector 39"/>
          <p:cNvCxnSpPr/>
          <p:nvPr/>
        </p:nvCxnSpPr>
        <p:spPr>
          <a:xfrm>
            <a:off x="5048414" y="2060631"/>
            <a:ext cx="1203919" cy="22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096641" y="3625138"/>
            <a:ext cx="2388394" cy="45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75422" y="5305398"/>
            <a:ext cx="2388394" cy="45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90838" y="1887705"/>
            <a:ext cx="1211488" cy="369332"/>
          </a:xfrm>
          <a:prstGeom prst="rect">
            <a:avLst/>
          </a:prstGeom>
          <a:noFill/>
        </p:spPr>
        <p:txBody>
          <a:bodyPr wrap="square" rtlCol="0">
            <a:spAutoFit/>
          </a:bodyPr>
          <a:lstStyle/>
          <a:p>
            <a:r>
              <a:rPr lang="en-US" dirty="0"/>
              <a:t>Delayed</a:t>
            </a:r>
          </a:p>
        </p:txBody>
      </p:sp>
      <p:sp>
        <p:nvSpPr>
          <p:cNvPr id="45" name="TextBox 44"/>
          <p:cNvSpPr txBox="1"/>
          <p:nvPr/>
        </p:nvSpPr>
        <p:spPr>
          <a:xfrm>
            <a:off x="5186135" y="1685811"/>
            <a:ext cx="1376419" cy="369332"/>
          </a:xfrm>
          <a:prstGeom prst="rect">
            <a:avLst/>
          </a:prstGeom>
          <a:noFill/>
        </p:spPr>
        <p:txBody>
          <a:bodyPr wrap="square" rtlCol="0">
            <a:spAutoFit/>
          </a:bodyPr>
          <a:lstStyle/>
          <a:p>
            <a:r>
              <a:rPr lang="en-US" dirty="0"/>
              <a:t>Write(a)</a:t>
            </a:r>
          </a:p>
        </p:txBody>
      </p:sp>
      <p:sp>
        <p:nvSpPr>
          <p:cNvPr id="46" name="TextBox 45"/>
          <p:cNvSpPr txBox="1"/>
          <p:nvPr/>
        </p:nvSpPr>
        <p:spPr>
          <a:xfrm>
            <a:off x="5338535" y="3180876"/>
            <a:ext cx="1376419" cy="369332"/>
          </a:xfrm>
          <a:prstGeom prst="rect">
            <a:avLst/>
          </a:prstGeom>
          <a:noFill/>
        </p:spPr>
        <p:txBody>
          <a:bodyPr wrap="square" rtlCol="0">
            <a:spAutoFit/>
          </a:bodyPr>
          <a:lstStyle/>
          <a:p>
            <a:r>
              <a:rPr lang="en-US" dirty="0"/>
              <a:t>Write(b)</a:t>
            </a:r>
          </a:p>
        </p:txBody>
      </p:sp>
      <p:sp>
        <p:nvSpPr>
          <p:cNvPr id="47" name="TextBox 46"/>
          <p:cNvSpPr txBox="1"/>
          <p:nvPr/>
        </p:nvSpPr>
        <p:spPr>
          <a:xfrm>
            <a:off x="5490935" y="4907431"/>
            <a:ext cx="1376419" cy="369332"/>
          </a:xfrm>
          <a:prstGeom prst="rect">
            <a:avLst/>
          </a:prstGeom>
          <a:noFill/>
        </p:spPr>
        <p:txBody>
          <a:bodyPr wrap="square" rtlCol="0">
            <a:spAutoFit/>
          </a:bodyPr>
          <a:lstStyle/>
          <a:p>
            <a:r>
              <a:rPr lang="en-US" dirty="0"/>
              <a:t>Write(c)</a:t>
            </a:r>
          </a:p>
        </p:txBody>
      </p:sp>
      <p:sp>
        <p:nvSpPr>
          <p:cNvPr id="48" name="TextBox 47"/>
          <p:cNvSpPr txBox="1"/>
          <p:nvPr/>
        </p:nvSpPr>
        <p:spPr>
          <a:xfrm>
            <a:off x="10347767" y="3365542"/>
            <a:ext cx="1747777" cy="369332"/>
          </a:xfrm>
          <a:prstGeom prst="rect">
            <a:avLst/>
          </a:prstGeom>
          <a:noFill/>
        </p:spPr>
        <p:txBody>
          <a:bodyPr wrap="square" rtlCol="0">
            <a:spAutoFit/>
          </a:bodyPr>
          <a:lstStyle/>
          <a:p>
            <a:r>
              <a:rPr lang="en-US" dirty="0"/>
              <a:t>Client 4</a:t>
            </a:r>
          </a:p>
        </p:txBody>
      </p:sp>
      <p:sp>
        <p:nvSpPr>
          <p:cNvPr id="50" name="TextBox 49"/>
          <p:cNvSpPr txBox="1"/>
          <p:nvPr/>
        </p:nvSpPr>
        <p:spPr>
          <a:xfrm>
            <a:off x="10361270" y="5427763"/>
            <a:ext cx="1747777" cy="369332"/>
          </a:xfrm>
          <a:prstGeom prst="rect">
            <a:avLst/>
          </a:prstGeom>
          <a:noFill/>
        </p:spPr>
        <p:txBody>
          <a:bodyPr wrap="square" rtlCol="0">
            <a:spAutoFit/>
          </a:bodyPr>
          <a:lstStyle/>
          <a:p>
            <a:r>
              <a:rPr lang="en-US" dirty="0"/>
              <a:t>Client 5</a:t>
            </a:r>
          </a:p>
        </p:txBody>
      </p:sp>
      <p:cxnSp>
        <p:nvCxnSpPr>
          <p:cNvPr id="54" name="Straight Arrow Connector 53"/>
          <p:cNvCxnSpPr/>
          <p:nvPr/>
        </p:nvCxnSpPr>
        <p:spPr>
          <a:xfrm flipH="1" flipV="1">
            <a:off x="9738317" y="3734874"/>
            <a:ext cx="1176610" cy="217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050834" y="3931820"/>
            <a:ext cx="1606953" cy="369332"/>
          </a:xfrm>
          <a:prstGeom prst="rect">
            <a:avLst/>
          </a:prstGeom>
          <a:noFill/>
        </p:spPr>
        <p:txBody>
          <a:bodyPr wrap="square" rtlCol="0">
            <a:spAutoFit/>
          </a:bodyPr>
          <a:lstStyle/>
          <a:p>
            <a:r>
              <a:rPr lang="en-US" dirty="0"/>
              <a:t>Read(b)</a:t>
            </a:r>
          </a:p>
        </p:txBody>
      </p:sp>
      <p:sp>
        <p:nvSpPr>
          <p:cNvPr id="56" name="TextBox 55"/>
          <p:cNvSpPr txBox="1"/>
          <p:nvPr/>
        </p:nvSpPr>
        <p:spPr>
          <a:xfrm>
            <a:off x="9991107" y="5031288"/>
            <a:ext cx="1606953" cy="369332"/>
          </a:xfrm>
          <a:prstGeom prst="rect">
            <a:avLst/>
          </a:prstGeom>
          <a:noFill/>
        </p:spPr>
        <p:txBody>
          <a:bodyPr wrap="square" rtlCol="0">
            <a:spAutoFit/>
          </a:bodyPr>
          <a:lstStyle/>
          <a:p>
            <a:r>
              <a:rPr lang="en-US" dirty="0"/>
              <a:t>Read(c)</a:t>
            </a:r>
          </a:p>
        </p:txBody>
      </p:sp>
      <p:cxnSp>
        <p:nvCxnSpPr>
          <p:cNvPr id="57" name="Straight Arrow Connector 56"/>
          <p:cNvCxnSpPr/>
          <p:nvPr/>
        </p:nvCxnSpPr>
        <p:spPr>
          <a:xfrm flipH="1" flipV="1">
            <a:off x="9774970" y="5345680"/>
            <a:ext cx="1257936" cy="33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Slide Number Placeholder 58"/>
          <p:cNvSpPr>
            <a:spLocks noGrp="1"/>
          </p:cNvSpPr>
          <p:nvPr>
            <p:ph type="sldNum" sz="quarter" idx="12"/>
          </p:nvPr>
        </p:nvSpPr>
        <p:spPr/>
        <p:txBody>
          <a:bodyPr/>
          <a:lstStyle/>
          <a:p>
            <a:fld id="{049BDC63-84F4-4051-8BF3-CCC7CE81DE95}" type="slidenum">
              <a:rPr lang="en-US" smtClean="0"/>
              <a:t>5</a:t>
            </a:fld>
            <a:endParaRPr lang="en-US"/>
          </a:p>
        </p:txBody>
      </p:sp>
    </p:spTree>
    <p:extLst>
      <p:ext uri="{BB962C8B-B14F-4D97-AF65-F5344CB8AC3E}">
        <p14:creationId xmlns:p14="http://schemas.microsoft.com/office/powerpoint/2010/main" val="1162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10"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9" grpId="0"/>
      <p:bldP spid="32" grpId="0"/>
      <p:bldP spid="38" grpId="0"/>
      <p:bldP spid="44" grpId="0"/>
      <p:bldP spid="45" grpId="0"/>
      <p:bldP spid="46" grpId="0"/>
      <p:bldP spid="47"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 Overview	</a:t>
            </a:r>
          </a:p>
        </p:txBody>
      </p:sp>
      <p:sp>
        <p:nvSpPr>
          <p:cNvPr id="3" name="Content Placeholder 2"/>
          <p:cNvSpPr>
            <a:spLocks noGrp="1"/>
          </p:cNvSpPr>
          <p:nvPr>
            <p:ph idx="1"/>
          </p:nvPr>
        </p:nvSpPr>
        <p:spPr/>
        <p:txBody>
          <a:bodyPr>
            <a:normAutofit fontScale="62500" lnSpcReduction="20000"/>
          </a:bodyPr>
          <a:lstStyle/>
          <a:p>
            <a:r>
              <a:rPr lang="en-US" dirty="0"/>
              <a:t>Goal of OCCULT</a:t>
            </a:r>
          </a:p>
          <a:p>
            <a:endParaRPr lang="en-US" dirty="0"/>
          </a:p>
          <a:p>
            <a:r>
              <a:rPr lang="en-US" dirty="0"/>
              <a:t>Architecture of OCCULT</a:t>
            </a:r>
          </a:p>
          <a:p>
            <a:pPr marL="0" indent="0">
              <a:buNone/>
            </a:pPr>
            <a:endParaRPr lang="en-US" dirty="0"/>
          </a:p>
          <a:p>
            <a:r>
              <a:rPr lang="en-US" dirty="0"/>
              <a:t>Causal Timestamps at the clients rather than at the data store to achieve Causal Consistency and avoid Slowdown Cascade</a:t>
            </a:r>
          </a:p>
          <a:p>
            <a:pPr marL="0" indent="0">
              <a:buNone/>
            </a:pPr>
            <a:endParaRPr lang="en-US" dirty="0"/>
          </a:p>
          <a:p>
            <a:r>
              <a:rPr lang="en-US" dirty="0"/>
              <a:t>Causal Timestamp compression techniques</a:t>
            </a:r>
          </a:p>
          <a:p>
            <a:pPr marL="0" indent="0">
              <a:buNone/>
            </a:pPr>
            <a:endParaRPr lang="en-US" dirty="0"/>
          </a:p>
          <a:p>
            <a:r>
              <a:rPr lang="en-US" dirty="0"/>
              <a:t>Read-Write Transactions</a:t>
            </a:r>
          </a:p>
          <a:p>
            <a:pPr marL="0" indent="0">
              <a:buNone/>
            </a:pPr>
            <a:endParaRPr lang="en-US" dirty="0"/>
          </a:p>
          <a:p>
            <a:r>
              <a:rPr lang="en-US" dirty="0"/>
              <a:t>Experimental Setup</a:t>
            </a:r>
          </a:p>
          <a:p>
            <a:pPr marL="0" indent="0">
              <a:buNone/>
            </a:pPr>
            <a:endParaRPr lang="en-US" dirty="0"/>
          </a:p>
          <a:p>
            <a:r>
              <a:rPr lang="en-US" dirty="0"/>
              <a:t>Evaluation</a:t>
            </a:r>
          </a:p>
          <a:p>
            <a:endParaRPr lang="en-US" dirty="0"/>
          </a:p>
        </p:txBody>
      </p:sp>
      <p:sp>
        <p:nvSpPr>
          <p:cNvPr id="4" name="Slide Number Placeholder 3"/>
          <p:cNvSpPr>
            <a:spLocks noGrp="1"/>
          </p:cNvSpPr>
          <p:nvPr>
            <p:ph type="sldNum" sz="quarter" idx="12"/>
          </p:nvPr>
        </p:nvSpPr>
        <p:spPr/>
        <p:txBody>
          <a:bodyPr/>
          <a:lstStyle/>
          <a:p>
            <a:fld id="{049BDC63-84F4-4051-8BF3-CCC7CE81DE95}" type="slidenum">
              <a:rPr lang="en-US" smtClean="0"/>
              <a:t>6</a:t>
            </a:fld>
            <a:endParaRPr lang="en-US"/>
          </a:p>
        </p:txBody>
      </p:sp>
    </p:spTree>
    <p:extLst>
      <p:ext uri="{BB962C8B-B14F-4D97-AF65-F5344CB8AC3E}">
        <p14:creationId xmlns:p14="http://schemas.microsoft.com/office/powerpoint/2010/main" val="223032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OCCULT</a:t>
            </a:r>
          </a:p>
        </p:txBody>
      </p:sp>
      <p:sp>
        <p:nvSpPr>
          <p:cNvPr id="3" name="Content Placeholder 2"/>
          <p:cNvSpPr>
            <a:spLocks noGrp="1"/>
          </p:cNvSpPr>
          <p:nvPr>
            <p:ph idx="1"/>
          </p:nvPr>
        </p:nvSpPr>
        <p:spPr/>
        <p:txBody>
          <a:bodyPr>
            <a:normAutofit/>
          </a:bodyPr>
          <a:lstStyle/>
          <a:p>
            <a:r>
              <a:rPr lang="en-US" sz="2800" dirty="0"/>
              <a:t>Implement a Causally Consistent Key-Value store that has performance similar to Eventually Consistent systems used in industry</a:t>
            </a:r>
          </a:p>
          <a:p>
            <a:pPr marL="0" indent="0">
              <a:buNone/>
            </a:pPr>
            <a:endParaRPr lang="en-US" sz="2800" dirty="0"/>
          </a:p>
          <a:p>
            <a:r>
              <a:rPr lang="en-US" sz="2800" dirty="0"/>
              <a:t>Solve the Slowdown Cascade problem most Causally Consistent systems run into</a:t>
            </a:r>
          </a:p>
        </p:txBody>
      </p:sp>
      <p:sp>
        <p:nvSpPr>
          <p:cNvPr id="4" name="Slide Number Placeholder 3"/>
          <p:cNvSpPr>
            <a:spLocks noGrp="1"/>
          </p:cNvSpPr>
          <p:nvPr>
            <p:ph type="sldNum" sz="quarter" idx="12"/>
          </p:nvPr>
        </p:nvSpPr>
        <p:spPr/>
        <p:txBody>
          <a:bodyPr/>
          <a:lstStyle/>
          <a:p>
            <a:fld id="{049BDC63-84F4-4051-8BF3-CCC7CE81DE95}" type="slidenum">
              <a:rPr lang="en-US" smtClean="0"/>
              <a:t>7</a:t>
            </a:fld>
            <a:endParaRPr lang="en-US"/>
          </a:p>
        </p:txBody>
      </p:sp>
    </p:spTree>
    <p:extLst>
      <p:ext uri="{BB962C8B-B14F-4D97-AF65-F5344CB8AC3E}">
        <p14:creationId xmlns:p14="http://schemas.microsoft.com/office/powerpoint/2010/main" val="424796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 Architecture</a:t>
            </a:r>
          </a:p>
        </p:txBody>
      </p:sp>
      <p:sp>
        <p:nvSpPr>
          <p:cNvPr id="35" name="Content Placeholder 2"/>
          <p:cNvSpPr>
            <a:spLocks noGrp="1"/>
          </p:cNvSpPr>
          <p:nvPr>
            <p:ph idx="1"/>
          </p:nvPr>
        </p:nvSpPr>
        <p:spPr>
          <a:xfrm>
            <a:off x="646111" y="1251807"/>
            <a:ext cx="8946541" cy="1121003"/>
          </a:xfrm>
        </p:spPr>
        <p:txBody>
          <a:bodyPr>
            <a:normAutofit/>
          </a:bodyPr>
          <a:lstStyle/>
          <a:p>
            <a:r>
              <a:rPr lang="en-US" sz="1800" dirty="0"/>
              <a:t>Clients</a:t>
            </a:r>
          </a:p>
          <a:p>
            <a:pPr lvl="1"/>
            <a:r>
              <a:rPr lang="en-US" sz="1600" dirty="0"/>
              <a:t>Local Causal Timestamps</a:t>
            </a:r>
          </a:p>
          <a:p>
            <a:pPr lvl="1"/>
            <a:r>
              <a:rPr lang="en-US" sz="1600" dirty="0"/>
              <a:t>Can Write to Master shards and read from any shard</a:t>
            </a:r>
          </a:p>
        </p:txBody>
      </p:sp>
      <p:sp>
        <p:nvSpPr>
          <p:cNvPr id="4" name="Rounded Rectangle 3"/>
          <p:cNvSpPr/>
          <p:nvPr/>
        </p:nvSpPr>
        <p:spPr>
          <a:xfrm>
            <a:off x="2291787" y="2442260"/>
            <a:ext cx="1898247" cy="42016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741366" y="3625754"/>
            <a:ext cx="1094696" cy="523220"/>
          </a:xfrm>
          <a:prstGeom prst="rect">
            <a:avLst/>
          </a:prstGeom>
          <a:noFill/>
        </p:spPr>
        <p:txBody>
          <a:bodyPr wrap="square" rtlCol="0">
            <a:spAutoFit/>
          </a:bodyPr>
          <a:lstStyle/>
          <a:p>
            <a:r>
              <a:rPr lang="en-US" sz="2800" dirty="0"/>
              <a:t>. . . .</a:t>
            </a:r>
          </a:p>
        </p:txBody>
      </p:sp>
      <p:sp>
        <p:nvSpPr>
          <p:cNvPr id="8" name="Rounded Rectangle 7"/>
          <p:cNvSpPr/>
          <p:nvPr/>
        </p:nvSpPr>
        <p:spPr>
          <a:xfrm>
            <a:off x="4589361" y="2442260"/>
            <a:ext cx="1898247" cy="42016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7974956" y="2442260"/>
            <a:ext cx="1898247" cy="42016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596420" y="2731650"/>
            <a:ext cx="1292673" cy="646331"/>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Master Shard</a:t>
            </a:r>
          </a:p>
        </p:txBody>
      </p:sp>
      <p:sp>
        <p:nvSpPr>
          <p:cNvPr id="11" name="TextBox 10"/>
          <p:cNvSpPr txBox="1"/>
          <p:nvPr/>
        </p:nvSpPr>
        <p:spPr>
          <a:xfrm>
            <a:off x="4893992" y="4023521"/>
            <a:ext cx="1292673" cy="646331"/>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dirty="0"/>
              <a:t>Master Shard</a:t>
            </a:r>
          </a:p>
        </p:txBody>
      </p:sp>
      <p:sp>
        <p:nvSpPr>
          <p:cNvPr id="12" name="TextBox 11"/>
          <p:cNvSpPr txBox="1"/>
          <p:nvPr/>
        </p:nvSpPr>
        <p:spPr>
          <a:xfrm>
            <a:off x="4893993" y="5409054"/>
            <a:ext cx="1292673" cy="646331"/>
          </a:xfrm>
          <a:prstGeom prst="rect">
            <a:avLst/>
          </a:prstGeom>
          <a:solidFill>
            <a:schemeClr val="accent6">
              <a:lumMod val="40000"/>
              <a:lumOff val="60000"/>
            </a:schemeClr>
          </a:solidFill>
          <a:ln>
            <a:solidFill>
              <a:schemeClr val="bg1"/>
            </a:solidFill>
          </a:ln>
        </p:spPr>
        <p:txBody>
          <a:bodyPr wrap="square" rtlCol="0">
            <a:spAutoFit/>
          </a:bodyPr>
          <a:lstStyle/>
          <a:p>
            <a:pPr algn="ctr"/>
            <a:r>
              <a:rPr lang="en-US" dirty="0"/>
              <a:t>Master Shard</a:t>
            </a:r>
          </a:p>
        </p:txBody>
      </p:sp>
      <p:sp>
        <p:nvSpPr>
          <p:cNvPr id="13" name="TextBox 12"/>
          <p:cNvSpPr txBox="1"/>
          <p:nvPr/>
        </p:nvSpPr>
        <p:spPr>
          <a:xfrm>
            <a:off x="4893992" y="2866148"/>
            <a:ext cx="1292673"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Slave Shard</a:t>
            </a:r>
          </a:p>
        </p:txBody>
      </p:sp>
      <p:sp>
        <p:nvSpPr>
          <p:cNvPr id="14" name="TextBox 13"/>
          <p:cNvSpPr txBox="1"/>
          <p:nvPr/>
        </p:nvSpPr>
        <p:spPr>
          <a:xfrm>
            <a:off x="8279589" y="2847397"/>
            <a:ext cx="1292673" cy="369332"/>
          </a:xfrm>
          <a:prstGeom prst="rect">
            <a:avLst/>
          </a:prstGeom>
          <a:solidFill>
            <a:schemeClr val="accent2">
              <a:lumMod val="40000"/>
              <a:lumOff val="60000"/>
            </a:schemeClr>
          </a:solidFill>
          <a:ln>
            <a:solidFill>
              <a:schemeClr val="bg1"/>
            </a:solidFill>
          </a:ln>
        </p:spPr>
        <p:txBody>
          <a:bodyPr wrap="square" rtlCol="0">
            <a:spAutoFit/>
          </a:bodyPr>
          <a:lstStyle/>
          <a:p>
            <a:pPr algn="ctr"/>
            <a:r>
              <a:rPr lang="en-US" dirty="0"/>
              <a:t>Slave Shard</a:t>
            </a:r>
          </a:p>
        </p:txBody>
      </p:sp>
      <p:sp>
        <p:nvSpPr>
          <p:cNvPr id="15" name="TextBox 14"/>
          <p:cNvSpPr txBox="1"/>
          <p:nvPr/>
        </p:nvSpPr>
        <p:spPr>
          <a:xfrm>
            <a:off x="8276695" y="4116121"/>
            <a:ext cx="129267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dirty="0"/>
              <a:t>Slave Shard</a:t>
            </a:r>
          </a:p>
        </p:txBody>
      </p:sp>
      <p:sp>
        <p:nvSpPr>
          <p:cNvPr id="16" name="TextBox 15"/>
          <p:cNvSpPr txBox="1"/>
          <p:nvPr/>
        </p:nvSpPr>
        <p:spPr>
          <a:xfrm>
            <a:off x="2596420" y="4091076"/>
            <a:ext cx="129267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dirty="0"/>
              <a:t>Slave Shard</a:t>
            </a:r>
          </a:p>
        </p:txBody>
      </p:sp>
      <p:sp>
        <p:nvSpPr>
          <p:cNvPr id="17" name="TextBox 16"/>
          <p:cNvSpPr txBox="1"/>
          <p:nvPr/>
        </p:nvSpPr>
        <p:spPr>
          <a:xfrm>
            <a:off x="8299844" y="5513227"/>
            <a:ext cx="1292673" cy="369332"/>
          </a:xfrm>
          <a:prstGeom prst="rect">
            <a:avLst/>
          </a:prstGeom>
          <a:solidFill>
            <a:schemeClr val="accent6">
              <a:lumMod val="40000"/>
              <a:lumOff val="60000"/>
            </a:schemeClr>
          </a:solidFill>
          <a:ln>
            <a:solidFill>
              <a:schemeClr val="bg1"/>
            </a:solidFill>
          </a:ln>
        </p:spPr>
        <p:txBody>
          <a:bodyPr wrap="square" rtlCol="0">
            <a:spAutoFit/>
          </a:bodyPr>
          <a:lstStyle/>
          <a:p>
            <a:pPr algn="ctr"/>
            <a:r>
              <a:rPr lang="en-US" dirty="0"/>
              <a:t>Slave Shard</a:t>
            </a:r>
          </a:p>
        </p:txBody>
      </p:sp>
      <p:sp>
        <p:nvSpPr>
          <p:cNvPr id="18" name="TextBox 17"/>
          <p:cNvSpPr txBox="1"/>
          <p:nvPr/>
        </p:nvSpPr>
        <p:spPr>
          <a:xfrm>
            <a:off x="2596420" y="5582675"/>
            <a:ext cx="1292673" cy="369332"/>
          </a:xfrm>
          <a:prstGeom prst="rect">
            <a:avLst/>
          </a:prstGeom>
          <a:solidFill>
            <a:schemeClr val="accent6">
              <a:lumMod val="40000"/>
              <a:lumOff val="60000"/>
            </a:schemeClr>
          </a:solidFill>
          <a:ln>
            <a:solidFill>
              <a:schemeClr val="bg1"/>
            </a:solidFill>
          </a:ln>
        </p:spPr>
        <p:txBody>
          <a:bodyPr wrap="square" rtlCol="0">
            <a:spAutoFit/>
          </a:bodyPr>
          <a:lstStyle/>
          <a:p>
            <a:pPr algn="ctr"/>
            <a:r>
              <a:rPr lang="en-US" dirty="0"/>
              <a:t>Slave Shard</a:t>
            </a:r>
          </a:p>
        </p:txBody>
      </p:sp>
      <p:cxnSp>
        <p:nvCxnSpPr>
          <p:cNvPr id="21" name="Straight Connector 20"/>
          <p:cNvCxnSpPr>
            <a:stCxn id="10" idx="3"/>
            <a:endCxn id="13" idx="1"/>
          </p:cNvCxnSpPr>
          <p:nvPr/>
        </p:nvCxnSpPr>
        <p:spPr>
          <a:xfrm flipV="1">
            <a:off x="3889093" y="3050814"/>
            <a:ext cx="1004899" cy="400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884808" y="4332894"/>
            <a:ext cx="1018995" cy="681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3886734" y="5793231"/>
            <a:ext cx="1018995" cy="681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173794" y="4329512"/>
            <a:ext cx="2110782" cy="109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175722" y="5708827"/>
            <a:ext cx="2110782" cy="109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177652" y="3025431"/>
            <a:ext cx="2110782" cy="109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361234" y="6292629"/>
            <a:ext cx="1759352" cy="369332"/>
          </a:xfrm>
          <a:prstGeom prst="rect">
            <a:avLst/>
          </a:prstGeom>
          <a:noFill/>
        </p:spPr>
        <p:txBody>
          <a:bodyPr wrap="square" rtlCol="0">
            <a:spAutoFit/>
          </a:bodyPr>
          <a:lstStyle/>
          <a:p>
            <a:pPr algn="ctr"/>
            <a:r>
              <a:rPr lang="en-US" dirty="0"/>
              <a:t>Datacenter 1</a:t>
            </a:r>
          </a:p>
        </p:txBody>
      </p:sp>
      <p:sp>
        <p:nvSpPr>
          <p:cNvPr id="37" name="TextBox 36"/>
          <p:cNvSpPr txBox="1"/>
          <p:nvPr/>
        </p:nvSpPr>
        <p:spPr>
          <a:xfrm>
            <a:off x="4658808" y="6293207"/>
            <a:ext cx="1759352" cy="369332"/>
          </a:xfrm>
          <a:prstGeom prst="rect">
            <a:avLst/>
          </a:prstGeom>
          <a:noFill/>
        </p:spPr>
        <p:txBody>
          <a:bodyPr wrap="square" rtlCol="0">
            <a:spAutoFit/>
          </a:bodyPr>
          <a:lstStyle/>
          <a:p>
            <a:pPr algn="ctr"/>
            <a:r>
              <a:rPr lang="en-US" dirty="0"/>
              <a:t>Datacenter 2</a:t>
            </a:r>
          </a:p>
        </p:txBody>
      </p:sp>
      <p:sp>
        <p:nvSpPr>
          <p:cNvPr id="38" name="TextBox 37"/>
          <p:cNvSpPr txBox="1"/>
          <p:nvPr/>
        </p:nvSpPr>
        <p:spPr>
          <a:xfrm>
            <a:off x="8048892" y="6272828"/>
            <a:ext cx="1759352" cy="369332"/>
          </a:xfrm>
          <a:prstGeom prst="rect">
            <a:avLst/>
          </a:prstGeom>
          <a:noFill/>
        </p:spPr>
        <p:txBody>
          <a:bodyPr wrap="square" rtlCol="0">
            <a:spAutoFit/>
          </a:bodyPr>
          <a:lstStyle/>
          <a:p>
            <a:pPr algn="ctr"/>
            <a:r>
              <a:rPr lang="en-US" dirty="0"/>
              <a:t>Datacenter k</a:t>
            </a:r>
          </a:p>
        </p:txBody>
      </p:sp>
      <p:sp>
        <p:nvSpPr>
          <p:cNvPr id="39" name="Slide Number Placeholder 38"/>
          <p:cNvSpPr>
            <a:spLocks noGrp="1"/>
          </p:cNvSpPr>
          <p:nvPr>
            <p:ph type="sldNum" sz="quarter" idx="12"/>
          </p:nvPr>
        </p:nvSpPr>
        <p:spPr/>
        <p:txBody>
          <a:bodyPr/>
          <a:lstStyle/>
          <a:p>
            <a:fld id="{049BDC63-84F4-4051-8BF3-CCC7CE81DE95}" type="slidenum">
              <a:rPr lang="en-US" smtClean="0"/>
              <a:t>8</a:t>
            </a:fld>
            <a:endParaRPr lang="en-US"/>
          </a:p>
        </p:txBody>
      </p:sp>
    </p:spTree>
    <p:extLst>
      <p:ext uri="{BB962C8B-B14F-4D97-AF65-F5344CB8AC3E}">
        <p14:creationId xmlns:p14="http://schemas.microsoft.com/office/powerpoint/2010/main" val="398582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 Timestamps</a:t>
            </a:r>
          </a:p>
        </p:txBody>
      </p:sp>
      <p:sp>
        <p:nvSpPr>
          <p:cNvPr id="3" name="Content Placeholder 2"/>
          <p:cNvSpPr>
            <a:spLocks noGrp="1"/>
          </p:cNvSpPr>
          <p:nvPr>
            <p:ph idx="1"/>
          </p:nvPr>
        </p:nvSpPr>
        <p:spPr>
          <a:xfrm>
            <a:off x="1103312" y="2052918"/>
            <a:ext cx="9093984" cy="4247297"/>
          </a:xfrm>
        </p:spPr>
        <p:txBody>
          <a:bodyPr>
            <a:normAutofit fontScale="77500" lnSpcReduction="20000"/>
          </a:bodyPr>
          <a:lstStyle/>
          <a:p>
            <a:r>
              <a:rPr lang="en-US" dirty="0"/>
              <a:t>Shardstamp: a count of the number of writes accepted at a shard</a:t>
            </a:r>
          </a:p>
          <a:p>
            <a:r>
              <a:rPr lang="en-US" dirty="0"/>
              <a:t>Causal Timestamp: a vector of Shardstamps</a:t>
            </a:r>
          </a:p>
          <a:p>
            <a:r>
              <a:rPr lang="en-US" dirty="0"/>
              <a:t>Every client has its own Causal Timestamp</a:t>
            </a:r>
          </a:p>
          <a:p>
            <a:r>
              <a:rPr lang="en-US" dirty="0"/>
              <a:t>Causal Consistency is maintained at the clients rather than at the data store</a:t>
            </a:r>
          </a:p>
          <a:p>
            <a:r>
              <a:rPr lang="en-US" dirty="0"/>
              <a:t>Writing Protocol:</a:t>
            </a:r>
          </a:p>
          <a:p>
            <a:pPr marL="857250" lvl="1" indent="-457200">
              <a:buFont typeface="+mj-lt"/>
              <a:buAutoNum type="arabicPeriod"/>
            </a:pPr>
            <a:r>
              <a:rPr lang="en-US" dirty="0"/>
              <a:t>Client sends local Causal Timestamp along with message v to master node</a:t>
            </a:r>
          </a:p>
          <a:p>
            <a:pPr marL="857250" lvl="1" indent="-457200">
              <a:buFont typeface="+mj-lt"/>
              <a:buAutoNum type="arabicPeriod"/>
            </a:pPr>
            <a:r>
              <a:rPr lang="en-US" dirty="0"/>
              <a:t>Master stores value, increments its Shardstamp, asynchronously sends v to slaves and immediately returns new Causal Timestamp</a:t>
            </a:r>
          </a:p>
          <a:p>
            <a:pPr marL="857250" lvl="1" indent="-457200">
              <a:buFont typeface="+mj-lt"/>
              <a:buAutoNum type="arabicPeriod"/>
            </a:pPr>
            <a:r>
              <a:rPr lang="en-US" dirty="0"/>
              <a:t>Client updates local Causal Timestamp</a:t>
            </a:r>
          </a:p>
          <a:p>
            <a:r>
              <a:rPr lang="en-US" dirty="0"/>
              <a:t>Reading Protocol:</a:t>
            </a:r>
          </a:p>
          <a:p>
            <a:pPr marL="800100" lvl="1" indent="-342900">
              <a:buFont typeface="+mj-lt"/>
              <a:buAutoNum type="arabicPeriod"/>
            </a:pPr>
            <a:r>
              <a:rPr lang="en-US" dirty="0"/>
              <a:t>Ask Master/Slave for object’s value, causal timestamp of object, and shardstamp s</a:t>
            </a:r>
          </a:p>
          <a:p>
            <a:pPr marL="800100" lvl="1" indent="-342900">
              <a:buFont typeface="+mj-lt"/>
              <a:buAutoNum type="arabicPeriod"/>
            </a:pPr>
            <a:r>
              <a:rPr lang="en-US" dirty="0"/>
              <a:t>If s ≥ </a:t>
            </a:r>
            <a:r>
              <a:rPr lang="en-US" dirty="0" err="1"/>
              <a:t>s</a:t>
            </a:r>
            <a:r>
              <a:rPr lang="en-US" baseline="-25000" dirty="0" err="1"/>
              <a:t>local</a:t>
            </a:r>
            <a:r>
              <a:rPr lang="en-US" dirty="0"/>
              <a:t> value is not stale else retry step 1.) r -1 more times</a:t>
            </a:r>
          </a:p>
          <a:p>
            <a:pPr marL="800100" lvl="1" indent="-342900">
              <a:buFont typeface="+mj-lt"/>
              <a:buAutoNum type="arabicPeriod"/>
            </a:pPr>
            <a:r>
              <a:rPr lang="en-US" dirty="0"/>
              <a:t>After successful read, client updates causal timestamp</a:t>
            </a:r>
          </a:p>
          <a:p>
            <a:pPr marL="0" indent="0">
              <a:buNone/>
            </a:pPr>
            <a:endParaRPr lang="en-US" dirty="0"/>
          </a:p>
          <a:p>
            <a:pPr marL="800100" lvl="1" indent="-342900">
              <a:buFont typeface="+mj-lt"/>
              <a:buAutoNum type="arabicPeriod"/>
            </a:pPr>
            <a:endParaRPr lang="en-US" dirty="0"/>
          </a:p>
          <a:p>
            <a:pPr marL="457200" indent="-457200">
              <a:buFont typeface="+mj-lt"/>
              <a:buAutoNum type="arabicPeriod"/>
            </a:pPr>
            <a:endParaRPr lang="en-US" dirty="0"/>
          </a:p>
          <a:p>
            <a:pPr marL="857250" lvl="1" indent="-457200">
              <a:buFont typeface="+mj-lt"/>
              <a:buAutoNum type="arabicPeriod"/>
            </a:pPr>
            <a:endParaRPr lang="en-US" dirty="0"/>
          </a:p>
          <a:p>
            <a:endParaRPr lang="en-US" dirty="0" err="1"/>
          </a:p>
          <a:p>
            <a:pPr marL="0" indent="0">
              <a:buNone/>
            </a:pPr>
            <a:endParaRPr lang="en-US" dirty="0"/>
          </a:p>
        </p:txBody>
      </p:sp>
      <p:sp>
        <p:nvSpPr>
          <p:cNvPr id="4" name="Slide Number Placeholder 3"/>
          <p:cNvSpPr>
            <a:spLocks noGrp="1"/>
          </p:cNvSpPr>
          <p:nvPr>
            <p:ph type="sldNum" sz="quarter" idx="12"/>
          </p:nvPr>
        </p:nvSpPr>
        <p:spPr/>
        <p:txBody>
          <a:bodyPr/>
          <a:lstStyle/>
          <a:p>
            <a:fld id="{049BDC63-84F4-4051-8BF3-CCC7CE81DE95}" type="slidenum">
              <a:rPr lang="en-US" smtClean="0"/>
              <a:t>9</a:t>
            </a:fld>
            <a:endParaRPr lang="en-US"/>
          </a:p>
        </p:txBody>
      </p:sp>
    </p:spTree>
    <p:extLst>
      <p:ext uri="{BB962C8B-B14F-4D97-AF65-F5344CB8AC3E}">
        <p14:creationId xmlns:p14="http://schemas.microsoft.com/office/powerpoint/2010/main" val="143287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2382</Words>
  <Application>Microsoft Office PowerPoint</Application>
  <PresentationFormat>Widescreen</PresentationFormat>
  <Paragraphs>450</Paragraphs>
  <Slides>47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Mangal</vt:lpstr>
      <vt:lpstr>Office Theme</vt:lpstr>
      <vt:lpstr>OCCULT</vt:lpstr>
      <vt:lpstr>Consistency Models</vt:lpstr>
      <vt:lpstr>Why Causally Consistent?</vt:lpstr>
      <vt:lpstr>Slowdown Cascade</vt:lpstr>
      <vt:lpstr>Slowdown Cascade Example</vt:lpstr>
      <vt:lpstr>OCCULT Overview </vt:lpstr>
      <vt:lpstr>Goal of OCCULT</vt:lpstr>
      <vt:lpstr>OCCULT Architecture</vt:lpstr>
      <vt:lpstr>Causal Timestamps</vt:lpstr>
      <vt:lpstr>Causal Timestamp Example</vt:lpstr>
      <vt:lpstr>Causal Timestamp Compression</vt:lpstr>
      <vt:lpstr>Transactions</vt:lpstr>
      <vt:lpstr>Experimental Setup</vt:lpstr>
      <vt:lpstr>Evaluation – Overall Performance</vt:lpstr>
      <vt:lpstr>Evaluation – Slowdown Cascade</vt:lpstr>
      <vt:lpstr>Takeaways</vt:lpstr>
      <vt:lpstr>Saturn: a Distributed Metadata Service for Causal Consistency</vt:lpstr>
      <vt:lpstr>Motivation</vt:lpstr>
      <vt:lpstr>Overall Idea</vt:lpstr>
      <vt:lpstr>Design Overview</vt:lpstr>
      <vt:lpstr>Labels</vt:lpstr>
      <vt:lpstr>Labels</vt:lpstr>
      <vt:lpstr>Serializers</vt:lpstr>
      <vt:lpstr>Datacenter Structure: Frontend</vt:lpstr>
      <vt:lpstr>Datacenter Structure: Gears</vt:lpstr>
      <vt:lpstr>Datacenter Structure: Label Sink</vt:lpstr>
      <vt:lpstr>Datacenter Structure: Remote Proxy</vt:lpstr>
      <vt:lpstr>Saturn – Update Process</vt:lpstr>
      <vt:lpstr>Evaluation</vt:lpstr>
      <vt:lpstr>Evaluation</vt:lpstr>
      <vt:lpstr>Evaluation</vt:lpstr>
      <vt:lpstr>Evaluation</vt:lpstr>
      <vt:lpstr>Evaluation</vt:lpstr>
      <vt:lpstr>Evaluation</vt:lpstr>
      <vt:lpstr>Evaluation</vt:lpstr>
      <vt:lpstr>Evaluation</vt:lpstr>
      <vt:lpstr>Evaluation</vt:lpstr>
      <vt:lpstr>Evaluation</vt:lpstr>
      <vt:lpstr>Takeaway</vt:lpstr>
      <vt:lpstr>Discussion</vt:lpstr>
      <vt:lpstr>OCCULT</vt:lpstr>
      <vt:lpstr>OCCULT</vt:lpstr>
      <vt:lpstr>OCCULT</vt:lpstr>
      <vt:lpstr>SATURN</vt:lpstr>
      <vt:lpstr>SATURN</vt:lpstr>
      <vt:lpstr>OCCULT vs SATURN</vt:lpstr>
      <vt:lpstr>OCCULT vs SATURN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Saturn: a Distributed Metadata Service for Causal Consistency</dc:title>
  <dc:creator>Tom Roush</dc:creator>
  <cp:lastModifiedBy>Tom Roush</cp:lastModifiedBy>
  <cp:revision>35</cp:revision>
  <dcterms:created xsi:type="dcterms:W3CDTF">2018-04-01T17:27:59Z</dcterms:created>
  <dcterms:modified xsi:type="dcterms:W3CDTF">2018-04-02T22:01:26Z</dcterms:modified>
</cp:coreProperties>
</file>