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Shape 24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6" name="Shape 24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Shape 25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3" name="Shape 25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Shape 26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3" name="Shape 26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Shape 27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1" name="Shape 27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Shape 28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6" name="Shape 28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Shape 293"/>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4" name="Shape 29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Shape 3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4" name="Shape 30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Shape 3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0" name="Shape 31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Shape 3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6" name="Shape 32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Memory intensive applications are widely popular for low latency services and data intensive analytics.</a:t>
            </a:r>
            <a:endParaRPr/>
          </a:p>
          <a:p>
            <a:pPr indent="0" lvl="0" marL="0">
              <a:spcBef>
                <a:spcPts val="0"/>
              </a:spcBef>
              <a:spcAft>
                <a:spcPts val="0"/>
              </a:spcAft>
              <a:buNone/>
            </a:pPr>
            <a:r>
              <a:rPr lang="en"/>
              <a:t>The data is captured over 10 second at Facebook and Google, a 3000-machine data analytics cluster (Facebook) and (2) a 12,500-machine cluster (Google) running a mix of diverse short- and long-running applications.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Shape 3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7" name="Shape 33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No need to use processor, cache or operating system.</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Shape 3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4" name="Shape 34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Shape 3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1" name="Shape 35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300">
                <a:solidFill>
                  <a:srgbClr val="222222"/>
                </a:solidFill>
                <a:highlight>
                  <a:srgbClr val="FEFEFE"/>
                </a:highlight>
                <a:latin typeface="Georgia"/>
                <a:ea typeface="Georgia"/>
                <a:cs typeface="Georgia"/>
                <a:sym typeface="Georgia"/>
              </a:rPr>
              <a:t>In the Facebook cluster for example, the probability that the memory utilisation at a node will not change by more than 10% in the next 10 seconds is 0.74 (0.58 for 20 seconds, 0.42 for 40 seconds).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Shape 3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8" name="Shape 35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 A slab is the unit of remote mapping and load balancing in INFINISWAP .</a:t>
            </a:r>
            <a:endParaRPr/>
          </a:p>
          <a:p>
            <a:pPr indent="0" lvl="0" marL="0">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Shape 3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6" name="Shape 3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 A slab is the unit of remote mapping and load balancing in INFINISWAP .</a:t>
            </a:r>
            <a:endParaRPr/>
          </a:p>
          <a:p>
            <a:pPr indent="0" lvl="0" marL="0">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Shape 3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3" name="Shape 37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50000"/>
              </a:lnSpc>
              <a:spcBef>
                <a:spcPts val="0"/>
              </a:spcBef>
              <a:spcAft>
                <a:spcPts val="0"/>
              </a:spcAft>
              <a:buNone/>
            </a:pPr>
            <a:r>
              <a:rPr lang="en">
                <a:solidFill>
                  <a:schemeClr val="accent1"/>
                </a:solidFill>
                <a:latin typeface="Lato"/>
                <a:ea typeface="Lato"/>
                <a:cs typeface="Lato"/>
                <a:sym typeface="Lato"/>
              </a:rPr>
              <a:t>Goal: Distribute slabs from the same block device across as many remote nodes as possible and balance memory utilization across all the machines.</a:t>
            </a:r>
            <a:endParaRPr/>
          </a:p>
          <a:p>
            <a:pPr indent="-298450" lvl="0" marL="457200" marR="0" rtl="0" algn="l">
              <a:lnSpc>
                <a:spcPct val="150000"/>
              </a:lnSpc>
              <a:spcBef>
                <a:spcPts val="1600"/>
              </a:spcBef>
              <a:spcAft>
                <a:spcPts val="0"/>
              </a:spcAft>
              <a:buSzPts val="1100"/>
              <a:buAutoNum type="arabicPeriod"/>
            </a:pPr>
            <a:r>
              <a:rPr lang="en"/>
              <a:t>Distributing slab across as many remote nodes as possible minimizes the impact of future evictions from remote machines.</a:t>
            </a:r>
            <a:endParaRPr/>
          </a:p>
          <a:p>
            <a:pPr indent="-298450" lvl="0" marL="457200">
              <a:spcBef>
                <a:spcPts val="0"/>
              </a:spcBef>
              <a:spcAft>
                <a:spcPts val="0"/>
              </a:spcAft>
              <a:buSzPts val="1100"/>
              <a:buAutoNum type="arabicPeriod"/>
            </a:pPr>
            <a:r>
              <a:rPr lang="en"/>
              <a:t>Balancing memory utilization across the machines reduces the probability of future evictions.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Shape 3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5" name="Shape 38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After the READ_WRITE is completed, the page write is completed and corresponding physical memory is reclaimed by the kernel without waiting for the disk write. RDMA dispatch and its buffer is not released until the completion of disk write.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5" name="Shape 395"/>
        <p:cNvGrpSpPr/>
        <p:nvPr/>
      </p:nvGrpSpPr>
      <p:grpSpPr>
        <a:xfrm>
          <a:off x="0" y="0"/>
          <a:ext cx="0" cy="0"/>
          <a:chOff x="0" y="0"/>
          <a:chExt cx="0" cy="0"/>
        </a:xfrm>
      </p:grpSpPr>
      <p:sp>
        <p:nvSpPr>
          <p:cNvPr id="396" name="Shape 3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7" name="Shape 39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 focuses on minimizing the performance impact on the machines that are remotely paging</a:t>
            </a:r>
            <a:endParaRPr/>
          </a:p>
          <a:p>
            <a:pPr indent="0" lvl="0" marL="0">
              <a:spcBef>
                <a:spcPts val="0"/>
              </a:spcBef>
              <a:spcAft>
                <a:spcPts val="0"/>
              </a:spcAft>
              <a:buNone/>
            </a:pPr>
            <a:r>
              <a:rPr lang="en"/>
              <a:t>Challenge:  Given S  mapped slabs, how do we know which are the E  least-active ones which can be evicted to leave more than HeadRoom  free memory?</a:t>
            </a:r>
            <a:endParaRPr/>
          </a:p>
          <a:p>
            <a:pPr indent="0" lvl="0" marL="0">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7" name="Shape 407"/>
        <p:cNvGrpSpPr/>
        <p:nvPr/>
      </p:nvGrpSpPr>
      <p:grpSpPr>
        <a:xfrm>
          <a:off x="0" y="0"/>
          <a:ext cx="0" cy="0"/>
          <a:chOff x="0" y="0"/>
          <a:chExt cx="0" cy="0"/>
        </a:xfrm>
      </p:grpSpPr>
      <p:sp>
        <p:nvSpPr>
          <p:cNvPr id="408" name="Shape 4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9" name="Shape 40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1" marL="914400" rtl="0">
              <a:lnSpc>
                <a:spcPct val="150000"/>
              </a:lnSpc>
              <a:spcBef>
                <a:spcPts val="0"/>
              </a:spcBef>
              <a:spcAft>
                <a:spcPts val="0"/>
              </a:spcAft>
              <a:buClr>
                <a:schemeClr val="accent1"/>
              </a:buClr>
              <a:buSzPts val="1100"/>
              <a:buFont typeface="Lato"/>
              <a:buChar char="○"/>
            </a:pPr>
            <a:r>
              <a:rPr lang="en">
                <a:solidFill>
                  <a:schemeClr val="accent1"/>
                </a:solidFill>
                <a:latin typeface="Lato"/>
                <a:ea typeface="Lato"/>
                <a:cs typeface="Lato"/>
                <a:sym typeface="Lato"/>
              </a:rPr>
              <a:t> QUERY MEM: Block devices send it to get the number of available memory slabs on the daemon.</a:t>
            </a:r>
            <a:endParaRPr>
              <a:solidFill>
                <a:schemeClr val="accent1"/>
              </a:solidFill>
              <a:latin typeface="Lato"/>
              <a:ea typeface="Lato"/>
              <a:cs typeface="Lato"/>
              <a:sym typeface="Lato"/>
            </a:endParaRPr>
          </a:p>
          <a:p>
            <a:pPr indent="-298450" lvl="1" marL="914400" rtl="0">
              <a:lnSpc>
                <a:spcPct val="150000"/>
              </a:lnSpc>
              <a:spcBef>
                <a:spcPts val="0"/>
              </a:spcBef>
              <a:spcAft>
                <a:spcPts val="0"/>
              </a:spcAft>
              <a:buClr>
                <a:schemeClr val="accent1"/>
              </a:buClr>
              <a:buSzPts val="1100"/>
              <a:buFont typeface="Lato"/>
              <a:buChar char="○"/>
            </a:pPr>
            <a:r>
              <a:rPr lang="en">
                <a:solidFill>
                  <a:schemeClr val="accent1"/>
                </a:solidFill>
                <a:latin typeface="Lato"/>
                <a:ea typeface="Lato"/>
                <a:cs typeface="Lato"/>
                <a:sym typeface="Lato"/>
              </a:rPr>
              <a:t>FREE MEM: Daemons respond to  QUERY MEM requests with the number of available memory slabs.</a:t>
            </a:r>
            <a:endParaRPr>
              <a:solidFill>
                <a:schemeClr val="accent1"/>
              </a:solidFill>
              <a:latin typeface="Lato"/>
              <a:ea typeface="Lato"/>
              <a:cs typeface="Lato"/>
              <a:sym typeface="Lato"/>
            </a:endParaRPr>
          </a:p>
          <a:p>
            <a:pPr indent="-298450" lvl="1" marL="914400" rtl="0">
              <a:lnSpc>
                <a:spcPct val="150000"/>
              </a:lnSpc>
              <a:spcBef>
                <a:spcPts val="0"/>
              </a:spcBef>
              <a:spcAft>
                <a:spcPts val="0"/>
              </a:spcAft>
              <a:buClr>
                <a:schemeClr val="accent1"/>
              </a:buClr>
              <a:buSzPts val="1100"/>
              <a:buFont typeface="Lato"/>
              <a:buChar char="○"/>
            </a:pPr>
            <a:r>
              <a:rPr lang="en">
                <a:solidFill>
                  <a:schemeClr val="accent1"/>
                </a:solidFill>
                <a:latin typeface="Lato"/>
                <a:ea typeface="Lato"/>
                <a:cs typeface="Lato"/>
                <a:sym typeface="Lato"/>
              </a:rPr>
              <a:t>MAP: Block device confirms that it has decided to use one memory slab from this daemon.</a:t>
            </a:r>
            <a:endParaRPr>
              <a:solidFill>
                <a:schemeClr val="accent1"/>
              </a:solidFill>
              <a:latin typeface="Lato"/>
              <a:ea typeface="Lato"/>
              <a:cs typeface="Lato"/>
              <a:sym typeface="Lato"/>
            </a:endParaRPr>
          </a:p>
          <a:p>
            <a:pPr indent="-298450" lvl="1" marL="914400" rtl="0">
              <a:lnSpc>
                <a:spcPct val="150000"/>
              </a:lnSpc>
              <a:spcBef>
                <a:spcPts val="0"/>
              </a:spcBef>
              <a:spcAft>
                <a:spcPts val="0"/>
              </a:spcAft>
              <a:buClr>
                <a:schemeClr val="accent1"/>
              </a:buClr>
              <a:buSzPts val="1100"/>
              <a:buFont typeface="Lato"/>
              <a:buChar char="○"/>
            </a:pPr>
            <a:r>
              <a:rPr lang="en">
                <a:solidFill>
                  <a:schemeClr val="accent1"/>
                </a:solidFill>
                <a:latin typeface="Lato"/>
                <a:ea typeface="Lato"/>
                <a:cs typeface="Lato"/>
                <a:sym typeface="Lato"/>
              </a:rPr>
              <a:t>MR INFO: Daemon sends memory registration information (rkey, addr, len) of an available memory slab to the block device in response to MAP.</a:t>
            </a:r>
            <a:endParaRPr>
              <a:solidFill>
                <a:schemeClr val="accent1"/>
              </a:solidFill>
              <a:latin typeface="Lato"/>
              <a:ea typeface="Lato"/>
              <a:cs typeface="Lato"/>
              <a:sym typeface="Lato"/>
            </a:endParaRPr>
          </a:p>
          <a:p>
            <a:pPr indent="-298450" lvl="1" marL="914400" rtl="0">
              <a:lnSpc>
                <a:spcPct val="150000"/>
              </a:lnSpc>
              <a:spcBef>
                <a:spcPts val="0"/>
              </a:spcBef>
              <a:spcAft>
                <a:spcPts val="0"/>
              </a:spcAft>
              <a:buClr>
                <a:schemeClr val="accent1"/>
              </a:buClr>
              <a:buSzPts val="1100"/>
              <a:buFont typeface="Lato"/>
              <a:buChar char="○"/>
            </a:pPr>
            <a:r>
              <a:rPr lang="en">
                <a:solidFill>
                  <a:schemeClr val="accent1"/>
                </a:solidFill>
                <a:latin typeface="Lato"/>
                <a:ea typeface="Lato"/>
                <a:cs typeface="Lato"/>
                <a:sym typeface="Lato"/>
              </a:rPr>
              <a:t>CHECK ACTIVITY: Daemons use this message to ask for paging activities of specific memory slab(s).</a:t>
            </a:r>
            <a:endParaRPr>
              <a:solidFill>
                <a:schemeClr val="accent1"/>
              </a:solidFill>
              <a:latin typeface="Lato"/>
              <a:ea typeface="Lato"/>
              <a:cs typeface="Lato"/>
              <a:sym typeface="Lato"/>
            </a:endParaRPr>
          </a:p>
          <a:p>
            <a:pPr indent="-298450" lvl="1" marL="914400" rtl="0">
              <a:lnSpc>
                <a:spcPct val="150000"/>
              </a:lnSpc>
              <a:spcBef>
                <a:spcPts val="0"/>
              </a:spcBef>
              <a:spcAft>
                <a:spcPts val="0"/>
              </a:spcAft>
              <a:buClr>
                <a:schemeClr val="accent1"/>
              </a:buClr>
              <a:buSzPts val="1100"/>
              <a:buFont typeface="Lato"/>
              <a:buChar char="○"/>
            </a:pPr>
            <a:r>
              <a:rPr lang="en">
                <a:solidFill>
                  <a:schemeClr val="accent1"/>
                </a:solidFill>
                <a:latin typeface="Lato"/>
                <a:ea typeface="Lato"/>
                <a:cs typeface="Lato"/>
                <a:sym typeface="Lato"/>
              </a:rPr>
              <a:t>ACTIVITY: Block device’s response to the CHECK ACTIVITY messages.</a:t>
            </a:r>
            <a:endParaRPr>
              <a:solidFill>
                <a:schemeClr val="accent1"/>
              </a:solidFill>
              <a:latin typeface="Lato"/>
              <a:ea typeface="Lato"/>
              <a:cs typeface="Lato"/>
              <a:sym typeface="Lato"/>
            </a:endParaRPr>
          </a:p>
          <a:p>
            <a:pPr indent="-298450" lvl="1" marL="914400" rtl="0">
              <a:lnSpc>
                <a:spcPct val="150000"/>
              </a:lnSpc>
              <a:spcBef>
                <a:spcPts val="0"/>
              </a:spcBef>
              <a:spcAft>
                <a:spcPts val="0"/>
              </a:spcAft>
              <a:buClr>
                <a:schemeClr val="accent1"/>
              </a:buClr>
              <a:buSzPts val="1100"/>
              <a:buFont typeface="Lato"/>
              <a:buChar char="○"/>
            </a:pPr>
            <a:r>
              <a:rPr lang="en">
                <a:solidFill>
                  <a:schemeClr val="accent1"/>
                </a:solidFill>
                <a:latin typeface="Lato"/>
                <a:ea typeface="Lato"/>
                <a:cs typeface="Lato"/>
                <a:sym typeface="Lato"/>
              </a:rPr>
              <a:t>EVICT: Daemons alert the block device which memory slab(s) it has selected to evict.</a:t>
            </a:r>
            <a:endParaRPr>
              <a:solidFill>
                <a:schemeClr val="accent1"/>
              </a:solidFill>
              <a:latin typeface="Lato"/>
              <a:ea typeface="Lato"/>
              <a:cs typeface="Lato"/>
              <a:sym typeface="Lato"/>
            </a:endParaRPr>
          </a:p>
          <a:p>
            <a:pPr indent="-298450" lvl="1" marL="914400" rtl="0">
              <a:lnSpc>
                <a:spcPct val="150000"/>
              </a:lnSpc>
              <a:spcBef>
                <a:spcPts val="0"/>
              </a:spcBef>
              <a:spcAft>
                <a:spcPts val="0"/>
              </a:spcAft>
              <a:buClr>
                <a:schemeClr val="accent1"/>
              </a:buClr>
              <a:buSzPts val="1100"/>
              <a:buFont typeface="Lato"/>
              <a:buChar char="○"/>
            </a:pPr>
            <a:r>
              <a:rPr lang="en">
                <a:solidFill>
                  <a:schemeClr val="accent1"/>
                </a:solidFill>
                <a:latin typeface="Lato"/>
                <a:ea typeface="Lato"/>
                <a:cs typeface="Lato"/>
                <a:sym typeface="Lato"/>
              </a:rPr>
              <a:t>DONE: After completely redirecting the requests to the to-be-evicted memory slab(s), block device responds with this message so that the daemon can safely evict and return physical memory to its local OS.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5" name="Shape 415"/>
        <p:cNvGrpSpPr/>
        <p:nvPr/>
      </p:nvGrpSpPr>
      <p:grpSpPr>
        <a:xfrm>
          <a:off x="0" y="0"/>
          <a:ext cx="0" cy="0"/>
          <a:chOff x="0" y="0"/>
          <a:chExt cx="0" cy="0"/>
        </a:xfrm>
      </p:grpSpPr>
      <p:sp>
        <p:nvSpPr>
          <p:cNvPr id="416" name="Shape 4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7" name="Shape 41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Nbdx relies on remote RAMdisks, and data copies to and from RAMdisks become CPU bound;</a:t>
            </a:r>
            <a:endParaRPr/>
          </a:p>
          <a:p>
            <a:pPr indent="0" lvl="0" marL="0">
              <a:spcBef>
                <a:spcPts val="0"/>
              </a:spcBef>
              <a:spcAft>
                <a:spcPts val="0"/>
              </a:spcAft>
              <a:buNone/>
            </a:pPr>
            <a:r>
              <a:rPr lang="en"/>
              <a:t>Nbdx saturates the 56 Gbps network at larger block sizes</a:t>
            </a:r>
            <a:endParaRPr/>
          </a:p>
          <a:p>
            <a:pPr indent="0" lvl="0" marL="0">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5" name="Shape 425"/>
        <p:cNvGrpSpPr/>
        <p:nvPr/>
      </p:nvGrpSpPr>
      <p:grpSpPr>
        <a:xfrm>
          <a:off x="0" y="0"/>
          <a:ext cx="0" cy="0"/>
          <a:chOff x="0" y="0"/>
          <a:chExt cx="0" cy="0"/>
        </a:xfrm>
      </p:grpSpPr>
      <p:sp>
        <p:nvSpPr>
          <p:cNvPr id="426" name="Shape 4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7" name="Shape 42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250">
                <a:highlight>
                  <a:srgbClr val="FFFFFF"/>
                </a:highlight>
              </a:rPr>
              <a:t>Throughput is the number of operations performed per second and tail latency is the speed of the slowest operation.</a:t>
            </a:r>
            <a:endParaRPr sz="1250">
              <a:highlight>
                <a:srgbClr val="FFFFFF"/>
              </a:highlight>
            </a:endParaRPr>
          </a:p>
          <a:p>
            <a:pPr indent="0" lvl="0" marL="0">
              <a:spcBef>
                <a:spcPts val="0"/>
              </a:spcBef>
              <a:spcAft>
                <a:spcPts val="0"/>
              </a:spcAft>
              <a:buNone/>
            </a:pPr>
            <a:r>
              <a:rPr lang="en" sz="1250">
                <a:highlight>
                  <a:srgbClr val="FFFFFF"/>
                </a:highlight>
              </a:rPr>
              <a:t>SlabSize = 1 GB, HeadRoom = 8 GB, HotSlab = 20 paging activities per second.</a:t>
            </a:r>
            <a:endParaRPr sz="1250">
              <a:highlight>
                <a:srgbClr val="FFFFFF"/>
              </a:highlight>
            </a:endParaRPr>
          </a:p>
          <a:p>
            <a:pPr indent="0" lvl="0" marL="0">
              <a:spcBef>
                <a:spcPts val="0"/>
              </a:spcBef>
              <a:spcAft>
                <a:spcPts val="0"/>
              </a:spcAft>
              <a:buNone/>
            </a:pPr>
            <a:r>
              <a:t/>
            </a:r>
            <a:endParaRPr sz="1250">
              <a:highlight>
                <a:srgbClr val="FFFFFF"/>
              </a:highlight>
            </a:endParaRPr>
          </a:p>
          <a:p>
            <a:pPr indent="0" lvl="0" marL="0">
              <a:spcBef>
                <a:spcPts val="0"/>
              </a:spcBef>
              <a:spcAft>
                <a:spcPts val="0"/>
              </a:spcAft>
              <a:buNone/>
            </a:pPr>
            <a:r>
              <a:t/>
            </a:r>
            <a:endParaRPr sz="1250">
              <a:highlight>
                <a:srgbClr val="FFFFFF"/>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0" name="Shape 1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2" name="Shape 432"/>
        <p:cNvGrpSpPr/>
        <p:nvPr/>
      </p:nvGrpSpPr>
      <p:grpSpPr>
        <a:xfrm>
          <a:off x="0" y="0"/>
          <a:ext cx="0" cy="0"/>
          <a:chOff x="0" y="0"/>
          <a:chExt cx="0" cy="0"/>
        </a:xfrm>
      </p:grpSpPr>
      <p:sp>
        <p:nvSpPr>
          <p:cNvPr id="433" name="Shape 4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4" name="Shape 43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All plots show single machine performance and median value of five runs.</a:t>
            </a:r>
            <a:endParaRPr/>
          </a:p>
          <a:p>
            <a:pPr indent="0" lvl="0" marL="0">
              <a:spcBef>
                <a:spcPts val="0"/>
              </a:spcBef>
              <a:spcAft>
                <a:spcPts val="0"/>
              </a:spcAft>
              <a:buNone/>
            </a:pPr>
            <a:r>
              <a:rPr lang="en"/>
              <a:t>Peak memory usage of each of these runs were around 10 GB, significantly smaller than the server’s total physical memory.</a:t>
            </a:r>
            <a:endParaRPr/>
          </a:p>
          <a:p>
            <a:pPr indent="0" lvl="0" marL="0">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6" name="Shape 446"/>
        <p:cNvGrpSpPr/>
        <p:nvPr/>
      </p:nvGrpSpPr>
      <p:grpSpPr>
        <a:xfrm>
          <a:off x="0" y="0"/>
          <a:ext cx="0" cy="0"/>
          <a:chOff x="0" y="0"/>
          <a:chExt cx="0" cy="0"/>
        </a:xfrm>
      </p:grpSpPr>
      <p:sp>
        <p:nvSpPr>
          <p:cNvPr id="447" name="Shape 4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8" name="Shape 44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Spark starts thrashing when it cannot keep its working set in memory (i.e., in 75%  and 50% configurations), overheads of paging (e.g., context switch) -  applications oscillate between paging out and paging in making little or no progress.</a:t>
            </a:r>
            <a:endParaRPr/>
          </a:p>
          <a:p>
            <a:pPr indent="0" lvl="0" marL="0">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7" name="Shape 457"/>
        <p:cNvGrpSpPr/>
        <p:nvPr/>
      </p:nvGrpSpPr>
      <p:grpSpPr>
        <a:xfrm>
          <a:off x="0" y="0"/>
          <a:ext cx="0" cy="0"/>
          <a:chOff x="0" y="0"/>
          <a:chExt cx="0" cy="0"/>
        </a:xfrm>
      </p:grpSpPr>
      <p:sp>
        <p:nvSpPr>
          <p:cNvPr id="458" name="Shape 4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9" name="Shape 45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4" name="Shape 464"/>
        <p:cNvGrpSpPr/>
        <p:nvPr/>
      </p:nvGrpSpPr>
      <p:grpSpPr>
        <a:xfrm>
          <a:off x="0" y="0"/>
          <a:ext cx="0" cy="0"/>
          <a:chOff x="0" y="0"/>
          <a:chExt cx="0" cy="0"/>
        </a:xfrm>
      </p:grpSpPr>
      <p:sp>
        <p:nvSpPr>
          <p:cNvPr id="465" name="Shape 4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6" name="Shape 4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1" name="Shape 471"/>
        <p:cNvGrpSpPr/>
        <p:nvPr/>
      </p:nvGrpSpPr>
      <p:grpSpPr>
        <a:xfrm>
          <a:off x="0" y="0"/>
          <a:ext cx="0" cy="0"/>
          <a:chOff x="0" y="0"/>
          <a:chExt cx="0" cy="0"/>
        </a:xfrm>
      </p:grpSpPr>
      <p:sp>
        <p:nvSpPr>
          <p:cNvPr id="472" name="Shape 4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73" name="Shape 47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7" name="Shape 477"/>
        <p:cNvGrpSpPr/>
        <p:nvPr/>
      </p:nvGrpSpPr>
      <p:grpSpPr>
        <a:xfrm>
          <a:off x="0" y="0"/>
          <a:ext cx="0" cy="0"/>
          <a:chOff x="0" y="0"/>
          <a:chExt cx="0" cy="0"/>
        </a:xfrm>
      </p:grpSpPr>
      <p:sp>
        <p:nvSpPr>
          <p:cNvPr id="478" name="Shape 47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79" name="Shape 47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4" name="Shape 484"/>
        <p:cNvGrpSpPr/>
        <p:nvPr/>
      </p:nvGrpSpPr>
      <p:grpSpPr>
        <a:xfrm>
          <a:off x="0" y="0"/>
          <a:ext cx="0" cy="0"/>
          <a:chOff x="0" y="0"/>
          <a:chExt cx="0" cy="0"/>
        </a:xfrm>
      </p:grpSpPr>
      <p:sp>
        <p:nvSpPr>
          <p:cNvPr id="485" name="Shape 48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486" name="Shape 48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1" name="Shape 491"/>
        <p:cNvGrpSpPr/>
        <p:nvPr/>
      </p:nvGrpSpPr>
      <p:grpSpPr>
        <a:xfrm>
          <a:off x="0" y="0"/>
          <a:ext cx="0" cy="0"/>
          <a:chOff x="0" y="0"/>
          <a:chExt cx="0" cy="0"/>
        </a:xfrm>
      </p:grpSpPr>
      <p:sp>
        <p:nvSpPr>
          <p:cNvPr id="492" name="Shape 49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93" name="Shape 49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8" name="Shape 498"/>
        <p:cNvGrpSpPr/>
        <p:nvPr/>
      </p:nvGrpSpPr>
      <p:grpSpPr>
        <a:xfrm>
          <a:off x="0" y="0"/>
          <a:ext cx="0" cy="0"/>
          <a:chOff x="0" y="0"/>
          <a:chExt cx="0" cy="0"/>
        </a:xfrm>
      </p:grpSpPr>
      <p:sp>
        <p:nvSpPr>
          <p:cNvPr id="499" name="Shape 49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0" name="Shape 50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5" name="Shape 505"/>
        <p:cNvGrpSpPr/>
        <p:nvPr/>
      </p:nvGrpSpPr>
      <p:grpSpPr>
        <a:xfrm>
          <a:off x="0" y="0"/>
          <a:ext cx="0" cy="0"/>
          <a:chOff x="0" y="0"/>
          <a:chExt cx="0" cy="0"/>
        </a:xfrm>
      </p:grpSpPr>
      <p:sp>
        <p:nvSpPr>
          <p:cNvPr id="506" name="Shape 50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7" name="Shape 50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Shape 19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7" name="Shape 19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Shape 20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6" name="Shape 20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Shape 21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5" name="Shape 21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Shape 22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3" name="Shape 22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Shape 22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0" name="Shape 23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Shape 23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8" name="Shape 23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2"/>
        </a:solidFill>
      </p:bgPr>
    </p:bg>
    <p:spTree>
      <p:nvGrpSpPr>
        <p:cNvPr id="10" name="Shape 10"/>
        <p:cNvGrpSpPr/>
        <p:nvPr/>
      </p:nvGrpSpPr>
      <p:grpSpPr>
        <a:xfrm>
          <a:off x="0" y="0"/>
          <a:ext cx="0" cy="0"/>
          <a:chOff x="0" y="0"/>
          <a:chExt cx="0" cy="0"/>
        </a:xfrm>
      </p:grpSpPr>
      <p:sp>
        <p:nvSpPr>
          <p:cNvPr id="11" name="Shape 11"/>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12" name="Shape 12"/>
          <p:cNvGrpSpPr/>
          <p:nvPr/>
        </p:nvGrpSpPr>
        <p:grpSpPr>
          <a:xfrm>
            <a:off x="830392" y="1191256"/>
            <a:ext cx="745763" cy="45826"/>
            <a:chOff x="4580561" y="2589004"/>
            <a:chExt cx="1064464" cy="25200"/>
          </a:xfrm>
        </p:grpSpPr>
        <p:sp>
          <p:nvSpPr>
            <p:cNvPr id="13" name="Shape 13"/>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 name="Shape 1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5" name="Shape 15"/>
          <p:cNvSpPr txBox="1"/>
          <p:nvPr>
            <p:ph type="ctrTitle"/>
          </p:nvPr>
        </p:nvSpPr>
        <p:spPr>
          <a:xfrm>
            <a:off x="729450" y="1322450"/>
            <a:ext cx="7688100" cy="16647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6" name="Shape 16"/>
          <p:cNvSpPr txBox="1"/>
          <p:nvPr>
            <p:ph idx="1" type="subTitle"/>
          </p:nvPr>
        </p:nvSpPr>
        <p:spPr>
          <a:xfrm>
            <a:off x="729627" y="3172900"/>
            <a:ext cx="7688100" cy="5412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7" name="Shape 1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79" name="Shape 79"/>
        <p:cNvGrpSpPr/>
        <p:nvPr/>
      </p:nvGrpSpPr>
      <p:grpSpPr>
        <a:xfrm>
          <a:off x="0" y="0"/>
          <a:ext cx="0" cy="0"/>
          <a:chOff x="0" y="0"/>
          <a:chExt cx="0" cy="0"/>
        </a:xfrm>
      </p:grpSpPr>
      <p:grpSp>
        <p:nvGrpSpPr>
          <p:cNvPr id="80" name="Shape 80"/>
          <p:cNvGrpSpPr/>
          <p:nvPr/>
        </p:nvGrpSpPr>
        <p:grpSpPr>
          <a:xfrm>
            <a:off x="830392" y="4169130"/>
            <a:ext cx="745763" cy="45826"/>
            <a:chOff x="4580561" y="2589004"/>
            <a:chExt cx="1064464" cy="25200"/>
          </a:xfrm>
        </p:grpSpPr>
        <p:sp>
          <p:nvSpPr>
            <p:cNvPr id="81" name="Shape 8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 name="Shape 82"/>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83" name="Shape 83"/>
          <p:cNvSpPr txBox="1"/>
          <p:nvPr>
            <p:ph type="title"/>
          </p:nvPr>
        </p:nvSpPr>
        <p:spPr>
          <a:xfrm>
            <a:off x="729450" y="733950"/>
            <a:ext cx="7688400" cy="12447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p:txBody>
      </p:sp>
      <p:sp>
        <p:nvSpPr>
          <p:cNvPr id="84" name="Shape 84"/>
          <p:cNvSpPr txBox="1"/>
          <p:nvPr>
            <p:ph idx="1" type="body"/>
          </p:nvPr>
        </p:nvSpPr>
        <p:spPr>
          <a:xfrm>
            <a:off x="729450" y="2272888"/>
            <a:ext cx="7688400" cy="1580400"/>
          </a:xfrm>
          <a:prstGeom prst="rect">
            <a:avLst/>
          </a:prstGeom>
        </p:spPr>
        <p:txBody>
          <a:bodyPr anchorCtr="0" anchor="t" bIns="91425" lIns="91425" spcFirstLastPara="1" rIns="91425" wrap="square" tIns="91425"/>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85" name="Shape 8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6" name="Shape 86"/>
        <p:cNvGrpSpPr/>
        <p:nvPr/>
      </p:nvGrpSpPr>
      <p:grpSpPr>
        <a:xfrm>
          <a:off x="0" y="0"/>
          <a:ext cx="0" cy="0"/>
          <a:chOff x="0" y="0"/>
          <a:chExt cx="0" cy="0"/>
        </a:xfrm>
      </p:grpSpPr>
      <p:sp>
        <p:nvSpPr>
          <p:cNvPr id="87" name="Shape 8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
        <p:nvSpPr>
          <p:cNvPr id="88" name="Shape 88"/>
          <p:cNvSpPr txBox="1"/>
          <p:nvPr/>
        </p:nvSpPr>
        <p:spPr>
          <a:xfrm>
            <a:off x="6862975" y="4886500"/>
            <a:ext cx="1959900" cy="120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600">
                <a:solidFill>
                  <a:schemeClr val="accent1"/>
                </a:solidFill>
                <a:latin typeface="Lato"/>
                <a:ea typeface="Lato"/>
                <a:cs typeface="Lato"/>
                <a:sym typeface="Lato"/>
              </a:rPr>
              <a:t>Saurabh Jha, Shivam Bharuka and Bhopesh Bassi</a:t>
            </a:r>
            <a:endParaRPr sz="600">
              <a:solidFill>
                <a:schemeClr val="accent1"/>
              </a:solidFill>
              <a:latin typeface="Lato"/>
              <a:ea typeface="Lato"/>
              <a:cs typeface="Lato"/>
              <a:sym typeface="Lato"/>
            </a:endParaRPr>
          </a:p>
          <a:p>
            <a:pPr indent="0" lvl="0" marL="0" rtl="0" algn="r">
              <a:spcBef>
                <a:spcPts val="0"/>
              </a:spcBef>
              <a:spcAft>
                <a:spcPts val="0"/>
              </a:spcAft>
              <a:buNone/>
            </a:pPr>
            <a:r>
              <a:t/>
            </a:r>
            <a:endParaRPr sz="600">
              <a:latin typeface="Lato"/>
              <a:ea typeface="Lato"/>
              <a:cs typeface="Lato"/>
              <a:sym typeface="Lat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5" name="Shape 95"/>
        <p:cNvGrpSpPr/>
        <p:nvPr/>
      </p:nvGrpSpPr>
      <p:grpSpPr>
        <a:xfrm>
          <a:off x="0" y="0"/>
          <a:ext cx="0" cy="0"/>
          <a:chOff x="0" y="0"/>
          <a:chExt cx="0" cy="0"/>
        </a:xfrm>
      </p:grpSpPr>
      <p:sp>
        <p:nvSpPr>
          <p:cNvPr id="96" name="Shape 96"/>
          <p:cNvSpPr txBox="1"/>
          <p:nvPr>
            <p:ph type="ctrTitle"/>
          </p:nvPr>
        </p:nvSpPr>
        <p:spPr>
          <a:xfrm>
            <a:off x="1143000" y="841772"/>
            <a:ext cx="6858000" cy="1790700"/>
          </a:xfrm>
          <a:prstGeom prst="rect">
            <a:avLst/>
          </a:prstGeom>
          <a:noFill/>
          <a:ln>
            <a:noFill/>
          </a:ln>
        </p:spPr>
        <p:txBody>
          <a:bodyPr anchorCtr="0" anchor="b" bIns="68575" lIns="68575" spcFirstLastPara="1" rIns="68575" wrap="square" tIns="68575"/>
          <a:lstStyle>
            <a:lvl1pPr lvl="0" marR="0" rtl="0" algn="ctr">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97" name="Shape 97"/>
          <p:cNvSpPr txBox="1"/>
          <p:nvPr>
            <p:ph idx="1" type="subTitle"/>
          </p:nvPr>
        </p:nvSpPr>
        <p:spPr>
          <a:xfrm>
            <a:off x="1143000" y="2701528"/>
            <a:ext cx="6858000" cy="1241821"/>
          </a:xfrm>
          <a:prstGeom prst="rect">
            <a:avLst/>
          </a:prstGeom>
          <a:noFill/>
          <a:ln>
            <a:noFill/>
          </a:ln>
        </p:spPr>
        <p:txBody>
          <a:bodyPr anchorCtr="0" anchor="t" bIns="68575" lIns="68575" spcFirstLastPara="1" rIns="68575" wrap="square" tIns="68575"/>
          <a:lstStyle>
            <a:lvl1pPr lvl="0" marR="0" rtl="0" algn="ctr">
              <a:lnSpc>
                <a:spcPct val="90000"/>
              </a:lnSpc>
              <a:spcBef>
                <a:spcPts val="8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lvl="1" marR="0" rtl="0" algn="ctr">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4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3pPr>
            <a:lvl4pPr lvl="3"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98" name="Shape 98"/>
          <p:cNvSpPr txBox="1"/>
          <p:nvPr>
            <p:ph idx="10" type="dt"/>
          </p:nvPr>
        </p:nvSpPr>
        <p:spPr>
          <a:xfrm>
            <a:off x="628650" y="4767263"/>
            <a:ext cx="2057400" cy="273844"/>
          </a:xfrm>
          <a:prstGeom prst="rect">
            <a:avLst/>
          </a:prstGeom>
          <a:noFill/>
          <a:ln>
            <a:noFill/>
          </a:ln>
        </p:spPr>
        <p:txBody>
          <a:bodyPr anchorCtr="0" anchor="ctr" bIns="68575" lIns="68575" spcFirstLastPara="1" rIns="68575" wrap="square" tIns="68575"/>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9" name="Shape 99"/>
          <p:cNvSpPr txBox="1"/>
          <p:nvPr>
            <p:ph idx="11" type="ftr"/>
          </p:nvPr>
        </p:nvSpPr>
        <p:spPr>
          <a:xfrm>
            <a:off x="3028950" y="4767263"/>
            <a:ext cx="3086100" cy="273844"/>
          </a:xfrm>
          <a:prstGeom prst="rect">
            <a:avLst/>
          </a:prstGeom>
          <a:noFill/>
          <a:ln>
            <a:noFill/>
          </a:ln>
        </p:spPr>
        <p:txBody>
          <a:bodyPr anchorCtr="0" anchor="ctr" bIns="68575" lIns="68575" spcFirstLastPara="1" rIns="68575" wrap="square" tIns="68575"/>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00" name="Shape 10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01" name="Shape 101"/>
        <p:cNvGrpSpPr/>
        <p:nvPr/>
      </p:nvGrpSpPr>
      <p:grpSpPr>
        <a:xfrm>
          <a:off x="0" y="0"/>
          <a:ext cx="0" cy="0"/>
          <a:chOff x="0" y="0"/>
          <a:chExt cx="0" cy="0"/>
        </a:xfrm>
      </p:grpSpPr>
      <p:sp>
        <p:nvSpPr>
          <p:cNvPr id="102" name="Shape 102"/>
          <p:cNvSpPr txBox="1"/>
          <p:nvPr>
            <p:ph type="title"/>
          </p:nvPr>
        </p:nvSpPr>
        <p:spPr>
          <a:xfrm>
            <a:off x="628650" y="273844"/>
            <a:ext cx="7886700" cy="994172"/>
          </a:xfrm>
          <a:prstGeom prst="rect">
            <a:avLst/>
          </a:prstGeom>
          <a:noFill/>
          <a:ln>
            <a:noFill/>
          </a:ln>
        </p:spPr>
        <p:txBody>
          <a:bodyPr anchorCtr="0" anchor="ctr" bIns="68575" lIns="68575" spcFirstLastPara="1" rIns="68575" wrap="square" tIns="6857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03" name="Shape 103"/>
          <p:cNvSpPr txBox="1"/>
          <p:nvPr>
            <p:ph idx="1" type="body"/>
          </p:nvPr>
        </p:nvSpPr>
        <p:spPr>
          <a:xfrm>
            <a:off x="628650" y="1369219"/>
            <a:ext cx="7886700" cy="3263504"/>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04" name="Shape 104"/>
          <p:cNvSpPr txBox="1"/>
          <p:nvPr>
            <p:ph idx="10" type="dt"/>
          </p:nvPr>
        </p:nvSpPr>
        <p:spPr>
          <a:xfrm>
            <a:off x="628650" y="4767263"/>
            <a:ext cx="2057400" cy="273844"/>
          </a:xfrm>
          <a:prstGeom prst="rect">
            <a:avLst/>
          </a:prstGeom>
          <a:noFill/>
          <a:ln>
            <a:noFill/>
          </a:ln>
        </p:spPr>
        <p:txBody>
          <a:bodyPr anchorCtr="0" anchor="ctr" bIns="68575" lIns="68575" spcFirstLastPara="1" rIns="68575" wrap="square" tIns="68575"/>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05" name="Shape 105"/>
          <p:cNvSpPr txBox="1"/>
          <p:nvPr>
            <p:ph idx="11" type="ftr"/>
          </p:nvPr>
        </p:nvSpPr>
        <p:spPr>
          <a:xfrm>
            <a:off x="3028950" y="4767263"/>
            <a:ext cx="3086100" cy="273844"/>
          </a:xfrm>
          <a:prstGeom prst="rect">
            <a:avLst/>
          </a:prstGeom>
          <a:noFill/>
          <a:ln>
            <a:noFill/>
          </a:ln>
        </p:spPr>
        <p:txBody>
          <a:bodyPr anchorCtr="0" anchor="ctr" bIns="68575" lIns="68575" spcFirstLastPara="1" rIns="68575" wrap="square" tIns="68575"/>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06" name="Shape 10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07" name="Shape 107"/>
        <p:cNvGrpSpPr/>
        <p:nvPr/>
      </p:nvGrpSpPr>
      <p:grpSpPr>
        <a:xfrm>
          <a:off x="0" y="0"/>
          <a:ext cx="0" cy="0"/>
          <a:chOff x="0" y="0"/>
          <a:chExt cx="0" cy="0"/>
        </a:xfrm>
      </p:grpSpPr>
      <p:sp>
        <p:nvSpPr>
          <p:cNvPr id="108" name="Shape 108"/>
          <p:cNvSpPr txBox="1"/>
          <p:nvPr>
            <p:ph type="title"/>
          </p:nvPr>
        </p:nvSpPr>
        <p:spPr>
          <a:xfrm>
            <a:off x="623888" y="1282304"/>
            <a:ext cx="7886700" cy="2139553"/>
          </a:xfrm>
          <a:prstGeom prst="rect">
            <a:avLst/>
          </a:prstGeom>
          <a:noFill/>
          <a:ln>
            <a:noFill/>
          </a:ln>
        </p:spPr>
        <p:txBody>
          <a:bodyPr anchorCtr="0" anchor="b" bIns="68575" lIns="68575" spcFirstLastPara="1" rIns="68575" wrap="square" tIns="68575"/>
          <a:lstStyle>
            <a:lvl1pPr lvl="0" marR="0" rtl="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09" name="Shape 109"/>
          <p:cNvSpPr txBox="1"/>
          <p:nvPr>
            <p:ph idx="1" type="body"/>
          </p:nvPr>
        </p:nvSpPr>
        <p:spPr>
          <a:xfrm>
            <a:off x="623888" y="3442097"/>
            <a:ext cx="7886700" cy="1125140"/>
          </a:xfrm>
          <a:prstGeom prst="rect">
            <a:avLst/>
          </a:prstGeom>
          <a:noFill/>
          <a:ln>
            <a:noFill/>
          </a:ln>
        </p:spPr>
        <p:txBody>
          <a:bodyPr anchorCtr="0" anchor="t" bIns="68575" lIns="68575" spcFirstLastPara="1" rIns="68575" wrap="square" tIns="68575"/>
          <a:lstStyle>
            <a:lvl1pPr indent="-228600" lvl="0" marL="457200" marR="0" rtl="0" algn="l">
              <a:lnSpc>
                <a:spcPct val="90000"/>
              </a:lnSpc>
              <a:spcBef>
                <a:spcPts val="8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1pPr>
            <a:lvl2pPr indent="-228600" lvl="1" marL="914400" marR="0" rtl="0" algn="l">
              <a:lnSpc>
                <a:spcPct val="90000"/>
              </a:lnSpc>
              <a:spcBef>
                <a:spcPts val="400"/>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4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
        <p:nvSpPr>
          <p:cNvPr id="110" name="Shape 110"/>
          <p:cNvSpPr txBox="1"/>
          <p:nvPr>
            <p:ph idx="10" type="dt"/>
          </p:nvPr>
        </p:nvSpPr>
        <p:spPr>
          <a:xfrm>
            <a:off x="628650" y="4767263"/>
            <a:ext cx="2057400" cy="273844"/>
          </a:xfrm>
          <a:prstGeom prst="rect">
            <a:avLst/>
          </a:prstGeom>
          <a:noFill/>
          <a:ln>
            <a:noFill/>
          </a:ln>
        </p:spPr>
        <p:txBody>
          <a:bodyPr anchorCtr="0" anchor="ctr" bIns="68575" lIns="68575" spcFirstLastPara="1" rIns="68575" wrap="square" tIns="68575"/>
          <a:lstStyle>
            <a:lvl1pPr lvl="0" marR="0" rtl="0" algn="l">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11" name="Shape 111"/>
          <p:cNvSpPr txBox="1"/>
          <p:nvPr>
            <p:ph idx="11" type="ftr"/>
          </p:nvPr>
        </p:nvSpPr>
        <p:spPr>
          <a:xfrm>
            <a:off x="3028950" y="4767263"/>
            <a:ext cx="3086100" cy="273844"/>
          </a:xfrm>
          <a:prstGeom prst="rect">
            <a:avLst/>
          </a:prstGeom>
          <a:noFill/>
          <a:ln>
            <a:noFill/>
          </a:ln>
        </p:spPr>
        <p:txBody>
          <a:bodyPr anchorCtr="0" anchor="ctr" bIns="68575" lIns="68575" spcFirstLastPara="1" rIns="68575" wrap="square" tIns="68575"/>
          <a:lstStyle>
            <a:lvl1pPr lvl="0" marR="0" rtl="0" algn="ctr">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12" name="Shape 11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13" name="Shape 113"/>
        <p:cNvGrpSpPr/>
        <p:nvPr/>
      </p:nvGrpSpPr>
      <p:grpSpPr>
        <a:xfrm>
          <a:off x="0" y="0"/>
          <a:ext cx="0" cy="0"/>
          <a:chOff x="0" y="0"/>
          <a:chExt cx="0" cy="0"/>
        </a:xfrm>
      </p:grpSpPr>
      <p:sp>
        <p:nvSpPr>
          <p:cNvPr id="114" name="Shape 114"/>
          <p:cNvSpPr txBox="1"/>
          <p:nvPr>
            <p:ph type="title"/>
          </p:nvPr>
        </p:nvSpPr>
        <p:spPr>
          <a:xfrm>
            <a:off x="628650" y="273844"/>
            <a:ext cx="7886700" cy="994172"/>
          </a:xfrm>
          <a:prstGeom prst="rect">
            <a:avLst/>
          </a:prstGeom>
          <a:noFill/>
          <a:ln>
            <a:noFill/>
          </a:ln>
        </p:spPr>
        <p:txBody>
          <a:bodyPr anchorCtr="0" anchor="ctr" bIns="68575" lIns="68575" spcFirstLastPara="1" rIns="68575" wrap="square" tIns="6857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15" name="Shape 115"/>
          <p:cNvSpPr txBox="1"/>
          <p:nvPr>
            <p:ph idx="1" type="body"/>
          </p:nvPr>
        </p:nvSpPr>
        <p:spPr>
          <a:xfrm>
            <a:off x="628650" y="1369219"/>
            <a:ext cx="3886200" cy="3263504"/>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16" name="Shape 116"/>
          <p:cNvSpPr txBox="1"/>
          <p:nvPr>
            <p:ph idx="2" type="body"/>
          </p:nvPr>
        </p:nvSpPr>
        <p:spPr>
          <a:xfrm>
            <a:off x="4629150" y="1369219"/>
            <a:ext cx="3886200" cy="3263504"/>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17" name="Shape 117"/>
          <p:cNvSpPr txBox="1"/>
          <p:nvPr>
            <p:ph idx="10" type="dt"/>
          </p:nvPr>
        </p:nvSpPr>
        <p:spPr>
          <a:xfrm>
            <a:off x="628650" y="4767263"/>
            <a:ext cx="2057400" cy="273844"/>
          </a:xfrm>
          <a:prstGeom prst="rect">
            <a:avLst/>
          </a:prstGeom>
          <a:noFill/>
          <a:ln>
            <a:noFill/>
          </a:ln>
        </p:spPr>
        <p:txBody>
          <a:bodyPr anchorCtr="0" anchor="ctr" bIns="68575" lIns="68575" spcFirstLastPara="1" rIns="68575" wrap="square" tIns="68575"/>
          <a:lstStyle>
            <a:lvl1pPr lvl="0" marR="0" rtl="0" algn="l">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18" name="Shape 118"/>
          <p:cNvSpPr txBox="1"/>
          <p:nvPr>
            <p:ph idx="11" type="ftr"/>
          </p:nvPr>
        </p:nvSpPr>
        <p:spPr>
          <a:xfrm>
            <a:off x="3028950" y="4767263"/>
            <a:ext cx="3086100" cy="273844"/>
          </a:xfrm>
          <a:prstGeom prst="rect">
            <a:avLst/>
          </a:prstGeom>
          <a:noFill/>
          <a:ln>
            <a:noFill/>
          </a:ln>
        </p:spPr>
        <p:txBody>
          <a:bodyPr anchorCtr="0" anchor="ctr" bIns="68575" lIns="68575" spcFirstLastPara="1" rIns="68575" wrap="square" tIns="68575"/>
          <a:lstStyle>
            <a:lvl1pPr lvl="0" marR="0" rtl="0" algn="ctr">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19" name="Shape 11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20" name="Shape 120"/>
        <p:cNvGrpSpPr/>
        <p:nvPr/>
      </p:nvGrpSpPr>
      <p:grpSpPr>
        <a:xfrm>
          <a:off x="0" y="0"/>
          <a:ext cx="0" cy="0"/>
          <a:chOff x="0" y="0"/>
          <a:chExt cx="0" cy="0"/>
        </a:xfrm>
      </p:grpSpPr>
      <p:sp>
        <p:nvSpPr>
          <p:cNvPr id="121" name="Shape 121"/>
          <p:cNvSpPr txBox="1"/>
          <p:nvPr>
            <p:ph type="title"/>
          </p:nvPr>
        </p:nvSpPr>
        <p:spPr>
          <a:xfrm>
            <a:off x="629841" y="273844"/>
            <a:ext cx="7886700" cy="994172"/>
          </a:xfrm>
          <a:prstGeom prst="rect">
            <a:avLst/>
          </a:prstGeom>
          <a:noFill/>
          <a:ln>
            <a:noFill/>
          </a:ln>
        </p:spPr>
        <p:txBody>
          <a:bodyPr anchorCtr="0" anchor="ctr" bIns="68575" lIns="68575" spcFirstLastPara="1" rIns="68575" wrap="square" tIns="6857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22" name="Shape 122"/>
          <p:cNvSpPr txBox="1"/>
          <p:nvPr>
            <p:ph idx="1" type="body"/>
          </p:nvPr>
        </p:nvSpPr>
        <p:spPr>
          <a:xfrm>
            <a:off x="629841" y="1260872"/>
            <a:ext cx="3868340" cy="617934"/>
          </a:xfrm>
          <a:prstGeom prst="rect">
            <a:avLst/>
          </a:prstGeom>
          <a:noFill/>
          <a:ln>
            <a:noFill/>
          </a:ln>
        </p:spPr>
        <p:txBody>
          <a:bodyPr anchorCtr="0" anchor="b" bIns="68575" lIns="68575" spcFirstLastPara="1" rIns="68575" wrap="square" tIns="68575"/>
          <a:lstStyle>
            <a:lvl1pPr indent="-228600" lvl="0" marL="457200" marR="0" rtl="0" algn="l">
              <a:lnSpc>
                <a:spcPct val="90000"/>
              </a:lnSpc>
              <a:spcBef>
                <a:spcPts val="8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400"/>
              <a:buFont typeface="Arial"/>
              <a:buNone/>
              <a:defRPr b="1"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123" name="Shape 123"/>
          <p:cNvSpPr txBox="1"/>
          <p:nvPr>
            <p:ph idx="2" type="body"/>
          </p:nvPr>
        </p:nvSpPr>
        <p:spPr>
          <a:xfrm>
            <a:off x="629841" y="1878806"/>
            <a:ext cx="3868340" cy="2763441"/>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24" name="Shape 124"/>
          <p:cNvSpPr txBox="1"/>
          <p:nvPr>
            <p:ph idx="3" type="body"/>
          </p:nvPr>
        </p:nvSpPr>
        <p:spPr>
          <a:xfrm>
            <a:off x="4629150" y="1260872"/>
            <a:ext cx="3887391" cy="617934"/>
          </a:xfrm>
          <a:prstGeom prst="rect">
            <a:avLst/>
          </a:prstGeom>
          <a:noFill/>
          <a:ln>
            <a:noFill/>
          </a:ln>
        </p:spPr>
        <p:txBody>
          <a:bodyPr anchorCtr="0" anchor="b" bIns="68575" lIns="68575" spcFirstLastPara="1" rIns="68575" wrap="square" tIns="68575"/>
          <a:lstStyle>
            <a:lvl1pPr indent="-228600" lvl="0" marL="457200" marR="0" rtl="0" algn="l">
              <a:lnSpc>
                <a:spcPct val="90000"/>
              </a:lnSpc>
              <a:spcBef>
                <a:spcPts val="8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400"/>
              <a:buFont typeface="Arial"/>
              <a:buNone/>
              <a:defRPr b="1"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125" name="Shape 125"/>
          <p:cNvSpPr txBox="1"/>
          <p:nvPr>
            <p:ph idx="4" type="body"/>
          </p:nvPr>
        </p:nvSpPr>
        <p:spPr>
          <a:xfrm>
            <a:off x="4629150" y="1878806"/>
            <a:ext cx="3887391" cy="2763441"/>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26" name="Shape 126"/>
          <p:cNvSpPr txBox="1"/>
          <p:nvPr>
            <p:ph idx="10" type="dt"/>
          </p:nvPr>
        </p:nvSpPr>
        <p:spPr>
          <a:xfrm>
            <a:off x="628650" y="4767263"/>
            <a:ext cx="2057400" cy="273844"/>
          </a:xfrm>
          <a:prstGeom prst="rect">
            <a:avLst/>
          </a:prstGeom>
          <a:noFill/>
          <a:ln>
            <a:noFill/>
          </a:ln>
        </p:spPr>
        <p:txBody>
          <a:bodyPr anchorCtr="0" anchor="ctr" bIns="68575" lIns="68575" spcFirstLastPara="1" rIns="68575" wrap="square" tIns="68575"/>
          <a:lstStyle>
            <a:lvl1pPr lvl="0" marR="0" rtl="0" algn="l">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27" name="Shape 127"/>
          <p:cNvSpPr txBox="1"/>
          <p:nvPr>
            <p:ph idx="11" type="ftr"/>
          </p:nvPr>
        </p:nvSpPr>
        <p:spPr>
          <a:xfrm>
            <a:off x="3028950" y="4767263"/>
            <a:ext cx="3086100" cy="273844"/>
          </a:xfrm>
          <a:prstGeom prst="rect">
            <a:avLst/>
          </a:prstGeom>
          <a:noFill/>
          <a:ln>
            <a:noFill/>
          </a:ln>
        </p:spPr>
        <p:txBody>
          <a:bodyPr anchorCtr="0" anchor="ctr" bIns="68575" lIns="68575" spcFirstLastPara="1" rIns="68575" wrap="square" tIns="68575"/>
          <a:lstStyle>
            <a:lvl1pPr lvl="0" marR="0" rtl="0" algn="ctr">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28" name="Shape 12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29" name="Shape 129"/>
        <p:cNvGrpSpPr/>
        <p:nvPr/>
      </p:nvGrpSpPr>
      <p:grpSpPr>
        <a:xfrm>
          <a:off x="0" y="0"/>
          <a:ext cx="0" cy="0"/>
          <a:chOff x="0" y="0"/>
          <a:chExt cx="0" cy="0"/>
        </a:xfrm>
      </p:grpSpPr>
      <p:sp>
        <p:nvSpPr>
          <p:cNvPr id="130" name="Shape 130"/>
          <p:cNvSpPr txBox="1"/>
          <p:nvPr>
            <p:ph type="title"/>
          </p:nvPr>
        </p:nvSpPr>
        <p:spPr>
          <a:xfrm>
            <a:off x="628650" y="273844"/>
            <a:ext cx="7886700" cy="994172"/>
          </a:xfrm>
          <a:prstGeom prst="rect">
            <a:avLst/>
          </a:prstGeom>
          <a:noFill/>
          <a:ln>
            <a:noFill/>
          </a:ln>
        </p:spPr>
        <p:txBody>
          <a:bodyPr anchorCtr="0" anchor="ctr" bIns="68575" lIns="68575" spcFirstLastPara="1" rIns="68575" wrap="square" tIns="6857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31" name="Shape 131"/>
          <p:cNvSpPr txBox="1"/>
          <p:nvPr>
            <p:ph idx="10" type="dt"/>
          </p:nvPr>
        </p:nvSpPr>
        <p:spPr>
          <a:xfrm>
            <a:off x="628650" y="4767263"/>
            <a:ext cx="2057400" cy="273844"/>
          </a:xfrm>
          <a:prstGeom prst="rect">
            <a:avLst/>
          </a:prstGeom>
          <a:noFill/>
          <a:ln>
            <a:noFill/>
          </a:ln>
        </p:spPr>
        <p:txBody>
          <a:bodyPr anchorCtr="0" anchor="ctr" bIns="68575" lIns="68575" spcFirstLastPara="1" rIns="68575" wrap="square" tIns="68575"/>
          <a:lstStyle>
            <a:lvl1pPr lvl="0" marR="0" rtl="0" algn="l">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32" name="Shape 132"/>
          <p:cNvSpPr txBox="1"/>
          <p:nvPr>
            <p:ph idx="11" type="ftr"/>
          </p:nvPr>
        </p:nvSpPr>
        <p:spPr>
          <a:xfrm>
            <a:off x="3028950" y="4767263"/>
            <a:ext cx="3086100" cy="273844"/>
          </a:xfrm>
          <a:prstGeom prst="rect">
            <a:avLst/>
          </a:prstGeom>
          <a:noFill/>
          <a:ln>
            <a:noFill/>
          </a:ln>
        </p:spPr>
        <p:txBody>
          <a:bodyPr anchorCtr="0" anchor="ctr" bIns="68575" lIns="68575" spcFirstLastPara="1" rIns="68575" wrap="square" tIns="68575"/>
          <a:lstStyle>
            <a:lvl1pPr lvl="0" marR="0" rtl="0" algn="ctr">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33" name="Shape 13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34" name="Shape 134"/>
        <p:cNvGrpSpPr/>
        <p:nvPr/>
      </p:nvGrpSpPr>
      <p:grpSpPr>
        <a:xfrm>
          <a:off x="0" y="0"/>
          <a:ext cx="0" cy="0"/>
          <a:chOff x="0" y="0"/>
          <a:chExt cx="0" cy="0"/>
        </a:xfrm>
      </p:grpSpPr>
      <p:sp>
        <p:nvSpPr>
          <p:cNvPr id="135" name="Shape 135"/>
          <p:cNvSpPr txBox="1"/>
          <p:nvPr>
            <p:ph idx="10" type="dt"/>
          </p:nvPr>
        </p:nvSpPr>
        <p:spPr>
          <a:xfrm>
            <a:off x="628650" y="4767263"/>
            <a:ext cx="2057400" cy="273844"/>
          </a:xfrm>
          <a:prstGeom prst="rect">
            <a:avLst/>
          </a:prstGeom>
          <a:noFill/>
          <a:ln>
            <a:noFill/>
          </a:ln>
        </p:spPr>
        <p:txBody>
          <a:bodyPr anchorCtr="0" anchor="ctr" bIns="68575" lIns="68575" spcFirstLastPara="1" rIns="68575" wrap="square" tIns="68575"/>
          <a:lstStyle>
            <a:lvl1pPr lvl="0" marR="0" rtl="0" algn="l">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36" name="Shape 136"/>
          <p:cNvSpPr txBox="1"/>
          <p:nvPr>
            <p:ph idx="11" type="ftr"/>
          </p:nvPr>
        </p:nvSpPr>
        <p:spPr>
          <a:xfrm>
            <a:off x="3028950" y="4767263"/>
            <a:ext cx="3086100" cy="273844"/>
          </a:xfrm>
          <a:prstGeom prst="rect">
            <a:avLst/>
          </a:prstGeom>
          <a:noFill/>
          <a:ln>
            <a:noFill/>
          </a:ln>
        </p:spPr>
        <p:txBody>
          <a:bodyPr anchorCtr="0" anchor="ctr" bIns="68575" lIns="68575" spcFirstLastPara="1" rIns="68575" wrap="square" tIns="68575"/>
          <a:lstStyle>
            <a:lvl1pPr lvl="0" marR="0" rtl="0" algn="ctr">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37" name="Shape 13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38" name="Shape 138"/>
        <p:cNvGrpSpPr/>
        <p:nvPr/>
      </p:nvGrpSpPr>
      <p:grpSpPr>
        <a:xfrm>
          <a:off x="0" y="0"/>
          <a:ext cx="0" cy="0"/>
          <a:chOff x="0" y="0"/>
          <a:chExt cx="0" cy="0"/>
        </a:xfrm>
      </p:grpSpPr>
      <p:sp>
        <p:nvSpPr>
          <p:cNvPr id="139" name="Shape 139"/>
          <p:cNvSpPr txBox="1"/>
          <p:nvPr>
            <p:ph type="title"/>
          </p:nvPr>
        </p:nvSpPr>
        <p:spPr>
          <a:xfrm>
            <a:off x="629841" y="342900"/>
            <a:ext cx="2949178" cy="1200150"/>
          </a:xfrm>
          <a:prstGeom prst="rect">
            <a:avLst/>
          </a:prstGeom>
          <a:noFill/>
          <a:ln>
            <a:noFill/>
          </a:ln>
        </p:spPr>
        <p:txBody>
          <a:bodyPr anchorCtr="0" anchor="b" bIns="68575" lIns="68575" spcFirstLastPara="1" rIns="68575" wrap="square" tIns="68575"/>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40" name="Shape 140"/>
          <p:cNvSpPr txBox="1"/>
          <p:nvPr>
            <p:ph idx="1" type="body"/>
          </p:nvPr>
        </p:nvSpPr>
        <p:spPr>
          <a:xfrm>
            <a:off x="3887391" y="740569"/>
            <a:ext cx="4629150" cy="3655219"/>
          </a:xfrm>
          <a:prstGeom prst="rect">
            <a:avLst/>
          </a:prstGeom>
          <a:noFill/>
          <a:ln>
            <a:noFill/>
          </a:ln>
        </p:spPr>
        <p:txBody>
          <a:bodyPr anchorCtr="0" anchor="t" bIns="68575" lIns="68575" spcFirstLastPara="1" rIns="68575" wrap="square" tIns="68575"/>
          <a:lstStyle>
            <a:lvl1pPr indent="-381000" lvl="0" marL="457200" marR="0" rtl="0" algn="l">
              <a:lnSpc>
                <a:spcPct val="90000"/>
              </a:lnSpc>
              <a:spcBef>
                <a:spcPts val="8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lnSpc>
                <a:spcPct val="90000"/>
              </a:lnSpc>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141" name="Shape 141"/>
          <p:cNvSpPr txBox="1"/>
          <p:nvPr>
            <p:ph idx="2" type="body"/>
          </p:nvPr>
        </p:nvSpPr>
        <p:spPr>
          <a:xfrm>
            <a:off x="629841" y="1543050"/>
            <a:ext cx="2949178" cy="2858691"/>
          </a:xfrm>
          <a:prstGeom prst="rect">
            <a:avLst/>
          </a:prstGeom>
          <a:noFill/>
          <a:ln>
            <a:noFill/>
          </a:ln>
        </p:spPr>
        <p:txBody>
          <a:bodyPr anchorCtr="0" anchor="t" bIns="68575" lIns="68575" spcFirstLastPara="1" rIns="68575" wrap="square" tIns="68575"/>
          <a:lstStyle>
            <a:lvl1pPr indent="-228600" lvl="0" marL="457200" marR="0" rtl="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9pPr>
          </a:lstStyle>
          <a:p/>
        </p:txBody>
      </p:sp>
      <p:sp>
        <p:nvSpPr>
          <p:cNvPr id="142" name="Shape 142"/>
          <p:cNvSpPr txBox="1"/>
          <p:nvPr>
            <p:ph idx="10" type="dt"/>
          </p:nvPr>
        </p:nvSpPr>
        <p:spPr>
          <a:xfrm>
            <a:off x="628650" y="4767263"/>
            <a:ext cx="2057400" cy="273844"/>
          </a:xfrm>
          <a:prstGeom prst="rect">
            <a:avLst/>
          </a:prstGeom>
          <a:noFill/>
          <a:ln>
            <a:noFill/>
          </a:ln>
        </p:spPr>
        <p:txBody>
          <a:bodyPr anchorCtr="0" anchor="ctr" bIns="68575" lIns="68575" spcFirstLastPara="1" rIns="68575" wrap="square" tIns="68575"/>
          <a:lstStyle>
            <a:lvl1pPr lvl="0" marR="0" rtl="0" algn="l">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43" name="Shape 143"/>
          <p:cNvSpPr txBox="1"/>
          <p:nvPr>
            <p:ph idx="11" type="ftr"/>
          </p:nvPr>
        </p:nvSpPr>
        <p:spPr>
          <a:xfrm>
            <a:off x="3028950" y="4767263"/>
            <a:ext cx="3086100" cy="273844"/>
          </a:xfrm>
          <a:prstGeom prst="rect">
            <a:avLst/>
          </a:prstGeom>
          <a:noFill/>
          <a:ln>
            <a:noFill/>
          </a:ln>
        </p:spPr>
        <p:txBody>
          <a:bodyPr anchorCtr="0" anchor="ctr" bIns="68575" lIns="68575" spcFirstLastPara="1" rIns="68575" wrap="square" tIns="68575"/>
          <a:lstStyle>
            <a:lvl1pPr lvl="0" marR="0" rtl="0" algn="ctr">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44" name="Shape 14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8" name="Shape 18"/>
        <p:cNvGrpSpPr/>
        <p:nvPr/>
      </p:nvGrpSpPr>
      <p:grpSpPr>
        <a:xfrm>
          <a:off x="0" y="0"/>
          <a:ext cx="0" cy="0"/>
          <a:chOff x="0" y="0"/>
          <a:chExt cx="0" cy="0"/>
        </a:xfrm>
      </p:grpSpPr>
      <p:grpSp>
        <p:nvGrpSpPr>
          <p:cNvPr id="19" name="Shape 19"/>
          <p:cNvGrpSpPr/>
          <p:nvPr/>
        </p:nvGrpSpPr>
        <p:grpSpPr>
          <a:xfrm>
            <a:off x="830392" y="1191256"/>
            <a:ext cx="745763" cy="45826"/>
            <a:chOff x="4580561" y="2589004"/>
            <a:chExt cx="1064464" cy="25200"/>
          </a:xfrm>
        </p:grpSpPr>
        <p:sp>
          <p:nvSpPr>
            <p:cNvPr id="20" name="Shape 20"/>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 name="Shape 2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22" name="Shape 22"/>
          <p:cNvSpPr txBox="1"/>
          <p:nvPr>
            <p:ph type="title"/>
          </p:nvPr>
        </p:nvSpPr>
        <p:spPr>
          <a:xfrm>
            <a:off x="729450" y="1322450"/>
            <a:ext cx="7688400" cy="15186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3" name="Shape 2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45" name="Shape 145"/>
        <p:cNvGrpSpPr/>
        <p:nvPr/>
      </p:nvGrpSpPr>
      <p:grpSpPr>
        <a:xfrm>
          <a:off x="0" y="0"/>
          <a:ext cx="0" cy="0"/>
          <a:chOff x="0" y="0"/>
          <a:chExt cx="0" cy="0"/>
        </a:xfrm>
      </p:grpSpPr>
      <p:sp>
        <p:nvSpPr>
          <p:cNvPr id="146" name="Shape 146"/>
          <p:cNvSpPr txBox="1"/>
          <p:nvPr>
            <p:ph type="title"/>
          </p:nvPr>
        </p:nvSpPr>
        <p:spPr>
          <a:xfrm>
            <a:off x="629841" y="342900"/>
            <a:ext cx="2949178" cy="1200150"/>
          </a:xfrm>
          <a:prstGeom prst="rect">
            <a:avLst/>
          </a:prstGeom>
          <a:noFill/>
          <a:ln>
            <a:noFill/>
          </a:ln>
        </p:spPr>
        <p:txBody>
          <a:bodyPr anchorCtr="0" anchor="b" bIns="68575" lIns="68575" spcFirstLastPara="1" rIns="68575" wrap="square" tIns="68575"/>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47" name="Shape 147"/>
          <p:cNvSpPr/>
          <p:nvPr>
            <p:ph idx="2" type="pic"/>
          </p:nvPr>
        </p:nvSpPr>
        <p:spPr>
          <a:xfrm>
            <a:off x="3887391" y="740569"/>
            <a:ext cx="4629150" cy="3655219"/>
          </a:xfrm>
          <a:prstGeom prst="rect">
            <a:avLst/>
          </a:prstGeom>
          <a:noFill/>
          <a:ln>
            <a:noFill/>
          </a:ln>
        </p:spPr>
        <p:txBody>
          <a:bodyPr anchorCtr="0" anchor="t" bIns="68575" lIns="68575" spcFirstLastPara="1" rIns="68575" wrap="square" tIns="68575"/>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48" name="Shape 148"/>
          <p:cNvSpPr txBox="1"/>
          <p:nvPr>
            <p:ph idx="1" type="body"/>
          </p:nvPr>
        </p:nvSpPr>
        <p:spPr>
          <a:xfrm>
            <a:off x="629841" y="1543050"/>
            <a:ext cx="2949178" cy="2858691"/>
          </a:xfrm>
          <a:prstGeom prst="rect">
            <a:avLst/>
          </a:prstGeom>
          <a:noFill/>
          <a:ln>
            <a:noFill/>
          </a:ln>
        </p:spPr>
        <p:txBody>
          <a:bodyPr anchorCtr="0" anchor="t" bIns="68575" lIns="68575" spcFirstLastPara="1" rIns="68575" wrap="square" tIns="68575"/>
          <a:lstStyle>
            <a:lvl1pPr indent="-228600" lvl="0" marL="457200" marR="0" rtl="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alibri"/>
                <a:ea typeface="Calibri"/>
                <a:cs typeface="Calibri"/>
                <a:sym typeface="Calibri"/>
              </a:defRPr>
            </a:lvl9pPr>
          </a:lstStyle>
          <a:p/>
        </p:txBody>
      </p:sp>
      <p:sp>
        <p:nvSpPr>
          <p:cNvPr id="149" name="Shape 149"/>
          <p:cNvSpPr txBox="1"/>
          <p:nvPr>
            <p:ph idx="10" type="dt"/>
          </p:nvPr>
        </p:nvSpPr>
        <p:spPr>
          <a:xfrm>
            <a:off x="628650" y="4767263"/>
            <a:ext cx="2057400" cy="273844"/>
          </a:xfrm>
          <a:prstGeom prst="rect">
            <a:avLst/>
          </a:prstGeom>
          <a:noFill/>
          <a:ln>
            <a:noFill/>
          </a:ln>
        </p:spPr>
        <p:txBody>
          <a:bodyPr anchorCtr="0" anchor="ctr" bIns="68575" lIns="68575" spcFirstLastPara="1" rIns="68575" wrap="square" tIns="68575"/>
          <a:lstStyle>
            <a:lvl1pPr lvl="0" marR="0" rtl="0" algn="l">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50" name="Shape 150"/>
          <p:cNvSpPr txBox="1"/>
          <p:nvPr>
            <p:ph idx="11" type="ftr"/>
          </p:nvPr>
        </p:nvSpPr>
        <p:spPr>
          <a:xfrm>
            <a:off x="3028950" y="4767263"/>
            <a:ext cx="3086100" cy="273844"/>
          </a:xfrm>
          <a:prstGeom prst="rect">
            <a:avLst/>
          </a:prstGeom>
          <a:noFill/>
          <a:ln>
            <a:noFill/>
          </a:ln>
        </p:spPr>
        <p:txBody>
          <a:bodyPr anchorCtr="0" anchor="ctr" bIns="68575" lIns="68575" spcFirstLastPara="1" rIns="68575" wrap="square" tIns="68575"/>
          <a:lstStyle>
            <a:lvl1pPr lvl="0" marR="0" rtl="0" algn="ctr">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51" name="Shape 15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52" name="Shape 152"/>
        <p:cNvGrpSpPr/>
        <p:nvPr/>
      </p:nvGrpSpPr>
      <p:grpSpPr>
        <a:xfrm>
          <a:off x="0" y="0"/>
          <a:ext cx="0" cy="0"/>
          <a:chOff x="0" y="0"/>
          <a:chExt cx="0" cy="0"/>
        </a:xfrm>
      </p:grpSpPr>
      <p:sp>
        <p:nvSpPr>
          <p:cNvPr id="153" name="Shape 153"/>
          <p:cNvSpPr txBox="1"/>
          <p:nvPr>
            <p:ph type="title"/>
          </p:nvPr>
        </p:nvSpPr>
        <p:spPr>
          <a:xfrm>
            <a:off x="628650" y="273844"/>
            <a:ext cx="7886700" cy="994172"/>
          </a:xfrm>
          <a:prstGeom prst="rect">
            <a:avLst/>
          </a:prstGeom>
          <a:noFill/>
          <a:ln>
            <a:noFill/>
          </a:ln>
        </p:spPr>
        <p:txBody>
          <a:bodyPr anchorCtr="0" anchor="ctr" bIns="68575" lIns="68575" spcFirstLastPara="1" rIns="68575" wrap="square" tIns="6857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54" name="Shape 154"/>
          <p:cNvSpPr txBox="1"/>
          <p:nvPr>
            <p:ph idx="1" type="body"/>
          </p:nvPr>
        </p:nvSpPr>
        <p:spPr>
          <a:xfrm rot="5400000">
            <a:off x="2940248" y="-942379"/>
            <a:ext cx="3263504" cy="78867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55" name="Shape 155"/>
          <p:cNvSpPr txBox="1"/>
          <p:nvPr>
            <p:ph idx="10" type="dt"/>
          </p:nvPr>
        </p:nvSpPr>
        <p:spPr>
          <a:xfrm>
            <a:off x="628650" y="4767263"/>
            <a:ext cx="2057400" cy="273844"/>
          </a:xfrm>
          <a:prstGeom prst="rect">
            <a:avLst/>
          </a:prstGeom>
          <a:noFill/>
          <a:ln>
            <a:noFill/>
          </a:ln>
        </p:spPr>
        <p:txBody>
          <a:bodyPr anchorCtr="0" anchor="ctr" bIns="68575" lIns="68575" spcFirstLastPara="1" rIns="68575" wrap="square" tIns="68575"/>
          <a:lstStyle>
            <a:lvl1pPr lvl="0" marR="0" rtl="0" algn="l">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56" name="Shape 156"/>
          <p:cNvSpPr txBox="1"/>
          <p:nvPr>
            <p:ph idx="11" type="ftr"/>
          </p:nvPr>
        </p:nvSpPr>
        <p:spPr>
          <a:xfrm>
            <a:off x="3028950" y="4767263"/>
            <a:ext cx="3086100" cy="273844"/>
          </a:xfrm>
          <a:prstGeom prst="rect">
            <a:avLst/>
          </a:prstGeom>
          <a:noFill/>
          <a:ln>
            <a:noFill/>
          </a:ln>
        </p:spPr>
        <p:txBody>
          <a:bodyPr anchorCtr="0" anchor="ctr" bIns="68575" lIns="68575" spcFirstLastPara="1" rIns="68575" wrap="square" tIns="68575"/>
          <a:lstStyle>
            <a:lvl1pPr lvl="0" marR="0" rtl="0" algn="ctr">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57" name="Shape 15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58" name="Shape 158"/>
        <p:cNvGrpSpPr/>
        <p:nvPr/>
      </p:nvGrpSpPr>
      <p:grpSpPr>
        <a:xfrm>
          <a:off x="0" y="0"/>
          <a:ext cx="0" cy="0"/>
          <a:chOff x="0" y="0"/>
          <a:chExt cx="0" cy="0"/>
        </a:xfrm>
      </p:grpSpPr>
      <p:sp>
        <p:nvSpPr>
          <p:cNvPr id="159" name="Shape 159"/>
          <p:cNvSpPr txBox="1"/>
          <p:nvPr>
            <p:ph type="title"/>
          </p:nvPr>
        </p:nvSpPr>
        <p:spPr>
          <a:xfrm rot="5400000">
            <a:off x="5350073" y="1467446"/>
            <a:ext cx="4358879" cy="1971675"/>
          </a:xfrm>
          <a:prstGeom prst="rect">
            <a:avLst/>
          </a:prstGeom>
          <a:noFill/>
          <a:ln>
            <a:noFill/>
          </a:ln>
        </p:spPr>
        <p:txBody>
          <a:bodyPr anchorCtr="0" anchor="ctr" bIns="68575" lIns="68575" spcFirstLastPara="1" rIns="68575" wrap="square" tIns="6857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60" name="Shape 160"/>
          <p:cNvSpPr txBox="1"/>
          <p:nvPr>
            <p:ph idx="1" type="body"/>
          </p:nvPr>
        </p:nvSpPr>
        <p:spPr>
          <a:xfrm rot="5400000">
            <a:off x="1349573" y="-447079"/>
            <a:ext cx="4358879" cy="5800725"/>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61" name="Shape 161"/>
          <p:cNvSpPr txBox="1"/>
          <p:nvPr>
            <p:ph idx="10" type="dt"/>
          </p:nvPr>
        </p:nvSpPr>
        <p:spPr>
          <a:xfrm>
            <a:off x="628650" y="4767263"/>
            <a:ext cx="2057400" cy="273844"/>
          </a:xfrm>
          <a:prstGeom prst="rect">
            <a:avLst/>
          </a:prstGeom>
          <a:noFill/>
          <a:ln>
            <a:noFill/>
          </a:ln>
        </p:spPr>
        <p:txBody>
          <a:bodyPr anchorCtr="0" anchor="ctr" bIns="68575" lIns="68575" spcFirstLastPara="1" rIns="68575" wrap="square" tIns="68575"/>
          <a:lstStyle>
            <a:lvl1pPr lvl="0" marR="0" rtl="0" algn="l">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62" name="Shape 162"/>
          <p:cNvSpPr txBox="1"/>
          <p:nvPr>
            <p:ph idx="11" type="ftr"/>
          </p:nvPr>
        </p:nvSpPr>
        <p:spPr>
          <a:xfrm>
            <a:off x="3028950" y="4767263"/>
            <a:ext cx="3086100" cy="273844"/>
          </a:xfrm>
          <a:prstGeom prst="rect">
            <a:avLst/>
          </a:prstGeom>
          <a:noFill/>
          <a:ln>
            <a:noFill/>
          </a:ln>
        </p:spPr>
        <p:txBody>
          <a:bodyPr anchorCtr="0" anchor="ctr" bIns="68575" lIns="68575" spcFirstLastPara="1" rIns="68575" wrap="square" tIns="68575"/>
          <a:lstStyle>
            <a:lvl1pPr lvl="0" marR="0" rtl="0" algn="ctr">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63" name="Shape 16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4" name="Shape 24"/>
        <p:cNvGrpSpPr/>
        <p:nvPr/>
      </p:nvGrpSpPr>
      <p:grpSpPr>
        <a:xfrm>
          <a:off x="0" y="0"/>
          <a:ext cx="0" cy="0"/>
          <a:chOff x="0" y="0"/>
          <a:chExt cx="0" cy="0"/>
        </a:xfrm>
      </p:grpSpPr>
      <p:sp>
        <p:nvSpPr>
          <p:cNvPr id="25" name="Shape 2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26" name="Shape 26"/>
          <p:cNvGrpSpPr/>
          <p:nvPr/>
        </p:nvGrpSpPr>
        <p:grpSpPr>
          <a:xfrm>
            <a:off x="830392" y="1191256"/>
            <a:ext cx="745763" cy="45826"/>
            <a:chOff x="4580561" y="2589004"/>
            <a:chExt cx="1064464" cy="25200"/>
          </a:xfrm>
        </p:grpSpPr>
        <p:sp>
          <p:nvSpPr>
            <p:cNvPr id="27" name="Shape 2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 name="Shape 28"/>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29" name="Shape 29"/>
          <p:cNvSpPr txBox="1"/>
          <p:nvPr>
            <p:ph type="title"/>
          </p:nvPr>
        </p:nvSpPr>
        <p:spPr>
          <a:xfrm>
            <a:off x="729450" y="1318650"/>
            <a:ext cx="76887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0" name="Shape 30"/>
          <p:cNvSpPr txBox="1"/>
          <p:nvPr>
            <p:ph idx="1" type="body"/>
          </p:nvPr>
        </p:nvSpPr>
        <p:spPr>
          <a:xfrm>
            <a:off x="729450" y="2078875"/>
            <a:ext cx="76887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1" name="Shape 3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
        <p:nvSpPr>
          <p:cNvPr id="32" name="Shape 32"/>
          <p:cNvSpPr txBox="1"/>
          <p:nvPr/>
        </p:nvSpPr>
        <p:spPr>
          <a:xfrm>
            <a:off x="6862975" y="4886500"/>
            <a:ext cx="1959900" cy="120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600">
                <a:solidFill>
                  <a:schemeClr val="accent1"/>
                </a:solidFill>
                <a:latin typeface="Lato"/>
                <a:ea typeface="Lato"/>
                <a:cs typeface="Lato"/>
                <a:sym typeface="Lato"/>
              </a:rPr>
              <a:t>Saurabh Jha, Shivam Bharuka and Bhopesh Bassi</a:t>
            </a:r>
            <a:endParaRPr sz="600">
              <a:solidFill>
                <a:schemeClr val="accent1"/>
              </a:solidFill>
              <a:latin typeface="Lato"/>
              <a:ea typeface="Lato"/>
              <a:cs typeface="Lato"/>
              <a:sym typeface="Lato"/>
            </a:endParaRPr>
          </a:p>
          <a:p>
            <a:pPr indent="0" lvl="0" marL="0" algn="r">
              <a:spcBef>
                <a:spcPts val="0"/>
              </a:spcBef>
              <a:spcAft>
                <a:spcPts val="0"/>
              </a:spcAft>
              <a:buNone/>
            </a:pPr>
            <a:r>
              <a:t/>
            </a:r>
            <a:endParaRPr sz="600">
              <a:latin typeface="Lato"/>
              <a:ea typeface="Lato"/>
              <a:cs typeface="Lato"/>
              <a:sym typeface="La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3" name="Shape 33"/>
        <p:cNvGrpSpPr/>
        <p:nvPr/>
      </p:nvGrpSpPr>
      <p:grpSpPr>
        <a:xfrm>
          <a:off x="0" y="0"/>
          <a:ext cx="0" cy="0"/>
          <a:chOff x="0" y="0"/>
          <a:chExt cx="0" cy="0"/>
        </a:xfrm>
      </p:grpSpPr>
      <p:sp>
        <p:nvSpPr>
          <p:cNvPr id="34" name="Shape 3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35" name="Shape 35"/>
          <p:cNvGrpSpPr/>
          <p:nvPr/>
        </p:nvGrpSpPr>
        <p:grpSpPr>
          <a:xfrm>
            <a:off x="830392" y="1191256"/>
            <a:ext cx="745763" cy="45826"/>
            <a:chOff x="4580561" y="2589004"/>
            <a:chExt cx="1064464" cy="25200"/>
          </a:xfrm>
        </p:grpSpPr>
        <p:sp>
          <p:nvSpPr>
            <p:cNvPr id="36" name="Shape 3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38" name="Shape 38"/>
          <p:cNvSpPr txBox="1"/>
          <p:nvPr>
            <p:ph type="title"/>
          </p:nvPr>
        </p:nvSpPr>
        <p:spPr>
          <a:xfrm>
            <a:off x="729450" y="1318650"/>
            <a:ext cx="76884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9" name="Shape 39"/>
          <p:cNvSpPr txBox="1"/>
          <p:nvPr>
            <p:ph idx="1" type="body"/>
          </p:nvPr>
        </p:nvSpPr>
        <p:spPr>
          <a:xfrm>
            <a:off x="729325" y="2078875"/>
            <a:ext cx="37743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0" name="Shape 40"/>
          <p:cNvSpPr txBox="1"/>
          <p:nvPr>
            <p:ph idx="2" type="body"/>
          </p:nvPr>
        </p:nvSpPr>
        <p:spPr>
          <a:xfrm>
            <a:off x="4643604" y="2078875"/>
            <a:ext cx="37743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1" name="Shape 4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
        <p:nvSpPr>
          <p:cNvPr id="42" name="Shape 42"/>
          <p:cNvSpPr txBox="1"/>
          <p:nvPr/>
        </p:nvSpPr>
        <p:spPr>
          <a:xfrm>
            <a:off x="6862975" y="4886500"/>
            <a:ext cx="1959900" cy="120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600">
                <a:solidFill>
                  <a:schemeClr val="accent1"/>
                </a:solidFill>
                <a:latin typeface="Lato"/>
                <a:ea typeface="Lato"/>
                <a:cs typeface="Lato"/>
                <a:sym typeface="Lato"/>
              </a:rPr>
              <a:t>Saurabh Jha, Shivam Bharuka and Bhopesh Bassi</a:t>
            </a:r>
            <a:endParaRPr sz="600">
              <a:solidFill>
                <a:schemeClr val="accent1"/>
              </a:solidFill>
              <a:latin typeface="Lato"/>
              <a:ea typeface="Lato"/>
              <a:cs typeface="Lato"/>
              <a:sym typeface="Lato"/>
            </a:endParaRPr>
          </a:p>
          <a:p>
            <a:pPr indent="0" lvl="0" marL="0" rtl="0" algn="r">
              <a:spcBef>
                <a:spcPts val="0"/>
              </a:spcBef>
              <a:spcAft>
                <a:spcPts val="0"/>
              </a:spcAft>
              <a:buNone/>
            </a:pPr>
            <a:r>
              <a:t/>
            </a:r>
            <a:endParaRPr sz="600">
              <a:latin typeface="Lato"/>
              <a:ea typeface="Lato"/>
              <a:cs typeface="Lato"/>
              <a:sym typeface="Lat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3" name="Shape 43"/>
        <p:cNvGrpSpPr/>
        <p:nvPr/>
      </p:nvGrpSpPr>
      <p:grpSpPr>
        <a:xfrm>
          <a:off x="0" y="0"/>
          <a:ext cx="0" cy="0"/>
          <a:chOff x="0" y="0"/>
          <a:chExt cx="0" cy="0"/>
        </a:xfrm>
      </p:grpSpPr>
      <p:sp>
        <p:nvSpPr>
          <p:cNvPr id="44" name="Shape 4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45" name="Shape 45"/>
          <p:cNvGrpSpPr/>
          <p:nvPr/>
        </p:nvGrpSpPr>
        <p:grpSpPr>
          <a:xfrm>
            <a:off x="830392" y="1191256"/>
            <a:ext cx="745763" cy="45826"/>
            <a:chOff x="4580561" y="2589004"/>
            <a:chExt cx="1064464" cy="25200"/>
          </a:xfrm>
        </p:grpSpPr>
        <p:sp>
          <p:nvSpPr>
            <p:cNvPr id="46" name="Shape 4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7" name="Shape 4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48" name="Shape 48"/>
          <p:cNvSpPr txBox="1"/>
          <p:nvPr>
            <p:ph type="title"/>
          </p:nvPr>
        </p:nvSpPr>
        <p:spPr>
          <a:xfrm>
            <a:off x="729450" y="1318650"/>
            <a:ext cx="76884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9" name="Shape 4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
        <p:nvSpPr>
          <p:cNvPr id="50" name="Shape 50"/>
          <p:cNvSpPr txBox="1"/>
          <p:nvPr/>
        </p:nvSpPr>
        <p:spPr>
          <a:xfrm>
            <a:off x="6862975" y="4886500"/>
            <a:ext cx="1959900" cy="120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600">
                <a:solidFill>
                  <a:schemeClr val="accent1"/>
                </a:solidFill>
                <a:latin typeface="Lato"/>
                <a:ea typeface="Lato"/>
                <a:cs typeface="Lato"/>
                <a:sym typeface="Lato"/>
              </a:rPr>
              <a:t>Saurabh Jha, Shivam Bharuka and Bhopesh Bassi</a:t>
            </a:r>
            <a:endParaRPr sz="600">
              <a:solidFill>
                <a:schemeClr val="accent1"/>
              </a:solidFill>
              <a:latin typeface="Lato"/>
              <a:ea typeface="Lato"/>
              <a:cs typeface="Lato"/>
              <a:sym typeface="Lato"/>
            </a:endParaRPr>
          </a:p>
          <a:p>
            <a:pPr indent="0" lvl="0" marL="0" rtl="0" algn="r">
              <a:spcBef>
                <a:spcPts val="0"/>
              </a:spcBef>
              <a:spcAft>
                <a:spcPts val="0"/>
              </a:spcAft>
              <a:buNone/>
            </a:pPr>
            <a:r>
              <a:t/>
            </a:r>
            <a:endParaRPr sz="600">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51" name="Shape 51"/>
        <p:cNvGrpSpPr/>
        <p:nvPr/>
      </p:nvGrpSpPr>
      <p:grpSpPr>
        <a:xfrm>
          <a:off x="0" y="0"/>
          <a:ext cx="0" cy="0"/>
          <a:chOff x="0" y="0"/>
          <a:chExt cx="0" cy="0"/>
        </a:xfrm>
      </p:grpSpPr>
      <p:sp>
        <p:nvSpPr>
          <p:cNvPr id="52" name="Shape 52"/>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53" name="Shape 53"/>
          <p:cNvGrpSpPr/>
          <p:nvPr/>
        </p:nvGrpSpPr>
        <p:grpSpPr>
          <a:xfrm>
            <a:off x="830392" y="1191256"/>
            <a:ext cx="745763" cy="45826"/>
            <a:chOff x="4580561" y="2589004"/>
            <a:chExt cx="1064464" cy="25200"/>
          </a:xfrm>
        </p:grpSpPr>
        <p:sp>
          <p:nvSpPr>
            <p:cNvPr id="54" name="Shape 5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5" name="Shape 5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56" name="Shape 56"/>
          <p:cNvSpPr txBox="1"/>
          <p:nvPr>
            <p:ph type="title"/>
          </p:nvPr>
        </p:nvSpPr>
        <p:spPr>
          <a:xfrm>
            <a:off x="730000" y="1318650"/>
            <a:ext cx="3300900" cy="13815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7" name="Shape 57"/>
          <p:cNvSpPr txBox="1"/>
          <p:nvPr>
            <p:ph idx="1" type="body"/>
          </p:nvPr>
        </p:nvSpPr>
        <p:spPr>
          <a:xfrm>
            <a:off x="721225" y="2781725"/>
            <a:ext cx="3300900" cy="1597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8" name="Shape 5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
        <p:nvSpPr>
          <p:cNvPr id="59" name="Shape 59"/>
          <p:cNvSpPr txBox="1"/>
          <p:nvPr/>
        </p:nvSpPr>
        <p:spPr>
          <a:xfrm>
            <a:off x="6862975" y="4886500"/>
            <a:ext cx="1959900" cy="120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600">
                <a:solidFill>
                  <a:schemeClr val="accent1"/>
                </a:solidFill>
                <a:latin typeface="Lato"/>
                <a:ea typeface="Lato"/>
                <a:cs typeface="Lato"/>
                <a:sym typeface="Lato"/>
              </a:rPr>
              <a:t>Saurabh Jha, Shivam Bharuka and Bhopesh Bassi</a:t>
            </a:r>
            <a:endParaRPr sz="600">
              <a:solidFill>
                <a:schemeClr val="accent1"/>
              </a:solidFill>
              <a:latin typeface="Lato"/>
              <a:ea typeface="Lato"/>
              <a:cs typeface="Lato"/>
              <a:sym typeface="Lato"/>
            </a:endParaRPr>
          </a:p>
          <a:p>
            <a:pPr indent="0" lvl="0" marL="0" rtl="0" algn="r">
              <a:spcBef>
                <a:spcPts val="0"/>
              </a:spcBef>
              <a:spcAft>
                <a:spcPts val="0"/>
              </a:spcAft>
              <a:buNone/>
            </a:pPr>
            <a:r>
              <a:t/>
            </a:r>
            <a:endParaRPr sz="600">
              <a:latin typeface="Lato"/>
              <a:ea typeface="Lato"/>
              <a:cs typeface="Lato"/>
              <a:sym typeface="Lato"/>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60" name="Shape 60"/>
        <p:cNvGrpSpPr/>
        <p:nvPr/>
      </p:nvGrpSpPr>
      <p:grpSpPr>
        <a:xfrm>
          <a:off x="0" y="0"/>
          <a:ext cx="0" cy="0"/>
          <a:chOff x="0" y="0"/>
          <a:chExt cx="0" cy="0"/>
        </a:xfrm>
      </p:grpSpPr>
      <p:grpSp>
        <p:nvGrpSpPr>
          <p:cNvPr id="61" name="Shape 61"/>
          <p:cNvGrpSpPr/>
          <p:nvPr/>
        </p:nvGrpSpPr>
        <p:grpSpPr>
          <a:xfrm>
            <a:off x="830392" y="4169130"/>
            <a:ext cx="745763" cy="45826"/>
            <a:chOff x="4580561" y="2589004"/>
            <a:chExt cx="1064464" cy="25200"/>
          </a:xfrm>
        </p:grpSpPr>
        <p:sp>
          <p:nvSpPr>
            <p:cNvPr id="62" name="Shape 62"/>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3" name="Shape 6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64" name="Shape 64"/>
          <p:cNvSpPr txBox="1"/>
          <p:nvPr>
            <p:ph type="title"/>
          </p:nvPr>
        </p:nvSpPr>
        <p:spPr>
          <a:xfrm>
            <a:off x="729450" y="864300"/>
            <a:ext cx="7021200" cy="29850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5" name="Shape 6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66" name="Shape 66"/>
        <p:cNvGrpSpPr/>
        <p:nvPr/>
      </p:nvGrpSpPr>
      <p:grpSpPr>
        <a:xfrm>
          <a:off x="0" y="0"/>
          <a:ext cx="0" cy="0"/>
          <a:chOff x="0" y="0"/>
          <a:chExt cx="0" cy="0"/>
        </a:xfrm>
      </p:grpSpPr>
      <p:sp>
        <p:nvSpPr>
          <p:cNvPr id="67" name="Shape 67"/>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68" name="Shape 68"/>
          <p:cNvGrpSpPr/>
          <p:nvPr/>
        </p:nvGrpSpPr>
        <p:grpSpPr>
          <a:xfrm>
            <a:off x="830392" y="1191256"/>
            <a:ext cx="745763" cy="45826"/>
            <a:chOff x="4580561" y="2589004"/>
            <a:chExt cx="1064464" cy="25200"/>
          </a:xfrm>
        </p:grpSpPr>
        <p:sp>
          <p:nvSpPr>
            <p:cNvPr id="69" name="Shape 6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0" name="Shape 70"/>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71" name="Shape 71"/>
          <p:cNvSpPr txBox="1"/>
          <p:nvPr>
            <p:ph type="title"/>
          </p:nvPr>
        </p:nvSpPr>
        <p:spPr>
          <a:xfrm>
            <a:off x="730000" y="1318650"/>
            <a:ext cx="3300900" cy="1687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72" name="Shape 72"/>
          <p:cNvSpPr txBox="1"/>
          <p:nvPr>
            <p:ph idx="1" type="subTitle"/>
          </p:nvPr>
        </p:nvSpPr>
        <p:spPr>
          <a:xfrm>
            <a:off x="724950" y="3161525"/>
            <a:ext cx="3300900" cy="7590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73" name="Shape 73"/>
          <p:cNvSpPr txBox="1"/>
          <p:nvPr>
            <p:ph idx="2" type="body"/>
          </p:nvPr>
        </p:nvSpPr>
        <p:spPr>
          <a:xfrm>
            <a:off x="5174225" y="1352625"/>
            <a:ext cx="3374400" cy="3025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4" name="Shape 7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75" name="Shape 75"/>
        <p:cNvGrpSpPr/>
        <p:nvPr/>
      </p:nvGrpSpPr>
      <p:grpSpPr>
        <a:xfrm>
          <a:off x="0" y="0"/>
          <a:ext cx="0" cy="0"/>
          <a:chOff x="0" y="0"/>
          <a:chExt cx="0" cy="0"/>
        </a:xfrm>
      </p:grpSpPr>
      <p:sp>
        <p:nvSpPr>
          <p:cNvPr id="76" name="Shape 76"/>
          <p:cNvSpPr txBox="1"/>
          <p:nvPr>
            <p:ph idx="1" type="body"/>
          </p:nvPr>
        </p:nvSpPr>
        <p:spPr>
          <a:xfrm>
            <a:off x="724950" y="4372551"/>
            <a:ext cx="7697400" cy="4605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77" name="Shape 7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
        <p:nvSpPr>
          <p:cNvPr id="78" name="Shape 78"/>
          <p:cNvSpPr txBox="1"/>
          <p:nvPr/>
        </p:nvSpPr>
        <p:spPr>
          <a:xfrm>
            <a:off x="6862975" y="4886500"/>
            <a:ext cx="1959900" cy="120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600">
                <a:solidFill>
                  <a:schemeClr val="accent1"/>
                </a:solidFill>
                <a:latin typeface="Lato"/>
                <a:ea typeface="Lato"/>
                <a:cs typeface="Lato"/>
                <a:sym typeface="Lato"/>
              </a:rPr>
              <a:t>Saurabh Jha, Shivam Bharuka and Bhopesh Bassi</a:t>
            </a:r>
            <a:endParaRPr sz="600">
              <a:solidFill>
                <a:schemeClr val="accent1"/>
              </a:solidFill>
              <a:latin typeface="Lato"/>
              <a:ea typeface="Lato"/>
              <a:cs typeface="Lato"/>
              <a:sym typeface="Lato"/>
            </a:endParaRPr>
          </a:p>
          <a:p>
            <a:pPr indent="0" lvl="0" marL="0" rtl="0" algn="r">
              <a:spcBef>
                <a:spcPts val="0"/>
              </a:spcBef>
              <a:spcAft>
                <a:spcPts val="0"/>
              </a:spcAft>
              <a:buNone/>
            </a:pPr>
            <a:r>
              <a:t/>
            </a:r>
            <a:endParaRPr sz="600">
              <a:latin typeface="Lato"/>
              <a:ea typeface="Lato"/>
              <a:cs typeface="Lato"/>
              <a:sym typeface="Lato"/>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Shape 8"/>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a:spcBef>
                <a:spcPts val="0"/>
              </a:spcBef>
              <a:spcAft>
                <a:spcPts val="0"/>
              </a:spcAft>
              <a:buNone/>
            </a:pPr>
            <a:fld id="{00000000-1234-1234-1234-123412341234}" type="slidenum">
              <a:rPr lang="en"/>
              <a:t>‹#›</a:t>
            </a:fld>
            <a:endParaRPr/>
          </a:p>
        </p:txBody>
      </p:sp>
      <p:sp>
        <p:nvSpPr>
          <p:cNvPr id="9" name="Shape 9"/>
          <p:cNvSpPr txBox="1"/>
          <p:nvPr/>
        </p:nvSpPr>
        <p:spPr>
          <a:xfrm>
            <a:off x="6862975" y="4886500"/>
            <a:ext cx="1959900" cy="120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600">
                <a:solidFill>
                  <a:schemeClr val="accent1"/>
                </a:solidFill>
                <a:latin typeface="Lato"/>
                <a:ea typeface="Lato"/>
                <a:cs typeface="Lato"/>
                <a:sym typeface="Lato"/>
              </a:rPr>
              <a:t>Saurabh Jha, Shivam Bharuka and Bhopesh Bassi</a:t>
            </a:r>
            <a:endParaRPr sz="600">
              <a:solidFill>
                <a:schemeClr val="accent1"/>
              </a:solidFill>
              <a:latin typeface="Lato"/>
              <a:ea typeface="Lato"/>
              <a:cs typeface="Lato"/>
              <a:sym typeface="Lato"/>
            </a:endParaRPr>
          </a:p>
          <a:p>
            <a:pPr indent="0" lvl="0" marL="0" rtl="0" algn="r">
              <a:spcBef>
                <a:spcPts val="0"/>
              </a:spcBef>
              <a:spcAft>
                <a:spcPts val="0"/>
              </a:spcAft>
              <a:buNone/>
            </a:pPr>
            <a:r>
              <a:t/>
            </a:r>
            <a:endParaRPr sz="600">
              <a:latin typeface="Lato"/>
              <a:ea typeface="Lato"/>
              <a:cs typeface="Lato"/>
              <a:sym typeface="Lato"/>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9" name="Shape 89"/>
        <p:cNvGrpSpPr/>
        <p:nvPr/>
      </p:nvGrpSpPr>
      <p:grpSpPr>
        <a:xfrm>
          <a:off x="0" y="0"/>
          <a:ext cx="0" cy="0"/>
          <a:chOff x="0" y="0"/>
          <a:chExt cx="0" cy="0"/>
        </a:xfrm>
      </p:grpSpPr>
      <p:sp>
        <p:nvSpPr>
          <p:cNvPr id="90" name="Shape 90"/>
          <p:cNvSpPr txBox="1"/>
          <p:nvPr>
            <p:ph type="title"/>
          </p:nvPr>
        </p:nvSpPr>
        <p:spPr>
          <a:xfrm>
            <a:off x="628650" y="273844"/>
            <a:ext cx="7886700" cy="994172"/>
          </a:xfrm>
          <a:prstGeom prst="rect">
            <a:avLst/>
          </a:prstGeom>
          <a:noFill/>
          <a:ln>
            <a:noFill/>
          </a:ln>
        </p:spPr>
        <p:txBody>
          <a:bodyPr anchorCtr="0" anchor="ctr" bIns="68575" lIns="68575" spcFirstLastPara="1" rIns="68575" wrap="square" tIns="6857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91" name="Shape 91"/>
          <p:cNvSpPr txBox="1"/>
          <p:nvPr>
            <p:ph idx="1" type="body"/>
          </p:nvPr>
        </p:nvSpPr>
        <p:spPr>
          <a:xfrm>
            <a:off x="628650" y="1369219"/>
            <a:ext cx="7886700" cy="3263504"/>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92" name="Shape 92"/>
          <p:cNvSpPr txBox="1"/>
          <p:nvPr>
            <p:ph idx="10" type="dt"/>
          </p:nvPr>
        </p:nvSpPr>
        <p:spPr>
          <a:xfrm>
            <a:off x="628650" y="4767263"/>
            <a:ext cx="2057400" cy="273844"/>
          </a:xfrm>
          <a:prstGeom prst="rect">
            <a:avLst/>
          </a:prstGeom>
          <a:noFill/>
          <a:ln>
            <a:noFill/>
          </a:ln>
        </p:spPr>
        <p:txBody>
          <a:bodyPr anchorCtr="0" anchor="ctr" bIns="68575" lIns="68575" spcFirstLastPara="1" rIns="68575" wrap="square" tIns="68575"/>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3" name="Shape 93"/>
          <p:cNvSpPr txBox="1"/>
          <p:nvPr>
            <p:ph idx="11" type="ftr"/>
          </p:nvPr>
        </p:nvSpPr>
        <p:spPr>
          <a:xfrm>
            <a:off x="3028950" y="4767263"/>
            <a:ext cx="3086100" cy="273844"/>
          </a:xfrm>
          <a:prstGeom prst="rect">
            <a:avLst/>
          </a:prstGeom>
          <a:noFill/>
          <a:ln>
            <a:noFill/>
          </a:ln>
        </p:spPr>
        <p:txBody>
          <a:bodyPr anchorCtr="0" anchor="ctr" bIns="68575" lIns="68575" spcFirstLastPara="1" rIns="68575" wrap="square" tIns="68575"/>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4" name="Shape 9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8.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0.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2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hyperlink" Target="https://www.usenix.org/system/files/conference/nsdi14/nsdi14-paper-dragojevic.pdf" TargetMode="External"/><Relationship Id="rId4" Type="http://schemas.openxmlformats.org/officeDocument/2006/relationships/hyperlink" Target="https://www.usenix.org/system/files/conference/nsdi14/nsdi14-paper-dragojevic.pdf" TargetMode="External"/><Relationship Id="rId11" Type="http://schemas.openxmlformats.org/officeDocument/2006/relationships/hyperlink" Target="https://dl.acm.org/citation.cfm?id=2389044" TargetMode="External"/><Relationship Id="rId10" Type="http://schemas.openxmlformats.org/officeDocument/2006/relationships/hyperlink" Target="https://www.usenix.org/system/files/conference/osdi16/osdi16-kalia.pdf" TargetMode="External"/><Relationship Id="rId12" Type="http://schemas.openxmlformats.org/officeDocument/2006/relationships/hyperlink" Target="https://dl.acm.org/citation.cfm?id=1607676" TargetMode="External"/><Relationship Id="rId9" Type="http://schemas.openxmlformats.org/officeDocument/2006/relationships/hyperlink" Target="https://dl.acm.org/citation.cfm?id=2901349" TargetMode="External"/><Relationship Id="rId5" Type="http://schemas.openxmlformats.org/officeDocument/2006/relationships/hyperlink" Target="https://www.microsoft.com/en-us/research/publication/no-compromises-distributed-transactions-with-consistency-availability-and-performance/" TargetMode="External"/><Relationship Id="rId6" Type="http://schemas.openxmlformats.org/officeDocument/2006/relationships/hyperlink" Target="https://www.microsoft.com/en-us/research/publication/no-compromises-distributed-transactions-with-consistency-availability-and-performance/" TargetMode="External"/><Relationship Id="rId7" Type="http://schemas.openxmlformats.org/officeDocument/2006/relationships/hyperlink" Target="https://www.usenix.org/system/files/conference/osdi16/osdi16-kalia.pdf" TargetMode="External"/><Relationship Id="rId8" Type="http://schemas.openxmlformats.org/officeDocument/2006/relationships/hyperlink" Target="https://www.usenix.org/system/files/conference/osdi16/osdi16-kalia.pdf"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hyperlink" Target="https://dl.acm.org/citation.cfm?id=2626299" TargetMode="External"/><Relationship Id="rId4" Type="http://schemas.openxmlformats.org/officeDocument/2006/relationships/hyperlink" Target="https://dl.acm.org/citation.cfm?id=2749267" TargetMode="External"/><Relationship Id="rId11" Type="http://schemas.openxmlformats.org/officeDocument/2006/relationships/hyperlink" Target="https://dl.acm.org/citation.cfm?id=2901349" TargetMode="External"/><Relationship Id="rId10" Type="http://schemas.openxmlformats.org/officeDocument/2006/relationships/hyperlink" Target="https://dl.acm.org/citation.cfm?id=3128609" TargetMode="External"/><Relationship Id="rId9" Type="http://schemas.openxmlformats.org/officeDocument/2006/relationships/hyperlink" Target="https://dl.acm.org/citation.cfm?id=2749267" TargetMode="External"/><Relationship Id="rId5" Type="http://schemas.openxmlformats.org/officeDocument/2006/relationships/hyperlink" Target="https://www.usenix.org/system/files/conference/nsdi14/nsdi14-paper-dragojevic.pdf" TargetMode="External"/><Relationship Id="rId6" Type="http://schemas.openxmlformats.org/officeDocument/2006/relationships/hyperlink" Target="https://www.cc.gatech.edu/~jhuang95/papers/jian-ipdps12.pdf" TargetMode="External"/><Relationship Id="rId7" Type="http://schemas.openxmlformats.org/officeDocument/2006/relationships/hyperlink" Target="http://ieeexplore.ieee.org/document/6217427/" TargetMode="External"/><Relationship Id="rId8" Type="http://schemas.openxmlformats.org/officeDocument/2006/relationships/hyperlink" Target="https://dl.acm.org/citation.cfm?id=2535475"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Shape 168"/>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RDMA and Clouds</a:t>
            </a:r>
            <a:endParaRPr/>
          </a:p>
        </p:txBody>
      </p:sp>
      <p:sp>
        <p:nvSpPr>
          <p:cNvPr id="169" name="Shape 169"/>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Saurabh Jha, Shivam Bharuka and Bhopesh Bassi</a:t>
            </a:r>
            <a:endParaRPr/>
          </a:p>
        </p:txBody>
      </p:sp>
      <p:sp>
        <p:nvSpPr>
          <p:cNvPr id="170" name="Shape 17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Shape 248"/>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dk1"/>
              </a:buClr>
              <a:buSzPts val="3300"/>
              <a:buFont typeface="Calibri"/>
              <a:buNone/>
            </a:pPr>
            <a:r>
              <a:rPr b="0" i="0" lang="en" sz="3300" u="none" cap="none" strike="noStrike">
                <a:solidFill>
                  <a:schemeClr val="dk1"/>
                </a:solidFill>
                <a:latin typeface="Calibri"/>
                <a:ea typeface="Calibri"/>
                <a:cs typeface="Calibri"/>
                <a:sym typeface="Calibri"/>
              </a:rPr>
              <a:t>APUS Changes Over PMP</a:t>
            </a:r>
            <a:endParaRPr sz="1100"/>
          </a:p>
        </p:txBody>
      </p:sp>
      <p:sp>
        <p:nvSpPr>
          <p:cNvPr id="249" name="Shape 249"/>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Autofit/>
          </a:bodyPr>
          <a:lstStyle/>
          <a:p>
            <a:pPr indent="-171450" lvl="0" marL="177800" marR="0" rtl="0" algn="l">
              <a:lnSpc>
                <a:spcPct val="90000"/>
              </a:lnSpc>
              <a:spcBef>
                <a:spcPts val="0"/>
              </a:spcBef>
              <a:spcAft>
                <a:spcPts val="0"/>
              </a:spcAft>
              <a:buClr>
                <a:schemeClr val="dk1"/>
              </a:buClr>
              <a:buSzPts val="2100"/>
              <a:buFont typeface="Arial"/>
              <a:buChar char="•"/>
            </a:pPr>
            <a:r>
              <a:rPr b="0" i="0" lang="en" sz="2100" u="none" cap="none" strike="noStrike">
                <a:solidFill>
                  <a:schemeClr val="dk1"/>
                </a:solidFill>
                <a:latin typeface="Calibri"/>
                <a:ea typeface="Calibri"/>
                <a:cs typeface="Calibri"/>
                <a:sym typeface="Calibri"/>
              </a:rPr>
              <a:t>Replicas us faster and more scalable one-sided RDMA WRITE </a:t>
            </a:r>
            <a:endParaRPr sz="1100"/>
          </a:p>
          <a:p>
            <a:pPr indent="-177800" lvl="1" marL="520700" marR="0" rtl="0" algn="l">
              <a:lnSpc>
                <a:spcPct val="90000"/>
              </a:lnSpc>
              <a:spcBef>
                <a:spcPts val="4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To replicate log entries and leader elections</a:t>
            </a:r>
            <a:endParaRPr sz="1100"/>
          </a:p>
          <a:p>
            <a:pPr indent="-38100" lvl="0" marL="177800" marR="0" rtl="0" algn="l">
              <a:lnSpc>
                <a:spcPct val="90000"/>
              </a:lnSpc>
              <a:spcBef>
                <a:spcPts val="800"/>
              </a:spcBef>
              <a:spcAft>
                <a:spcPts val="0"/>
              </a:spcAft>
              <a:buClr>
                <a:schemeClr val="dk1"/>
              </a:buClr>
              <a:buSzPts val="2100"/>
              <a:buFont typeface="Arial"/>
              <a:buNone/>
            </a:pPr>
            <a:r>
              <a:t/>
            </a:r>
            <a:endParaRPr b="0" i="0" sz="2100" u="none" cap="none" strike="noStrike">
              <a:solidFill>
                <a:schemeClr val="dk1"/>
              </a:solidFill>
              <a:latin typeface="Calibri"/>
              <a:ea typeface="Calibri"/>
              <a:cs typeface="Calibri"/>
              <a:sym typeface="Calibri"/>
            </a:endParaRPr>
          </a:p>
          <a:p>
            <a:pPr indent="-171450" lvl="0" marL="177800" marR="0" rtl="0" algn="l">
              <a:lnSpc>
                <a:spcPct val="90000"/>
              </a:lnSpc>
              <a:spcBef>
                <a:spcPts val="800"/>
              </a:spcBef>
              <a:spcAft>
                <a:spcPts val="0"/>
              </a:spcAft>
              <a:buClr>
                <a:schemeClr val="dk1"/>
              </a:buClr>
              <a:buSzPts val="2100"/>
              <a:buFont typeface="Arial"/>
              <a:buChar char="•"/>
            </a:pPr>
            <a:r>
              <a:rPr b="0" i="0" lang="en" sz="2100" u="none" cap="none" strike="noStrike">
                <a:solidFill>
                  <a:schemeClr val="dk1"/>
                </a:solidFill>
                <a:latin typeface="Calibri"/>
                <a:ea typeface="Calibri"/>
                <a:cs typeface="Calibri"/>
                <a:sym typeface="Calibri"/>
              </a:rPr>
              <a:t>To prevent outdated leaders from corrupting  log entries, </a:t>
            </a:r>
            <a:endParaRPr sz="1100"/>
          </a:p>
          <a:p>
            <a:pPr indent="-177800" lvl="1" marL="520700" marR="0" rtl="0" algn="l">
              <a:lnSpc>
                <a:spcPct val="90000"/>
              </a:lnSpc>
              <a:spcBef>
                <a:spcPts val="4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Backups conservatively close the QP with the outdated leader (i.e., failed leader)</a:t>
            </a:r>
            <a:endParaRPr sz="1100"/>
          </a:p>
          <a:p>
            <a:pPr indent="-177800" lvl="1" marL="520700" marR="0" rtl="0" algn="l">
              <a:lnSpc>
                <a:spcPct val="90000"/>
              </a:lnSpc>
              <a:spcBef>
                <a:spcPts val="4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Detection: backups miss heartbeats from the leader for </a:t>
            </a:r>
            <a:r>
              <a:rPr b="0" i="0" lang="en" sz="1800" u="none" cap="none" strike="noStrike">
                <a:solidFill>
                  <a:srgbClr val="FF0000"/>
                </a:solidFill>
                <a:latin typeface="Calibri"/>
                <a:ea typeface="Calibri"/>
                <a:cs typeface="Calibri"/>
                <a:sym typeface="Calibri"/>
              </a:rPr>
              <a:t>3*T </a:t>
            </a:r>
            <a:endParaRPr sz="1100"/>
          </a:p>
          <a:p>
            <a:pPr indent="-63500" lvl="1" marL="520700" marR="0" rtl="0" algn="l">
              <a:lnSpc>
                <a:spcPct val="90000"/>
              </a:lnSpc>
              <a:spcBef>
                <a:spcPts val="40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38100" lvl="0" marL="177800" marR="0" rtl="0" algn="l">
              <a:lnSpc>
                <a:spcPct val="90000"/>
              </a:lnSpc>
              <a:spcBef>
                <a:spcPts val="800"/>
              </a:spcBef>
              <a:spcAft>
                <a:spcPts val="0"/>
              </a:spcAft>
              <a:buClr>
                <a:schemeClr val="dk1"/>
              </a:buClr>
              <a:buSzPts val="2100"/>
              <a:buFont typeface="Arial"/>
              <a:buNone/>
            </a:pPr>
            <a:r>
              <a:t/>
            </a:r>
            <a:endParaRPr b="0" i="0" sz="2100" u="none" cap="none" strike="noStrike">
              <a:solidFill>
                <a:schemeClr val="dk1"/>
              </a:solidFill>
              <a:latin typeface="Calibri"/>
              <a:ea typeface="Calibri"/>
              <a:cs typeface="Calibri"/>
              <a:sym typeface="Calibri"/>
            </a:endParaRPr>
          </a:p>
        </p:txBody>
      </p:sp>
      <p:sp>
        <p:nvSpPr>
          <p:cNvPr id="250" name="Shape 250"/>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Shape 25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dk1"/>
              </a:buClr>
              <a:buSzPts val="3300"/>
              <a:buFont typeface="Calibri"/>
              <a:buNone/>
            </a:pPr>
            <a:r>
              <a:rPr b="0" i="0" lang="en" sz="3300" u="none" cap="none" strike="noStrike">
                <a:solidFill>
                  <a:schemeClr val="dk1"/>
                </a:solidFill>
                <a:latin typeface="Calibri"/>
                <a:ea typeface="Calibri"/>
                <a:cs typeface="Calibri"/>
                <a:sym typeface="Calibri"/>
              </a:rPr>
              <a:t>Analytical Performance Analysis </a:t>
            </a:r>
            <a:endParaRPr sz="1100"/>
          </a:p>
        </p:txBody>
      </p:sp>
      <p:sp>
        <p:nvSpPr>
          <p:cNvPr id="256" name="Shape 256"/>
          <p:cNvSpPr txBox="1"/>
          <p:nvPr>
            <p:ph idx="1" type="body"/>
          </p:nvPr>
        </p:nvSpPr>
        <p:spPr>
          <a:xfrm>
            <a:off x="628650" y="1369219"/>
            <a:ext cx="7886700" cy="898493"/>
          </a:xfrm>
          <a:prstGeom prst="rect">
            <a:avLst/>
          </a:prstGeom>
          <a:noFill/>
          <a:ln>
            <a:noFill/>
          </a:ln>
        </p:spPr>
        <p:txBody>
          <a:bodyPr anchorCtr="0" anchor="t" bIns="34275" lIns="68575" spcFirstLastPara="1" rIns="68575" wrap="square" tIns="34275">
            <a:noAutofit/>
          </a:bodyPr>
          <a:lstStyle/>
          <a:p>
            <a:pPr indent="-171450" lvl="0" marL="177800" marR="0" rtl="0" algn="l">
              <a:lnSpc>
                <a:spcPct val="70000"/>
              </a:lnSpc>
              <a:spcBef>
                <a:spcPts val="0"/>
              </a:spcBef>
              <a:spcAft>
                <a:spcPts val="0"/>
              </a:spcAft>
              <a:buClr>
                <a:schemeClr val="dk1"/>
              </a:buClr>
              <a:buSzPts val="1900"/>
              <a:buFont typeface="Arial"/>
              <a:buChar char="•"/>
            </a:pPr>
            <a:r>
              <a:rPr b="0" i="0" lang="en" sz="1900" u="none" cap="none" strike="noStrike">
                <a:solidFill>
                  <a:schemeClr val="dk1"/>
                </a:solidFill>
                <a:latin typeface="Calibri"/>
                <a:ea typeface="Calibri"/>
                <a:cs typeface="Calibri"/>
                <a:sym typeface="Calibri"/>
              </a:rPr>
              <a:t>N client connection</a:t>
            </a:r>
            <a:endParaRPr sz="1100"/>
          </a:p>
          <a:p>
            <a:pPr indent="-171450" lvl="0" marL="177800" marR="0" rtl="0" algn="l">
              <a:lnSpc>
                <a:spcPct val="70000"/>
              </a:lnSpc>
              <a:spcBef>
                <a:spcPts val="800"/>
              </a:spcBef>
              <a:spcAft>
                <a:spcPts val="0"/>
              </a:spcAft>
              <a:buClr>
                <a:schemeClr val="dk1"/>
              </a:buClr>
              <a:buSzPts val="1900"/>
              <a:buFont typeface="Arial"/>
              <a:buChar char="•"/>
            </a:pPr>
            <a:r>
              <a:rPr b="0" i="0" lang="en" sz="1900" u="none" cap="none" strike="noStrike">
                <a:solidFill>
                  <a:schemeClr val="dk1"/>
                </a:solidFill>
                <a:latin typeface="Calibri"/>
                <a:ea typeface="Calibri"/>
                <a:cs typeface="Calibri"/>
                <a:sym typeface="Calibri"/>
              </a:rPr>
              <a:t>N requests (1 request per connection)</a:t>
            </a:r>
            <a:endParaRPr sz="1100"/>
          </a:p>
          <a:p>
            <a:pPr indent="-171450" lvl="0" marL="177800" marR="0" rtl="0" algn="l">
              <a:lnSpc>
                <a:spcPct val="70000"/>
              </a:lnSpc>
              <a:spcBef>
                <a:spcPts val="800"/>
              </a:spcBef>
              <a:spcAft>
                <a:spcPts val="0"/>
              </a:spcAft>
              <a:buClr>
                <a:schemeClr val="dk1"/>
              </a:buClr>
              <a:buSzPts val="1900"/>
              <a:buFont typeface="Arial"/>
              <a:buChar char="•"/>
            </a:pPr>
            <a:r>
              <a:rPr b="0" i="0" lang="en" sz="1900" u="none" cap="none" strike="noStrike">
                <a:solidFill>
                  <a:schemeClr val="dk1"/>
                </a:solidFill>
                <a:latin typeface="Calibri"/>
                <a:ea typeface="Calibri"/>
                <a:cs typeface="Calibri"/>
                <a:sym typeface="Calibri"/>
              </a:rPr>
              <a:t>Consensus latency given by </a:t>
            </a:r>
            <a:endParaRPr sz="1100"/>
          </a:p>
          <a:p>
            <a:pPr indent="-50800" lvl="0" marL="177800" marR="0" rtl="0" algn="l">
              <a:lnSpc>
                <a:spcPct val="70000"/>
              </a:lnSpc>
              <a:spcBef>
                <a:spcPts val="800"/>
              </a:spcBef>
              <a:spcAft>
                <a:spcPts val="0"/>
              </a:spcAft>
              <a:buClr>
                <a:schemeClr val="dk1"/>
              </a:buClr>
              <a:buSzPts val="1900"/>
              <a:buFont typeface="Arial"/>
              <a:buNone/>
            </a:pPr>
            <a:r>
              <a:t/>
            </a:r>
            <a:endParaRPr b="0" i="0" sz="1900" u="none" cap="none" strike="noStrike">
              <a:solidFill>
                <a:schemeClr val="dk1"/>
              </a:solidFill>
              <a:latin typeface="Calibri"/>
              <a:ea typeface="Calibri"/>
              <a:cs typeface="Calibri"/>
              <a:sym typeface="Calibri"/>
            </a:endParaRPr>
          </a:p>
        </p:txBody>
      </p:sp>
      <p:pic>
        <p:nvPicPr>
          <p:cNvPr id="257" name="Shape 257"/>
          <p:cNvPicPr preferRelativeResize="0"/>
          <p:nvPr/>
        </p:nvPicPr>
        <p:blipFill rotWithShape="1">
          <a:blip r:embed="rId3">
            <a:alphaModFix/>
          </a:blip>
          <a:srcRect b="0" l="0" r="0" t="0"/>
          <a:stretch/>
        </p:blipFill>
        <p:spPr>
          <a:xfrm>
            <a:off x="80890" y="2267712"/>
            <a:ext cx="4276471" cy="1401890"/>
          </a:xfrm>
          <a:prstGeom prst="rect">
            <a:avLst/>
          </a:prstGeom>
          <a:noFill/>
          <a:ln>
            <a:noFill/>
          </a:ln>
        </p:spPr>
      </p:pic>
      <p:sp>
        <p:nvSpPr>
          <p:cNvPr id="258" name="Shape 258"/>
          <p:cNvSpPr txBox="1"/>
          <p:nvPr/>
        </p:nvSpPr>
        <p:spPr>
          <a:xfrm>
            <a:off x="628650" y="3857101"/>
            <a:ext cx="7886700" cy="898493"/>
          </a:xfrm>
          <a:prstGeom prst="rect">
            <a:avLst/>
          </a:prstGeom>
          <a:blipFill rotWithShape="1">
            <a:blip r:embed="rId4">
              <a:alphaModFix/>
            </a:blip>
            <a:stretch>
              <a:fillRect b="-6315" l="-722" r="0" t="-10524"/>
            </a:stretch>
          </a:blip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latin typeface="Calibri"/>
                <a:ea typeface="Calibri"/>
                <a:cs typeface="Calibri"/>
                <a:sym typeface="Calibri"/>
              </a:rPr>
              <a:t> </a:t>
            </a:r>
            <a:endParaRPr sz="1100"/>
          </a:p>
        </p:txBody>
      </p:sp>
      <p:pic>
        <p:nvPicPr>
          <p:cNvPr id="259" name="Shape 259"/>
          <p:cNvPicPr preferRelativeResize="0"/>
          <p:nvPr/>
        </p:nvPicPr>
        <p:blipFill rotWithShape="1">
          <a:blip r:embed="rId5">
            <a:alphaModFix/>
          </a:blip>
          <a:srcRect b="4714" l="3372" r="3395" t="7157"/>
          <a:stretch/>
        </p:blipFill>
        <p:spPr>
          <a:xfrm>
            <a:off x="4980740" y="1449011"/>
            <a:ext cx="3451227" cy="2577499"/>
          </a:xfrm>
          <a:prstGeom prst="rect">
            <a:avLst/>
          </a:prstGeom>
          <a:noFill/>
          <a:ln>
            <a:noFill/>
          </a:ln>
        </p:spPr>
      </p:pic>
      <p:sp>
        <p:nvSpPr>
          <p:cNvPr id="260" name="Shape 260"/>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Shape 26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dk1"/>
              </a:buClr>
              <a:buSzPts val="3300"/>
              <a:buFont typeface="Calibri"/>
              <a:buNone/>
            </a:pPr>
            <a:r>
              <a:rPr b="0" i="0" lang="en" sz="3300" u="none" cap="none" strike="noStrike">
                <a:solidFill>
                  <a:schemeClr val="dk1"/>
                </a:solidFill>
                <a:latin typeface="Calibri"/>
                <a:ea typeface="Calibri"/>
                <a:cs typeface="Calibri"/>
                <a:sym typeface="Calibri"/>
              </a:rPr>
              <a:t>Benchmarks &amp; Evaluation</a:t>
            </a:r>
            <a:endParaRPr sz="1100"/>
          </a:p>
        </p:txBody>
      </p:sp>
      <p:pic>
        <p:nvPicPr>
          <p:cNvPr id="266" name="Shape 266"/>
          <p:cNvPicPr preferRelativeResize="0"/>
          <p:nvPr>
            <p:ph idx="1" type="body"/>
          </p:nvPr>
        </p:nvPicPr>
        <p:blipFill rotWithShape="1">
          <a:blip r:embed="rId3">
            <a:alphaModFix/>
          </a:blip>
          <a:srcRect b="0" l="0" r="0" t="0"/>
          <a:stretch/>
        </p:blipFill>
        <p:spPr>
          <a:xfrm>
            <a:off x="293885" y="1217741"/>
            <a:ext cx="5574000" cy="3450000"/>
          </a:xfrm>
          <a:prstGeom prst="rect">
            <a:avLst/>
          </a:prstGeom>
          <a:noFill/>
          <a:ln>
            <a:noFill/>
          </a:ln>
        </p:spPr>
      </p:pic>
      <p:sp>
        <p:nvSpPr>
          <p:cNvPr id="267" name="Shape 267"/>
          <p:cNvSpPr txBox="1"/>
          <p:nvPr/>
        </p:nvSpPr>
        <p:spPr>
          <a:xfrm>
            <a:off x="6081725" y="1591650"/>
            <a:ext cx="2730900" cy="1566600"/>
          </a:xfrm>
          <a:prstGeom prst="rect">
            <a:avLst/>
          </a:prstGeom>
          <a:noFill/>
          <a:ln>
            <a:noFill/>
          </a:ln>
        </p:spPr>
        <p:txBody>
          <a:bodyPr anchorCtr="0" anchor="t" bIns="91425" lIns="91425" spcFirstLastPara="1" rIns="91425" wrap="square" tIns="91425">
            <a:noAutofit/>
          </a:bodyPr>
          <a:lstStyle/>
          <a:p>
            <a:pPr indent="-317500" lvl="0" marL="457200" rtl="0">
              <a:spcBef>
                <a:spcPts val="0"/>
              </a:spcBef>
              <a:spcAft>
                <a:spcPts val="0"/>
              </a:spcAft>
              <a:buSzPts val="1400"/>
              <a:buChar char="●"/>
            </a:pPr>
            <a:r>
              <a:rPr lang="en"/>
              <a:t>2.6 GHz Intel Xeon CPU</a:t>
            </a:r>
            <a:endParaRPr/>
          </a:p>
          <a:p>
            <a:pPr indent="-317500" lvl="0" marL="457200" rtl="0">
              <a:spcBef>
                <a:spcPts val="0"/>
              </a:spcBef>
              <a:spcAft>
                <a:spcPts val="0"/>
              </a:spcAft>
              <a:buSzPts val="1400"/>
              <a:buChar char="●"/>
            </a:pPr>
            <a:r>
              <a:rPr lang="en"/>
              <a:t>64 GB RAM</a:t>
            </a:r>
            <a:endParaRPr/>
          </a:p>
          <a:p>
            <a:pPr indent="-317500" lvl="0" marL="457200" rtl="0">
              <a:spcBef>
                <a:spcPts val="0"/>
              </a:spcBef>
              <a:spcAft>
                <a:spcPts val="0"/>
              </a:spcAft>
              <a:buSzPts val="1400"/>
              <a:buChar char="●"/>
            </a:pPr>
            <a:r>
              <a:rPr lang="en"/>
              <a:t>1 TB SSD</a:t>
            </a:r>
            <a:endParaRPr/>
          </a:p>
          <a:p>
            <a:pPr indent="-317500" lvl="0" marL="457200" rtl="0">
              <a:spcBef>
                <a:spcPts val="0"/>
              </a:spcBef>
              <a:spcAft>
                <a:spcPts val="0"/>
              </a:spcAft>
              <a:buSzPts val="1400"/>
              <a:buChar char="●"/>
            </a:pPr>
            <a:r>
              <a:rPr lang="en"/>
              <a:t>Mellanox ConnectX-3 (40Gbps)</a:t>
            </a:r>
            <a:endParaRPr/>
          </a:p>
          <a:p>
            <a:pPr indent="-317500" lvl="0" marL="457200">
              <a:spcBef>
                <a:spcPts val="0"/>
              </a:spcBef>
              <a:spcAft>
                <a:spcPts val="0"/>
              </a:spcAft>
              <a:buSzPts val="1400"/>
              <a:buChar char="●"/>
            </a:pPr>
            <a:r>
              <a:rPr lang="en"/>
              <a:t>RoCE</a:t>
            </a:r>
            <a:endParaRPr/>
          </a:p>
        </p:txBody>
      </p:sp>
      <p:sp>
        <p:nvSpPr>
          <p:cNvPr id="268" name="Shape 268"/>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Shape 27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dk1"/>
              </a:buClr>
              <a:buSzPts val="3300"/>
              <a:buFont typeface="Calibri"/>
              <a:buNone/>
            </a:pPr>
            <a:r>
              <a:rPr b="0" i="0" lang="en" sz="3300" u="none" cap="none" strike="noStrike">
                <a:solidFill>
                  <a:schemeClr val="dk1"/>
                </a:solidFill>
                <a:latin typeface="Calibri"/>
                <a:ea typeface="Calibri"/>
                <a:cs typeface="Calibri"/>
                <a:sym typeface="Calibri"/>
              </a:rPr>
              <a:t>Results</a:t>
            </a:r>
            <a:endParaRPr sz="1100"/>
          </a:p>
        </p:txBody>
      </p:sp>
      <p:pic>
        <p:nvPicPr>
          <p:cNvPr id="274" name="Shape 274"/>
          <p:cNvPicPr preferRelativeResize="0"/>
          <p:nvPr/>
        </p:nvPicPr>
        <p:blipFill rotWithShape="1">
          <a:blip r:embed="rId3">
            <a:alphaModFix/>
          </a:blip>
          <a:srcRect b="0" l="0" r="0" t="0"/>
          <a:stretch/>
        </p:blipFill>
        <p:spPr>
          <a:xfrm>
            <a:off x="336042" y="992886"/>
            <a:ext cx="3648075" cy="2705100"/>
          </a:xfrm>
          <a:prstGeom prst="rect">
            <a:avLst/>
          </a:prstGeom>
          <a:noFill/>
          <a:ln>
            <a:noFill/>
          </a:ln>
        </p:spPr>
      </p:pic>
      <p:sp>
        <p:nvSpPr>
          <p:cNvPr id="275" name="Shape 275"/>
          <p:cNvSpPr txBox="1"/>
          <p:nvPr/>
        </p:nvSpPr>
        <p:spPr>
          <a:xfrm>
            <a:off x="324394" y="3852304"/>
            <a:ext cx="4114588" cy="484748"/>
          </a:xfrm>
          <a:prstGeom prst="rect">
            <a:avLst/>
          </a:prstGeom>
          <a:noFill/>
          <a:ln>
            <a:noFill/>
          </a:ln>
        </p:spPr>
        <p:txBody>
          <a:bodyPr anchorCtr="0" anchor="t" bIns="34275" lIns="68575" spcFirstLastPara="1" rIns="68575" wrap="square" tIns="34275">
            <a:noAutofit/>
          </a:bodyPr>
          <a:lstStyle/>
          <a:p>
            <a:pPr indent="-215900" lvl="0" marL="215900" marR="0" rtl="0" algn="l">
              <a:spcBef>
                <a:spcPts val="0"/>
              </a:spcBef>
              <a:spcAft>
                <a:spcPts val="0"/>
              </a:spcAft>
              <a:buClr>
                <a:schemeClr val="dk1"/>
              </a:buClr>
              <a:buSzPts val="1400"/>
              <a:buFont typeface="Arial"/>
              <a:buChar char="•"/>
            </a:pPr>
            <a:r>
              <a:rPr lang="en" sz="1400">
                <a:solidFill>
                  <a:schemeClr val="dk1"/>
                </a:solidFill>
                <a:latin typeface="Calibri"/>
                <a:ea typeface="Calibri"/>
                <a:cs typeface="Calibri"/>
                <a:sym typeface="Calibri"/>
              </a:rPr>
              <a:t>Integrating APUS into Calvin required 39 loc</a:t>
            </a:r>
            <a:endParaRPr sz="1400">
              <a:solidFill>
                <a:schemeClr val="dk1"/>
              </a:solidFill>
              <a:latin typeface="Calibri"/>
              <a:ea typeface="Calibri"/>
              <a:cs typeface="Calibri"/>
              <a:sym typeface="Calibri"/>
            </a:endParaRPr>
          </a:p>
          <a:p>
            <a:pPr indent="-215900" lvl="0" marL="215900" marR="0" rtl="0" algn="l">
              <a:spcBef>
                <a:spcPts val="0"/>
              </a:spcBef>
              <a:spcAft>
                <a:spcPts val="0"/>
              </a:spcAft>
              <a:buClr>
                <a:schemeClr val="dk1"/>
              </a:buClr>
              <a:buSzPts val="1400"/>
              <a:buFont typeface="Arial"/>
              <a:buChar char="•"/>
            </a:pPr>
            <a:r>
              <a:rPr lang="en" sz="1400">
                <a:solidFill>
                  <a:schemeClr val="dk1"/>
                </a:solidFill>
                <a:latin typeface="Calibri"/>
                <a:ea typeface="Calibri"/>
                <a:cs typeface="Calibri"/>
                <a:sym typeface="Calibri"/>
              </a:rPr>
              <a:t>4.1% overhead over Calvin’s non-replicated execution</a:t>
            </a:r>
            <a:endParaRPr sz="1100"/>
          </a:p>
        </p:txBody>
      </p:sp>
      <p:cxnSp>
        <p:nvCxnSpPr>
          <p:cNvPr id="276" name="Shape 276"/>
          <p:cNvCxnSpPr/>
          <p:nvPr/>
        </p:nvCxnSpPr>
        <p:spPr>
          <a:xfrm>
            <a:off x="3035492" y="1279446"/>
            <a:ext cx="0" cy="1829909"/>
          </a:xfrm>
          <a:prstGeom prst="straightConnector1">
            <a:avLst/>
          </a:prstGeom>
          <a:noFill/>
          <a:ln cap="flat" cmpd="sng" w="28575">
            <a:solidFill>
              <a:schemeClr val="accent2"/>
            </a:solidFill>
            <a:prstDash val="solid"/>
            <a:miter lim="800000"/>
            <a:headEnd len="med" w="med" type="triangle"/>
            <a:tailEnd len="med" w="med" type="triangle"/>
          </a:ln>
        </p:spPr>
      </p:cxnSp>
      <p:sp>
        <p:nvSpPr>
          <p:cNvPr id="277" name="Shape 277"/>
          <p:cNvSpPr txBox="1"/>
          <p:nvPr/>
        </p:nvSpPr>
        <p:spPr>
          <a:xfrm>
            <a:off x="3075265" y="2050134"/>
            <a:ext cx="1363717" cy="438581"/>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200">
                <a:solidFill>
                  <a:schemeClr val="dk1"/>
                </a:solidFill>
                <a:latin typeface="Calibri"/>
                <a:ea typeface="Calibri"/>
                <a:cs typeface="Calibri"/>
                <a:sym typeface="Calibri"/>
              </a:rPr>
              <a:t>7.6X more time spent in consensus</a:t>
            </a:r>
            <a:endParaRPr sz="1100"/>
          </a:p>
        </p:txBody>
      </p:sp>
      <p:sp>
        <p:nvSpPr>
          <p:cNvPr id="278" name="Shape 278"/>
          <p:cNvSpPr txBox="1"/>
          <p:nvPr/>
        </p:nvSpPr>
        <p:spPr>
          <a:xfrm rot="-5400000">
            <a:off x="1523251" y="2020702"/>
            <a:ext cx="927341" cy="253916"/>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200">
                <a:solidFill>
                  <a:schemeClr val="dk1"/>
                </a:solidFill>
                <a:latin typeface="Calibri"/>
                <a:ea typeface="Calibri"/>
                <a:cs typeface="Calibri"/>
                <a:sym typeface="Calibri"/>
              </a:rPr>
              <a:t>45.7X faster</a:t>
            </a:r>
            <a:endParaRPr sz="1100"/>
          </a:p>
        </p:txBody>
      </p:sp>
      <p:cxnSp>
        <p:nvCxnSpPr>
          <p:cNvPr id="279" name="Shape 279"/>
          <p:cNvCxnSpPr/>
          <p:nvPr/>
        </p:nvCxnSpPr>
        <p:spPr>
          <a:xfrm>
            <a:off x="2111514" y="1335733"/>
            <a:ext cx="0" cy="1726880"/>
          </a:xfrm>
          <a:prstGeom prst="straightConnector1">
            <a:avLst/>
          </a:prstGeom>
          <a:noFill/>
          <a:ln cap="flat" cmpd="sng" w="28575">
            <a:solidFill>
              <a:schemeClr val="accent2"/>
            </a:solidFill>
            <a:prstDash val="solid"/>
            <a:miter lim="800000"/>
            <a:headEnd len="med" w="med" type="triangle"/>
            <a:tailEnd len="med" w="med" type="triangle"/>
          </a:ln>
        </p:spPr>
      </p:cxnSp>
      <p:pic>
        <p:nvPicPr>
          <p:cNvPr id="280" name="Shape 280"/>
          <p:cNvPicPr preferRelativeResize="0"/>
          <p:nvPr/>
        </p:nvPicPr>
        <p:blipFill rotWithShape="1">
          <a:blip r:embed="rId4">
            <a:alphaModFix/>
          </a:blip>
          <a:srcRect b="0" l="0" r="0" t="0"/>
          <a:stretch/>
        </p:blipFill>
        <p:spPr>
          <a:xfrm>
            <a:off x="4689422" y="1480580"/>
            <a:ext cx="3514725" cy="2371725"/>
          </a:xfrm>
          <a:prstGeom prst="rect">
            <a:avLst/>
          </a:prstGeom>
          <a:noFill/>
          <a:ln>
            <a:noFill/>
          </a:ln>
        </p:spPr>
      </p:pic>
      <p:sp>
        <p:nvSpPr>
          <p:cNvPr id="281" name="Shape 281"/>
          <p:cNvSpPr txBox="1"/>
          <p:nvPr/>
        </p:nvSpPr>
        <p:spPr>
          <a:xfrm>
            <a:off x="5071234" y="992886"/>
            <a:ext cx="3462226" cy="553998"/>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100">
                <a:solidFill>
                  <a:schemeClr val="dk1"/>
                </a:solidFill>
                <a:latin typeface="Calibri"/>
                <a:ea typeface="Calibri"/>
                <a:cs typeface="Calibri"/>
                <a:sym typeface="Calibri"/>
              </a:rPr>
              <a:t>Wait consensus </a:t>
            </a:r>
            <a:r>
              <a:rPr lang="en" sz="1100">
                <a:solidFill>
                  <a:schemeClr val="dk1"/>
                </a:solidFill>
                <a:latin typeface="Calibri"/>
                <a:ea typeface="Calibri"/>
                <a:cs typeface="Calibri"/>
                <a:sym typeface="Calibri"/>
              </a:rPr>
              <a:t>– Time an input request spent on waiting consensus to start</a:t>
            </a:r>
            <a:endParaRPr sz="1100"/>
          </a:p>
          <a:p>
            <a:pPr indent="0" lvl="0" marL="0" marR="0" rtl="0" algn="l">
              <a:spcBef>
                <a:spcPts val="0"/>
              </a:spcBef>
              <a:spcAft>
                <a:spcPts val="0"/>
              </a:spcAft>
              <a:buNone/>
            </a:pPr>
            <a:r>
              <a:rPr b="1" lang="en" sz="1100">
                <a:solidFill>
                  <a:schemeClr val="dk1"/>
                </a:solidFill>
                <a:latin typeface="Calibri"/>
                <a:ea typeface="Calibri"/>
                <a:cs typeface="Calibri"/>
                <a:sym typeface="Calibri"/>
              </a:rPr>
              <a:t>Actual Consensus </a:t>
            </a:r>
            <a:r>
              <a:rPr lang="en" sz="1100">
                <a:solidFill>
                  <a:schemeClr val="dk1"/>
                </a:solidFill>
                <a:latin typeface="Calibri"/>
                <a:ea typeface="Calibri"/>
                <a:cs typeface="Calibri"/>
                <a:sym typeface="Calibri"/>
              </a:rPr>
              <a:t>– Time spent on running consensus</a:t>
            </a:r>
            <a:endParaRPr sz="1100"/>
          </a:p>
        </p:txBody>
      </p:sp>
      <p:sp>
        <p:nvSpPr>
          <p:cNvPr id="282" name="Shape 282"/>
          <p:cNvSpPr txBox="1"/>
          <p:nvPr/>
        </p:nvSpPr>
        <p:spPr>
          <a:xfrm>
            <a:off x="4738912" y="3742248"/>
            <a:ext cx="3794548" cy="1107996"/>
          </a:xfrm>
          <a:prstGeom prst="rect">
            <a:avLst/>
          </a:prstGeom>
          <a:noFill/>
          <a:ln>
            <a:noFill/>
          </a:ln>
        </p:spPr>
        <p:txBody>
          <a:bodyPr anchorCtr="0" anchor="t" bIns="34275" lIns="68575" spcFirstLastPara="1" rIns="68575" wrap="square" tIns="34275">
            <a:noAutofit/>
          </a:bodyPr>
          <a:lstStyle/>
          <a:p>
            <a:pPr indent="-215900" lvl="0" marL="215900" marR="0" rtl="0" algn="l">
              <a:spcBef>
                <a:spcPts val="0"/>
              </a:spcBef>
              <a:spcAft>
                <a:spcPts val="0"/>
              </a:spcAft>
              <a:buClr>
                <a:schemeClr val="dk1"/>
              </a:buClr>
              <a:buSzPts val="1400"/>
              <a:buFont typeface="Arial"/>
              <a:buChar char="•"/>
            </a:pPr>
            <a:r>
              <a:rPr lang="en" sz="1400">
                <a:solidFill>
                  <a:schemeClr val="dk1"/>
                </a:solidFill>
                <a:latin typeface="Calibri"/>
                <a:ea typeface="Calibri"/>
                <a:cs typeface="Calibri"/>
                <a:sym typeface="Calibri"/>
              </a:rPr>
              <a:t>APUS is one round protocol whereas DARE is two round protocol</a:t>
            </a:r>
            <a:endParaRPr sz="1100"/>
          </a:p>
          <a:p>
            <a:pPr indent="-215900" lvl="0" marL="215900" marR="0" rtl="0" algn="l">
              <a:spcBef>
                <a:spcPts val="0"/>
              </a:spcBef>
              <a:spcAft>
                <a:spcPts val="0"/>
              </a:spcAft>
              <a:buClr>
                <a:schemeClr val="dk1"/>
              </a:buClr>
              <a:buSzPts val="1400"/>
              <a:buFont typeface="Arial"/>
              <a:buChar char="•"/>
            </a:pPr>
            <a:r>
              <a:rPr lang="en" sz="1400">
                <a:solidFill>
                  <a:schemeClr val="dk1"/>
                </a:solidFill>
                <a:latin typeface="Calibri"/>
                <a:ea typeface="Calibri"/>
                <a:cs typeface="Calibri"/>
                <a:sym typeface="Calibri"/>
              </a:rPr>
              <a:t>DARE maintains a global variable for backups and thus serializes the consensus requests</a:t>
            </a:r>
            <a:endParaRPr sz="1100"/>
          </a:p>
          <a:p>
            <a:pPr indent="-127000" lvl="0" marL="215900" marR="0" rtl="0" algn="l">
              <a:spcBef>
                <a:spcPts val="0"/>
              </a:spcBef>
              <a:spcAft>
                <a:spcPts val="0"/>
              </a:spcAft>
              <a:buClr>
                <a:schemeClr val="dk1"/>
              </a:buClr>
              <a:buSzPts val="1400"/>
              <a:buFont typeface="Arial"/>
              <a:buNone/>
            </a:pPr>
            <a:r>
              <a:t/>
            </a:r>
            <a:endParaRPr sz="1400">
              <a:solidFill>
                <a:schemeClr val="dk1"/>
              </a:solidFill>
              <a:latin typeface="Calibri"/>
              <a:ea typeface="Calibri"/>
              <a:cs typeface="Calibri"/>
              <a:sym typeface="Calibri"/>
            </a:endParaRPr>
          </a:p>
        </p:txBody>
      </p:sp>
      <p:sp>
        <p:nvSpPr>
          <p:cNvPr id="283" name="Shape 283"/>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Shape 288"/>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dk1"/>
              </a:buClr>
              <a:buSzPts val="3300"/>
              <a:buFont typeface="Calibri"/>
              <a:buNone/>
            </a:pPr>
            <a:r>
              <a:rPr b="0" i="0" lang="en" sz="3300" u="none" cap="none" strike="noStrike">
                <a:solidFill>
                  <a:schemeClr val="dk1"/>
                </a:solidFill>
                <a:latin typeface="Calibri"/>
                <a:ea typeface="Calibri"/>
                <a:cs typeface="Calibri"/>
                <a:sym typeface="Calibri"/>
              </a:rPr>
              <a:t>Throughput Comparison</a:t>
            </a:r>
            <a:endParaRPr sz="1100"/>
          </a:p>
        </p:txBody>
      </p:sp>
      <p:pic>
        <p:nvPicPr>
          <p:cNvPr id="289" name="Shape 289"/>
          <p:cNvPicPr preferRelativeResize="0"/>
          <p:nvPr>
            <p:ph idx="1" type="body"/>
          </p:nvPr>
        </p:nvPicPr>
        <p:blipFill rotWithShape="1">
          <a:blip r:embed="rId3">
            <a:alphaModFix/>
          </a:blip>
          <a:srcRect b="0" l="0" r="0" t="0"/>
          <a:stretch/>
        </p:blipFill>
        <p:spPr>
          <a:xfrm>
            <a:off x="1719263" y="1017866"/>
            <a:ext cx="5184457" cy="3213224"/>
          </a:xfrm>
          <a:prstGeom prst="rect">
            <a:avLst/>
          </a:prstGeom>
          <a:noFill/>
          <a:ln>
            <a:noFill/>
          </a:ln>
        </p:spPr>
      </p:pic>
      <p:sp>
        <p:nvSpPr>
          <p:cNvPr id="290" name="Shape 290"/>
          <p:cNvSpPr txBox="1"/>
          <p:nvPr/>
        </p:nvSpPr>
        <p:spPr>
          <a:xfrm>
            <a:off x="1920240" y="4244806"/>
            <a:ext cx="5569361" cy="807913"/>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2400">
                <a:solidFill>
                  <a:schemeClr val="dk1"/>
                </a:solidFill>
                <a:latin typeface="Calibri"/>
                <a:ea typeface="Calibri"/>
                <a:cs typeface="Calibri"/>
                <a:sym typeface="Calibri"/>
              </a:rPr>
              <a:t>Small overhead over non-replicated version</a:t>
            </a:r>
            <a:endParaRPr sz="1100"/>
          </a:p>
          <a:p>
            <a:pPr indent="0" lvl="0" marL="0" marR="0" rtl="0" algn="ctr">
              <a:spcBef>
                <a:spcPts val="0"/>
              </a:spcBef>
              <a:spcAft>
                <a:spcPts val="0"/>
              </a:spcAft>
              <a:buNone/>
            </a:pPr>
            <a:r>
              <a:rPr lang="en" sz="2400">
                <a:solidFill>
                  <a:schemeClr val="dk1"/>
                </a:solidFill>
                <a:latin typeface="Calibri"/>
                <a:ea typeface="Calibri"/>
                <a:cs typeface="Calibri"/>
                <a:sym typeface="Calibri"/>
              </a:rPr>
              <a:t>@@RDMA rocks @@</a:t>
            </a:r>
            <a:endParaRPr sz="1100"/>
          </a:p>
        </p:txBody>
      </p:sp>
      <p:sp>
        <p:nvSpPr>
          <p:cNvPr id="291" name="Shape 291"/>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Shape 296"/>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dk1"/>
              </a:buClr>
              <a:buSzPts val="3300"/>
              <a:buFont typeface="Calibri"/>
              <a:buNone/>
            </a:pPr>
            <a:r>
              <a:rPr b="0" i="0" lang="en" sz="3300" u="none" cap="none" strike="noStrike">
                <a:solidFill>
                  <a:schemeClr val="dk1"/>
                </a:solidFill>
                <a:latin typeface="Calibri"/>
                <a:ea typeface="Calibri"/>
                <a:cs typeface="Calibri"/>
                <a:sym typeface="Calibri"/>
              </a:rPr>
              <a:t>Thoughts</a:t>
            </a:r>
            <a:endParaRPr sz="1100"/>
          </a:p>
        </p:txBody>
      </p:sp>
      <p:sp>
        <p:nvSpPr>
          <p:cNvPr id="297" name="Shape 297"/>
          <p:cNvSpPr txBox="1"/>
          <p:nvPr>
            <p:ph idx="1" type="body"/>
          </p:nvPr>
        </p:nvSpPr>
        <p:spPr>
          <a:xfrm>
            <a:off x="628650" y="1369219"/>
            <a:ext cx="4236741" cy="3263504"/>
          </a:xfrm>
          <a:prstGeom prst="rect">
            <a:avLst/>
          </a:prstGeom>
          <a:noFill/>
          <a:ln>
            <a:noFill/>
          </a:ln>
        </p:spPr>
        <p:txBody>
          <a:bodyPr anchorCtr="0" anchor="t" bIns="34275" lIns="68575" spcFirstLastPara="1" rIns="68575" wrap="square" tIns="34275">
            <a:noAutofit/>
          </a:bodyPr>
          <a:lstStyle/>
          <a:p>
            <a:pPr indent="-184150" lvl="0" marL="177800" marR="0" rtl="0" algn="l">
              <a:lnSpc>
                <a:spcPct val="70000"/>
              </a:lnSpc>
              <a:spcBef>
                <a:spcPts val="0"/>
              </a:spcBef>
              <a:spcAft>
                <a:spcPts val="0"/>
              </a:spcAft>
              <a:buClr>
                <a:schemeClr val="dk1"/>
              </a:buClr>
              <a:buSzPts val="1500"/>
              <a:buFont typeface="Arial"/>
              <a:buChar char="•"/>
            </a:pPr>
            <a:r>
              <a:rPr b="0" i="0" lang="en" sz="1500" u="none" cap="none" strike="noStrike">
                <a:solidFill>
                  <a:schemeClr val="dk1"/>
                </a:solidFill>
                <a:latin typeface="Calibri"/>
                <a:ea typeface="Calibri"/>
                <a:cs typeface="Calibri"/>
                <a:sym typeface="Calibri"/>
              </a:rPr>
              <a:t>What about congestion</a:t>
            </a:r>
            <a:endParaRPr sz="1100"/>
          </a:p>
          <a:p>
            <a:pPr indent="-184150" lvl="1" marL="520700" marR="0" rtl="0" algn="l">
              <a:lnSpc>
                <a:spcPct val="70000"/>
              </a:lnSpc>
              <a:spcBef>
                <a:spcPts val="400"/>
              </a:spcBef>
              <a:spcAft>
                <a:spcPts val="0"/>
              </a:spcAft>
              <a:buClr>
                <a:schemeClr val="dk1"/>
              </a:buClr>
              <a:buSzPts val="1300"/>
              <a:buFont typeface="Arial"/>
              <a:buChar char="•"/>
            </a:pPr>
            <a:r>
              <a:rPr b="0" i="0" lang="en" sz="1300" u="none" cap="none" strike="noStrike">
                <a:solidFill>
                  <a:schemeClr val="dk1"/>
                </a:solidFill>
                <a:latin typeface="Calibri"/>
                <a:ea typeface="Calibri"/>
                <a:cs typeface="Calibri"/>
                <a:sym typeface="Calibri"/>
              </a:rPr>
              <a:t>How do you evaluate congestion</a:t>
            </a:r>
            <a:endParaRPr sz="1100"/>
          </a:p>
          <a:p>
            <a:pPr indent="-184150" lvl="0" marL="177800" marR="0" rtl="0" algn="l">
              <a:lnSpc>
                <a:spcPct val="70000"/>
              </a:lnSpc>
              <a:spcBef>
                <a:spcPts val="800"/>
              </a:spcBef>
              <a:spcAft>
                <a:spcPts val="0"/>
              </a:spcAft>
              <a:buClr>
                <a:schemeClr val="dk1"/>
              </a:buClr>
              <a:buSzPts val="1500"/>
              <a:buFont typeface="Arial"/>
              <a:buChar char="•"/>
            </a:pPr>
            <a:r>
              <a:rPr b="0" i="0" lang="en" sz="1500" u="none" cap="none" strike="noStrike">
                <a:solidFill>
                  <a:schemeClr val="dk1"/>
                </a:solidFill>
                <a:latin typeface="Calibri"/>
                <a:ea typeface="Calibri"/>
                <a:cs typeface="Calibri"/>
                <a:sym typeface="Calibri"/>
              </a:rPr>
              <a:t>RDMA issues</a:t>
            </a:r>
            <a:endParaRPr sz="1100"/>
          </a:p>
          <a:p>
            <a:pPr indent="-184150" lvl="1" marL="520700" marR="0" rtl="0" algn="l">
              <a:lnSpc>
                <a:spcPct val="70000"/>
              </a:lnSpc>
              <a:spcBef>
                <a:spcPts val="400"/>
              </a:spcBef>
              <a:spcAft>
                <a:spcPts val="0"/>
              </a:spcAft>
              <a:buClr>
                <a:schemeClr val="dk1"/>
              </a:buClr>
              <a:buSzPts val="1300"/>
              <a:buFont typeface="Arial"/>
              <a:buChar char="•"/>
            </a:pPr>
            <a:r>
              <a:rPr b="0" i="0" lang="en" sz="1300" u="none" cap="none" strike="noStrike">
                <a:solidFill>
                  <a:schemeClr val="dk1"/>
                </a:solidFill>
                <a:latin typeface="Calibri"/>
                <a:ea typeface="Calibri"/>
                <a:cs typeface="Calibri"/>
                <a:sym typeface="Calibri"/>
              </a:rPr>
              <a:t>Prone to deadlocks</a:t>
            </a:r>
            <a:endParaRPr sz="1100"/>
          </a:p>
          <a:p>
            <a:pPr indent="-184150" lvl="0" marL="177800" marR="0" rtl="0" algn="l">
              <a:lnSpc>
                <a:spcPct val="70000"/>
              </a:lnSpc>
              <a:spcBef>
                <a:spcPts val="800"/>
              </a:spcBef>
              <a:spcAft>
                <a:spcPts val="0"/>
              </a:spcAft>
              <a:buClr>
                <a:schemeClr val="dk1"/>
              </a:buClr>
              <a:buSzPts val="1500"/>
              <a:buFont typeface="Arial"/>
              <a:buChar char="•"/>
            </a:pPr>
            <a:r>
              <a:rPr b="0" i="0" lang="en" sz="1500" u="none" cap="none" strike="noStrike">
                <a:solidFill>
                  <a:schemeClr val="dk1"/>
                </a:solidFill>
                <a:latin typeface="Calibri"/>
                <a:ea typeface="Calibri"/>
                <a:cs typeface="Calibri"/>
                <a:sym typeface="Calibri"/>
              </a:rPr>
              <a:t>What happens during checkpointing</a:t>
            </a:r>
            <a:r>
              <a:rPr b="0" i="0" lang="en" sz="1500" u="none" cap="none" strike="noStrike">
                <a:solidFill>
                  <a:schemeClr val="dk1"/>
                </a:solidFill>
                <a:latin typeface="Calibri"/>
                <a:ea typeface="Calibri"/>
                <a:cs typeface="Calibri"/>
                <a:sym typeface="Calibri"/>
              </a:rPr>
              <a:t> and leader election</a:t>
            </a:r>
            <a:endParaRPr sz="1100"/>
          </a:p>
          <a:p>
            <a:pPr indent="-184150" lvl="1" marL="520700" marR="0" rtl="0" algn="l">
              <a:lnSpc>
                <a:spcPct val="70000"/>
              </a:lnSpc>
              <a:spcBef>
                <a:spcPts val="400"/>
              </a:spcBef>
              <a:spcAft>
                <a:spcPts val="0"/>
              </a:spcAft>
              <a:buClr>
                <a:schemeClr val="dk1"/>
              </a:buClr>
              <a:buSzPts val="1300"/>
              <a:buFont typeface="Arial"/>
              <a:buChar char="•"/>
            </a:pPr>
            <a:r>
              <a:rPr lang="en" sz="1300"/>
              <a:t>Manifest as failures</a:t>
            </a:r>
            <a:endParaRPr sz="1100"/>
          </a:p>
          <a:p>
            <a:pPr indent="-184150" lvl="0" marL="177800" marR="0" rtl="0" algn="l">
              <a:lnSpc>
                <a:spcPct val="70000"/>
              </a:lnSpc>
              <a:spcBef>
                <a:spcPts val="800"/>
              </a:spcBef>
              <a:spcAft>
                <a:spcPts val="0"/>
              </a:spcAft>
              <a:buClr>
                <a:schemeClr val="dk1"/>
              </a:buClr>
              <a:buSzPts val="1500"/>
              <a:buFont typeface="Arial"/>
              <a:buChar char="•"/>
            </a:pPr>
            <a:r>
              <a:rPr b="0" i="0" lang="en" sz="1500" u="none" cap="none" strike="noStrike">
                <a:solidFill>
                  <a:schemeClr val="dk1"/>
                </a:solidFill>
                <a:latin typeface="Calibri"/>
                <a:ea typeface="Calibri"/>
                <a:cs typeface="Calibri"/>
                <a:sym typeface="Calibri"/>
              </a:rPr>
              <a:t>Is it really plug and play</a:t>
            </a:r>
            <a:endParaRPr b="0" i="0" sz="1500" u="none" cap="none" strike="noStrike">
              <a:solidFill>
                <a:schemeClr val="dk1"/>
              </a:solidFill>
              <a:latin typeface="Calibri"/>
              <a:ea typeface="Calibri"/>
              <a:cs typeface="Calibri"/>
              <a:sym typeface="Calibri"/>
            </a:endParaRPr>
          </a:p>
          <a:p>
            <a:pPr indent="-184150" lvl="0" marL="177800" marR="0" rtl="0" algn="l">
              <a:lnSpc>
                <a:spcPct val="70000"/>
              </a:lnSpc>
              <a:spcBef>
                <a:spcPts val="800"/>
              </a:spcBef>
              <a:spcAft>
                <a:spcPts val="0"/>
              </a:spcAft>
              <a:buClr>
                <a:schemeClr val="dk1"/>
              </a:buClr>
              <a:buSzPts val="1500"/>
              <a:buFont typeface="Arial"/>
              <a:buChar char="•"/>
            </a:pPr>
            <a:r>
              <a:rPr b="0" i="0" lang="en" sz="1500" u="none" cap="none" strike="noStrike">
                <a:solidFill>
                  <a:schemeClr val="dk1"/>
                </a:solidFill>
                <a:latin typeface="Calibri"/>
                <a:ea typeface="Calibri"/>
                <a:cs typeface="Calibri"/>
                <a:sym typeface="Calibri"/>
              </a:rPr>
              <a:t>RoCE2 Vs Infiniband</a:t>
            </a:r>
            <a:endParaRPr b="0" i="0" sz="1500" u="none" cap="none" strike="noStrike">
              <a:solidFill>
                <a:schemeClr val="dk1"/>
              </a:solidFill>
              <a:latin typeface="Calibri"/>
              <a:ea typeface="Calibri"/>
              <a:cs typeface="Calibri"/>
              <a:sym typeface="Calibri"/>
            </a:endParaRPr>
          </a:p>
          <a:p>
            <a:pPr indent="-184150" lvl="0" marL="177800" marR="0" rtl="0" algn="l">
              <a:lnSpc>
                <a:spcPct val="70000"/>
              </a:lnSpc>
              <a:spcBef>
                <a:spcPts val="800"/>
              </a:spcBef>
              <a:spcAft>
                <a:spcPts val="0"/>
              </a:spcAft>
              <a:buClr>
                <a:schemeClr val="dk1"/>
              </a:buClr>
              <a:buSzPts val="1500"/>
              <a:buFont typeface="Arial"/>
              <a:buChar char="•"/>
            </a:pPr>
            <a:r>
              <a:rPr b="0" i="0" lang="en" sz="1500" u="none" cap="none" strike="noStrike">
                <a:solidFill>
                  <a:schemeClr val="dk1"/>
                </a:solidFill>
                <a:latin typeface="Calibri"/>
                <a:ea typeface="Calibri"/>
                <a:cs typeface="Calibri"/>
                <a:sym typeface="Calibri"/>
              </a:rPr>
              <a:t>Other Issues </a:t>
            </a:r>
            <a:endParaRPr sz="1100"/>
          </a:p>
        </p:txBody>
      </p:sp>
      <p:pic>
        <p:nvPicPr>
          <p:cNvPr id="298" name="Shape 298"/>
          <p:cNvPicPr preferRelativeResize="0"/>
          <p:nvPr/>
        </p:nvPicPr>
        <p:blipFill rotWithShape="1">
          <a:blip r:embed="rId3">
            <a:alphaModFix/>
          </a:blip>
          <a:srcRect b="0" l="0" r="0" t="0"/>
          <a:stretch/>
        </p:blipFill>
        <p:spPr>
          <a:xfrm>
            <a:off x="5791690" y="718456"/>
            <a:ext cx="2621110" cy="1774633"/>
          </a:xfrm>
          <a:prstGeom prst="rect">
            <a:avLst/>
          </a:prstGeom>
          <a:noFill/>
          <a:ln>
            <a:noFill/>
          </a:ln>
        </p:spPr>
      </p:pic>
      <p:pic>
        <p:nvPicPr>
          <p:cNvPr id="299" name="Shape 299"/>
          <p:cNvPicPr preferRelativeResize="0"/>
          <p:nvPr/>
        </p:nvPicPr>
        <p:blipFill rotWithShape="1">
          <a:blip r:embed="rId4">
            <a:alphaModFix/>
          </a:blip>
          <a:srcRect b="0" l="0" r="0" t="6627"/>
          <a:stretch/>
        </p:blipFill>
        <p:spPr>
          <a:xfrm>
            <a:off x="4967941" y="2493088"/>
            <a:ext cx="3728960" cy="2240836"/>
          </a:xfrm>
          <a:prstGeom prst="rect">
            <a:avLst/>
          </a:prstGeom>
          <a:noFill/>
          <a:ln>
            <a:noFill/>
          </a:ln>
        </p:spPr>
      </p:pic>
      <p:sp>
        <p:nvSpPr>
          <p:cNvPr id="300" name="Shape 300"/>
          <p:cNvSpPr txBox="1"/>
          <p:nvPr/>
        </p:nvSpPr>
        <p:spPr>
          <a:xfrm>
            <a:off x="4481701" y="4676075"/>
            <a:ext cx="46026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chemeClr val="dk1"/>
                </a:solidFill>
                <a:latin typeface="Calibri"/>
                <a:ea typeface="Calibri"/>
                <a:cs typeface="Calibri"/>
                <a:sym typeface="Calibri"/>
              </a:rPr>
              <a:t>C. Guo et. Al. “RDMA over Commodity Ethernet at Scale”</a:t>
            </a:r>
            <a:endParaRPr sz="1100"/>
          </a:p>
        </p:txBody>
      </p:sp>
      <p:sp>
        <p:nvSpPr>
          <p:cNvPr id="301" name="Shape 301"/>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Shape 306"/>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Efficient Memory Disaggregation with Infiniswap</a:t>
            </a:r>
            <a:endParaRPr/>
          </a:p>
          <a:p>
            <a:pPr indent="0" lvl="0" marL="0">
              <a:spcBef>
                <a:spcPts val="0"/>
              </a:spcBef>
              <a:spcAft>
                <a:spcPts val="0"/>
              </a:spcAft>
              <a:buNone/>
            </a:pPr>
            <a:r>
              <a:rPr b="0" lang="en" sz="1400"/>
              <a:t>Juncheng Gu, Youngmoon Lee, Yiwen Zhang, Mosharaf Chowdhury, and Kang G. Shin, University of Michigan</a:t>
            </a:r>
            <a:endParaRPr b="0" sz="1400"/>
          </a:p>
          <a:p>
            <a:pPr indent="0" lvl="0" marL="0">
              <a:spcBef>
                <a:spcPts val="0"/>
              </a:spcBef>
              <a:spcAft>
                <a:spcPts val="0"/>
              </a:spcAft>
              <a:buNone/>
            </a:pPr>
            <a:r>
              <a:t/>
            </a:r>
            <a:endParaRPr b="0" sz="1400"/>
          </a:p>
          <a:p>
            <a:pPr indent="0" lvl="0" marL="0">
              <a:spcBef>
                <a:spcPts val="0"/>
              </a:spcBef>
              <a:spcAft>
                <a:spcPts val="0"/>
              </a:spcAft>
              <a:buNone/>
            </a:pPr>
            <a:r>
              <a:t/>
            </a:r>
            <a:endParaRPr b="0" sz="1400"/>
          </a:p>
          <a:p>
            <a:pPr indent="0" lvl="0" marL="0">
              <a:spcBef>
                <a:spcPts val="0"/>
              </a:spcBef>
              <a:spcAft>
                <a:spcPts val="0"/>
              </a:spcAft>
              <a:buNone/>
            </a:pPr>
            <a:r>
              <a:t/>
            </a:r>
            <a:endParaRPr b="0" sz="1400"/>
          </a:p>
          <a:p>
            <a:pPr indent="0" lvl="0" marL="0">
              <a:spcBef>
                <a:spcPts val="0"/>
              </a:spcBef>
              <a:spcAft>
                <a:spcPts val="0"/>
              </a:spcAft>
              <a:buNone/>
            </a:pPr>
            <a:r>
              <a:rPr b="0" lang="en" sz="1400"/>
              <a:t>Presenter: Shivam Bharuka</a:t>
            </a:r>
            <a:endParaRPr b="0" sz="1400"/>
          </a:p>
          <a:p>
            <a:pPr indent="0" lvl="0" marL="0" rtl="0">
              <a:spcBef>
                <a:spcPts val="0"/>
              </a:spcBef>
              <a:spcAft>
                <a:spcPts val="0"/>
              </a:spcAft>
              <a:buNone/>
            </a:pPr>
            <a:r>
              <a:t/>
            </a:r>
            <a:endParaRPr/>
          </a:p>
        </p:txBody>
      </p:sp>
      <p:sp>
        <p:nvSpPr>
          <p:cNvPr id="307" name="Shape 30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Shape 31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101: Paging</a:t>
            </a:r>
            <a:endParaRPr/>
          </a:p>
        </p:txBody>
      </p:sp>
      <p:sp>
        <p:nvSpPr>
          <p:cNvPr id="313" name="Shape 313"/>
          <p:cNvSpPr txBox="1"/>
          <p:nvPr>
            <p:ph idx="1" type="body"/>
          </p:nvPr>
        </p:nvSpPr>
        <p:spPr>
          <a:xfrm>
            <a:off x="729450" y="2078875"/>
            <a:ext cx="5502600" cy="2712000"/>
          </a:xfrm>
          <a:prstGeom prst="rect">
            <a:avLst/>
          </a:prstGeom>
        </p:spPr>
        <p:txBody>
          <a:bodyPr anchorCtr="0" anchor="t" bIns="91425" lIns="91425" spcFirstLastPara="1" rIns="91425" wrap="square" tIns="91425">
            <a:noAutofit/>
          </a:bodyPr>
          <a:lstStyle/>
          <a:p>
            <a:pPr indent="-311150" lvl="0" marL="457200" rtl="0">
              <a:lnSpc>
                <a:spcPct val="150000"/>
              </a:lnSpc>
              <a:spcBef>
                <a:spcPts val="0"/>
              </a:spcBef>
              <a:spcAft>
                <a:spcPts val="0"/>
              </a:spcAft>
              <a:buSzPts val="1300"/>
              <a:buChar char="●"/>
            </a:pPr>
            <a:r>
              <a:rPr lang="en"/>
              <a:t>Operating System exposes larger address space than physically possible</a:t>
            </a:r>
            <a:endParaRPr/>
          </a:p>
          <a:p>
            <a:pPr indent="-311150" lvl="0" marL="457200" rtl="0">
              <a:lnSpc>
                <a:spcPct val="150000"/>
              </a:lnSpc>
              <a:spcBef>
                <a:spcPts val="0"/>
              </a:spcBef>
              <a:spcAft>
                <a:spcPts val="0"/>
              </a:spcAft>
              <a:buSzPts val="1300"/>
              <a:buChar char="●"/>
            </a:pPr>
            <a:r>
              <a:rPr lang="en"/>
              <a:t>Paging-In: When applications addresses a page which is not present in memory then VMM (Virtual Memory Manager) brings that page back into the memory</a:t>
            </a:r>
            <a:endParaRPr/>
          </a:p>
          <a:p>
            <a:pPr indent="-311150" lvl="0" marL="457200" rtl="0">
              <a:lnSpc>
                <a:spcPct val="150000"/>
              </a:lnSpc>
              <a:spcBef>
                <a:spcPts val="0"/>
              </a:spcBef>
              <a:spcAft>
                <a:spcPts val="0"/>
              </a:spcAft>
              <a:buSzPts val="1300"/>
              <a:buChar char="●"/>
            </a:pPr>
            <a:r>
              <a:rPr lang="en"/>
              <a:t>Paging-Out: VMM may need to page out pages to make space for the new page during page-in</a:t>
            </a:r>
            <a:endParaRPr/>
          </a:p>
          <a:p>
            <a:pPr indent="-298450" lvl="1" marL="914400" rtl="0">
              <a:lnSpc>
                <a:spcPct val="150000"/>
              </a:lnSpc>
              <a:spcBef>
                <a:spcPts val="0"/>
              </a:spcBef>
              <a:spcAft>
                <a:spcPts val="0"/>
              </a:spcAft>
              <a:buSzPts val="1100"/>
              <a:buChar char="○"/>
            </a:pPr>
            <a:r>
              <a:rPr lang="en"/>
              <a:t>It uses a block device known as the swap space located on disk</a:t>
            </a:r>
            <a:endParaRPr/>
          </a:p>
        </p:txBody>
      </p:sp>
      <p:sp>
        <p:nvSpPr>
          <p:cNvPr id="314" name="Shape 31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315" name="Shape 315"/>
          <p:cNvSpPr/>
          <p:nvPr/>
        </p:nvSpPr>
        <p:spPr>
          <a:xfrm>
            <a:off x="6377925" y="3997225"/>
            <a:ext cx="1528500" cy="793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lgn="ctr">
              <a:spcBef>
                <a:spcPts val="0"/>
              </a:spcBef>
              <a:spcAft>
                <a:spcPts val="0"/>
              </a:spcAft>
              <a:buNone/>
            </a:pPr>
            <a:r>
              <a:rPr lang="en" sz="1200">
                <a:latin typeface="Lato"/>
                <a:ea typeface="Lato"/>
                <a:cs typeface="Lato"/>
                <a:sym typeface="Lato"/>
              </a:rPr>
              <a:t>Physical Memory</a:t>
            </a:r>
            <a:endParaRPr sz="1200">
              <a:latin typeface="Lato"/>
              <a:ea typeface="Lato"/>
              <a:cs typeface="Lato"/>
              <a:sym typeface="Lato"/>
            </a:endParaRPr>
          </a:p>
        </p:txBody>
      </p:sp>
      <p:sp>
        <p:nvSpPr>
          <p:cNvPr id="316" name="Shape 316"/>
          <p:cNvSpPr/>
          <p:nvPr/>
        </p:nvSpPr>
        <p:spPr>
          <a:xfrm>
            <a:off x="6295200" y="1475025"/>
            <a:ext cx="1528500" cy="793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a:ea typeface="Lato"/>
                <a:cs typeface="Lato"/>
                <a:sym typeface="Lato"/>
              </a:rPr>
              <a:t>VMM</a:t>
            </a:r>
            <a:endParaRPr sz="1200">
              <a:latin typeface="Lato"/>
              <a:ea typeface="Lato"/>
              <a:cs typeface="Lato"/>
              <a:sym typeface="Lato"/>
            </a:endParaRPr>
          </a:p>
        </p:txBody>
      </p:sp>
      <p:sp>
        <p:nvSpPr>
          <p:cNvPr id="317" name="Shape 317"/>
          <p:cNvSpPr/>
          <p:nvPr/>
        </p:nvSpPr>
        <p:spPr>
          <a:xfrm>
            <a:off x="7397925" y="2549988"/>
            <a:ext cx="1528500" cy="793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a:ea typeface="Lato"/>
                <a:cs typeface="Lato"/>
                <a:sym typeface="Lato"/>
              </a:rPr>
              <a:t>Swap Space</a:t>
            </a:r>
            <a:endParaRPr sz="1200">
              <a:latin typeface="Lato"/>
              <a:ea typeface="Lato"/>
              <a:cs typeface="Lato"/>
              <a:sym typeface="Lato"/>
            </a:endParaRPr>
          </a:p>
        </p:txBody>
      </p:sp>
      <p:cxnSp>
        <p:nvCxnSpPr>
          <p:cNvPr id="318" name="Shape 318"/>
          <p:cNvCxnSpPr>
            <a:stCxn id="316" idx="3"/>
            <a:endCxn id="317" idx="0"/>
          </p:cNvCxnSpPr>
          <p:nvPr/>
        </p:nvCxnSpPr>
        <p:spPr>
          <a:xfrm>
            <a:off x="7823700" y="1871775"/>
            <a:ext cx="338400" cy="678300"/>
          </a:xfrm>
          <a:prstGeom prst="straightConnector1">
            <a:avLst/>
          </a:prstGeom>
          <a:noFill/>
          <a:ln cap="flat" cmpd="sng" w="9525">
            <a:solidFill>
              <a:schemeClr val="dk2"/>
            </a:solidFill>
            <a:prstDash val="solid"/>
            <a:round/>
            <a:headEnd len="med" w="med" type="none"/>
            <a:tailEnd len="med" w="med" type="triangle"/>
          </a:ln>
        </p:spPr>
      </p:cxnSp>
      <p:sp>
        <p:nvSpPr>
          <p:cNvPr id="319" name="Shape 319"/>
          <p:cNvSpPr txBox="1"/>
          <p:nvPr/>
        </p:nvSpPr>
        <p:spPr>
          <a:xfrm>
            <a:off x="7974825" y="1792875"/>
            <a:ext cx="951600" cy="535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latin typeface="Lato"/>
                <a:ea typeface="Lato"/>
                <a:cs typeface="Lato"/>
                <a:sym typeface="Lato"/>
              </a:rPr>
              <a:t>Page is on backing store.</a:t>
            </a:r>
            <a:endParaRPr sz="1000">
              <a:latin typeface="Lato"/>
              <a:ea typeface="Lato"/>
              <a:cs typeface="Lato"/>
              <a:sym typeface="Lato"/>
            </a:endParaRPr>
          </a:p>
        </p:txBody>
      </p:sp>
      <p:cxnSp>
        <p:nvCxnSpPr>
          <p:cNvPr id="320" name="Shape 320"/>
          <p:cNvCxnSpPr>
            <a:stCxn id="317" idx="2"/>
            <a:endCxn id="315" idx="0"/>
          </p:cNvCxnSpPr>
          <p:nvPr/>
        </p:nvCxnSpPr>
        <p:spPr>
          <a:xfrm flipH="1">
            <a:off x="7142175" y="3343488"/>
            <a:ext cx="1020000" cy="653700"/>
          </a:xfrm>
          <a:prstGeom prst="straightConnector1">
            <a:avLst/>
          </a:prstGeom>
          <a:noFill/>
          <a:ln cap="flat" cmpd="sng" w="9525">
            <a:solidFill>
              <a:schemeClr val="dk2"/>
            </a:solidFill>
            <a:prstDash val="solid"/>
            <a:round/>
            <a:headEnd len="med" w="med" type="none"/>
            <a:tailEnd len="med" w="med" type="triangle"/>
          </a:ln>
        </p:spPr>
      </p:cxnSp>
      <p:sp>
        <p:nvSpPr>
          <p:cNvPr id="321" name="Shape 321"/>
          <p:cNvSpPr txBox="1"/>
          <p:nvPr/>
        </p:nvSpPr>
        <p:spPr>
          <a:xfrm>
            <a:off x="6593475" y="3399600"/>
            <a:ext cx="951600" cy="352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latin typeface="Lato"/>
                <a:ea typeface="Lato"/>
                <a:cs typeface="Lato"/>
                <a:sym typeface="Lato"/>
              </a:rPr>
              <a:t>Bring in missing page.</a:t>
            </a:r>
            <a:endParaRPr sz="1000">
              <a:latin typeface="Lato"/>
              <a:ea typeface="Lato"/>
              <a:cs typeface="Lato"/>
              <a:sym typeface="Lato"/>
            </a:endParaRPr>
          </a:p>
        </p:txBody>
      </p:sp>
      <p:cxnSp>
        <p:nvCxnSpPr>
          <p:cNvPr id="322" name="Shape 322"/>
          <p:cNvCxnSpPr>
            <a:stCxn id="315" idx="3"/>
          </p:cNvCxnSpPr>
          <p:nvPr/>
        </p:nvCxnSpPr>
        <p:spPr>
          <a:xfrm flipH="1" rot="10800000">
            <a:off x="7906425" y="3360475"/>
            <a:ext cx="470100" cy="1033500"/>
          </a:xfrm>
          <a:prstGeom prst="straightConnector1">
            <a:avLst/>
          </a:prstGeom>
          <a:noFill/>
          <a:ln cap="flat" cmpd="sng" w="9525">
            <a:solidFill>
              <a:schemeClr val="dk2"/>
            </a:solidFill>
            <a:prstDash val="solid"/>
            <a:round/>
            <a:headEnd len="med" w="med" type="none"/>
            <a:tailEnd len="med" w="med" type="triangle"/>
          </a:ln>
        </p:spPr>
      </p:cxnSp>
      <p:sp>
        <p:nvSpPr>
          <p:cNvPr id="323" name="Shape 323"/>
          <p:cNvSpPr txBox="1"/>
          <p:nvPr/>
        </p:nvSpPr>
        <p:spPr>
          <a:xfrm>
            <a:off x="8239400" y="3889475"/>
            <a:ext cx="744600" cy="535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latin typeface="Lato"/>
                <a:ea typeface="Lato"/>
                <a:cs typeface="Lato"/>
                <a:sym typeface="Lato"/>
              </a:rPr>
              <a:t>Page out to make space.</a:t>
            </a:r>
            <a:endParaRPr sz="1000">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Shape 32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Motivation</a:t>
            </a:r>
            <a:endParaRPr/>
          </a:p>
        </p:txBody>
      </p:sp>
      <p:sp>
        <p:nvSpPr>
          <p:cNvPr id="329" name="Shape 329"/>
          <p:cNvSpPr txBox="1"/>
          <p:nvPr>
            <p:ph idx="1" type="body"/>
          </p:nvPr>
        </p:nvSpPr>
        <p:spPr>
          <a:xfrm>
            <a:off x="729450" y="2078875"/>
            <a:ext cx="4203900" cy="2261100"/>
          </a:xfrm>
          <a:prstGeom prst="rect">
            <a:avLst/>
          </a:prstGeom>
        </p:spPr>
        <p:txBody>
          <a:bodyPr anchorCtr="0" anchor="t" bIns="91425" lIns="91425" spcFirstLastPara="1" rIns="91425" wrap="square" tIns="91425">
            <a:noAutofit/>
          </a:bodyPr>
          <a:lstStyle/>
          <a:p>
            <a:pPr indent="-311150" lvl="0" marL="457200" rtl="0">
              <a:lnSpc>
                <a:spcPct val="150000"/>
              </a:lnSpc>
              <a:spcBef>
                <a:spcPts val="0"/>
              </a:spcBef>
              <a:spcAft>
                <a:spcPts val="0"/>
              </a:spcAft>
              <a:buSzPts val="1300"/>
              <a:buChar char="●"/>
            </a:pPr>
            <a:r>
              <a:rPr lang="en"/>
              <a:t>A decrease in the percentage of the working set that fits in memory results in a performance degradation due to paging</a:t>
            </a:r>
            <a:endParaRPr/>
          </a:p>
          <a:p>
            <a:pPr indent="-311150" lvl="0" marL="457200">
              <a:lnSpc>
                <a:spcPct val="150000"/>
              </a:lnSpc>
              <a:spcBef>
                <a:spcPts val="0"/>
              </a:spcBef>
              <a:spcAft>
                <a:spcPts val="0"/>
              </a:spcAft>
              <a:buSzPts val="1300"/>
              <a:buChar char="●"/>
            </a:pPr>
            <a:r>
              <a:rPr lang="en"/>
              <a:t>Memory usage across nodes in a cluster is under-utilized</a:t>
            </a:r>
            <a:endParaRPr/>
          </a:p>
        </p:txBody>
      </p:sp>
      <p:pic>
        <p:nvPicPr>
          <p:cNvPr id="330" name="Shape 330"/>
          <p:cNvPicPr preferRelativeResize="0"/>
          <p:nvPr/>
        </p:nvPicPr>
        <p:blipFill>
          <a:blip r:embed="rId3">
            <a:alphaModFix/>
          </a:blip>
          <a:stretch>
            <a:fillRect/>
          </a:stretch>
        </p:blipFill>
        <p:spPr>
          <a:xfrm>
            <a:off x="4933375" y="1853850"/>
            <a:ext cx="3970050" cy="2107907"/>
          </a:xfrm>
          <a:prstGeom prst="rect">
            <a:avLst/>
          </a:prstGeom>
          <a:noFill/>
          <a:ln>
            <a:noFill/>
          </a:ln>
        </p:spPr>
      </p:pic>
      <p:sp>
        <p:nvSpPr>
          <p:cNvPr id="331" name="Shape 33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cxnSp>
        <p:nvCxnSpPr>
          <p:cNvPr id="332" name="Shape 332"/>
          <p:cNvCxnSpPr/>
          <p:nvPr/>
        </p:nvCxnSpPr>
        <p:spPr>
          <a:xfrm rot="10800000">
            <a:off x="6613025" y="1841800"/>
            <a:ext cx="147000" cy="862200"/>
          </a:xfrm>
          <a:prstGeom prst="straightConnector1">
            <a:avLst/>
          </a:prstGeom>
          <a:noFill/>
          <a:ln cap="flat" cmpd="sng" w="9525">
            <a:solidFill>
              <a:schemeClr val="dk2"/>
            </a:solidFill>
            <a:prstDash val="solid"/>
            <a:round/>
            <a:headEnd len="med" w="med" type="none"/>
            <a:tailEnd len="med" w="med" type="triangle"/>
          </a:ln>
        </p:spPr>
      </p:cxnSp>
      <p:cxnSp>
        <p:nvCxnSpPr>
          <p:cNvPr id="333" name="Shape 333"/>
          <p:cNvCxnSpPr/>
          <p:nvPr/>
        </p:nvCxnSpPr>
        <p:spPr>
          <a:xfrm rot="10800000">
            <a:off x="6691525" y="1871300"/>
            <a:ext cx="450600" cy="852300"/>
          </a:xfrm>
          <a:prstGeom prst="straightConnector1">
            <a:avLst/>
          </a:prstGeom>
          <a:noFill/>
          <a:ln cap="flat" cmpd="sng" w="9525">
            <a:solidFill>
              <a:schemeClr val="dk2"/>
            </a:solidFill>
            <a:prstDash val="solid"/>
            <a:round/>
            <a:headEnd len="med" w="med" type="none"/>
            <a:tailEnd len="med" w="med" type="triangle"/>
          </a:ln>
        </p:spPr>
      </p:cxnSp>
      <p:sp>
        <p:nvSpPr>
          <p:cNvPr id="334" name="Shape 334"/>
          <p:cNvSpPr txBox="1"/>
          <p:nvPr/>
        </p:nvSpPr>
        <p:spPr>
          <a:xfrm>
            <a:off x="5123900" y="969925"/>
            <a:ext cx="2949000" cy="852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100">
                <a:latin typeface="Lato"/>
                <a:ea typeface="Lato"/>
                <a:cs typeface="Lato"/>
                <a:sym typeface="Lato"/>
              </a:rPr>
              <a:t>Ratio is 2.4 in Facebook and 3.35 in Google more than half the time indicating more than half  of the aggregate memory remains unutilized.</a:t>
            </a:r>
            <a:endParaRPr sz="1100">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Shape 33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Solution: Remote Memory Paging</a:t>
            </a:r>
            <a:endParaRPr/>
          </a:p>
        </p:txBody>
      </p:sp>
      <p:sp>
        <p:nvSpPr>
          <p:cNvPr id="340" name="Shape 340"/>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04800" lvl="0" marL="457200" rtl="0">
              <a:lnSpc>
                <a:spcPct val="150000"/>
              </a:lnSpc>
              <a:spcBef>
                <a:spcPts val="0"/>
              </a:spcBef>
              <a:spcAft>
                <a:spcPts val="0"/>
              </a:spcAft>
              <a:buSzPts val="1200"/>
              <a:buChar char="●"/>
            </a:pPr>
            <a:r>
              <a:rPr lang="en" sz="1200"/>
              <a:t>Utilize remote memory instead of writing to disk when server runs out of memory</a:t>
            </a:r>
            <a:endParaRPr sz="1200"/>
          </a:p>
          <a:p>
            <a:pPr indent="-304800" lvl="1" marL="914400">
              <a:lnSpc>
                <a:spcPct val="150000"/>
              </a:lnSpc>
              <a:spcBef>
                <a:spcPts val="0"/>
              </a:spcBef>
              <a:spcAft>
                <a:spcPts val="0"/>
              </a:spcAft>
              <a:buSzPts val="1200"/>
              <a:buChar char="○"/>
            </a:pPr>
            <a:r>
              <a:rPr lang="en" sz="1200"/>
              <a:t>Disks are slower than memory and data intensive applications crash when servers needs to page</a:t>
            </a:r>
            <a:endParaRPr sz="1200"/>
          </a:p>
        </p:txBody>
      </p:sp>
      <p:sp>
        <p:nvSpPr>
          <p:cNvPr id="341" name="Shape 34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Shape 17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What is RDMA?</a:t>
            </a:r>
            <a:endParaRPr/>
          </a:p>
        </p:txBody>
      </p:sp>
      <p:sp>
        <p:nvSpPr>
          <p:cNvPr id="176" name="Shape 176"/>
          <p:cNvSpPr txBox="1"/>
          <p:nvPr>
            <p:ph idx="1" type="body"/>
          </p:nvPr>
        </p:nvSpPr>
        <p:spPr>
          <a:xfrm>
            <a:off x="729450" y="1961300"/>
            <a:ext cx="7688700" cy="1320000"/>
          </a:xfrm>
          <a:prstGeom prst="rect">
            <a:avLst/>
          </a:prstGeom>
        </p:spPr>
        <p:txBody>
          <a:bodyPr anchorCtr="0" anchor="t" bIns="91425" lIns="91425" spcFirstLastPara="1" rIns="91425" wrap="square" tIns="91425">
            <a:noAutofit/>
          </a:bodyPr>
          <a:lstStyle/>
          <a:p>
            <a:pPr indent="-311150" lvl="0" marL="457200" rtl="0">
              <a:lnSpc>
                <a:spcPct val="150000"/>
              </a:lnSpc>
              <a:spcBef>
                <a:spcPts val="0"/>
              </a:spcBef>
              <a:spcAft>
                <a:spcPts val="0"/>
              </a:spcAft>
              <a:buSzPts val="1300"/>
              <a:buChar char="●"/>
            </a:pPr>
            <a:r>
              <a:rPr lang="en"/>
              <a:t>Remote Direct Memory Access to move buffers between two applications across a network</a:t>
            </a:r>
            <a:endParaRPr/>
          </a:p>
          <a:p>
            <a:pPr indent="-311150" lvl="0" marL="457200" rtl="0">
              <a:lnSpc>
                <a:spcPct val="150000"/>
              </a:lnSpc>
              <a:spcBef>
                <a:spcPts val="0"/>
              </a:spcBef>
              <a:spcAft>
                <a:spcPts val="0"/>
              </a:spcAft>
              <a:buSzPts val="1300"/>
              <a:buChar char="●"/>
            </a:pPr>
            <a:r>
              <a:rPr lang="en"/>
              <a:t>Direct memory access from the memory of one computer into that of another - bypass the operating system</a:t>
            </a:r>
            <a:endParaRPr/>
          </a:p>
          <a:p>
            <a:pPr indent="-311150" lvl="0" marL="457200" rtl="0">
              <a:lnSpc>
                <a:spcPct val="150000"/>
              </a:lnSpc>
              <a:spcBef>
                <a:spcPts val="0"/>
              </a:spcBef>
              <a:spcAft>
                <a:spcPts val="0"/>
              </a:spcAft>
              <a:buSzPts val="1300"/>
              <a:buChar char="●"/>
            </a:pPr>
            <a:r>
              <a:rPr lang="en"/>
              <a:t>Zero-copy networking</a:t>
            </a:r>
            <a:endParaRPr/>
          </a:p>
        </p:txBody>
      </p:sp>
      <p:pic>
        <p:nvPicPr>
          <p:cNvPr id="177" name="Shape 177"/>
          <p:cNvPicPr preferRelativeResize="0"/>
          <p:nvPr/>
        </p:nvPicPr>
        <p:blipFill>
          <a:blip r:embed="rId3">
            <a:alphaModFix/>
          </a:blip>
          <a:stretch>
            <a:fillRect/>
          </a:stretch>
        </p:blipFill>
        <p:spPr>
          <a:xfrm>
            <a:off x="2040787" y="3281350"/>
            <a:ext cx="5414713" cy="1485363"/>
          </a:xfrm>
          <a:prstGeom prst="rect">
            <a:avLst/>
          </a:prstGeom>
          <a:noFill/>
          <a:ln>
            <a:noFill/>
          </a:ln>
        </p:spPr>
      </p:pic>
      <p:sp>
        <p:nvSpPr>
          <p:cNvPr id="178" name="Shape 178"/>
          <p:cNvSpPr txBox="1"/>
          <p:nvPr/>
        </p:nvSpPr>
        <p:spPr>
          <a:xfrm>
            <a:off x="2841546" y="4668267"/>
            <a:ext cx="2393100" cy="147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latin typeface="Lato"/>
                <a:ea typeface="Lato"/>
                <a:cs typeface="Lato"/>
                <a:sym typeface="Lato"/>
              </a:rPr>
              <a:t>Standard Network Connection</a:t>
            </a:r>
            <a:endParaRPr sz="1000">
              <a:latin typeface="Lato"/>
              <a:ea typeface="Lato"/>
              <a:cs typeface="Lato"/>
              <a:sym typeface="Lato"/>
            </a:endParaRPr>
          </a:p>
        </p:txBody>
      </p:sp>
      <p:sp>
        <p:nvSpPr>
          <p:cNvPr id="179" name="Shape 179"/>
          <p:cNvSpPr txBox="1"/>
          <p:nvPr/>
        </p:nvSpPr>
        <p:spPr>
          <a:xfrm>
            <a:off x="5787618" y="4668267"/>
            <a:ext cx="1731300" cy="147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latin typeface="Lato"/>
                <a:ea typeface="Lato"/>
                <a:cs typeface="Lato"/>
                <a:sym typeface="Lato"/>
              </a:rPr>
              <a:t>RDMA Connection</a:t>
            </a:r>
            <a:endParaRPr sz="1000">
              <a:latin typeface="Lato"/>
              <a:ea typeface="Lato"/>
              <a:cs typeface="Lato"/>
              <a:sym typeface="Lato"/>
            </a:endParaRPr>
          </a:p>
        </p:txBody>
      </p:sp>
      <p:cxnSp>
        <p:nvCxnSpPr>
          <p:cNvPr id="180" name="Shape 180"/>
          <p:cNvCxnSpPr/>
          <p:nvPr/>
        </p:nvCxnSpPr>
        <p:spPr>
          <a:xfrm flipH="1">
            <a:off x="1826008" y="3794987"/>
            <a:ext cx="381000" cy="162600"/>
          </a:xfrm>
          <a:prstGeom prst="straightConnector1">
            <a:avLst/>
          </a:prstGeom>
          <a:noFill/>
          <a:ln cap="flat" cmpd="sng" w="9525">
            <a:solidFill>
              <a:schemeClr val="dk2"/>
            </a:solidFill>
            <a:prstDash val="solid"/>
            <a:round/>
            <a:headEnd len="med" w="med" type="none"/>
            <a:tailEnd len="med" w="med" type="triangle"/>
          </a:ln>
        </p:spPr>
      </p:cxnSp>
      <p:cxnSp>
        <p:nvCxnSpPr>
          <p:cNvPr id="181" name="Shape 181"/>
          <p:cNvCxnSpPr/>
          <p:nvPr/>
        </p:nvCxnSpPr>
        <p:spPr>
          <a:xfrm rot="10800000">
            <a:off x="1844388" y="4009638"/>
            <a:ext cx="367200" cy="88500"/>
          </a:xfrm>
          <a:prstGeom prst="straightConnector1">
            <a:avLst/>
          </a:prstGeom>
          <a:noFill/>
          <a:ln cap="flat" cmpd="sng" w="9525">
            <a:solidFill>
              <a:schemeClr val="dk2"/>
            </a:solidFill>
            <a:prstDash val="solid"/>
            <a:round/>
            <a:headEnd len="med" w="med" type="none"/>
            <a:tailEnd len="med" w="med" type="triangle"/>
          </a:ln>
        </p:spPr>
      </p:cxnSp>
      <p:cxnSp>
        <p:nvCxnSpPr>
          <p:cNvPr id="182" name="Shape 182"/>
          <p:cNvCxnSpPr/>
          <p:nvPr/>
        </p:nvCxnSpPr>
        <p:spPr>
          <a:xfrm flipH="1">
            <a:off x="1844511" y="3965197"/>
            <a:ext cx="389700" cy="14700"/>
          </a:xfrm>
          <a:prstGeom prst="straightConnector1">
            <a:avLst/>
          </a:prstGeom>
          <a:noFill/>
          <a:ln cap="flat" cmpd="sng" w="9525">
            <a:solidFill>
              <a:schemeClr val="dk2"/>
            </a:solidFill>
            <a:prstDash val="solid"/>
            <a:round/>
            <a:headEnd len="med" w="med" type="none"/>
            <a:tailEnd len="med" w="med" type="triangle"/>
          </a:ln>
        </p:spPr>
      </p:cxnSp>
      <p:sp>
        <p:nvSpPr>
          <p:cNvPr id="183" name="Shape 183"/>
          <p:cNvSpPr txBox="1"/>
          <p:nvPr/>
        </p:nvSpPr>
        <p:spPr>
          <a:xfrm>
            <a:off x="729450" y="3854211"/>
            <a:ext cx="1114800" cy="1013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latin typeface="Lato"/>
                <a:ea typeface="Lato"/>
                <a:cs typeface="Lato"/>
                <a:sym typeface="Lato"/>
              </a:rPr>
              <a:t>Need to copy data between application memory and data buffers in the OS</a:t>
            </a:r>
            <a:endParaRPr sz="1000">
              <a:latin typeface="Lato"/>
              <a:ea typeface="Lato"/>
              <a:cs typeface="Lato"/>
              <a:sym typeface="Lato"/>
            </a:endParaRPr>
          </a:p>
        </p:txBody>
      </p:sp>
      <p:cxnSp>
        <p:nvCxnSpPr>
          <p:cNvPr id="184" name="Shape 184"/>
          <p:cNvCxnSpPr/>
          <p:nvPr/>
        </p:nvCxnSpPr>
        <p:spPr>
          <a:xfrm>
            <a:off x="7419276" y="3780143"/>
            <a:ext cx="280800" cy="229500"/>
          </a:xfrm>
          <a:prstGeom prst="straightConnector1">
            <a:avLst/>
          </a:prstGeom>
          <a:noFill/>
          <a:ln cap="flat" cmpd="sng" w="9525">
            <a:solidFill>
              <a:schemeClr val="dk2"/>
            </a:solidFill>
            <a:prstDash val="solid"/>
            <a:round/>
            <a:headEnd len="med" w="med" type="none"/>
            <a:tailEnd len="med" w="med" type="triangle"/>
          </a:ln>
        </p:spPr>
      </p:cxnSp>
      <p:cxnSp>
        <p:nvCxnSpPr>
          <p:cNvPr id="185" name="Shape 185"/>
          <p:cNvCxnSpPr/>
          <p:nvPr/>
        </p:nvCxnSpPr>
        <p:spPr>
          <a:xfrm flipH="1" rot="10800000">
            <a:off x="7500860" y="4105999"/>
            <a:ext cx="208500" cy="340200"/>
          </a:xfrm>
          <a:prstGeom prst="straightConnector1">
            <a:avLst/>
          </a:prstGeom>
          <a:noFill/>
          <a:ln cap="flat" cmpd="sng" w="9525">
            <a:solidFill>
              <a:schemeClr val="dk2"/>
            </a:solidFill>
            <a:prstDash val="solid"/>
            <a:round/>
            <a:headEnd len="med" w="med" type="none"/>
            <a:tailEnd len="med" w="med" type="triangle"/>
          </a:ln>
        </p:spPr>
      </p:cxnSp>
      <p:sp>
        <p:nvSpPr>
          <p:cNvPr id="186" name="Shape 186"/>
          <p:cNvSpPr txBox="1"/>
          <p:nvPr/>
        </p:nvSpPr>
        <p:spPr>
          <a:xfrm>
            <a:off x="7754675" y="3743125"/>
            <a:ext cx="1114800" cy="886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latin typeface="Lato"/>
                <a:ea typeface="Lato"/>
                <a:cs typeface="Lato"/>
                <a:sym typeface="Lato"/>
              </a:rPr>
              <a:t>NIC can transfer data directly to or from application memory.</a:t>
            </a:r>
            <a:endParaRPr sz="1000">
              <a:latin typeface="Lato"/>
              <a:ea typeface="Lato"/>
              <a:cs typeface="Lato"/>
              <a:sym typeface="Lato"/>
            </a:endParaRPr>
          </a:p>
        </p:txBody>
      </p:sp>
      <p:sp>
        <p:nvSpPr>
          <p:cNvPr id="187" name="Shape 18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sp>
        <p:nvSpPr>
          <p:cNvPr id="346" name="Shape 34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Solution: Memory Disaggregation</a:t>
            </a:r>
            <a:endParaRPr/>
          </a:p>
        </p:txBody>
      </p:sp>
      <p:sp>
        <p:nvSpPr>
          <p:cNvPr id="347" name="Shape 347"/>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nSpc>
                <a:spcPct val="150000"/>
              </a:lnSpc>
              <a:spcBef>
                <a:spcPts val="0"/>
              </a:spcBef>
              <a:spcAft>
                <a:spcPts val="0"/>
              </a:spcAft>
              <a:buSzPts val="1300"/>
              <a:buChar char="●"/>
            </a:pPr>
            <a:r>
              <a:rPr lang="en"/>
              <a:t>Memory of all the servers in a cluster is exposed as a single memory pool to all the applications running on the cluster</a:t>
            </a:r>
            <a:endParaRPr/>
          </a:p>
          <a:p>
            <a:pPr indent="-311150" lvl="0" marL="457200" rtl="0">
              <a:lnSpc>
                <a:spcPct val="150000"/>
              </a:lnSpc>
              <a:spcBef>
                <a:spcPts val="0"/>
              </a:spcBef>
              <a:spcAft>
                <a:spcPts val="0"/>
              </a:spcAft>
              <a:buSzPts val="1300"/>
              <a:buChar char="●"/>
            </a:pPr>
            <a:r>
              <a:rPr lang="en"/>
              <a:t>Prior Solution: </a:t>
            </a:r>
            <a:endParaRPr/>
          </a:p>
          <a:p>
            <a:pPr indent="-298450" lvl="1" marL="914400" rtl="0">
              <a:lnSpc>
                <a:spcPct val="150000"/>
              </a:lnSpc>
              <a:spcBef>
                <a:spcPts val="0"/>
              </a:spcBef>
              <a:spcAft>
                <a:spcPts val="0"/>
              </a:spcAft>
              <a:buSzPts val="1100"/>
              <a:buChar char="○"/>
            </a:pPr>
            <a:r>
              <a:rPr lang="en"/>
              <a:t>Centralized Controller: Serves as a bottleneck when the cluster is scaled</a:t>
            </a:r>
            <a:endParaRPr/>
          </a:p>
          <a:p>
            <a:pPr indent="-298450" lvl="1" marL="914400" rtl="0">
              <a:lnSpc>
                <a:spcPct val="150000"/>
              </a:lnSpc>
              <a:spcBef>
                <a:spcPts val="0"/>
              </a:spcBef>
              <a:spcAft>
                <a:spcPts val="0"/>
              </a:spcAft>
              <a:buSzPts val="1100"/>
              <a:buChar char="○"/>
            </a:pPr>
            <a:r>
              <a:rPr lang="en"/>
              <a:t>Required new hardware and modification to existing applications</a:t>
            </a:r>
            <a:endParaRPr/>
          </a:p>
          <a:p>
            <a:pPr indent="-311150" lvl="0" marL="457200" rtl="0">
              <a:lnSpc>
                <a:spcPct val="150000"/>
              </a:lnSpc>
              <a:spcBef>
                <a:spcPts val="0"/>
              </a:spcBef>
              <a:spcAft>
                <a:spcPts val="0"/>
              </a:spcAft>
              <a:buSzPts val="1300"/>
              <a:buChar char="●"/>
            </a:pPr>
            <a:r>
              <a:rPr lang="en"/>
              <a:t>InfiniSwap:</a:t>
            </a:r>
            <a:endParaRPr/>
          </a:p>
          <a:p>
            <a:pPr indent="-298450" lvl="1" marL="914400" rtl="0">
              <a:lnSpc>
                <a:spcPct val="150000"/>
              </a:lnSpc>
              <a:spcBef>
                <a:spcPts val="0"/>
              </a:spcBef>
              <a:spcAft>
                <a:spcPts val="0"/>
              </a:spcAft>
              <a:buSzPts val="1100"/>
              <a:buChar char="○"/>
            </a:pPr>
            <a:r>
              <a:rPr lang="en"/>
              <a:t>Decentralized structure with no central controller and no modification to hardware or applications</a:t>
            </a:r>
            <a:endParaRPr/>
          </a:p>
          <a:p>
            <a:pPr indent="-298450" lvl="1" marL="914400" rtl="0">
              <a:lnSpc>
                <a:spcPct val="150000"/>
              </a:lnSpc>
              <a:spcBef>
                <a:spcPts val="0"/>
              </a:spcBef>
              <a:spcAft>
                <a:spcPts val="0"/>
              </a:spcAft>
              <a:buSzPts val="1100"/>
              <a:buChar char="○"/>
            </a:pPr>
            <a:r>
              <a:rPr lang="en"/>
              <a:t>Perform remote memory paging over RDMA</a:t>
            </a:r>
            <a:endParaRPr/>
          </a:p>
        </p:txBody>
      </p:sp>
      <p:sp>
        <p:nvSpPr>
          <p:cNvPr id="348" name="Shape 34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sp>
        <p:nvSpPr>
          <p:cNvPr id="353" name="Shape 35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Prerequisites	</a:t>
            </a:r>
            <a:endParaRPr/>
          </a:p>
        </p:txBody>
      </p:sp>
      <p:sp>
        <p:nvSpPr>
          <p:cNvPr id="354" name="Shape 35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nSpc>
                <a:spcPct val="150000"/>
              </a:lnSpc>
              <a:spcBef>
                <a:spcPts val="0"/>
              </a:spcBef>
              <a:spcAft>
                <a:spcPts val="0"/>
              </a:spcAft>
              <a:buSzPts val="1300"/>
              <a:buChar char="●"/>
            </a:pPr>
            <a:r>
              <a:rPr lang="en"/>
              <a:t>There must be a memory imbalance so that when a node wants to swap a page then it can find available space in the cluster</a:t>
            </a:r>
            <a:endParaRPr/>
          </a:p>
          <a:p>
            <a:pPr indent="-311150" lvl="0" marL="457200">
              <a:lnSpc>
                <a:spcPct val="150000"/>
              </a:lnSpc>
              <a:spcBef>
                <a:spcPts val="0"/>
              </a:spcBef>
              <a:spcAft>
                <a:spcPts val="0"/>
              </a:spcAft>
              <a:buSzPts val="1300"/>
              <a:buChar char="●"/>
            </a:pPr>
            <a:r>
              <a:rPr lang="en"/>
              <a:t>Memory utilization at any node must remain stable over short time periods so that there is time to make placement decisions</a:t>
            </a:r>
            <a:endParaRPr/>
          </a:p>
        </p:txBody>
      </p:sp>
      <p:sp>
        <p:nvSpPr>
          <p:cNvPr id="355" name="Shape 35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sp>
        <p:nvSpPr>
          <p:cNvPr id="360" name="Shape 36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Infiniswap Architecture</a:t>
            </a:r>
            <a:endParaRPr/>
          </a:p>
        </p:txBody>
      </p:sp>
      <p:sp>
        <p:nvSpPr>
          <p:cNvPr id="361" name="Shape 361"/>
          <p:cNvSpPr txBox="1"/>
          <p:nvPr>
            <p:ph idx="1" type="body"/>
          </p:nvPr>
        </p:nvSpPr>
        <p:spPr>
          <a:xfrm>
            <a:off x="729450" y="2078875"/>
            <a:ext cx="4064700" cy="2261100"/>
          </a:xfrm>
          <a:prstGeom prst="rect">
            <a:avLst/>
          </a:prstGeom>
        </p:spPr>
        <p:txBody>
          <a:bodyPr anchorCtr="0" anchor="t" bIns="91425" lIns="91425" spcFirstLastPara="1" rIns="91425" wrap="square" tIns="91425">
            <a:noAutofit/>
          </a:bodyPr>
          <a:lstStyle/>
          <a:p>
            <a:pPr indent="-311150" lvl="0" marL="457200" rtl="0">
              <a:lnSpc>
                <a:spcPct val="150000"/>
              </a:lnSpc>
              <a:spcBef>
                <a:spcPts val="0"/>
              </a:spcBef>
              <a:spcAft>
                <a:spcPts val="0"/>
              </a:spcAft>
              <a:buSzPts val="1300"/>
              <a:buChar char="●"/>
            </a:pPr>
            <a:r>
              <a:rPr lang="en"/>
              <a:t>Infiniswap Block Device: Kernel module set as swap space</a:t>
            </a:r>
            <a:endParaRPr/>
          </a:p>
          <a:p>
            <a:pPr indent="-311150" lvl="0" marL="457200" rtl="0">
              <a:lnSpc>
                <a:spcPct val="150000"/>
              </a:lnSpc>
              <a:spcBef>
                <a:spcPts val="0"/>
              </a:spcBef>
              <a:spcAft>
                <a:spcPts val="0"/>
              </a:spcAft>
              <a:buSzPts val="1300"/>
              <a:buChar char="●"/>
            </a:pPr>
            <a:r>
              <a:rPr lang="en"/>
              <a:t>Infiniswap Daemon: User-space program that manages remotely accessible memory</a:t>
            </a:r>
            <a:endParaRPr/>
          </a:p>
          <a:p>
            <a:pPr indent="-311150" lvl="0" marL="457200" rtl="0">
              <a:lnSpc>
                <a:spcPct val="150000"/>
              </a:lnSpc>
              <a:spcBef>
                <a:spcPts val="0"/>
              </a:spcBef>
              <a:spcAft>
                <a:spcPts val="0"/>
              </a:spcAft>
              <a:buSzPts val="1300"/>
              <a:buChar char="●"/>
            </a:pPr>
            <a:r>
              <a:rPr lang="en"/>
              <a:t>Address space is partitioned into fixed size slabs</a:t>
            </a:r>
            <a:endParaRPr/>
          </a:p>
          <a:p>
            <a:pPr indent="-311150" lvl="0" marL="457200" rtl="0">
              <a:lnSpc>
                <a:spcPct val="150000"/>
              </a:lnSpc>
              <a:spcBef>
                <a:spcPts val="0"/>
              </a:spcBef>
              <a:spcAft>
                <a:spcPts val="0"/>
              </a:spcAft>
              <a:buSzPts val="1300"/>
              <a:buChar char="●"/>
            </a:pPr>
            <a:r>
              <a:rPr lang="en"/>
              <a:t>Slabs are mapped to multiple remote machines where all pages belonging to the same slab are mapped to the same remote machine</a:t>
            </a:r>
            <a:endParaRPr/>
          </a:p>
        </p:txBody>
      </p:sp>
      <p:pic>
        <p:nvPicPr>
          <p:cNvPr id="362" name="Shape 362"/>
          <p:cNvPicPr preferRelativeResize="0"/>
          <p:nvPr/>
        </p:nvPicPr>
        <p:blipFill>
          <a:blip r:embed="rId3">
            <a:alphaModFix/>
          </a:blip>
          <a:stretch>
            <a:fillRect/>
          </a:stretch>
        </p:blipFill>
        <p:spPr>
          <a:xfrm>
            <a:off x="5123850" y="1954188"/>
            <a:ext cx="3759925" cy="2695325"/>
          </a:xfrm>
          <a:prstGeom prst="rect">
            <a:avLst/>
          </a:prstGeom>
          <a:noFill/>
          <a:ln>
            <a:noFill/>
          </a:ln>
        </p:spPr>
      </p:pic>
      <p:sp>
        <p:nvSpPr>
          <p:cNvPr id="363" name="Shape 36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Shape 36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Infiniswap Block Device</a:t>
            </a:r>
            <a:endParaRPr/>
          </a:p>
        </p:txBody>
      </p:sp>
      <p:sp>
        <p:nvSpPr>
          <p:cNvPr id="369" name="Shape 369"/>
          <p:cNvSpPr txBox="1"/>
          <p:nvPr>
            <p:ph idx="1" type="body"/>
          </p:nvPr>
        </p:nvSpPr>
        <p:spPr>
          <a:xfrm>
            <a:off x="729450" y="2078875"/>
            <a:ext cx="7688700" cy="2670900"/>
          </a:xfrm>
          <a:prstGeom prst="rect">
            <a:avLst/>
          </a:prstGeom>
        </p:spPr>
        <p:txBody>
          <a:bodyPr anchorCtr="0" anchor="t" bIns="91425" lIns="91425" spcFirstLastPara="1" rIns="91425" wrap="square" tIns="91425">
            <a:noAutofit/>
          </a:bodyPr>
          <a:lstStyle/>
          <a:p>
            <a:pPr indent="-311150" lvl="0" marL="457200" rtl="0">
              <a:lnSpc>
                <a:spcPct val="150000"/>
              </a:lnSpc>
              <a:spcBef>
                <a:spcPts val="0"/>
              </a:spcBef>
              <a:spcAft>
                <a:spcPts val="0"/>
              </a:spcAft>
              <a:buSzPts val="1300"/>
              <a:buChar char="●"/>
            </a:pPr>
            <a:r>
              <a:rPr lang="en"/>
              <a:t>Exposes a block device I/O interface to the virtual memory manager (VMM)</a:t>
            </a:r>
            <a:endParaRPr/>
          </a:p>
          <a:p>
            <a:pPr indent="-311150" lvl="0" marL="457200" rtl="0">
              <a:lnSpc>
                <a:spcPct val="150000"/>
              </a:lnSpc>
              <a:spcBef>
                <a:spcPts val="0"/>
              </a:spcBef>
              <a:spcAft>
                <a:spcPts val="0"/>
              </a:spcAft>
              <a:buSzPts val="1300"/>
              <a:buChar char="●"/>
            </a:pPr>
            <a:r>
              <a:rPr lang="en"/>
              <a:t>Uses remote memory as swap space</a:t>
            </a:r>
            <a:endParaRPr/>
          </a:p>
          <a:p>
            <a:pPr indent="-311150" lvl="0" marL="457200" rtl="0">
              <a:lnSpc>
                <a:spcPct val="150000"/>
              </a:lnSpc>
              <a:spcBef>
                <a:spcPts val="0"/>
              </a:spcBef>
              <a:spcAft>
                <a:spcPts val="0"/>
              </a:spcAft>
              <a:buSzPts val="1300"/>
              <a:buChar char="●"/>
            </a:pPr>
            <a:r>
              <a:rPr lang="en"/>
              <a:t>Write Operation</a:t>
            </a:r>
            <a:endParaRPr/>
          </a:p>
          <a:p>
            <a:pPr indent="-298450" lvl="1" marL="914400" rtl="0">
              <a:lnSpc>
                <a:spcPct val="150000"/>
              </a:lnSpc>
              <a:spcBef>
                <a:spcPts val="0"/>
              </a:spcBef>
              <a:spcAft>
                <a:spcPts val="0"/>
              </a:spcAft>
              <a:buSzPts val="1100"/>
              <a:buChar char="○"/>
            </a:pPr>
            <a:r>
              <a:rPr lang="en"/>
              <a:t>If the slab is mapped to remote memory, do RDMA_WRITE to write synchronously to remote memory while writing asynchronously to local disk</a:t>
            </a:r>
            <a:endParaRPr/>
          </a:p>
          <a:p>
            <a:pPr indent="-298450" lvl="1" marL="914400" rtl="0">
              <a:lnSpc>
                <a:spcPct val="150000"/>
              </a:lnSpc>
              <a:spcBef>
                <a:spcPts val="0"/>
              </a:spcBef>
              <a:spcAft>
                <a:spcPts val="0"/>
              </a:spcAft>
              <a:buSzPts val="1100"/>
              <a:buChar char="○"/>
            </a:pPr>
            <a:r>
              <a:rPr lang="en"/>
              <a:t>If the slab is unmapped then write synchronously to local disk</a:t>
            </a:r>
            <a:endParaRPr/>
          </a:p>
          <a:p>
            <a:pPr indent="-311150" lvl="0" marL="457200" rtl="0">
              <a:lnSpc>
                <a:spcPct val="150000"/>
              </a:lnSpc>
              <a:spcBef>
                <a:spcPts val="0"/>
              </a:spcBef>
              <a:spcAft>
                <a:spcPts val="0"/>
              </a:spcAft>
              <a:buSzPts val="1300"/>
              <a:buChar char="●"/>
            </a:pPr>
            <a:r>
              <a:rPr lang="en"/>
              <a:t>Read Operation</a:t>
            </a:r>
            <a:endParaRPr/>
          </a:p>
          <a:p>
            <a:pPr indent="-298450" lvl="1" marL="914400" rtl="0">
              <a:lnSpc>
                <a:spcPct val="150000"/>
              </a:lnSpc>
              <a:spcBef>
                <a:spcPts val="0"/>
              </a:spcBef>
              <a:spcAft>
                <a:spcPts val="0"/>
              </a:spcAft>
              <a:buSzPts val="1100"/>
              <a:buChar char="○"/>
            </a:pPr>
            <a:r>
              <a:rPr lang="en"/>
              <a:t>If the slab is mapped to remote memory, do RDMA_READ to read the data</a:t>
            </a:r>
            <a:endParaRPr/>
          </a:p>
          <a:p>
            <a:pPr indent="-298450" lvl="1" marL="914400">
              <a:lnSpc>
                <a:spcPct val="150000"/>
              </a:lnSpc>
              <a:spcBef>
                <a:spcPts val="0"/>
              </a:spcBef>
              <a:spcAft>
                <a:spcPts val="0"/>
              </a:spcAft>
              <a:buSzPts val="1100"/>
              <a:buChar char="○"/>
            </a:pPr>
            <a:r>
              <a:rPr lang="en"/>
              <a:t>If the slab is unmapped, read from the disk</a:t>
            </a:r>
            <a:endParaRPr/>
          </a:p>
        </p:txBody>
      </p:sp>
      <p:sp>
        <p:nvSpPr>
          <p:cNvPr id="370" name="Shape 37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sp>
        <p:nvSpPr>
          <p:cNvPr id="375" name="Shape 375"/>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Slab Management</a:t>
            </a:r>
            <a:endParaRPr/>
          </a:p>
        </p:txBody>
      </p:sp>
      <p:sp>
        <p:nvSpPr>
          <p:cNvPr id="376" name="Shape 376"/>
          <p:cNvSpPr txBox="1"/>
          <p:nvPr>
            <p:ph idx="1" type="body"/>
          </p:nvPr>
        </p:nvSpPr>
        <p:spPr>
          <a:xfrm>
            <a:off x="272925" y="2078875"/>
            <a:ext cx="4230600" cy="2976600"/>
          </a:xfrm>
          <a:prstGeom prst="rect">
            <a:avLst/>
          </a:prstGeom>
        </p:spPr>
        <p:txBody>
          <a:bodyPr anchorCtr="0" anchor="t" bIns="91425" lIns="91425" spcFirstLastPara="1" rIns="91425" wrap="square" tIns="91425">
            <a:noAutofit/>
          </a:bodyPr>
          <a:lstStyle/>
          <a:p>
            <a:pPr indent="-311150" lvl="0" marL="457200" rtl="0">
              <a:lnSpc>
                <a:spcPct val="150000"/>
              </a:lnSpc>
              <a:spcBef>
                <a:spcPts val="0"/>
              </a:spcBef>
              <a:spcAft>
                <a:spcPts val="0"/>
              </a:spcAft>
              <a:buSzPts val="1300"/>
              <a:buChar char="●"/>
            </a:pPr>
            <a:r>
              <a:rPr lang="en"/>
              <a:t>Monitor the page activity rate of each slab and when it crosses a threshold (HotSlab), map it to a remote machine</a:t>
            </a:r>
            <a:endParaRPr/>
          </a:p>
          <a:p>
            <a:pPr indent="-311150" lvl="0" marL="457200" rtl="0">
              <a:lnSpc>
                <a:spcPct val="150000"/>
              </a:lnSpc>
              <a:spcBef>
                <a:spcPts val="0"/>
              </a:spcBef>
              <a:spcAft>
                <a:spcPts val="0"/>
              </a:spcAft>
              <a:buSzPts val="1300"/>
              <a:buChar char="●"/>
            </a:pPr>
            <a:r>
              <a:rPr lang="en"/>
              <a:t>Remote Slab Placemen</a:t>
            </a:r>
            <a:r>
              <a:rPr lang="en"/>
              <a:t>t</a:t>
            </a:r>
            <a:endParaRPr/>
          </a:p>
          <a:p>
            <a:pPr indent="-298450" lvl="1" marL="914400" marR="0" rtl="0" algn="l">
              <a:lnSpc>
                <a:spcPct val="150000"/>
              </a:lnSpc>
              <a:spcBef>
                <a:spcPts val="0"/>
              </a:spcBef>
              <a:spcAft>
                <a:spcPts val="0"/>
              </a:spcAft>
              <a:buClr>
                <a:schemeClr val="accent1"/>
              </a:buClr>
              <a:buSzPts val="1100"/>
              <a:buFont typeface="Lato"/>
              <a:buChar char="○"/>
            </a:pPr>
            <a:r>
              <a:rPr lang="en"/>
              <a:t>Minimize memory imbalance by dividing the machines into two sets: those who have any slab of this block device (M_old) and those who don’t (M_new)</a:t>
            </a:r>
            <a:endParaRPr/>
          </a:p>
          <a:p>
            <a:pPr indent="-298450" lvl="1" marL="914400" marR="0" rtl="0" algn="l">
              <a:lnSpc>
                <a:spcPct val="150000"/>
              </a:lnSpc>
              <a:spcBef>
                <a:spcPts val="0"/>
              </a:spcBef>
              <a:spcAft>
                <a:spcPts val="0"/>
              </a:spcAft>
              <a:buClr>
                <a:schemeClr val="accent1"/>
              </a:buClr>
              <a:buSzPts val="1100"/>
              <a:buFont typeface="Lato"/>
              <a:buChar char="○"/>
            </a:pPr>
            <a:r>
              <a:rPr lang="en"/>
              <a:t>Contact two InfiniSwap daemons, choosing first from M_new and then from M_old if needed</a:t>
            </a:r>
            <a:endParaRPr/>
          </a:p>
          <a:p>
            <a:pPr indent="-298450" lvl="1" marL="914400" marR="0" rtl="0" algn="l">
              <a:lnSpc>
                <a:spcPct val="150000"/>
              </a:lnSpc>
              <a:spcBef>
                <a:spcPts val="0"/>
              </a:spcBef>
              <a:spcAft>
                <a:spcPts val="0"/>
              </a:spcAft>
              <a:buClr>
                <a:schemeClr val="accent1"/>
              </a:buClr>
              <a:buSzPts val="1100"/>
              <a:buFont typeface="Lato"/>
              <a:buChar char="○"/>
            </a:pPr>
            <a:r>
              <a:rPr lang="en"/>
              <a:t>Select the one with lower memory usage</a:t>
            </a:r>
            <a:endParaRPr/>
          </a:p>
        </p:txBody>
      </p:sp>
      <p:pic>
        <p:nvPicPr>
          <p:cNvPr id="377" name="Shape 377"/>
          <p:cNvPicPr preferRelativeResize="0"/>
          <p:nvPr/>
        </p:nvPicPr>
        <p:blipFill>
          <a:blip r:embed="rId3">
            <a:alphaModFix/>
          </a:blip>
          <a:stretch>
            <a:fillRect/>
          </a:stretch>
        </p:blipFill>
        <p:spPr>
          <a:xfrm>
            <a:off x="5466525" y="2857100"/>
            <a:ext cx="3194224" cy="1750725"/>
          </a:xfrm>
          <a:prstGeom prst="rect">
            <a:avLst/>
          </a:prstGeom>
          <a:noFill/>
          <a:ln>
            <a:noFill/>
          </a:ln>
        </p:spPr>
      </p:pic>
      <p:pic>
        <p:nvPicPr>
          <p:cNvPr id="378" name="Shape 378"/>
          <p:cNvPicPr preferRelativeResize="0"/>
          <p:nvPr/>
        </p:nvPicPr>
        <p:blipFill>
          <a:blip r:embed="rId4">
            <a:alphaModFix/>
          </a:blip>
          <a:stretch>
            <a:fillRect/>
          </a:stretch>
        </p:blipFill>
        <p:spPr>
          <a:xfrm>
            <a:off x="4790775" y="1490950"/>
            <a:ext cx="4076725" cy="405750"/>
          </a:xfrm>
          <a:prstGeom prst="rect">
            <a:avLst/>
          </a:prstGeom>
          <a:noFill/>
          <a:ln>
            <a:noFill/>
          </a:ln>
        </p:spPr>
      </p:pic>
      <p:sp>
        <p:nvSpPr>
          <p:cNvPr id="379" name="Shape 379"/>
          <p:cNvSpPr txBox="1"/>
          <p:nvPr/>
        </p:nvSpPr>
        <p:spPr>
          <a:xfrm>
            <a:off x="4967150" y="1939825"/>
            <a:ext cx="3900300" cy="535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100">
                <a:latin typeface="Lato"/>
                <a:ea typeface="Lato"/>
                <a:cs typeface="Lato"/>
                <a:sym typeface="Lato"/>
              </a:rPr>
              <a:t>Exponentially weighted moving average over one second period where A(s) = Page-in and page-out activities for slab s.</a:t>
            </a:r>
            <a:endParaRPr sz="1100">
              <a:latin typeface="Lato"/>
              <a:ea typeface="Lato"/>
              <a:cs typeface="Lato"/>
              <a:sym typeface="Lato"/>
            </a:endParaRPr>
          </a:p>
          <a:p>
            <a:pPr indent="0" lvl="0" marL="0">
              <a:spcBef>
                <a:spcPts val="0"/>
              </a:spcBef>
              <a:spcAft>
                <a:spcPts val="0"/>
              </a:spcAft>
              <a:buNone/>
            </a:pPr>
            <a:r>
              <a:t/>
            </a:r>
            <a:endParaRPr sz="1200">
              <a:latin typeface="Lato"/>
              <a:ea typeface="Lato"/>
              <a:cs typeface="Lato"/>
              <a:sym typeface="Lato"/>
            </a:endParaRPr>
          </a:p>
        </p:txBody>
      </p:sp>
      <p:cxnSp>
        <p:nvCxnSpPr>
          <p:cNvPr id="380" name="Shape 380"/>
          <p:cNvCxnSpPr/>
          <p:nvPr/>
        </p:nvCxnSpPr>
        <p:spPr>
          <a:xfrm flipH="1" rot="10800000">
            <a:off x="6113425" y="1312950"/>
            <a:ext cx="294000" cy="244800"/>
          </a:xfrm>
          <a:prstGeom prst="straightConnector1">
            <a:avLst/>
          </a:prstGeom>
          <a:noFill/>
          <a:ln cap="flat" cmpd="sng" w="9525">
            <a:solidFill>
              <a:schemeClr val="dk2"/>
            </a:solidFill>
            <a:prstDash val="solid"/>
            <a:round/>
            <a:headEnd len="med" w="med" type="none"/>
            <a:tailEnd len="med" w="med" type="triangle"/>
          </a:ln>
        </p:spPr>
      </p:cxnSp>
      <p:sp>
        <p:nvSpPr>
          <p:cNvPr id="381" name="Shape 381"/>
          <p:cNvSpPr txBox="1"/>
          <p:nvPr/>
        </p:nvSpPr>
        <p:spPr>
          <a:xfrm>
            <a:off x="6368150" y="1097300"/>
            <a:ext cx="2292600" cy="285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100">
                <a:latin typeface="Lato"/>
                <a:ea typeface="Lato"/>
                <a:cs typeface="Lato"/>
                <a:sym typeface="Lato"/>
              </a:rPr>
              <a:t>Smoothing factor (default = 0.2)</a:t>
            </a:r>
            <a:endParaRPr sz="1100">
              <a:latin typeface="Lato"/>
              <a:ea typeface="Lato"/>
              <a:cs typeface="Lato"/>
              <a:sym typeface="Lato"/>
            </a:endParaRPr>
          </a:p>
        </p:txBody>
      </p:sp>
      <p:sp>
        <p:nvSpPr>
          <p:cNvPr id="382" name="Shape 38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sp>
        <p:nvSpPr>
          <p:cNvPr id="387" name="Shape 387"/>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I/O Pipelines</a:t>
            </a:r>
            <a:endParaRPr/>
          </a:p>
        </p:txBody>
      </p:sp>
      <p:sp>
        <p:nvSpPr>
          <p:cNvPr id="388" name="Shape 388"/>
          <p:cNvSpPr txBox="1"/>
          <p:nvPr>
            <p:ph idx="1" type="body"/>
          </p:nvPr>
        </p:nvSpPr>
        <p:spPr>
          <a:xfrm>
            <a:off x="729325" y="2078875"/>
            <a:ext cx="3774300" cy="2613900"/>
          </a:xfrm>
          <a:prstGeom prst="rect">
            <a:avLst/>
          </a:prstGeom>
        </p:spPr>
        <p:txBody>
          <a:bodyPr anchorCtr="0" anchor="t" bIns="91425" lIns="91425" spcFirstLastPara="1" rIns="91425" wrap="square" tIns="91425">
            <a:noAutofit/>
          </a:bodyPr>
          <a:lstStyle/>
          <a:p>
            <a:pPr indent="-311150" lvl="0" marL="457200" rtl="0">
              <a:lnSpc>
                <a:spcPct val="150000"/>
              </a:lnSpc>
              <a:spcBef>
                <a:spcPts val="0"/>
              </a:spcBef>
              <a:spcAft>
                <a:spcPts val="0"/>
              </a:spcAft>
              <a:buSzPts val="1300"/>
              <a:buChar char="●"/>
            </a:pPr>
            <a:r>
              <a:rPr lang="en"/>
              <a:t>Software Queues: Each CPU core contains a staging queue where page requests from the VMM are queued</a:t>
            </a:r>
            <a:endParaRPr/>
          </a:p>
          <a:p>
            <a:pPr indent="-311150" lvl="0" marL="457200" rtl="0">
              <a:lnSpc>
                <a:spcPct val="150000"/>
              </a:lnSpc>
              <a:spcBef>
                <a:spcPts val="0"/>
              </a:spcBef>
              <a:spcAft>
                <a:spcPts val="0"/>
              </a:spcAft>
              <a:buSzPts val="1300"/>
              <a:buChar char="●"/>
            </a:pPr>
            <a:r>
              <a:rPr lang="en"/>
              <a:t>Request router looks at the page bitmap and slab mapping to determine how to forward the request</a:t>
            </a:r>
            <a:endParaRPr/>
          </a:p>
          <a:p>
            <a:pPr indent="-311150" lvl="0" marL="457200" rtl="0">
              <a:lnSpc>
                <a:spcPct val="150000"/>
              </a:lnSpc>
              <a:spcBef>
                <a:spcPts val="0"/>
              </a:spcBef>
              <a:spcAft>
                <a:spcPts val="0"/>
              </a:spcAft>
              <a:buSzPts val="1300"/>
              <a:buChar char="●"/>
            </a:pPr>
            <a:r>
              <a:rPr lang="en"/>
              <a:t>Write request is duplicated and put into both disk and RDMA dispatch queue</a:t>
            </a:r>
            <a:endParaRPr/>
          </a:p>
          <a:p>
            <a:pPr indent="0" lvl="0" marL="0" rtl="0">
              <a:lnSpc>
                <a:spcPct val="150000"/>
              </a:lnSpc>
              <a:spcBef>
                <a:spcPts val="1600"/>
              </a:spcBef>
              <a:spcAft>
                <a:spcPts val="1600"/>
              </a:spcAft>
              <a:buNone/>
            </a:pPr>
            <a:r>
              <a:t/>
            </a:r>
            <a:endParaRPr/>
          </a:p>
        </p:txBody>
      </p:sp>
      <p:pic>
        <p:nvPicPr>
          <p:cNvPr id="389" name="Shape 389"/>
          <p:cNvPicPr preferRelativeResize="0"/>
          <p:nvPr/>
        </p:nvPicPr>
        <p:blipFill>
          <a:blip r:embed="rId3">
            <a:alphaModFix/>
          </a:blip>
          <a:stretch>
            <a:fillRect/>
          </a:stretch>
        </p:blipFill>
        <p:spPr>
          <a:xfrm>
            <a:off x="4608950" y="686125"/>
            <a:ext cx="3434499" cy="4231950"/>
          </a:xfrm>
          <a:prstGeom prst="rect">
            <a:avLst/>
          </a:prstGeom>
          <a:noFill/>
          <a:ln>
            <a:noFill/>
          </a:ln>
        </p:spPr>
      </p:pic>
      <p:cxnSp>
        <p:nvCxnSpPr>
          <p:cNvPr id="390" name="Shape 390"/>
          <p:cNvCxnSpPr/>
          <p:nvPr/>
        </p:nvCxnSpPr>
        <p:spPr>
          <a:xfrm flipH="1" rot="10800000">
            <a:off x="7240100" y="2037775"/>
            <a:ext cx="362400" cy="774000"/>
          </a:xfrm>
          <a:prstGeom prst="straightConnector1">
            <a:avLst/>
          </a:prstGeom>
          <a:noFill/>
          <a:ln cap="flat" cmpd="sng" w="9525">
            <a:solidFill>
              <a:schemeClr val="dk2"/>
            </a:solidFill>
            <a:prstDash val="solid"/>
            <a:round/>
            <a:headEnd len="med" w="med" type="none"/>
            <a:tailEnd len="med" w="med" type="triangle"/>
          </a:ln>
        </p:spPr>
      </p:cxnSp>
      <p:sp>
        <p:nvSpPr>
          <p:cNvPr id="391" name="Shape 391"/>
          <p:cNvSpPr txBox="1"/>
          <p:nvPr/>
        </p:nvSpPr>
        <p:spPr>
          <a:xfrm>
            <a:off x="7534025" y="1197175"/>
            <a:ext cx="1371600" cy="881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100">
                <a:latin typeface="Lato"/>
                <a:ea typeface="Lato"/>
                <a:cs typeface="Lato"/>
                <a:sym typeface="Lato"/>
              </a:rPr>
              <a:t>Keeps track of whether a page can be found in remote memory or not.</a:t>
            </a:r>
            <a:endParaRPr sz="1100">
              <a:latin typeface="Lato"/>
              <a:ea typeface="Lato"/>
              <a:cs typeface="Lato"/>
              <a:sym typeface="Lato"/>
            </a:endParaRPr>
          </a:p>
        </p:txBody>
      </p:sp>
      <p:sp>
        <p:nvSpPr>
          <p:cNvPr id="392" name="Shape 392"/>
          <p:cNvSpPr txBox="1"/>
          <p:nvPr/>
        </p:nvSpPr>
        <p:spPr>
          <a:xfrm>
            <a:off x="7661400" y="2870575"/>
            <a:ext cx="1430400" cy="1136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100">
                <a:latin typeface="Lato"/>
                <a:ea typeface="Lato"/>
                <a:cs typeface="Lato"/>
                <a:sym typeface="Lato"/>
              </a:rPr>
              <a:t>Contents of page is copied into RDMA buffer entry and shared by disk dispatch entry.</a:t>
            </a:r>
            <a:endParaRPr sz="1100">
              <a:latin typeface="Lato"/>
              <a:ea typeface="Lato"/>
              <a:cs typeface="Lato"/>
              <a:sym typeface="Lato"/>
            </a:endParaRPr>
          </a:p>
        </p:txBody>
      </p:sp>
      <p:cxnSp>
        <p:nvCxnSpPr>
          <p:cNvPr id="393" name="Shape 393"/>
          <p:cNvCxnSpPr>
            <a:endCxn id="392" idx="1"/>
          </p:cNvCxnSpPr>
          <p:nvPr/>
        </p:nvCxnSpPr>
        <p:spPr>
          <a:xfrm flipH="1" rot="10800000">
            <a:off x="7269600" y="3438775"/>
            <a:ext cx="391800" cy="117600"/>
          </a:xfrm>
          <a:prstGeom prst="straightConnector1">
            <a:avLst/>
          </a:prstGeom>
          <a:noFill/>
          <a:ln cap="flat" cmpd="sng" w="9525">
            <a:solidFill>
              <a:schemeClr val="dk2"/>
            </a:solidFill>
            <a:prstDash val="solid"/>
            <a:round/>
            <a:headEnd len="med" w="med" type="none"/>
            <a:tailEnd len="med" w="med" type="triangle"/>
          </a:ln>
        </p:spPr>
      </p:cxnSp>
      <p:sp>
        <p:nvSpPr>
          <p:cNvPr id="394" name="Shape 39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8" name="Shape 398"/>
        <p:cNvGrpSpPr/>
        <p:nvPr/>
      </p:nvGrpSpPr>
      <p:grpSpPr>
        <a:xfrm>
          <a:off x="0" y="0"/>
          <a:ext cx="0" cy="0"/>
          <a:chOff x="0" y="0"/>
          <a:chExt cx="0" cy="0"/>
        </a:xfrm>
      </p:grpSpPr>
      <p:sp>
        <p:nvSpPr>
          <p:cNvPr id="399" name="Shape 399"/>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Infiniswap Daemon</a:t>
            </a:r>
            <a:endParaRPr/>
          </a:p>
        </p:txBody>
      </p:sp>
      <p:sp>
        <p:nvSpPr>
          <p:cNvPr id="400" name="Shape 400"/>
          <p:cNvSpPr txBox="1"/>
          <p:nvPr>
            <p:ph idx="1" type="body"/>
          </p:nvPr>
        </p:nvSpPr>
        <p:spPr>
          <a:xfrm>
            <a:off x="729325" y="2078875"/>
            <a:ext cx="4180800" cy="2917800"/>
          </a:xfrm>
          <a:prstGeom prst="rect">
            <a:avLst/>
          </a:prstGeom>
        </p:spPr>
        <p:txBody>
          <a:bodyPr anchorCtr="0" anchor="t" bIns="91425" lIns="91425" spcFirstLastPara="1" rIns="91425" wrap="square" tIns="91425">
            <a:noAutofit/>
          </a:bodyPr>
          <a:lstStyle/>
          <a:p>
            <a:pPr indent="-311150" lvl="0" marL="457200" rtl="0">
              <a:lnSpc>
                <a:spcPct val="150000"/>
              </a:lnSpc>
              <a:spcBef>
                <a:spcPts val="0"/>
              </a:spcBef>
              <a:spcAft>
                <a:spcPts val="0"/>
              </a:spcAft>
              <a:buSzPts val="1300"/>
              <a:buChar char="●"/>
            </a:pPr>
            <a:r>
              <a:rPr lang="en"/>
              <a:t>Claim memory on behalf of remote Infiniswap block devices and </a:t>
            </a:r>
            <a:r>
              <a:rPr lang="en"/>
              <a:t>reclaim</a:t>
            </a:r>
            <a:r>
              <a:rPr lang="en"/>
              <a:t> them on behalf of local applications</a:t>
            </a:r>
            <a:endParaRPr/>
          </a:p>
          <a:p>
            <a:pPr indent="-311150" lvl="0" marL="457200" marR="0" rtl="0" algn="l">
              <a:lnSpc>
                <a:spcPct val="150000"/>
              </a:lnSpc>
              <a:spcBef>
                <a:spcPts val="0"/>
              </a:spcBef>
              <a:spcAft>
                <a:spcPts val="0"/>
              </a:spcAft>
              <a:buClr>
                <a:schemeClr val="accent1"/>
              </a:buClr>
              <a:buSzPts val="1300"/>
              <a:buFont typeface="Lato"/>
              <a:buChar char="●"/>
            </a:pPr>
            <a:r>
              <a:rPr lang="en"/>
              <a:t>Proactively allocate slabs and mark them unmapped when the free memory grows above a threshold (HeadRoom)</a:t>
            </a:r>
            <a:endParaRPr/>
          </a:p>
          <a:p>
            <a:pPr indent="-311150" lvl="0" marL="457200" rtl="0">
              <a:lnSpc>
                <a:spcPct val="150000"/>
              </a:lnSpc>
              <a:spcBef>
                <a:spcPts val="0"/>
              </a:spcBef>
              <a:spcAft>
                <a:spcPts val="0"/>
              </a:spcAft>
              <a:buSzPts val="1300"/>
              <a:buChar char="●"/>
            </a:pPr>
            <a:r>
              <a:rPr lang="en"/>
              <a:t>When free memory shrinks below HeadRoom, it proactively releases slabs</a:t>
            </a:r>
            <a:endParaRPr/>
          </a:p>
          <a:p>
            <a:pPr indent="-298450" lvl="1" marL="914400">
              <a:lnSpc>
                <a:spcPct val="150000"/>
              </a:lnSpc>
              <a:spcBef>
                <a:spcPts val="0"/>
              </a:spcBef>
              <a:spcAft>
                <a:spcPts val="0"/>
              </a:spcAft>
              <a:buSzPts val="1100"/>
              <a:buChar char="○"/>
            </a:pPr>
            <a:r>
              <a:rPr lang="en"/>
              <a:t>To evict E slabs, it communicates with E+E’ slabs  where E’&lt;=E and evicts the E least active ones</a:t>
            </a:r>
            <a:endParaRPr/>
          </a:p>
        </p:txBody>
      </p:sp>
      <p:pic>
        <p:nvPicPr>
          <p:cNvPr id="401" name="Shape 401"/>
          <p:cNvPicPr preferRelativeResize="0"/>
          <p:nvPr/>
        </p:nvPicPr>
        <p:blipFill>
          <a:blip r:embed="rId3">
            <a:alphaModFix/>
          </a:blip>
          <a:stretch>
            <a:fillRect/>
          </a:stretch>
        </p:blipFill>
        <p:spPr>
          <a:xfrm>
            <a:off x="5636575" y="2815898"/>
            <a:ext cx="3358574" cy="2121975"/>
          </a:xfrm>
          <a:prstGeom prst="rect">
            <a:avLst/>
          </a:prstGeom>
          <a:noFill/>
          <a:ln>
            <a:noFill/>
          </a:ln>
        </p:spPr>
      </p:pic>
      <p:pic>
        <p:nvPicPr>
          <p:cNvPr id="402" name="Shape 402"/>
          <p:cNvPicPr preferRelativeResize="0"/>
          <p:nvPr/>
        </p:nvPicPr>
        <p:blipFill>
          <a:blip r:embed="rId4">
            <a:alphaModFix/>
          </a:blip>
          <a:stretch>
            <a:fillRect/>
          </a:stretch>
        </p:blipFill>
        <p:spPr>
          <a:xfrm>
            <a:off x="5636575" y="1374588"/>
            <a:ext cx="3141125" cy="423325"/>
          </a:xfrm>
          <a:prstGeom prst="rect">
            <a:avLst/>
          </a:prstGeom>
          <a:noFill/>
          <a:ln>
            <a:noFill/>
          </a:ln>
        </p:spPr>
      </p:pic>
      <p:sp>
        <p:nvSpPr>
          <p:cNvPr id="403" name="Shape 403"/>
          <p:cNvSpPr txBox="1"/>
          <p:nvPr/>
        </p:nvSpPr>
        <p:spPr>
          <a:xfrm>
            <a:off x="5843719" y="1797925"/>
            <a:ext cx="2934000" cy="6153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1100">
                <a:latin typeface="Lato"/>
                <a:ea typeface="Lato"/>
                <a:cs typeface="Lato"/>
                <a:sym typeface="Lato"/>
              </a:rPr>
              <a:t>Exponentially weighted moving average over one second period where U refers to total memory usage.</a:t>
            </a:r>
            <a:endParaRPr sz="1100">
              <a:latin typeface="Lato"/>
              <a:ea typeface="Lato"/>
              <a:cs typeface="Lato"/>
              <a:sym typeface="Lato"/>
            </a:endParaRPr>
          </a:p>
          <a:p>
            <a:pPr indent="0" lvl="0" marL="0" rtl="0">
              <a:spcBef>
                <a:spcPts val="0"/>
              </a:spcBef>
              <a:spcAft>
                <a:spcPts val="0"/>
              </a:spcAft>
              <a:buNone/>
            </a:pPr>
            <a:r>
              <a:t/>
            </a:r>
            <a:endParaRPr sz="1200">
              <a:latin typeface="Lato"/>
              <a:ea typeface="Lato"/>
              <a:cs typeface="Lato"/>
              <a:sym typeface="Lato"/>
            </a:endParaRPr>
          </a:p>
        </p:txBody>
      </p:sp>
      <p:cxnSp>
        <p:nvCxnSpPr>
          <p:cNvPr id="404" name="Shape 404"/>
          <p:cNvCxnSpPr/>
          <p:nvPr/>
        </p:nvCxnSpPr>
        <p:spPr>
          <a:xfrm flipH="1" rot="10800000">
            <a:off x="6726125" y="1165500"/>
            <a:ext cx="138900" cy="278100"/>
          </a:xfrm>
          <a:prstGeom prst="straightConnector1">
            <a:avLst/>
          </a:prstGeom>
          <a:noFill/>
          <a:ln cap="flat" cmpd="sng" w="9525">
            <a:solidFill>
              <a:schemeClr val="dk2"/>
            </a:solidFill>
            <a:prstDash val="solid"/>
            <a:round/>
            <a:headEnd len="med" w="med" type="none"/>
            <a:tailEnd len="med" w="med" type="triangle"/>
          </a:ln>
        </p:spPr>
      </p:cxnSp>
      <p:sp>
        <p:nvSpPr>
          <p:cNvPr id="405" name="Shape 405"/>
          <p:cNvSpPr txBox="1"/>
          <p:nvPr/>
        </p:nvSpPr>
        <p:spPr>
          <a:xfrm>
            <a:off x="6640575" y="919625"/>
            <a:ext cx="2354400" cy="213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100">
                <a:latin typeface="Lato"/>
                <a:ea typeface="Lato"/>
                <a:cs typeface="Lato"/>
                <a:sym typeface="Lato"/>
              </a:rPr>
              <a:t>Smoothing factor (default = 0.2)</a:t>
            </a:r>
            <a:endParaRPr sz="1100">
              <a:latin typeface="Lato"/>
              <a:ea typeface="Lato"/>
              <a:cs typeface="Lato"/>
              <a:sym typeface="Lato"/>
            </a:endParaRPr>
          </a:p>
        </p:txBody>
      </p:sp>
      <p:sp>
        <p:nvSpPr>
          <p:cNvPr id="406" name="Shape 40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0" name="Shape 410"/>
        <p:cNvGrpSpPr/>
        <p:nvPr/>
      </p:nvGrpSpPr>
      <p:grpSpPr>
        <a:xfrm>
          <a:off x="0" y="0"/>
          <a:ext cx="0" cy="0"/>
          <a:chOff x="0" y="0"/>
          <a:chExt cx="0" cy="0"/>
        </a:xfrm>
      </p:grpSpPr>
      <p:sp>
        <p:nvSpPr>
          <p:cNvPr id="411" name="Shape 411"/>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Implementation</a:t>
            </a:r>
            <a:endParaRPr/>
          </a:p>
        </p:txBody>
      </p:sp>
      <p:sp>
        <p:nvSpPr>
          <p:cNvPr id="412" name="Shape 412"/>
          <p:cNvSpPr txBox="1"/>
          <p:nvPr>
            <p:ph idx="1" type="body"/>
          </p:nvPr>
        </p:nvSpPr>
        <p:spPr>
          <a:xfrm>
            <a:off x="729325" y="2078875"/>
            <a:ext cx="3774300" cy="2670900"/>
          </a:xfrm>
          <a:prstGeom prst="rect">
            <a:avLst/>
          </a:prstGeom>
        </p:spPr>
        <p:txBody>
          <a:bodyPr anchorCtr="0" anchor="t" bIns="91425" lIns="91425" spcFirstLastPara="1" rIns="91425" wrap="square" tIns="91425">
            <a:noAutofit/>
          </a:bodyPr>
          <a:lstStyle/>
          <a:p>
            <a:pPr indent="-311150" lvl="0" marL="457200" rtl="0">
              <a:lnSpc>
                <a:spcPct val="150000"/>
              </a:lnSpc>
              <a:spcBef>
                <a:spcPts val="0"/>
              </a:spcBef>
              <a:spcAft>
                <a:spcPts val="0"/>
              </a:spcAft>
              <a:buSzPts val="1300"/>
              <a:buChar char="●"/>
            </a:pPr>
            <a:r>
              <a:rPr lang="en"/>
              <a:t>Control Messages</a:t>
            </a:r>
            <a:endParaRPr/>
          </a:p>
          <a:p>
            <a:pPr indent="-298450" lvl="1" marL="914400" rtl="0">
              <a:lnSpc>
                <a:spcPct val="150000"/>
              </a:lnSpc>
              <a:spcBef>
                <a:spcPts val="0"/>
              </a:spcBef>
              <a:spcAft>
                <a:spcPts val="0"/>
              </a:spcAft>
              <a:buSzPts val="1100"/>
              <a:buChar char="○"/>
            </a:pPr>
            <a:r>
              <a:rPr lang="en"/>
              <a:t>Message passing to transfer memory information and memory service agreements</a:t>
            </a:r>
            <a:endParaRPr/>
          </a:p>
          <a:p>
            <a:pPr indent="-311150" lvl="0" marL="457200" rtl="0">
              <a:lnSpc>
                <a:spcPct val="150000"/>
              </a:lnSpc>
              <a:spcBef>
                <a:spcPts val="0"/>
              </a:spcBef>
              <a:spcAft>
                <a:spcPts val="0"/>
              </a:spcAft>
              <a:buSzPts val="1300"/>
              <a:buChar char="●"/>
            </a:pPr>
            <a:r>
              <a:rPr lang="en"/>
              <a:t>Connection Management</a:t>
            </a:r>
            <a:endParaRPr/>
          </a:p>
          <a:p>
            <a:pPr indent="-298450" lvl="1" marL="914400" rtl="0">
              <a:lnSpc>
                <a:spcPct val="150000"/>
              </a:lnSpc>
              <a:spcBef>
                <a:spcPts val="0"/>
              </a:spcBef>
              <a:spcAft>
                <a:spcPts val="0"/>
              </a:spcAft>
              <a:buSzPts val="1100"/>
              <a:buChar char="○"/>
            </a:pPr>
            <a:r>
              <a:rPr lang="en"/>
              <a:t>One sided RDMA READ/WRITE operations for data plane </a:t>
            </a:r>
            <a:r>
              <a:rPr lang="en"/>
              <a:t>activities</a:t>
            </a:r>
            <a:endParaRPr/>
          </a:p>
          <a:p>
            <a:pPr indent="-298450" lvl="1" marL="914400" rtl="0">
              <a:lnSpc>
                <a:spcPct val="150000"/>
              </a:lnSpc>
              <a:spcBef>
                <a:spcPts val="0"/>
              </a:spcBef>
              <a:spcAft>
                <a:spcPts val="0"/>
              </a:spcAft>
              <a:buSzPts val="1100"/>
              <a:buChar char="○"/>
            </a:pPr>
            <a:r>
              <a:rPr lang="en"/>
              <a:t>Control plane messages are transferred using RDMA SEND/RECV</a:t>
            </a:r>
            <a:endParaRPr/>
          </a:p>
          <a:p>
            <a:pPr indent="0" lvl="0" marL="457200">
              <a:lnSpc>
                <a:spcPct val="150000"/>
              </a:lnSpc>
              <a:spcBef>
                <a:spcPts val="1600"/>
              </a:spcBef>
              <a:spcAft>
                <a:spcPts val="1600"/>
              </a:spcAft>
              <a:buNone/>
            </a:pPr>
            <a:r>
              <a:t/>
            </a:r>
            <a:endParaRPr/>
          </a:p>
        </p:txBody>
      </p:sp>
      <p:pic>
        <p:nvPicPr>
          <p:cNvPr id="413" name="Shape 413"/>
          <p:cNvPicPr preferRelativeResize="0"/>
          <p:nvPr/>
        </p:nvPicPr>
        <p:blipFill>
          <a:blip r:embed="rId3">
            <a:alphaModFix/>
          </a:blip>
          <a:stretch>
            <a:fillRect/>
          </a:stretch>
        </p:blipFill>
        <p:spPr>
          <a:xfrm>
            <a:off x="5488775" y="751525"/>
            <a:ext cx="3309049" cy="4171001"/>
          </a:xfrm>
          <a:prstGeom prst="rect">
            <a:avLst/>
          </a:prstGeom>
          <a:noFill/>
          <a:ln>
            <a:noFill/>
          </a:ln>
        </p:spPr>
      </p:pic>
      <p:sp>
        <p:nvSpPr>
          <p:cNvPr id="414" name="Shape 41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8" name="Shape 418"/>
        <p:cNvGrpSpPr/>
        <p:nvPr/>
      </p:nvGrpSpPr>
      <p:grpSpPr>
        <a:xfrm>
          <a:off x="0" y="0"/>
          <a:ext cx="0" cy="0"/>
          <a:chOff x="0" y="0"/>
          <a:chExt cx="0" cy="0"/>
        </a:xfrm>
      </p:grpSpPr>
      <p:sp>
        <p:nvSpPr>
          <p:cNvPr id="419" name="Shape 419"/>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Block Device Evaluation</a:t>
            </a:r>
            <a:endParaRPr/>
          </a:p>
        </p:txBody>
      </p:sp>
      <p:sp>
        <p:nvSpPr>
          <p:cNvPr id="420" name="Shape 420"/>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p>
            <a:pPr indent="0" lvl="0" marL="0" marR="0" rtl="0" algn="l">
              <a:lnSpc>
                <a:spcPct val="150000"/>
              </a:lnSpc>
              <a:spcBef>
                <a:spcPts val="0"/>
              </a:spcBef>
              <a:spcAft>
                <a:spcPts val="0"/>
              </a:spcAft>
              <a:buNone/>
            </a:pPr>
            <a:r>
              <a:t/>
            </a:r>
            <a:endParaRPr/>
          </a:p>
          <a:p>
            <a:pPr indent="-311150" lvl="0" marL="457200" marR="0" rtl="0" algn="l">
              <a:lnSpc>
                <a:spcPct val="150000"/>
              </a:lnSpc>
              <a:spcBef>
                <a:spcPts val="1600"/>
              </a:spcBef>
              <a:spcAft>
                <a:spcPts val="0"/>
              </a:spcAft>
              <a:buClr>
                <a:schemeClr val="accent1"/>
              </a:buClr>
              <a:buSzPts val="1300"/>
              <a:buFont typeface="Lato"/>
              <a:buChar char="●"/>
            </a:pPr>
            <a:r>
              <a:rPr lang="en" sz="1300"/>
              <a:t>Provides 2x-4x higher I/O bandwidth</a:t>
            </a:r>
            <a:r>
              <a:rPr lang="en"/>
              <a:t> than Mellanox nbdX</a:t>
            </a:r>
            <a:endParaRPr/>
          </a:p>
          <a:p>
            <a:pPr indent="-311150" lvl="0" marL="457200" marR="0" rtl="0" algn="l">
              <a:lnSpc>
                <a:spcPct val="150000"/>
              </a:lnSpc>
              <a:spcBef>
                <a:spcPts val="0"/>
              </a:spcBef>
              <a:spcAft>
                <a:spcPts val="0"/>
              </a:spcAft>
              <a:buClr>
                <a:schemeClr val="accent1"/>
              </a:buClr>
              <a:buSzPts val="1300"/>
              <a:buFont typeface="Lato"/>
              <a:buChar char="●"/>
            </a:pPr>
            <a:r>
              <a:rPr lang="en" sz="1300"/>
              <a:t>No remote CPU usage</a:t>
            </a:r>
            <a:endParaRPr sz="1300"/>
          </a:p>
        </p:txBody>
      </p:sp>
      <p:pic>
        <p:nvPicPr>
          <p:cNvPr id="421" name="Shape 421"/>
          <p:cNvPicPr preferRelativeResize="0"/>
          <p:nvPr/>
        </p:nvPicPr>
        <p:blipFill>
          <a:blip r:embed="rId3">
            <a:alphaModFix/>
          </a:blip>
          <a:stretch>
            <a:fillRect/>
          </a:stretch>
        </p:blipFill>
        <p:spPr>
          <a:xfrm>
            <a:off x="4656025" y="2006250"/>
            <a:ext cx="4335576" cy="2200562"/>
          </a:xfrm>
          <a:prstGeom prst="rect">
            <a:avLst/>
          </a:prstGeom>
          <a:noFill/>
          <a:ln>
            <a:noFill/>
          </a:ln>
        </p:spPr>
      </p:pic>
      <p:cxnSp>
        <p:nvCxnSpPr>
          <p:cNvPr id="422" name="Shape 422"/>
          <p:cNvCxnSpPr/>
          <p:nvPr/>
        </p:nvCxnSpPr>
        <p:spPr>
          <a:xfrm flipH="1">
            <a:off x="7014875" y="3526975"/>
            <a:ext cx="617100" cy="862200"/>
          </a:xfrm>
          <a:prstGeom prst="straightConnector1">
            <a:avLst/>
          </a:prstGeom>
          <a:noFill/>
          <a:ln cap="flat" cmpd="sng" w="9525">
            <a:solidFill>
              <a:schemeClr val="dk2"/>
            </a:solidFill>
            <a:prstDash val="solid"/>
            <a:round/>
            <a:headEnd len="med" w="med" type="none"/>
            <a:tailEnd len="med" w="med" type="triangle"/>
          </a:ln>
        </p:spPr>
      </p:cxnSp>
      <p:sp>
        <p:nvSpPr>
          <p:cNvPr id="423" name="Shape 423"/>
          <p:cNvSpPr txBox="1"/>
          <p:nvPr/>
        </p:nvSpPr>
        <p:spPr>
          <a:xfrm>
            <a:off x="5417600" y="4359200"/>
            <a:ext cx="2272800" cy="675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100">
                <a:latin typeface="Lato"/>
                <a:ea typeface="Lato"/>
                <a:cs typeface="Lato"/>
                <a:sym typeface="Lato"/>
              </a:rPr>
              <a:t>No remote CPU usage as InfiniSwap bypasses the remote CPU in the dataplane.</a:t>
            </a:r>
            <a:endParaRPr sz="1100">
              <a:latin typeface="Lato"/>
              <a:ea typeface="Lato"/>
              <a:cs typeface="Lato"/>
              <a:sym typeface="Lato"/>
            </a:endParaRPr>
          </a:p>
        </p:txBody>
      </p:sp>
      <p:sp>
        <p:nvSpPr>
          <p:cNvPr id="424" name="Shape 42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8" name="Shape 428"/>
        <p:cNvGrpSpPr/>
        <p:nvPr/>
      </p:nvGrpSpPr>
      <p:grpSpPr>
        <a:xfrm>
          <a:off x="0" y="0"/>
          <a:ext cx="0" cy="0"/>
          <a:chOff x="0" y="0"/>
          <a:chExt cx="0" cy="0"/>
        </a:xfrm>
      </p:grpSpPr>
      <p:sp>
        <p:nvSpPr>
          <p:cNvPr id="429" name="Shape 429"/>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Remote Memory Paging Evaluation</a:t>
            </a:r>
            <a:endParaRPr/>
          </a:p>
        </p:txBody>
      </p:sp>
      <p:sp>
        <p:nvSpPr>
          <p:cNvPr id="430" name="Shape 430"/>
          <p:cNvSpPr txBox="1"/>
          <p:nvPr>
            <p:ph idx="1" type="body"/>
          </p:nvPr>
        </p:nvSpPr>
        <p:spPr>
          <a:xfrm>
            <a:off x="729325" y="2078875"/>
            <a:ext cx="7059300" cy="2261100"/>
          </a:xfrm>
          <a:prstGeom prst="rect">
            <a:avLst/>
          </a:prstGeom>
        </p:spPr>
        <p:txBody>
          <a:bodyPr anchorCtr="0" anchor="t" bIns="91425" lIns="91425" spcFirstLastPara="1" rIns="91425" wrap="square" tIns="91425">
            <a:noAutofit/>
          </a:bodyPr>
          <a:lstStyle/>
          <a:p>
            <a:pPr indent="-311150" lvl="0" marL="457200" rtl="0">
              <a:lnSpc>
                <a:spcPct val="150000"/>
              </a:lnSpc>
              <a:spcBef>
                <a:spcPts val="0"/>
              </a:spcBef>
              <a:spcAft>
                <a:spcPts val="0"/>
              </a:spcAft>
              <a:buSzPts val="1300"/>
              <a:buChar char="●"/>
            </a:pPr>
            <a:r>
              <a:rPr lang="en"/>
              <a:t>On a 56 Gbps Infiniband, 32-machine (32 cores and 64 GB physical memory) RDMA cluster using infiniswap, the paper evaluated VoltDB, Memcached, PowerGraph, GraphX and Apache Spark</a:t>
            </a:r>
            <a:endParaRPr/>
          </a:p>
          <a:p>
            <a:pPr indent="-311150" lvl="0" marL="457200" rtl="0">
              <a:lnSpc>
                <a:spcPct val="150000"/>
              </a:lnSpc>
              <a:spcBef>
                <a:spcPts val="0"/>
              </a:spcBef>
              <a:spcAft>
                <a:spcPts val="0"/>
              </a:spcAft>
              <a:buSzPts val="1300"/>
              <a:buChar char="●"/>
            </a:pPr>
            <a:r>
              <a:rPr lang="en"/>
              <a:t>Using InfiniSwap, throughputs improve between 4x and 15.4x over disk, and median and tail latencies by up to 5.4x and 61x respectively</a:t>
            </a:r>
            <a:endParaRPr/>
          </a:p>
        </p:txBody>
      </p:sp>
      <p:sp>
        <p:nvSpPr>
          <p:cNvPr id="431" name="Shape 43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Shape 192"/>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APUS: Fast and Scalable Paxos on RDMA</a:t>
            </a:r>
            <a:endParaRPr/>
          </a:p>
        </p:txBody>
      </p:sp>
      <p:sp>
        <p:nvSpPr>
          <p:cNvPr id="193" name="Shape 193"/>
          <p:cNvSpPr txBox="1"/>
          <p:nvPr/>
        </p:nvSpPr>
        <p:spPr>
          <a:xfrm>
            <a:off x="1962825" y="2960425"/>
            <a:ext cx="4029300" cy="628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Wang et. al. </a:t>
            </a:r>
            <a:endParaRPr/>
          </a:p>
          <a:p>
            <a:pPr indent="0" lvl="0" marL="0">
              <a:spcBef>
                <a:spcPts val="0"/>
              </a:spcBef>
              <a:spcAft>
                <a:spcPts val="0"/>
              </a:spcAft>
              <a:buNone/>
            </a:pPr>
            <a:r>
              <a:rPr lang="en"/>
              <a:t>The University of Hong Kong</a:t>
            </a:r>
            <a:endParaRPr/>
          </a:p>
          <a:p>
            <a:pPr indent="0" lvl="0" marL="0">
              <a:spcBef>
                <a:spcPts val="0"/>
              </a:spcBef>
              <a:spcAft>
                <a:spcPts val="0"/>
              </a:spcAft>
              <a:buNone/>
            </a:pPr>
            <a:r>
              <a:t/>
            </a:r>
            <a:endParaRPr/>
          </a:p>
          <a:p>
            <a:pPr indent="0" lvl="0" marL="0">
              <a:spcBef>
                <a:spcPts val="0"/>
              </a:spcBef>
              <a:spcAft>
                <a:spcPts val="0"/>
              </a:spcAft>
              <a:buNone/>
            </a:pPr>
            <a:r>
              <a:rPr lang="en"/>
              <a:t>Presented By Saurabh Jha</a:t>
            </a:r>
            <a:endParaRPr/>
          </a:p>
          <a:p>
            <a:pPr indent="0" lvl="0" marL="0">
              <a:spcBef>
                <a:spcPts val="0"/>
              </a:spcBef>
              <a:spcAft>
                <a:spcPts val="0"/>
              </a:spcAft>
              <a:buNone/>
            </a:pPr>
            <a:r>
              <a:rPr lang="en"/>
              <a:t>March 12, 2018</a:t>
            </a:r>
            <a:endParaRPr/>
          </a:p>
        </p:txBody>
      </p:sp>
      <p:sp>
        <p:nvSpPr>
          <p:cNvPr id="194" name="Shape 19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5" name="Shape 435"/>
        <p:cNvGrpSpPr/>
        <p:nvPr/>
      </p:nvGrpSpPr>
      <p:grpSpPr>
        <a:xfrm>
          <a:off x="0" y="0"/>
          <a:ext cx="0" cy="0"/>
          <a:chOff x="0" y="0"/>
          <a:chExt cx="0" cy="0"/>
        </a:xfrm>
      </p:grpSpPr>
      <p:pic>
        <p:nvPicPr>
          <p:cNvPr id="436" name="Shape 436"/>
          <p:cNvPicPr preferRelativeResize="0"/>
          <p:nvPr/>
        </p:nvPicPr>
        <p:blipFill>
          <a:blip r:embed="rId3">
            <a:alphaModFix/>
          </a:blip>
          <a:stretch>
            <a:fillRect/>
          </a:stretch>
        </p:blipFill>
        <p:spPr>
          <a:xfrm>
            <a:off x="1004750" y="2798600"/>
            <a:ext cx="7587352" cy="2015257"/>
          </a:xfrm>
          <a:prstGeom prst="rect">
            <a:avLst/>
          </a:prstGeom>
          <a:noFill/>
          <a:ln>
            <a:noFill/>
          </a:ln>
        </p:spPr>
      </p:pic>
      <p:sp>
        <p:nvSpPr>
          <p:cNvPr id="437" name="Shape 43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438" name="Shape 438"/>
          <p:cNvPicPr preferRelativeResize="0"/>
          <p:nvPr/>
        </p:nvPicPr>
        <p:blipFill>
          <a:blip r:embed="rId4">
            <a:alphaModFix/>
          </a:blip>
          <a:stretch>
            <a:fillRect/>
          </a:stretch>
        </p:blipFill>
        <p:spPr>
          <a:xfrm>
            <a:off x="997250" y="515850"/>
            <a:ext cx="7602351" cy="2085450"/>
          </a:xfrm>
          <a:prstGeom prst="rect">
            <a:avLst/>
          </a:prstGeom>
          <a:noFill/>
          <a:ln>
            <a:noFill/>
          </a:ln>
        </p:spPr>
      </p:pic>
      <p:sp>
        <p:nvSpPr>
          <p:cNvPr id="439" name="Shape 439"/>
          <p:cNvSpPr txBox="1"/>
          <p:nvPr/>
        </p:nvSpPr>
        <p:spPr>
          <a:xfrm>
            <a:off x="3477975" y="4749850"/>
            <a:ext cx="3027300" cy="264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200">
                <a:latin typeface="Lato"/>
                <a:ea typeface="Lato"/>
                <a:cs typeface="Lato"/>
                <a:sym typeface="Lato"/>
              </a:rPr>
              <a:t>InfiniSwap Performance</a:t>
            </a:r>
            <a:endParaRPr sz="1200">
              <a:latin typeface="Lato"/>
              <a:ea typeface="Lato"/>
              <a:cs typeface="Lato"/>
              <a:sym typeface="Lato"/>
            </a:endParaRPr>
          </a:p>
        </p:txBody>
      </p:sp>
      <p:sp>
        <p:nvSpPr>
          <p:cNvPr id="440" name="Shape 440"/>
          <p:cNvSpPr txBox="1"/>
          <p:nvPr/>
        </p:nvSpPr>
        <p:spPr>
          <a:xfrm>
            <a:off x="54550" y="4226150"/>
            <a:ext cx="1042800" cy="587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100">
                <a:latin typeface="Lato"/>
                <a:ea typeface="Lato"/>
                <a:cs typeface="Lato"/>
                <a:sym typeface="Lato"/>
              </a:rPr>
              <a:t>Single remote machine as the remote swap space</a:t>
            </a:r>
            <a:endParaRPr sz="1100">
              <a:latin typeface="Lato"/>
              <a:ea typeface="Lato"/>
              <a:cs typeface="Lato"/>
              <a:sym typeface="Lato"/>
            </a:endParaRPr>
          </a:p>
        </p:txBody>
      </p:sp>
      <p:cxnSp>
        <p:nvCxnSpPr>
          <p:cNvPr id="441" name="Shape 441"/>
          <p:cNvCxnSpPr/>
          <p:nvPr/>
        </p:nvCxnSpPr>
        <p:spPr>
          <a:xfrm rot="10800000">
            <a:off x="1077625" y="4722250"/>
            <a:ext cx="2233800" cy="254700"/>
          </a:xfrm>
          <a:prstGeom prst="straightConnector1">
            <a:avLst/>
          </a:prstGeom>
          <a:noFill/>
          <a:ln cap="flat" cmpd="sng" w="9525">
            <a:solidFill>
              <a:schemeClr val="dk2"/>
            </a:solidFill>
            <a:prstDash val="solid"/>
            <a:round/>
            <a:headEnd len="med" w="med" type="none"/>
            <a:tailEnd len="med" w="med" type="triangle"/>
          </a:ln>
        </p:spPr>
      </p:cxnSp>
      <p:cxnSp>
        <p:nvCxnSpPr>
          <p:cNvPr id="442" name="Shape 442"/>
          <p:cNvCxnSpPr/>
          <p:nvPr/>
        </p:nvCxnSpPr>
        <p:spPr>
          <a:xfrm flipH="1">
            <a:off x="1097375" y="1577350"/>
            <a:ext cx="705300" cy="528900"/>
          </a:xfrm>
          <a:prstGeom prst="straightConnector1">
            <a:avLst/>
          </a:prstGeom>
          <a:noFill/>
          <a:ln cap="flat" cmpd="sng" w="9525">
            <a:solidFill>
              <a:schemeClr val="dk2"/>
            </a:solidFill>
            <a:prstDash val="solid"/>
            <a:round/>
            <a:headEnd len="med" w="med" type="none"/>
            <a:tailEnd len="med" w="med" type="triangle"/>
          </a:ln>
        </p:spPr>
      </p:cxnSp>
      <p:cxnSp>
        <p:nvCxnSpPr>
          <p:cNvPr id="443" name="Shape 443"/>
          <p:cNvCxnSpPr/>
          <p:nvPr/>
        </p:nvCxnSpPr>
        <p:spPr>
          <a:xfrm rot="10800000">
            <a:off x="1136575" y="2586325"/>
            <a:ext cx="675900" cy="441000"/>
          </a:xfrm>
          <a:prstGeom prst="straightConnector1">
            <a:avLst/>
          </a:prstGeom>
          <a:noFill/>
          <a:ln cap="flat" cmpd="sng" w="9525">
            <a:solidFill>
              <a:schemeClr val="dk2"/>
            </a:solidFill>
            <a:prstDash val="solid"/>
            <a:round/>
            <a:headEnd len="med" w="med" type="none"/>
            <a:tailEnd len="med" w="med" type="triangle"/>
          </a:ln>
        </p:spPr>
      </p:cxnSp>
      <p:sp>
        <p:nvSpPr>
          <p:cNvPr id="444" name="Shape 444"/>
          <p:cNvSpPr txBox="1"/>
          <p:nvPr/>
        </p:nvSpPr>
        <p:spPr>
          <a:xfrm>
            <a:off x="0" y="1753800"/>
            <a:ext cx="1401000" cy="847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latin typeface="Lato"/>
                <a:ea typeface="Lato"/>
                <a:cs typeface="Lato"/>
                <a:sym typeface="Lato"/>
              </a:rPr>
              <a:t>VoltDB’s performance degrades linearly using INFINISWAP  instead of experiencing a super-linear drop.</a:t>
            </a:r>
            <a:endParaRPr sz="1000">
              <a:latin typeface="Lato"/>
              <a:ea typeface="Lato"/>
              <a:cs typeface="Lato"/>
              <a:sym typeface="Lato"/>
            </a:endParaRPr>
          </a:p>
          <a:p>
            <a:pPr indent="0" lvl="0" marL="0">
              <a:spcBef>
                <a:spcPts val="0"/>
              </a:spcBef>
              <a:spcAft>
                <a:spcPts val="0"/>
              </a:spcAft>
              <a:buNone/>
            </a:pPr>
            <a:r>
              <a:t/>
            </a:r>
            <a:endParaRPr sz="1000">
              <a:latin typeface="Lato"/>
              <a:ea typeface="Lato"/>
              <a:cs typeface="Lato"/>
              <a:sym typeface="Lato"/>
            </a:endParaRPr>
          </a:p>
        </p:txBody>
      </p:sp>
      <p:sp>
        <p:nvSpPr>
          <p:cNvPr id="445" name="Shape 445"/>
          <p:cNvSpPr txBox="1"/>
          <p:nvPr>
            <p:ph idx="4294967295" type="title"/>
          </p:nvPr>
        </p:nvSpPr>
        <p:spPr>
          <a:xfrm>
            <a:off x="298375" y="133175"/>
            <a:ext cx="7688400" cy="535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Single Machine Performance</a:t>
            </a:r>
            <a:r>
              <a:rPr lang="en"/>
              <a:t> Evaluation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9" name="Shape 449"/>
        <p:cNvGrpSpPr/>
        <p:nvPr/>
      </p:nvGrpSpPr>
      <p:grpSpPr>
        <a:xfrm>
          <a:off x="0" y="0"/>
          <a:ext cx="0" cy="0"/>
          <a:chOff x="0" y="0"/>
          <a:chExt cx="0" cy="0"/>
        </a:xfrm>
      </p:grpSpPr>
      <p:sp>
        <p:nvSpPr>
          <p:cNvPr id="450" name="Shape 45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451" name="Shape 451"/>
          <p:cNvPicPr preferRelativeResize="0"/>
          <p:nvPr/>
        </p:nvPicPr>
        <p:blipFill>
          <a:blip r:embed="rId3">
            <a:alphaModFix/>
          </a:blip>
          <a:stretch>
            <a:fillRect/>
          </a:stretch>
        </p:blipFill>
        <p:spPr>
          <a:xfrm>
            <a:off x="957370" y="1432687"/>
            <a:ext cx="6345027" cy="1996409"/>
          </a:xfrm>
          <a:prstGeom prst="rect">
            <a:avLst/>
          </a:prstGeom>
          <a:noFill/>
          <a:ln>
            <a:noFill/>
          </a:ln>
        </p:spPr>
      </p:pic>
      <p:sp>
        <p:nvSpPr>
          <p:cNvPr id="452" name="Shape 452"/>
          <p:cNvSpPr txBox="1"/>
          <p:nvPr/>
        </p:nvSpPr>
        <p:spPr>
          <a:xfrm>
            <a:off x="862150" y="969925"/>
            <a:ext cx="6535500" cy="881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100">
                <a:latin typeface="Lato"/>
                <a:ea typeface="Lato"/>
                <a:cs typeface="Lato"/>
                <a:sym typeface="Lato"/>
              </a:rPr>
              <a:t>Median completion times of containers for different configurations in the cluster experiment.</a:t>
            </a:r>
            <a:endParaRPr sz="1100">
              <a:latin typeface="Lato"/>
              <a:ea typeface="Lato"/>
              <a:cs typeface="Lato"/>
              <a:sym typeface="Lato"/>
            </a:endParaRPr>
          </a:p>
          <a:p>
            <a:pPr indent="0" lvl="0" marL="0" rtl="0">
              <a:spcBef>
                <a:spcPts val="0"/>
              </a:spcBef>
              <a:spcAft>
                <a:spcPts val="0"/>
              </a:spcAft>
              <a:buNone/>
            </a:pPr>
            <a:r>
              <a:t/>
            </a:r>
            <a:endParaRPr sz="1100">
              <a:latin typeface="Lato"/>
              <a:ea typeface="Lato"/>
              <a:cs typeface="Lato"/>
              <a:sym typeface="Lato"/>
            </a:endParaRPr>
          </a:p>
        </p:txBody>
      </p:sp>
      <p:cxnSp>
        <p:nvCxnSpPr>
          <p:cNvPr id="453" name="Shape 453"/>
          <p:cNvCxnSpPr/>
          <p:nvPr/>
        </p:nvCxnSpPr>
        <p:spPr>
          <a:xfrm flipH="1" rot="10800000">
            <a:off x="7088485" y="1990665"/>
            <a:ext cx="334200" cy="359700"/>
          </a:xfrm>
          <a:prstGeom prst="straightConnector1">
            <a:avLst/>
          </a:prstGeom>
          <a:noFill/>
          <a:ln cap="flat" cmpd="sng" w="9525">
            <a:solidFill>
              <a:schemeClr val="dk2"/>
            </a:solidFill>
            <a:prstDash val="solid"/>
            <a:round/>
            <a:headEnd len="med" w="med" type="none"/>
            <a:tailEnd len="med" w="med" type="triangle"/>
          </a:ln>
        </p:spPr>
      </p:cxnSp>
      <p:sp>
        <p:nvSpPr>
          <p:cNvPr id="454" name="Shape 454"/>
          <p:cNvSpPr txBox="1"/>
          <p:nvPr/>
        </p:nvSpPr>
        <p:spPr>
          <a:xfrm>
            <a:off x="7412038" y="1503250"/>
            <a:ext cx="1509900" cy="1206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100">
                <a:latin typeface="Lato"/>
                <a:ea typeface="Lato"/>
                <a:cs typeface="Lato"/>
                <a:sym typeface="Lato"/>
              </a:rPr>
              <a:t>Cannot emulate memory disaggregation for CPU-heavy</a:t>
            </a:r>
            <a:endParaRPr sz="1100">
              <a:latin typeface="Lato"/>
              <a:ea typeface="Lato"/>
              <a:cs typeface="Lato"/>
              <a:sym typeface="Lato"/>
            </a:endParaRPr>
          </a:p>
          <a:p>
            <a:pPr indent="0" lvl="0" marL="0" rtl="0">
              <a:spcBef>
                <a:spcPts val="0"/>
              </a:spcBef>
              <a:spcAft>
                <a:spcPts val="0"/>
              </a:spcAft>
              <a:buNone/>
            </a:pPr>
            <a:r>
              <a:rPr lang="en" sz="1100">
                <a:latin typeface="Lato"/>
                <a:ea typeface="Lato"/>
                <a:cs typeface="Lato"/>
                <a:sym typeface="Lato"/>
              </a:rPr>
              <a:t>workloads such as Spark.</a:t>
            </a:r>
            <a:endParaRPr sz="1100">
              <a:latin typeface="Lato"/>
              <a:ea typeface="Lato"/>
              <a:cs typeface="Lato"/>
              <a:sym typeface="Lato"/>
            </a:endParaRPr>
          </a:p>
          <a:p>
            <a:pPr indent="0" lvl="0" marL="0" rtl="0">
              <a:spcBef>
                <a:spcPts val="0"/>
              </a:spcBef>
              <a:spcAft>
                <a:spcPts val="0"/>
              </a:spcAft>
              <a:buNone/>
            </a:pPr>
            <a:r>
              <a:t/>
            </a:r>
            <a:endParaRPr sz="1100">
              <a:latin typeface="Lato"/>
              <a:ea typeface="Lato"/>
              <a:cs typeface="Lato"/>
              <a:sym typeface="Lato"/>
            </a:endParaRPr>
          </a:p>
        </p:txBody>
      </p:sp>
      <p:sp>
        <p:nvSpPr>
          <p:cNvPr id="455" name="Shape 455"/>
          <p:cNvSpPr txBox="1"/>
          <p:nvPr/>
        </p:nvSpPr>
        <p:spPr>
          <a:xfrm>
            <a:off x="1451713" y="3557165"/>
            <a:ext cx="5295300" cy="12534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sz="1100">
                <a:latin typeface="Lato"/>
                <a:ea typeface="Lato"/>
                <a:cs typeface="Lato"/>
                <a:sym typeface="Lato"/>
              </a:rPr>
              <a:t>32 Machine RDMA cluster running 90 containers where  50% used 100% configuration, 30% used the 75% configuration and rest used the 50% configuration.</a:t>
            </a:r>
            <a:endParaRPr sz="1100">
              <a:latin typeface="Lato"/>
              <a:ea typeface="Lato"/>
              <a:cs typeface="Lato"/>
              <a:sym typeface="Lato"/>
            </a:endParaRPr>
          </a:p>
        </p:txBody>
      </p:sp>
      <p:sp>
        <p:nvSpPr>
          <p:cNvPr id="456" name="Shape 456"/>
          <p:cNvSpPr txBox="1"/>
          <p:nvPr>
            <p:ph idx="4294967295" type="title"/>
          </p:nvPr>
        </p:nvSpPr>
        <p:spPr>
          <a:xfrm>
            <a:off x="285700" y="295675"/>
            <a:ext cx="7688400" cy="535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Cluster Wide Performance</a:t>
            </a:r>
            <a:r>
              <a:rPr lang="en"/>
              <a:t> Evaluation</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0" name="Shape 460"/>
        <p:cNvGrpSpPr/>
        <p:nvPr/>
      </p:nvGrpSpPr>
      <p:grpSpPr>
        <a:xfrm>
          <a:off x="0" y="0"/>
          <a:ext cx="0" cy="0"/>
          <a:chOff x="0" y="0"/>
          <a:chExt cx="0" cy="0"/>
        </a:xfrm>
      </p:grpSpPr>
      <p:sp>
        <p:nvSpPr>
          <p:cNvPr id="461" name="Shape 461"/>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Future Improvements</a:t>
            </a:r>
            <a:endParaRPr/>
          </a:p>
        </p:txBody>
      </p:sp>
      <p:sp>
        <p:nvSpPr>
          <p:cNvPr id="462" name="Shape 462"/>
          <p:cNvSpPr txBox="1"/>
          <p:nvPr>
            <p:ph idx="4294967295" type="body"/>
          </p:nvPr>
        </p:nvSpPr>
        <p:spPr>
          <a:xfrm>
            <a:off x="729325" y="2078875"/>
            <a:ext cx="7688400" cy="2261100"/>
          </a:xfrm>
          <a:prstGeom prst="rect">
            <a:avLst/>
          </a:prstGeom>
        </p:spPr>
        <p:txBody>
          <a:bodyPr anchorCtr="0" anchor="t" bIns="91425" lIns="91425" spcFirstLastPara="1" rIns="91425" wrap="square" tIns="91425">
            <a:noAutofit/>
          </a:bodyPr>
          <a:lstStyle/>
          <a:p>
            <a:pPr indent="-311150" lvl="0" marL="457200" rtl="0">
              <a:lnSpc>
                <a:spcPct val="150000"/>
              </a:lnSpc>
              <a:spcBef>
                <a:spcPts val="0"/>
              </a:spcBef>
              <a:spcAft>
                <a:spcPts val="0"/>
              </a:spcAft>
              <a:buSzPts val="1300"/>
              <a:buChar char="●"/>
            </a:pPr>
            <a:r>
              <a:rPr lang="en"/>
              <a:t>Page swapping adds an overhead due to context switching so, an OS aware design with an Infiniswap conditioned memory allocation can improve the performance</a:t>
            </a:r>
            <a:endParaRPr/>
          </a:p>
          <a:p>
            <a:pPr indent="-311150" lvl="0" marL="457200" rtl="0">
              <a:lnSpc>
                <a:spcPct val="150000"/>
              </a:lnSpc>
              <a:spcBef>
                <a:spcPts val="0"/>
              </a:spcBef>
              <a:spcAft>
                <a:spcPts val="0"/>
              </a:spcAft>
              <a:buSzPts val="1300"/>
              <a:buChar char="●"/>
            </a:pPr>
            <a:r>
              <a:rPr lang="en"/>
              <a:t>Performance isolation amongst multiple applications using InfiniSwap</a:t>
            </a:r>
            <a:endParaRPr/>
          </a:p>
        </p:txBody>
      </p:sp>
      <p:sp>
        <p:nvSpPr>
          <p:cNvPr id="463" name="Shape 46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7" name="Shape 467"/>
        <p:cNvGrpSpPr/>
        <p:nvPr/>
      </p:nvGrpSpPr>
      <p:grpSpPr>
        <a:xfrm>
          <a:off x="0" y="0"/>
          <a:ext cx="0" cy="0"/>
          <a:chOff x="0" y="0"/>
          <a:chExt cx="0" cy="0"/>
        </a:xfrm>
      </p:grpSpPr>
      <p:sp>
        <p:nvSpPr>
          <p:cNvPr id="468" name="Shape 468"/>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Thoughts</a:t>
            </a:r>
            <a:endParaRPr/>
          </a:p>
        </p:txBody>
      </p:sp>
      <p:sp>
        <p:nvSpPr>
          <p:cNvPr id="469" name="Shape 469"/>
          <p:cNvSpPr txBox="1"/>
          <p:nvPr>
            <p:ph idx="1" type="body"/>
          </p:nvPr>
        </p:nvSpPr>
        <p:spPr>
          <a:xfrm>
            <a:off x="729325" y="2078875"/>
            <a:ext cx="7085100" cy="2261100"/>
          </a:xfrm>
          <a:prstGeom prst="rect">
            <a:avLst/>
          </a:prstGeom>
        </p:spPr>
        <p:txBody>
          <a:bodyPr anchorCtr="0" anchor="t" bIns="91425" lIns="91425" spcFirstLastPara="1" rIns="91425" wrap="square" tIns="91425">
            <a:noAutofit/>
          </a:bodyPr>
          <a:lstStyle/>
          <a:p>
            <a:pPr indent="-311150" lvl="0" marL="457200" rtl="0">
              <a:lnSpc>
                <a:spcPct val="150000"/>
              </a:lnSpc>
              <a:spcBef>
                <a:spcPts val="0"/>
              </a:spcBef>
              <a:spcAft>
                <a:spcPts val="0"/>
              </a:spcAft>
              <a:buSzPts val="1300"/>
              <a:buChar char="●"/>
            </a:pPr>
            <a:r>
              <a:rPr lang="en"/>
              <a:t>Use multiple remote machines as backup for fault tolerance instead of using the local disk</a:t>
            </a:r>
            <a:endParaRPr/>
          </a:p>
          <a:p>
            <a:pPr indent="-298450" lvl="1" marL="914400" rtl="0">
              <a:lnSpc>
                <a:spcPct val="150000"/>
              </a:lnSpc>
              <a:spcBef>
                <a:spcPts val="0"/>
              </a:spcBef>
              <a:spcAft>
                <a:spcPts val="0"/>
              </a:spcAft>
              <a:buSzPts val="1100"/>
              <a:buChar char="○"/>
            </a:pPr>
            <a:r>
              <a:rPr lang="en"/>
              <a:t>Reduces the overhead of paging from the local disk when the remote memory fails</a:t>
            </a:r>
            <a:endParaRPr/>
          </a:p>
          <a:p>
            <a:pPr indent="-298450" lvl="1" marL="914400" rtl="0">
              <a:lnSpc>
                <a:spcPct val="150000"/>
              </a:lnSpc>
              <a:spcBef>
                <a:spcPts val="0"/>
              </a:spcBef>
              <a:spcAft>
                <a:spcPts val="0"/>
              </a:spcAft>
              <a:buSzPts val="1100"/>
              <a:buChar char="○"/>
            </a:pPr>
            <a:r>
              <a:rPr lang="en"/>
              <a:t>Provides a higher level of fault tolerance as the current solution doesn’t tolerate failure of both remote machine and local disk</a:t>
            </a:r>
            <a:endParaRPr/>
          </a:p>
          <a:p>
            <a:pPr indent="-311150" lvl="0" marL="457200">
              <a:lnSpc>
                <a:spcPct val="150000"/>
              </a:lnSpc>
              <a:spcBef>
                <a:spcPts val="0"/>
              </a:spcBef>
              <a:spcAft>
                <a:spcPts val="0"/>
              </a:spcAft>
              <a:buSzPts val="1300"/>
              <a:buChar char="●"/>
            </a:pPr>
            <a:r>
              <a:rPr lang="en"/>
              <a:t>Local machine can store the activity (in metadata) when accessing its remote memory so that the other machine is aware of the least active ones while doing eviction</a:t>
            </a:r>
            <a:endParaRPr/>
          </a:p>
        </p:txBody>
      </p:sp>
      <p:sp>
        <p:nvSpPr>
          <p:cNvPr id="470" name="Shape 47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4" name="Shape 474"/>
        <p:cNvGrpSpPr/>
        <p:nvPr/>
      </p:nvGrpSpPr>
      <p:grpSpPr>
        <a:xfrm>
          <a:off x="0" y="0"/>
          <a:ext cx="0" cy="0"/>
          <a:chOff x="0" y="0"/>
          <a:chExt cx="0" cy="0"/>
        </a:xfrm>
      </p:grpSpPr>
      <p:sp>
        <p:nvSpPr>
          <p:cNvPr id="475" name="Shape 475"/>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Discussion</a:t>
            </a:r>
            <a:endParaRPr/>
          </a:p>
        </p:txBody>
      </p:sp>
      <p:sp>
        <p:nvSpPr>
          <p:cNvPr id="476" name="Shape 47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0" name="Shape 480"/>
        <p:cNvGrpSpPr/>
        <p:nvPr/>
      </p:nvGrpSpPr>
      <p:grpSpPr>
        <a:xfrm>
          <a:off x="0" y="0"/>
          <a:ext cx="0" cy="0"/>
          <a:chOff x="0" y="0"/>
          <a:chExt cx="0" cy="0"/>
        </a:xfrm>
      </p:grpSpPr>
      <p:sp>
        <p:nvSpPr>
          <p:cNvPr id="481" name="Shape 481"/>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3300"/>
              <a:buFont typeface="Calibri"/>
              <a:buNone/>
            </a:pPr>
            <a:r>
              <a:rPr b="0" i="0" lang="en" sz="3300" u="none" cap="none" strike="noStrike">
                <a:solidFill>
                  <a:schemeClr val="dk1"/>
                </a:solidFill>
                <a:latin typeface="Calibri"/>
                <a:ea typeface="Calibri"/>
                <a:cs typeface="Calibri"/>
                <a:sym typeface="Calibri"/>
              </a:rPr>
              <a:t>RDMA is used for…</a:t>
            </a:r>
            <a:endParaRPr sz="1100"/>
          </a:p>
        </p:txBody>
      </p:sp>
      <p:sp>
        <p:nvSpPr>
          <p:cNvPr id="482" name="Shape 482"/>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Autofit/>
          </a:bodyPr>
          <a:lstStyle/>
          <a:p>
            <a:pPr indent="-171450" lvl="0" marL="177800" marR="0" rtl="0" algn="l">
              <a:lnSpc>
                <a:spcPct val="90000"/>
              </a:lnSpc>
              <a:spcBef>
                <a:spcPts val="0"/>
              </a:spcBef>
              <a:spcAft>
                <a:spcPts val="0"/>
              </a:spcAft>
              <a:buClr>
                <a:schemeClr val="dk1"/>
              </a:buClr>
              <a:buSzPts val="2100"/>
              <a:buFont typeface="Arial"/>
              <a:buChar char="•"/>
            </a:pPr>
            <a:r>
              <a:rPr b="0" i="0" lang="en" sz="2100" u="none" cap="none" strike="noStrike">
                <a:solidFill>
                  <a:schemeClr val="dk1"/>
                </a:solidFill>
                <a:latin typeface="Calibri"/>
                <a:ea typeface="Calibri"/>
                <a:cs typeface="Calibri"/>
                <a:sym typeface="Calibri"/>
              </a:rPr>
              <a:t>Distributed shared memory. </a:t>
            </a:r>
            <a:r>
              <a:rPr lang="en"/>
              <a:t>Transactions and strong consistency</a:t>
            </a:r>
            <a:endParaRPr/>
          </a:p>
          <a:p>
            <a:pPr indent="-133350" lvl="1" marL="520700" rtl="0">
              <a:lnSpc>
                <a:spcPct val="115000"/>
              </a:lnSpc>
              <a:spcBef>
                <a:spcPts val="0"/>
              </a:spcBef>
              <a:spcAft>
                <a:spcPts val="0"/>
              </a:spcAft>
              <a:buClr>
                <a:schemeClr val="dk1"/>
              </a:buClr>
              <a:buSzPts val="1100"/>
              <a:buFont typeface="Arial"/>
              <a:buChar char="•"/>
            </a:pPr>
            <a:r>
              <a:rPr lang="en" sz="1100" u="sng">
                <a:solidFill>
                  <a:schemeClr val="hlink"/>
                </a:solidFill>
                <a:latin typeface="Arial"/>
                <a:ea typeface="Arial"/>
                <a:cs typeface="Arial"/>
                <a:sym typeface="Arial"/>
                <a:hlinkClick r:id="rId3"/>
              </a:rPr>
              <a:t>https://www.usenix.org/system/files/conference/nsdi14/nsdi14-paper-dragojevic.pdf</a:t>
            </a:r>
            <a:endParaRPr sz="1100" u="sng">
              <a:solidFill>
                <a:schemeClr val="hlink"/>
              </a:solidFill>
              <a:latin typeface="Arial"/>
              <a:ea typeface="Arial"/>
              <a:cs typeface="Arial"/>
              <a:sym typeface="Arial"/>
              <a:hlinkClick r:id="rId4"/>
            </a:endParaRPr>
          </a:p>
          <a:p>
            <a:pPr indent="-133350" lvl="1" marL="520700" rtl="0">
              <a:lnSpc>
                <a:spcPct val="115000"/>
              </a:lnSpc>
              <a:spcBef>
                <a:spcPts val="0"/>
              </a:spcBef>
              <a:spcAft>
                <a:spcPts val="0"/>
              </a:spcAft>
              <a:buClr>
                <a:schemeClr val="dk1"/>
              </a:buClr>
              <a:buSzPts val="1100"/>
              <a:buFont typeface="Arial"/>
              <a:buChar char="•"/>
            </a:pPr>
            <a:r>
              <a:rPr lang="en" sz="1100" u="sng">
                <a:solidFill>
                  <a:schemeClr val="hlink"/>
                </a:solidFill>
                <a:latin typeface="Arial"/>
                <a:ea typeface="Arial"/>
                <a:cs typeface="Arial"/>
                <a:sym typeface="Arial"/>
                <a:hlinkClick r:id="rId5"/>
              </a:rPr>
              <a:t>https://www.microsoft.com/en-us/research/publication/no-compromises-distributed-transactions-with-consistency-availability-and-performance/</a:t>
            </a:r>
            <a:endParaRPr sz="1100" u="sng">
              <a:solidFill>
                <a:schemeClr val="hlink"/>
              </a:solidFill>
              <a:latin typeface="Arial"/>
              <a:ea typeface="Arial"/>
              <a:cs typeface="Arial"/>
              <a:sym typeface="Arial"/>
              <a:hlinkClick r:id="rId6"/>
            </a:endParaRPr>
          </a:p>
          <a:p>
            <a:pPr indent="-133350" lvl="1" marL="520700" rtl="0">
              <a:lnSpc>
                <a:spcPct val="115000"/>
              </a:lnSpc>
              <a:spcBef>
                <a:spcPts val="0"/>
              </a:spcBef>
              <a:spcAft>
                <a:spcPts val="0"/>
              </a:spcAft>
              <a:buClr>
                <a:schemeClr val="dk1"/>
              </a:buClr>
              <a:buSzPts val="1100"/>
              <a:buFont typeface="Arial"/>
              <a:buChar char="•"/>
            </a:pPr>
            <a:r>
              <a:rPr lang="en" sz="1100" u="sng">
                <a:solidFill>
                  <a:schemeClr val="hlink"/>
                </a:solidFill>
                <a:latin typeface="Arial"/>
                <a:ea typeface="Arial"/>
                <a:cs typeface="Arial"/>
                <a:sym typeface="Arial"/>
                <a:hlinkClick r:id="rId7"/>
              </a:rPr>
              <a:t>https://www.usenix.org/system/files/conference/osdi16/osdi16-kalia.pdf</a:t>
            </a:r>
            <a:endParaRPr sz="1100" u="sng">
              <a:solidFill>
                <a:schemeClr val="hlink"/>
              </a:solidFill>
              <a:latin typeface="Arial"/>
              <a:ea typeface="Arial"/>
              <a:cs typeface="Arial"/>
              <a:sym typeface="Arial"/>
              <a:hlinkClick r:id="rId8"/>
            </a:endParaRPr>
          </a:p>
          <a:p>
            <a:pPr indent="-133350" lvl="1" marL="520700" rtl="0">
              <a:lnSpc>
                <a:spcPct val="115000"/>
              </a:lnSpc>
              <a:spcBef>
                <a:spcPts val="0"/>
              </a:spcBef>
              <a:spcAft>
                <a:spcPts val="0"/>
              </a:spcAft>
              <a:buClr>
                <a:schemeClr val="dk1"/>
              </a:buClr>
              <a:buSzPts val="1100"/>
              <a:buFont typeface="Arial"/>
              <a:buChar char="•"/>
            </a:pPr>
            <a:r>
              <a:rPr lang="en" sz="1100" u="sng">
                <a:solidFill>
                  <a:schemeClr val="hlink"/>
                </a:solidFill>
                <a:latin typeface="Arial"/>
                <a:ea typeface="Arial"/>
                <a:cs typeface="Arial"/>
                <a:sym typeface="Arial"/>
                <a:hlinkClick r:id="rId9"/>
              </a:rPr>
              <a:t>https://dl.acm.org/citation.cfm?id=2901349</a:t>
            </a:r>
            <a:endParaRPr sz="1100"/>
          </a:p>
          <a:p>
            <a:pPr indent="-171450" lvl="0" marL="177800" marR="0" rtl="0" algn="l">
              <a:lnSpc>
                <a:spcPct val="90000"/>
              </a:lnSpc>
              <a:spcBef>
                <a:spcPts val="800"/>
              </a:spcBef>
              <a:spcAft>
                <a:spcPts val="0"/>
              </a:spcAft>
              <a:buClr>
                <a:schemeClr val="dk1"/>
              </a:buClr>
              <a:buSzPts val="2100"/>
              <a:buFont typeface="Arial"/>
              <a:buChar char="•"/>
            </a:pPr>
            <a:r>
              <a:rPr b="0" i="0" lang="en" sz="2100" u="none" cap="none" strike="noStrike">
                <a:solidFill>
                  <a:schemeClr val="dk1"/>
                </a:solidFill>
                <a:latin typeface="Calibri"/>
                <a:ea typeface="Calibri"/>
                <a:cs typeface="Calibri"/>
                <a:sym typeface="Calibri"/>
              </a:rPr>
              <a:t>Faster RPCs</a:t>
            </a:r>
            <a:endParaRPr/>
          </a:p>
          <a:p>
            <a:pPr indent="-196850" lvl="1" marL="520700" marR="0" rtl="0" algn="l">
              <a:lnSpc>
                <a:spcPct val="90000"/>
              </a:lnSpc>
              <a:spcBef>
                <a:spcPts val="800"/>
              </a:spcBef>
              <a:spcAft>
                <a:spcPts val="0"/>
              </a:spcAft>
              <a:buClr>
                <a:schemeClr val="dk1"/>
              </a:buClr>
              <a:buSzPts val="2100"/>
              <a:buFont typeface="Arial"/>
              <a:buChar char="•"/>
            </a:pPr>
            <a:r>
              <a:rPr lang="en" sz="1100" u="sng">
                <a:solidFill>
                  <a:schemeClr val="hlink"/>
                </a:solidFill>
                <a:latin typeface="Arial"/>
                <a:ea typeface="Arial"/>
                <a:cs typeface="Arial"/>
                <a:sym typeface="Arial"/>
                <a:hlinkClick r:id="rId10"/>
              </a:rPr>
              <a:t>https://www.usenix.org/system/files/conference/osdi16/osdi16-kalia.pdf</a:t>
            </a:r>
            <a:endParaRPr/>
          </a:p>
          <a:p>
            <a:pPr indent="-171450" lvl="0" marL="177800" marR="0" rtl="0" algn="l">
              <a:lnSpc>
                <a:spcPct val="90000"/>
              </a:lnSpc>
              <a:spcBef>
                <a:spcPts val="800"/>
              </a:spcBef>
              <a:spcAft>
                <a:spcPts val="0"/>
              </a:spcAft>
              <a:buClr>
                <a:schemeClr val="dk1"/>
              </a:buClr>
              <a:buSzPts val="2100"/>
              <a:buFont typeface="Arial"/>
              <a:buChar char="•"/>
            </a:pPr>
            <a:r>
              <a:rPr b="0" i="0" lang="en" sz="2100" u="none" cap="none" strike="noStrike">
                <a:solidFill>
                  <a:schemeClr val="dk1"/>
                </a:solidFill>
                <a:latin typeface="Calibri"/>
                <a:ea typeface="Calibri"/>
                <a:cs typeface="Calibri"/>
                <a:sym typeface="Calibri"/>
              </a:rPr>
              <a:t>Network filesystems</a:t>
            </a:r>
            <a:endParaRPr/>
          </a:p>
          <a:p>
            <a:pPr indent="-196850" lvl="1" marL="520700" marR="0" rtl="0" algn="l">
              <a:lnSpc>
                <a:spcPct val="90000"/>
              </a:lnSpc>
              <a:spcBef>
                <a:spcPts val="800"/>
              </a:spcBef>
              <a:spcAft>
                <a:spcPts val="0"/>
              </a:spcAft>
              <a:buClr>
                <a:schemeClr val="dk1"/>
              </a:buClr>
              <a:buSzPts val="2100"/>
              <a:buFont typeface="Arial"/>
              <a:buChar char="•"/>
            </a:pPr>
            <a:r>
              <a:rPr lang="en" sz="1100" u="sng">
                <a:solidFill>
                  <a:schemeClr val="hlink"/>
                </a:solidFill>
                <a:latin typeface="Arial"/>
                <a:ea typeface="Arial"/>
                <a:cs typeface="Arial"/>
                <a:sym typeface="Arial"/>
                <a:hlinkClick r:id="rId11"/>
              </a:rPr>
              <a:t>https://dl.acm.org/citation.cfm?id=2389044</a:t>
            </a:r>
            <a:r>
              <a:rPr lang="en"/>
              <a:t> </a:t>
            </a:r>
            <a:endParaRPr/>
          </a:p>
          <a:p>
            <a:pPr indent="-196850" lvl="1" marL="520700" marR="0" rtl="0" algn="l">
              <a:lnSpc>
                <a:spcPct val="90000"/>
              </a:lnSpc>
              <a:spcBef>
                <a:spcPts val="800"/>
              </a:spcBef>
              <a:spcAft>
                <a:spcPts val="0"/>
              </a:spcAft>
              <a:buClr>
                <a:schemeClr val="dk1"/>
              </a:buClr>
              <a:buSzPts val="2100"/>
              <a:buFont typeface="Arial"/>
              <a:buChar char="•"/>
            </a:pPr>
            <a:r>
              <a:rPr lang="en" sz="1100" u="sng">
                <a:solidFill>
                  <a:schemeClr val="hlink"/>
                </a:solidFill>
                <a:latin typeface="Arial"/>
                <a:ea typeface="Arial"/>
                <a:cs typeface="Arial"/>
                <a:sym typeface="Arial"/>
                <a:hlinkClick r:id="rId12"/>
              </a:rPr>
              <a:t>https://dl.acm.org/citation.cfm?id=1607676</a:t>
            </a:r>
            <a:endParaRPr/>
          </a:p>
          <a:p>
            <a:pPr indent="0" lvl="0" marL="0" marR="0" rtl="0" algn="l">
              <a:lnSpc>
                <a:spcPct val="90000"/>
              </a:lnSpc>
              <a:spcBef>
                <a:spcPts val="800"/>
              </a:spcBef>
              <a:spcAft>
                <a:spcPts val="0"/>
              </a:spcAft>
              <a:buNone/>
            </a:pPr>
            <a:r>
              <a:t/>
            </a:r>
            <a:endParaRPr sz="1100"/>
          </a:p>
          <a:p>
            <a:pPr indent="-38100" lvl="0" marL="177800" marR="0" rtl="0" algn="l">
              <a:lnSpc>
                <a:spcPct val="90000"/>
              </a:lnSpc>
              <a:spcBef>
                <a:spcPts val="800"/>
              </a:spcBef>
              <a:spcAft>
                <a:spcPts val="0"/>
              </a:spcAft>
              <a:buClr>
                <a:schemeClr val="dk1"/>
              </a:buClr>
              <a:buSzPts val="2100"/>
              <a:buFont typeface="Arial"/>
              <a:buNone/>
            </a:pPr>
            <a:r>
              <a:t/>
            </a:r>
            <a:endParaRPr b="0" i="0" sz="2100" u="none" cap="none" strike="noStrike">
              <a:solidFill>
                <a:schemeClr val="dk1"/>
              </a:solidFill>
              <a:latin typeface="Calibri"/>
              <a:ea typeface="Calibri"/>
              <a:cs typeface="Calibri"/>
              <a:sym typeface="Calibri"/>
            </a:endParaRPr>
          </a:p>
          <a:p>
            <a:pPr indent="0" lvl="0" marL="0" marR="0" rtl="0" algn="l">
              <a:lnSpc>
                <a:spcPct val="90000"/>
              </a:lnSpc>
              <a:spcBef>
                <a:spcPts val="800"/>
              </a:spcBef>
              <a:spcAft>
                <a:spcPts val="0"/>
              </a:spcAft>
              <a:buClr>
                <a:schemeClr val="dk1"/>
              </a:buClr>
              <a:buSzPts val="2100"/>
              <a:buFont typeface="Arial"/>
              <a:buNone/>
            </a:pPr>
            <a:r>
              <a:t/>
            </a:r>
            <a:endParaRPr b="0" i="0" sz="2100" u="none" cap="none" strike="noStrike">
              <a:solidFill>
                <a:schemeClr val="dk1"/>
              </a:solidFill>
              <a:latin typeface="Calibri"/>
              <a:ea typeface="Calibri"/>
              <a:cs typeface="Calibri"/>
              <a:sym typeface="Calibri"/>
            </a:endParaRPr>
          </a:p>
          <a:p>
            <a:pPr indent="-38100" lvl="0" marL="177800" marR="0" rtl="0" algn="l">
              <a:lnSpc>
                <a:spcPct val="90000"/>
              </a:lnSpc>
              <a:spcBef>
                <a:spcPts val="800"/>
              </a:spcBef>
              <a:spcAft>
                <a:spcPts val="0"/>
              </a:spcAft>
              <a:buClr>
                <a:schemeClr val="dk1"/>
              </a:buClr>
              <a:buSzPts val="2100"/>
              <a:buFont typeface="Arial"/>
              <a:buNone/>
            </a:pPr>
            <a:r>
              <a:t/>
            </a:r>
            <a:endParaRPr b="0" i="0" sz="2100" u="none" cap="none" strike="noStrike">
              <a:solidFill>
                <a:schemeClr val="dk1"/>
              </a:solidFill>
              <a:latin typeface="Calibri"/>
              <a:ea typeface="Calibri"/>
              <a:cs typeface="Calibri"/>
              <a:sym typeface="Calibri"/>
            </a:endParaRPr>
          </a:p>
          <a:p>
            <a:pPr indent="-38100" lvl="0" marL="177800" marR="0" rtl="0" algn="l">
              <a:lnSpc>
                <a:spcPct val="90000"/>
              </a:lnSpc>
              <a:spcBef>
                <a:spcPts val="800"/>
              </a:spcBef>
              <a:spcAft>
                <a:spcPts val="0"/>
              </a:spcAft>
              <a:buClr>
                <a:schemeClr val="dk1"/>
              </a:buClr>
              <a:buSzPts val="2100"/>
              <a:buFont typeface="Arial"/>
              <a:buNone/>
            </a:pPr>
            <a:r>
              <a:t/>
            </a:r>
            <a:endParaRPr b="0" i="0" sz="2100" u="none" cap="none" strike="noStrike">
              <a:solidFill>
                <a:schemeClr val="dk1"/>
              </a:solidFill>
              <a:latin typeface="Calibri"/>
              <a:ea typeface="Calibri"/>
              <a:cs typeface="Calibri"/>
              <a:sym typeface="Calibri"/>
            </a:endParaRPr>
          </a:p>
          <a:p>
            <a:pPr indent="-63500" lvl="1" marL="520700" marR="0" rtl="0" algn="l">
              <a:lnSpc>
                <a:spcPct val="90000"/>
              </a:lnSpc>
              <a:spcBef>
                <a:spcPts val="40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38100" lvl="0" marL="177800" marR="0" rtl="0" algn="l">
              <a:lnSpc>
                <a:spcPct val="90000"/>
              </a:lnSpc>
              <a:spcBef>
                <a:spcPts val="800"/>
              </a:spcBef>
              <a:spcAft>
                <a:spcPts val="0"/>
              </a:spcAft>
              <a:buClr>
                <a:schemeClr val="dk1"/>
              </a:buClr>
              <a:buSzPts val="2100"/>
              <a:buFont typeface="Arial"/>
              <a:buNone/>
            </a:pPr>
            <a:r>
              <a:t/>
            </a:r>
            <a:endParaRPr b="0" i="0" sz="2100" u="none" cap="none" strike="noStrike">
              <a:solidFill>
                <a:schemeClr val="dk1"/>
              </a:solidFill>
              <a:latin typeface="Calibri"/>
              <a:ea typeface="Calibri"/>
              <a:cs typeface="Calibri"/>
              <a:sym typeface="Calibri"/>
            </a:endParaRPr>
          </a:p>
        </p:txBody>
      </p:sp>
      <p:sp>
        <p:nvSpPr>
          <p:cNvPr id="483" name="Shape 483"/>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xEl>
                                              <p:pRg end="15" st="1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xEl>
                                              <p:pRg end="16" st="1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7" name="Shape 487"/>
        <p:cNvGrpSpPr/>
        <p:nvPr/>
      </p:nvGrpSpPr>
      <p:grpSpPr>
        <a:xfrm>
          <a:off x="0" y="0"/>
          <a:ext cx="0" cy="0"/>
          <a:chOff x="0" y="0"/>
          <a:chExt cx="0" cy="0"/>
        </a:xfrm>
      </p:grpSpPr>
      <p:sp>
        <p:nvSpPr>
          <p:cNvPr id="488" name="Shape 48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3300"/>
              <a:buFont typeface="Calibri"/>
              <a:buNone/>
            </a:pPr>
            <a:r>
              <a:rPr b="0" i="0" lang="en" sz="3300" u="none" cap="none" strike="noStrike">
                <a:solidFill>
                  <a:schemeClr val="dk1"/>
                </a:solidFill>
                <a:latin typeface="Calibri"/>
                <a:ea typeface="Calibri"/>
                <a:cs typeface="Calibri"/>
                <a:sym typeface="Calibri"/>
              </a:rPr>
              <a:t>RDMA is used for… contd..</a:t>
            </a:r>
            <a:endParaRPr sz="1100"/>
          </a:p>
        </p:txBody>
      </p:sp>
      <p:sp>
        <p:nvSpPr>
          <p:cNvPr id="489" name="Shape 489"/>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171450" lvl="0" marL="177800" marR="0" rtl="0" algn="l">
              <a:lnSpc>
                <a:spcPct val="90000"/>
              </a:lnSpc>
              <a:spcBef>
                <a:spcPts val="0"/>
              </a:spcBef>
              <a:spcAft>
                <a:spcPts val="0"/>
              </a:spcAft>
              <a:buClr>
                <a:schemeClr val="dk1"/>
              </a:buClr>
              <a:buSzPts val="2100"/>
              <a:buFont typeface="Arial"/>
              <a:buChar char="•"/>
            </a:pPr>
            <a:r>
              <a:rPr lang="en"/>
              <a:t>Key-Value Stores: </a:t>
            </a:r>
            <a:endParaRPr/>
          </a:p>
          <a:p>
            <a:pPr indent="-196850" lvl="1" marL="520700" marR="0" rtl="0" algn="l">
              <a:lnSpc>
                <a:spcPct val="90000"/>
              </a:lnSpc>
              <a:spcBef>
                <a:spcPts val="0"/>
              </a:spcBef>
              <a:spcAft>
                <a:spcPts val="0"/>
              </a:spcAft>
              <a:buClr>
                <a:schemeClr val="dk1"/>
              </a:buClr>
              <a:buSzPts val="2100"/>
              <a:buFont typeface="Arial"/>
              <a:buChar char="•"/>
            </a:pPr>
            <a:r>
              <a:rPr lang="en" sz="1100" u="sng">
                <a:solidFill>
                  <a:schemeClr val="hlink"/>
                </a:solidFill>
                <a:latin typeface="Arial"/>
                <a:ea typeface="Arial"/>
                <a:cs typeface="Arial"/>
                <a:sym typeface="Arial"/>
                <a:hlinkClick r:id="rId3"/>
              </a:rPr>
              <a:t>https://dl.acm.org/citation.cfm?id=2626299</a:t>
            </a:r>
            <a:endParaRPr/>
          </a:p>
          <a:p>
            <a:pPr indent="-196850" lvl="1" marL="520700" marR="0" rtl="0" algn="l">
              <a:lnSpc>
                <a:spcPct val="90000"/>
              </a:lnSpc>
              <a:spcBef>
                <a:spcPts val="0"/>
              </a:spcBef>
              <a:spcAft>
                <a:spcPts val="0"/>
              </a:spcAft>
              <a:buClr>
                <a:schemeClr val="dk1"/>
              </a:buClr>
              <a:buSzPts val="2100"/>
              <a:buFont typeface="Arial"/>
              <a:buChar char="•"/>
            </a:pPr>
            <a:r>
              <a:rPr lang="en" sz="1100" u="sng">
                <a:solidFill>
                  <a:schemeClr val="hlink"/>
                </a:solidFill>
                <a:latin typeface="Arial"/>
                <a:ea typeface="Arial"/>
                <a:cs typeface="Arial"/>
                <a:sym typeface="Arial"/>
                <a:hlinkClick r:id="rId4"/>
              </a:rPr>
              <a:t>https://dl.acm.org/citation.cfm?id=2749267</a:t>
            </a:r>
            <a:endParaRPr/>
          </a:p>
          <a:p>
            <a:pPr indent="-196850" lvl="1" marL="520700" marR="0" rtl="0" algn="l">
              <a:lnSpc>
                <a:spcPct val="90000"/>
              </a:lnSpc>
              <a:spcBef>
                <a:spcPts val="0"/>
              </a:spcBef>
              <a:spcAft>
                <a:spcPts val="0"/>
              </a:spcAft>
              <a:buClr>
                <a:schemeClr val="dk1"/>
              </a:buClr>
              <a:buSzPts val="2100"/>
              <a:buFont typeface="Arial"/>
              <a:buChar char="•"/>
            </a:pPr>
            <a:r>
              <a:rPr lang="en" sz="1100" u="sng">
                <a:solidFill>
                  <a:schemeClr val="hlink"/>
                </a:solidFill>
                <a:latin typeface="Arial"/>
                <a:ea typeface="Arial"/>
                <a:cs typeface="Arial"/>
                <a:sym typeface="Arial"/>
                <a:hlinkClick r:id="rId5"/>
              </a:rPr>
              <a:t>https://www.usenix.org/system/files/conference/nsdi14/nsdi14-paper-dragojevic.pdf</a:t>
            </a:r>
            <a:endParaRPr/>
          </a:p>
          <a:p>
            <a:pPr indent="-196850" lvl="1" marL="520700" marR="0" rtl="0" algn="l">
              <a:lnSpc>
                <a:spcPct val="90000"/>
              </a:lnSpc>
              <a:spcBef>
                <a:spcPts val="0"/>
              </a:spcBef>
              <a:spcAft>
                <a:spcPts val="0"/>
              </a:spcAft>
              <a:buClr>
                <a:schemeClr val="dk1"/>
              </a:buClr>
              <a:buSzPts val="2100"/>
              <a:buFont typeface="Arial"/>
              <a:buChar char="•"/>
            </a:pPr>
            <a:r>
              <a:rPr lang="en" sz="1100" u="sng">
                <a:solidFill>
                  <a:schemeClr val="hlink"/>
                </a:solidFill>
                <a:latin typeface="Arial"/>
                <a:ea typeface="Arial"/>
                <a:cs typeface="Arial"/>
                <a:sym typeface="Arial"/>
                <a:hlinkClick r:id="rId6"/>
              </a:rPr>
              <a:t>https://www.cc.gatech.edu/~jhuang95/papers/jian-ipdps12.pdf</a:t>
            </a:r>
            <a:endParaRPr/>
          </a:p>
          <a:p>
            <a:pPr indent="-196850" lvl="1" marL="520700" marR="0" rtl="0" algn="l">
              <a:lnSpc>
                <a:spcPct val="90000"/>
              </a:lnSpc>
              <a:spcBef>
                <a:spcPts val="0"/>
              </a:spcBef>
              <a:spcAft>
                <a:spcPts val="0"/>
              </a:spcAft>
              <a:buClr>
                <a:schemeClr val="dk1"/>
              </a:buClr>
              <a:buSzPts val="2100"/>
              <a:buFont typeface="Arial"/>
              <a:buChar char="•"/>
            </a:pPr>
            <a:r>
              <a:rPr lang="en" sz="1100" u="sng">
                <a:solidFill>
                  <a:schemeClr val="hlink"/>
                </a:solidFill>
                <a:latin typeface="Arial"/>
                <a:ea typeface="Arial"/>
                <a:cs typeface="Arial"/>
                <a:sym typeface="Arial"/>
                <a:hlinkClick r:id="rId7"/>
              </a:rPr>
              <a:t>http://ieeexplore.ieee.org/document/6217427/</a:t>
            </a:r>
            <a:endParaRPr/>
          </a:p>
          <a:p>
            <a:pPr indent="-196850" lvl="1" marL="520700" marR="0" rtl="0" algn="l">
              <a:lnSpc>
                <a:spcPct val="90000"/>
              </a:lnSpc>
              <a:spcBef>
                <a:spcPts val="0"/>
              </a:spcBef>
              <a:spcAft>
                <a:spcPts val="0"/>
              </a:spcAft>
              <a:buClr>
                <a:schemeClr val="dk1"/>
              </a:buClr>
              <a:buSzPts val="2100"/>
              <a:buFont typeface="Arial"/>
              <a:buChar char="•"/>
            </a:pPr>
            <a:r>
              <a:rPr lang="en" sz="1100" u="sng">
                <a:solidFill>
                  <a:schemeClr val="hlink"/>
                </a:solidFill>
                <a:latin typeface="Arial"/>
                <a:ea typeface="Arial"/>
                <a:cs typeface="Arial"/>
                <a:sym typeface="Arial"/>
                <a:hlinkClick r:id="rId8"/>
              </a:rPr>
              <a:t>https://dl.acm.org/citation.cfm?id=2535475</a:t>
            </a:r>
            <a:endParaRPr sz="1100">
              <a:latin typeface="Arial"/>
              <a:ea typeface="Arial"/>
              <a:cs typeface="Arial"/>
              <a:sym typeface="Arial"/>
            </a:endParaRPr>
          </a:p>
          <a:p>
            <a:pPr indent="0" lvl="0" marL="0" marR="0" rtl="0" algn="l">
              <a:lnSpc>
                <a:spcPct val="90000"/>
              </a:lnSpc>
              <a:spcBef>
                <a:spcPts val="0"/>
              </a:spcBef>
              <a:spcAft>
                <a:spcPts val="0"/>
              </a:spcAft>
              <a:buNone/>
            </a:pPr>
            <a:r>
              <a:t/>
            </a:r>
            <a:endParaRPr sz="1100">
              <a:latin typeface="Arial"/>
              <a:ea typeface="Arial"/>
              <a:cs typeface="Arial"/>
              <a:sym typeface="Arial"/>
            </a:endParaRPr>
          </a:p>
          <a:p>
            <a:pPr indent="-361950" lvl="0" marL="457200" marR="0" rtl="0" algn="l">
              <a:lnSpc>
                <a:spcPct val="90000"/>
              </a:lnSpc>
              <a:spcBef>
                <a:spcPts val="0"/>
              </a:spcBef>
              <a:spcAft>
                <a:spcPts val="0"/>
              </a:spcAft>
              <a:buSzPts val="2100"/>
              <a:buFont typeface="Arial"/>
              <a:buChar char="•"/>
            </a:pPr>
            <a:r>
              <a:rPr lang="en">
                <a:latin typeface="Arial"/>
                <a:ea typeface="Arial"/>
                <a:cs typeface="Arial"/>
                <a:sym typeface="Arial"/>
              </a:rPr>
              <a:t>Consensus:</a:t>
            </a:r>
            <a:endParaRPr>
              <a:latin typeface="Arial"/>
              <a:ea typeface="Arial"/>
              <a:cs typeface="Arial"/>
              <a:sym typeface="Arial"/>
            </a:endParaRPr>
          </a:p>
          <a:p>
            <a:pPr indent="-342900" lvl="1" marL="914400" marR="0" rtl="0" algn="l">
              <a:lnSpc>
                <a:spcPct val="90000"/>
              </a:lnSpc>
              <a:spcBef>
                <a:spcPts val="0"/>
              </a:spcBef>
              <a:spcAft>
                <a:spcPts val="0"/>
              </a:spcAft>
              <a:buSzPts val="1800"/>
              <a:buFont typeface="Arial"/>
              <a:buChar char="•"/>
            </a:pPr>
            <a:r>
              <a:rPr lang="en" sz="1100" u="sng">
                <a:solidFill>
                  <a:schemeClr val="hlink"/>
                </a:solidFill>
                <a:latin typeface="Arial"/>
                <a:ea typeface="Arial"/>
                <a:cs typeface="Arial"/>
                <a:sym typeface="Arial"/>
                <a:hlinkClick r:id="rId9"/>
              </a:rPr>
              <a:t>https://dl.acm.org/citation.cfm?id=2749267</a:t>
            </a:r>
            <a:endParaRPr>
              <a:latin typeface="Arial"/>
              <a:ea typeface="Arial"/>
              <a:cs typeface="Arial"/>
              <a:sym typeface="Arial"/>
            </a:endParaRPr>
          </a:p>
          <a:p>
            <a:pPr indent="-342900" lvl="1" marL="914400" marR="0" rtl="0" algn="l">
              <a:lnSpc>
                <a:spcPct val="90000"/>
              </a:lnSpc>
              <a:spcBef>
                <a:spcPts val="0"/>
              </a:spcBef>
              <a:spcAft>
                <a:spcPts val="0"/>
              </a:spcAft>
              <a:buSzPts val="1800"/>
              <a:buFont typeface="Arial"/>
              <a:buChar char="•"/>
            </a:pPr>
            <a:r>
              <a:rPr lang="en" sz="1100" u="sng">
                <a:solidFill>
                  <a:schemeClr val="hlink"/>
                </a:solidFill>
                <a:latin typeface="Arial"/>
                <a:ea typeface="Arial"/>
                <a:cs typeface="Arial"/>
                <a:sym typeface="Arial"/>
                <a:hlinkClick r:id="rId10"/>
              </a:rPr>
              <a:t>https://dl.acm.org/citation.cfm?id=3128609</a:t>
            </a:r>
            <a:endParaRPr>
              <a:latin typeface="Arial"/>
              <a:ea typeface="Arial"/>
              <a:cs typeface="Arial"/>
              <a:sym typeface="Arial"/>
            </a:endParaRPr>
          </a:p>
          <a:p>
            <a:pPr indent="0" lvl="0" marL="0" rtl="0">
              <a:lnSpc>
                <a:spcPct val="115000"/>
              </a:lnSpc>
              <a:spcBef>
                <a:spcPts val="0"/>
              </a:spcBef>
              <a:spcAft>
                <a:spcPts val="0"/>
              </a:spcAft>
              <a:buNone/>
            </a:pPr>
            <a:r>
              <a:t/>
            </a:r>
            <a:endParaRPr sz="1100" u="sng">
              <a:solidFill>
                <a:schemeClr val="hlink"/>
              </a:solidFill>
              <a:latin typeface="Arial"/>
              <a:ea typeface="Arial"/>
              <a:cs typeface="Arial"/>
              <a:sym typeface="Arial"/>
              <a:hlinkClick r:id="rId11"/>
            </a:endParaRPr>
          </a:p>
          <a:p>
            <a:pPr indent="0" lvl="0" marL="0" marR="0" rtl="0" algn="l">
              <a:lnSpc>
                <a:spcPct val="90000"/>
              </a:lnSpc>
              <a:spcBef>
                <a:spcPts val="0"/>
              </a:spcBef>
              <a:spcAft>
                <a:spcPts val="0"/>
              </a:spcAft>
              <a:buNone/>
            </a:pPr>
            <a:r>
              <a:t/>
            </a:r>
            <a:endParaRPr/>
          </a:p>
          <a:p>
            <a:pPr indent="0" lvl="0" marL="0" marR="0" rtl="0" algn="l">
              <a:lnSpc>
                <a:spcPct val="90000"/>
              </a:lnSpc>
              <a:spcBef>
                <a:spcPts val="800"/>
              </a:spcBef>
              <a:spcAft>
                <a:spcPts val="0"/>
              </a:spcAft>
              <a:buNone/>
            </a:pPr>
            <a:r>
              <a:t/>
            </a:r>
            <a:endParaRPr sz="1100"/>
          </a:p>
          <a:p>
            <a:pPr indent="-38100" lvl="0" marL="177800" marR="0" rtl="0" algn="l">
              <a:lnSpc>
                <a:spcPct val="90000"/>
              </a:lnSpc>
              <a:spcBef>
                <a:spcPts val="800"/>
              </a:spcBef>
              <a:spcAft>
                <a:spcPts val="0"/>
              </a:spcAft>
              <a:buClr>
                <a:schemeClr val="dk1"/>
              </a:buClr>
              <a:buSzPts val="2100"/>
              <a:buFont typeface="Arial"/>
              <a:buNone/>
            </a:pPr>
            <a:r>
              <a:t/>
            </a:r>
            <a:endParaRPr b="0" i="0" sz="2100" u="none" cap="none" strike="noStrike">
              <a:solidFill>
                <a:schemeClr val="dk1"/>
              </a:solidFill>
              <a:latin typeface="Calibri"/>
              <a:ea typeface="Calibri"/>
              <a:cs typeface="Calibri"/>
              <a:sym typeface="Calibri"/>
            </a:endParaRPr>
          </a:p>
          <a:p>
            <a:pPr indent="0" lvl="0" marL="0" marR="0" rtl="0" algn="l">
              <a:lnSpc>
                <a:spcPct val="90000"/>
              </a:lnSpc>
              <a:spcBef>
                <a:spcPts val="800"/>
              </a:spcBef>
              <a:spcAft>
                <a:spcPts val="0"/>
              </a:spcAft>
              <a:buClr>
                <a:schemeClr val="dk1"/>
              </a:buClr>
              <a:buSzPts val="2100"/>
              <a:buFont typeface="Arial"/>
              <a:buNone/>
            </a:pPr>
            <a:r>
              <a:t/>
            </a:r>
            <a:endParaRPr b="0" i="0" sz="2100" u="none" cap="none" strike="noStrike">
              <a:solidFill>
                <a:schemeClr val="dk1"/>
              </a:solidFill>
              <a:latin typeface="Calibri"/>
              <a:ea typeface="Calibri"/>
              <a:cs typeface="Calibri"/>
              <a:sym typeface="Calibri"/>
            </a:endParaRPr>
          </a:p>
          <a:p>
            <a:pPr indent="-38100" lvl="0" marL="177800" marR="0" rtl="0" algn="l">
              <a:lnSpc>
                <a:spcPct val="90000"/>
              </a:lnSpc>
              <a:spcBef>
                <a:spcPts val="800"/>
              </a:spcBef>
              <a:spcAft>
                <a:spcPts val="0"/>
              </a:spcAft>
              <a:buClr>
                <a:schemeClr val="dk1"/>
              </a:buClr>
              <a:buSzPts val="2100"/>
              <a:buFont typeface="Arial"/>
              <a:buNone/>
            </a:pPr>
            <a:r>
              <a:t/>
            </a:r>
            <a:endParaRPr b="0" i="0" sz="2100" u="none" cap="none" strike="noStrike">
              <a:solidFill>
                <a:schemeClr val="dk1"/>
              </a:solidFill>
              <a:latin typeface="Calibri"/>
              <a:ea typeface="Calibri"/>
              <a:cs typeface="Calibri"/>
              <a:sym typeface="Calibri"/>
            </a:endParaRPr>
          </a:p>
          <a:p>
            <a:pPr indent="-38100" lvl="0" marL="177800" marR="0" rtl="0" algn="l">
              <a:lnSpc>
                <a:spcPct val="90000"/>
              </a:lnSpc>
              <a:spcBef>
                <a:spcPts val="800"/>
              </a:spcBef>
              <a:spcAft>
                <a:spcPts val="0"/>
              </a:spcAft>
              <a:buClr>
                <a:schemeClr val="dk1"/>
              </a:buClr>
              <a:buSzPts val="2100"/>
              <a:buFont typeface="Arial"/>
              <a:buNone/>
            </a:pPr>
            <a:r>
              <a:t/>
            </a:r>
            <a:endParaRPr b="0" i="0" sz="2100" u="none" cap="none" strike="noStrike">
              <a:solidFill>
                <a:schemeClr val="dk1"/>
              </a:solidFill>
              <a:latin typeface="Calibri"/>
              <a:ea typeface="Calibri"/>
              <a:cs typeface="Calibri"/>
              <a:sym typeface="Calibri"/>
            </a:endParaRPr>
          </a:p>
          <a:p>
            <a:pPr indent="-63500" lvl="1" marL="520700" marR="0" rtl="0" algn="l">
              <a:lnSpc>
                <a:spcPct val="90000"/>
              </a:lnSpc>
              <a:spcBef>
                <a:spcPts val="40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38100" lvl="0" marL="177800" marR="0" rtl="0" algn="l">
              <a:lnSpc>
                <a:spcPct val="90000"/>
              </a:lnSpc>
              <a:spcBef>
                <a:spcPts val="800"/>
              </a:spcBef>
              <a:spcAft>
                <a:spcPts val="0"/>
              </a:spcAft>
              <a:buClr>
                <a:schemeClr val="dk1"/>
              </a:buClr>
              <a:buSzPts val="2100"/>
              <a:buFont typeface="Arial"/>
              <a:buNone/>
            </a:pPr>
            <a:r>
              <a:t/>
            </a:r>
            <a:endParaRPr b="0" i="0" sz="2100" u="none" cap="none" strike="noStrike">
              <a:solidFill>
                <a:schemeClr val="dk1"/>
              </a:solidFill>
              <a:latin typeface="Calibri"/>
              <a:ea typeface="Calibri"/>
              <a:cs typeface="Calibri"/>
              <a:sym typeface="Calibri"/>
            </a:endParaRPr>
          </a:p>
        </p:txBody>
      </p:sp>
      <p:sp>
        <p:nvSpPr>
          <p:cNvPr id="490" name="Shape 490"/>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xEl>
                                              <p:pRg end="15" st="1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xEl>
                                              <p:pRg end="16" st="1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xEl>
                                              <p:pRg end="17" st="1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xEl>
                                              <p:pRg end="18" st="1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xEl>
                                              <p:pRg end="19" st="1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4" name="Shape 494"/>
        <p:cNvGrpSpPr/>
        <p:nvPr/>
      </p:nvGrpSpPr>
      <p:grpSpPr>
        <a:xfrm>
          <a:off x="0" y="0"/>
          <a:ext cx="0" cy="0"/>
          <a:chOff x="0" y="0"/>
          <a:chExt cx="0" cy="0"/>
        </a:xfrm>
      </p:grpSpPr>
      <p:sp>
        <p:nvSpPr>
          <p:cNvPr id="495" name="Shape 49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3300"/>
              <a:buFont typeface="Calibri"/>
              <a:buNone/>
            </a:pPr>
            <a:r>
              <a:rPr b="0" i="0" lang="en" sz="3300" u="none" cap="none" strike="noStrike">
                <a:solidFill>
                  <a:schemeClr val="dk1"/>
                </a:solidFill>
                <a:latin typeface="Calibri"/>
                <a:ea typeface="Calibri"/>
                <a:cs typeface="Calibri"/>
                <a:sym typeface="Calibri"/>
              </a:rPr>
              <a:t>Is RDMA a good fit for my problem?</a:t>
            </a:r>
            <a:endParaRPr sz="1100"/>
          </a:p>
        </p:txBody>
      </p:sp>
      <p:sp>
        <p:nvSpPr>
          <p:cNvPr id="496" name="Shape 496"/>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Autofit/>
          </a:bodyPr>
          <a:lstStyle/>
          <a:p>
            <a:pPr indent="-171450" lvl="0" marL="177800" marR="0" rtl="0" algn="l">
              <a:lnSpc>
                <a:spcPct val="90000"/>
              </a:lnSpc>
              <a:spcBef>
                <a:spcPts val="0"/>
              </a:spcBef>
              <a:spcAft>
                <a:spcPts val="0"/>
              </a:spcAft>
              <a:buClr>
                <a:schemeClr val="dk1"/>
              </a:buClr>
              <a:buSzPts val="2100"/>
              <a:buFont typeface="Arial"/>
              <a:buChar char="•"/>
            </a:pPr>
            <a:r>
              <a:rPr b="0" i="0" lang="en" sz="2100" u="none" cap="none" strike="noStrike">
                <a:solidFill>
                  <a:schemeClr val="dk1"/>
                </a:solidFill>
                <a:latin typeface="Calibri"/>
                <a:ea typeface="Calibri"/>
                <a:cs typeface="Calibri"/>
                <a:sym typeface="Calibri"/>
              </a:rPr>
              <a:t>Easy to get carried away with new trending paradigms.</a:t>
            </a:r>
            <a:endParaRPr sz="1100"/>
          </a:p>
          <a:p>
            <a:pPr indent="-171450" lvl="0" marL="177800" marR="0" rtl="0" algn="l">
              <a:lnSpc>
                <a:spcPct val="90000"/>
              </a:lnSpc>
              <a:spcBef>
                <a:spcPts val="800"/>
              </a:spcBef>
              <a:spcAft>
                <a:spcPts val="0"/>
              </a:spcAft>
              <a:buClr>
                <a:schemeClr val="dk1"/>
              </a:buClr>
              <a:buSzPts val="2100"/>
              <a:buFont typeface="Arial"/>
              <a:buChar char="•"/>
            </a:pPr>
            <a:r>
              <a:rPr b="0" i="0" lang="en" sz="2100" u="none" cap="none" strike="noStrike">
                <a:solidFill>
                  <a:schemeClr val="dk1"/>
                </a:solidFill>
                <a:latin typeface="Calibri"/>
                <a:ea typeface="Calibri"/>
                <a:cs typeface="Calibri"/>
                <a:sym typeface="Calibri"/>
              </a:rPr>
              <a:t>Careful profiling of the overheads in the system necessary.</a:t>
            </a:r>
            <a:endParaRPr sz="1100"/>
          </a:p>
          <a:p>
            <a:pPr indent="-177800" lvl="1" marL="520700" marR="0" rtl="0" algn="l">
              <a:lnSpc>
                <a:spcPct val="90000"/>
              </a:lnSpc>
              <a:spcBef>
                <a:spcPts val="4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Do I just want to save CPU? Or..</a:t>
            </a:r>
            <a:endParaRPr sz="1100"/>
          </a:p>
          <a:p>
            <a:pPr indent="-177800" lvl="1" marL="520700" marR="0" rtl="0" algn="l">
              <a:lnSpc>
                <a:spcPct val="90000"/>
              </a:lnSpc>
              <a:spcBef>
                <a:spcPts val="4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Do I want to save time spent in OS?</a:t>
            </a:r>
            <a:endParaRPr sz="1100"/>
          </a:p>
          <a:p>
            <a:pPr indent="-171450" lvl="0" marL="177800" marR="0" rtl="0" algn="l">
              <a:lnSpc>
                <a:spcPct val="90000"/>
              </a:lnSpc>
              <a:spcBef>
                <a:spcPts val="800"/>
              </a:spcBef>
              <a:spcAft>
                <a:spcPts val="0"/>
              </a:spcAft>
              <a:buClr>
                <a:schemeClr val="dk1"/>
              </a:buClr>
              <a:buSzPts val="2100"/>
              <a:buFont typeface="Arial"/>
              <a:buChar char="•"/>
            </a:pPr>
            <a:r>
              <a:rPr b="0" i="0" lang="en" sz="2100" u="none" cap="none" strike="noStrike">
                <a:solidFill>
                  <a:schemeClr val="dk1"/>
                </a:solidFill>
                <a:latin typeface="Calibri"/>
                <a:ea typeface="Calibri"/>
                <a:cs typeface="Calibri"/>
                <a:sym typeface="Calibri"/>
              </a:rPr>
              <a:t>Impact of network congestion</a:t>
            </a:r>
            <a:endParaRPr sz="1100"/>
          </a:p>
          <a:p>
            <a:pPr indent="-171450" lvl="0" marL="177800" marR="0" rtl="0" algn="l">
              <a:lnSpc>
                <a:spcPct val="90000"/>
              </a:lnSpc>
              <a:spcBef>
                <a:spcPts val="800"/>
              </a:spcBef>
              <a:spcAft>
                <a:spcPts val="0"/>
              </a:spcAft>
              <a:buClr>
                <a:schemeClr val="dk1"/>
              </a:buClr>
              <a:buSzPts val="2100"/>
              <a:buFont typeface="Arial"/>
              <a:buChar char="•"/>
            </a:pPr>
            <a:r>
              <a:rPr b="0" i="0" lang="en" sz="2100" u="none" cap="none" strike="noStrike">
                <a:solidFill>
                  <a:schemeClr val="dk1"/>
                </a:solidFill>
                <a:latin typeface="Calibri"/>
                <a:ea typeface="Calibri"/>
                <a:cs typeface="Calibri"/>
                <a:sym typeface="Calibri"/>
              </a:rPr>
              <a:t>Messages serialized on single QP.</a:t>
            </a:r>
            <a:endParaRPr sz="1100"/>
          </a:p>
          <a:p>
            <a:pPr indent="-171450" lvl="0" marL="177800" marR="0" rtl="0" algn="l">
              <a:lnSpc>
                <a:spcPct val="90000"/>
              </a:lnSpc>
              <a:spcBef>
                <a:spcPts val="800"/>
              </a:spcBef>
              <a:spcAft>
                <a:spcPts val="0"/>
              </a:spcAft>
              <a:buClr>
                <a:schemeClr val="dk1"/>
              </a:buClr>
              <a:buSzPts val="2100"/>
              <a:buFont typeface="Arial"/>
              <a:buChar char="•"/>
            </a:pPr>
            <a:r>
              <a:rPr b="0" i="0" lang="en" sz="2100" u="none" cap="none" strike="noStrike">
                <a:solidFill>
                  <a:schemeClr val="dk1"/>
                </a:solidFill>
                <a:latin typeface="Calibri"/>
                <a:ea typeface="Calibri"/>
                <a:cs typeface="Calibri"/>
                <a:sym typeface="Calibri"/>
              </a:rPr>
              <a:t>Single datacenter vs multi datacenter?</a:t>
            </a:r>
            <a:endParaRPr sz="1100"/>
          </a:p>
          <a:p>
            <a:pPr indent="0" lvl="0" marL="0" marR="0" rtl="0" algn="l">
              <a:lnSpc>
                <a:spcPct val="90000"/>
              </a:lnSpc>
              <a:spcBef>
                <a:spcPts val="800"/>
              </a:spcBef>
              <a:spcAft>
                <a:spcPts val="0"/>
              </a:spcAft>
              <a:buClr>
                <a:schemeClr val="dk1"/>
              </a:buClr>
              <a:buSzPts val="2100"/>
              <a:buFont typeface="Arial"/>
              <a:buNone/>
            </a:pPr>
            <a:r>
              <a:t/>
            </a:r>
            <a:endParaRPr b="0" i="0" sz="2100" u="none" cap="none" strike="noStrike">
              <a:solidFill>
                <a:schemeClr val="dk1"/>
              </a:solidFill>
              <a:latin typeface="Calibri"/>
              <a:ea typeface="Calibri"/>
              <a:cs typeface="Calibri"/>
              <a:sym typeface="Calibri"/>
            </a:endParaRPr>
          </a:p>
          <a:p>
            <a:pPr indent="-38100" lvl="0" marL="177800" marR="0" rtl="0" algn="l">
              <a:lnSpc>
                <a:spcPct val="90000"/>
              </a:lnSpc>
              <a:spcBef>
                <a:spcPts val="800"/>
              </a:spcBef>
              <a:spcAft>
                <a:spcPts val="0"/>
              </a:spcAft>
              <a:buClr>
                <a:schemeClr val="dk1"/>
              </a:buClr>
              <a:buSzPts val="2100"/>
              <a:buFont typeface="Arial"/>
              <a:buNone/>
            </a:pPr>
            <a:r>
              <a:t/>
            </a:r>
            <a:endParaRPr b="0" i="0" sz="2100" u="none" cap="none" strike="noStrike">
              <a:solidFill>
                <a:schemeClr val="dk1"/>
              </a:solidFill>
              <a:latin typeface="Calibri"/>
              <a:ea typeface="Calibri"/>
              <a:cs typeface="Calibri"/>
              <a:sym typeface="Calibri"/>
            </a:endParaRPr>
          </a:p>
          <a:p>
            <a:pPr indent="-38100" lvl="0" marL="177800" marR="0" rtl="0" algn="l">
              <a:lnSpc>
                <a:spcPct val="90000"/>
              </a:lnSpc>
              <a:spcBef>
                <a:spcPts val="800"/>
              </a:spcBef>
              <a:spcAft>
                <a:spcPts val="0"/>
              </a:spcAft>
              <a:buClr>
                <a:schemeClr val="dk1"/>
              </a:buClr>
              <a:buSzPts val="2100"/>
              <a:buFont typeface="Arial"/>
              <a:buNone/>
            </a:pPr>
            <a:r>
              <a:t/>
            </a:r>
            <a:endParaRPr b="0" i="0" sz="2100" u="none" cap="none" strike="noStrike">
              <a:solidFill>
                <a:schemeClr val="dk1"/>
              </a:solidFill>
              <a:latin typeface="Calibri"/>
              <a:ea typeface="Calibri"/>
              <a:cs typeface="Calibri"/>
              <a:sym typeface="Calibri"/>
            </a:endParaRPr>
          </a:p>
          <a:p>
            <a:pPr indent="-63500" lvl="1" marL="520700" marR="0" rtl="0" algn="l">
              <a:lnSpc>
                <a:spcPct val="90000"/>
              </a:lnSpc>
              <a:spcBef>
                <a:spcPts val="40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38100" lvl="0" marL="177800" marR="0" rtl="0" algn="l">
              <a:lnSpc>
                <a:spcPct val="90000"/>
              </a:lnSpc>
              <a:spcBef>
                <a:spcPts val="800"/>
              </a:spcBef>
              <a:spcAft>
                <a:spcPts val="0"/>
              </a:spcAft>
              <a:buClr>
                <a:schemeClr val="dk1"/>
              </a:buClr>
              <a:buSzPts val="2100"/>
              <a:buFont typeface="Arial"/>
              <a:buNone/>
            </a:pPr>
            <a:r>
              <a:t/>
            </a:r>
            <a:endParaRPr b="0" i="0" sz="2100" u="none" cap="none" strike="noStrike">
              <a:solidFill>
                <a:schemeClr val="dk1"/>
              </a:solidFill>
              <a:latin typeface="Calibri"/>
              <a:ea typeface="Calibri"/>
              <a:cs typeface="Calibri"/>
              <a:sym typeface="Calibri"/>
            </a:endParaRPr>
          </a:p>
        </p:txBody>
      </p:sp>
      <p:sp>
        <p:nvSpPr>
          <p:cNvPr id="497" name="Shape 497"/>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6">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6">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6">
                                            <p:txEl>
                                              <p:pRg end="11" st="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1" name="Shape 501"/>
        <p:cNvGrpSpPr/>
        <p:nvPr/>
      </p:nvGrpSpPr>
      <p:grpSpPr>
        <a:xfrm>
          <a:off x="0" y="0"/>
          <a:ext cx="0" cy="0"/>
          <a:chOff x="0" y="0"/>
          <a:chExt cx="0" cy="0"/>
        </a:xfrm>
      </p:grpSpPr>
      <p:sp>
        <p:nvSpPr>
          <p:cNvPr id="502" name="Shape 502"/>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3300"/>
              <a:buFont typeface="Calibri"/>
              <a:buNone/>
            </a:pPr>
            <a:r>
              <a:rPr b="0" i="0" lang="en" sz="3300" u="none" cap="none" strike="noStrike">
                <a:solidFill>
                  <a:schemeClr val="dk1"/>
                </a:solidFill>
                <a:latin typeface="Calibri"/>
                <a:ea typeface="Calibri"/>
                <a:cs typeface="Calibri"/>
                <a:sym typeface="Calibri"/>
              </a:rPr>
              <a:t>APUS Discussion</a:t>
            </a:r>
            <a:endParaRPr sz="1100"/>
          </a:p>
        </p:txBody>
      </p:sp>
      <p:sp>
        <p:nvSpPr>
          <p:cNvPr id="503" name="Shape 503"/>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Autofit/>
          </a:bodyPr>
          <a:lstStyle/>
          <a:p>
            <a:pPr indent="-171450" lvl="0" marL="177800" marR="0" rtl="0" algn="l">
              <a:lnSpc>
                <a:spcPct val="90000"/>
              </a:lnSpc>
              <a:spcBef>
                <a:spcPts val="0"/>
              </a:spcBef>
              <a:spcAft>
                <a:spcPts val="0"/>
              </a:spcAft>
              <a:buClr>
                <a:schemeClr val="dk1"/>
              </a:buClr>
              <a:buSzPts val="2100"/>
              <a:buFont typeface="Arial"/>
              <a:buChar char="•"/>
            </a:pPr>
            <a:r>
              <a:rPr b="0" i="0" lang="en" sz="2100" u="none" cap="none" strike="noStrike">
                <a:solidFill>
                  <a:schemeClr val="dk1"/>
                </a:solidFill>
                <a:latin typeface="Calibri"/>
                <a:ea typeface="Calibri"/>
                <a:cs typeface="Calibri"/>
                <a:sym typeface="Calibri"/>
              </a:rPr>
              <a:t>Throughput almost as good as unreplicated execution. Impressive!!</a:t>
            </a:r>
            <a:endParaRPr b="0" i="0" sz="2100" u="none" cap="none" strike="noStrike">
              <a:solidFill>
                <a:schemeClr val="dk1"/>
              </a:solidFill>
              <a:latin typeface="Calibri"/>
              <a:ea typeface="Calibri"/>
              <a:cs typeface="Calibri"/>
              <a:sym typeface="Calibri"/>
            </a:endParaRPr>
          </a:p>
          <a:p>
            <a:pPr indent="-171450" lvl="0" marL="177800" marR="0" rtl="0" algn="l">
              <a:lnSpc>
                <a:spcPct val="90000"/>
              </a:lnSpc>
              <a:spcBef>
                <a:spcPts val="0"/>
              </a:spcBef>
              <a:spcAft>
                <a:spcPts val="0"/>
              </a:spcAft>
              <a:buClr>
                <a:schemeClr val="dk1"/>
              </a:buClr>
              <a:buSzPts val="2100"/>
              <a:buFont typeface="Arial"/>
              <a:buChar char="•"/>
            </a:pPr>
            <a:r>
              <a:rPr lang="en"/>
              <a:t>No support for non-deterministic functions e.g. time()</a:t>
            </a:r>
            <a:endParaRPr/>
          </a:p>
          <a:p>
            <a:pPr indent="-171450" lvl="0" marL="177800" marR="0" rtl="0" algn="l">
              <a:lnSpc>
                <a:spcPct val="90000"/>
              </a:lnSpc>
              <a:spcBef>
                <a:spcPts val="0"/>
              </a:spcBef>
              <a:spcAft>
                <a:spcPts val="0"/>
              </a:spcAft>
              <a:buClr>
                <a:schemeClr val="dk1"/>
              </a:buClr>
              <a:buSzPts val="2100"/>
              <a:buFont typeface="Arial"/>
              <a:buChar char="•"/>
            </a:pPr>
            <a:r>
              <a:rPr lang="en"/>
              <a:t>Read only optimization</a:t>
            </a:r>
            <a:endParaRPr/>
          </a:p>
          <a:p>
            <a:pPr indent="-171450" lvl="0" marL="177800" marR="0" rtl="0" algn="l">
              <a:lnSpc>
                <a:spcPct val="90000"/>
              </a:lnSpc>
              <a:spcBef>
                <a:spcPts val="800"/>
              </a:spcBef>
              <a:spcAft>
                <a:spcPts val="0"/>
              </a:spcAft>
              <a:buClr>
                <a:schemeClr val="dk1"/>
              </a:buClr>
              <a:buSzPts val="2100"/>
              <a:buFont typeface="Arial"/>
              <a:buChar char="•"/>
            </a:pPr>
            <a:r>
              <a:rPr b="0" i="0" lang="en" sz="2100" u="none" cap="none" strike="noStrike">
                <a:solidFill>
                  <a:schemeClr val="dk1"/>
                </a:solidFill>
                <a:latin typeface="Calibri"/>
                <a:ea typeface="Calibri"/>
                <a:cs typeface="Calibri"/>
                <a:sym typeface="Calibri"/>
              </a:rPr>
              <a:t>Dynamic group membership</a:t>
            </a:r>
            <a:endParaRPr sz="1100"/>
          </a:p>
          <a:p>
            <a:pPr indent="-177800" lvl="1" marL="520700" marR="0" rtl="0" algn="l">
              <a:lnSpc>
                <a:spcPct val="90000"/>
              </a:lnSpc>
              <a:spcBef>
                <a:spcPts val="4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DARE supports it. RAFT too.</a:t>
            </a:r>
            <a:endParaRPr sz="1100"/>
          </a:p>
          <a:p>
            <a:pPr indent="-171450" lvl="0" marL="177800" marR="0" rtl="0" algn="l">
              <a:lnSpc>
                <a:spcPct val="90000"/>
              </a:lnSpc>
              <a:spcBef>
                <a:spcPts val="800"/>
              </a:spcBef>
              <a:spcAft>
                <a:spcPts val="0"/>
              </a:spcAft>
              <a:buClr>
                <a:schemeClr val="dk1"/>
              </a:buClr>
              <a:buSzPts val="2100"/>
              <a:buFont typeface="Arial"/>
              <a:buChar char="•"/>
            </a:pPr>
            <a:r>
              <a:rPr b="0" i="0" lang="en" sz="2100" u="none" cap="none" strike="noStrike">
                <a:solidFill>
                  <a:schemeClr val="dk1"/>
                </a:solidFill>
                <a:latin typeface="Calibri"/>
                <a:ea typeface="Calibri"/>
                <a:cs typeface="Calibri"/>
                <a:sym typeface="Calibri"/>
              </a:rPr>
              <a:t>Congestion evaluation. </a:t>
            </a:r>
            <a:endParaRPr sz="1100"/>
          </a:p>
          <a:p>
            <a:pPr indent="-177800" lvl="1" marL="520700" marR="0" rtl="0" algn="l">
              <a:lnSpc>
                <a:spcPct val="90000"/>
              </a:lnSpc>
              <a:spcBef>
                <a:spcPts val="4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Only 1 out of 7 replicas congested during test.</a:t>
            </a:r>
            <a:endParaRPr sz="1100"/>
          </a:p>
          <a:p>
            <a:pPr indent="-171450" lvl="0" marL="177800" marR="0" rtl="0" algn="l">
              <a:lnSpc>
                <a:spcPct val="90000"/>
              </a:lnSpc>
              <a:spcBef>
                <a:spcPts val="800"/>
              </a:spcBef>
              <a:spcAft>
                <a:spcPts val="0"/>
              </a:spcAft>
              <a:buClr>
                <a:schemeClr val="dk1"/>
              </a:buClr>
              <a:buSzPts val="2100"/>
              <a:buFont typeface="Arial"/>
              <a:buChar char="•"/>
            </a:pPr>
            <a:r>
              <a:rPr b="0" i="0" lang="en" sz="2100" u="none" cap="none" strike="noStrike">
                <a:solidFill>
                  <a:schemeClr val="dk1"/>
                </a:solidFill>
                <a:latin typeface="Calibri"/>
                <a:ea typeface="Calibri"/>
                <a:cs typeface="Calibri"/>
                <a:sym typeface="Calibri"/>
              </a:rPr>
              <a:t>CPU overhead at leader</a:t>
            </a:r>
            <a:endParaRPr sz="1100"/>
          </a:p>
        </p:txBody>
      </p:sp>
      <p:sp>
        <p:nvSpPr>
          <p:cNvPr id="504" name="Shape 504"/>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3">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8" name="Shape 508"/>
        <p:cNvGrpSpPr/>
        <p:nvPr/>
      </p:nvGrpSpPr>
      <p:grpSpPr>
        <a:xfrm>
          <a:off x="0" y="0"/>
          <a:ext cx="0" cy="0"/>
          <a:chOff x="0" y="0"/>
          <a:chExt cx="0" cy="0"/>
        </a:xfrm>
      </p:grpSpPr>
      <p:sp>
        <p:nvSpPr>
          <p:cNvPr id="509" name="Shape 50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3300"/>
              <a:buFont typeface="Calibri"/>
              <a:buNone/>
            </a:pPr>
            <a:r>
              <a:rPr b="0" i="0" lang="en" sz="3300" u="none" cap="none" strike="noStrike">
                <a:solidFill>
                  <a:schemeClr val="dk1"/>
                </a:solidFill>
                <a:latin typeface="Calibri"/>
                <a:ea typeface="Calibri"/>
                <a:cs typeface="Calibri"/>
                <a:sym typeface="Calibri"/>
              </a:rPr>
              <a:t>Infini</a:t>
            </a:r>
            <a:r>
              <a:rPr lang="en"/>
              <a:t>s</a:t>
            </a:r>
            <a:r>
              <a:rPr b="0" i="0" lang="en" sz="3300" u="none" cap="none" strike="noStrike">
                <a:solidFill>
                  <a:schemeClr val="dk1"/>
                </a:solidFill>
                <a:latin typeface="Calibri"/>
                <a:ea typeface="Calibri"/>
                <a:cs typeface="Calibri"/>
                <a:sym typeface="Calibri"/>
              </a:rPr>
              <a:t>wap Discussion</a:t>
            </a:r>
            <a:endParaRPr sz="1100"/>
          </a:p>
        </p:txBody>
      </p:sp>
      <p:sp>
        <p:nvSpPr>
          <p:cNvPr id="510" name="Shape 510"/>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Autofit/>
          </a:bodyPr>
          <a:lstStyle/>
          <a:p>
            <a:pPr indent="-171450" lvl="0" marL="177800" marR="0" rtl="0" algn="l">
              <a:lnSpc>
                <a:spcPct val="90000"/>
              </a:lnSpc>
              <a:spcBef>
                <a:spcPts val="0"/>
              </a:spcBef>
              <a:spcAft>
                <a:spcPts val="0"/>
              </a:spcAft>
              <a:buClr>
                <a:schemeClr val="dk1"/>
              </a:buClr>
              <a:buSzPts val="2100"/>
              <a:buFont typeface="Arial"/>
              <a:buChar char="•"/>
            </a:pPr>
            <a:r>
              <a:rPr b="0" i="0" lang="en" sz="2100" u="none" cap="none" strike="noStrike">
                <a:solidFill>
                  <a:schemeClr val="dk1"/>
                </a:solidFill>
                <a:latin typeface="Calibri"/>
                <a:ea typeface="Calibri"/>
                <a:cs typeface="Calibri"/>
                <a:sym typeface="Calibri"/>
              </a:rPr>
              <a:t>Comparison with Distributed Shared Memory</a:t>
            </a:r>
            <a:endParaRPr sz="1100"/>
          </a:p>
          <a:p>
            <a:pPr indent="-171450" lvl="0" marL="177800" marR="0" rtl="0" algn="l">
              <a:lnSpc>
                <a:spcPct val="90000"/>
              </a:lnSpc>
              <a:spcBef>
                <a:spcPts val="800"/>
              </a:spcBef>
              <a:spcAft>
                <a:spcPts val="0"/>
              </a:spcAft>
              <a:buClr>
                <a:schemeClr val="dk1"/>
              </a:buClr>
              <a:buSzPts val="2100"/>
              <a:buFont typeface="Arial"/>
              <a:buChar char="•"/>
            </a:pPr>
            <a:r>
              <a:rPr b="0" i="0" lang="en" sz="2100" u="none" cap="none" strike="noStrike">
                <a:solidFill>
                  <a:schemeClr val="dk1"/>
                </a:solidFill>
                <a:latin typeface="Calibri"/>
                <a:ea typeface="Calibri"/>
                <a:cs typeface="Calibri"/>
                <a:sym typeface="Calibri"/>
              </a:rPr>
              <a:t>Evaluation under network congestion</a:t>
            </a:r>
            <a:endParaRPr b="0" i="0" sz="2100" u="none" cap="none" strike="noStrike">
              <a:solidFill>
                <a:schemeClr val="dk1"/>
              </a:solidFill>
              <a:latin typeface="Calibri"/>
              <a:ea typeface="Calibri"/>
              <a:cs typeface="Calibri"/>
              <a:sym typeface="Calibri"/>
            </a:endParaRPr>
          </a:p>
          <a:p>
            <a:pPr indent="-171450" lvl="0" marL="177800" marR="0" rtl="0" algn="l">
              <a:lnSpc>
                <a:spcPct val="90000"/>
              </a:lnSpc>
              <a:spcBef>
                <a:spcPts val="800"/>
              </a:spcBef>
              <a:spcAft>
                <a:spcPts val="0"/>
              </a:spcAft>
              <a:buClr>
                <a:schemeClr val="dk1"/>
              </a:buClr>
              <a:buSzPts val="2100"/>
              <a:buFont typeface="Arial"/>
              <a:buChar char="•"/>
            </a:pPr>
            <a:r>
              <a:rPr lang="en"/>
              <a:t>Optimal slab size and head room</a:t>
            </a:r>
            <a:endParaRPr/>
          </a:p>
          <a:p>
            <a:pPr indent="-171450" lvl="0" marL="177800" marR="0" rtl="0" algn="l">
              <a:lnSpc>
                <a:spcPct val="90000"/>
              </a:lnSpc>
              <a:spcBef>
                <a:spcPts val="800"/>
              </a:spcBef>
              <a:spcAft>
                <a:spcPts val="0"/>
              </a:spcAft>
              <a:buClr>
                <a:schemeClr val="dk1"/>
              </a:buClr>
              <a:buSzPts val="2100"/>
              <a:buFont typeface="Arial"/>
              <a:buChar char="•"/>
            </a:pPr>
            <a:r>
              <a:rPr b="0" i="0" lang="en" sz="2100" u="none" cap="none" strike="noStrike">
                <a:solidFill>
                  <a:schemeClr val="dk1"/>
                </a:solidFill>
                <a:latin typeface="Calibri"/>
                <a:ea typeface="Calibri"/>
                <a:cs typeface="Calibri"/>
                <a:sym typeface="Calibri"/>
              </a:rPr>
              <a:t>Performance isolation</a:t>
            </a:r>
            <a:endParaRPr b="0" i="0" sz="2100" u="none" cap="none" strike="noStrike">
              <a:solidFill>
                <a:schemeClr val="dk1"/>
              </a:solidFill>
              <a:latin typeface="Calibri"/>
              <a:ea typeface="Calibri"/>
              <a:cs typeface="Calibri"/>
              <a:sym typeface="Calibri"/>
            </a:endParaRPr>
          </a:p>
          <a:p>
            <a:pPr indent="-171450" lvl="0" marL="177800" marR="0" rtl="0" algn="l">
              <a:lnSpc>
                <a:spcPct val="90000"/>
              </a:lnSpc>
              <a:spcBef>
                <a:spcPts val="800"/>
              </a:spcBef>
              <a:spcAft>
                <a:spcPts val="0"/>
              </a:spcAft>
              <a:buClr>
                <a:schemeClr val="dk1"/>
              </a:buClr>
              <a:buSzPts val="2100"/>
              <a:buFont typeface="Arial"/>
              <a:buChar char="•"/>
            </a:pPr>
            <a:r>
              <a:rPr lang="en"/>
              <a:t>Replicate page to multiple remote hosts for fault tolerance.</a:t>
            </a:r>
            <a:endParaRPr/>
          </a:p>
          <a:p>
            <a:pPr indent="-133350" lvl="1" marL="520700" marR="0" rtl="0" algn="l">
              <a:lnSpc>
                <a:spcPct val="90000"/>
              </a:lnSpc>
              <a:spcBef>
                <a:spcPts val="800"/>
              </a:spcBef>
              <a:spcAft>
                <a:spcPts val="0"/>
              </a:spcAft>
              <a:buSzPts val="1100"/>
              <a:buChar char="•"/>
            </a:pPr>
            <a:r>
              <a:rPr lang="en"/>
              <a:t>Data coherence</a:t>
            </a:r>
            <a:endParaRPr/>
          </a:p>
          <a:p>
            <a:pPr indent="0" lvl="0" marL="0" marR="0" rtl="0" algn="l">
              <a:lnSpc>
                <a:spcPct val="90000"/>
              </a:lnSpc>
              <a:spcBef>
                <a:spcPts val="800"/>
              </a:spcBef>
              <a:spcAft>
                <a:spcPts val="0"/>
              </a:spcAft>
              <a:buClr>
                <a:schemeClr val="dk1"/>
              </a:buClr>
              <a:buSzPts val="2100"/>
              <a:buFont typeface="Arial"/>
              <a:buNone/>
            </a:pPr>
            <a:r>
              <a:t/>
            </a:r>
            <a:endParaRPr b="0" i="0" sz="2100" u="none" cap="none" strike="noStrike">
              <a:solidFill>
                <a:schemeClr val="dk1"/>
              </a:solidFill>
              <a:latin typeface="Calibri"/>
              <a:ea typeface="Calibri"/>
              <a:cs typeface="Calibri"/>
              <a:sym typeface="Calibri"/>
            </a:endParaRPr>
          </a:p>
          <a:p>
            <a:pPr indent="-38100" lvl="0" marL="177800" marR="0" rtl="0" algn="l">
              <a:lnSpc>
                <a:spcPct val="90000"/>
              </a:lnSpc>
              <a:spcBef>
                <a:spcPts val="800"/>
              </a:spcBef>
              <a:spcAft>
                <a:spcPts val="0"/>
              </a:spcAft>
              <a:buClr>
                <a:schemeClr val="dk1"/>
              </a:buClr>
              <a:buSzPts val="2100"/>
              <a:buFont typeface="Arial"/>
              <a:buNone/>
            </a:pPr>
            <a:r>
              <a:t/>
            </a:r>
            <a:endParaRPr b="0" i="0" sz="2100" u="none" cap="none" strike="noStrike">
              <a:solidFill>
                <a:schemeClr val="dk1"/>
              </a:solidFill>
              <a:latin typeface="Calibri"/>
              <a:ea typeface="Calibri"/>
              <a:cs typeface="Calibri"/>
              <a:sym typeface="Calibri"/>
            </a:endParaRPr>
          </a:p>
        </p:txBody>
      </p:sp>
      <p:sp>
        <p:nvSpPr>
          <p:cNvPr id="511" name="Shape 511"/>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0">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Shape 19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3300"/>
              <a:buFont typeface="Calibri"/>
              <a:buNone/>
            </a:pPr>
            <a:r>
              <a:rPr b="0" i="0" lang="en" sz="3300" u="none" cap="none" strike="noStrike">
                <a:solidFill>
                  <a:schemeClr val="dk1"/>
                </a:solidFill>
                <a:latin typeface="Calibri"/>
                <a:ea typeface="Calibri"/>
                <a:cs typeface="Calibri"/>
                <a:sym typeface="Calibri"/>
              </a:rPr>
              <a:t>101: Introduction to State Machine Replication</a:t>
            </a:r>
            <a:endParaRPr sz="1100"/>
          </a:p>
        </p:txBody>
      </p:sp>
      <p:sp>
        <p:nvSpPr>
          <p:cNvPr id="200" name="Shape 200"/>
          <p:cNvSpPr/>
          <p:nvPr/>
        </p:nvSpPr>
        <p:spPr>
          <a:xfrm>
            <a:off x="1618234" y="1613444"/>
            <a:ext cx="720678" cy="276999"/>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0" i="0" lang="en" sz="1400" u="none" cap="none" strike="noStrike">
                <a:solidFill>
                  <a:schemeClr val="dk1"/>
                </a:solidFill>
                <a:latin typeface="Short Stack"/>
                <a:ea typeface="Short Stack"/>
                <a:cs typeface="Short Stack"/>
                <a:sym typeface="Short Stack"/>
              </a:rPr>
              <a:t>Clients </a:t>
            </a:r>
            <a:endParaRPr sz="1400">
              <a:solidFill>
                <a:schemeClr val="dk1"/>
              </a:solidFill>
              <a:latin typeface="Calibri"/>
              <a:ea typeface="Calibri"/>
              <a:cs typeface="Calibri"/>
              <a:sym typeface="Calibri"/>
            </a:endParaRPr>
          </a:p>
        </p:txBody>
      </p:sp>
      <p:sp>
        <p:nvSpPr>
          <p:cNvPr id="201" name="Shape 201"/>
          <p:cNvSpPr/>
          <p:nvPr/>
        </p:nvSpPr>
        <p:spPr>
          <a:xfrm>
            <a:off x="4746193" y="1613444"/>
            <a:ext cx="739433" cy="276999"/>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chemeClr val="dk1"/>
                </a:solidFill>
                <a:latin typeface="Short Stack"/>
                <a:ea typeface="Short Stack"/>
                <a:cs typeface="Short Stack"/>
                <a:sym typeface="Short Stack"/>
              </a:rPr>
              <a:t>Server </a:t>
            </a:r>
            <a:endParaRPr sz="1400">
              <a:solidFill>
                <a:schemeClr val="dk1"/>
              </a:solidFill>
              <a:latin typeface="Calibri"/>
              <a:ea typeface="Calibri"/>
              <a:cs typeface="Calibri"/>
              <a:sym typeface="Calibri"/>
            </a:endParaRPr>
          </a:p>
        </p:txBody>
      </p:sp>
      <p:pic>
        <p:nvPicPr>
          <p:cNvPr id="202" name="Shape 202"/>
          <p:cNvPicPr preferRelativeResize="0"/>
          <p:nvPr/>
        </p:nvPicPr>
        <p:blipFill rotWithShape="1">
          <a:blip r:embed="rId3">
            <a:alphaModFix/>
          </a:blip>
          <a:srcRect b="0" l="0" r="0" t="0"/>
          <a:stretch/>
        </p:blipFill>
        <p:spPr>
          <a:xfrm>
            <a:off x="1618234" y="1613444"/>
            <a:ext cx="4391336" cy="3383367"/>
          </a:xfrm>
          <a:prstGeom prst="rect">
            <a:avLst/>
          </a:prstGeom>
          <a:noFill/>
          <a:ln>
            <a:noFill/>
          </a:ln>
        </p:spPr>
      </p:pic>
      <p:sp>
        <p:nvSpPr>
          <p:cNvPr id="203" name="Shape 203"/>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Shape 208"/>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3300"/>
              <a:buFont typeface="Calibri"/>
              <a:buNone/>
            </a:pPr>
            <a:r>
              <a:rPr b="0" i="0" lang="en" sz="3300" u="none" cap="none" strike="noStrike">
                <a:solidFill>
                  <a:schemeClr val="dk1"/>
                </a:solidFill>
                <a:latin typeface="Calibri"/>
                <a:ea typeface="Calibri"/>
                <a:cs typeface="Calibri"/>
                <a:sym typeface="Calibri"/>
              </a:rPr>
              <a:t>101: Introduction to State Machine Replication</a:t>
            </a:r>
            <a:endParaRPr sz="1100"/>
          </a:p>
        </p:txBody>
      </p:sp>
      <p:sp>
        <p:nvSpPr>
          <p:cNvPr id="209" name="Shape 209"/>
          <p:cNvSpPr txBox="1"/>
          <p:nvPr/>
        </p:nvSpPr>
        <p:spPr>
          <a:xfrm>
            <a:off x="628650" y="1560786"/>
            <a:ext cx="4471495" cy="3185488"/>
          </a:xfrm>
          <a:prstGeom prst="rect">
            <a:avLst/>
          </a:prstGeom>
          <a:noFill/>
          <a:ln>
            <a:noFill/>
          </a:ln>
        </p:spPr>
        <p:txBody>
          <a:bodyPr anchorCtr="0" anchor="t" bIns="34275" lIns="68575" spcFirstLastPara="1" rIns="68575" wrap="square" tIns="34275">
            <a:noAutofit/>
          </a:bodyPr>
          <a:lstStyle/>
          <a:p>
            <a:pPr indent="-215900" lvl="0" marL="215900" marR="0" rtl="0" algn="l">
              <a:spcBef>
                <a:spcPts val="0"/>
              </a:spcBef>
              <a:spcAft>
                <a:spcPts val="0"/>
              </a:spcAft>
              <a:buClr>
                <a:schemeClr val="dk1"/>
              </a:buClr>
              <a:buSzPts val="1400"/>
              <a:buFont typeface="Arial"/>
              <a:buChar char="•"/>
            </a:pPr>
            <a:r>
              <a:rPr lang="en" sz="1400">
                <a:solidFill>
                  <a:schemeClr val="dk1"/>
                </a:solidFill>
                <a:latin typeface="Calibri"/>
                <a:ea typeface="Calibri"/>
                <a:cs typeface="Calibri"/>
                <a:sym typeface="Calibri"/>
              </a:rPr>
              <a:t>Make server deterministic</a:t>
            </a:r>
            <a:endParaRPr sz="1100"/>
          </a:p>
          <a:p>
            <a:pPr indent="-215900" lvl="0" marL="215900" marR="0" rtl="0" algn="l">
              <a:spcBef>
                <a:spcPts val="0"/>
              </a:spcBef>
              <a:spcAft>
                <a:spcPts val="0"/>
              </a:spcAft>
              <a:buClr>
                <a:schemeClr val="dk1"/>
              </a:buClr>
              <a:buSzPts val="1400"/>
              <a:buFont typeface="Arial"/>
              <a:buChar char="•"/>
            </a:pPr>
            <a:r>
              <a:rPr lang="en" sz="1400">
                <a:solidFill>
                  <a:schemeClr val="dk1"/>
                </a:solidFill>
                <a:latin typeface="Calibri"/>
                <a:ea typeface="Calibri"/>
                <a:cs typeface="Calibri"/>
                <a:sym typeface="Calibri"/>
              </a:rPr>
              <a:t>Replicate server</a:t>
            </a:r>
            <a:endParaRPr sz="1100"/>
          </a:p>
          <a:p>
            <a:pPr indent="-215900" lvl="0" marL="215900" marR="0" rtl="0" algn="l">
              <a:spcBef>
                <a:spcPts val="0"/>
              </a:spcBef>
              <a:spcAft>
                <a:spcPts val="0"/>
              </a:spcAft>
              <a:buClr>
                <a:schemeClr val="dk1"/>
              </a:buClr>
              <a:buSzPts val="1400"/>
              <a:buFont typeface="Arial"/>
              <a:buChar char="•"/>
            </a:pPr>
            <a:r>
              <a:rPr lang="en" sz="1400">
                <a:solidFill>
                  <a:schemeClr val="dk1"/>
                </a:solidFill>
                <a:latin typeface="Calibri"/>
                <a:ea typeface="Calibri"/>
                <a:cs typeface="Calibri"/>
                <a:sym typeface="Calibri"/>
              </a:rPr>
              <a:t>Ensure correct replicas step through the same sequence of state transitions</a:t>
            </a:r>
            <a:endParaRPr sz="1100"/>
          </a:p>
          <a:p>
            <a:pPr indent="-215900" lvl="1" marL="558800" marR="0" rtl="0" algn="l">
              <a:spcBef>
                <a:spcPts val="0"/>
              </a:spcBef>
              <a:spcAft>
                <a:spcPts val="0"/>
              </a:spcAft>
              <a:buClr>
                <a:schemeClr val="dk1"/>
              </a:buClr>
              <a:buSzPts val="1400"/>
              <a:buFont typeface="Arial"/>
              <a:buChar char="•"/>
            </a:pPr>
            <a:r>
              <a:rPr b="0" i="0" lang="en" sz="1400" u="none" cap="none" strike="noStrike">
                <a:solidFill>
                  <a:schemeClr val="dk1"/>
                </a:solidFill>
                <a:latin typeface="Calibri"/>
                <a:ea typeface="Calibri"/>
                <a:cs typeface="Calibri"/>
                <a:sym typeface="Calibri"/>
              </a:rPr>
              <a:t>Need to agree on the sequences of commands to execute</a:t>
            </a:r>
            <a:endParaRPr sz="1100"/>
          </a:p>
          <a:p>
            <a:pPr indent="-215900" lvl="1" marL="558800" marR="0" rtl="0" algn="l">
              <a:spcBef>
                <a:spcPts val="0"/>
              </a:spcBef>
              <a:spcAft>
                <a:spcPts val="0"/>
              </a:spcAft>
              <a:buClr>
                <a:schemeClr val="dk1"/>
              </a:buClr>
              <a:buSzPts val="1400"/>
              <a:buFont typeface="Arial"/>
              <a:buChar char="•"/>
            </a:pPr>
            <a:r>
              <a:rPr b="0" i="0" lang="en" sz="1400" u="none" cap="none" strike="noStrike">
                <a:solidFill>
                  <a:schemeClr val="dk1"/>
                </a:solidFill>
                <a:latin typeface="Calibri"/>
                <a:ea typeface="Calibri"/>
                <a:cs typeface="Calibri"/>
                <a:sym typeface="Calibri"/>
              </a:rPr>
              <a:t>Standard approach is to use multiple instances of Paxos for single value consensus</a:t>
            </a:r>
            <a:endParaRPr sz="1100"/>
          </a:p>
          <a:p>
            <a:pPr indent="-215900" lvl="0" marL="215900" marR="0" rtl="0" algn="l">
              <a:spcBef>
                <a:spcPts val="0"/>
              </a:spcBef>
              <a:spcAft>
                <a:spcPts val="0"/>
              </a:spcAft>
              <a:buClr>
                <a:schemeClr val="dk1"/>
              </a:buClr>
              <a:buSzPts val="1400"/>
              <a:buFont typeface="Arial"/>
              <a:buChar char="•"/>
            </a:pPr>
            <a:r>
              <a:rPr lang="en" sz="1400">
                <a:solidFill>
                  <a:schemeClr val="dk1"/>
                </a:solidFill>
                <a:latin typeface="Calibri"/>
                <a:ea typeface="Calibri"/>
                <a:cs typeface="Calibri"/>
                <a:sym typeface="Calibri"/>
              </a:rPr>
              <a:t>Vote on replica outputs for fault tolerance</a:t>
            </a:r>
            <a:endParaRPr sz="1100"/>
          </a:p>
          <a:p>
            <a:pPr indent="-127000" lvl="0" marL="215900" marR="0" rtl="0" algn="l">
              <a:spcBef>
                <a:spcPts val="0"/>
              </a:spcBef>
              <a:spcAft>
                <a:spcPts val="0"/>
              </a:spcAft>
              <a:buClr>
                <a:schemeClr val="dk1"/>
              </a:buClr>
              <a:buSzPts val="1400"/>
              <a:buFont typeface="Arial"/>
              <a:buNone/>
            </a:pPr>
            <a:r>
              <a:t/>
            </a:r>
            <a:endParaRPr sz="1400">
              <a:solidFill>
                <a:schemeClr val="dk1"/>
              </a:solidFill>
              <a:latin typeface="Calibri"/>
              <a:ea typeface="Calibri"/>
              <a:cs typeface="Calibri"/>
              <a:sym typeface="Calibri"/>
            </a:endParaRPr>
          </a:p>
          <a:p>
            <a:pPr indent="-215900" lvl="0" marL="215900" marR="0" rtl="0" algn="l">
              <a:spcBef>
                <a:spcPts val="0"/>
              </a:spcBef>
              <a:spcAft>
                <a:spcPts val="0"/>
              </a:spcAft>
              <a:buClr>
                <a:schemeClr val="dk1"/>
              </a:buClr>
              <a:buSzPts val="1400"/>
              <a:buFont typeface="Arial"/>
              <a:buChar char="•"/>
            </a:pPr>
            <a:r>
              <a:rPr lang="en" sz="1400">
                <a:solidFill>
                  <a:schemeClr val="dk1"/>
                </a:solidFill>
                <a:latin typeface="Calibri"/>
                <a:ea typeface="Calibri"/>
                <a:cs typeface="Calibri"/>
                <a:sym typeface="Calibri"/>
              </a:rPr>
              <a:t>E.g., Zookeeper, Chubby</a:t>
            </a:r>
            <a:endParaRPr sz="1100"/>
          </a:p>
          <a:p>
            <a:pPr indent="-215900" lvl="0" marL="215900" marR="0" rtl="0" algn="l">
              <a:spcBef>
                <a:spcPts val="0"/>
              </a:spcBef>
              <a:spcAft>
                <a:spcPts val="0"/>
              </a:spcAft>
              <a:buClr>
                <a:schemeClr val="dk1"/>
              </a:buClr>
              <a:buSzPts val="1400"/>
              <a:buFont typeface="Arial"/>
              <a:buChar char="•"/>
            </a:pPr>
            <a:r>
              <a:rPr lang="en" sz="1400">
                <a:solidFill>
                  <a:schemeClr val="dk1"/>
                </a:solidFill>
                <a:latin typeface="Calibri"/>
                <a:ea typeface="Calibri"/>
                <a:cs typeface="Calibri"/>
                <a:sym typeface="Calibri"/>
              </a:rPr>
              <a:t>High-availability services</a:t>
            </a:r>
            <a:endParaRPr sz="1100"/>
          </a:p>
          <a:p>
            <a:pPr indent="-215900" lvl="1" marL="558800" marR="0" rtl="0" algn="l">
              <a:spcBef>
                <a:spcPts val="0"/>
              </a:spcBef>
              <a:spcAft>
                <a:spcPts val="0"/>
              </a:spcAft>
              <a:buClr>
                <a:schemeClr val="dk1"/>
              </a:buClr>
              <a:buSzPts val="1400"/>
              <a:buFont typeface="Arial"/>
              <a:buChar char="•"/>
            </a:pPr>
            <a:r>
              <a:rPr b="0" i="0" lang="en" sz="1400" u="none" cap="none" strike="noStrike">
                <a:solidFill>
                  <a:schemeClr val="dk1"/>
                </a:solidFill>
                <a:latin typeface="Calibri"/>
                <a:ea typeface="Calibri"/>
                <a:cs typeface="Calibri"/>
                <a:sym typeface="Calibri"/>
              </a:rPr>
              <a:t>Data Replication</a:t>
            </a:r>
            <a:endParaRPr sz="1100"/>
          </a:p>
          <a:p>
            <a:pPr indent="-215900" lvl="1" marL="558800" marR="0" rtl="0" algn="l">
              <a:spcBef>
                <a:spcPts val="0"/>
              </a:spcBef>
              <a:spcAft>
                <a:spcPts val="0"/>
              </a:spcAft>
              <a:buClr>
                <a:schemeClr val="dk1"/>
              </a:buClr>
              <a:buSzPts val="1400"/>
              <a:buFont typeface="Arial"/>
              <a:buChar char="•"/>
            </a:pPr>
            <a:r>
              <a:rPr b="0" i="0" lang="en" sz="1400" u="none" cap="none" strike="noStrike">
                <a:solidFill>
                  <a:schemeClr val="dk1"/>
                </a:solidFill>
                <a:latin typeface="Calibri"/>
                <a:ea typeface="Calibri"/>
                <a:cs typeface="Calibri"/>
                <a:sym typeface="Calibri"/>
              </a:rPr>
              <a:t>Resource discovery</a:t>
            </a:r>
            <a:endParaRPr sz="1100"/>
          </a:p>
          <a:p>
            <a:pPr indent="-215900" lvl="1" marL="558800" marR="0" rtl="0" algn="l">
              <a:spcBef>
                <a:spcPts val="0"/>
              </a:spcBef>
              <a:spcAft>
                <a:spcPts val="0"/>
              </a:spcAft>
              <a:buClr>
                <a:schemeClr val="dk1"/>
              </a:buClr>
              <a:buSzPts val="1400"/>
              <a:buFont typeface="Arial"/>
              <a:buChar char="•"/>
            </a:pPr>
            <a:r>
              <a:rPr b="0" i="0" lang="en" sz="1400" u="none" cap="none" strike="noStrike">
                <a:solidFill>
                  <a:schemeClr val="dk1"/>
                </a:solidFill>
                <a:latin typeface="Calibri"/>
                <a:ea typeface="Calibri"/>
                <a:cs typeface="Calibri"/>
                <a:sym typeface="Calibri"/>
              </a:rPr>
              <a:t>Synchronization</a:t>
            </a:r>
            <a:endParaRPr sz="1100"/>
          </a:p>
        </p:txBody>
      </p:sp>
      <p:pic>
        <p:nvPicPr>
          <p:cNvPr id="210" name="Shape 210"/>
          <p:cNvPicPr preferRelativeResize="0"/>
          <p:nvPr/>
        </p:nvPicPr>
        <p:blipFill rotWithShape="1">
          <a:blip r:embed="rId3">
            <a:alphaModFix/>
          </a:blip>
          <a:srcRect b="0" l="0" r="0" t="0"/>
          <a:stretch/>
        </p:blipFill>
        <p:spPr>
          <a:xfrm>
            <a:off x="6034620" y="792439"/>
            <a:ext cx="1994539" cy="1536694"/>
          </a:xfrm>
          <a:prstGeom prst="rect">
            <a:avLst/>
          </a:prstGeom>
          <a:noFill/>
          <a:ln>
            <a:noFill/>
          </a:ln>
        </p:spPr>
      </p:pic>
      <p:pic>
        <p:nvPicPr>
          <p:cNvPr id="211" name="Shape 211"/>
          <p:cNvPicPr preferRelativeResize="0"/>
          <p:nvPr/>
        </p:nvPicPr>
        <p:blipFill rotWithShape="1">
          <a:blip r:embed="rId4">
            <a:alphaModFix/>
          </a:blip>
          <a:srcRect b="0" l="0" r="0" t="2992"/>
          <a:stretch/>
        </p:blipFill>
        <p:spPr>
          <a:xfrm>
            <a:off x="2798806" y="3463189"/>
            <a:ext cx="6137671" cy="1546879"/>
          </a:xfrm>
          <a:prstGeom prst="rect">
            <a:avLst/>
          </a:prstGeom>
          <a:noFill/>
          <a:ln>
            <a:noFill/>
          </a:ln>
        </p:spPr>
      </p:pic>
      <p:sp>
        <p:nvSpPr>
          <p:cNvPr id="212" name="Shape 212"/>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Shape 217"/>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3300"/>
              <a:buFont typeface="Calibri"/>
              <a:buNone/>
            </a:pPr>
            <a:r>
              <a:rPr b="0" i="0" lang="en" sz="3300" u="none" cap="none" strike="noStrike">
                <a:solidFill>
                  <a:schemeClr val="dk1"/>
                </a:solidFill>
                <a:latin typeface="Calibri"/>
                <a:ea typeface="Calibri"/>
                <a:cs typeface="Calibri"/>
                <a:sym typeface="Calibri"/>
              </a:rPr>
              <a:t>Challenges of State Machine Replication</a:t>
            </a:r>
            <a:endParaRPr sz="1100"/>
          </a:p>
        </p:txBody>
      </p:sp>
      <p:sp>
        <p:nvSpPr>
          <p:cNvPr id="218" name="Shape 218"/>
          <p:cNvSpPr txBox="1"/>
          <p:nvPr>
            <p:ph idx="1" type="body"/>
          </p:nvPr>
        </p:nvSpPr>
        <p:spPr>
          <a:xfrm>
            <a:off x="628650" y="1268019"/>
            <a:ext cx="8050200" cy="1793700"/>
          </a:xfrm>
          <a:prstGeom prst="rect">
            <a:avLst/>
          </a:prstGeom>
          <a:noFill/>
          <a:ln>
            <a:noFill/>
          </a:ln>
        </p:spPr>
        <p:txBody>
          <a:bodyPr anchorCtr="0" anchor="t" bIns="34275" lIns="68575" spcFirstLastPara="1" rIns="68575" wrap="square" tIns="34275">
            <a:noAutofit/>
          </a:bodyPr>
          <a:lstStyle/>
          <a:p>
            <a:pPr indent="-177800" lvl="0" marL="177800" marR="0" rtl="0" algn="l">
              <a:lnSpc>
                <a:spcPct val="80000"/>
              </a:lnSpc>
              <a:spcBef>
                <a:spcPts val="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Slow, multi-paxos can be bottleneck for performance and availability</a:t>
            </a:r>
            <a:endParaRPr sz="1100"/>
          </a:p>
          <a:p>
            <a:pPr indent="-177800" lvl="0" marL="177800" marR="0" rtl="0" algn="l">
              <a:lnSpc>
                <a:spcPct val="80000"/>
              </a:lnSpc>
              <a:spcBef>
                <a:spcPts val="8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Does not scale well with number of servers or number of client requests, E.g. Zookeeper</a:t>
            </a:r>
            <a:endParaRPr sz="1100"/>
          </a:p>
          <a:p>
            <a:pPr indent="-209550" lvl="1" marL="558800" marR="0" rtl="0" algn="l">
              <a:lnSpc>
                <a:spcPct val="80000"/>
              </a:lnSpc>
              <a:spcBef>
                <a:spcPts val="400"/>
              </a:spcBef>
              <a:spcAft>
                <a:spcPts val="0"/>
              </a:spcAft>
              <a:buClr>
                <a:schemeClr val="dk1"/>
              </a:buClr>
              <a:buSzPts val="1500"/>
              <a:buFont typeface="Arial"/>
              <a:buChar char="•"/>
            </a:pPr>
            <a:r>
              <a:rPr b="0" i="0" lang="en" sz="1500" u="none" cap="none" strike="noStrike">
                <a:solidFill>
                  <a:schemeClr val="dk1"/>
                </a:solidFill>
                <a:latin typeface="Calibri"/>
                <a:ea typeface="Calibri"/>
                <a:cs typeface="Calibri"/>
                <a:sym typeface="Calibri"/>
              </a:rPr>
              <a:t>Consensus latency of increases by 2.6X when the clients increases from 1 to 20 (on 3 replicas) </a:t>
            </a:r>
            <a:endParaRPr b="0" i="0" sz="1000" u="none" cap="none" strike="noStrike">
              <a:solidFill>
                <a:schemeClr val="dk1"/>
              </a:solidFill>
              <a:latin typeface="Calibri"/>
              <a:ea typeface="Calibri"/>
              <a:cs typeface="Calibri"/>
              <a:sym typeface="Calibri"/>
            </a:endParaRPr>
          </a:p>
          <a:p>
            <a:pPr indent="-209550" lvl="1" marL="558800" marR="0" rtl="0" algn="l">
              <a:lnSpc>
                <a:spcPct val="80000"/>
              </a:lnSpc>
              <a:spcBef>
                <a:spcPts val="400"/>
              </a:spcBef>
              <a:spcAft>
                <a:spcPts val="0"/>
              </a:spcAft>
              <a:buClr>
                <a:schemeClr val="dk1"/>
              </a:buClr>
              <a:buSzPts val="1500"/>
              <a:buFont typeface="Arial"/>
              <a:buChar char="•"/>
            </a:pPr>
            <a:r>
              <a:rPr b="0" i="0" lang="en" sz="1500" u="none" cap="none" strike="noStrike">
                <a:solidFill>
                  <a:schemeClr val="dk1"/>
                </a:solidFill>
                <a:latin typeface="Calibri"/>
                <a:ea typeface="Calibri"/>
                <a:cs typeface="Calibri"/>
                <a:sym typeface="Calibri"/>
              </a:rPr>
              <a:t>Consensus latency increases by 1.6X when the number of replicas increases from 3 to 9 </a:t>
            </a:r>
            <a:endParaRPr sz="1100"/>
          </a:p>
          <a:p>
            <a:pPr indent="-177800" lvl="0" marL="177800" marR="0" rtl="0" algn="l">
              <a:lnSpc>
                <a:spcPct val="80000"/>
              </a:lnSpc>
              <a:spcBef>
                <a:spcPts val="8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Achieving low-latency, high-throughput</a:t>
            </a:r>
            <a:endParaRPr sz="1100"/>
          </a:p>
        </p:txBody>
      </p:sp>
      <p:sp>
        <p:nvSpPr>
          <p:cNvPr id="219" name="Shape 219"/>
          <p:cNvSpPr txBox="1"/>
          <p:nvPr/>
        </p:nvSpPr>
        <p:spPr>
          <a:xfrm>
            <a:off x="628650" y="3162903"/>
            <a:ext cx="8050267" cy="1592743"/>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800">
                <a:solidFill>
                  <a:schemeClr val="dk1"/>
                </a:solidFill>
                <a:latin typeface="Calibri"/>
                <a:ea typeface="Calibri"/>
                <a:cs typeface="Calibri"/>
                <a:sym typeface="Calibri"/>
              </a:rPr>
              <a:t>Why?</a:t>
            </a:r>
            <a:endParaRPr sz="1100"/>
          </a:p>
          <a:p>
            <a:pPr indent="-215900" lvl="0" marL="215900" marR="0" rtl="0" algn="l">
              <a:spcBef>
                <a:spcPts val="0"/>
              </a:spcBef>
              <a:spcAft>
                <a:spcPts val="0"/>
              </a:spcAft>
              <a:buClr>
                <a:schemeClr val="dk1"/>
              </a:buClr>
              <a:buSzPts val="1400"/>
              <a:buFont typeface="Arial"/>
              <a:buChar char="•"/>
            </a:pPr>
            <a:r>
              <a:rPr lang="en" sz="1400">
                <a:solidFill>
                  <a:schemeClr val="dk1"/>
                </a:solidFill>
                <a:latin typeface="Calibri"/>
                <a:ea typeface="Calibri"/>
                <a:cs typeface="Calibri"/>
                <a:sym typeface="Calibri"/>
              </a:rPr>
              <a:t>Traditional Paxos protocols go through software network layers in OS kernels which incurs high consensus latency</a:t>
            </a:r>
            <a:endParaRPr sz="1100"/>
          </a:p>
          <a:p>
            <a:pPr indent="-215900" lvl="0" marL="215900" marR="0" rtl="0" algn="l">
              <a:spcBef>
                <a:spcPts val="0"/>
              </a:spcBef>
              <a:spcAft>
                <a:spcPts val="0"/>
              </a:spcAft>
              <a:buClr>
                <a:schemeClr val="dk1"/>
              </a:buClr>
              <a:buSzPts val="1400"/>
              <a:buFont typeface="Arial"/>
              <a:buChar char="•"/>
            </a:pPr>
            <a:r>
              <a:rPr lang="en" sz="1400">
                <a:solidFill>
                  <a:schemeClr val="dk1"/>
                </a:solidFill>
                <a:latin typeface="Calibri"/>
                <a:ea typeface="Calibri"/>
                <a:cs typeface="Calibri"/>
                <a:sym typeface="Calibri"/>
              </a:rPr>
              <a:t>To agree on an input, at least one round-trip time (RTT) is required between the leader and a backup. </a:t>
            </a:r>
            <a:endParaRPr sz="1100"/>
          </a:p>
          <a:p>
            <a:pPr indent="-215900" lvl="1" marL="558800" marR="0" rtl="0" algn="l">
              <a:spcBef>
                <a:spcPts val="0"/>
              </a:spcBef>
              <a:spcAft>
                <a:spcPts val="0"/>
              </a:spcAft>
              <a:buClr>
                <a:schemeClr val="dk1"/>
              </a:buClr>
              <a:buSzPts val="1400"/>
              <a:buFont typeface="Arial"/>
              <a:buChar char="•"/>
            </a:pPr>
            <a:r>
              <a:rPr b="0" i="0" lang="en" sz="1400" u="none" cap="none" strike="noStrike">
                <a:solidFill>
                  <a:schemeClr val="dk1"/>
                </a:solidFill>
                <a:latin typeface="Calibri"/>
                <a:ea typeface="Calibri"/>
                <a:cs typeface="Calibri"/>
                <a:sym typeface="Calibri"/>
              </a:rPr>
              <a:t>Given that a ping RTT in LAN typically takes hundreds of μs, and that the request processing time of key-value store servers (e.g., Redis) is at most hundreds of μs, Paxos incurs high overhead in the response time of server programs. </a:t>
            </a:r>
            <a:endParaRPr b="0" i="0" sz="1500" u="none" cap="none" strike="noStrike">
              <a:solidFill>
                <a:schemeClr val="dk1"/>
              </a:solidFill>
              <a:latin typeface="Calibri"/>
              <a:ea typeface="Calibri"/>
              <a:cs typeface="Calibri"/>
              <a:sym typeface="Calibri"/>
            </a:endParaRPr>
          </a:p>
        </p:txBody>
      </p:sp>
      <p:sp>
        <p:nvSpPr>
          <p:cNvPr id="220" name="Shape 220"/>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Shape 22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3300"/>
              <a:buFont typeface="Calibri"/>
              <a:buNone/>
            </a:pPr>
            <a:r>
              <a:rPr b="0" i="0" lang="en" sz="3300" u="none" cap="none" strike="noStrike">
                <a:solidFill>
                  <a:schemeClr val="dk1"/>
                </a:solidFill>
                <a:latin typeface="Calibri"/>
                <a:ea typeface="Calibri"/>
                <a:cs typeface="Calibri"/>
                <a:sym typeface="Calibri"/>
              </a:rPr>
              <a:t>Achieving Scalability and High-Throughput in SMR </a:t>
            </a:r>
            <a:endParaRPr sz="1100"/>
          </a:p>
        </p:txBody>
      </p:sp>
      <p:sp>
        <p:nvSpPr>
          <p:cNvPr id="226" name="Shape 226"/>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Autofit/>
          </a:bodyPr>
          <a:lstStyle/>
          <a:p>
            <a:pPr indent="-184150" lvl="0" marL="177800" marR="0" rtl="0" algn="l">
              <a:lnSpc>
                <a:spcPct val="70000"/>
              </a:lnSpc>
              <a:spcBef>
                <a:spcPts val="0"/>
              </a:spcBef>
              <a:spcAft>
                <a:spcPts val="0"/>
              </a:spcAft>
              <a:buClr>
                <a:schemeClr val="dk1"/>
              </a:buClr>
              <a:buSzPts val="1500"/>
              <a:buFont typeface="Arial"/>
              <a:buChar char="•"/>
            </a:pPr>
            <a:r>
              <a:rPr b="0" i="0" lang="en" sz="1500" u="none" cap="none" strike="noStrike">
                <a:solidFill>
                  <a:schemeClr val="dk1"/>
                </a:solidFill>
                <a:latin typeface="Calibri"/>
                <a:ea typeface="Calibri"/>
                <a:cs typeface="Calibri"/>
                <a:sym typeface="Calibri"/>
              </a:rPr>
              <a:t>Hardware accelerated consensus protocol</a:t>
            </a:r>
            <a:endParaRPr sz="1100"/>
          </a:p>
          <a:p>
            <a:pPr indent="-184150" lvl="1" marL="520700" marR="0" rtl="0" algn="l">
              <a:lnSpc>
                <a:spcPct val="70000"/>
              </a:lnSpc>
              <a:spcBef>
                <a:spcPts val="400"/>
              </a:spcBef>
              <a:spcAft>
                <a:spcPts val="0"/>
              </a:spcAft>
              <a:buClr>
                <a:schemeClr val="dk1"/>
              </a:buClr>
              <a:buSzPts val="1300"/>
              <a:buFont typeface="Arial"/>
              <a:buChar char="•"/>
            </a:pPr>
            <a:r>
              <a:rPr b="0" i="0" lang="en" sz="1300" u="none" cap="none" strike="noStrike">
                <a:solidFill>
                  <a:schemeClr val="dk1"/>
                </a:solidFill>
                <a:latin typeface="Calibri"/>
                <a:ea typeface="Calibri"/>
                <a:cs typeface="Calibri"/>
                <a:sym typeface="Calibri"/>
              </a:rPr>
              <a:t>Unsuitable due to limitation of memory</a:t>
            </a:r>
            <a:endParaRPr sz="1100"/>
          </a:p>
          <a:p>
            <a:pPr indent="-184150" lvl="1" marL="520700" marR="0" rtl="0" algn="l">
              <a:lnSpc>
                <a:spcPct val="70000"/>
              </a:lnSpc>
              <a:spcBef>
                <a:spcPts val="400"/>
              </a:spcBef>
              <a:spcAft>
                <a:spcPts val="0"/>
              </a:spcAft>
              <a:buClr>
                <a:schemeClr val="dk1"/>
              </a:buClr>
              <a:buSzPts val="1300"/>
              <a:buFont typeface="Arial"/>
              <a:buChar char="•"/>
            </a:pPr>
            <a:r>
              <a:rPr b="0" i="0" lang="en" sz="1300" u="none" cap="none" strike="noStrike">
                <a:solidFill>
                  <a:schemeClr val="dk1"/>
                </a:solidFill>
                <a:latin typeface="Calibri"/>
                <a:ea typeface="Calibri"/>
                <a:cs typeface="Calibri"/>
                <a:sym typeface="Calibri"/>
              </a:rPr>
              <a:t>Hard to deploy and program</a:t>
            </a:r>
            <a:endParaRPr sz="1100"/>
          </a:p>
          <a:p>
            <a:pPr indent="-184150" lvl="1" marL="520700" marR="0" rtl="0" algn="l">
              <a:lnSpc>
                <a:spcPct val="70000"/>
              </a:lnSpc>
              <a:spcBef>
                <a:spcPts val="400"/>
              </a:spcBef>
              <a:spcAft>
                <a:spcPts val="0"/>
              </a:spcAft>
              <a:buClr>
                <a:schemeClr val="dk1"/>
              </a:buClr>
              <a:buSzPts val="1300"/>
              <a:buFont typeface="Arial"/>
              <a:buChar char="•"/>
            </a:pPr>
            <a:r>
              <a:rPr b="0" i="0" lang="en" sz="1300" u="none" cap="none" strike="noStrike">
                <a:solidFill>
                  <a:schemeClr val="dk1"/>
                </a:solidFill>
                <a:latin typeface="Calibri"/>
                <a:ea typeface="Calibri"/>
                <a:cs typeface="Calibri"/>
                <a:sym typeface="Calibri"/>
              </a:rPr>
              <a:t>E.g., DARE: consensus latency increases </a:t>
            </a:r>
            <a:r>
              <a:rPr lang="en" sz="1300"/>
              <a:t>with #connections</a:t>
            </a:r>
            <a:endParaRPr b="0" i="0" sz="1100" u="none" cap="none" strike="noStrike">
              <a:solidFill>
                <a:schemeClr val="dk1"/>
              </a:solidFill>
              <a:latin typeface="Calibri"/>
              <a:ea typeface="Calibri"/>
              <a:cs typeface="Calibri"/>
              <a:sym typeface="Calibri"/>
            </a:endParaRPr>
          </a:p>
          <a:p>
            <a:pPr indent="-184150" lvl="0" marL="177800" marR="0" rtl="0" algn="l">
              <a:lnSpc>
                <a:spcPct val="70000"/>
              </a:lnSpc>
              <a:spcBef>
                <a:spcPts val="800"/>
              </a:spcBef>
              <a:spcAft>
                <a:spcPts val="0"/>
              </a:spcAft>
              <a:buClr>
                <a:schemeClr val="dk1"/>
              </a:buClr>
              <a:buSzPts val="1500"/>
              <a:buFont typeface="Arial"/>
              <a:buChar char="•"/>
            </a:pPr>
            <a:r>
              <a:rPr b="0" i="0" lang="en" sz="1500" u="none" cap="none" strike="noStrike">
                <a:solidFill>
                  <a:schemeClr val="dk1"/>
                </a:solidFill>
                <a:latin typeface="Calibri"/>
                <a:ea typeface="Calibri"/>
                <a:cs typeface="Calibri"/>
                <a:sym typeface="Calibri"/>
              </a:rPr>
              <a:t>Leverage the synchronous network ordering </a:t>
            </a:r>
            <a:endParaRPr sz="1100"/>
          </a:p>
          <a:p>
            <a:pPr indent="-184150" lvl="1" marL="520700" marR="0" rtl="0" algn="l">
              <a:lnSpc>
                <a:spcPct val="70000"/>
              </a:lnSpc>
              <a:spcBef>
                <a:spcPts val="400"/>
              </a:spcBef>
              <a:spcAft>
                <a:spcPts val="0"/>
              </a:spcAft>
              <a:buClr>
                <a:schemeClr val="dk1"/>
              </a:buClr>
              <a:buSzPts val="1300"/>
              <a:buFont typeface="Arial"/>
              <a:buChar char="•"/>
            </a:pPr>
            <a:r>
              <a:rPr b="0" i="0" lang="en" sz="1300" u="none" cap="none" strike="noStrike">
                <a:solidFill>
                  <a:schemeClr val="dk1"/>
                </a:solidFill>
                <a:latin typeface="Calibri"/>
                <a:ea typeface="Calibri"/>
                <a:cs typeface="Calibri"/>
                <a:sym typeface="Calibri"/>
              </a:rPr>
              <a:t>safely skip consensus if packets arrive at replicas in the same order </a:t>
            </a:r>
            <a:endParaRPr sz="1100"/>
          </a:p>
          <a:p>
            <a:pPr indent="-184150" lvl="1" marL="520700" marR="0" rtl="0" algn="l">
              <a:lnSpc>
                <a:spcPct val="70000"/>
              </a:lnSpc>
              <a:spcBef>
                <a:spcPts val="400"/>
              </a:spcBef>
              <a:spcAft>
                <a:spcPts val="0"/>
              </a:spcAft>
              <a:buClr>
                <a:schemeClr val="dk1"/>
              </a:buClr>
              <a:buSzPts val="1300"/>
              <a:buFont typeface="Arial"/>
              <a:buChar char="•"/>
            </a:pPr>
            <a:r>
              <a:rPr b="0" i="0" lang="en" sz="1300" u="none" cap="none" strike="noStrike">
                <a:solidFill>
                  <a:schemeClr val="dk1"/>
                </a:solidFill>
                <a:latin typeface="Calibri"/>
                <a:ea typeface="Calibri"/>
                <a:cs typeface="Calibri"/>
                <a:sym typeface="Calibri"/>
              </a:rPr>
              <a:t> </a:t>
            </a:r>
            <a:r>
              <a:rPr lang="en" sz="1300"/>
              <a:t>U</a:t>
            </a:r>
            <a:r>
              <a:rPr b="0" i="0" lang="en" sz="1300" u="none" cap="none" strike="noStrike">
                <a:solidFill>
                  <a:schemeClr val="dk1"/>
                </a:solidFill>
                <a:latin typeface="Calibri"/>
                <a:ea typeface="Calibri"/>
                <a:cs typeface="Calibri"/>
                <a:sym typeface="Calibri"/>
              </a:rPr>
              <a:t>nsuitable</a:t>
            </a:r>
            <a:r>
              <a:rPr lang="en" sz="1300"/>
              <a:t>: </a:t>
            </a:r>
            <a:r>
              <a:rPr b="0" i="0" lang="en" sz="1300" u="none" cap="none" strike="noStrike">
                <a:solidFill>
                  <a:schemeClr val="dk1"/>
                </a:solidFill>
                <a:latin typeface="Calibri"/>
                <a:ea typeface="Calibri"/>
                <a:cs typeface="Calibri"/>
                <a:sym typeface="Calibri"/>
              </a:rPr>
              <a:t>requires rewriting application logic for checking the order of packets</a:t>
            </a:r>
            <a:endParaRPr b="0" i="0" sz="1500" u="none" cap="none" strike="noStrike">
              <a:solidFill>
                <a:schemeClr val="dk1"/>
              </a:solidFill>
              <a:latin typeface="Calibri"/>
              <a:ea typeface="Calibri"/>
              <a:cs typeface="Calibri"/>
              <a:sym typeface="Calibri"/>
            </a:endParaRPr>
          </a:p>
          <a:p>
            <a:pPr indent="-184150" lvl="0" marL="177800" marR="0" rtl="0" algn="l">
              <a:lnSpc>
                <a:spcPct val="70000"/>
              </a:lnSpc>
              <a:spcBef>
                <a:spcPts val="800"/>
              </a:spcBef>
              <a:spcAft>
                <a:spcPts val="0"/>
              </a:spcAft>
              <a:buClr>
                <a:schemeClr val="dk1"/>
              </a:buClr>
              <a:buSzPts val="1500"/>
              <a:buFont typeface="Arial"/>
              <a:buChar char="•"/>
            </a:pPr>
            <a:r>
              <a:rPr b="0" i="0" lang="en" sz="1500" u="none" cap="none" strike="noStrike">
                <a:solidFill>
                  <a:schemeClr val="dk1"/>
                </a:solidFill>
                <a:latin typeface="Calibri"/>
                <a:ea typeface="Calibri"/>
                <a:cs typeface="Calibri"/>
                <a:sym typeface="Calibri"/>
              </a:rPr>
              <a:t>Abstraction needed that can work as plug and play library</a:t>
            </a:r>
            <a:endParaRPr sz="1100"/>
          </a:p>
          <a:p>
            <a:pPr indent="-184150" lvl="1" marL="520700" marR="0" rtl="0" algn="l">
              <a:lnSpc>
                <a:spcPct val="70000"/>
              </a:lnSpc>
              <a:spcBef>
                <a:spcPts val="400"/>
              </a:spcBef>
              <a:spcAft>
                <a:spcPts val="0"/>
              </a:spcAft>
              <a:buClr>
                <a:schemeClr val="dk1"/>
              </a:buClr>
              <a:buSzPts val="1300"/>
              <a:buFont typeface="Arial"/>
              <a:buChar char="•"/>
            </a:pPr>
            <a:r>
              <a:rPr b="0" i="0" lang="en" sz="1300" u="none" cap="none" strike="noStrike">
                <a:solidFill>
                  <a:schemeClr val="dk1"/>
                </a:solidFill>
                <a:latin typeface="Calibri"/>
                <a:ea typeface="Calibri"/>
                <a:cs typeface="Calibri"/>
                <a:sym typeface="Calibri"/>
              </a:rPr>
              <a:t>Proposed Solution </a:t>
            </a:r>
            <a:r>
              <a:rPr b="1" i="0" lang="en" sz="1300" u="none" cap="none" strike="noStrike">
                <a:solidFill>
                  <a:schemeClr val="dk1"/>
                </a:solidFill>
                <a:latin typeface="Calibri"/>
                <a:ea typeface="Calibri"/>
                <a:cs typeface="Calibri"/>
                <a:sym typeface="Calibri"/>
              </a:rPr>
              <a:t>APUS</a:t>
            </a:r>
            <a:r>
              <a:rPr b="0" i="0" lang="en" sz="1300" u="none" cap="none" strike="noStrike">
                <a:solidFill>
                  <a:schemeClr val="dk1"/>
                </a:solidFill>
                <a:latin typeface="Calibri"/>
                <a:ea typeface="Calibri"/>
                <a:cs typeface="Calibri"/>
                <a:sym typeface="Calibri"/>
              </a:rPr>
              <a:t>: Use RDMA supported networks</a:t>
            </a:r>
            <a:endParaRPr sz="1100"/>
          </a:p>
          <a:p>
            <a:pPr indent="-184150" lvl="1" marL="520700" marR="0" rtl="0" algn="l">
              <a:lnSpc>
                <a:spcPct val="70000"/>
              </a:lnSpc>
              <a:spcBef>
                <a:spcPts val="400"/>
              </a:spcBef>
              <a:spcAft>
                <a:spcPts val="0"/>
              </a:spcAft>
              <a:buClr>
                <a:schemeClr val="dk1"/>
              </a:buClr>
              <a:buSzPts val="1300"/>
              <a:buFont typeface="Arial"/>
              <a:buChar char="•"/>
            </a:pPr>
            <a:r>
              <a:rPr b="0" i="0" lang="en" sz="1300" u="none" cap="none" strike="noStrike">
                <a:solidFill>
                  <a:schemeClr val="dk1"/>
                </a:solidFill>
                <a:latin typeface="Calibri"/>
                <a:ea typeface="Calibri"/>
                <a:cs typeface="Calibri"/>
                <a:sym typeface="Calibri"/>
              </a:rPr>
              <a:t>Intercepts socket calls</a:t>
            </a:r>
            <a:endParaRPr sz="1100"/>
          </a:p>
          <a:p>
            <a:pPr indent="-184150" lvl="1" marL="520700" marR="0" rtl="0" algn="l">
              <a:lnSpc>
                <a:spcPct val="70000"/>
              </a:lnSpc>
              <a:spcBef>
                <a:spcPts val="400"/>
              </a:spcBef>
              <a:spcAft>
                <a:spcPts val="0"/>
              </a:spcAft>
              <a:buClr>
                <a:schemeClr val="dk1"/>
              </a:buClr>
              <a:buSzPts val="1300"/>
              <a:buFont typeface="Arial"/>
              <a:buChar char="•"/>
            </a:pPr>
            <a:r>
              <a:rPr b="0" i="0" lang="en" sz="1300" u="none" cap="none" strike="noStrike">
                <a:solidFill>
                  <a:schemeClr val="dk1"/>
                </a:solidFill>
                <a:latin typeface="Calibri"/>
                <a:ea typeface="Calibri"/>
                <a:cs typeface="Calibri"/>
                <a:sym typeface="Calibri"/>
              </a:rPr>
              <a:t>Assigns a total order to invoke consensus</a:t>
            </a:r>
            <a:endParaRPr sz="1100"/>
          </a:p>
          <a:p>
            <a:pPr indent="-184150" lvl="1" marL="520700" marR="0" rtl="0" algn="l">
              <a:lnSpc>
                <a:spcPct val="70000"/>
              </a:lnSpc>
              <a:spcBef>
                <a:spcPts val="400"/>
              </a:spcBef>
              <a:spcAft>
                <a:spcPts val="0"/>
              </a:spcAft>
              <a:buClr>
                <a:schemeClr val="dk1"/>
              </a:buClr>
              <a:buSzPts val="1300"/>
              <a:buFont typeface="Arial"/>
              <a:buChar char="•"/>
            </a:pPr>
            <a:r>
              <a:rPr b="0" i="0" lang="en" sz="1300" u="none" cap="none" strike="noStrike">
                <a:solidFill>
                  <a:schemeClr val="dk1"/>
                </a:solidFill>
                <a:latin typeface="Calibri"/>
                <a:ea typeface="Calibri"/>
                <a:cs typeface="Calibri"/>
                <a:sym typeface="Calibri"/>
              </a:rPr>
              <a:t>Bypasses OS kernel using RDMA semantics </a:t>
            </a:r>
            <a:endParaRPr sz="1100"/>
          </a:p>
          <a:p>
            <a:pPr indent="-184150" lvl="2" marL="863600" marR="0" rtl="0" algn="l">
              <a:lnSpc>
                <a:spcPct val="70000"/>
              </a:lnSpc>
              <a:spcBef>
                <a:spcPts val="400"/>
              </a:spcBef>
              <a:spcAft>
                <a:spcPts val="0"/>
              </a:spcAft>
              <a:buClr>
                <a:schemeClr val="dk1"/>
              </a:buClr>
              <a:buSzPts val="1100"/>
              <a:buFont typeface="Arial"/>
              <a:buChar char="•"/>
            </a:pPr>
            <a:r>
              <a:rPr b="0" i="0" lang="en" sz="1100" u="none" cap="none" strike="noStrike">
                <a:solidFill>
                  <a:schemeClr val="dk1"/>
                </a:solidFill>
                <a:latin typeface="Calibri"/>
                <a:ea typeface="Calibri"/>
                <a:cs typeface="Calibri"/>
                <a:sym typeface="Calibri"/>
              </a:rPr>
              <a:t>A one-sided RDMA write can directly write from one replica’s memory to a remote replica’s memory without involving the remote OS kernel or CPU </a:t>
            </a:r>
            <a:endParaRPr sz="1100"/>
          </a:p>
          <a:p>
            <a:pPr indent="-88900" lvl="0" marL="177800" marR="0" rtl="0" algn="l">
              <a:lnSpc>
                <a:spcPct val="70000"/>
              </a:lnSpc>
              <a:spcBef>
                <a:spcPts val="800"/>
              </a:spcBef>
              <a:spcAft>
                <a:spcPts val="0"/>
              </a:spcAft>
              <a:buClr>
                <a:schemeClr val="dk1"/>
              </a:buClr>
              <a:buSzPts val="1500"/>
              <a:buFont typeface="Arial"/>
              <a:buNone/>
            </a:pPr>
            <a:r>
              <a:t/>
            </a:r>
            <a:endParaRPr b="0" i="0" sz="1500" u="none" cap="none" strike="noStrike">
              <a:solidFill>
                <a:schemeClr val="dk1"/>
              </a:solidFill>
              <a:latin typeface="Calibri"/>
              <a:ea typeface="Calibri"/>
              <a:cs typeface="Calibri"/>
              <a:sym typeface="Calibri"/>
            </a:endParaRPr>
          </a:p>
          <a:p>
            <a:pPr indent="-101600" lvl="1" marL="520700" marR="0" rtl="0" algn="l">
              <a:lnSpc>
                <a:spcPct val="70000"/>
              </a:lnSpc>
              <a:spcBef>
                <a:spcPts val="400"/>
              </a:spcBef>
              <a:spcAft>
                <a:spcPts val="0"/>
              </a:spcAft>
              <a:buClr>
                <a:schemeClr val="dk1"/>
              </a:buClr>
              <a:buSzPts val="1300"/>
              <a:buFont typeface="Arial"/>
              <a:buNone/>
            </a:pPr>
            <a:r>
              <a:t/>
            </a:r>
            <a:endParaRPr b="0" i="0" sz="1300" u="none" cap="none" strike="noStrike">
              <a:solidFill>
                <a:schemeClr val="dk1"/>
              </a:solidFill>
              <a:latin typeface="Calibri"/>
              <a:ea typeface="Calibri"/>
              <a:cs typeface="Calibri"/>
              <a:sym typeface="Calibri"/>
            </a:endParaRPr>
          </a:p>
          <a:p>
            <a:pPr indent="-88900" lvl="0" marL="177800" marR="0" rtl="0" algn="l">
              <a:lnSpc>
                <a:spcPct val="70000"/>
              </a:lnSpc>
              <a:spcBef>
                <a:spcPts val="800"/>
              </a:spcBef>
              <a:spcAft>
                <a:spcPts val="0"/>
              </a:spcAft>
              <a:buClr>
                <a:schemeClr val="dk1"/>
              </a:buClr>
              <a:buSzPts val="1500"/>
              <a:buFont typeface="Arial"/>
              <a:buNone/>
            </a:pPr>
            <a:r>
              <a:t/>
            </a:r>
            <a:endParaRPr b="0" i="0" sz="1500" u="none" cap="none" strike="noStrike">
              <a:solidFill>
                <a:schemeClr val="dk1"/>
              </a:solidFill>
              <a:latin typeface="Calibri"/>
              <a:ea typeface="Calibri"/>
              <a:cs typeface="Calibri"/>
              <a:sym typeface="Calibri"/>
            </a:endParaRPr>
          </a:p>
        </p:txBody>
      </p:sp>
      <p:sp>
        <p:nvSpPr>
          <p:cNvPr id="227" name="Shape 227"/>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Shape 232"/>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dk1"/>
              </a:buClr>
              <a:buSzPts val="3300"/>
              <a:buFont typeface="Calibri"/>
              <a:buNone/>
            </a:pPr>
            <a:r>
              <a:rPr b="0" i="0" lang="en" sz="3300" u="none" cap="none" strike="noStrike">
                <a:solidFill>
                  <a:schemeClr val="dk1"/>
                </a:solidFill>
                <a:latin typeface="Calibri"/>
                <a:ea typeface="Calibri"/>
                <a:cs typeface="Calibri"/>
                <a:sym typeface="Calibri"/>
              </a:rPr>
              <a:t>APUS Architecture</a:t>
            </a:r>
            <a:endParaRPr sz="1100"/>
          </a:p>
        </p:txBody>
      </p:sp>
      <p:pic>
        <p:nvPicPr>
          <p:cNvPr id="233" name="Shape 233"/>
          <p:cNvPicPr preferRelativeResize="0"/>
          <p:nvPr>
            <p:ph idx="1" type="body"/>
          </p:nvPr>
        </p:nvPicPr>
        <p:blipFill rotWithShape="1">
          <a:blip r:embed="rId3">
            <a:alphaModFix/>
          </a:blip>
          <a:srcRect b="0" l="0" r="0" t="0"/>
          <a:stretch/>
        </p:blipFill>
        <p:spPr>
          <a:xfrm>
            <a:off x="3533819" y="1143000"/>
            <a:ext cx="5340594" cy="3500051"/>
          </a:xfrm>
          <a:prstGeom prst="rect">
            <a:avLst/>
          </a:prstGeom>
          <a:noFill/>
          <a:ln>
            <a:noFill/>
          </a:ln>
        </p:spPr>
      </p:pic>
      <p:sp>
        <p:nvSpPr>
          <p:cNvPr id="234" name="Shape 234"/>
          <p:cNvSpPr txBox="1"/>
          <p:nvPr/>
        </p:nvSpPr>
        <p:spPr>
          <a:xfrm>
            <a:off x="274894" y="1143000"/>
            <a:ext cx="3224100" cy="3393300"/>
          </a:xfrm>
          <a:prstGeom prst="rect">
            <a:avLst/>
          </a:prstGeom>
          <a:noFill/>
          <a:ln>
            <a:noFill/>
          </a:ln>
        </p:spPr>
        <p:txBody>
          <a:bodyPr anchorCtr="0" anchor="t" bIns="34275" lIns="68575" spcFirstLastPara="1" rIns="68575" wrap="square" tIns="34275">
            <a:noAutofit/>
          </a:bodyPr>
          <a:lstStyle/>
          <a:p>
            <a:pPr indent="-215900" lvl="0" marL="215900" marR="0" rtl="0" algn="just">
              <a:spcBef>
                <a:spcPts val="0"/>
              </a:spcBef>
              <a:spcAft>
                <a:spcPts val="0"/>
              </a:spcAft>
              <a:buClr>
                <a:schemeClr val="dk1"/>
              </a:buClr>
              <a:buSzPts val="1400"/>
              <a:buFont typeface="Arial"/>
              <a:buChar char="•"/>
            </a:pPr>
            <a:r>
              <a:rPr lang="en" sz="1400">
                <a:solidFill>
                  <a:schemeClr val="dk1"/>
                </a:solidFill>
                <a:latin typeface="Calibri"/>
                <a:ea typeface="Calibri"/>
                <a:cs typeface="Calibri"/>
                <a:sym typeface="Calibri"/>
              </a:rPr>
              <a:t>APUS leader handles client requests and runs its RDMA-based protocol to enforce the same total order for all requests across replicas</a:t>
            </a:r>
            <a:endParaRPr sz="1100"/>
          </a:p>
          <a:p>
            <a:pPr indent="-127000" lvl="0" marL="215900" marR="0" rtl="0" algn="just">
              <a:spcBef>
                <a:spcPts val="0"/>
              </a:spcBef>
              <a:spcAft>
                <a:spcPts val="0"/>
              </a:spcAft>
              <a:buClr>
                <a:schemeClr val="dk1"/>
              </a:buClr>
              <a:buSzPts val="1400"/>
              <a:buFont typeface="Arial"/>
              <a:buNone/>
            </a:pPr>
            <a:r>
              <a:t/>
            </a:r>
            <a:endParaRPr sz="1400">
              <a:solidFill>
                <a:schemeClr val="dk1"/>
              </a:solidFill>
              <a:latin typeface="Calibri"/>
              <a:ea typeface="Calibri"/>
              <a:cs typeface="Calibri"/>
              <a:sym typeface="Calibri"/>
            </a:endParaRPr>
          </a:p>
          <a:p>
            <a:pPr indent="-215900" lvl="0" marL="215900" marR="0" rtl="0" algn="just">
              <a:spcBef>
                <a:spcPts val="0"/>
              </a:spcBef>
              <a:spcAft>
                <a:spcPts val="0"/>
              </a:spcAft>
              <a:buClr>
                <a:schemeClr val="dk1"/>
              </a:buClr>
              <a:buSzPts val="1400"/>
              <a:buFont typeface="Arial"/>
              <a:buChar char="•"/>
            </a:pPr>
            <a:r>
              <a:rPr lang="en" sz="1400">
                <a:solidFill>
                  <a:schemeClr val="dk1"/>
                </a:solidFill>
                <a:latin typeface="Calibri"/>
                <a:ea typeface="Calibri"/>
                <a:cs typeface="Calibri"/>
                <a:sym typeface="Calibri"/>
              </a:rPr>
              <a:t>Key components</a:t>
            </a:r>
            <a:endParaRPr sz="1100"/>
          </a:p>
          <a:p>
            <a:pPr indent="-215900" lvl="1" marL="558800" marR="0" rtl="0" algn="just">
              <a:spcBef>
                <a:spcPts val="0"/>
              </a:spcBef>
              <a:spcAft>
                <a:spcPts val="0"/>
              </a:spcAft>
              <a:buClr>
                <a:schemeClr val="dk1"/>
              </a:buClr>
              <a:buSzPts val="1400"/>
              <a:buFont typeface="Arial"/>
              <a:buChar char="•"/>
            </a:pPr>
            <a:r>
              <a:rPr b="0" i="0" lang="en" sz="1400" u="none" cap="none" strike="noStrike">
                <a:solidFill>
                  <a:schemeClr val="dk1"/>
                </a:solidFill>
                <a:latin typeface="Calibri"/>
                <a:ea typeface="Calibri"/>
                <a:cs typeface="Calibri"/>
                <a:sym typeface="Calibri"/>
              </a:rPr>
              <a:t>Input Coordinator</a:t>
            </a:r>
            <a:endParaRPr sz="1100"/>
          </a:p>
          <a:p>
            <a:pPr indent="-215900" lvl="1" marL="558800" marR="0" rtl="0" algn="just">
              <a:spcBef>
                <a:spcPts val="0"/>
              </a:spcBef>
              <a:spcAft>
                <a:spcPts val="0"/>
              </a:spcAft>
              <a:buClr>
                <a:schemeClr val="dk1"/>
              </a:buClr>
              <a:buSzPts val="1400"/>
              <a:buFont typeface="Arial"/>
              <a:buChar char="•"/>
            </a:pPr>
            <a:r>
              <a:rPr b="0" i="0" lang="en" sz="1400" u="none" cap="none" strike="noStrike">
                <a:solidFill>
                  <a:schemeClr val="dk1"/>
                </a:solidFill>
                <a:latin typeface="Calibri"/>
                <a:ea typeface="Calibri"/>
                <a:cs typeface="Calibri"/>
                <a:sym typeface="Calibri"/>
              </a:rPr>
              <a:t>Consensus log</a:t>
            </a:r>
            <a:endParaRPr sz="1100"/>
          </a:p>
          <a:p>
            <a:pPr indent="-215900" lvl="1" marL="558800" marR="0" rtl="0" algn="just">
              <a:spcBef>
                <a:spcPts val="0"/>
              </a:spcBef>
              <a:spcAft>
                <a:spcPts val="0"/>
              </a:spcAft>
              <a:buClr>
                <a:schemeClr val="dk1"/>
              </a:buClr>
              <a:buSzPts val="1400"/>
              <a:buFont typeface="Arial"/>
              <a:buChar char="•"/>
            </a:pPr>
            <a:r>
              <a:rPr b="0" i="0" lang="en" sz="1400" u="none" cap="none" strike="noStrike">
                <a:solidFill>
                  <a:schemeClr val="dk1"/>
                </a:solidFill>
                <a:latin typeface="Calibri"/>
                <a:ea typeface="Calibri"/>
                <a:cs typeface="Calibri"/>
                <a:sym typeface="Calibri"/>
              </a:rPr>
              <a:t>Guard </a:t>
            </a:r>
            <a:endParaRPr sz="1100"/>
          </a:p>
          <a:p>
            <a:pPr indent="-215900" lvl="2" marL="901700" marR="0" rtl="0" algn="just">
              <a:spcBef>
                <a:spcPts val="0"/>
              </a:spcBef>
              <a:spcAft>
                <a:spcPts val="0"/>
              </a:spcAft>
              <a:buClr>
                <a:schemeClr val="dk1"/>
              </a:buClr>
              <a:buSzPts val="1400"/>
              <a:buFont typeface="Arial"/>
              <a:buChar char="•"/>
            </a:pPr>
            <a:r>
              <a:rPr b="0" i="0" lang="en" sz="1400" u="none" cap="none" strike="noStrike">
                <a:solidFill>
                  <a:schemeClr val="dk1"/>
                </a:solidFill>
                <a:latin typeface="Calibri"/>
                <a:ea typeface="Calibri"/>
                <a:cs typeface="Calibri"/>
                <a:sym typeface="Calibri"/>
              </a:rPr>
              <a:t>Leverages CRIU to checkpoint</a:t>
            </a:r>
            <a:endParaRPr sz="1100"/>
          </a:p>
          <a:p>
            <a:pPr indent="-215900" lvl="2" marL="901700" marR="0" rtl="0" algn="just">
              <a:spcBef>
                <a:spcPts val="0"/>
              </a:spcBef>
              <a:spcAft>
                <a:spcPts val="0"/>
              </a:spcAft>
              <a:buClr>
                <a:schemeClr val="dk1"/>
              </a:buClr>
              <a:buSzPts val="1400"/>
              <a:buFont typeface="Arial"/>
              <a:buChar char="•"/>
            </a:pPr>
            <a:r>
              <a:rPr b="0" i="0" lang="en" sz="1400" u="none" cap="none" strike="noStrike">
                <a:solidFill>
                  <a:schemeClr val="dk1"/>
                </a:solidFill>
                <a:latin typeface="Calibri"/>
                <a:ea typeface="Calibri"/>
                <a:cs typeface="Calibri"/>
                <a:sym typeface="Calibri"/>
              </a:rPr>
              <a:t>Closes all RDMA connection</a:t>
            </a:r>
            <a:endParaRPr sz="1100"/>
          </a:p>
          <a:p>
            <a:pPr indent="-127000" lvl="2" marL="901700" marR="0" rtl="0" algn="just">
              <a:spcBef>
                <a:spcPts val="0"/>
              </a:spcBef>
              <a:spcAft>
                <a:spcPts val="0"/>
              </a:spcAft>
              <a:buClr>
                <a:schemeClr val="dk1"/>
              </a:buClr>
              <a:buSzPts val="1400"/>
              <a:buFont typeface="Arial"/>
              <a:buNone/>
            </a:pPr>
            <a:r>
              <a:t/>
            </a:r>
            <a:endParaRPr b="0" i="0" sz="1400" u="none" cap="none" strike="noStrike">
              <a:solidFill>
                <a:schemeClr val="dk1"/>
              </a:solidFill>
              <a:latin typeface="Calibri"/>
              <a:ea typeface="Calibri"/>
              <a:cs typeface="Calibri"/>
              <a:sym typeface="Calibri"/>
            </a:endParaRPr>
          </a:p>
          <a:p>
            <a:pPr indent="-215900" lvl="1" marL="558800" marR="0" rtl="0" algn="just">
              <a:spcBef>
                <a:spcPts val="0"/>
              </a:spcBef>
              <a:spcAft>
                <a:spcPts val="0"/>
              </a:spcAft>
              <a:buClr>
                <a:schemeClr val="dk1"/>
              </a:buClr>
              <a:buSzPts val="1400"/>
              <a:buFont typeface="Arial"/>
              <a:buChar char="•"/>
            </a:pPr>
            <a:r>
              <a:rPr b="0" i="0" lang="en" sz="1400" u="none" cap="none" strike="noStrike">
                <a:solidFill>
                  <a:schemeClr val="dk1"/>
                </a:solidFill>
                <a:latin typeface="Calibri"/>
                <a:ea typeface="Calibri"/>
                <a:cs typeface="Calibri"/>
                <a:sym typeface="Calibri"/>
              </a:rPr>
              <a:t>Output checker</a:t>
            </a:r>
            <a:endParaRPr sz="1100"/>
          </a:p>
          <a:p>
            <a:pPr indent="-215900" lvl="2" marL="901700" marR="0" rtl="0" algn="just">
              <a:spcBef>
                <a:spcPts val="0"/>
              </a:spcBef>
              <a:spcAft>
                <a:spcPts val="0"/>
              </a:spcAft>
              <a:buClr>
                <a:schemeClr val="dk1"/>
              </a:buClr>
              <a:buSzPts val="1400"/>
              <a:buFont typeface="Arial"/>
              <a:buChar char="•"/>
            </a:pPr>
            <a:r>
              <a:rPr b="0" i="0" lang="en" sz="1400" u="none" cap="none" strike="noStrike">
                <a:solidFill>
                  <a:schemeClr val="dk1"/>
                </a:solidFill>
                <a:latin typeface="Calibri"/>
                <a:ea typeface="Calibri"/>
                <a:cs typeface="Calibri"/>
                <a:sym typeface="Calibri"/>
              </a:rPr>
              <a:t>Similar to voter</a:t>
            </a:r>
            <a:endParaRPr sz="1100"/>
          </a:p>
          <a:p>
            <a:pPr indent="-215900" lvl="2" marL="901700" marR="0" rtl="0" algn="just">
              <a:spcBef>
                <a:spcPts val="0"/>
              </a:spcBef>
              <a:spcAft>
                <a:spcPts val="0"/>
              </a:spcAft>
              <a:buClr>
                <a:schemeClr val="dk1"/>
              </a:buClr>
              <a:buSzPts val="1400"/>
              <a:buFont typeface="Arial"/>
              <a:buChar char="•"/>
            </a:pPr>
            <a:r>
              <a:rPr b="0" i="0" lang="en" sz="1400" u="none" cap="none" strike="noStrike">
                <a:solidFill>
                  <a:schemeClr val="dk1"/>
                </a:solidFill>
                <a:latin typeface="Calibri"/>
                <a:ea typeface="Calibri"/>
                <a:cs typeface="Calibri"/>
                <a:sym typeface="Calibri"/>
              </a:rPr>
              <a:t>Invokes every 1500 MTU</a:t>
            </a:r>
            <a:endParaRPr sz="1100"/>
          </a:p>
          <a:p>
            <a:pPr indent="-127000" lvl="1" marL="558800" marR="0" rtl="0" algn="just">
              <a:spcBef>
                <a:spcPts val="0"/>
              </a:spcBef>
              <a:spcAft>
                <a:spcPts val="0"/>
              </a:spcAft>
              <a:buClr>
                <a:schemeClr val="dk1"/>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5" name="Shape 235"/>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Shape 240"/>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dk1"/>
              </a:buClr>
              <a:buSzPts val="3300"/>
              <a:buFont typeface="Calibri"/>
              <a:buNone/>
            </a:pPr>
            <a:r>
              <a:rPr b="0" i="0" lang="en" sz="3300" u="none" cap="none" strike="noStrike">
                <a:solidFill>
                  <a:schemeClr val="dk1"/>
                </a:solidFill>
                <a:latin typeface="Calibri"/>
                <a:ea typeface="Calibri"/>
                <a:cs typeface="Calibri"/>
                <a:sym typeface="Calibri"/>
              </a:rPr>
              <a:t>APUS Consensus Protocol</a:t>
            </a:r>
            <a:endParaRPr sz="1100"/>
          </a:p>
        </p:txBody>
      </p:sp>
      <p:pic>
        <p:nvPicPr>
          <p:cNvPr id="241" name="Shape 241"/>
          <p:cNvPicPr preferRelativeResize="0"/>
          <p:nvPr>
            <p:ph idx="1" type="body"/>
          </p:nvPr>
        </p:nvPicPr>
        <p:blipFill rotWithShape="1">
          <a:blip r:embed="rId3">
            <a:alphaModFix/>
          </a:blip>
          <a:srcRect b="4714" l="3372" r="3395" t="7157"/>
          <a:stretch/>
        </p:blipFill>
        <p:spPr>
          <a:xfrm>
            <a:off x="157655" y="1379482"/>
            <a:ext cx="4359167" cy="3255581"/>
          </a:xfrm>
          <a:prstGeom prst="rect">
            <a:avLst/>
          </a:prstGeom>
          <a:noFill/>
          <a:ln>
            <a:noFill/>
          </a:ln>
        </p:spPr>
      </p:pic>
      <p:sp>
        <p:nvSpPr>
          <p:cNvPr id="242" name="Shape 242"/>
          <p:cNvSpPr/>
          <p:nvPr/>
        </p:nvSpPr>
        <p:spPr>
          <a:xfrm>
            <a:off x="4805712" y="1078830"/>
            <a:ext cx="4154960" cy="2977739"/>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 sz="1400">
                <a:solidFill>
                  <a:schemeClr val="dk1"/>
                </a:solidFill>
                <a:latin typeface="Arial"/>
                <a:ea typeface="Arial"/>
                <a:cs typeface="Arial"/>
                <a:sym typeface="Arial"/>
              </a:rPr>
              <a:t>Implementation Challenges</a:t>
            </a:r>
            <a:endParaRPr sz="1100"/>
          </a:p>
          <a:p>
            <a:pPr indent="0" lvl="0" marL="0" marR="0" rtl="0" algn="l">
              <a:spcBef>
                <a:spcPts val="0"/>
              </a:spcBef>
              <a:spcAft>
                <a:spcPts val="0"/>
              </a:spcAft>
              <a:buNone/>
            </a:pPr>
            <a:r>
              <a:t/>
            </a:r>
            <a:endParaRPr sz="1400">
              <a:solidFill>
                <a:schemeClr val="dk1"/>
              </a:solidFill>
              <a:latin typeface="Arial"/>
              <a:ea typeface="Arial"/>
              <a:cs typeface="Arial"/>
              <a:sym typeface="Arial"/>
            </a:endParaRPr>
          </a:p>
          <a:p>
            <a:pPr indent="-215900" lvl="0" marL="215900" marR="0" rtl="0" algn="l">
              <a:spcBef>
                <a:spcPts val="0"/>
              </a:spcBef>
              <a:spcAft>
                <a:spcPts val="0"/>
              </a:spcAft>
              <a:buClr>
                <a:schemeClr val="dk1"/>
              </a:buClr>
              <a:buSzPts val="1400"/>
              <a:buFont typeface="Arial"/>
              <a:buChar char="•"/>
            </a:pPr>
            <a:r>
              <a:rPr lang="en" sz="1400">
                <a:solidFill>
                  <a:schemeClr val="dk1"/>
                </a:solidFill>
                <a:latin typeface="Arial"/>
                <a:ea typeface="Arial"/>
                <a:cs typeface="Arial"/>
                <a:sym typeface="Arial"/>
              </a:rPr>
              <a:t>Missing log entries (e.g.,  packet loss):</a:t>
            </a:r>
            <a:endParaRPr sz="1100"/>
          </a:p>
          <a:p>
            <a:pPr indent="-215900" lvl="1" marL="558800" marR="0" rtl="0" algn="l">
              <a:spcBef>
                <a:spcPts val="0"/>
              </a:spcBef>
              <a:spcAft>
                <a:spcPts val="0"/>
              </a:spcAft>
              <a:buClr>
                <a:schemeClr val="dk1"/>
              </a:buClr>
              <a:buSzPts val="1400"/>
              <a:buFont typeface="Arial"/>
              <a:buChar char="•"/>
            </a:pPr>
            <a:r>
              <a:rPr b="0" i="0" lang="en" sz="1400" u="none" cap="none" strike="noStrike">
                <a:solidFill>
                  <a:schemeClr val="dk1"/>
                </a:solidFill>
                <a:latin typeface="Arial"/>
                <a:ea typeface="Arial"/>
                <a:cs typeface="Arial"/>
                <a:sym typeface="Arial"/>
              </a:rPr>
              <a:t>Backup invokes </a:t>
            </a:r>
            <a:r>
              <a:rPr b="0" i="0" lang="en" sz="1400" u="none" cap="none" strike="noStrike">
                <a:solidFill>
                  <a:schemeClr val="dk1"/>
                </a:solidFill>
                <a:latin typeface="Calibri"/>
                <a:ea typeface="Calibri"/>
                <a:cs typeface="Calibri"/>
                <a:sym typeface="Calibri"/>
              </a:rPr>
              <a:t>a learning request to the leader asking for the missing entries</a:t>
            </a:r>
            <a:endParaRPr sz="1100"/>
          </a:p>
          <a:p>
            <a:pPr indent="-127000" lvl="1" marL="558800" marR="0" rtl="0" algn="l">
              <a:spcBef>
                <a:spcPts val="0"/>
              </a:spcBef>
              <a:spcAft>
                <a:spcPts val="0"/>
              </a:spcAft>
              <a:buClr>
                <a:schemeClr val="dk1"/>
              </a:buClr>
              <a:buSzPts val="1400"/>
              <a:buFont typeface="Arial"/>
              <a:buNone/>
            </a:pPr>
            <a:r>
              <a:t/>
            </a:r>
            <a:endParaRPr b="0" i="0" sz="1400" u="none" cap="none" strike="noStrike">
              <a:solidFill>
                <a:schemeClr val="dk1"/>
              </a:solidFill>
              <a:latin typeface="Calibri"/>
              <a:ea typeface="Calibri"/>
              <a:cs typeface="Calibri"/>
              <a:sym typeface="Calibri"/>
            </a:endParaRPr>
          </a:p>
          <a:p>
            <a:pPr indent="-215900" lvl="0" marL="215900" marR="0" rtl="0" algn="l">
              <a:spcBef>
                <a:spcPts val="0"/>
              </a:spcBef>
              <a:spcAft>
                <a:spcPts val="0"/>
              </a:spcAft>
              <a:buClr>
                <a:schemeClr val="dk1"/>
              </a:buClr>
              <a:buSzPts val="1400"/>
              <a:buFont typeface="Arial"/>
              <a:buChar char="•"/>
            </a:pPr>
            <a:r>
              <a:rPr lang="en" sz="1400">
                <a:solidFill>
                  <a:schemeClr val="dk1"/>
                </a:solidFill>
                <a:latin typeface="Calibri"/>
                <a:ea typeface="Calibri"/>
                <a:cs typeface="Calibri"/>
                <a:sym typeface="Calibri"/>
              </a:rPr>
              <a:t>Atomicity on the Leader RDMA WRITES</a:t>
            </a:r>
            <a:endParaRPr sz="1100"/>
          </a:p>
          <a:p>
            <a:pPr indent="-215900" lvl="1" marL="558800" marR="0" rtl="0" algn="l">
              <a:spcBef>
                <a:spcPts val="0"/>
              </a:spcBef>
              <a:spcAft>
                <a:spcPts val="0"/>
              </a:spcAft>
              <a:buClr>
                <a:schemeClr val="dk1"/>
              </a:buClr>
              <a:buSzPts val="1400"/>
              <a:buFont typeface="Arial"/>
              <a:buChar char="•"/>
            </a:pPr>
            <a:r>
              <a:rPr b="0" i="0" lang="en" sz="1400" u="none" cap="none" strike="noStrike">
                <a:solidFill>
                  <a:schemeClr val="dk1"/>
                </a:solidFill>
                <a:latin typeface="Calibri"/>
                <a:ea typeface="Calibri"/>
                <a:cs typeface="Calibri"/>
                <a:sym typeface="Calibri"/>
              </a:rPr>
              <a:t>Leader adds a canary value after the data array</a:t>
            </a:r>
            <a:endParaRPr sz="1100"/>
          </a:p>
          <a:p>
            <a:pPr indent="-215900" lvl="1" marL="558800" marR="0" rtl="0" algn="l">
              <a:spcBef>
                <a:spcPts val="0"/>
              </a:spcBef>
              <a:spcAft>
                <a:spcPts val="0"/>
              </a:spcAft>
              <a:buClr>
                <a:schemeClr val="dk1"/>
              </a:buClr>
              <a:buSzPts val="1400"/>
              <a:buFont typeface="Arial"/>
              <a:buChar char="•"/>
            </a:pPr>
            <a:r>
              <a:rPr b="0" i="0" lang="en" sz="1400" u="none" cap="none" strike="noStrike">
                <a:solidFill>
                  <a:schemeClr val="dk1"/>
                </a:solidFill>
                <a:latin typeface="Calibri"/>
                <a:ea typeface="Calibri"/>
                <a:cs typeface="Calibri"/>
                <a:sym typeface="Calibri"/>
              </a:rPr>
              <a:t>Synchronization-free approach</a:t>
            </a:r>
            <a:endParaRPr sz="1100"/>
          </a:p>
          <a:p>
            <a:pPr indent="-127000" lvl="1" marL="558800" marR="0" rtl="0" algn="l">
              <a:spcBef>
                <a:spcPts val="0"/>
              </a:spcBef>
              <a:spcAft>
                <a:spcPts val="0"/>
              </a:spcAft>
              <a:buClr>
                <a:schemeClr val="dk1"/>
              </a:buClr>
              <a:buSzPts val="1400"/>
              <a:buFont typeface="Arial"/>
              <a:buNone/>
            </a:pPr>
            <a:r>
              <a:t/>
            </a:r>
            <a:endParaRPr b="0" i="0" sz="1400" u="none" cap="none" strike="noStrike">
              <a:solidFill>
                <a:schemeClr val="dk1"/>
              </a:solidFill>
              <a:latin typeface="Calibri"/>
              <a:ea typeface="Calibri"/>
              <a:cs typeface="Calibri"/>
              <a:sym typeface="Calibri"/>
            </a:endParaRPr>
          </a:p>
          <a:p>
            <a:pPr indent="-215900" lvl="0" marL="215900" marR="0" rtl="0" algn="l">
              <a:spcBef>
                <a:spcPts val="0"/>
              </a:spcBef>
              <a:spcAft>
                <a:spcPts val="0"/>
              </a:spcAft>
              <a:buClr>
                <a:schemeClr val="dk1"/>
              </a:buClr>
              <a:buSzPts val="1400"/>
              <a:buFont typeface="Arial"/>
              <a:buChar char="•"/>
            </a:pPr>
            <a:r>
              <a:rPr lang="en" sz="1400">
                <a:solidFill>
                  <a:schemeClr val="dk1"/>
                </a:solidFill>
                <a:latin typeface="Calibri"/>
                <a:ea typeface="Calibri"/>
                <a:cs typeface="Calibri"/>
                <a:sym typeface="Calibri"/>
              </a:rPr>
              <a:t>Leader Election</a:t>
            </a:r>
            <a:endParaRPr sz="1100"/>
          </a:p>
          <a:p>
            <a:pPr indent="-215900" lvl="1" marL="558800" marR="0" rtl="0" algn="l">
              <a:spcBef>
                <a:spcPts val="0"/>
              </a:spcBef>
              <a:spcAft>
                <a:spcPts val="0"/>
              </a:spcAft>
              <a:buClr>
                <a:schemeClr val="dk1"/>
              </a:buClr>
              <a:buSzPts val="1400"/>
              <a:buFont typeface="Arial"/>
              <a:buChar char="•"/>
            </a:pPr>
            <a:r>
              <a:rPr b="0" i="0" lang="en" sz="1400" u="none" cap="none" strike="noStrike">
                <a:solidFill>
                  <a:schemeClr val="dk1"/>
                </a:solidFill>
                <a:latin typeface="Calibri"/>
                <a:ea typeface="Calibri"/>
                <a:cs typeface="Calibri"/>
                <a:sym typeface="Calibri"/>
              </a:rPr>
              <a:t>Backup runs leader election using consensus log and QP </a:t>
            </a:r>
            <a:endParaRPr sz="1100"/>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43" name="Shape 243"/>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