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2"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Shape 3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 name="Shape 3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(0:00 -- 1:30) Hello everybody, my name is Hao Yang. Today, I will present the paper network-wide consensus utilizing capture effect in low power wireless networks. And a system called A square</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
        <p:nvSpPr>
          <p:cNvPr id="56" name="Shape 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661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(0:00 -- 1:30) Today’s presentation gonna follow this outline, start by motivation and background, and then introduce cord ideas of A square with some examples, and then experimental data, and finally some thoughts and takeaways.</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6076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Shape 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(0:00 -- 1:30) In low-power wireless networking, new applications such as cooperative robots or industrial closed-loop control demand for network wide consensus at low-latency and high reliability. Distributed consensus protocols is a mature field of research in a wired context, but has received little attention in low-power wireless settings. This paper present us a system that brings distributed consensus to low-power multi-hop networks. </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Different from traditional wireless sensor networks which simply collect and disseminate data, many applications in low-power wireless networks build their operation on consensus. For example, within the network stack, protocols need to agree on which cryptographic keys to use, networked cooperative robots need agreement on what actions to execute. For such applications, one node can not take actions until it knows that all the other nodes share the same agreement.</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42609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Shape 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(1:30 -- 4:00)  Before introduce A square, let’s build some basic knowledge about consensus protocols first. Consensus is the problem of reaching agreement among several processes about a proposal. Achieve consensus may become challenging in a lossy network or failure on processes. Here, we introduces two consensus protocols which are widely used, which are two phase commit and three phase commit.</a:t>
            </a:r>
            <a:endParaRPr/>
          </a:p>
          <a:p>
            <a:pPr marL="0" lvl="0" indent="0" rtl="0">
              <a:lnSpc>
                <a:spcPct val="115000"/>
              </a:lnSpc>
              <a:spcBef>
                <a:spcPts val="0"/>
              </a:spcBef>
              <a:spcAft>
                <a:spcPts val="0"/>
              </a:spcAft>
              <a:buClr>
                <a:schemeClr val="dk1"/>
              </a:buClr>
              <a:buSzPts val="1100"/>
              <a:buFont typeface="Arial"/>
              <a:buNone/>
            </a:pPr>
            <a:r>
              <a:rPr lang="en-US"/>
              <a:t>Two-phase commit assumes there exist one static coordinator or leader, and some nodes as participants. The first phase is proposal phase, in this phase, leader will broadcasts a proposal to all other participants, each member will reply the leader with yes or no to the proposal. Once the leader collect all the response, it enter into the second phase. If the leader receives all yes from the participants, it will send commit to the participants. Otherwise it will decide to abort and broadcasts the decision. Two phase commit is simple with low communication complexity, but the limitation is known as a blocking protocol. Because if one participant node fails, other nodes need to wait for the next message for a long time, and the protocol may not terminate. If the leader and one participant both fails on the second phase, it is hard to know if a leader election should be executed.</a:t>
            </a:r>
            <a:endParaRPr/>
          </a:p>
          <a:p>
            <a:pPr marL="0" lvl="0" indent="0" rtl="0">
              <a:lnSpc>
                <a:spcPct val="115000"/>
              </a:lnSpc>
              <a:spcBef>
                <a:spcPts val="0"/>
              </a:spcBef>
              <a:spcAft>
                <a:spcPts val="0"/>
              </a:spcAft>
              <a:buClr>
                <a:schemeClr val="dk1"/>
              </a:buClr>
              <a:buSzPts val="1100"/>
              <a:buFont typeface="Arial"/>
              <a:buNone/>
            </a:pPr>
            <a:r>
              <a:rPr lang="en-US"/>
              <a:t>Comparing to two-phase commit, three phase commit tries to eliminate the uncertainty by adding an additional pre-commit phase in between. So, it works the same at first, the leader will make a proposal, wait for the participants to reply. And then enters into second phase, pre-commit, the leader and participants will share the decision but not apply the commit until enter into commit phase. In this way, it eliminate the uncertainty if failure occurs. It is not a blocking protocol because it set up a timeout, once reaches the timeout, every single node will recover independently, commit or abort. But for three phase commit, it is hard to maintain consistency. For example, when a participants times out in pre-commit phase, and it proceeds to commit. While at the same time the coordinator doesn’t receive its reply and ask the others to abort.</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98476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(4:00 -- 7:00) Next</a:t>
            </a:r>
            <a:r>
              <a:rPr lang="en-US" sz="1200">
                <a:solidFill>
                  <a:schemeClr val="dk1"/>
                </a:solidFill>
              </a:rPr>
              <a:t>，</a:t>
            </a:r>
            <a:r>
              <a:rPr lang="en-US" sz="1200">
                <a:solidFill>
                  <a:schemeClr val="dk1"/>
                </a:solidFill>
                <a:latin typeface="Calibri"/>
                <a:ea typeface="Calibri"/>
                <a:cs typeface="Calibri"/>
                <a:sym typeface="Calibri"/>
              </a:rPr>
              <a:t>let me introduce Chaos, a primitive that natively supports all-to-all data sharing in low-power wireless networks. An important building block for low-power wireless systems is to efficiently share and process data among all devices in a network. However, current approaches typically split such all-to-all interactions into sequential collection, processing, and dissemination phases, thus handling them inefficiently. Chaos is the first primitive that natively supports all-to-all data sharing in low-power wireless networks. Different from current approaches, Chaos embeds programmable in-network processing into a communication support based on synchronous transmissions using capture effect.</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Chaos, nodes synchronously send the data they want to share. Nodes over hearing these transmissions receive packets with high probability due to the capture effect, just like how radio works. Communication will be build on some strong channel, data on other weak channel will be ignored. Upon reception, nodes merge their own with the received data and transmit the resulting packets again synchronously. An leader node triggers this process, which continues in a fully distributed manner until all nodes in the network share the same data to achieve synchronization.</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Chaos, every packet contains a progress flag, which are bits assigned to each node in the network, like the following figure. In this setting, it has 4 nodes in the network, flag V represent vote yes, A means abort, and dash sign means not vote yet. Those information will be shared and updates through nodes to achieve consensus. Round are the time period for one operation, and slot is the smallest unit in a round. Latter we will have a figure clearly introduce the relation between round and slot, so if you are confused, don’t worry about it. Once a participant receive a message, it merge it own flag into the reserved bits, for example, node 3 receive proposal from the leader, it will then put V in its reserved block and transmit.</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Although Chaos has progress flag, it can not be considered as acknowledgement flag. What is the difference? With the progress flag only, we could not know if all the other participants receive the bits and if all the other nodes enters into final phase, which doesn’t guarantee reliable reception. In Chaos, one participant may leave a round once they completed their final flood and they have no information whether other nodes also reached their final phase.</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143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(07:00 -- 07:40) Okay, after some basic knowledge for the consensus protocols and Chaos, let take a closer look at A square. First, let see the architecture layer of A square. On the application level, this paper present us some applications like two phase commit, three phase commit, and some services to maintain membership list for a node join and leave. In a lower level, it also introduced synchrotron, a robust lower layer which handles packets transmission and receptions, network synchronization, frequency agility and some security aspects.</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084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(07:40 -- 08:50) A square is inherited from Chaos, the goal is to achieve consensus with low-latency and high reliability in wireless networking. It provides basic primitives and enables some network-wide agreement like the one introduced before.</a:t>
            </a:r>
            <a:endParaRPr/>
          </a:p>
          <a:p>
            <a:pPr marL="0" lvl="0" indent="0" rtl="0">
              <a:lnSpc>
                <a:spcPct val="115000"/>
              </a:lnSpc>
              <a:spcBef>
                <a:spcPts val="0"/>
              </a:spcBef>
              <a:spcAft>
                <a:spcPts val="0"/>
              </a:spcAft>
              <a:buClr>
                <a:schemeClr val="dk1"/>
              </a:buClr>
              <a:buSzPts val="1100"/>
              <a:buFont typeface="Arial"/>
              <a:buNone/>
            </a:pPr>
            <a:r>
              <a:rPr lang="en-US"/>
              <a:t>A virtual high-definition timer, which is called VHT is also introduced in A square. It’s a local timer which uses a combination of the stable, low-power low-frequency clock and the high-frequency clock of a sensor node, allows synchrotron to maintain tight synchronization over long periods of network inactivity.</a:t>
            </a:r>
            <a:endParaRPr/>
          </a:p>
          <a:p>
            <a:pPr marL="0" lvl="0" indent="0" rtl="0">
              <a:lnSpc>
                <a:spcPct val="115000"/>
              </a:lnSpc>
              <a:spcBef>
                <a:spcPts val="0"/>
              </a:spcBef>
              <a:spcAft>
                <a:spcPts val="0"/>
              </a:spcAft>
              <a:buClr>
                <a:schemeClr val="dk1"/>
              </a:buClr>
              <a:buSzPts val="1100"/>
              <a:buFont typeface="Arial"/>
              <a:buNone/>
            </a:pPr>
            <a:r>
              <a:rPr lang="en-US"/>
              <a:t>Nodes in Synchrotron transmit in each time slot on a different frequency following a network wide schedule, similar to Bluetooth. This prohibits interference on individual channels from disturbing the operation of Synchrotron and allows A square to co-exist with other wireless technologies. It also use multiple channel in parallel, which improves performance on a density node network. But in a sparse node network, using parallel channel will decrease performance. Just a headup here, the reason will be introduced in the experiment data section. </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49740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(08:50 -- 09:50) A square schedules rounds for network-wide consensus, dissemination, join, etc. as requested by the application. Each round has multiple slots in which nodes transmit, receive or sleep, driven by the transmission policy of the application. Between two rounds, nodes either sleep or are free to run other protocols. Below is one round of agreement running with 8 slot. We got 4 nodes here, and each slot, one node will run a time-slotted operation such as merger its own flag into the reserved blocks, and transmit.</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592426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Next, let walk through an example of how A square achieve two phase commit. There are two phases here which are voting phase and commit or abort phase. In the first phase, the leader proposes a value and collects vote from all other participants. Second, in the commit phase, the leader will disseminates the outcome of the vote. If all participants agree, leader will disseminate commit, otherwise abort. Building on the concepts of Chaos, all nodes share two important pieces of information in each transmission, which are the proposed value they vote for, and a list of votes representing for each node whether it already voted and whether the vote was agree or against the proposal.</a:t>
            </a:r>
            <a:endParaRPr/>
          </a:p>
          <a:p>
            <a:pPr marL="0" lvl="0" indent="0" rtl="0">
              <a:lnSpc>
                <a:spcPct val="115000"/>
              </a:lnSpc>
              <a:spcBef>
                <a:spcPts val="0"/>
              </a:spcBef>
              <a:spcAft>
                <a:spcPts val="0"/>
              </a:spcAft>
              <a:buClr>
                <a:schemeClr val="dk1"/>
              </a:buClr>
              <a:buSzPts val="1100"/>
              <a:buFont typeface="Arial"/>
              <a:buNone/>
            </a:pPr>
            <a:r>
              <a:rPr lang="en-US"/>
              <a:t>Once a node receive a message, it merges the received information with it own vote and transmit it in the next time slot. Two condition will trigger a node to share their information, either they receive a packet with new knowledge, which means there is a update need to spread, or they receive a packet with fewer vote than it own, it means some nodes doesn’t have the latest information, need help for update. Once a node reach completion, which means all votes are set in its local state, it then proceeds to the final flood stage, repeatedly transmits the final result to share the latest information in the network.</a:t>
            </a:r>
            <a:endParaRPr/>
          </a:p>
          <a:p>
            <a:pPr marL="0" lvl="0" indent="0" rtl="0">
              <a:lnSpc>
                <a:spcPct val="115000"/>
              </a:lnSpc>
              <a:spcBef>
                <a:spcPts val="0"/>
              </a:spcBef>
              <a:spcAft>
                <a:spcPts val="0"/>
              </a:spcAft>
              <a:buClr>
                <a:schemeClr val="dk1"/>
              </a:buClr>
              <a:buSzPts val="1100"/>
              <a:buFont typeface="Arial"/>
              <a:buNone/>
            </a:pPr>
            <a:r>
              <a:rPr lang="en-US"/>
              <a:t>Okay, here goes the example. In this example, we got 3 nodes here. Node A as leader. In the first time slot, Node A propose a value 42 and transmit it to node B.</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79137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Node B receives the value 42, and accept the value 42, mark A and B has voted and accept, transmit to both node A and node C.</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16090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Node A receive the information, but found there is no new information, so it won’t transmit to B again. But when node c receive the message, it check its own resources and decide to decline the value 42, so it mark itself as vote against the proposal, and transmit back to B.</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467121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Node b in this case received a update coming from node C, it then enters into the final flood stage, repeatedly sending the complete information.  </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916005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The leader then reaches the final stage of vote phase, since not all members agree on the proposed value, finish the vote phase and switch to the abort phase, and send it to node B.</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9230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Shape 2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Node B receives the message, switches to abort phase, mark itself in the reserved block, and send the new information to other nodes.</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26963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Node c switches to abort phase, and since all the reserved block are marked as finished, it complete. And send back to node B.</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81922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Node B reaches final flood stage as well and send back to A.</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0499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And node A is complete. In this example, the final flood stage is reduced into one transmission but it should send the complete message repeatedly. This two phase commit is not guarantee that all nodes contributed to the vote, since a node may fail after voting but before receive vote from other nodes. To handle failure, it has a timeout. When a node fails before vote, the leader will abort the transaction. When the failed node recover, it can safely abort. The important thing to remember is no commit can be made until all failure node are recovered.</a:t>
            </a:r>
            <a:endParaRPr/>
          </a:p>
          <a:p>
            <a:pPr marL="0" lvl="0" indent="0" rtl="0">
              <a:lnSpc>
                <a:spcPct val="115000"/>
              </a:lnSpc>
              <a:spcBef>
                <a:spcPts val="0"/>
              </a:spcBef>
              <a:spcAft>
                <a:spcPts val="0"/>
              </a:spcAft>
              <a:buClr>
                <a:schemeClr val="dk1"/>
              </a:buClr>
              <a:buSzPts val="1100"/>
              <a:buFont typeface="Arial"/>
              <a:buNone/>
            </a:pPr>
            <a:r>
              <a:rPr lang="en-US"/>
              <a:t>Similar to two phase commit, three phase commit works the same for the vote phase and commit phase. But add an extra phase in between. In failure occurs and the node is in pre-commit phase or commit state, it will commit, otherwise abort. In this case, inconsistencies can happen when a participant timeout in pre-commit phase, it didn’t receive any message from the leader. It proceeds to commit. And the leader didn’t receive any confirmation from that node as well and decide to abort. In this case all other node abort and one node commit. Once communication is back, the recovery mechanism will roll back transactions, but the inconsistency will still occur in that period of time.</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99103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Shape 3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(09:50 -- 14:50) This is a graph showing the difference of single phase and multiple phase. Basically, it works the same, but different phases could be defined here. And every node will reserve a spot for itself. Next I will explain another example, which is join. That is the way A square maintain its membership list.</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50513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Shape 3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In this example, nodes A and B have already joined and node C wishes to join. At the beginning, leader will collect information from other nodes to see if there is new member wants to join.</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11890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Node b mark itself as participated, and broadcast the information.</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660402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Shape 4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Node c notice that itself isn’t in the membership list, then add its id into the wish to join list. We notice that before a node is actually join the membership list, it won’t mark itself in the list yet.</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822075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Node b send the request to the leader.</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999856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Leader agrees the join request, enter into a new phase, assign a flag 3 for C, and broadcast this message.</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96420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Shape 4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Node b receives the message, mark itself, disseminate the message.</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594581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Shape 5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Node c receives the confirmation, mark itself and complete, disseminate the message.</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008421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And B complete as well.</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7425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Shape 5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So does the leader, everything complete, the node c is in the list.</a:t>
            </a:r>
            <a:endParaRPr/>
          </a:p>
          <a:p>
            <a:pPr marL="0" lvl="0" indent="0" rtl="0">
              <a:lnSpc>
                <a:spcPct val="115000"/>
              </a:lnSpc>
              <a:spcBef>
                <a:spcPts val="0"/>
              </a:spcBef>
              <a:spcAft>
                <a:spcPts val="0"/>
              </a:spcAft>
              <a:buClr>
                <a:schemeClr val="dk1"/>
              </a:buClr>
              <a:buSzPts val="1100"/>
              <a:buFont typeface="Arial"/>
              <a:buNone/>
            </a:pPr>
            <a:r>
              <a:rPr lang="en-US"/>
              <a:t>For removing a member from the list, if the leader find out a node doesn’t participate for a number of rounds, it then distributes new flag assignment that remove the node from the list of participants and schedule a leave round.</a:t>
            </a:r>
            <a:endParaRPr/>
          </a:p>
          <a:p>
            <a:pPr marL="0" lvl="0" indent="0" rtl="0">
              <a:lnSpc>
                <a:spcPct val="115000"/>
              </a:lnSpc>
              <a:spcBef>
                <a:spcPts val="0"/>
              </a:spcBef>
              <a:spcAft>
                <a:spcPts val="0"/>
              </a:spcAft>
              <a:buClr>
                <a:schemeClr val="dk1"/>
              </a:buClr>
              <a:buSzPts val="1100"/>
              <a:buFont typeface="Arial"/>
              <a:buNone/>
            </a:pPr>
            <a:r>
              <a:rPr lang="en-US"/>
              <a:t>To enhance consistency, in case of some participants fails and rejoin after a new round of operation, a sequence number will be assigned to the configuration. And will increase each time whenever a node is joined or removed. So, when a node receive the package and notice that the sequence number is mismatch, it will tries to rejoin.</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33692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Shape 5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(14:50 -- 17:20) At last is a introduction to synchrotron, the lower layer of A square in charge of packets transmissions and receptions, network synchronization, frequency agility and security aspects. Synchrotron uses a slot that last longer than one packet transmission time, typically a few milliseconds. </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To save some power, it will disable the radio within the slot after it completes the transmission or reception. It will also turn off their radio in early stage if they fail to receive a valid packet.</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Synchrotron also uses a VHT which could </a:t>
            </a:r>
            <a:r>
              <a:rPr lang="en-US" sz="1300"/>
              <a:t>maintain tight time synchronization over long periods of network inactivity</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By using different frequency and parallel channels, Synchronization avoid the interference which will degrade performance as well.</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17745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Shape 5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(17:20 -- 22:20) Next, let checkout some experiments this paper has done. This group did a good job on testing their system using different scenarios on different testbeds. They also open sources their code so if you guys are interested you can take a look on their GitHub page, the linked is shared in later slides. For the reason of time, I won’t go through all the experiments they made but will go through some experiments I found interesting or useful.</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68895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Shape 5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(17:20 -- 22:20) Let me first introduce dBm here, which is a measurement of power referenced to one milliwatt. The negative sign here doesn’t mean it is generating power instead of using it, it just mean the lower the number is, the less power it consumes.</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Lets see the first figure using the test bed Rennes, it uses 180 nodes with parallel channels on a dense node testbed. The latency converges around 40–60 slots. By using one channel to two channels, the latency decreases a half, but the latency won’t continue to decrease after some point of channel number, which means once the node number and transmission power are fixed, we can run experiment to find the optimal setting. </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In sparse nodes setting running in Flocklab, in the right figure, we notice that using too many channels will decreases performance. The reason is that in a sparse node set, nodes have a better chance to miss one another which takes extra effort for an operation.</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302099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Shape 6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(17:20 -- 22:20) In the left experiment, they run six applications with increasing degree of consistency, which are glossy mode, meaning one-to-all operation with no flag, max and disseminate with all-to-all delivery and flags, two-phase commit and three-phase commit with all-to-all delivery and flags showing the agreement phase and progress. </a:t>
            </a:r>
            <a:endParaRPr/>
          </a:p>
          <a:p>
            <a:pPr marL="0" lvl="0" indent="0" rtl="0">
              <a:lnSpc>
                <a:spcPct val="115000"/>
              </a:lnSpc>
              <a:spcBef>
                <a:spcPts val="0"/>
              </a:spcBef>
              <a:spcAft>
                <a:spcPts val="0"/>
              </a:spcAft>
              <a:buClr>
                <a:schemeClr val="dk1"/>
              </a:buClr>
              <a:buSzPts val="1100"/>
              <a:buFont typeface="Arial"/>
              <a:buNone/>
            </a:pPr>
            <a:r>
              <a:rPr lang="en-US"/>
              <a:t>With the number of nodes increase, the latency is also increase. However, the cost is not proportional to the testbed size. For example, Rennes is six times larger than Flocklab but only results in about twice the latency. This due to topology differences of testbeds. We now take a look at the performance of each application. Glossy Mode has the lowest cost due to its simplicity, but also a relatively high loss rate. Max and disseminate perform roughly the same since they are very similar. Both achieve zero losses. Two-phase commit shows roughly twice the cost of Max. This is due to the two phases and to the packet overhead of vote flags. Three-phase commit continues the trend and has slightly more than three times the cost of Max. This is due to the number of phase is three times larger.</a:t>
            </a:r>
            <a:endParaRPr/>
          </a:p>
          <a:p>
            <a:pPr marL="0" lvl="0" indent="0" rtl="0">
              <a:lnSpc>
                <a:spcPct val="115000"/>
              </a:lnSpc>
              <a:spcBef>
                <a:spcPts val="0"/>
              </a:spcBef>
              <a:spcAft>
                <a:spcPts val="0"/>
              </a:spcAft>
              <a:buClr>
                <a:schemeClr val="dk1"/>
              </a:buClr>
              <a:buSzPts val="1100"/>
              <a:buFont typeface="Arial"/>
              <a:buNone/>
            </a:pPr>
            <a:r>
              <a:rPr lang="en-US"/>
              <a:t>In the right experiment, they tries to compare liveness and consistency of different phase commit. In two phase commit there may exists block but inconsistency doesn’t occur, while in three phase commit is non blocking but inconsistency occur, as we discussed before. The test bed is Flocklab in this experiment with some injected failures. The x axis represent the probability a given node enter a failure state, become unavailable until the end of a round. We can see that if there is no failure occur, all different phase of commit works perfectly. Although two phases commit eliminate the inconsistency, the price is liveness, as the whole protocol has to block until all nodes are available again for recovery. While at the same time three phase commit provides a better liveness with few inconsistencies. That’s the trade off between liveness and consistency of two phase commit and three phase commit. </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291330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Shape 6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(17:20 -- 22:20) They also make a comparison with other state of art called low power wireless bus with the collect application running on the testbed of Flocklab. The duty cycle is the fraction of one period in which a signal or system is active. We notice that A square doesn’t have any loss rate comparing to LWB, and achieving a lower latency as well. With the duty cycle. LWB with forward selection wins because it can dynamically turn off the node, which makes it more energy-efficient, but the tradeoff is the reliability. In this comparison, we can see that A square could achieve a better reliability while saves more energy comparing to LWB.</a:t>
            </a:r>
            <a:endParaRPr/>
          </a:p>
          <a:p>
            <a:pPr marL="0" marR="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52770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Shape 6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(22:20 -- 25:00) Depends. </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4159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Shape 6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7856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010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Shape 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Consensus problem?</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flexbox design, data collection, data analysis</a:t>
            </a:r>
            <a:endParaRPr/>
          </a:p>
          <a:p>
            <a:pPr marL="0" marR="0" lvl="0" indent="0" algn="l" rtl="0">
              <a:spcBef>
                <a:spcPts val="0"/>
              </a:spcBef>
              <a:spcAft>
                <a:spcPts val="0"/>
              </a:spcAft>
              <a:buNone/>
            </a:pPr>
            <a:r>
              <a:rPr lang="en-US"/>
              <a:t>were in easychair, would you accept or reject?</a:t>
            </a:r>
            <a:endParaRPr/>
          </a:p>
        </p:txBody>
      </p:sp>
      <p:sp>
        <p:nvSpPr>
          <p:cNvPr id="93" name="Shape 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40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Nicaragua, less developed countries, less stringent privacy laws</a:t>
            </a:r>
            <a:endParaRPr sz="12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93936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Usually rage quit a game if perceive too high a latency (100ms) </a:t>
            </a:r>
            <a:endParaRPr/>
          </a:p>
        </p:txBody>
      </p:sp>
      <p:sp>
        <p:nvSpPr>
          <p:cNvPr id="115" name="Shape 1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81259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IED: intelligent electronic device (Digital protective relays)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protocol imposes a 4ms latency restriction</a:t>
            </a:r>
            <a:endParaRPr/>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41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Shape 2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25652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In-network aggregation: transmit initially with its own flag. New round transmit only if new info received or neighbor knows less than itself. Until all nodes have all flags set. Once set, flood its message multiple times to signal end of transmission.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8221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What if message cannot fit into the same packet? </a:t>
            </a:r>
            <a:endParaRPr sz="1200"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83431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Clock skew and clock drift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What’s the upside of using frequency hopping?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Flying drones in formation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87950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Shape 2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Author should talk more about How new node can join considering hopping &amp; keys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Falls out of sync</a:t>
            </a:r>
            <a:endParaRPr/>
          </a:p>
        </p:txBody>
      </p:sp>
      <p:sp>
        <p:nvSpPr>
          <p:cNvPr id="280" name="Shape 28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7178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81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pic>
        <p:nvPicPr>
          <p:cNvPr id="11" name="Shape 11" descr="Slide1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 name="Shape 12"/>
          <p:cNvSpPr txBox="1">
            <a:spLocks noGrp="1"/>
          </p:cNvSpPr>
          <p:nvPr>
            <p:ph type="title"/>
          </p:nvPr>
        </p:nvSpPr>
        <p:spPr>
          <a:xfrm>
            <a:off x="3177450" y="3986725"/>
            <a:ext cx="5412150" cy="15284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3177450" y="5515200"/>
            <a:ext cx="4362450" cy="63341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1" i="0" u="none" strike="noStrike" cap="none">
                <a:solidFill>
                  <a:schemeClr val="lt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14"/>
        <p:cNvGrpSpPr/>
        <p:nvPr/>
      </p:nvGrpSpPr>
      <p:grpSpPr>
        <a:xfrm>
          <a:off x="0" y="0"/>
          <a:ext cx="0" cy="0"/>
          <a:chOff x="0" y="0"/>
          <a:chExt cx="0" cy="0"/>
        </a:xfrm>
      </p:grpSpPr>
      <p:pic>
        <p:nvPicPr>
          <p:cNvPr id="15" name="Shape 15" descr="Slide11.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 name="Shape 16"/>
          <p:cNvSpPr txBox="1">
            <a:spLocks noGrp="1"/>
          </p:cNvSpPr>
          <p:nvPr>
            <p:ph type="title"/>
          </p:nvPr>
        </p:nvSpPr>
        <p:spPr>
          <a:xfrm>
            <a:off x="381000" y="274638"/>
            <a:ext cx="83058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381000" y="1600201"/>
            <a:ext cx="8305800" cy="3966366"/>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tructions">
  <p:cSld name="Instructions">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8650" y="365125"/>
            <a:ext cx="7886700" cy="13255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7200"/>
              <a:buFont typeface="Georgia"/>
              <a:buNone/>
              <a:defRPr sz="7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body" idx="1"/>
          </p:nvPr>
        </p:nvSpPr>
        <p:spPr>
          <a:xfrm>
            <a:off x="628650" y="1771650"/>
            <a:ext cx="6635750" cy="4621213"/>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21"/>
        <p:cNvGrpSpPr/>
        <p:nvPr/>
      </p:nvGrpSpPr>
      <p:grpSpPr>
        <a:xfrm>
          <a:off x="0" y="0"/>
          <a:ext cx="0" cy="0"/>
          <a:chOff x="0" y="0"/>
          <a:chExt cx="0" cy="0"/>
        </a:xfrm>
      </p:grpSpPr>
      <p:pic>
        <p:nvPicPr>
          <p:cNvPr id="22" name="Shape 22" descr="Slide18.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 name="Shape 23"/>
          <p:cNvSpPr txBox="1">
            <a:spLocks noGrp="1"/>
          </p:cNvSpPr>
          <p:nvPr>
            <p:ph type="title"/>
          </p:nvPr>
        </p:nvSpPr>
        <p:spPr>
          <a:xfrm>
            <a:off x="380999" y="274638"/>
            <a:ext cx="6608159"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body" idx="1"/>
          </p:nvPr>
        </p:nvSpPr>
        <p:spPr>
          <a:xfrm>
            <a:off x="381000" y="1600200"/>
            <a:ext cx="6608158"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992767"/>
            <a:ext cx="8520525" cy="2736900"/>
          </a:xfrm>
          <a:prstGeom prst="rect">
            <a:avLst/>
          </a:prstGeom>
        </p:spPr>
        <p:txBody>
          <a:bodyPr spcFirstLastPara="1" wrap="square" lIns="121900" tIns="121900" rIns="121900" bIns="121900" anchor="b" anchorCtr="0"/>
          <a:lstStyle>
            <a:lvl1pPr lvl="0" algn="ctr">
              <a:spcBef>
                <a:spcPts val="0"/>
              </a:spcBef>
              <a:spcAft>
                <a:spcPts val="0"/>
              </a:spcAft>
              <a:buSzPts val="6900"/>
              <a:buNone/>
              <a:defRPr sz="5175"/>
            </a:lvl1pPr>
            <a:lvl2pPr lvl="1" algn="ctr">
              <a:spcBef>
                <a:spcPts val="0"/>
              </a:spcBef>
              <a:spcAft>
                <a:spcPts val="0"/>
              </a:spcAft>
              <a:buSzPts val="6900"/>
              <a:buNone/>
              <a:defRPr sz="5175"/>
            </a:lvl2pPr>
            <a:lvl3pPr lvl="2" algn="ctr">
              <a:spcBef>
                <a:spcPts val="0"/>
              </a:spcBef>
              <a:spcAft>
                <a:spcPts val="0"/>
              </a:spcAft>
              <a:buSzPts val="6900"/>
              <a:buNone/>
              <a:defRPr sz="5175"/>
            </a:lvl3pPr>
            <a:lvl4pPr lvl="3" algn="ctr">
              <a:spcBef>
                <a:spcPts val="0"/>
              </a:spcBef>
              <a:spcAft>
                <a:spcPts val="0"/>
              </a:spcAft>
              <a:buSzPts val="6900"/>
              <a:buNone/>
              <a:defRPr sz="5175"/>
            </a:lvl4pPr>
            <a:lvl5pPr lvl="4" algn="ctr">
              <a:spcBef>
                <a:spcPts val="0"/>
              </a:spcBef>
              <a:spcAft>
                <a:spcPts val="0"/>
              </a:spcAft>
              <a:buSzPts val="6900"/>
              <a:buNone/>
              <a:defRPr sz="5175"/>
            </a:lvl5pPr>
            <a:lvl6pPr lvl="5" algn="ctr">
              <a:spcBef>
                <a:spcPts val="0"/>
              </a:spcBef>
              <a:spcAft>
                <a:spcPts val="0"/>
              </a:spcAft>
              <a:buSzPts val="6900"/>
              <a:buNone/>
              <a:defRPr sz="5175"/>
            </a:lvl6pPr>
            <a:lvl7pPr lvl="6" algn="ctr">
              <a:spcBef>
                <a:spcPts val="0"/>
              </a:spcBef>
              <a:spcAft>
                <a:spcPts val="0"/>
              </a:spcAft>
              <a:buSzPts val="6900"/>
              <a:buNone/>
              <a:defRPr sz="5175"/>
            </a:lvl7pPr>
            <a:lvl8pPr lvl="7" algn="ctr">
              <a:spcBef>
                <a:spcPts val="0"/>
              </a:spcBef>
              <a:spcAft>
                <a:spcPts val="0"/>
              </a:spcAft>
              <a:buSzPts val="6900"/>
              <a:buNone/>
              <a:defRPr sz="5175"/>
            </a:lvl8pPr>
            <a:lvl9pPr lvl="8" algn="ctr">
              <a:spcBef>
                <a:spcPts val="0"/>
              </a:spcBef>
              <a:spcAft>
                <a:spcPts val="0"/>
              </a:spcAft>
              <a:buSzPts val="6900"/>
              <a:buNone/>
              <a:defRPr sz="5175"/>
            </a:lvl9pPr>
          </a:lstStyle>
          <a:p>
            <a:endParaRPr/>
          </a:p>
        </p:txBody>
      </p:sp>
      <p:sp>
        <p:nvSpPr>
          <p:cNvPr id="15" name="Shape 15"/>
          <p:cNvSpPr txBox="1">
            <a:spLocks noGrp="1"/>
          </p:cNvSpPr>
          <p:nvPr>
            <p:ph type="subTitle" idx="1"/>
          </p:nvPr>
        </p:nvSpPr>
        <p:spPr>
          <a:xfrm>
            <a:off x="311700" y="3778833"/>
            <a:ext cx="8520525" cy="105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3700"/>
              <a:buNone/>
              <a:defRPr sz="2775"/>
            </a:lvl1pPr>
            <a:lvl2pPr lvl="1" algn="ctr">
              <a:lnSpc>
                <a:spcPct val="100000"/>
              </a:lnSpc>
              <a:spcBef>
                <a:spcPts val="0"/>
              </a:spcBef>
              <a:spcAft>
                <a:spcPts val="0"/>
              </a:spcAft>
              <a:buSzPts val="3700"/>
              <a:buNone/>
              <a:defRPr sz="2775"/>
            </a:lvl2pPr>
            <a:lvl3pPr lvl="2" algn="ctr">
              <a:lnSpc>
                <a:spcPct val="100000"/>
              </a:lnSpc>
              <a:spcBef>
                <a:spcPts val="0"/>
              </a:spcBef>
              <a:spcAft>
                <a:spcPts val="0"/>
              </a:spcAft>
              <a:buSzPts val="3700"/>
              <a:buNone/>
              <a:defRPr sz="2775"/>
            </a:lvl3pPr>
            <a:lvl4pPr lvl="3" algn="ctr">
              <a:lnSpc>
                <a:spcPct val="100000"/>
              </a:lnSpc>
              <a:spcBef>
                <a:spcPts val="0"/>
              </a:spcBef>
              <a:spcAft>
                <a:spcPts val="0"/>
              </a:spcAft>
              <a:buSzPts val="3700"/>
              <a:buNone/>
              <a:defRPr sz="2775"/>
            </a:lvl4pPr>
            <a:lvl5pPr lvl="4" algn="ctr">
              <a:lnSpc>
                <a:spcPct val="100000"/>
              </a:lnSpc>
              <a:spcBef>
                <a:spcPts val="0"/>
              </a:spcBef>
              <a:spcAft>
                <a:spcPts val="0"/>
              </a:spcAft>
              <a:buSzPts val="3700"/>
              <a:buNone/>
              <a:defRPr sz="2775"/>
            </a:lvl5pPr>
            <a:lvl6pPr lvl="5" algn="ctr">
              <a:lnSpc>
                <a:spcPct val="100000"/>
              </a:lnSpc>
              <a:spcBef>
                <a:spcPts val="0"/>
              </a:spcBef>
              <a:spcAft>
                <a:spcPts val="0"/>
              </a:spcAft>
              <a:buSzPts val="3700"/>
              <a:buNone/>
              <a:defRPr sz="2775"/>
            </a:lvl6pPr>
            <a:lvl7pPr lvl="6" algn="ctr">
              <a:lnSpc>
                <a:spcPct val="100000"/>
              </a:lnSpc>
              <a:spcBef>
                <a:spcPts val="0"/>
              </a:spcBef>
              <a:spcAft>
                <a:spcPts val="0"/>
              </a:spcAft>
              <a:buSzPts val="3700"/>
              <a:buNone/>
              <a:defRPr sz="2775"/>
            </a:lvl7pPr>
            <a:lvl8pPr lvl="7" algn="ctr">
              <a:lnSpc>
                <a:spcPct val="100000"/>
              </a:lnSpc>
              <a:spcBef>
                <a:spcPts val="0"/>
              </a:spcBef>
              <a:spcAft>
                <a:spcPts val="0"/>
              </a:spcAft>
              <a:buSzPts val="3700"/>
              <a:buNone/>
              <a:defRPr sz="2775"/>
            </a:lvl8pPr>
            <a:lvl9pPr lvl="8" algn="ctr">
              <a:lnSpc>
                <a:spcPct val="100000"/>
              </a:lnSpc>
              <a:spcBef>
                <a:spcPts val="0"/>
              </a:spcBef>
              <a:spcAft>
                <a:spcPts val="0"/>
              </a:spcAft>
              <a:buSzPts val="3700"/>
              <a:buNone/>
              <a:defRPr sz="2775"/>
            </a:lvl9pPr>
          </a:lstStyle>
          <a:p>
            <a:endParaRPr/>
          </a:p>
        </p:txBody>
      </p:sp>
      <p:sp>
        <p:nvSpPr>
          <p:cNvPr id="16" name="Shape 16"/>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739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Shape 22"/>
          <p:cNvSpPr txBox="1">
            <a:spLocks noGrp="1"/>
          </p:cNvSpPr>
          <p:nvPr>
            <p:ph type="body" idx="1"/>
          </p:nvPr>
        </p:nvSpPr>
        <p:spPr>
          <a:xfrm>
            <a:off x="311700" y="1536633"/>
            <a:ext cx="8520525" cy="4555200"/>
          </a:xfrm>
          <a:prstGeom prst="rect">
            <a:avLst/>
          </a:prstGeom>
        </p:spPr>
        <p:txBody>
          <a:bodyPr spcFirstLastPara="1" wrap="square" lIns="121900" tIns="121900" rIns="121900" bIns="121900" anchor="t" anchorCtr="0"/>
          <a:lstStyle>
            <a:lvl1pPr marL="342900" lvl="0" indent="-285750">
              <a:spcBef>
                <a:spcPts val="0"/>
              </a:spcBef>
              <a:spcAft>
                <a:spcPts val="0"/>
              </a:spcAft>
              <a:buSzPts val="2400"/>
              <a:buChar char="●"/>
              <a:defRPr/>
            </a:lvl1pPr>
            <a:lvl2pPr marL="685800" lvl="1" indent="-261938">
              <a:spcBef>
                <a:spcPts val="1575"/>
              </a:spcBef>
              <a:spcAft>
                <a:spcPts val="0"/>
              </a:spcAft>
              <a:buSzPts val="1900"/>
              <a:buChar char="○"/>
              <a:defRPr/>
            </a:lvl2pPr>
            <a:lvl3pPr marL="1028700" lvl="2" indent="-261938">
              <a:spcBef>
                <a:spcPts val="1575"/>
              </a:spcBef>
              <a:spcAft>
                <a:spcPts val="0"/>
              </a:spcAft>
              <a:buSzPts val="1900"/>
              <a:buChar char="■"/>
              <a:defRPr/>
            </a:lvl3pPr>
            <a:lvl4pPr marL="1371600" lvl="3" indent="-261938">
              <a:spcBef>
                <a:spcPts val="1575"/>
              </a:spcBef>
              <a:spcAft>
                <a:spcPts val="0"/>
              </a:spcAft>
              <a:buSzPts val="1900"/>
              <a:buChar char="●"/>
              <a:defRPr/>
            </a:lvl4pPr>
            <a:lvl5pPr marL="1714500" lvl="4" indent="-261938">
              <a:spcBef>
                <a:spcPts val="1575"/>
              </a:spcBef>
              <a:spcAft>
                <a:spcPts val="0"/>
              </a:spcAft>
              <a:buSzPts val="1900"/>
              <a:buChar char="○"/>
              <a:defRPr/>
            </a:lvl5pPr>
            <a:lvl6pPr marL="2057400" lvl="5" indent="-261938">
              <a:spcBef>
                <a:spcPts val="1575"/>
              </a:spcBef>
              <a:spcAft>
                <a:spcPts val="0"/>
              </a:spcAft>
              <a:buSzPts val="1900"/>
              <a:buChar char="■"/>
              <a:defRPr/>
            </a:lvl6pPr>
            <a:lvl7pPr marL="2400300" lvl="6" indent="-261938">
              <a:spcBef>
                <a:spcPts val="1575"/>
              </a:spcBef>
              <a:spcAft>
                <a:spcPts val="0"/>
              </a:spcAft>
              <a:buSzPts val="1900"/>
              <a:buChar char="●"/>
              <a:defRPr/>
            </a:lvl7pPr>
            <a:lvl8pPr marL="2743200" lvl="7" indent="-261938">
              <a:spcBef>
                <a:spcPts val="1575"/>
              </a:spcBef>
              <a:spcAft>
                <a:spcPts val="0"/>
              </a:spcAft>
              <a:buSzPts val="1900"/>
              <a:buChar char="○"/>
              <a:defRPr/>
            </a:lvl8pPr>
            <a:lvl9pPr marL="3086100" lvl="8" indent="-261938">
              <a:spcBef>
                <a:spcPts val="1575"/>
              </a:spcBef>
              <a:spcAft>
                <a:spcPts val="1575"/>
              </a:spcAft>
              <a:buSzPts val="1900"/>
              <a:buChar char="■"/>
              <a:defRPr/>
            </a:lvl9pPr>
          </a:lstStyle>
          <a:p>
            <a:endParaRPr/>
          </a:p>
        </p:txBody>
      </p:sp>
      <p:sp>
        <p:nvSpPr>
          <p:cNvPr id="23" name="Shape 23"/>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236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356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lig-membres.imag.fr/krakowia/Files/MW-Book/Chapters/Transact/transact-body.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github.com/iot-chalmers/a2-synchrotron"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77450" y="3986725"/>
            <a:ext cx="5412150" cy="15284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Times New Roman"/>
              <a:buNone/>
            </a:pPr>
            <a:r>
              <a:rPr lang="en-US" sz="2800" b="0" i="0" u="none" strike="noStrike" cap="none">
                <a:solidFill>
                  <a:schemeClr val="lt1"/>
                </a:solidFill>
                <a:latin typeface="Times New Roman"/>
                <a:ea typeface="Times New Roman"/>
                <a:cs typeface="Times New Roman"/>
                <a:sym typeface="Times New Roman"/>
              </a:rPr>
              <a:t>Enabling Micro-level Demand-Side Grid Flexiblity in Resource Constrained Environments</a:t>
            </a:r>
            <a:endParaRPr/>
          </a:p>
        </p:txBody>
      </p:sp>
      <p:sp>
        <p:nvSpPr>
          <p:cNvPr id="30" name="Shape 30"/>
          <p:cNvSpPr txBox="1">
            <a:spLocks noGrp="1"/>
          </p:cNvSpPr>
          <p:nvPr>
            <p:ph type="body" idx="1"/>
          </p:nvPr>
        </p:nvSpPr>
        <p:spPr>
          <a:xfrm>
            <a:off x="3177450" y="5515200"/>
            <a:ext cx="4362450" cy="6334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400"/>
              <a:buFont typeface="Arial"/>
              <a:buNone/>
            </a:pPr>
            <a:r>
              <a:rPr lang="en-US" sz="1400" b="1" i="0" u="none" strike="noStrike" cap="none">
                <a:solidFill>
                  <a:schemeClr val="lt1"/>
                </a:solidFill>
                <a:latin typeface="Georgia"/>
                <a:ea typeface="Georgia"/>
                <a:cs typeface="Georgia"/>
                <a:sym typeface="Georgia"/>
              </a:rPr>
              <a:t>Presenter: Zhe Yang</a:t>
            </a:r>
            <a:endParaRPr sz="1400" b="1" i="0" u="none" strike="noStrike" cap="none">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System design principles</a:t>
            </a:r>
            <a:endParaRPr sz="4400" b="0" i="0" u="none" strike="noStrike" cap="none">
              <a:solidFill>
                <a:schemeClr val="dk1"/>
              </a:solidFill>
              <a:latin typeface="Times New Roman"/>
              <a:ea typeface="Times New Roman"/>
              <a:cs typeface="Times New Roman"/>
              <a:sym typeface="Times New Roman"/>
            </a:endParaRPr>
          </a:p>
        </p:txBody>
      </p:sp>
      <p:sp>
        <p:nvSpPr>
          <p:cNvPr id="108" name="Shape 108"/>
          <p:cNvSpPr txBox="1"/>
          <p:nvPr/>
        </p:nvSpPr>
        <p:spPr>
          <a:xfrm>
            <a:off x="381000" y="1668162"/>
            <a:ext cx="8068962" cy="2185214"/>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2400"/>
              <a:buFont typeface="Noto Sans Symbols"/>
              <a:buNone/>
            </a:pPr>
            <a:endParaRPr sz="2400">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Adaptability</a:t>
            </a:r>
            <a:endParaRPr sz="2000">
              <a:solidFill>
                <a:schemeClr val="dk1"/>
              </a:solidFill>
              <a:latin typeface="Georgia"/>
              <a:ea typeface="Georgia"/>
              <a:cs typeface="Georgia"/>
              <a:sym typeface="Georgia"/>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Modularity</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User needs and acceptance</a:t>
            </a:r>
            <a:endParaRPr/>
          </a:p>
        </p:txBody>
      </p:sp>
      <p:sp>
        <p:nvSpPr>
          <p:cNvPr id="109" name="Shape 109"/>
          <p:cNvSpPr txBox="1"/>
          <p:nvPr/>
        </p:nvSpPr>
        <p:spPr>
          <a:xfrm>
            <a:off x="8544774" y="6261316"/>
            <a:ext cx="3145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9</a:t>
            </a:r>
            <a:endParaRPr sz="1800">
              <a:solidFill>
                <a:schemeClr val="lt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198604" y="1411459"/>
            <a:ext cx="6522940" cy="397031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Background</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System Concept</a:t>
            </a:r>
            <a:endParaRPr/>
          </a:p>
          <a:p>
            <a:pPr marL="571500" marR="0" lvl="0" indent="-571500" algn="l" rtl="0">
              <a:spcBef>
                <a:spcPts val="0"/>
              </a:spcBef>
              <a:spcAft>
                <a:spcPts val="0"/>
              </a:spcAft>
              <a:buClr>
                <a:schemeClr val="dk1"/>
              </a:buClr>
              <a:buSzPts val="3600"/>
              <a:buFont typeface="Noto Sans Symbols"/>
              <a:buChar char="❑"/>
            </a:pPr>
            <a:r>
              <a:rPr lang="en-US" sz="3600">
                <a:solidFill>
                  <a:schemeClr val="dk1"/>
                </a:solidFill>
                <a:latin typeface="Georgia"/>
                <a:ea typeface="Georgia"/>
                <a:cs typeface="Georgia"/>
                <a:sym typeface="Georgia"/>
              </a:rPr>
              <a:t>Proof of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Deployment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Some thinking on this paper</a:t>
            </a:r>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p:txBody>
      </p:sp>
      <p:sp>
        <p:nvSpPr>
          <p:cNvPr id="115" name="Shape 115"/>
          <p:cNvSpPr txBox="1"/>
          <p:nvPr/>
        </p:nvSpPr>
        <p:spPr>
          <a:xfrm>
            <a:off x="8544774" y="6261316"/>
            <a:ext cx="4251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10</a:t>
            </a:r>
            <a:endParaRPr sz="1800">
              <a:solidFill>
                <a:schemeClr val="lt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System workflow</a:t>
            </a:r>
            <a:endParaRPr sz="4400" b="0" i="0" u="none" strike="noStrike" cap="none">
              <a:solidFill>
                <a:schemeClr val="dk1"/>
              </a:solidFill>
              <a:latin typeface="Times New Roman"/>
              <a:ea typeface="Times New Roman"/>
              <a:cs typeface="Times New Roman"/>
              <a:sym typeface="Times New Roman"/>
            </a:endParaRPr>
          </a:p>
        </p:txBody>
      </p:sp>
      <p:pic>
        <p:nvPicPr>
          <p:cNvPr id="121" name="Shape 121"/>
          <p:cNvPicPr preferRelativeResize="0"/>
          <p:nvPr/>
        </p:nvPicPr>
        <p:blipFill rotWithShape="1">
          <a:blip r:embed="rId3">
            <a:alphaModFix/>
          </a:blip>
          <a:srcRect/>
          <a:stretch/>
        </p:blipFill>
        <p:spPr>
          <a:xfrm>
            <a:off x="1582695" y="971400"/>
            <a:ext cx="5666258" cy="4859638"/>
          </a:xfrm>
          <a:prstGeom prst="rect">
            <a:avLst/>
          </a:prstGeom>
          <a:noFill/>
          <a:ln>
            <a:noFill/>
          </a:ln>
        </p:spPr>
      </p:pic>
      <p:sp>
        <p:nvSpPr>
          <p:cNvPr id="122" name="Shape 122"/>
          <p:cNvSpPr txBox="1"/>
          <p:nvPr/>
        </p:nvSpPr>
        <p:spPr>
          <a:xfrm>
            <a:off x="8544774" y="6261316"/>
            <a:ext cx="38343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11</a:t>
            </a:r>
            <a:endParaRPr sz="1800">
              <a:solidFill>
                <a:schemeClr val="lt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Flexbox hardware implementation</a:t>
            </a:r>
            <a:endParaRPr sz="4400" b="0" i="0" u="none" strike="noStrike" cap="none">
              <a:solidFill>
                <a:schemeClr val="dk1"/>
              </a:solidFill>
              <a:latin typeface="Times New Roman"/>
              <a:ea typeface="Times New Roman"/>
              <a:cs typeface="Times New Roman"/>
              <a:sym typeface="Times New Roman"/>
            </a:endParaRPr>
          </a:p>
        </p:txBody>
      </p:sp>
      <p:sp>
        <p:nvSpPr>
          <p:cNvPr id="128" name="Shape 128"/>
          <p:cNvSpPr txBox="1"/>
          <p:nvPr/>
        </p:nvSpPr>
        <p:spPr>
          <a:xfrm>
            <a:off x="381000" y="1668162"/>
            <a:ext cx="8068962" cy="36009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Raspberry Pi</a:t>
            </a:r>
            <a:endParaRPr sz="2000">
              <a:solidFill>
                <a:schemeClr val="dk1"/>
              </a:solidFill>
              <a:latin typeface="Georgia"/>
              <a:ea typeface="Georgia"/>
              <a:cs typeface="Georgia"/>
              <a:sym typeface="Georgia"/>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Sensor Gateway</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Collect Wifi and Z-wave signals</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Sensors &amp; actuator</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Temperature sensor (wired)</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Door open monitor (wired)</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Fridge control actuator (WiFi)</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Energy meter (Z-wave)</a:t>
            </a:r>
            <a:endParaRPr/>
          </a:p>
        </p:txBody>
      </p:sp>
      <p:sp>
        <p:nvSpPr>
          <p:cNvPr id="129" name="Shape 129"/>
          <p:cNvSpPr txBox="1"/>
          <p:nvPr/>
        </p:nvSpPr>
        <p:spPr>
          <a:xfrm>
            <a:off x="8544774" y="6261316"/>
            <a:ext cx="4122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12</a:t>
            </a:r>
            <a:endParaRPr sz="1800">
              <a:solidFill>
                <a:schemeClr val="lt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Flexbox software implementation</a:t>
            </a:r>
            <a:endParaRPr sz="4400" b="0" i="0" u="none" strike="noStrike" cap="none">
              <a:solidFill>
                <a:schemeClr val="dk1"/>
              </a:solidFill>
              <a:latin typeface="Times New Roman"/>
              <a:ea typeface="Times New Roman"/>
              <a:cs typeface="Times New Roman"/>
              <a:sym typeface="Times New Roman"/>
            </a:endParaRPr>
          </a:p>
        </p:txBody>
      </p:sp>
      <p:sp>
        <p:nvSpPr>
          <p:cNvPr id="135" name="Shape 135"/>
          <p:cNvSpPr txBox="1"/>
          <p:nvPr/>
        </p:nvSpPr>
        <p:spPr>
          <a:xfrm>
            <a:off x="381000" y="1668162"/>
            <a:ext cx="8068962" cy="31085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Use PostgreSQL for storage</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Only store data when output variance detected or one minite passed</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One data collection process for each sensor</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Independent sensor reads</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Evaluate system latency by pinging, evaluate bandwidth by sending fixed-sized TCP packets</a:t>
            </a:r>
            <a:endParaRPr/>
          </a:p>
        </p:txBody>
      </p:sp>
      <p:sp>
        <p:nvSpPr>
          <p:cNvPr id="136" name="Shape 136"/>
          <p:cNvSpPr txBox="1"/>
          <p:nvPr/>
        </p:nvSpPr>
        <p:spPr>
          <a:xfrm>
            <a:off x="8544774" y="6261316"/>
            <a:ext cx="4106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13</a:t>
            </a:r>
            <a:endParaRPr sz="1800">
              <a:solidFill>
                <a:schemeClr val="lt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1198604" y="1411459"/>
            <a:ext cx="6522940" cy="397031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Background</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System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Proof of Concept</a:t>
            </a:r>
            <a:endParaRPr/>
          </a:p>
          <a:p>
            <a:pPr marL="571500" marR="0" lvl="0" indent="-571500" algn="l" rtl="0">
              <a:spcBef>
                <a:spcPts val="0"/>
              </a:spcBef>
              <a:spcAft>
                <a:spcPts val="0"/>
              </a:spcAft>
              <a:buClr>
                <a:schemeClr val="dk1"/>
              </a:buClr>
              <a:buSzPts val="3600"/>
              <a:buFont typeface="Noto Sans Symbols"/>
              <a:buChar char="❑"/>
            </a:pPr>
            <a:r>
              <a:rPr lang="en-US" sz="3600">
                <a:solidFill>
                  <a:schemeClr val="dk1"/>
                </a:solidFill>
                <a:latin typeface="Georgia"/>
                <a:ea typeface="Georgia"/>
                <a:cs typeface="Georgia"/>
                <a:sym typeface="Georgia"/>
              </a:rPr>
              <a:t>Deployment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Some thinking on this paper</a:t>
            </a:r>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p:txBody>
      </p:sp>
      <p:sp>
        <p:nvSpPr>
          <p:cNvPr id="142" name="Shape 142"/>
          <p:cNvSpPr txBox="1"/>
          <p:nvPr/>
        </p:nvSpPr>
        <p:spPr>
          <a:xfrm>
            <a:off x="8544774" y="6261316"/>
            <a:ext cx="4138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14</a:t>
            </a:r>
            <a:endParaRPr sz="1800">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Results from deployment</a:t>
            </a:r>
            <a:endParaRPr sz="4400" b="0" i="0" u="none" strike="noStrike" cap="none">
              <a:solidFill>
                <a:schemeClr val="dk1"/>
              </a:solidFill>
              <a:latin typeface="Times New Roman"/>
              <a:ea typeface="Times New Roman"/>
              <a:cs typeface="Times New Roman"/>
              <a:sym typeface="Times New Roman"/>
            </a:endParaRPr>
          </a:p>
        </p:txBody>
      </p:sp>
      <p:sp>
        <p:nvSpPr>
          <p:cNvPr id="148" name="Shape 148"/>
          <p:cNvSpPr txBox="1"/>
          <p:nvPr/>
        </p:nvSpPr>
        <p:spPr>
          <a:xfrm>
            <a:off x="381000" y="1668162"/>
            <a:ext cx="8068962" cy="830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In 2015 summer, distribute Flexbox to 20 MEs and 10 households in Managua, Nicaragua</a:t>
            </a:r>
            <a:endParaRPr sz="2000">
              <a:solidFill>
                <a:schemeClr val="dk1"/>
              </a:solidFill>
              <a:latin typeface="Georgia"/>
              <a:ea typeface="Georgia"/>
              <a:cs typeface="Georgia"/>
              <a:sym typeface="Georgia"/>
            </a:endParaRPr>
          </a:p>
        </p:txBody>
      </p:sp>
      <p:sp>
        <p:nvSpPr>
          <p:cNvPr id="149" name="Shape 149"/>
          <p:cNvSpPr txBox="1"/>
          <p:nvPr/>
        </p:nvSpPr>
        <p:spPr>
          <a:xfrm>
            <a:off x="8544774" y="6261316"/>
            <a:ext cx="4058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15</a:t>
            </a:r>
            <a:endParaRPr sz="1800">
              <a:solidFill>
                <a:schemeClr val="lt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1. Exploratory Data Analysis</a:t>
            </a:r>
            <a:endParaRPr/>
          </a:p>
        </p:txBody>
      </p:sp>
      <p:sp>
        <p:nvSpPr>
          <p:cNvPr id="155" name="Shape 155"/>
          <p:cNvSpPr txBox="1"/>
          <p:nvPr/>
        </p:nvSpPr>
        <p:spPr>
          <a:xfrm>
            <a:off x="381000" y="1569306"/>
            <a:ext cx="8068962" cy="12003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Across-cluster correlations between hourly room temperature and Inside Temp, Energy Consumption, Total Energy Consumption, Door opening </a:t>
            </a:r>
            <a:endParaRPr sz="2000">
              <a:solidFill>
                <a:schemeClr val="dk1"/>
              </a:solidFill>
              <a:latin typeface="Georgia"/>
              <a:ea typeface="Georgia"/>
              <a:cs typeface="Georgia"/>
              <a:sym typeface="Georgia"/>
            </a:endParaRPr>
          </a:p>
        </p:txBody>
      </p:sp>
      <p:pic>
        <p:nvPicPr>
          <p:cNvPr id="156" name="Shape 156"/>
          <p:cNvPicPr preferRelativeResize="0"/>
          <p:nvPr/>
        </p:nvPicPr>
        <p:blipFill rotWithShape="1">
          <a:blip r:embed="rId3">
            <a:alphaModFix/>
          </a:blip>
          <a:srcRect/>
          <a:stretch/>
        </p:blipFill>
        <p:spPr>
          <a:xfrm>
            <a:off x="0" y="2898054"/>
            <a:ext cx="2170351" cy="2300758"/>
          </a:xfrm>
          <a:prstGeom prst="rect">
            <a:avLst/>
          </a:prstGeom>
          <a:noFill/>
          <a:ln>
            <a:noFill/>
          </a:ln>
        </p:spPr>
      </p:pic>
      <p:pic>
        <p:nvPicPr>
          <p:cNvPr id="157" name="Shape 157"/>
          <p:cNvPicPr preferRelativeResize="0"/>
          <p:nvPr/>
        </p:nvPicPr>
        <p:blipFill rotWithShape="1">
          <a:blip r:embed="rId4">
            <a:alphaModFix/>
          </a:blip>
          <a:srcRect/>
          <a:stretch/>
        </p:blipFill>
        <p:spPr>
          <a:xfrm>
            <a:off x="2331946" y="2898054"/>
            <a:ext cx="2115050" cy="2233056"/>
          </a:xfrm>
          <a:prstGeom prst="rect">
            <a:avLst/>
          </a:prstGeom>
          <a:noFill/>
          <a:ln>
            <a:noFill/>
          </a:ln>
        </p:spPr>
      </p:pic>
      <p:pic>
        <p:nvPicPr>
          <p:cNvPr id="158" name="Shape 158"/>
          <p:cNvPicPr preferRelativeResize="0"/>
          <p:nvPr/>
        </p:nvPicPr>
        <p:blipFill rotWithShape="1">
          <a:blip r:embed="rId5">
            <a:alphaModFix/>
          </a:blip>
          <a:srcRect/>
          <a:stretch/>
        </p:blipFill>
        <p:spPr>
          <a:xfrm>
            <a:off x="4608591" y="2811555"/>
            <a:ext cx="2004407" cy="2169988"/>
          </a:xfrm>
          <a:prstGeom prst="rect">
            <a:avLst/>
          </a:prstGeom>
          <a:noFill/>
          <a:ln>
            <a:noFill/>
          </a:ln>
        </p:spPr>
      </p:pic>
      <p:pic>
        <p:nvPicPr>
          <p:cNvPr id="159" name="Shape 159"/>
          <p:cNvPicPr preferRelativeResize="0"/>
          <p:nvPr/>
        </p:nvPicPr>
        <p:blipFill rotWithShape="1">
          <a:blip r:embed="rId6">
            <a:alphaModFix/>
          </a:blip>
          <a:srcRect/>
          <a:stretch/>
        </p:blipFill>
        <p:spPr>
          <a:xfrm>
            <a:off x="6774593" y="2851719"/>
            <a:ext cx="2203966" cy="2203966"/>
          </a:xfrm>
          <a:prstGeom prst="rect">
            <a:avLst/>
          </a:prstGeom>
          <a:noFill/>
          <a:ln>
            <a:noFill/>
          </a:ln>
        </p:spPr>
      </p:pic>
      <p:sp>
        <p:nvSpPr>
          <p:cNvPr id="160" name="Shape 160"/>
          <p:cNvSpPr txBox="1"/>
          <p:nvPr/>
        </p:nvSpPr>
        <p:spPr>
          <a:xfrm>
            <a:off x="8544774" y="6261316"/>
            <a:ext cx="4138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16</a:t>
            </a:r>
            <a:endParaRPr sz="1800">
              <a:solidFill>
                <a:schemeClr val="lt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1. Exploratory Data Analysis</a:t>
            </a:r>
            <a:endParaRPr/>
          </a:p>
        </p:txBody>
      </p:sp>
      <p:sp>
        <p:nvSpPr>
          <p:cNvPr id="166" name="Shape 166"/>
          <p:cNvSpPr txBox="1"/>
          <p:nvPr/>
        </p:nvSpPr>
        <p:spPr>
          <a:xfrm>
            <a:off x="381000" y="1668162"/>
            <a:ext cx="8068962" cy="830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Within-cluster correlations between hourly room temperature and … </a:t>
            </a:r>
            <a:endParaRPr sz="2000">
              <a:solidFill>
                <a:schemeClr val="dk1"/>
              </a:solidFill>
              <a:latin typeface="Georgia"/>
              <a:ea typeface="Georgia"/>
              <a:cs typeface="Georgia"/>
              <a:sym typeface="Georgia"/>
            </a:endParaRPr>
          </a:p>
        </p:txBody>
      </p:sp>
      <p:pic>
        <p:nvPicPr>
          <p:cNvPr id="167" name="Shape 167"/>
          <p:cNvPicPr preferRelativeResize="0"/>
          <p:nvPr/>
        </p:nvPicPr>
        <p:blipFill rotWithShape="1">
          <a:blip r:embed="rId3">
            <a:alphaModFix/>
          </a:blip>
          <a:srcRect/>
          <a:stretch/>
        </p:blipFill>
        <p:spPr>
          <a:xfrm>
            <a:off x="2408198" y="2422085"/>
            <a:ext cx="3792144" cy="3305777"/>
          </a:xfrm>
          <a:prstGeom prst="rect">
            <a:avLst/>
          </a:prstGeom>
          <a:noFill/>
          <a:ln>
            <a:noFill/>
          </a:ln>
        </p:spPr>
      </p:pic>
      <p:sp>
        <p:nvSpPr>
          <p:cNvPr id="168" name="Shape 168"/>
          <p:cNvSpPr txBox="1"/>
          <p:nvPr/>
        </p:nvSpPr>
        <p:spPr>
          <a:xfrm>
            <a:off x="3636859" y="5700408"/>
            <a:ext cx="1794081"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Georgia"/>
                <a:ea typeface="Georgia"/>
                <a:cs typeface="Georgia"/>
                <a:sym typeface="Georgia"/>
              </a:rPr>
              <a:t>Within-cluster correlations</a:t>
            </a:r>
            <a:endParaRPr sz="1050">
              <a:solidFill>
                <a:schemeClr val="dk1"/>
              </a:solidFill>
              <a:latin typeface="Georgia"/>
              <a:ea typeface="Georgia"/>
              <a:cs typeface="Georgia"/>
              <a:sym typeface="Georgia"/>
            </a:endParaRPr>
          </a:p>
        </p:txBody>
      </p:sp>
      <p:sp>
        <p:nvSpPr>
          <p:cNvPr id="169" name="Shape 169"/>
          <p:cNvSpPr txBox="1"/>
          <p:nvPr/>
        </p:nvSpPr>
        <p:spPr>
          <a:xfrm>
            <a:off x="8544774" y="6261316"/>
            <a:ext cx="39946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17</a:t>
            </a:r>
            <a:endParaRPr sz="1800">
              <a:solidFill>
                <a:schemeClr val="lt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2. TCL parameter EDA</a:t>
            </a:r>
            <a:endParaRPr sz="4400" b="0" i="0" u="none" strike="noStrike" cap="none">
              <a:solidFill>
                <a:schemeClr val="dk1"/>
              </a:solidFill>
              <a:latin typeface="Times New Roman"/>
              <a:ea typeface="Times New Roman"/>
              <a:cs typeface="Times New Roman"/>
              <a:sym typeface="Times New Roman"/>
            </a:endParaRPr>
          </a:p>
        </p:txBody>
      </p:sp>
      <p:sp>
        <p:nvSpPr>
          <p:cNvPr id="175" name="Shape 175"/>
          <p:cNvSpPr txBox="1"/>
          <p:nvPr/>
        </p:nvSpPr>
        <p:spPr>
          <a:xfrm>
            <a:off x="381000" y="1668162"/>
            <a:ext cx="8068962" cy="206210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In this part, the authors point out some key parameters that are inadequately designed in previous TCL models</a:t>
            </a:r>
            <a:endParaRPr sz="2400">
              <a:solidFill>
                <a:schemeClr val="dk1"/>
              </a:solidFill>
              <a:latin typeface="Georgia"/>
              <a:ea typeface="Georgia"/>
              <a:cs typeface="Georgia"/>
              <a:sym typeface="Georgia"/>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Duty cycles are not constant</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Performance efficiencies are not constant</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Temperature set points are deviated from manufactural information</a:t>
            </a:r>
            <a:endParaRPr/>
          </a:p>
        </p:txBody>
      </p:sp>
      <p:pic>
        <p:nvPicPr>
          <p:cNvPr id="176" name="Shape 176"/>
          <p:cNvPicPr preferRelativeResize="0"/>
          <p:nvPr/>
        </p:nvPicPr>
        <p:blipFill rotWithShape="1">
          <a:blip r:embed="rId3">
            <a:alphaModFix/>
          </a:blip>
          <a:srcRect/>
          <a:stretch/>
        </p:blipFill>
        <p:spPr>
          <a:xfrm>
            <a:off x="4464908" y="4074883"/>
            <a:ext cx="3245708" cy="1673674"/>
          </a:xfrm>
          <a:prstGeom prst="rect">
            <a:avLst/>
          </a:prstGeom>
          <a:noFill/>
          <a:ln>
            <a:noFill/>
          </a:ln>
        </p:spPr>
      </p:pic>
      <p:pic>
        <p:nvPicPr>
          <p:cNvPr id="177" name="Shape 177"/>
          <p:cNvPicPr preferRelativeResize="0"/>
          <p:nvPr/>
        </p:nvPicPr>
        <p:blipFill rotWithShape="1">
          <a:blip r:embed="rId4">
            <a:alphaModFix/>
          </a:blip>
          <a:srcRect/>
          <a:stretch/>
        </p:blipFill>
        <p:spPr>
          <a:xfrm>
            <a:off x="1720922" y="4013100"/>
            <a:ext cx="2251313" cy="1673674"/>
          </a:xfrm>
          <a:prstGeom prst="rect">
            <a:avLst/>
          </a:prstGeom>
          <a:noFill/>
          <a:ln>
            <a:noFill/>
          </a:ln>
        </p:spPr>
      </p:pic>
      <p:sp>
        <p:nvSpPr>
          <p:cNvPr id="178" name="Shape 178"/>
          <p:cNvSpPr txBox="1"/>
          <p:nvPr/>
        </p:nvSpPr>
        <p:spPr>
          <a:xfrm>
            <a:off x="1609701" y="5631711"/>
            <a:ext cx="2473754"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Georgia"/>
                <a:ea typeface="Georgia"/>
                <a:cs typeface="Georgia"/>
                <a:sym typeface="Georgia"/>
              </a:rPr>
              <a:t>Efficiency Performance Index w.r.t. ID</a:t>
            </a:r>
            <a:endParaRPr sz="1050">
              <a:solidFill>
                <a:schemeClr val="dk1"/>
              </a:solidFill>
              <a:latin typeface="Georgia"/>
              <a:ea typeface="Georgia"/>
              <a:cs typeface="Georgia"/>
              <a:sym typeface="Georgia"/>
            </a:endParaRPr>
          </a:p>
        </p:txBody>
      </p:sp>
      <p:sp>
        <p:nvSpPr>
          <p:cNvPr id="179" name="Shape 179"/>
          <p:cNvSpPr txBox="1"/>
          <p:nvPr/>
        </p:nvSpPr>
        <p:spPr>
          <a:xfrm>
            <a:off x="4652819" y="5631711"/>
            <a:ext cx="3116559"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Georgia"/>
                <a:ea typeface="Georgia"/>
                <a:cs typeface="Georgia"/>
                <a:sym typeface="Georgia"/>
              </a:rPr>
              <a:t>Household fridge inside temperature distribution</a:t>
            </a:r>
            <a:endParaRPr sz="1050">
              <a:solidFill>
                <a:schemeClr val="dk1"/>
              </a:solidFill>
              <a:latin typeface="Georgia"/>
              <a:ea typeface="Georgia"/>
              <a:cs typeface="Georgia"/>
              <a:sym typeface="Georgia"/>
            </a:endParaRPr>
          </a:p>
        </p:txBody>
      </p:sp>
      <p:sp>
        <p:nvSpPr>
          <p:cNvPr id="180" name="Shape 180"/>
          <p:cNvSpPr txBox="1"/>
          <p:nvPr/>
        </p:nvSpPr>
        <p:spPr>
          <a:xfrm>
            <a:off x="8544774" y="6261316"/>
            <a:ext cx="4219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18</a:t>
            </a:r>
            <a:endParaRPr sz="1800">
              <a:solidFill>
                <a:schemeClr val="lt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p:nvPr/>
        </p:nvSpPr>
        <p:spPr>
          <a:xfrm>
            <a:off x="877328" y="1668162"/>
            <a:ext cx="6522940" cy="397031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600"/>
              <a:buFont typeface="Noto Sans Symbols"/>
              <a:buChar char="❑"/>
            </a:pPr>
            <a:r>
              <a:rPr lang="en-US" sz="3600" b="0" i="0" u="none" strike="noStrike" cap="none">
                <a:solidFill>
                  <a:schemeClr val="dk1"/>
                </a:solidFill>
                <a:latin typeface="Georgia"/>
                <a:ea typeface="Georgia"/>
                <a:cs typeface="Georgia"/>
                <a:sym typeface="Georgia"/>
              </a:rPr>
              <a:t>Background</a:t>
            </a:r>
            <a:endParaRPr/>
          </a:p>
          <a:p>
            <a:pPr marL="571500" marR="0" lvl="0" indent="-571500" algn="l" rtl="0">
              <a:spcBef>
                <a:spcPts val="0"/>
              </a:spcBef>
              <a:spcAft>
                <a:spcPts val="0"/>
              </a:spcAft>
              <a:buClr>
                <a:schemeClr val="dk1"/>
              </a:buClr>
              <a:buSzPts val="3600"/>
              <a:buFont typeface="Noto Sans Symbols"/>
              <a:buChar char="❑"/>
            </a:pPr>
            <a:r>
              <a:rPr lang="en-US" sz="3600" b="0" i="0" u="none" strike="noStrike" cap="none">
                <a:solidFill>
                  <a:schemeClr val="dk1"/>
                </a:solidFill>
                <a:latin typeface="Georgia"/>
                <a:ea typeface="Georgia"/>
                <a:cs typeface="Georgia"/>
                <a:sym typeface="Georgia"/>
              </a:rPr>
              <a:t>System Concept</a:t>
            </a:r>
            <a:endParaRPr/>
          </a:p>
          <a:p>
            <a:pPr marL="571500" marR="0" lvl="0" indent="-571500" algn="l" rtl="0">
              <a:spcBef>
                <a:spcPts val="0"/>
              </a:spcBef>
              <a:spcAft>
                <a:spcPts val="0"/>
              </a:spcAft>
              <a:buClr>
                <a:schemeClr val="dk1"/>
              </a:buClr>
              <a:buSzPts val="3600"/>
              <a:buFont typeface="Noto Sans Symbols"/>
              <a:buChar char="❑"/>
            </a:pPr>
            <a:r>
              <a:rPr lang="en-US" sz="3600" b="0" i="0" u="none" strike="noStrike" cap="none">
                <a:solidFill>
                  <a:schemeClr val="dk1"/>
                </a:solidFill>
                <a:latin typeface="Georgia"/>
                <a:ea typeface="Georgia"/>
                <a:cs typeface="Georgia"/>
                <a:sym typeface="Georgia"/>
              </a:rPr>
              <a:t>Proof of Concept</a:t>
            </a:r>
            <a:endParaRPr/>
          </a:p>
          <a:p>
            <a:pPr marL="571500" marR="0" lvl="0" indent="-571500" algn="l" rtl="0">
              <a:spcBef>
                <a:spcPts val="0"/>
              </a:spcBef>
              <a:spcAft>
                <a:spcPts val="0"/>
              </a:spcAft>
              <a:buClr>
                <a:schemeClr val="dk1"/>
              </a:buClr>
              <a:buSzPts val="3600"/>
              <a:buFont typeface="Noto Sans Symbols"/>
              <a:buChar char="❑"/>
            </a:pPr>
            <a:r>
              <a:rPr lang="en-US" sz="3600" b="0" i="0" u="none" strike="noStrike" cap="none">
                <a:solidFill>
                  <a:schemeClr val="dk1"/>
                </a:solidFill>
                <a:latin typeface="Georgia"/>
                <a:ea typeface="Georgia"/>
                <a:cs typeface="Georgia"/>
                <a:sym typeface="Georgia"/>
              </a:rPr>
              <a:t>Deployment</a:t>
            </a:r>
            <a:endParaRPr/>
          </a:p>
          <a:p>
            <a:pPr marL="571500" marR="0" lvl="0" indent="-571500" algn="l" rtl="0">
              <a:spcBef>
                <a:spcPts val="0"/>
              </a:spcBef>
              <a:spcAft>
                <a:spcPts val="0"/>
              </a:spcAft>
              <a:buClr>
                <a:schemeClr val="dk1"/>
              </a:buClr>
              <a:buSzPts val="3600"/>
              <a:buFont typeface="Noto Sans Symbols"/>
              <a:buChar char="❑"/>
            </a:pPr>
            <a:r>
              <a:rPr lang="en-US" sz="3600" b="0" i="0" u="none" strike="noStrike" cap="none">
                <a:solidFill>
                  <a:schemeClr val="dk1"/>
                </a:solidFill>
                <a:latin typeface="Georgia"/>
                <a:ea typeface="Georgia"/>
                <a:cs typeface="Georgia"/>
                <a:sym typeface="Georgia"/>
              </a:rPr>
              <a:t>Some thinking on this paper</a:t>
            </a:r>
            <a:endParaRPr/>
          </a:p>
          <a:p>
            <a:pPr marL="571500" marR="0" lvl="0" indent="-342900" algn="l" rtl="0">
              <a:spcBef>
                <a:spcPts val="0"/>
              </a:spcBef>
              <a:spcAft>
                <a:spcPts val="0"/>
              </a:spcAft>
              <a:buClr>
                <a:schemeClr val="dk1"/>
              </a:buClr>
              <a:buSzPts val="3600"/>
              <a:buFont typeface="Noto Sans Symbols"/>
              <a:buNone/>
            </a:pPr>
            <a:endParaRPr sz="3600" b="0" i="0" u="none" strike="noStrike" cap="none">
              <a:solidFill>
                <a:schemeClr val="dk1"/>
              </a:solidFill>
              <a:latin typeface="Georgia"/>
              <a:ea typeface="Georgia"/>
              <a:cs typeface="Georgia"/>
              <a:sym typeface="Georgia"/>
            </a:endParaRPr>
          </a:p>
          <a:p>
            <a:pPr marL="571500" marR="0" lvl="0" indent="-342900" algn="l" rtl="0">
              <a:spcBef>
                <a:spcPts val="0"/>
              </a:spcBef>
              <a:spcAft>
                <a:spcPts val="0"/>
              </a:spcAft>
              <a:buClr>
                <a:schemeClr val="dk1"/>
              </a:buClr>
              <a:buSzPts val="3600"/>
              <a:buFont typeface="Noto Sans Symbols"/>
              <a:buNone/>
            </a:pPr>
            <a:endParaRPr sz="3600" b="0" i="0" u="none" strike="noStrike" cap="none">
              <a:solidFill>
                <a:schemeClr val="dk1"/>
              </a:solidFill>
              <a:latin typeface="Georgia"/>
              <a:ea typeface="Georgia"/>
              <a:cs typeface="Georgia"/>
              <a:sym typeface="Georgia"/>
            </a:endParaRPr>
          </a:p>
        </p:txBody>
      </p:sp>
      <p:sp>
        <p:nvSpPr>
          <p:cNvPr id="37" name="Shape 37"/>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Table of contents</a:t>
            </a:r>
            <a:endParaRPr sz="4400" b="0" i="0" u="none" strike="noStrike" cap="none">
              <a:solidFill>
                <a:schemeClr val="dk1"/>
              </a:solidFill>
              <a:latin typeface="Times New Roman"/>
              <a:ea typeface="Times New Roman"/>
              <a:cs typeface="Times New Roman"/>
              <a:sym typeface="Times New Roman"/>
            </a:endParaRPr>
          </a:p>
        </p:txBody>
      </p:sp>
      <p:sp>
        <p:nvSpPr>
          <p:cNvPr id="38" name="Shape 38"/>
          <p:cNvSpPr txBox="1"/>
          <p:nvPr/>
        </p:nvSpPr>
        <p:spPr>
          <a:xfrm>
            <a:off x="8544774" y="6261316"/>
            <a:ext cx="2840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Georgia"/>
                <a:ea typeface="Georgia"/>
                <a:cs typeface="Georgia"/>
                <a:sym typeface="Georgia"/>
              </a:rPr>
              <a:t>1</a:t>
            </a:r>
            <a:endParaRPr sz="1800">
              <a:solidFill>
                <a:schemeClr val="lt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2. Communications Network EDA</a:t>
            </a:r>
            <a:endParaRPr sz="4400" b="0" i="0" u="none" strike="noStrike" cap="none">
              <a:solidFill>
                <a:schemeClr val="dk1"/>
              </a:solidFill>
              <a:latin typeface="Times New Roman"/>
              <a:ea typeface="Times New Roman"/>
              <a:cs typeface="Times New Roman"/>
              <a:sym typeface="Times New Roman"/>
            </a:endParaRPr>
          </a:p>
        </p:txBody>
      </p:sp>
      <p:sp>
        <p:nvSpPr>
          <p:cNvPr id="186" name="Shape 186"/>
          <p:cNvSpPr txBox="1"/>
          <p:nvPr/>
        </p:nvSpPr>
        <p:spPr>
          <a:xfrm>
            <a:off x="381000" y="1668162"/>
            <a:ext cx="8068962" cy="150810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In this part, the authors measure latency with five 3G modems distributed in Managua</a:t>
            </a:r>
            <a:endParaRPr/>
          </a:p>
          <a:p>
            <a:pPr marL="342900" marR="0" lvl="0" indent="-190500" algn="l" rtl="0">
              <a:spcBef>
                <a:spcPts val="0"/>
              </a:spcBef>
              <a:spcAft>
                <a:spcPts val="0"/>
              </a:spcAft>
              <a:buClr>
                <a:schemeClr val="dk1"/>
              </a:buClr>
              <a:buSzPts val="2400"/>
              <a:buFont typeface="Noto Sans Symbols"/>
              <a:buNone/>
            </a:pPr>
            <a:endParaRPr sz="2400">
              <a:solidFill>
                <a:schemeClr val="dk1"/>
              </a:solidFill>
              <a:latin typeface="Georgia"/>
              <a:ea typeface="Georgia"/>
              <a:cs typeface="Georgia"/>
              <a:sym typeface="Georgia"/>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6 pings every 30 seconds</a:t>
            </a:r>
            <a:endParaRPr/>
          </a:p>
        </p:txBody>
      </p:sp>
      <p:sp>
        <p:nvSpPr>
          <p:cNvPr id="187" name="Shape 187"/>
          <p:cNvSpPr txBox="1"/>
          <p:nvPr/>
        </p:nvSpPr>
        <p:spPr>
          <a:xfrm>
            <a:off x="3379285" y="5455686"/>
            <a:ext cx="1728358"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Georgia"/>
                <a:ea typeface="Georgia"/>
                <a:cs typeface="Georgia"/>
                <a:sym typeface="Georgia"/>
              </a:rPr>
              <a:t>Latency in ms w.r.t. hours</a:t>
            </a:r>
            <a:endParaRPr sz="1050">
              <a:solidFill>
                <a:schemeClr val="dk1"/>
              </a:solidFill>
              <a:latin typeface="Georgia"/>
              <a:ea typeface="Georgia"/>
              <a:cs typeface="Georgia"/>
              <a:sym typeface="Georgia"/>
            </a:endParaRPr>
          </a:p>
        </p:txBody>
      </p:sp>
      <p:pic>
        <p:nvPicPr>
          <p:cNvPr id="188" name="Shape 188"/>
          <p:cNvPicPr preferRelativeResize="0"/>
          <p:nvPr/>
        </p:nvPicPr>
        <p:blipFill rotWithShape="1">
          <a:blip r:embed="rId3">
            <a:alphaModFix/>
          </a:blip>
          <a:srcRect/>
          <a:stretch/>
        </p:blipFill>
        <p:spPr>
          <a:xfrm>
            <a:off x="2969054" y="3352291"/>
            <a:ext cx="2548820" cy="2103395"/>
          </a:xfrm>
          <a:prstGeom prst="rect">
            <a:avLst/>
          </a:prstGeom>
          <a:noFill/>
          <a:ln>
            <a:noFill/>
          </a:ln>
        </p:spPr>
      </p:pic>
      <p:sp>
        <p:nvSpPr>
          <p:cNvPr id="189" name="Shape 189"/>
          <p:cNvSpPr txBox="1"/>
          <p:nvPr/>
        </p:nvSpPr>
        <p:spPr>
          <a:xfrm>
            <a:off x="8544774" y="6261316"/>
            <a:ext cx="4138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19</a:t>
            </a:r>
            <a:endParaRPr sz="1800">
              <a:solidFill>
                <a:schemeClr val="lt1"/>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198604" y="1411459"/>
            <a:ext cx="6522940" cy="397031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Background</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System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Proof of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Deployment</a:t>
            </a:r>
            <a:endParaRPr/>
          </a:p>
          <a:p>
            <a:pPr marL="571500" marR="0" lvl="0" indent="-571500" algn="l" rtl="0">
              <a:spcBef>
                <a:spcPts val="0"/>
              </a:spcBef>
              <a:spcAft>
                <a:spcPts val="0"/>
              </a:spcAft>
              <a:buClr>
                <a:schemeClr val="dk1"/>
              </a:buClr>
              <a:buSzPts val="3600"/>
              <a:buFont typeface="Noto Sans Symbols"/>
              <a:buChar char="❑"/>
            </a:pPr>
            <a:r>
              <a:rPr lang="en-US" sz="3600">
                <a:solidFill>
                  <a:schemeClr val="dk1"/>
                </a:solidFill>
                <a:latin typeface="Georgia"/>
                <a:ea typeface="Georgia"/>
                <a:cs typeface="Georgia"/>
                <a:sym typeface="Georgia"/>
              </a:rPr>
              <a:t>Some thinking on this paper</a:t>
            </a:r>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p:txBody>
      </p:sp>
      <p:sp>
        <p:nvSpPr>
          <p:cNvPr id="196" name="Shape 196"/>
          <p:cNvSpPr txBox="1"/>
          <p:nvPr/>
        </p:nvSpPr>
        <p:spPr>
          <a:xfrm>
            <a:off x="8544774" y="6261316"/>
            <a:ext cx="4539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20</a:t>
            </a:r>
            <a:endParaRPr sz="1800">
              <a:solidFill>
                <a:schemeClr val="lt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Summary</a:t>
            </a:r>
            <a:endParaRPr sz="4400" b="0" i="0" u="none" strike="noStrike" cap="none">
              <a:solidFill>
                <a:schemeClr val="dk1"/>
              </a:solidFill>
              <a:latin typeface="Times New Roman"/>
              <a:ea typeface="Times New Roman"/>
              <a:cs typeface="Times New Roman"/>
              <a:sym typeface="Times New Roman"/>
            </a:endParaRPr>
          </a:p>
        </p:txBody>
      </p:sp>
      <p:sp>
        <p:nvSpPr>
          <p:cNvPr id="202" name="Shape 202"/>
          <p:cNvSpPr txBox="1"/>
          <p:nvPr/>
        </p:nvSpPr>
        <p:spPr>
          <a:xfrm>
            <a:off x="381000" y="1668162"/>
            <a:ext cx="8068962" cy="15696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This paper launches a survey on TCL usages in Managua</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puts forward a proof-of-concept system called Flexbox</a:t>
            </a:r>
            <a:endParaRPr sz="2000">
              <a:solidFill>
                <a:schemeClr val="dk1"/>
              </a:solidFill>
              <a:latin typeface="Georgia"/>
              <a:ea typeface="Georgia"/>
              <a:cs typeface="Georgia"/>
              <a:sym typeface="Georgia"/>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Statistically examine collected data from Flexbox</a:t>
            </a:r>
            <a:endParaRPr sz="2400">
              <a:solidFill>
                <a:schemeClr val="dk1"/>
              </a:solidFill>
              <a:latin typeface="Georgia"/>
              <a:ea typeface="Georgia"/>
              <a:cs typeface="Georgia"/>
              <a:sym typeface="Georgia"/>
            </a:endParaRPr>
          </a:p>
        </p:txBody>
      </p:sp>
      <p:sp>
        <p:nvSpPr>
          <p:cNvPr id="203" name="Shape 203"/>
          <p:cNvSpPr txBox="1"/>
          <p:nvPr/>
        </p:nvSpPr>
        <p:spPr>
          <a:xfrm>
            <a:off x="8544774" y="6261316"/>
            <a:ext cx="4122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21</a:t>
            </a:r>
            <a:endParaRPr sz="1800">
              <a:solidFill>
                <a:schemeClr val="lt1"/>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Limitations of this work</a:t>
            </a:r>
            <a:endParaRPr sz="4400" b="0" i="0" u="none" strike="noStrike" cap="none">
              <a:solidFill>
                <a:schemeClr val="dk1"/>
              </a:solidFill>
              <a:latin typeface="Times New Roman"/>
              <a:ea typeface="Times New Roman"/>
              <a:cs typeface="Times New Roman"/>
              <a:sym typeface="Times New Roman"/>
            </a:endParaRPr>
          </a:p>
        </p:txBody>
      </p:sp>
      <p:sp>
        <p:nvSpPr>
          <p:cNvPr id="209" name="Shape 209"/>
          <p:cNvSpPr txBox="1"/>
          <p:nvPr/>
        </p:nvSpPr>
        <p:spPr>
          <a:xfrm>
            <a:off x="381000" y="1668162"/>
            <a:ext cx="8068962" cy="12003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It is a pioneer or primal work, a testbed is implemented, statistical analysis is provided, but lacks elaborate technical details. </a:t>
            </a:r>
            <a:endParaRPr sz="2000">
              <a:solidFill>
                <a:schemeClr val="dk1"/>
              </a:solidFill>
              <a:latin typeface="Georgia"/>
              <a:ea typeface="Georgia"/>
              <a:cs typeface="Georgia"/>
              <a:sym typeface="Georgia"/>
            </a:endParaRPr>
          </a:p>
        </p:txBody>
      </p:sp>
      <p:sp>
        <p:nvSpPr>
          <p:cNvPr id="210" name="Shape 210"/>
          <p:cNvSpPr txBox="1"/>
          <p:nvPr/>
        </p:nvSpPr>
        <p:spPr>
          <a:xfrm>
            <a:off x="8544774" y="6261316"/>
            <a:ext cx="4122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21</a:t>
            </a:r>
            <a:endParaRPr sz="1800">
              <a:solidFill>
                <a:schemeClr val="lt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080083" y="2139444"/>
            <a:ext cx="6858000" cy="636788"/>
          </a:xfrm>
          <a:prstGeom prst="rect">
            <a:avLst/>
          </a:prstGeom>
          <a:noFill/>
          <a:ln>
            <a:noFill/>
          </a:ln>
        </p:spPr>
        <p:txBody>
          <a:bodyPr spcFirstLastPara="1" wrap="square" lIns="68569" tIns="34275" rIns="68569" bIns="34275" anchor="b" anchorCtr="0">
            <a:noAutofit/>
          </a:bodyPr>
          <a:lstStyle/>
          <a:p>
            <a:pPr>
              <a:lnSpc>
                <a:spcPct val="90000"/>
              </a:lnSpc>
              <a:buClr>
                <a:schemeClr val="dk1"/>
              </a:buClr>
              <a:buSzPts val="5400"/>
            </a:pPr>
            <a:r>
              <a:rPr lang="en-US" sz="4050">
                <a:solidFill>
                  <a:schemeClr val="dk1"/>
                </a:solidFill>
                <a:latin typeface="Calibri"/>
                <a:ea typeface="Calibri"/>
                <a:cs typeface="Calibri"/>
                <a:sym typeface="Calibri"/>
              </a:rPr>
              <a:t>A</a:t>
            </a:r>
            <a:r>
              <a:rPr lang="en-US" sz="4050" baseline="30000">
                <a:solidFill>
                  <a:schemeClr val="dk1"/>
                </a:solidFill>
                <a:latin typeface="Calibri"/>
                <a:ea typeface="Calibri"/>
                <a:cs typeface="Calibri"/>
                <a:sym typeface="Calibri"/>
              </a:rPr>
              <a:t>2</a:t>
            </a:r>
            <a:r>
              <a:rPr lang="en-US" sz="4050">
                <a:solidFill>
                  <a:schemeClr val="dk1"/>
                </a:solidFill>
                <a:latin typeface="Calibri"/>
                <a:ea typeface="Calibri"/>
                <a:cs typeface="Calibri"/>
                <a:sym typeface="Calibri"/>
              </a:rPr>
              <a:t>: Agreement in the Air</a:t>
            </a:r>
            <a:endParaRPr sz="4050">
              <a:solidFill>
                <a:schemeClr val="dk1"/>
              </a:solidFill>
              <a:latin typeface="Calibri"/>
              <a:ea typeface="Calibri"/>
              <a:cs typeface="Calibri"/>
              <a:sym typeface="Calibri"/>
            </a:endParaRPr>
          </a:p>
        </p:txBody>
      </p:sp>
      <p:sp>
        <p:nvSpPr>
          <p:cNvPr id="59" name="Shape 59"/>
          <p:cNvSpPr txBox="1">
            <a:spLocks noGrp="1"/>
          </p:cNvSpPr>
          <p:nvPr>
            <p:ph type="subTitle" idx="1"/>
          </p:nvPr>
        </p:nvSpPr>
        <p:spPr>
          <a:xfrm>
            <a:off x="311700" y="3691375"/>
            <a:ext cx="8520525" cy="792675"/>
          </a:xfrm>
          <a:prstGeom prst="rect">
            <a:avLst/>
          </a:prstGeom>
          <a:noFill/>
          <a:ln>
            <a:noFill/>
          </a:ln>
        </p:spPr>
        <p:txBody>
          <a:bodyPr spcFirstLastPara="1" wrap="square" lIns="68569" tIns="34275" rIns="68569" bIns="34275" anchor="t" anchorCtr="0">
            <a:noAutofit/>
          </a:bodyPr>
          <a:lstStyle/>
          <a:p>
            <a:pPr>
              <a:lnSpc>
                <a:spcPct val="90000"/>
              </a:lnSpc>
              <a:buClr>
                <a:schemeClr val="dk1"/>
              </a:buClr>
              <a:buSzPts val="2400"/>
            </a:pPr>
            <a:r>
              <a:rPr lang="en-US" sz="1800">
                <a:solidFill>
                  <a:schemeClr val="dk1"/>
                </a:solidFill>
                <a:latin typeface="Calibri"/>
                <a:ea typeface="Calibri"/>
                <a:cs typeface="Calibri"/>
                <a:sym typeface="Calibri"/>
              </a:rPr>
              <a:t>Presented by: Hao Yang</a:t>
            </a:r>
            <a:endParaRPr sz="1800">
              <a:solidFill>
                <a:schemeClr val="dk1"/>
              </a:solidFill>
              <a:latin typeface="Calibri"/>
              <a:ea typeface="Calibri"/>
              <a:cs typeface="Calibri"/>
              <a:sym typeface="Calibri"/>
            </a:endParaRPr>
          </a:p>
        </p:txBody>
      </p:sp>
      <p:sp>
        <p:nvSpPr>
          <p:cNvPr id="60" name="Shape 60"/>
          <p:cNvSpPr/>
          <p:nvPr/>
        </p:nvSpPr>
        <p:spPr>
          <a:xfrm>
            <a:off x="1308682" y="3029006"/>
            <a:ext cx="6920918" cy="276999"/>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Network-wide Consensus Utilizing the Capture Effect in Low-power Wireless Networks </a:t>
            </a:r>
            <a:endParaRPr sz="1050"/>
          </a:p>
        </p:txBody>
      </p:sp>
    </p:spTree>
    <p:extLst>
      <p:ext uri="{BB962C8B-B14F-4D97-AF65-F5344CB8AC3E}">
        <p14:creationId xmlns:p14="http://schemas.microsoft.com/office/powerpoint/2010/main" val="192518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Outline</a:t>
            </a:r>
            <a:endParaRPr sz="3300">
              <a:solidFill>
                <a:schemeClr val="dk1"/>
              </a:solidFill>
              <a:latin typeface="Calibri"/>
              <a:ea typeface="Calibri"/>
              <a:cs typeface="Calibri"/>
              <a:sym typeface="Calibri"/>
            </a:endParaRPr>
          </a:p>
        </p:txBody>
      </p:sp>
      <p:sp>
        <p:nvSpPr>
          <p:cNvPr id="66" name="Shape 66"/>
          <p:cNvSpPr txBox="1">
            <a:spLocks noGrp="1"/>
          </p:cNvSpPr>
          <p:nvPr>
            <p:ph type="body" idx="1"/>
          </p:nvPr>
        </p:nvSpPr>
        <p:spPr>
          <a:xfrm>
            <a:off x="311700" y="2009725"/>
            <a:ext cx="8520525" cy="3416400"/>
          </a:xfrm>
          <a:prstGeom prst="rect">
            <a:avLst/>
          </a:prstGeom>
          <a:noFill/>
          <a:ln>
            <a:noFill/>
          </a:ln>
        </p:spPr>
        <p:txBody>
          <a:bodyPr spcFirstLastPara="1" wrap="square" lIns="91425" tIns="91425" rIns="91425" bIns="91425" anchor="t" anchorCtr="0">
            <a:noAutofit/>
          </a:bodyPr>
          <a:lstStyle/>
          <a:p>
            <a:pPr marL="457189" indent="-393690">
              <a:lnSpc>
                <a:spcPct val="200000"/>
              </a:lnSpc>
              <a:buClr>
                <a:schemeClr val="dk1"/>
              </a:buClr>
              <a:buSzPts val="2600"/>
            </a:pPr>
            <a:r>
              <a:rPr lang="en-US" sz="2599">
                <a:solidFill>
                  <a:schemeClr val="dk1"/>
                </a:solidFill>
                <a:latin typeface="Calibri"/>
                <a:ea typeface="Calibri"/>
                <a:cs typeface="Calibri"/>
                <a:sym typeface="Calibri"/>
              </a:rPr>
              <a:t>Motivation and Background</a:t>
            </a:r>
            <a:endParaRPr sz="2599">
              <a:solidFill>
                <a:schemeClr val="dk1"/>
              </a:solidFill>
              <a:latin typeface="Calibri"/>
              <a:ea typeface="Calibri"/>
              <a:cs typeface="Calibri"/>
              <a:sym typeface="Calibri"/>
            </a:endParaRPr>
          </a:p>
          <a:p>
            <a:pPr marL="457189" indent="-393690">
              <a:lnSpc>
                <a:spcPct val="200000"/>
              </a:lnSpc>
              <a:buClr>
                <a:schemeClr val="dk1"/>
              </a:buClr>
              <a:buSzPts val="2600"/>
            </a:pPr>
            <a:r>
              <a:rPr lang="en-US" sz="2599">
                <a:solidFill>
                  <a:schemeClr val="dk1"/>
                </a:solidFill>
                <a:latin typeface="Calibri"/>
                <a:ea typeface="Calibri"/>
                <a:cs typeface="Calibri"/>
                <a:sym typeface="Calibri"/>
              </a:rPr>
              <a:t>Core Ideas </a:t>
            </a:r>
            <a:endParaRPr/>
          </a:p>
          <a:p>
            <a:pPr marL="457189" indent="-393690">
              <a:lnSpc>
                <a:spcPct val="200000"/>
              </a:lnSpc>
              <a:buClr>
                <a:schemeClr val="dk1"/>
              </a:buClr>
              <a:buSzPts val="2600"/>
            </a:pPr>
            <a:r>
              <a:rPr lang="en-US" sz="2599">
                <a:solidFill>
                  <a:schemeClr val="dk1"/>
                </a:solidFill>
                <a:latin typeface="Calibri"/>
                <a:ea typeface="Calibri"/>
                <a:cs typeface="Calibri"/>
                <a:sym typeface="Calibri"/>
              </a:rPr>
              <a:t>Experimental Data</a:t>
            </a:r>
            <a:endParaRPr sz="2599">
              <a:solidFill>
                <a:schemeClr val="dk1"/>
              </a:solidFill>
              <a:latin typeface="Calibri"/>
              <a:ea typeface="Calibri"/>
              <a:cs typeface="Calibri"/>
              <a:sym typeface="Calibri"/>
            </a:endParaRPr>
          </a:p>
          <a:p>
            <a:pPr marL="457189" indent="-393690">
              <a:lnSpc>
                <a:spcPct val="200000"/>
              </a:lnSpc>
              <a:buClr>
                <a:schemeClr val="dk1"/>
              </a:buClr>
              <a:buSzPts val="2600"/>
            </a:pPr>
            <a:r>
              <a:rPr lang="en-US" sz="2599">
                <a:solidFill>
                  <a:schemeClr val="dk1"/>
                </a:solidFill>
                <a:latin typeface="Calibri"/>
                <a:ea typeface="Calibri"/>
                <a:cs typeface="Calibri"/>
                <a:sym typeface="Calibri"/>
              </a:rPr>
              <a:t>Thoughts and takeaways</a:t>
            </a:r>
            <a:endParaRPr/>
          </a:p>
          <a:p>
            <a:pPr marL="63499" indent="0">
              <a:lnSpc>
                <a:spcPct val="200000"/>
              </a:lnSpc>
              <a:buClr>
                <a:schemeClr val="dk1"/>
              </a:buClr>
              <a:buSzPts val="2600"/>
              <a:buNone/>
            </a:pPr>
            <a:endParaRPr sz="2599">
              <a:solidFill>
                <a:schemeClr val="dk1"/>
              </a:solidFill>
              <a:latin typeface="Calibri"/>
              <a:ea typeface="Calibri"/>
              <a:cs typeface="Calibri"/>
              <a:sym typeface="Calibri"/>
            </a:endParaRPr>
          </a:p>
        </p:txBody>
      </p:sp>
      <p:sp>
        <p:nvSpPr>
          <p:cNvPr id="67" name="Shape 6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24</a:t>
            </a:fld>
            <a:endParaRPr>
              <a:solidFill>
                <a:schemeClr val="dk2"/>
              </a:solidFill>
              <a:latin typeface="Arial"/>
              <a:ea typeface="Arial"/>
              <a:cs typeface="Arial"/>
              <a:sym typeface="Arial"/>
            </a:endParaRPr>
          </a:p>
        </p:txBody>
      </p:sp>
    </p:spTree>
    <p:extLst>
      <p:ext uri="{BB962C8B-B14F-4D97-AF65-F5344CB8AC3E}">
        <p14:creationId xmlns:p14="http://schemas.microsoft.com/office/powerpoint/2010/main" val="201398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Motivation</a:t>
            </a:r>
            <a:endParaRPr sz="3300">
              <a:solidFill>
                <a:schemeClr val="dk1"/>
              </a:solidFill>
              <a:latin typeface="Calibri"/>
              <a:ea typeface="Calibri"/>
              <a:cs typeface="Calibri"/>
              <a:sym typeface="Calibri"/>
            </a:endParaRPr>
          </a:p>
        </p:txBody>
      </p:sp>
      <p:sp>
        <p:nvSpPr>
          <p:cNvPr id="73" name="Shape 73"/>
          <p:cNvSpPr txBox="1">
            <a:spLocks noGrp="1"/>
          </p:cNvSpPr>
          <p:nvPr>
            <p:ph type="body" idx="1"/>
          </p:nvPr>
        </p:nvSpPr>
        <p:spPr>
          <a:xfrm>
            <a:off x="226208" y="1871065"/>
            <a:ext cx="8520600" cy="3649403"/>
          </a:xfrm>
          <a:prstGeom prst="rect">
            <a:avLst/>
          </a:prstGeom>
          <a:noFill/>
          <a:ln>
            <a:noFill/>
          </a:ln>
        </p:spPr>
        <p:txBody>
          <a:bodyPr spcFirstLastPara="1" wrap="square" lIns="91425" tIns="91425" rIns="91425" bIns="91425" anchor="t" anchorCtr="0">
            <a:noAutofit/>
          </a:bodyPr>
          <a:lstStyle/>
          <a:p>
            <a:pPr marL="114297" indent="0">
              <a:lnSpc>
                <a:spcPct val="150000"/>
              </a:lnSpc>
              <a:buClr>
                <a:schemeClr val="dk1"/>
              </a:buClr>
              <a:buSzPts val="1800"/>
              <a:buNone/>
            </a:pPr>
            <a:r>
              <a:rPr lang="en-US" sz="2100">
                <a:solidFill>
                  <a:schemeClr val="dk1"/>
                </a:solidFill>
                <a:latin typeface="Calibri"/>
                <a:ea typeface="Calibri"/>
                <a:cs typeface="Calibri"/>
                <a:sym typeface="Calibri"/>
              </a:rPr>
              <a:t>Traditional sensor networks:</a:t>
            </a:r>
            <a:endParaRPr sz="2100">
              <a:solidFill>
                <a:schemeClr val="dk1"/>
              </a:solidFill>
              <a:latin typeface="Calibri"/>
              <a:ea typeface="Calibri"/>
              <a:cs typeface="Calibri"/>
              <a:sym typeface="Calibri"/>
            </a:endParaRPr>
          </a:p>
          <a:p>
            <a:pPr marL="457189" indent="-342891">
              <a:lnSpc>
                <a:spcPct val="150000"/>
              </a:lnSpc>
              <a:buClr>
                <a:schemeClr val="dk1"/>
              </a:buClr>
              <a:buSzPts val="1800"/>
            </a:pPr>
            <a:r>
              <a:rPr lang="en-US" sz="2100">
                <a:solidFill>
                  <a:schemeClr val="dk1"/>
                </a:solidFill>
                <a:latin typeface="Calibri"/>
                <a:ea typeface="Calibri"/>
                <a:cs typeface="Calibri"/>
                <a:sym typeface="Calibri"/>
              </a:rPr>
              <a:t>Data collection</a:t>
            </a:r>
            <a:endParaRPr/>
          </a:p>
          <a:p>
            <a:pPr marL="457189" indent="-342891">
              <a:lnSpc>
                <a:spcPct val="150000"/>
              </a:lnSpc>
              <a:buClr>
                <a:schemeClr val="dk1"/>
              </a:buClr>
              <a:buSzPts val="1800"/>
            </a:pPr>
            <a:r>
              <a:rPr lang="en-US" sz="2100">
                <a:solidFill>
                  <a:schemeClr val="dk1"/>
                </a:solidFill>
                <a:latin typeface="Calibri"/>
                <a:ea typeface="Calibri"/>
                <a:cs typeface="Calibri"/>
                <a:sym typeface="Calibri"/>
              </a:rPr>
              <a:t>Dissemination</a:t>
            </a:r>
            <a:endParaRPr/>
          </a:p>
          <a:p>
            <a:pPr marL="114297" indent="0">
              <a:lnSpc>
                <a:spcPct val="150000"/>
              </a:lnSpc>
              <a:buClr>
                <a:schemeClr val="dk1"/>
              </a:buClr>
              <a:buSzPts val="1800"/>
              <a:buNone/>
            </a:pPr>
            <a:endParaRPr sz="2100">
              <a:solidFill>
                <a:schemeClr val="dk1"/>
              </a:solidFill>
              <a:latin typeface="Calibri"/>
              <a:ea typeface="Calibri"/>
              <a:cs typeface="Calibri"/>
              <a:sym typeface="Calibri"/>
            </a:endParaRPr>
          </a:p>
          <a:p>
            <a:pPr marL="114297" indent="0">
              <a:lnSpc>
                <a:spcPct val="150000"/>
              </a:lnSpc>
              <a:buClr>
                <a:schemeClr val="dk1"/>
              </a:buClr>
              <a:buSzPts val="1800"/>
              <a:buNone/>
            </a:pPr>
            <a:r>
              <a:rPr lang="en-US" sz="2100">
                <a:solidFill>
                  <a:schemeClr val="dk1"/>
                </a:solidFill>
                <a:latin typeface="Calibri"/>
                <a:ea typeface="Calibri"/>
                <a:cs typeface="Calibri"/>
                <a:sym typeface="Calibri"/>
              </a:rPr>
              <a:t>New Demand:</a:t>
            </a:r>
            <a:endParaRPr sz="2100">
              <a:solidFill>
                <a:schemeClr val="dk1"/>
              </a:solidFill>
              <a:latin typeface="Calibri"/>
              <a:ea typeface="Calibri"/>
              <a:cs typeface="Calibri"/>
              <a:sym typeface="Calibri"/>
            </a:endParaRPr>
          </a:p>
          <a:p>
            <a:pPr marL="457189" indent="-342891">
              <a:lnSpc>
                <a:spcPct val="150000"/>
              </a:lnSpc>
              <a:spcBef>
                <a:spcPts val="1600"/>
              </a:spcBef>
              <a:buClr>
                <a:schemeClr val="dk1"/>
              </a:buClr>
              <a:buSzPts val="1800"/>
            </a:pPr>
            <a:r>
              <a:rPr lang="en-US" sz="2100">
                <a:solidFill>
                  <a:schemeClr val="dk1"/>
                </a:solidFill>
                <a:latin typeface="Calibri"/>
                <a:ea typeface="Calibri"/>
                <a:cs typeface="Calibri"/>
                <a:sym typeface="Calibri"/>
              </a:rPr>
              <a:t>Global configuration(cryptographic setting)</a:t>
            </a:r>
            <a:endParaRPr/>
          </a:p>
          <a:p>
            <a:pPr marL="457189" indent="-342891">
              <a:lnSpc>
                <a:spcPct val="150000"/>
              </a:lnSpc>
              <a:buClr>
                <a:schemeClr val="dk1"/>
              </a:buClr>
              <a:buSzPts val="1800"/>
            </a:pPr>
            <a:r>
              <a:rPr lang="en-US" sz="2100">
                <a:solidFill>
                  <a:schemeClr val="dk1"/>
                </a:solidFill>
                <a:latin typeface="Calibri"/>
                <a:ea typeface="Calibri"/>
                <a:cs typeface="Calibri"/>
                <a:sym typeface="Calibri"/>
              </a:rPr>
              <a:t>Mission-critical applications(cooperative robots)</a:t>
            </a:r>
            <a:endParaRPr sz="2100">
              <a:solidFill>
                <a:schemeClr val="dk1"/>
              </a:solidFill>
              <a:latin typeface="Calibri"/>
              <a:ea typeface="Calibri"/>
              <a:cs typeface="Calibri"/>
              <a:sym typeface="Calibri"/>
            </a:endParaRPr>
          </a:p>
        </p:txBody>
      </p:sp>
      <p:sp>
        <p:nvSpPr>
          <p:cNvPr id="74" name="Shape 74"/>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25</a:t>
            </a:fld>
            <a:endParaRPr>
              <a:solidFill>
                <a:schemeClr val="dk2"/>
              </a:solidFill>
              <a:latin typeface="Arial"/>
              <a:ea typeface="Arial"/>
              <a:cs typeface="Arial"/>
              <a:sym typeface="Arial"/>
            </a:endParaRPr>
          </a:p>
        </p:txBody>
      </p:sp>
      <p:pic>
        <p:nvPicPr>
          <p:cNvPr id="75" name="Shape 75"/>
          <p:cNvPicPr preferRelativeResize="0"/>
          <p:nvPr/>
        </p:nvPicPr>
        <p:blipFill rotWithShape="1">
          <a:blip r:embed="rId3">
            <a:alphaModFix/>
          </a:blip>
          <a:srcRect/>
          <a:stretch/>
        </p:blipFill>
        <p:spPr>
          <a:xfrm>
            <a:off x="3855948" y="1800078"/>
            <a:ext cx="4205701" cy="2289064"/>
          </a:xfrm>
          <a:prstGeom prst="rect">
            <a:avLst/>
          </a:prstGeom>
          <a:noFill/>
          <a:ln>
            <a:noFill/>
          </a:ln>
        </p:spPr>
      </p:pic>
      <p:sp>
        <p:nvSpPr>
          <p:cNvPr id="76" name="Shape 76"/>
          <p:cNvSpPr/>
          <p:nvPr/>
        </p:nvSpPr>
        <p:spPr>
          <a:xfrm>
            <a:off x="3855948" y="4144189"/>
            <a:ext cx="3817202" cy="3462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http://careerprojects.in/fault-node-recovery-algorithm-for-a-wireless-sensor-network/</a:t>
            </a: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615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3300">
                <a:solidFill>
                  <a:schemeClr val="dk1"/>
                </a:solidFill>
                <a:latin typeface="Calibri"/>
                <a:ea typeface="Calibri"/>
                <a:cs typeface="Calibri"/>
                <a:sym typeface="Calibri"/>
              </a:rPr>
              <a:t>Background: Consensus</a:t>
            </a:r>
            <a:endParaRPr sz="3300">
              <a:solidFill>
                <a:schemeClr val="dk1"/>
              </a:solidFill>
              <a:latin typeface="Calibri"/>
              <a:ea typeface="Calibri"/>
              <a:cs typeface="Calibri"/>
              <a:sym typeface="Calibri"/>
            </a:endParaRPr>
          </a:p>
        </p:txBody>
      </p:sp>
      <p:sp>
        <p:nvSpPr>
          <p:cNvPr id="82" name="Shape 82"/>
          <p:cNvSpPr txBox="1">
            <a:spLocks noGrp="1"/>
          </p:cNvSpPr>
          <p:nvPr>
            <p:ph type="body" idx="1"/>
          </p:nvPr>
        </p:nvSpPr>
        <p:spPr>
          <a:xfrm>
            <a:off x="403125" y="1562135"/>
            <a:ext cx="4023225" cy="1085400"/>
          </a:xfrm>
          <a:prstGeom prst="rect">
            <a:avLst/>
          </a:prstGeom>
          <a:noFill/>
          <a:ln>
            <a:noFill/>
          </a:ln>
        </p:spPr>
        <p:txBody>
          <a:bodyPr spcFirstLastPara="1" wrap="square" lIns="91425" tIns="91425" rIns="91425" bIns="91425" anchor="t" anchorCtr="0">
            <a:noAutofit/>
          </a:bodyPr>
          <a:lstStyle/>
          <a:p>
            <a:pPr marL="0" indent="0">
              <a:lnSpc>
                <a:spcPct val="90000"/>
              </a:lnSpc>
              <a:buClr>
                <a:schemeClr val="dk1"/>
              </a:buClr>
              <a:buSzPts val="1800"/>
              <a:buNone/>
            </a:pPr>
            <a:endParaRPr/>
          </a:p>
          <a:p>
            <a:pPr marL="457188" indent="-342891">
              <a:lnSpc>
                <a:spcPct val="90000"/>
              </a:lnSpc>
              <a:buClr>
                <a:schemeClr val="dk1"/>
              </a:buClr>
              <a:buSzPts val="1800"/>
            </a:pPr>
            <a:r>
              <a:rPr lang="en-US" sz="2100">
                <a:solidFill>
                  <a:schemeClr val="dk1"/>
                </a:solidFill>
                <a:latin typeface="Calibri"/>
                <a:ea typeface="Calibri"/>
                <a:cs typeface="Calibri"/>
                <a:sym typeface="Calibri"/>
              </a:rPr>
              <a:t>Two-phase commit (2PC)			</a:t>
            </a:r>
            <a:endParaRPr/>
          </a:p>
          <a:p>
            <a:pPr marL="457189" indent="-257166">
              <a:lnSpc>
                <a:spcPct val="90000"/>
              </a:lnSpc>
              <a:buClr>
                <a:schemeClr val="dk1"/>
              </a:buClr>
              <a:buSzPts val="1800"/>
              <a:buNone/>
            </a:pPr>
            <a:endParaRPr sz="21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a:p>
            <a:pPr marL="0" indent="0">
              <a:lnSpc>
                <a:spcPct val="90000"/>
              </a:lnSpc>
              <a:spcBef>
                <a:spcPts val="1600"/>
              </a:spcBef>
              <a:spcAft>
                <a:spcPts val="1600"/>
              </a:spcAft>
              <a:buClr>
                <a:schemeClr val="dk1"/>
              </a:buClr>
              <a:buSzPts val="1800"/>
              <a:buNone/>
            </a:pPr>
            <a:endParaRPr sz="210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26</a:t>
            </a:fld>
            <a:endParaRPr>
              <a:solidFill>
                <a:schemeClr val="dk2"/>
              </a:solidFill>
              <a:latin typeface="Arial"/>
              <a:ea typeface="Arial"/>
              <a:cs typeface="Arial"/>
              <a:sym typeface="Arial"/>
            </a:endParaRPr>
          </a:p>
        </p:txBody>
      </p:sp>
      <p:sp>
        <p:nvSpPr>
          <p:cNvPr id="84" name="Shape 84"/>
          <p:cNvSpPr/>
          <p:nvPr/>
        </p:nvSpPr>
        <p:spPr>
          <a:xfrm>
            <a:off x="5052526" y="5035033"/>
            <a:ext cx="3317033" cy="48543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85" name="Shape 85"/>
          <p:cNvPicPr preferRelativeResize="0"/>
          <p:nvPr/>
        </p:nvPicPr>
        <p:blipFill rotWithShape="1">
          <a:blip r:embed="rId3">
            <a:alphaModFix/>
          </a:blip>
          <a:srcRect/>
          <a:stretch/>
        </p:blipFill>
        <p:spPr>
          <a:xfrm>
            <a:off x="6031202" y="5107362"/>
            <a:ext cx="1621858" cy="271501"/>
          </a:xfrm>
          <a:prstGeom prst="rect">
            <a:avLst/>
          </a:prstGeom>
          <a:noFill/>
          <a:ln>
            <a:noFill/>
          </a:ln>
        </p:spPr>
      </p:pic>
      <p:cxnSp>
        <p:nvCxnSpPr>
          <p:cNvPr id="86" name="Shape 86"/>
          <p:cNvCxnSpPr>
            <a:stCxn id="82" idx="3"/>
          </p:cNvCxnSpPr>
          <p:nvPr/>
        </p:nvCxnSpPr>
        <p:spPr>
          <a:xfrm flipH="1">
            <a:off x="4398000" y="2104835"/>
            <a:ext cx="28350" cy="3685050"/>
          </a:xfrm>
          <a:prstGeom prst="straightConnector1">
            <a:avLst/>
          </a:prstGeom>
          <a:noFill/>
          <a:ln w="9525" cap="flat" cmpd="sng">
            <a:solidFill>
              <a:schemeClr val="accent1"/>
            </a:solidFill>
            <a:prstDash val="solid"/>
            <a:miter lim="800000"/>
            <a:headEnd type="none" w="sm" len="sm"/>
            <a:tailEnd type="none" w="sm" len="sm"/>
          </a:ln>
        </p:spPr>
      </p:cxnSp>
      <p:sp>
        <p:nvSpPr>
          <p:cNvPr id="87" name="Shape 87"/>
          <p:cNvSpPr txBox="1"/>
          <p:nvPr/>
        </p:nvSpPr>
        <p:spPr>
          <a:xfrm>
            <a:off x="4594538" y="1562141"/>
            <a:ext cx="4023225" cy="978750"/>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21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2100">
                <a:solidFill>
                  <a:schemeClr val="dk1"/>
                </a:solidFill>
                <a:latin typeface="Calibri"/>
                <a:ea typeface="Calibri"/>
                <a:cs typeface="Calibri"/>
                <a:sym typeface="Calibri"/>
              </a:rPr>
              <a:t>Three-phase commit (3PC)			</a:t>
            </a:r>
            <a:endParaRPr sz="1050"/>
          </a:p>
          <a:p>
            <a:pPr marL="457189" indent="-257166">
              <a:lnSpc>
                <a:spcPct val="90000"/>
              </a:lnSpc>
              <a:buClr>
                <a:schemeClr val="dk1"/>
              </a:buClr>
              <a:buSzPts val="1800"/>
            </a:pPr>
            <a:endParaRPr sz="2100">
              <a:solidFill>
                <a:schemeClr val="dk1"/>
              </a:solidFill>
              <a:latin typeface="Calibri"/>
              <a:ea typeface="Calibri"/>
              <a:cs typeface="Calibri"/>
              <a:sym typeface="Calibri"/>
            </a:endParaRPr>
          </a:p>
          <a:p>
            <a:pPr marL="114297">
              <a:lnSpc>
                <a:spcPct val="90000"/>
              </a:lnSpc>
              <a:buClr>
                <a:schemeClr val="dk1"/>
              </a:buClr>
              <a:buSzPts val="1800"/>
            </a:pPr>
            <a:endParaRPr sz="2100">
              <a:solidFill>
                <a:schemeClr val="dk1"/>
              </a:solidFill>
              <a:latin typeface="Calibri"/>
              <a:ea typeface="Calibri"/>
              <a:cs typeface="Calibri"/>
              <a:sym typeface="Calibri"/>
            </a:endParaRPr>
          </a:p>
          <a:p>
            <a:pPr marL="114297">
              <a:lnSpc>
                <a:spcPct val="90000"/>
              </a:lnSpc>
              <a:buClr>
                <a:schemeClr val="dk1"/>
              </a:buClr>
              <a:buSzPts val="1800"/>
            </a:pPr>
            <a:endParaRPr sz="2100">
              <a:solidFill>
                <a:schemeClr val="dk1"/>
              </a:solidFill>
              <a:latin typeface="Calibri"/>
              <a:ea typeface="Calibri"/>
              <a:cs typeface="Calibri"/>
              <a:sym typeface="Calibri"/>
            </a:endParaRPr>
          </a:p>
          <a:p>
            <a:pPr marL="114297">
              <a:lnSpc>
                <a:spcPct val="90000"/>
              </a:lnSpc>
              <a:buClr>
                <a:schemeClr val="dk1"/>
              </a:buClr>
              <a:buSzPts val="1800"/>
            </a:pPr>
            <a:endParaRPr sz="2100">
              <a:solidFill>
                <a:schemeClr val="dk1"/>
              </a:solidFill>
              <a:latin typeface="Calibri"/>
              <a:ea typeface="Calibri"/>
              <a:cs typeface="Calibri"/>
              <a:sym typeface="Calibri"/>
            </a:endParaRPr>
          </a:p>
          <a:p>
            <a:pPr marL="114297">
              <a:lnSpc>
                <a:spcPct val="90000"/>
              </a:lnSpc>
              <a:buClr>
                <a:schemeClr val="dk1"/>
              </a:buClr>
              <a:buSzPts val="1800"/>
            </a:pPr>
            <a:endParaRPr sz="2100">
              <a:solidFill>
                <a:schemeClr val="dk1"/>
              </a:solidFill>
              <a:latin typeface="Calibri"/>
              <a:ea typeface="Calibri"/>
              <a:cs typeface="Calibri"/>
              <a:sym typeface="Calibri"/>
            </a:endParaRPr>
          </a:p>
          <a:p>
            <a:pPr marL="114297">
              <a:lnSpc>
                <a:spcPct val="90000"/>
              </a:lnSpc>
              <a:buClr>
                <a:schemeClr val="dk1"/>
              </a:buClr>
              <a:buSzPts val="1800"/>
            </a:pPr>
            <a:endParaRPr sz="2100">
              <a:solidFill>
                <a:schemeClr val="dk1"/>
              </a:solidFill>
              <a:latin typeface="Calibri"/>
              <a:ea typeface="Calibri"/>
              <a:cs typeface="Calibri"/>
              <a:sym typeface="Calibri"/>
            </a:endParaRPr>
          </a:p>
          <a:p>
            <a:pPr marL="114297">
              <a:lnSpc>
                <a:spcPct val="90000"/>
              </a:lnSpc>
              <a:buClr>
                <a:schemeClr val="dk1"/>
              </a:buClr>
              <a:buSzPts val="1800"/>
            </a:pPr>
            <a:endParaRPr sz="21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2100">
              <a:solidFill>
                <a:schemeClr val="dk1"/>
              </a:solidFill>
              <a:latin typeface="Calibri"/>
              <a:ea typeface="Calibri"/>
              <a:cs typeface="Calibri"/>
              <a:sym typeface="Calibri"/>
            </a:endParaRPr>
          </a:p>
        </p:txBody>
      </p:sp>
      <p:sp>
        <p:nvSpPr>
          <p:cNvPr id="88" name="Shape 88"/>
          <p:cNvSpPr/>
          <p:nvPr/>
        </p:nvSpPr>
        <p:spPr>
          <a:xfrm>
            <a:off x="136463" y="5173881"/>
            <a:ext cx="3817125" cy="450450"/>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a:t>
            </a:r>
            <a:r>
              <a:rPr lang="en-US" sz="900" u="sng">
                <a:solidFill>
                  <a:schemeClr val="hlink"/>
                </a:solidFill>
                <a:latin typeface="Calibri"/>
                <a:ea typeface="Calibri"/>
                <a:cs typeface="Calibri"/>
                <a:sym typeface="Calibri"/>
                <a:hlinkClick r:id="rId4"/>
              </a:rPr>
              <a:t>http://lig-membres.imag.fr/krakowia/Files/MW-Book/Chapters/Transact/transact-body.html</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89" name="Shape 89"/>
          <p:cNvSpPr/>
          <p:nvPr/>
        </p:nvSpPr>
        <p:spPr>
          <a:xfrm>
            <a:off x="4646194" y="5428556"/>
            <a:ext cx="4186125" cy="485325"/>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Ref:http://lig-membres.imag.fr/krakowia/Files/MW-Book/Chapters/Transact/transact-body.html</a:t>
            </a:r>
            <a:endParaRPr sz="900">
              <a:solidFill>
                <a:schemeClr val="dk1"/>
              </a:solidFill>
              <a:latin typeface="Calibri"/>
              <a:ea typeface="Calibri"/>
              <a:cs typeface="Calibri"/>
              <a:sym typeface="Calibri"/>
            </a:endParaRPr>
          </a:p>
        </p:txBody>
      </p:sp>
      <p:pic>
        <p:nvPicPr>
          <p:cNvPr id="90" name="Shape 90"/>
          <p:cNvPicPr preferRelativeResize="0"/>
          <p:nvPr/>
        </p:nvPicPr>
        <p:blipFill>
          <a:blip r:embed="rId5">
            <a:alphaModFix/>
          </a:blip>
          <a:stretch>
            <a:fillRect/>
          </a:stretch>
        </p:blipFill>
        <p:spPr>
          <a:xfrm>
            <a:off x="4594537" y="2550319"/>
            <a:ext cx="4315895" cy="2864775"/>
          </a:xfrm>
          <a:prstGeom prst="rect">
            <a:avLst/>
          </a:prstGeom>
          <a:noFill/>
          <a:ln>
            <a:noFill/>
          </a:ln>
        </p:spPr>
      </p:pic>
      <p:pic>
        <p:nvPicPr>
          <p:cNvPr id="91" name="Shape 91"/>
          <p:cNvPicPr preferRelativeResize="0"/>
          <p:nvPr/>
        </p:nvPicPr>
        <p:blipFill>
          <a:blip r:embed="rId6">
            <a:alphaModFix/>
          </a:blip>
          <a:stretch>
            <a:fillRect/>
          </a:stretch>
        </p:blipFill>
        <p:spPr>
          <a:xfrm>
            <a:off x="178238" y="2511385"/>
            <a:ext cx="3879056" cy="2380013"/>
          </a:xfrm>
          <a:prstGeom prst="rect">
            <a:avLst/>
          </a:prstGeom>
          <a:noFill/>
          <a:ln>
            <a:noFill/>
          </a:ln>
        </p:spPr>
      </p:pic>
    </p:spTree>
    <p:extLst>
      <p:ext uri="{BB962C8B-B14F-4D97-AF65-F5344CB8AC3E}">
        <p14:creationId xmlns:p14="http://schemas.microsoft.com/office/powerpoint/2010/main" val="4125058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1302275"/>
            <a:ext cx="8520525" cy="572625"/>
          </a:xfrm>
          <a:prstGeom prst="rect">
            <a:avLst/>
          </a:prstGeom>
          <a:noFill/>
          <a:ln>
            <a:noFill/>
          </a:ln>
        </p:spPr>
        <p:txBody>
          <a:bodyPr spcFirstLastPara="1" wrap="square" lIns="68569" tIns="68569" rIns="68569" bIns="68569" anchor="t" anchorCtr="0">
            <a:noAutofit/>
          </a:bodyPr>
          <a:lstStyle/>
          <a:p>
            <a:pPr>
              <a:lnSpc>
                <a:spcPct val="90000"/>
              </a:lnSpc>
              <a:buClr>
                <a:schemeClr val="dk1"/>
              </a:buClr>
              <a:buSzPts val="2800"/>
            </a:pPr>
            <a:r>
              <a:rPr lang="en-US" sz="2969">
                <a:solidFill>
                  <a:schemeClr val="dk1"/>
                </a:solidFill>
                <a:latin typeface="Calibri"/>
                <a:ea typeface="Calibri"/>
                <a:cs typeface="Calibri"/>
                <a:sym typeface="Calibri"/>
              </a:rPr>
              <a:t>Background: The Chaos Primitive</a:t>
            </a:r>
            <a:endParaRPr/>
          </a:p>
        </p:txBody>
      </p:sp>
      <p:sp>
        <p:nvSpPr>
          <p:cNvPr id="97" name="Shape 97"/>
          <p:cNvSpPr txBox="1">
            <a:spLocks noGrp="1"/>
          </p:cNvSpPr>
          <p:nvPr>
            <p:ph type="body" idx="1"/>
          </p:nvPr>
        </p:nvSpPr>
        <p:spPr>
          <a:xfrm>
            <a:off x="311700" y="1824642"/>
            <a:ext cx="8520600" cy="3604609"/>
          </a:xfrm>
          <a:prstGeom prst="rect">
            <a:avLst/>
          </a:prstGeom>
          <a:noFill/>
          <a:ln>
            <a:noFill/>
          </a:ln>
        </p:spPr>
        <p:txBody>
          <a:bodyPr spcFirstLastPara="1" wrap="square" lIns="68569" tIns="68569" rIns="68569" bIns="68569" anchor="t" anchorCtr="0">
            <a:noAutofit/>
          </a:bodyPr>
          <a:lstStyle/>
          <a:p>
            <a:pPr marL="457189" indent="-342891">
              <a:lnSpc>
                <a:spcPct val="70000"/>
              </a:lnSpc>
              <a:spcBef>
                <a:spcPts val="1600"/>
              </a:spcBef>
              <a:buClr>
                <a:schemeClr val="dk1"/>
              </a:buClr>
              <a:buSzPts val="1800"/>
            </a:pPr>
            <a:r>
              <a:rPr lang="en-US" sz="1313">
                <a:solidFill>
                  <a:schemeClr val="dk1"/>
                </a:solidFill>
                <a:latin typeface="Calibri"/>
                <a:ea typeface="Calibri"/>
                <a:cs typeface="Calibri"/>
                <a:sym typeface="Calibri"/>
              </a:rPr>
              <a:t>What is Chaos?</a:t>
            </a:r>
            <a:endParaRPr/>
          </a:p>
          <a:p>
            <a:pPr marL="914378" lvl="1" indent="-317492">
              <a:lnSpc>
                <a:spcPct val="70000"/>
              </a:lnSpc>
              <a:spcBef>
                <a:spcPts val="1600"/>
              </a:spcBef>
              <a:buClr>
                <a:schemeClr val="dk1"/>
              </a:buClr>
              <a:buSzPts val="1400"/>
            </a:pPr>
            <a:r>
              <a:rPr lang="en-US" sz="1125">
                <a:solidFill>
                  <a:schemeClr val="dk1"/>
                </a:solidFill>
                <a:latin typeface="Calibri"/>
                <a:ea typeface="Calibri"/>
                <a:cs typeface="Calibri"/>
                <a:sym typeface="Calibri"/>
              </a:rPr>
              <a:t>Primitive that natively supports all-to-all data sharing in low-power wireless networks</a:t>
            </a:r>
            <a:endParaRPr/>
          </a:p>
          <a:p>
            <a:pPr marL="457189" indent="-342891">
              <a:lnSpc>
                <a:spcPct val="70000"/>
              </a:lnSpc>
              <a:spcBef>
                <a:spcPts val="1600"/>
              </a:spcBef>
              <a:buClr>
                <a:schemeClr val="dk1"/>
              </a:buClr>
              <a:buSzPts val="1800"/>
            </a:pPr>
            <a:r>
              <a:rPr lang="en-US" sz="1313">
                <a:solidFill>
                  <a:schemeClr val="dk1"/>
                </a:solidFill>
                <a:latin typeface="Calibri"/>
                <a:ea typeface="Calibri"/>
                <a:cs typeface="Calibri"/>
                <a:sym typeface="Calibri"/>
              </a:rPr>
              <a:t>Synchronization with capture effect</a:t>
            </a:r>
            <a:endParaRPr/>
          </a:p>
          <a:p>
            <a:pPr marL="914378" lvl="1" indent="-317492">
              <a:lnSpc>
                <a:spcPct val="70000"/>
              </a:lnSpc>
              <a:spcBef>
                <a:spcPts val="1600"/>
              </a:spcBef>
              <a:buClr>
                <a:schemeClr val="dk1"/>
              </a:buClr>
              <a:buSzPts val="1400"/>
            </a:pPr>
            <a:r>
              <a:rPr lang="en-US" sz="1125">
                <a:solidFill>
                  <a:schemeClr val="dk1"/>
                </a:solidFill>
                <a:latin typeface="Calibri"/>
                <a:ea typeface="Calibri"/>
                <a:cs typeface="Calibri"/>
                <a:sym typeface="Calibri"/>
              </a:rPr>
              <a:t>Share data which want to be shared, nodes over hearing these transmissions receive packets with high probability, like how radio works</a:t>
            </a:r>
            <a:endParaRPr/>
          </a:p>
          <a:p>
            <a:pPr marL="457189" indent="-342891">
              <a:lnSpc>
                <a:spcPct val="70000"/>
              </a:lnSpc>
              <a:spcBef>
                <a:spcPts val="1600"/>
              </a:spcBef>
              <a:buClr>
                <a:schemeClr val="dk1"/>
              </a:buClr>
              <a:buSzPts val="1800"/>
            </a:pPr>
            <a:r>
              <a:rPr lang="en-US" sz="1313">
                <a:solidFill>
                  <a:schemeClr val="dk1"/>
                </a:solidFill>
                <a:latin typeface="Calibri"/>
                <a:ea typeface="Calibri"/>
                <a:cs typeface="Calibri"/>
                <a:sym typeface="Calibri"/>
              </a:rPr>
              <a:t>In-network aggregation</a:t>
            </a:r>
            <a:endParaRPr/>
          </a:p>
          <a:p>
            <a:pPr marL="914378" lvl="1" indent="-317492">
              <a:lnSpc>
                <a:spcPct val="70000"/>
              </a:lnSpc>
              <a:spcBef>
                <a:spcPts val="1600"/>
              </a:spcBef>
              <a:buClr>
                <a:schemeClr val="dk1"/>
              </a:buClr>
              <a:buSzPts val="1400"/>
            </a:pPr>
            <a:r>
              <a:rPr lang="en-US" sz="1125" u="sng">
                <a:solidFill>
                  <a:schemeClr val="dk1"/>
                </a:solidFill>
                <a:latin typeface="Calibri"/>
                <a:ea typeface="Calibri"/>
                <a:cs typeface="Calibri"/>
                <a:sym typeface="Calibri"/>
              </a:rPr>
              <a:t>Progress flag</a:t>
            </a:r>
            <a:r>
              <a:rPr lang="en-US" sz="1125">
                <a:solidFill>
                  <a:schemeClr val="dk1"/>
                </a:solidFill>
                <a:latin typeface="Calibri"/>
                <a:ea typeface="Calibri"/>
                <a:cs typeface="Calibri"/>
                <a:sym typeface="Calibri"/>
              </a:rPr>
              <a:t>: bits assigned to each node in the network</a:t>
            </a:r>
            <a:endParaRPr/>
          </a:p>
          <a:p>
            <a:pPr marL="914378" lvl="1" indent="-317492">
              <a:lnSpc>
                <a:spcPct val="70000"/>
              </a:lnSpc>
              <a:spcBef>
                <a:spcPts val="1600"/>
              </a:spcBef>
              <a:buClr>
                <a:schemeClr val="dk1"/>
              </a:buClr>
              <a:buSzPts val="1400"/>
            </a:pPr>
            <a:r>
              <a:rPr lang="en-US" sz="1125">
                <a:solidFill>
                  <a:schemeClr val="dk1"/>
                </a:solidFill>
                <a:latin typeface="Calibri"/>
                <a:ea typeface="Calibri"/>
                <a:cs typeface="Calibri"/>
                <a:sym typeface="Calibri"/>
              </a:rPr>
              <a:t>Round(One operation time range) and Slot(Smallest unit in a round)</a:t>
            </a:r>
            <a:endParaRPr/>
          </a:p>
          <a:p>
            <a:pPr marL="914378" lvl="1" indent="-317492">
              <a:lnSpc>
                <a:spcPct val="70000"/>
              </a:lnSpc>
              <a:spcBef>
                <a:spcPts val="1600"/>
              </a:spcBef>
              <a:buClr>
                <a:schemeClr val="dk1"/>
              </a:buClr>
              <a:buSzPts val="1400"/>
            </a:pPr>
            <a:r>
              <a:rPr lang="en-US" sz="1125">
                <a:solidFill>
                  <a:schemeClr val="dk1"/>
                </a:solidFill>
                <a:latin typeface="Calibri"/>
                <a:ea typeface="Calibri"/>
                <a:cs typeface="Calibri"/>
                <a:sym typeface="Calibri"/>
              </a:rPr>
              <a:t>Upon successful reception: 1. merge it own flag 2. transmits in the next time slot</a:t>
            </a:r>
            <a:endParaRPr/>
          </a:p>
          <a:p>
            <a:pPr marL="457189" indent="-342891">
              <a:lnSpc>
                <a:spcPct val="70000"/>
              </a:lnSpc>
              <a:spcBef>
                <a:spcPts val="1600"/>
              </a:spcBef>
              <a:buClr>
                <a:schemeClr val="dk1"/>
              </a:buClr>
              <a:buSzPts val="1800"/>
            </a:pPr>
            <a:r>
              <a:rPr lang="en-US" sz="1313">
                <a:solidFill>
                  <a:schemeClr val="dk1"/>
                </a:solidFill>
                <a:latin typeface="Calibri"/>
                <a:ea typeface="Calibri"/>
                <a:cs typeface="Calibri"/>
                <a:sym typeface="Calibri"/>
              </a:rPr>
              <a:t>Why Chaos is not a Consensus Protocol? </a:t>
            </a:r>
            <a:endParaRPr/>
          </a:p>
          <a:p>
            <a:pPr marL="914378" lvl="1" indent="-317492">
              <a:lnSpc>
                <a:spcPct val="70000"/>
              </a:lnSpc>
              <a:spcBef>
                <a:spcPts val="1600"/>
              </a:spcBef>
              <a:buClr>
                <a:schemeClr val="dk1"/>
              </a:buClr>
              <a:buSzPts val="1400"/>
            </a:pPr>
            <a:r>
              <a:rPr lang="en-US" sz="1125">
                <a:solidFill>
                  <a:schemeClr val="dk1"/>
                </a:solidFill>
                <a:latin typeface="Calibri"/>
                <a:ea typeface="Calibri"/>
                <a:cs typeface="Calibri"/>
                <a:sym typeface="Calibri"/>
              </a:rPr>
              <a:t>Progress flag </a:t>
            </a:r>
            <a:r>
              <a:rPr lang="en-US" sz="1125" b="1">
                <a:solidFill>
                  <a:schemeClr val="dk1"/>
                </a:solidFill>
                <a:latin typeface="Calibri"/>
                <a:ea typeface="Calibri"/>
                <a:cs typeface="Calibri"/>
                <a:sym typeface="Calibri"/>
              </a:rPr>
              <a:t>≠ </a:t>
            </a:r>
            <a:r>
              <a:rPr lang="en-US" sz="1125">
                <a:solidFill>
                  <a:schemeClr val="dk1"/>
                </a:solidFill>
                <a:latin typeface="Calibri"/>
                <a:ea typeface="Calibri"/>
                <a:cs typeface="Calibri"/>
                <a:sym typeface="Calibri"/>
              </a:rPr>
              <a:t>acknowledgment (no information whether other nodes also reached their final phase) </a:t>
            </a:r>
            <a:endParaRPr sz="1125" b="1">
              <a:solidFill>
                <a:schemeClr val="dk1"/>
              </a:solidFill>
              <a:latin typeface="Calibri"/>
              <a:ea typeface="Calibri"/>
              <a:cs typeface="Calibri"/>
              <a:sym typeface="Calibri"/>
            </a:endParaRPr>
          </a:p>
          <a:p>
            <a:pPr marL="914378" lvl="1" indent="-250817">
              <a:lnSpc>
                <a:spcPct val="70000"/>
              </a:lnSpc>
              <a:spcBef>
                <a:spcPts val="1600"/>
              </a:spcBef>
              <a:buClr>
                <a:schemeClr val="dk1"/>
              </a:buClr>
              <a:buSzPts val="1400"/>
              <a:buNone/>
            </a:pPr>
            <a:endParaRPr sz="1125">
              <a:solidFill>
                <a:schemeClr val="dk1"/>
              </a:solidFill>
              <a:latin typeface="Calibri"/>
              <a:ea typeface="Calibri"/>
              <a:cs typeface="Calibri"/>
              <a:sym typeface="Calibri"/>
            </a:endParaRPr>
          </a:p>
        </p:txBody>
      </p:sp>
      <p:sp>
        <p:nvSpPr>
          <p:cNvPr id="98" name="Shape 98"/>
          <p:cNvSpPr/>
          <p:nvPr/>
        </p:nvSpPr>
        <p:spPr>
          <a:xfrm>
            <a:off x="6821816" y="4023356"/>
            <a:ext cx="193500" cy="28575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V</a:t>
            </a:r>
            <a:endParaRPr sz="1050"/>
          </a:p>
        </p:txBody>
      </p:sp>
      <p:sp>
        <p:nvSpPr>
          <p:cNvPr id="99" name="Shape 99"/>
          <p:cNvSpPr/>
          <p:nvPr/>
        </p:nvSpPr>
        <p:spPr>
          <a:xfrm>
            <a:off x="7026098" y="4023356"/>
            <a:ext cx="193500" cy="285750"/>
          </a:xfrm>
          <a:prstGeom prst="rect">
            <a:avLst/>
          </a:prstGeom>
          <a:solidFill>
            <a:srgbClr val="0000FF"/>
          </a:solidFill>
          <a:ln w="12700" cap="flat" cmpd="sng">
            <a:solidFill>
              <a:srgbClr val="AC5B23"/>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V</a:t>
            </a:r>
            <a:endParaRPr sz="1050"/>
          </a:p>
        </p:txBody>
      </p:sp>
      <p:sp>
        <p:nvSpPr>
          <p:cNvPr id="100" name="Shape 100"/>
          <p:cNvSpPr/>
          <p:nvPr/>
        </p:nvSpPr>
        <p:spPr>
          <a:xfrm>
            <a:off x="7218622" y="4023347"/>
            <a:ext cx="193500" cy="285750"/>
          </a:xfrm>
          <a:prstGeom prst="rect">
            <a:avLst/>
          </a:prstGeom>
          <a:solidFill>
            <a:srgbClr val="CC0000"/>
          </a:solidFill>
          <a:ln w="12700" cap="flat" cmpd="sng">
            <a:solidFill>
              <a:srgbClr val="BA8C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a:t>
            </a:r>
            <a:endParaRPr sz="1050"/>
          </a:p>
        </p:txBody>
      </p:sp>
      <p:sp>
        <p:nvSpPr>
          <p:cNvPr id="101" name="Shape 101"/>
          <p:cNvSpPr/>
          <p:nvPr/>
        </p:nvSpPr>
        <p:spPr>
          <a:xfrm>
            <a:off x="7434544" y="4032206"/>
            <a:ext cx="193500" cy="285750"/>
          </a:xfrm>
          <a:prstGeom prst="rect">
            <a:avLst/>
          </a:prstGeom>
          <a:solidFill>
            <a:srgbClr val="134F5C"/>
          </a:solidFill>
          <a:ln w="12700" cap="flat" cmpd="sng">
            <a:solidFill>
              <a:srgbClr val="517E33"/>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A</a:t>
            </a:r>
            <a:endParaRPr sz="1050"/>
          </a:p>
        </p:txBody>
      </p:sp>
      <p:cxnSp>
        <p:nvCxnSpPr>
          <p:cNvPr id="102" name="Shape 102"/>
          <p:cNvCxnSpPr/>
          <p:nvPr/>
        </p:nvCxnSpPr>
        <p:spPr>
          <a:xfrm flipH="1">
            <a:off x="6865144" y="4293394"/>
            <a:ext cx="75009" cy="28575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3" name="Shape 103"/>
          <p:cNvCxnSpPr>
            <a:stCxn id="99" idx="0"/>
          </p:cNvCxnSpPr>
          <p:nvPr/>
        </p:nvCxnSpPr>
        <p:spPr>
          <a:xfrm rot="10800000">
            <a:off x="7047923" y="3766181"/>
            <a:ext cx="74925" cy="257175"/>
          </a:xfrm>
          <a:prstGeom prst="straightConnector1">
            <a:avLst/>
          </a:prstGeom>
          <a:noFill/>
          <a:ln w="9525" cap="flat" cmpd="sng">
            <a:solidFill>
              <a:schemeClr val="accent1"/>
            </a:solidFill>
            <a:prstDash val="solid"/>
            <a:miter lim="800000"/>
            <a:headEnd type="none" w="sm" len="sm"/>
            <a:tailEnd type="triangle" w="med" len="med"/>
          </a:ln>
        </p:spPr>
      </p:cxnSp>
      <p:cxnSp>
        <p:nvCxnSpPr>
          <p:cNvPr id="104" name="Shape 104"/>
          <p:cNvCxnSpPr>
            <a:stCxn id="100" idx="2"/>
          </p:cNvCxnSpPr>
          <p:nvPr/>
        </p:nvCxnSpPr>
        <p:spPr>
          <a:xfrm>
            <a:off x="7315372" y="4309097"/>
            <a:ext cx="74925" cy="236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5" name="Shape 105"/>
          <p:cNvCxnSpPr>
            <a:stCxn id="101" idx="0"/>
          </p:cNvCxnSpPr>
          <p:nvPr/>
        </p:nvCxnSpPr>
        <p:spPr>
          <a:xfrm rot="10800000" flipH="1">
            <a:off x="7531294" y="3775031"/>
            <a:ext cx="74925" cy="257175"/>
          </a:xfrm>
          <a:prstGeom prst="straightConnector1">
            <a:avLst/>
          </a:prstGeom>
          <a:noFill/>
          <a:ln w="9525" cap="flat" cmpd="sng">
            <a:solidFill>
              <a:schemeClr val="accent1"/>
            </a:solidFill>
            <a:prstDash val="solid"/>
            <a:miter lim="800000"/>
            <a:headEnd type="none" w="sm" len="sm"/>
            <a:tailEnd type="triangle" w="med" len="med"/>
          </a:ln>
        </p:spPr>
      </p:cxnSp>
      <p:sp>
        <p:nvSpPr>
          <p:cNvPr id="106" name="Shape 106"/>
          <p:cNvSpPr txBox="1"/>
          <p:nvPr/>
        </p:nvSpPr>
        <p:spPr>
          <a:xfrm>
            <a:off x="6432946" y="4579144"/>
            <a:ext cx="732236" cy="392415"/>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Reserved for node 1</a:t>
            </a:r>
            <a:endParaRPr sz="1050"/>
          </a:p>
        </p:txBody>
      </p:sp>
      <p:sp>
        <p:nvSpPr>
          <p:cNvPr id="107" name="Shape 107"/>
          <p:cNvSpPr txBox="1"/>
          <p:nvPr/>
        </p:nvSpPr>
        <p:spPr>
          <a:xfrm>
            <a:off x="7165181" y="4579144"/>
            <a:ext cx="732236" cy="392415"/>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Reserved for node 3</a:t>
            </a:r>
            <a:endParaRPr sz="1050"/>
          </a:p>
        </p:txBody>
      </p:sp>
      <p:sp>
        <p:nvSpPr>
          <p:cNvPr id="108" name="Shape 108"/>
          <p:cNvSpPr txBox="1"/>
          <p:nvPr/>
        </p:nvSpPr>
        <p:spPr>
          <a:xfrm>
            <a:off x="6582965" y="3475189"/>
            <a:ext cx="732150" cy="392400"/>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Reserved for node 2</a:t>
            </a:r>
            <a:endParaRPr sz="1050"/>
          </a:p>
        </p:txBody>
      </p:sp>
      <p:sp>
        <p:nvSpPr>
          <p:cNvPr id="109" name="Shape 109"/>
          <p:cNvSpPr txBox="1"/>
          <p:nvPr/>
        </p:nvSpPr>
        <p:spPr>
          <a:xfrm>
            <a:off x="7316986" y="3492913"/>
            <a:ext cx="732150" cy="392400"/>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Reserved for node 4</a:t>
            </a:r>
            <a:endParaRPr sz="1050"/>
          </a:p>
        </p:txBody>
      </p:sp>
      <p:sp>
        <p:nvSpPr>
          <p:cNvPr id="110" name="Shape 110"/>
          <p:cNvSpPr/>
          <p:nvPr/>
        </p:nvSpPr>
        <p:spPr>
          <a:xfrm>
            <a:off x="4740423" y="4163762"/>
            <a:ext cx="1878075" cy="145350"/>
          </a:xfrm>
          <a:prstGeom prst="rightArrow">
            <a:avLst>
              <a:gd name="adj1" fmla="val 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11" name="Shape 111"/>
          <p:cNvSpPr txBox="1"/>
          <p:nvPr/>
        </p:nvSpPr>
        <p:spPr>
          <a:xfrm>
            <a:off x="7733947" y="3893589"/>
            <a:ext cx="1098353" cy="553998"/>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V: vote</a:t>
            </a:r>
            <a:endParaRPr sz="1050"/>
          </a:p>
          <a:p>
            <a:r>
              <a:rPr lang="en-US" sz="1050">
                <a:solidFill>
                  <a:schemeClr val="dk1"/>
                </a:solidFill>
                <a:latin typeface="Calibri"/>
                <a:ea typeface="Calibri"/>
                <a:cs typeface="Calibri"/>
                <a:sym typeface="Calibri"/>
              </a:rPr>
              <a:t>A: abort</a:t>
            </a:r>
            <a:endParaRPr sz="1050"/>
          </a:p>
          <a:p>
            <a:r>
              <a:rPr lang="en-US" sz="1050">
                <a:solidFill>
                  <a:schemeClr val="dk1"/>
                </a:solidFill>
                <a:latin typeface="Calibri"/>
                <a:ea typeface="Calibri"/>
                <a:cs typeface="Calibri"/>
                <a:sym typeface="Calibri"/>
              </a:rPr>
              <a:t>- : not vote yet</a:t>
            </a:r>
            <a:endParaRPr sz="1050"/>
          </a:p>
        </p:txBody>
      </p:sp>
    </p:spTree>
    <p:extLst>
      <p:ext uri="{BB962C8B-B14F-4D97-AF65-F5344CB8AC3E}">
        <p14:creationId xmlns:p14="http://schemas.microsoft.com/office/powerpoint/2010/main" val="4200964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Architecture layer of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28</a:t>
            </a:fld>
            <a:endParaRPr>
              <a:solidFill>
                <a:schemeClr val="dk2"/>
              </a:solidFill>
              <a:latin typeface="Arial"/>
              <a:ea typeface="Arial"/>
              <a:cs typeface="Arial"/>
              <a:sym typeface="Arial"/>
            </a:endParaRPr>
          </a:p>
        </p:txBody>
      </p:sp>
      <p:sp>
        <p:nvSpPr>
          <p:cNvPr id="118" name="Shape 118"/>
          <p:cNvSpPr/>
          <p:nvPr/>
        </p:nvSpPr>
        <p:spPr>
          <a:xfrm>
            <a:off x="637537" y="550951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5(c)</a:t>
            </a:r>
            <a:endParaRPr sz="900">
              <a:solidFill>
                <a:schemeClr val="dk1"/>
              </a:solidFill>
              <a:latin typeface="Calibri"/>
              <a:ea typeface="Calibri"/>
              <a:cs typeface="Calibri"/>
              <a:sym typeface="Calibri"/>
            </a:endParaRPr>
          </a:p>
        </p:txBody>
      </p:sp>
      <p:sp>
        <p:nvSpPr>
          <p:cNvPr id="119" name="Shape 119"/>
          <p:cNvSpPr/>
          <p:nvPr/>
        </p:nvSpPr>
        <p:spPr>
          <a:xfrm rot="10800000">
            <a:off x="5739337" y="2971800"/>
            <a:ext cx="689226" cy="15532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20" name="Shape 120"/>
          <p:cNvSpPr txBox="1"/>
          <p:nvPr/>
        </p:nvSpPr>
        <p:spPr>
          <a:xfrm>
            <a:off x="6540102" y="2853256"/>
            <a:ext cx="1989536" cy="392415"/>
          </a:xfrm>
          <a:prstGeom prst="rect">
            <a:avLst/>
          </a:prstGeom>
          <a:noFill/>
          <a:ln>
            <a:noFill/>
          </a:ln>
        </p:spPr>
        <p:txBody>
          <a:bodyPr spcFirstLastPara="1" wrap="square" lIns="68569" tIns="34275" rIns="68569" bIns="34275" anchor="t" anchorCtr="0">
            <a:noAutofit/>
          </a:bodyPr>
          <a:lstStyle/>
          <a:p>
            <a:r>
              <a:rPr lang="en-US" sz="1050">
                <a:solidFill>
                  <a:schemeClr val="dk1"/>
                </a:solidFill>
                <a:latin typeface="Calibri"/>
                <a:ea typeface="Calibri"/>
                <a:cs typeface="Calibri"/>
                <a:sym typeface="Calibri"/>
              </a:rPr>
              <a:t>Application and services provided by A</a:t>
            </a:r>
            <a:r>
              <a:rPr lang="en-US" sz="1050" baseline="30000">
                <a:solidFill>
                  <a:schemeClr val="dk1"/>
                </a:solidFill>
                <a:latin typeface="Calibri"/>
                <a:ea typeface="Calibri"/>
                <a:cs typeface="Calibri"/>
                <a:sym typeface="Calibri"/>
              </a:rPr>
              <a:t>2</a:t>
            </a:r>
            <a:endParaRPr sz="1050">
              <a:solidFill>
                <a:schemeClr val="dk1"/>
              </a:solidFill>
              <a:latin typeface="Calibri"/>
              <a:ea typeface="Calibri"/>
              <a:cs typeface="Calibri"/>
              <a:sym typeface="Calibri"/>
            </a:endParaRPr>
          </a:p>
        </p:txBody>
      </p:sp>
      <p:sp>
        <p:nvSpPr>
          <p:cNvPr id="121" name="Shape 121"/>
          <p:cNvSpPr/>
          <p:nvPr/>
        </p:nvSpPr>
        <p:spPr>
          <a:xfrm>
            <a:off x="6456553" y="3723867"/>
            <a:ext cx="2564606" cy="1523494"/>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The synchronous transmission kernel of A</a:t>
            </a:r>
            <a:r>
              <a:rPr lang="en-US" sz="1350" baseline="30000">
                <a:solidFill>
                  <a:schemeClr val="dk1"/>
                </a:solidFill>
                <a:latin typeface="Calibri"/>
                <a:ea typeface="Calibri"/>
                <a:cs typeface="Calibri"/>
                <a:sym typeface="Calibri"/>
              </a:rPr>
              <a:t>2</a:t>
            </a:r>
            <a:r>
              <a:rPr lang="en-US" sz="1350">
                <a:solidFill>
                  <a:schemeClr val="dk1"/>
                </a:solidFill>
                <a:latin typeface="Calibri"/>
                <a:ea typeface="Calibri"/>
                <a:cs typeface="Calibri"/>
                <a:sym typeface="Calibri"/>
              </a:rPr>
              <a:t>. </a:t>
            </a:r>
            <a:endParaRPr sz="1050"/>
          </a:p>
          <a:p>
            <a:r>
              <a:rPr lang="en-US" sz="1350">
                <a:solidFill>
                  <a:schemeClr val="dk1"/>
                </a:solidFill>
                <a:latin typeface="Calibri"/>
                <a:ea typeface="Calibri"/>
                <a:cs typeface="Calibri"/>
                <a:sym typeface="Calibri"/>
              </a:rPr>
              <a:t>A robust lower layer which handles packets transmissions and receptions, network synchronization, frequency agility and security aspects</a:t>
            </a:r>
            <a:endParaRPr sz="1050"/>
          </a:p>
        </p:txBody>
      </p:sp>
      <p:sp>
        <p:nvSpPr>
          <p:cNvPr id="122" name="Shape 122"/>
          <p:cNvSpPr/>
          <p:nvPr/>
        </p:nvSpPr>
        <p:spPr>
          <a:xfrm rot="10800000">
            <a:off x="5739337" y="4259136"/>
            <a:ext cx="689226" cy="155329"/>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637538" y="1877166"/>
            <a:ext cx="5046030" cy="3564215"/>
          </a:xfrm>
          <a:prstGeom prst="rect">
            <a:avLst/>
          </a:prstGeom>
          <a:noFill/>
          <a:ln>
            <a:noFill/>
          </a:ln>
        </p:spPr>
      </p:pic>
    </p:spTree>
    <p:extLst>
      <p:ext uri="{BB962C8B-B14F-4D97-AF65-F5344CB8AC3E}">
        <p14:creationId xmlns:p14="http://schemas.microsoft.com/office/powerpoint/2010/main" val="353851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p:nvPr/>
        </p:nvSpPr>
        <p:spPr>
          <a:xfrm>
            <a:off x="1198604" y="1411459"/>
            <a:ext cx="6522940" cy="397031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600"/>
              <a:buFont typeface="Noto Sans Symbols"/>
              <a:buChar char="❑"/>
            </a:pPr>
            <a:r>
              <a:rPr lang="en-US" sz="3600">
                <a:solidFill>
                  <a:schemeClr val="dk1"/>
                </a:solidFill>
                <a:latin typeface="Georgia"/>
                <a:ea typeface="Georgia"/>
                <a:cs typeface="Georgia"/>
                <a:sym typeface="Georgia"/>
              </a:rPr>
              <a:t>Background</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System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Proof of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Deployment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Some thinking on this paper</a:t>
            </a:r>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p:txBody>
      </p:sp>
      <p:sp>
        <p:nvSpPr>
          <p:cNvPr id="44" name="Shape 44"/>
          <p:cNvSpPr txBox="1"/>
          <p:nvPr/>
        </p:nvSpPr>
        <p:spPr>
          <a:xfrm>
            <a:off x="8544774" y="6261316"/>
            <a:ext cx="31290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2</a:t>
            </a:r>
            <a:endParaRPr sz="1800">
              <a:solidFill>
                <a:schemeClr val="lt1"/>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Goal of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29</a:t>
            </a:fld>
            <a:endParaRPr>
              <a:solidFill>
                <a:schemeClr val="dk2"/>
              </a:solidFill>
              <a:latin typeface="Arial"/>
              <a:ea typeface="Arial"/>
              <a:cs typeface="Arial"/>
              <a:sym typeface="Arial"/>
            </a:endParaRPr>
          </a:p>
        </p:txBody>
      </p:sp>
      <p:sp>
        <p:nvSpPr>
          <p:cNvPr id="130" name="Shape 130"/>
          <p:cNvSpPr txBox="1">
            <a:spLocks noGrp="1"/>
          </p:cNvSpPr>
          <p:nvPr>
            <p:ph type="body" idx="1"/>
          </p:nvPr>
        </p:nvSpPr>
        <p:spPr>
          <a:xfrm>
            <a:off x="1" y="1874976"/>
            <a:ext cx="9021158" cy="4125774"/>
          </a:xfrm>
          <a:prstGeom prst="rect">
            <a:avLst/>
          </a:prstGeom>
          <a:noFill/>
          <a:ln>
            <a:noFill/>
          </a:ln>
        </p:spPr>
        <p:txBody>
          <a:bodyPr spcFirstLastPara="1" wrap="square" lIns="68569" tIns="68569" rIns="68569" bIns="68569" anchor="t" anchorCtr="0">
            <a:noAutofit/>
          </a:bodyPr>
          <a:lstStyle/>
          <a:p>
            <a:pPr marL="457189" indent="-342891">
              <a:buClr>
                <a:schemeClr val="dk1"/>
              </a:buClr>
              <a:buSzPts val="1800"/>
            </a:pPr>
            <a:r>
              <a:rPr lang="en-US" sz="1350">
                <a:solidFill>
                  <a:schemeClr val="dk1"/>
                </a:solidFill>
                <a:latin typeface="Calibri"/>
                <a:ea typeface="Calibri"/>
                <a:cs typeface="Calibri"/>
                <a:sym typeface="Calibri"/>
              </a:rPr>
              <a:t>Inherited from Chaos , achieve consensus with low-latency and high reliability in low-power wireless networking</a:t>
            </a:r>
            <a:endParaRPr sz="1350"/>
          </a:p>
          <a:p>
            <a:pPr marL="914378" lvl="1" indent="-336542">
              <a:spcBef>
                <a:spcPts val="1600"/>
              </a:spcBef>
              <a:buClr>
                <a:schemeClr val="dk1"/>
              </a:buClr>
              <a:buSzPts val="1800"/>
            </a:pPr>
            <a:r>
              <a:rPr lang="en-US" sz="1350">
                <a:solidFill>
                  <a:schemeClr val="dk1"/>
                </a:solidFill>
                <a:latin typeface="Calibri"/>
                <a:ea typeface="Calibri"/>
                <a:cs typeface="Calibri"/>
                <a:sym typeface="Calibri"/>
              </a:rPr>
              <a:t>Provides basic primitives like dissemination, collection, aggregation</a:t>
            </a:r>
            <a:endParaRPr sz="1350"/>
          </a:p>
          <a:p>
            <a:pPr marL="914378" lvl="1" indent="-336542">
              <a:spcBef>
                <a:spcPts val="1600"/>
              </a:spcBef>
              <a:buClr>
                <a:schemeClr val="dk1"/>
              </a:buClr>
              <a:buSzPts val="1800"/>
            </a:pPr>
            <a:r>
              <a:rPr lang="en-US" sz="1350">
                <a:solidFill>
                  <a:schemeClr val="dk1"/>
                </a:solidFill>
                <a:latin typeface="Calibri"/>
                <a:ea typeface="Calibri"/>
                <a:cs typeface="Calibri"/>
                <a:sym typeface="Calibri"/>
              </a:rPr>
              <a:t>Enables network-wide agreement: Vote, 2PC, 3PC, Multi-phase protocols(Add reliability to Collect and Aggregate)</a:t>
            </a:r>
            <a:endParaRPr sz="1350"/>
          </a:p>
          <a:p>
            <a:pPr marL="914377" lvl="1" indent="-336542">
              <a:spcBef>
                <a:spcPts val="1600"/>
              </a:spcBef>
              <a:buClr>
                <a:schemeClr val="dk1"/>
              </a:buClr>
              <a:buSzPts val="1800"/>
            </a:pPr>
            <a:r>
              <a:rPr lang="en-US" sz="1350">
                <a:solidFill>
                  <a:schemeClr val="dk1"/>
                </a:solidFill>
                <a:latin typeface="Calibri"/>
                <a:ea typeface="Calibri"/>
                <a:cs typeface="Calibri"/>
                <a:sym typeface="Calibri"/>
              </a:rPr>
              <a:t>Maintain consistent membership group: Join, leave</a:t>
            </a:r>
            <a:endParaRPr sz="1350">
              <a:solidFill>
                <a:schemeClr val="dk1"/>
              </a:solidFill>
              <a:latin typeface="Calibri"/>
              <a:ea typeface="Calibri"/>
              <a:cs typeface="Calibri"/>
              <a:sym typeface="Calibri"/>
            </a:endParaRPr>
          </a:p>
          <a:p>
            <a:pPr marL="457189" indent="-342891">
              <a:buClr>
                <a:schemeClr val="dk1"/>
              </a:buClr>
              <a:buSzPts val="1800"/>
            </a:pPr>
            <a:r>
              <a:rPr lang="en-US" sz="1350">
                <a:solidFill>
                  <a:schemeClr val="dk1"/>
                </a:solidFill>
                <a:latin typeface="Calibri"/>
                <a:ea typeface="Calibri"/>
                <a:cs typeface="Calibri"/>
                <a:sym typeface="Calibri"/>
              </a:rPr>
              <a:t>Synchrotron: a robust lower layer of A</a:t>
            </a:r>
            <a:r>
              <a:rPr lang="en-US" sz="1350" baseline="30000">
                <a:solidFill>
                  <a:schemeClr val="dk1"/>
                </a:solidFill>
                <a:latin typeface="Calibri"/>
                <a:ea typeface="Calibri"/>
                <a:cs typeface="Calibri"/>
                <a:sym typeface="Calibri"/>
              </a:rPr>
              <a:t>2 </a:t>
            </a:r>
            <a:endParaRPr sz="1350"/>
          </a:p>
          <a:p>
            <a:pPr marL="914378" lvl="1" indent="-336542">
              <a:spcBef>
                <a:spcPts val="1600"/>
              </a:spcBef>
              <a:buClr>
                <a:schemeClr val="dk1"/>
              </a:buClr>
              <a:buSzPts val="1800"/>
            </a:pPr>
            <a:r>
              <a:rPr lang="en-US" sz="1350">
                <a:solidFill>
                  <a:schemeClr val="dk1"/>
                </a:solidFill>
                <a:latin typeface="Calibri"/>
                <a:ea typeface="Calibri"/>
                <a:cs typeface="Calibri"/>
                <a:sym typeface="Calibri"/>
              </a:rPr>
              <a:t>Handle packets transmissions and receptions</a:t>
            </a:r>
            <a:endParaRPr sz="1350"/>
          </a:p>
          <a:p>
            <a:pPr marL="914378" lvl="1" indent="-336542">
              <a:spcBef>
                <a:spcPts val="1600"/>
              </a:spcBef>
              <a:buClr>
                <a:schemeClr val="dk1"/>
              </a:buClr>
              <a:buSzPts val="1800"/>
            </a:pPr>
            <a:r>
              <a:rPr lang="en-US" sz="1350">
                <a:solidFill>
                  <a:schemeClr val="dk1"/>
                </a:solidFill>
                <a:latin typeface="Calibri"/>
                <a:ea typeface="Calibri"/>
                <a:cs typeface="Calibri"/>
                <a:sym typeface="Calibri"/>
              </a:rPr>
              <a:t>Use </a:t>
            </a:r>
            <a:r>
              <a:rPr lang="en-US" sz="1350" u="sng">
                <a:solidFill>
                  <a:schemeClr val="dk1"/>
                </a:solidFill>
                <a:latin typeface="Calibri"/>
                <a:ea typeface="Calibri"/>
                <a:cs typeface="Calibri"/>
                <a:sym typeface="Calibri"/>
              </a:rPr>
              <a:t>VHT</a:t>
            </a:r>
            <a:r>
              <a:rPr lang="en-US" sz="1350">
                <a:solidFill>
                  <a:schemeClr val="dk1"/>
                </a:solidFill>
                <a:latin typeface="Calibri"/>
                <a:ea typeface="Calibri"/>
                <a:cs typeface="Calibri"/>
                <a:sym typeface="Calibri"/>
              </a:rPr>
              <a:t> achieve network synchronization</a:t>
            </a:r>
            <a:endParaRPr sz="1350"/>
          </a:p>
          <a:p>
            <a:pPr marL="914378" lvl="1" indent="-336542">
              <a:spcBef>
                <a:spcPts val="1600"/>
              </a:spcBef>
              <a:buClr>
                <a:schemeClr val="dk1"/>
              </a:buClr>
              <a:buSzPts val="1800"/>
            </a:pPr>
            <a:r>
              <a:rPr lang="en-US" sz="1350">
                <a:solidFill>
                  <a:schemeClr val="dk1"/>
                </a:solidFill>
                <a:latin typeface="Calibri"/>
                <a:ea typeface="Calibri"/>
                <a:cs typeface="Calibri"/>
                <a:sym typeface="Calibri"/>
              </a:rPr>
              <a:t>Frequency agility: Synchrotron transmit in each time slot on a different frequency, and use multiple channels in parallel</a:t>
            </a:r>
            <a:endParaRPr sz="1350"/>
          </a:p>
          <a:p>
            <a:pPr marL="914378" lvl="1" indent="-336542">
              <a:spcBef>
                <a:spcPts val="1600"/>
              </a:spcBef>
              <a:buClr>
                <a:schemeClr val="dk1"/>
              </a:buClr>
              <a:buSzPts val="1800"/>
            </a:pPr>
            <a:r>
              <a:rPr lang="en-US" sz="1350">
                <a:solidFill>
                  <a:schemeClr val="dk1"/>
                </a:solidFill>
                <a:latin typeface="Calibri"/>
                <a:ea typeface="Calibri"/>
                <a:cs typeface="Calibri"/>
                <a:sym typeface="Calibri"/>
              </a:rPr>
              <a:t>Security aspect: avoid corrupted packets(</a:t>
            </a:r>
            <a:r>
              <a:rPr lang="en-US" sz="1350" u="sng">
                <a:solidFill>
                  <a:schemeClr val="dk1"/>
                </a:solidFill>
                <a:latin typeface="Calibri"/>
                <a:ea typeface="Calibri"/>
                <a:cs typeface="Calibri"/>
                <a:sym typeface="Calibri"/>
              </a:rPr>
              <a:t>CRC collisions</a:t>
            </a:r>
            <a:r>
              <a:rPr lang="en-US" sz="1350">
                <a:solidFill>
                  <a:schemeClr val="dk1"/>
                </a:solidFill>
                <a:latin typeface="Calibri"/>
                <a:ea typeface="Calibri"/>
                <a:cs typeface="Calibri"/>
                <a:sym typeface="Calibri"/>
              </a:rPr>
              <a:t>) to propagate</a:t>
            </a:r>
            <a:endParaRPr sz="1350"/>
          </a:p>
          <a:p>
            <a:pPr marL="596885" lvl="1" indent="0">
              <a:lnSpc>
                <a:spcPct val="70000"/>
              </a:lnSpc>
              <a:spcBef>
                <a:spcPts val="1600"/>
              </a:spcBef>
              <a:buClr>
                <a:schemeClr val="dk1"/>
              </a:buClr>
              <a:buSzPts val="1400"/>
              <a:buNone/>
            </a:pPr>
            <a:endParaRPr sz="1395">
              <a:solidFill>
                <a:schemeClr val="dk1"/>
              </a:solidFill>
              <a:latin typeface="Calibri"/>
              <a:ea typeface="Calibri"/>
              <a:cs typeface="Calibri"/>
              <a:sym typeface="Calibri"/>
            </a:endParaRPr>
          </a:p>
        </p:txBody>
      </p:sp>
      <p:sp>
        <p:nvSpPr>
          <p:cNvPr id="131" name="Shape 131"/>
          <p:cNvSpPr/>
          <p:nvPr/>
        </p:nvSpPr>
        <p:spPr>
          <a:xfrm rot="-763589">
            <a:off x="4162145" y="4067217"/>
            <a:ext cx="1336945" cy="13034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2" name="Shape 132"/>
          <p:cNvSpPr/>
          <p:nvPr/>
        </p:nvSpPr>
        <p:spPr>
          <a:xfrm>
            <a:off x="5632050" y="3497407"/>
            <a:ext cx="3200400" cy="774675"/>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VHT: a virtual high-definition timer, allows Synchrotron to maintain tight synchronization over long periods of network inactivity</a:t>
            </a:r>
            <a:endParaRPr sz="1050"/>
          </a:p>
          <a:p>
            <a:endParaRPr sz="1050">
              <a:solidFill>
                <a:schemeClr val="dk1"/>
              </a:solidFill>
              <a:latin typeface="Calibri"/>
              <a:ea typeface="Calibri"/>
              <a:cs typeface="Calibri"/>
              <a:sym typeface="Calibri"/>
            </a:endParaRPr>
          </a:p>
        </p:txBody>
      </p:sp>
      <p:sp>
        <p:nvSpPr>
          <p:cNvPr id="133" name="Shape 133"/>
          <p:cNvSpPr/>
          <p:nvPr/>
        </p:nvSpPr>
        <p:spPr>
          <a:xfrm>
            <a:off x="6650363" y="5039794"/>
            <a:ext cx="1968975" cy="572625"/>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Corrupt bytes in the packet that accidentally assemble a correct checksum</a:t>
            </a:r>
            <a:endParaRPr sz="1050"/>
          </a:p>
          <a:p>
            <a:endParaRPr sz="1050">
              <a:solidFill>
                <a:schemeClr val="dk1"/>
              </a:solidFill>
              <a:latin typeface="Calibri"/>
              <a:ea typeface="Calibri"/>
              <a:cs typeface="Calibri"/>
              <a:sym typeface="Calibri"/>
            </a:endParaRPr>
          </a:p>
        </p:txBody>
      </p:sp>
      <p:sp>
        <p:nvSpPr>
          <p:cNvPr id="134" name="Shape 134"/>
          <p:cNvSpPr/>
          <p:nvPr/>
        </p:nvSpPr>
        <p:spPr>
          <a:xfrm rot="-763933">
            <a:off x="5838044" y="5204712"/>
            <a:ext cx="721773" cy="119267"/>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60066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Operations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30</a:t>
            </a:fld>
            <a:endParaRPr>
              <a:solidFill>
                <a:schemeClr val="dk2"/>
              </a:solidFill>
              <a:latin typeface="Arial"/>
              <a:ea typeface="Arial"/>
              <a:cs typeface="Arial"/>
              <a:sym typeface="Arial"/>
            </a:endParaRPr>
          </a:p>
        </p:txBody>
      </p:sp>
      <p:sp>
        <p:nvSpPr>
          <p:cNvPr id="141" name="Shape 141"/>
          <p:cNvSpPr txBox="1">
            <a:spLocks noGrp="1"/>
          </p:cNvSpPr>
          <p:nvPr>
            <p:ph type="body" idx="1"/>
          </p:nvPr>
        </p:nvSpPr>
        <p:spPr>
          <a:xfrm>
            <a:off x="1" y="1874976"/>
            <a:ext cx="6289987" cy="4125774"/>
          </a:xfrm>
          <a:prstGeom prst="rect">
            <a:avLst/>
          </a:prstGeom>
          <a:noFill/>
          <a:ln>
            <a:noFill/>
          </a:ln>
        </p:spPr>
        <p:txBody>
          <a:bodyPr spcFirstLastPara="1" wrap="square" lIns="68569" tIns="68569" rIns="68569" bIns="68569" anchor="t" anchorCtr="0">
            <a:noAutofit/>
          </a:bodyPr>
          <a:lstStyle/>
          <a:p>
            <a:pPr marL="457189" indent="-342891">
              <a:lnSpc>
                <a:spcPct val="90000"/>
              </a:lnSpc>
              <a:buClr>
                <a:schemeClr val="dk1"/>
              </a:buClr>
              <a:buSzPts val="1800"/>
            </a:pPr>
            <a:r>
              <a:rPr lang="en-US" sz="2100">
                <a:solidFill>
                  <a:schemeClr val="dk1"/>
                </a:solidFill>
                <a:latin typeface="Calibri"/>
                <a:ea typeface="Calibri"/>
                <a:cs typeface="Calibri"/>
                <a:sym typeface="Calibri"/>
              </a:rPr>
              <a:t>Overview: Round and Slot </a:t>
            </a:r>
            <a:endParaRPr/>
          </a:p>
        </p:txBody>
      </p:sp>
      <p:pic>
        <p:nvPicPr>
          <p:cNvPr id="142" name="Shape 142"/>
          <p:cNvPicPr preferRelativeResize="0"/>
          <p:nvPr/>
        </p:nvPicPr>
        <p:blipFill rotWithShape="1">
          <a:blip r:embed="rId3">
            <a:alphaModFix/>
          </a:blip>
          <a:srcRect/>
          <a:stretch/>
        </p:blipFill>
        <p:spPr>
          <a:xfrm>
            <a:off x="311700" y="2242444"/>
            <a:ext cx="5978288" cy="3278024"/>
          </a:xfrm>
          <a:prstGeom prst="rect">
            <a:avLst/>
          </a:prstGeom>
          <a:noFill/>
          <a:ln>
            <a:noFill/>
          </a:ln>
        </p:spPr>
      </p:pic>
      <p:sp>
        <p:nvSpPr>
          <p:cNvPr id="143" name="Shape 143"/>
          <p:cNvSpPr txBox="1"/>
          <p:nvPr/>
        </p:nvSpPr>
        <p:spPr>
          <a:xfrm>
            <a:off x="6222206" y="1874975"/>
            <a:ext cx="2430173" cy="3718581"/>
          </a:xfrm>
          <a:prstGeom prst="rect">
            <a:avLst/>
          </a:prstGeom>
          <a:noFill/>
          <a:ln>
            <a:noFill/>
          </a:ln>
        </p:spPr>
        <p:txBody>
          <a:bodyPr spcFirstLastPara="1" wrap="square" lIns="68569" tIns="68569" rIns="68569" bIns="68569" anchor="t" anchorCtr="0">
            <a:noAutofit/>
          </a:bodyPr>
          <a:lstStyle/>
          <a:p>
            <a:pPr marL="457189" indent="-342891">
              <a:lnSpc>
                <a:spcPct val="80000"/>
              </a:lnSpc>
              <a:buClr>
                <a:schemeClr val="dk1"/>
              </a:buClr>
              <a:buSzPts val="1800"/>
              <a:buFont typeface="Arial"/>
              <a:buChar char="●"/>
            </a:pPr>
            <a:r>
              <a:rPr lang="en-US" sz="1943">
                <a:solidFill>
                  <a:schemeClr val="dk1"/>
                </a:solidFill>
                <a:latin typeface="Calibri"/>
                <a:ea typeface="Calibri"/>
                <a:cs typeface="Calibri"/>
                <a:sym typeface="Calibri"/>
              </a:rPr>
              <a:t>One operation</a:t>
            </a:r>
            <a:endParaRPr sz="1050"/>
          </a:p>
          <a:p>
            <a:pPr marL="914378" lvl="1" indent="-317492">
              <a:lnSpc>
                <a:spcPct val="80000"/>
              </a:lnSpc>
              <a:spcBef>
                <a:spcPts val="1600"/>
              </a:spcBef>
              <a:buClr>
                <a:schemeClr val="dk1"/>
              </a:buClr>
              <a:buSzPts val="1400"/>
              <a:buFont typeface="Arial"/>
              <a:buChar char="○"/>
            </a:pPr>
            <a:r>
              <a:rPr lang="en-US" sz="1665">
                <a:solidFill>
                  <a:schemeClr val="dk1"/>
                </a:solidFill>
                <a:latin typeface="Calibri"/>
                <a:ea typeface="Calibri"/>
                <a:cs typeface="Calibri"/>
                <a:sym typeface="Calibri"/>
              </a:rPr>
              <a:t>One round with multiple slots</a:t>
            </a:r>
            <a:endParaRPr sz="1050"/>
          </a:p>
          <a:p>
            <a:pPr marL="596885" lvl="1">
              <a:lnSpc>
                <a:spcPct val="80000"/>
              </a:lnSpc>
              <a:spcBef>
                <a:spcPts val="1600"/>
              </a:spcBef>
              <a:buClr>
                <a:schemeClr val="dk1"/>
              </a:buClr>
              <a:buSzPts val="1400"/>
            </a:pPr>
            <a:endParaRPr sz="1665">
              <a:solidFill>
                <a:schemeClr val="dk1"/>
              </a:solidFill>
              <a:latin typeface="Calibri"/>
              <a:ea typeface="Calibri"/>
              <a:cs typeface="Calibri"/>
              <a:sym typeface="Calibri"/>
            </a:endParaRPr>
          </a:p>
          <a:p>
            <a:pPr marL="457189" indent="-342891">
              <a:lnSpc>
                <a:spcPct val="80000"/>
              </a:lnSpc>
              <a:buClr>
                <a:schemeClr val="dk1"/>
              </a:buClr>
              <a:buSzPts val="1800"/>
              <a:buFont typeface="Arial"/>
              <a:buChar char="●"/>
            </a:pPr>
            <a:r>
              <a:rPr lang="en-US" sz="1943">
                <a:solidFill>
                  <a:schemeClr val="dk1"/>
                </a:solidFill>
                <a:latin typeface="Calibri"/>
                <a:ea typeface="Calibri"/>
                <a:cs typeface="Calibri"/>
                <a:sym typeface="Calibri"/>
              </a:rPr>
              <a:t>Handles: time-slotted operation</a:t>
            </a:r>
            <a:endParaRPr sz="1050"/>
          </a:p>
          <a:p>
            <a:pPr marL="914378" lvl="1" indent="-317492">
              <a:lnSpc>
                <a:spcPct val="80000"/>
              </a:lnSpc>
              <a:spcBef>
                <a:spcPts val="1600"/>
              </a:spcBef>
              <a:buClr>
                <a:schemeClr val="dk1"/>
              </a:buClr>
              <a:buSzPts val="1400"/>
              <a:buFont typeface="Arial"/>
              <a:buChar char="○"/>
            </a:pPr>
            <a:r>
              <a:rPr lang="en-US" sz="1665">
                <a:solidFill>
                  <a:schemeClr val="dk1"/>
                </a:solidFill>
                <a:latin typeface="Calibri"/>
                <a:ea typeface="Calibri"/>
                <a:cs typeface="Calibri"/>
                <a:sym typeface="Calibri"/>
              </a:rPr>
              <a:t>Consensus</a:t>
            </a:r>
            <a:endParaRPr sz="1050"/>
          </a:p>
          <a:p>
            <a:pPr marL="914378" lvl="1" indent="-317492">
              <a:lnSpc>
                <a:spcPct val="80000"/>
              </a:lnSpc>
              <a:spcBef>
                <a:spcPts val="1600"/>
              </a:spcBef>
              <a:buClr>
                <a:schemeClr val="dk1"/>
              </a:buClr>
              <a:buSzPts val="1400"/>
              <a:buFont typeface="Arial"/>
              <a:buChar char="○"/>
            </a:pPr>
            <a:r>
              <a:rPr lang="en-US" sz="1665">
                <a:solidFill>
                  <a:schemeClr val="dk1"/>
                </a:solidFill>
                <a:latin typeface="Calibri"/>
                <a:ea typeface="Calibri"/>
                <a:cs typeface="Calibri"/>
                <a:sym typeface="Calibri"/>
              </a:rPr>
              <a:t>Dissemination</a:t>
            </a:r>
            <a:endParaRPr sz="1050"/>
          </a:p>
          <a:p>
            <a:pPr marL="914378" lvl="1" indent="-317492">
              <a:lnSpc>
                <a:spcPct val="80000"/>
              </a:lnSpc>
              <a:spcBef>
                <a:spcPts val="1600"/>
              </a:spcBef>
              <a:buClr>
                <a:schemeClr val="dk1"/>
              </a:buClr>
              <a:buSzPts val="1400"/>
              <a:buFont typeface="Arial"/>
              <a:buChar char="○"/>
            </a:pPr>
            <a:r>
              <a:rPr lang="en-US" sz="1665">
                <a:solidFill>
                  <a:schemeClr val="dk1"/>
                </a:solidFill>
                <a:latin typeface="Calibri"/>
                <a:ea typeface="Calibri"/>
                <a:cs typeface="Calibri"/>
                <a:sym typeface="Calibri"/>
              </a:rPr>
              <a:t>Join, etc</a:t>
            </a:r>
            <a:endParaRPr sz="1665">
              <a:solidFill>
                <a:schemeClr val="dk1"/>
              </a:solidFill>
              <a:latin typeface="Calibri"/>
              <a:ea typeface="Calibri"/>
              <a:cs typeface="Calibri"/>
              <a:sym typeface="Calibri"/>
            </a:endParaRPr>
          </a:p>
          <a:p>
            <a:pPr marL="596885" lvl="1">
              <a:lnSpc>
                <a:spcPct val="80000"/>
              </a:lnSpc>
              <a:spcBef>
                <a:spcPts val="1600"/>
              </a:spcBef>
              <a:buClr>
                <a:schemeClr val="dk1"/>
              </a:buClr>
              <a:buSzPts val="1400"/>
            </a:pPr>
            <a:r>
              <a:rPr lang="en-US" sz="1665">
                <a:solidFill>
                  <a:schemeClr val="dk1"/>
                </a:solidFill>
                <a:latin typeface="Calibri"/>
                <a:ea typeface="Calibri"/>
                <a:cs typeface="Calibri"/>
                <a:sym typeface="Calibri"/>
              </a:rPr>
              <a:t> </a:t>
            </a:r>
            <a:endParaRPr sz="1050"/>
          </a:p>
        </p:txBody>
      </p:sp>
      <p:cxnSp>
        <p:nvCxnSpPr>
          <p:cNvPr id="144" name="Shape 144"/>
          <p:cNvCxnSpPr/>
          <p:nvPr/>
        </p:nvCxnSpPr>
        <p:spPr>
          <a:xfrm>
            <a:off x="6289988" y="1564482"/>
            <a:ext cx="0" cy="4207669"/>
          </a:xfrm>
          <a:prstGeom prst="straightConnector1">
            <a:avLst/>
          </a:prstGeom>
          <a:noFill/>
          <a:ln w="9525" cap="flat" cmpd="sng">
            <a:solidFill>
              <a:schemeClr val="accent1"/>
            </a:solidFill>
            <a:prstDash val="solid"/>
            <a:miter lim="800000"/>
            <a:headEnd type="none" w="sm" len="sm"/>
            <a:tailEnd type="none" w="sm" len="sm"/>
          </a:ln>
        </p:spPr>
      </p:cxnSp>
      <p:sp>
        <p:nvSpPr>
          <p:cNvPr id="145" name="Shape 145"/>
          <p:cNvSpPr/>
          <p:nvPr/>
        </p:nvSpPr>
        <p:spPr>
          <a:xfrm>
            <a:off x="172288" y="5500723"/>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1</a:t>
            </a: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706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31</a:t>
            </a:fld>
            <a:endParaRPr>
              <a:solidFill>
                <a:schemeClr val="dk2"/>
              </a:solidFill>
              <a:latin typeface="Arial"/>
              <a:ea typeface="Arial"/>
              <a:cs typeface="Arial"/>
              <a:sym typeface="Arial"/>
            </a:endParaRPr>
          </a:p>
        </p:txBody>
      </p:sp>
      <p:pic>
        <p:nvPicPr>
          <p:cNvPr id="152" name="Shape 152"/>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153" name="Shape 153"/>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154" name="Shape 154"/>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155" name="Shape 155"/>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156" name="Shape 156"/>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157" name="Shape 157"/>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158" name="Shape 158"/>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159" name="Shape 159"/>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60" name="Shape 160"/>
          <p:cNvCxnSpPr>
            <a:stCxn id="158"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161" name="Shape 161"/>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162" name="Shape 162"/>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163" name="Shape 163"/>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164" name="Shape 164"/>
          <p:cNvSpPr/>
          <p:nvPr/>
        </p:nvSpPr>
        <p:spPr>
          <a:xfrm>
            <a:off x="2043112" y="2007394"/>
            <a:ext cx="614363" cy="1942793"/>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65" name="Shape 165"/>
          <p:cNvSpPr/>
          <p:nvPr/>
        </p:nvSpPr>
        <p:spPr>
          <a:xfrm>
            <a:off x="2760530" y="199387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66" name="Shape 166"/>
          <p:cNvSpPr/>
          <p:nvPr/>
        </p:nvSpPr>
        <p:spPr>
          <a:xfrm>
            <a:off x="3459775"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67" name="Shape 167"/>
          <p:cNvSpPr/>
          <p:nvPr/>
        </p:nvSpPr>
        <p:spPr>
          <a:xfrm>
            <a:off x="4142669"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68" name="Shape 168"/>
          <p:cNvSpPr/>
          <p:nvPr/>
        </p:nvSpPr>
        <p:spPr>
          <a:xfrm>
            <a:off x="4825564"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69" name="Shape 169"/>
          <p:cNvSpPr/>
          <p:nvPr/>
        </p:nvSpPr>
        <p:spPr>
          <a:xfrm>
            <a:off x="5518035" y="2017233"/>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0" name="Shape 170"/>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1" name="Shape 171"/>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9843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32</a:t>
            </a:fld>
            <a:endParaRPr>
              <a:solidFill>
                <a:schemeClr val="dk2"/>
              </a:solidFill>
              <a:latin typeface="Arial"/>
              <a:ea typeface="Arial"/>
              <a:cs typeface="Arial"/>
              <a:sym typeface="Arial"/>
            </a:endParaRPr>
          </a:p>
        </p:txBody>
      </p:sp>
      <p:pic>
        <p:nvPicPr>
          <p:cNvPr id="178" name="Shape 178"/>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179" name="Shape 179"/>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180" name="Shape 180"/>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181" name="Shape 181"/>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182" name="Shape 182"/>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183" name="Shape 183"/>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184" name="Shape 184"/>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185" name="Shape 185"/>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86" name="Shape 186"/>
          <p:cNvCxnSpPr>
            <a:stCxn id="184"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187" name="Shape 187"/>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188" name="Shape 188"/>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189" name="Shape 189"/>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190" name="Shape 190"/>
          <p:cNvSpPr/>
          <p:nvPr/>
        </p:nvSpPr>
        <p:spPr>
          <a:xfrm>
            <a:off x="2760530" y="199387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1" name="Shape 191"/>
          <p:cNvSpPr/>
          <p:nvPr/>
        </p:nvSpPr>
        <p:spPr>
          <a:xfrm>
            <a:off x="3459775"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2" name="Shape 192"/>
          <p:cNvSpPr/>
          <p:nvPr/>
        </p:nvSpPr>
        <p:spPr>
          <a:xfrm>
            <a:off x="4142669"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3" name="Shape 193"/>
          <p:cNvSpPr/>
          <p:nvPr/>
        </p:nvSpPr>
        <p:spPr>
          <a:xfrm>
            <a:off x="4825564"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4" name="Shape 194"/>
          <p:cNvSpPr/>
          <p:nvPr/>
        </p:nvSpPr>
        <p:spPr>
          <a:xfrm>
            <a:off x="5518035" y="2017233"/>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5" name="Shape 195"/>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6" name="Shape 196"/>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1388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33</a:t>
            </a:fld>
            <a:endParaRPr>
              <a:solidFill>
                <a:schemeClr val="dk2"/>
              </a:solidFill>
              <a:latin typeface="Arial"/>
              <a:ea typeface="Arial"/>
              <a:cs typeface="Arial"/>
              <a:sym typeface="Arial"/>
            </a:endParaRPr>
          </a:p>
        </p:txBody>
      </p:sp>
      <p:pic>
        <p:nvPicPr>
          <p:cNvPr id="203" name="Shape 203"/>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204" name="Shape 204"/>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205" name="Shape 205"/>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206" name="Shape 206"/>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207" name="Shape 207"/>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208" name="Shape 208"/>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209" name="Shape 209"/>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210" name="Shape 210"/>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11" name="Shape 211"/>
          <p:cNvCxnSpPr>
            <a:stCxn id="209"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212" name="Shape 212"/>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213" name="Shape 213"/>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214" name="Shape 214"/>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215" name="Shape 215"/>
          <p:cNvSpPr/>
          <p:nvPr/>
        </p:nvSpPr>
        <p:spPr>
          <a:xfrm>
            <a:off x="3459775"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16" name="Shape 216"/>
          <p:cNvSpPr/>
          <p:nvPr/>
        </p:nvSpPr>
        <p:spPr>
          <a:xfrm>
            <a:off x="4142669"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17" name="Shape 217"/>
          <p:cNvSpPr/>
          <p:nvPr/>
        </p:nvSpPr>
        <p:spPr>
          <a:xfrm>
            <a:off x="4825564"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18" name="Shape 218"/>
          <p:cNvSpPr/>
          <p:nvPr/>
        </p:nvSpPr>
        <p:spPr>
          <a:xfrm>
            <a:off x="5518035" y="2017233"/>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19" name="Shape 219"/>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20" name="Shape 220"/>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6275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34</a:t>
            </a:fld>
            <a:endParaRPr>
              <a:solidFill>
                <a:schemeClr val="dk2"/>
              </a:solidFill>
              <a:latin typeface="Arial"/>
              <a:ea typeface="Arial"/>
              <a:cs typeface="Arial"/>
              <a:sym typeface="Arial"/>
            </a:endParaRPr>
          </a:p>
        </p:txBody>
      </p:sp>
      <p:pic>
        <p:nvPicPr>
          <p:cNvPr id="227" name="Shape 227"/>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228" name="Shape 228"/>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229" name="Shape 229"/>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230" name="Shape 230"/>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231" name="Shape 231"/>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232" name="Shape 232"/>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233" name="Shape 233"/>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234" name="Shape 234"/>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35" name="Shape 235"/>
          <p:cNvCxnSpPr>
            <a:stCxn id="233"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236" name="Shape 236"/>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237" name="Shape 237"/>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238" name="Shape 238"/>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239" name="Shape 239"/>
          <p:cNvSpPr/>
          <p:nvPr/>
        </p:nvSpPr>
        <p:spPr>
          <a:xfrm>
            <a:off x="4142669"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0" name="Shape 240"/>
          <p:cNvSpPr/>
          <p:nvPr/>
        </p:nvSpPr>
        <p:spPr>
          <a:xfrm>
            <a:off x="4825564"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1" name="Shape 241"/>
          <p:cNvSpPr/>
          <p:nvPr/>
        </p:nvSpPr>
        <p:spPr>
          <a:xfrm>
            <a:off x="5518035" y="2017233"/>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2" name="Shape 242"/>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3" name="Shape 243"/>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4671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35</a:t>
            </a:fld>
            <a:endParaRPr>
              <a:solidFill>
                <a:schemeClr val="dk2"/>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251" name="Shape 251"/>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252" name="Shape 252"/>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253" name="Shape 253"/>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254" name="Shape 254"/>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255" name="Shape 255"/>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256" name="Shape 256"/>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257" name="Shape 257"/>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58" name="Shape 258"/>
          <p:cNvCxnSpPr>
            <a:stCxn id="256"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259" name="Shape 259"/>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260" name="Shape 260"/>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261" name="Shape 261"/>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262" name="Shape 262"/>
          <p:cNvSpPr/>
          <p:nvPr/>
        </p:nvSpPr>
        <p:spPr>
          <a:xfrm>
            <a:off x="4825564" y="200063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63" name="Shape 263"/>
          <p:cNvSpPr/>
          <p:nvPr/>
        </p:nvSpPr>
        <p:spPr>
          <a:xfrm>
            <a:off x="5518035" y="2017233"/>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64" name="Shape 264"/>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65" name="Shape 265"/>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5397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36</a:t>
            </a:fld>
            <a:endParaRPr>
              <a:solidFill>
                <a:schemeClr val="dk2"/>
              </a:solidFill>
              <a:latin typeface="Arial"/>
              <a:ea typeface="Arial"/>
              <a:cs typeface="Arial"/>
              <a:sym typeface="Arial"/>
            </a:endParaRPr>
          </a:p>
        </p:txBody>
      </p:sp>
      <p:pic>
        <p:nvPicPr>
          <p:cNvPr id="272" name="Shape 272"/>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273" name="Shape 273"/>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274" name="Shape 274"/>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275" name="Shape 275"/>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276" name="Shape 276"/>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277" name="Shape 277"/>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278" name="Shape 278"/>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279" name="Shape 279"/>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80" name="Shape 280"/>
          <p:cNvCxnSpPr>
            <a:stCxn id="278"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281" name="Shape 281"/>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282" name="Shape 282"/>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283" name="Shape 283"/>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284" name="Shape 284"/>
          <p:cNvSpPr/>
          <p:nvPr/>
        </p:nvSpPr>
        <p:spPr>
          <a:xfrm>
            <a:off x="5518035" y="2017233"/>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85" name="Shape 285"/>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86" name="Shape 286"/>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15734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37</a:t>
            </a:fld>
            <a:endParaRPr>
              <a:solidFill>
                <a:schemeClr val="dk2"/>
              </a:solidFill>
              <a:latin typeface="Arial"/>
              <a:ea typeface="Arial"/>
              <a:cs typeface="Arial"/>
              <a:sym typeface="Arial"/>
            </a:endParaRPr>
          </a:p>
        </p:txBody>
      </p:sp>
      <p:pic>
        <p:nvPicPr>
          <p:cNvPr id="293" name="Shape 293"/>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294" name="Shape 294"/>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295" name="Shape 295"/>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296" name="Shape 296"/>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297" name="Shape 297"/>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298" name="Shape 298"/>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299" name="Shape 299"/>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300" name="Shape 300"/>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1" name="Shape 301"/>
          <p:cNvCxnSpPr>
            <a:stCxn id="299"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302" name="Shape 302"/>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303" name="Shape 303"/>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304" name="Shape 304"/>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305" name="Shape 305"/>
          <p:cNvSpPr/>
          <p:nvPr/>
        </p:nvSpPr>
        <p:spPr>
          <a:xfrm>
            <a:off x="6210506" y="2018148"/>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06" name="Shape 306"/>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75131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312" name="Shape 312"/>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38</a:t>
            </a:fld>
            <a:endParaRPr>
              <a:solidFill>
                <a:schemeClr val="dk2"/>
              </a:solidFill>
              <a:latin typeface="Arial"/>
              <a:ea typeface="Arial"/>
              <a:cs typeface="Arial"/>
              <a:sym typeface="Arial"/>
            </a:endParaRPr>
          </a:p>
        </p:txBody>
      </p:sp>
      <p:pic>
        <p:nvPicPr>
          <p:cNvPr id="313" name="Shape 313"/>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314" name="Shape 314"/>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315" name="Shape 315"/>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316" name="Shape 316"/>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317" name="Shape 317"/>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318" name="Shape 318"/>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319" name="Shape 319"/>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320" name="Shape 320"/>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21" name="Shape 321"/>
          <p:cNvCxnSpPr>
            <a:stCxn id="319"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322" name="Shape 322"/>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323" name="Shape 323"/>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324" name="Shape 324"/>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
        <p:nvSpPr>
          <p:cNvPr id="325" name="Shape 325"/>
          <p:cNvSpPr/>
          <p:nvPr/>
        </p:nvSpPr>
        <p:spPr>
          <a:xfrm>
            <a:off x="6927924" y="201723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016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Global trends in Renewable energy and urbanization</a:t>
            </a:r>
            <a:endParaRPr sz="4400" b="0" i="0" u="none" strike="noStrike" cap="none">
              <a:solidFill>
                <a:schemeClr val="dk1"/>
              </a:solidFill>
              <a:latin typeface="Times New Roman"/>
              <a:ea typeface="Times New Roman"/>
              <a:cs typeface="Times New Roman"/>
              <a:sym typeface="Times New Roman"/>
            </a:endParaRPr>
          </a:p>
        </p:txBody>
      </p:sp>
      <p:grpSp>
        <p:nvGrpSpPr>
          <p:cNvPr id="50" name="Shape 50"/>
          <p:cNvGrpSpPr/>
          <p:nvPr/>
        </p:nvGrpSpPr>
        <p:grpSpPr>
          <a:xfrm>
            <a:off x="356286" y="1952624"/>
            <a:ext cx="3282780" cy="2908076"/>
            <a:chOff x="356286" y="1445995"/>
            <a:chExt cx="3282780" cy="2908076"/>
          </a:xfrm>
        </p:grpSpPr>
        <p:pic>
          <p:nvPicPr>
            <p:cNvPr id="51" name="Shape 51"/>
            <p:cNvPicPr preferRelativeResize="0"/>
            <p:nvPr/>
          </p:nvPicPr>
          <p:blipFill rotWithShape="1">
            <a:blip r:embed="rId3">
              <a:alphaModFix/>
            </a:blip>
            <a:srcRect/>
            <a:stretch/>
          </p:blipFill>
          <p:spPr>
            <a:xfrm>
              <a:off x="356286" y="1445995"/>
              <a:ext cx="3282780" cy="2316996"/>
            </a:xfrm>
            <a:prstGeom prst="rect">
              <a:avLst/>
            </a:prstGeom>
            <a:noFill/>
            <a:ln>
              <a:noFill/>
            </a:ln>
          </p:spPr>
        </p:pic>
        <p:sp>
          <p:nvSpPr>
            <p:cNvPr id="52" name="Shape 52"/>
            <p:cNvSpPr txBox="1"/>
            <p:nvPr/>
          </p:nvSpPr>
          <p:spPr>
            <a:xfrm>
              <a:off x="381000" y="3707740"/>
              <a:ext cx="325806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Renewable energy investment in Sub-Saharan Africa</a:t>
              </a:r>
              <a:endParaRPr sz="1800">
                <a:solidFill>
                  <a:schemeClr val="dk1"/>
                </a:solidFill>
                <a:latin typeface="Georgia"/>
                <a:ea typeface="Georgia"/>
                <a:cs typeface="Georgia"/>
                <a:sym typeface="Georgia"/>
              </a:endParaRPr>
            </a:p>
          </p:txBody>
        </p:sp>
      </p:grpSp>
      <p:pic>
        <p:nvPicPr>
          <p:cNvPr id="53" name="Shape 53"/>
          <p:cNvPicPr preferRelativeResize="0"/>
          <p:nvPr/>
        </p:nvPicPr>
        <p:blipFill rotWithShape="1">
          <a:blip r:embed="rId4">
            <a:alphaModFix/>
          </a:blip>
          <a:srcRect/>
          <a:stretch/>
        </p:blipFill>
        <p:spPr>
          <a:xfrm>
            <a:off x="4100384" y="2236573"/>
            <a:ext cx="4586416" cy="1928083"/>
          </a:xfrm>
          <a:prstGeom prst="rect">
            <a:avLst/>
          </a:prstGeom>
          <a:noFill/>
          <a:ln>
            <a:noFill/>
          </a:ln>
        </p:spPr>
      </p:pic>
      <p:sp>
        <p:nvSpPr>
          <p:cNvPr id="54" name="Shape 54"/>
          <p:cNvSpPr txBox="1"/>
          <p:nvPr/>
        </p:nvSpPr>
        <p:spPr>
          <a:xfrm>
            <a:off x="4533900" y="4214369"/>
            <a:ext cx="32580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Global urbanization trend</a:t>
            </a:r>
            <a:endParaRPr sz="1800">
              <a:solidFill>
                <a:schemeClr val="dk1"/>
              </a:solidFill>
              <a:latin typeface="Georgia"/>
              <a:ea typeface="Georgia"/>
              <a:cs typeface="Georgia"/>
              <a:sym typeface="Georgia"/>
            </a:endParaRPr>
          </a:p>
        </p:txBody>
      </p:sp>
      <p:sp>
        <p:nvSpPr>
          <p:cNvPr id="55" name="Shape 55"/>
          <p:cNvSpPr txBox="1"/>
          <p:nvPr/>
        </p:nvSpPr>
        <p:spPr>
          <a:xfrm>
            <a:off x="8544774" y="6261316"/>
            <a:ext cx="3113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3</a:t>
            </a:r>
            <a:endParaRPr sz="1800">
              <a:solidFill>
                <a:schemeClr val="lt1"/>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Consensus in A</a:t>
            </a:r>
            <a:r>
              <a:rPr lang="en-US" sz="3300" baseline="30000">
                <a:solidFill>
                  <a:schemeClr val="dk1"/>
                </a:solidFill>
                <a:latin typeface="Calibri"/>
                <a:ea typeface="Calibri"/>
                <a:cs typeface="Calibri"/>
                <a:sym typeface="Calibri"/>
              </a:rPr>
              <a:t>2 </a:t>
            </a:r>
            <a:r>
              <a:rPr lang="en-US" sz="3300">
                <a:solidFill>
                  <a:schemeClr val="dk1"/>
                </a:solidFill>
                <a:latin typeface="Calibri"/>
                <a:ea typeface="Calibri"/>
                <a:cs typeface="Calibri"/>
                <a:sym typeface="Calibri"/>
              </a:rPr>
              <a:t>(2PC and 3PC )</a:t>
            </a:r>
            <a:endParaRPr sz="3300">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39</a:t>
            </a:fld>
            <a:endParaRPr>
              <a:solidFill>
                <a:schemeClr val="dk2"/>
              </a:solidFill>
              <a:latin typeface="Arial"/>
              <a:ea typeface="Arial"/>
              <a:cs typeface="Arial"/>
              <a:sym typeface="Arial"/>
            </a:endParaRPr>
          </a:p>
        </p:txBody>
      </p:sp>
      <p:pic>
        <p:nvPicPr>
          <p:cNvPr id="332" name="Shape 332"/>
          <p:cNvPicPr preferRelativeResize="0"/>
          <p:nvPr/>
        </p:nvPicPr>
        <p:blipFill rotWithShape="1">
          <a:blip r:embed="rId3">
            <a:alphaModFix/>
          </a:blip>
          <a:srcRect/>
          <a:stretch/>
        </p:blipFill>
        <p:spPr>
          <a:xfrm>
            <a:off x="224105" y="1805384"/>
            <a:ext cx="8522704" cy="2182274"/>
          </a:xfrm>
          <a:prstGeom prst="rect">
            <a:avLst/>
          </a:prstGeom>
          <a:noFill/>
          <a:ln>
            <a:noFill/>
          </a:ln>
        </p:spPr>
      </p:pic>
      <p:sp>
        <p:nvSpPr>
          <p:cNvPr id="333" name="Shape 333"/>
          <p:cNvSpPr txBox="1"/>
          <p:nvPr/>
        </p:nvSpPr>
        <p:spPr>
          <a:xfrm>
            <a:off x="121050" y="3789071"/>
            <a:ext cx="4023311" cy="1119776"/>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50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500">
                <a:solidFill>
                  <a:schemeClr val="dk1"/>
                </a:solidFill>
                <a:latin typeface="Calibri"/>
                <a:ea typeface="Calibri"/>
                <a:cs typeface="Calibri"/>
                <a:sym typeface="Calibri"/>
              </a:rPr>
              <a:t>Two-phase commit (2PC)</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500">
                <a:solidFill>
                  <a:schemeClr val="dk1"/>
                </a:solidFill>
                <a:latin typeface="Calibri"/>
                <a:ea typeface="Calibri"/>
                <a:cs typeface="Calibri"/>
                <a:sym typeface="Calibri"/>
              </a:rPr>
              <a:t>Commit or Abort Phase	 (C or A)		</a:t>
            </a:r>
            <a:endParaRPr sz="1050"/>
          </a:p>
          <a:p>
            <a:pPr marL="457189" indent="-257166">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marL="114297">
              <a:lnSpc>
                <a:spcPct val="90000"/>
              </a:lnSpc>
              <a:buClr>
                <a:schemeClr val="dk1"/>
              </a:buClr>
              <a:buSzPts val="1800"/>
            </a:pPr>
            <a:endParaRPr sz="150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500">
              <a:solidFill>
                <a:schemeClr val="dk1"/>
              </a:solidFill>
              <a:latin typeface="Calibri"/>
              <a:ea typeface="Calibri"/>
              <a:cs typeface="Calibri"/>
              <a:sym typeface="Calibri"/>
            </a:endParaRPr>
          </a:p>
        </p:txBody>
      </p:sp>
      <p:sp>
        <p:nvSpPr>
          <p:cNvPr id="334" name="Shape 334"/>
          <p:cNvSpPr txBox="1"/>
          <p:nvPr/>
        </p:nvSpPr>
        <p:spPr>
          <a:xfrm>
            <a:off x="4382402" y="3717634"/>
            <a:ext cx="4023311" cy="1647323"/>
          </a:xfrm>
          <a:prstGeom prst="rect">
            <a:avLst/>
          </a:prstGeom>
          <a:noFill/>
          <a:ln>
            <a:noFill/>
          </a:ln>
        </p:spPr>
        <p:txBody>
          <a:bodyPr spcFirstLastPara="1" wrap="square" lIns="91425" tIns="91425" rIns="91425" bIns="91425" anchor="t" anchorCtr="0">
            <a:noAutofit/>
          </a:bodyPr>
          <a:lstStyle/>
          <a:p>
            <a:pPr marL="114297">
              <a:lnSpc>
                <a:spcPct val="90000"/>
              </a:lnSpc>
              <a:buClr>
                <a:schemeClr val="dk1"/>
              </a:buClr>
              <a:buSzPts val="1800"/>
            </a:pPr>
            <a:r>
              <a:rPr lang="en-US" sz="1350">
                <a:solidFill>
                  <a:schemeClr val="dk1"/>
                </a:solidFill>
                <a:latin typeface="Calibri"/>
                <a:ea typeface="Calibri"/>
                <a:cs typeface="Calibri"/>
                <a:sym typeface="Calibri"/>
              </a:rPr>
              <a:t> </a:t>
            </a:r>
            <a:endParaRPr sz="1050"/>
          </a:p>
          <a:p>
            <a:pPr marL="457189" indent="-342891">
              <a:lnSpc>
                <a:spcPct val="90000"/>
              </a:lnSpc>
              <a:buClr>
                <a:schemeClr val="dk1"/>
              </a:buClr>
              <a:buSzPts val="1800"/>
              <a:buFont typeface="Arial"/>
              <a:buChar char="●"/>
            </a:pPr>
            <a:r>
              <a:rPr lang="en-US" sz="1350">
                <a:solidFill>
                  <a:schemeClr val="dk1"/>
                </a:solidFill>
                <a:latin typeface="Calibri"/>
                <a:ea typeface="Calibri"/>
                <a:cs typeface="Calibri"/>
                <a:sym typeface="Calibri"/>
              </a:rPr>
              <a:t>Three-phase commit (3PC)</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Proposal Voting Phase (V)</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Pre-commit or Abort Phase (P or A)</a:t>
            </a:r>
            <a:endParaRPr sz="1050"/>
          </a:p>
          <a:p>
            <a:pPr marL="914378" lvl="1" indent="-317492">
              <a:lnSpc>
                <a:spcPct val="90000"/>
              </a:lnSpc>
              <a:spcBef>
                <a:spcPts val="1600"/>
              </a:spcBef>
              <a:buClr>
                <a:schemeClr val="dk1"/>
              </a:buClr>
              <a:buSzPts val="1400"/>
              <a:buFont typeface="Arial"/>
              <a:buChar char="○"/>
            </a:pPr>
            <a:r>
              <a:rPr lang="en-US" sz="1350">
                <a:solidFill>
                  <a:schemeClr val="dk1"/>
                </a:solidFill>
                <a:latin typeface="Calibri"/>
                <a:ea typeface="Calibri"/>
                <a:cs typeface="Calibri"/>
                <a:sym typeface="Calibri"/>
              </a:rPr>
              <a:t>Do Commit Phase (C)			</a:t>
            </a:r>
            <a:endParaRPr sz="1050"/>
          </a:p>
          <a:p>
            <a:pPr marL="457189" indent="-257166">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marL="114297">
              <a:lnSpc>
                <a:spcPct val="90000"/>
              </a:lnSpc>
              <a:buClr>
                <a:schemeClr val="dk1"/>
              </a:buClr>
              <a:buSzPts val="1800"/>
            </a:pPr>
            <a:endParaRPr sz="1350">
              <a:solidFill>
                <a:schemeClr val="dk1"/>
              </a:solidFill>
              <a:latin typeface="Calibri"/>
              <a:ea typeface="Calibri"/>
              <a:cs typeface="Calibri"/>
              <a:sym typeface="Calibri"/>
            </a:endParaRPr>
          </a:p>
          <a:p>
            <a:pPr>
              <a:lnSpc>
                <a:spcPct val="90000"/>
              </a:lnSpc>
              <a:spcBef>
                <a:spcPts val="1600"/>
              </a:spcBef>
              <a:spcAft>
                <a:spcPts val="1600"/>
              </a:spcAft>
              <a:buClr>
                <a:schemeClr val="dk1"/>
              </a:buClr>
              <a:buSzPts val="1800"/>
            </a:pPr>
            <a:endParaRPr sz="1350">
              <a:solidFill>
                <a:schemeClr val="dk1"/>
              </a:solidFill>
              <a:latin typeface="Calibri"/>
              <a:ea typeface="Calibri"/>
              <a:cs typeface="Calibri"/>
              <a:sym typeface="Calibri"/>
            </a:endParaRPr>
          </a:p>
        </p:txBody>
      </p:sp>
      <p:cxnSp>
        <p:nvCxnSpPr>
          <p:cNvPr id="335" name="Shape 335"/>
          <p:cNvCxnSpPr/>
          <p:nvPr/>
        </p:nvCxnSpPr>
        <p:spPr>
          <a:xfrm>
            <a:off x="4041306" y="4002526"/>
            <a:ext cx="0" cy="1433868"/>
          </a:xfrm>
          <a:prstGeom prst="straightConnector1">
            <a:avLst/>
          </a:prstGeom>
          <a:noFill/>
          <a:ln w="9525" cap="flat" cmpd="sng">
            <a:solidFill>
              <a:schemeClr val="accent1"/>
            </a:solidFill>
            <a:prstDash val="solid"/>
            <a:miter lim="800000"/>
            <a:headEnd type="none" w="sm" len="sm"/>
            <a:tailEnd type="none" w="sm" len="sm"/>
          </a:ln>
        </p:spPr>
      </p:cxnSp>
      <p:cxnSp>
        <p:nvCxnSpPr>
          <p:cNvPr id="336" name="Shape 336"/>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sp>
        <p:nvSpPr>
          <p:cNvPr id="337" name="Shape 337"/>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3</a:t>
            </a:r>
            <a:endParaRPr sz="900">
              <a:solidFill>
                <a:schemeClr val="dk1"/>
              </a:solidFill>
              <a:latin typeface="Calibri"/>
              <a:ea typeface="Calibri"/>
              <a:cs typeface="Calibri"/>
              <a:sym typeface="Calibri"/>
            </a:endParaRPr>
          </a:p>
        </p:txBody>
      </p:sp>
      <p:sp>
        <p:nvSpPr>
          <p:cNvPr id="338" name="Shape 338"/>
          <p:cNvSpPr/>
          <p:nvPr/>
        </p:nvSpPr>
        <p:spPr>
          <a:xfrm>
            <a:off x="3187628" y="5436394"/>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Failure Handling</a:t>
            </a:r>
            <a:endParaRPr sz="1050"/>
          </a:p>
        </p:txBody>
      </p:sp>
      <p:cxnSp>
        <p:nvCxnSpPr>
          <p:cNvPr id="339" name="Shape 339"/>
          <p:cNvCxnSpPr/>
          <p:nvPr/>
        </p:nvCxnSpPr>
        <p:spPr>
          <a:xfrm rot="10800000">
            <a:off x="2521744" y="5675231"/>
            <a:ext cx="66588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40" name="Shape 340"/>
          <p:cNvCxnSpPr>
            <a:stCxn id="338" idx="3"/>
          </p:cNvCxnSpPr>
          <p:nvPr/>
        </p:nvCxnSpPr>
        <p:spPr>
          <a:xfrm>
            <a:off x="4894984" y="5675231"/>
            <a:ext cx="491400" cy="0"/>
          </a:xfrm>
          <a:prstGeom prst="straightConnector1">
            <a:avLst/>
          </a:prstGeom>
          <a:noFill/>
          <a:ln w="9525" cap="flat" cmpd="sng">
            <a:solidFill>
              <a:schemeClr val="accent1"/>
            </a:solidFill>
            <a:prstDash val="solid"/>
            <a:miter lim="800000"/>
            <a:headEnd type="none" w="sm" len="sm"/>
            <a:tailEnd type="triangle" w="med" len="med"/>
          </a:ln>
        </p:spPr>
      </p:cxnSp>
      <p:sp>
        <p:nvSpPr>
          <p:cNvPr id="341" name="Shape 341"/>
          <p:cNvSpPr/>
          <p:nvPr/>
        </p:nvSpPr>
        <p:spPr>
          <a:xfrm>
            <a:off x="1178719"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Timeout</a:t>
            </a:r>
            <a:endParaRPr sz="1050"/>
          </a:p>
        </p:txBody>
      </p:sp>
      <p:sp>
        <p:nvSpPr>
          <p:cNvPr id="342" name="Shape 342"/>
          <p:cNvSpPr/>
          <p:nvPr/>
        </p:nvSpPr>
        <p:spPr>
          <a:xfrm>
            <a:off x="5386388" y="5436019"/>
            <a:ext cx="1343025" cy="47804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Recovery</a:t>
            </a:r>
            <a:endParaRPr sz="1050"/>
          </a:p>
        </p:txBody>
      </p:sp>
      <p:sp>
        <p:nvSpPr>
          <p:cNvPr id="343" name="Shape 343"/>
          <p:cNvSpPr/>
          <p:nvPr/>
        </p:nvSpPr>
        <p:spPr>
          <a:xfrm>
            <a:off x="7159265" y="5033225"/>
            <a:ext cx="1861894"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A node reaches completion when all votes are set in its local state. It then proceeds to the final flood stage</a:t>
            </a:r>
            <a:endParaRPr sz="1050"/>
          </a:p>
        </p:txBody>
      </p:sp>
    </p:spTree>
    <p:extLst>
      <p:ext uri="{BB962C8B-B14F-4D97-AF65-F5344CB8AC3E}">
        <p14:creationId xmlns:p14="http://schemas.microsoft.com/office/powerpoint/2010/main" val="3435484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Multi phase vs Single phase</a:t>
            </a:r>
            <a:endParaRPr sz="3300">
              <a:solidFill>
                <a:schemeClr val="dk1"/>
              </a:solidFill>
              <a:latin typeface="Calibri"/>
              <a:ea typeface="Calibri"/>
              <a:cs typeface="Calibri"/>
              <a:sym typeface="Calibri"/>
            </a:endParaRPr>
          </a:p>
        </p:txBody>
      </p:sp>
      <p:pic>
        <p:nvPicPr>
          <p:cNvPr id="349" name="Shape 349"/>
          <p:cNvPicPr preferRelativeResize="0"/>
          <p:nvPr/>
        </p:nvPicPr>
        <p:blipFill rotWithShape="1">
          <a:blip r:embed="rId3">
            <a:alphaModFix/>
          </a:blip>
          <a:srcRect/>
          <a:stretch/>
        </p:blipFill>
        <p:spPr>
          <a:xfrm>
            <a:off x="897025" y="1874975"/>
            <a:ext cx="6806237" cy="3198528"/>
          </a:xfrm>
          <a:prstGeom prst="rect">
            <a:avLst/>
          </a:prstGeom>
          <a:noFill/>
          <a:ln>
            <a:noFill/>
          </a:ln>
        </p:spPr>
      </p:pic>
      <p:sp>
        <p:nvSpPr>
          <p:cNvPr id="350" name="Shape 350"/>
          <p:cNvSpPr/>
          <p:nvPr/>
        </p:nvSpPr>
        <p:spPr>
          <a:xfrm>
            <a:off x="2183190" y="5001223"/>
            <a:ext cx="4591883" cy="276999"/>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Each application utilizes a specific set of flags, votes, and fields. </a:t>
            </a:r>
            <a:endParaRPr sz="1050"/>
          </a:p>
        </p:txBody>
      </p:sp>
      <p:sp>
        <p:nvSpPr>
          <p:cNvPr id="351" name="Shape 351"/>
          <p:cNvSpPr/>
          <p:nvPr/>
        </p:nvSpPr>
        <p:spPr>
          <a:xfrm>
            <a:off x="909013" y="4692630"/>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5 (b)</a:t>
            </a: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937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41</a:t>
            </a:fld>
            <a:endParaRPr>
              <a:solidFill>
                <a:schemeClr val="dk2"/>
              </a:solidFill>
              <a:latin typeface="Arial"/>
              <a:ea typeface="Arial"/>
              <a:cs typeface="Arial"/>
              <a:sym typeface="Arial"/>
            </a:endParaRPr>
          </a:p>
        </p:txBody>
      </p:sp>
      <p:cxnSp>
        <p:nvCxnSpPr>
          <p:cNvPr id="358" name="Shape 358"/>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359" name="Shape 359"/>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360" name="Shape 360"/>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361" name="Shape 361"/>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362" name="Shape 362"/>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363" name="Shape 363"/>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364" name="Shape 364"/>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365" name="Shape 365"/>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366" name="Shape 366"/>
          <p:cNvCxnSpPr>
            <a:endCxn id="362"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367" name="Shape 367"/>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368" name="Shape 368"/>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369" name="Shape 369"/>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370" name="Shape 370"/>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371" name="Shape 371"/>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372" name="Shape 372"/>
          <p:cNvSpPr/>
          <p:nvPr/>
        </p:nvSpPr>
        <p:spPr>
          <a:xfrm>
            <a:off x="2184474"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3" name="Shape 373"/>
          <p:cNvSpPr/>
          <p:nvPr/>
        </p:nvSpPr>
        <p:spPr>
          <a:xfrm>
            <a:off x="2886432"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4" name="Shape 374"/>
          <p:cNvSpPr/>
          <p:nvPr/>
        </p:nvSpPr>
        <p:spPr>
          <a:xfrm>
            <a:off x="3594020" y="186585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5" name="Shape 375"/>
          <p:cNvSpPr/>
          <p:nvPr/>
        </p:nvSpPr>
        <p:spPr>
          <a:xfrm>
            <a:off x="4307682"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6" name="Shape 376"/>
          <p:cNvSpPr/>
          <p:nvPr/>
        </p:nvSpPr>
        <p:spPr>
          <a:xfrm>
            <a:off x="5021344" y="1870414"/>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7" name="Shape 377"/>
          <p:cNvSpPr/>
          <p:nvPr/>
        </p:nvSpPr>
        <p:spPr>
          <a:xfrm>
            <a:off x="5741519" y="186182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8" name="Shape 378"/>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79" name="Shape 379"/>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98423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42</a:t>
            </a:fld>
            <a:endParaRPr>
              <a:solidFill>
                <a:schemeClr val="dk2"/>
              </a:solidFill>
              <a:latin typeface="Arial"/>
              <a:ea typeface="Arial"/>
              <a:cs typeface="Arial"/>
              <a:sym typeface="Arial"/>
            </a:endParaRPr>
          </a:p>
        </p:txBody>
      </p:sp>
      <p:cxnSp>
        <p:nvCxnSpPr>
          <p:cNvPr id="386" name="Shape 386"/>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387" name="Shape 387"/>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388" name="Shape 388"/>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389" name="Shape 389"/>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390" name="Shape 390"/>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391" name="Shape 391"/>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392" name="Shape 392"/>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393" name="Shape 393"/>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394" name="Shape 394"/>
          <p:cNvCxnSpPr>
            <a:endCxn id="390"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395" name="Shape 395"/>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396" name="Shape 396"/>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397" name="Shape 397"/>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398" name="Shape 398"/>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399" name="Shape 399"/>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400" name="Shape 400"/>
          <p:cNvSpPr/>
          <p:nvPr/>
        </p:nvSpPr>
        <p:spPr>
          <a:xfrm>
            <a:off x="2886432"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1" name="Shape 401"/>
          <p:cNvSpPr/>
          <p:nvPr/>
        </p:nvSpPr>
        <p:spPr>
          <a:xfrm>
            <a:off x="3594020" y="186585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2" name="Shape 402"/>
          <p:cNvSpPr/>
          <p:nvPr/>
        </p:nvSpPr>
        <p:spPr>
          <a:xfrm>
            <a:off x="4307682"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3" name="Shape 403"/>
          <p:cNvSpPr/>
          <p:nvPr/>
        </p:nvSpPr>
        <p:spPr>
          <a:xfrm>
            <a:off x="5021344" y="1870414"/>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4" name="Shape 404"/>
          <p:cNvSpPr/>
          <p:nvPr/>
        </p:nvSpPr>
        <p:spPr>
          <a:xfrm>
            <a:off x="5741519" y="186182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5" name="Shape 405"/>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6" name="Shape 406"/>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6859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43</a:t>
            </a:fld>
            <a:endParaRPr>
              <a:solidFill>
                <a:schemeClr val="dk2"/>
              </a:solidFill>
              <a:latin typeface="Arial"/>
              <a:ea typeface="Arial"/>
              <a:cs typeface="Arial"/>
              <a:sym typeface="Arial"/>
            </a:endParaRPr>
          </a:p>
        </p:txBody>
      </p:sp>
      <p:cxnSp>
        <p:nvCxnSpPr>
          <p:cNvPr id="413" name="Shape 413"/>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414" name="Shape 414"/>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415" name="Shape 415"/>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416" name="Shape 416"/>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417" name="Shape 417"/>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418" name="Shape 418"/>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419" name="Shape 419"/>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20" name="Shape 420"/>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421" name="Shape 421"/>
          <p:cNvCxnSpPr>
            <a:endCxn id="417"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422" name="Shape 422"/>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423" name="Shape 423"/>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24" name="Shape 424"/>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425" name="Shape 425"/>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426" name="Shape 426"/>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427" name="Shape 427"/>
          <p:cNvSpPr/>
          <p:nvPr/>
        </p:nvSpPr>
        <p:spPr>
          <a:xfrm>
            <a:off x="3594020" y="186585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28" name="Shape 428"/>
          <p:cNvSpPr/>
          <p:nvPr/>
        </p:nvSpPr>
        <p:spPr>
          <a:xfrm>
            <a:off x="4307682"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29" name="Shape 429"/>
          <p:cNvSpPr/>
          <p:nvPr/>
        </p:nvSpPr>
        <p:spPr>
          <a:xfrm>
            <a:off x="5021344" y="1870414"/>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30" name="Shape 430"/>
          <p:cNvSpPr/>
          <p:nvPr/>
        </p:nvSpPr>
        <p:spPr>
          <a:xfrm>
            <a:off x="5741519" y="186182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31" name="Shape 431"/>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32" name="Shape 432"/>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43222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438" name="Shape 438"/>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44</a:t>
            </a:fld>
            <a:endParaRPr>
              <a:solidFill>
                <a:schemeClr val="dk2"/>
              </a:solidFill>
              <a:latin typeface="Arial"/>
              <a:ea typeface="Arial"/>
              <a:cs typeface="Arial"/>
              <a:sym typeface="Arial"/>
            </a:endParaRPr>
          </a:p>
        </p:txBody>
      </p:sp>
      <p:cxnSp>
        <p:nvCxnSpPr>
          <p:cNvPr id="439" name="Shape 439"/>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440" name="Shape 440"/>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441" name="Shape 441"/>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442" name="Shape 442"/>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443" name="Shape 443"/>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444" name="Shape 444"/>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445" name="Shape 445"/>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46" name="Shape 446"/>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447" name="Shape 447"/>
          <p:cNvCxnSpPr>
            <a:endCxn id="443"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448" name="Shape 448"/>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449" name="Shape 449"/>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50" name="Shape 450"/>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451" name="Shape 451"/>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452" name="Shape 452"/>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453" name="Shape 453"/>
          <p:cNvSpPr/>
          <p:nvPr/>
        </p:nvSpPr>
        <p:spPr>
          <a:xfrm>
            <a:off x="4307682" y="185466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54" name="Shape 454"/>
          <p:cNvSpPr/>
          <p:nvPr/>
        </p:nvSpPr>
        <p:spPr>
          <a:xfrm>
            <a:off x="5021344" y="1870414"/>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55" name="Shape 455"/>
          <p:cNvSpPr/>
          <p:nvPr/>
        </p:nvSpPr>
        <p:spPr>
          <a:xfrm>
            <a:off x="5741519" y="186182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56" name="Shape 456"/>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57" name="Shape 457"/>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56317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463" name="Shape 463"/>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45</a:t>
            </a:fld>
            <a:endParaRPr>
              <a:solidFill>
                <a:schemeClr val="dk2"/>
              </a:solidFill>
              <a:latin typeface="Arial"/>
              <a:ea typeface="Arial"/>
              <a:cs typeface="Arial"/>
              <a:sym typeface="Arial"/>
            </a:endParaRPr>
          </a:p>
        </p:txBody>
      </p:sp>
      <p:cxnSp>
        <p:nvCxnSpPr>
          <p:cNvPr id="464" name="Shape 464"/>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465" name="Shape 465"/>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466" name="Shape 466"/>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467" name="Shape 467"/>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468" name="Shape 468"/>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469" name="Shape 469"/>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470" name="Shape 470"/>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71" name="Shape 471"/>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472" name="Shape 472"/>
          <p:cNvCxnSpPr>
            <a:endCxn id="468"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473" name="Shape 473"/>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474" name="Shape 474"/>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75" name="Shape 475"/>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476" name="Shape 476"/>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477" name="Shape 477"/>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478" name="Shape 478"/>
          <p:cNvSpPr/>
          <p:nvPr/>
        </p:nvSpPr>
        <p:spPr>
          <a:xfrm>
            <a:off x="5021344" y="1870414"/>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79" name="Shape 479"/>
          <p:cNvSpPr/>
          <p:nvPr/>
        </p:nvSpPr>
        <p:spPr>
          <a:xfrm>
            <a:off x="5741519" y="186182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80" name="Shape 480"/>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81" name="Shape 481"/>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80647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487" name="Shape 48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46</a:t>
            </a:fld>
            <a:endParaRPr>
              <a:solidFill>
                <a:schemeClr val="dk2"/>
              </a:solidFill>
              <a:latin typeface="Arial"/>
              <a:ea typeface="Arial"/>
              <a:cs typeface="Arial"/>
              <a:sym typeface="Arial"/>
            </a:endParaRPr>
          </a:p>
        </p:txBody>
      </p:sp>
      <p:cxnSp>
        <p:nvCxnSpPr>
          <p:cNvPr id="488" name="Shape 488"/>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489" name="Shape 489"/>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490" name="Shape 490"/>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491" name="Shape 491"/>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492" name="Shape 492"/>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493" name="Shape 493"/>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494" name="Shape 494"/>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95" name="Shape 495"/>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496" name="Shape 496"/>
          <p:cNvCxnSpPr>
            <a:endCxn id="492"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497" name="Shape 497"/>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498" name="Shape 498"/>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499" name="Shape 499"/>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500" name="Shape 500"/>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501" name="Shape 501"/>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502" name="Shape 502"/>
          <p:cNvSpPr/>
          <p:nvPr/>
        </p:nvSpPr>
        <p:spPr>
          <a:xfrm>
            <a:off x="5741519" y="1861822"/>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503" name="Shape 503"/>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504" name="Shape 504"/>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38824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510" name="Shape 510"/>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47</a:t>
            </a:fld>
            <a:endParaRPr>
              <a:solidFill>
                <a:schemeClr val="dk2"/>
              </a:solidFill>
              <a:latin typeface="Arial"/>
              <a:ea typeface="Arial"/>
              <a:cs typeface="Arial"/>
              <a:sym typeface="Arial"/>
            </a:endParaRPr>
          </a:p>
        </p:txBody>
      </p:sp>
      <p:cxnSp>
        <p:nvCxnSpPr>
          <p:cNvPr id="511" name="Shape 511"/>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512" name="Shape 512"/>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513" name="Shape 513"/>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514" name="Shape 514"/>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515" name="Shape 515"/>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516" name="Shape 516"/>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517" name="Shape 517"/>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518" name="Shape 518"/>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519" name="Shape 519"/>
          <p:cNvCxnSpPr>
            <a:endCxn id="515"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520" name="Shape 520"/>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521" name="Shape 521"/>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522" name="Shape 522"/>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523" name="Shape 523"/>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524" name="Shape 524"/>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525" name="Shape 525"/>
          <p:cNvSpPr/>
          <p:nvPr/>
        </p:nvSpPr>
        <p:spPr>
          <a:xfrm>
            <a:off x="6464465" y="1868399"/>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526" name="Shape 526"/>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7133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532" name="Shape 532"/>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48</a:t>
            </a:fld>
            <a:endParaRPr>
              <a:solidFill>
                <a:schemeClr val="dk2"/>
              </a:solidFill>
              <a:latin typeface="Arial"/>
              <a:ea typeface="Arial"/>
              <a:cs typeface="Arial"/>
              <a:sym typeface="Arial"/>
            </a:endParaRPr>
          </a:p>
        </p:txBody>
      </p:sp>
      <p:cxnSp>
        <p:nvCxnSpPr>
          <p:cNvPr id="533" name="Shape 533"/>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534" name="Shape 534"/>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535" name="Shape 535"/>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536" name="Shape 536"/>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537" name="Shape 537"/>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538" name="Shape 538"/>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539" name="Shape 539"/>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540" name="Shape 540"/>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541" name="Shape 541"/>
          <p:cNvCxnSpPr>
            <a:endCxn id="537"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542" name="Shape 542"/>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543" name="Shape 543"/>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544" name="Shape 544"/>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545" name="Shape 545"/>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546" name="Shape 546"/>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
        <p:nvSpPr>
          <p:cNvPr id="547" name="Shape 547"/>
          <p:cNvSpPr/>
          <p:nvPr/>
        </p:nvSpPr>
        <p:spPr>
          <a:xfrm>
            <a:off x="7167583" y="1874976"/>
            <a:ext cx="614363" cy="1956307"/>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751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Global trends in Renewable energy and urbanization</a:t>
            </a:r>
            <a:endParaRPr sz="4400" b="0" i="0" u="none" strike="noStrike" cap="none">
              <a:solidFill>
                <a:schemeClr val="dk1"/>
              </a:solidFill>
              <a:latin typeface="Times New Roman"/>
              <a:ea typeface="Times New Roman"/>
              <a:cs typeface="Times New Roman"/>
              <a:sym typeface="Times New Roman"/>
            </a:endParaRPr>
          </a:p>
        </p:txBody>
      </p:sp>
      <p:grpSp>
        <p:nvGrpSpPr>
          <p:cNvPr id="61" name="Shape 61"/>
          <p:cNvGrpSpPr/>
          <p:nvPr/>
        </p:nvGrpSpPr>
        <p:grpSpPr>
          <a:xfrm>
            <a:off x="356286" y="1952624"/>
            <a:ext cx="3282780" cy="2908076"/>
            <a:chOff x="356286" y="1445995"/>
            <a:chExt cx="3282780" cy="2908076"/>
          </a:xfrm>
        </p:grpSpPr>
        <p:pic>
          <p:nvPicPr>
            <p:cNvPr id="62" name="Shape 62"/>
            <p:cNvPicPr preferRelativeResize="0"/>
            <p:nvPr/>
          </p:nvPicPr>
          <p:blipFill rotWithShape="1">
            <a:blip r:embed="rId3">
              <a:alphaModFix/>
            </a:blip>
            <a:srcRect/>
            <a:stretch/>
          </p:blipFill>
          <p:spPr>
            <a:xfrm>
              <a:off x="356286" y="1445995"/>
              <a:ext cx="3282780" cy="2316996"/>
            </a:xfrm>
            <a:prstGeom prst="rect">
              <a:avLst/>
            </a:prstGeom>
            <a:noFill/>
            <a:ln>
              <a:noFill/>
            </a:ln>
          </p:spPr>
        </p:pic>
        <p:sp>
          <p:nvSpPr>
            <p:cNvPr id="63" name="Shape 63"/>
            <p:cNvSpPr txBox="1"/>
            <p:nvPr/>
          </p:nvSpPr>
          <p:spPr>
            <a:xfrm>
              <a:off x="381000" y="3707740"/>
              <a:ext cx="325806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Renewable energy investment in Sub-Saharan Africa</a:t>
              </a:r>
              <a:endParaRPr sz="1800">
                <a:solidFill>
                  <a:schemeClr val="dk1"/>
                </a:solidFill>
                <a:latin typeface="Georgia"/>
                <a:ea typeface="Georgia"/>
                <a:cs typeface="Georgia"/>
                <a:sym typeface="Georgia"/>
              </a:endParaRPr>
            </a:p>
          </p:txBody>
        </p:sp>
      </p:grpSp>
      <p:pic>
        <p:nvPicPr>
          <p:cNvPr id="64" name="Shape 64"/>
          <p:cNvPicPr preferRelativeResize="0"/>
          <p:nvPr/>
        </p:nvPicPr>
        <p:blipFill rotWithShape="1">
          <a:blip r:embed="rId4">
            <a:alphaModFix/>
          </a:blip>
          <a:srcRect/>
          <a:stretch/>
        </p:blipFill>
        <p:spPr>
          <a:xfrm>
            <a:off x="4100384" y="2236573"/>
            <a:ext cx="4586416" cy="1928083"/>
          </a:xfrm>
          <a:prstGeom prst="rect">
            <a:avLst/>
          </a:prstGeom>
          <a:noFill/>
          <a:ln>
            <a:noFill/>
          </a:ln>
        </p:spPr>
      </p:pic>
      <p:sp>
        <p:nvSpPr>
          <p:cNvPr id="65" name="Shape 65"/>
          <p:cNvSpPr txBox="1"/>
          <p:nvPr/>
        </p:nvSpPr>
        <p:spPr>
          <a:xfrm>
            <a:off x="4533900" y="4214369"/>
            <a:ext cx="32580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Global urbanization trend</a:t>
            </a:r>
            <a:endParaRPr sz="1800">
              <a:solidFill>
                <a:schemeClr val="dk1"/>
              </a:solidFill>
              <a:latin typeface="Georgia"/>
              <a:ea typeface="Georgia"/>
              <a:cs typeface="Georgia"/>
              <a:sym typeface="Georgia"/>
            </a:endParaRPr>
          </a:p>
        </p:txBody>
      </p:sp>
      <p:sp>
        <p:nvSpPr>
          <p:cNvPr id="66" name="Shape 66"/>
          <p:cNvSpPr txBox="1"/>
          <p:nvPr/>
        </p:nvSpPr>
        <p:spPr>
          <a:xfrm>
            <a:off x="461835" y="2877447"/>
            <a:ext cx="2644346" cy="646331"/>
          </a:xfrm>
          <a:prstGeom prst="rect">
            <a:avLst/>
          </a:prstGeom>
          <a:solidFill>
            <a:srgbClr val="FFA06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Georgia"/>
                <a:ea typeface="Georgia"/>
                <a:cs typeface="Georgia"/>
                <a:sym typeface="Georgia"/>
              </a:rPr>
              <a:t>Uncertainty</a:t>
            </a:r>
            <a:endParaRPr sz="3600">
              <a:solidFill>
                <a:schemeClr val="dk1"/>
              </a:solidFill>
              <a:latin typeface="Georgia"/>
              <a:ea typeface="Georgia"/>
              <a:cs typeface="Georgia"/>
              <a:sym typeface="Georgia"/>
            </a:endParaRPr>
          </a:p>
        </p:txBody>
      </p:sp>
      <p:sp>
        <p:nvSpPr>
          <p:cNvPr id="67" name="Shape 67"/>
          <p:cNvSpPr txBox="1"/>
          <p:nvPr/>
        </p:nvSpPr>
        <p:spPr>
          <a:xfrm>
            <a:off x="4867272" y="2711364"/>
            <a:ext cx="3206065" cy="1200329"/>
          </a:xfrm>
          <a:prstGeom prst="rect">
            <a:avLst/>
          </a:prstGeom>
          <a:solidFill>
            <a:srgbClr val="FFA06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Georgia"/>
                <a:ea typeface="Georgia"/>
                <a:cs typeface="Georgia"/>
                <a:sym typeface="Georgia"/>
              </a:rPr>
              <a:t>Requiring stable services</a:t>
            </a:r>
            <a:endParaRPr sz="3600">
              <a:solidFill>
                <a:schemeClr val="dk1"/>
              </a:solidFill>
              <a:latin typeface="Georgia"/>
              <a:ea typeface="Georgia"/>
              <a:cs typeface="Georgia"/>
              <a:sym typeface="Georgia"/>
            </a:endParaRPr>
          </a:p>
        </p:txBody>
      </p:sp>
      <p:cxnSp>
        <p:nvCxnSpPr>
          <p:cNvPr id="68" name="Shape 68"/>
          <p:cNvCxnSpPr>
            <a:stCxn id="66" idx="2"/>
          </p:cNvCxnSpPr>
          <p:nvPr/>
        </p:nvCxnSpPr>
        <p:spPr>
          <a:xfrm>
            <a:off x="1784008" y="3523778"/>
            <a:ext cx="2034900" cy="1233900"/>
          </a:xfrm>
          <a:prstGeom prst="straightConnector1">
            <a:avLst/>
          </a:prstGeom>
          <a:noFill/>
          <a:ln w="381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69" name="Shape 69"/>
          <p:cNvCxnSpPr>
            <a:stCxn id="67" idx="2"/>
          </p:cNvCxnSpPr>
          <p:nvPr/>
        </p:nvCxnSpPr>
        <p:spPr>
          <a:xfrm flipH="1">
            <a:off x="4353804" y="3911693"/>
            <a:ext cx="2116500" cy="846000"/>
          </a:xfrm>
          <a:prstGeom prst="straightConnector1">
            <a:avLst/>
          </a:prstGeom>
          <a:noFill/>
          <a:ln w="381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70" name="Shape 70"/>
          <p:cNvSpPr txBox="1"/>
          <p:nvPr/>
        </p:nvSpPr>
        <p:spPr>
          <a:xfrm>
            <a:off x="1632380" y="4733067"/>
            <a:ext cx="5803040" cy="1200329"/>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Georgia"/>
                <a:ea typeface="Georgia"/>
                <a:cs typeface="Georgia"/>
                <a:sym typeface="Georgia"/>
              </a:rPr>
              <a:t>Harvest power info from resource constraint environments to provide value to users and suppliers</a:t>
            </a:r>
            <a:endParaRPr sz="2400">
              <a:solidFill>
                <a:schemeClr val="dk1"/>
              </a:solidFill>
              <a:latin typeface="Georgia"/>
              <a:ea typeface="Georgia"/>
              <a:cs typeface="Georgia"/>
              <a:sym typeface="Georgia"/>
            </a:endParaRPr>
          </a:p>
        </p:txBody>
      </p:sp>
      <p:sp>
        <p:nvSpPr>
          <p:cNvPr id="71" name="Shape 71"/>
          <p:cNvSpPr txBox="1"/>
          <p:nvPr/>
        </p:nvSpPr>
        <p:spPr>
          <a:xfrm>
            <a:off x="8544774" y="6261316"/>
            <a:ext cx="3145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4</a:t>
            </a:r>
            <a:endParaRPr sz="1800">
              <a:solidFill>
                <a:schemeClr val="lt1"/>
              </a:solidFill>
              <a:latin typeface="Georgia"/>
              <a:ea typeface="Georgia"/>
              <a:cs typeface="Georgia"/>
              <a:sym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Membership Service services in A</a:t>
            </a:r>
            <a:r>
              <a:rPr lang="en-US" sz="3300" baseline="30000">
                <a:solidFill>
                  <a:schemeClr val="dk1"/>
                </a:solidFill>
                <a:latin typeface="Calibri"/>
                <a:ea typeface="Calibri"/>
                <a:cs typeface="Calibri"/>
                <a:sym typeface="Calibri"/>
              </a:rPr>
              <a:t>2</a:t>
            </a:r>
            <a:endParaRPr sz="3300">
              <a:solidFill>
                <a:schemeClr val="dk1"/>
              </a:solidFill>
              <a:latin typeface="Calibri"/>
              <a:ea typeface="Calibri"/>
              <a:cs typeface="Calibri"/>
              <a:sym typeface="Calibri"/>
            </a:endParaRPr>
          </a:p>
        </p:txBody>
      </p:sp>
      <p:sp>
        <p:nvSpPr>
          <p:cNvPr id="553" name="Shape 553"/>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49</a:t>
            </a:fld>
            <a:endParaRPr>
              <a:solidFill>
                <a:schemeClr val="dk2"/>
              </a:solidFill>
              <a:latin typeface="Arial"/>
              <a:ea typeface="Arial"/>
              <a:cs typeface="Arial"/>
              <a:sym typeface="Arial"/>
            </a:endParaRPr>
          </a:p>
        </p:txBody>
      </p:sp>
      <p:cxnSp>
        <p:nvCxnSpPr>
          <p:cNvPr id="554" name="Shape 554"/>
          <p:cNvCxnSpPr/>
          <p:nvPr/>
        </p:nvCxnSpPr>
        <p:spPr>
          <a:xfrm>
            <a:off x="121049" y="3988032"/>
            <a:ext cx="8786813" cy="0"/>
          </a:xfrm>
          <a:prstGeom prst="straightConnector1">
            <a:avLst/>
          </a:prstGeom>
          <a:noFill/>
          <a:ln w="9525" cap="flat" cmpd="sng">
            <a:solidFill>
              <a:schemeClr val="accent1"/>
            </a:solidFill>
            <a:prstDash val="solid"/>
            <a:miter lim="800000"/>
            <a:headEnd type="none" w="sm" len="sm"/>
            <a:tailEnd type="none" w="sm" len="sm"/>
          </a:ln>
        </p:spPr>
      </p:cxnSp>
      <p:pic>
        <p:nvPicPr>
          <p:cNvPr id="555" name="Shape 555"/>
          <p:cNvPicPr preferRelativeResize="0"/>
          <p:nvPr/>
        </p:nvPicPr>
        <p:blipFill rotWithShape="1">
          <a:blip r:embed="rId3">
            <a:alphaModFix/>
          </a:blip>
          <a:srcRect/>
          <a:stretch/>
        </p:blipFill>
        <p:spPr>
          <a:xfrm>
            <a:off x="224105" y="1794546"/>
            <a:ext cx="8743950" cy="2127457"/>
          </a:xfrm>
          <a:prstGeom prst="rect">
            <a:avLst/>
          </a:prstGeom>
          <a:noFill/>
          <a:ln>
            <a:noFill/>
          </a:ln>
        </p:spPr>
      </p:pic>
      <p:sp>
        <p:nvSpPr>
          <p:cNvPr id="556" name="Shape 556"/>
          <p:cNvSpPr/>
          <p:nvPr/>
        </p:nvSpPr>
        <p:spPr>
          <a:xfrm>
            <a:off x="224104" y="3818129"/>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4</a:t>
            </a:r>
            <a:endParaRPr sz="900">
              <a:solidFill>
                <a:schemeClr val="dk1"/>
              </a:solidFill>
              <a:latin typeface="Calibri"/>
              <a:ea typeface="Calibri"/>
              <a:cs typeface="Calibri"/>
              <a:sym typeface="Calibri"/>
            </a:endParaRPr>
          </a:p>
        </p:txBody>
      </p:sp>
      <p:sp>
        <p:nvSpPr>
          <p:cNvPr id="557" name="Shape 557"/>
          <p:cNvSpPr/>
          <p:nvPr/>
        </p:nvSpPr>
        <p:spPr>
          <a:xfrm>
            <a:off x="121050" y="4258436"/>
            <a:ext cx="17073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 Request</a:t>
            </a:r>
            <a:endParaRPr sz="1050"/>
          </a:p>
        </p:txBody>
      </p:sp>
      <p:sp>
        <p:nvSpPr>
          <p:cNvPr id="558" name="Shape 558"/>
          <p:cNvSpPr/>
          <p:nvPr/>
        </p:nvSpPr>
        <p:spPr>
          <a:xfrm>
            <a:off x="135747" y="5281630"/>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Join</a:t>
            </a:r>
            <a:endParaRPr sz="1050"/>
          </a:p>
        </p:txBody>
      </p:sp>
      <p:sp>
        <p:nvSpPr>
          <p:cNvPr id="559" name="Shape 559"/>
          <p:cNvSpPr txBox="1"/>
          <p:nvPr/>
        </p:nvSpPr>
        <p:spPr>
          <a:xfrm>
            <a:off x="1268441" y="5281631"/>
            <a:ext cx="1691216" cy="48474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Collect Phase</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Disseminate Phase</a:t>
            </a:r>
            <a:endParaRPr sz="1050"/>
          </a:p>
        </p:txBody>
      </p:sp>
      <p:cxnSp>
        <p:nvCxnSpPr>
          <p:cNvPr id="560" name="Shape 560"/>
          <p:cNvCxnSpPr/>
          <p:nvPr/>
        </p:nvCxnSpPr>
        <p:spPr>
          <a:xfrm>
            <a:off x="2966801"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561" name="Shape 561"/>
          <p:cNvSpPr/>
          <p:nvPr/>
        </p:nvSpPr>
        <p:spPr>
          <a:xfrm>
            <a:off x="3171826" y="4243561"/>
            <a:ext cx="1135856"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Leave</a:t>
            </a:r>
            <a:endParaRPr sz="1350">
              <a:solidFill>
                <a:schemeClr val="lt1"/>
              </a:solidFill>
              <a:latin typeface="Calibri"/>
              <a:ea typeface="Calibri"/>
              <a:cs typeface="Calibri"/>
              <a:sym typeface="Calibri"/>
            </a:endParaRPr>
          </a:p>
        </p:txBody>
      </p:sp>
      <p:cxnSp>
        <p:nvCxnSpPr>
          <p:cNvPr id="562" name="Shape 562"/>
          <p:cNvCxnSpPr>
            <a:endCxn id="558" idx="0"/>
          </p:cNvCxnSpPr>
          <p:nvPr/>
        </p:nvCxnSpPr>
        <p:spPr>
          <a:xfrm>
            <a:off x="703674" y="4736006"/>
            <a:ext cx="0" cy="545625"/>
          </a:xfrm>
          <a:prstGeom prst="straightConnector1">
            <a:avLst/>
          </a:prstGeom>
          <a:noFill/>
          <a:ln w="9525" cap="flat" cmpd="sng">
            <a:solidFill>
              <a:schemeClr val="accent1"/>
            </a:solidFill>
            <a:prstDash val="solid"/>
            <a:miter lim="800000"/>
            <a:headEnd type="none" w="sm" len="sm"/>
            <a:tailEnd type="triangle" w="med" len="med"/>
          </a:ln>
        </p:spPr>
      </p:cxnSp>
      <p:sp>
        <p:nvSpPr>
          <p:cNvPr id="563" name="Shape 563"/>
          <p:cNvSpPr/>
          <p:nvPr/>
        </p:nvSpPr>
        <p:spPr>
          <a:xfrm>
            <a:off x="4982317" y="4243561"/>
            <a:ext cx="1622529" cy="47767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Ensuring Consistency</a:t>
            </a:r>
            <a:endParaRPr sz="1050"/>
          </a:p>
        </p:txBody>
      </p:sp>
      <p:cxnSp>
        <p:nvCxnSpPr>
          <p:cNvPr id="564" name="Shape 564"/>
          <p:cNvCxnSpPr/>
          <p:nvPr/>
        </p:nvCxnSpPr>
        <p:spPr>
          <a:xfrm>
            <a:off x="4571102" y="3988032"/>
            <a:ext cx="0" cy="1946689"/>
          </a:xfrm>
          <a:prstGeom prst="straightConnector1">
            <a:avLst/>
          </a:prstGeom>
          <a:noFill/>
          <a:ln w="9525" cap="flat" cmpd="sng">
            <a:solidFill>
              <a:schemeClr val="accent1"/>
            </a:solidFill>
            <a:prstDash val="solid"/>
            <a:miter lim="800000"/>
            <a:headEnd type="none" w="sm" len="sm"/>
            <a:tailEnd type="none" w="sm" len="sm"/>
          </a:ln>
        </p:spPr>
      </p:cxnSp>
      <p:sp>
        <p:nvSpPr>
          <p:cNvPr id="565" name="Shape 565"/>
          <p:cNvSpPr txBox="1"/>
          <p:nvPr/>
        </p:nvSpPr>
        <p:spPr>
          <a:xfrm>
            <a:off x="4834522" y="4859057"/>
            <a:ext cx="4073339" cy="1107996"/>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Sequence Numbers</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assign each configuration a sequence number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Increased number in packet header</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Mismatch -&gt; rejoin</a:t>
            </a:r>
            <a:endParaRPr sz="1050"/>
          </a:p>
          <a:p>
            <a:pPr marL="557213" lvl="1" indent="-128588">
              <a:buClr>
                <a:schemeClr val="dk1"/>
              </a:buClr>
              <a:buSzPts val="1800"/>
            </a:pPr>
            <a:endParaRPr sz="1350">
              <a:solidFill>
                <a:schemeClr val="dk1"/>
              </a:solidFill>
              <a:latin typeface="Calibri"/>
              <a:ea typeface="Calibri"/>
              <a:cs typeface="Calibri"/>
              <a:sym typeface="Calibri"/>
            </a:endParaRPr>
          </a:p>
        </p:txBody>
      </p:sp>
      <p:sp>
        <p:nvSpPr>
          <p:cNvPr id="566" name="Shape 566"/>
          <p:cNvSpPr txBox="1"/>
          <p:nvPr/>
        </p:nvSpPr>
        <p:spPr>
          <a:xfrm>
            <a:off x="3011596" y="4938919"/>
            <a:ext cx="1691216" cy="692498"/>
          </a:xfrm>
          <a:prstGeom prst="rect">
            <a:avLst/>
          </a:prstGeom>
          <a:noFill/>
          <a:ln>
            <a:noFill/>
          </a:ln>
        </p:spPr>
        <p:txBody>
          <a:bodyPr spcFirstLastPara="1" wrap="square" lIns="68569" tIns="34275" rIns="68569" bIns="34275" anchor="t" anchorCtr="0">
            <a:noAutofit/>
          </a:bodyPr>
          <a:lstStyle/>
          <a:p>
            <a:pPr marL="214313" indent="-214313">
              <a:buClr>
                <a:schemeClr val="dk1"/>
              </a:buClr>
              <a:buSzPts val="1800"/>
              <a:buFont typeface="Arial"/>
              <a:buChar char="•"/>
            </a:pPr>
            <a:r>
              <a:rPr lang="en-US" sz="1350">
                <a:solidFill>
                  <a:schemeClr val="dk1"/>
                </a:solidFill>
                <a:latin typeface="Calibri"/>
                <a:ea typeface="Calibri"/>
                <a:cs typeface="Calibri"/>
                <a:sym typeface="Calibri"/>
              </a:rPr>
              <a:t>Failure detect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Remove from list</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Dissemination </a:t>
            </a:r>
            <a:endParaRPr sz="1050"/>
          </a:p>
        </p:txBody>
      </p:sp>
      <p:sp>
        <p:nvSpPr>
          <p:cNvPr id="567" name="Shape 567"/>
          <p:cNvSpPr txBox="1"/>
          <p:nvPr/>
        </p:nvSpPr>
        <p:spPr>
          <a:xfrm>
            <a:off x="1836714" y="4235021"/>
            <a:ext cx="1203402" cy="69249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Before join, don’t merge flags</a:t>
            </a:r>
            <a:endParaRPr sz="1050"/>
          </a:p>
        </p:txBody>
      </p:sp>
    </p:spTree>
    <p:extLst>
      <p:ext uri="{BB962C8B-B14F-4D97-AF65-F5344CB8AC3E}">
        <p14:creationId xmlns:p14="http://schemas.microsoft.com/office/powerpoint/2010/main" val="2690959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2800"/>
            </a:pPr>
            <a:r>
              <a:rPr lang="en-US" sz="3300">
                <a:solidFill>
                  <a:schemeClr val="dk1"/>
                </a:solidFill>
                <a:latin typeface="Calibri"/>
                <a:ea typeface="Calibri"/>
                <a:cs typeface="Calibri"/>
                <a:sym typeface="Calibri"/>
              </a:rPr>
              <a:t>Core Ideas : Synchrotron</a:t>
            </a:r>
            <a:endParaRPr sz="3300">
              <a:solidFill>
                <a:schemeClr val="dk1"/>
              </a:solidFill>
              <a:latin typeface="Calibri"/>
              <a:ea typeface="Calibri"/>
              <a:cs typeface="Calibri"/>
              <a:sym typeface="Calibri"/>
            </a:endParaRPr>
          </a:p>
        </p:txBody>
      </p:sp>
      <p:sp>
        <p:nvSpPr>
          <p:cNvPr id="573" name="Shape 573"/>
          <p:cNvSpPr txBox="1">
            <a:spLocks noGrp="1"/>
          </p:cNvSpPr>
          <p:nvPr>
            <p:ph type="body" idx="1"/>
          </p:nvPr>
        </p:nvSpPr>
        <p:spPr>
          <a:xfrm>
            <a:off x="311701" y="1874976"/>
            <a:ext cx="4260300" cy="482462"/>
          </a:xfrm>
          <a:prstGeom prst="rect">
            <a:avLst/>
          </a:prstGeom>
          <a:noFill/>
          <a:ln>
            <a:noFill/>
          </a:ln>
        </p:spPr>
        <p:txBody>
          <a:bodyPr spcFirstLastPara="1" wrap="square" lIns="68569" tIns="68569" rIns="68569" bIns="68569" anchor="t" anchorCtr="0">
            <a:noAutofit/>
          </a:bodyPr>
          <a:lstStyle/>
          <a:p>
            <a:pPr marL="457189" indent="-342891">
              <a:lnSpc>
                <a:spcPct val="90000"/>
              </a:lnSpc>
              <a:buClr>
                <a:schemeClr val="dk1"/>
              </a:buClr>
              <a:buSzPts val="1800"/>
            </a:pPr>
            <a:r>
              <a:rPr lang="en-US" sz="1500">
                <a:solidFill>
                  <a:schemeClr val="dk1"/>
                </a:solidFill>
                <a:latin typeface="Calibri"/>
                <a:ea typeface="Calibri"/>
                <a:cs typeface="Calibri"/>
                <a:sym typeface="Calibri"/>
              </a:rPr>
              <a:t>Time-Slotted Design and Synchronization</a:t>
            </a:r>
            <a:endParaRPr/>
          </a:p>
          <a:p>
            <a:pPr marL="457189" indent="-257166">
              <a:lnSpc>
                <a:spcPct val="90000"/>
              </a:lnSpc>
              <a:buClr>
                <a:schemeClr val="dk1"/>
              </a:buClr>
              <a:buSzPts val="1800"/>
              <a:buNone/>
            </a:pPr>
            <a:endParaRPr sz="1500">
              <a:solidFill>
                <a:schemeClr val="dk1"/>
              </a:solidFill>
              <a:latin typeface="Calibri"/>
              <a:ea typeface="Calibri"/>
              <a:cs typeface="Calibri"/>
              <a:sym typeface="Calibri"/>
            </a:endParaRPr>
          </a:p>
          <a:p>
            <a:pPr marL="114297" indent="0">
              <a:lnSpc>
                <a:spcPct val="90000"/>
              </a:lnSpc>
              <a:buClr>
                <a:schemeClr val="dk1"/>
              </a:buClr>
              <a:buSzPts val="1800"/>
              <a:buNone/>
            </a:pPr>
            <a:endParaRPr sz="1500">
              <a:solidFill>
                <a:schemeClr val="dk1"/>
              </a:solidFill>
              <a:latin typeface="Calibri"/>
              <a:ea typeface="Calibri"/>
              <a:cs typeface="Calibri"/>
              <a:sym typeface="Calibri"/>
            </a:endParaRPr>
          </a:p>
          <a:p>
            <a:pPr marL="596885" lvl="1" indent="0">
              <a:lnSpc>
                <a:spcPct val="90000"/>
              </a:lnSpc>
              <a:spcBef>
                <a:spcPts val="1600"/>
              </a:spcBef>
              <a:buClr>
                <a:schemeClr val="dk1"/>
              </a:buClr>
              <a:buSzPts val="1400"/>
              <a:buNone/>
            </a:pPr>
            <a:endParaRPr sz="1500">
              <a:solidFill>
                <a:schemeClr val="dk1"/>
              </a:solidFill>
              <a:latin typeface="Calibri"/>
              <a:ea typeface="Calibri"/>
              <a:cs typeface="Calibri"/>
              <a:sym typeface="Calibri"/>
            </a:endParaRPr>
          </a:p>
        </p:txBody>
      </p:sp>
      <p:pic>
        <p:nvPicPr>
          <p:cNvPr id="574" name="Shape 574"/>
          <p:cNvPicPr preferRelativeResize="0"/>
          <p:nvPr/>
        </p:nvPicPr>
        <p:blipFill rotWithShape="1">
          <a:blip r:embed="rId3">
            <a:alphaModFix/>
          </a:blip>
          <a:srcRect/>
          <a:stretch/>
        </p:blipFill>
        <p:spPr>
          <a:xfrm>
            <a:off x="411777" y="2174997"/>
            <a:ext cx="4160224" cy="2604104"/>
          </a:xfrm>
          <a:prstGeom prst="rect">
            <a:avLst/>
          </a:prstGeom>
          <a:noFill/>
          <a:ln>
            <a:noFill/>
          </a:ln>
        </p:spPr>
      </p:pic>
      <p:sp>
        <p:nvSpPr>
          <p:cNvPr id="575" name="Shape 575"/>
          <p:cNvSpPr/>
          <p:nvPr/>
        </p:nvSpPr>
        <p:spPr>
          <a:xfrm>
            <a:off x="311700" y="5079123"/>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5 (a)</a:t>
            </a:r>
            <a:endParaRPr sz="900">
              <a:solidFill>
                <a:schemeClr val="dk1"/>
              </a:solidFill>
              <a:latin typeface="Calibri"/>
              <a:ea typeface="Calibri"/>
              <a:cs typeface="Calibri"/>
              <a:sym typeface="Calibri"/>
            </a:endParaRPr>
          </a:p>
        </p:txBody>
      </p:sp>
      <p:sp>
        <p:nvSpPr>
          <p:cNvPr id="576" name="Shape 576"/>
          <p:cNvSpPr txBox="1"/>
          <p:nvPr/>
        </p:nvSpPr>
        <p:spPr>
          <a:xfrm>
            <a:off x="4571999" y="1874975"/>
            <a:ext cx="4479133" cy="4025762"/>
          </a:xfrm>
          <a:prstGeom prst="rect">
            <a:avLst/>
          </a:prstGeom>
          <a:noFill/>
          <a:ln>
            <a:noFill/>
          </a:ln>
        </p:spPr>
        <p:txBody>
          <a:bodyPr spcFirstLastPara="1" wrap="square" lIns="68569" tIns="68569" rIns="68569" bIns="68569" anchor="t" anchorCtr="0">
            <a:noAutofit/>
          </a:bodyPr>
          <a:lstStyle/>
          <a:p>
            <a:pPr marL="457189" indent="-319079">
              <a:lnSpc>
                <a:spcPct val="70000"/>
              </a:lnSpc>
              <a:buClr>
                <a:schemeClr val="dk1"/>
              </a:buClr>
              <a:buSzPts val="1300"/>
              <a:buFont typeface="Arial"/>
              <a:buChar char="●"/>
            </a:pPr>
            <a:r>
              <a:rPr lang="en-US" sz="975">
                <a:solidFill>
                  <a:schemeClr val="dk1"/>
                </a:solidFill>
                <a:latin typeface="Calibri"/>
                <a:ea typeface="Calibri"/>
                <a:cs typeface="Calibri"/>
                <a:sym typeface="Calibri"/>
              </a:rPr>
              <a:t>In-Slot Power Saving</a:t>
            </a:r>
            <a:endParaRPr sz="975"/>
          </a:p>
          <a:p>
            <a:pPr marL="914378" lvl="1" indent="-312730">
              <a:lnSpc>
                <a:spcPct val="70000"/>
              </a:lnSpc>
              <a:spcBef>
                <a:spcPts val="1600"/>
              </a:spcBef>
              <a:buClr>
                <a:schemeClr val="dk1"/>
              </a:buClr>
              <a:buSzPts val="1300"/>
              <a:buFont typeface="Arial"/>
              <a:buChar char="○"/>
            </a:pPr>
            <a:r>
              <a:rPr lang="en-US" sz="975">
                <a:solidFill>
                  <a:schemeClr val="dk1"/>
                </a:solidFill>
                <a:latin typeface="Calibri"/>
                <a:ea typeface="Calibri"/>
                <a:cs typeface="Calibri"/>
                <a:sym typeface="Calibri"/>
              </a:rPr>
              <a:t>Uses slots that last longer than one packet air-time</a:t>
            </a:r>
            <a:endParaRPr sz="975"/>
          </a:p>
          <a:p>
            <a:pPr marL="914377" lvl="1" indent="-312729">
              <a:lnSpc>
                <a:spcPct val="70000"/>
              </a:lnSpc>
              <a:spcBef>
                <a:spcPts val="1600"/>
              </a:spcBef>
              <a:buClr>
                <a:schemeClr val="dk1"/>
              </a:buClr>
              <a:buSzPts val="1300"/>
              <a:buFont typeface="Arial"/>
              <a:buChar char="○"/>
            </a:pPr>
            <a:r>
              <a:rPr lang="en-US" sz="975">
                <a:solidFill>
                  <a:schemeClr val="dk1"/>
                </a:solidFill>
                <a:latin typeface="Calibri"/>
                <a:ea typeface="Calibri"/>
                <a:cs typeface="Calibri"/>
                <a:sym typeface="Calibri"/>
              </a:rPr>
              <a:t>Nodes turn off radio if fail to receive valid packet at the beginning of the slot</a:t>
            </a:r>
            <a:endParaRPr sz="975">
              <a:solidFill>
                <a:schemeClr val="dk1"/>
              </a:solidFill>
              <a:latin typeface="Calibri"/>
              <a:ea typeface="Calibri"/>
              <a:cs typeface="Calibri"/>
              <a:sym typeface="Calibri"/>
            </a:endParaRPr>
          </a:p>
          <a:p>
            <a:pPr marL="457189" indent="-319079">
              <a:lnSpc>
                <a:spcPct val="70000"/>
              </a:lnSpc>
              <a:buClr>
                <a:schemeClr val="dk1"/>
              </a:buClr>
              <a:buSzPts val="1300"/>
              <a:buFont typeface="Arial"/>
              <a:buChar char="●"/>
            </a:pPr>
            <a:r>
              <a:rPr lang="en-US" sz="975">
                <a:solidFill>
                  <a:schemeClr val="dk1"/>
                </a:solidFill>
                <a:latin typeface="Calibri"/>
                <a:ea typeface="Calibri"/>
                <a:cs typeface="Calibri"/>
                <a:sym typeface="Calibri"/>
              </a:rPr>
              <a:t>Synchronization with </a:t>
            </a:r>
            <a:r>
              <a:rPr lang="en-US" sz="975" u="sng">
                <a:solidFill>
                  <a:schemeClr val="dk1"/>
                </a:solidFill>
                <a:latin typeface="Calibri"/>
                <a:ea typeface="Calibri"/>
                <a:cs typeface="Calibri"/>
                <a:sym typeface="Calibri"/>
              </a:rPr>
              <a:t>VHT</a:t>
            </a:r>
            <a:r>
              <a:rPr lang="en-US" sz="975">
                <a:solidFill>
                  <a:schemeClr val="dk1"/>
                </a:solidFill>
                <a:latin typeface="Calibri"/>
                <a:ea typeface="Calibri"/>
                <a:cs typeface="Calibri"/>
                <a:sym typeface="Calibri"/>
              </a:rPr>
              <a:t>:</a:t>
            </a:r>
            <a:endParaRPr sz="975"/>
          </a:p>
          <a:p>
            <a:pPr marL="914377" lvl="1" indent="-312729">
              <a:lnSpc>
                <a:spcPct val="70000"/>
              </a:lnSpc>
              <a:spcBef>
                <a:spcPts val="1600"/>
              </a:spcBef>
              <a:buClr>
                <a:schemeClr val="dk1"/>
              </a:buClr>
              <a:buSzPts val="1300"/>
              <a:buFont typeface="Arial"/>
              <a:buChar char="○"/>
            </a:pPr>
            <a:r>
              <a:rPr lang="en-US" sz="975">
                <a:solidFill>
                  <a:schemeClr val="dk1"/>
                </a:solidFill>
                <a:latin typeface="Calibri"/>
                <a:ea typeface="Calibri"/>
                <a:cs typeface="Calibri"/>
                <a:sym typeface="Calibri"/>
              </a:rPr>
              <a:t>maintain tight synchronization over long periods of network inactivity</a:t>
            </a:r>
            <a:endParaRPr sz="975">
              <a:solidFill>
                <a:schemeClr val="dk1"/>
              </a:solidFill>
              <a:latin typeface="Calibri"/>
              <a:ea typeface="Calibri"/>
              <a:cs typeface="Calibri"/>
              <a:sym typeface="Calibri"/>
            </a:endParaRPr>
          </a:p>
          <a:p>
            <a:pPr marL="457189" indent="-319079">
              <a:lnSpc>
                <a:spcPct val="70000"/>
              </a:lnSpc>
              <a:buClr>
                <a:schemeClr val="dk1"/>
              </a:buClr>
              <a:buSzPts val="1300"/>
              <a:buFont typeface="Arial"/>
              <a:buChar char="●"/>
            </a:pPr>
            <a:r>
              <a:rPr lang="en-US" sz="975">
                <a:solidFill>
                  <a:schemeClr val="dk1"/>
                </a:solidFill>
                <a:latin typeface="Calibri"/>
                <a:ea typeface="Calibri"/>
                <a:cs typeface="Calibri"/>
                <a:sym typeface="Calibri"/>
              </a:rPr>
              <a:t>Improvement from Chaos</a:t>
            </a:r>
            <a:endParaRPr sz="975"/>
          </a:p>
          <a:p>
            <a:pPr marL="914378" lvl="1" indent="-312730">
              <a:lnSpc>
                <a:spcPct val="70000"/>
              </a:lnSpc>
              <a:spcBef>
                <a:spcPts val="1600"/>
              </a:spcBef>
              <a:buClr>
                <a:schemeClr val="dk1"/>
              </a:buClr>
              <a:buSzPts val="1300"/>
              <a:buFont typeface="Arial"/>
              <a:buChar char="○"/>
            </a:pPr>
            <a:r>
              <a:rPr lang="en-US" sz="975">
                <a:solidFill>
                  <a:schemeClr val="dk1"/>
                </a:solidFill>
                <a:latin typeface="Calibri"/>
                <a:ea typeface="Calibri"/>
                <a:cs typeface="Calibri"/>
                <a:sym typeface="Calibri"/>
              </a:rPr>
              <a:t>Interference will not degrade performance</a:t>
            </a:r>
            <a:endParaRPr sz="975"/>
          </a:p>
          <a:p>
            <a:pPr marL="1371566" lvl="2" indent="-312730">
              <a:lnSpc>
                <a:spcPct val="70000"/>
              </a:lnSpc>
              <a:spcBef>
                <a:spcPts val="1600"/>
              </a:spcBef>
              <a:buClr>
                <a:schemeClr val="dk1"/>
              </a:buClr>
              <a:buSzPts val="1300"/>
              <a:buFont typeface="Arial"/>
              <a:buChar char="■"/>
            </a:pPr>
            <a:r>
              <a:rPr lang="en-US" sz="975">
                <a:solidFill>
                  <a:schemeClr val="dk1"/>
                </a:solidFill>
                <a:latin typeface="Calibri"/>
                <a:ea typeface="Calibri"/>
                <a:cs typeface="Calibri"/>
                <a:sym typeface="Calibri"/>
              </a:rPr>
              <a:t>frequency agility: Nodes in Synchrotron transmit in each time slot on a different frequency following a network wide schedule</a:t>
            </a:r>
            <a:endParaRPr sz="975"/>
          </a:p>
          <a:p>
            <a:pPr marL="1371566" lvl="2" indent="-312730">
              <a:lnSpc>
                <a:spcPct val="70000"/>
              </a:lnSpc>
              <a:spcBef>
                <a:spcPts val="1600"/>
              </a:spcBef>
              <a:buClr>
                <a:schemeClr val="dk1"/>
              </a:buClr>
              <a:buSzPts val="1300"/>
              <a:buFont typeface="Arial"/>
              <a:buChar char="■"/>
            </a:pPr>
            <a:r>
              <a:rPr lang="en-US" sz="975">
                <a:solidFill>
                  <a:schemeClr val="dk1"/>
                </a:solidFill>
                <a:latin typeface="Calibri"/>
                <a:ea typeface="Calibri"/>
                <a:cs typeface="Calibri"/>
                <a:sym typeface="Calibri"/>
              </a:rPr>
              <a:t>Parallel Channels: Use multiple channels in parallel, each node randomly chooses one channel per time-slot to either receive or transmit</a:t>
            </a:r>
            <a:endParaRPr sz="975"/>
          </a:p>
          <a:p>
            <a:pPr marL="457189" indent="-257166">
              <a:lnSpc>
                <a:spcPct val="70000"/>
              </a:lnSpc>
              <a:buClr>
                <a:schemeClr val="dk1"/>
              </a:buClr>
              <a:buSzPts val="1800"/>
            </a:pPr>
            <a:endParaRPr sz="1313">
              <a:solidFill>
                <a:schemeClr val="dk1"/>
              </a:solidFill>
              <a:latin typeface="Calibri"/>
              <a:ea typeface="Calibri"/>
              <a:cs typeface="Calibri"/>
              <a:sym typeface="Calibri"/>
            </a:endParaRPr>
          </a:p>
        </p:txBody>
      </p:sp>
      <p:cxnSp>
        <p:nvCxnSpPr>
          <p:cNvPr id="577" name="Shape 577"/>
          <p:cNvCxnSpPr/>
          <p:nvPr/>
        </p:nvCxnSpPr>
        <p:spPr>
          <a:xfrm>
            <a:off x="4572000" y="1857375"/>
            <a:ext cx="0" cy="3950494"/>
          </a:xfrm>
          <a:prstGeom prst="straightConnector1">
            <a:avLst/>
          </a:prstGeom>
          <a:noFill/>
          <a:ln w="9525" cap="flat" cmpd="sng">
            <a:solidFill>
              <a:schemeClr val="accent1"/>
            </a:solidFill>
            <a:prstDash val="solid"/>
            <a:miter lim="800000"/>
            <a:headEnd type="none" w="sm" len="sm"/>
            <a:tailEnd type="none" w="sm" len="sm"/>
          </a:ln>
        </p:spPr>
      </p:cxnSp>
      <p:sp>
        <p:nvSpPr>
          <p:cNvPr id="578" name="Shape 578"/>
          <p:cNvSpPr/>
          <p:nvPr/>
        </p:nvSpPr>
        <p:spPr>
          <a:xfrm>
            <a:off x="6525750" y="2763844"/>
            <a:ext cx="2197125" cy="2655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900">
                <a:solidFill>
                  <a:schemeClr val="dk1"/>
                </a:solidFill>
                <a:latin typeface="Calibri"/>
                <a:ea typeface="Calibri"/>
                <a:cs typeface="Calibri"/>
                <a:sym typeface="Calibri"/>
              </a:rPr>
              <a:t>p.s. VHT : virtual high-definition timer</a:t>
            </a:r>
            <a:endParaRPr sz="1050">
              <a:solidFill>
                <a:schemeClr val="dk1"/>
              </a:solidFill>
              <a:latin typeface="Calibri"/>
              <a:ea typeface="Calibri"/>
              <a:cs typeface="Calibri"/>
              <a:sym typeface="Calibri"/>
            </a:endParaRPr>
          </a:p>
          <a:p>
            <a:endParaRPr sz="10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4804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Clr>
                <a:schemeClr val="dk1"/>
              </a:buClr>
              <a:buSzPts val="2800"/>
            </a:pPr>
            <a:r>
              <a:rPr lang="en-US" sz="3300">
                <a:solidFill>
                  <a:schemeClr val="dk1"/>
                </a:solidFill>
                <a:latin typeface="Calibri"/>
                <a:ea typeface="Calibri"/>
                <a:cs typeface="Calibri"/>
                <a:sym typeface="Calibri"/>
              </a:rPr>
              <a:t>Experimental</a:t>
            </a:r>
            <a:r>
              <a:rPr lang="en-US" sz="2599">
                <a:solidFill>
                  <a:schemeClr val="dk2"/>
                </a:solidFill>
                <a:latin typeface="Calibri"/>
                <a:ea typeface="Calibri"/>
                <a:cs typeface="Calibri"/>
                <a:sym typeface="Calibri"/>
              </a:rPr>
              <a:t> </a:t>
            </a:r>
            <a:r>
              <a:rPr lang="en-US" sz="3300">
                <a:solidFill>
                  <a:schemeClr val="dk1"/>
                </a:solidFill>
                <a:latin typeface="Calibri"/>
                <a:ea typeface="Calibri"/>
                <a:cs typeface="Calibri"/>
                <a:sym typeface="Calibri"/>
              </a:rPr>
              <a:t>Data - SetUp</a:t>
            </a:r>
            <a:endParaRPr sz="3300">
              <a:solidFill>
                <a:schemeClr val="dk1"/>
              </a:solidFill>
              <a:latin typeface="Calibri"/>
              <a:ea typeface="Calibri"/>
              <a:cs typeface="Calibri"/>
              <a:sym typeface="Calibri"/>
            </a:endParaRPr>
          </a:p>
        </p:txBody>
      </p:sp>
      <p:sp>
        <p:nvSpPr>
          <p:cNvPr id="584" name="Shape 584"/>
          <p:cNvSpPr txBox="1">
            <a:spLocks noGrp="1"/>
          </p:cNvSpPr>
          <p:nvPr>
            <p:ph type="body" idx="1"/>
          </p:nvPr>
        </p:nvSpPr>
        <p:spPr>
          <a:xfrm>
            <a:off x="311700" y="2009725"/>
            <a:ext cx="8520525" cy="3416400"/>
          </a:xfrm>
          <a:prstGeom prst="rect">
            <a:avLst/>
          </a:prstGeom>
          <a:noFill/>
          <a:ln>
            <a:noFill/>
          </a:ln>
        </p:spPr>
        <p:txBody>
          <a:bodyPr spcFirstLastPara="1" wrap="square" lIns="91425" tIns="91425" rIns="91425" bIns="91425" anchor="t" anchorCtr="0">
            <a:noAutofit/>
          </a:bodyPr>
          <a:lstStyle/>
          <a:p>
            <a:pPr marL="457188" indent="-342891">
              <a:lnSpc>
                <a:spcPct val="90000"/>
              </a:lnSpc>
              <a:buClr>
                <a:schemeClr val="dk1"/>
              </a:buClr>
              <a:buSzPts val="1800"/>
            </a:pPr>
            <a:r>
              <a:rPr lang="en-US" sz="2100">
                <a:solidFill>
                  <a:schemeClr val="dk1"/>
                </a:solidFill>
                <a:latin typeface="Calibri"/>
                <a:ea typeface="Calibri"/>
                <a:cs typeface="Calibri"/>
                <a:sym typeface="Calibri"/>
              </a:rPr>
              <a:t>Implementation: implement A</a:t>
            </a:r>
            <a:r>
              <a:rPr lang="en-US" sz="2100" baseline="30000">
                <a:solidFill>
                  <a:schemeClr val="dk1"/>
                </a:solidFill>
                <a:latin typeface="Calibri"/>
                <a:ea typeface="Calibri"/>
                <a:cs typeface="Calibri"/>
                <a:sym typeface="Calibri"/>
              </a:rPr>
              <a:t>2</a:t>
            </a:r>
            <a:r>
              <a:rPr lang="en-US" sz="2100">
                <a:solidFill>
                  <a:schemeClr val="dk1"/>
                </a:solidFill>
                <a:latin typeface="Calibri"/>
                <a:ea typeface="Calibri"/>
                <a:cs typeface="Calibri"/>
                <a:sym typeface="Calibri"/>
              </a:rPr>
              <a:t> in C for the Contiki OS targeting simple wireless nodes equipped with a low-power radio such as TelosB and Wsn430 platforms which feature a 16bit MSP430 CPU @ 4 MHz, 10 kB of RAM, 48 kB of firmware storage and CC2420</a:t>
            </a:r>
            <a:endParaRPr sz="2100">
              <a:solidFill>
                <a:schemeClr val="dk1"/>
              </a:solidFill>
              <a:latin typeface="Calibri"/>
              <a:ea typeface="Calibri"/>
              <a:cs typeface="Calibri"/>
              <a:sym typeface="Calibri"/>
            </a:endParaRPr>
          </a:p>
          <a:p>
            <a:pPr marL="457188" indent="-342891">
              <a:lnSpc>
                <a:spcPct val="90000"/>
              </a:lnSpc>
              <a:buClr>
                <a:schemeClr val="dk1"/>
              </a:buClr>
              <a:buSzPts val="1800"/>
            </a:pPr>
            <a:r>
              <a:rPr lang="en-US" sz="2100">
                <a:solidFill>
                  <a:schemeClr val="dk1"/>
                </a:solidFill>
                <a:latin typeface="Calibri"/>
                <a:ea typeface="Calibri"/>
                <a:cs typeface="Calibri"/>
                <a:sym typeface="Calibri"/>
              </a:rPr>
              <a:t>Scenarios: Disseminate, network aggregation, collection, 2PC and 3PC, lightweight dissemination(4-byte value, also called Glossy Mode)</a:t>
            </a:r>
            <a:endParaRPr sz="2100">
              <a:solidFill>
                <a:schemeClr val="dk1"/>
              </a:solidFill>
              <a:latin typeface="Calibri"/>
              <a:ea typeface="Calibri"/>
              <a:cs typeface="Calibri"/>
              <a:sym typeface="Calibri"/>
            </a:endParaRPr>
          </a:p>
          <a:p>
            <a:pPr marL="457188" indent="-342891">
              <a:lnSpc>
                <a:spcPct val="90000"/>
              </a:lnSpc>
              <a:buClr>
                <a:schemeClr val="dk1"/>
              </a:buClr>
              <a:buSzPts val="1800"/>
            </a:pPr>
            <a:r>
              <a:rPr lang="en-US" sz="2100">
                <a:solidFill>
                  <a:schemeClr val="dk1"/>
                </a:solidFill>
                <a:latin typeface="Calibri"/>
                <a:ea typeface="Calibri"/>
                <a:cs typeface="Calibri"/>
                <a:sym typeface="Calibri"/>
              </a:rPr>
              <a:t>Performance metrics: End-to-End Loss Rate, radio-on time, radio Duty Cycle, latency</a:t>
            </a:r>
            <a:endParaRPr sz="2100">
              <a:solidFill>
                <a:schemeClr val="dk1"/>
              </a:solidFill>
              <a:latin typeface="Calibri"/>
              <a:ea typeface="Calibri"/>
              <a:cs typeface="Calibri"/>
              <a:sym typeface="Calibri"/>
            </a:endParaRPr>
          </a:p>
          <a:p>
            <a:pPr marL="457189" indent="-342891">
              <a:lnSpc>
                <a:spcPct val="90000"/>
              </a:lnSpc>
              <a:buClr>
                <a:schemeClr val="dk1"/>
              </a:buClr>
              <a:buSzPts val="1800"/>
            </a:pPr>
            <a:r>
              <a:rPr lang="en-US" sz="2100">
                <a:solidFill>
                  <a:schemeClr val="dk1"/>
                </a:solidFill>
                <a:latin typeface="Calibri"/>
                <a:ea typeface="Calibri"/>
                <a:cs typeface="Calibri"/>
                <a:sym typeface="Calibri"/>
              </a:rPr>
              <a:t>Testbeds: Flocklab, Indriya, </a:t>
            </a:r>
            <a:endParaRPr/>
          </a:p>
          <a:p>
            <a:pPr marL="114297" indent="0">
              <a:lnSpc>
                <a:spcPct val="90000"/>
              </a:lnSpc>
              <a:buClr>
                <a:schemeClr val="dk1"/>
              </a:buClr>
              <a:buSzPts val="1800"/>
              <a:buNone/>
            </a:pPr>
            <a:r>
              <a:rPr lang="en-US" sz="2100">
                <a:solidFill>
                  <a:schemeClr val="dk1"/>
                </a:solidFill>
                <a:latin typeface="Calibri"/>
                <a:ea typeface="Calibri"/>
                <a:cs typeface="Calibri"/>
                <a:sym typeface="Calibri"/>
              </a:rPr>
              <a:t>                       Rennes and Euratech</a:t>
            </a:r>
            <a:endParaRPr sz="2100">
              <a:solidFill>
                <a:schemeClr val="dk1"/>
              </a:solidFill>
              <a:latin typeface="Calibri"/>
              <a:ea typeface="Calibri"/>
              <a:cs typeface="Calibri"/>
              <a:sym typeface="Calibri"/>
            </a:endParaRPr>
          </a:p>
        </p:txBody>
      </p:sp>
      <p:sp>
        <p:nvSpPr>
          <p:cNvPr id="585" name="Shape 585"/>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51</a:t>
            </a:fld>
            <a:endParaRPr>
              <a:solidFill>
                <a:schemeClr val="dk2"/>
              </a:solidFill>
              <a:latin typeface="Arial"/>
              <a:ea typeface="Arial"/>
              <a:cs typeface="Arial"/>
              <a:sym typeface="Arial"/>
            </a:endParaRPr>
          </a:p>
        </p:txBody>
      </p:sp>
      <p:pic>
        <p:nvPicPr>
          <p:cNvPr id="586" name="Shape 586"/>
          <p:cNvPicPr preferRelativeResize="0"/>
          <p:nvPr/>
        </p:nvPicPr>
        <p:blipFill rotWithShape="1">
          <a:blip r:embed="rId3">
            <a:alphaModFix/>
          </a:blip>
          <a:srcRect/>
          <a:stretch/>
        </p:blipFill>
        <p:spPr>
          <a:xfrm>
            <a:off x="4420050" y="4486695"/>
            <a:ext cx="4159556" cy="1150304"/>
          </a:xfrm>
          <a:prstGeom prst="rect">
            <a:avLst/>
          </a:prstGeom>
          <a:noFill/>
          <a:ln>
            <a:noFill/>
          </a:ln>
        </p:spPr>
      </p:pic>
    </p:spTree>
    <p:extLst>
      <p:ext uri="{BB962C8B-B14F-4D97-AF65-F5344CB8AC3E}">
        <p14:creationId xmlns:p14="http://schemas.microsoft.com/office/powerpoint/2010/main" val="1030063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Clr>
                <a:schemeClr val="dk1"/>
              </a:buClr>
              <a:buSzPts val="1100"/>
            </a:pPr>
            <a:r>
              <a:rPr lang="en-US" sz="3300">
                <a:solidFill>
                  <a:schemeClr val="dk1"/>
                </a:solidFill>
                <a:latin typeface="Calibri"/>
                <a:ea typeface="Calibri"/>
                <a:cs typeface="Calibri"/>
                <a:sym typeface="Calibri"/>
              </a:rPr>
              <a:t>Experimental</a:t>
            </a:r>
            <a:r>
              <a:rPr lang="en-US" sz="2599">
                <a:solidFill>
                  <a:schemeClr val="dk2"/>
                </a:solidFill>
                <a:latin typeface="Calibri"/>
                <a:ea typeface="Calibri"/>
                <a:cs typeface="Calibri"/>
                <a:sym typeface="Calibri"/>
              </a:rPr>
              <a:t> </a:t>
            </a:r>
            <a:r>
              <a:rPr lang="en-US" sz="3300">
                <a:solidFill>
                  <a:schemeClr val="dk1"/>
                </a:solidFill>
                <a:latin typeface="Calibri"/>
                <a:ea typeface="Calibri"/>
                <a:cs typeface="Calibri"/>
                <a:sym typeface="Calibri"/>
              </a:rPr>
              <a:t>Data – parallel channels</a:t>
            </a:r>
            <a:endParaRPr sz="3300">
              <a:solidFill>
                <a:schemeClr val="dk1"/>
              </a:solidFill>
              <a:latin typeface="Calibri"/>
              <a:ea typeface="Calibri"/>
              <a:cs typeface="Calibri"/>
              <a:sym typeface="Calibri"/>
            </a:endParaRPr>
          </a:p>
        </p:txBody>
      </p:sp>
      <p:sp>
        <p:nvSpPr>
          <p:cNvPr id="592" name="Shape 592"/>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52</a:t>
            </a:fld>
            <a:endParaRPr>
              <a:solidFill>
                <a:schemeClr val="dk2"/>
              </a:solidFill>
              <a:latin typeface="Arial"/>
              <a:ea typeface="Arial"/>
              <a:cs typeface="Arial"/>
              <a:sym typeface="Arial"/>
            </a:endParaRPr>
          </a:p>
        </p:txBody>
      </p:sp>
      <p:sp>
        <p:nvSpPr>
          <p:cNvPr id="593" name="Shape 593"/>
          <p:cNvSpPr txBox="1"/>
          <p:nvPr/>
        </p:nvSpPr>
        <p:spPr>
          <a:xfrm>
            <a:off x="51070" y="2621689"/>
            <a:ext cx="1697600" cy="1315745"/>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Evaluation on parallel channels: around 40–60 slots, lower latency, 3.5 × faster also consume roughly 3.5 × less energy </a:t>
            </a:r>
            <a:endParaRPr sz="1050"/>
          </a:p>
        </p:txBody>
      </p:sp>
      <p:sp>
        <p:nvSpPr>
          <p:cNvPr id="594" name="Shape 594"/>
          <p:cNvSpPr/>
          <p:nvPr/>
        </p:nvSpPr>
        <p:spPr>
          <a:xfrm>
            <a:off x="2007394" y="4816191"/>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8</a:t>
            </a:r>
            <a:endParaRPr sz="900">
              <a:solidFill>
                <a:schemeClr val="dk1"/>
              </a:solidFill>
              <a:latin typeface="Calibri"/>
              <a:ea typeface="Calibri"/>
              <a:cs typeface="Calibri"/>
              <a:sym typeface="Calibri"/>
            </a:endParaRPr>
          </a:p>
        </p:txBody>
      </p:sp>
      <p:pic>
        <p:nvPicPr>
          <p:cNvPr id="595" name="Shape 595"/>
          <p:cNvPicPr preferRelativeResize="0"/>
          <p:nvPr/>
        </p:nvPicPr>
        <p:blipFill rotWithShape="1">
          <a:blip r:embed="rId3">
            <a:alphaModFix/>
          </a:blip>
          <a:srcRect/>
          <a:stretch/>
        </p:blipFill>
        <p:spPr>
          <a:xfrm>
            <a:off x="1824789" y="2076770"/>
            <a:ext cx="4783180" cy="2745376"/>
          </a:xfrm>
          <a:prstGeom prst="rect">
            <a:avLst/>
          </a:prstGeom>
          <a:noFill/>
          <a:ln>
            <a:noFill/>
          </a:ln>
        </p:spPr>
      </p:pic>
      <p:sp>
        <p:nvSpPr>
          <p:cNvPr id="596" name="Shape 596"/>
          <p:cNvSpPr/>
          <p:nvPr/>
        </p:nvSpPr>
        <p:spPr>
          <a:xfrm>
            <a:off x="6734369" y="2504957"/>
            <a:ext cx="2012440" cy="1315745"/>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On a sparse testbed, using many channels decreases the performance due to the decreasing probability of finding neighbors on the same channel</a:t>
            </a:r>
            <a:endParaRPr sz="1050"/>
          </a:p>
        </p:txBody>
      </p:sp>
      <p:sp>
        <p:nvSpPr>
          <p:cNvPr id="597" name="Shape 597"/>
          <p:cNvSpPr/>
          <p:nvPr/>
        </p:nvSpPr>
        <p:spPr>
          <a:xfrm>
            <a:off x="6436519" y="4714880"/>
            <a:ext cx="2463196" cy="80558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r>
              <a:rPr lang="en-US" sz="1050">
                <a:solidFill>
                  <a:schemeClr val="dk1"/>
                </a:solidFill>
                <a:latin typeface="Calibri"/>
                <a:ea typeface="Calibri"/>
                <a:cs typeface="Calibri"/>
                <a:sym typeface="Calibri"/>
              </a:rPr>
              <a:t>dBM:  a measure of power referenced to one milliwatt</a:t>
            </a:r>
            <a:endParaRPr sz="1050"/>
          </a:p>
          <a:p>
            <a:r>
              <a:rPr lang="en-US" sz="1050">
                <a:solidFill>
                  <a:schemeClr val="dk1"/>
                </a:solidFill>
                <a:latin typeface="Calibri"/>
                <a:ea typeface="Calibri"/>
                <a:cs typeface="Calibri"/>
                <a:sym typeface="Calibri"/>
              </a:rPr>
              <a:t>Example: 10 dBM = 10 mW</a:t>
            </a:r>
            <a:endParaRPr sz="1050">
              <a:solidFill>
                <a:schemeClr val="dk1"/>
              </a:solidFill>
              <a:latin typeface="Calibri"/>
              <a:ea typeface="Calibri"/>
              <a:cs typeface="Calibri"/>
              <a:sym typeface="Calibri"/>
            </a:endParaRPr>
          </a:p>
          <a:p>
            <a:r>
              <a:rPr lang="en-US" sz="1050">
                <a:solidFill>
                  <a:schemeClr val="dk1"/>
                </a:solidFill>
                <a:latin typeface="Calibri"/>
                <a:ea typeface="Calibri"/>
                <a:cs typeface="Calibri"/>
                <a:sym typeface="Calibri"/>
              </a:rPr>
              <a:t>                 -10 dBM = 100 </a:t>
            </a:r>
            <a:r>
              <a:rPr lang="en-US" sz="1350">
                <a:solidFill>
                  <a:schemeClr val="dk1"/>
                </a:solidFill>
                <a:latin typeface="Calibri"/>
                <a:ea typeface="Calibri"/>
                <a:cs typeface="Calibri"/>
                <a:sym typeface="Calibri"/>
              </a:rPr>
              <a:t>µW</a:t>
            </a:r>
            <a:endParaRPr sz="10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8164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Clr>
                <a:schemeClr val="dk1"/>
              </a:buClr>
              <a:buSzPts val="1100"/>
            </a:pPr>
            <a:r>
              <a:rPr lang="en-US" sz="3300">
                <a:solidFill>
                  <a:schemeClr val="dk1"/>
                </a:solidFill>
                <a:latin typeface="Calibri"/>
                <a:ea typeface="Calibri"/>
                <a:cs typeface="Calibri"/>
                <a:sym typeface="Calibri"/>
              </a:rPr>
              <a:t>Experimental</a:t>
            </a:r>
            <a:r>
              <a:rPr lang="en-US" sz="2599">
                <a:solidFill>
                  <a:schemeClr val="dk2"/>
                </a:solidFill>
                <a:latin typeface="Calibri"/>
                <a:ea typeface="Calibri"/>
                <a:cs typeface="Calibri"/>
                <a:sym typeface="Calibri"/>
              </a:rPr>
              <a:t> </a:t>
            </a:r>
            <a:r>
              <a:rPr lang="en-US" sz="3300">
                <a:solidFill>
                  <a:schemeClr val="dk1"/>
                </a:solidFill>
                <a:latin typeface="Calibri"/>
                <a:ea typeface="Calibri"/>
                <a:cs typeface="Calibri"/>
                <a:sym typeface="Calibri"/>
              </a:rPr>
              <a:t>Data –Consensus</a:t>
            </a:r>
            <a:endParaRPr sz="3300">
              <a:solidFill>
                <a:schemeClr val="dk1"/>
              </a:solidFill>
              <a:latin typeface="Calibri"/>
              <a:ea typeface="Calibri"/>
              <a:cs typeface="Calibri"/>
              <a:sym typeface="Calibri"/>
            </a:endParaRPr>
          </a:p>
        </p:txBody>
      </p:sp>
      <p:sp>
        <p:nvSpPr>
          <p:cNvPr id="603" name="Shape 603"/>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53</a:t>
            </a:fld>
            <a:endParaRPr>
              <a:solidFill>
                <a:schemeClr val="dk2"/>
              </a:solidFill>
              <a:latin typeface="Arial"/>
              <a:ea typeface="Arial"/>
              <a:cs typeface="Arial"/>
              <a:sym typeface="Arial"/>
            </a:endParaRPr>
          </a:p>
        </p:txBody>
      </p:sp>
      <p:sp>
        <p:nvSpPr>
          <p:cNvPr id="604" name="Shape 604"/>
          <p:cNvSpPr txBox="1"/>
          <p:nvPr/>
        </p:nvSpPr>
        <p:spPr>
          <a:xfrm>
            <a:off x="257175" y="4892754"/>
            <a:ext cx="4064794" cy="1107996"/>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The cost increases with the number of nodes, and significantly with the level of consensus. 2PC costs twice as Max and Disseminate, while Glossy Mode is cheap since it does not use flags. Error bars represent the standard deviation</a:t>
            </a:r>
            <a:endParaRPr sz="1050"/>
          </a:p>
        </p:txBody>
      </p:sp>
      <p:pic>
        <p:nvPicPr>
          <p:cNvPr id="605" name="Shape 605"/>
          <p:cNvPicPr preferRelativeResize="0"/>
          <p:nvPr/>
        </p:nvPicPr>
        <p:blipFill rotWithShape="1">
          <a:blip r:embed="rId3">
            <a:alphaModFix/>
          </a:blip>
          <a:srcRect/>
          <a:stretch/>
        </p:blipFill>
        <p:spPr>
          <a:xfrm>
            <a:off x="311700" y="2002683"/>
            <a:ext cx="3608097" cy="2722149"/>
          </a:xfrm>
          <a:prstGeom prst="rect">
            <a:avLst/>
          </a:prstGeom>
          <a:noFill/>
          <a:ln>
            <a:noFill/>
          </a:ln>
        </p:spPr>
      </p:pic>
      <p:sp>
        <p:nvSpPr>
          <p:cNvPr id="606" name="Shape 606"/>
          <p:cNvSpPr/>
          <p:nvPr/>
        </p:nvSpPr>
        <p:spPr>
          <a:xfrm>
            <a:off x="0" y="4644791"/>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10</a:t>
            </a:r>
            <a:endParaRPr sz="900">
              <a:solidFill>
                <a:schemeClr val="dk1"/>
              </a:solidFill>
              <a:latin typeface="Calibri"/>
              <a:ea typeface="Calibri"/>
              <a:cs typeface="Calibri"/>
              <a:sym typeface="Calibri"/>
            </a:endParaRPr>
          </a:p>
        </p:txBody>
      </p:sp>
      <p:sp>
        <p:nvSpPr>
          <p:cNvPr id="607" name="Shape 607"/>
          <p:cNvSpPr txBox="1"/>
          <p:nvPr/>
        </p:nvSpPr>
        <p:spPr>
          <a:xfrm>
            <a:off x="1538649" y="4575541"/>
            <a:ext cx="1621631" cy="276999"/>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Cost of consensus</a:t>
            </a:r>
            <a:endParaRPr sz="1050"/>
          </a:p>
        </p:txBody>
      </p:sp>
      <p:pic>
        <p:nvPicPr>
          <p:cNvPr id="608" name="Shape 608"/>
          <p:cNvPicPr preferRelativeResize="0"/>
          <p:nvPr/>
        </p:nvPicPr>
        <p:blipFill rotWithShape="1">
          <a:blip r:embed="rId4">
            <a:alphaModFix/>
          </a:blip>
          <a:srcRect/>
          <a:stretch/>
        </p:blipFill>
        <p:spPr>
          <a:xfrm>
            <a:off x="4495816" y="2002683"/>
            <a:ext cx="3705210" cy="2233561"/>
          </a:xfrm>
          <a:prstGeom prst="rect">
            <a:avLst/>
          </a:prstGeom>
          <a:noFill/>
          <a:ln>
            <a:noFill/>
          </a:ln>
        </p:spPr>
      </p:pic>
      <p:sp>
        <p:nvSpPr>
          <p:cNvPr id="609" name="Shape 609"/>
          <p:cNvSpPr txBox="1"/>
          <p:nvPr/>
        </p:nvSpPr>
        <p:spPr>
          <a:xfrm>
            <a:off x="5268190" y="4367792"/>
            <a:ext cx="2735220" cy="48474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Consensus outcome of single-phase Vote, 2PC and 3PC</a:t>
            </a:r>
            <a:endParaRPr sz="1050"/>
          </a:p>
        </p:txBody>
      </p:sp>
      <p:sp>
        <p:nvSpPr>
          <p:cNvPr id="610" name="Shape 610"/>
          <p:cNvSpPr/>
          <p:nvPr/>
        </p:nvSpPr>
        <p:spPr>
          <a:xfrm>
            <a:off x="4643711" y="4236244"/>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11</a:t>
            </a:r>
            <a:endParaRPr sz="900">
              <a:solidFill>
                <a:schemeClr val="dk1"/>
              </a:solidFill>
              <a:latin typeface="Calibri"/>
              <a:ea typeface="Calibri"/>
              <a:cs typeface="Calibri"/>
              <a:sym typeface="Calibri"/>
            </a:endParaRPr>
          </a:p>
        </p:txBody>
      </p:sp>
      <p:sp>
        <p:nvSpPr>
          <p:cNvPr id="611" name="Shape 611"/>
          <p:cNvSpPr txBox="1"/>
          <p:nvPr/>
        </p:nvSpPr>
        <p:spPr>
          <a:xfrm>
            <a:off x="4822032" y="4930407"/>
            <a:ext cx="4064794" cy="484748"/>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All three primitives result in 100% commit rate in case of no injected failures</a:t>
            </a:r>
            <a:endParaRPr sz="1050"/>
          </a:p>
        </p:txBody>
      </p:sp>
    </p:spTree>
    <p:extLst>
      <p:ext uri="{BB962C8B-B14F-4D97-AF65-F5344CB8AC3E}">
        <p14:creationId xmlns:p14="http://schemas.microsoft.com/office/powerpoint/2010/main" val="3255461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311700" y="1302275"/>
            <a:ext cx="8520525" cy="572625"/>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Clr>
                <a:schemeClr val="dk1"/>
              </a:buClr>
              <a:buSzPts val="1100"/>
            </a:pPr>
            <a:r>
              <a:rPr lang="en-US" sz="3300">
                <a:solidFill>
                  <a:schemeClr val="dk1"/>
                </a:solidFill>
                <a:latin typeface="Calibri"/>
                <a:ea typeface="Calibri"/>
                <a:cs typeface="Calibri"/>
                <a:sym typeface="Calibri"/>
              </a:rPr>
              <a:t>Experimental</a:t>
            </a:r>
            <a:r>
              <a:rPr lang="en-US" sz="2599">
                <a:solidFill>
                  <a:schemeClr val="dk2"/>
                </a:solidFill>
                <a:latin typeface="Calibri"/>
                <a:ea typeface="Calibri"/>
                <a:cs typeface="Calibri"/>
                <a:sym typeface="Calibri"/>
              </a:rPr>
              <a:t> </a:t>
            </a:r>
            <a:r>
              <a:rPr lang="en-US" sz="3300">
                <a:solidFill>
                  <a:schemeClr val="dk1"/>
                </a:solidFill>
                <a:latin typeface="Calibri"/>
                <a:ea typeface="Calibri"/>
                <a:cs typeface="Calibri"/>
                <a:sym typeface="Calibri"/>
              </a:rPr>
              <a:t>Data –Consensus</a:t>
            </a:r>
            <a:endParaRPr sz="3300">
              <a:solidFill>
                <a:schemeClr val="dk1"/>
              </a:solidFill>
              <a:latin typeface="Calibri"/>
              <a:ea typeface="Calibri"/>
              <a:cs typeface="Calibri"/>
              <a:sym typeface="Calibri"/>
            </a:endParaRPr>
          </a:p>
        </p:txBody>
      </p:sp>
      <p:sp>
        <p:nvSpPr>
          <p:cNvPr id="617" name="Shape 61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54</a:t>
            </a:fld>
            <a:endParaRPr>
              <a:solidFill>
                <a:schemeClr val="dk2"/>
              </a:solidFill>
              <a:latin typeface="Arial"/>
              <a:ea typeface="Arial"/>
              <a:cs typeface="Arial"/>
              <a:sym typeface="Arial"/>
            </a:endParaRPr>
          </a:p>
        </p:txBody>
      </p:sp>
      <p:sp>
        <p:nvSpPr>
          <p:cNvPr id="618" name="Shape 618"/>
          <p:cNvSpPr/>
          <p:nvPr/>
        </p:nvSpPr>
        <p:spPr>
          <a:xfrm>
            <a:off x="4643711" y="4236244"/>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11</a:t>
            </a:r>
            <a:endParaRPr sz="900">
              <a:solidFill>
                <a:schemeClr val="dk1"/>
              </a:solidFill>
              <a:latin typeface="Calibri"/>
              <a:ea typeface="Calibri"/>
              <a:cs typeface="Calibri"/>
              <a:sym typeface="Calibri"/>
            </a:endParaRPr>
          </a:p>
        </p:txBody>
      </p:sp>
      <p:pic>
        <p:nvPicPr>
          <p:cNvPr id="619" name="Shape 619"/>
          <p:cNvPicPr preferRelativeResize="0"/>
          <p:nvPr/>
        </p:nvPicPr>
        <p:blipFill rotWithShape="1">
          <a:blip r:embed="rId3">
            <a:alphaModFix/>
          </a:blip>
          <a:srcRect/>
          <a:stretch/>
        </p:blipFill>
        <p:spPr>
          <a:xfrm>
            <a:off x="2349464" y="1896114"/>
            <a:ext cx="3636677" cy="3050807"/>
          </a:xfrm>
          <a:prstGeom prst="rect">
            <a:avLst/>
          </a:prstGeom>
          <a:noFill/>
          <a:ln>
            <a:noFill/>
          </a:ln>
        </p:spPr>
      </p:pic>
      <p:sp>
        <p:nvSpPr>
          <p:cNvPr id="620" name="Shape 620"/>
          <p:cNvSpPr txBox="1"/>
          <p:nvPr/>
        </p:nvSpPr>
        <p:spPr>
          <a:xfrm>
            <a:off x="2005193" y="5059885"/>
            <a:ext cx="5133614" cy="276999"/>
          </a:xfrm>
          <a:prstGeom prst="rect">
            <a:avLst/>
          </a:prstGeom>
          <a:noFill/>
          <a:ln>
            <a:noFill/>
          </a:ln>
        </p:spPr>
        <p:txBody>
          <a:bodyPr spcFirstLastPara="1" wrap="square" lIns="68569" tIns="34275" rIns="68569" bIns="34275" anchor="t" anchorCtr="0">
            <a:noAutofit/>
          </a:bodyPr>
          <a:lstStyle/>
          <a:p>
            <a:r>
              <a:rPr lang="en-US" sz="1350">
                <a:solidFill>
                  <a:schemeClr val="dk1"/>
                </a:solidFill>
                <a:latin typeface="Calibri"/>
                <a:ea typeface="Calibri"/>
                <a:cs typeface="Calibri"/>
                <a:sym typeface="Calibri"/>
              </a:rPr>
              <a:t>Comparison with other state-of-art Low power Wireless Bus (LWB)</a:t>
            </a:r>
            <a:endParaRPr sz="1050"/>
          </a:p>
        </p:txBody>
      </p:sp>
      <p:sp>
        <p:nvSpPr>
          <p:cNvPr id="621" name="Shape 621"/>
          <p:cNvSpPr/>
          <p:nvPr/>
        </p:nvSpPr>
        <p:spPr>
          <a:xfrm>
            <a:off x="2259202" y="4739172"/>
            <a:ext cx="3817202" cy="207749"/>
          </a:xfrm>
          <a:prstGeom prst="rect">
            <a:avLst/>
          </a:prstGeom>
          <a:noFill/>
          <a:ln>
            <a:noFill/>
          </a:ln>
        </p:spPr>
        <p:txBody>
          <a:bodyPr spcFirstLastPara="1" wrap="square" lIns="68569" tIns="34275" rIns="68569" bIns="34275" anchor="t" anchorCtr="0">
            <a:noAutofit/>
          </a:bodyPr>
          <a:lstStyle/>
          <a:p>
            <a:r>
              <a:rPr lang="en-US" sz="900">
                <a:solidFill>
                  <a:schemeClr val="dk1"/>
                </a:solidFill>
                <a:latin typeface="Calibri"/>
                <a:ea typeface="Calibri"/>
                <a:cs typeface="Calibri"/>
                <a:sym typeface="Calibri"/>
              </a:rPr>
              <a:t>Ref: paper figure 12</a:t>
            </a: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5665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311700" y="1213481"/>
            <a:ext cx="8520525" cy="4700475"/>
          </a:xfrm>
          <a:prstGeom prst="rect">
            <a:avLst/>
          </a:prstGeom>
          <a:noFill/>
          <a:ln>
            <a:noFill/>
          </a:ln>
        </p:spPr>
        <p:txBody>
          <a:bodyPr spcFirstLastPara="1" wrap="square" lIns="91425" tIns="91425" rIns="91425" bIns="91425" anchor="t" anchorCtr="0">
            <a:noAutofit/>
          </a:bodyPr>
          <a:lstStyle/>
          <a:p>
            <a:pPr marL="0" indent="0">
              <a:lnSpc>
                <a:spcPct val="90000"/>
              </a:lnSpc>
              <a:buClr>
                <a:schemeClr val="dk1"/>
              </a:buClr>
              <a:buSzPts val="1800"/>
              <a:buNone/>
            </a:pPr>
            <a:r>
              <a:rPr lang="en-US" sz="2100">
                <a:solidFill>
                  <a:schemeClr val="dk1"/>
                </a:solidFill>
                <a:latin typeface="Calibri"/>
                <a:ea typeface="Calibri"/>
                <a:cs typeface="Calibri"/>
                <a:sym typeface="Calibri"/>
              </a:rPr>
              <a:t>Takeaway:</a:t>
            </a:r>
            <a:endParaRPr/>
          </a:p>
          <a:p>
            <a:pPr indent="-342900">
              <a:lnSpc>
                <a:spcPct val="150000"/>
              </a:lnSpc>
              <a:buClr>
                <a:schemeClr val="dk1"/>
              </a:buClr>
              <a:buSzPts val="1800"/>
            </a:pPr>
            <a:r>
              <a:rPr lang="en-US" sz="1200">
                <a:solidFill>
                  <a:schemeClr val="dk1"/>
                </a:solidFill>
                <a:latin typeface="Calibri"/>
                <a:ea typeface="Calibri"/>
                <a:cs typeface="Calibri"/>
                <a:sym typeface="Calibri"/>
              </a:rPr>
              <a:t>A</a:t>
            </a:r>
            <a:r>
              <a:rPr lang="en-US" sz="1200" baseline="30000">
                <a:solidFill>
                  <a:schemeClr val="dk1"/>
                </a:solidFill>
                <a:latin typeface="Calibri"/>
                <a:ea typeface="Calibri"/>
                <a:cs typeface="Calibri"/>
                <a:sym typeface="Calibri"/>
              </a:rPr>
              <a:t>2 </a:t>
            </a:r>
            <a:r>
              <a:rPr lang="en-US" sz="1200">
                <a:solidFill>
                  <a:schemeClr val="dk1"/>
                </a:solidFill>
                <a:latin typeface="Calibri"/>
                <a:ea typeface="Calibri"/>
                <a:cs typeface="Calibri"/>
                <a:sym typeface="Calibri"/>
              </a:rPr>
              <a:t>: </a:t>
            </a:r>
            <a:r>
              <a:rPr lang="en-US" sz="1200" baseline="300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Inherited from Chaos , achieve consensus with low-latency and high reliability in low-power wireless networking</a:t>
            </a:r>
            <a:endParaRPr/>
          </a:p>
          <a:p>
            <a:pPr indent="-342900">
              <a:lnSpc>
                <a:spcPct val="150000"/>
              </a:lnSpc>
              <a:buClr>
                <a:schemeClr val="dk1"/>
              </a:buClr>
              <a:buSzPts val="1800"/>
            </a:pPr>
            <a:r>
              <a:rPr lang="en-US" sz="1200">
                <a:solidFill>
                  <a:schemeClr val="dk1"/>
                </a:solidFill>
                <a:latin typeface="Calibri"/>
                <a:ea typeface="Calibri"/>
                <a:cs typeface="Calibri"/>
                <a:sym typeface="Calibri"/>
              </a:rPr>
              <a:t>Synchrotron:</a:t>
            </a:r>
            <a:r>
              <a:rPr lang="en-US" sz="1200" baseline="300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A robust lower layer of A</a:t>
            </a:r>
            <a:r>
              <a:rPr lang="en-US" sz="1200" baseline="30000">
                <a:solidFill>
                  <a:schemeClr val="dk1"/>
                </a:solidFill>
                <a:latin typeface="Calibri"/>
                <a:ea typeface="Calibri"/>
                <a:cs typeface="Calibri"/>
                <a:sym typeface="Calibri"/>
              </a:rPr>
              <a:t>2 </a:t>
            </a:r>
            <a:r>
              <a:rPr lang="en-US" sz="1200">
                <a:solidFill>
                  <a:schemeClr val="dk1"/>
                </a:solidFill>
                <a:latin typeface="Calibri"/>
                <a:ea typeface="Calibri"/>
                <a:cs typeface="Calibri"/>
                <a:sym typeface="Calibri"/>
              </a:rPr>
              <a:t>. A new synchronous transmission kernel with high-precision synchronization through VHT, time-slotted operation, a network-wide scheduler, frequency hopping and multiple parallel channels and security features</a:t>
            </a:r>
            <a:endParaRPr sz="1200">
              <a:solidFill>
                <a:schemeClr val="dk1"/>
              </a:solidFill>
              <a:latin typeface="Calibri"/>
              <a:ea typeface="Calibri"/>
              <a:cs typeface="Calibri"/>
              <a:sym typeface="Calibri"/>
            </a:endParaRPr>
          </a:p>
          <a:p>
            <a:pPr indent="-342900">
              <a:buClr>
                <a:schemeClr val="dk1"/>
              </a:buClr>
              <a:buSzPts val="1800"/>
            </a:pPr>
            <a:r>
              <a:rPr lang="en-US" sz="1200">
                <a:solidFill>
                  <a:schemeClr val="dk1"/>
                </a:solidFill>
                <a:latin typeface="Calibri"/>
                <a:ea typeface="Calibri"/>
                <a:cs typeface="Calibri"/>
                <a:sym typeface="Calibri"/>
              </a:rPr>
              <a:t>Pros: </a:t>
            </a:r>
            <a:endParaRPr/>
          </a:p>
          <a:p>
            <a:pPr marL="800088" lvl="1" indent="-342900">
              <a:spcBef>
                <a:spcPts val="1600"/>
              </a:spcBef>
              <a:buClr>
                <a:schemeClr val="dk1"/>
              </a:buClr>
              <a:buSzPts val="1400"/>
            </a:pPr>
            <a:r>
              <a:rPr lang="en-US" sz="1200">
                <a:solidFill>
                  <a:schemeClr val="dk1"/>
                </a:solidFill>
                <a:latin typeface="Calibri"/>
                <a:ea typeface="Calibri"/>
                <a:cs typeface="Calibri"/>
                <a:sym typeface="Calibri"/>
              </a:rPr>
              <a:t>Open source on Github: </a:t>
            </a:r>
            <a:r>
              <a:rPr lang="en-US" sz="1200" u="sng">
                <a:solidFill>
                  <a:schemeClr val="hlink"/>
                </a:solidFill>
                <a:latin typeface="Calibri"/>
                <a:ea typeface="Calibri"/>
                <a:cs typeface="Calibri"/>
                <a:sym typeface="Calibri"/>
                <a:hlinkClick r:id="rId3"/>
              </a:rPr>
              <a:t>https://github.com/iot-chalmers/a2-synchrotron</a:t>
            </a:r>
            <a:endParaRPr/>
          </a:p>
          <a:p>
            <a:pPr marL="800089" lvl="1" indent="-342900">
              <a:spcBef>
                <a:spcPts val="1600"/>
              </a:spcBef>
              <a:buClr>
                <a:schemeClr val="dk1"/>
              </a:buClr>
              <a:buSzPts val="1400"/>
            </a:pPr>
            <a:r>
              <a:rPr lang="en-US" sz="1200">
                <a:solidFill>
                  <a:schemeClr val="dk1"/>
                </a:solidFill>
                <a:latin typeface="Calibri"/>
                <a:ea typeface="Calibri"/>
                <a:cs typeface="Calibri"/>
                <a:sym typeface="Calibri"/>
              </a:rPr>
              <a:t>High reliability, low power consumption and low latency</a:t>
            </a:r>
            <a:endParaRPr/>
          </a:p>
          <a:p>
            <a:pPr marL="800089" lvl="1" indent="-342900">
              <a:spcBef>
                <a:spcPts val="1600"/>
              </a:spcBef>
              <a:buClr>
                <a:schemeClr val="dk1"/>
              </a:buClr>
              <a:buSzPts val="1400"/>
            </a:pPr>
            <a:r>
              <a:rPr lang="en-US" sz="1200">
                <a:solidFill>
                  <a:schemeClr val="dk1"/>
                </a:solidFill>
                <a:latin typeface="Calibri"/>
                <a:ea typeface="Calibri"/>
                <a:cs typeface="Calibri"/>
                <a:sym typeface="Calibri"/>
              </a:rPr>
              <a:t>Has a very detailed experiment report</a:t>
            </a:r>
            <a:endParaRPr/>
          </a:p>
          <a:p>
            <a:pPr indent="-342900">
              <a:buClr>
                <a:schemeClr val="dk1"/>
              </a:buClr>
              <a:buSzPts val="1800"/>
            </a:pPr>
            <a:r>
              <a:rPr lang="en-US" sz="1200">
                <a:solidFill>
                  <a:schemeClr val="dk1"/>
                </a:solidFill>
                <a:latin typeface="Calibri"/>
                <a:ea typeface="Calibri"/>
                <a:cs typeface="Calibri"/>
                <a:sym typeface="Calibri"/>
              </a:rPr>
              <a:t>Cons:</a:t>
            </a:r>
            <a:endParaRPr/>
          </a:p>
          <a:p>
            <a:pPr marL="800089" lvl="1" indent="-342900">
              <a:spcBef>
                <a:spcPts val="1600"/>
              </a:spcBef>
              <a:buClr>
                <a:schemeClr val="dk1"/>
              </a:buClr>
              <a:buSzPts val="1400"/>
            </a:pPr>
            <a:r>
              <a:rPr lang="en-US" sz="1200">
                <a:solidFill>
                  <a:schemeClr val="dk1"/>
                </a:solidFill>
                <a:latin typeface="Calibri"/>
                <a:ea typeface="Calibri"/>
                <a:cs typeface="Calibri"/>
                <a:sym typeface="Calibri"/>
              </a:rPr>
              <a:t>Inherits the scaling limitation from Chaos, which requires a flag bit for each node in the network</a:t>
            </a:r>
            <a:endParaRPr/>
          </a:p>
          <a:p>
            <a:pPr marL="800088" lvl="1" indent="-342900">
              <a:spcBef>
                <a:spcPts val="1600"/>
              </a:spcBef>
              <a:buClr>
                <a:schemeClr val="dk1"/>
              </a:buClr>
              <a:buSzPts val="1400"/>
            </a:pPr>
            <a:r>
              <a:rPr lang="en-US" sz="1200">
                <a:solidFill>
                  <a:schemeClr val="dk1"/>
                </a:solidFill>
                <a:latin typeface="Calibri"/>
                <a:ea typeface="Calibri"/>
                <a:cs typeface="Calibri"/>
                <a:sym typeface="Calibri"/>
              </a:rPr>
              <a:t>Final flood phase may generate too much traffic in the network</a:t>
            </a:r>
            <a:endParaRPr sz="1200">
              <a:solidFill>
                <a:schemeClr val="dk1"/>
              </a:solidFill>
              <a:latin typeface="Calibri"/>
              <a:ea typeface="Calibri"/>
              <a:cs typeface="Calibri"/>
              <a:sym typeface="Calibri"/>
            </a:endParaRPr>
          </a:p>
          <a:p>
            <a:pPr marL="800088" lvl="1" indent="-342900">
              <a:spcBef>
                <a:spcPts val="1600"/>
              </a:spcBef>
              <a:buClr>
                <a:schemeClr val="dk1"/>
              </a:buClr>
              <a:buSzPts val="1400"/>
            </a:pPr>
            <a:r>
              <a:rPr lang="en-US" sz="1200">
                <a:solidFill>
                  <a:schemeClr val="dk1"/>
                </a:solidFill>
                <a:latin typeface="Calibri"/>
                <a:ea typeface="Calibri"/>
                <a:cs typeface="Calibri"/>
                <a:sym typeface="Calibri"/>
              </a:rPr>
              <a:t>A</a:t>
            </a:r>
            <a:r>
              <a:rPr lang="en-US" sz="1200" baseline="30000">
                <a:solidFill>
                  <a:schemeClr val="dk1"/>
                </a:solidFill>
                <a:latin typeface="Calibri"/>
                <a:ea typeface="Calibri"/>
                <a:cs typeface="Calibri"/>
                <a:sym typeface="Calibri"/>
              </a:rPr>
              <a:t>2</a:t>
            </a:r>
            <a:r>
              <a:rPr lang="en-US" sz="1200">
                <a:solidFill>
                  <a:schemeClr val="dk1"/>
                </a:solidFill>
                <a:latin typeface="Calibri"/>
                <a:ea typeface="Calibri"/>
                <a:cs typeface="Calibri"/>
                <a:sym typeface="Calibri"/>
              </a:rPr>
              <a:t> ‘s voting primitive is best-effort in nature, only guarantee is that all nodes contributed to the vote, no guarantee that all nodes received the final vote</a:t>
            </a:r>
            <a:endParaRPr sz="1200"/>
          </a:p>
          <a:p>
            <a:pPr marL="0" indent="0">
              <a:lnSpc>
                <a:spcPct val="90000"/>
              </a:lnSpc>
              <a:buClr>
                <a:schemeClr val="dk1"/>
              </a:buClr>
              <a:buSzPts val="1800"/>
              <a:buNone/>
            </a:pPr>
            <a:endParaRPr sz="1200">
              <a:solidFill>
                <a:schemeClr val="dk1"/>
              </a:solidFill>
              <a:latin typeface="Calibri"/>
              <a:ea typeface="Calibri"/>
              <a:cs typeface="Calibri"/>
              <a:sym typeface="Calibri"/>
            </a:endParaRPr>
          </a:p>
          <a:p>
            <a:pPr marL="114297" indent="0">
              <a:lnSpc>
                <a:spcPct val="90000"/>
              </a:lnSpc>
              <a:buClr>
                <a:schemeClr val="dk1"/>
              </a:buClr>
              <a:buSzPts val="1800"/>
              <a:buNone/>
            </a:pPr>
            <a:endParaRPr sz="1200">
              <a:solidFill>
                <a:schemeClr val="dk1"/>
              </a:solidFill>
              <a:latin typeface="Calibri"/>
              <a:ea typeface="Calibri"/>
              <a:cs typeface="Calibri"/>
              <a:sym typeface="Calibri"/>
            </a:endParaRPr>
          </a:p>
          <a:p>
            <a:pPr marL="114297" indent="0">
              <a:lnSpc>
                <a:spcPct val="90000"/>
              </a:lnSpc>
              <a:buClr>
                <a:schemeClr val="dk1"/>
              </a:buClr>
              <a:buSzPts val="1800"/>
              <a:buNone/>
            </a:pPr>
            <a:endParaRPr sz="2100">
              <a:solidFill>
                <a:schemeClr val="dk1"/>
              </a:solidFill>
              <a:latin typeface="Calibri"/>
              <a:ea typeface="Calibri"/>
              <a:cs typeface="Calibri"/>
              <a:sym typeface="Calibri"/>
            </a:endParaRPr>
          </a:p>
        </p:txBody>
      </p:sp>
      <p:sp>
        <p:nvSpPr>
          <p:cNvPr id="627" name="Shape 627"/>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55</a:t>
            </a:fld>
            <a:endParaRPr>
              <a:solidFill>
                <a:schemeClr val="dk2"/>
              </a:solidFill>
              <a:latin typeface="Arial"/>
              <a:ea typeface="Arial"/>
              <a:cs typeface="Arial"/>
              <a:sym typeface="Arial"/>
            </a:endParaRPr>
          </a:p>
        </p:txBody>
      </p:sp>
    </p:spTree>
    <p:extLst>
      <p:ext uri="{BB962C8B-B14F-4D97-AF65-F5344CB8AC3E}">
        <p14:creationId xmlns:p14="http://schemas.microsoft.com/office/powerpoint/2010/main" val="2225437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311700" y="2621756"/>
            <a:ext cx="8520600" cy="1961406"/>
          </a:xfrm>
          <a:prstGeom prst="rect">
            <a:avLst/>
          </a:prstGeom>
          <a:noFill/>
          <a:ln>
            <a:noFill/>
          </a:ln>
        </p:spPr>
        <p:txBody>
          <a:bodyPr spcFirstLastPara="1" wrap="square" lIns="91425" tIns="91425" rIns="91425" bIns="91425" anchor="t" anchorCtr="0">
            <a:noAutofit/>
          </a:bodyPr>
          <a:lstStyle/>
          <a:p>
            <a:pPr marL="0" indent="0" algn="ctr">
              <a:lnSpc>
                <a:spcPct val="90000"/>
              </a:lnSpc>
              <a:spcAft>
                <a:spcPts val="1600"/>
              </a:spcAft>
              <a:buClr>
                <a:schemeClr val="dk1"/>
              </a:buClr>
              <a:buSzPts val="1800"/>
              <a:buNone/>
            </a:pPr>
            <a:r>
              <a:rPr lang="en-US" sz="5400">
                <a:solidFill>
                  <a:schemeClr val="dk1"/>
                </a:solidFill>
                <a:latin typeface="Calibri"/>
                <a:ea typeface="Calibri"/>
                <a:cs typeface="Calibri"/>
                <a:sym typeface="Calibri"/>
              </a:rPr>
              <a:t>Thanks!</a:t>
            </a:r>
            <a:endParaRPr sz="5400">
              <a:solidFill>
                <a:schemeClr val="dk1"/>
              </a:solidFill>
              <a:latin typeface="Calibri"/>
              <a:ea typeface="Calibri"/>
              <a:cs typeface="Calibri"/>
              <a:sym typeface="Calibri"/>
            </a:endParaRPr>
          </a:p>
        </p:txBody>
      </p:sp>
      <p:sp>
        <p:nvSpPr>
          <p:cNvPr id="633" name="Shape 633"/>
          <p:cNvSpPr txBox="1">
            <a:spLocks noGrp="1"/>
          </p:cNvSpPr>
          <p:nvPr>
            <p:ph type="sldNum" idx="12"/>
          </p:nvPr>
        </p:nvSpPr>
        <p:spPr>
          <a:xfrm>
            <a:off x="8472458" y="5520467"/>
            <a:ext cx="548775" cy="393525"/>
          </a:xfrm>
          <a:prstGeom prst="rect">
            <a:avLst/>
          </a:prstGeom>
          <a:noFill/>
          <a:ln>
            <a:noFill/>
          </a:ln>
        </p:spPr>
        <p:txBody>
          <a:bodyPr spcFirstLastPara="1" wrap="square" lIns="91425" tIns="91425" rIns="91425" bIns="91425" anchor="ctr" anchorCtr="0">
            <a:noAutofit/>
          </a:bodyPr>
          <a:lstStyle/>
          <a:p>
            <a:fld id="{00000000-1234-1234-1234-123412341234}" type="slidenum">
              <a:rPr lang="en-US">
                <a:solidFill>
                  <a:schemeClr val="dk2"/>
                </a:solidFill>
                <a:latin typeface="Arial"/>
                <a:ea typeface="Arial"/>
                <a:cs typeface="Arial"/>
                <a:sym typeface="Arial"/>
              </a:rPr>
              <a:pPr/>
              <a:t>56</a:t>
            </a:fld>
            <a:endParaRPr>
              <a:solidFill>
                <a:schemeClr val="dk2"/>
              </a:solidFill>
              <a:latin typeface="Arial"/>
              <a:ea typeface="Arial"/>
              <a:cs typeface="Arial"/>
              <a:sym typeface="Arial"/>
            </a:endParaRPr>
          </a:p>
        </p:txBody>
      </p:sp>
    </p:spTree>
    <p:extLst>
      <p:ext uri="{BB962C8B-B14F-4D97-AF65-F5344CB8AC3E}">
        <p14:creationId xmlns:p14="http://schemas.microsoft.com/office/powerpoint/2010/main" val="1926266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143000" y="1699022"/>
            <a:ext cx="6858000" cy="1790700"/>
          </a:xfrm>
          <a:prstGeom prst="rect">
            <a:avLst/>
          </a:prstGeom>
          <a:noFill/>
          <a:ln>
            <a:noFill/>
          </a:ln>
        </p:spPr>
        <p:txBody>
          <a:bodyPr spcFirstLastPara="1" wrap="square" lIns="68569" tIns="34275" rIns="68569" bIns="34275" anchor="b" anchorCtr="0">
            <a:noAutofit/>
          </a:bodyPr>
          <a:lstStyle/>
          <a:p>
            <a:pPr>
              <a:lnSpc>
                <a:spcPct val="90000"/>
              </a:lnSpc>
              <a:buClr>
                <a:schemeClr val="dk1"/>
              </a:buClr>
              <a:buSzPts val="6000"/>
            </a:pPr>
            <a:r>
              <a:rPr lang="en-US" sz="4500">
                <a:solidFill>
                  <a:schemeClr val="dk1"/>
                </a:solidFill>
                <a:latin typeface="Calibri"/>
                <a:ea typeface="Calibri"/>
                <a:cs typeface="Calibri"/>
                <a:sym typeface="Calibri"/>
              </a:rPr>
              <a:t>Discussion</a:t>
            </a:r>
            <a:endParaRPr/>
          </a:p>
        </p:txBody>
      </p:sp>
      <p:sp>
        <p:nvSpPr>
          <p:cNvPr id="89" name="Shape 89"/>
          <p:cNvSpPr txBox="1">
            <a:spLocks noGrp="1"/>
          </p:cNvSpPr>
          <p:nvPr>
            <p:ph type="subTitle" idx="1"/>
          </p:nvPr>
        </p:nvSpPr>
        <p:spPr>
          <a:xfrm>
            <a:off x="1143000" y="3558778"/>
            <a:ext cx="6858000" cy="1241822"/>
          </a:xfrm>
          <a:prstGeom prst="rect">
            <a:avLst/>
          </a:prstGeom>
          <a:noFill/>
          <a:ln>
            <a:noFill/>
          </a:ln>
        </p:spPr>
        <p:txBody>
          <a:bodyPr spcFirstLastPara="1" wrap="square" lIns="68569" tIns="34275" rIns="68569" bIns="34275" anchor="t" anchorCtr="0">
            <a:noAutofit/>
          </a:bodyPr>
          <a:lstStyle/>
          <a:p>
            <a:pPr>
              <a:lnSpc>
                <a:spcPct val="90000"/>
              </a:lnSpc>
              <a:buClr>
                <a:schemeClr val="dk1"/>
              </a:buClr>
              <a:buSzPts val="2400"/>
            </a:pPr>
            <a:r>
              <a:rPr lang="en-US" sz="1800">
                <a:solidFill>
                  <a:schemeClr val="dk1"/>
                </a:solidFill>
                <a:latin typeface="Calibri"/>
                <a:ea typeface="Calibri"/>
                <a:cs typeface="Calibri"/>
                <a:sym typeface="Calibri"/>
              </a:rPr>
              <a:t>XuanYao Zhang</a:t>
            </a:r>
            <a:endParaRPr/>
          </a:p>
        </p:txBody>
      </p:sp>
    </p:spTree>
    <p:extLst>
      <p:ext uri="{BB962C8B-B14F-4D97-AF65-F5344CB8AC3E}">
        <p14:creationId xmlns:p14="http://schemas.microsoft.com/office/powerpoint/2010/main" val="3535722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0" y="857250"/>
            <a:ext cx="3477006" cy="5143500"/>
          </a:xfrm>
          <a:prstGeom prst="rect">
            <a:avLst/>
          </a:prstGeom>
          <a:solidFill>
            <a:schemeClr val="accen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cxnSp>
        <p:nvCxnSpPr>
          <p:cNvPr id="96" name="Shape 96"/>
          <p:cNvCxnSpPr/>
          <p:nvPr/>
        </p:nvCxnSpPr>
        <p:spPr>
          <a:xfrm rot="10800000">
            <a:off x="571500" y="3086100"/>
            <a:ext cx="0" cy="6858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97" name="Shape 97"/>
          <p:cNvSpPr txBox="1">
            <a:spLocks noGrp="1"/>
          </p:cNvSpPr>
          <p:nvPr>
            <p:ph type="title"/>
          </p:nvPr>
        </p:nvSpPr>
        <p:spPr>
          <a:xfrm>
            <a:off x="707458" y="1391452"/>
            <a:ext cx="2528249" cy="4126698"/>
          </a:xfrm>
          <a:prstGeom prst="rect">
            <a:avLst/>
          </a:prstGeom>
          <a:noFill/>
          <a:ln>
            <a:noFill/>
          </a:ln>
        </p:spPr>
        <p:txBody>
          <a:bodyPr spcFirstLastPara="1" wrap="square" lIns="68569" tIns="34275" rIns="68569" bIns="34275" anchor="ctr" anchorCtr="0">
            <a:noAutofit/>
          </a:bodyPr>
          <a:lstStyle/>
          <a:p>
            <a:pPr>
              <a:buClr>
                <a:srgbClr val="FFFFFF"/>
              </a:buClr>
            </a:pPr>
            <a:r>
              <a:rPr lang="en-US">
                <a:solidFill>
                  <a:srgbClr val="FFFFFF"/>
                </a:solidFill>
              </a:rPr>
              <a:t>A distributed system</a:t>
            </a:r>
            <a:endParaRPr/>
          </a:p>
        </p:txBody>
      </p:sp>
      <p:grpSp>
        <p:nvGrpSpPr>
          <p:cNvPr id="98" name="Shape 98"/>
          <p:cNvGrpSpPr/>
          <p:nvPr/>
        </p:nvGrpSpPr>
        <p:grpSpPr>
          <a:xfrm>
            <a:off x="3960019" y="1397521"/>
            <a:ext cx="4701779" cy="4062959"/>
            <a:chOff x="0" y="77422"/>
            <a:chExt cx="6269038" cy="5417279"/>
          </a:xfrm>
        </p:grpSpPr>
        <p:sp>
          <p:nvSpPr>
            <p:cNvPr id="99" name="Shape 99"/>
            <p:cNvSpPr/>
            <p:nvPr/>
          </p:nvSpPr>
          <p:spPr>
            <a:xfrm>
              <a:off x="0" y="77422"/>
              <a:ext cx="6269038" cy="2639519"/>
            </a:xfrm>
            <a:prstGeom prst="roundRect">
              <a:avLst>
                <a:gd name="adj" fmla="val 16667"/>
              </a:avLst>
            </a:prstGeom>
            <a:gradFill>
              <a:gsLst>
                <a:gs pos="0">
                  <a:srgbClr val="5777BA"/>
                </a:gs>
                <a:gs pos="50000">
                  <a:srgbClr val="3363B6"/>
                </a:gs>
                <a:gs pos="100000">
                  <a:srgbClr val="2855A6"/>
                </a:gs>
              </a:gsLst>
              <a:lin ang="5400000" scaled="0"/>
            </a:gradFill>
            <a:ln>
              <a:noFill/>
            </a:ln>
          </p:spPr>
          <p:txBody>
            <a:bodyPr spcFirstLastPara="1" wrap="square" lIns="68569" tIns="68569" rIns="68569" bIns="68569" anchor="ctr" anchorCtr="0">
              <a:noAutofit/>
            </a:bodyPr>
            <a:lstStyle/>
            <a:p>
              <a:endParaRPr sz="1050"/>
            </a:p>
          </p:txBody>
        </p:sp>
        <p:sp>
          <p:nvSpPr>
            <p:cNvPr id="100" name="Shape 100"/>
            <p:cNvSpPr txBox="1"/>
            <p:nvPr/>
          </p:nvSpPr>
          <p:spPr>
            <a:xfrm>
              <a:off x="128851" y="206273"/>
              <a:ext cx="6011336" cy="2381817"/>
            </a:xfrm>
            <a:prstGeom prst="rect">
              <a:avLst/>
            </a:prstGeom>
            <a:noFill/>
            <a:ln>
              <a:noFill/>
            </a:ln>
          </p:spPr>
          <p:txBody>
            <a:bodyPr spcFirstLastPara="1" wrap="square" lIns="137156" tIns="137156" rIns="137156" bIns="137156" anchor="ctr" anchorCtr="0">
              <a:noAutofit/>
            </a:bodyPr>
            <a:lstStyle/>
            <a:p>
              <a:pPr>
                <a:lnSpc>
                  <a:spcPct val="90000"/>
                </a:lnSpc>
                <a:buClr>
                  <a:schemeClr val="lt1"/>
                </a:buClr>
                <a:buSzPts val="4800"/>
              </a:pPr>
              <a:r>
                <a:rPr lang="en-US" sz="3600">
                  <a:solidFill>
                    <a:schemeClr val="lt1"/>
                  </a:solidFill>
                  <a:latin typeface="Calibri"/>
                  <a:ea typeface="Calibri"/>
                  <a:cs typeface="Calibri"/>
                  <a:sym typeface="Calibri"/>
                </a:rPr>
                <a:t>Wireless: Zigbee, Z-wave, LAN, Wi,Fi, 3G/4G</a:t>
              </a:r>
              <a:endParaRPr sz="1050"/>
            </a:p>
          </p:txBody>
        </p:sp>
        <p:sp>
          <p:nvSpPr>
            <p:cNvPr id="101" name="Shape 101"/>
            <p:cNvSpPr/>
            <p:nvPr/>
          </p:nvSpPr>
          <p:spPr>
            <a:xfrm>
              <a:off x="0" y="2855182"/>
              <a:ext cx="6269038" cy="2639519"/>
            </a:xfrm>
            <a:prstGeom prst="roundRect">
              <a:avLst>
                <a:gd name="adj" fmla="val 16667"/>
              </a:avLst>
            </a:prstGeom>
            <a:gradFill>
              <a:gsLst>
                <a:gs pos="0">
                  <a:srgbClr val="A7B4DC"/>
                </a:gs>
                <a:gs pos="50000">
                  <a:srgbClr val="98A9D9"/>
                </a:gs>
                <a:gs pos="100000">
                  <a:srgbClr val="8193C3"/>
                </a:gs>
              </a:gsLst>
              <a:lin ang="5400000" scaled="0"/>
            </a:gradFill>
            <a:ln>
              <a:noFill/>
            </a:ln>
          </p:spPr>
          <p:txBody>
            <a:bodyPr spcFirstLastPara="1" wrap="square" lIns="68569" tIns="68569" rIns="68569" bIns="68569" anchor="ctr" anchorCtr="0">
              <a:noAutofit/>
            </a:bodyPr>
            <a:lstStyle/>
            <a:p>
              <a:endParaRPr sz="1050"/>
            </a:p>
          </p:txBody>
        </p:sp>
        <p:sp>
          <p:nvSpPr>
            <p:cNvPr id="102" name="Shape 102"/>
            <p:cNvSpPr txBox="1"/>
            <p:nvPr/>
          </p:nvSpPr>
          <p:spPr>
            <a:xfrm>
              <a:off x="128851" y="2984033"/>
              <a:ext cx="6011336" cy="2381817"/>
            </a:xfrm>
            <a:prstGeom prst="rect">
              <a:avLst/>
            </a:prstGeom>
            <a:noFill/>
            <a:ln>
              <a:noFill/>
            </a:ln>
          </p:spPr>
          <p:txBody>
            <a:bodyPr spcFirstLastPara="1" wrap="square" lIns="137156" tIns="137156" rIns="137156" bIns="137156" anchor="ctr" anchorCtr="0">
              <a:noAutofit/>
            </a:bodyPr>
            <a:lstStyle/>
            <a:p>
              <a:pPr>
                <a:lnSpc>
                  <a:spcPct val="90000"/>
                </a:lnSpc>
                <a:buClr>
                  <a:schemeClr val="lt1"/>
                </a:buClr>
                <a:buSzPts val="4800"/>
              </a:pPr>
              <a:r>
                <a:rPr lang="en-US" sz="3600">
                  <a:solidFill>
                    <a:schemeClr val="lt1"/>
                  </a:solidFill>
                  <a:latin typeface="Calibri"/>
                  <a:ea typeface="Calibri"/>
                  <a:cs typeface="Calibri"/>
                  <a:sym typeface="Calibri"/>
                </a:rPr>
                <a:t>Sensors: Temperature, Humidity, Door Status,  Amperemeter</a:t>
              </a:r>
              <a:endParaRPr sz="36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91314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A demand-side solution</a:t>
            </a:r>
            <a:endParaRPr sz="4400" b="0" i="0" u="none" strike="noStrike" cap="none">
              <a:solidFill>
                <a:schemeClr val="dk1"/>
              </a:solidFill>
              <a:latin typeface="Times New Roman"/>
              <a:ea typeface="Times New Roman"/>
              <a:cs typeface="Times New Roman"/>
              <a:sym typeface="Times New Roman"/>
            </a:endParaRPr>
          </a:p>
        </p:txBody>
      </p:sp>
      <p:sp>
        <p:nvSpPr>
          <p:cNvPr id="77" name="Shape 77"/>
          <p:cNvSpPr txBox="1"/>
          <p:nvPr/>
        </p:nvSpPr>
        <p:spPr>
          <a:xfrm>
            <a:off x="381000" y="1532238"/>
            <a:ext cx="8068962" cy="206210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 Monitor &amp; Control Demand Response of thermostatically controlled loads (TCL)</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Demand Response/ Grid flexibility: reduce or shift the power usage of a load in response to a signal (price signal, financial incentive, environmental condition or reliability signal)</a:t>
            </a:r>
            <a:endParaRPr sz="2000" b="0" i="0" u="none" strike="noStrike" cap="none">
              <a:solidFill>
                <a:schemeClr val="dk1"/>
              </a:solidFill>
              <a:latin typeface="Georgia"/>
              <a:ea typeface="Georgia"/>
              <a:cs typeface="Georgia"/>
              <a:sym typeface="Georgia"/>
            </a:endParaRPr>
          </a:p>
        </p:txBody>
      </p:sp>
      <p:pic>
        <p:nvPicPr>
          <p:cNvPr id="78" name="Shape 78"/>
          <p:cNvPicPr preferRelativeResize="0"/>
          <p:nvPr/>
        </p:nvPicPr>
        <p:blipFill rotWithShape="1">
          <a:blip r:embed="rId3">
            <a:alphaModFix/>
          </a:blip>
          <a:srcRect/>
          <a:stretch/>
        </p:blipFill>
        <p:spPr>
          <a:xfrm>
            <a:off x="381000" y="3768811"/>
            <a:ext cx="2454876" cy="1841157"/>
          </a:xfrm>
          <a:prstGeom prst="rect">
            <a:avLst/>
          </a:prstGeom>
          <a:noFill/>
          <a:ln>
            <a:noFill/>
          </a:ln>
        </p:spPr>
      </p:pic>
      <p:pic>
        <p:nvPicPr>
          <p:cNvPr id="79" name="Shape 79"/>
          <p:cNvPicPr preferRelativeResize="0"/>
          <p:nvPr/>
        </p:nvPicPr>
        <p:blipFill rotWithShape="1">
          <a:blip r:embed="rId4">
            <a:alphaModFix/>
          </a:blip>
          <a:srcRect/>
          <a:stretch/>
        </p:blipFill>
        <p:spPr>
          <a:xfrm>
            <a:off x="3385361" y="3768811"/>
            <a:ext cx="2297077" cy="2036742"/>
          </a:xfrm>
          <a:prstGeom prst="rect">
            <a:avLst/>
          </a:prstGeom>
          <a:noFill/>
          <a:ln>
            <a:noFill/>
          </a:ln>
        </p:spPr>
      </p:pic>
      <p:pic>
        <p:nvPicPr>
          <p:cNvPr id="80" name="Shape 80"/>
          <p:cNvPicPr preferRelativeResize="0"/>
          <p:nvPr/>
        </p:nvPicPr>
        <p:blipFill rotWithShape="1">
          <a:blip r:embed="rId5">
            <a:alphaModFix/>
          </a:blip>
          <a:srcRect/>
          <a:stretch/>
        </p:blipFill>
        <p:spPr>
          <a:xfrm>
            <a:off x="6504491" y="3768811"/>
            <a:ext cx="1933114" cy="1933114"/>
          </a:xfrm>
          <a:prstGeom prst="rect">
            <a:avLst/>
          </a:prstGeom>
          <a:noFill/>
          <a:ln>
            <a:noFill/>
          </a:ln>
        </p:spPr>
      </p:pic>
      <p:sp>
        <p:nvSpPr>
          <p:cNvPr id="81" name="Shape 81"/>
          <p:cNvSpPr txBox="1"/>
          <p:nvPr/>
        </p:nvSpPr>
        <p:spPr>
          <a:xfrm>
            <a:off x="8544774" y="6261316"/>
            <a:ext cx="30649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5</a:t>
            </a:r>
            <a:endParaRPr sz="1800">
              <a:solidFill>
                <a:schemeClr val="lt1"/>
              </a:solidFill>
              <a:latin typeface="Georgia"/>
              <a:ea typeface="Georgia"/>
              <a:cs typeface="Georgia"/>
              <a:sym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0" y="857250"/>
            <a:ext cx="9144000" cy="5143500"/>
          </a:xfrm>
          <a:prstGeom prst="rect">
            <a:avLst/>
          </a:prstGeom>
          <a:solidFill>
            <a:srgbClr val="FFFFFF"/>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09" name="Shape 109"/>
          <p:cNvSpPr/>
          <p:nvPr/>
        </p:nvSpPr>
        <p:spPr>
          <a:xfrm>
            <a:off x="0" y="857250"/>
            <a:ext cx="1510168" cy="5143500"/>
          </a:xfrm>
          <a:prstGeom prst="rect">
            <a:avLst/>
          </a:prstGeom>
          <a:solidFill>
            <a:srgbClr val="3C4E5D"/>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10" name="Shape 110" descr="Image result for smart home sensors"/>
          <p:cNvPicPr preferRelativeResize="0">
            <a:picLocks noGrp="1"/>
          </p:cNvPicPr>
          <p:nvPr>
            <p:ph type="body" idx="1"/>
          </p:nvPr>
        </p:nvPicPr>
        <p:blipFill rotWithShape="1">
          <a:blip r:embed="rId3">
            <a:alphaModFix/>
          </a:blip>
          <a:srcRect/>
          <a:stretch/>
        </p:blipFill>
        <p:spPr>
          <a:xfrm>
            <a:off x="3028951" y="1978855"/>
            <a:ext cx="5391149" cy="2897747"/>
          </a:xfrm>
          <a:prstGeom prst="rect">
            <a:avLst/>
          </a:prstGeom>
          <a:noFill/>
          <a:ln>
            <a:noFill/>
          </a:ln>
        </p:spPr>
      </p:pic>
      <p:sp>
        <p:nvSpPr>
          <p:cNvPr id="111" name="Shape 111"/>
          <p:cNvSpPr>
            <a:spLocks noGrp="1"/>
          </p:cNvSpPr>
          <p:nvPr>
            <p:ph type="title"/>
          </p:nvPr>
        </p:nvSpPr>
        <p:spPr>
          <a:xfrm>
            <a:off x="480060" y="2413023"/>
            <a:ext cx="2064266" cy="2031956"/>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68569" tIns="34275" rIns="68569" bIns="34275" anchor="ctr" anchorCtr="0">
            <a:noAutofit/>
          </a:bodyPr>
          <a:lstStyle/>
          <a:p>
            <a:pPr algn="ctr">
              <a:buClr>
                <a:srgbClr val="FFFFFF"/>
              </a:buClr>
              <a:buSzPts val="2600"/>
            </a:pPr>
            <a:r>
              <a:rPr lang="en-US" sz="1950">
                <a:solidFill>
                  <a:srgbClr val="FFFFFF"/>
                </a:solidFill>
              </a:rPr>
              <a:t>So many sensors</a:t>
            </a:r>
            <a:endParaRPr/>
          </a:p>
        </p:txBody>
      </p:sp>
    </p:spTree>
    <p:extLst>
      <p:ext uri="{BB962C8B-B14F-4D97-AF65-F5344CB8AC3E}">
        <p14:creationId xmlns:p14="http://schemas.microsoft.com/office/powerpoint/2010/main" val="912864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r>
              <a:rPr lang="en-US"/>
              <a:t>Latency </a:t>
            </a:r>
            <a:endParaRPr/>
          </a:p>
        </p:txBody>
      </p:sp>
      <p:sp>
        <p:nvSpPr>
          <p:cNvPr id="118" name="Shape 118"/>
          <p:cNvSpPr txBox="1">
            <a:spLocks noGrp="1"/>
          </p:cNvSpPr>
          <p:nvPr>
            <p:ph type="body" idx="1"/>
          </p:nvPr>
        </p:nvSpPr>
        <p:spPr>
          <a:xfrm>
            <a:off x="628651" y="2226469"/>
            <a:ext cx="2848355" cy="3263504"/>
          </a:xfrm>
          <a:prstGeom prst="rect">
            <a:avLst/>
          </a:prstGeom>
          <a:noFill/>
          <a:ln>
            <a:noFill/>
          </a:ln>
        </p:spPr>
        <p:txBody>
          <a:bodyPr spcFirstLastPara="1" wrap="square" lIns="68569" tIns="34275" rIns="68569" bIns="34275" anchor="t" anchorCtr="0">
            <a:noAutofit/>
          </a:bodyPr>
          <a:lstStyle/>
          <a:p>
            <a:pPr marL="171450" indent="-171450">
              <a:spcBef>
                <a:spcPts val="0"/>
              </a:spcBef>
              <a:buSzPts val="2000"/>
            </a:pPr>
            <a:r>
              <a:rPr lang="en-US" sz="1500"/>
              <a:t>“The mean of the average latency is 642 milliseconds (sd: 185 milliseconds) across all devices (Figure 10.A) and the mean of the maximum latency across all devices is 945 milliseconds (sd: 415 milliseconds) with the maximum latency value reaching 38,000 milliseconds.”</a:t>
            </a:r>
            <a:endParaRPr/>
          </a:p>
        </p:txBody>
      </p:sp>
      <p:pic>
        <p:nvPicPr>
          <p:cNvPr id="119" name="Shape 119" descr="Image result for rage quit"/>
          <p:cNvPicPr preferRelativeResize="0"/>
          <p:nvPr/>
        </p:nvPicPr>
        <p:blipFill rotWithShape="1">
          <a:blip r:embed="rId3">
            <a:alphaModFix/>
          </a:blip>
          <a:srcRect/>
          <a:stretch/>
        </p:blipFill>
        <p:spPr>
          <a:xfrm>
            <a:off x="4432698" y="1628180"/>
            <a:ext cx="3564731" cy="3221831"/>
          </a:xfrm>
          <a:prstGeom prst="rect">
            <a:avLst/>
          </a:prstGeom>
          <a:noFill/>
          <a:ln>
            <a:noFill/>
          </a:ln>
        </p:spPr>
      </p:pic>
    </p:spTree>
    <p:extLst>
      <p:ext uri="{BB962C8B-B14F-4D97-AF65-F5344CB8AC3E}">
        <p14:creationId xmlns:p14="http://schemas.microsoft.com/office/powerpoint/2010/main" val="30313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r>
              <a:rPr lang="en-US"/>
              <a:t>IEC 61850 </a:t>
            </a:r>
            <a:endParaRPr/>
          </a:p>
        </p:txBody>
      </p:sp>
      <p:pic>
        <p:nvPicPr>
          <p:cNvPr id="126" name="Shape 126" descr="Image result for iec 61850 ied"/>
          <p:cNvPicPr preferRelativeResize="0">
            <a:picLocks noGrp="1"/>
          </p:cNvPicPr>
          <p:nvPr>
            <p:ph type="body" idx="1"/>
          </p:nvPr>
        </p:nvPicPr>
        <p:blipFill rotWithShape="1">
          <a:blip r:embed="rId3">
            <a:alphaModFix/>
          </a:blip>
          <a:srcRect/>
          <a:stretch/>
        </p:blipFill>
        <p:spPr>
          <a:xfrm>
            <a:off x="5683419" y="1095778"/>
            <a:ext cx="3362941" cy="1390572"/>
          </a:xfrm>
          <a:prstGeom prst="rect">
            <a:avLst/>
          </a:prstGeom>
          <a:noFill/>
          <a:ln>
            <a:noFill/>
          </a:ln>
        </p:spPr>
      </p:pic>
      <p:cxnSp>
        <p:nvCxnSpPr>
          <p:cNvPr id="127" name="Shape 127"/>
          <p:cNvCxnSpPr/>
          <p:nvPr/>
        </p:nvCxnSpPr>
        <p:spPr>
          <a:xfrm>
            <a:off x="1132538" y="3377294"/>
            <a:ext cx="4978582" cy="0"/>
          </a:xfrm>
          <a:prstGeom prst="straightConnector1">
            <a:avLst/>
          </a:prstGeom>
          <a:noFill/>
          <a:ln w="9525" cap="flat" cmpd="sng">
            <a:solidFill>
              <a:schemeClr val="accent1"/>
            </a:solidFill>
            <a:prstDash val="lgDash"/>
            <a:miter lim="800000"/>
            <a:headEnd type="none" w="sm" len="sm"/>
            <a:tailEnd type="none" w="sm" len="sm"/>
          </a:ln>
        </p:spPr>
      </p:cxnSp>
      <p:cxnSp>
        <p:nvCxnSpPr>
          <p:cNvPr id="128" name="Shape 128"/>
          <p:cNvCxnSpPr/>
          <p:nvPr/>
        </p:nvCxnSpPr>
        <p:spPr>
          <a:xfrm flipH="1">
            <a:off x="2398392" y="3026271"/>
            <a:ext cx="1471" cy="808835"/>
          </a:xfrm>
          <a:prstGeom prst="straightConnector1">
            <a:avLst/>
          </a:prstGeom>
          <a:noFill/>
          <a:ln w="9525" cap="flat" cmpd="sng">
            <a:solidFill>
              <a:schemeClr val="accent1"/>
            </a:solidFill>
            <a:prstDash val="solid"/>
            <a:miter lim="800000"/>
            <a:headEnd type="none" w="sm" len="sm"/>
            <a:tailEnd type="none" w="sm" len="sm"/>
          </a:ln>
        </p:spPr>
      </p:cxnSp>
      <p:sp>
        <p:nvSpPr>
          <p:cNvPr id="129" name="Shape 129"/>
          <p:cNvSpPr/>
          <p:nvPr/>
        </p:nvSpPr>
        <p:spPr>
          <a:xfrm>
            <a:off x="2356531" y="3588920"/>
            <a:ext cx="93518" cy="93518"/>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30" name="Shape 130"/>
          <p:cNvSpPr/>
          <p:nvPr/>
        </p:nvSpPr>
        <p:spPr>
          <a:xfrm>
            <a:off x="659980" y="3823217"/>
            <a:ext cx="2783810" cy="58648"/>
          </a:xfrm>
          <a:prstGeom prst="rect">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nvGrpSpPr>
          <p:cNvPr id="131" name="Shape 131"/>
          <p:cNvGrpSpPr/>
          <p:nvPr/>
        </p:nvGrpSpPr>
        <p:grpSpPr>
          <a:xfrm>
            <a:off x="1660860" y="3890001"/>
            <a:ext cx="247155" cy="634605"/>
            <a:chOff x="1666723" y="3181203"/>
            <a:chExt cx="439387" cy="1128187"/>
          </a:xfrm>
        </p:grpSpPr>
        <p:grpSp>
          <p:nvGrpSpPr>
            <p:cNvPr id="132" name="Shape 132"/>
            <p:cNvGrpSpPr/>
            <p:nvPr/>
          </p:nvGrpSpPr>
          <p:grpSpPr>
            <a:xfrm>
              <a:off x="1666723" y="3870003"/>
              <a:ext cx="439387" cy="439387"/>
              <a:chOff x="4938450" y="3728852"/>
              <a:chExt cx="439387" cy="439387"/>
            </a:xfrm>
          </p:grpSpPr>
          <p:sp>
            <p:nvSpPr>
              <p:cNvPr id="133" name="Shape 133"/>
              <p:cNvSpPr/>
              <p:nvPr/>
            </p:nvSpPr>
            <p:spPr>
              <a:xfrm>
                <a:off x="4938450" y="3728852"/>
                <a:ext cx="439387" cy="439387"/>
              </a:xfrm>
              <a:prstGeom prst="ellipse">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34" name="Shape 134"/>
              <p:cNvCxnSpPr/>
              <p:nvPr/>
            </p:nvCxnSpPr>
            <p:spPr>
              <a:xfrm rot="10800000" flipH="1">
                <a:off x="5086891" y="3921389"/>
                <a:ext cx="142504" cy="103472"/>
              </a:xfrm>
              <a:prstGeom prst="curvedConnector3">
                <a:avLst>
                  <a:gd name="adj1" fmla="val 50000"/>
                </a:avLst>
              </a:prstGeom>
              <a:noFill/>
              <a:ln w="9525" cap="flat" cmpd="sng">
                <a:solidFill>
                  <a:schemeClr val="accent1"/>
                </a:solidFill>
                <a:prstDash val="solid"/>
                <a:miter lim="800000"/>
                <a:headEnd type="none" w="sm" len="sm"/>
                <a:tailEnd type="none" w="sm" len="sm"/>
              </a:ln>
            </p:spPr>
          </p:cxnSp>
        </p:grpSp>
        <p:cxnSp>
          <p:nvCxnSpPr>
            <p:cNvPr id="135" name="Shape 135"/>
            <p:cNvCxnSpPr>
              <a:endCxn id="133" idx="0"/>
            </p:cNvCxnSpPr>
            <p:nvPr/>
          </p:nvCxnSpPr>
          <p:spPr>
            <a:xfrm>
              <a:off x="1886417" y="3181203"/>
              <a:ext cx="0" cy="688800"/>
            </a:xfrm>
            <a:prstGeom prst="straightConnector1">
              <a:avLst/>
            </a:prstGeom>
            <a:noFill/>
            <a:ln w="9525" cap="flat" cmpd="sng">
              <a:solidFill>
                <a:schemeClr val="accent1"/>
              </a:solidFill>
              <a:prstDash val="solid"/>
              <a:miter lim="800000"/>
              <a:headEnd type="none" w="sm" len="sm"/>
              <a:tailEnd type="none" w="sm" len="sm"/>
            </a:ln>
          </p:spPr>
        </p:cxnSp>
        <p:sp>
          <p:nvSpPr>
            <p:cNvPr id="136" name="Shape 136"/>
            <p:cNvSpPr/>
            <p:nvPr/>
          </p:nvSpPr>
          <p:spPr>
            <a:xfrm>
              <a:off x="1803289" y="3442491"/>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grpSp>
        <p:nvGrpSpPr>
          <p:cNvPr id="137" name="Shape 137"/>
          <p:cNvGrpSpPr/>
          <p:nvPr/>
        </p:nvGrpSpPr>
        <p:grpSpPr>
          <a:xfrm>
            <a:off x="1043864" y="3874582"/>
            <a:ext cx="478737" cy="551858"/>
            <a:chOff x="1481788" y="3181234"/>
            <a:chExt cx="851088" cy="981080"/>
          </a:xfrm>
        </p:grpSpPr>
        <p:cxnSp>
          <p:nvCxnSpPr>
            <p:cNvPr id="138" name="Shape 138"/>
            <p:cNvCxnSpPr/>
            <p:nvPr/>
          </p:nvCxnSpPr>
          <p:spPr>
            <a:xfrm flipH="1">
              <a:off x="1906438" y="3181234"/>
              <a:ext cx="19296" cy="585281"/>
            </a:xfrm>
            <a:prstGeom prst="straightConnector1">
              <a:avLst/>
            </a:prstGeom>
            <a:noFill/>
            <a:ln w="9525" cap="flat" cmpd="sng">
              <a:solidFill>
                <a:schemeClr val="accent1"/>
              </a:solidFill>
              <a:prstDash val="solid"/>
              <a:miter lim="800000"/>
              <a:headEnd type="none" w="sm" len="sm"/>
              <a:tailEnd type="none" w="sm" len="sm"/>
            </a:ln>
          </p:spPr>
        </p:cxnSp>
        <p:sp>
          <p:nvSpPr>
            <p:cNvPr id="139" name="Shape 139"/>
            <p:cNvSpPr txBox="1"/>
            <p:nvPr/>
          </p:nvSpPr>
          <p:spPr>
            <a:xfrm>
              <a:off x="1481788" y="3762205"/>
              <a:ext cx="851088" cy="400109"/>
            </a:xfrm>
            <a:prstGeom prst="rect">
              <a:avLst/>
            </a:prstGeom>
            <a:noFill/>
            <a:ln w="9525" cap="flat" cmpd="sng">
              <a:solidFill>
                <a:schemeClr val="accent1"/>
              </a:solidFill>
              <a:prstDash val="solid"/>
              <a:round/>
              <a:headEnd type="none" w="sm" len="sm"/>
              <a:tailEnd type="none" w="sm" len="sm"/>
            </a:ln>
          </p:spPr>
          <p:txBody>
            <a:bodyPr spcFirstLastPara="1" wrap="square" lIns="68569" tIns="34275" rIns="68569" bIns="34275" anchor="t" anchorCtr="0">
              <a:noAutofit/>
            </a:bodyPr>
            <a:lstStyle/>
            <a:p>
              <a:pPr algn="ctr"/>
              <a:r>
                <a:rPr lang="en-US" sz="1013">
                  <a:solidFill>
                    <a:schemeClr val="dk1"/>
                  </a:solidFill>
                  <a:latin typeface="Calibri"/>
                  <a:ea typeface="Calibri"/>
                  <a:cs typeface="Calibri"/>
                  <a:sym typeface="Calibri"/>
                </a:rPr>
                <a:t>Motor</a:t>
              </a:r>
              <a:endParaRPr sz="1050"/>
            </a:p>
          </p:txBody>
        </p:sp>
        <p:sp>
          <p:nvSpPr>
            <p:cNvPr id="140" name="Shape 140"/>
            <p:cNvSpPr/>
            <p:nvPr/>
          </p:nvSpPr>
          <p:spPr>
            <a:xfrm>
              <a:off x="1824203" y="3414596"/>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cxnSp>
        <p:nvCxnSpPr>
          <p:cNvPr id="141" name="Shape 141"/>
          <p:cNvCxnSpPr/>
          <p:nvPr/>
        </p:nvCxnSpPr>
        <p:spPr>
          <a:xfrm>
            <a:off x="4906749" y="3026271"/>
            <a:ext cx="1995" cy="808835"/>
          </a:xfrm>
          <a:prstGeom prst="straightConnector1">
            <a:avLst/>
          </a:prstGeom>
          <a:noFill/>
          <a:ln w="9525" cap="flat" cmpd="sng">
            <a:solidFill>
              <a:schemeClr val="accent1"/>
            </a:solidFill>
            <a:prstDash val="solid"/>
            <a:miter lim="800000"/>
            <a:headEnd type="none" w="sm" len="sm"/>
            <a:tailEnd type="none" w="sm" len="sm"/>
          </a:ln>
        </p:spPr>
      </p:cxnSp>
      <p:sp>
        <p:nvSpPr>
          <p:cNvPr id="142" name="Shape 142"/>
          <p:cNvSpPr/>
          <p:nvPr/>
        </p:nvSpPr>
        <p:spPr>
          <a:xfrm>
            <a:off x="4859991" y="3563227"/>
            <a:ext cx="93518" cy="93518"/>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43" name="Shape 143"/>
          <p:cNvSpPr/>
          <p:nvPr/>
        </p:nvSpPr>
        <p:spPr>
          <a:xfrm>
            <a:off x="3970222" y="3808764"/>
            <a:ext cx="2536349" cy="60538"/>
          </a:xfrm>
          <a:prstGeom prst="rect">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44" name="Shape 144"/>
          <p:cNvCxnSpPr/>
          <p:nvPr/>
        </p:nvCxnSpPr>
        <p:spPr>
          <a:xfrm>
            <a:off x="6077729" y="3871955"/>
            <a:ext cx="0" cy="387433"/>
          </a:xfrm>
          <a:prstGeom prst="straightConnector1">
            <a:avLst/>
          </a:prstGeom>
          <a:noFill/>
          <a:ln w="9525" cap="flat" cmpd="sng">
            <a:solidFill>
              <a:schemeClr val="accent1"/>
            </a:solidFill>
            <a:prstDash val="solid"/>
            <a:miter lim="800000"/>
            <a:headEnd type="none" w="sm" len="sm"/>
            <a:tailEnd type="none" w="sm" len="sm"/>
          </a:ln>
        </p:spPr>
      </p:cxnSp>
      <p:grpSp>
        <p:nvGrpSpPr>
          <p:cNvPr id="145" name="Shape 145"/>
          <p:cNvGrpSpPr/>
          <p:nvPr/>
        </p:nvGrpSpPr>
        <p:grpSpPr>
          <a:xfrm>
            <a:off x="3970222" y="4239728"/>
            <a:ext cx="247155" cy="247155"/>
            <a:chOff x="4938450" y="3728852"/>
            <a:chExt cx="439387" cy="439387"/>
          </a:xfrm>
        </p:grpSpPr>
        <p:sp>
          <p:nvSpPr>
            <p:cNvPr id="146" name="Shape 146"/>
            <p:cNvSpPr/>
            <p:nvPr/>
          </p:nvSpPr>
          <p:spPr>
            <a:xfrm>
              <a:off x="4938450" y="3728852"/>
              <a:ext cx="439387" cy="439387"/>
            </a:xfrm>
            <a:prstGeom prst="ellipse">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47" name="Shape 147"/>
            <p:cNvCxnSpPr/>
            <p:nvPr/>
          </p:nvCxnSpPr>
          <p:spPr>
            <a:xfrm rot="10800000" flipH="1">
              <a:off x="5086891" y="3921389"/>
              <a:ext cx="142504" cy="103472"/>
            </a:xfrm>
            <a:prstGeom prst="curvedConnector3">
              <a:avLst>
                <a:gd name="adj1" fmla="val 50000"/>
              </a:avLst>
            </a:prstGeom>
            <a:noFill/>
            <a:ln w="9525" cap="flat" cmpd="sng">
              <a:solidFill>
                <a:schemeClr val="accent1"/>
              </a:solidFill>
              <a:prstDash val="solid"/>
              <a:miter lim="800000"/>
              <a:headEnd type="none" w="sm" len="sm"/>
              <a:tailEnd type="none" w="sm" len="sm"/>
            </a:ln>
          </p:spPr>
        </p:cxnSp>
      </p:grpSp>
      <p:cxnSp>
        <p:nvCxnSpPr>
          <p:cNvPr id="148" name="Shape 148"/>
          <p:cNvCxnSpPr>
            <a:endCxn id="146" idx="0"/>
          </p:cNvCxnSpPr>
          <p:nvPr/>
        </p:nvCxnSpPr>
        <p:spPr>
          <a:xfrm>
            <a:off x="4093799" y="3852278"/>
            <a:ext cx="0" cy="387450"/>
          </a:xfrm>
          <a:prstGeom prst="straightConnector1">
            <a:avLst/>
          </a:prstGeom>
          <a:noFill/>
          <a:ln w="9525" cap="flat" cmpd="sng">
            <a:solidFill>
              <a:schemeClr val="accent1"/>
            </a:solidFill>
            <a:prstDash val="solid"/>
            <a:miter lim="800000"/>
            <a:headEnd type="none" w="sm" len="sm"/>
            <a:tailEnd type="none" w="sm" len="sm"/>
          </a:ln>
        </p:spPr>
      </p:cxnSp>
      <p:sp>
        <p:nvSpPr>
          <p:cNvPr id="149" name="Shape 149"/>
          <p:cNvSpPr/>
          <p:nvPr/>
        </p:nvSpPr>
        <p:spPr>
          <a:xfrm>
            <a:off x="4047040" y="4028821"/>
            <a:ext cx="93518" cy="93518"/>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nvGrpSpPr>
          <p:cNvPr id="150" name="Shape 150"/>
          <p:cNvGrpSpPr/>
          <p:nvPr/>
        </p:nvGrpSpPr>
        <p:grpSpPr>
          <a:xfrm>
            <a:off x="4296462" y="3881865"/>
            <a:ext cx="321242" cy="543509"/>
            <a:chOff x="7147378" y="3168181"/>
            <a:chExt cx="571095" cy="966239"/>
          </a:xfrm>
        </p:grpSpPr>
        <p:sp>
          <p:nvSpPr>
            <p:cNvPr id="151" name="Shape 151"/>
            <p:cNvSpPr txBox="1"/>
            <p:nvPr/>
          </p:nvSpPr>
          <p:spPr>
            <a:xfrm>
              <a:off x="7147378" y="3734311"/>
              <a:ext cx="571095" cy="400109"/>
            </a:xfrm>
            <a:prstGeom prst="rect">
              <a:avLst/>
            </a:prstGeom>
            <a:noFill/>
            <a:ln w="9525" cap="flat" cmpd="sng">
              <a:solidFill>
                <a:schemeClr val="accent1"/>
              </a:solidFill>
              <a:prstDash val="solid"/>
              <a:round/>
              <a:headEnd type="none" w="sm" len="sm"/>
              <a:tailEnd type="none" w="sm" len="sm"/>
            </a:ln>
          </p:spPr>
          <p:txBody>
            <a:bodyPr spcFirstLastPara="1" wrap="square" lIns="68569" tIns="34275" rIns="68569" bIns="34275" anchor="t" anchorCtr="0">
              <a:noAutofit/>
            </a:bodyPr>
            <a:lstStyle/>
            <a:p>
              <a:pPr algn="ctr"/>
              <a:r>
                <a:rPr lang="en-US" sz="1013">
                  <a:solidFill>
                    <a:schemeClr val="dk1"/>
                  </a:solidFill>
                  <a:latin typeface="Calibri"/>
                  <a:ea typeface="Calibri"/>
                  <a:cs typeface="Calibri"/>
                  <a:sym typeface="Calibri"/>
                </a:rPr>
                <a:t>ZIP</a:t>
              </a:r>
              <a:endParaRPr sz="1050"/>
            </a:p>
          </p:txBody>
        </p:sp>
        <p:cxnSp>
          <p:nvCxnSpPr>
            <p:cNvPr id="152" name="Shape 152"/>
            <p:cNvCxnSpPr/>
            <p:nvPr/>
          </p:nvCxnSpPr>
          <p:spPr>
            <a:xfrm flipH="1">
              <a:off x="7432926" y="3168181"/>
              <a:ext cx="4" cy="553076"/>
            </a:xfrm>
            <a:prstGeom prst="straightConnector1">
              <a:avLst/>
            </a:prstGeom>
            <a:noFill/>
            <a:ln w="9525" cap="flat" cmpd="sng">
              <a:solidFill>
                <a:schemeClr val="accent1"/>
              </a:solidFill>
              <a:prstDash val="solid"/>
              <a:miter lim="800000"/>
              <a:headEnd type="none" w="sm" len="sm"/>
              <a:tailEnd type="none" w="sm" len="sm"/>
            </a:ln>
          </p:spPr>
        </p:cxnSp>
        <p:sp>
          <p:nvSpPr>
            <p:cNvPr id="153" name="Shape 153"/>
            <p:cNvSpPr/>
            <p:nvPr/>
          </p:nvSpPr>
          <p:spPr>
            <a:xfrm>
              <a:off x="7349801" y="3386702"/>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cxnSp>
        <p:nvCxnSpPr>
          <p:cNvPr id="154" name="Shape 154"/>
          <p:cNvCxnSpPr/>
          <p:nvPr/>
        </p:nvCxnSpPr>
        <p:spPr>
          <a:xfrm flipH="1">
            <a:off x="3059698" y="5381790"/>
            <a:ext cx="3051422" cy="6714"/>
          </a:xfrm>
          <a:prstGeom prst="straightConnector1">
            <a:avLst/>
          </a:prstGeom>
          <a:noFill/>
          <a:ln w="9525" cap="flat" cmpd="sng">
            <a:solidFill>
              <a:schemeClr val="accent1"/>
            </a:solidFill>
            <a:prstDash val="solid"/>
            <a:miter lim="800000"/>
            <a:headEnd type="none" w="sm" len="sm"/>
            <a:tailEnd type="none" w="sm" len="sm"/>
          </a:ln>
        </p:spPr>
      </p:cxnSp>
      <p:cxnSp>
        <p:nvCxnSpPr>
          <p:cNvPr id="155" name="Shape 155"/>
          <p:cNvCxnSpPr/>
          <p:nvPr/>
        </p:nvCxnSpPr>
        <p:spPr>
          <a:xfrm rot="10800000">
            <a:off x="3059698" y="4308773"/>
            <a:ext cx="0" cy="1076664"/>
          </a:xfrm>
          <a:prstGeom prst="straightConnector1">
            <a:avLst/>
          </a:prstGeom>
          <a:noFill/>
          <a:ln w="9525" cap="flat" cmpd="sng">
            <a:solidFill>
              <a:schemeClr val="accent1"/>
            </a:solidFill>
            <a:prstDash val="solid"/>
            <a:miter lim="800000"/>
            <a:headEnd type="none" w="sm" len="sm"/>
            <a:tailEnd type="none" w="sm" len="sm"/>
          </a:ln>
        </p:spPr>
      </p:cxnSp>
      <p:sp>
        <p:nvSpPr>
          <p:cNvPr id="156" name="Shape 156"/>
          <p:cNvSpPr/>
          <p:nvPr/>
        </p:nvSpPr>
        <p:spPr>
          <a:xfrm>
            <a:off x="4642753" y="5345961"/>
            <a:ext cx="93518" cy="93518"/>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57" name="Shape 157"/>
          <p:cNvCxnSpPr/>
          <p:nvPr/>
        </p:nvCxnSpPr>
        <p:spPr>
          <a:xfrm>
            <a:off x="3650951" y="3388680"/>
            <a:ext cx="9600" cy="2475683"/>
          </a:xfrm>
          <a:prstGeom prst="straightConnector1">
            <a:avLst/>
          </a:prstGeom>
          <a:noFill/>
          <a:ln w="9525" cap="flat" cmpd="sng">
            <a:solidFill>
              <a:schemeClr val="accent1"/>
            </a:solidFill>
            <a:prstDash val="lgDash"/>
            <a:miter lim="800000"/>
            <a:headEnd type="none" w="sm" len="sm"/>
            <a:tailEnd type="none" w="sm" len="sm"/>
          </a:ln>
        </p:spPr>
      </p:cxnSp>
      <p:grpSp>
        <p:nvGrpSpPr>
          <p:cNvPr id="158" name="Shape 158"/>
          <p:cNvGrpSpPr/>
          <p:nvPr/>
        </p:nvGrpSpPr>
        <p:grpSpPr>
          <a:xfrm>
            <a:off x="2360335" y="3871955"/>
            <a:ext cx="1054508" cy="1124966"/>
            <a:chOff x="4118624" y="3192172"/>
            <a:chExt cx="1874681" cy="1999940"/>
          </a:xfrm>
        </p:grpSpPr>
        <p:cxnSp>
          <p:nvCxnSpPr>
            <p:cNvPr id="159" name="Shape 159"/>
            <p:cNvCxnSpPr/>
            <p:nvPr/>
          </p:nvCxnSpPr>
          <p:spPr>
            <a:xfrm>
              <a:off x="5078905" y="3196843"/>
              <a:ext cx="0" cy="688769"/>
            </a:xfrm>
            <a:prstGeom prst="straightConnector1">
              <a:avLst/>
            </a:prstGeom>
            <a:noFill/>
            <a:ln w="9525" cap="flat" cmpd="sng">
              <a:solidFill>
                <a:schemeClr val="accent1"/>
              </a:solidFill>
              <a:prstDash val="solid"/>
              <a:miter lim="800000"/>
              <a:headEnd type="none" w="sm" len="sm"/>
              <a:tailEnd type="none" w="sm" len="sm"/>
            </a:ln>
          </p:spPr>
        </p:cxnSp>
        <p:sp>
          <p:nvSpPr>
            <p:cNvPr id="160" name="Shape 160"/>
            <p:cNvSpPr/>
            <p:nvPr/>
          </p:nvSpPr>
          <p:spPr>
            <a:xfrm>
              <a:off x="4192213" y="3885612"/>
              <a:ext cx="1801092" cy="83127"/>
            </a:xfrm>
            <a:prstGeom prst="rect">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61" name="Shape 161"/>
            <p:cNvCxnSpPr/>
            <p:nvPr/>
          </p:nvCxnSpPr>
          <p:spPr>
            <a:xfrm>
              <a:off x="4615768" y="3968739"/>
              <a:ext cx="0" cy="546265"/>
            </a:xfrm>
            <a:prstGeom prst="straightConnector1">
              <a:avLst/>
            </a:prstGeom>
            <a:noFill/>
            <a:ln w="9525" cap="flat" cmpd="sng">
              <a:solidFill>
                <a:schemeClr val="accent1"/>
              </a:solidFill>
              <a:prstDash val="solid"/>
              <a:miter lim="800000"/>
              <a:headEnd type="none" w="sm" len="sm"/>
              <a:tailEnd type="none" w="sm" len="sm"/>
            </a:ln>
          </p:spPr>
        </p:cxnSp>
        <p:sp>
          <p:nvSpPr>
            <p:cNvPr id="162" name="Shape 162"/>
            <p:cNvSpPr txBox="1"/>
            <p:nvPr/>
          </p:nvSpPr>
          <p:spPr>
            <a:xfrm>
              <a:off x="4118624" y="4515004"/>
              <a:ext cx="994289" cy="677108"/>
            </a:xfrm>
            <a:prstGeom prst="rect">
              <a:avLst/>
            </a:prstGeom>
            <a:noFill/>
            <a:ln w="9525" cap="flat" cmpd="sng">
              <a:solidFill>
                <a:schemeClr val="accent1"/>
              </a:solidFill>
              <a:prstDash val="solid"/>
              <a:round/>
              <a:headEnd type="none" w="sm" len="sm"/>
              <a:tailEnd type="none" w="sm" len="sm"/>
            </a:ln>
          </p:spPr>
          <p:txBody>
            <a:bodyPr spcFirstLastPara="1" wrap="square" lIns="68569" tIns="34275" rIns="68569" bIns="34275" anchor="t" anchorCtr="0">
              <a:noAutofit/>
            </a:bodyPr>
            <a:lstStyle/>
            <a:p>
              <a:pPr algn="ctr"/>
              <a:r>
                <a:rPr lang="en-US" sz="1013">
                  <a:solidFill>
                    <a:schemeClr val="dk1"/>
                  </a:solidFill>
                  <a:latin typeface="Calibri"/>
                  <a:ea typeface="Calibri"/>
                  <a:cs typeface="Calibri"/>
                  <a:sym typeface="Calibri"/>
                </a:rPr>
                <a:t>Critical </a:t>
              </a:r>
              <a:endParaRPr sz="1050"/>
            </a:p>
            <a:p>
              <a:pPr algn="ctr"/>
              <a:r>
                <a:rPr lang="en-US" sz="1013">
                  <a:solidFill>
                    <a:schemeClr val="dk1"/>
                  </a:solidFill>
                  <a:latin typeface="Calibri"/>
                  <a:ea typeface="Calibri"/>
                  <a:cs typeface="Calibri"/>
                  <a:sym typeface="Calibri"/>
                </a:rPr>
                <a:t>Load</a:t>
              </a:r>
              <a:endParaRPr sz="1050"/>
            </a:p>
          </p:txBody>
        </p:sp>
        <p:cxnSp>
          <p:nvCxnSpPr>
            <p:cNvPr id="163" name="Shape 163"/>
            <p:cNvCxnSpPr/>
            <p:nvPr/>
          </p:nvCxnSpPr>
          <p:spPr>
            <a:xfrm>
              <a:off x="5761736" y="3968739"/>
              <a:ext cx="0" cy="546265"/>
            </a:xfrm>
            <a:prstGeom prst="straightConnector1">
              <a:avLst/>
            </a:prstGeom>
            <a:noFill/>
            <a:ln w="9525" cap="flat" cmpd="sng">
              <a:solidFill>
                <a:schemeClr val="accent1"/>
              </a:solidFill>
              <a:prstDash val="solid"/>
              <a:miter lim="800000"/>
              <a:headEnd type="none" w="sm" len="sm"/>
              <a:tailEnd type="none" w="sm" len="sm"/>
            </a:ln>
          </p:spPr>
        </p:cxnSp>
        <p:grpSp>
          <p:nvGrpSpPr>
            <p:cNvPr id="164" name="Shape 164"/>
            <p:cNvGrpSpPr/>
            <p:nvPr/>
          </p:nvGrpSpPr>
          <p:grpSpPr>
            <a:xfrm>
              <a:off x="5540358" y="4515004"/>
              <a:ext cx="439387" cy="439387"/>
              <a:chOff x="4938450" y="3728852"/>
              <a:chExt cx="439387" cy="439387"/>
            </a:xfrm>
          </p:grpSpPr>
          <p:sp>
            <p:nvSpPr>
              <p:cNvPr id="165" name="Shape 165"/>
              <p:cNvSpPr/>
              <p:nvPr/>
            </p:nvSpPr>
            <p:spPr>
              <a:xfrm>
                <a:off x="4938450" y="3728852"/>
                <a:ext cx="439387" cy="439387"/>
              </a:xfrm>
              <a:prstGeom prst="ellipse">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66" name="Shape 166"/>
              <p:cNvCxnSpPr/>
              <p:nvPr/>
            </p:nvCxnSpPr>
            <p:spPr>
              <a:xfrm rot="10800000" flipH="1">
                <a:off x="5086891" y="3921389"/>
                <a:ext cx="142504" cy="103472"/>
              </a:xfrm>
              <a:prstGeom prst="curvedConnector3">
                <a:avLst>
                  <a:gd name="adj1" fmla="val 50000"/>
                </a:avLst>
              </a:prstGeom>
              <a:noFill/>
              <a:ln w="9525" cap="flat" cmpd="sng">
                <a:solidFill>
                  <a:schemeClr val="accent1"/>
                </a:solidFill>
                <a:prstDash val="solid"/>
                <a:miter lim="800000"/>
                <a:headEnd type="none" w="sm" len="sm"/>
                <a:tailEnd type="none" w="sm" len="sm"/>
              </a:ln>
            </p:spPr>
          </p:cxnSp>
        </p:grpSp>
        <p:sp>
          <p:nvSpPr>
            <p:cNvPr id="167" name="Shape 167"/>
            <p:cNvSpPr/>
            <p:nvPr/>
          </p:nvSpPr>
          <p:spPr>
            <a:xfrm>
              <a:off x="4995778" y="3419943"/>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68" name="Shape 168"/>
            <p:cNvSpPr/>
            <p:nvPr/>
          </p:nvSpPr>
          <p:spPr>
            <a:xfrm>
              <a:off x="4532640" y="4125650"/>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69" name="Shape 169"/>
            <p:cNvSpPr/>
            <p:nvPr/>
          </p:nvSpPr>
          <p:spPr>
            <a:xfrm>
              <a:off x="5676924" y="4208777"/>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70" name="Shape 170"/>
            <p:cNvCxnSpPr/>
            <p:nvPr/>
          </p:nvCxnSpPr>
          <p:spPr>
            <a:xfrm>
              <a:off x="5816235" y="3192172"/>
              <a:ext cx="0" cy="557747"/>
            </a:xfrm>
            <a:prstGeom prst="straightConnector1">
              <a:avLst/>
            </a:prstGeom>
            <a:noFill/>
            <a:ln w="9525" cap="flat" cmpd="sng">
              <a:solidFill>
                <a:schemeClr val="accent1"/>
              </a:solidFill>
              <a:prstDash val="solid"/>
              <a:miter lim="800000"/>
              <a:headEnd type="none" w="sm" len="sm"/>
              <a:tailEnd type="none" w="sm" len="sm"/>
            </a:ln>
          </p:spPr>
        </p:cxnSp>
      </p:grpSp>
      <p:cxnSp>
        <p:nvCxnSpPr>
          <p:cNvPr id="171" name="Shape 171"/>
          <p:cNvCxnSpPr/>
          <p:nvPr/>
        </p:nvCxnSpPr>
        <p:spPr>
          <a:xfrm>
            <a:off x="4013405" y="3871955"/>
            <a:ext cx="0" cy="328600"/>
          </a:xfrm>
          <a:prstGeom prst="straightConnector1">
            <a:avLst/>
          </a:prstGeom>
          <a:noFill/>
          <a:ln w="9525" cap="flat" cmpd="sng">
            <a:solidFill>
              <a:schemeClr val="accent1"/>
            </a:solidFill>
            <a:prstDash val="solid"/>
            <a:miter lim="800000"/>
            <a:headEnd type="none" w="sm" len="sm"/>
            <a:tailEnd type="none" w="sm" len="sm"/>
          </a:ln>
        </p:spPr>
      </p:cxnSp>
      <p:cxnSp>
        <p:nvCxnSpPr>
          <p:cNvPr id="172" name="Shape 172"/>
          <p:cNvCxnSpPr/>
          <p:nvPr/>
        </p:nvCxnSpPr>
        <p:spPr>
          <a:xfrm rot="10800000">
            <a:off x="3309247" y="4192969"/>
            <a:ext cx="704159" cy="7585"/>
          </a:xfrm>
          <a:prstGeom prst="straightConnector1">
            <a:avLst/>
          </a:prstGeom>
          <a:noFill/>
          <a:ln w="9525" cap="flat" cmpd="sng">
            <a:solidFill>
              <a:schemeClr val="accent1"/>
            </a:solidFill>
            <a:prstDash val="solid"/>
            <a:miter lim="800000"/>
            <a:headEnd type="none" w="sm" len="sm"/>
            <a:tailEnd type="none" w="sm" len="sm"/>
          </a:ln>
        </p:spPr>
      </p:cxnSp>
      <p:sp>
        <p:nvSpPr>
          <p:cNvPr id="173" name="Shape 173"/>
          <p:cNvSpPr/>
          <p:nvPr/>
        </p:nvSpPr>
        <p:spPr>
          <a:xfrm>
            <a:off x="3604192" y="4153795"/>
            <a:ext cx="93518" cy="93518"/>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pic>
        <p:nvPicPr>
          <p:cNvPr id="174" name="Shape 174"/>
          <p:cNvPicPr preferRelativeResize="0"/>
          <p:nvPr/>
        </p:nvPicPr>
        <p:blipFill rotWithShape="1">
          <a:blip r:embed="rId4">
            <a:alphaModFix/>
          </a:blip>
          <a:srcRect/>
          <a:stretch/>
        </p:blipFill>
        <p:spPr>
          <a:xfrm>
            <a:off x="2249641" y="3236337"/>
            <a:ext cx="279071" cy="278438"/>
          </a:xfrm>
          <a:prstGeom prst="rect">
            <a:avLst/>
          </a:prstGeom>
          <a:noFill/>
          <a:ln>
            <a:noFill/>
          </a:ln>
        </p:spPr>
      </p:pic>
      <p:sp>
        <p:nvSpPr>
          <p:cNvPr id="175" name="Shape 175"/>
          <p:cNvSpPr txBox="1"/>
          <p:nvPr/>
        </p:nvSpPr>
        <p:spPr>
          <a:xfrm>
            <a:off x="1522158" y="2344135"/>
            <a:ext cx="786514"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Substation 1</a:t>
            </a:r>
            <a:endParaRPr sz="1050"/>
          </a:p>
        </p:txBody>
      </p:sp>
      <p:sp>
        <p:nvSpPr>
          <p:cNvPr id="176" name="Shape 176"/>
          <p:cNvSpPr txBox="1"/>
          <p:nvPr/>
        </p:nvSpPr>
        <p:spPr>
          <a:xfrm>
            <a:off x="3246578" y="3389136"/>
            <a:ext cx="400591"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MG1</a:t>
            </a:r>
            <a:endParaRPr sz="1050"/>
          </a:p>
        </p:txBody>
      </p:sp>
      <p:sp>
        <p:nvSpPr>
          <p:cNvPr id="177" name="Shape 177"/>
          <p:cNvSpPr txBox="1"/>
          <p:nvPr/>
        </p:nvSpPr>
        <p:spPr>
          <a:xfrm>
            <a:off x="3687400" y="3388678"/>
            <a:ext cx="422092"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MG2</a:t>
            </a:r>
            <a:endParaRPr sz="1050"/>
          </a:p>
        </p:txBody>
      </p:sp>
      <p:sp>
        <p:nvSpPr>
          <p:cNvPr id="178" name="Shape 178"/>
          <p:cNvSpPr/>
          <p:nvPr/>
        </p:nvSpPr>
        <p:spPr>
          <a:xfrm>
            <a:off x="1793758" y="2942896"/>
            <a:ext cx="1239699" cy="119990"/>
          </a:xfrm>
          <a:prstGeom prst="rect">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79" name="Shape 179"/>
          <p:cNvSpPr/>
          <p:nvPr/>
        </p:nvSpPr>
        <p:spPr>
          <a:xfrm>
            <a:off x="4855203" y="3113030"/>
            <a:ext cx="93518" cy="93518"/>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80" name="Shape 180"/>
          <p:cNvSpPr/>
          <p:nvPr/>
        </p:nvSpPr>
        <p:spPr>
          <a:xfrm>
            <a:off x="2346321" y="3101411"/>
            <a:ext cx="93518" cy="93518"/>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pic>
        <p:nvPicPr>
          <p:cNvPr id="181" name="Shape 181"/>
          <p:cNvPicPr preferRelativeResize="0"/>
          <p:nvPr/>
        </p:nvPicPr>
        <p:blipFill rotWithShape="1">
          <a:blip r:embed="rId4">
            <a:alphaModFix/>
          </a:blip>
          <a:srcRect/>
          <a:stretch/>
        </p:blipFill>
        <p:spPr>
          <a:xfrm>
            <a:off x="4762426" y="3233784"/>
            <a:ext cx="279071" cy="278438"/>
          </a:xfrm>
          <a:prstGeom prst="rect">
            <a:avLst/>
          </a:prstGeom>
          <a:noFill/>
          <a:ln>
            <a:noFill/>
          </a:ln>
        </p:spPr>
      </p:pic>
      <p:sp>
        <p:nvSpPr>
          <p:cNvPr id="182" name="Shape 182"/>
          <p:cNvSpPr txBox="1"/>
          <p:nvPr/>
        </p:nvSpPr>
        <p:spPr>
          <a:xfrm>
            <a:off x="1952103" y="3525031"/>
            <a:ext cx="451085"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POI-1</a:t>
            </a:r>
            <a:endParaRPr sz="1050"/>
          </a:p>
        </p:txBody>
      </p:sp>
      <p:sp>
        <p:nvSpPr>
          <p:cNvPr id="183" name="Shape 183"/>
          <p:cNvSpPr txBox="1"/>
          <p:nvPr/>
        </p:nvSpPr>
        <p:spPr>
          <a:xfrm>
            <a:off x="4465773" y="3509361"/>
            <a:ext cx="451085"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POI-2</a:t>
            </a:r>
            <a:endParaRPr sz="1050"/>
          </a:p>
        </p:txBody>
      </p:sp>
      <p:grpSp>
        <p:nvGrpSpPr>
          <p:cNvPr id="184" name="Shape 184"/>
          <p:cNvGrpSpPr/>
          <p:nvPr/>
        </p:nvGrpSpPr>
        <p:grpSpPr>
          <a:xfrm>
            <a:off x="2260327" y="2163857"/>
            <a:ext cx="279071" cy="792470"/>
            <a:chOff x="5110942" y="127000"/>
            <a:chExt cx="496125" cy="1408835"/>
          </a:xfrm>
        </p:grpSpPr>
        <p:cxnSp>
          <p:nvCxnSpPr>
            <p:cNvPr id="185" name="Shape 185"/>
            <p:cNvCxnSpPr/>
            <p:nvPr/>
          </p:nvCxnSpPr>
          <p:spPr>
            <a:xfrm>
              <a:off x="5367516" y="127000"/>
              <a:ext cx="0" cy="1408835"/>
            </a:xfrm>
            <a:prstGeom prst="straightConnector1">
              <a:avLst/>
            </a:prstGeom>
            <a:noFill/>
            <a:ln w="9525" cap="flat" cmpd="sng">
              <a:solidFill>
                <a:schemeClr val="accent1"/>
              </a:solidFill>
              <a:prstDash val="solid"/>
              <a:miter lim="800000"/>
              <a:headEnd type="none" w="sm" len="sm"/>
              <a:tailEnd type="none" w="sm" len="sm"/>
            </a:ln>
          </p:spPr>
        </p:cxnSp>
        <p:sp>
          <p:nvSpPr>
            <p:cNvPr id="186" name="Shape 186"/>
            <p:cNvSpPr/>
            <p:nvPr/>
          </p:nvSpPr>
          <p:spPr>
            <a:xfrm>
              <a:off x="5284389" y="1081591"/>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87" name="Shape 187"/>
            <p:cNvSpPr/>
            <p:nvPr/>
          </p:nvSpPr>
          <p:spPr>
            <a:xfrm>
              <a:off x="5275877" y="281240"/>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pic>
          <p:nvPicPr>
            <p:cNvPr id="188" name="Shape 188"/>
            <p:cNvPicPr preferRelativeResize="0"/>
            <p:nvPr/>
          </p:nvPicPr>
          <p:blipFill rotWithShape="1">
            <a:blip r:embed="rId4">
              <a:alphaModFix/>
            </a:blip>
            <a:srcRect/>
            <a:stretch/>
          </p:blipFill>
          <p:spPr>
            <a:xfrm>
              <a:off x="5110942" y="495914"/>
              <a:ext cx="496125" cy="495000"/>
            </a:xfrm>
            <a:prstGeom prst="rect">
              <a:avLst/>
            </a:prstGeom>
            <a:noFill/>
            <a:ln>
              <a:noFill/>
            </a:ln>
          </p:spPr>
        </p:pic>
      </p:grpSp>
      <p:sp>
        <p:nvSpPr>
          <p:cNvPr id="189" name="Shape 189"/>
          <p:cNvSpPr/>
          <p:nvPr/>
        </p:nvSpPr>
        <p:spPr>
          <a:xfrm>
            <a:off x="4318271" y="2911439"/>
            <a:ext cx="1239699" cy="119990"/>
          </a:xfrm>
          <a:prstGeom prst="rect">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nvGrpSpPr>
          <p:cNvPr id="190" name="Shape 190"/>
          <p:cNvGrpSpPr/>
          <p:nvPr/>
        </p:nvGrpSpPr>
        <p:grpSpPr>
          <a:xfrm>
            <a:off x="4758598" y="2125266"/>
            <a:ext cx="279071" cy="792470"/>
            <a:chOff x="5110942" y="127000"/>
            <a:chExt cx="496125" cy="1408835"/>
          </a:xfrm>
        </p:grpSpPr>
        <p:cxnSp>
          <p:nvCxnSpPr>
            <p:cNvPr id="191" name="Shape 191"/>
            <p:cNvCxnSpPr/>
            <p:nvPr/>
          </p:nvCxnSpPr>
          <p:spPr>
            <a:xfrm>
              <a:off x="5367516" y="127000"/>
              <a:ext cx="0" cy="1408835"/>
            </a:xfrm>
            <a:prstGeom prst="straightConnector1">
              <a:avLst/>
            </a:prstGeom>
            <a:noFill/>
            <a:ln w="9525" cap="flat" cmpd="sng">
              <a:solidFill>
                <a:schemeClr val="accent1"/>
              </a:solidFill>
              <a:prstDash val="solid"/>
              <a:miter lim="800000"/>
              <a:headEnd type="none" w="sm" len="sm"/>
              <a:tailEnd type="none" w="sm" len="sm"/>
            </a:ln>
          </p:spPr>
        </p:cxnSp>
        <p:sp>
          <p:nvSpPr>
            <p:cNvPr id="192" name="Shape 192"/>
            <p:cNvSpPr/>
            <p:nvPr/>
          </p:nvSpPr>
          <p:spPr>
            <a:xfrm>
              <a:off x="5284389" y="1081591"/>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193" name="Shape 193"/>
            <p:cNvSpPr/>
            <p:nvPr/>
          </p:nvSpPr>
          <p:spPr>
            <a:xfrm>
              <a:off x="5275877" y="281240"/>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pic>
          <p:nvPicPr>
            <p:cNvPr id="194" name="Shape 194"/>
            <p:cNvPicPr preferRelativeResize="0"/>
            <p:nvPr/>
          </p:nvPicPr>
          <p:blipFill rotWithShape="1">
            <a:blip r:embed="rId4">
              <a:alphaModFix/>
            </a:blip>
            <a:srcRect/>
            <a:stretch/>
          </p:blipFill>
          <p:spPr>
            <a:xfrm>
              <a:off x="5110942" y="495914"/>
              <a:ext cx="496125" cy="495000"/>
            </a:xfrm>
            <a:prstGeom prst="rect">
              <a:avLst/>
            </a:prstGeom>
            <a:noFill/>
            <a:ln>
              <a:noFill/>
            </a:ln>
          </p:spPr>
        </p:pic>
      </p:grpSp>
      <p:grpSp>
        <p:nvGrpSpPr>
          <p:cNvPr id="195" name="Shape 195"/>
          <p:cNvGrpSpPr/>
          <p:nvPr/>
        </p:nvGrpSpPr>
        <p:grpSpPr>
          <a:xfrm>
            <a:off x="659981" y="3878294"/>
            <a:ext cx="247155" cy="634605"/>
            <a:chOff x="1666723" y="3181203"/>
            <a:chExt cx="439387" cy="1128187"/>
          </a:xfrm>
        </p:grpSpPr>
        <p:grpSp>
          <p:nvGrpSpPr>
            <p:cNvPr id="196" name="Shape 196"/>
            <p:cNvGrpSpPr/>
            <p:nvPr/>
          </p:nvGrpSpPr>
          <p:grpSpPr>
            <a:xfrm>
              <a:off x="1666723" y="3870003"/>
              <a:ext cx="439387" cy="439387"/>
              <a:chOff x="4938450" y="3728852"/>
              <a:chExt cx="439387" cy="439387"/>
            </a:xfrm>
          </p:grpSpPr>
          <p:sp>
            <p:nvSpPr>
              <p:cNvPr id="197" name="Shape 197"/>
              <p:cNvSpPr/>
              <p:nvPr/>
            </p:nvSpPr>
            <p:spPr>
              <a:xfrm>
                <a:off x="4938450" y="3728852"/>
                <a:ext cx="439387" cy="439387"/>
              </a:xfrm>
              <a:prstGeom prst="ellipse">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198" name="Shape 198"/>
              <p:cNvCxnSpPr/>
              <p:nvPr/>
            </p:nvCxnSpPr>
            <p:spPr>
              <a:xfrm rot="10800000" flipH="1">
                <a:off x="5086891" y="3921389"/>
                <a:ext cx="142504" cy="103472"/>
              </a:xfrm>
              <a:prstGeom prst="curvedConnector3">
                <a:avLst>
                  <a:gd name="adj1" fmla="val 50000"/>
                </a:avLst>
              </a:prstGeom>
              <a:noFill/>
              <a:ln w="9525" cap="flat" cmpd="sng">
                <a:solidFill>
                  <a:schemeClr val="accent1"/>
                </a:solidFill>
                <a:prstDash val="solid"/>
                <a:miter lim="800000"/>
                <a:headEnd type="none" w="sm" len="sm"/>
                <a:tailEnd type="none" w="sm" len="sm"/>
              </a:ln>
            </p:spPr>
          </p:cxnSp>
        </p:grpSp>
        <p:cxnSp>
          <p:nvCxnSpPr>
            <p:cNvPr id="199" name="Shape 199"/>
            <p:cNvCxnSpPr>
              <a:endCxn id="197" idx="0"/>
            </p:cNvCxnSpPr>
            <p:nvPr/>
          </p:nvCxnSpPr>
          <p:spPr>
            <a:xfrm>
              <a:off x="1886417" y="3181203"/>
              <a:ext cx="0" cy="688800"/>
            </a:xfrm>
            <a:prstGeom prst="straightConnector1">
              <a:avLst/>
            </a:prstGeom>
            <a:noFill/>
            <a:ln w="9525" cap="flat" cmpd="sng">
              <a:solidFill>
                <a:schemeClr val="accent1"/>
              </a:solidFill>
              <a:prstDash val="solid"/>
              <a:miter lim="800000"/>
              <a:headEnd type="none" w="sm" len="sm"/>
              <a:tailEnd type="none" w="sm" len="sm"/>
            </a:ln>
          </p:spPr>
        </p:cxnSp>
        <p:sp>
          <p:nvSpPr>
            <p:cNvPr id="200" name="Shape 200"/>
            <p:cNvSpPr/>
            <p:nvPr/>
          </p:nvSpPr>
          <p:spPr>
            <a:xfrm>
              <a:off x="1803289" y="3442491"/>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sp>
        <p:nvSpPr>
          <p:cNvPr id="201" name="Shape 201"/>
          <p:cNvSpPr txBox="1"/>
          <p:nvPr/>
        </p:nvSpPr>
        <p:spPr>
          <a:xfrm>
            <a:off x="3985575" y="2344135"/>
            <a:ext cx="786514"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Substation 2</a:t>
            </a:r>
            <a:endParaRPr sz="1050"/>
          </a:p>
        </p:txBody>
      </p:sp>
      <p:sp>
        <p:nvSpPr>
          <p:cNvPr id="202" name="Shape 202"/>
          <p:cNvSpPr txBox="1"/>
          <p:nvPr/>
        </p:nvSpPr>
        <p:spPr>
          <a:xfrm>
            <a:off x="628650" y="4531186"/>
            <a:ext cx="335669"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NG</a:t>
            </a:r>
            <a:endParaRPr sz="1050"/>
          </a:p>
        </p:txBody>
      </p:sp>
      <p:sp>
        <p:nvSpPr>
          <p:cNvPr id="203" name="Shape 203"/>
          <p:cNvSpPr txBox="1"/>
          <p:nvPr/>
        </p:nvSpPr>
        <p:spPr>
          <a:xfrm>
            <a:off x="1647451" y="4537312"/>
            <a:ext cx="282770"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PV</a:t>
            </a:r>
            <a:endParaRPr sz="1050"/>
          </a:p>
        </p:txBody>
      </p:sp>
      <p:sp>
        <p:nvSpPr>
          <p:cNvPr id="204" name="Shape 204"/>
          <p:cNvSpPr txBox="1"/>
          <p:nvPr/>
        </p:nvSpPr>
        <p:spPr>
          <a:xfrm>
            <a:off x="3320898" y="4855341"/>
            <a:ext cx="321242"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ESS</a:t>
            </a:r>
            <a:endParaRPr sz="1050"/>
          </a:p>
        </p:txBody>
      </p:sp>
      <p:grpSp>
        <p:nvGrpSpPr>
          <p:cNvPr id="205" name="Shape 205"/>
          <p:cNvGrpSpPr/>
          <p:nvPr/>
        </p:nvGrpSpPr>
        <p:grpSpPr>
          <a:xfrm>
            <a:off x="2071110" y="3880516"/>
            <a:ext cx="321242" cy="551858"/>
            <a:chOff x="1621781" y="3181234"/>
            <a:chExt cx="571095" cy="981080"/>
          </a:xfrm>
        </p:grpSpPr>
        <p:cxnSp>
          <p:nvCxnSpPr>
            <p:cNvPr id="206" name="Shape 206"/>
            <p:cNvCxnSpPr/>
            <p:nvPr/>
          </p:nvCxnSpPr>
          <p:spPr>
            <a:xfrm flipH="1">
              <a:off x="1906438" y="3181234"/>
              <a:ext cx="19296" cy="585281"/>
            </a:xfrm>
            <a:prstGeom prst="straightConnector1">
              <a:avLst/>
            </a:prstGeom>
            <a:noFill/>
            <a:ln w="9525" cap="flat" cmpd="sng">
              <a:solidFill>
                <a:schemeClr val="accent1"/>
              </a:solidFill>
              <a:prstDash val="solid"/>
              <a:miter lim="800000"/>
              <a:headEnd type="none" w="sm" len="sm"/>
              <a:tailEnd type="none" w="sm" len="sm"/>
            </a:ln>
          </p:spPr>
        </p:cxnSp>
        <p:sp>
          <p:nvSpPr>
            <p:cNvPr id="207" name="Shape 207"/>
            <p:cNvSpPr txBox="1"/>
            <p:nvPr/>
          </p:nvSpPr>
          <p:spPr>
            <a:xfrm>
              <a:off x="1621781" y="3762205"/>
              <a:ext cx="571095" cy="400109"/>
            </a:xfrm>
            <a:prstGeom prst="rect">
              <a:avLst/>
            </a:prstGeom>
            <a:noFill/>
            <a:ln w="9525" cap="flat" cmpd="sng">
              <a:solidFill>
                <a:schemeClr val="accent1"/>
              </a:solidFill>
              <a:prstDash val="solid"/>
              <a:round/>
              <a:headEnd type="none" w="sm" len="sm"/>
              <a:tailEnd type="none" w="sm" len="sm"/>
            </a:ln>
          </p:spPr>
          <p:txBody>
            <a:bodyPr spcFirstLastPara="1" wrap="square" lIns="68569" tIns="34275" rIns="68569" bIns="34275" anchor="t" anchorCtr="0">
              <a:noAutofit/>
            </a:bodyPr>
            <a:lstStyle/>
            <a:p>
              <a:pPr algn="ctr"/>
              <a:r>
                <a:rPr lang="en-US" sz="1013">
                  <a:solidFill>
                    <a:schemeClr val="dk1"/>
                  </a:solidFill>
                  <a:latin typeface="Calibri"/>
                  <a:ea typeface="Calibri"/>
                  <a:cs typeface="Calibri"/>
                  <a:sym typeface="Calibri"/>
                </a:rPr>
                <a:t>ZIP</a:t>
              </a:r>
              <a:endParaRPr sz="1050"/>
            </a:p>
          </p:txBody>
        </p:sp>
        <p:sp>
          <p:nvSpPr>
            <p:cNvPr id="208" name="Shape 208"/>
            <p:cNvSpPr/>
            <p:nvPr/>
          </p:nvSpPr>
          <p:spPr>
            <a:xfrm>
              <a:off x="1824203" y="3414596"/>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grpSp>
        <p:nvGrpSpPr>
          <p:cNvPr id="209" name="Shape 209"/>
          <p:cNvGrpSpPr/>
          <p:nvPr/>
        </p:nvGrpSpPr>
        <p:grpSpPr>
          <a:xfrm>
            <a:off x="5536511" y="3993627"/>
            <a:ext cx="1181383" cy="1399092"/>
            <a:chOff x="8013433" y="3404334"/>
            <a:chExt cx="2100235" cy="2487275"/>
          </a:xfrm>
        </p:grpSpPr>
        <p:sp>
          <p:nvSpPr>
            <p:cNvPr id="210" name="Shape 210"/>
            <p:cNvSpPr/>
            <p:nvPr/>
          </p:nvSpPr>
          <p:spPr>
            <a:xfrm>
              <a:off x="8087022" y="3870003"/>
              <a:ext cx="1801092" cy="83127"/>
            </a:xfrm>
            <a:prstGeom prst="rect">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211" name="Shape 211"/>
            <p:cNvCxnSpPr/>
            <p:nvPr/>
          </p:nvCxnSpPr>
          <p:spPr>
            <a:xfrm>
              <a:off x="8510577" y="3953130"/>
              <a:ext cx="0" cy="546265"/>
            </a:xfrm>
            <a:prstGeom prst="straightConnector1">
              <a:avLst/>
            </a:prstGeom>
            <a:noFill/>
            <a:ln w="9525" cap="flat" cmpd="sng">
              <a:solidFill>
                <a:schemeClr val="accent1"/>
              </a:solidFill>
              <a:prstDash val="solid"/>
              <a:miter lim="800000"/>
              <a:headEnd type="none" w="sm" len="sm"/>
              <a:tailEnd type="none" w="sm" len="sm"/>
            </a:ln>
          </p:spPr>
        </p:cxnSp>
        <p:sp>
          <p:nvSpPr>
            <p:cNvPr id="212" name="Shape 212"/>
            <p:cNvSpPr txBox="1"/>
            <p:nvPr/>
          </p:nvSpPr>
          <p:spPr>
            <a:xfrm>
              <a:off x="8013433" y="4499395"/>
              <a:ext cx="994289" cy="677108"/>
            </a:xfrm>
            <a:prstGeom prst="rect">
              <a:avLst/>
            </a:prstGeom>
            <a:noFill/>
            <a:ln w="9525" cap="flat" cmpd="sng">
              <a:solidFill>
                <a:schemeClr val="accent1"/>
              </a:solidFill>
              <a:prstDash val="solid"/>
              <a:round/>
              <a:headEnd type="none" w="sm" len="sm"/>
              <a:tailEnd type="none" w="sm" len="sm"/>
            </a:ln>
          </p:spPr>
          <p:txBody>
            <a:bodyPr spcFirstLastPara="1" wrap="square" lIns="68569" tIns="34275" rIns="68569" bIns="34275" anchor="t" anchorCtr="0">
              <a:noAutofit/>
            </a:bodyPr>
            <a:lstStyle/>
            <a:p>
              <a:pPr algn="ctr"/>
              <a:r>
                <a:rPr lang="en-US" sz="1013">
                  <a:solidFill>
                    <a:schemeClr val="dk1"/>
                  </a:solidFill>
                  <a:latin typeface="Calibri"/>
                  <a:ea typeface="Calibri"/>
                  <a:cs typeface="Calibri"/>
                  <a:sym typeface="Calibri"/>
                </a:rPr>
                <a:t>Critical </a:t>
              </a:r>
              <a:endParaRPr sz="1050"/>
            </a:p>
            <a:p>
              <a:pPr algn="ctr"/>
              <a:r>
                <a:rPr lang="en-US" sz="1013">
                  <a:solidFill>
                    <a:schemeClr val="dk1"/>
                  </a:solidFill>
                  <a:latin typeface="Calibri"/>
                  <a:ea typeface="Calibri"/>
                  <a:cs typeface="Calibri"/>
                  <a:sym typeface="Calibri"/>
                </a:rPr>
                <a:t>Load</a:t>
              </a:r>
              <a:endParaRPr sz="1050"/>
            </a:p>
          </p:txBody>
        </p:sp>
        <p:cxnSp>
          <p:nvCxnSpPr>
            <p:cNvPr id="213" name="Shape 213"/>
            <p:cNvCxnSpPr/>
            <p:nvPr/>
          </p:nvCxnSpPr>
          <p:spPr>
            <a:xfrm>
              <a:off x="9656545" y="3953130"/>
              <a:ext cx="0" cy="546265"/>
            </a:xfrm>
            <a:prstGeom prst="straightConnector1">
              <a:avLst/>
            </a:prstGeom>
            <a:noFill/>
            <a:ln w="9525" cap="flat" cmpd="sng">
              <a:solidFill>
                <a:schemeClr val="accent1"/>
              </a:solidFill>
              <a:prstDash val="solid"/>
              <a:miter lim="800000"/>
              <a:headEnd type="none" w="sm" len="sm"/>
              <a:tailEnd type="none" w="sm" len="sm"/>
            </a:ln>
          </p:spPr>
        </p:cxnSp>
        <p:grpSp>
          <p:nvGrpSpPr>
            <p:cNvPr id="214" name="Shape 214"/>
            <p:cNvGrpSpPr/>
            <p:nvPr/>
          </p:nvGrpSpPr>
          <p:grpSpPr>
            <a:xfrm>
              <a:off x="9435167" y="4499395"/>
              <a:ext cx="439387" cy="439387"/>
              <a:chOff x="4938450" y="3728852"/>
              <a:chExt cx="439387" cy="439387"/>
            </a:xfrm>
          </p:grpSpPr>
          <p:sp>
            <p:nvSpPr>
              <p:cNvPr id="215" name="Shape 215"/>
              <p:cNvSpPr/>
              <p:nvPr/>
            </p:nvSpPr>
            <p:spPr>
              <a:xfrm>
                <a:off x="4938450" y="3728852"/>
                <a:ext cx="439387" cy="439387"/>
              </a:xfrm>
              <a:prstGeom prst="ellipse">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216" name="Shape 216"/>
              <p:cNvCxnSpPr/>
              <p:nvPr/>
            </p:nvCxnSpPr>
            <p:spPr>
              <a:xfrm rot="10800000" flipH="1">
                <a:off x="5086891" y="3921389"/>
                <a:ext cx="142504" cy="103472"/>
              </a:xfrm>
              <a:prstGeom prst="curvedConnector3">
                <a:avLst>
                  <a:gd name="adj1" fmla="val 50000"/>
                </a:avLst>
              </a:prstGeom>
              <a:noFill/>
              <a:ln w="9525" cap="flat" cmpd="sng">
                <a:solidFill>
                  <a:schemeClr val="accent1"/>
                </a:solidFill>
                <a:prstDash val="solid"/>
                <a:miter lim="800000"/>
                <a:headEnd type="none" w="sm" len="sm"/>
                <a:tailEnd type="none" w="sm" len="sm"/>
              </a:ln>
            </p:spPr>
          </p:cxnSp>
        </p:grpSp>
        <p:sp>
          <p:nvSpPr>
            <p:cNvPr id="217" name="Shape 217"/>
            <p:cNvSpPr/>
            <p:nvPr/>
          </p:nvSpPr>
          <p:spPr>
            <a:xfrm>
              <a:off x="8890587" y="3404334"/>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218" name="Shape 218"/>
            <p:cNvSpPr/>
            <p:nvPr/>
          </p:nvSpPr>
          <p:spPr>
            <a:xfrm>
              <a:off x="8427449" y="4110041"/>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219" name="Shape 219"/>
            <p:cNvSpPr/>
            <p:nvPr/>
          </p:nvSpPr>
          <p:spPr>
            <a:xfrm>
              <a:off x="9571733" y="4193168"/>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220" name="Shape 220"/>
            <p:cNvCxnSpPr/>
            <p:nvPr/>
          </p:nvCxnSpPr>
          <p:spPr>
            <a:xfrm flipH="1">
              <a:off x="9034963" y="3953130"/>
              <a:ext cx="14383" cy="1938479"/>
            </a:xfrm>
            <a:prstGeom prst="straightConnector1">
              <a:avLst/>
            </a:prstGeom>
            <a:noFill/>
            <a:ln w="9525" cap="flat" cmpd="sng">
              <a:solidFill>
                <a:schemeClr val="accent1"/>
              </a:solidFill>
              <a:prstDash val="solid"/>
              <a:miter lim="800000"/>
              <a:headEnd type="none" w="sm" len="sm"/>
              <a:tailEnd type="none" w="sm" len="sm"/>
            </a:ln>
          </p:spPr>
        </p:cxnSp>
        <p:sp>
          <p:nvSpPr>
            <p:cNvPr id="221" name="Shape 221"/>
            <p:cNvSpPr txBox="1"/>
            <p:nvPr/>
          </p:nvSpPr>
          <p:spPr>
            <a:xfrm>
              <a:off x="9279679" y="4911861"/>
              <a:ext cx="833989" cy="400109"/>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Diesel</a:t>
              </a:r>
              <a:endParaRPr sz="1050"/>
            </a:p>
          </p:txBody>
        </p:sp>
      </p:grpSp>
      <p:sp>
        <p:nvSpPr>
          <p:cNvPr id="222" name="Shape 222"/>
          <p:cNvSpPr txBox="1"/>
          <p:nvPr/>
        </p:nvSpPr>
        <p:spPr>
          <a:xfrm>
            <a:off x="3956049" y="4492197"/>
            <a:ext cx="321242"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ESS</a:t>
            </a:r>
            <a:endParaRPr sz="1050"/>
          </a:p>
        </p:txBody>
      </p:sp>
      <p:grpSp>
        <p:nvGrpSpPr>
          <p:cNvPr id="223" name="Shape 223"/>
          <p:cNvGrpSpPr/>
          <p:nvPr/>
        </p:nvGrpSpPr>
        <p:grpSpPr>
          <a:xfrm>
            <a:off x="4710492" y="3880532"/>
            <a:ext cx="247155" cy="634605"/>
            <a:chOff x="1666723" y="3181203"/>
            <a:chExt cx="439387" cy="1128187"/>
          </a:xfrm>
        </p:grpSpPr>
        <p:grpSp>
          <p:nvGrpSpPr>
            <p:cNvPr id="224" name="Shape 224"/>
            <p:cNvGrpSpPr/>
            <p:nvPr/>
          </p:nvGrpSpPr>
          <p:grpSpPr>
            <a:xfrm>
              <a:off x="1666723" y="3870003"/>
              <a:ext cx="439387" cy="439387"/>
              <a:chOff x="4938450" y="3728852"/>
              <a:chExt cx="439387" cy="439387"/>
            </a:xfrm>
          </p:grpSpPr>
          <p:sp>
            <p:nvSpPr>
              <p:cNvPr id="225" name="Shape 225"/>
              <p:cNvSpPr/>
              <p:nvPr/>
            </p:nvSpPr>
            <p:spPr>
              <a:xfrm>
                <a:off x="4938450" y="3728852"/>
                <a:ext cx="439387" cy="439387"/>
              </a:xfrm>
              <a:prstGeom prst="ellipse">
                <a:avLst/>
              </a:prstGeom>
              <a:no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cxnSp>
            <p:nvCxnSpPr>
              <p:cNvPr id="226" name="Shape 226"/>
              <p:cNvCxnSpPr/>
              <p:nvPr/>
            </p:nvCxnSpPr>
            <p:spPr>
              <a:xfrm rot="10800000" flipH="1">
                <a:off x="5086891" y="3921389"/>
                <a:ext cx="142504" cy="103472"/>
              </a:xfrm>
              <a:prstGeom prst="curvedConnector3">
                <a:avLst>
                  <a:gd name="adj1" fmla="val 50000"/>
                </a:avLst>
              </a:prstGeom>
              <a:noFill/>
              <a:ln w="9525" cap="flat" cmpd="sng">
                <a:solidFill>
                  <a:schemeClr val="accent1"/>
                </a:solidFill>
                <a:prstDash val="solid"/>
                <a:miter lim="800000"/>
                <a:headEnd type="none" w="sm" len="sm"/>
                <a:tailEnd type="none" w="sm" len="sm"/>
              </a:ln>
            </p:spPr>
          </p:cxnSp>
        </p:grpSp>
        <p:cxnSp>
          <p:nvCxnSpPr>
            <p:cNvPr id="227" name="Shape 227"/>
            <p:cNvCxnSpPr>
              <a:endCxn id="225" idx="0"/>
            </p:cNvCxnSpPr>
            <p:nvPr/>
          </p:nvCxnSpPr>
          <p:spPr>
            <a:xfrm>
              <a:off x="1886417" y="3181203"/>
              <a:ext cx="0" cy="688800"/>
            </a:xfrm>
            <a:prstGeom prst="straightConnector1">
              <a:avLst/>
            </a:prstGeom>
            <a:noFill/>
            <a:ln w="9525" cap="flat" cmpd="sng">
              <a:solidFill>
                <a:schemeClr val="accent1"/>
              </a:solidFill>
              <a:prstDash val="solid"/>
              <a:miter lim="800000"/>
              <a:headEnd type="none" w="sm" len="sm"/>
              <a:tailEnd type="none" w="sm" len="sm"/>
            </a:ln>
          </p:spPr>
        </p:cxnSp>
        <p:sp>
          <p:nvSpPr>
            <p:cNvPr id="228" name="Shape 228"/>
            <p:cNvSpPr/>
            <p:nvPr/>
          </p:nvSpPr>
          <p:spPr>
            <a:xfrm>
              <a:off x="1803289" y="3442491"/>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sp>
        <p:nvSpPr>
          <p:cNvPr id="229" name="Shape 229"/>
          <p:cNvSpPr txBox="1"/>
          <p:nvPr/>
        </p:nvSpPr>
        <p:spPr>
          <a:xfrm>
            <a:off x="4689511" y="4522645"/>
            <a:ext cx="282770" cy="225062"/>
          </a:xfrm>
          <a:prstGeom prst="rect">
            <a:avLst/>
          </a:prstGeom>
          <a:noFill/>
          <a:ln>
            <a:noFill/>
          </a:ln>
        </p:spPr>
        <p:txBody>
          <a:bodyPr spcFirstLastPara="1" wrap="square" lIns="68569" tIns="34275" rIns="68569" bIns="34275" anchor="t" anchorCtr="0">
            <a:noAutofit/>
          </a:bodyPr>
          <a:lstStyle/>
          <a:p>
            <a:r>
              <a:rPr lang="en-US" sz="1013">
                <a:solidFill>
                  <a:schemeClr val="dk1"/>
                </a:solidFill>
                <a:latin typeface="Calibri"/>
                <a:ea typeface="Calibri"/>
                <a:cs typeface="Calibri"/>
                <a:sym typeface="Calibri"/>
              </a:rPr>
              <a:t>PV</a:t>
            </a:r>
            <a:endParaRPr sz="1050"/>
          </a:p>
        </p:txBody>
      </p:sp>
      <p:grpSp>
        <p:nvGrpSpPr>
          <p:cNvPr id="230" name="Shape 230"/>
          <p:cNvGrpSpPr/>
          <p:nvPr/>
        </p:nvGrpSpPr>
        <p:grpSpPr>
          <a:xfrm>
            <a:off x="5062799" y="3865347"/>
            <a:ext cx="478737" cy="559726"/>
            <a:chOff x="1481788" y="3141852"/>
            <a:chExt cx="851088" cy="995067"/>
          </a:xfrm>
        </p:grpSpPr>
        <p:cxnSp>
          <p:nvCxnSpPr>
            <p:cNvPr id="231" name="Shape 231"/>
            <p:cNvCxnSpPr/>
            <p:nvPr/>
          </p:nvCxnSpPr>
          <p:spPr>
            <a:xfrm flipH="1">
              <a:off x="1896790" y="3141852"/>
              <a:ext cx="19296" cy="585281"/>
            </a:xfrm>
            <a:prstGeom prst="straightConnector1">
              <a:avLst/>
            </a:prstGeom>
            <a:noFill/>
            <a:ln w="9525" cap="flat" cmpd="sng">
              <a:solidFill>
                <a:schemeClr val="accent1"/>
              </a:solidFill>
              <a:prstDash val="solid"/>
              <a:miter lim="800000"/>
              <a:headEnd type="none" w="sm" len="sm"/>
              <a:tailEnd type="none" w="sm" len="sm"/>
            </a:ln>
          </p:spPr>
        </p:cxnSp>
        <p:sp>
          <p:nvSpPr>
            <p:cNvPr id="232" name="Shape 232"/>
            <p:cNvSpPr txBox="1"/>
            <p:nvPr/>
          </p:nvSpPr>
          <p:spPr>
            <a:xfrm>
              <a:off x="1481788" y="3736810"/>
              <a:ext cx="851088" cy="400109"/>
            </a:xfrm>
            <a:prstGeom prst="rect">
              <a:avLst/>
            </a:prstGeom>
            <a:noFill/>
            <a:ln w="9525" cap="flat" cmpd="sng">
              <a:solidFill>
                <a:schemeClr val="accent1"/>
              </a:solidFill>
              <a:prstDash val="solid"/>
              <a:round/>
              <a:headEnd type="none" w="sm" len="sm"/>
              <a:tailEnd type="none" w="sm" len="sm"/>
            </a:ln>
          </p:spPr>
          <p:txBody>
            <a:bodyPr spcFirstLastPara="1" wrap="square" lIns="68569" tIns="34275" rIns="68569" bIns="34275" anchor="t" anchorCtr="0">
              <a:noAutofit/>
            </a:bodyPr>
            <a:lstStyle/>
            <a:p>
              <a:pPr algn="ctr"/>
              <a:r>
                <a:rPr lang="en-US" sz="1013">
                  <a:solidFill>
                    <a:schemeClr val="dk1"/>
                  </a:solidFill>
                  <a:latin typeface="Calibri"/>
                  <a:ea typeface="Calibri"/>
                  <a:cs typeface="Calibri"/>
                  <a:sym typeface="Calibri"/>
                </a:rPr>
                <a:t>Motor</a:t>
              </a:r>
              <a:endParaRPr sz="1050"/>
            </a:p>
          </p:txBody>
        </p:sp>
        <p:sp>
          <p:nvSpPr>
            <p:cNvPr id="233" name="Shape 233"/>
            <p:cNvSpPr/>
            <p:nvPr/>
          </p:nvSpPr>
          <p:spPr>
            <a:xfrm>
              <a:off x="1824203" y="3414596"/>
              <a:ext cx="166254" cy="166254"/>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sp>
        <p:nvSpPr>
          <p:cNvPr id="234" name="Shape 234"/>
          <p:cNvSpPr/>
          <p:nvPr/>
        </p:nvSpPr>
        <p:spPr>
          <a:xfrm>
            <a:off x="7475708" y="3344506"/>
            <a:ext cx="93518" cy="93518"/>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235" name="Shape 235"/>
          <p:cNvSpPr/>
          <p:nvPr/>
        </p:nvSpPr>
        <p:spPr>
          <a:xfrm>
            <a:off x="7463303" y="3796501"/>
            <a:ext cx="93518" cy="93518"/>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236" name="Shape 236"/>
          <p:cNvSpPr txBox="1"/>
          <p:nvPr/>
        </p:nvSpPr>
        <p:spPr>
          <a:xfrm>
            <a:off x="7556821" y="2942896"/>
            <a:ext cx="1577019" cy="1015663"/>
          </a:xfrm>
          <a:prstGeom prst="rect">
            <a:avLst/>
          </a:prstGeom>
          <a:noFill/>
          <a:ln>
            <a:noFill/>
          </a:ln>
        </p:spPr>
        <p:txBody>
          <a:bodyPr spcFirstLastPara="1" wrap="square" lIns="68569" tIns="34275" rIns="68569" bIns="34275" anchor="t" anchorCtr="0">
            <a:noAutofit/>
          </a:bodyPr>
          <a:lstStyle/>
          <a:p>
            <a:r>
              <a:rPr lang="en-US" sz="2100">
                <a:solidFill>
                  <a:schemeClr val="dk1"/>
                </a:solidFill>
                <a:latin typeface="Calibri"/>
                <a:ea typeface="Calibri"/>
                <a:cs typeface="Calibri"/>
                <a:sym typeface="Calibri"/>
              </a:rPr>
              <a:t>Power Relays</a:t>
            </a:r>
            <a:endParaRPr sz="1050"/>
          </a:p>
          <a:p>
            <a:r>
              <a:rPr lang="en-US" sz="1350">
                <a:solidFill>
                  <a:schemeClr val="dk1"/>
                </a:solidFill>
                <a:latin typeface="Calibri"/>
                <a:ea typeface="Calibri"/>
                <a:cs typeface="Calibri"/>
                <a:sym typeface="Calibri"/>
              </a:rPr>
              <a:t>Default closed</a:t>
            </a:r>
            <a:endParaRPr sz="1050"/>
          </a:p>
          <a:p>
            <a:endParaRPr sz="1350">
              <a:solidFill>
                <a:schemeClr val="dk1"/>
              </a:solidFill>
              <a:latin typeface="Calibri"/>
              <a:ea typeface="Calibri"/>
              <a:cs typeface="Calibri"/>
              <a:sym typeface="Calibri"/>
            </a:endParaRPr>
          </a:p>
          <a:p>
            <a:r>
              <a:rPr lang="en-US" sz="1350">
                <a:solidFill>
                  <a:schemeClr val="dk1"/>
                </a:solidFill>
                <a:latin typeface="Calibri"/>
                <a:ea typeface="Calibri"/>
                <a:cs typeface="Calibri"/>
                <a:sym typeface="Calibri"/>
              </a:rPr>
              <a:t>Default open</a:t>
            </a:r>
            <a:endParaRPr sz="1050"/>
          </a:p>
        </p:txBody>
      </p:sp>
    </p:spTree>
    <p:extLst>
      <p:ext uri="{BB962C8B-B14F-4D97-AF65-F5344CB8AC3E}">
        <p14:creationId xmlns:p14="http://schemas.microsoft.com/office/powerpoint/2010/main" val="177068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28650" y="1131094"/>
            <a:ext cx="7886700" cy="994172"/>
          </a:xfrm>
          <a:prstGeom prst="rect">
            <a:avLst/>
          </a:prstGeom>
          <a:blipFill rotWithShape="1">
            <a:blip r:embed="rId3">
              <a:alphaModFix/>
            </a:blip>
            <a:stretch>
              <a:fillRect/>
            </a:stretch>
          </a:blipFill>
          <a:ln>
            <a:noFill/>
          </a:ln>
        </p:spPr>
        <p:txBody>
          <a:bodyPr spcFirstLastPara="1" wrap="square" lIns="68569" tIns="34275" rIns="68569" bIns="34275" anchor="ctr" anchorCtr="0">
            <a:noAutofit/>
          </a:bodyPr>
          <a:lstStyle/>
          <a:p>
            <a:r>
              <a:rPr lang="en-US"/>
              <a:t> </a:t>
            </a:r>
            <a:endParaRPr/>
          </a:p>
        </p:txBody>
      </p:sp>
      <p:sp>
        <p:nvSpPr>
          <p:cNvPr id="243" name="Shape 243"/>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Autofit/>
          </a:bodyPr>
          <a:lstStyle/>
          <a:p>
            <a:pPr marL="171450" indent="-171450">
              <a:spcBef>
                <a:spcPts val="0"/>
              </a:spcBef>
            </a:pPr>
            <a:r>
              <a:rPr lang="en-US"/>
              <a:t>“Upon completing the first phase, nodes in the cohort, i.e., non coordinator nodes, do not leave the round as normal after final flood; instead, they continue to </a:t>
            </a:r>
            <a:r>
              <a:rPr lang="en-US" b="1"/>
              <a:t>transmit the result at random slots</a:t>
            </a:r>
            <a:r>
              <a:rPr lang="en-US"/>
              <a:t> ensuring that it spreads and reaches the coordinator eventually.”</a:t>
            </a:r>
            <a:endParaRPr/>
          </a:p>
          <a:p>
            <a:pPr marL="171450" indent="-171450"/>
            <a:r>
              <a:rPr lang="en-US"/>
              <a:t>A node reaches completion when all flags are set. “It then proceeds to the final flood stage, i.e., it transmits the final result repeatedly so as to </a:t>
            </a:r>
            <a:r>
              <a:rPr lang="en-US" b="1"/>
              <a:t>aggressively</a:t>
            </a:r>
            <a:r>
              <a:rPr lang="en-US"/>
              <a:t> distribute it in the network, as in Chaos.”</a:t>
            </a:r>
            <a:endParaRPr/>
          </a:p>
        </p:txBody>
      </p:sp>
    </p:spTree>
    <p:extLst>
      <p:ext uri="{BB962C8B-B14F-4D97-AF65-F5344CB8AC3E}">
        <p14:creationId xmlns:p14="http://schemas.microsoft.com/office/powerpoint/2010/main" val="3983555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r>
              <a:rPr lang="en-US"/>
              <a:t>Question</a:t>
            </a:r>
            <a:endParaRPr/>
          </a:p>
        </p:txBody>
      </p:sp>
      <p:pic>
        <p:nvPicPr>
          <p:cNvPr id="250" name="Shape 250"/>
          <p:cNvPicPr preferRelativeResize="0">
            <a:picLocks noGrp="1"/>
          </p:cNvPicPr>
          <p:nvPr>
            <p:ph type="body" idx="1"/>
          </p:nvPr>
        </p:nvPicPr>
        <p:blipFill rotWithShape="1">
          <a:blip r:embed="rId3">
            <a:alphaModFix/>
          </a:blip>
          <a:srcRect/>
          <a:stretch/>
        </p:blipFill>
        <p:spPr>
          <a:xfrm>
            <a:off x="628650" y="2125267"/>
            <a:ext cx="7086600" cy="1535906"/>
          </a:xfrm>
          <a:prstGeom prst="rect">
            <a:avLst/>
          </a:prstGeom>
          <a:noFill/>
          <a:ln>
            <a:noFill/>
          </a:ln>
        </p:spPr>
      </p:pic>
      <p:pic>
        <p:nvPicPr>
          <p:cNvPr id="251" name="Shape 251"/>
          <p:cNvPicPr preferRelativeResize="0"/>
          <p:nvPr/>
        </p:nvPicPr>
        <p:blipFill rotWithShape="1">
          <a:blip r:embed="rId4">
            <a:alphaModFix/>
          </a:blip>
          <a:srcRect/>
          <a:stretch/>
        </p:blipFill>
        <p:spPr>
          <a:xfrm>
            <a:off x="628650" y="3964568"/>
            <a:ext cx="7058025" cy="1528763"/>
          </a:xfrm>
          <a:prstGeom prst="rect">
            <a:avLst/>
          </a:prstGeom>
          <a:noFill/>
          <a:ln>
            <a:noFill/>
          </a:ln>
        </p:spPr>
      </p:pic>
      <p:sp>
        <p:nvSpPr>
          <p:cNvPr id="252" name="Shape 252"/>
          <p:cNvSpPr/>
          <p:nvPr/>
        </p:nvSpPr>
        <p:spPr>
          <a:xfrm>
            <a:off x="2667001" y="2012950"/>
            <a:ext cx="654050" cy="1535906"/>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3" name="Shape 253"/>
          <p:cNvSpPr/>
          <p:nvPr/>
        </p:nvSpPr>
        <p:spPr>
          <a:xfrm>
            <a:off x="4968876" y="1955800"/>
            <a:ext cx="654050" cy="1535906"/>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4" name="Shape 254"/>
          <p:cNvSpPr/>
          <p:nvPr/>
        </p:nvSpPr>
        <p:spPr>
          <a:xfrm>
            <a:off x="2730501" y="3830639"/>
            <a:ext cx="654050" cy="1535906"/>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5" name="Shape 255"/>
          <p:cNvSpPr/>
          <p:nvPr/>
        </p:nvSpPr>
        <p:spPr>
          <a:xfrm>
            <a:off x="5064127" y="3806827"/>
            <a:ext cx="654050" cy="1535906"/>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256" name="Shape 256"/>
          <p:cNvPicPr preferRelativeResize="0"/>
          <p:nvPr/>
        </p:nvPicPr>
        <p:blipFill rotWithShape="1">
          <a:blip r:embed="rId5">
            <a:alphaModFix/>
          </a:blip>
          <a:srcRect/>
          <a:stretch/>
        </p:blipFill>
        <p:spPr>
          <a:xfrm>
            <a:off x="5391152" y="902707"/>
            <a:ext cx="3514725" cy="2700338"/>
          </a:xfrm>
          <a:prstGeom prst="rect">
            <a:avLst/>
          </a:prstGeom>
          <a:noFill/>
          <a:ln>
            <a:noFill/>
          </a:ln>
        </p:spPr>
      </p:pic>
    </p:spTree>
    <p:extLst>
      <p:ext uri="{BB962C8B-B14F-4D97-AF65-F5344CB8AC3E}">
        <p14:creationId xmlns:p14="http://schemas.microsoft.com/office/powerpoint/2010/main" val="41248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r>
              <a:rPr lang="en-US"/>
              <a:t>Scalability?</a:t>
            </a:r>
            <a:endParaRPr/>
          </a:p>
        </p:txBody>
      </p:sp>
      <p:sp>
        <p:nvSpPr>
          <p:cNvPr id="263" name="Shape 263"/>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Autofit/>
          </a:bodyPr>
          <a:lstStyle/>
          <a:p>
            <a:pPr marL="171450" indent="-171450">
              <a:spcBef>
                <a:spcPts val="0"/>
              </a:spcBef>
            </a:pPr>
            <a:r>
              <a:rPr lang="en-US"/>
              <a:t>IEEE 802.15.4 uses time division for multiple access</a:t>
            </a:r>
            <a:endParaRPr/>
          </a:p>
          <a:p>
            <a:pPr marL="0" indent="0">
              <a:buNone/>
            </a:pPr>
            <a:endParaRPr/>
          </a:p>
          <a:p>
            <a:pPr marL="171450" indent="-171450"/>
            <a:r>
              <a:rPr lang="en-US"/>
              <a:t>“We are limited by the packet size of 802.15.4 of 127 bytes, and typically join up to 10 or 20 nodes per round. However, note that the recent 802.15.4g standard supports packets up to 2kB in certain contexts”</a:t>
            </a:r>
            <a:endParaRPr/>
          </a:p>
          <a:p>
            <a:pPr marL="171450" indent="-38100">
              <a:buNone/>
            </a:pPr>
            <a:endParaRPr/>
          </a:p>
          <a:p>
            <a:pPr marL="171450" indent="-38100">
              <a:buNone/>
            </a:pPr>
            <a:endParaRPr/>
          </a:p>
        </p:txBody>
      </p:sp>
    </p:spTree>
    <p:extLst>
      <p:ext uri="{BB962C8B-B14F-4D97-AF65-F5344CB8AC3E}">
        <p14:creationId xmlns:p14="http://schemas.microsoft.com/office/powerpoint/2010/main" val="33446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0" y="857250"/>
            <a:ext cx="3477006" cy="5143500"/>
          </a:xfrm>
          <a:prstGeom prst="rect">
            <a:avLst/>
          </a:prstGeom>
          <a:solidFill>
            <a:schemeClr val="accen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cxnSp>
        <p:nvCxnSpPr>
          <p:cNvPr id="270" name="Shape 270"/>
          <p:cNvCxnSpPr/>
          <p:nvPr/>
        </p:nvCxnSpPr>
        <p:spPr>
          <a:xfrm rot="10800000">
            <a:off x="571500" y="3086100"/>
            <a:ext cx="0" cy="6858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271" name="Shape 271"/>
          <p:cNvSpPr txBox="1">
            <a:spLocks noGrp="1"/>
          </p:cNvSpPr>
          <p:nvPr>
            <p:ph type="title"/>
          </p:nvPr>
        </p:nvSpPr>
        <p:spPr>
          <a:xfrm>
            <a:off x="707458" y="1391452"/>
            <a:ext cx="2528249" cy="4126698"/>
          </a:xfrm>
          <a:prstGeom prst="rect">
            <a:avLst/>
          </a:prstGeom>
          <a:noFill/>
          <a:ln>
            <a:noFill/>
          </a:ln>
        </p:spPr>
        <p:txBody>
          <a:bodyPr spcFirstLastPara="1" wrap="square" lIns="68569" tIns="34275" rIns="68569" bIns="34275" anchor="ctr" anchorCtr="0">
            <a:noAutofit/>
          </a:bodyPr>
          <a:lstStyle/>
          <a:p>
            <a:pPr>
              <a:buClr>
                <a:srgbClr val="FFFFFF"/>
              </a:buClr>
            </a:pPr>
            <a:r>
              <a:rPr lang="en-US">
                <a:solidFill>
                  <a:srgbClr val="FFFFFF"/>
                </a:solidFill>
              </a:rPr>
              <a:t>Complexity</a:t>
            </a:r>
            <a:br>
              <a:rPr lang="en-US">
                <a:solidFill>
                  <a:srgbClr val="FFFFFF"/>
                </a:solidFill>
              </a:rPr>
            </a:br>
            <a:br>
              <a:rPr lang="en-US">
                <a:solidFill>
                  <a:srgbClr val="FFFFFF"/>
                </a:solidFill>
              </a:rPr>
            </a:br>
            <a:br>
              <a:rPr lang="en-US">
                <a:solidFill>
                  <a:srgbClr val="FFFFFF"/>
                </a:solidFill>
              </a:rPr>
            </a:br>
            <a:r>
              <a:rPr lang="en-US">
                <a:solidFill>
                  <a:srgbClr val="FFFFFF"/>
                </a:solidFill>
              </a:rPr>
              <a:t>Up/down</a:t>
            </a:r>
            <a:br>
              <a:rPr lang="en-US">
                <a:solidFill>
                  <a:srgbClr val="FFFFFF"/>
                </a:solidFill>
              </a:rPr>
            </a:br>
            <a:r>
              <a:rPr lang="en-US">
                <a:solidFill>
                  <a:srgbClr val="FFFFFF"/>
                </a:solidFill>
              </a:rPr>
              <a:t>sides?</a:t>
            </a:r>
            <a:endParaRPr/>
          </a:p>
        </p:txBody>
      </p:sp>
      <p:grpSp>
        <p:nvGrpSpPr>
          <p:cNvPr id="272" name="Shape 272"/>
          <p:cNvGrpSpPr/>
          <p:nvPr/>
        </p:nvGrpSpPr>
        <p:grpSpPr>
          <a:xfrm>
            <a:off x="3960019" y="1380409"/>
            <a:ext cx="4701779" cy="4097182"/>
            <a:chOff x="0" y="54607"/>
            <a:chExt cx="6269038" cy="5462909"/>
          </a:xfrm>
        </p:grpSpPr>
        <p:sp>
          <p:nvSpPr>
            <p:cNvPr id="273" name="Shape 273"/>
            <p:cNvSpPr/>
            <p:nvPr/>
          </p:nvSpPr>
          <p:spPr>
            <a:xfrm>
              <a:off x="0" y="54607"/>
              <a:ext cx="6269038" cy="2662334"/>
            </a:xfrm>
            <a:prstGeom prst="roundRect">
              <a:avLst>
                <a:gd name="adj" fmla="val 16667"/>
              </a:avLst>
            </a:prstGeom>
            <a:gradFill>
              <a:gsLst>
                <a:gs pos="0">
                  <a:schemeClr val="lt1"/>
                </a:gs>
                <a:gs pos="50000">
                  <a:schemeClr val="lt1"/>
                </a:gs>
                <a:gs pos="100000">
                  <a:srgbClr val="E1E1E1"/>
                </a:gs>
              </a:gsLst>
              <a:lin ang="5400000" scaled="0"/>
            </a:gradFill>
            <a:ln>
              <a:noFill/>
            </a:ln>
          </p:spPr>
          <p:txBody>
            <a:bodyPr spcFirstLastPara="1" wrap="square" lIns="68569" tIns="68569" rIns="68569" bIns="68569" anchor="ctr" anchorCtr="0">
              <a:noAutofit/>
            </a:bodyPr>
            <a:lstStyle/>
            <a:p>
              <a:endParaRPr sz="1050"/>
            </a:p>
          </p:txBody>
        </p:sp>
        <p:sp>
          <p:nvSpPr>
            <p:cNvPr id="274" name="Shape 274"/>
            <p:cNvSpPr txBox="1"/>
            <p:nvPr/>
          </p:nvSpPr>
          <p:spPr>
            <a:xfrm>
              <a:off x="129964" y="184571"/>
              <a:ext cx="6009110" cy="2402406"/>
            </a:xfrm>
            <a:prstGeom prst="rect">
              <a:avLst/>
            </a:prstGeom>
            <a:noFill/>
            <a:ln>
              <a:noFill/>
            </a:ln>
          </p:spPr>
          <p:txBody>
            <a:bodyPr spcFirstLastPara="1" wrap="square" lIns="137156" tIns="137156" rIns="137156" bIns="137156" anchor="ctr" anchorCtr="0">
              <a:noAutofit/>
            </a:bodyPr>
            <a:lstStyle/>
            <a:p>
              <a:pPr>
                <a:lnSpc>
                  <a:spcPct val="90000"/>
                </a:lnSpc>
                <a:buClr>
                  <a:schemeClr val="lt1"/>
                </a:buClr>
                <a:buSzPts val="4800"/>
              </a:pPr>
              <a:r>
                <a:rPr lang="en-US" sz="3600">
                  <a:solidFill>
                    <a:schemeClr val="lt1"/>
                  </a:solidFill>
                  <a:latin typeface="Calibri"/>
                  <a:ea typeface="Calibri"/>
                  <a:cs typeface="Calibri"/>
                  <a:sym typeface="Calibri"/>
                </a:rPr>
                <a:t>Time-slotted operation</a:t>
              </a:r>
              <a:endParaRPr sz="1050"/>
            </a:p>
          </p:txBody>
        </p:sp>
        <p:sp>
          <p:nvSpPr>
            <p:cNvPr id="275" name="Shape 275"/>
            <p:cNvSpPr/>
            <p:nvPr/>
          </p:nvSpPr>
          <p:spPr>
            <a:xfrm>
              <a:off x="0" y="2855182"/>
              <a:ext cx="6269038" cy="2662334"/>
            </a:xfrm>
            <a:prstGeom prst="roundRect">
              <a:avLst>
                <a:gd name="adj" fmla="val 16667"/>
              </a:avLst>
            </a:prstGeom>
            <a:gradFill>
              <a:gsLst>
                <a:gs pos="0">
                  <a:schemeClr val="lt1"/>
                </a:gs>
                <a:gs pos="50000">
                  <a:schemeClr val="lt1"/>
                </a:gs>
                <a:gs pos="100000">
                  <a:srgbClr val="E1E1E1"/>
                </a:gs>
              </a:gsLst>
              <a:lin ang="5400000" scaled="0"/>
            </a:gradFill>
            <a:ln>
              <a:noFill/>
            </a:ln>
          </p:spPr>
          <p:txBody>
            <a:bodyPr spcFirstLastPara="1" wrap="square" lIns="68569" tIns="68569" rIns="68569" bIns="68569" anchor="ctr" anchorCtr="0">
              <a:noAutofit/>
            </a:bodyPr>
            <a:lstStyle/>
            <a:p>
              <a:endParaRPr sz="1050"/>
            </a:p>
          </p:txBody>
        </p:sp>
        <p:sp>
          <p:nvSpPr>
            <p:cNvPr id="276" name="Shape 276"/>
            <p:cNvSpPr txBox="1"/>
            <p:nvPr/>
          </p:nvSpPr>
          <p:spPr>
            <a:xfrm>
              <a:off x="129964" y="2985146"/>
              <a:ext cx="6009110" cy="2402406"/>
            </a:xfrm>
            <a:prstGeom prst="rect">
              <a:avLst/>
            </a:prstGeom>
            <a:noFill/>
            <a:ln>
              <a:noFill/>
            </a:ln>
          </p:spPr>
          <p:txBody>
            <a:bodyPr spcFirstLastPara="1" wrap="square" lIns="137156" tIns="137156" rIns="137156" bIns="137156" anchor="ctr" anchorCtr="0">
              <a:noAutofit/>
            </a:bodyPr>
            <a:lstStyle/>
            <a:p>
              <a:pPr>
                <a:lnSpc>
                  <a:spcPct val="90000"/>
                </a:lnSpc>
                <a:buClr>
                  <a:schemeClr val="lt1"/>
                </a:buClr>
                <a:buSzPts val="4800"/>
              </a:pPr>
              <a:r>
                <a:rPr lang="en-US" sz="3600">
                  <a:solidFill>
                    <a:schemeClr val="lt1"/>
                  </a:solidFill>
                  <a:latin typeface="Calibri"/>
                  <a:ea typeface="Calibri"/>
                  <a:cs typeface="Calibri"/>
                  <a:sym typeface="Calibri"/>
                </a:rPr>
                <a:t>Frequency hopping and multiple parallel channels</a:t>
              </a:r>
              <a:endParaRPr sz="1050"/>
            </a:p>
          </p:txBody>
        </p:sp>
      </p:grpSp>
    </p:spTree>
    <p:extLst>
      <p:ext uri="{BB962C8B-B14F-4D97-AF65-F5344CB8AC3E}">
        <p14:creationId xmlns:p14="http://schemas.microsoft.com/office/powerpoint/2010/main" val="3585635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r>
              <a:rPr lang="en-US"/>
              <a:t>Frequency hopping &amp; Cipher Keys</a:t>
            </a:r>
            <a:endParaRPr/>
          </a:p>
        </p:txBody>
      </p:sp>
      <p:sp>
        <p:nvSpPr>
          <p:cNvPr id="283" name="Shape 283"/>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Autofit/>
          </a:bodyPr>
          <a:lstStyle/>
          <a:p>
            <a:pPr marL="171450" indent="-171450">
              <a:spcBef>
                <a:spcPts val="0"/>
              </a:spcBef>
            </a:pPr>
            <a:r>
              <a:rPr lang="en-US"/>
              <a:t>“For example, after rolling out new cryptographic keys or channel hopping schemes in a network, the new configuration can only be applied once a network-wide agreement has been reached that all nodes are aware of the new data”</a:t>
            </a:r>
            <a:endParaRPr/>
          </a:p>
        </p:txBody>
      </p:sp>
    </p:spTree>
    <p:extLst>
      <p:ext uri="{BB962C8B-B14F-4D97-AF65-F5344CB8AC3E}">
        <p14:creationId xmlns:p14="http://schemas.microsoft.com/office/powerpoint/2010/main" val="1089484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r>
              <a:rPr lang="en-US"/>
              <a:t>Questions for Discussion</a:t>
            </a:r>
            <a:endParaRPr/>
          </a:p>
        </p:txBody>
      </p:sp>
      <p:sp>
        <p:nvSpPr>
          <p:cNvPr id="289" name="Shape 289"/>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Autofit/>
          </a:bodyPr>
          <a:lstStyle/>
          <a:p>
            <a:pPr marL="171450" indent="-171450">
              <a:spcBef>
                <a:spcPts val="0"/>
              </a:spcBef>
            </a:pPr>
            <a:r>
              <a:rPr lang="en-US"/>
              <a:t>“networked cooperative robots and UAVs agree on maneuvers to execute [3]; wireless closed-loop control applications such as adaptive tunnel lighting [9] or industrial plants [46, 47] agree on set-points for actuators”</a:t>
            </a:r>
            <a:endParaRPr/>
          </a:p>
          <a:p>
            <a:pPr marL="0" indent="0">
              <a:buNone/>
            </a:pPr>
            <a:endParaRPr/>
          </a:p>
          <a:p>
            <a:pPr marL="0" indent="0">
              <a:buNone/>
            </a:pPr>
            <a:r>
              <a:rPr lang="en-US"/>
              <a:t>Which should use 2PC (blocking) which should use 3PC (inconsistency)?</a:t>
            </a:r>
            <a:br>
              <a:rPr lang="en-US"/>
            </a:br>
            <a:endParaRPr/>
          </a:p>
          <a:p>
            <a:pPr marL="0" indent="0">
              <a:buNone/>
            </a:pPr>
            <a:r>
              <a:rPr lang="en-US"/>
              <a:t>Also, where is Paxos?</a:t>
            </a:r>
            <a:endParaRPr/>
          </a:p>
        </p:txBody>
      </p:sp>
    </p:spTree>
    <p:extLst>
      <p:ext uri="{BB962C8B-B14F-4D97-AF65-F5344CB8AC3E}">
        <p14:creationId xmlns:p14="http://schemas.microsoft.com/office/powerpoint/2010/main" val="383238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1198604" y="1411459"/>
            <a:ext cx="6522940" cy="397031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Background</a:t>
            </a:r>
            <a:endParaRPr/>
          </a:p>
          <a:p>
            <a:pPr marL="571500" marR="0" lvl="0" indent="-571500" algn="l" rtl="0">
              <a:spcBef>
                <a:spcPts val="0"/>
              </a:spcBef>
              <a:spcAft>
                <a:spcPts val="0"/>
              </a:spcAft>
              <a:buClr>
                <a:schemeClr val="dk1"/>
              </a:buClr>
              <a:buSzPts val="3600"/>
              <a:buFont typeface="Noto Sans Symbols"/>
              <a:buChar char="❑"/>
            </a:pPr>
            <a:r>
              <a:rPr lang="en-US" sz="3600">
                <a:solidFill>
                  <a:schemeClr val="dk1"/>
                </a:solidFill>
                <a:latin typeface="Georgia"/>
                <a:ea typeface="Georgia"/>
                <a:cs typeface="Georgia"/>
                <a:sym typeface="Georgia"/>
              </a:rPr>
              <a:t>System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Proof of Concept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Deployment</a:t>
            </a:r>
            <a:endParaRPr/>
          </a:p>
          <a:p>
            <a:pPr marL="571500" marR="0" lvl="0" indent="-571500" algn="l" rtl="0">
              <a:spcBef>
                <a:spcPts val="0"/>
              </a:spcBef>
              <a:spcAft>
                <a:spcPts val="0"/>
              </a:spcAft>
              <a:buClr>
                <a:srgbClr val="BFBFBF"/>
              </a:buClr>
              <a:buSzPts val="3600"/>
              <a:buFont typeface="Noto Sans Symbols"/>
              <a:buChar char="❑"/>
            </a:pPr>
            <a:r>
              <a:rPr lang="en-US" sz="3600">
                <a:solidFill>
                  <a:srgbClr val="BFBFBF"/>
                </a:solidFill>
                <a:latin typeface="Georgia"/>
                <a:ea typeface="Georgia"/>
                <a:cs typeface="Georgia"/>
                <a:sym typeface="Georgia"/>
              </a:rPr>
              <a:t>Some thinking on this paper</a:t>
            </a:r>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a:p>
            <a:pPr marL="571500" marR="0" lvl="0" indent="-342900" algn="l" rtl="0">
              <a:spcBef>
                <a:spcPts val="0"/>
              </a:spcBef>
              <a:spcAft>
                <a:spcPts val="0"/>
              </a:spcAft>
              <a:buClr>
                <a:schemeClr val="dk1"/>
              </a:buClr>
              <a:buSzPts val="3600"/>
              <a:buFont typeface="Noto Sans Symbols"/>
              <a:buNone/>
            </a:pPr>
            <a:endParaRPr sz="3600">
              <a:solidFill>
                <a:schemeClr val="dk1"/>
              </a:solidFill>
              <a:latin typeface="Georgia"/>
              <a:ea typeface="Georgia"/>
              <a:cs typeface="Georgia"/>
              <a:sym typeface="Georgia"/>
            </a:endParaRPr>
          </a:p>
        </p:txBody>
      </p:sp>
      <p:sp>
        <p:nvSpPr>
          <p:cNvPr id="87" name="Shape 87"/>
          <p:cNvSpPr txBox="1"/>
          <p:nvPr/>
        </p:nvSpPr>
        <p:spPr>
          <a:xfrm>
            <a:off x="8544774" y="6261316"/>
            <a:ext cx="3145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6</a:t>
            </a:r>
            <a:endParaRPr sz="1800">
              <a:solidFill>
                <a:schemeClr val="lt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Survey results on ME cooling systems</a:t>
            </a:r>
            <a:endParaRPr sz="4400" b="0" i="0" u="none" strike="noStrike" cap="none">
              <a:solidFill>
                <a:schemeClr val="dk1"/>
              </a:solidFill>
              <a:latin typeface="Times New Roman"/>
              <a:ea typeface="Times New Roman"/>
              <a:cs typeface="Times New Roman"/>
              <a:sym typeface="Times New Roman"/>
            </a:endParaRPr>
          </a:p>
        </p:txBody>
      </p:sp>
      <p:sp>
        <p:nvSpPr>
          <p:cNvPr id="93" name="Shape 93"/>
          <p:cNvSpPr txBox="1"/>
          <p:nvPr/>
        </p:nvSpPr>
        <p:spPr>
          <a:xfrm>
            <a:off x="381000" y="1668162"/>
            <a:ext cx="8068962" cy="341632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2400"/>
              <a:buFont typeface="Noto Sans Symbols"/>
              <a:buNone/>
            </a:pPr>
            <a:endParaRPr sz="2400">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Voluntary Load Disruption</a:t>
            </a:r>
            <a:endParaRPr sz="2000">
              <a:solidFill>
                <a:schemeClr val="dk1"/>
              </a:solidFill>
              <a:latin typeface="Georgia"/>
              <a:ea typeface="Georgia"/>
              <a:cs typeface="Georgia"/>
              <a:sym typeface="Georgia"/>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71% samples turn refrigerators on and off to save energy</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Perceptions on Electricity Service Reliability</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70% experience power outage frequently</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72% satisfied with service reliability</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Perception of Electricity Related Expenditures</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60% find bill difficult to pay</a:t>
            </a:r>
            <a:endParaRPr sz="2000" b="0" i="0" u="none" strike="noStrike" cap="none">
              <a:solidFill>
                <a:schemeClr val="dk1"/>
              </a:solidFill>
              <a:latin typeface="Georgia"/>
              <a:ea typeface="Georgia"/>
              <a:cs typeface="Georgia"/>
              <a:sym typeface="Georgia"/>
            </a:endParaRPr>
          </a:p>
        </p:txBody>
      </p:sp>
      <p:sp>
        <p:nvSpPr>
          <p:cNvPr id="94" name="Shape 94"/>
          <p:cNvSpPr txBox="1"/>
          <p:nvPr/>
        </p:nvSpPr>
        <p:spPr>
          <a:xfrm>
            <a:off x="8529276" y="6261316"/>
            <a:ext cx="3000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7</a:t>
            </a:r>
            <a:endParaRPr sz="1800">
              <a:solidFill>
                <a:schemeClr val="lt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1000" y="274638"/>
            <a:ext cx="8305800" cy="1393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Times New Roman"/>
              <a:buNone/>
            </a:pPr>
            <a:r>
              <a:rPr lang="en-US" sz="4400" b="0" i="0" u="none" strike="noStrike" cap="none">
                <a:solidFill>
                  <a:schemeClr val="dk1"/>
                </a:solidFill>
                <a:latin typeface="Times New Roman"/>
                <a:ea typeface="Times New Roman"/>
                <a:cs typeface="Times New Roman"/>
                <a:sym typeface="Times New Roman"/>
              </a:rPr>
              <a:t>Survey results on ME cooling systems</a:t>
            </a:r>
            <a:endParaRPr sz="4400" b="0" i="0" u="none" strike="noStrike" cap="none">
              <a:solidFill>
                <a:schemeClr val="dk1"/>
              </a:solidFill>
              <a:latin typeface="Times New Roman"/>
              <a:ea typeface="Times New Roman"/>
              <a:cs typeface="Times New Roman"/>
              <a:sym typeface="Times New Roman"/>
            </a:endParaRPr>
          </a:p>
        </p:txBody>
      </p:sp>
      <p:sp>
        <p:nvSpPr>
          <p:cNvPr id="100" name="Shape 100"/>
          <p:cNvSpPr txBox="1"/>
          <p:nvPr/>
        </p:nvSpPr>
        <p:spPr>
          <a:xfrm>
            <a:off x="381000" y="1668162"/>
            <a:ext cx="8068962" cy="341632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2400"/>
              <a:buFont typeface="Noto Sans Symbols"/>
              <a:buNone/>
            </a:pPr>
            <a:endParaRPr sz="2400">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Voluntary Load Disruption</a:t>
            </a:r>
            <a:endParaRPr sz="2000">
              <a:solidFill>
                <a:schemeClr val="dk1"/>
              </a:solidFill>
              <a:latin typeface="Georgia"/>
              <a:ea typeface="Georgia"/>
              <a:cs typeface="Georgia"/>
              <a:sym typeface="Georgia"/>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71% samples turn refrigerators on and off to save energy</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Perceptions on Electricity Service Reliability</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70% experience power outage frequently</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72% satisfied with service reliability</a:t>
            </a:r>
            <a:endParaRPr/>
          </a:p>
          <a:p>
            <a:pPr marL="914400" marR="0" lvl="1" indent="-330200" algn="l" rtl="0">
              <a:spcBef>
                <a:spcPts val="0"/>
              </a:spcBef>
              <a:spcAft>
                <a:spcPts val="0"/>
              </a:spcAft>
              <a:buClr>
                <a:schemeClr val="dk1"/>
              </a:buClr>
              <a:buSzPts val="2000"/>
              <a:buFont typeface="Arial"/>
              <a:buNone/>
            </a:pPr>
            <a:endParaRPr sz="2000" b="0" i="0" u="none" strike="noStrike" cap="none">
              <a:solidFill>
                <a:schemeClr val="dk1"/>
              </a:solidFill>
              <a:latin typeface="Georgia"/>
              <a:ea typeface="Georgia"/>
              <a:cs typeface="Georgia"/>
              <a:sym typeface="Georgia"/>
            </a:endParaRPr>
          </a:p>
          <a:p>
            <a:pPr marL="457200" marR="0" lvl="0" indent="-457200" algn="l" rtl="0">
              <a:spcBef>
                <a:spcPts val="0"/>
              </a:spcBef>
              <a:spcAft>
                <a:spcPts val="0"/>
              </a:spcAft>
              <a:buClr>
                <a:schemeClr val="dk1"/>
              </a:buClr>
              <a:buSzPts val="2400"/>
              <a:buFont typeface="Noto Sans Symbols"/>
              <a:buChar char="❑"/>
            </a:pPr>
            <a:r>
              <a:rPr lang="en-US" sz="2400">
                <a:solidFill>
                  <a:schemeClr val="dk1"/>
                </a:solidFill>
                <a:latin typeface="Georgia"/>
                <a:ea typeface="Georgia"/>
                <a:cs typeface="Georgia"/>
                <a:sym typeface="Georgia"/>
              </a:rPr>
              <a:t>Perception of Electricity Related Expenditures</a:t>
            </a:r>
            <a:endParaRPr/>
          </a:p>
          <a:p>
            <a:pPr marL="914400" marR="0" lvl="1" indent="-457200" algn="l" rtl="0">
              <a:spcBef>
                <a:spcPts val="0"/>
              </a:spcBef>
              <a:spcAft>
                <a:spcPts val="0"/>
              </a:spcAft>
              <a:buClr>
                <a:schemeClr val="dk1"/>
              </a:buClr>
              <a:buSzPts val="2000"/>
              <a:buFont typeface="Arial"/>
              <a:buChar char="•"/>
            </a:pPr>
            <a:r>
              <a:rPr lang="en-US" sz="2000" b="0" i="0" u="none" strike="noStrike" cap="none">
                <a:solidFill>
                  <a:schemeClr val="dk1"/>
                </a:solidFill>
                <a:latin typeface="Georgia"/>
                <a:ea typeface="Georgia"/>
                <a:cs typeface="Georgia"/>
                <a:sym typeface="Georgia"/>
              </a:rPr>
              <a:t>60% find bill difficult to pay</a:t>
            </a:r>
            <a:endParaRPr sz="2000" b="0" i="0" u="none" strike="noStrike" cap="none">
              <a:solidFill>
                <a:schemeClr val="dk1"/>
              </a:solidFill>
              <a:latin typeface="Georgia"/>
              <a:ea typeface="Georgia"/>
              <a:cs typeface="Georgia"/>
              <a:sym typeface="Georgia"/>
            </a:endParaRPr>
          </a:p>
        </p:txBody>
      </p:sp>
      <p:sp>
        <p:nvSpPr>
          <p:cNvPr id="101" name="Shape 101"/>
          <p:cNvSpPr txBox="1"/>
          <p:nvPr/>
        </p:nvSpPr>
        <p:spPr>
          <a:xfrm>
            <a:off x="1521168" y="2729990"/>
            <a:ext cx="6025464" cy="1754326"/>
          </a:xfrm>
          <a:prstGeom prst="rect">
            <a:avLst/>
          </a:prstGeom>
          <a:solidFill>
            <a:srgbClr val="FFA06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Georgia"/>
                <a:ea typeface="Georgia"/>
                <a:cs typeface="Georgia"/>
                <a:sym typeface="Georgia"/>
              </a:rPr>
              <a:t>These observations confirm that users would probably accept a TLC control system</a:t>
            </a:r>
            <a:endParaRPr sz="3600">
              <a:solidFill>
                <a:schemeClr val="dk1"/>
              </a:solidFill>
              <a:latin typeface="Georgia"/>
              <a:ea typeface="Georgia"/>
              <a:cs typeface="Georgia"/>
              <a:sym typeface="Georgia"/>
            </a:endParaRPr>
          </a:p>
        </p:txBody>
      </p:sp>
      <p:sp>
        <p:nvSpPr>
          <p:cNvPr id="102" name="Shape 102"/>
          <p:cNvSpPr txBox="1"/>
          <p:nvPr/>
        </p:nvSpPr>
        <p:spPr>
          <a:xfrm>
            <a:off x="8544774" y="6261316"/>
            <a:ext cx="3225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8</a:t>
            </a:r>
            <a:endParaRPr sz="1800">
              <a:solidFill>
                <a:schemeClr val="lt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University Of Illinois">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7090</Words>
  <Application>Microsoft Office PowerPoint</Application>
  <PresentationFormat>On-screen Show (4:3)</PresentationFormat>
  <Paragraphs>840</Paragraphs>
  <Slides>68</Slides>
  <Notes>68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Noto Sans Symbols</vt:lpstr>
      <vt:lpstr>Arial</vt:lpstr>
      <vt:lpstr>Calibri</vt:lpstr>
      <vt:lpstr>Georgia</vt:lpstr>
      <vt:lpstr>Times New Roman</vt:lpstr>
      <vt:lpstr>Office Theme</vt:lpstr>
      <vt:lpstr>Enabling Micro-level Demand-Side Grid Flexiblity in Resource Constrained Environments</vt:lpstr>
      <vt:lpstr>Table of contents</vt:lpstr>
      <vt:lpstr>PowerPoint Presentation</vt:lpstr>
      <vt:lpstr>Global trends in Renewable energy and urbanization</vt:lpstr>
      <vt:lpstr>Global trends in Renewable energy and urbanization</vt:lpstr>
      <vt:lpstr>A demand-side solution</vt:lpstr>
      <vt:lpstr>PowerPoint Presentation</vt:lpstr>
      <vt:lpstr>Survey results on ME cooling systems</vt:lpstr>
      <vt:lpstr>Survey results on ME cooling systems</vt:lpstr>
      <vt:lpstr>System design principles</vt:lpstr>
      <vt:lpstr>PowerPoint Presentation</vt:lpstr>
      <vt:lpstr>System workflow</vt:lpstr>
      <vt:lpstr>Flexbox hardware implementation</vt:lpstr>
      <vt:lpstr>Flexbox software implementation</vt:lpstr>
      <vt:lpstr>PowerPoint Presentation</vt:lpstr>
      <vt:lpstr>Results from deployment</vt:lpstr>
      <vt:lpstr>1. Exploratory Data Analysis</vt:lpstr>
      <vt:lpstr>1. Exploratory Data Analysis</vt:lpstr>
      <vt:lpstr>2. TCL parameter EDA</vt:lpstr>
      <vt:lpstr>2. Communications Network EDA</vt:lpstr>
      <vt:lpstr>PowerPoint Presentation</vt:lpstr>
      <vt:lpstr>Summary</vt:lpstr>
      <vt:lpstr>Limitations of this work</vt:lpstr>
      <vt:lpstr>A2: Agreement in the Air</vt:lpstr>
      <vt:lpstr>Outline</vt:lpstr>
      <vt:lpstr>Motivation</vt:lpstr>
      <vt:lpstr>Background: Consensus</vt:lpstr>
      <vt:lpstr>Background: The Chaos Primitive</vt:lpstr>
      <vt:lpstr>Core Ideas : Architecture layer of A2</vt:lpstr>
      <vt:lpstr>Core Ideas : Goal of A2</vt:lpstr>
      <vt:lpstr>Core Ideas : Operations in A2</vt:lpstr>
      <vt:lpstr>Core Ideas : Consensus in A2 (2PC and 3PC )</vt:lpstr>
      <vt:lpstr>Core Ideas : Consensus in A2 (2PC and 3PC )</vt:lpstr>
      <vt:lpstr>Core Ideas : Consensus in A2 (2PC and 3PC )</vt:lpstr>
      <vt:lpstr>Core Ideas : Consensus in A2 (2PC and 3PC )</vt:lpstr>
      <vt:lpstr>Core Ideas : Consensus in A2 (2PC and 3PC )</vt:lpstr>
      <vt:lpstr>Core Ideas : Consensus in A2 (2PC and 3PC )</vt:lpstr>
      <vt:lpstr>Core Ideas : Consensus in A2 (2PC and 3PC )</vt:lpstr>
      <vt:lpstr>Core Ideas : Consensus in A2 (2PC and 3PC )</vt:lpstr>
      <vt:lpstr>Core Ideas : Consensus in A2 (2PC and 3PC )</vt:lpstr>
      <vt:lpstr>Core Ideas : Multi phase vs Single phase</vt:lpstr>
      <vt:lpstr>Core Ideas : Membership Service services in A2</vt:lpstr>
      <vt:lpstr>Core Ideas : Membership Service services in A2</vt:lpstr>
      <vt:lpstr>Core Ideas : Membership Service services in A2</vt:lpstr>
      <vt:lpstr>Core Ideas : Membership Service services in A2</vt:lpstr>
      <vt:lpstr>Core Ideas : Membership Service services in A2</vt:lpstr>
      <vt:lpstr>Core Ideas : Membership Service services in A2</vt:lpstr>
      <vt:lpstr>Core Ideas : Membership Service services in A2</vt:lpstr>
      <vt:lpstr>Core Ideas : Membership Service services in A2</vt:lpstr>
      <vt:lpstr>Core Ideas : Membership Service services in A2</vt:lpstr>
      <vt:lpstr>Core Ideas : Synchrotron</vt:lpstr>
      <vt:lpstr>Experimental Data - SetUp</vt:lpstr>
      <vt:lpstr>Experimental Data – parallel channels</vt:lpstr>
      <vt:lpstr>Experimental Data –Consensus</vt:lpstr>
      <vt:lpstr>Experimental Data –Consensus</vt:lpstr>
      <vt:lpstr>PowerPoint Presentation</vt:lpstr>
      <vt:lpstr>PowerPoint Presentation</vt:lpstr>
      <vt:lpstr>Discussion</vt:lpstr>
      <vt:lpstr>A distributed system</vt:lpstr>
      <vt:lpstr>So many sensors</vt:lpstr>
      <vt:lpstr>Latency </vt:lpstr>
      <vt:lpstr>IEC 61850 </vt:lpstr>
      <vt:lpstr> </vt:lpstr>
      <vt:lpstr>Question</vt:lpstr>
      <vt:lpstr>Scalability?</vt:lpstr>
      <vt:lpstr>Complexity   Up/down sides?</vt:lpstr>
      <vt:lpstr>Frequency hopping &amp; Cipher Keys</vt:lpstr>
      <vt:lpstr>Questions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Micro-level Demand-Side Grid Flexiblity in Resource Constrained Environments</dc:title>
  <cp:lastModifiedBy>Hao Yang</cp:lastModifiedBy>
  <cp:revision>1</cp:revision>
  <dcterms:modified xsi:type="dcterms:W3CDTF">2018-04-09T22:06:31Z</dcterms:modified>
</cp:coreProperties>
</file>