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3FC2794-F432-484C-9247-1CAD248B281A}">
  <a:tblStyle styleId="{13FC2794-F432-484C-9247-1CAD248B28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slide" Target="slides/slide43.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Not using VideoStrom Placement, i.e., where to place the query and migrate it with eixsiting queries, involves innovations like load balancing and consideration of lags.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introduce errors in our profiles, randomly make the profile to be half the actual resource demand for a third of the queries, twice the demand for another third, and unchanged (accurate) for the rest. VideoStorm’s adaptive correction ensures that the quality and lag of queries with erroneous profiles are nearly 99.6% of results obtained if the profiles were perfectly accurate.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Even with thousands of queries, VideoStorm make its decisions in just a few seconds. This is comparable to the scalability of schedulers in big data clusters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Motivation is the need of a system that can edit, transform and encoding a video (4K or VR) with low latency. Think about Google Docs for Videos where people can collaboratively edit videos like editing text documents. Such a system requires the execution of video-processing tasks with fast speed so that results can be immediately available online.</a:t>
            </a:r>
            <a:endParaRPr/>
          </a:p>
          <a:p>
            <a:pPr indent="0" lvl="0" marL="0" rtl="0">
              <a:spcBef>
                <a:spcPts val="0"/>
              </a:spcBef>
              <a:spcAft>
                <a:spcPts val="0"/>
              </a:spcAft>
              <a:buNone/>
            </a:pPr>
            <a:r>
              <a:rPr lang="zh-CN"/>
              <a:t>However, video jobs will typically take hours to complete. So make it fast would need thousands of threads running in parallel and starting up instantly when the request arrives. But fine-grained parallelism usually means the worse encoding efficiency of videos which makes the compressed output larger and </a:t>
            </a:r>
            <a:r>
              <a:rPr lang="zh-CN"/>
              <a:t>transmission</a:t>
            </a:r>
            <a:r>
              <a:rPr lang="zh-CN"/>
              <a:t> time over the network will increase.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Infrastructure as a Service provides VMs start up in minutes and bills in hours increments. Not suitable for short-lived interactive jobs.</a:t>
            </a:r>
            <a:endParaRPr/>
          </a:p>
          <a:p>
            <a:pPr indent="0" lvl="0" marL="0" rtl="0">
              <a:spcBef>
                <a:spcPts val="0"/>
              </a:spcBef>
              <a:spcAft>
                <a:spcPts val="0"/>
              </a:spcAft>
              <a:buNone/>
            </a:pPr>
            <a:r>
              <a:rPr lang="zh-CN"/>
              <a:t>Microservice frameworks provides even-driven workers start up instantly and bills in sub-seconds.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ExCamera made two major contributions:</a:t>
            </a:r>
            <a:endParaRPr/>
          </a:p>
          <a:p>
            <a:pPr indent="-298450" lvl="0" marL="457200" rtl="0">
              <a:spcBef>
                <a:spcPts val="0"/>
              </a:spcBef>
              <a:spcAft>
                <a:spcPts val="0"/>
              </a:spcAft>
              <a:buSzPts val="1100"/>
              <a:buAutoNum type="arabicPeriod"/>
            </a:pPr>
            <a:r>
              <a:rPr lang="zh-CN"/>
              <a:t>A general purpose parallel supercomputing framework based on AWS Lambda. Advantages of AWS Lambda + advantages of this framwork.</a:t>
            </a:r>
            <a:endParaRPr/>
          </a:p>
          <a:p>
            <a:pPr indent="-298450" lvl="0" marL="457200" rtl="0">
              <a:spcBef>
                <a:spcPts val="0"/>
              </a:spcBef>
              <a:spcAft>
                <a:spcPts val="0"/>
              </a:spcAft>
              <a:buSzPts val="1100"/>
              <a:buAutoNum type="arabicPeriod"/>
            </a:pPr>
            <a:r>
              <a:rPr lang="zh-CN"/>
              <a:t>A video encoder which supports massive fine-grained parallelism.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The first contribution is mu based on AWS Lambda. Overview of its high level designs which address the limitations of AWS Lambda.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Background of video encoding and why fine-grained parallelism means worse compression efficiency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-Probability model is a table that tracks which values are more likely to be found in the video and therefore consume fewer bits to compress</a:t>
            </a:r>
            <a:endParaRPr/>
          </a:p>
          <a:p>
            <a:pPr indent="0" lvl="0" marL="0" rtl="0">
              <a:spcBef>
                <a:spcPts val="0"/>
              </a:spcBef>
              <a:spcAft>
                <a:spcPts val="0"/>
              </a:spcAft>
              <a:buNone/>
            </a:pPr>
            <a:r>
              <a:rPr lang="zh-CN"/>
              <a:t>-references[3] are 3 reference images that contain the decoded output of previous compressed frames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zh-CN"/>
              <a:t>compressed_frame is a bit string that is either a key frame or interframe</a:t>
            </a:r>
            <a:endParaRPr/>
          </a:p>
          <a:p>
            <a:pPr indent="-298450" lvl="0" marL="457200" rtl="0">
              <a:spcBef>
                <a:spcPts val="0"/>
              </a:spcBef>
              <a:spcAft>
                <a:spcPts val="0"/>
              </a:spcAft>
              <a:buSzPts val="1100"/>
              <a:buChar char="-"/>
            </a:pPr>
            <a:r>
              <a:rPr lang="zh-CN"/>
              <a:t>interframe = (prediction_modes, motion_vectors, residue). Encoder spends most time searching for prediction_modes and motion_vectors. Rebasing does not do that again but uses from existing interframe.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zh-CN"/>
              <a:t>ExCamera[N,x]: batches of x threads each handling N frames so entire batch handles N*x frames and will have only one key frame in the end. Batches are run in parallel.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Microbenchmark is a breakdown of time spend by ExCamera[6,16] of a typical 16-thread batch on warm start. </a:t>
            </a:r>
            <a:endParaRPr/>
          </a:p>
          <a:p>
            <a:pPr indent="-298450" lvl="0" marL="457200" rtl="0">
              <a:spcBef>
                <a:spcPts val="0"/>
              </a:spcBef>
              <a:spcAft>
                <a:spcPts val="0"/>
              </a:spcAft>
              <a:buSzPts val="1100"/>
              <a:buChar char="-"/>
            </a:pPr>
            <a:r>
              <a:rPr lang="zh-CN"/>
              <a:t>encode-given-state takes longer than vpxenc. </a:t>
            </a:r>
            <a:endParaRPr/>
          </a:p>
          <a:p>
            <a:pPr indent="-298450" lvl="0" marL="457200">
              <a:spcBef>
                <a:spcPts val="0"/>
              </a:spcBef>
              <a:spcAft>
                <a:spcPts val="0"/>
              </a:spcAft>
              <a:buSzPts val="1100"/>
              <a:buChar char="-"/>
            </a:pPr>
            <a:r>
              <a:rPr lang="zh-CN"/>
              <a:t>serial work of rebase makes wait time accounts for most of the end-to-end completion time.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zh-CN"/>
              <a:t>vpx(single-threaded) represents the best possible compression and quality of state-of-art encoder. 7.5h to encode Sintel</a:t>
            </a:r>
            <a:endParaRPr/>
          </a:p>
          <a:p>
            <a:pPr indent="-298450" lvl="0" marL="457200" rtl="0">
              <a:spcBef>
                <a:spcPts val="0"/>
              </a:spcBef>
              <a:spcAft>
                <a:spcPts val="0"/>
              </a:spcAft>
              <a:buSzPts val="1100"/>
              <a:buChar char="-"/>
            </a:pPr>
            <a:r>
              <a:rPr lang="zh-CN"/>
              <a:t>vpx(multi-threaded) is a common configuration. It parallelizes compression within each frame. 2.5h to encode Sintel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zh-CN"/>
              <a:t>vpx(single) gives the best quality at a given bitrate and naive parallelism [6,1] gives the worst.</a:t>
            </a:r>
            <a:endParaRPr/>
          </a:p>
          <a:p>
            <a:pPr indent="-298450" lvl="0" marL="457200" rtl="0">
              <a:spcBef>
                <a:spcPts val="0"/>
              </a:spcBef>
              <a:spcAft>
                <a:spcPts val="0"/>
              </a:spcAft>
              <a:buSzPts val="1100"/>
              <a:buChar char="-"/>
            </a:pPr>
            <a:r>
              <a:rPr lang="zh-CN"/>
              <a:t>[6,16] performs within 2% of the same quality-to-bitrate tradeoff compared to vpx(multi) on animated, 9% on live-action.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zh-CN"/>
              <a:t>ran ExCamera with range of settings to produce required quality. Took median of &gt;= 3 runs and linearly </a:t>
            </a:r>
            <a:r>
              <a:rPr lang="zh-CN"/>
              <a:t>interpolate</a:t>
            </a:r>
            <a:r>
              <a:rPr lang="zh-CN"/>
              <a:t> when cannot </a:t>
            </a:r>
            <a:r>
              <a:rPr lang="zh-CN"/>
              <a:t>achieve</a:t>
            </a:r>
            <a:r>
              <a:rPr lang="zh-CN"/>
              <a:t> exact quality</a:t>
            </a:r>
            <a:endParaRPr/>
          </a:p>
          <a:p>
            <a:pPr indent="-298450" lvl="0" marL="457200" rtl="0">
              <a:spcBef>
                <a:spcPts val="0"/>
              </a:spcBef>
              <a:spcAft>
                <a:spcPts val="0"/>
              </a:spcAft>
              <a:buSzPts val="1100"/>
              <a:buChar char="-"/>
            </a:pPr>
            <a:r>
              <a:rPr lang="zh-CN"/>
              <a:t>60X to 300X better than vpx(multi) with compressions ranges between 10% better and 80% worse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Author cited a paper titled “Practical Bayesian Optimization of ML algorithms” for sophisticated hyperparameter searches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Approximation. Example of car tracker and face recognition. Cannot be accurate enough.</a:t>
            </a:r>
            <a:endParaRPr/>
          </a:p>
          <a:p>
            <a:pPr indent="0" lvl="0" marL="0">
              <a:spcBef>
                <a:spcPts val="0"/>
              </a:spcBef>
              <a:spcAft>
                <a:spcPts val="0"/>
              </a:spcAft>
              <a:buNone/>
            </a:pPr>
            <a:r>
              <a:t/>
            </a:r>
            <a:endParaRPr/>
          </a:p>
          <a:p>
            <a:pPr indent="0" lvl="0" marL="0">
              <a:spcBef>
                <a:spcPts val="0"/>
              </a:spcBef>
              <a:spcAft>
                <a:spcPts val="0"/>
              </a:spcAft>
              <a:buNone/>
            </a:pPr>
            <a:r>
              <a:rPr lang="zh-CN"/>
              <a:t>other knobs like window size.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Figure 3c profiles a Caffe DNN [54] model trained with the widely-used ImageNet dataset [41] to classify objects into 1,000 categories. We see a uniform increase in the quality of the classification as well as resource consumption with the sampling rate. As DNN models get compressed [45, 46], reducing their resource demand at the cost of quality, the compression factor presents another knob.</a:t>
            </a:r>
            <a:endParaRPr/>
          </a:p>
          <a:p>
            <a:pPr indent="0" lvl="0" marL="0">
              <a:spcBef>
                <a:spcPts val="0"/>
              </a:spcBef>
              <a:spcAft>
                <a:spcPts val="0"/>
              </a:spcAft>
              <a:buNone/>
            </a:pPr>
            <a:r>
              <a:rPr lang="zh-CN"/>
              <a:t>we have also profiled an object tracker. This query continuously models the “background” in the video, identifies foreground objects by subtracting the background, and tracks objects across frames using a mapping metric. The mapping metric is a key knob (Figure 3d). Objects across frames can be mapped to each other using metrics such as distance moved (DIST), color histogram similarity (HIST), or matched over SIFT [14] and SURF [15] features</a:t>
            </a:r>
            <a:endParaRPr/>
          </a:p>
          <a:p>
            <a:pPr indent="0" lvl="0" marL="0">
              <a:spcBef>
                <a:spcPts val="0"/>
              </a:spcBef>
              <a:spcAft>
                <a:spcPts val="0"/>
              </a:spcAft>
              <a:buNone/>
            </a:pPr>
            <a:r>
              <a:t/>
            </a:r>
            <a:endParaRPr sz="1800">
              <a:solidFill>
                <a:schemeClr val="dk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When user submits a query to the system, it first go through a profiler to generate a “resource - quality” profile for the query. The user also provides a utility function. Together with the query profile, it then goes to the global manager which schedules the query to on the worker nodes. The scheduler will periodically reschedule the queries, including changing their configurations and reallocating resources among these queries. So we can cut the whole strategy into two phases, the offline (profiling) one and the online one. During offline phase, the profile generates a model that measures the quality and resource impact of different configurations, and also reduce the configuration space significantly. Online scheduler will jointly </a:t>
            </a:r>
            <a:r>
              <a:rPr lang="zh-CN"/>
              <a:t>optimize</a:t>
            </a:r>
            <a:r>
              <a:rPr lang="zh-CN"/>
              <a:t> the quality and lag among </a:t>
            </a:r>
            <a:r>
              <a:rPr lang="zh-CN"/>
              <a:t>multiple</a:t>
            </a:r>
            <a:r>
              <a:rPr lang="zh-CN"/>
              <a:t> queries based on users’ need. </a:t>
            </a:r>
            <a:r>
              <a:rPr lang="zh-CN"/>
              <a:t>the scheduler periodically (e.g., every second) considers all running queries and adjusts their resource allocation, machine placement, and configurations based on their profiles, changes in demand and/or capacity (see Figure 4)</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graph, x and y axis</a:t>
            </a:r>
            <a:endParaRPr/>
          </a:p>
          <a:p>
            <a:pPr indent="0" lvl="0" marL="0">
              <a:spcBef>
                <a:spcPts val="0"/>
              </a:spcBef>
              <a:spcAft>
                <a:spcPts val="0"/>
              </a:spcAft>
              <a:buNone/>
            </a:pPr>
            <a:r>
              <a:rPr lang="zh-CN"/>
              <a:t>red point is better than yellow point in both …</a:t>
            </a:r>
            <a:endParaRPr/>
          </a:p>
          <a:p>
            <a:pPr indent="0" lvl="0" marL="0">
              <a:spcBef>
                <a:spcPts val="0"/>
              </a:spcBef>
              <a:spcAft>
                <a:spcPts val="0"/>
              </a:spcAft>
              <a:buNone/>
            </a:pPr>
            <a:r>
              <a:rPr lang="zh-CN"/>
              <a:t>given certain resource, red point represents the best quality, and it is called pareto optimal only saves the points on the pareto boundary, and save a lot of space, from thousands to a few</a:t>
            </a:r>
            <a:endParaRPr/>
          </a:p>
          <a:p>
            <a:pPr indent="0" lvl="0" marL="0">
              <a:spcBef>
                <a:spcPts val="0"/>
              </a:spcBef>
              <a:spcAft>
                <a:spcPts val="0"/>
              </a:spcAft>
              <a:buNone/>
            </a:pPr>
            <a:r>
              <a:rPr lang="zh-CN"/>
              <a:t>first chanllenge solved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solidFill>
                  <a:schemeClr val="dk1"/>
                </a:solidFill>
              </a:rPr>
              <a:t>When deployed as a “service” in the public cloud, utility will represent the revenue the cluster operator generates by executing the query; penalties and bonuses in utility translate to loss and increase in revenue. Therefore, maximizing the sum of utilities maximizes revenue. In a private cluster that is shared by many cooperating entities, achieving fairness is more desirable. Maximally improving the utility of the worst query provides max-min fairness over utilities.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usenix.org/system/files/conference/nsdi17/nsdi17-fouladi.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cs.utexas.edu/~swadhin/reading_group/slides/exCamera.pdf" TargetMode="Externa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1538725"/>
            <a:ext cx="8520600" cy="1258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zh-CN" sz="3600"/>
              <a:t>Live Video Analytics at Scale with Approximation and Delay-Tolerance</a:t>
            </a:r>
            <a:endParaRPr sz="3600"/>
          </a:p>
        </p:txBody>
      </p:sp>
      <p:sp>
        <p:nvSpPr>
          <p:cNvPr id="55" name="Shape 55"/>
          <p:cNvSpPr txBox="1"/>
          <p:nvPr>
            <p:ph idx="1" type="subTitle"/>
          </p:nvPr>
        </p:nvSpPr>
        <p:spPr>
          <a:xfrm>
            <a:off x="236025" y="38557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Presenter: Kaishen Wang</a:t>
            </a:r>
            <a:endParaRPr/>
          </a:p>
        </p:txBody>
      </p:sp>
      <p:sp>
        <p:nvSpPr>
          <p:cNvPr id="56" name="Shape 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a:t>Core Ideas - Online (Example)</a:t>
            </a:r>
            <a:endParaRPr/>
          </a:p>
          <a:p>
            <a:pPr indent="0" lvl="0" marL="0">
              <a:spcBef>
                <a:spcPts val="0"/>
              </a:spcBef>
              <a:spcAft>
                <a:spcPts val="0"/>
              </a:spcAft>
              <a:buNone/>
            </a:pPr>
            <a:r>
              <a:t/>
            </a:r>
            <a:endParaRPr/>
          </a:p>
        </p:txBody>
      </p:sp>
      <p:sp>
        <p:nvSpPr>
          <p:cNvPr id="126" name="Shape 126"/>
          <p:cNvSpPr txBox="1"/>
          <p:nvPr>
            <p:ph idx="1" type="body"/>
          </p:nvPr>
        </p:nvSpPr>
        <p:spPr>
          <a:xfrm>
            <a:off x="311700" y="3757600"/>
            <a:ext cx="8520600" cy="8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zh-CN"/>
              <a:t>Example of how scheduler allocate resources among three different queries, which tolerate some lag and maximize the utility</a:t>
            </a:r>
            <a:endParaRPr/>
          </a:p>
        </p:txBody>
      </p:sp>
      <p:pic>
        <p:nvPicPr>
          <p:cNvPr id="127" name="Shape 127"/>
          <p:cNvPicPr preferRelativeResize="0"/>
          <p:nvPr/>
        </p:nvPicPr>
        <p:blipFill>
          <a:blip r:embed="rId3">
            <a:alphaModFix/>
          </a:blip>
          <a:stretch>
            <a:fillRect/>
          </a:stretch>
        </p:blipFill>
        <p:spPr>
          <a:xfrm>
            <a:off x="0" y="1127538"/>
            <a:ext cx="4676275" cy="1702875"/>
          </a:xfrm>
          <a:prstGeom prst="rect">
            <a:avLst/>
          </a:prstGeom>
          <a:noFill/>
          <a:ln>
            <a:noFill/>
          </a:ln>
        </p:spPr>
      </p:pic>
      <p:pic>
        <p:nvPicPr>
          <p:cNvPr id="128" name="Shape 128"/>
          <p:cNvPicPr preferRelativeResize="0"/>
          <p:nvPr/>
        </p:nvPicPr>
        <p:blipFill>
          <a:blip r:embed="rId4">
            <a:alphaModFix/>
          </a:blip>
          <a:stretch>
            <a:fillRect/>
          </a:stretch>
        </p:blipFill>
        <p:spPr>
          <a:xfrm>
            <a:off x="4534050" y="1017725"/>
            <a:ext cx="4487100" cy="2644650"/>
          </a:xfrm>
          <a:prstGeom prst="rect">
            <a:avLst/>
          </a:prstGeom>
          <a:noFill/>
          <a:ln>
            <a:noFill/>
          </a:ln>
        </p:spPr>
      </p:pic>
      <p:sp>
        <p:nvSpPr>
          <p:cNvPr id="129" name="Shape 129"/>
          <p:cNvSpPr txBox="1"/>
          <p:nvPr/>
        </p:nvSpPr>
        <p:spPr>
          <a:xfrm>
            <a:off x="127750" y="4703625"/>
            <a:ext cx="8520600" cy="16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Ref: https://www.usenix.org/system/files/conference/nsdi17/nsdi17-zhang.pdf</a:t>
            </a:r>
            <a:endParaRPr/>
          </a:p>
        </p:txBody>
      </p:sp>
      <p:sp>
        <p:nvSpPr>
          <p:cNvPr id="130" name="Shape 1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Core Ideas - </a:t>
            </a:r>
            <a:r>
              <a:rPr lang="zh-CN"/>
              <a:t>Implementation</a:t>
            </a:r>
            <a:endParaRPr/>
          </a:p>
        </p:txBody>
      </p:sp>
      <p:sp>
        <p:nvSpPr>
          <p:cNvPr id="136" name="Shape 136"/>
          <p:cNvSpPr txBox="1"/>
          <p:nvPr>
            <p:ph idx="1" type="body"/>
          </p:nvPr>
        </p:nvSpPr>
        <p:spPr>
          <a:xfrm>
            <a:off x="311700" y="1152475"/>
            <a:ext cx="8520600" cy="3777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Key points:</a:t>
            </a:r>
            <a:endParaRPr/>
          </a:p>
          <a:p>
            <a:pPr indent="-342900" lvl="0" marL="457200" rtl="0">
              <a:spcBef>
                <a:spcPts val="1600"/>
              </a:spcBef>
              <a:spcAft>
                <a:spcPts val="0"/>
              </a:spcAft>
              <a:buSzPts val="1800"/>
              <a:buChar char="●"/>
            </a:pPr>
            <a:r>
              <a:rPr lang="zh-CN"/>
              <a:t>input: </a:t>
            </a:r>
            <a:r>
              <a:rPr lang="zh-CN"/>
              <a:t>list of knobs, resource-quality profiles and lag goals</a:t>
            </a:r>
            <a:endParaRPr/>
          </a:p>
          <a:p>
            <a:pPr indent="-342900" lvl="0" marL="457200" rtl="0">
              <a:spcBef>
                <a:spcPts val="0"/>
              </a:spcBef>
              <a:spcAft>
                <a:spcPts val="0"/>
              </a:spcAft>
              <a:buSzPts val="1800"/>
              <a:buChar char="●"/>
            </a:pPr>
            <a:r>
              <a:rPr lang="zh-CN"/>
              <a:t>machine-level managers in the cluster frameworks pull work</a:t>
            </a:r>
            <a:endParaRPr/>
          </a:p>
          <a:p>
            <a:pPr indent="-342900" lvl="0" marL="457200" rtl="0">
              <a:spcBef>
                <a:spcPts val="0"/>
              </a:spcBef>
              <a:spcAft>
                <a:spcPts val="0"/>
              </a:spcAft>
              <a:buSzPts val="1800"/>
              <a:buChar char="●"/>
            </a:pPr>
            <a:r>
              <a:rPr lang="zh-CN"/>
              <a:t>VideoStorm manager pushes new queries and configuration changes to the machine-managers</a:t>
            </a:r>
            <a:endParaRPr/>
          </a:p>
          <a:p>
            <a:pPr indent="-342900" lvl="0" marL="457200" rtl="0">
              <a:spcBef>
                <a:spcPts val="0"/>
              </a:spcBef>
              <a:spcAft>
                <a:spcPts val="0"/>
              </a:spcAft>
              <a:buSzPts val="1800"/>
              <a:buChar char="●"/>
            </a:pPr>
            <a:r>
              <a:rPr lang="zh-CN"/>
              <a:t>machine managers autonomously handle short-term fluctuations</a:t>
            </a:r>
            <a:endParaRPr/>
          </a:p>
          <a:p>
            <a:pPr indent="0" lvl="0" marL="0" rtl="0">
              <a:spcBef>
                <a:spcPts val="1600"/>
              </a:spcBef>
              <a:spcAft>
                <a:spcPts val="0"/>
              </a:spcAft>
              <a:buNone/>
            </a:pPr>
            <a:r>
              <a:rPr lang="zh-CN"/>
              <a:t>Interfaces:</a:t>
            </a:r>
            <a:endParaRPr/>
          </a:p>
          <a:p>
            <a:pPr indent="-342900" lvl="0" marL="457200" rtl="0">
              <a:spcBef>
                <a:spcPts val="1600"/>
              </a:spcBef>
              <a:spcAft>
                <a:spcPts val="0"/>
              </a:spcAft>
              <a:buSzPts val="1800"/>
              <a:buChar char="●"/>
            </a:pPr>
            <a:r>
              <a:rPr lang="zh-CN"/>
              <a:t>Processing: byte[] Process(header, data) </a:t>
            </a:r>
            <a:endParaRPr/>
          </a:p>
          <a:p>
            <a:pPr indent="-342900" lvl="0" marL="457200">
              <a:spcBef>
                <a:spcPts val="0"/>
              </a:spcBef>
              <a:spcAft>
                <a:spcPts val="0"/>
              </a:spcAft>
              <a:buSzPts val="1800"/>
              <a:buChar char="●"/>
            </a:pPr>
            <a:r>
              <a:rPr lang="zh-CN"/>
              <a:t>Configuration: Update(key, value)</a:t>
            </a:r>
            <a:endParaRPr/>
          </a:p>
        </p:txBody>
      </p:sp>
      <p:sp>
        <p:nvSpPr>
          <p:cNvPr id="137" name="Shape 1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zh-CN"/>
              <a:t>Experimental</a:t>
            </a:r>
            <a:r>
              <a:rPr lang="zh-CN" sz="2600">
                <a:solidFill>
                  <a:schemeClr val="dk2"/>
                </a:solidFill>
              </a:rPr>
              <a:t> </a:t>
            </a:r>
            <a:r>
              <a:rPr lang="zh-CN"/>
              <a:t>Data - SetUp</a:t>
            </a:r>
            <a:endParaRPr/>
          </a:p>
        </p:txBody>
      </p:sp>
      <p:sp>
        <p:nvSpPr>
          <p:cNvPr id="143" name="Shape 1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Video Analytics Queries: license plate reader, car counter, DNN classifier, object tracker</a:t>
            </a:r>
            <a:endParaRPr/>
          </a:p>
          <a:p>
            <a:pPr indent="-342900" lvl="0" marL="457200" rtl="0">
              <a:spcBef>
                <a:spcPts val="0"/>
              </a:spcBef>
              <a:spcAft>
                <a:spcPts val="0"/>
              </a:spcAft>
              <a:buSzPts val="1800"/>
              <a:buChar char="●"/>
            </a:pPr>
            <a:r>
              <a:rPr lang="zh-CN"/>
              <a:t>Video Datasets: obtained from real and operational traffic cameras in Bellevue and Seattle cities for two months (Sept.– Oct., 2015), stream the recorded videos at their original frame-rate (14 to 30 fps) and resolution (240P to 1080P) to mimic the live video stream</a:t>
            </a:r>
            <a:endParaRPr/>
          </a:p>
          <a:p>
            <a:pPr indent="-342900" lvl="0" marL="457200" rtl="0">
              <a:spcBef>
                <a:spcPts val="0"/>
              </a:spcBef>
              <a:spcAft>
                <a:spcPts val="0"/>
              </a:spcAft>
              <a:buSzPts val="1800"/>
              <a:buChar char="●"/>
            </a:pPr>
            <a:r>
              <a:rPr lang="zh-CN"/>
              <a:t>Azure Deployment: One VideoStorm manager+ 100 Workers</a:t>
            </a:r>
            <a:endParaRPr/>
          </a:p>
          <a:p>
            <a:pPr indent="-342900" lvl="0" marL="457200">
              <a:spcBef>
                <a:spcPts val="0"/>
              </a:spcBef>
              <a:spcAft>
                <a:spcPts val="0"/>
              </a:spcAft>
              <a:buSzPts val="1800"/>
              <a:buChar char="●"/>
            </a:pPr>
            <a:r>
              <a:rPr lang="zh-CN"/>
              <a:t>Baseline: work-conservative fair scheduler (widely-used scheduling policy for cluster computing frameworks like Mesos)</a:t>
            </a:r>
            <a:endParaRPr/>
          </a:p>
        </p:txBody>
      </p:sp>
      <p:sp>
        <p:nvSpPr>
          <p:cNvPr id="144" name="Shape 1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zh-CN"/>
              <a:t>Experimental</a:t>
            </a:r>
            <a:r>
              <a:rPr lang="zh-CN" sz="2600">
                <a:solidFill>
                  <a:schemeClr val="dk2"/>
                </a:solidFill>
              </a:rPr>
              <a:t> </a:t>
            </a:r>
            <a:r>
              <a:rPr lang="zh-CN"/>
              <a:t>Data - Performance Improvements</a:t>
            </a:r>
            <a:endParaRPr/>
          </a:p>
        </p:txBody>
      </p:sp>
      <p:sp>
        <p:nvSpPr>
          <p:cNvPr id="150" name="Shape 150"/>
          <p:cNvSpPr txBox="1"/>
          <p:nvPr>
            <p:ph idx="1" type="body"/>
          </p:nvPr>
        </p:nvSpPr>
        <p:spPr>
          <a:xfrm>
            <a:off x="311700" y="1152475"/>
            <a:ext cx="8520600" cy="2858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151" name="Shape 151"/>
          <p:cNvSpPr txBox="1"/>
          <p:nvPr/>
        </p:nvSpPr>
        <p:spPr>
          <a:xfrm>
            <a:off x="127750" y="4703625"/>
            <a:ext cx="8520600" cy="16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Ref: https://www.usenix.org/system/files/conference/nsdi17/nsdi17-zhang.pdf</a:t>
            </a:r>
            <a:endParaRPr/>
          </a:p>
        </p:txBody>
      </p:sp>
      <p:pic>
        <p:nvPicPr>
          <p:cNvPr id="152" name="Shape 152"/>
          <p:cNvPicPr preferRelativeResize="0"/>
          <p:nvPr/>
        </p:nvPicPr>
        <p:blipFill>
          <a:blip r:embed="rId3">
            <a:alphaModFix/>
          </a:blip>
          <a:stretch>
            <a:fillRect/>
          </a:stretch>
        </p:blipFill>
        <p:spPr>
          <a:xfrm>
            <a:off x="64100" y="1083867"/>
            <a:ext cx="9144001" cy="2700367"/>
          </a:xfrm>
          <a:prstGeom prst="rect">
            <a:avLst/>
          </a:prstGeom>
          <a:noFill/>
          <a:ln>
            <a:noFill/>
          </a:ln>
        </p:spPr>
      </p:pic>
      <p:sp>
        <p:nvSpPr>
          <p:cNvPr id="153" name="Shape 153"/>
          <p:cNvSpPr txBox="1"/>
          <p:nvPr/>
        </p:nvSpPr>
        <p:spPr>
          <a:xfrm>
            <a:off x="252250" y="3960300"/>
            <a:ext cx="8396100" cy="572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sz="1600">
                <a:solidFill>
                  <a:schemeClr val="dk2"/>
                </a:solidFill>
              </a:rPr>
              <a:t>Deployment on an Azure cluster of 101 machines shows improvement by as much as 80% in quality of real-world queries and 7× better lag</a:t>
            </a:r>
            <a:endParaRPr sz="1600"/>
          </a:p>
        </p:txBody>
      </p:sp>
      <p:sp>
        <p:nvSpPr>
          <p:cNvPr id="154" name="Shape 1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zh-CN"/>
              <a:t>Experimental</a:t>
            </a:r>
            <a:r>
              <a:rPr lang="zh-CN" sz="2600">
                <a:solidFill>
                  <a:schemeClr val="dk2"/>
                </a:solidFill>
              </a:rPr>
              <a:t> </a:t>
            </a:r>
            <a:r>
              <a:rPr lang="zh-CN"/>
              <a:t>Data - Accounting for Errors</a:t>
            </a:r>
            <a:endParaRPr/>
          </a:p>
        </p:txBody>
      </p:sp>
      <p:sp>
        <p:nvSpPr>
          <p:cNvPr id="160" name="Shape 160"/>
          <p:cNvSpPr txBox="1"/>
          <p:nvPr>
            <p:ph idx="1" type="body"/>
          </p:nvPr>
        </p:nvSpPr>
        <p:spPr>
          <a:xfrm>
            <a:off x="311700" y="4099025"/>
            <a:ext cx="8520600" cy="469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zh-CN"/>
              <a:t>It can handle errors in profiles with adaptation.</a:t>
            </a:r>
            <a:endParaRPr/>
          </a:p>
        </p:txBody>
      </p:sp>
      <p:pic>
        <p:nvPicPr>
          <p:cNvPr id="161" name="Shape 161"/>
          <p:cNvPicPr preferRelativeResize="0"/>
          <p:nvPr/>
        </p:nvPicPr>
        <p:blipFill>
          <a:blip r:embed="rId3">
            <a:alphaModFix/>
          </a:blip>
          <a:stretch>
            <a:fillRect/>
          </a:stretch>
        </p:blipFill>
        <p:spPr>
          <a:xfrm>
            <a:off x="0" y="1152475"/>
            <a:ext cx="9144001" cy="2946550"/>
          </a:xfrm>
          <a:prstGeom prst="rect">
            <a:avLst/>
          </a:prstGeom>
          <a:noFill/>
          <a:ln>
            <a:noFill/>
          </a:ln>
        </p:spPr>
      </p:pic>
      <p:sp>
        <p:nvSpPr>
          <p:cNvPr id="162" name="Shape 162"/>
          <p:cNvSpPr txBox="1"/>
          <p:nvPr/>
        </p:nvSpPr>
        <p:spPr>
          <a:xfrm>
            <a:off x="127750" y="4703625"/>
            <a:ext cx="8520600" cy="16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Ref: https://www.usenix.org/system/files/conference/nsdi17/nsdi17-zhang.pdf</a:t>
            </a:r>
            <a:endParaRPr/>
          </a:p>
        </p:txBody>
      </p:sp>
      <p:sp>
        <p:nvSpPr>
          <p:cNvPr id="163" name="Shape 1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zh-CN"/>
              <a:t>Experimental</a:t>
            </a:r>
            <a:r>
              <a:rPr lang="zh-CN" sz="2600">
                <a:solidFill>
                  <a:schemeClr val="dk2"/>
                </a:solidFill>
              </a:rPr>
              <a:t> </a:t>
            </a:r>
            <a:r>
              <a:rPr lang="zh-CN"/>
              <a:t>Data - Scalability</a:t>
            </a:r>
            <a:endParaRPr/>
          </a:p>
        </p:txBody>
      </p:sp>
      <p:sp>
        <p:nvSpPr>
          <p:cNvPr id="169" name="Shape 169"/>
          <p:cNvSpPr txBox="1"/>
          <p:nvPr>
            <p:ph idx="1" type="body"/>
          </p:nvPr>
        </p:nvSpPr>
        <p:spPr>
          <a:xfrm>
            <a:off x="5082900" y="1878075"/>
            <a:ext cx="3749400" cy="17736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Clr>
                <a:schemeClr val="dk1"/>
              </a:buClr>
              <a:buSzPts val="1100"/>
              <a:buFont typeface="Arial"/>
              <a:buNone/>
            </a:pPr>
            <a:r>
              <a:rPr lang="zh-CN"/>
              <a:t>Even with thousands of queries, VideoStorm make its decisions in just a few seconds. This is comparable to the scalability of schedulers in big data clusters</a:t>
            </a:r>
            <a:endParaRPr/>
          </a:p>
        </p:txBody>
      </p:sp>
      <p:pic>
        <p:nvPicPr>
          <p:cNvPr id="170" name="Shape 170"/>
          <p:cNvPicPr preferRelativeResize="0"/>
          <p:nvPr/>
        </p:nvPicPr>
        <p:blipFill>
          <a:blip r:embed="rId3">
            <a:alphaModFix/>
          </a:blip>
          <a:stretch>
            <a:fillRect/>
          </a:stretch>
        </p:blipFill>
        <p:spPr>
          <a:xfrm>
            <a:off x="311700" y="1017725"/>
            <a:ext cx="4483850" cy="3494300"/>
          </a:xfrm>
          <a:prstGeom prst="rect">
            <a:avLst/>
          </a:prstGeom>
          <a:noFill/>
          <a:ln>
            <a:noFill/>
          </a:ln>
        </p:spPr>
      </p:pic>
      <p:sp>
        <p:nvSpPr>
          <p:cNvPr id="171" name="Shape 171"/>
          <p:cNvSpPr txBox="1"/>
          <p:nvPr/>
        </p:nvSpPr>
        <p:spPr>
          <a:xfrm>
            <a:off x="127750" y="4703625"/>
            <a:ext cx="8520600" cy="16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Ref: https://www.usenix.org/system/files/conference/nsdi17/nsdi17-zhang.pdf</a:t>
            </a:r>
            <a:endParaRPr/>
          </a:p>
        </p:txBody>
      </p:sp>
      <p:sp>
        <p:nvSpPr>
          <p:cNvPr id="172" name="Shape 1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Thoughts</a:t>
            </a:r>
            <a:endParaRPr/>
          </a:p>
        </p:txBody>
      </p:sp>
      <p:sp>
        <p:nvSpPr>
          <p:cNvPr id="178" name="Shape 1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Good project + good paper, Innovations at different levels</a:t>
            </a:r>
            <a:endParaRPr/>
          </a:p>
          <a:p>
            <a:pPr indent="0" lvl="0" marL="0" rtl="0">
              <a:spcBef>
                <a:spcPts val="1600"/>
              </a:spcBef>
              <a:spcAft>
                <a:spcPts val="0"/>
              </a:spcAft>
              <a:buNone/>
            </a:pPr>
            <a:r>
              <a:rPr lang="zh-CN"/>
              <a:t>Criticisms:</a:t>
            </a:r>
            <a:endParaRPr/>
          </a:p>
          <a:p>
            <a:pPr indent="-342900" lvl="0" marL="457200" rtl="0">
              <a:spcBef>
                <a:spcPts val="1600"/>
              </a:spcBef>
              <a:spcAft>
                <a:spcPts val="0"/>
              </a:spcAft>
              <a:buSzPts val="1800"/>
              <a:buChar char="●"/>
            </a:pPr>
            <a:r>
              <a:rPr lang="zh-CN"/>
              <a:t>Definition</a:t>
            </a:r>
            <a:r>
              <a:rPr lang="zh-CN"/>
              <a:t> of “quality” of video</a:t>
            </a:r>
            <a:endParaRPr/>
          </a:p>
          <a:p>
            <a:pPr indent="-342900" lvl="0" marL="457200" rtl="0">
              <a:spcBef>
                <a:spcPts val="0"/>
              </a:spcBef>
              <a:spcAft>
                <a:spcPts val="0"/>
              </a:spcAft>
              <a:buSzPts val="1800"/>
              <a:buChar char="●"/>
            </a:pPr>
            <a:r>
              <a:rPr lang="zh-CN"/>
              <a:t>Improvement on utility function (e.g., non-linear reward and penalty)</a:t>
            </a:r>
            <a:endParaRPr/>
          </a:p>
          <a:p>
            <a:pPr indent="-342900" lvl="0" marL="457200" rtl="0">
              <a:spcBef>
                <a:spcPts val="0"/>
              </a:spcBef>
              <a:spcAft>
                <a:spcPts val="0"/>
              </a:spcAft>
              <a:buSzPts val="1800"/>
              <a:buChar char="●"/>
            </a:pPr>
            <a:r>
              <a:rPr lang="zh-CN"/>
              <a:t>Able to drop frames to catch up &amp; approximation</a:t>
            </a:r>
            <a:endParaRPr/>
          </a:p>
          <a:p>
            <a:pPr indent="-342900" lvl="0" marL="457200">
              <a:spcBef>
                <a:spcPts val="0"/>
              </a:spcBef>
              <a:spcAft>
                <a:spcPts val="0"/>
              </a:spcAft>
              <a:buSzPts val="1800"/>
              <a:buChar char="●"/>
            </a:pPr>
            <a:r>
              <a:rPr lang="zh-CN"/>
              <a:t>How about performance in lack of resource? (No example)</a:t>
            </a:r>
            <a:endParaRPr/>
          </a:p>
        </p:txBody>
      </p:sp>
      <p:sp>
        <p:nvSpPr>
          <p:cNvPr id="179" name="Shape 1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Take Away Points for VideoStorm</a:t>
            </a:r>
            <a:endParaRPr/>
          </a:p>
        </p:txBody>
      </p:sp>
      <p:sp>
        <p:nvSpPr>
          <p:cNvPr id="185" name="Shape 1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Traditional live video analytics are resource consuming</a:t>
            </a:r>
            <a:endParaRPr/>
          </a:p>
          <a:p>
            <a:pPr indent="-342900" lvl="0" marL="457200" rtl="0">
              <a:spcBef>
                <a:spcPts val="0"/>
              </a:spcBef>
              <a:spcAft>
                <a:spcPts val="0"/>
              </a:spcAft>
              <a:buSzPts val="1800"/>
              <a:buChar char="●"/>
            </a:pPr>
            <a:r>
              <a:rPr lang="zh-CN"/>
              <a:t>We can turn knobs to save resources</a:t>
            </a:r>
            <a:endParaRPr/>
          </a:p>
          <a:p>
            <a:pPr indent="-342900" lvl="0" marL="457200" rtl="0">
              <a:spcBef>
                <a:spcPts val="0"/>
              </a:spcBef>
              <a:spcAft>
                <a:spcPts val="0"/>
              </a:spcAft>
              <a:buSzPts val="1800"/>
              <a:buChar char="●"/>
            </a:pPr>
            <a:r>
              <a:rPr lang="zh-CN"/>
              <a:t>Offline profiling generates candidates of best configurations</a:t>
            </a:r>
            <a:endParaRPr/>
          </a:p>
          <a:p>
            <a:pPr indent="-342900" lvl="0" marL="457200" rtl="0">
              <a:spcBef>
                <a:spcPts val="0"/>
              </a:spcBef>
              <a:spcAft>
                <a:spcPts val="0"/>
              </a:spcAft>
              <a:buSzPts val="1800"/>
              <a:buChar char="●"/>
            </a:pPr>
            <a:r>
              <a:rPr lang="zh-CN"/>
              <a:t>Online Scheduling use utility function and specific goal (sum-max utility or min-max utility) to allocate resources for different queries and tolerate lag</a:t>
            </a:r>
            <a:endParaRPr/>
          </a:p>
          <a:p>
            <a:pPr indent="-342900" lvl="0" marL="457200" rtl="0">
              <a:spcBef>
                <a:spcPts val="0"/>
              </a:spcBef>
              <a:spcAft>
                <a:spcPts val="0"/>
              </a:spcAft>
              <a:buClr>
                <a:srgbClr val="0000FF"/>
              </a:buClr>
              <a:buSzPts val="1800"/>
              <a:buChar char="●"/>
            </a:pPr>
            <a:r>
              <a:rPr lang="zh-CN">
                <a:solidFill>
                  <a:srgbClr val="0000FF"/>
                </a:solidFill>
              </a:rPr>
              <a:t>Query placement techniques (e.g. lag spreading)</a:t>
            </a:r>
            <a:endParaRPr>
              <a:solidFill>
                <a:srgbClr val="0000FF"/>
              </a:solidFill>
            </a:endParaRPr>
          </a:p>
          <a:p>
            <a:pPr indent="-342900" lvl="0" marL="457200" rtl="0">
              <a:spcBef>
                <a:spcPts val="0"/>
              </a:spcBef>
              <a:spcAft>
                <a:spcPts val="0"/>
              </a:spcAft>
              <a:buClr>
                <a:srgbClr val="666666"/>
              </a:buClr>
              <a:buSzPts val="1800"/>
              <a:buChar char="●"/>
            </a:pPr>
            <a:r>
              <a:rPr lang="zh-CN">
                <a:solidFill>
                  <a:srgbClr val="666666"/>
                </a:solidFill>
              </a:rPr>
              <a:t>Single machine can handle some fluctuation in resource demand</a:t>
            </a:r>
            <a:endParaRPr>
              <a:solidFill>
                <a:srgbClr val="666666"/>
              </a:solidFill>
            </a:endParaRPr>
          </a:p>
          <a:p>
            <a:pPr indent="-342900" lvl="0" marL="457200" rtl="0">
              <a:spcBef>
                <a:spcPts val="0"/>
              </a:spcBef>
              <a:spcAft>
                <a:spcPts val="0"/>
              </a:spcAft>
              <a:buSzPts val="1800"/>
              <a:buChar char="●"/>
            </a:pPr>
            <a:r>
              <a:rPr lang="zh-CN"/>
              <a:t>VideoStorm outperforms fair scheduler in both quality and lag reduction</a:t>
            </a:r>
            <a:endParaRPr/>
          </a:p>
          <a:p>
            <a:pPr indent="-342900" lvl="0" marL="457200" rtl="0">
              <a:spcBef>
                <a:spcPts val="0"/>
              </a:spcBef>
              <a:spcAft>
                <a:spcPts val="0"/>
              </a:spcAft>
              <a:buSzPts val="1800"/>
              <a:buChar char="●"/>
            </a:pPr>
            <a:r>
              <a:rPr lang="zh-CN"/>
              <a:t>VideoStorm can handle erroneous profiles and </a:t>
            </a:r>
            <a:r>
              <a:rPr lang="zh-CN">
                <a:solidFill>
                  <a:srgbClr val="0000FF"/>
                </a:solidFill>
              </a:rPr>
              <a:t>resource capacity change</a:t>
            </a:r>
            <a:endParaRPr>
              <a:solidFill>
                <a:srgbClr val="0000FF"/>
              </a:solidFill>
            </a:endParaRPr>
          </a:p>
          <a:p>
            <a:pPr indent="-342900" lvl="0" marL="457200">
              <a:spcBef>
                <a:spcPts val="0"/>
              </a:spcBef>
              <a:spcAft>
                <a:spcPts val="0"/>
              </a:spcAft>
              <a:buSzPts val="1800"/>
              <a:buChar char="●"/>
            </a:pPr>
            <a:r>
              <a:rPr lang="zh-CN"/>
              <a:t>VideoStorm has good scalability and </a:t>
            </a:r>
            <a:r>
              <a:rPr lang="zh-CN">
                <a:solidFill>
                  <a:srgbClr val="0000FF"/>
                </a:solidFill>
              </a:rPr>
              <a:t>low transform overhead</a:t>
            </a:r>
            <a:endParaRPr>
              <a:solidFill>
                <a:srgbClr val="0000FF"/>
              </a:solidFill>
            </a:endParaRPr>
          </a:p>
        </p:txBody>
      </p:sp>
      <p:sp>
        <p:nvSpPr>
          <p:cNvPr id="186" name="Shape 1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92" name="Shape 1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zh-CN"/>
              <a:t>Thanks.</a:t>
            </a:r>
            <a:endParaRPr/>
          </a:p>
        </p:txBody>
      </p:sp>
      <p:sp>
        <p:nvSpPr>
          <p:cNvPr id="193" name="Shape 1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ctrTitle"/>
          </p:nvPr>
        </p:nvSpPr>
        <p:spPr>
          <a:xfrm>
            <a:off x="311700" y="985650"/>
            <a:ext cx="8520600" cy="1811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zh-CN" sz="3600">
                <a:solidFill>
                  <a:srgbClr val="000000"/>
                </a:solidFill>
                <a:uFill>
                  <a:noFill/>
                </a:uFill>
                <a:hlinkClick r:id="rId3"/>
              </a:rPr>
              <a:t>Encoding, Fast and Slow: Low-Latency Video Processing Using Thousands of Tiny Threads</a:t>
            </a:r>
            <a:endParaRPr sz="3600">
              <a:solidFill>
                <a:srgbClr val="000000"/>
              </a:solidFill>
            </a:endParaRPr>
          </a:p>
          <a:p>
            <a:pPr indent="0" lvl="0" marL="0" rtl="0">
              <a:spcBef>
                <a:spcPts val="0"/>
              </a:spcBef>
              <a:spcAft>
                <a:spcPts val="0"/>
              </a:spcAft>
              <a:buNone/>
            </a:pPr>
            <a:r>
              <a:rPr lang="zh-CN" sz="1400">
                <a:solidFill>
                  <a:schemeClr val="dk2"/>
                </a:solidFill>
              </a:rPr>
              <a:t>Sadjad Fouladi, Riad S. Wahby, Brennan Shacklett, Karthikeyan Vasuki Balasubramaniam, William Zeng, Rahul Bhalerao, Anirudh Sivaraman, George Porter, Keith Winstein</a:t>
            </a:r>
            <a:endParaRPr sz="800">
              <a:solidFill>
                <a:srgbClr val="000000"/>
              </a:solidFill>
            </a:endParaRPr>
          </a:p>
        </p:txBody>
      </p:sp>
      <p:sp>
        <p:nvSpPr>
          <p:cNvPr id="199" name="Shape 199"/>
          <p:cNvSpPr txBox="1"/>
          <p:nvPr>
            <p:ph idx="1" type="subTitle"/>
          </p:nvPr>
        </p:nvSpPr>
        <p:spPr>
          <a:xfrm>
            <a:off x="236025" y="38557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Presenter: Xiaofo Yu</a:t>
            </a:r>
            <a:endParaRPr/>
          </a:p>
        </p:txBody>
      </p:sp>
      <p:sp>
        <p:nvSpPr>
          <p:cNvPr id="200" name="Shape 2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Outline</a:t>
            </a:r>
            <a:endParaRPr/>
          </a:p>
        </p:txBody>
      </p:sp>
      <p:sp>
        <p:nvSpPr>
          <p:cNvPr id="62" name="Shape 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93700" lvl="0" marL="457200" rtl="0">
              <a:spcBef>
                <a:spcPts val="0"/>
              </a:spcBef>
              <a:spcAft>
                <a:spcPts val="0"/>
              </a:spcAft>
              <a:buSzPts val="2600"/>
              <a:buChar char="●"/>
            </a:pPr>
            <a:r>
              <a:rPr lang="zh-CN" sz="2600"/>
              <a:t>Motivation</a:t>
            </a:r>
            <a:endParaRPr sz="2600"/>
          </a:p>
          <a:p>
            <a:pPr indent="-393700" lvl="0" marL="457200" rtl="0">
              <a:spcBef>
                <a:spcPts val="0"/>
              </a:spcBef>
              <a:spcAft>
                <a:spcPts val="0"/>
              </a:spcAft>
              <a:buSzPts val="2600"/>
              <a:buChar char="●"/>
            </a:pPr>
            <a:r>
              <a:rPr lang="zh-CN" sz="2600"/>
              <a:t>Core Ideas (Offline + Online, Implementation)</a:t>
            </a:r>
            <a:endParaRPr sz="2600"/>
          </a:p>
          <a:p>
            <a:pPr indent="-393700" lvl="0" marL="457200" marR="0" rtl="0" algn="l">
              <a:lnSpc>
                <a:spcPct val="115000"/>
              </a:lnSpc>
              <a:spcBef>
                <a:spcPts val="0"/>
              </a:spcBef>
              <a:spcAft>
                <a:spcPts val="0"/>
              </a:spcAft>
              <a:buSzPts val="2600"/>
              <a:buChar char="●"/>
            </a:pPr>
            <a:r>
              <a:rPr lang="zh-CN" sz="2600"/>
              <a:t>Experimental</a:t>
            </a:r>
            <a:r>
              <a:rPr lang="zh-CN" sz="2600"/>
              <a:t> Data</a:t>
            </a:r>
            <a:endParaRPr sz="2600"/>
          </a:p>
          <a:p>
            <a:pPr indent="-393700" lvl="0" marL="457200" marR="0" rtl="0" algn="l">
              <a:lnSpc>
                <a:spcPct val="115000"/>
              </a:lnSpc>
              <a:spcBef>
                <a:spcPts val="0"/>
              </a:spcBef>
              <a:spcAft>
                <a:spcPts val="0"/>
              </a:spcAft>
              <a:buSzPts val="2600"/>
              <a:buChar char="●"/>
            </a:pPr>
            <a:r>
              <a:rPr lang="zh-CN" sz="2600"/>
              <a:t>Thoughts</a:t>
            </a:r>
            <a:endParaRPr sz="2600"/>
          </a:p>
          <a:p>
            <a:pPr indent="-393700" lvl="0" marL="457200" marR="0" rtl="0" algn="l">
              <a:lnSpc>
                <a:spcPct val="115000"/>
              </a:lnSpc>
              <a:spcBef>
                <a:spcPts val="0"/>
              </a:spcBef>
              <a:spcAft>
                <a:spcPts val="0"/>
              </a:spcAft>
              <a:buSzPts val="2600"/>
              <a:buChar char="●"/>
            </a:pPr>
            <a:r>
              <a:rPr lang="zh-CN" sz="2600"/>
              <a:t>Take Away Points</a:t>
            </a:r>
            <a:endParaRPr sz="2600"/>
          </a:p>
        </p:txBody>
      </p:sp>
      <p:sp>
        <p:nvSpPr>
          <p:cNvPr id="63" name="Shape 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Outline</a:t>
            </a:r>
            <a:endParaRPr/>
          </a:p>
        </p:txBody>
      </p:sp>
      <p:sp>
        <p:nvSpPr>
          <p:cNvPr id="206" name="Shape 20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93700" lvl="0" marL="457200" marR="0" rtl="0" algn="l">
              <a:lnSpc>
                <a:spcPct val="115000"/>
              </a:lnSpc>
              <a:spcBef>
                <a:spcPts val="0"/>
              </a:spcBef>
              <a:spcAft>
                <a:spcPts val="0"/>
              </a:spcAft>
              <a:buSzPts val="2600"/>
              <a:buChar char="●"/>
            </a:pPr>
            <a:r>
              <a:rPr lang="zh-CN" sz="2600"/>
              <a:t>Motivation</a:t>
            </a:r>
            <a:endParaRPr sz="2600"/>
          </a:p>
          <a:p>
            <a:pPr indent="-393700" lvl="1" marL="914400" marR="0" rtl="0" algn="l">
              <a:lnSpc>
                <a:spcPct val="115000"/>
              </a:lnSpc>
              <a:spcBef>
                <a:spcPts val="0"/>
              </a:spcBef>
              <a:spcAft>
                <a:spcPts val="0"/>
              </a:spcAft>
              <a:buSzPts val="2600"/>
              <a:buChar char="○"/>
            </a:pPr>
            <a:r>
              <a:rPr lang="zh-CN" sz="2600"/>
              <a:t>Interactive video processing application</a:t>
            </a:r>
            <a:endParaRPr sz="2600"/>
          </a:p>
          <a:p>
            <a:pPr indent="-393700" lvl="1" marL="914400" marR="0" rtl="0" algn="l">
              <a:lnSpc>
                <a:spcPct val="115000"/>
              </a:lnSpc>
              <a:spcBef>
                <a:spcPts val="0"/>
              </a:spcBef>
              <a:spcAft>
                <a:spcPts val="0"/>
              </a:spcAft>
              <a:buSzPts val="2600"/>
              <a:buChar char="○"/>
            </a:pPr>
            <a:r>
              <a:rPr lang="zh-CN" sz="2600"/>
              <a:t>Parallel supercomputing on commercial cloud</a:t>
            </a:r>
            <a:endParaRPr sz="2600"/>
          </a:p>
          <a:p>
            <a:pPr indent="-393700" lvl="0" marL="457200" marR="0" rtl="0" algn="l">
              <a:lnSpc>
                <a:spcPct val="115000"/>
              </a:lnSpc>
              <a:spcBef>
                <a:spcPts val="0"/>
              </a:spcBef>
              <a:spcAft>
                <a:spcPts val="0"/>
              </a:spcAft>
              <a:buSzPts val="2600"/>
              <a:buChar char="●"/>
            </a:pPr>
            <a:r>
              <a:rPr lang="zh-CN" sz="2600"/>
              <a:t>Core Ideas - ExCamera’s Two Major Contributions</a:t>
            </a:r>
            <a:endParaRPr sz="2600"/>
          </a:p>
          <a:p>
            <a:pPr indent="-393700" lvl="0" marL="457200" marR="0" rtl="0" algn="l">
              <a:lnSpc>
                <a:spcPct val="115000"/>
              </a:lnSpc>
              <a:spcBef>
                <a:spcPts val="0"/>
              </a:spcBef>
              <a:spcAft>
                <a:spcPts val="0"/>
              </a:spcAft>
              <a:buSzPts val="2600"/>
              <a:buChar char="●"/>
            </a:pPr>
            <a:r>
              <a:rPr lang="zh-CN" sz="2600"/>
              <a:t>Experiments</a:t>
            </a:r>
            <a:endParaRPr sz="2600"/>
          </a:p>
          <a:p>
            <a:pPr indent="-393700" lvl="0" marL="457200" marR="0" rtl="0" algn="l">
              <a:lnSpc>
                <a:spcPct val="115000"/>
              </a:lnSpc>
              <a:spcBef>
                <a:spcPts val="0"/>
              </a:spcBef>
              <a:spcAft>
                <a:spcPts val="0"/>
              </a:spcAft>
              <a:buSzPts val="2600"/>
              <a:buChar char="●"/>
            </a:pPr>
            <a:r>
              <a:rPr lang="zh-CN" sz="2600"/>
              <a:t>Takeaways &amp; Discussions</a:t>
            </a:r>
            <a:endParaRPr sz="2600"/>
          </a:p>
        </p:txBody>
      </p:sp>
      <p:sp>
        <p:nvSpPr>
          <p:cNvPr id="207" name="Shape 2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Background &amp; Motivation</a:t>
            </a:r>
            <a:endParaRPr/>
          </a:p>
        </p:txBody>
      </p:sp>
      <p:sp>
        <p:nvSpPr>
          <p:cNvPr id="213" name="Shape 2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zh-CN"/>
              <a:t>Need for i</a:t>
            </a:r>
            <a:r>
              <a:rPr lang="zh-CN"/>
              <a:t>nteractive video-processing applications. (Google Docs for Videos)</a:t>
            </a:r>
            <a:endParaRPr/>
          </a:p>
          <a:p>
            <a:pPr indent="-317500" lvl="1" marL="914400" marR="0" rtl="0" algn="l">
              <a:lnSpc>
                <a:spcPct val="115000"/>
              </a:lnSpc>
              <a:spcBef>
                <a:spcPts val="0"/>
              </a:spcBef>
              <a:spcAft>
                <a:spcPts val="0"/>
              </a:spcAft>
              <a:buSzPts val="1400"/>
              <a:buChar char="○"/>
            </a:pPr>
            <a:r>
              <a:rPr lang="zh-CN"/>
              <a:t>Execute video-processing tasks quickly (low latency).</a:t>
            </a:r>
            <a:endParaRPr/>
          </a:p>
          <a:p>
            <a:pPr indent="-317500" lvl="1" marL="914400" marR="0" rtl="0" algn="l">
              <a:lnSpc>
                <a:spcPct val="115000"/>
              </a:lnSpc>
              <a:spcBef>
                <a:spcPts val="0"/>
              </a:spcBef>
              <a:spcAft>
                <a:spcPts val="0"/>
              </a:spcAft>
              <a:buSzPts val="1400"/>
              <a:buChar char="○"/>
            </a:pPr>
            <a:r>
              <a:rPr lang="zh-CN"/>
              <a:t>Make results immediately available online.</a:t>
            </a:r>
            <a:endParaRPr/>
          </a:p>
          <a:p>
            <a:pPr indent="-342900" lvl="0" marL="457200" marR="0" rtl="0" algn="l">
              <a:lnSpc>
                <a:spcPct val="115000"/>
              </a:lnSpc>
              <a:spcBef>
                <a:spcPts val="0"/>
              </a:spcBef>
              <a:spcAft>
                <a:spcPts val="0"/>
              </a:spcAft>
              <a:buSzPts val="1800"/>
              <a:buChar char="●"/>
            </a:pPr>
            <a:r>
              <a:rPr lang="zh-CN"/>
              <a:t>Video jobs take lots of CPU hours.</a:t>
            </a:r>
            <a:endParaRPr/>
          </a:p>
          <a:p>
            <a:pPr indent="-317500" lvl="1" marL="914400" marR="0" rtl="0" algn="l">
              <a:lnSpc>
                <a:spcPct val="115000"/>
              </a:lnSpc>
              <a:spcBef>
                <a:spcPts val="0"/>
              </a:spcBef>
              <a:spcAft>
                <a:spcPts val="0"/>
              </a:spcAft>
              <a:buSzPts val="1400"/>
              <a:buChar char="○"/>
            </a:pPr>
            <a:r>
              <a:rPr lang="zh-CN"/>
              <a:t>Need </a:t>
            </a:r>
            <a:r>
              <a:rPr b="1" lang="zh-CN"/>
              <a:t>thousands of threads up instantly</a:t>
            </a:r>
            <a:r>
              <a:rPr lang="zh-CN"/>
              <a:t> assuming job is parallelizable.</a:t>
            </a:r>
            <a:endParaRPr/>
          </a:p>
          <a:p>
            <a:pPr indent="-317500" lvl="1" marL="914400" marR="0" rtl="0" algn="l">
              <a:lnSpc>
                <a:spcPct val="115000"/>
              </a:lnSpc>
              <a:spcBef>
                <a:spcPts val="0"/>
              </a:spcBef>
              <a:spcAft>
                <a:spcPts val="0"/>
              </a:spcAft>
              <a:buSzPts val="1400"/>
              <a:buChar char="○"/>
            </a:pPr>
            <a:r>
              <a:rPr lang="zh-CN"/>
              <a:t>Hard to find suitable cloud service for massive heavyweight parallelism.</a:t>
            </a:r>
            <a:endParaRPr/>
          </a:p>
          <a:p>
            <a:pPr indent="-342900" lvl="0" marL="457200" marR="0" rtl="0" algn="l">
              <a:lnSpc>
                <a:spcPct val="115000"/>
              </a:lnSpc>
              <a:spcBef>
                <a:spcPts val="0"/>
              </a:spcBef>
              <a:spcAft>
                <a:spcPts val="0"/>
              </a:spcAft>
              <a:buSzPts val="1800"/>
              <a:buChar char="●"/>
            </a:pPr>
            <a:r>
              <a:rPr lang="zh-CN"/>
              <a:t>Video encoders use only coarse-grained parallelism.</a:t>
            </a:r>
            <a:endParaRPr/>
          </a:p>
          <a:p>
            <a:pPr indent="-317500" lvl="1" marL="914400" marR="0" rtl="0" algn="l">
              <a:lnSpc>
                <a:spcPct val="115000"/>
              </a:lnSpc>
              <a:spcBef>
                <a:spcPts val="0"/>
              </a:spcBef>
              <a:spcAft>
                <a:spcPts val="0"/>
              </a:spcAft>
              <a:buSzPts val="1400"/>
              <a:buChar char="○"/>
            </a:pPr>
            <a:r>
              <a:rPr lang="zh-CN"/>
              <a:t>Video processing jobs need efficient video encoding. (70% network traffic are encoded videos)</a:t>
            </a:r>
            <a:endParaRPr/>
          </a:p>
          <a:p>
            <a:pPr indent="-317500" lvl="1" marL="914400" marR="0" rtl="0" algn="l">
              <a:lnSpc>
                <a:spcPct val="115000"/>
              </a:lnSpc>
              <a:spcBef>
                <a:spcPts val="0"/>
              </a:spcBef>
              <a:spcAft>
                <a:spcPts val="0"/>
              </a:spcAft>
              <a:buSzPts val="1400"/>
              <a:buChar char="○"/>
            </a:pPr>
            <a:r>
              <a:rPr lang="zh-CN"/>
              <a:t>Video encoding relies on temporal correlations among nearby frames.</a:t>
            </a:r>
            <a:endParaRPr/>
          </a:p>
          <a:p>
            <a:pPr indent="-317500" lvl="1" marL="914400" marR="0" rtl="0" algn="l">
              <a:lnSpc>
                <a:spcPct val="115000"/>
              </a:lnSpc>
              <a:spcBef>
                <a:spcPts val="0"/>
              </a:spcBef>
              <a:spcAft>
                <a:spcPts val="0"/>
              </a:spcAft>
              <a:buSzPts val="1400"/>
              <a:buChar char="○"/>
            </a:pPr>
            <a:r>
              <a:rPr lang="zh-CN"/>
              <a:t>The finer the parallelism, the worse the encoding efficiency (Cannot exploit correlations).</a:t>
            </a:r>
            <a:endParaRPr/>
          </a:p>
        </p:txBody>
      </p:sp>
      <p:sp>
        <p:nvSpPr>
          <p:cNvPr id="214" name="Shape 2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Background &amp; Motivation</a:t>
            </a:r>
            <a:endParaRPr/>
          </a:p>
        </p:txBody>
      </p:sp>
      <p:sp>
        <p:nvSpPr>
          <p:cNvPr id="220" name="Shape 2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zh-CN"/>
              <a:t>Advantages of Cloud Function Service</a:t>
            </a:r>
            <a:endParaRPr/>
          </a:p>
          <a:p>
            <a:pPr indent="-317500" lvl="1" marL="914400" marR="0" rtl="0" algn="l">
              <a:lnSpc>
                <a:spcPct val="115000"/>
              </a:lnSpc>
              <a:spcBef>
                <a:spcPts val="0"/>
              </a:spcBef>
              <a:spcAft>
                <a:spcPts val="0"/>
              </a:spcAft>
              <a:buSzPts val="1400"/>
              <a:buChar char="○"/>
            </a:pPr>
            <a:r>
              <a:rPr lang="zh-CN"/>
              <a:t>IaaS provides VMs but takes minutes to boot and bills in hours. (AWS EC2)</a:t>
            </a:r>
            <a:endParaRPr/>
          </a:p>
          <a:p>
            <a:pPr indent="-317500" lvl="1" marL="914400" marR="0" rtl="0" algn="l">
              <a:lnSpc>
                <a:spcPct val="115000"/>
              </a:lnSpc>
              <a:spcBef>
                <a:spcPts val="0"/>
              </a:spcBef>
              <a:spcAft>
                <a:spcPts val="0"/>
              </a:spcAft>
              <a:buSzPts val="1400"/>
              <a:buChar char="○"/>
            </a:pPr>
            <a:r>
              <a:rPr lang="zh-CN"/>
              <a:t>Microservice frameworks provides event-driven workers start up instantly</a:t>
            </a:r>
            <a:r>
              <a:rPr lang="zh-CN"/>
              <a:t>. (AWS Lambda)</a:t>
            </a:r>
            <a:endParaRPr/>
          </a:p>
          <a:p>
            <a:pPr indent="-342900" lvl="0" marL="457200" marR="0" rtl="0" algn="l">
              <a:lnSpc>
                <a:spcPct val="115000"/>
              </a:lnSpc>
              <a:spcBef>
                <a:spcPts val="0"/>
              </a:spcBef>
              <a:spcAft>
                <a:spcPts val="0"/>
              </a:spcAft>
              <a:buSzPts val="1800"/>
              <a:buChar char="●"/>
            </a:pPr>
            <a:r>
              <a:rPr lang="zh-CN"/>
              <a:t>Drawbacks of AWS Lambda</a:t>
            </a:r>
            <a:endParaRPr/>
          </a:p>
          <a:p>
            <a:pPr indent="-317500" lvl="1" marL="914400" marR="0" rtl="0" algn="l">
              <a:lnSpc>
                <a:spcPct val="115000"/>
              </a:lnSpc>
              <a:spcBef>
                <a:spcPts val="0"/>
              </a:spcBef>
              <a:spcAft>
                <a:spcPts val="0"/>
              </a:spcAft>
              <a:buSzPts val="1400"/>
              <a:buChar char="○"/>
            </a:pPr>
            <a:r>
              <a:rPr lang="zh-CN"/>
              <a:t>Microservice frameworks are designed for asynchrounous lightweight tasks.</a:t>
            </a:r>
            <a:endParaRPr/>
          </a:p>
          <a:p>
            <a:pPr indent="-317500" lvl="1" marL="914400" marR="0" rtl="0" algn="l">
              <a:lnSpc>
                <a:spcPct val="115000"/>
              </a:lnSpc>
              <a:spcBef>
                <a:spcPts val="0"/>
              </a:spcBef>
              <a:spcAft>
                <a:spcPts val="0"/>
              </a:spcAft>
              <a:buSzPts val="1400"/>
              <a:buChar char="○"/>
            </a:pPr>
            <a:r>
              <a:rPr lang="zh-CN"/>
              <a:t>Target for massive parallel heavyweight computations and communications.</a:t>
            </a:r>
            <a:endParaRPr/>
          </a:p>
          <a:p>
            <a:pPr indent="-317500" lvl="1" marL="914400" marR="0" rtl="0" algn="l">
              <a:lnSpc>
                <a:spcPct val="115000"/>
              </a:lnSpc>
              <a:spcBef>
                <a:spcPts val="0"/>
              </a:spcBef>
              <a:spcAft>
                <a:spcPts val="0"/>
              </a:spcAft>
              <a:buSzPts val="1400"/>
              <a:buChar char="○"/>
            </a:pPr>
            <a:r>
              <a:rPr lang="zh-CN"/>
              <a:t>Lambda functions must be installed then invoked. Longer time to install than invoke.</a:t>
            </a:r>
            <a:endParaRPr/>
          </a:p>
          <a:p>
            <a:pPr indent="-317500" lvl="1" marL="914400" marR="0" rtl="0" algn="l">
              <a:lnSpc>
                <a:spcPct val="115000"/>
              </a:lnSpc>
              <a:spcBef>
                <a:spcPts val="0"/>
              </a:spcBef>
              <a:spcAft>
                <a:spcPts val="0"/>
              </a:spcAft>
              <a:buSzPts val="1400"/>
              <a:buChar char="○"/>
            </a:pPr>
            <a:r>
              <a:rPr lang="zh-CN"/>
              <a:t>Time of worker invocations. Cold Start vs Warm Start.</a:t>
            </a:r>
            <a:endParaRPr/>
          </a:p>
          <a:p>
            <a:pPr indent="-317500" lvl="1" marL="914400" marR="0" rtl="0" algn="l">
              <a:lnSpc>
                <a:spcPct val="115000"/>
              </a:lnSpc>
              <a:spcBef>
                <a:spcPts val="0"/>
              </a:spcBef>
              <a:spcAft>
                <a:spcPts val="0"/>
              </a:spcAft>
              <a:buSzPts val="1400"/>
              <a:buChar char="○"/>
            </a:pPr>
            <a:r>
              <a:rPr lang="zh-CN"/>
              <a:t>Limit on the number of workers. 100 -&gt; 1200 per AWS region.</a:t>
            </a:r>
            <a:endParaRPr/>
          </a:p>
          <a:p>
            <a:pPr indent="-317500" lvl="1" marL="914400" marR="0" rtl="0" algn="l">
              <a:lnSpc>
                <a:spcPct val="115000"/>
              </a:lnSpc>
              <a:spcBef>
                <a:spcPts val="0"/>
              </a:spcBef>
              <a:spcAft>
                <a:spcPts val="0"/>
              </a:spcAft>
              <a:buSzPts val="1400"/>
              <a:buChar char="○"/>
            </a:pPr>
            <a:r>
              <a:rPr lang="zh-CN"/>
              <a:t>NAT-traversal needed for worker communications. </a:t>
            </a:r>
            <a:endParaRPr/>
          </a:p>
          <a:p>
            <a:pPr indent="-317500" lvl="1" marL="914400" marR="0" rtl="0" algn="l">
              <a:lnSpc>
                <a:spcPct val="115000"/>
              </a:lnSpc>
              <a:spcBef>
                <a:spcPts val="0"/>
              </a:spcBef>
              <a:spcAft>
                <a:spcPts val="0"/>
              </a:spcAft>
              <a:buSzPts val="1400"/>
              <a:buChar char="○"/>
            </a:pPr>
            <a:r>
              <a:rPr lang="zh-CN"/>
              <a:t>Limited worker execution time. 5min.</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1600"/>
              </a:spcAft>
              <a:buNone/>
            </a:pPr>
            <a:r>
              <a:t/>
            </a:r>
            <a:endParaRPr/>
          </a:p>
        </p:txBody>
      </p:sp>
      <p:sp>
        <p:nvSpPr>
          <p:cNvPr id="221" name="Shape 2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a:t>
            </a:r>
            <a:r>
              <a:rPr lang="zh-CN"/>
              <a:t>: ExCamera Contributions</a:t>
            </a:r>
            <a:endParaRPr/>
          </a:p>
        </p:txBody>
      </p:sp>
      <p:sp>
        <p:nvSpPr>
          <p:cNvPr id="227" name="Shape 2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zh-CN"/>
              <a:t>A framework that can run thousands parallel jobs on a commercial cloud.</a:t>
            </a:r>
            <a:endParaRPr/>
          </a:p>
          <a:p>
            <a:pPr indent="-317500" lvl="1" marL="914400" marR="0" rtl="0" algn="l">
              <a:lnSpc>
                <a:spcPct val="115000"/>
              </a:lnSpc>
              <a:spcBef>
                <a:spcPts val="0"/>
              </a:spcBef>
              <a:spcAft>
                <a:spcPts val="0"/>
              </a:spcAft>
              <a:buSzPts val="1400"/>
              <a:buChar char="○"/>
            </a:pPr>
            <a:r>
              <a:rPr lang="zh-CN"/>
              <a:t>Uses microservice frameworks - AWS Lambda, Google Cloud Functions, Azure Functions.</a:t>
            </a:r>
            <a:endParaRPr/>
          </a:p>
          <a:p>
            <a:pPr indent="-317500" lvl="1" marL="914400" marR="0" rtl="0" algn="l">
              <a:lnSpc>
                <a:spcPct val="115000"/>
              </a:lnSpc>
              <a:spcBef>
                <a:spcPts val="0"/>
              </a:spcBef>
              <a:spcAft>
                <a:spcPts val="0"/>
              </a:spcAft>
              <a:buSzPts val="1400"/>
              <a:buChar char="○"/>
            </a:pPr>
            <a:r>
              <a:rPr lang="zh-CN"/>
              <a:t>Starts up instantly(milliseconds). Quicker.</a:t>
            </a:r>
            <a:endParaRPr/>
          </a:p>
          <a:p>
            <a:pPr indent="-317500" lvl="1" marL="914400" marR="0" rtl="0" algn="l">
              <a:lnSpc>
                <a:spcPct val="115000"/>
              </a:lnSpc>
              <a:spcBef>
                <a:spcPts val="0"/>
              </a:spcBef>
              <a:spcAft>
                <a:spcPts val="0"/>
              </a:spcAft>
              <a:buSzPts val="1400"/>
              <a:buChar char="○"/>
            </a:pPr>
            <a:r>
              <a:rPr lang="zh-CN"/>
              <a:t>Bills usage in sub-second increments. Cheaper.</a:t>
            </a:r>
            <a:endParaRPr/>
          </a:p>
          <a:p>
            <a:pPr indent="-317500" lvl="1" marL="914400" marR="0" rtl="0" algn="l">
              <a:lnSpc>
                <a:spcPct val="115000"/>
              </a:lnSpc>
              <a:spcBef>
                <a:spcPts val="0"/>
              </a:spcBef>
              <a:spcAft>
                <a:spcPts val="0"/>
              </a:spcAft>
              <a:buSzPts val="1400"/>
              <a:buChar char="○"/>
            </a:pPr>
            <a:r>
              <a:rPr lang="zh-CN"/>
              <a:t>Allow arbitrary executables. Flexible.</a:t>
            </a:r>
            <a:endParaRPr/>
          </a:p>
          <a:p>
            <a:pPr indent="-317500" lvl="1" marL="914400" marR="0" rtl="0" algn="l">
              <a:lnSpc>
                <a:spcPct val="115000"/>
              </a:lnSpc>
              <a:spcBef>
                <a:spcPts val="0"/>
              </a:spcBef>
              <a:spcAft>
                <a:spcPts val="0"/>
              </a:spcAft>
              <a:buSzPts val="1400"/>
              <a:buChar char="○"/>
            </a:pPr>
            <a:r>
              <a:rPr lang="zh-CN"/>
              <a:t>Starts up thousands of threads in seconds.</a:t>
            </a:r>
            <a:endParaRPr/>
          </a:p>
          <a:p>
            <a:pPr indent="-317500" lvl="1" marL="914400" marR="0" rtl="0" algn="l">
              <a:lnSpc>
                <a:spcPct val="115000"/>
              </a:lnSpc>
              <a:spcBef>
                <a:spcPts val="0"/>
              </a:spcBef>
              <a:spcAft>
                <a:spcPts val="0"/>
              </a:spcAft>
              <a:buSzPts val="1400"/>
              <a:buChar char="○"/>
            </a:pPr>
            <a:r>
              <a:rPr lang="zh-CN"/>
              <a:t>Manages communication among threads.</a:t>
            </a:r>
            <a:endParaRPr/>
          </a:p>
          <a:p>
            <a:pPr indent="-342900" lvl="0" marL="457200" marR="0" rtl="0" algn="l">
              <a:lnSpc>
                <a:spcPct val="115000"/>
              </a:lnSpc>
              <a:spcBef>
                <a:spcPts val="0"/>
              </a:spcBef>
              <a:spcAft>
                <a:spcPts val="0"/>
              </a:spcAft>
              <a:buClr>
                <a:schemeClr val="dk2"/>
              </a:buClr>
              <a:buSzPts val="1800"/>
              <a:buFont typeface="Arial"/>
              <a:buChar char="●"/>
            </a:pPr>
            <a:r>
              <a:rPr lang="zh-CN"/>
              <a:t>A video encoder for massive fine-grained parallelism. </a:t>
            </a:r>
            <a:endParaRPr/>
          </a:p>
          <a:p>
            <a:pPr indent="-317500" lvl="1" marL="914400" marR="0" rtl="0" algn="l">
              <a:lnSpc>
                <a:spcPct val="115000"/>
              </a:lnSpc>
              <a:spcBef>
                <a:spcPts val="0"/>
              </a:spcBef>
              <a:spcAft>
                <a:spcPts val="0"/>
              </a:spcAft>
              <a:buSzPts val="1400"/>
              <a:buChar char="○"/>
            </a:pPr>
            <a:r>
              <a:rPr lang="zh-CN"/>
              <a:t>Encodes tiny chunks of video using many threads together. Slow work done in parallel.</a:t>
            </a:r>
            <a:endParaRPr/>
          </a:p>
          <a:p>
            <a:pPr indent="-317500" lvl="1" marL="914400" marR="0" rtl="0" algn="l">
              <a:lnSpc>
                <a:spcPct val="115000"/>
              </a:lnSpc>
              <a:spcBef>
                <a:spcPts val="0"/>
              </a:spcBef>
              <a:spcAft>
                <a:spcPts val="0"/>
              </a:spcAft>
              <a:buSzPts val="1400"/>
              <a:buChar char="○"/>
            </a:pPr>
            <a:r>
              <a:rPr lang="zh-CN"/>
              <a:t>Fast serial pass to stitch chunks together. Fast work done in serial.</a:t>
            </a:r>
            <a:endParaRPr/>
          </a:p>
        </p:txBody>
      </p:sp>
      <p:sp>
        <p:nvSpPr>
          <p:cNvPr id="228" name="Shape 2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 ExCamera’s Execution Engine - mu</a:t>
            </a:r>
            <a:endParaRPr/>
          </a:p>
        </p:txBody>
      </p:sp>
      <p:sp>
        <p:nvSpPr>
          <p:cNvPr id="234" name="Shape 2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zh-CN"/>
              <a:t>mu’s High Level Designs - Address the limitations of AWS Lambda.</a:t>
            </a:r>
            <a:endParaRPr/>
          </a:p>
          <a:p>
            <a:pPr indent="-317500" lvl="1" marL="914400" marR="0" rtl="0" algn="l">
              <a:lnSpc>
                <a:spcPct val="115000"/>
              </a:lnSpc>
              <a:spcBef>
                <a:spcPts val="0"/>
              </a:spcBef>
              <a:spcAft>
                <a:spcPts val="0"/>
              </a:spcAft>
              <a:buSzPts val="1400"/>
              <a:buChar char="○"/>
            </a:pPr>
            <a:r>
              <a:rPr lang="zh-CN"/>
              <a:t>Central Coordinator with dependency aware scheduling. No deadlock and faster completion.</a:t>
            </a:r>
            <a:endParaRPr/>
          </a:p>
          <a:p>
            <a:pPr indent="-317500" lvl="1" marL="914400" marR="0" rtl="0" algn="l">
              <a:lnSpc>
                <a:spcPct val="115000"/>
              </a:lnSpc>
              <a:spcBef>
                <a:spcPts val="0"/>
              </a:spcBef>
              <a:spcAft>
                <a:spcPts val="0"/>
              </a:spcAft>
              <a:buSzPts val="1400"/>
              <a:buChar char="○"/>
            </a:pPr>
            <a:r>
              <a:rPr lang="zh-CN"/>
              <a:t>Workers use same generic Lambda function guided by Coordinator. Always warm start.</a:t>
            </a:r>
            <a:endParaRPr/>
          </a:p>
          <a:p>
            <a:pPr indent="-317500" lvl="1" marL="914400" marR="0" rtl="0" algn="l">
              <a:lnSpc>
                <a:spcPct val="115000"/>
              </a:lnSpc>
              <a:spcBef>
                <a:spcPts val="0"/>
              </a:spcBef>
              <a:spcAft>
                <a:spcPts val="0"/>
              </a:spcAft>
              <a:buSzPts val="1400"/>
              <a:buChar char="○"/>
            </a:pPr>
            <a:r>
              <a:rPr lang="zh-CN"/>
              <a:t>Rendezvous Server to coordinate communications among workers.</a:t>
            </a:r>
            <a:endParaRPr/>
          </a:p>
          <a:p>
            <a:pPr indent="-317500" lvl="1" marL="914400" marR="0" rtl="0" algn="l">
              <a:lnSpc>
                <a:spcPct val="115000"/>
              </a:lnSpc>
              <a:spcBef>
                <a:spcPts val="0"/>
              </a:spcBef>
              <a:spcAft>
                <a:spcPts val="0"/>
              </a:spcAft>
              <a:buSzPts val="1400"/>
              <a:buChar char="○"/>
            </a:pPr>
            <a:r>
              <a:rPr lang="zh-CN"/>
              <a:t>Number of worker and execution time limit still unsolved…</a:t>
            </a:r>
            <a:endParaRPr/>
          </a:p>
          <a:p>
            <a:pPr indent="-342900" lvl="0" marL="457200" marR="0" rtl="0" algn="l">
              <a:lnSpc>
                <a:spcPct val="115000"/>
              </a:lnSpc>
              <a:spcBef>
                <a:spcPts val="0"/>
              </a:spcBef>
              <a:spcAft>
                <a:spcPts val="0"/>
              </a:spcAft>
              <a:buSzPts val="1800"/>
              <a:buChar char="●"/>
            </a:pPr>
            <a:r>
              <a:rPr lang="zh-CN"/>
              <a:t>Architecture</a:t>
            </a:r>
            <a:endParaRPr/>
          </a:p>
          <a:p>
            <a:pPr indent="-317500" lvl="1" marL="914400" marR="0" rtl="0" algn="l">
              <a:lnSpc>
                <a:spcPct val="115000"/>
              </a:lnSpc>
              <a:spcBef>
                <a:spcPts val="0"/>
              </a:spcBef>
              <a:spcAft>
                <a:spcPts val="0"/>
              </a:spcAft>
              <a:buSzPts val="1400"/>
              <a:buChar char="○"/>
            </a:pPr>
            <a:r>
              <a:rPr b="1" lang="zh-CN"/>
              <a:t>Workers</a:t>
            </a:r>
            <a:r>
              <a:rPr lang="zh-CN"/>
              <a:t> - short-lived Lambda function invocations</a:t>
            </a:r>
            <a:endParaRPr/>
          </a:p>
          <a:p>
            <a:pPr indent="-317500" lvl="1" marL="914400" marR="0" rtl="0" algn="l">
              <a:lnSpc>
                <a:spcPct val="115000"/>
              </a:lnSpc>
              <a:spcBef>
                <a:spcPts val="0"/>
              </a:spcBef>
              <a:spcAft>
                <a:spcPts val="0"/>
              </a:spcAft>
              <a:buSzPts val="1400"/>
              <a:buChar char="○"/>
            </a:pPr>
            <a:r>
              <a:rPr b="1" lang="zh-CN"/>
              <a:t>Coordinator</a:t>
            </a:r>
            <a:r>
              <a:rPr lang="zh-CN"/>
              <a:t> - long-lived server controlling executions using per-worker FSM descriptions.</a:t>
            </a:r>
            <a:endParaRPr/>
          </a:p>
          <a:p>
            <a:pPr indent="-317500" lvl="1" marL="914400" marR="0" rtl="0" algn="l">
              <a:lnSpc>
                <a:spcPct val="115000"/>
              </a:lnSpc>
              <a:spcBef>
                <a:spcPts val="0"/>
              </a:spcBef>
              <a:spcAft>
                <a:spcPts val="0"/>
              </a:spcAft>
              <a:buSzPts val="1400"/>
              <a:buChar char="○"/>
            </a:pPr>
            <a:r>
              <a:rPr b="1" lang="zh-CN"/>
              <a:t>Rendezvous</a:t>
            </a:r>
            <a:r>
              <a:rPr lang="zh-CN"/>
              <a:t> Server - Simple relay server for communication among workers.</a:t>
            </a:r>
            <a:endParaRPr/>
          </a:p>
          <a:p>
            <a:pPr indent="0" lvl="0" marL="0" marR="0" rtl="0" algn="l">
              <a:lnSpc>
                <a:spcPct val="115000"/>
              </a:lnSpc>
              <a:spcBef>
                <a:spcPts val="1600"/>
              </a:spcBef>
              <a:spcAft>
                <a:spcPts val="1600"/>
              </a:spcAft>
              <a:buNone/>
            </a:pPr>
            <a:r>
              <a:t/>
            </a:r>
            <a:endParaRPr/>
          </a:p>
        </p:txBody>
      </p:sp>
      <p:sp>
        <p:nvSpPr>
          <p:cNvPr id="235" name="Shape 2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 ExCamera’s Execution Architecture </a:t>
            </a:r>
            <a:endParaRPr/>
          </a:p>
        </p:txBody>
      </p:sp>
      <p:sp>
        <p:nvSpPr>
          <p:cNvPr id="241" name="Shape 2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t/>
            </a:r>
            <a:endParaRPr/>
          </a:p>
        </p:txBody>
      </p:sp>
      <p:pic>
        <p:nvPicPr>
          <p:cNvPr id="242" name="Shape 242"/>
          <p:cNvPicPr preferRelativeResize="0"/>
          <p:nvPr/>
        </p:nvPicPr>
        <p:blipFill>
          <a:blip r:embed="rId3">
            <a:alphaModFix/>
          </a:blip>
          <a:stretch>
            <a:fillRect/>
          </a:stretch>
        </p:blipFill>
        <p:spPr>
          <a:xfrm>
            <a:off x="311700" y="1152475"/>
            <a:ext cx="4900425" cy="3913874"/>
          </a:xfrm>
          <a:prstGeom prst="rect">
            <a:avLst/>
          </a:prstGeom>
          <a:noFill/>
          <a:ln>
            <a:noFill/>
          </a:ln>
        </p:spPr>
      </p:pic>
      <p:sp>
        <p:nvSpPr>
          <p:cNvPr id="243" name="Shape 2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
        <p:nvSpPr>
          <p:cNvPr id="244" name="Shape 244"/>
          <p:cNvSpPr txBox="1"/>
          <p:nvPr/>
        </p:nvSpPr>
        <p:spPr>
          <a:xfrm>
            <a:off x="5166450" y="3096700"/>
            <a:ext cx="2709600" cy="44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a:t>Lambda functions - thousands of workers/threads</a:t>
            </a:r>
            <a:endParaRPr/>
          </a:p>
        </p:txBody>
      </p:sp>
      <p:cxnSp>
        <p:nvCxnSpPr>
          <p:cNvPr id="245" name="Shape 245"/>
          <p:cNvCxnSpPr>
            <a:stCxn id="244" idx="1"/>
          </p:cNvCxnSpPr>
          <p:nvPr/>
        </p:nvCxnSpPr>
        <p:spPr>
          <a:xfrm flipH="1">
            <a:off x="4630650" y="3318700"/>
            <a:ext cx="535800" cy="30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Ideas/Background: Video Encoding</a:t>
            </a:r>
            <a:r>
              <a:rPr lang="zh-CN"/>
              <a:t> </a:t>
            </a:r>
            <a:endParaRPr/>
          </a:p>
        </p:txBody>
      </p:sp>
      <p:sp>
        <p:nvSpPr>
          <p:cNvPr id="251" name="Shape 2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zh-CN"/>
              <a:t>Existing Video Encoding Techniques</a:t>
            </a:r>
            <a:endParaRPr/>
          </a:p>
          <a:p>
            <a:pPr indent="-317500" lvl="1" marL="914400" marR="0" rtl="0" algn="l">
              <a:lnSpc>
                <a:spcPct val="115000"/>
              </a:lnSpc>
              <a:spcBef>
                <a:spcPts val="0"/>
              </a:spcBef>
              <a:spcAft>
                <a:spcPts val="0"/>
              </a:spcAft>
              <a:buSzPts val="1400"/>
              <a:buChar char="○"/>
            </a:pPr>
            <a:r>
              <a:rPr lang="zh-CN"/>
              <a:t>Exploit temporal similarities among nearby frames.</a:t>
            </a:r>
            <a:endParaRPr/>
          </a:p>
          <a:p>
            <a:pPr indent="-317500" lvl="1" marL="914400" marR="0" rtl="0" algn="l">
              <a:lnSpc>
                <a:spcPct val="115000"/>
              </a:lnSpc>
              <a:spcBef>
                <a:spcPts val="0"/>
              </a:spcBef>
              <a:spcAft>
                <a:spcPts val="0"/>
              </a:spcAft>
              <a:buSzPts val="1400"/>
              <a:buChar char="○"/>
            </a:pPr>
            <a:r>
              <a:rPr b="1" lang="zh-CN"/>
              <a:t>Key Frame</a:t>
            </a:r>
            <a:r>
              <a:rPr lang="zh-CN"/>
              <a:t> - image which is stored entirely. (Typically first one) Need several MBs storage.</a:t>
            </a:r>
            <a:endParaRPr/>
          </a:p>
          <a:p>
            <a:pPr indent="-317500" lvl="1" marL="914400" marR="0" rtl="0" algn="l">
              <a:lnSpc>
                <a:spcPct val="115000"/>
              </a:lnSpc>
              <a:spcBef>
                <a:spcPts val="0"/>
              </a:spcBef>
              <a:spcAft>
                <a:spcPts val="0"/>
              </a:spcAft>
              <a:buSzPts val="1400"/>
              <a:buChar char="○"/>
            </a:pPr>
            <a:r>
              <a:rPr b="1" lang="zh-CN"/>
              <a:t>Interframe</a:t>
            </a:r>
            <a:r>
              <a:rPr lang="zh-CN"/>
              <a:t> - only stores the difference from the previous image. KBs of storage.</a:t>
            </a:r>
            <a:endParaRPr/>
          </a:p>
          <a:p>
            <a:pPr indent="-342900" lvl="0" marL="457200" marR="0" rtl="0" algn="l">
              <a:lnSpc>
                <a:spcPct val="115000"/>
              </a:lnSpc>
              <a:spcBef>
                <a:spcPts val="0"/>
              </a:spcBef>
              <a:spcAft>
                <a:spcPts val="0"/>
              </a:spcAft>
              <a:buSzPts val="1800"/>
              <a:buChar char="●"/>
            </a:pPr>
            <a:r>
              <a:rPr lang="zh-CN"/>
              <a:t>Serial vs Parallel</a:t>
            </a:r>
            <a:endParaRPr/>
          </a:p>
          <a:p>
            <a:pPr indent="-317500" lvl="1" marL="914400" marR="0" rtl="0" algn="l">
              <a:lnSpc>
                <a:spcPct val="115000"/>
              </a:lnSpc>
              <a:spcBef>
                <a:spcPts val="0"/>
              </a:spcBef>
              <a:spcAft>
                <a:spcPts val="0"/>
              </a:spcAft>
              <a:buSzPts val="1400"/>
              <a:buChar char="○"/>
            </a:pPr>
            <a:r>
              <a:rPr b="1" lang="zh-CN"/>
              <a:t>Serial</a:t>
            </a:r>
            <a:r>
              <a:rPr lang="zh-CN"/>
              <a:t>: Encode(Image[1:100]) = Key Frame + Interframe[2:100]</a:t>
            </a:r>
            <a:endParaRPr/>
          </a:p>
          <a:p>
            <a:pPr indent="-317500" lvl="1" marL="914400" marR="0" rtl="0" algn="l">
              <a:lnSpc>
                <a:spcPct val="115000"/>
              </a:lnSpc>
              <a:spcBef>
                <a:spcPts val="0"/>
              </a:spcBef>
              <a:spcAft>
                <a:spcPts val="0"/>
              </a:spcAft>
              <a:buSzPts val="1400"/>
              <a:buChar char="○"/>
            </a:pPr>
            <a:r>
              <a:rPr b="1" lang="zh-CN"/>
              <a:t>Parallel</a:t>
            </a:r>
            <a:r>
              <a:rPr lang="zh-CN"/>
              <a:t>: </a:t>
            </a:r>
            <a:endParaRPr/>
          </a:p>
          <a:p>
            <a:pPr indent="-317500" lvl="2" marL="1371600" marR="0" rtl="0" algn="l">
              <a:lnSpc>
                <a:spcPct val="115000"/>
              </a:lnSpc>
              <a:spcBef>
                <a:spcPts val="0"/>
              </a:spcBef>
              <a:spcAft>
                <a:spcPts val="0"/>
              </a:spcAft>
              <a:buSzPts val="1400"/>
              <a:buChar char="■"/>
            </a:pPr>
            <a:r>
              <a:rPr lang="zh-CN"/>
              <a:t>Encode(Image[1:10]) = kf1 + </a:t>
            </a:r>
            <a:r>
              <a:rPr lang="zh-CN"/>
              <a:t>Interframe[2:10]</a:t>
            </a:r>
            <a:endParaRPr/>
          </a:p>
          <a:p>
            <a:pPr indent="-317500" lvl="2" marL="1371600" rtl="0">
              <a:spcBef>
                <a:spcPts val="0"/>
              </a:spcBef>
              <a:spcAft>
                <a:spcPts val="0"/>
              </a:spcAft>
              <a:buSzPts val="1400"/>
              <a:buChar char="■"/>
            </a:pPr>
            <a:r>
              <a:rPr lang="zh-CN"/>
              <a:t>Encode(Image[11:20]) = kf11 + Interframe[12:20]</a:t>
            </a:r>
            <a:endParaRPr/>
          </a:p>
          <a:p>
            <a:pPr indent="-317500" lvl="2" marL="1371600" rtl="0">
              <a:spcBef>
                <a:spcPts val="0"/>
              </a:spcBef>
              <a:spcAft>
                <a:spcPts val="0"/>
              </a:spcAft>
              <a:buSzPts val="1400"/>
              <a:buChar char="■"/>
            </a:pPr>
            <a:r>
              <a:rPr lang="zh-CN"/>
              <a:t>…</a:t>
            </a:r>
            <a:endParaRPr/>
          </a:p>
          <a:p>
            <a:pPr indent="-317500" lvl="2" marL="1371600" rtl="0">
              <a:spcBef>
                <a:spcPts val="0"/>
              </a:spcBef>
              <a:spcAft>
                <a:spcPts val="0"/>
              </a:spcAft>
              <a:buSzPts val="1400"/>
              <a:buChar char="■"/>
            </a:pPr>
            <a:r>
              <a:rPr lang="zh-CN"/>
              <a:t>Encode(Image[91:100]) = kf91 + Interframe[92:100]</a:t>
            </a:r>
            <a:endParaRPr/>
          </a:p>
          <a:p>
            <a:pPr indent="-317500" lvl="1" marL="914400" rtl="0">
              <a:spcBef>
                <a:spcPts val="0"/>
              </a:spcBef>
              <a:spcAft>
                <a:spcPts val="0"/>
              </a:spcAft>
              <a:buSzPts val="1400"/>
              <a:buChar char="○"/>
            </a:pPr>
            <a:r>
              <a:rPr lang="zh-CN"/>
              <a:t>More key frames =&gt; worse compression efficiency =&gt; high latency.</a:t>
            </a:r>
            <a:endParaRPr/>
          </a:p>
        </p:txBody>
      </p:sp>
      <p:sp>
        <p:nvSpPr>
          <p:cNvPr id="252" name="Shape 2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 ExCamera’s Video Encoder &amp; Decoder</a:t>
            </a:r>
            <a:endParaRPr/>
          </a:p>
        </p:txBody>
      </p:sp>
      <p:sp>
        <p:nvSpPr>
          <p:cNvPr id="258" name="Shape 2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zh-CN"/>
              <a:t>Mid-stream encoding needs access to intermediate computations.</a:t>
            </a:r>
            <a:endParaRPr/>
          </a:p>
          <a:p>
            <a:pPr indent="-342900" lvl="0" marL="457200" marR="0" rtl="0" algn="l">
              <a:lnSpc>
                <a:spcPct val="115000"/>
              </a:lnSpc>
              <a:spcBef>
                <a:spcPts val="0"/>
              </a:spcBef>
              <a:spcAft>
                <a:spcPts val="0"/>
              </a:spcAft>
              <a:buSzPts val="1800"/>
              <a:buChar char="●"/>
            </a:pPr>
            <a:r>
              <a:rPr lang="zh-CN"/>
              <a:t>Formulate this information using state (in Automaton).</a:t>
            </a:r>
            <a:endParaRPr/>
          </a:p>
          <a:p>
            <a:pPr indent="-342900" lvl="0" marL="457200" marR="0" rtl="0" algn="l">
              <a:lnSpc>
                <a:spcPct val="115000"/>
              </a:lnSpc>
              <a:spcBef>
                <a:spcPts val="0"/>
              </a:spcBef>
              <a:spcAft>
                <a:spcPts val="0"/>
              </a:spcAft>
              <a:buSzPts val="1800"/>
              <a:buChar char="●"/>
            </a:pPr>
            <a:r>
              <a:rPr lang="zh-CN"/>
              <a:t>Need to import/export state information explicitly.</a:t>
            </a:r>
            <a:endParaRPr/>
          </a:p>
          <a:p>
            <a:pPr indent="-342900" lvl="0" marL="457200" rtl="0">
              <a:spcBef>
                <a:spcPts val="0"/>
              </a:spcBef>
              <a:spcAft>
                <a:spcPts val="0"/>
              </a:spcAft>
              <a:buSzPts val="1800"/>
              <a:buChar char="●"/>
            </a:pPr>
            <a:r>
              <a:rPr lang="zh-CN" sz="1400"/>
              <a:t> </a:t>
            </a:r>
            <a:r>
              <a:rPr lang="zh-CN"/>
              <a:t>state = (prob_model, references[3])</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zh-CN"/>
              <a:t>Ref: </a:t>
            </a:r>
            <a:r>
              <a:rPr lang="zh-CN" sz="1400">
                <a:solidFill>
                  <a:schemeClr val="hlink"/>
                </a:solidFill>
                <a:uFill>
                  <a:noFill/>
                </a:uFill>
                <a:hlinkClick r:id="rId3"/>
              </a:rPr>
              <a:t>http://www.cs.utexas.edu/~swadhin/reading_group/slides/exCamera.pdf</a:t>
            </a:r>
            <a:r>
              <a:rPr lang="zh-CN" sz="1400"/>
              <a:t> p24</a:t>
            </a:r>
            <a:endParaRPr/>
          </a:p>
        </p:txBody>
      </p:sp>
      <p:pic>
        <p:nvPicPr>
          <p:cNvPr id="259" name="Shape 259"/>
          <p:cNvPicPr preferRelativeResize="0"/>
          <p:nvPr/>
        </p:nvPicPr>
        <p:blipFill>
          <a:blip r:embed="rId4">
            <a:alphaModFix/>
          </a:blip>
          <a:stretch>
            <a:fillRect/>
          </a:stretch>
        </p:blipFill>
        <p:spPr>
          <a:xfrm>
            <a:off x="489300" y="2533150"/>
            <a:ext cx="8165425" cy="2112625"/>
          </a:xfrm>
          <a:prstGeom prst="rect">
            <a:avLst/>
          </a:prstGeom>
          <a:noFill/>
          <a:ln>
            <a:noFill/>
          </a:ln>
        </p:spPr>
      </p:pic>
      <p:sp>
        <p:nvSpPr>
          <p:cNvPr id="260" name="Shape 2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 Explicit State-Passing Style </a:t>
            </a:r>
            <a:endParaRPr/>
          </a:p>
        </p:txBody>
      </p:sp>
      <p:sp>
        <p:nvSpPr>
          <p:cNvPr id="266" name="Shape 2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zh-CN"/>
              <a:t>Make the state object explicit - Can be transmitted over the network, etc.</a:t>
            </a:r>
            <a:endParaRPr/>
          </a:p>
          <a:p>
            <a:pPr indent="-342900" lvl="0" marL="457200" marR="0" rtl="0" algn="l">
              <a:lnSpc>
                <a:spcPct val="115000"/>
              </a:lnSpc>
              <a:spcBef>
                <a:spcPts val="0"/>
              </a:spcBef>
              <a:spcAft>
                <a:spcPts val="0"/>
              </a:spcAft>
              <a:buSzPts val="1800"/>
              <a:buChar char="●"/>
            </a:pPr>
            <a:r>
              <a:rPr lang="zh-CN">
                <a:solidFill>
                  <a:srgbClr val="0000FF"/>
                </a:solidFill>
              </a:rPr>
              <a:t>decode</a:t>
            </a:r>
            <a:r>
              <a:rPr lang="zh-CN"/>
              <a:t>(state, compressed_frame) -&gt; (state’, image)</a:t>
            </a:r>
            <a:endParaRPr/>
          </a:p>
          <a:p>
            <a:pPr indent="-317500" lvl="1" marL="914400" rtl="0">
              <a:spcBef>
                <a:spcPts val="0"/>
              </a:spcBef>
              <a:spcAft>
                <a:spcPts val="0"/>
              </a:spcAft>
              <a:buSzPts val="1400"/>
              <a:buChar char="○"/>
            </a:pPr>
            <a:r>
              <a:rPr lang="zh-CN" sz="1800">
                <a:solidFill>
                  <a:srgbClr val="0000FF"/>
                </a:solidFill>
              </a:rPr>
              <a:t>decode</a:t>
            </a:r>
            <a:r>
              <a:rPr lang="zh-CN" sz="1800"/>
              <a:t>(*, key_frame) -&gt; (state’, image)</a:t>
            </a:r>
            <a:endParaRPr sz="1800"/>
          </a:p>
          <a:p>
            <a:pPr indent="-342900" lvl="0" marL="457200" marR="0" rtl="0" algn="l">
              <a:lnSpc>
                <a:spcPct val="115000"/>
              </a:lnSpc>
              <a:spcBef>
                <a:spcPts val="0"/>
              </a:spcBef>
              <a:spcAft>
                <a:spcPts val="0"/>
              </a:spcAft>
              <a:buSzPts val="1800"/>
              <a:buChar char="●"/>
            </a:pPr>
            <a:r>
              <a:rPr lang="zh-CN">
                <a:solidFill>
                  <a:srgbClr val="0000FF"/>
                </a:solidFill>
              </a:rPr>
              <a:t>encode-given-state</a:t>
            </a:r>
            <a:r>
              <a:rPr lang="zh-CN"/>
              <a:t>(state, image, </a:t>
            </a:r>
            <a:r>
              <a:rPr i="1" lang="zh-CN"/>
              <a:t>quality</a:t>
            </a:r>
            <a:r>
              <a:rPr lang="zh-CN"/>
              <a:t>) -&gt; interframe</a:t>
            </a:r>
            <a:endParaRPr/>
          </a:p>
          <a:p>
            <a:pPr indent="-317500" lvl="1" marL="914400" marR="0" rtl="0" algn="l">
              <a:lnSpc>
                <a:spcPct val="115000"/>
              </a:lnSpc>
              <a:spcBef>
                <a:spcPts val="0"/>
              </a:spcBef>
              <a:spcAft>
                <a:spcPts val="0"/>
              </a:spcAft>
              <a:buSzPts val="1400"/>
              <a:buChar char="○"/>
            </a:pPr>
            <a:r>
              <a:rPr lang="zh-CN"/>
              <a:t>Can encode given an external state. Key frame can be replaced with interframe (chunk i-1).</a:t>
            </a:r>
            <a:endParaRPr/>
          </a:p>
          <a:p>
            <a:pPr indent="-317500" lvl="1" marL="914400" marR="0" rtl="0" algn="l">
              <a:lnSpc>
                <a:spcPct val="115000"/>
              </a:lnSpc>
              <a:spcBef>
                <a:spcPts val="0"/>
              </a:spcBef>
              <a:spcAft>
                <a:spcPts val="0"/>
              </a:spcAft>
              <a:buSzPts val="1400"/>
              <a:buChar char="○"/>
            </a:pPr>
            <a:r>
              <a:rPr lang="zh-CN"/>
              <a:t>Not as good as Google’s vpxenc</a:t>
            </a:r>
            <a:endParaRPr/>
          </a:p>
          <a:p>
            <a:pPr indent="-342900" lvl="0" marL="457200" marR="0" rtl="0" algn="l">
              <a:lnSpc>
                <a:spcPct val="115000"/>
              </a:lnSpc>
              <a:spcBef>
                <a:spcPts val="0"/>
              </a:spcBef>
              <a:spcAft>
                <a:spcPts val="0"/>
              </a:spcAft>
              <a:buSzPts val="1800"/>
              <a:buChar char="●"/>
            </a:pPr>
            <a:r>
              <a:rPr lang="zh-CN">
                <a:solidFill>
                  <a:srgbClr val="0000FF"/>
                </a:solidFill>
              </a:rPr>
              <a:t>rebase</a:t>
            </a:r>
            <a:r>
              <a:rPr lang="zh-CN"/>
              <a:t>(state, image, interframe) -&gt; interframe’</a:t>
            </a:r>
            <a:endParaRPr/>
          </a:p>
          <a:p>
            <a:pPr indent="-317500" lvl="1" marL="914400" marR="0" rtl="0" algn="l">
              <a:lnSpc>
                <a:spcPct val="115000"/>
              </a:lnSpc>
              <a:spcBef>
                <a:spcPts val="0"/>
              </a:spcBef>
              <a:spcAft>
                <a:spcPts val="0"/>
              </a:spcAft>
              <a:buSzPts val="1400"/>
              <a:buChar char="○"/>
            </a:pPr>
            <a:r>
              <a:rPr lang="zh-CN"/>
              <a:t>Transform already compressed frames to a different one based on another state.</a:t>
            </a:r>
            <a:endParaRPr/>
          </a:p>
          <a:p>
            <a:pPr indent="-317500" lvl="1" marL="914400" marR="0" rtl="0" algn="l">
              <a:lnSpc>
                <a:spcPct val="115000"/>
              </a:lnSpc>
              <a:spcBef>
                <a:spcPts val="0"/>
              </a:spcBef>
              <a:spcAft>
                <a:spcPts val="0"/>
              </a:spcAft>
              <a:buSzPts val="1400"/>
              <a:buChar char="○"/>
            </a:pPr>
            <a:r>
              <a:rPr lang="zh-CN"/>
              <a:t>No need to redo the slow part. (Better than encode from scratch)</a:t>
            </a:r>
            <a:endParaRPr/>
          </a:p>
          <a:p>
            <a:pPr indent="-317500" lvl="1" marL="914400" marR="0" rtl="0" algn="l">
              <a:lnSpc>
                <a:spcPct val="115000"/>
              </a:lnSpc>
              <a:spcBef>
                <a:spcPts val="0"/>
              </a:spcBef>
              <a:spcAft>
                <a:spcPts val="0"/>
              </a:spcAft>
              <a:buSzPts val="1400"/>
              <a:buChar char="○"/>
            </a:pPr>
            <a:r>
              <a:rPr lang="zh-CN"/>
              <a:t>Can work with encode to stitich chunks of compressed videos together. (Serial Work)</a:t>
            </a:r>
            <a:endParaRPr/>
          </a:p>
        </p:txBody>
      </p:sp>
      <p:sp>
        <p:nvSpPr>
          <p:cNvPr id="267" name="Shape 2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Core Ideas: Parallel-Serial Algorithm ExCamera[N,x] </a:t>
            </a:r>
            <a:endParaRPr/>
          </a:p>
        </p:txBody>
      </p:sp>
      <p:sp>
        <p:nvSpPr>
          <p:cNvPr id="273" name="Shape 2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lang="zh-CN"/>
              <a:t>Each threads downloads an N-image chunk of raw video. (11MBs per image for 4K resolution)</a:t>
            </a:r>
            <a:endParaRPr/>
          </a:p>
          <a:p>
            <a:pPr indent="-342900" lvl="0" marL="457200" marR="0" rtl="0" algn="l">
              <a:lnSpc>
                <a:spcPct val="115000"/>
              </a:lnSpc>
              <a:spcBef>
                <a:spcPts val="0"/>
              </a:spcBef>
              <a:spcAft>
                <a:spcPts val="0"/>
              </a:spcAft>
              <a:buClr>
                <a:schemeClr val="dk2"/>
              </a:buClr>
              <a:buSzPts val="1800"/>
              <a:buFont typeface="Arial"/>
              <a:buAutoNum type="arabicPeriod"/>
            </a:pPr>
            <a:r>
              <a:rPr lang="zh-CN"/>
              <a:t>Each threads run encoder(vpxenc) =&gt; 1 Key Frame + N-1 Interframes. </a:t>
            </a:r>
            <a:endParaRPr/>
          </a:p>
          <a:p>
            <a:pPr indent="-342900" lvl="0" marL="457200" marR="0" rtl="0" algn="l">
              <a:lnSpc>
                <a:spcPct val="115000"/>
              </a:lnSpc>
              <a:spcBef>
                <a:spcPts val="0"/>
              </a:spcBef>
              <a:spcAft>
                <a:spcPts val="0"/>
              </a:spcAft>
              <a:buSzPts val="1800"/>
              <a:buAutoNum type="arabicPeriod"/>
            </a:pPr>
            <a:r>
              <a:rPr lang="zh-CN"/>
              <a:t>Each threads run </a:t>
            </a:r>
            <a:r>
              <a:rPr lang="zh-CN">
                <a:solidFill>
                  <a:srgbClr val="0000FF"/>
                </a:solidFill>
              </a:rPr>
              <a:t>decode </a:t>
            </a:r>
            <a:r>
              <a:rPr lang="zh-CN">
                <a:solidFill>
                  <a:srgbClr val="666666"/>
                </a:solidFill>
              </a:rPr>
              <a:t>N times to find final state and send to next thread.</a:t>
            </a:r>
            <a:endParaRPr>
              <a:solidFill>
                <a:srgbClr val="666666"/>
              </a:solidFill>
            </a:endParaRPr>
          </a:p>
          <a:p>
            <a:pPr indent="-342900" lvl="0" marL="457200" marR="0" rtl="0" algn="l">
              <a:lnSpc>
                <a:spcPct val="115000"/>
              </a:lnSpc>
              <a:spcBef>
                <a:spcPts val="0"/>
              </a:spcBef>
              <a:spcAft>
                <a:spcPts val="0"/>
              </a:spcAft>
              <a:buClr>
                <a:srgbClr val="666666"/>
              </a:buClr>
              <a:buSzPts val="1800"/>
              <a:buAutoNum type="arabicPeriod"/>
            </a:pPr>
            <a:r>
              <a:rPr lang="zh-CN">
                <a:solidFill>
                  <a:srgbClr val="666666"/>
                </a:solidFill>
              </a:rPr>
              <a:t>2...X threads run </a:t>
            </a:r>
            <a:r>
              <a:rPr lang="zh-CN">
                <a:solidFill>
                  <a:srgbClr val="0000FF"/>
                </a:solidFill>
              </a:rPr>
              <a:t>encode-given-state </a:t>
            </a:r>
            <a:r>
              <a:rPr lang="zh-CN">
                <a:solidFill>
                  <a:srgbClr val="666666"/>
                </a:solidFill>
              </a:rPr>
              <a:t>to encode first image as interframe.</a:t>
            </a:r>
            <a:endParaRPr>
              <a:solidFill>
                <a:srgbClr val="666666"/>
              </a:solidFill>
            </a:endParaRPr>
          </a:p>
          <a:p>
            <a:pPr indent="-317500" lvl="1" marL="914400" marR="0" rtl="0" algn="l">
              <a:lnSpc>
                <a:spcPct val="115000"/>
              </a:lnSpc>
              <a:spcBef>
                <a:spcPts val="0"/>
              </a:spcBef>
              <a:spcAft>
                <a:spcPts val="0"/>
              </a:spcAft>
              <a:buClr>
                <a:srgbClr val="666666"/>
              </a:buClr>
              <a:buSzPts val="1400"/>
              <a:buChar char="○"/>
            </a:pPr>
            <a:r>
              <a:rPr lang="zh-CN">
                <a:solidFill>
                  <a:srgbClr val="666666"/>
                </a:solidFill>
              </a:rPr>
              <a:t>First thread already finishes and uploads videos.</a:t>
            </a:r>
            <a:endParaRPr>
              <a:solidFill>
                <a:srgbClr val="666666"/>
              </a:solidFill>
            </a:endParaRPr>
          </a:p>
          <a:p>
            <a:pPr indent="-317500" lvl="1" marL="914400" marR="0" rtl="0" algn="l">
              <a:lnSpc>
                <a:spcPct val="115000"/>
              </a:lnSpc>
              <a:spcBef>
                <a:spcPts val="0"/>
              </a:spcBef>
              <a:spcAft>
                <a:spcPts val="0"/>
              </a:spcAft>
              <a:buClr>
                <a:srgbClr val="666666"/>
              </a:buClr>
              <a:buSzPts val="1400"/>
              <a:buChar char="○"/>
            </a:pPr>
            <a:r>
              <a:rPr lang="zh-CN">
                <a:solidFill>
                  <a:srgbClr val="666666"/>
                </a:solidFill>
              </a:rPr>
              <a:t>Key frames from 2nd threads are thrown away.</a:t>
            </a:r>
            <a:endParaRPr>
              <a:solidFill>
                <a:srgbClr val="666666"/>
              </a:solidFill>
            </a:endParaRPr>
          </a:p>
          <a:p>
            <a:pPr indent="-342900" lvl="0" marL="457200" marR="0" rtl="0" algn="l">
              <a:lnSpc>
                <a:spcPct val="115000"/>
              </a:lnSpc>
              <a:spcBef>
                <a:spcPts val="0"/>
              </a:spcBef>
              <a:spcAft>
                <a:spcPts val="0"/>
              </a:spcAft>
              <a:buClr>
                <a:srgbClr val="666666"/>
              </a:buClr>
              <a:buSzPts val="1800"/>
              <a:buAutoNum type="arabicPeriod"/>
            </a:pPr>
            <a:r>
              <a:rPr lang="zh-CN">
                <a:solidFill>
                  <a:srgbClr val="666666"/>
                </a:solidFill>
              </a:rPr>
              <a:t>2...X threads run </a:t>
            </a:r>
            <a:r>
              <a:rPr lang="zh-CN">
                <a:solidFill>
                  <a:srgbClr val="0000FF"/>
                </a:solidFill>
              </a:rPr>
              <a:t>rebase </a:t>
            </a:r>
            <a:r>
              <a:rPr lang="zh-CN">
                <a:solidFill>
                  <a:srgbClr val="666666"/>
                </a:solidFill>
              </a:rPr>
              <a:t>serially to rewrite interframes 2...N in each thread.</a:t>
            </a:r>
            <a:endParaRPr>
              <a:solidFill>
                <a:srgbClr val="666666"/>
              </a:solidFill>
            </a:endParaRPr>
          </a:p>
          <a:p>
            <a:pPr indent="-317500" lvl="1" marL="914400" marR="0" rtl="0" algn="l">
              <a:lnSpc>
                <a:spcPct val="115000"/>
              </a:lnSpc>
              <a:spcBef>
                <a:spcPts val="0"/>
              </a:spcBef>
              <a:spcAft>
                <a:spcPts val="0"/>
              </a:spcAft>
              <a:buClr>
                <a:srgbClr val="666666"/>
              </a:buClr>
              <a:buSzPts val="1400"/>
              <a:buChar char="○"/>
            </a:pPr>
            <a:r>
              <a:rPr lang="zh-CN">
                <a:solidFill>
                  <a:srgbClr val="666666"/>
                </a:solidFill>
              </a:rPr>
              <a:t>Rebase can be done quickly so serial run is fine.</a:t>
            </a:r>
            <a:endParaRPr>
              <a:solidFill>
                <a:srgbClr val="666666"/>
              </a:solidFill>
            </a:endParaRPr>
          </a:p>
          <a:p>
            <a:pPr indent="0" lvl="0" marL="0" marR="0" rtl="0" algn="l">
              <a:lnSpc>
                <a:spcPct val="115000"/>
              </a:lnSpc>
              <a:spcBef>
                <a:spcPts val="1600"/>
              </a:spcBef>
              <a:spcAft>
                <a:spcPts val="0"/>
              </a:spcAft>
              <a:buNone/>
            </a:pPr>
            <a:r>
              <a:t/>
            </a:r>
            <a:endParaRPr>
              <a:solidFill>
                <a:srgbClr val="666666"/>
              </a:solidFill>
            </a:endParaRPr>
          </a:p>
          <a:p>
            <a:pPr indent="0" lvl="0" marL="0" marR="0" rtl="0" algn="l">
              <a:lnSpc>
                <a:spcPct val="115000"/>
              </a:lnSpc>
              <a:spcBef>
                <a:spcPts val="1600"/>
              </a:spcBef>
              <a:spcAft>
                <a:spcPts val="1600"/>
              </a:spcAft>
              <a:buNone/>
            </a:pPr>
            <a:r>
              <a:t/>
            </a:r>
            <a:endParaRPr>
              <a:solidFill>
                <a:srgbClr val="666666"/>
              </a:solidFill>
            </a:endParaRPr>
          </a:p>
        </p:txBody>
      </p:sp>
      <p:sp>
        <p:nvSpPr>
          <p:cNvPr id="274" name="Shape 2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Motivation (1)</a:t>
            </a:r>
            <a:endParaRPr/>
          </a:p>
        </p:txBody>
      </p:sp>
      <p:sp>
        <p:nvSpPr>
          <p:cNvPr id="69" name="Shape 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Video Cameras are pervasive (surveillance, business intelligence, traffic control and crime prevention)</a:t>
            </a:r>
            <a:endParaRPr/>
          </a:p>
          <a:p>
            <a:pPr indent="-342900" lvl="0" marL="457200" rtl="0">
              <a:spcBef>
                <a:spcPts val="0"/>
              </a:spcBef>
              <a:spcAft>
                <a:spcPts val="0"/>
              </a:spcAft>
              <a:buSzPts val="1800"/>
              <a:buChar char="●"/>
            </a:pPr>
            <a:r>
              <a:rPr lang="zh-CN"/>
              <a:t>Video analytics can have very high resource demands (the best tracker processes only 1 frame/sec on an 8- core machine, DNN  requires 30GFlops to process a single frame)</a:t>
            </a:r>
            <a:endParaRPr/>
          </a:p>
          <a:p>
            <a:pPr indent="0" lvl="0" marL="0">
              <a:spcBef>
                <a:spcPts val="1600"/>
              </a:spcBef>
              <a:spcAft>
                <a:spcPts val="0"/>
              </a:spcAft>
              <a:buNone/>
            </a:pPr>
            <a:r>
              <a:rPr lang="zh-CN"/>
              <a:t>Resource Management is Important.</a:t>
            </a:r>
            <a:endParaRPr/>
          </a:p>
          <a:p>
            <a:pPr indent="-342900" lvl="0" marL="457200" rtl="0">
              <a:spcBef>
                <a:spcPts val="1600"/>
              </a:spcBef>
              <a:spcAft>
                <a:spcPts val="0"/>
              </a:spcAft>
              <a:buSzPts val="1800"/>
              <a:buChar char="●"/>
            </a:pPr>
            <a:r>
              <a:rPr lang="zh-CN"/>
              <a:t>Resource-quality trade-off with multi-dimensional configurations</a:t>
            </a:r>
            <a:endParaRPr/>
          </a:p>
          <a:p>
            <a:pPr indent="-342900" lvl="0" marL="457200" rtl="0">
              <a:spcBef>
                <a:spcPts val="0"/>
              </a:spcBef>
              <a:spcAft>
                <a:spcPts val="0"/>
              </a:spcAft>
              <a:buSzPts val="1800"/>
              <a:buChar char="●"/>
            </a:pPr>
            <a:r>
              <a:rPr lang="zh-CN"/>
              <a:t>Variety in quality and lag goals</a:t>
            </a:r>
            <a:endParaRPr/>
          </a:p>
          <a:p>
            <a:pPr indent="0" lvl="0" marL="0" rtl="0">
              <a:spcBef>
                <a:spcPts val="1600"/>
              </a:spcBef>
              <a:spcAft>
                <a:spcPts val="1600"/>
              </a:spcAft>
              <a:buNone/>
            </a:pPr>
            <a:r>
              <a:t/>
            </a:r>
            <a:endParaRPr/>
          </a:p>
        </p:txBody>
      </p:sp>
      <p:sp>
        <p:nvSpPr>
          <p:cNvPr id="70" name="Shape 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Microbenchmark</a:t>
            </a:r>
            <a:endParaRPr/>
          </a:p>
        </p:txBody>
      </p:sp>
      <p:sp>
        <p:nvSpPr>
          <p:cNvPr id="280" name="Shape 28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Clr>
                <a:schemeClr val="dk1"/>
              </a:buClr>
              <a:buSzPts val="1100"/>
              <a:buFont typeface="Arial"/>
              <a:buNone/>
            </a:pPr>
            <a:r>
              <a:rPr lang="zh-CN"/>
              <a:t>Ref: </a:t>
            </a:r>
            <a:r>
              <a:rPr lang="zh-CN" sz="1400"/>
              <a:t>https://www.usenix.org/system/files/conference/nsdi17/nsdi17-fouladi.pdf</a:t>
            </a:r>
            <a:endParaRPr/>
          </a:p>
        </p:txBody>
      </p:sp>
      <p:pic>
        <p:nvPicPr>
          <p:cNvPr id="281" name="Shape 281"/>
          <p:cNvPicPr preferRelativeResize="0"/>
          <p:nvPr/>
        </p:nvPicPr>
        <p:blipFill>
          <a:blip r:embed="rId3">
            <a:alphaModFix/>
          </a:blip>
          <a:stretch>
            <a:fillRect/>
          </a:stretch>
        </p:blipFill>
        <p:spPr>
          <a:xfrm>
            <a:off x="415227" y="963150"/>
            <a:ext cx="4405501" cy="3860775"/>
          </a:xfrm>
          <a:prstGeom prst="rect">
            <a:avLst/>
          </a:prstGeom>
          <a:noFill/>
          <a:ln>
            <a:noFill/>
          </a:ln>
        </p:spPr>
      </p:pic>
      <p:sp>
        <p:nvSpPr>
          <p:cNvPr id="282" name="Shape 2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
        <p:nvSpPr>
          <p:cNvPr id="283" name="Shape 283"/>
          <p:cNvSpPr txBox="1"/>
          <p:nvPr/>
        </p:nvSpPr>
        <p:spPr>
          <a:xfrm>
            <a:off x="5151150" y="3487075"/>
            <a:ext cx="1890600" cy="321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sz="1000"/>
              <a:t>encode-given-state takes longer than vpxenc’s encode</a:t>
            </a:r>
            <a:endParaRPr sz="1000"/>
          </a:p>
        </p:txBody>
      </p:sp>
      <p:cxnSp>
        <p:nvCxnSpPr>
          <p:cNvPr id="284" name="Shape 284"/>
          <p:cNvCxnSpPr>
            <a:stCxn id="283" idx="1"/>
          </p:cNvCxnSpPr>
          <p:nvPr/>
        </p:nvCxnSpPr>
        <p:spPr>
          <a:xfrm rot="10800000">
            <a:off x="2495250" y="2591425"/>
            <a:ext cx="2655900" cy="105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Methods &amp; </a:t>
            </a:r>
            <a:r>
              <a:rPr lang="zh-CN"/>
              <a:t>Metrics</a:t>
            </a:r>
            <a:endParaRPr/>
          </a:p>
        </p:txBody>
      </p:sp>
      <p:sp>
        <p:nvSpPr>
          <p:cNvPr id="290" name="Shape 290"/>
          <p:cNvSpPr txBox="1"/>
          <p:nvPr>
            <p:ph idx="1" type="body"/>
          </p:nvPr>
        </p:nvSpPr>
        <p:spPr>
          <a:xfrm>
            <a:off x="311700" y="10687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zh-CN"/>
              <a:t>Task: 4K movies of 15-minute animated “Sintel” and 12-minute “Tear of Steel”.</a:t>
            </a:r>
            <a:endParaRPr/>
          </a:p>
          <a:p>
            <a:pPr indent="0" lvl="0" marL="0" marR="0" rtl="0" algn="l">
              <a:lnSpc>
                <a:spcPct val="115000"/>
              </a:lnSpc>
              <a:spcBef>
                <a:spcPts val="1600"/>
              </a:spcBef>
              <a:spcAft>
                <a:spcPts val="0"/>
              </a:spcAft>
              <a:buNone/>
            </a:pPr>
            <a:r>
              <a:rPr lang="zh-CN"/>
              <a:t>Baselines: vpx(single-threaded), vpx(multi-threaded)</a:t>
            </a:r>
            <a:endParaRPr/>
          </a:p>
          <a:p>
            <a:pPr indent="0" lvl="0" marL="0" marR="0" rtl="0" algn="l">
              <a:lnSpc>
                <a:spcPct val="115000"/>
              </a:lnSpc>
              <a:spcBef>
                <a:spcPts val="1600"/>
              </a:spcBef>
              <a:spcAft>
                <a:spcPts val="0"/>
              </a:spcAft>
              <a:buNone/>
            </a:pPr>
            <a:r>
              <a:rPr lang="zh-CN"/>
              <a:t>Metrics:</a:t>
            </a:r>
            <a:endParaRPr/>
          </a:p>
          <a:p>
            <a:pPr indent="-342900" lvl="0" marL="457200" marR="0" rtl="0" algn="l">
              <a:lnSpc>
                <a:spcPct val="115000"/>
              </a:lnSpc>
              <a:spcBef>
                <a:spcPts val="1600"/>
              </a:spcBef>
              <a:spcAft>
                <a:spcPts val="0"/>
              </a:spcAft>
              <a:buSzPts val="1800"/>
              <a:buAutoNum type="arabicPeriod"/>
            </a:pPr>
            <a:r>
              <a:rPr lang="zh-CN"/>
              <a:t>Latency: Time-to-completion</a:t>
            </a:r>
            <a:endParaRPr/>
          </a:p>
          <a:p>
            <a:pPr indent="-342900" lvl="0" marL="457200" marR="0" rtl="0" algn="l">
              <a:lnSpc>
                <a:spcPct val="115000"/>
              </a:lnSpc>
              <a:spcBef>
                <a:spcPts val="0"/>
              </a:spcBef>
              <a:spcAft>
                <a:spcPts val="0"/>
              </a:spcAft>
              <a:buSzPts val="1800"/>
              <a:buAutoNum type="arabicPeriod"/>
            </a:pPr>
            <a:r>
              <a:rPr lang="zh-CN"/>
              <a:t>Bitrate: Compressed size / duration</a:t>
            </a:r>
            <a:endParaRPr/>
          </a:p>
          <a:p>
            <a:pPr indent="-342900" lvl="0" marL="457200" marR="0" rtl="0" algn="l">
              <a:lnSpc>
                <a:spcPct val="115000"/>
              </a:lnSpc>
              <a:spcBef>
                <a:spcPts val="0"/>
              </a:spcBef>
              <a:spcAft>
                <a:spcPts val="0"/>
              </a:spcAft>
              <a:buSzPts val="1800"/>
              <a:buAutoNum type="arabicPeriod"/>
            </a:pPr>
            <a:r>
              <a:rPr lang="zh-CN"/>
              <a:t>Quality: structural similarity (SSIM)</a:t>
            </a:r>
            <a:endParaRPr/>
          </a:p>
          <a:p>
            <a:pPr indent="-342900" lvl="0" marL="457200" marR="0" rtl="0" algn="l">
              <a:lnSpc>
                <a:spcPct val="115000"/>
              </a:lnSpc>
              <a:spcBef>
                <a:spcPts val="0"/>
              </a:spcBef>
              <a:spcAft>
                <a:spcPts val="0"/>
              </a:spcAft>
              <a:buSzPts val="1800"/>
              <a:buAutoNum type="arabicPeriod"/>
            </a:pPr>
            <a:r>
              <a:rPr lang="zh-CN"/>
              <a:t>Cost: $5.4 to encode 15-minute “Sintel”</a:t>
            </a:r>
            <a:endParaRPr/>
          </a:p>
          <a:p>
            <a:pPr indent="0" lvl="0" marL="0" marR="0" rtl="0" algn="l">
              <a:lnSpc>
                <a:spcPct val="115000"/>
              </a:lnSpc>
              <a:spcBef>
                <a:spcPts val="1600"/>
              </a:spcBef>
              <a:spcAft>
                <a:spcPts val="0"/>
              </a:spcAft>
              <a:buNone/>
            </a:pPr>
            <a:r>
              <a:t/>
            </a:r>
            <a:endParaRPr/>
          </a:p>
          <a:p>
            <a:pPr indent="0" lvl="0" marL="0" rtl="0">
              <a:spcBef>
                <a:spcPts val="1600"/>
              </a:spcBef>
              <a:spcAft>
                <a:spcPts val="0"/>
              </a:spcAft>
              <a:buNone/>
            </a:pPr>
            <a:r>
              <a:t/>
            </a:r>
            <a:endParaRPr/>
          </a:p>
          <a:p>
            <a:pPr indent="0" lvl="0" marL="0" marR="0" rtl="0" algn="l">
              <a:lnSpc>
                <a:spcPct val="115000"/>
              </a:lnSpc>
              <a:spcBef>
                <a:spcPts val="1600"/>
              </a:spcBef>
              <a:spcAft>
                <a:spcPts val="1600"/>
              </a:spcAft>
              <a:buNone/>
            </a:pPr>
            <a:r>
              <a:t/>
            </a:r>
            <a:endParaRPr/>
          </a:p>
        </p:txBody>
      </p:sp>
      <p:sp>
        <p:nvSpPr>
          <p:cNvPr id="291" name="Shape 2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Results</a:t>
            </a:r>
            <a:r>
              <a:rPr lang="zh-CN"/>
              <a:t> </a:t>
            </a:r>
            <a:endParaRPr/>
          </a:p>
        </p:txBody>
      </p:sp>
      <p:sp>
        <p:nvSpPr>
          <p:cNvPr id="297" name="Shape 2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rtl="0">
              <a:spcBef>
                <a:spcPts val="1600"/>
              </a:spcBef>
              <a:spcAft>
                <a:spcPts val="1600"/>
              </a:spcAft>
              <a:buNone/>
            </a:pPr>
            <a:r>
              <a:rPr lang="zh-CN"/>
              <a:t>Ref: </a:t>
            </a:r>
            <a:r>
              <a:rPr lang="zh-CN" sz="1400"/>
              <a:t>https://www.usenix.org/system/files/conference/nsdi17/nsdi17-fouladi.pdf</a:t>
            </a:r>
            <a:endParaRPr/>
          </a:p>
        </p:txBody>
      </p:sp>
      <p:pic>
        <p:nvPicPr>
          <p:cNvPr id="298" name="Shape 298"/>
          <p:cNvPicPr preferRelativeResize="0"/>
          <p:nvPr/>
        </p:nvPicPr>
        <p:blipFill>
          <a:blip r:embed="rId3">
            <a:alphaModFix/>
          </a:blip>
          <a:stretch>
            <a:fillRect/>
          </a:stretch>
        </p:blipFill>
        <p:spPr>
          <a:xfrm>
            <a:off x="426150" y="949250"/>
            <a:ext cx="7574559" cy="3920326"/>
          </a:xfrm>
          <a:prstGeom prst="rect">
            <a:avLst/>
          </a:prstGeom>
          <a:noFill/>
          <a:ln>
            <a:noFill/>
          </a:ln>
        </p:spPr>
      </p:pic>
      <p:sp>
        <p:nvSpPr>
          <p:cNvPr id="299" name="Shape 2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
        <p:nvSpPr>
          <p:cNvPr id="300" name="Shape 300"/>
          <p:cNvSpPr txBox="1"/>
          <p:nvPr/>
        </p:nvSpPr>
        <p:spPr>
          <a:xfrm>
            <a:off x="1063925" y="1068400"/>
            <a:ext cx="1461900" cy="29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sz="1000"/>
              <a:t>ExCamera[6,16] performs within 2% of the same quality to bitrate compared to vpx(multi)</a:t>
            </a:r>
            <a:endParaRPr sz="1000"/>
          </a:p>
        </p:txBody>
      </p:sp>
      <p:sp>
        <p:nvSpPr>
          <p:cNvPr id="301" name="Shape 301"/>
          <p:cNvSpPr txBox="1"/>
          <p:nvPr/>
        </p:nvSpPr>
        <p:spPr>
          <a:xfrm>
            <a:off x="4890925" y="1236775"/>
            <a:ext cx="1392900" cy="43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sz="1000"/>
              <a:t>9% on live-action movie</a:t>
            </a:r>
            <a:endParaRPr sz="1000"/>
          </a:p>
        </p:txBody>
      </p:sp>
      <p:cxnSp>
        <p:nvCxnSpPr>
          <p:cNvPr id="302" name="Shape 302"/>
          <p:cNvCxnSpPr/>
          <p:nvPr/>
        </p:nvCxnSpPr>
        <p:spPr>
          <a:xfrm flipH="1" rot="10800000">
            <a:off x="880200" y="2078575"/>
            <a:ext cx="2526000" cy="7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Results</a:t>
            </a:r>
            <a:endParaRPr/>
          </a:p>
        </p:txBody>
      </p:sp>
      <p:sp>
        <p:nvSpPr>
          <p:cNvPr id="308" name="Shape 30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rtl="0">
              <a:spcBef>
                <a:spcPts val="1600"/>
              </a:spcBef>
              <a:spcAft>
                <a:spcPts val="1600"/>
              </a:spcAft>
              <a:buClr>
                <a:schemeClr val="dk1"/>
              </a:buClr>
              <a:buSzPts val="1100"/>
              <a:buFont typeface="Arial"/>
              <a:buNone/>
            </a:pPr>
            <a:r>
              <a:rPr lang="zh-CN"/>
              <a:t>Ref: </a:t>
            </a:r>
            <a:r>
              <a:rPr lang="zh-CN" sz="1400"/>
              <a:t>https://www.usenix.org/system/files/conference/nsdi17/nsdi17-fouladi.pdf</a:t>
            </a:r>
            <a:endParaRPr/>
          </a:p>
        </p:txBody>
      </p:sp>
      <p:pic>
        <p:nvPicPr>
          <p:cNvPr id="309" name="Shape 309"/>
          <p:cNvPicPr preferRelativeResize="0"/>
          <p:nvPr/>
        </p:nvPicPr>
        <p:blipFill>
          <a:blip r:embed="rId3">
            <a:alphaModFix/>
          </a:blip>
          <a:stretch>
            <a:fillRect/>
          </a:stretch>
        </p:blipFill>
        <p:spPr>
          <a:xfrm>
            <a:off x="448925" y="1017725"/>
            <a:ext cx="7727900" cy="3742175"/>
          </a:xfrm>
          <a:prstGeom prst="rect">
            <a:avLst/>
          </a:prstGeom>
          <a:noFill/>
          <a:ln>
            <a:noFill/>
          </a:ln>
        </p:spPr>
      </p:pic>
      <p:sp>
        <p:nvSpPr>
          <p:cNvPr id="310" name="Shape 3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
        <p:nvSpPr>
          <p:cNvPr id="311" name="Shape 311"/>
          <p:cNvSpPr txBox="1"/>
          <p:nvPr/>
        </p:nvSpPr>
        <p:spPr>
          <a:xfrm>
            <a:off x="2127825" y="1152475"/>
            <a:ext cx="2801400" cy="38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sz="1100">
                <a:solidFill>
                  <a:schemeClr val="dk1"/>
                </a:solidFill>
              </a:rPr>
              <a:t>	</a:t>
            </a:r>
            <a:r>
              <a:rPr lang="zh-CN" sz="1000">
                <a:solidFill>
                  <a:schemeClr val="dk1"/>
                </a:solidFill>
              </a:rPr>
              <a:t>60X to 300X faster than vpx(multi)</a:t>
            </a:r>
            <a:endParaRPr sz="1000">
              <a:solidFill>
                <a:schemeClr val="dk1"/>
              </a:solidFill>
            </a:endParaRPr>
          </a:p>
          <a:p>
            <a:pPr indent="0" lvl="0" marL="0">
              <a:spcBef>
                <a:spcPts val="0"/>
              </a:spcBef>
              <a:spcAft>
                <a:spcPts val="0"/>
              </a:spcAft>
              <a:buClr>
                <a:schemeClr val="dk1"/>
              </a:buClr>
              <a:buSzPts val="1100"/>
              <a:buFont typeface="Arial"/>
              <a:buNone/>
            </a:pPr>
            <a:r>
              <a:rPr lang="zh-CN" sz="1100">
                <a:solidFill>
                  <a:schemeClr val="dk1"/>
                </a:solidFill>
              </a:rPr>
              <a:t>					</a:t>
            </a:r>
            <a:endParaRPr sz="1100">
              <a:solidFill>
                <a:schemeClr val="dk1"/>
              </a:solidFill>
            </a:endParaRPr>
          </a:p>
          <a:p>
            <a:pPr indent="0" lvl="0" marL="0">
              <a:spcBef>
                <a:spcPts val="0"/>
              </a:spcBef>
              <a:spcAft>
                <a:spcPts val="0"/>
              </a:spcAft>
              <a:buClr>
                <a:schemeClr val="dk1"/>
              </a:buClr>
              <a:buSzPts val="1100"/>
              <a:buFont typeface="Arial"/>
              <a:buNone/>
            </a:pPr>
            <a:r>
              <a:rPr lang="zh-CN" sz="1100">
                <a:solidFill>
                  <a:schemeClr val="dk1"/>
                </a:solidFill>
              </a:rPr>
              <a:t>				</a:t>
            </a:r>
            <a:endParaRPr sz="1100">
              <a:solidFill>
                <a:schemeClr val="dk1"/>
              </a:solidFill>
            </a:endParaRPr>
          </a:p>
          <a:p>
            <a:pPr indent="0" lvl="0" marL="0">
              <a:spcBef>
                <a:spcPts val="0"/>
              </a:spcBef>
              <a:spcAft>
                <a:spcPts val="0"/>
              </a:spcAft>
              <a:buClr>
                <a:schemeClr val="dk1"/>
              </a:buClr>
              <a:buSzPts val="1100"/>
              <a:buFont typeface="Arial"/>
              <a:buNone/>
            </a:pPr>
            <a:r>
              <a:rPr lang="zh-CN" sz="1100">
                <a:solidFill>
                  <a:schemeClr val="dk1"/>
                </a:solidFill>
              </a:rPr>
              <a:t>			</a:t>
            </a:r>
            <a:endParaRPr sz="1100">
              <a:solidFill>
                <a:schemeClr val="dk1"/>
              </a:solidFill>
            </a:endParaRPr>
          </a:p>
          <a:p>
            <a:pPr indent="0" lvl="0" marL="0">
              <a:spcBef>
                <a:spcPts val="0"/>
              </a:spcBef>
              <a:spcAft>
                <a:spcPts val="0"/>
              </a:spcAft>
              <a:buClr>
                <a:schemeClr val="dk1"/>
              </a:buClr>
              <a:buSzPts val="1100"/>
              <a:buFont typeface="Arial"/>
              <a:buNone/>
            </a:pPr>
            <a:r>
              <a:rPr lang="zh-CN" sz="1100">
                <a:solidFill>
                  <a:schemeClr val="dk1"/>
                </a:solidFill>
              </a:rPr>
              <a:t>		</a:t>
            </a:r>
            <a:endParaRPr sz="1100">
              <a:solidFill>
                <a:schemeClr val="dk1"/>
              </a:solidFill>
            </a:endParaRPr>
          </a:p>
          <a:p>
            <a:pPr indent="0" lvl="0" marL="0">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Summary</a:t>
            </a:r>
            <a:r>
              <a:rPr lang="zh-CN"/>
              <a:t> </a:t>
            </a:r>
            <a:endParaRPr/>
          </a:p>
        </p:txBody>
      </p:sp>
      <p:sp>
        <p:nvSpPr>
          <p:cNvPr id="317" name="Shape 3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1600"/>
              </a:spcAft>
              <a:buNone/>
            </a:pPr>
            <a:r>
              <a:rPr lang="zh-CN"/>
              <a:t>Ref: </a:t>
            </a:r>
            <a:r>
              <a:rPr lang="zh-CN" sz="1400"/>
              <a:t>https://www.usenix.org/system/files/conference/nsdi17/nsdi17-fouladi.pdf</a:t>
            </a:r>
            <a:r>
              <a:rPr lang="zh-CN"/>
              <a:t> </a:t>
            </a:r>
            <a:endParaRPr/>
          </a:p>
        </p:txBody>
      </p:sp>
      <p:pic>
        <p:nvPicPr>
          <p:cNvPr id="318" name="Shape 318"/>
          <p:cNvPicPr preferRelativeResize="0"/>
          <p:nvPr/>
        </p:nvPicPr>
        <p:blipFill>
          <a:blip r:embed="rId3">
            <a:alphaModFix/>
          </a:blip>
          <a:stretch>
            <a:fillRect/>
          </a:stretch>
        </p:blipFill>
        <p:spPr>
          <a:xfrm>
            <a:off x="2472875" y="908675"/>
            <a:ext cx="4100826" cy="3660201"/>
          </a:xfrm>
          <a:prstGeom prst="rect">
            <a:avLst/>
          </a:prstGeom>
          <a:noFill/>
          <a:ln>
            <a:noFill/>
          </a:ln>
        </p:spPr>
      </p:pic>
      <p:sp>
        <p:nvSpPr>
          <p:cNvPr id="319" name="Shape 3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Summary &amp; Takeaways</a:t>
            </a:r>
            <a:endParaRPr/>
          </a:p>
        </p:txBody>
      </p:sp>
      <p:sp>
        <p:nvSpPr>
          <p:cNvPr id="325" name="Shape 3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zh-CN"/>
              <a:t>Target: low latency video processing application</a:t>
            </a:r>
            <a:endParaRPr/>
          </a:p>
          <a:p>
            <a:pPr indent="-342900" lvl="0" marL="457200" marR="0" rtl="0" algn="l">
              <a:lnSpc>
                <a:spcPct val="115000"/>
              </a:lnSpc>
              <a:spcBef>
                <a:spcPts val="0"/>
              </a:spcBef>
              <a:spcAft>
                <a:spcPts val="0"/>
              </a:spcAft>
              <a:buSzPts val="1800"/>
              <a:buChar char="●"/>
            </a:pPr>
            <a:r>
              <a:rPr lang="zh-CN"/>
              <a:t>Major contributions</a:t>
            </a:r>
            <a:endParaRPr/>
          </a:p>
          <a:p>
            <a:pPr indent="-317500" lvl="1" marL="914400" marR="0" rtl="0" algn="l">
              <a:lnSpc>
                <a:spcPct val="115000"/>
              </a:lnSpc>
              <a:spcBef>
                <a:spcPts val="0"/>
              </a:spcBef>
              <a:spcAft>
                <a:spcPts val="0"/>
              </a:spcAft>
              <a:buSzPts val="1400"/>
              <a:buChar char="○"/>
            </a:pPr>
            <a:r>
              <a:rPr lang="zh-CN"/>
              <a:t>General purpose parallel supercomputing framework based on AWS Lambda</a:t>
            </a:r>
            <a:endParaRPr/>
          </a:p>
          <a:p>
            <a:pPr indent="-317500" lvl="1" marL="914400" marR="0" rtl="0" algn="l">
              <a:lnSpc>
                <a:spcPct val="115000"/>
              </a:lnSpc>
              <a:spcBef>
                <a:spcPts val="0"/>
              </a:spcBef>
              <a:spcAft>
                <a:spcPts val="0"/>
              </a:spcAft>
              <a:buSzPts val="1400"/>
              <a:buChar char="○"/>
            </a:pPr>
            <a:r>
              <a:rPr lang="zh-CN"/>
              <a:t>Fine-grained parallel video encoding which is much faster.</a:t>
            </a:r>
            <a:endParaRPr/>
          </a:p>
          <a:p>
            <a:pPr indent="-342900" lvl="0" marL="457200" marR="0" rtl="0" algn="l">
              <a:lnSpc>
                <a:spcPct val="115000"/>
              </a:lnSpc>
              <a:spcBef>
                <a:spcPts val="0"/>
              </a:spcBef>
              <a:spcAft>
                <a:spcPts val="0"/>
              </a:spcAft>
              <a:buSzPts val="1800"/>
              <a:buChar char="●"/>
            </a:pPr>
            <a:r>
              <a:rPr lang="zh-CN"/>
              <a:t>Ideas worth exploring</a:t>
            </a:r>
            <a:endParaRPr/>
          </a:p>
          <a:p>
            <a:pPr indent="-317500" lvl="1" marL="914400" marR="0" rtl="0" algn="l">
              <a:lnSpc>
                <a:spcPct val="115000"/>
              </a:lnSpc>
              <a:spcBef>
                <a:spcPts val="0"/>
              </a:spcBef>
              <a:spcAft>
                <a:spcPts val="0"/>
              </a:spcAft>
              <a:buSzPts val="1400"/>
              <a:buChar char="○"/>
            </a:pPr>
            <a:r>
              <a:rPr lang="zh-CN"/>
              <a:t>Single lambda function to ensure warm start on cloud.</a:t>
            </a:r>
            <a:endParaRPr/>
          </a:p>
          <a:p>
            <a:pPr indent="-317500" lvl="1" marL="914400" marR="0" rtl="0" algn="l">
              <a:lnSpc>
                <a:spcPct val="115000"/>
              </a:lnSpc>
              <a:spcBef>
                <a:spcPts val="0"/>
              </a:spcBef>
              <a:spcAft>
                <a:spcPts val="0"/>
              </a:spcAft>
              <a:buSzPts val="1400"/>
              <a:buChar char="○"/>
            </a:pPr>
            <a:r>
              <a:rPr lang="zh-CN"/>
              <a:t>Explicit state-passing: useful for midstream computations for video-processing</a:t>
            </a:r>
            <a:endParaRPr/>
          </a:p>
          <a:p>
            <a:pPr indent="-317500" lvl="1" marL="914400" marR="0" rtl="0" algn="l">
              <a:lnSpc>
                <a:spcPct val="115000"/>
              </a:lnSpc>
              <a:spcBef>
                <a:spcPts val="0"/>
              </a:spcBef>
              <a:spcAft>
                <a:spcPts val="0"/>
              </a:spcAft>
              <a:buSzPts val="1400"/>
              <a:buChar char="○"/>
            </a:pPr>
            <a:r>
              <a:rPr lang="zh-CN"/>
              <a:t>Rebase technique to avoid redoing slow work serially.</a:t>
            </a:r>
            <a:endParaRPr/>
          </a:p>
        </p:txBody>
      </p:sp>
      <p:sp>
        <p:nvSpPr>
          <p:cNvPr id="326" name="Shape 3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Discussions of Limitations</a:t>
            </a:r>
            <a:endParaRPr/>
          </a:p>
        </p:txBody>
      </p:sp>
      <p:sp>
        <p:nvSpPr>
          <p:cNvPr id="332" name="Shape 3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zh-CN"/>
              <a:t>Experiments with only two videos.</a:t>
            </a:r>
            <a:endParaRPr/>
          </a:p>
          <a:p>
            <a:pPr indent="-342900" lvl="0" marL="457200" marR="0" rtl="0" algn="l">
              <a:lnSpc>
                <a:spcPct val="115000"/>
              </a:lnSpc>
              <a:spcBef>
                <a:spcPts val="0"/>
              </a:spcBef>
              <a:spcAft>
                <a:spcPts val="0"/>
              </a:spcAft>
              <a:buSzPts val="1800"/>
              <a:buChar char="●"/>
            </a:pPr>
            <a:r>
              <a:rPr lang="zh-CN"/>
              <a:t>Faster but compression is worse.</a:t>
            </a:r>
            <a:endParaRPr/>
          </a:p>
          <a:p>
            <a:pPr indent="-342900" lvl="0" marL="457200" marR="0" rtl="0" algn="l">
              <a:lnSpc>
                <a:spcPct val="115000"/>
              </a:lnSpc>
              <a:spcBef>
                <a:spcPts val="0"/>
              </a:spcBef>
              <a:spcAft>
                <a:spcPts val="0"/>
              </a:spcAft>
              <a:buSzPts val="1800"/>
              <a:buChar char="●"/>
            </a:pPr>
            <a:r>
              <a:rPr lang="zh-CN"/>
              <a:t>Scalability issues if ExCamera’s workload become popular on AWS Lambda.</a:t>
            </a:r>
            <a:endParaRPr/>
          </a:p>
          <a:p>
            <a:pPr indent="-342900" lvl="0" marL="457200" marR="0" rtl="0" algn="l">
              <a:lnSpc>
                <a:spcPct val="115000"/>
              </a:lnSpc>
              <a:spcBef>
                <a:spcPts val="0"/>
              </a:spcBef>
              <a:spcAft>
                <a:spcPts val="0"/>
              </a:spcAft>
              <a:buSzPts val="1800"/>
              <a:buChar char="●"/>
            </a:pPr>
            <a:r>
              <a:rPr lang="zh-CN"/>
              <a:t>Encode-given-state is slow and inefficient.</a:t>
            </a:r>
            <a:endParaRPr/>
          </a:p>
          <a:p>
            <a:pPr indent="-342900" lvl="0" marL="457200" marR="0" rtl="0" algn="l">
              <a:lnSpc>
                <a:spcPct val="115000"/>
              </a:lnSpc>
              <a:spcBef>
                <a:spcPts val="0"/>
              </a:spcBef>
              <a:spcAft>
                <a:spcPts val="0"/>
              </a:spcAft>
              <a:buSzPts val="1800"/>
              <a:buChar char="●"/>
            </a:pPr>
            <a:r>
              <a:rPr lang="zh-CN"/>
              <a:t>Complex </a:t>
            </a:r>
            <a:r>
              <a:rPr lang="zh-CN"/>
              <a:t>pipeline</a:t>
            </a:r>
            <a:r>
              <a:rPr lang="zh-CN"/>
              <a:t> specifications.</a:t>
            </a:r>
            <a:endParaRPr/>
          </a:p>
          <a:p>
            <a:pPr indent="-342900" lvl="0" marL="457200" marR="0" rtl="0" algn="l">
              <a:lnSpc>
                <a:spcPct val="115000"/>
              </a:lnSpc>
              <a:spcBef>
                <a:spcPts val="0"/>
              </a:spcBef>
              <a:spcAft>
                <a:spcPts val="0"/>
              </a:spcAft>
              <a:buSzPts val="1800"/>
              <a:buChar char="●"/>
            </a:pPr>
            <a:r>
              <a:rPr lang="zh-CN"/>
              <a:t>Fault-tolerance: worker failure kills entire job, coordinator failure, etc.</a:t>
            </a:r>
            <a:endParaRPr/>
          </a:p>
          <a:p>
            <a:pPr indent="-342900" lvl="0" marL="457200" marR="0" rtl="0" algn="l">
              <a:lnSpc>
                <a:spcPct val="115000"/>
              </a:lnSpc>
              <a:spcBef>
                <a:spcPts val="0"/>
              </a:spcBef>
              <a:spcAft>
                <a:spcPts val="0"/>
              </a:spcAft>
              <a:buSzPts val="1800"/>
              <a:buChar char="●"/>
            </a:pPr>
            <a:r>
              <a:rPr lang="zh-CN"/>
              <a:t>Fine-grained parallelism may not be necessary</a:t>
            </a:r>
            <a:endParaRPr/>
          </a:p>
          <a:p>
            <a:pPr indent="-342900" lvl="0" marL="457200" marR="0" rtl="0" algn="l">
              <a:lnSpc>
                <a:spcPct val="115000"/>
              </a:lnSpc>
              <a:spcBef>
                <a:spcPts val="0"/>
              </a:spcBef>
              <a:spcAft>
                <a:spcPts val="0"/>
              </a:spcAft>
              <a:buSzPts val="1800"/>
              <a:buChar char="●"/>
            </a:pPr>
            <a:r>
              <a:rPr lang="zh-CN"/>
              <a:t>Assumes video already in cloud (S3).</a:t>
            </a:r>
            <a:endParaRPr/>
          </a:p>
        </p:txBody>
      </p:sp>
      <p:sp>
        <p:nvSpPr>
          <p:cNvPr id="333" name="Shape 3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ph type="ctrTitle"/>
          </p:nvPr>
        </p:nvSpPr>
        <p:spPr>
          <a:xfrm>
            <a:off x="0" y="459675"/>
            <a:ext cx="9144000" cy="1811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zh-CN" sz="4800">
                <a:solidFill>
                  <a:srgbClr val="000000"/>
                </a:solidFill>
              </a:rPr>
              <a:t>Paper Discussion</a:t>
            </a:r>
            <a:endParaRPr sz="4800">
              <a:solidFill>
                <a:srgbClr val="000000"/>
              </a:solidFill>
            </a:endParaRPr>
          </a:p>
        </p:txBody>
      </p:sp>
      <p:sp>
        <p:nvSpPr>
          <p:cNvPr id="339" name="Shape 339"/>
          <p:cNvSpPr txBox="1"/>
          <p:nvPr>
            <p:ph idx="1" type="subTitle"/>
          </p:nvPr>
        </p:nvSpPr>
        <p:spPr>
          <a:xfrm>
            <a:off x="236025" y="38557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Scriber</a:t>
            </a:r>
            <a:r>
              <a:rPr lang="zh-CN"/>
              <a:t>: Hyun Bin Lee</a:t>
            </a:r>
            <a:endParaRPr/>
          </a:p>
        </p:txBody>
      </p:sp>
      <p:sp>
        <p:nvSpPr>
          <p:cNvPr id="340" name="Shape 3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zh-C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sz="2400"/>
              <a:t>VideoStorm: Online Profiling</a:t>
            </a:r>
            <a:endParaRPr sz="1800">
              <a:solidFill>
                <a:schemeClr val="dk2"/>
              </a:solidFill>
            </a:endParaRPr>
          </a:p>
          <a:p>
            <a:pPr indent="0" lvl="0" marL="0">
              <a:spcBef>
                <a:spcPts val="0"/>
              </a:spcBef>
              <a:spcAft>
                <a:spcPts val="0"/>
              </a:spcAft>
              <a:buNone/>
            </a:pPr>
            <a:r>
              <a:t/>
            </a:r>
            <a:endParaRPr sz="2400"/>
          </a:p>
        </p:txBody>
      </p:sp>
      <p:sp>
        <p:nvSpPr>
          <p:cNvPr id="346" name="Shape 346"/>
          <p:cNvSpPr txBox="1"/>
          <p:nvPr>
            <p:ph idx="1" type="body"/>
          </p:nvPr>
        </p:nvSpPr>
        <p:spPr>
          <a:xfrm>
            <a:off x="311700" y="1152475"/>
            <a:ext cx="8520600" cy="3704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What kind of things should we consider when constituting a labeled dataset for pre-profiling the queries?</a:t>
            </a:r>
            <a:endParaRPr/>
          </a:p>
          <a:p>
            <a:pPr indent="0" lvl="0" marL="0" rtl="0">
              <a:spcBef>
                <a:spcPts val="1600"/>
              </a:spcBef>
              <a:spcAft>
                <a:spcPts val="0"/>
              </a:spcAft>
              <a:buNone/>
            </a:pPr>
            <a:r>
              <a:t/>
            </a:r>
            <a:endParaRPr/>
          </a:p>
          <a:p>
            <a:pPr indent="-342900" lvl="0" marL="457200" rtl="0">
              <a:spcBef>
                <a:spcPts val="1600"/>
              </a:spcBef>
              <a:spcAft>
                <a:spcPts val="0"/>
              </a:spcAft>
              <a:buSzPts val="1800"/>
              <a:buChar char="●"/>
            </a:pPr>
            <a:r>
              <a:rPr lang="zh-CN"/>
              <a:t>Sophisticated hyperparameter searches for profiler is suggested as a future work.</a:t>
            </a:r>
            <a:endParaRPr/>
          </a:p>
        </p:txBody>
      </p:sp>
      <p:sp>
        <p:nvSpPr>
          <p:cNvPr id="347" name="Shape 3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sz="2400"/>
              <a:t>VideoStorm: The Quality-aware Scheduler</a:t>
            </a:r>
            <a:endParaRPr sz="2400"/>
          </a:p>
          <a:p>
            <a:pPr indent="0" lvl="0" marL="0" rtl="0">
              <a:spcBef>
                <a:spcPts val="0"/>
              </a:spcBef>
              <a:spcAft>
                <a:spcPts val="0"/>
              </a:spcAft>
              <a:buNone/>
            </a:pPr>
            <a:r>
              <a:t/>
            </a:r>
            <a:endParaRPr sz="2000"/>
          </a:p>
        </p:txBody>
      </p:sp>
      <p:sp>
        <p:nvSpPr>
          <p:cNvPr id="353" name="Shape 353"/>
          <p:cNvSpPr txBox="1"/>
          <p:nvPr>
            <p:ph idx="1" type="body"/>
          </p:nvPr>
        </p:nvSpPr>
        <p:spPr>
          <a:xfrm>
            <a:off x="311700" y="1152475"/>
            <a:ext cx="8520600" cy="36426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Greedy Algorithm</a:t>
            </a:r>
            <a:endParaRPr/>
          </a:p>
          <a:p>
            <a:pPr indent="-342900" lvl="0" marL="457200" rtl="0">
              <a:spcBef>
                <a:spcPts val="1600"/>
              </a:spcBef>
              <a:spcAft>
                <a:spcPts val="0"/>
              </a:spcAft>
              <a:buSzPts val="1800"/>
              <a:buChar char="●"/>
            </a:pPr>
            <a:r>
              <a:rPr lang="zh-CN"/>
              <a:t>Starvation: w</a:t>
            </a:r>
            <a:r>
              <a:rPr lang="zh-CN"/>
              <a:t>hat about non-low latency tasks?</a:t>
            </a:r>
            <a:endParaRPr/>
          </a:p>
          <a:p>
            <a:pPr indent="-342900" lvl="0" marL="457200" rtl="0">
              <a:spcBef>
                <a:spcPts val="1600"/>
              </a:spcBef>
              <a:spcAft>
                <a:spcPts val="0"/>
              </a:spcAft>
              <a:buSzPts val="1800"/>
              <a:buChar char="●"/>
            </a:pPr>
            <a:r>
              <a:rPr lang="zh-CN"/>
              <a:t>Maximize “total” utility</a:t>
            </a:r>
            <a:endParaRPr/>
          </a:p>
          <a:p>
            <a:pPr indent="-342900" lvl="0" marL="457200" rtl="0">
              <a:spcBef>
                <a:spcPts val="1600"/>
              </a:spcBef>
              <a:spcAft>
                <a:spcPts val="0"/>
              </a:spcAft>
              <a:buSzPts val="1800"/>
              <a:buChar char="●"/>
            </a:pPr>
            <a:r>
              <a:rPr lang="zh-CN"/>
              <a:t>Evaluation only against fair scheduler</a:t>
            </a:r>
            <a:endParaRPr/>
          </a:p>
          <a:p>
            <a:pPr indent="0" lvl="0" marL="0" rtl="0">
              <a:spcBef>
                <a:spcPts val="1600"/>
              </a:spcBef>
              <a:spcAft>
                <a:spcPts val="0"/>
              </a:spcAft>
              <a:buNone/>
            </a:pPr>
            <a:r>
              <a:t/>
            </a:r>
            <a:endParaRPr/>
          </a:p>
          <a:p>
            <a:pPr indent="0" lvl="0" marL="0" rtl="0">
              <a:spcBef>
                <a:spcPts val="1600"/>
              </a:spcBef>
              <a:spcAft>
                <a:spcPts val="1600"/>
              </a:spcAft>
              <a:buNone/>
            </a:pPr>
            <a:r>
              <a:rPr lang="zh-CN"/>
              <a:t>What kind of scheduling algorithm can we use as an alternative?</a:t>
            </a:r>
            <a:endParaRPr/>
          </a:p>
        </p:txBody>
      </p:sp>
      <p:sp>
        <p:nvSpPr>
          <p:cNvPr id="354" name="Shape 3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zh-C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a:t>Motivation (2)</a:t>
            </a:r>
            <a:endParaRPr/>
          </a:p>
        </p:txBody>
      </p:sp>
      <p:sp>
        <p:nvSpPr>
          <p:cNvPr id="76" name="Shape 76"/>
          <p:cNvSpPr txBox="1"/>
          <p:nvPr>
            <p:ph idx="1" type="body"/>
          </p:nvPr>
        </p:nvSpPr>
        <p:spPr>
          <a:xfrm>
            <a:off x="311700" y="1152475"/>
            <a:ext cx="8520600" cy="1053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Why</a:t>
            </a:r>
            <a:r>
              <a:rPr b="1" lang="zh-CN"/>
              <a:t> </a:t>
            </a:r>
            <a:r>
              <a:rPr b="1" lang="zh-CN"/>
              <a:t>Resource-quality trade-off with multi-dimensional configurations</a:t>
            </a:r>
            <a:r>
              <a:rPr lang="zh-CN"/>
              <a:t>?</a:t>
            </a:r>
            <a:endParaRPr/>
          </a:p>
          <a:p>
            <a:pPr indent="0" lvl="0" marL="0">
              <a:spcBef>
                <a:spcPts val="1600"/>
              </a:spcBef>
              <a:spcAft>
                <a:spcPts val="0"/>
              </a:spcAft>
              <a:buNone/>
            </a:pPr>
            <a:r>
              <a:rPr lang="zh-CN"/>
              <a:t>Vision algorithms typically contain various parameters, or </a:t>
            </a:r>
            <a:r>
              <a:rPr b="1" lang="zh-CN"/>
              <a:t>knobs</a:t>
            </a:r>
            <a:endParaRPr b="1"/>
          </a:p>
          <a:p>
            <a:pPr indent="0" lvl="0" marL="0">
              <a:spcBef>
                <a:spcPts val="1600"/>
              </a:spcBef>
              <a:spcAft>
                <a:spcPts val="0"/>
              </a:spcAft>
              <a:buNone/>
            </a:pPr>
            <a:r>
              <a:t/>
            </a:r>
            <a:endParaRPr/>
          </a:p>
          <a:p>
            <a:pPr indent="0" lvl="0" marL="0">
              <a:spcBef>
                <a:spcPts val="1600"/>
              </a:spcBef>
              <a:spcAft>
                <a:spcPts val="1600"/>
              </a:spcAft>
              <a:buNone/>
            </a:pPr>
            <a:r>
              <a:t/>
            </a:r>
            <a:endParaRPr/>
          </a:p>
        </p:txBody>
      </p:sp>
      <p:sp>
        <p:nvSpPr>
          <p:cNvPr id="77" name="Shape 77"/>
          <p:cNvSpPr txBox="1"/>
          <p:nvPr/>
        </p:nvSpPr>
        <p:spPr>
          <a:xfrm>
            <a:off x="394275" y="2407000"/>
            <a:ext cx="7268100" cy="1581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zh-CN" sz="1800">
                <a:solidFill>
                  <a:schemeClr val="dk2"/>
                </a:solidFill>
              </a:rPr>
              <a:t>Multiple knobs -&gt; Configuration</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rPr lang="zh-CN" sz="1800">
                <a:solidFill>
                  <a:schemeClr val="dk2"/>
                </a:solidFill>
              </a:rPr>
              <a:t>Resource demand can be reduced by changing configurations</a:t>
            </a:r>
            <a:endParaRPr sz="1800">
              <a:solidFill>
                <a:schemeClr val="dk2"/>
              </a:solidFill>
            </a:endParaRPr>
          </a:p>
          <a:p>
            <a:pPr indent="0" lvl="0" marL="0" rtl="0">
              <a:lnSpc>
                <a:spcPct val="115000"/>
              </a:lnSpc>
              <a:spcBef>
                <a:spcPts val="1600"/>
              </a:spcBef>
              <a:spcAft>
                <a:spcPts val="1600"/>
              </a:spcAft>
              <a:buClr>
                <a:schemeClr val="dk1"/>
              </a:buClr>
              <a:buSzPts val="1100"/>
              <a:buFont typeface="Arial"/>
              <a:buNone/>
            </a:pPr>
            <a:r>
              <a:rPr lang="zh-CN" sz="1800">
                <a:solidFill>
                  <a:schemeClr val="dk2"/>
                </a:solidFill>
              </a:rPr>
              <a:t>Find the best configuration</a:t>
            </a:r>
            <a:endParaRPr sz="1800">
              <a:solidFill>
                <a:schemeClr val="dk2"/>
              </a:solidFill>
            </a:endParaRPr>
          </a:p>
        </p:txBody>
      </p:sp>
      <p:sp>
        <p:nvSpPr>
          <p:cNvPr id="78" name="Shape 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sz="2400"/>
              <a:t>VideoStorm: USENIX Q&amp;A</a:t>
            </a:r>
            <a:endParaRPr sz="2400"/>
          </a:p>
          <a:p>
            <a:pPr indent="0" lvl="0" marL="0" rtl="0">
              <a:spcBef>
                <a:spcPts val="0"/>
              </a:spcBef>
              <a:spcAft>
                <a:spcPts val="0"/>
              </a:spcAft>
              <a:buNone/>
            </a:pPr>
            <a:r>
              <a:t/>
            </a:r>
            <a:endParaRPr sz="2000"/>
          </a:p>
        </p:txBody>
      </p:sp>
      <p:sp>
        <p:nvSpPr>
          <p:cNvPr id="360" name="Shape 3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“Soft” Real-time system: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rPr lang="zh-CN"/>
              <a:t>User Interaction with the Utility Function Configuration</a:t>
            </a:r>
            <a:endParaRPr/>
          </a:p>
          <a:p>
            <a:pPr indent="0" lvl="0" marL="0">
              <a:spcBef>
                <a:spcPts val="1600"/>
              </a:spcBef>
              <a:spcAft>
                <a:spcPts val="0"/>
              </a:spcAft>
              <a:buNone/>
            </a:pPr>
            <a:r>
              <a:t/>
            </a:r>
            <a:endParaRPr/>
          </a:p>
          <a:p>
            <a:pPr indent="0" lvl="0" marL="0" rtl="0">
              <a:spcBef>
                <a:spcPts val="1600"/>
              </a:spcBef>
              <a:spcAft>
                <a:spcPts val="1600"/>
              </a:spcAft>
              <a:buNone/>
            </a:pPr>
            <a:r>
              <a:t/>
            </a:r>
            <a:endParaRPr/>
          </a:p>
        </p:txBody>
      </p:sp>
      <p:sp>
        <p:nvSpPr>
          <p:cNvPr id="361" name="Shape 3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zh-CN"/>
              <a:t>‹#›</a:t>
            </a:fld>
            <a:endParaRPr/>
          </a:p>
        </p:txBody>
      </p:sp>
      <p:sp>
        <p:nvSpPr>
          <p:cNvPr id="362" name="Shape 362"/>
          <p:cNvSpPr txBox="1"/>
          <p:nvPr/>
        </p:nvSpPr>
        <p:spPr>
          <a:xfrm>
            <a:off x="375700" y="3135300"/>
            <a:ext cx="8148900" cy="1584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zh-CN" sz="1800">
                <a:solidFill>
                  <a:schemeClr val="dk2"/>
                </a:solidFill>
              </a:rPr>
              <a:t>→ four parameters (only allow users to choose pre-defined values)</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rPr lang="zh-CN" sz="1800">
                <a:solidFill>
                  <a:schemeClr val="dk2"/>
                </a:solidFill>
              </a:rPr>
              <a:t>→ may not support all objectives since configuration combinations are limited</a:t>
            </a:r>
            <a:endParaRPr sz="1800">
              <a:solidFill>
                <a:schemeClr val="dk2"/>
              </a:solidFill>
            </a:endParaRPr>
          </a:p>
          <a:p>
            <a:pPr indent="0" lvl="0" marL="0" rtl="0">
              <a:lnSpc>
                <a:spcPct val="115000"/>
              </a:lnSpc>
              <a:spcBef>
                <a:spcPts val="1600"/>
              </a:spcBef>
              <a:spcAft>
                <a:spcPts val="1600"/>
              </a:spcAft>
              <a:buClr>
                <a:schemeClr val="dk1"/>
              </a:buClr>
              <a:buSzPts val="1100"/>
              <a:buFont typeface="Arial"/>
              <a:buNone/>
            </a:pPr>
            <a:r>
              <a:rPr lang="zh-CN" sz="1800">
                <a:solidFill>
                  <a:schemeClr val="dk2"/>
                </a:solidFill>
              </a:rPr>
              <a:t>→ only provide high level goals and adjust during online phase</a:t>
            </a:r>
            <a:endParaRPr/>
          </a:p>
        </p:txBody>
      </p:sp>
      <p:sp>
        <p:nvSpPr>
          <p:cNvPr id="363" name="Shape 363"/>
          <p:cNvSpPr txBox="1"/>
          <p:nvPr/>
        </p:nvSpPr>
        <p:spPr>
          <a:xfrm>
            <a:off x="375700" y="1586875"/>
            <a:ext cx="8148900" cy="715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zh-CN" sz="1800">
                <a:solidFill>
                  <a:schemeClr val="dk2"/>
                </a:solidFill>
              </a:rPr>
              <a:t>→ </a:t>
            </a:r>
            <a:r>
              <a:rPr lang="zh-CN" sz="1800">
                <a:solidFill>
                  <a:schemeClr val="dk2"/>
                </a:solidFill>
              </a:rPr>
              <a:t>no hard deadline, but “penalty” imposed when deadline is missed</a:t>
            </a:r>
            <a:endParaRPr sz="1800">
              <a:solidFill>
                <a:schemeClr val="dk2"/>
              </a:solidFill>
            </a:endParaRPr>
          </a:p>
          <a:p>
            <a:pPr indent="0" lvl="0" marL="0" rtl="0">
              <a:lnSpc>
                <a:spcPct val="115000"/>
              </a:lnSpc>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311700" y="1786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sz="2400"/>
              <a:t>ExCamera: Dependence on the Amazon Lambda</a:t>
            </a:r>
            <a:endParaRPr sz="2400"/>
          </a:p>
          <a:p>
            <a:pPr indent="0" lvl="0" marL="0" rtl="0">
              <a:spcBef>
                <a:spcPts val="0"/>
              </a:spcBef>
              <a:spcAft>
                <a:spcPts val="0"/>
              </a:spcAft>
              <a:buNone/>
            </a:pPr>
            <a:r>
              <a:t/>
            </a:r>
            <a:endParaRPr sz="2000"/>
          </a:p>
        </p:txBody>
      </p:sp>
      <p:sp>
        <p:nvSpPr>
          <p:cNvPr id="369" name="Shape 369"/>
          <p:cNvSpPr txBox="1"/>
          <p:nvPr>
            <p:ph idx="1" type="body"/>
          </p:nvPr>
        </p:nvSpPr>
        <p:spPr>
          <a:xfrm>
            <a:off x="311700" y="783625"/>
            <a:ext cx="8520600" cy="910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zh-CN"/>
              <a:t>“Use AWS Lambda as a supercomputer” (Sadjad Fouladi from USENIX NSDI 17 presentation) </a:t>
            </a:r>
            <a:endParaRPr/>
          </a:p>
        </p:txBody>
      </p:sp>
      <p:sp>
        <p:nvSpPr>
          <p:cNvPr id="370" name="Shape 3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zh-CN"/>
              <a:t>‹#›</a:t>
            </a:fld>
            <a:endParaRPr/>
          </a:p>
        </p:txBody>
      </p:sp>
      <p:sp>
        <p:nvSpPr>
          <p:cNvPr id="371" name="Shape 371"/>
          <p:cNvSpPr txBox="1"/>
          <p:nvPr>
            <p:ph idx="1" type="body"/>
          </p:nvPr>
        </p:nvSpPr>
        <p:spPr>
          <a:xfrm>
            <a:off x="380000" y="1495925"/>
            <a:ext cx="8520600" cy="379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Pros</a:t>
            </a:r>
            <a:endParaRPr/>
          </a:p>
          <a:p>
            <a:pPr indent="-342900" lvl="0" marL="457200" rtl="0">
              <a:spcBef>
                <a:spcPts val="1600"/>
              </a:spcBef>
              <a:spcAft>
                <a:spcPts val="0"/>
              </a:spcAft>
              <a:buSzPts val="1800"/>
              <a:buChar char="●"/>
            </a:pPr>
            <a:r>
              <a:rPr lang="zh-CN"/>
              <a:t>Cheap (compared with other alternatives like EC2)</a:t>
            </a:r>
            <a:endParaRPr/>
          </a:p>
          <a:p>
            <a:pPr indent="-342900" lvl="0" marL="457200" rtl="0">
              <a:spcBef>
                <a:spcPts val="0"/>
              </a:spcBef>
              <a:spcAft>
                <a:spcPts val="0"/>
              </a:spcAft>
              <a:buSzPts val="1800"/>
              <a:buChar char="●"/>
            </a:pPr>
            <a:r>
              <a:rPr lang="zh-CN"/>
              <a:t>Fast (56x faster than existing state-of-the-art Google encoder)</a:t>
            </a:r>
            <a:endParaRPr/>
          </a:p>
          <a:p>
            <a:pPr indent="0" lvl="0" marL="0" rtl="0">
              <a:spcBef>
                <a:spcPts val="1600"/>
              </a:spcBef>
              <a:spcAft>
                <a:spcPts val="0"/>
              </a:spcAft>
              <a:buNone/>
            </a:pPr>
            <a:r>
              <a:rPr lang="zh-CN"/>
              <a:t>Cons</a:t>
            </a:r>
            <a:endParaRPr/>
          </a:p>
          <a:p>
            <a:pPr indent="-342900" lvl="0" marL="457200" rtl="0">
              <a:spcBef>
                <a:spcPts val="1600"/>
              </a:spcBef>
              <a:spcAft>
                <a:spcPts val="0"/>
              </a:spcAft>
              <a:buSzPts val="1800"/>
              <a:buChar char="●"/>
            </a:pPr>
            <a:r>
              <a:rPr lang="zh-CN"/>
              <a:t>Lack of sufficient evaluation due to limitations imposed by Amazon Lambda</a:t>
            </a:r>
            <a:endParaRPr/>
          </a:p>
          <a:p>
            <a:pPr indent="-342900" lvl="0" marL="457200" rtl="0">
              <a:spcBef>
                <a:spcPts val="0"/>
              </a:spcBef>
              <a:spcAft>
                <a:spcPts val="0"/>
              </a:spcAft>
              <a:buSzPts val="1800"/>
              <a:buChar char="●"/>
            </a:pPr>
            <a:r>
              <a:rPr lang="zh-CN"/>
              <a:t>May need to change parameters (number of Lambda workers, size of each chunk and etc.) depending on how Lambda is being used by others</a:t>
            </a:r>
            <a:endParaRPr/>
          </a:p>
          <a:p>
            <a:pPr indent="-342900" lvl="0" marL="457200" rtl="0">
              <a:spcBef>
                <a:spcPts val="0"/>
              </a:spcBef>
              <a:spcAft>
                <a:spcPts val="0"/>
              </a:spcAft>
              <a:buSzPts val="1800"/>
              <a:buChar char="●"/>
            </a:pPr>
            <a:r>
              <a:rPr lang="zh-CN"/>
              <a:t>“May cause Amazon to change how lambdas 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sz="2400"/>
              <a:t>ExCamera: No Failure Recovery</a:t>
            </a:r>
            <a:endParaRPr sz="2400"/>
          </a:p>
          <a:p>
            <a:pPr indent="0" lvl="0" marL="0" rtl="0">
              <a:spcBef>
                <a:spcPts val="0"/>
              </a:spcBef>
              <a:spcAft>
                <a:spcPts val="0"/>
              </a:spcAft>
              <a:buNone/>
            </a:pPr>
            <a:r>
              <a:t/>
            </a:r>
            <a:endParaRPr sz="2000"/>
          </a:p>
        </p:txBody>
      </p:sp>
      <p:sp>
        <p:nvSpPr>
          <p:cNvPr id="377" name="Shape 3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zh-CN"/>
              <a:t>Lack of fault-tolerance is pointed out by many students. </a:t>
            </a:r>
            <a:endParaRPr/>
          </a:p>
          <a:p>
            <a:pPr indent="0" lvl="0" marL="0" rtl="0">
              <a:spcBef>
                <a:spcPts val="1600"/>
              </a:spcBef>
              <a:spcAft>
                <a:spcPts val="0"/>
              </a:spcAft>
              <a:buNone/>
            </a:pPr>
            <a:r>
              <a:t/>
            </a:r>
            <a:endParaRPr/>
          </a:p>
          <a:p>
            <a:pPr indent="-342900" lvl="0" marL="457200" rtl="0">
              <a:spcBef>
                <a:spcPts val="1600"/>
              </a:spcBef>
              <a:spcAft>
                <a:spcPts val="0"/>
              </a:spcAft>
              <a:buSzPts val="1800"/>
              <a:buChar char="●"/>
            </a:pPr>
            <a:r>
              <a:rPr lang="zh-CN"/>
              <a:t>Acceptable?</a:t>
            </a:r>
            <a:endParaRPr/>
          </a:p>
        </p:txBody>
      </p:sp>
      <p:sp>
        <p:nvSpPr>
          <p:cNvPr id="378" name="Shape 3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zh-C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sz="2400"/>
              <a:t>ExCamera: USENIX Q&amp;A</a:t>
            </a:r>
            <a:endParaRPr sz="2400"/>
          </a:p>
          <a:p>
            <a:pPr indent="0" lvl="0" marL="0" rtl="0">
              <a:spcBef>
                <a:spcPts val="0"/>
              </a:spcBef>
              <a:spcAft>
                <a:spcPts val="0"/>
              </a:spcAft>
              <a:buNone/>
            </a:pPr>
            <a:r>
              <a:t/>
            </a:r>
            <a:endParaRPr sz="2000"/>
          </a:p>
        </p:txBody>
      </p:sp>
      <p:sp>
        <p:nvSpPr>
          <p:cNvPr id="384" name="Shape 384"/>
          <p:cNvSpPr txBox="1"/>
          <p:nvPr>
            <p:ph idx="1" type="body"/>
          </p:nvPr>
        </p:nvSpPr>
        <p:spPr>
          <a:xfrm>
            <a:off x="311700" y="11524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Q: Storage System for ExCamera?</a:t>
            </a:r>
            <a:endParaRPr/>
          </a:p>
          <a:p>
            <a:pPr indent="0" lvl="0" marL="0">
              <a:spcBef>
                <a:spcPts val="1600"/>
              </a:spcBef>
              <a:spcAft>
                <a:spcPts val="0"/>
              </a:spcAft>
              <a:buClr>
                <a:schemeClr val="dk1"/>
              </a:buClr>
              <a:buSzPts val="1100"/>
              <a:buFont typeface="Arial"/>
              <a:buNone/>
            </a:pPr>
            <a:r>
              <a:t/>
            </a:r>
            <a:endParaRPr/>
          </a:p>
          <a:p>
            <a:pPr indent="0" lvl="0" marL="0" rtl="0">
              <a:spcBef>
                <a:spcPts val="1600"/>
              </a:spcBef>
              <a:spcAft>
                <a:spcPts val="1600"/>
              </a:spcAft>
              <a:buNone/>
            </a:pPr>
            <a:r>
              <a:t/>
            </a:r>
            <a:endParaRPr/>
          </a:p>
        </p:txBody>
      </p:sp>
      <p:sp>
        <p:nvSpPr>
          <p:cNvPr id="385" name="Shape 3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zh-CN"/>
              <a:t>‹#›</a:t>
            </a:fld>
            <a:endParaRPr/>
          </a:p>
        </p:txBody>
      </p:sp>
      <p:sp>
        <p:nvSpPr>
          <p:cNvPr id="386" name="Shape 386"/>
          <p:cNvSpPr txBox="1"/>
          <p:nvPr/>
        </p:nvSpPr>
        <p:spPr>
          <a:xfrm>
            <a:off x="389350" y="1725175"/>
            <a:ext cx="75000" cy="3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7" name="Shape 387"/>
          <p:cNvSpPr txBox="1"/>
          <p:nvPr/>
        </p:nvSpPr>
        <p:spPr>
          <a:xfrm>
            <a:off x="311700" y="1618950"/>
            <a:ext cx="7213200" cy="1939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zh-CN" sz="1800">
                <a:solidFill>
                  <a:schemeClr val="dk2"/>
                </a:solidFill>
              </a:rPr>
              <a:t>A: Raw Video stored in S3</a:t>
            </a:r>
            <a:endParaRPr sz="1800">
              <a:solidFill>
                <a:schemeClr val="dk2"/>
              </a:solidFill>
            </a:endParaRPr>
          </a:p>
          <a:p>
            <a:pPr indent="0" lvl="0" marL="0" rtl="0">
              <a:lnSpc>
                <a:spcPct val="115000"/>
              </a:lnSpc>
              <a:spcBef>
                <a:spcPts val="1600"/>
              </a:spcBef>
              <a:spcAft>
                <a:spcPts val="0"/>
              </a:spcAft>
              <a:buNone/>
            </a:pPr>
            <a:r>
              <a:rPr lang="zh-CN" sz="1800">
                <a:solidFill>
                  <a:schemeClr val="dk2"/>
                </a:solidFill>
              </a:rPr>
              <a:t>Q: This can be a bottleneck for the system. What is your opinion? </a:t>
            </a:r>
            <a:endParaRPr sz="1800">
              <a:solidFill>
                <a:schemeClr val="dk2"/>
              </a:solidFill>
            </a:endParaRPr>
          </a:p>
          <a:p>
            <a:pPr indent="0" lvl="0" marL="0" rtl="0">
              <a:lnSpc>
                <a:spcPct val="115000"/>
              </a:lnSpc>
              <a:spcBef>
                <a:spcPts val="1600"/>
              </a:spcBef>
              <a:spcAft>
                <a:spcPts val="0"/>
              </a:spcAft>
              <a:buClr>
                <a:schemeClr val="dk1"/>
              </a:buClr>
              <a:buSzPts val="1100"/>
              <a:buFont typeface="Arial"/>
              <a:buNone/>
            </a:pPr>
            <a:r>
              <a:rPr lang="zh-CN" sz="1800">
                <a:solidFill>
                  <a:schemeClr val="dk2"/>
                </a:solidFill>
              </a:rPr>
              <a:t>A: Did not experience performance issue regarding storing and loading the video</a:t>
            </a:r>
            <a:endParaRPr sz="1800">
              <a:solidFill>
                <a:schemeClr val="dk2"/>
              </a:solidFill>
            </a:endParaRPr>
          </a:p>
          <a:p>
            <a:pPr indent="0" lvl="0" marL="0">
              <a:spcBef>
                <a:spcPts val="1600"/>
              </a:spcBef>
              <a:spcAft>
                <a:spcPts val="0"/>
              </a:spcAft>
              <a:buNone/>
            </a:pPr>
            <a:r>
              <a:t/>
            </a:r>
            <a:endParaRPr/>
          </a:p>
        </p:txBody>
      </p:sp>
      <p:sp>
        <p:nvSpPr>
          <p:cNvPr id="388" name="Shape 388"/>
          <p:cNvSpPr txBox="1"/>
          <p:nvPr>
            <p:ph idx="1" type="body"/>
          </p:nvPr>
        </p:nvSpPr>
        <p:spPr>
          <a:xfrm>
            <a:off x="263900" y="3729450"/>
            <a:ext cx="8520600" cy="62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Q: Is this really “cheap”?</a:t>
            </a:r>
            <a:endParaRPr/>
          </a:p>
          <a:p>
            <a:pPr indent="0" lvl="0" marL="0" rtl="0">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zh-CN"/>
              <a:t>Motivation (3)</a:t>
            </a:r>
            <a:endParaRPr/>
          </a:p>
        </p:txBody>
      </p:sp>
      <p:sp>
        <p:nvSpPr>
          <p:cNvPr id="84" name="Shape 84"/>
          <p:cNvSpPr txBox="1"/>
          <p:nvPr>
            <p:ph idx="1" type="body"/>
          </p:nvPr>
        </p:nvSpPr>
        <p:spPr>
          <a:xfrm>
            <a:off x="311700" y="1152475"/>
            <a:ext cx="2543700" cy="3401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Real Word Examples:</a:t>
            </a:r>
            <a:endParaRPr/>
          </a:p>
          <a:p>
            <a:pPr indent="-342900" lvl="0" marL="457200" rtl="0">
              <a:spcBef>
                <a:spcPts val="1600"/>
              </a:spcBef>
              <a:spcAft>
                <a:spcPts val="0"/>
              </a:spcAft>
              <a:buSzPts val="1800"/>
              <a:buChar char="●"/>
            </a:pPr>
            <a:r>
              <a:rPr lang="zh-CN"/>
              <a:t>License Plate Reader (a&amp;b) </a:t>
            </a:r>
            <a:endParaRPr/>
          </a:p>
          <a:p>
            <a:pPr indent="-342900" lvl="0" marL="457200" rtl="0">
              <a:spcBef>
                <a:spcPts val="0"/>
              </a:spcBef>
              <a:spcAft>
                <a:spcPts val="0"/>
              </a:spcAft>
              <a:buSzPts val="1800"/>
              <a:buChar char="●"/>
            </a:pPr>
            <a:r>
              <a:rPr lang="zh-CN"/>
              <a:t>Deep Neural Network (DNN) Classifier (c)</a:t>
            </a:r>
            <a:endParaRPr/>
          </a:p>
          <a:p>
            <a:pPr indent="-342900" lvl="0" marL="457200">
              <a:spcBef>
                <a:spcPts val="0"/>
              </a:spcBef>
              <a:spcAft>
                <a:spcPts val="0"/>
              </a:spcAft>
              <a:buSzPts val="1800"/>
              <a:buChar char="●"/>
            </a:pPr>
            <a:r>
              <a:rPr lang="zh-CN"/>
              <a:t>Object Tracker (d)</a:t>
            </a:r>
            <a:endParaRPr/>
          </a:p>
          <a:p>
            <a:pPr indent="0" lvl="0" marL="0">
              <a:spcBef>
                <a:spcPts val="1600"/>
              </a:spcBef>
              <a:spcAft>
                <a:spcPts val="1600"/>
              </a:spcAft>
              <a:buNone/>
            </a:pPr>
            <a:r>
              <a:t/>
            </a:r>
            <a:endParaRPr/>
          </a:p>
        </p:txBody>
      </p:sp>
      <p:sp>
        <p:nvSpPr>
          <p:cNvPr id="85" name="Shape 85"/>
          <p:cNvSpPr txBox="1"/>
          <p:nvPr/>
        </p:nvSpPr>
        <p:spPr>
          <a:xfrm>
            <a:off x="483750" y="4400925"/>
            <a:ext cx="7445100" cy="306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Ref: https://www.usenix.org/system/files/conference/nsdi17/nsdi17-zhang.pdf</a:t>
            </a:r>
            <a:endParaRPr/>
          </a:p>
        </p:txBody>
      </p:sp>
      <p:pic>
        <p:nvPicPr>
          <p:cNvPr id="86" name="Shape 86"/>
          <p:cNvPicPr preferRelativeResize="0"/>
          <p:nvPr/>
        </p:nvPicPr>
        <p:blipFill>
          <a:blip r:embed="rId3">
            <a:alphaModFix/>
          </a:blip>
          <a:stretch>
            <a:fillRect/>
          </a:stretch>
        </p:blipFill>
        <p:spPr>
          <a:xfrm>
            <a:off x="3479750" y="1032550"/>
            <a:ext cx="4283799" cy="3459551"/>
          </a:xfrm>
          <a:prstGeom prst="rect">
            <a:avLst/>
          </a:prstGeom>
          <a:noFill/>
          <a:ln>
            <a:noFill/>
          </a:ln>
        </p:spPr>
      </p:pic>
      <p:sp>
        <p:nvSpPr>
          <p:cNvPr id="87" name="Shape 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Motivation (4)</a:t>
            </a:r>
            <a:endParaRPr/>
          </a:p>
        </p:txBody>
      </p:sp>
      <p:sp>
        <p:nvSpPr>
          <p:cNvPr id="93" name="Shape 9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Why </a:t>
            </a:r>
            <a:r>
              <a:rPr b="1" lang="zh-CN"/>
              <a:t>Variety in quality and lag goals</a:t>
            </a:r>
            <a:r>
              <a:rPr lang="zh-CN"/>
              <a:t>?</a:t>
            </a:r>
            <a:endParaRPr/>
          </a:p>
          <a:p>
            <a:pPr indent="0" lvl="0" marL="0">
              <a:spcBef>
                <a:spcPts val="1600"/>
              </a:spcBef>
              <a:spcAft>
                <a:spcPts val="1600"/>
              </a:spcAft>
              <a:buNone/>
            </a:pPr>
            <a:r>
              <a:rPr b="1" lang="zh-CN"/>
              <a:t>Quality</a:t>
            </a:r>
            <a:r>
              <a:rPr lang="zh-CN"/>
              <a:t> VS </a:t>
            </a:r>
            <a:r>
              <a:rPr b="1" lang="zh-CN"/>
              <a:t>Lag</a:t>
            </a:r>
            <a:r>
              <a:rPr lang="zh-CN"/>
              <a:t> (temporarily reallocating some resources from the lag-tolerant queries during interim shortage of resources). See the following example:</a:t>
            </a:r>
            <a:endParaRPr/>
          </a:p>
        </p:txBody>
      </p:sp>
      <p:graphicFrame>
        <p:nvGraphicFramePr>
          <p:cNvPr id="94" name="Shape 94"/>
          <p:cNvGraphicFramePr/>
          <p:nvPr/>
        </p:nvGraphicFramePr>
        <p:xfrm>
          <a:off x="799125" y="2436825"/>
          <a:ext cx="3000000" cy="3000000"/>
        </p:xfrm>
        <a:graphic>
          <a:graphicData uri="http://schemas.openxmlformats.org/drawingml/2006/table">
            <a:tbl>
              <a:tblPr>
                <a:noFill/>
                <a:tableStyleId>{13FC2794-F432-484C-9247-1CAD248B281A}</a:tableStyleId>
              </a:tblPr>
              <a:tblGrid>
                <a:gridCol w="901250"/>
                <a:gridCol w="1853275"/>
                <a:gridCol w="1955000"/>
                <a:gridCol w="2529475"/>
              </a:tblGrid>
              <a:tr h="381000">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rPr lang="zh-CN" sz="1800">
                          <a:solidFill>
                            <a:schemeClr val="dk2"/>
                          </a:solidFill>
                        </a:rPr>
                        <a:t>counting cars for traffic control</a:t>
                      </a:r>
                      <a:endParaRPr/>
                    </a:p>
                  </a:txBody>
                  <a:tcPr marT="91425" marB="91425" marR="91425" marL="91425"/>
                </a:tc>
                <a:tc>
                  <a:txBody>
                    <a:bodyPr>
                      <a:noAutofit/>
                    </a:bodyPr>
                    <a:lstStyle/>
                    <a:p>
                      <a:pPr indent="0" lvl="0" marL="0">
                        <a:spcBef>
                          <a:spcPts val="0"/>
                        </a:spcBef>
                        <a:spcAft>
                          <a:spcPts val="0"/>
                        </a:spcAft>
                        <a:buNone/>
                      </a:pPr>
                      <a:r>
                        <a:rPr lang="zh-CN" sz="1800">
                          <a:solidFill>
                            <a:schemeClr val="dk2"/>
                          </a:solidFill>
                        </a:rPr>
                        <a:t>License plate readers for tolling</a:t>
                      </a:r>
                      <a:endParaRPr/>
                    </a:p>
                  </a:txBody>
                  <a:tcPr marT="91425" marB="91425" marR="91425" marL="91425"/>
                </a:tc>
                <a:tc>
                  <a:txBody>
                    <a:bodyPr>
                      <a:noAutofit/>
                    </a:bodyPr>
                    <a:lstStyle/>
                    <a:p>
                      <a:pPr indent="0" lvl="0" marL="0">
                        <a:spcBef>
                          <a:spcPts val="0"/>
                        </a:spcBef>
                        <a:spcAft>
                          <a:spcPts val="0"/>
                        </a:spcAft>
                        <a:buClr>
                          <a:schemeClr val="dk1"/>
                        </a:buClr>
                        <a:buSzPts val="1100"/>
                        <a:buFont typeface="Arial"/>
                        <a:buNone/>
                      </a:pPr>
                      <a:r>
                        <a:rPr lang="zh-CN" sz="1800">
                          <a:solidFill>
                            <a:schemeClr val="dk2"/>
                          </a:solidFill>
                        </a:rPr>
                        <a:t>License plate readers for amber alert</a:t>
                      </a:r>
                      <a:endParaRPr/>
                    </a:p>
                  </a:txBody>
                  <a:tcPr marT="91425" marB="91425" marR="91425" marL="91425"/>
                </a:tc>
              </a:tr>
              <a:tr h="381000">
                <a:tc>
                  <a:txBody>
                    <a:bodyPr>
                      <a:noAutofit/>
                    </a:bodyPr>
                    <a:lstStyle/>
                    <a:p>
                      <a:pPr indent="0" lvl="0" marL="0">
                        <a:spcBef>
                          <a:spcPts val="0"/>
                        </a:spcBef>
                        <a:spcAft>
                          <a:spcPts val="0"/>
                        </a:spcAft>
                        <a:buNone/>
                      </a:pPr>
                      <a:r>
                        <a:rPr lang="zh-CN" sz="1800">
                          <a:solidFill>
                            <a:srgbClr val="666666"/>
                          </a:solidFill>
                        </a:rPr>
                        <a:t>Quality</a:t>
                      </a:r>
                      <a:endParaRPr sz="1800">
                        <a:solidFill>
                          <a:srgbClr val="666666"/>
                        </a:solidFill>
                      </a:endParaRPr>
                    </a:p>
                  </a:txBody>
                  <a:tcPr marT="91425" marB="91425" marR="91425" marL="91425"/>
                </a:tc>
                <a:tc>
                  <a:txBody>
                    <a:bodyPr>
                      <a:noAutofit/>
                    </a:bodyPr>
                    <a:lstStyle/>
                    <a:p>
                      <a:pPr indent="0" lvl="0" marL="0">
                        <a:spcBef>
                          <a:spcPts val="0"/>
                        </a:spcBef>
                        <a:spcAft>
                          <a:spcPts val="0"/>
                        </a:spcAft>
                        <a:buNone/>
                      </a:pPr>
                      <a:r>
                        <a:rPr lang="zh-CN" sz="1800">
                          <a:solidFill>
                            <a:schemeClr val="dk2"/>
                          </a:solidFill>
                        </a:rPr>
                        <a:t>moderate quality</a:t>
                      </a:r>
                      <a:endParaRPr/>
                    </a:p>
                  </a:txBody>
                  <a:tcPr marT="91425" marB="91425" marR="91425" marL="91425"/>
                </a:tc>
                <a:tc>
                  <a:txBody>
                    <a:bodyPr>
                      <a:noAutofit/>
                    </a:bodyPr>
                    <a:lstStyle/>
                    <a:p>
                      <a:pPr indent="0" lvl="0" marL="0">
                        <a:spcBef>
                          <a:spcPts val="0"/>
                        </a:spcBef>
                        <a:spcAft>
                          <a:spcPts val="0"/>
                        </a:spcAft>
                        <a:buNone/>
                      </a:pPr>
                      <a:r>
                        <a:rPr lang="zh-CN" sz="1800">
                          <a:solidFill>
                            <a:schemeClr val="dk2"/>
                          </a:solidFill>
                        </a:rPr>
                        <a:t> high quality</a:t>
                      </a:r>
                      <a:endParaRPr/>
                    </a:p>
                  </a:txBody>
                  <a:tcPr marT="91425" marB="91425" marR="91425" marL="91425"/>
                </a:tc>
                <a:tc>
                  <a:txBody>
                    <a:bodyPr>
                      <a:noAutofit/>
                    </a:bodyPr>
                    <a:lstStyle/>
                    <a:p>
                      <a:pPr indent="0" lvl="0" marL="0">
                        <a:spcBef>
                          <a:spcPts val="0"/>
                        </a:spcBef>
                        <a:spcAft>
                          <a:spcPts val="0"/>
                        </a:spcAft>
                        <a:buClr>
                          <a:schemeClr val="dk1"/>
                        </a:buClr>
                        <a:buSzPts val="1100"/>
                        <a:buFont typeface="Arial"/>
                        <a:buNone/>
                      </a:pPr>
                      <a:r>
                        <a:rPr lang="zh-CN" sz="1800">
                          <a:solidFill>
                            <a:schemeClr val="dk2"/>
                          </a:solidFill>
                        </a:rPr>
                        <a:t> high quality</a:t>
                      </a:r>
                      <a:endParaRPr/>
                    </a:p>
                  </a:txBody>
                  <a:tcPr marT="91425" marB="91425" marR="91425" marL="91425"/>
                </a:tc>
              </a:tr>
              <a:tr h="510400">
                <a:tc>
                  <a:txBody>
                    <a:bodyPr>
                      <a:noAutofit/>
                    </a:bodyPr>
                    <a:lstStyle/>
                    <a:p>
                      <a:pPr indent="0" lvl="0" marL="0">
                        <a:spcBef>
                          <a:spcPts val="0"/>
                        </a:spcBef>
                        <a:spcAft>
                          <a:spcPts val="0"/>
                        </a:spcAft>
                        <a:buNone/>
                      </a:pPr>
                      <a:r>
                        <a:rPr lang="zh-CN" sz="1800">
                          <a:solidFill>
                            <a:srgbClr val="666666"/>
                          </a:solidFill>
                        </a:rPr>
                        <a:t>Lag</a:t>
                      </a:r>
                      <a:endParaRPr sz="1800">
                        <a:solidFill>
                          <a:srgbClr val="666666"/>
                        </a:solidFill>
                      </a:endParaRPr>
                    </a:p>
                  </a:txBody>
                  <a:tcPr marT="91425" marB="91425" marR="91425" marL="91425"/>
                </a:tc>
                <a:tc>
                  <a:txBody>
                    <a:bodyPr>
                      <a:noAutofit/>
                    </a:bodyPr>
                    <a:lstStyle/>
                    <a:p>
                      <a:pPr indent="0" lvl="0" marL="0">
                        <a:spcBef>
                          <a:spcPts val="0"/>
                        </a:spcBef>
                        <a:spcAft>
                          <a:spcPts val="0"/>
                        </a:spcAft>
                        <a:buNone/>
                      </a:pPr>
                      <a:r>
                        <a:rPr lang="zh-CN" sz="1800">
                          <a:solidFill>
                            <a:srgbClr val="666666"/>
                          </a:solidFill>
                        </a:rPr>
                        <a:t>No Lag</a:t>
                      </a:r>
                      <a:endParaRPr sz="1800">
                        <a:solidFill>
                          <a:srgbClr val="666666"/>
                        </a:solidFill>
                      </a:endParaRPr>
                    </a:p>
                  </a:txBody>
                  <a:tcPr marT="91425" marB="91425" marR="91425" marL="91425"/>
                </a:tc>
                <a:tc>
                  <a:txBody>
                    <a:bodyPr>
                      <a:noAutofit/>
                    </a:bodyPr>
                    <a:lstStyle/>
                    <a:p>
                      <a:pPr indent="0" lvl="0" marL="0">
                        <a:spcBef>
                          <a:spcPts val="0"/>
                        </a:spcBef>
                        <a:spcAft>
                          <a:spcPts val="0"/>
                        </a:spcAft>
                        <a:buNone/>
                      </a:pPr>
                      <a:r>
                        <a:rPr lang="zh-CN" sz="1800">
                          <a:solidFill>
                            <a:srgbClr val="666666"/>
                          </a:solidFill>
                        </a:rPr>
                        <a:t>Tolerate Lag</a:t>
                      </a:r>
                      <a:endParaRPr sz="1800">
                        <a:solidFill>
                          <a:srgbClr val="666666"/>
                        </a:solidFill>
                      </a:endParaRPr>
                    </a:p>
                  </a:txBody>
                  <a:tcPr marT="91425" marB="91425" marR="91425" marL="91425"/>
                </a:tc>
                <a:tc>
                  <a:txBody>
                    <a:bodyPr>
                      <a:noAutofit/>
                    </a:bodyPr>
                    <a:lstStyle/>
                    <a:p>
                      <a:pPr indent="0" lvl="0" marL="0">
                        <a:spcBef>
                          <a:spcPts val="0"/>
                        </a:spcBef>
                        <a:spcAft>
                          <a:spcPts val="0"/>
                        </a:spcAft>
                        <a:buNone/>
                      </a:pPr>
                      <a:r>
                        <a:rPr lang="zh-CN" sz="1800">
                          <a:solidFill>
                            <a:srgbClr val="666666"/>
                          </a:solidFill>
                        </a:rPr>
                        <a:t>No Lag</a:t>
                      </a:r>
                      <a:endParaRPr sz="1800">
                        <a:solidFill>
                          <a:srgbClr val="666666"/>
                        </a:solidFill>
                      </a:endParaRPr>
                    </a:p>
                  </a:txBody>
                  <a:tcPr marT="91425" marB="91425" marR="91425" marL="91425"/>
                </a:tc>
              </a:tr>
            </a:tbl>
          </a:graphicData>
        </a:graphic>
      </p:graphicFrame>
      <p:sp>
        <p:nvSpPr>
          <p:cNvPr id="95" name="Shape 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Core Ideas - Overview on VideoStorm</a:t>
            </a:r>
            <a:endParaRPr/>
          </a:p>
        </p:txBody>
      </p:sp>
      <p:sp>
        <p:nvSpPr>
          <p:cNvPr id="101" name="Shape 101"/>
          <p:cNvSpPr txBox="1"/>
          <p:nvPr>
            <p:ph idx="1" type="body"/>
          </p:nvPr>
        </p:nvSpPr>
        <p:spPr>
          <a:xfrm>
            <a:off x="311700" y="37612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Offline: generate model and reduces config space, solving the first challenge)</a:t>
            </a:r>
            <a:endParaRPr/>
          </a:p>
          <a:p>
            <a:pPr indent="0" lvl="0" marL="0">
              <a:spcBef>
                <a:spcPts val="1600"/>
              </a:spcBef>
              <a:spcAft>
                <a:spcPts val="1600"/>
              </a:spcAft>
              <a:buNone/>
            </a:pPr>
            <a:r>
              <a:rPr lang="zh-CN"/>
              <a:t>Online: optimization, solving the second chanllenge</a:t>
            </a:r>
            <a:endParaRPr/>
          </a:p>
        </p:txBody>
      </p:sp>
      <p:sp>
        <p:nvSpPr>
          <p:cNvPr id="102" name="Shape 102"/>
          <p:cNvSpPr txBox="1"/>
          <p:nvPr/>
        </p:nvSpPr>
        <p:spPr>
          <a:xfrm>
            <a:off x="127750" y="4703625"/>
            <a:ext cx="8520600" cy="16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CN"/>
              <a:t>Ref</a:t>
            </a:r>
            <a:r>
              <a:rPr lang="zh-CN"/>
              <a:t>: https://www.usenix.org/system/files/conference/nsdi17/nsdi17-zhang.pdf</a:t>
            </a:r>
            <a:endParaRPr/>
          </a:p>
        </p:txBody>
      </p:sp>
      <p:sp>
        <p:nvSpPr>
          <p:cNvPr id="103" name="Shape 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pic>
        <p:nvPicPr>
          <p:cNvPr id="104" name="Shape 104"/>
          <p:cNvPicPr preferRelativeResize="0"/>
          <p:nvPr/>
        </p:nvPicPr>
        <p:blipFill>
          <a:blip r:embed="rId3">
            <a:alphaModFix/>
          </a:blip>
          <a:stretch>
            <a:fillRect/>
          </a:stretch>
        </p:blipFill>
        <p:spPr>
          <a:xfrm>
            <a:off x="2107325" y="1170125"/>
            <a:ext cx="4040673" cy="243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Core Ideas - </a:t>
            </a:r>
            <a:r>
              <a:rPr lang="zh-CN"/>
              <a:t>Offline Profiling</a:t>
            </a:r>
            <a:endParaRPr/>
          </a:p>
        </p:txBody>
      </p:sp>
      <p:sp>
        <p:nvSpPr>
          <p:cNvPr id="110" name="Shape 1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Goal: find mapping  configuration -&gt; resource demand &amp; quality</a:t>
            </a:r>
            <a:endParaRPr/>
          </a:p>
          <a:p>
            <a:pPr indent="0" lvl="0" marL="0">
              <a:spcBef>
                <a:spcPts val="1600"/>
              </a:spcBef>
              <a:spcAft>
                <a:spcPts val="0"/>
              </a:spcAft>
              <a:buNone/>
            </a:pPr>
            <a:r>
              <a:rPr lang="zh-CN"/>
              <a:t>compute against </a:t>
            </a:r>
            <a:r>
              <a:rPr b="1" lang="zh-CN"/>
              <a:t>a labeled dataset</a:t>
            </a:r>
            <a:r>
              <a:rPr lang="zh-CN"/>
              <a:t> or </a:t>
            </a:r>
            <a:r>
              <a:rPr b="1" lang="zh-CN"/>
              <a:t>a “golden” query configuration</a:t>
            </a:r>
            <a:r>
              <a:rPr lang="zh-CN"/>
              <a:t> (known to produce high-quality results, expensive)</a:t>
            </a:r>
            <a:endParaRPr/>
          </a:p>
          <a:p>
            <a:pPr indent="0" lvl="0" marL="0">
              <a:spcBef>
                <a:spcPts val="1600"/>
              </a:spcBef>
              <a:spcAft>
                <a:spcPts val="1600"/>
              </a:spcAft>
              <a:buNone/>
            </a:pPr>
            <a:r>
              <a:t/>
            </a:r>
            <a:endParaRPr/>
          </a:p>
        </p:txBody>
      </p:sp>
      <p:sp>
        <p:nvSpPr>
          <p:cNvPr id="111" name="Shape 111"/>
          <p:cNvSpPr txBox="1"/>
          <p:nvPr/>
        </p:nvSpPr>
        <p:spPr>
          <a:xfrm>
            <a:off x="127750" y="4703625"/>
            <a:ext cx="8520600" cy="16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CN"/>
              <a:t>Ref: https://www.usenix.org/system/files/conference/nsdi17/nsdi17-zhang.pdf</a:t>
            </a:r>
            <a:endParaRPr/>
          </a:p>
        </p:txBody>
      </p:sp>
      <p:sp>
        <p:nvSpPr>
          <p:cNvPr id="112" name="Shape 1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pic>
        <p:nvPicPr>
          <p:cNvPr id="113" name="Shape 113"/>
          <p:cNvPicPr preferRelativeResize="0"/>
          <p:nvPr/>
        </p:nvPicPr>
        <p:blipFill>
          <a:blip r:embed="rId3">
            <a:alphaModFix/>
          </a:blip>
          <a:stretch>
            <a:fillRect/>
          </a:stretch>
        </p:blipFill>
        <p:spPr>
          <a:xfrm>
            <a:off x="653275" y="974000"/>
            <a:ext cx="7627673" cy="377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CN"/>
              <a:t>Core Ideas - Online (Utility Function and Scheduling)</a:t>
            </a:r>
            <a:endParaRPr/>
          </a:p>
        </p:txBody>
      </p:sp>
      <p:sp>
        <p:nvSpPr>
          <p:cNvPr id="119" name="Shape 119"/>
          <p:cNvSpPr txBox="1"/>
          <p:nvPr>
            <p:ph idx="1" type="body"/>
          </p:nvPr>
        </p:nvSpPr>
        <p:spPr>
          <a:xfrm>
            <a:off x="311700" y="1152475"/>
            <a:ext cx="86733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CN"/>
              <a:t>for each query, user provides a utility functio</a:t>
            </a:r>
            <a:r>
              <a:rPr lang="zh-CN"/>
              <a:t>n to scheduler, which encodes the quality and lag requirements of each individual query, the bold part is defined by user </a:t>
            </a:r>
            <a:endParaRPr/>
          </a:p>
          <a:p>
            <a:pPr indent="-342900" lvl="0" marL="457200" rtl="0">
              <a:spcBef>
                <a:spcPts val="1600"/>
              </a:spcBef>
              <a:spcAft>
                <a:spcPts val="0"/>
              </a:spcAft>
              <a:buSzPts val="1800"/>
              <a:buChar char="●"/>
            </a:pPr>
            <a:r>
              <a:rPr b="1" lang="zh-CN"/>
              <a:t>Q_M</a:t>
            </a:r>
            <a:r>
              <a:rPr lang="zh-CN"/>
              <a:t> and </a:t>
            </a:r>
            <a:r>
              <a:rPr b="1" lang="zh-CN"/>
              <a:t>L_M</a:t>
            </a:r>
            <a:r>
              <a:rPr lang="zh-CN"/>
              <a:t>: the minimum quality required and maximum lag it can tolerate</a:t>
            </a:r>
            <a:endParaRPr/>
          </a:p>
          <a:p>
            <a:pPr indent="-342900" lvl="0" marL="457200" rtl="0">
              <a:spcBef>
                <a:spcPts val="0"/>
              </a:spcBef>
              <a:spcAft>
                <a:spcPts val="0"/>
              </a:spcAft>
              <a:buSzPts val="1800"/>
              <a:buChar char="●"/>
            </a:pPr>
            <a:r>
              <a:rPr lang="zh-CN"/>
              <a:t>U(Q,L) = U (Q=Q_M, L=L_M) + </a:t>
            </a:r>
            <a:r>
              <a:rPr b="1" lang="zh-CN"/>
              <a:t>coefficient1</a:t>
            </a:r>
            <a:r>
              <a:rPr lang="zh-CN"/>
              <a:t> * (Q-Q_M) - </a:t>
            </a:r>
            <a:r>
              <a:rPr b="1" lang="zh-CN"/>
              <a:t>coefficient2</a:t>
            </a:r>
            <a:r>
              <a:rPr lang="zh-CN"/>
              <a:t>*(L-Q_L)</a:t>
            </a:r>
            <a:endParaRPr/>
          </a:p>
          <a:p>
            <a:pPr indent="0" lvl="0" marL="0">
              <a:spcBef>
                <a:spcPts val="1600"/>
              </a:spcBef>
              <a:spcAft>
                <a:spcPts val="0"/>
              </a:spcAft>
              <a:buNone/>
            </a:pPr>
            <a:r>
              <a:rPr lang="zh-CN"/>
              <a:t>scheduling resources</a:t>
            </a:r>
            <a:endParaRPr/>
          </a:p>
          <a:p>
            <a:pPr indent="-342900" lvl="0" marL="457200" rtl="0">
              <a:spcBef>
                <a:spcPts val="1600"/>
              </a:spcBef>
              <a:spcAft>
                <a:spcPts val="0"/>
              </a:spcAft>
              <a:buSzPts val="1800"/>
              <a:buChar char="●"/>
            </a:pPr>
            <a:r>
              <a:rPr lang="zh-CN"/>
              <a:t>cluster managers like Yarn and Mesos: resource fairness for each query</a:t>
            </a:r>
            <a:endParaRPr/>
          </a:p>
          <a:p>
            <a:pPr indent="-342900" lvl="0" marL="457200" rtl="0">
              <a:spcBef>
                <a:spcPts val="0"/>
              </a:spcBef>
              <a:spcAft>
                <a:spcPts val="0"/>
              </a:spcAft>
              <a:buSzPts val="1800"/>
              <a:buChar char="●"/>
            </a:pPr>
            <a:r>
              <a:rPr lang="zh-CN"/>
              <a:t>goal: maximize the </a:t>
            </a:r>
            <a:r>
              <a:rPr b="1" lang="zh-CN"/>
              <a:t>minimum utility</a:t>
            </a:r>
            <a:r>
              <a:rPr lang="zh-CN"/>
              <a:t> (max-min fairness) or </a:t>
            </a:r>
            <a:r>
              <a:rPr b="1" lang="zh-CN"/>
              <a:t>sum of utilities</a:t>
            </a:r>
            <a:endParaRPr b="1"/>
          </a:p>
          <a:p>
            <a:pPr indent="-342900" lvl="0" marL="457200">
              <a:spcBef>
                <a:spcPts val="0"/>
              </a:spcBef>
              <a:spcAft>
                <a:spcPts val="0"/>
              </a:spcAft>
              <a:buSzPts val="1800"/>
              <a:buChar char="●"/>
            </a:pPr>
            <a:r>
              <a:rPr lang="zh-CN"/>
              <a:t>tolerate lags (in case of resource shortage)</a:t>
            </a:r>
            <a:endParaRPr b="1"/>
          </a:p>
        </p:txBody>
      </p:sp>
      <p:sp>
        <p:nvSpPr>
          <p:cNvPr id="120" name="Shape 1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zh-C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