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embeddedFontLst>
    <p:embeddedFont>
      <p:font typeface="Helvetica Neue" panose="02000503000000020004" pitchFamily="2"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41EF88-5D80-44E7-9F63-01FD4365F10E}">
  <a:tblStyle styleId="{B941EF88-5D80-44E7-9F63-01FD4365F1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050">
              <a:solidFill>
                <a:srgbClr val="333333"/>
              </a:solidFill>
              <a:latin typeface="Helvetica Neue"/>
              <a:ea typeface="Helvetica Neue"/>
              <a:cs typeface="Helvetica Neue"/>
              <a:sym typeface="Helvetica Neue"/>
            </a:endParaRPr>
          </a:p>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400"/>
              <a:t>Cloud configuration is represented as CPU cores, number of VMs in a cluster, CPU speed, RAM size, DIsk size, Disk speed and so on.</a:t>
            </a:r>
            <a:endParaRPr sz="1400"/>
          </a:p>
          <a:p>
            <a:pPr marL="0" lvl="0" indent="0">
              <a:spcBef>
                <a:spcPts val="0"/>
              </a:spcBef>
              <a:spcAft>
                <a:spcPts val="0"/>
              </a:spcAft>
              <a:buNone/>
            </a:pPr>
            <a:endParaRPr sz="1400"/>
          </a:p>
          <a:p>
            <a:pPr marL="0" lvl="0" indent="0">
              <a:spcBef>
                <a:spcPts val="0"/>
              </a:spcBef>
              <a:spcAft>
                <a:spcPts val="0"/>
              </a:spcAft>
              <a:buNone/>
            </a:pPr>
            <a:r>
              <a:rPr lang="en-GB" sz="1400"/>
              <a:t>The representative work is used to learn and suggest configuration for similar workloads.</a:t>
            </a:r>
            <a:endParaRPr sz="1400"/>
          </a:p>
          <a:p>
            <a:pPr marL="0" lvl="0" indent="0">
              <a:spcBef>
                <a:spcPts val="0"/>
              </a:spcBef>
              <a:spcAft>
                <a:spcPts val="0"/>
              </a:spcAft>
              <a:buNone/>
            </a:pPr>
            <a:endParaRPr sz="1400"/>
          </a:p>
          <a:p>
            <a:pPr marL="0" lvl="0" indent="0">
              <a:spcBef>
                <a:spcPts val="0"/>
              </a:spcBef>
              <a:spcAft>
                <a:spcPts val="0"/>
              </a:spcAft>
              <a:buNone/>
            </a:pPr>
            <a:r>
              <a:rPr lang="en-GB" sz="1400"/>
              <a:t>There are three challenges for picking the best cloud configurations for big-data analytic jobs.</a:t>
            </a:r>
            <a:endParaRPr sz="1400"/>
          </a:p>
          <a:p>
            <a:pPr marL="0" lvl="0" indent="0">
              <a:spcBef>
                <a:spcPts val="0"/>
              </a:spcBef>
              <a:spcAft>
                <a:spcPts val="0"/>
              </a:spcAft>
              <a:buNone/>
            </a:pPr>
            <a:endParaRPr sz="1400"/>
          </a:p>
          <a:p>
            <a:pPr marL="0" lvl="0" indent="0">
              <a:spcBef>
                <a:spcPts val="0"/>
              </a:spcBef>
              <a:spcAft>
                <a:spcPts val="0"/>
              </a:spcAft>
              <a:buNone/>
            </a:pPr>
            <a:r>
              <a:rPr lang="en-GB" sz="1400"/>
              <a:t>Complex performance model: The running time is affected by the amount of resources in the cloud configuration in a non-linear way. For instance, Figure 1 shows a regression job on SparkML sees a diminishing return of running time at 256GB RAM. Some job even increasing their running time slightly. So the improvement of more resources could be marginal.</a:t>
            </a:r>
            <a:endParaRPr sz="1400"/>
          </a:p>
          <a:p>
            <a:pPr marL="0" lvl="0" indent="0">
              <a:spcBef>
                <a:spcPts val="0"/>
              </a:spcBef>
              <a:spcAft>
                <a:spcPts val="0"/>
              </a:spcAft>
              <a:buNone/>
            </a:pPr>
            <a:endParaRPr sz="1400"/>
          </a:p>
          <a:p>
            <a:pPr marL="0" lvl="0" indent="0">
              <a:spcBef>
                <a:spcPts val="0"/>
              </a:spcBef>
              <a:spcAft>
                <a:spcPts val="0"/>
              </a:spcAft>
              <a:buNone/>
            </a:pPr>
            <a:r>
              <a:rPr lang="en-GB" sz="1400"/>
              <a:t>Cost model: The cloud charges users based on the amount of time the VMs are up. Using configurations with a lot of resources could minimize the running time but it may cost a lot of money. Figure 2 shows the cost is not monotonically increase or decrease when we add more resources.</a:t>
            </a:r>
            <a:endParaRPr sz="1400"/>
          </a:p>
          <a:p>
            <a:pPr marL="0" lvl="0" indent="0">
              <a:spcBef>
                <a:spcPts val="0"/>
              </a:spcBef>
              <a:spcAft>
                <a:spcPts val="0"/>
              </a:spcAft>
              <a:buNone/>
            </a:pPr>
            <a:endParaRPr sz="1400"/>
          </a:p>
          <a:p>
            <a:pPr marL="0" lvl="0" indent="0" rtl="0">
              <a:spcBef>
                <a:spcPts val="0"/>
              </a:spcBef>
              <a:spcAft>
                <a:spcPts val="0"/>
              </a:spcAft>
              <a:buNone/>
            </a:pPr>
            <a:r>
              <a:rPr lang="en-GB" sz="1400"/>
              <a:t>The heterogeneity of application：Figure 3 shows that different applications have different preferences. For Terasort, low memory instance perforces best because CPU is critical. On the other hand for regression, it prefers more RAM.</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400"/>
              <a: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9" name="Shape 5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4" name="Shape 5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7" name="Shape 6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4" name="Shape 6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8" name="Shape 6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a:solidFill>
                  <a:schemeClr val="dk1"/>
                </a:solidFill>
              </a:rPr>
              <a:t>Configurations vary across workload. Best configuration for workload 1 which is config 3  results  in poor performance of other two workloads.</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GB">
                <a:solidFill>
                  <a:schemeClr val="dk1"/>
                </a:solidFill>
              </a:rPr>
              <a:t>The space of configurations has been ever growing as new features and versions are added. This figure shows that over 15 years the number of knobs increased by 5× for Postgres and by nearly 7× for MySQL.</a:t>
            </a:r>
            <a:endParaRPr>
              <a:solidFill>
                <a:schemeClr val="dk1"/>
              </a:solidFill>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r>
              <a:rPr lang="en-GB"/>
              <a:t>Another key reason is that configurations are interdependent. So far dbms experts suggested changing configuration at a time. This is not only slow but changes in knob affects the benefits of other. Here the authors looked at configurations related to log file size and buffer pool size, and found that the performance of system is best when they both are set to high values, and really bad they are imbalanced.</a:t>
            </a:r>
            <a:endParaRPr/>
          </a:p>
          <a:p>
            <a:pPr marL="0" lvl="0" indent="0">
              <a:spcBef>
                <a:spcPts val="0"/>
              </a:spcBef>
              <a:spcAft>
                <a:spcPts val="0"/>
              </a:spcAft>
              <a:buNone/>
            </a:pPr>
            <a:endParaRPr/>
          </a:p>
          <a:p>
            <a:pPr marL="0" lvl="0" indent="0">
              <a:spcBef>
                <a:spcPts val="0"/>
              </a:spcBef>
              <a:spcAft>
                <a:spcPts val="0"/>
              </a:spcAft>
              <a:buNone/>
            </a:pPr>
            <a:r>
              <a:rPr lang="en-GB"/>
              <a:t>Finally difference in performance from one setting to next can be irrregular. For example, on changing buffer pool size latency improves but degrades after certain threshold.</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GB"/>
              <a:t>The above examples show how tricky it is to configure a DBMS. This complexity is a major contributing factor to the high total cost of ownership for database systems.</a:t>
            </a:r>
            <a:endParaRPr/>
          </a:p>
          <a:p>
            <a:pPr marL="0" lvl="0" indent="0">
              <a:spcBef>
                <a:spcPts val="0"/>
              </a:spcBef>
              <a:spcAft>
                <a:spcPts val="0"/>
              </a:spcAft>
              <a:buNone/>
            </a:pPr>
            <a:endParaRPr/>
          </a:p>
          <a:p>
            <a:pPr marL="0" lvl="0" indent="0" rtl="0">
              <a:spcBef>
                <a:spcPts val="0"/>
              </a:spcBef>
              <a:spcAft>
                <a:spcPts val="0"/>
              </a:spcAft>
              <a:buNone/>
            </a:pPr>
            <a:r>
              <a:rPr lang="en-GB"/>
              <a:t>A better solution is to develop a tuning tool which can automate the configuration.</a:t>
            </a:r>
            <a:endParaRPr/>
          </a:p>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050">
              <a:solidFill>
                <a:srgbClr val="333333"/>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092650"/>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sz="4800">
                <a:latin typeface="Open Sans"/>
                <a:ea typeface="Open Sans"/>
                <a:cs typeface="Open Sans"/>
                <a:sym typeface="Open Sans"/>
              </a:rPr>
              <a:t>Machine Learning </a:t>
            </a:r>
            <a:r>
              <a:rPr lang="en-GB" sz="4800" dirty="0">
                <a:latin typeface="Open Sans"/>
                <a:ea typeface="Open Sans"/>
                <a:cs typeface="Open Sans"/>
                <a:sym typeface="Open Sans"/>
              </a:rPr>
              <a:t>for Systems: </a:t>
            </a:r>
            <a:endParaRPr sz="4800" dirty="0">
              <a:latin typeface="Open Sans"/>
              <a:ea typeface="Open Sans"/>
              <a:cs typeface="Open Sans"/>
              <a:sym typeface="Open Sans"/>
            </a:endParaRPr>
          </a:p>
          <a:p>
            <a:pPr marL="0" lvl="0" indent="0">
              <a:spcBef>
                <a:spcPts val="0"/>
              </a:spcBef>
              <a:spcAft>
                <a:spcPts val="0"/>
              </a:spcAft>
              <a:buNone/>
            </a:pPr>
            <a:r>
              <a:rPr lang="en-GB" sz="4800" dirty="0" err="1">
                <a:latin typeface="Open Sans"/>
                <a:ea typeface="Open Sans"/>
                <a:cs typeface="Open Sans"/>
                <a:sym typeface="Open Sans"/>
              </a:rPr>
              <a:t>OtterTune</a:t>
            </a:r>
            <a:r>
              <a:rPr lang="en-GB" sz="4800" dirty="0">
                <a:latin typeface="Open Sans"/>
                <a:ea typeface="Open Sans"/>
                <a:cs typeface="Open Sans"/>
                <a:sym typeface="Open Sans"/>
              </a:rPr>
              <a:t> and </a:t>
            </a:r>
            <a:r>
              <a:rPr lang="en-GB" sz="4800" dirty="0" err="1">
                <a:latin typeface="Open Sans"/>
                <a:ea typeface="Open Sans"/>
                <a:cs typeface="Open Sans"/>
                <a:sym typeface="Open Sans"/>
              </a:rPr>
              <a:t>CherryPick</a:t>
            </a:r>
            <a:endParaRPr sz="4800" dirty="0">
              <a:latin typeface="Open Sans"/>
              <a:ea typeface="Open Sans"/>
              <a:cs typeface="Open Sans"/>
              <a:sym typeface="Open Sans"/>
            </a:endParaRPr>
          </a:p>
        </p:txBody>
      </p:sp>
      <p:sp>
        <p:nvSpPr>
          <p:cNvPr id="55" name="Shape 55"/>
          <p:cNvSpPr txBox="1">
            <a:spLocks noGrp="1"/>
          </p:cNvSpPr>
          <p:nvPr>
            <p:ph type="subTitle" idx="1"/>
          </p:nvPr>
        </p:nvSpPr>
        <p:spPr>
          <a:xfrm>
            <a:off x="0" y="36271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solidFill>
                  <a:schemeClr val="dk1"/>
                </a:solidFill>
                <a:latin typeface="Open Sans"/>
                <a:ea typeface="Open Sans"/>
                <a:cs typeface="Open Sans"/>
                <a:sym typeface="Open Sans"/>
              </a:rPr>
              <a:t>	Presenters: Tarique Siddiqui and Yichen Feng</a:t>
            </a:r>
            <a:endParaRPr>
              <a:solidFill>
                <a:schemeClr val="dk1"/>
              </a:solidFill>
              <a:latin typeface="Open Sans"/>
              <a:ea typeface="Open Sans"/>
              <a:cs typeface="Open Sans"/>
              <a:sym typeface="Open Sans"/>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ML Pipeline </a:t>
            </a:r>
            <a:endParaRPr/>
          </a:p>
        </p:txBody>
      </p:sp>
      <p:grpSp>
        <p:nvGrpSpPr>
          <p:cNvPr id="185" name="Shape 185"/>
          <p:cNvGrpSpPr/>
          <p:nvPr/>
        </p:nvGrpSpPr>
        <p:grpSpPr>
          <a:xfrm>
            <a:off x="516466" y="2159452"/>
            <a:ext cx="2933455" cy="955070"/>
            <a:chOff x="1083025" y="2306625"/>
            <a:chExt cx="1834900" cy="297224"/>
          </a:xfrm>
        </p:grpSpPr>
        <p:sp>
          <p:nvSpPr>
            <p:cNvPr id="186" name="Shape 186"/>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87" name="Shape 187"/>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188" name="Shape 188"/>
          <p:cNvGrpSpPr/>
          <p:nvPr/>
        </p:nvGrpSpPr>
        <p:grpSpPr>
          <a:xfrm>
            <a:off x="3112861" y="2162015"/>
            <a:ext cx="2933455" cy="955070"/>
            <a:chOff x="1083025" y="2306625"/>
            <a:chExt cx="1834900" cy="297224"/>
          </a:xfrm>
        </p:grpSpPr>
        <p:sp>
          <p:nvSpPr>
            <p:cNvPr id="189" name="Shape 189"/>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90" name="Shape 190"/>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191" name="Shape 191"/>
          <p:cNvGrpSpPr/>
          <p:nvPr/>
        </p:nvGrpSpPr>
        <p:grpSpPr>
          <a:xfrm>
            <a:off x="5710057" y="2162017"/>
            <a:ext cx="2933455" cy="955070"/>
            <a:chOff x="1083025" y="2306625"/>
            <a:chExt cx="1834900" cy="297224"/>
          </a:xfrm>
        </p:grpSpPr>
        <p:sp>
          <p:nvSpPr>
            <p:cNvPr id="192" name="Shape 192"/>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93" name="Shape 193"/>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sp>
        <p:nvSpPr>
          <p:cNvPr id="194" name="Shape 194"/>
          <p:cNvSpPr txBox="1"/>
          <p:nvPr/>
        </p:nvSpPr>
        <p:spPr>
          <a:xfrm>
            <a:off x="516475" y="1329925"/>
            <a:ext cx="2596200" cy="6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latin typeface="Open Sans"/>
                <a:ea typeface="Open Sans"/>
                <a:cs typeface="Open Sans"/>
                <a:sym typeface="Open Sans"/>
              </a:rPr>
              <a:t>   Workload </a:t>
            </a:r>
            <a:endParaRPr sz="1800" b="1">
              <a:latin typeface="Open Sans"/>
              <a:ea typeface="Open Sans"/>
              <a:cs typeface="Open Sans"/>
              <a:sym typeface="Open Sans"/>
            </a:endParaRPr>
          </a:p>
          <a:p>
            <a:pPr marL="0" lvl="0" indent="0" algn="ctr" rtl="0">
              <a:spcBef>
                <a:spcPts val="0"/>
              </a:spcBef>
              <a:spcAft>
                <a:spcPts val="0"/>
              </a:spcAft>
              <a:buNone/>
            </a:pPr>
            <a:r>
              <a:rPr lang="en-GB" sz="1800" b="1">
                <a:latin typeface="Open Sans"/>
                <a:ea typeface="Open Sans"/>
                <a:cs typeface="Open Sans"/>
                <a:sym typeface="Open Sans"/>
              </a:rPr>
              <a:t>Characterization</a:t>
            </a:r>
            <a:endParaRPr sz="1800" b="1">
              <a:latin typeface="Open Sans"/>
              <a:ea typeface="Open Sans"/>
              <a:cs typeface="Open Sans"/>
              <a:sym typeface="Open Sans"/>
            </a:endParaRPr>
          </a:p>
        </p:txBody>
      </p:sp>
      <p:sp>
        <p:nvSpPr>
          <p:cNvPr id="195" name="Shape 195"/>
          <p:cNvSpPr txBox="1"/>
          <p:nvPr/>
        </p:nvSpPr>
        <p:spPr>
          <a:xfrm>
            <a:off x="3339288" y="1303513"/>
            <a:ext cx="20997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a:latin typeface="Open Sans"/>
                <a:ea typeface="Open Sans"/>
                <a:cs typeface="Open Sans"/>
                <a:sym typeface="Open Sans"/>
              </a:rPr>
              <a:t>Knobs Identification</a:t>
            </a:r>
            <a:endParaRPr sz="1800" b="1">
              <a:latin typeface="Open Sans"/>
              <a:ea typeface="Open Sans"/>
              <a:cs typeface="Open Sans"/>
              <a:sym typeface="Open Sans"/>
            </a:endParaRPr>
          </a:p>
        </p:txBody>
      </p:sp>
      <p:sp>
        <p:nvSpPr>
          <p:cNvPr id="196" name="Shape 196"/>
          <p:cNvSpPr txBox="1"/>
          <p:nvPr/>
        </p:nvSpPr>
        <p:spPr>
          <a:xfrm>
            <a:off x="5798425" y="1450825"/>
            <a:ext cx="2349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Open Sans"/>
                <a:ea typeface="Open Sans"/>
                <a:cs typeface="Open Sans"/>
                <a:sym typeface="Open Sans"/>
              </a:rPr>
              <a:t>Automatic Tuner</a:t>
            </a:r>
            <a:endParaRPr sz="1800" b="1">
              <a:latin typeface="Open Sans"/>
              <a:ea typeface="Open Sans"/>
              <a:cs typeface="Open Sans"/>
              <a:sym typeface="Open Sans"/>
            </a:endParaRPr>
          </a:p>
        </p:txBody>
      </p:sp>
      <p:sp>
        <p:nvSpPr>
          <p:cNvPr id="197" name="Shape 197"/>
          <p:cNvSpPr txBox="1"/>
          <p:nvPr/>
        </p:nvSpPr>
        <p:spPr>
          <a:xfrm>
            <a:off x="750500" y="3250450"/>
            <a:ext cx="2033400" cy="128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Minimal set of metrics to identify the workload.</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198" name="Shape 198"/>
          <p:cNvSpPr txBox="1"/>
          <p:nvPr/>
        </p:nvSpPr>
        <p:spPr>
          <a:xfrm>
            <a:off x="3280975" y="3250450"/>
            <a:ext cx="23496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knobs are critical for a particular workload?</a:t>
            </a:r>
            <a:endParaRPr>
              <a:latin typeface="Open Sans"/>
              <a:ea typeface="Open Sans"/>
              <a:cs typeface="Open Sans"/>
              <a:sym typeface="Open Sans"/>
            </a:endParaRPr>
          </a:p>
        </p:txBody>
      </p:sp>
      <p:sp>
        <p:nvSpPr>
          <p:cNvPr id="199" name="Shape 199"/>
          <p:cNvSpPr txBox="1"/>
          <p:nvPr/>
        </p:nvSpPr>
        <p:spPr>
          <a:xfrm>
            <a:off x="5942100" y="3195150"/>
            <a:ext cx="23214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values to set for knobs such that performance improves?</a:t>
            </a:r>
            <a:endParaRPr>
              <a:latin typeface="Open Sans"/>
              <a:ea typeface="Open Sans"/>
              <a:cs typeface="Open Sans"/>
              <a:sym typeface="Open Sans"/>
            </a:endParaRPr>
          </a:p>
        </p:txBody>
      </p:sp>
      <p:sp>
        <p:nvSpPr>
          <p:cNvPr id="200" name="Shape 200"/>
          <p:cNvSpPr txBox="1"/>
          <p:nvPr/>
        </p:nvSpPr>
        <p:spPr>
          <a:xfrm>
            <a:off x="3229288" y="1141500"/>
            <a:ext cx="2596200" cy="28605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0000"/>
              </a:solidFill>
            </a:endParaRPr>
          </a:p>
        </p:txBody>
      </p:sp>
      <p:sp>
        <p:nvSpPr>
          <p:cNvPr id="201" name="Shape 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27850" y="4284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Knobs Identification</a:t>
            </a:r>
            <a:endParaRPr>
              <a:latin typeface="Open Sans"/>
              <a:ea typeface="Open Sans"/>
              <a:cs typeface="Open Sans"/>
              <a:sym typeface="Open Sans"/>
            </a:endParaRPr>
          </a:p>
        </p:txBody>
      </p:sp>
      <p:sp>
        <p:nvSpPr>
          <p:cNvPr id="207" name="Shape 207"/>
          <p:cNvSpPr txBox="1"/>
          <p:nvPr/>
        </p:nvSpPr>
        <p:spPr>
          <a:xfrm>
            <a:off x="311700" y="1191225"/>
            <a:ext cx="4794300" cy="36984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Open Sans"/>
              <a:buChar char="●"/>
            </a:pPr>
            <a:r>
              <a:rPr lang="en-GB">
                <a:latin typeface="Open Sans"/>
                <a:ea typeface="Open Sans"/>
                <a:cs typeface="Open Sans"/>
                <a:sym typeface="Open Sans"/>
              </a:rPr>
              <a:t>DBMS have too many knobs, only subset of them affect performance.</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Uses </a:t>
            </a:r>
            <a:r>
              <a:rPr lang="en-GB" b="1">
                <a:latin typeface="Open Sans"/>
                <a:ea typeface="Open Sans"/>
                <a:cs typeface="Open Sans"/>
                <a:sym typeface="Open Sans"/>
              </a:rPr>
              <a:t>Lasso</a:t>
            </a:r>
            <a:r>
              <a:rPr lang="en-GB">
                <a:latin typeface="Open Sans"/>
                <a:ea typeface="Open Sans"/>
                <a:cs typeface="Open Sans"/>
                <a:sym typeface="Open Sans"/>
              </a:rPr>
              <a:t> to identify relevant knobs.</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Lasso = L1 regularized linear regression</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Often used for feature selection</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Assigns zero or extremely low weights to noisy knobs</a:t>
            </a:r>
            <a:endParaRPr>
              <a:latin typeface="Open Sans"/>
              <a:ea typeface="Open Sans"/>
              <a:cs typeface="Open Sans"/>
              <a:sym typeface="Open Sans"/>
            </a:endParaRPr>
          </a:p>
          <a:p>
            <a:pPr marL="45720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For capturing nonlinear correlations and dependencies uses polynomial features</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Incrementally increases the number of knobs used in a tuning session. </a:t>
            </a:r>
            <a:endParaRPr>
              <a:latin typeface="Open Sans"/>
              <a:ea typeface="Open Sans"/>
              <a:cs typeface="Open Sans"/>
              <a:sym typeface="Open Sans"/>
            </a:endParaRPr>
          </a:p>
        </p:txBody>
      </p:sp>
      <p:pic>
        <p:nvPicPr>
          <p:cNvPr id="208" name="Shape 208"/>
          <p:cNvPicPr preferRelativeResize="0"/>
          <p:nvPr/>
        </p:nvPicPr>
        <p:blipFill>
          <a:blip r:embed="rId3">
            <a:alphaModFix/>
          </a:blip>
          <a:stretch>
            <a:fillRect/>
          </a:stretch>
        </p:blipFill>
        <p:spPr>
          <a:xfrm>
            <a:off x="5604025" y="1666550"/>
            <a:ext cx="1504815" cy="2177471"/>
          </a:xfrm>
          <a:prstGeom prst="rect">
            <a:avLst/>
          </a:prstGeom>
          <a:noFill/>
          <a:ln>
            <a:noFill/>
          </a:ln>
        </p:spPr>
      </p:pic>
      <p:pic>
        <p:nvPicPr>
          <p:cNvPr id="209" name="Shape 209"/>
          <p:cNvPicPr preferRelativeResize="0"/>
          <p:nvPr/>
        </p:nvPicPr>
        <p:blipFill>
          <a:blip r:embed="rId4">
            <a:alphaModFix/>
          </a:blip>
          <a:stretch>
            <a:fillRect/>
          </a:stretch>
        </p:blipFill>
        <p:spPr>
          <a:xfrm>
            <a:off x="7039516" y="1641238"/>
            <a:ext cx="1693408" cy="2381875"/>
          </a:xfrm>
          <a:prstGeom prst="rect">
            <a:avLst/>
          </a:prstGeom>
          <a:noFill/>
          <a:ln>
            <a:noFill/>
          </a:ln>
        </p:spPr>
      </p:pic>
      <p:sp>
        <p:nvSpPr>
          <p:cNvPr id="210" name="Shape 2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Incremental Knob selection</a:t>
            </a:r>
            <a:endParaRPr/>
          </a:p>
        </p:txBody>
      </p:sp>
      <p:sp>
        <p:nvSpPr>
          <p:cNvPr id="216" name="Shape 2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12</a:t>
            </a:fld>
            <a:endParaRPr/>
          </a:p>
        </p:txBody>
      </p:sp>
      <p:pic>
        <p:nvPicPr>
          <p:cNvPr id="217" name="Shape 217"/>
          <p:cNvPicPr preferRelativeResize="0"/>
          <p:nvPr/>
        </p:nvPicPr>
        <p:blipFill>
          <a:blip r:embed="rId3">
            <a:alphaModFix/>
          </a:blip>
          <a:stretch>
            <a:fillRect/>
          </a:stretch>
        </p:blipFill>
        <p:spPr>
          <a:xfrm>
            <a:off x="311701" y="904650"/>
            <a:ext cx="8520600" cy="2391182"/>
          </a:xfrm>
          <a:prstGeom prst="rect">
            <a:avLst/>
          </a:prstGeom>
          <a:noFill/>
          <a:ln>
            <a:noFill/>
          </a:ln>
        </p:spPr>
      </p:pic>
      <p:sp>
        <p:nvSpPr>
          <p:cNvPr id="218" name="Shape 218"/>
          <p:cNvSpPr txBox="1"/>
          <p:nvPr/>
        </p:nvSpPr>
        <p:spPr>
          <a:xfrm>
            <a:off x="530550" y="3112250"/>
            <a:ext cx="8082900" cy="829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latin typeface="Open Sans"/>
                <a:ea typeface="Open Sans"/>
                <a:cs typeface="Open Sans"/>
                <a:sym typeface="Open Sans"/>
              </a:rPr>
              <a:t>Fig: The performance of the DBMSs  during the tuning session using different configurations generated byOtterTune that only configure a certain number of knobs.</a:t>
            </a:r>
            <a:endParaRPr>
              <a:latin typeface="Open Sans"/>
              <a:ea typeface="Open Sans"/>
              <a:cs typeface="Open Sans"/>
              <a:sym typeface="Open Sans"/>
            </a:endParaRPr>
          </a:p>
        </p:txBody>
      </p:sp>
      <p:sp>
        <p:nvSpPr>
          <p:cNvPr id="219" name="Shape 219"/>
          <p:cNvSpPr txBox="1"/>
          <p:nvPr/>
        </p:nvSpPr>
        <p:spPr>
          <a:xfrm>
            <a:off x="311700" y="3426600"/>
            <a:ext cx="8253600" cy="171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Incremental knob selections: Starts with 4 knobs and adds 2 knobs every 1 hr.</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solidFill>
                  <a:schemeClr val="dk1"/>
                </a:solidFill>
                <a:latin typeface="Open Sans"/>
                <a:ea typeface="Open Sans"/>
                <a:cs typeface="Open Sans"/>
                <a:sym typeface="Open Sans"/>
              </a:rPr>
              <a:t>4-8 knobs sufficient in most databases.</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Fully optimizing most impactful knobs and then moving on to less impactful knobs is faster.</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220" name="Shape 220"/>
          <p:cNvSpPr/>
          <p:nvPr/>
        </p:nvSpPr>
        <p:spPr>
          <a:xfrm rot="-2700000">
            <a:off x="283772" y="2432815"/>
            <a:ext cx="728461"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txBox="1"/>
          <p:nvPr/>
        </p:nvSpPr>
        <p:spPr>
          <a:xfrm>
            <a:off x="0" y="2927400"/>
            <a:ext cx="942900" cy="49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0000"/>
                </a:solidFill>
                <a:latin typeface="Open Sans"/>
                <a:ea typeface="Open Sans"/>
                <a:cs typeface="Open Sans"/>
                <a:sym typeface="Open Sans"/>
              </a:rPr>
              <a:t>4 knobs</a:t>
            </a:r>
            <a:endParaRPr>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ML Pipeline </a:t>
            </a:r>
            <a:endParaRPr/>
          </a:p>
        </p:txBody>
      </p:sp>
      <p:grpSp>
        <p:nvGrpSpPr>
          <p:cNvPr id="227" name="Shape 227"/>
          <p:cNvGrpSpPr/>
          <p:nvPr/>
        </p:nvGrpSpPr>
        <p:grpSpPr>
          <a:xfrm>
            <a:off x="516466" y="2159452"/>
            <a:ext cx="2933455" cy="955070"/>
            <a:chOff x="1083025" y="2306625"/>
            <a:chExt cx="1834900" cy="297224"/>
          </a:xfrm>
        </p:grpSpPr>
        <p:sp>
          <p:nvSpPr>
            <p:cNvPr id="228" name="Shape 228"/>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229" name="Shape 229"/>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230" name="Shape 230"/>
          <p:cNvGrpSpPr/>
          <p:nvPr/>
        </p:nvGrpSpPr>
        <p:grpSpPr>
          <a:xfrm>
            <a:off x="3112861" y="2162015"/>
            <a:ext cx="2933455" cy="955070"/>
            <a:chOff x="1083025" y="2306625"/>
            <a:chExt cx="1834900" cy="297224"/>
          </a:xfrm>
        </p:grpSpPr>
        <p:sp>
          <p:nvSpPr>
            <p:cNvPr id="231" name="Shape 231"/>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232" name="Shape 232"/>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233" name="Shape 233"/>
          <p:cNvGrpSpPr/>
          <p:nvPr/>
        </p:nvGrpSpPr>
        <p:grpSpPr>
          <a:xfrm>
            <a:off x="5710057" y="2162017"/>
            <a:ext cx="2933455" cy="955070"/>
            <a:chOff x="1083025" y="2306625"/>
            <a:chExt cx="1834900" cy="297224"/>
          </a:xfrm>
        </p:grpSpPr>
        <p:sp>
          <p:nvSpPr>
            <p:cNvPr id="234" name="Shape 234"/>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235" name="Shape 235"/>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sp>
        <p:nvSpPr>
          <p:cNvPr id="236" name="Shape 236"/>
          <p:cNvSpPr txBox="1"/>
          <p:nvPr/>
        </p:nvSpPr>
        <p:spPr>
          <a:xfrm>
            <a:off x="516475" y="1329925"/>
            <a:ext cx="2596200" cy="6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latin typeface="Open Sans"/>
                <a:ea typeface="Open Sans"/>
                <a:cs typeface="Open Sans"/>
                <a:sym typeface="Open Sans"/>
              </a:rPr>
              <a:t>   Workload </a:t>
            </a:r>
            <a:endParaRPr sz="1800" b="1">
              <a:latin typeface="Open Sans"/>
              <a:ea typeface="Open Sans"/>
              <a:cs typeface="Open Sans"/>
              <a:sym typeface="Open Sans"/>
            </a:endParaRPr>
          </a:p>
          <a:p>
            <a:pPr marL="0" lvl="0" indent="0" algn="ctr" rtl="0">
              <a:spcBef>
                <a:spcPts val="0"/>
              </a:spcBef>
              <a:spcAft>
                <a:spcPts val="0"/>
              </a:spcAft>
              <a:buNone/>
            </a:pPr>
            <a:r>
              <a:rPr lang="en-GB" sz="1800" b="1">
                <a:latin typeface="Open Sans"/>
                <a:ea typeface="Open Sans"/>
                <a:cs typeface="Open Sans"/>
                <a:sym typeface="Open Sans"/>
              </a:rPr>
              <a:t>Characterization</a:t>
            </a:r>
            <a:endParaRPr sz="1800" b="1">
              <a:latin typeface="Open Sans"/>
              <a:ea typeface="Open Sans"/>
              <a:cs typeface="Open Sans"/>
              <a:sym typeface="Open Sans"/>
            </a:endParaRPr>
          </a:p>
        </p:txBody>
      </p:sp>
      <p:sp>
        <p:nvSpPr>
          <p:cNvPr id="237" name="Shape 237"/>
          <p:cNvSpPr txBox="1"/>
          <p:nvPr/>
        </p:nvSpPr>
        <p:spPr>
          <a:xfrm>
            <a:off x="3339288" y="1303513"/>
            <a:ext cx="20997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a:latin typeface="Open Sans"/>
                <a:ea typeface="Open Sans"/>
                <a:cs typeface="Open Sans"/>
                <a:sym typeface="Open Sans"/>
              </a:rPr>
              <a:t>Knobs Identification</a:t>
            </a:r>
            <a:endParaRPr sz="1800" b="1">
              <a:latin typeface="Open Sans"/>
              <a:ea typeface="Open Sans"/>
              <a:cs typeface="Open Sans"/>
              <a:sym typeface="Open Sans"/>
            </a:endParaRPr>
          </a:p>
        </p:txBody>
      </p:sp>
      <p:sp>
        <p:nvSpPr>
          <p:cNvPr id="238" name="Shape 238"/>
          <p:cNvSpPr txBox="1"/>
          <p:nvPr/>
        </p:nvSpPr>
        <p:spPr>
          <a:xfrm>
            <a:off x="5798425" y="1450825"/>
            <a:ext cx="2349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Open Sans"/>
                <a:ea typeface="Open Sans"/>
                <a:cs typeface="Open Sans"/>
                <a:sym typeface="Open Sans"/>
              </a:rPr>
              <a:t>Automatic Tuner</a:t>
            </a:r>
            <a:endParaRPr sz="1800" b="1">
              <a:latin typeface="Open Sans"/>
              <a:ea typeface="Open Sans"/>
              <a:cs typeface="Open Sans"/>
              <a:sym typeface="Open Sans"/>
            </a:endParaRPr>
          </a:p>
        </p:txBody>
      </p:sp>
      <p:sp>
        <p:nvSpPr>
          <p:cNvPr id="239" name="Shape 239"/>
          <p:cNvSpPr txBox="1"/>
          <p:nvPr/>
        </p:nvSpPr>
        <p:spPr>
          <a:xfrm>
            <a:off x="750500" y="3250450"/>
            <a:ext cx="2033400" cy="128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Minimal set of metrics to identify the workload.</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240" name="Shape 240"/>
          <p:cNvSpPr txBox="1"/>
          <p:nvPr/>
        </p:nvSpPr>
        <p:spPr>
          <a:xfrm>
            <a:off x="3280975" y="3250450"/>
            <a:ext cx="23496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knobs are critical for a particular workload?</a:t>
            </a:r>
            <a:endParaRPr>
              <a:latin typeface="Open Sans"/>
              <a:ea typeface="Open Sans"/>
              <a:cs typeface="Open Sans"/>
              <a:sym typeface="Open Sans"/>
            </a:endParaRPr>
          </a:p>
        </p:txBody>
      </p:sp>
      <p:sp>
        <p:nvSpPr>
          <p:cNvPr id="241" name="Shape 241"/>
          <p:cNvSpPr txBox="1"/>
          <p:nvPr/>
        </p:nvSpPr>
        <p:spPr>
          <a:xfrm>
            <a:off x="5942100" y="3195150"/>
            <a:ext cx="23214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values to set for knobs such that performance improves?</a:t>
            </a:r>
            <a:endParaRPr>
              <a:latin typeface="Open Sans"/>
              <a:ea typeface="Open Sans"/>
              <a:cs typeface="Open Sans"/>
              <a:sym typeface="Open Sans"/>
            </a:endParaRPr>
          </a:p>
        </p:txBody>
      </p:sp>
      <p:sp>
        <p:nvSpPr>
          <p:cNvPr id="242" name="Shape 242"/>
          <p:cNvSpPr txBox="1"/>
          <p:nvPr/>
        </p:nvSpPr>
        <p:spPr>
          <a:xfrm>
            <a:off x="5798426" y="1209300"/>
            <a:ext cx="2884800" cy="2892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endParaRPr>
              <a:solidFill>
                <a:srgbClr val="FF0000"/>
              </a:solidFill>
            </a:endParaRPr>
          </a:p>
        </p:txBody>
      </p:sp>
      <p:sp>
        <p:nvSpPr>
          <p:cNvPr id="243" name="Shape 2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Automated Tuner: Two-step analysis </a:t>
            </a:r>
            <a:endParaRPr/>
          </a:p>
        </p:txBody>
      </p:sp>
      <p:pic>
        <p:nvPicPr>
          <p:cNvPr id="249" name="Shape 249"/>
          <p:cNvPicPr preferRelativeResize="0"/>
          <p:nvPr/>
        </p:nvPicPr>
        <p:blipFill>
          <a:blip r:embed="rId3">
            <a:alphaModFix/>
          </a:blip>
          <a:stretch>
            <a:fillRect/>
          </a:stretch>
        </p:blipFill>
        <p:spPr>
          <a:xfrm>
            <a:off x="5013696" y="1513775"/>
            <a:ext cx="3472682" cy="2714475"/>
          </a:xfrm>
          <a:prstGeom prst="rect">
            <a:avLst/>
          </a:prstGeom>
          <a:noFill/>
          <a:ln>
            <a:noFill/>
          </a:ln>
        </p:spPr>
      </p:pic>
      <p:sp>
        <p:nvSpPr>
          <p:cNvPr id="250" name="Shape 250"/>
          <p:cNvSpPr txBox="1"/>
          <p:nvPr/>
        </p:nvSpPr>
        <p:spPr>
          <a:xfrm>
            <a:off x="311700" y="1237425"/>
            <a:ext cx="4326300" cy="331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latin typeface="Open Sans"/>
                <a:ea typeface="Open Sans"/>
                <a:cs typeface="Open Sans"/>
                <a:sym typeface="Open Sans"/>
              </a:rPr>
              <a:t>Recommends knobs configurations to try.</a:t>
            </a:r>
            <a:endParaRPr>
              <a:latin typeface="Open Sans"/>
              <a:ea typeface="Open Sans"/>
              <a:cs typeface="Open Sans"/>
              <a:sym typeface="Open Sans"/>
            </a:endParaRPr>
          </a:p>
          <a:p>
            <a:pPr marL="0" lvl="0" indent="0">
              <a:spcBef>
                <a:spcPts val="0"/>
              </a:spcBef>
              <a:spcAft>
                <a:spcPts val="0"/>
              </a:spcAft>
              <a:buNone/>
            </a:pPr>
            <a:endParaRPr b="1">
              <a:latin typeface="Open Sans"/>
              <a:ea typeface="Open Sans"/>
              <a:cs typeface="Open Sans"/>
              <a:sym typeface="Open Sans"/>
            </a:endParaRPr>
          </a:p>
          <a:p>
            <a:pPr marL="0" lvl="0" indent="0">
              <a:spcBef>
                <a:spcPts val="0"/>
              </a:spcBef>
              <a:spcAft>
                <a:spcPts val="0"/>
              </a:spcAft>
              <a:buNone/>
            </a:pPr>
            <a:endParaRPr b="1">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Phase 1:  Workload Mapping</a:t>
            </a:r>
            <a:endParaRPr b="1">
              <a:latin typeface="Open Sans"/>
              <a:ea typeface="Open Sans"/>
              <a:cs typeface="Open Sans"/>
              <a:sym typeface="Open Sans"/>
            </a:endParaRPr>
          </a:p>
          <a:p>
            <a:pPr marL="45720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Char char="●"/>
            </a:pPr>
            <a:r>
              <a:rPr lang="en-GB">
                <a:latin typeface="Open Sans"/>
                <a:ea typeface="Open Sans"/>
                <a:cs typeface="Open Sans"/>
                <a:sym typeface="Open Sans"/>
              </a:rPr>
              <a:t>Identifies workload from a previous tuning session that is most similar to the target workload. </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Char char="●"/>
            </a:pPr>
            <a:r>
              <a:rPr lang="en-GB">
                <a:solidFill>
                  <a:schemeClr val="dk1"/>
                </a:solidFill>
                <a:latin typeface="Open Sans"/>
                <a:ea typeface="Open Sans"/>
                <a:cs typeface="Open Sans"/>
                <a:sym typeface="Open Sans"/>
              </a:rPr>
              <a:t>For measuring similarity between workloads: uses </a:t>
            </a:r>
            <a:r>
              <a:rPr lang="en-GB" b="1">
                <a:solidFill>
                  <a:schemeClr val="dk1"/>
                </a:solidFill>
                <a:latin typeface="Open Sans"/>
                <a:ea typeface="Open Sans"/>
                <a:cs typeface="Open Sans"/>
                <a:sym typeface="Open Sans"/>
              </a:rPr>
              <a:t>Average Metric Distance </a:t>
            </a:r>
            <a:endParaRPr b="1"/>
          </a:p>
          <a:p>
            <a:pPr marL="0" lvl="0" indent="0" rtl="0">
              <a:spcBef>
                <a:spcPts val="0"/>
              </a:spcBef>
              <a:spcAft>
                <a:spcPts val="0"/>
              </a:spcAft>
              <a:buNone/>
            </a:pPr>
            <a:endParaRPr/>
          </a:p>
          <a:p>
            <a:pPr marL="0" marR="0" lvl="0" indent="0" algn="l" rtl="0">
              <a:lnSpc>
                <a:spcPct val="100000"/>
              </a:lnSpc>
              <a:spcBef>
                <a:spcPts val="0"/>
              </a:spcBef>
              <a:spcAft>
                <a:spcPts val="0"/>
              </a:spcAft>
              <a:buNone/>
            </a:pPr>
            <a:endParaRPr/>
          </a:p>
        </p:txBody>
      </p:sp>
      <p:sp>
        <p:nvSpPr>
          <p:cNvPr id="251" name="Shape 2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Automated Tuner: Two-step analysis</a:t>
            </a:r>
            <a:endParaRPr/>
          </a:p>
        </p:txBody>
      </p:sp>
      <p:sp>
        <p:nvSpPr>
          <p:cNvPr id="257" name="Shape 257"/>
          <p:cNvSpPr txBox="1"/>
          <p:nvPr/>
        </p:nvSpPr>
        <p:spPr>
          <a:xfrm>
            <a:off x="311700" y="1237425"/>
            <a:ext cx="4817100" cy="374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GB" b="1">
                <a:solidFill>
                  <a:schemeClr val="dk1"/>
                </a:solidFill>
                <a:latin typeface="Open Sans"/>
                <a:ea typeface="Open Sans"/>
                <a:cs typeface="Open Sans"/>
                <a:sym typeface="Open Sans"/>
              </a:rPr>
              <a:t>Phase 2:  Configuration Recommendation</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Fits </a:t>
            </a:r>
            <a:r>
              <a:rPr lang="en-GB" b="1">
                <a:solidFill>
                  <a:schemeClr val="dk1"/>
                </a:solidFill>
                <a:latin typeface="Open Sans"/>
                <a:ea typeface="Open Sans"/>
                <a:cs typeface="Open Sans"/>
                <a:sym typeface="Open Sans"/>
              </a:rPr>
              <a:t>Gaussian Process (GP) Regression</a:t>
            </a:r>
            <a:r>
              <a:rPr lang="en-GB">
                <a:latin typeface="Open Sans"/>
                <a:ea typeface="Open Sans"/>
                <a:cs typeface="Open Sans"/>
                <a:sym typeface="Open Sans"/>
              </a:rPr>
              <a:t> model to  data from mapped and current workload</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GP provides a  principled framework for </a:t>
            </a:r>
            <a:r>
              <a:rPr lang="en-GB" b="1">
                <a:latin typeface="Open Sans"/>
                <a:ea typeface="Open Sans"/>
                <a:cs typeface="Open Sans"/>
                <a:sym typeface="Open Sans"/>
              </a:rPr>
              <a:t>Exploration vs Exploitation</a:t>
            </a:r>
            <a:endParaRPr b="1">
              <a:latin typeface="Open Sans"/>
              <a:ea typeface="Open Sans"/>
              <a:cs typeface="Open Sans"/>
              <a:sym typeface="Open Sans"/>
            </a:endParaRPr>
          </a:p>
          <a:p>
            <a:pPr marL="457200" lvl="0" indent="0" rtl="0">
              <a:spcBef>
                <a:spcPts val="0"/>
              </a:spcBef>
              <a:spcAft>
                <a:spcPts val="0"/>
              </a:spcAft>
              <a:buNone/>
            </a:pPr>
            <a:endParaRPr b="1">
              <a:latin typeface="Open Sans"/>
              <a:ea typeface="Open Sans"/>
              <a:cs typeface="Open Sans"/>
              <a:sym typeface="Open Sans"/>
            </a:endParaRPr>
          </a:p>
          <a:p>
            <a:pPr marL="457200" lvl="0" indent="0" rtl="0">
              <a:spcBef>
                <a:spcPts val="0"/>
              </a:spcBef>
              <a:spcAft>
                <a:spcPts val="0"/>
              </a:spcAft>
              <a:buNone/>
            </a:pPr>
            <a:r>
              <a:rPr lang="en-GB" b="1">
                <a:latin typeface="Open Sans"/>
                <a:ea typeface="Open Sans"/>
                <a:cs typeface="Open Sans"/>
                <a:sym typeface="Open Sans"/>
              </a:rPr>
              <a:t>Exploitation: </a:t>
            </a:r>
            <a:r>
              <a:rPr lang="en-GB">
                <a:latin typeface="Open Sans"/>
                <a:ea typeface="Open Sans"/>
                <a:cs typeface="Open Sans"/>
                <a:sym typeface="Open Sans"/>
              </a:rPr>
              <a:t>Search for configurations near to current best. </a:t>
            </a:r>
            <a:endParaRPr>
              <a:latin typeface="Open Sans"/>
              <a:ea typeface="Open Sans"/>
              <a:cs typeface="Open Sans"/>
              <a:sym typeface="Open Sans"/>
            </a:endParaRPr>
          </a:p>
          <a:p>
            <a:pPr marL="457200" lvl="0" indent="0" rtl="0">
              <a:spcBef>
                <a:spcPts val="0"/>
              </a:spcBef>
              <a:spcAft>
                <a:spcPts val="0"/>
              </a:spcAft>
              <a:buNone/>
            </a:pPr>
            <a:endParaRPr b="1">
              <a:latin typeface="Open Sans"/>
              <a:ea typeface="Open Sans"/>
              <a:cs typeface="Open Sans"/>
              <a:sym typeface="Open Sans"/>
            </a:endParaRPr>
          </a:p>
          <a:p>
            <a:pPr marL="457200" lvl="0" indent="0" rtl="0">
              <a:spcBef>
                <a:spcPts val="0"/>
              </a:spcBef>
              <a:spcAft>
                <a:spcPts val="0"/>
              </a:spcAft>
              <a:buNone/>
            </a:pPr>
            <a:r>
              <a:rPr lang="en-GB" b="1">
                <a:latin typeface="Open Sans"/>
                <a:ea typeface="Open Sans"/>
                <a:cs typeface="Open Sans"/>
                <a:sym typeface="Open Sans"/>
              </a:rPr>
              <a:t>Exploration</a:t>
            </a:r>
            <a:r>
              <a:rPr lang="en-GB">
                <a:latin typeface="Open Sans"/>
                <a:ea typeface="Open Sans"/>
                <a:cs typeface="Open Sans"/>
                <a:sym typeface="Open Sans"/>
              </a:rPr>
              <a:t>:  Search for configurations in unexplored areas.</a:t>
            </a:r>
            <a:endParaRPr>
              <a:latin typeface="Open Sans"/>
              <a:ea typeface="Open Sans"/>
              <a:cs typeface="Open Sans"/>
              <a:sym typeface="Open Sans"/>
            </a:endParaRPr>
          </a:p>
        </p:txBody>
      </p:sp>
      <p:pic>
        <p:nvPicPr>
          <p:cNvPr id="258" name="Shape 258"/>
          <p:cNvPicPr preferRelativeResize="0"/>
          <p:nvPr/>
        </p:nvPicPr>
        <p:blipFill>
          <a:blip r:embed="rId3">
            <a:alphaModFix/>
          </a:blip>
          <a:stretch>
            <a:fillRect/>
          </a:stretch>
        </p:blipFill>
        <p:spPr>
          <a:xfrm>
            <a:off x="5128975" y="1422763"/>
            <a:ext cx="3703325" cy="2943124"/>
          </a:xfrm>
          <a:prstGeom prst="rect">
            <a:avLst/>
          </a:prstGeom>
          <a:noFill/>
          <a:ln>
            <a:noFill/>
          </a:ln>
        </p:spPr>
      </p:pic>
      <p:sp>
        <p:nvSpPr>
          <p:cNvPr id="259" name="Shape 259"/>
          <p:cNvSpPr txBox="1"/>
          <p:nvPr/>
        </p:nvSpPr>
        <p:spPr>
          <a:xfrm>
            <a:off x="3791425" y="4202975"/>
            <a:ext cx="7848000" cy="108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000">
                <a:latin typeface="Open Sans"/>
                <a:ea typeface="Open Sans"/>
                <a:cs typeface="Open Sans"/>
                <a:sym typeface="Open Sans"/>
              </a:rPr>
              <a:t>*Fig from https://www.biorxiv.org/content/biorxiv/early/2016/12/19/095190.full.pdf</a:t>
            </a:r>
            <a:endParaRPr sz="1000">
              <a:latin typeface="Open Sans"/>
              <a:ea typeface="Open Sans"/>
              <a:cs typeface="Open Sans"/>
              <a:sym typeface="Open Sans"/>
            </a:endParaRPr>
          </a:p>
        </p:txBody>
      </p:sp>
      <p:sp>
        <p:nvSpPr>
          <p:cNvPr id="260" name="Shape 2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GB"/>
              <a:t>Experimental Setup</a:t>
            </a:r>
            <a:endParaRPr/>
          </a:p>
        </p:txBody>
      </p:sp>
      <p:sp>
        <p:nvSpPr>
          <p:cNvPr id="266" name="Shape 2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sz="1400">
                <a:solidFill>
                  <a:srgbClr val="000000"/>
                </a:solidFill>
                <a:latin typeface="Open Sans"/>
                <a:ea typeface="Open Sans"/>
                <a:cs typeface="Open Sans"/>
                <a:sym typeface="Open Sans"/>
              </a:rPr>
              <a:t>DBMSs: MySQL (v5.6), Postgres (v9.3), Actian Vector (OLAP)</a:t>
            </a:r>
            <a:endParaRPr sz="1400">
              <a:solidFill>
                <a:srgbClr val="000000"/>
              </a:solidFill>
              <a:latin typeface="Open Sans"/>
              <a:ea typeface="Open Sans"/>
              <a:cs typeface="Open Sans"/>
              <a:sym typeface="Open Sans"/>
            </a:endParaRPr>
          </a:p>
          <a:p>
            <a:pPr marL="0" lvl="0" indent="0">
              <a:spcBef>
                <a:spcPts val="1600"/>
              </a:spcBef>
              <a:spcAft>
                <a:spcPts val="0"/>
              </a:spcAft>
              <a:buNone/>
            </a:pPr>
            <a:r>
              <a:rPr lang="en-GB" sz="1400">
                <a:solidFill>
                  <a:srgbClr val="000000"/>
                </a:solidFill>
                <a:latin typeface="Open Sans"/>
                <a:ea typeface="Open Sans"/>
                <a:cs typeface="Open Sans"/>
                <a:sym typeface="Open Sans"/>
              </a:rPr>
              <a:t>Training data collection: </a:t>
            </a:r>
            <a:endParaRPr sz="1400">
              <a:solidFill>
                <a:srgbClr val="000000"/>
              </a:solidFill>
              <a:latin typeface="Open Sans"/>
              <a:ea typeface="Open Sans"/>
              <a:cs typeface="Open Sans"/>
              <a:sym typeface="Open Sans"/>
            </a:endParaRPr>
          </a:p>
          <a:p>
            <a:pPr marL="457200" lvl="0" indent="-317500" rtl="0">
              <a:spcBef>
                <a:spcPts val="1600"/>
              </a:spcBef>
              <a:spcAft>
                <a:spcPts val="0"/>
              </a:spcAft>
              <a:buSzPts val="1400"/>
              <a:buFont typeface="Open Sans"/>
              <a:buChar char="●"/>
            </a:pPr>
            <a:r>
              <a:rPr lang="en-GB" sz="1400">
                <a:solidFill>
                  <a:srgbClr val="000000"/>
                </a:solidFill>
                <a:latin typeface="Open Sans"/>
                <a:ea typeface="Open Sans"/>
                <a:cs typeface="Open Sans"/>
                <a:sym typeface="Open Sans"/>
              </a:rPr>
              <a:t>15 YCSB workload mixtures </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4 sets of TPC-H queries</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Random knob  configurations</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~30k trials per DBMS </a:t>
            </a:r>
            <a:endParaRPr sz="1400">
              <a:solidFill>
                <a:srgbClr val="000000"/>
              </a:solidFill>
              <a:latin typeface="Open Sans"/>
              <a:ea typeface="Open Sans"/>
              <a:cs typeface="Open Sans"/>
              <a:sym typeface="Open Sans"/>
            </a:endParaRPr>
          </a:p>
          <a:p>
            <a:pPr marL="0" lvl="0" indent="0">
              <a:spcBef>
                <a:spcPts val="1600"/>
              </a:spcBef>
              <a:spcAft>
                <a:spcPts val="1600"/>
              </a:spcAft>
              <a:buNone/>
            </a:pPr>
            <a:r>
              <a:rPr lang="en-GB" sz="1400">
                <a:solidFill>
                  <a:srgbClr val="000000"/>
                </a:solidFill>
                <a:latin typeface="Open Sans"/>
                <a:ea typeface="Open Sans"/>
                <a:cs typeface="Open Sans"/>
                <a:sym typeface="Open Sans"/>
              </a:rPr>
              <a:t>Experiments conducted on Amazon EC2</a:t>
            </a:r>
            <a:endParaRPr sz="1400">
              <a:latin typeface="Open Sans"/>
              <a:ea typeface="Open Sans"/>
              <a:cs typeface="Open Sans"/>
              <a:sym typeface="Open Sans"/>
            </a:endParaRPr>
          </a:p>
        </p:txBody>
      </p:sp>
      <p:sp>
        <p:nvSpPr>
          <p:cNvPr id="267" name="Shape 2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Tuning Time  </a:t>
            </a:r>
            <a:r>
              <a:rPr lang="en-GB">
                <a:solidFill>
                  <a:srgbClr val="FF0000"/>
                </a:solidFill>
                <a:latin typeface="Open Sans"/>
                <a:ea typeface="Open Sans"/>
                <a:cs typeface="Open Sans"/>
                <a:sym typeface="Open Sans"/>
              </a:rPr>
              <a:t>(Training data helps)</a:t>
            </a:r>
            <a:endParaRPr>
              <a:solidFill>
                <a:srgbClr val="FF0000"/>
              </a:solidFill>
              <a:latin typeface="Open Sans"/>
              <a:ea typeface="Open Sans"/>
              <a:cs typeface="Open Sans"/>
              <a:sym typeface="Open Sans"/>
            </a:endParaRPr>
          </a:p>
        </p:txBody>
      </p:sp>
      <p:pic>
        <p:nvPicPr>
          <p:cNvPr id="273" name="Shape 273"/>
          <p:cNvPicPr preferRelativeResize="0"/>
          <p:nvPr/>
        </p:nvPicPr>
        <p:blipFill>
          <a:blip r:embed="rId3">
            <a:alphaModFix/>
          </a:blip>
          <a:stretch>
            <a:fillRect/>
          </a:stretch>
        </p:blipFill>
        <p:spPr>
          <a:xfrm>
            <a:off x="1404013" y="1623975"/>
            <a:ext cx="6181725" cy="2162175"/>
          </a:xfrm>
          <a:prstGeom prst="rect">
            <a:avLst/>
          </a:prstGeom>
          <a:noFill/>
          <a:ln>
            <a:noFill/>
          </a:ln>
        </p:spPr>
      </p:pic>
      <p:pic>
        <p:nvPicPr>
          <p:cNvPr id="274" name="Shape 274"/>
          <p:cNvPicPr preferRelativeResize="0"/>
          <p:nvPr/>
        </p:nvPicPr>
        <p:blipFill>
          <a:blip r:embed="rId4">
            <a:alphaModFix/>
          </a:blip>
          <a:stretch>
            <a:fillRect/>
          </a:stretch>
        </p:blipFill>
        <p:spPr>
          <a:xfrm>
            <a:off x="682750" y="1035100"/>
            <a:ext cx="7962900" cy="571500"/>
          </a:xfrm>
          <a:prstGeom prst="rect">
            <a:avLst/>
          </a:prstGeom>
          <a:noFill/>
          <a:ln>
            <a:noFill/>
          </a:ln>
        </p:spPr>
      </p:pic>
      <p:sp>
        <p:nvSpPr>
          <p:cNvPr id="275" name="Shape 2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17</a:t>
            </a:fld>
            <a:endParaRPr/>
          </a:p>
        </p:txBody>
      </p:sp>
      <p:sp>
        <p:nvSpPr>
          <p:cNvPr id="276" name="Shape 276"/>
          <p:cNvSpPr/>
          <p:nvPr/>
        </p:nvSpPr>
        <p:spPr>
          <a:xfrm rot="-2700000">
            <a:off x="1386247" y="2860865"/>
            <a:ext cx="728461"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txBox="1"/>
          <p:nvPr/>
        </p:nvSpPr>
        <p:spPr>
          <a:xfrm>
            <a:off x="199250" y="3130475"/>
            <a:ext cx="1476600" cy="5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a:latin typeface="Open Sans"/>
                <a:ea typeface="Open Sans"/>
                <a:cs typeface="Open Sans"/>
                <a:sym typeface="Open Sans"/>
              </a:rPr>
              <a:t>25 mins</a:t>
            </a:r>
            <a:endParaRPr sz="2400">
              <a:latin typeface="Open Sans"/>
              <a:ea typeface="Open Sans"/>
              <a:cs typeface="Open Sans"/>
              <a:sym typeface="Open Sans"/>
            </a:endParaRPr>
          </a:p>
        </p:txBody>
      </p:sp>
      <p:sp>
        <p:nvSpPr>
          <p:cNvPr id="278" name="Shape 278"/>
          <p:cNvSpPr/>
          <p:nvPr/>
        </p:nvSpPr>
        <p:spPr>
          <a:xfrm rot="-2700000">
            <a:off x="4814647" y="2860865"/>
            <a:ext cx="728461"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txBox="1"/>
          <p:nvPr/>
        </p:nvSpPr>
        <p:spPr>
          <a:xfrm>
            <a:off x="4134575" y="3333050"/>
            <a:ext cx="14766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a:latin typeface="Open Sans"/>
                <a:ea typeface="Open Sans"/>
                <a:cs typeface="Open Sans"/>
                <a:sym typeface="Open Sans"/>
              </a:rPr>
              <a:t>45 mins</a:t>
            </a:r>
            <a:endParaRPr sz="2400">
              <a:latin typeface="Open Sans"/>
              <a:ea typeface="Open Sans"/>
              <a:cs typeface="Open Sans"/>
              <a:sym typeface="Open Sans"/>
            </a:endParaRPr>
          </a:p>
        </p:txBody>
      </p:sp>
      <p:sp>
        <p:nvSpPr>
          <p:cNvPr id="280" name="Shape 280"/>
          <p:cNvSpPr txBox="1"/>
          <p:nvPr/>
        </p:nvSpPr>
        <p:spPr>
          <a:xfrm>
            <a:off x="661025" y="3905750"/>
            <a:ext cx="8423700" cy="8565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Font typeface="Open Sans"/>
              <a:buChar char="●"/>
            </a:pPr>
            <a:r>
              <a:rPr lang="en-GB">
                <a:latin typeface="Open Sans"/>
                <a:ea typeface="Open Sans"/>
                <a:cs typeface="Open Sans"/>
                <a:sym typeface="Open Sans"/>
              </a:rPr>
              <a:t>iTuned: Opensource tuning tool.</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Both use GP regression for config search.</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Both use incremental knob selection</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iTuned trained on only 10 different configurations vs OtterTune 30k observation period.</a:t>
            </a:r>
            <a:endParaRPr>
              <a:solidFill>
                <a:srgbClr val="FF0000"/>
              </a:solidFill>
              <a:latin typeface="Open Sans"/>
              <a:ea typeface="Open Sans"/>
              <a:cs typeface="Open Sans"/>
              <a:sym typeface="Open Sans"/>
            </a:endParaRPr>
          </a:p>
        </p:txBody>
      </p:sp>
      <p:sp>
        <p:nvSpPr>
          <p:cNvPr id="281" name="Shape 281"/>
          <p:cNvSpPr/>
          <p:nvPr/>
        </p:nvSpPr>
        <p:spPr>
          <a:xfrm rot="-5400000">
            <a:off x="2872975" y="2366901"/>
            <a:ext cx="543000" cy="494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10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1000"/>
                                        <p:tgtEl>
                                          <p:spTgt spid="278"/>
                                        </p:tgtEl>
                                      </p:cBhvr>
                                    </p:animEffect>
                                  </p:childTnLst>
                                </p:cTn>
                              </p:par>
                              <p:par>
                                <p:cTn id="14" presetID="10" presetClass="entr" presetSubtype="0" fill="hold" nodeType="withEffect">
                                  <p:stCondLst>
                                    <p:cond delay="0"/>
                                  </p:stCondLst>
                                  <p:childTnLst>
                                    <p:set>
                                      <p:cBhvr>
                                        <p:cTn id="15" dur="1" fill="hold">
                                          <p:stCondLst>
                                            <p:cond delay="0"/>
                                          </p:stCondLst>
                                        </p:cTn>
                                        <p:tgtEl>
                                          <p:spTgt spid="279"/>
                                        </p:tgtEl>
                                        <p:attrNameLst>
                                          <p:attrName>style.visibility</p:attrName>
                                        </p:attrNameLst>
                                      </p:cBhvr>
                                      <p:to>
                                        <p:strVal val="visible"/>
                                      </p:to>
                                    </p:set>
                                    <p:animEffect transition="in" filter="fade">
                                      <p:cBhvr>
                                        <p:cTn id="16" dur="1000"/>
                                        <p:tgtEl>
                                          <p:spTgt spid="2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1"/>
                                        </p:tgtEl>
                                        <p:attrNameLst>
                                          <p:attrName>style.visibility</p:attrName>
                                        </p:attrNameLst>
                                      </p:cBhvr>
                                      <p:to>
                                        <p:strVal val="visible"/>
                                      </p:to>
                                    </p:set>
                                    <p:animEffect transition="in" filter="fade">
                                      <p:cBhvr>
                                        <p:cTn id="21"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a:blip r:embed="rId3">
            <a:alphaModFix/>
          </a:blip>
          <a:stretch>
            <a:fillRect/>
          </a:stretch>
        </p:blipFill>
        <p:spPr>
          <a:xfrm>
            <a:off x="709038" y="1376338"/>
            <a:ext cx="7725924" cy="2580825"/>
          </a:xfrm>
          <a:prstGeom prst="rect">
            <a:avLst/>
          </a:prstGeom>
          <a:noFill/>
          <a:ln>
            <a:noFill/>
          </a:ln>
        </p:spPr>
      </p:pic>
      <p:sp>
        <p:nvSpPr>
          <p:cNvPr id="287" name="Shape 2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latin typeface="Open Sans"/>
                <a:ea typeface="Open Sans"/>
                <a:cs typeface="Open Sans"/>
                <a:sym typeface="Open Sans"/>
              </a:rPr>
              <a:t>Execution Time Breakdown</a:t>
            </a:r>
            <a:endParaRPr>
              <a:latin typeface="Open Sans"/>
              <a:ea typeface="Open Sans"/>
              <a:cs typeface="Open Sans"/>
              <a:sym typeface="Open Sans"/>
            </a:endParaRPr>
          </a:p>
        </p:txBody>
      </p:sp>
      <p:sp>
        <p:nvSpPr>
          <p:cNvPr id="288" name="Shape 2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18</a:t>
            </a:fld>
            <a:endParaRPr/>
          </a:p>
        </p:txBody>
      </p:sp>
      <p:sp>
        <p:nvSpPr>
          <p:cNvPr id="289" name="Shape 289"/>
          <p:cNvSpPr/>
          <p:nvPr/>
        </p:nvSpPr>
        <p:spPr>
          <a:xfrm rot="-2700000">
            <a:off x="6639747" y="3093140"/>
            <a:ext cx="728461"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txBox="1"/>
          <p:nvPr/>
        </p:nvSpPr>
        <p:spPr>
          <a:xfrm>
            <a:off x="5292975" y="3608350"/>
            <a:ext cx="3948900" cy="5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a:solidFill>
                  <a:srgbClr val="FF0000"/>
                </a:solidFill>
                <a:latin typeface="Open Sans"/>
                <a:ea typeface="Open Sans"/>
                <a:cs typeface="Open Sans"/>
                <a:sym typeface="Open Sans"/>
              </a:rPr>
              <a:t>Negligible (2-3 seconds)</a:t>
            </a:r>
            <a:endParaRPr sz="2400">
              <a:solidFill>
                <a:srgbClr val="FF0000"/>
              </a:solidFill>
              <a:latin typeface="Open Sans"/>
              <a:ea typeface="Open Sans"/>
              <a:cs typeface="Open Sans"/>
              <a:sym typeface="Open Sans"/>
            </a:endParaRPr>
          </a:p>
        </p:txBody>
      </p:sp>
      <p:sp>
        <p:nvSpPr>
          <p:cNvPr id="291" name="Shape 291"/>
          <p:cNvSpPr/>
          <p:nvPr/>
        </p:nvSpPr>
        <p:spPr>
          <a:xfrm rot="-2700000">
            <a:off x="1399747" y="3277740"/>
            <a:ext cx="728461"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p:nvPr/>
        </p:nvSpPr>
        <p:spPr>
          <a:xfrm>
            <a:off x="311700" y="3838950"/>
            <a:ext cx="4865100" cy="86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a:solidFill>
                  <a:srgbClr val="FF0000"/>
                </a:solidFill>
                <a:latin typeface="Open Sans"/>
                <a:ea typeface="Open Sans"/>
                <a:cs typeface="Open Sans"/>
                <a:sym typeface="Open Sans"/>
              </a:rPr>
              <a:t>Observation period (5 mins)</a:t>
            </a:r>
            <a:endParaRPr sz="2400">
              <a:solidFill>
                <a:srgbClr val="FF0000"/>
              </a:solidFill>
              <a:latin typeface="Open Sans"/>
              <a:ea typeface="Open Sans"/>
              <a:cs typeface="Open Sans"/>
              <a:sym typeface="Open Sans"/>
            </a:endParaRPr>
          </a:p>
        </p:txBody>
      </p:sp>
      <p:sp>
        <p:nvSpPr>
          <p:cNvPr id="293" name="Shape 293"/>
          <p:cNvSpPr/>
          <p:nvPr/>
        </p:nvSpPr>
        <p:spPr>
          <a:xfrm rot="2698784">
            <a:off x="1978184" y="1600068"/>
            <a:ext cx="1199395" cy="494268"/>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p:nvPr/>
        </p:nvSpPr>
        <p:spPr>
          <a:xfrm>
            <a:off x="603425" y="890350"/>
            <a:ext cx="39489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a:solidFill>
                  <a:srgbClr val="FF0000"/>
                </a:solidFill>
                <a:latin typeface="Open Sans"/>
                <a:ea typeface="Open Sans"/>
                <a:cs typeface="Open Sans"/>
                <a:sym typeface="Open Sans"/>
              </a:rPr>
              <a:t>DBMS Restart </a:t>
            </a:r>
            <a:endParaRPr sz="2400">
              <a:solidFill>
                <a:srgbClr val="FF0000"/>
              </a:solidFill>
              <a:latin typeface="Open Sans"/>
              <a:ea typeface="Open Sans"/>
              <a:cs typeface="Open Sans"/>
              <a:sym typeface="Open Sans"/>
            </a:endParaRPr>
          </a:p>
        </p:txBody>
      </p:sp>
      <p:sp>
        <p:nvSpPr>
          <p:cNvPr id="295" name="Shape 295"/>
          <p:cNvSpPr txBox="1"/>
          <p:nvPr/>
        </p:nvSpPr>
        <p:spPr>
          <a:xfrm>
            <a:off x="311700" y="4181050"/>
            <a:ext cx="9030300" cy="999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latin typeface="Open Sans"/>
                <a:ea typeface="Open Sans"/>
                <a:cs typeface="Open Sans"/>
                <a:sym typeface="Open Sans"/>
              </a:rPr>
              <a:t>Figure: The average amount of time that OtterTune spends in the parts of the system during an observation period.</a:t>
            </a:r>
            <a:endParaRPr>
              <a:latin typeface="Open Sans"/>
              <a:ea typeface="Open Sans"/>
              <a:cs typeface="Open Sans"/>
              <a:sym typeface="Open Sans"/>
            </a:endParaRPr>
          </a:p>
        </p:txBody>
      </p:sp>
      <p:sp>
        <p:nvSpPr>
          <p:cNvPr id="296" name="Shape 296"/>
          <p:cNvSpPr/>
          <p:nvPr/>
        </p:nvSpPr>
        <p:spPr>
          <a:xfrm rot="7663962">
            <a:off x="4392146" y="1784777"/>
            <a:ext cx="1832908" cy="494399"/>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p:nvPr/>
        </p:nvSpPr>
        <p:spPr>
          <a:xfrm>
            <a:off x="5539650" y="445025"/>
            <a:ext cx="2406600" cy="57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400">
                <a:solidFill>
                  <a:srgbClr val="FF0000"/>
                </a:solidFill>
                <a:latin typeface="Open Sans"/>
                <a:ea typeface="Open Sans"/>
                <a:cs typeface="Open Sans"/>
                <a:sym typeface="Open Sans"/>
              </a:rPr>
              <a:t>Data reload during restart</a:t>
            </a:r>
            <a:endParaRPr sz="2400">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par>
                                <p:cTn id="8" presetID="10" presetClass="entr" presetSubtype="0"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1000"/>
                                        <p:tgtEl>
                                          <p:spTgt spid="2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fade">
                                      <p:cBhvr>
                                        <p:cTn id="15" dur="1000"/>
                                        <p:tgtEl>
                                          <p:spTgt spid="293"/>
                                        </p:tgtEl>
                                      </p:cBhvr>
                                    </p:animEffect>
                                  </p:childTnLst>
                                </p:cTn>
                              </p:par>
                              <p:par>
                                <p:cTn id="16" presetID="10" presetClass="entr" presetSubtype="0" fill="hold" nodeType="withEffect">
                                  <p:stCondLst>
                                    <p:cond delay="0"/>
                                  </p:stCondLst>
                                  <p:childTnLst>
                                    <p:set>
                                      <p:cBhvr>
                                        <p:cTn id="17" dur="1" fill="hold">
                                          <p:stCondLst>
                                            <p:cond delay="0"/>
                                          </p:stCondLst>
                                        </p:cTn>
                                        <p:tgtEl>
                                          <p:spTgt spid="294"/>
                                        </p:tgtEl>
                                        <p:attrNameLst>
                                          <p:attrName>style.visibility</p:attrName>
                                        </p:attrNameLst>
                                      </p:cBhvr>
                                      <p:to>
                                        <p:strVal val="visible"/>
                                      </p:to>
                                    </p:set>
                                    <p:animEffect transition="in" filter="fade">
                                      <p:cBhvr>
                                        <p:cTn id="18" dur="1000"/>
                                        <p:tgtEl>
                                          <p:spTgt spid="2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6"/>
                                        </p:tgtEl>
                                        <p:attrNameLst>
                                          <p:attrName>style.visibility</p:attrName>
                                        </p:attrNameLst>
                                      </p:cBhvr>
                                      <p:to>
                                        <p:strVal val="visible"/>
                                      </p:to>
                                    </p:set>
                                    <p:animEffect transition="in" filter="fade">
                                      <p:cBhvr>
                                        <p:cTn id="23" dur="1000"/>
                                        <p:tgtEl>
                                          <p:spTgt spid="296"/>
                                        </p:tgtEl>
                                      </p:cBhvr>
                                    </p:animEffect>
                                  </p:childTnLst>
                                </p:cTn>
                              </p:par>
                              <p:par>
                                <p:cTn id="24" presetID="10" presetClass="entr" presetSubtype="0" fill="hold" nodeType="withEffect">
                                  <p:stCondLst>
                                    <p:cond delay="0"/>
                                  </p:stCondLst>
                                  <p:childTnLst>
                                    <p:set>
                                      <p:cBhvr>
                                        <p:cTn id="25" dur="1" fill="hold">
                                          <p:stCondLst>
                                            <p:cond delay="0"/>
                                          </p:stCondLst>
                                        </p:cTn>
                                        <p:tgtEl>
                                          <p:spTgt spid="297"/>
                                        </p:tgtEl>
                                        <p:attrNameLst>
                                          <p:attrName>style.visibility</p:attrName>
                                        </p:attrNameLst>
                                      </p:cBhvr>
                                      <p:to>
                                        <p:strVal val="visible"/>
                                      </p:to>
                                    </p:set>
                                    <p:animEffect transition="in" filter="fade">
                                      <p:cBhvr>
                                        <p:cTn id="26" dur="1000"/>
                                        <p:tgtEl>
                                          <p:spTgt spid="2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0"/>
                                        </p:tgtEl>
                                        <p:attrNameLst>
                                          <p:attrName>style.visibility</p:attrName>
                                        </p:attrNameLst>
                                      </p:cBhvr>
                                      <p:to>
                                        <p:strVal val="visible"/>
                                      </p:to>
                                    </p:set>
                                    <p:animEffect transition="in" filter="fade">
                                      <p:cBhvr>
                                        <p:cTn id="31" dur="1000"/>
                                        <p:tgtEl>
                                          <p:spTgt spid="290"/>
                                        </p:tgtEl>
                                      </p:cBhvr>
                                    </p:animEffect>
                                  </p:childTnLst>
                                </p:cTn>
                              </p:par>
                              <p:par>
                                <p:cTn id="32" presetID="10" presetClass="entr" presetSubtype="0" fill="hold" nodeType="withEffect">
                                  <p:stCondLst>
                                    <p:cond delay="0"/>
                                  </p:stCondLst>
                                  <p:childTnLst>
                                    <p:set>
                                      <p:cBhvr>
                                        <p:cTn id="33" dur="1" fill="hold">
                                          <p:stCondLst>
                                            <p:cond delay="0"/>
                                          </p:stCondLst>
                                        </p:cTn>
                                        <p:tgtEl>
                                          <p:spTgt spid="289"/>
                                        </p:tgtEl>
                                        <p:attrNameLst>
                                          <p:attrName>style.visibility</p:attrName>
                                        </p:attrNameLst>
                                      </p:cBhvr>
                                      <p:to>
                                        <p:strVal val="visible"/>
                                      </p:to>
                                    </p:set>
                                    <p:animEffect transition="in" filter="fade">
                                      <p:cBhvr>
                                        <p:cTn id="34"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181900"/>
            <a:ext cx="87093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Performance when compared with other approaches</a:t>
            </a:r>
            <a:endParaRPr>
              <a:latin typeface="Open Sans"/>
              <a:ea typeface="Open Sans"/>
              <a:cs typeface="Open Sans"/>
              <a:sym typeface="Open Sans"/>
            </a:endParaRPr>
          </a:p>
        </p:txBody>
      </p:sp>
      <p:sp>
        <p:nvSpPr>
          <p:cNvPr id="303" name="Shape 303"/>
          <p:cNvSpPr txBox="1">
            <a:spLocks noGrp="1"/>
          </p:cNvSpPr>
          <p:nvPr>
            <p:ph type="body" idx="1"/>
          </p:nvPr>
        </p:nvSpPr>
        <p:spPr>
          <a:xfrm>
            <a:off x="350950" y="11200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GB"/>
              <a:t>      </a:t>
            </a:r>
            <a:endParaRPr/>
          </a:p>
        </p:txBody>
      </p:sp>
      <p:pic>
        <p:nvPicPr>
          <p:cNvPr id="304" name="Shape 304"/>
          <p:cNvPicPr preferRelativeResize="0"/>
          <p:nvPr/>
        </p:nvPicPr>
        <p:blipFill>
          <a:blip r:embed="rId3">
            <a:alphaModFix/>
          </a:blip>
          <a:stretch>
            <a:fillRect/>
          </a:stretch>
        </p:blipFill>
        <p:spPr>
          <a:xfrm>
            <a:off x="695325" y="1723325"/>
            <a:ext cx="7753350" cy="2743200"/>
          </a:xfrm>
          <a:prstGeom prst="rect">
            <a:avLst/>
          </a:prstGeom>
          <a:noFill/>
          <a:ln>
            <a:noFill/>
          </a:ln>
        </p:spPr>
      </p:pic>
      <p:pic>
        <p:nvPicPr>
          <p:cNvPr id="305" name="Shape 305"/>
          <p:cNvPicPr preferRelativeResize="0"/>
          <p:nvPr/>
        </p:nvPicPr>
        <p:blipFill>
          <a:blip r:embed="rId4">
            <a:alphaModFix/>
          </a:blip>
          <a:stretch>
            <a:fillRect/>
          </a:stretch>
        </p:blipFill>
        <p:spPr>
          <a:xfrm>
            <a:off x="1512588" y="1120087"/>
            <a:ext cx="7117026" cy="603225"/>
          </a:xfrm>
          <a:prstGeom prst="rect">
            <a:avLst/>
          </a:prstGeom>
          <a:noFill/>
          <a:ln>
            <a:noFill/>
          </a:ln>
        </p:spPr>
      </p:pic>
      <p:sp>
        <p:nvSpPr>
          <p:cNvPr id="306" name="Shape 3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19</a:t>
            </a:fld>
            <a:endParaRPr/>
          </a:p>
        </p:txBody>
      </p:sp>
      <p:sp>
        <p:nvSpPr>
          <p:cNvPr id="307" name="Shape 307"/>
          <p:cNvSpPr/>
          <p:nvPr/>
        </p:nvSpPr>
        <p:spPr>
          <a:xfrm rot="-2147071">
            <a:off x="1767284" y="3481074"/>
            <a:ext cx="728531" cy="494312"/>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rot="-7973846">
            <a:off x="6134078" y="3710858"/>
            <a:ext cx="728528" cy="4944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txBox="1"/>
          <p:nvPr/>
        </p:nvSpPr>
        <p:spPr>
          <a:xfrm>
            <a:off x="591300" y="3857750"/>
            <a:ext cx="1380000" cy="460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0000"/>
                </a:solidFill>
                <a:latin typeface="Open Sans"/>
                <a:ea typeface="Open Sans"/>
                <a:cs typeface="Open Sans"/>
                <a:sym typeface="Open Sans"/>
              </a:rPr>
              <a:t>OTTERTUNE</a:t>
            </a:r>
            <a:endParaRPr>
              <a:solidFill>
                <a:srgbClr val="FF0000"/>
              </a:solidFill>
              <a:latin typeface="Open Sans"/>
              <a:ea typeface="Open Sans"/>
              <a:cs typeface="Open Sans"/>
              <a:sym typeface="Open Sans"/>
            </a:endParaRPr>
          </a:p>
        </p:txBody>
      </p:sp>
      <p:sp>
        <p:nvSpPr>
          <p:cNvPr id="310" name="Shape 310"/>
          <p:cNvSpPr txBox="1"/>
          <p:nvPr/>
        </p:nvSpPr>
        <p:spPr>
          <a:xfrm>
            <a:off x="513375" y="4536475"/>
            <a:ext cx="7935300" cy="608700"/>
          </a:xfrm>
          <a:prstGeom prst="rect">
            <a:avLst/>
          </a:prstGeom>
          <a:noFill/>
          <a:ln>
            <a:noFill/>
          </a:ln>
        </p:spPr>
        <p:txBody>
          <a:bodyPr spcFirstLastPara="1" wrap="square" lIns="91425" tIns="91425" rIns="91425" bIns="91425" anchor="ctr" anchorCtr="0">
            <a:noAutofit/>
          </a:bodyPr>
          <a:lstStyle/>
          <a:p>
            <a:pPr marL="457200" lvl="0" indent="-317500" rtl="0">
              <a:lnSpc>
                <a:spcPct val="115000"/>
              </a:lnSpc>
              <a:spcBef>
                <a:spcPts val="0"/>
              </a:spcBef>
              <a:spcAft>
                <a:spcPts val="0"/>
              </a:spcAft>
              <a:buClr>
                <a:srgbClr val="FF0000"/>
              </a:buClr>
              <a:buSzPts val="1400"/>
              <a:buFont typeface="Open Sans"/>
              <a:buChar char="●"/>
            </a:pPr>
            <a:r>
              <a:rPr lang="en-GB">
                <a:solidFill>
                  <a:srgbClr val="FF0000"/>
                </a:solidFill>
                <a:latin typeface="Open Sans"/>
                <a:ea typeface="Open Sans"/>
                <a:cs typeface="Open Sans"/>
                <a:sym typeface="Open Sans"/>
              </a:rPr>
              <a:t>Didn’t compare with db specific tuning tools. (E.g., PgTune for Postgres).</a:t>
            </a:r>
            <a:endParaRPr/>
          </a:p>
        </p:txBody>
      </p:sp>
      <p:sp>
        <p:nvSpPr>
          <p:cNvPr id="311" name="Shape 311"/>
          <p:cNvSpPr txBox="1"/>
          <p:nvPr/>
        </p:nvSpPr>
        <p:spPr>
          <a:xfrm>
            <a:off x="6767250" y="3967625"/>
            <a:ext cx="1380000" cy="460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solidFill>
                  <a:srgbClr val="FF0000"/>
                </a:solidFill>
                <a:latin typeface="Open Sans"/>
                <a:ea typeface="Open Sans"/>
                <a:cs typeface="Open Sans"/>
                <a:sym typeface="Open Sans"/>
              </a:rPr>
              <a:t>OTTERTUNE</a:t>
            </a:r>
            <a:endParaRPr>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latin typeface="Open Sans"/>
                <a:ea typeface="Open Sans"/>
                <a:cs typeface="Open Sans"/>
                <a:sym typeface="Open Sans"/>
              </a:rPr>
              <a:t>Machine Learning for Systems</a:t>
            </a:r>
            <a:endParaRPr>
              <a:latin typeface="Open Sans"/>
              <a:ea typeface="Open Sans"/>
              <a:cs typeface="Open Sans"/>
              <a:sym typeface="Open Sans"/>
            </a:endParaRPr>
          </a:p>
        </p:txBody>
      </p:sp>
      <p:sp>
        <p:nvSpPr>
          <p:cNvPr id="62" name="Shape 62"/>
          <p:cNvSpPr txBox="1">
            <a:spLocks noGrp="1"/>
          </p:cNvSpPr>
          <p:nvPr>
            <p:ph type="body" idx="1"/>
          </p:nvPr>
        </p:nvSpPr>
        <p:spPr>
          <a:xfrm>
            <a:off x="311700" y="1017725"/>
            <a:ext cx="6785700" cy="880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High-Performing low cost Systems critical for Big Data applications!</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Large variety of workloads and applications.</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Data-driven learning instead of “thumb-rules”!</a:t>
            </a:r>
            <a:endParaRPr sz="1400">
              <a:latin typeface="Open Sans"/>
              <a:ea typeface="Open Sans"/>
              <a:cs typeface="Open Sans"/>
              <a:sym typeface="Open Sans"/>
            </a:endParaRPr>
          </a:p>
          <a:p>
            <a:pPr marL="0" lvl="0" indent="0" rtl="0">
              <a:spcBef>
                <a:spcPts val="1600"/>
              </a:spcBef>
              <a:spcAft>
                <a:spcPts val="1600"/>
              </a:spcAft>
              <a:buNone/>
            </a:pPr>
            <a:endParaRPr>
              <a:latin typeface="Open Sans"/>
              <a:ea typeface="Open Sans"/>
              <a:cs typeface="Open Sans"/>
              <a:sym typeface="Open Sans"/>
            </a:endParaRPr>
          </a:p>
        </p:txBody>
      </p:sp>
      <p:pic>
        <p:nvPicPr>
          <p:cNvPr id="63" name="Shape 63"/>
          <p:cNvPicPr preferRelativeResize="0"/>
          <p:nvPr/>
        </p:nvPicPr>
        <p:blipFill rotWithShape="1">
          <a:blip r:embed="rId3">
            <a:alphaModFix/>
          </a:blip>
          <a:srcRect l="10920" t="-3429" r="-10920" b="3429"/>
          <a:stretch/>
        </p:blipFill>
        <p:spPr>
          <a:xfrm>
            <a:off x="5225075" y="2449037"/>
            <a:ext cx="1254757" cy="1089875"/>
          </a:xfrm>
          <a:prstGeom prst="rect">
            <a:avLst/>
          </a:prstGeom>
          <a:noFill/>
          <a:ln>
            <a:noFill/>
          </a:ln>
        </p:spPr>
      </p:pic>
      <p:pic>
        <p:nvPicPr>
          <p:cNvPr id="64" name="Shape 64"/>
          <p:cNvPicPr preferRelativeResize="0"/>
          <p:nvPr/>
        </p:nvPicPr>
        <p:blipFill>
          <a:blip r:embed="rId4">
            <a:alphaModFix/>
          </a:blip>
          <a:stretch>
            <a:fillRect/>
          </a:stretch>
        </p:blipFill>
        <p:spPr>
          <a:xfrm>
            <a:off x="2037850" y="2492550"/>
            <a:ext cx="1442200" cy="1200700"/>
          </a:xfrm>
          <a:prstGeom prst="rect">
            <a:avLst/>
          </a:prstGeom>
          <a:noFill/>
          <a:ln>
            <a:noFill/>
          </a:ln>
        </p:spPr>
      </p:pic>
      <p:sp>
        <p:nvSpPr>
          <p:cNvPr id="65" name="Shape 65"/>
          <p:cNvSpPr txBox="1"/>
          <p:nvPr/>
        </p:nvSpPr>
        <p:spPr>
          <a:xfrm>
            <a:off x="939188" y="3538925"/>
            <a:ext cx="3154200" cy="499500"/>
          </a:xfrm>
          <a:prstGeom prst="rect">
            <a:avLst/>
          </a:prstGeom>
          <a:noFill/>
          <a:ln>
            <a:noFill/>
          </a:ln>
        </p:spPr>
        <p:txBody>
          <a:bodyPr spcFirstLastPara="1" wrap="square" lIns="91425" tIns="91425" rIns="91425" bIns="91425" anchor="t" anchorCtr="0">
            <a:noAutofit/>
          </a:bodyPr>
          <a:lstStyle/>
          <a:p>
            <a:pPr marL="0" lvl="0" indent="457200">
              <a:spcBef>
                <a:spcPts val="0"/>
              </a:spcBef>
              <a:spcAft>
                <a:spcPts val="0"/>
              </a:spcAft>
              <a:buNone/>
            </a:pPr>
            <a:r>
              <a:rPr lang="en-GB">
                <a:latin typeface="Open Sans"/>
                <a:ea typeface="Open Sans"/>
                <a:cs typeface="Open Sans"/>
                <a:sym typeface="Open Sans"/>
              </a:rPr>
              <a:t>OtterTune: Tuning Databases</a:t>
            </a:r>
            <a:endParaRPr>
              <a:latin typeface="Open Sans"/>
              <a:ea typeface="Open Sans"/>
              <a:cs typeface="Open Sans"/>
              <a:sym typeface="Open Sans"/>
            </a:endParaRPr>
          </a:p>
        </p:txBody>
      </p:sp>
      <p:sp>
        <p:nvSpPr>
          <p:cNvPr id="66" name="Shape 66"/>
          <p:cNvSpPr txBox="1"/>
          <p:nvPr/>
        </p:nvSpPr>
        <p:spPr>
          <a:xfrm>
            <a:off x="4204350" y="3538925"/>
            <a:ext cx="4454400" cy="499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CherryPick: Finding Best Cloud Configurations</a:t>
            </a:r>
            <a:endParaRPr>
              <a:latin typeface="Open Sans"/>
              <a:ea typeface="Open Sans"/>
              <a:cs typeface="Open Sans"/>
              <a:sym typeface="Open Sans"/>
            </a:endParaRPr>
          </a:p>
        </p:txBody>
      </p:sp>
      <p:pic>
        <p:nvPicPr>
          <p:cNvPr id="67" name="Shape 67"/>
          <p:cNvPicPr preferRelativeResize="0"/>
          <p:nvPr/>
        </p:nvPicPr>
        <p:blipFill>
          <a:blip r:embed="rId5">
            <a:alphaModFix/>
          </a:blip>
          <a:stretch>
            <a:fillRect/>
          </a:stretch>
        </p:blipFill>
        <p:spPr>
          <a:xfrm>
            <a:off x="6526837" y="977750"/>
            <a:ext cx="2171180" cy="2112725"/>
          </a:xfrm>
          <a:prstGeom prst="rect">
            <a:avLst/>
          </a:prstGeom>
          <a:noFill/>
          <a:ln>
            <a:noFill/>
          </a:ln>
        </p:spPr>
      </p:pic>
      <p:sp>
        <p:nvSpPr>
          <p:cNvPr id="68" name="Shape 68"/>
          <p:cNvSpPr txBox="1">
            <a:spLocks noGrp="1"/>
          </p:cNvSpPr>
          <p:nvPr>
            <p:ph type="body" idx="1"/>
          </p:nvPr>
        </p:nvSpPr>
        <p:spPr>
          <a:xfrm>
            <a:off x="360775" y="3854550"/>
            <a:ext cx="8002200" cy="12006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Font typeface="Open Sans"/>
              <a:buChar char="●"/>
            </a:pPr>
            <a:r>
              <a:rPr lang="en-GB" sz="1400" b="1">
                <a:solidFill>
                  <a:srgbClr val="000000"/>
                </a:solidFill>
                <a:latin typeface="Open Sans"/>
                <a:ea typeface="Open Sans"/>
                <a:cs typeface="Open Sans"/>
                <a:sym typeface="Open Sans"/>
              </a:rPr>
              <a:t>Tasks:</a:t>
            </a:r>
            <a:endParaRPr sz="1400" b="1">
              <a:solidFill>
                <a:srgbClr val="000000"/>
              </a:solidFill>
              <a:latin typeface="Open Sans"/>
              <a:ea typeface="Open Sans"/>
              <a:cs typeface="Open Sans"/>
              <a:sym typeface="Open Sans"/>
            </a:endParaRPr>
          </a:p>
          <a:p>
            <a:pPr marL="914400" marR="0" lvl="1" indent="-317500" algn="l" rtl="0">
              <a:lnSpc>
                <a:spcPct val="115000"/>
              </a:lnSpc>
              <a:spcBef>
                <a:spcPts val="0"/>
              </a:spcBef>
              <a:spcAft>
                <a:spcPts val="0"/>
              </a:spcAft>
              <a:buSzPts val="1400"/>
              <a:buFont typeface="Open Sans"/>
              <a:buAutoNum type="alphaLcPeriod"/>
            </a:pPr>
            <a:r>
              <a:rPr lang="en-GB">
                <a:solidFill>
                  <a:srgbClr val="000000"/>
                </a:solidFill>
                <a:latin typeface="Open Sans"/>
                <a:ea typeface="Open Sans"/>
                <a:cs typeface="Open Sans"/>
                <a:sym typeface="Open Sans"/>
              </a:rPr>
              <a:t>How to identify workload and application characteristics?</a:t>
            </a:r>
            <a:endParaRPr>
              <a:solidFill>
                <a:srgbClr val="000000"/>
              </a:solidFill>
              <a:latin typeface="Open Sans"/>
              <a:ea typeface="Open Sans"/>
              <a:cs typeface="Open Sans"/>
              <a:sym typeface="Open Sans"/>
            </a:endParaRPr>
          </a:p>
          <a:p>
            <a:pPr marL="914400" marR="0" lvl="1" indent="-317500" algn="l" rtl="0">
              <a:lnSpc>
                <a:spcPct val="115000"/>
              </a:lnSpc>
              <a:spcBef>
                <a:spcPts val="0"/>
              </a:spcBef>
              <a:spcAft>
                <a:spcPts val="0"/>
              </a:spcAft>
              <a:buSzPts val="1400"/>
              <a:buFont typeface="Open Sans"/>
              <a:buAutoNum type="alphaLcPeriod"/>
            </a:pPr>
            <a:r>
              <a:rPr lang="en-GB">
                <a:solidFill>
                  <a:srgbClr val="000000"/>
                </a:solidFill>
                <a:latin typeface="Open Sans"/>
                <a:ea typeface="Open Sans"/>
                <a:cs typeface="Open Sans"/>
                <a:sym typeface="Open Sans"/>
              </a:rPr>
              <a:t>How to model and predict expected performance for different configurations?</a:t>
            </a:r>
            <a:endParaRPr>
              <a:solidFill>
                <a:srgbClr val="000000"/>
              </a:solidFill>
              <a:latin typeface="Open Sans"/>
              <a:ea typeface="Open Sans"/>
              <a:cs typeface="Open Sans"/>
              <a:sym typeface="Open Sans"/>
            </a:endParaRPr>
          </a:p>
          <a:p>
            <a:pPr marL="914400" marR="0" lvl="1" indent="-317500" algn="l" rtl="0">
              <a:lnSpc>
                <a:spcPct val="115000"/>
              </a:lnSpc>
              <a:spcBef>
                <a:spcPts val="0"/>
              </a:spcBef>
              <a:spcAft>
                <a:spcPts val="0"/>
              </a:spcAft>
              <a:buSzPts val="1400"/>
              <a:buFont typeface="Open Sans"/>
              <a:buAutoNum type="alphaLcPeriod"/>
            </a:pPr>
            <a:r>
              <a:rPr lang="en-GB">
                <a:solidFill>
                  <a:srgbClr val="000000"/>
                </a:solidFill>
                <a:latin typeface="Open Sans"/>
                <a:ea typeface="Open Sans"/>
                <a:cs typeface="Open Sans"/>
                <a:sym typeface="Open Sans"/>
              </a:rPr>
              <a:t>How to “quickly” search for optimal configurations?</a:t>
            </a:r>
            <a:endParaRPr>
              <a:latin typeface="Open Sans"/>
              <a:ea typeface="Open Sans"/>
              <a:cs typeface="Open Sans"/>
              <a:sym typeface="Open Sans"/>
            </a:endParaRPr>
          </a:p>
          <a:p>
            <a:pPr marL="457200" lvl="0" indent="0" rtl="0">
              <a:spcBef>
                <a:spcPts val="1600"/>
              </a:spcBef>
              <a:spcAft>
                <a:spcPts val="1600"/>
              </a:spcAft>
              <a:buNone/>
            </a:pPr>
            <a:endParaRPr>
              <a:latin typeface="Open Sans"/>
              <a:ea typeface="Open Sans"/>
              <a:cs typeface="Open Sans"/>
              <a:sym typeface="Open Sans"/>
            </a:endParaRPr>
          </a:p>
        </p:txBody>
      </p:sp>
      <p:sp>
        <p:nvSpPr>
          <p:cNvPr id="69" name="Shape 69"/>
          <p:cNvSpPr txBox="1">
            <a:spLocks noGrp="1"/>
          </p:cNvSpPr>
          <p:nvPr>
            <p:ph type="body" idx="1"/>
          </p:nvPr>
        </p:nvSpPr>
        <p:spPr>
          <a:xfrm>
            <a:off x="311700" y="1897925"/>
            <a:ext cx="7494900" cy="7608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Font typeface="Open Sans"/>
              <a:buChar char="●"/>
            </a:pPr>
            <a:r>
              <a:rPr lang="en-GB" sz="1400" b="1">
                <a:solidFill>
                  <a:srgbClr val="000000"/>
                </a:solidFill>
                <a:latin typeface="Open Sans"/>
                <a:ea typeface="Open Sans"/>
                <a:cs typeface="Open Sans"/>
                <a:sym typeface="Open Sans"/>
              </a:rPr>
              <a:t>Goal:</a:t>
            </a:r>
            <a:r>
              <a:rPr lang="en-GB" sz="1400">
                <a:solidFill>
                  <a:srgbClr val="000000"/>
                </a:solidFill>
                <a:latin typeface="Open Sans"/>
                <a:ea typeface="Open Sans"/>
                <a:cs typeface="Open Sans"/>
                <a:sym typeface="Open Sans"/>
              </a:rPr>
              <a:t> Automatically finding the best configuration for:		                    	        </a:t>
            </a:r>
            <a:r>
              <a:rPr lang="en-GB" sz="1400" b="1">
                <a:solidFill>
                  <a:srgbClr val="000000"/>
                </a:solidFill>
                <a:latin typeface="Open Sans"/>
                <a:ea typeface="Open Sans"/>
                <a:cs typeface="Open Sans"/>
                <a:sym typeface="Open Sans"/>
              </a:rPr>
              <a:t>High Throughput, Low Latency, Low Cost</a:t>
            </a:r>
            <a:endParaRPr sz="1400" b="1">
              <a:solidFill>
                <a:srgbClr val="000000"/>
              </a:solidFill>
              <a:latin typeface="Open Sans"/>
              <a:ea typeface="Open Sans"/>
              <a:cs typeface="Open Sans"/>
              <a:sym typeface="Open Sans"/>
            </a:endParaRPr>
          </a:p>
          <a:p>
            <a:pPr marL="0" lvl="0" indent="0" rtl="0">
              <a:spcBef>
                <a:spcPts val="1600"/>
              </a:spcBef>
              <a:spcAft>
                <a:spcPts val="1600"/>
              </a:spcAft>
              <a:buNone/>
            </a:pPr>
            <a:endParaRPr>
              <a:latin typeface="Open Sans"/>
              <a:ea typeface="Open Sans"/>
              <a:cs typeface="Open Sans"/>
              <a:sym typeface="Open Sans"/>
            </a:endParaRPr>
          </a:p>
        </p:txBody>
      </p:sp>
      <p:sp>
        <p:nvSpPr>
          <p:cNvPr id="70" name="Shape 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0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1000"/>
                                        <p:tgtEl>
                                          <p:spTgt spid="64"/>
                                        </p:tgtEl>
                                      </p:cBhvr>
                                    </p:animEffect>
                                  </p:childTnLst>
                                </p:cTn>
                              </p:par>
                              <p:par>
                                <p:cTn id="21" presetID="10"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10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Conclusion</a:t>
            </a:r>
            <a:endParaRPr/>
          </a:p>
        </p:txBody>
      </p:sp>
      <p:sp>
        <p:nvSpPr>
          <p:cNvPr id="317" name="Shape 317"/>
          <p:cNvSpPr txBox="1">
            <a:spLocks noGrp="1"/>
          </p:cNvSpPr>
          <p:nvPr>
            <p:ph type="body" idx="1"/>
          </p:nvPr>
        </p:nvSpPr>
        <p:spPr>
          <a:xfrm>
            <a:off x="311700" y="1096725"/>
            <a:ext cx="8520600" cy="17667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sz="1400" b="1">
                <a:solidFill>
                  <a:srgbClr val="000000"/>
                </a:solidFill>
                <a:latin typeface="Open Sans"/>
                <a:ea typeface="Open Sans"/>
                <a:cs typeface="Open Sans"/>
                <a:sym typeface="Open Sans"/>
              </a:rPr>
              <a:t>Takeaways</a:t>
            </a:r>
            <a:endParaRPr sz="1400" b="1">
              <a:solidFill>
                <a:srgbClr val="000000"/>
              </a:solidFill>
              <a:latin typeface="Open Sans"/>
              <a:ea typeface="Open Sans"/>
              <a:cs typeface="Open Sans"/>
              <a:sym typeface="Open Sans"/>
            </a:endParaRPr>
          </a:p>
          <a:p>
            <a:pPr marL="457200" lvl="0" indent="-317500" rtl="0">
              <a:spcBef>
                <a:spcPts val="1600"/>
              </a:spcBef>
              <a:spcAft>
                <a:spcPts val="0"/>
              </a:spcAft>
              <a:buSzPts val="1400"/>
              <a:buFont typeface="Open Sans"/>
              <a:buChar char="●"/>
            </a:pPr>
            <a:r>
              <a:rPr lang="en-GB" sz="1400">
                <a:solidFill>
                  <a:srgbClr val="000000"/>
                </a:solidFill>
                <a:latin typeface="Open Sans"/>
                <a:ea typeface="Open Sans"/>
                <a:cs typeface="Open Sans"/>
                <a:sym typeface="Open Sans"/>
              </a:rPr>
              <a:t>Generic, modular tuning system which doesn’t depend on DBMS type and version. </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Automates database tuning in a short time.</a:t>
            </a:r>
            <a:endParaRPr sz="1400">
              <a:solidFill>
                <a:srgbClr val="000000"/>
              </a:solidFill>
              <a:latin typeface="Open Sans"/>
              <a:ea typeface="Open Sans"/>
              <a:cs typeface="Open Sans"/>
              <a:sym typeface="Open Sans"/>
            </a:endParaRPr>
          </a:p>
          <a:p>
            <a:pPr marL="457200" lvl="0" indent="-317500" rtl="0">
              <a:spcBef>
                <a:spcPts val="0"/>
              </a:spcBef>
              <a:spcAft>
                <a:spcPts val="0"/>
              </a:spcAft>
              <a:buClr>
                <a:srgbClr val="000000"/>
              </a:buClr>
              <a:buSzPts val="1400"/>
              <a:buFont typeface="Open Sans"/>
              <a:buChar char="●"/>
            </a:pPr>
            <a:r>
              <a:rPr lang="en-GB" sz="1400">
                <a:solidFill>
                  <a:srgbClr val="000000"/>
                </a:solidFill>
                <a:latin typeface="Open Sans"/>
                <a:ea typeface="Open Sans"/>
                <a:cs typeface="Open Sans"/>
                <a:sym typeface="Open Sans"/>
              </a:rPr>
              <a:t>Machine learning can simplify complexity to a great extent.</a:t>
            </a:r>
            <a:endParaRPr sz="1400">
              <a:latin typeface="Open Sans"/>
              <a:ea typeface="Open Sans"/>
              <a:cs typeface="Open Sans"/>
              <a:sym typeface="Open Sans"/>
            </a:endParaRPr>
          </a:p>
          <a:p>
            <a:pPr marL="0" lvl="0" indent="0" rtl="0">
              <a:spcBef>
                <a:spcPts val="1600"/>
              </a:spcBef>
              <a:spcAft>
                <a:spcPts val="1600"/>
              </a:spcAft>
              <a:buNone/>
            </a:pPr>
            <a:endParaRPr/>
          </a:p>
        </p:txBody>
      </p:sp>
      <p:sp>
        <p:nvSpPr>
          <p:cNvPr id="318" name="Shape 3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20</a:t>
            </a:fld>
            <a:endParaRPr/>
          </a:p>
        </p:txBody>
      </p:sp>
      <p:sp>
        <p:nvSpPr>
          <p:cNvPr id="319" name="Shape 319"/>
          <p:cNvSpPr txBox="1">
            <a:spLocks noGrp="1"/>
          </p:cNvSpPr>
          <p:nvPr>
            <p:ph type="body" idx="1"/>
          </p:nvPr>
        </p:nvSpPr>
        <p:spPr>
          <a:xfrm>
            <a:off x="267375" y="2612300"/>
            <a:ext cx="8520600" cy="21933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sz="1400" b="1">
                <a:solidFill>
                  <a:srgbClr val="000000"/>
                </a:solidFill>
                <a:latin typeface="Open Sans"/>
                <a:ea typeface="Open Sans"/>
                <a:cs typeface="Open Sans"/>
                <a:sym typeface="Open Sans"/>
              </a:rPr>
              <a:t>Limitations</a:t>
            </a:r>
            <a:endParaRPr sz="1400" b="1">
              <a:latin typeface="Open Sans"/>
              <a:ea typeface="Open Sans"/>
              <a:cs typeface="Open Sans"/>
              <a:sym typeface="Open Sans"/>
            </a:endParaRPr>
          </a:p>
          <a:p>
            <a:pPr marL="457200" lvl="0" indent="-317500" rtl="0">
              <a:spcBef>
                <a:spcPts val="1600"/>
              </a:spcBef>
              <a:spcAft>
                <a:spcPts val="0"/>
              </a:spcAft>
              <a:buClr>
                <a:srgbClr val="FF0000"/>
              </a:buClr>
              <a:buSzPts val="1400"/>
              <a:buFont typeface="Open Sans"/>
              <a:buChar char="●"/>
            </a:pPr>
            <a:r>
              <a:rPr lang="en-GB" sz="1400">
                <a:solidFill>
                  <a:srgbClr val="FF0000"/>
                </a:solidFill>
                <a:latin typeface="Open Sans"/>
                <a:ea typeface="Open Sans"/>
                <a:cs typeface="Open Sans"/>
                <a:sym typeface="Open Sans"/>
              </a:rPr>
              <a:t>Does not support multi-objective optimization --- Tradeoffs always there. (e.g., Latency vs recovery).</a:t>
            </a:r>
            <a:endParaRPr sz="1400">
              <a:solidFill>
                <a:srgbClr val="FF0000"/>
              </a:solidFill>
              <a:latin typeface="Open Sans"/>
              <a:ea typeface="Open Sans"/>
              <a:cs typeface="Open Sans"/>
              <a:sym typeface="Open Sans"/>
            </a:endParaRPr>
          </a:p>
          <a:p>
            <a:pPr marL="457200" lvl="0" indent="-317500" rtl="0">
              <a:spcBef>
                <a:spcPts val="0"/>
              </a:spcBef>
              <a:spcAft>
                <a:spcPts val="0"/>
              </a:spcAft>
              <a:buClr>
                <a:srgbClr val="FF0000"/>
              </a:buClr>
              <a:buSzPts val="1400"/>
              <a:buFont typeface="Open Sans"/>
              <a:buChar char="●"/>
            </a:pPr>
            <a:r>
              <a:rPr lang="en-GB" sz="1400">
                <a:solidFill>
                  <a:srgbClr val="FF0000"/>
                </a:solidFill>
                <a:latin typeface="Open Sans"/>
                <a:ea typeface="Open Sans"/>
                <a:cs typeface="Open Sans"/>
                <a:sym typeface="Open Sans"/>
              </a:rPr>
              <a:t>Didn’t compare with db specific tuning tools. (PgTune for Postgres, myTune for MySQL)</a:t>
            </a:r>
            <a:endParaRPr sz="1400">
              <a:solidFill>
                <a:srgbClr val="FF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Ignores physical database design: data model, index.</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Agnostic of hardware capabilities</a:t>
            </a:r>
            <a:endParaRPr sz="1400">
              <a:solidFill>
                <a:srgbClr val="000000"/>
              </a:solidFill>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sz="1400">
                <a:solidFill>
                  <a:srgbClr val="000000"/>
                </a:solidFill>
                <a:latin typeface="Open Sans"/>
                <a:ea typeface="Open Sans"/>
                <a:cs typeface="Open Sans"/>
                <a:sym typeface="Open Sans"/>
              </a:rPr>
              <a:t>Restarts, not have enough privileges, interacts via REST API (extra latency).</a:t>
            </a:r>
            <a:endParaRPr sz="1400" b="1">
              <a:latin typeface="Open Sans"/>
              <a:ea typeface="Open Sans"/>
              <a:cs typeface="Open Sans"/>
              <a:sym typeface="Open Sans"/>
            </a:endParaRPr>
          </a:p>
          <a:p>
            <a:pPr marL="0" lvl="0" indent="0" rtl="0">
              <a:spcBef>
                <a:spcPts val="1600"/>
              </a:spcBef>
              <a:spcAft>
                <a:spcPts val="0"/>
              </a:spcAft>
              <a:buNone/>
            </a:pPr>
            <a:endParaRPr sz="1400" b="1">
              <a:latin typeface="Open Sans"/>
              <a:ea typeface="Open Sans"/>
              <a:cs typeface="Open Sans"/>
              <a:sym typeface="Open Sans"/>
            </a:endParaRPr>
          </a:p>
          <a:p>
            <a:pPr marL="0" lvl="0" indent="0"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0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gtEl>
                                        <p:attrNameLst>
                                          <p:attrName>style.visibility</p:attrName>
                                        </p:attrNameLst>
                                      </p:cBhvr>
                                      <p:to>
                                        <p:strVal val="visible"/>
                                      </p:to>
                                    </p:set>
                                    <p:animEffect transition="in" filter="fade">
                                      <p:cBhvr>
                                        <p:cTn id="12"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649100"/>
            <a:ext cx="8520600" cy="18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3600" b="1">
                <a:latin typeface="Open Sans"/>
                <a:ea typeface="Open Sans"/>
                <a:cs typeface="Open Sans"/>
                <a:sym typeface="Open Sans"/>
              </a:rPr>
              <a:t>CherryPick: Adaptively Unearthing the Best Cloud Configurations for Big Data Analytics</a:t>
            </a:r>
            <a:endParaRPr sz="3600" b="1">
              <a:latin typeface="Open Sans"/>
              <a:ea typeface="Open Sans"/>
              <a:cs typeface="Open Sans"/>
              <a:sym typeface="Open Sans"/>
            </a:endParaRPr>
          </a:p>
        </p:txBody>
      </p:sp>
      <p:sp>
        <p:nvSpPr>
          <p:cNvPr id="325" name="Shape 325"/>
          <p:cNvSpPr txBox="1"/>
          <p:nvPr/>
        </p:nvSpPr>
        <p:spPr>
          <a:xfrm>
            <a:off x="311700" y="2384100"/>
            <a:ext cx="8520600" cy="650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a:latin typeface="Open Sans"/>
                <a:ea typeface="Open Sans"/>
                <a:cs typeface="Open Sans"/>
                <a:sym typeface="Open Sans"/>
              </a:rPr>
              <a:t>Omid Alipourfard, Yale University; Hongqiang Harry Liu and Jianshu Chen, Microsoft Research; Shivaram Venkataraman, University of California, Berkeley; Minlan Yu, Yale University; Ming Zhang, Alibaba Group (NSDI 17)</a:t>
            </a:r>
            <a:endParaRPr>
              <a:latin typeface="Open Sans"/>
              <a:ea typeface="Open Sans"/>
              <a:cs typeface="Open Sans"/>
              <a:sym typeface="Open Sans"/>
            </a:endParaRPr>
          </a:p>
        </p:txBody>
      </p:sp>
      <p:sp>
        <p:nvSpPr>
          <p:cNvPr id="326" name="Shape 326"/>
          <p:cNvSpPr txBox="1">
            <a:spLocks noGrp="1"/>
          </p:cNvSpPr>
          <p:nvPr>
            <p:ph type="sldNum" idx="12"/>
          </p:nvPr>
        </p:nvSpPr>
        <p:spPr>
          <a:xfrm>
            <a:off x="7899567" y="4663225"/>
            <a:ext cx="1121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21</a:t>
            </a:fld>
            <a:endParaRPr/>
          </a:p>
        </p:txBody>
      </p:sp>
      <p:sp>
        <p:nvSpPr>
          <p:cNvPr id="327" name="Shape 327"/>
          <p:cNvSpPr txBox="1"/>
          <p:nvPr/>
        </p:nvSpPr>
        <p:spPr>
          <a:xfrm>
            <a:off x="311700" y="3523663"/>
            <a:ext cx="8520600" cy="65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latin typeface="Open Sans"/>
                <a:ea typeface="Open Sans"/>
                <a:cs typeface="Open Sans"/>
                <a:sym typeface="Open Sans"/>
              </a:rPr>
              <a:t>Presenter: Yichen Feng</a:t>
            </a:r>
            <a:endParaRPr sz="2400" b="1">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Motivation</a:t>
            </a:r>
            <a:endParaRPr>
              <a:latin typeface="Open Sans"/>
              <a:ea typeface="Open Sans"/>
              <a:cs typeface="Open Sans"/>
              <a:sym typeface="Open Sans"/>
            </a:endParaRPr>
          </a:p>
        </p:txBody>
      </p:sp>
      <p:graphicFrame>
        <p:nvGraphicFramePr>
          <p:cNvPr id="333" name="Shape 333"/>
          <p:cNvGraphicFramePr/>
          <p:nvPr/>
        </p:nvGraphicFramePr>
        <p:xfrm>
          <a:off x="845575" y="1648250"/>
          <a:ext cx="3000000" cy="3000000"/>
        </p:xfrm>
        <a:graphic>
          <a:graphicData uri="http://schemas.openxmlformats.org/drawingml/2006/table">
            <a:tbl>
              <a:tblPr>
                <a:noFill/>
                <a:tableStyleId>{B941EF88-5D80-44E7-9F63-01FD4365F10E}</a:tableStyleId>
              </a:tblPr>
              <a:tblGrid>
                <a:gridCol w="1808800">
                  <a:extLst>
                    <a:ext uri="{9D8B030D-6E8A-4147-A177-3AD203B41FA5}">
                      <a16:colId xmlns:a16="http://schemas.microsoft.com/office/drawing/2014/main" val="20000"/>
                    </a:ext>
                  </a:extLst>
                </a:gridCol>
                <a:gridCol w="1808800">
                  <a:extLst>
                    <a:ext uri="{9D8B030D-6E8A-4147-A177-3AD203B41FA5}">
                      <a16:colId xmlns:a16="http://schemas.microsoft.com/office/drawing/2014/main" val="20001"/>
                    </a:ext>
                  </a:extLst>
                </a:gridCol>
                <a:gridCol w="1808800">
                  <a:extLst>
                    <a:ext uri="{9D8B030D-6E8A-4147-A177-3AD203B41FA5}">
                      <a16:colId xmlns:a16="http://schemas.microsoft.com/office/drawing/2014/main" val="20002"/>
                    </a:ext>
                  </a:extLst>
                </a:gridCol>
              </a:tblGrid>
              <a:tr h="120575">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Application </a:t>
                      </a:r>
                      <a:endParaRPr sz="1200">
                        <a:latin typeface="Open Sans"/>
                        <a:ea typeface="Open Sans"/>
                        <a:cs typeface="Open Sans"/>
                        <a:sym typeface="Open Sans"/>
                      </a:endParaRPr>
                    </a:p>
                  </a:txBody>
                  <a:tcPr marL="91425" marR="91425" marT="91425" marB="91425" anchor="ctr">
                    <a:solidFill>
                      <a:srgbClr val="FFF2CC"/>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Avg/min </a:t>
                      </a:r>
                      <a:endParaRPr sz="1200">
                        <a:latin typeface="Open Sans"/>
                        <a:ea typeface="Open Sans"/>
                        <a:cs typeface="Open Sans"/>
                        <a:sym typeface="Open Sans"/>
                      </a:endParaRPr>
                    </a:p>
                  </a:txBody>
                  <a:tcPr marL="91425" marR="91425" marT="91425" marB="91425" anchor="ctr">
                    <a:solidFill>
                      <a:srgbClr val="FFF2CC"/>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Max/min </a:t>
                      </a:r>
                      <a:endParaRPr sz="1200">
                        <a:latin typeface="Open Sans"/>
                        <a:ea typeface="Open Sans"/>
                        <a:cs typeface="Open Sans"/>
                        <a:sym typeface="Open Sans"/>
                      </a:endParaRPr>
                    </a:p>
                  </a:txBody>
                  <a:tcPr marL="91425" marR="91425" marT="91425" marB="91425" anchor="ctr">
                    <a:solidFill>
                      <a:srgbClr val="FFF2CC"/>
                    </a:solidFill>
                  </a:tcPr>
                </a:tc>
                <a:extLst>
                  <a:ext uri="{0D108BD9-81ED-4DB2-BD59-A6C34878D82A}">
                    <a16:rowId xmlns:a16="http://schemas.microsoft.com/office/drawing/2014/main" val="10000"/>
                  </a:ext>
                </a:extLst>
              </a:tr>
              <a:tr h="2903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TPC-DS </a:t>
                      </a:r>
                      <a:endParaRPr sz="1200">
                        <a:latin typeface="Open Sans"/>
                        <a:ea typeface="Open Sans"/>
                        <a:cs typeface="Open Sans"/>
                        <a:sym typeface="Open Sans"/>
                      </a:endParaRPr>
                    </a:p>
                  </a:txBody>
                  <a:tcPr marL="91425" marR="91425" marT="91425" marB="91425" anchor="ctr">
                    <a:solidFill>
                      <a:srgbClr val="D0E0E3"/>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3.4X</a:t>
                      </a:r>
                      <a:endParaRPr sz="1200">
                        <a:latin typeface="Open Sans"/>
                        <a:ea typeface="Open Sans"/>
                        <a:cs typeface="Open Sans"/>
                        <a:sym typeface="Open Sans"/>
                      </a:endParaRPr>
                    </a:p>
                  </a:txBody>
                  <a:tcPr marL="91425" marR="91425" marT="91425" marB="91425" anchor="ct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9.6X</a:t>
                      </a:r>
                      <a:endParaRPr sz="1200">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2"/>
                  </a:ext>
                </a:extLst>
              </a:tr>
              <a:tr h="3323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0">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TPC-H </a:t>
                      </a:r>
                      <a:endParaRPr sz="1200">
                        <a:latin typeface="Open Sans"/>
                        <a:ea typeface="Open Sans"/>
                        <a:cs typeface="Open Sans"/>
                        <a:sym typeface="Open Sans"/>
                      </a:endParaRPr>
                    </a:p>
                  </a:txBody>
                  <a:tcPr marL="91425" marR="91425" marT="91425" marB="91425" anchor="ctr">
                    <a:solidFill>
                      <a:srgbClr val="D0E0E3"/>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2.9X</a:t>
                      </a:r>
                      <a:endParaRPr sz="1200">
                        <a:latin typeface="Open Sans"/>
                        <a:ea typeface="Open Sans"/>
                        <a:cs typeface="Open Sans"/>
                        <a:sym typeface="Open Sans"/>
                      </a:endParaRPr>
                    </a:p>
                  </a:txBody>
                  <a:tcPr marL="91425" marR="91425" marT="91425" marB="91425" anchor="ctr"/>
                </a:tc>
                <a:tc rowSpan="2">
                  <a:txBody>
                    <a:bodyPr/>
                    <a:lstStyle/>
                    <a:p>
                      <a:pPr marL="0" lvl="0" indent="0" algn="ctr" rtl="0">
                        <a:lnSpc>
                          <a:spcPct val="100000"/>
                        </a:lnSpc>
                        <a:spcBef>
                          <a:spcPts val="0"/>
                        </a:spcBef>
                        <a:spcAft>
                          <a:spcPts val="0"/>
                        </a:spcAft>
                        <a:buNone/>
                      </a:pPr>
                      <a:r>
                        <a:rPr lang="en-GB" sz="1200">
                          <a:solidFill>
                            <a:srgbClr val="FF0000"/>
                          </a:solidFill>
                          <a:latin typeface="Open Sans"/>
                          <a:ea typeface="Open Sans"/>
                          <a:cs typeface="Open Sans"/>
                          <a:sym typeface="Open Sans"/>
                        </a:rPr>
                        <a:t>12X</a:t>
                      </a:r>
                      <a:endParaRPr sz="1200">
                        <a:solidFill>
                          <a:srgbClr val="FF0000"/>
                        </a:solidFill>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4"/>
                  </a:ext>
                </a:extLst>
              </a:tr>
              <a:tr h="3323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0">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Regression (SparkML) </a:t>
                      </a:r>
                      <a:endParaRPr sz="1200">
                        <a:latin typeface="Open Sans"/>
                        <a:ea typeface="Open Sans"/>
                        <a:cs typeface="Open Sans"/>
                        <a:sym typeface="Open Sans"/>
                      </a:endParaRPr>
                    </a:p>
                  </a:txBody>
                  <a:tcPr marL="91425" marR="91425" marT="91425" marB="91425" anchor="ctr">
                    <a:solidFill>
                      <a:srgbClr val="D0E0E3"/>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2.6X</a:t>
                      </a:r>
                      <a:endParaRPr sz="1200">
                        <a:latin typeface="Open Sans"/>
                        <a:ea typeface="Open Sans"/>
                        <a:cs typeface="Open Sans"/>
                        <a:sym typeface="Open Sans"/>
                      </a:endParaRPr>
                    </a:p>
                  </a:txBody>
                  <a:tcPr marL="91425" marR="91425" marT="91425" marB="91425" anchor="ct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5.2X</a:t>
                      </a:r>
                      <a:endParaRPr sz="1200">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6"/>
                  </a:ext>
                </a:extLst>
              </a:tr>
              <a:tr h="3192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0">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TeraSort </a:t>
                      </a:r>
                      <a:endParaRPr sz="1200">
                        <a:latin typeface="Open Sans"/>
                        <a:ea typeface="Open Sans"/>
                        <a:cs typeface="Open Sans"/>
                        <a:sym typeface="Open Sans"/>
                      </a:endParaRPr>
                    </a:p>
                  </a:txBody>
                  <a:tcPr marL="91425" marR="91425" marT="91425" marB="91425" anchor="ctr">
                    <a:solidFill>
                      <a:srgbClr val="D0E0E3"/>
                    </a:solidFill>
                  </a:tcP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1.6X</a:t>
                      </a:r>
                      <a:endParaRPr sz="1200">
                        <a:latin typeface="Open Sans"/>
                        <a:ea typeface="Open Sans"/>
                        <a:cs typeface="Open Sans"/>
                        <a:sym typeface="Open Sans"/>
                      </a:endParaRPr>
                    </a:p>
                  </a:txBody>
                  <a:tcPr marL="91425" marR="91425" marT="91425" marB="91425" anchor="ctr"/>
                </a:tc>
                <a:tc rowSpan="2">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3X</a:t>
                      </a:r>
                      <a:endParaRPr sz="1200">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8"/>
                  </a:ext>
                </a:extLst>
              </a:tr>
              <a:tr h="3323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bl>
          </a:graphicData>
        </a:graphic>
      </p:graphicFrame>
      <p:sp>
        <p:nvSpPr>
          <p:cNvPr id="334" name="Shape 334"/>
          <p:cNvSpPr/>
          <p:nvPr/>
        </p:nvSpPr>
        <p:spPr>
          <a:xfrm>
            <a:off x="434675" y="1065250"/>
            <a:ext cx="7984500" cy="4317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a:spcBef>
                <a:spcPts val="0"/>
              </a:spcBef>
              <a:spcAft>
                <a:spcPts val="0"/>
              </a:spcAft>
              <a:buClr>
                <a:srgbClr val="E47911"/>
              </a:buClr>
              <a:buSzPts val="1800"/>
              <a:buChar char="●"/>
            </a:pPr>
            <a:r>
              <a:rPr lang="en-GB" sz="1800">
                <a:latin typeface="Open Sans"/>
                <a:ea typeface="Open Sans"/>
                <a:cs typeface="Open Sans"/>
                <a:sym typeface="Open Sans"/>
              </a:rPr>
              <a:t>Poorly VM/Cloud configuration can result </a:t>
            </a:r>
            <a:r>
              <a:rPr lang="en-GB">
                <a:solidFill>
                  <a:schemeClr val="dk1"/>
                </a:solidFill>
                <a:highlight>
                  <a:srgbClr val="FF0000"/>
                </a:highlight>
                <a:latin typeface="Open Sans"/>
                <a:ea typeface="Open Sans"/>
                <a:cs typeface="Open Sans"/>
                <a:sym typeface="Open Sans"/>
              </a:rPr>
              <a:t>Performance</a:t>
            </a:r>
            <a:r>
              <a:rPr lang="en-GB" b="1">
                <a:solidFill>
                  <a:schemeClr val="dk1"/>
                </a:solidFill>
                <a:highlight>
                  <a:srgbClr val="FF0000"/>
                </a:highlight>
                <a:latin typeface="Open Sans"/>
                <a:ea typeface="Open Sans"/>
                <a:cs typeface="Open Sans"/>
                <a:sym typeface="Open Sans"/>
              </a:rPr>
              <a:t>⬇</a:t>
            </a:r>
            <a:r>
              <a:rPr lang="en-GB">
                <a:solidFill>
                  <a:schemeClr val="dk1"/>
                </a:solidFill>
                <a:highlight>
                  <a:srgbClr val="FF0000"/>
                </a:highlight>
                <a:latin typeface="Open Sans"/>
                <a:ea typeface="Open Sans"/>
                <a:cs typeface="Open Sans"/>
                <a:sym typeface="Open Sans"/>
              </a:rPr>
              <a:t>, Cost</a:t>
            </a:r>
            <a:r>
              <a:rPr lang="en-GB" b="1">
                <a:solidFill>
                  <a:schemeClr val="dk1"/>
                </a:solidFill>
                <a:highlight>
                  <a:srgbClr val="FF0000"/>
                </a:highlight>
                <a:latin typeface="Open Sans"/>
                <a:ea typeface="Open Sans"/>
                <a:cs typeface="Open Sans"/>
                <a:sym typeface="Open Sans"/>
              </a:rPr>
              <a:t>⬆</a:t>
            </a:r>
            <a:r>
              <a:rPr lang="en-GB" sz="1800">
                <a:latin typeface="Open Sans"/>
                <a:ea typeface="Open Sans"/>
                <a:cs typeface="Open Sans"/>
                <a:sym typeface="Open Sans"/>
              </a:rPr>
              <a:t> </a:t>
            </a:r>
            <a:endParaRPr sz="1800">
              <a:latin typeface="Open Sans"/>
              <a:ea typeface="Open Sans"/>
              <a:cs typeface="Open Sans"/>
              <a:sym typeface="Open Sans"/>
            </a:endParaRPr>
          </a:p>
        </p:txBody>
      </p:sp>
      <p:sp>
        <p:nvSpPr>
          <p:cNvPr id="335" name="Shape 335"/>
          <p:cNvSpPr/>
          <p:nvPr/>
        </p:nvSpPr>
        <p:spPr>
          <a:xfrm>
            <a:off x="434663" y="3683575"/>
            <a:ext cx="7690200" cy="4317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Large search space</a:t>
            </a:r>
            <a:endParaRPr sz="1800">
              <a:latin typeface="Open Sans"/>
              <a:ea typeface="Open Sans"/>
              <a:cs typeface="Open Sans"/>
              <a:sym typeface="Open Sans"/>
            </a:endParaRPr>
          </a:p>
        </p:txBody>
      </p:sp>
      <p:sp>
        <p:nvSpPr>
          <p:cNvPr id="336" name="Shape 336"/>
          <p:cNvSpPr/>
          <p:nvPr/>
        </p:nvSpPr>
        <p:spPr>
          <a:xfrm>
            <a:off x="1254988" y="4275500"/>
            <a:ext cx="1436100" cy="4842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a:latin typeface="Open Sans"/>
                <a:ea typeface="Open Sans"/>
                <a:cs typeface="Open Sans"/>
                <a:sym typeface="Open Sans"/>
              </a:rPr>
              <a:t>AWS Instance</a:t>
            </a:r>
            <a:endParaRPr>
              <a:latin typeface="Open Sans"/>
              <a:ea typeface="Open Sans"/>
              <a:cs typeface="Open Sans"/>
              <a:sym typeface="Open Sans"/>
            </a:endParaRPr>
          </a:p>
        </p:txBody>
      </p:sp>
      <p:sp>
        <p:nvSpPr>
          <p:cNvPr id="337" name="Shape 337"/>
          <p:cNvSpPr/>
          <p:nvPr/>
        </p:nvSpPr>
        <p:spPr>
          <a:xfrm>
            <a:off x="3833087" y="4275500"/>
            <a:ext cx="1436100" cy="4842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Cluster Size</a:t>
            </a:r>
            <a:endParaRPr>
              <a:latin typeface="Open Sans"/>
              <a:ea typeface="Open Sans"/>
              <a:cs typeface="Open Sans"/>
              <a:sym typeface="Open Sans"/>
            </a:endParaRPr>
          </a:p>
        </p:txBody>
      </p:sp>
      <p:sp>
        <p:nvSpPr>
          <p:cNvPr id="338" name="Shape 338"/>
          <p:cNvSpPr txBox="1"/>
          <p:nvPr/>
        </p:nvSpPr>
        <p:spPr>
          <a:xfrm>
            <a:off x="653788" y="4301750"/>
            <a:ext cx="559500" cy="431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GB" sz="2400">
                <a:latin typeface="Open Sans"/>
                <a:ea typeface="Open Sans"/>
                <a:cs typeface="Open Sans"/>
                <a:sym typeface="Open Sans"/>
              </a:rPr>
              <a:t>66</a:t>
            </a:r>
            <a:endParaRPr sz="2400">
              <a:latin typeface="Open Sans"/>
              <a:ea typeface="Open Sans"/>
              <a:cs typeface="Open Sans"/>
              <a:sym typeface="Open Sans"/>
            </a:endParaRPr>
          </a:p>
        </p:txBody>
      </p:sp>
      <p:sp>
        <p:nvSpPr>
          <p:cNvPr id="339" name="Shape 339"/>
          <p:cNvSpPr txBox="1"/>
          <p:nvPr/>
        </p:nvSpPr>
        <p:spPr>
          <a:xfrm>
            <a:off x="2922888" y="4292825"/>
            <a:ext cx="910200" cy="4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latin typeface="Open Sans"/>
                <a:ea typeface="Open Sans"/>
                <a:cs typeface="Open Sans"/>
                <a:sym typeface="Open Sans"/>
              </a:rPr>
              <a:t>X 10</a:t>
            </a:r>
            <a:endParaRPr sz="2400">
              <a:latin typeface="Open Sans"/>
              <a:ea typeface="Open Sans"/>
              <a:cs typeface="Open Sans"/>
              <a:sym typeface="Open Sans"/>
            </a:endParaRPr>
          </a:p>
        </p:txBody>
      </p:sp>
      <p:sp>
        <p:nvSpPr>
          <p:cNvPr id="340" name="Shape 340"/>
          <p:cNvSpPr txBox="1"/>
          <p:nvPr/>
        </p:nvSpPr>
        <p:spPr>
          <a:xfrm>
            <a:off x="5378338" y="4301750"/>
            <a:ext cx="961800" cy="43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latin typeface="Open Sans"/>
                <a:ea typeface="Open Sans"/>
                <a:cs typeface="Open Sans"/>
                <a:sym typeface="Open Sans"/>
              </a:rPr>
              <a:t>= 660</a:t>
            </a:r>
            <a:endParaRPr sz="2400">
              <a:latin typeface="Open Sans"/>
              <a:ea typeface="Open Sans"/>
              <a:cs typeface="Open Sans"/>
              <a:sym typeface="Open Sans"/>
            </a:endParaRPr>
          </a:p>
        </p:txBody>
      </p:sp>
      <p:sp>
        <p:nvSpPr>
          <p:cNvPr id="341" name="Shape 341"/>
          <p:cNvSpPr/>
          <p:nvPr/>
        </p:nvSpPr>
        <p:spPr>
          <a:xfrm>
            <a:off x="6340138" y="4266575"/>
            <a:ext cx="2079000" cy="4842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Configuration</a:t>
            </a:r>
            <a:endParaRPr>
              <a:latin typeface="Open Sans"/>
              <a:ea typeface="Open Sans"/>
              <a:cs typeface="Open Sans"/>
              <a:sym typeface="Open Sans"/>
            </a:endParaRPr>
          </a:p>
        </p:txBody>
      </p:sp>
      <p:sp>
        <p:nvSpPr>
          <p:cNvPr id="342" name="Shape 342"/>
          <p:cNvSpPr/>
          <p:nvPr/>
        </p:nvSpPr>
        <p:spPr>
          <a:xfrm>
            <a:off x="6661600" y="1627400"/>
            <a:ext cx="1757400" cy="4317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66 Configurations</a:t>
            </a:r>
            <a:endParaRPr>
              <a:latin typeface="Open Sans"/>
              <a:ea typeface="Open Sans"/>
              <a:cs typeface="Open Sans"/>
              <a:sym typeface="Open Sans"/>
            </a:endParaRPr>
          </a:p>
        </p:txBody>
      </p:sp>
      <p:sp>
        <p:nvSpPr>
          <p:cNvPr id="343" name="Shape 343"/>
          <p:cNvSpPr/>
          <p:nvPr/>
        </p:nvSpPr>
        <p:spPr>
          <a:xfrm>
            <a:off x="6661600" y="2428900"/>
            <a:ext cx="1757400" cy="11034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Compared to Minimum cost of configuration </a:t>
            </a:r>
            <a:endParaRPr>
              <a:latin typeface="Open Sans"/>
              <a:ea typeface="Open Sans"/>
              <a:cs typeface="Open Sans"/>
              <a:sym typeface="Open Sans"/>
            </a:endParaRPr>
          </a:p>
        </p:txBody>
      </p:sp>
      <p:sp>
        <p:nvSpPr>
          <p:cNvPr id="344" name="Shape 3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22</a:t>
            </a:fld>
            <a:endParaRPr/>
          </a:p>
        </p:txBody>
      </p:sp>
      <p:sp>
        <p:nvSpPr>
          <p:cNvPr id="345" name="Shape 345"/>
          <p:cNvSpPr/>
          <p:nvPr/>
        </p:nvSpPr>
        <p:spPr>
          <a:xfrm>
            <a:off x="685125" y="2398600"/>
            <a:ext cx="5730600" cy="431700"/>
          </a:xfrm>
          <a:prstGeom prst="rect">
            <a:avLst/>
          </a:prstGeom>
          <a:no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par>
                                <p:cTn id="8" presetID="10" presetClass="entr" presetSubtype="0" fill="hold" nodeType="withEffect">
                                  <p:stCondLst>
                                    <p:cond delay="0"/>
                                  </p:stCondLst>
                                  <p:childTnLst>
                                    <p:set>
                                      <p:cBhvr>
                                        <p:cTn id="9" dur="1" fill="hold">
                                          <p:stCondLst>
                                            <p:cond delay="0"/>
                                          </p:stCondLst>
                                        </p:cTn>
                                        <p:tgtEl>
                                          <p:spTgt spid="345"/>
                                        </p:tgtEl>
                                        <p:attrNameLst>
                                          <p:attrName>style.visibility</p:attrName>
                                        </p:attrNameLst>
                                      </p:cBhvr>
                                      <p:to>
                                        <p:strVal val="visible"/>
                                      </p:to>
                                    </p:set>
                                    <p:animEffect transition="in" filter="fade">
                                      <p:cBhvr>
                                        <p:cTn id="10" dur="1000"/>
                                        <p:tgtEl>
                                          <p:spTgt spid="345"/>
                                        </p:tgtEl>
                                      </p:cBhvr>
                                    </p:animEffect>
                                  </p:childTnLst>
                                </p:cTn>
                              </p:par>
                              <p:par>
                                <p:cTn id="11" presetID="10" presetClass="entr" presetSubtype="0"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1000"/>
                                        <p:tgtEl>
                                          <p:spTgt spid="343"/>
                                        </p:tgtEl>
                                      </p:cBhvr>
                                    </p:animEffect>
                                  </p:childTnLst>
                                </p:cTn>
                              </p:par>
                              <p:par>
                                <p:cTn id="14" presetID="10" presetClass="entr" presetSubtype="0" fill="hold" nodeType="withEffect">
                                  <p:stCondLst>
                                    <p:cond delay="0"/>
                                  </p:stCondLst>
                                  <p:childTnLst>
                                    <p:set>
                                      <p:cBhvr>
                                        <p:cTn id="15" dur="1" fill="hold">
                                          <p:stCondLst>
                                            <p:cond delay="0"/>
                                          </p:stCondLst>
                                        </p:cTn>
                                        <p:tgtEl>
                                          <p:spTgt spid="342"/>
                                        </p:tgtEl>
                                        <p:attrNameLst>
                                          <p:attrName>style.visibility</p:attrName>
                                        </p:attrNameLst>
                                      </p:cBhvr>
                                      <p:to>
                                        <p:strVal val="visible"/>
                                      </p:to>
                                    </p:set>
                                    <p:animEffect transition="in" filter="fade">
                                      <p:cBhvr>
                                        <p:cTn id="16" dur="1000"/>
                                        <p:tgtEl>
                                          <p:spTgt spid="3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5"/>
                                        </p:tgtEl>
                                        <p:attrNameLst>
                                          <p:attrName>style.visibility</p:attrName>
                                        </p:attrNameLst>
                                      </p:cBhvr>
                                      <p:to>
                                        <p:strVal val="visible"/>
                                      </p:to>
                                    </p:set>
                                    <p:animEffect transition="in" filter="fade">
                                      <p:cBhvr>
                                        <p:cTn id="21" dur="1000"/>
                                        <p:tgtEl>
                                          <p:spTgt spid="3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5"/>
                                        </p:tgtEl>
                                        <p:attrNameLst>
                                          <p:attrName>style.visibility</p:attrName>
                                        </p:attrNameLst>
                                      </p:cBhvr>
                                      <p:to>
                                        <p:strVal val="visible"/>
                                      </p:to>
                                    </p:set>
                                    <p:animEffect transition="in" filter="fade">
                                      <p:cBhvr>
                                        <p:cTn id="26" dur="1000"/>
                                        <p:tgtEl>
                                          <p:spTgt spid="335"/>
                                        </p:tgtEl>
                                      </p:cBhvr>
                                    </p:animEffect>
                                  </p:childTnLst>
                                </p:cTn>
                              </p:par>
                              <p:par>
                                <p:cTn id="27" presetID="10" presetClass="entr" presetSubtype="0" fill="hold" nodeType="withEffect">
                                  <p:stCondLst>
                                    <p:cond delay="0"/>
                                  </p:stCondLst>
                                  <p:childTnLst>
                                    <p:set>
                                      <p:cBhvr>
                                        <p:cTn id="28" dur="1" fill="hold">
                                          <p:stCondLst>
                                            <p:cond delay="0"/>
                                          </p:stCondLst>
                                        </p:cTn>
                                        <p:tgtEl>
                                          <p:spTgt spid="336"/>
                                        </p:tgtEl>
                                        <p:attrNameLst>
                                          <p:attrName>style.visibility</p:attrName>
                                        </p:attrNameLst>
                                      </p:cBhvr>
                                      <p:to>
                                        <p:strVal val="visible"/>
                                      </p:to>
                                    </p:set>
                                    <p:animEffect transition="in" filter="fade">
                                      <p:cBhvr>
                                        <p:cTn id="29" dur="1000"/>
                                        <p:tgtEl>
                                          <p:spTgt spid="336"/>
                                        </p:tgtEl>
                                      </p:cBhvr>
                                    </p:animEffect>
                                  </p:childTnLst>
                                </p:cTn>
                              </p:par>
                              <p:par>
                                <p:cTn id="30" presetID="10" presetClass="entr" presetSubtype="0" fill="hold" nodeType="withEffect">
                                  <p:stCondLst>
                                    <p:cond delay="0"/>
                                  </p:stCondLst>
                                  <p:childTnLst>
                                    <p:set>
                                      <p:cBhvr>
                                        <p:cTn id="31" dur="1" fill="hold">
                                          <p:stCondLst>
                                            <p:cond delay="0"/>
                                          </p:stCondLst>
                                        </p:cTn>
                                        <p:tgtEl>
                                          <p:spTgt spid="337"/>
                                        </p:tgtEl>
                                        <p:attrNameLst>
                                          <p:attrName>style.visibility</p:attrName>
                                        </p:attrNameLst>
                                      </p:cBhvr>
                                      <p:to>
                                        <p:strVal val="visible"/>
                                      </p:to>
                                    </p:set>
                                    <p:animEffect transition="in" filter="fade">
                                      <p:cBhvr>
                                        <p:cTn id="32" dur="1000"/>
                                        <p:tgtEl>
                                          <p:spTgt spid="337"/>
                                        </p:tgtEl>
                                      </p:cBhvr>
                                    </p:animEffect>
                                  </p:childTnLst>
                                </p:cTn>
                              </p:par>
                              <p:par>
                                <p:cTn id="33" presetID="10" presetClass="entr" presetSubtype="0" fill="hold" nodeType="withEffect">
                                  <p:stCondLst>
                                    <p:cond delay="0"/>
                                  </p:stCondLst>
                                  <p:childTnLst>
                                    <p:set>
                                      <p:cBhvr>
                                        <p:cTn id="34" dur="1" fill="hold">
                                          <p:stCondLst>
                                            <p:cond delay="0"/>
                                          </p:stCondLst>
                                        </p:cTn>
                                        <p:tgtEl>
                                          <p:spTgt spid="338"/>
                                        </p:tgtEl>
                                        <p:attrNameLst>
                                          <p:attrName>style.visibility</p:attrName>
                                        </p:attrNameLst>
                                      </p:cBhvr>
                                      <p:to>
                                        <p:strVal val="visible"/>
                                      </p:to>
                                    </p:set>
                                    <p:animEffect transition="in" filter="fade">
                                      <p:cBhvr>
                                        <p:cTn id="35" dur="1000"/>
                                        <p:tgtEl>
                                          <p:spTgt spid="338"/>
                                        </p:tgtEl>
                                      </p:cBhvr>
                                    </p:animEffect>
                                  </p:childTnLst>
                                </p:cTn>
                              </p:par>
                              <p:par>
                                <p:cTn id="36" presetID="10" presetClass="entr" presetSubtype="0" fill="hold" nodeType="withEffect">
                                  <p:stCondLst>
                                    <p:cond delay="0"/>
                                  </p:stCondLst>
                                  <p:childTnLst>
                                    <p:set>
                                      <p:cBhvr>
                                        <p:cTn id="37" dur="1" fill="hold">
                                          <p:stCondLst>
                                            <p:cond delay="0"/>
                                          </p:stCondLst>
                                        </p:cTn>
                                        <p:tgtEl>
                                          <p:spTgt spid="339"/>
                                        </p:tgtEl>
                                        <p:attrNameLst>
                                          <p:attrName>style.visibility</p:attrName>
                                        </p:attrNameLst>
                                      </p:cBhvr>
                                      <p:to>
                                        <p:strVal val="visible"/>
                                      </p:to>
                                    </p:set>
                                    <p:animEffect transition="in" filter="fade">
                                      <p:cBhvr>
                                        <p:cTn id="38" dur="1000"/>
                                        <p:tgtEl>
                                          <p:spTgt spid="339"/>
                                        </p:tgtEl>
                                      </p:cBhvr>
                                    </p:animEffect>
                                  </p:childTnLst>
                                </p:cTn>
                              </p:par>
                              <p:par>
                                <p:cTn id="39" presetID="10" presetClass="entr" presetSubtype="0" fill="hold" nodeType="withEffect">
                                  <p:stCondLst>
                                    <p:cond delay="0"/>
                                  </p:stCondLst>
                                  <p:childTnLst>
                                    <p:set>
                                      <p:cBhvr>
                                        <p:cTn id="40" dur="1" fill="hold">
                                          <p:stCondLst>
                                            <p:cond delay="0"/>
                                          </p:stCondLst>
                                        </p:cTn>
                                        <p:tgtEl>
                                          <p:spTgt spid="340"/>
                                        </p:tgtEl>
                                        <p:attrNameLst>
                                          <p:attrName>style.visibility</p:attrName>
                                        </p:attrNameLst>
                                      </p:cBhvr>
                                      <p:to>
                                        <p:strVal val="visible"/>
                                      </p:to>
                                    </p:set>
                                    <p:animEffect transition="in" filter="fade">
                                      <p:cBhvr>
                                        <p:cTn id="41" dur="1000"/>
                                        <p:tgtEl>
                                          <p:spTgt spid="340"/>
                                        </p:tgtEl>
                                      </p:cBhvr>
                                    </p:animEffect>
                                  </p:childTnLst>
                                </p:cTn>
                              </p:par>
                              <p:par>
                                <p:cTn id="42" presetID="10" presetClass="entr" presetSubtype="0" fill="hold" nodeType="withEffect">
                                  <p:stCondLst>
                                    <p:cond delay="0"/>
                                  </p:stCondLst>
                                  <p:childTnLst>
                                    <p:set>
                                      <p:cBhvr>
                                        <p:cTn id="43" dur="1" fill="hold">
                                          <p:stCondLst>
                                            <p:cond delay="0"/>
                                          </p:stCondLst>
                                        </p:cTn>
                                        <p:tgtEl>
                                          <p:spTgt spid="341"/>
                                        </p:tgtEl>
                                        <p:attrNameLst>
                                          <p:attrName>style.visibility</p:attrName>
                                        </p:attrNameLst>
                                      </p:cBhvr>
                                      <p:to>
                                        <p:strVal val="visible"/>
                                      </p:to>
                                    </p:set>
                                    <p:animEffect transition="in" filter="fade">
                                      <p:cBhvr>
                                        <p:cTn id="44"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p:nvPr/>
        </p:nvSpPr>
        <p:spPr>
          <a:xfrm>
            <a:off x="551100" y="998450"/>
            <a:ext cx="2737500" cy="467700"/>
          </a:xfrm>
          <a:prstGeom prst="roundRect">
            <a:avLst>
              <a:gd name="adj" fmla="val 16667"/>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sz="2000">
                <a:latin typeface="Open Sans"/>
                <a:ea typeface="Open Sans"/>
                <a:cs typeface="Open Sans"/>
                <a:sym typeface="Open Sans"/>
              </a:rPr>
              <a:t>Cloud Configuration</a:t>
            </a:r>
            <a:endParaRPr sz="2000">
              <a:latin typeface="Open Sans"/>
              <a:ea typeface="Open Sans"/>
              <a:cs typeface="Open Sans"/>
              <a:sym typeface="Open Sans"/>
            </a:endParaRPr>
          </a:p>
        </p:txBody>
      </p:sp>
      <p:sp>
        <p:nvSpPr>
          <p:cNvPr id="351" name="Shape 351"/>
          <p:cNvSpPr/>
          <p:nvPr/>
        </p:nvSpPr>
        <p:spPr>
          <a:xfrm flipH="1">
            <a:off x="3337450" y="998452"/>
            <a:ext cx="722100" cy="467700"/>
          </a:xfrm>
          <a:prstGeom prst="roundRect">
            <a:avLst>
              <a:gd name="adj" fmla="val 16667"/>
            </a:avLst>
          </a:prstGeom>
          <a:solidFill>
            <a:srgbClr val="FFF2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GB">
                <a:latin typeface="Open Sans"/>
                <a:ea typeface="Open Sans"/>
                <a:cs typeface="Open Sans"/>
                <a:sym typeface="Open Sans"/>
              </a:rPr>
              <a:t>CPU</a:t>
            </a:r>
            <a:endParaRPr>
              <a:latin typeface="Open Sans"/>
              <a:ea typeface="Open Sans"/>
              <a:cs typeface="Open Sans"/>
              <a:sym typeface="Open Sans"/>
            </a:endParaRPr>
          </a:p>
          <a:p>
            <a:pPr marL="0" lvl="0" indent="0" algn="ctr">
              <a:spcBef>
                <a:spcPts val="0"/>
              </a:spcBef>
              <a:spcAft>
                <a:spcPts val="0"/>
              </a:spcAft>
              <a:buNone/>
            </a:pPr>
            <a:r>
              <a:rPr lang="en-GB">
                <a:latin typeface="Open Sans"/>
                <a:ea typeface="Open Sans"/>
                <a:cs typeface="Open Sans"/>
                <a:sym typeface="Open Sans"/>
              </a:rPr>
              <a:t>Cores</a:t>
            </a:r>
            <a:endParaRPr>
              <a:latin typeface="Open Sans"/>
              <a:ea typeface="Open Sans"/>
              <a:cs typeface="Open Sans"/>
              <a:sym typeface="Open Sans"/>
            </a:endParaRPr>
          </a:p>
        </p:txBody>
      </p:sp>
      <p:sp>
        <p:nvSpPr>
          <p:cNvPr id="352" name="Shape 352"/>
          <p:cNvSpPr/>
          <p:nvPr/>
        </p:nvSpPr>
        <p:spPr>
          <a:xfrm flipH="1">
            <a:off x="4198073" y="998450"/>
            <a:ext cx="722100" cy="467700"/>
          </a:xfrm>
          <a:prstGeom prst="roundRect">
            <a:avLst>
              <a:gd name="adj" fmla="val 16667"/>
            </a:avLst>
          </a:prstGeom>
          <a:solidFill>
            <a:srgbClr val="FFF2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VM #</a:t>
            </a:r>
            <a:endParaRPr>
              <a:latin typeface="Open Sans"/>
              <a:ea typeface="Open Sans"/>
              <a:cs typeface="Open Sans"/>
              <a:sym typeface="Open Sans"/>
            </a:endParaRPr>
          </a:p>
        </p:txBody>
      </p:sp>
      <p:sp>
        <p:nvSpPr>
          <p:cNvPr id="353" name="Shape 353"/>
          <p:cNvSpPr/>
          <p:nvPr/>
        </p:nvSpPr>
        <p:spPr>
          <a:xfrm flipH="1">
            <a:off x="5058696" y="998452"/>
            <a:ext cx="722100" cy="467700"/>
          </a:xfrm>
          <a:prstGeom prst="roundRect">
            <a:avLst>
              <a:gd name="adj" fmla="val 16667"/>
            </a:avLst>
          </a:prstGeom>
          <a:solidFill>
            <a:srgbClr val="FFF2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RAM Size</a:t>
            </a:r>
            <a:endParaRPr>
              <a:latin typeface="Open Sans"/>
              <a:ea typeface="Open Sans"/>
              <a:cs typeface="Open Sans"/>
              <a:sym typeface="Open Sans"/>
            </a:endParaRPr>
          </a:p>
        </p:txBody>
      </p:sp>
      <p:sp>
        <p:nvSpPr>
          <p:cNvPr id="354" name="Shape 354"/>
          <p:cNvSpPr/>
          <p:nvPr/>
        </p:nvSpPr>
        <p:spPr>
          <a:xfrm flipH="1">
            <a:off x="5919319" y="998452"/>
            <a:ext cx="722100" cy="467700"/>
          </a:xfrm>
          <a:prstGeom prst="roundRect">
            <a:avLst>
              <a:gd name="adj" fmla="val 16667"/>
            </a:avLst>
          </a:prstGeom>
          <a:solidFill>
            <a:srgbClr val="FFF2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Disk Size</a:t>
            </a:r>
            <a:endParaRPr>
              <a:latin typeface="Open Sans"/>
              <a:ea typeface="Open Sans"/>
              <a:cs typeface="Open Sans"/>
              <a:sym typeface="Open Sans"/>
            </a:endParaRPr>
          </a:p>
        </p:txBody>
      </p:sp>
      <p:sp>
        <p:nvSpPr>
          <p:cNvPr id="355" name="Shape 355"/>
          <p:cNvSpPr/>
          <p:nvPr/>
        </p:nvSpPr>
        <p:spPr>
          <a:xfrm flipH="1">
            <a:off x="6780300" y="998450"/>
            <a:ext cx="1954800" cy="467700"/>
          </a:xfrm>
          <a:prstGeom prst="roundRect">
            <a:avLst>
              <a:gd name="adj" fmla="val 16667"/>
            </a:avLst>
          </a:prstGeom>
          <a:solidFill>
            <a:srgbClr val="FFF2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 • • • •</a:t>
            </a:r>
            <a:endParaRPr>
              <a:latin typeface="Open Sans"/>
              <a:ea typeface="Open Sans"/>
              <a:cs typeface="Open Sans"/>
              <a:sym typeface="Open Sans"/>
            </a:endParaRPr>
          </a:p>
        </p:txBody>
      </p:sp>
      <p:sp>
        <p:nvSpPr>
          <p:cNvPr id="356" name="Shape 356"/>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Background and Challenges</a:t>
            </a:r>
            <a:endParaRPr>
              <a:latin typeface="Open Sans"/>
              <a:ea typeface="Open Sans"/>
              <a:cs typeface="Open Sans"/>
              <a:sym typeface="Open Sans"/>
            </a:endParaRPr>
          </a:p>
        </p:txBody>
      </p:sp>
      <p:sp>
        <p:nvSpPr>
          <p:cNvPr id="357" name="Shape 357"/>
          <p:cNvSpPr/>
          <p:nvPr/>
        </p:nvSpPr>
        <p:spPr>
          <a:xfrm>
            <a:off x="551100" y="1630575"/>
            <a:ext cx="2737500" cy="467700"/>
          </a:xfrm>
          <a:prstGeom prst="roundRect">
            <a:avLst>
              <a:gd name="adj" fmla="val 16667"/>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a:latin typeface="Open Sans"/>
                <a:ea typeface="Open Sans"/>
                <a:cs typeface="Open Sans"/>
                <a:sym typeface="Open Sans"/>
              </a:rPr>
              <a:t>Representative Work</a:t>
            </a:r>
            <a:endParaRPr sz="2000">
              <a:latin typeface="Open Sans"/>
              <a:ea typeface="Open Sans"/>
              <a:cs typeface="Open Sans"/>
              <a:sym typeface="Open Sans"/>
            </a:endParaRPr>
          </a:p>
        </p:txBody>
      </p:sp>
      <p:sp>
        <p:nvSpPr>
          <p:cNvPr id="358" name="Shape 358"/>
          <p:cNvSpPr/>
          <p:nvPr/>
        </p:nvSpPr>
        <p:spPr>
          <a:xfrm flipH="1">
            <a:off x="3327900" y="1630575"/>
            <a:ext cx="5397600" cy="467700"/>
          </a:xfrm>
          <a:prstGeom prst="roundRect">
            <a:avLst>
              <a:gd name="adj" fmla="val 16667"/>
            </a:avLst>
          </a:prstGeom>
          <a:solidFill>
            <a:srgbClr val="F4CCCC"/>
          </a:solidFill>
          <a:ln w="9525" cap="flat" cmpd="sng">
            <a:solidFill>
              <a:schemeClr val="dk2"/>
            </a:solidFill>
            <a:prstDash val="dash"/>
            <a:round/>
            <a:headEnd type="none" w="sm" len="sm"/>
            <a:tailEnd type="none" w="sm" len="sm"/>
          </a:ln>
          <a:effectLst>
            <a:outerShdw blurRad="57150" dist="28575" dir="3840000" algn="bl" rotWithShape="0">
              <a:srgbClr val="000000">
                <a:alpha val="8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Open Sans"/>
                <a:ea typeface="Open Sans"/>
                <a:cs typeface="Open Sans"/>
                <a:sym typeface="Open Sans"/>
              </a:rPr>
              <a:t>A selected workload for learning best config.</a:t>
            </a:r>
            <a:endParaRPr b="1">
              <a:latin typeface="Open Sans"/>
              <a:ea typeface="Open Sans"/>
              <a:cs typeface="Open Sans"/>
              <a:sym typeface="Open Sans"/>
            </a:endParaRPr>
          </a:p>
        </p:txBody>
      </p:sp>
      <p:sp>
        <p:nvSpPr>
          <p:cNvPr id="359" name="Shape 359"/>
          <p:cNvSpPr/>
          <p:nvPr/>
        </p:nvSpPr>
        <p:spPr>
          <a:xfrm flipH="1">
            <a:off x="3328950" y="2262700"/>
            <a:ext cx="2628300" cy="572700"/>
          </a:xfrm>
          <a:prstGeom prst="roundRect">
            <a:avLst>
              <a:gd name="adj" fmla="val 16667"/>
            </a:avLst>
          </a:prstGeom>
          <a:solidFill>
            <a:srgbClr val="D9D2E9"/>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Cost model</a:t>
            </a:r>
            <a:endParaRPr b="1"/>
          </a:p>
        </p:txBody>
      </p:sp>
      <p:sp>
        <p:nvSpPr>
          <p:cNvPr id="360" name="Shape 360"/>
          <p:cNvSpPr/>
          <p:nvPr/>
        </p:nvSpPr>
        <p:spPr>
          <a:xfrm flipH="1">
            <a:off x="5988000" y="2262700"/>
            <a:ext cx="2737500" cy="572700"/>
          </a:xfrm>
          <a:prstGeom prst="roundRect">
            <a:avLst>
              <a:gd name="adj" fmla="val 16667"/>
            </a:avLst>
          </a:prstGeom>
          <a:solidFill>
            <a:srgbClr val="D9D2E9"/>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Heterogeneity of applications</a:t>
            </a:r>
            <a:endParaRPr b="1"/>
          </a:p>
        </p:txBody>
      </p:sp>
      <p:pic>
        <p:nvPicPr>
          <p:cNvPr id="361" name="Shape 361"/>
          <p:cNvPicPr preferRelativeResize="0"/>
          <p:nvPr/>
        </p:nvPicPr>
        <p:blipFill>
          <a:blip r:embed="rId3">
            <a:alphaModFix/>
          </a:blip>
          <a:stretch>
            <a:fillRect/>
          </a:stretch>
        </p:blipFill>
        <p:spPr>
          <a:xfrm>
            <a:off x="551100" y="2930700"/>
            <a:ext cx="8300402" cy="2001001"/>
          </a:xfrm>
          <a:prstGeom prst="rect">
            <a:avLst/>
          </a:prstGeom>
          <a:noFill/>
          <a:ln>
            <a:noFill/>
          </a:ln>
        </p:spPr>
      </p:pic>
      <p:sp>
        <p:nvSpPr>
          <p:cNvPr id="362" name="Shape 362"/>
          <p:cNvSpPr/>
          <p:nvPr/>
        </p:nvSpPr>
        <p:spPr>
          <a:xfrm>
            <a:off x="5988000" y="2262700"/>
            <a:ext cx="2747100" cy="2797200"/>
          </a:xfrm>
          <a:prstGeom prst="roundRect">
            <a:avLst>
              <a:gd name="adj" fmla="val 395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p:txBody>
      </p:sp>
      <p:sp>
        <p:nvSpPr>
          <p:cNvPr id="363" name="Shape 363"/>
          <p:cNvSpPr/>
          <p:nvPr/>
        </p:nvSpPr>
        <p:spPr>
          <a:xfrm>
            <a:off x="3327750" y="2262700"/>
            <a:ext cx="2628300" cy="2797200"/>
          </a:xfrm>
          <a:prstGeom prst="roundRect">
            <a:avLst>
              <a:gd name="adj" fmla="val 395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p:txBody>
      </p:sp>
      <p:sp>
        <p:nvSpPr>
          <p:cNvPr id="364" name="Shape 364"/>
          <p:cNvSpPr/>
          <p:nvPr/>
        </p:nvSpPr>
        <p:spPr>
          <a:xfrm flipH="1">
            <a:off x="558300" y="2262700"/>
            <a:ext cx="2737500" cy="572700"/>
          </a:xfrm>
          <a:prstGeom prst="roundRect">
            <a:avLst>
              <a:gd name="adj" fmla="val 16667"/>
            </a:avLst>
          </a:prstGeom>
          <a:solidFill>
            <a:srgbClr val="D9D2E9"/>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Complex performance model</a:t>
            </a:r>
            <a:endParaRPr b="1"/>
          </a:p>
        </p:txBody>
      </p:sp>
      <p:sp>
        <p:nvSpPr>
          <p:cNvPr id="365" name="Shape 365"/>
          <p:cNvSpPr/>
          <p:nvPr/>
        </p:nvSpPr>
        <p:spPr>
          <a:xfrm>
            <a:off x="551100" y="2259275"/>
            <a:ext cx="2747100" cy="2797200"/>
          </a:xfrm>
          <a:prstGeom prst="roundRect">
            <a:avLst>
              <a:gd name="adj" fmla="val 395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p:txBody>
      </p:sp>
      <p:sp>
        <p:nvSpPr>
          <p:cNvPr id="366" name="Shape 3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23</a:t>
            </a:fld>
            <a:endParaRPr/>
          </a:p>
        </p:txBody>
      </p:sp>
      <p:sp>
        <p:nvSpPr>
          <p:cNvPr id="367" name="Shape 367"/>
          <p:cNvSpPr/>
          <p:nvPr/>
        </p:nvSpPr>
        <p:spPr>
          <a:xfrm>
            <a:off x="5977050" y="2185450"/>
            <a:ext cx="2812200" cy="29517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3307200" y="2173925"/>
            <a:ext cx="5439000" cy="2967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1000"/>
                                        <p:tgtEl>
                                          <p:spTgt spid="359"/>
                                        </p:tgtEl>
                                      </p:cBhvr>
                                    </p:animEffect>
                                  </p:childTnLst>
                                </p:cTn>
                              </p:par>
                              <p:par>
                                <p:cTn id="16" presetID="10" presetClass="entr" presetSubtype="0" fill="hold" nodeType="withEffect">
                                  <p:stCondLst>
                                    <p:cond delay="0"/>
                                  </p:stCondLst>
                                  <p:childTnLst>
                                    <p:set>
                                      <p:cBhvr>
                                        <p:cTn id="17" dur="1" fill="hold">
                                          <p:stCondLst>
                                            <p:cond delay="0"/>
                                          </p:stCondLst>
                                        </p:cTn>
                                        <p:tgtEl>
                                          <p:spTgt spid="360"/>
                                        </p:tgtEl>
                                        <p:attrNameLst>
                                          <p:attrName>style.visibility</p:attrName>
                                        </p:attrNameLst>
                                      </p:cBhvr>
                                      <p:to>
                                        <p:strVal val="visible"/>
                                      </p:to>
                                    </p:set>
                                    <p:animEffect transition="in" filter="fade">
                                      <p:cBhvr>
                                        <p:cTn id="18" dur="1000"/>
                                        <p:tgtEl>
                                          <p:spTgt spid="360"/>
                                        </p:tgtEl>
                                      </p:cBhvr>
                                    </p:animEffect>
                                  </p:childTnLst>
                                </p:cTn>
                              </p:par>
                              <p:par>
                                <p:cTn id="19" presetID="10" presetClass="entr" presetSubtype="0" fill="hold" nodeType="withEffect">
                                  <p:stCondLst>
                                    <p:cond delay="0"/>
                                  </p:stCondLst>
                                  <p:childTnLst>
                                    <p:set>
                                      <p:cBhvr>
                                        <p:cTn id="20" dur="1" fill="hold">
                                          <p:stCondLst>
                                            <p:cond delay="0"/>
                                          </p:stCondLst>
                                        </p:cTn>
                                        <p:tgtEl>
                                          <p:spTgt spid="361"/>
                                        </p:tgtEl>
                                        <p:attrNameLst>
                                          <p:attrName>style.visibility</p:attrName>
                                        </p:attrNameLst>
                                      </p:cBhvr>
                                      <p:to>
                                        <p:strVal val="visible"/>
                                      </p:to>
                                    </p:set>
                                    <p:animEffect transition="in" filter="fade">
                                      <p:cBhvr>
                                        <p:cTn id="21" dur="1000"/>
                                        <p:tgtEl>
                                          <p:spTgt spid="361"/>
                                        </p:tgtEl>
                                      </p:cBhvr>
                                    </p:animEffect>
                                  </p:childTnLst>
                                </p:cTn>
                              </p:par>
                              <p:par>
                                <p:cTn id="22" presetID="10" presetClass="entr" presetSubtype="0" fill="hold" nodeType="withEffect">
                                  <p:stCondLst>
                                    <p:cond delay="0"/>
                                  </p:stCondLst>
                                  <p:childTnLst>
                                    <p:set>
                                      <p:cBhvr>
                                        <p:cTn id="23" dur="1" fill="hold">
                                          <p:stCondLst>
                                            <p:cond delay="0"/>
                                          </p:stCondLst>
                                        </p:cTn>
                                        <p:tgtEl>
                                          <p:spTgt spid="362"/>
                                        </p:tgtEl>
                                        <p:attrNameLst>
                                          <p:attrName>style.visibility</p:attrName>
                                        </p:attrNameLst>
                                      </p:cBhvr>
                                      <p:to>
                                        <p:strVal val="visible"/>
                                      </p:to>
                                    </p:set>
                                    <p:animEffect transition="in" filter="fade">
                                      <p:cBhvr>
                                        <p:cTn id="24" dur="1000"/>
                                        <p:tgtEl>
                                          <p:spTgt spid="362"/>
                                        </p:tgtEl>
                                      </p:cBhvr>
                                    </p:animEffect>
                                  </p:childTnLst>
                                </p:cTn>
                              </p:par>
                              <p:par>
                                <p:cTn id="25" presetID="10" presetClass="entr" presetSubtype="0" fill="hold" nodeType="with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fade">
                                      <p:cBhvr>
                                        <p:cTn id="27" dur="1000"/>
                                        <p:tgtEl>
                                          <p:spTgt spid="363"/>
                                        </p:tgtEl>
                                      </p:cBhvr>
                                    </p:animEffect>
                                  </p:childTnLst>
                                </p:cTn>
                              </p:par>
                              <p:par>
                                <p:cTn id="28" presetID="10" presetClass="entr" presetSubtype="0" fill="hold" nodeType="withEffect">
                                  <p:stCondLst>
                                    <p:cond delay="0"/>
                                  </p:stCondLst>
                                  <p:childTnLst>
                                    <p:set>
                                      <p:cBhvr>
                                        <p:cTn id="29" dur="1" fill="hold">
                                          <p:stCondLst>
                                            <p:cond delay="0"/>
                                          </p:stCondLst>
                                        </p:cTn>
                                        <p:tgtEl>
                                          <p:spTgt spid="364"/>
                                        </p:tgtEl>
                                        <p:attrNameLst>
                                          <p:attrName>style.visibility</p:attrName>
                                        </p:attrNameLst>
                                      </p:cBhvr>
                                      <p:to>
                                        <p:strVal val="visible"/>
                                      </p:to>
                                    </p:set>
                                    <p:animEffect transition="in" filter="fade">
                                      <p:cBhvr>
                                        <p:cTn id="30" dur="1000"/>
                                        <p:tgtEl>
                                          <p:spTgt spid="364"/>
                                        </p:tgtEl>
                                      </p:cBhvr>
                                    </p:animEffect>
                                  </p:childTnLst>
                                </p:cTn>
                              </p:par>
                              <p:par>
                                <p:cTn id="31" presetID="10" presetClass="entr" presetSubtype="0" fill="hold" nodeType="withEffect">
                                  <p:stCondLst>
                                    <p:cond delay="0"/>
                                  </p:stCondLst>
                                  <p:childTnLst>
                                    <p:set>
                                      <p:cBhvr>
                                        <p:cTn id="32" dur="1" fill="hold">
                                          <p:stCondLst>
                                            <p:cond delay="0"/>
                                          </p:stCondLst>
                                        </p:cTn>
                                        <p:tgtEl>
                                          <p:spTgt spid="365"/>
                                        </p:tgtEl>
                                        <p:attrNameLst>
                                          <p:attrName>style.visibility</p:attrName>
                                        </p:attrNameLst>
                                      </p:cBhvr>
                                      <p:to>
                                        <p:strVal val="visible"/>
                                      </p:to>
                                    </p:set>
                                    <p:animEffect transition="in" filter="fade">
                                      <p:cBhvr>
                                        <p:cTn id="33" dur="1000"/>
                                        <p:tgtEl>
                                          <p:spTgt spid="3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000"/>
                                        <p:tgtEl>
                                          <p:spTgt spid="368"/>
                                        </p:tgtEl>
                                      </p:cBhvr>
                                    </p:animEffect>
                                    <p:set>
                                      <p:cBhvr>
                                        <p:cTn id="38" dur="1" fill="hold">
                                          <p:stCondLst>
                                            <p:cond delay="1000"/>
                                          </p:stCondLst>
                                        </p:cTn>
                                        <p:tgtEl>
                                          <p:spTgt spid="3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367"/>
                                        </p:tgtEl>
                                      </p:cBhvr>
                                    </p:animEffect>
                                    <p:set>
                                      <p:cBhvr>
                                        <p:cTn id="43" dur="1" fill="hold">
                                          <p:stCondLst>
                                            <p:cond delay="1000"/>
                                          </p:stCondLst>
                                        </p:cTn>
                                        <p:tgtEl>
                                          <p:spTgt spid="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p:nvPr/>
        </p:nvSpPr>
        <p:spPr>
          <a:xfrm>
            <a:off x="3482775" y="1076025"/>
            <a:ext cx="1920600" cy="626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latin typeface="Open Sans"/>
                <a:ea typeface="Open Sans"/>
                <a:cs typeface="Open Sans"/>
                <a:sym typeface="Open Sans"/>
              </a:rPr>
              <a:t>Accuracy</a:t>
            </a:r>
            <a:endParaRPr sz="2000">
              <a:latin typeface="Open Sans"/>
              <a:ea typeface="Open Sans"/>
              <a:cs typeface="Open Sans"/>
              <a:sym typeface="Open Sans"/>
            </a:endParaRPr>
          </a:p>
        </p:txBody>
      </p:sp>
      <p:sp>
        <p:nvSpPr>
          <p:cNvPr id="374" name="Shape 374"/>
          <p:cNvSpPr/>
          <p:nvPr/>
        </p:nvSpPr>
        <p:spPr>
          <a:xfrm>
            <a:off x="1023175" y="3204588"/>
            <a:ext cx="1920600" cy="6261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latin typeface="Open Sans"/>
                <a:ea typeface="Open Sans"/>
                <a:cs typeface="Open Sans"/>
                <a:sym typeface="Open Sans"/>
              </a:rPr>
              <a:t>Overhead</a:t>
            </a:r>
            <a:endParaRPr sz="2000">
              <a:latin typeface="Open Sans"/>
              <a:ea typeface="Open Sans"/>
              <a:cs typeface="Open Sans"/>
              <a:sym typeface="Open Sans"/>
            </a:endParaRPr>
          </a:p>
        </p:txBody>
      </p:sp>
      <p:sp>
        <p:nvSpPr>
          <p:cNvPr id="375" name="Shape 375"/>
          <p:cNvSpPr/>
          <p:nvPr/>
        </p:nvSpPr>
        <p:spPr>
          <a:xfrm>
            <a:off x="6200225" y="3204600"/>
            <a:ext cx="1920600" cy="6261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latin typeface="Open Sans"/>
                <a:ea typeface="Open Sans"/>
                <a:cs typeface="Open Sans"/>
                <a:sym typeface="Open Sans"/>
              </a:rPr>
              <a:t>Adaptivity</a:t>
            </a:r>
            <a:endParaRPr sz="2000">
              <a:latin typeface="Open Sans"/>
              <a:ea typeface="Open Sans"/>
              <a:cs typeface="Open Sans"/>
              <a:sym typeface="Open Sans"/>
            </a:endParaRPr>
          </a:p>
        </p:txBody>
      </p:sp>
      <p:sp>
        <p:nvSpPr>
          <p:cNvPr id="376" name="Shape 376"/>
          <p:cNvSpPr/>
          <p:nvPr/>
        </p:nvSpPr>
        <p:spPr>
          <a:xfrm>
            <a:off x="5657075" y="1076025"/>
            <a:ext cx="3006900" cy="6261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Open Sans"/>
                <a:ea typeface="Open Sans"/>
                <a:cs typeface="Open Sans"/>
                <a:sym typeface="Open Sans"/>
              </a:rPr>
              <a:t>Modeling the running time and total cost accurately</a:t>
            </a:r>
            <a:endParaRPr sz="1600">
              <a:latin typeface="Open Sans"/>
              <a:ea typeface="Open Sans"/>
              <a:cs typeface="Open Sans"/>
              <a:sym typeface="Open Sans"/>
            </a:endParaRPr>
          </a:p>
        </p:txBody>
      </p:sp>
      <p:sp>
        <p:nvSpPr>
          <p:cNvPr id="377" name="Shape 377"/>
          <p:cNvSpPr/>
          <p:nvPr/>
        </p:nvSpPr>
        <p:spPr>
          <a:xfrm>
            <a:off x="221175" y="3973400"/>
            <a:ext cx="3006900" cy="6261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Open Sans"/>
                <a:ea typeface="Open Sans"/>
                <a:cs typeface="Open Sans"/>
                <a:sym typeface="Open Sans"/>
              </a:rPr>
              <a:t>Cost of searching the best cloud configuration</a:t>
            </a:r>
            <a:endParaRPr sz="1600">
              <a:latin typeface="Open Sans"/>
              <a:ea typeface="Open Sans"/>
              <a:cs typeface="Open Sans"/>
              <a:sym typeface="Open Sans"/>
            </a:endParaRPr>
          </a:p>
        </p:txBody>
      </p:sp>
      <p:sp>
        <p:nvSpPr>
          <p:cNvPr id="378" name="Shape 378"/>
          <p:cNvSpPr/>
          <p:nvPr/>
        </p:nvSpPr>
        <p:spPr>
          <a:xfrm>
            <a:off x="5915925" y="3973400"/>
            <a:ext cx="3006900" cy="6261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Open Sans"/>
                <a:ea typeface="Open Sans"/>
                <a:cs typeface="Open Sans"/>
                <a:sym typeface="Open Sans"/>
              </a:rPr>
              <a:t>Can be used for different big-data analytic jobs</a:t>
            </a:r>
            <a:endParaRPr sz="1600">
              <a:latin typeface="Open Sans"/>
              <a:ea typeface="Open Sans"/>
              <a:cs typeface="Open Sans"/>
              <a:sym typeface="Open Sans"/>
            </a:endParaRPr>
          </a:p>
        </p:txBody>
      </p:sp>
      <p:cxnSp>
        <p:nvCxnSpPr>
          <p:cNvPr id="379" name="Shape 379"/>
          <p:cNvCxnSpPr>
            <a:stCxn id="373" idx="2"/>
            <a:endCxn id="374" idx="3"/>
          </p:cNvCxnSpPr>
          <p:nvPr/>
        </p:nvCxnSpPr>
        <p:spPr>
          <a:xfrm flipH="1">
            <a:off x="2943675" y="1702125"/>
            <a:ext cx="1499400" cy="1815600"/>
          </a:xfrm>
          <a:prstGeom prst="straightConnector1">
            <a:avLst/>
          </a:prstGeom>
          <a:noFill/>
          <a:ln w="28575" cap="flat" cmpd="sng">
            <a:solidFill>
              <a:schemeClr val="dk2"/>
            </a:solidFill>
            <a:prstDash val="solid"/>
            <a:round/>
            <a:headEnd type="none" w="med" len="med"/>
            <a:tailEnd type="none" w="med" len="med"/>
          </a:ln>
        </p:spPr>
      </p:cxnSp>
      <p:cxnSp>
        <p:nvCxnSpPr>
          <p:cNvPr id="380" name="Shape 380"/>
          <p:cNvCxnSpPr>
            <a:stCxn id="375" idx="1"/>
            <a:endCxn id="374" idx="3"/>
          </p:cNvCxnSpPr>
          <p:nvPr/>
        </p:nvCxnSpPr>
        <p:spPr>
          <a:xfrm rot="10800000">
            <a:off x="2943725" y="3517650"/>
            <a:ext cx="3256500" cy="0"/>
          </a:xfrm>
          <a:prstGeom prst="straightConnector1">
            <a:avLst/>
          </a:prstGeom>
          <a:noFill/>
          <a:ln w="28575" cap="flat" cmpd="sng">
            <a:solidFill>
              <a:schemeClr val="dk2"/>
            </a:solidFill>
            <a:prstDash val="solid"/>
            <a:round/>
            <a:headEnd type="none" w="med" len="med"/>
            <a:tailEnd type="none" w="med" len="med"/>
          </a:ln>
        </p:spPr>
      </p:cxnSp>
      <p:cxnSp>
        <p:nvCxnSpPr>
          <p:cNvPr id="381" name="Shape 381"/>
          <p:cNvCxnSpPr>
            <a:stCxn id="373" idx="2"/>
            <a:endCxn id="375" idx="1"/>
          </p:cNvCxnSpPr>
          <p:nvPr/>
        </p:nvCxnSpPr>
        <p:spPr>
          <a:xfrm>
            <a:off x="4443075" y="1702125"/>
            <a:ext cx="1757100" cy="1815600"/>
          </a:xfrm>
          <a:prstGeom prst="straightConnector1">
            <a:avLst/>
          </a:prstGeom>
          <a:noFill/>
          <a:ln w="28575" cap="flat" cmpd="sng">
            <a:solidFill>
              <a:schemeClr val="dk2"/>
            </a:solidFill>
            <a:prstDash val="solid"/>
            <a:round/>
            <a:headEnd type="none" w="med" len="med"/>
            <a:tailEnd type="none" w="med" len="med"/>
          </a:ln>
        </p:spPr>
      </p:cxnSp>
      <p:sp>
        <p:nvSpPr>
          <p:cNvPr id="382" name="Shape 382"/>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latin typeface="Open Sans"/>
                <a:ea typeface="Open Sans"/>
                <a:cs typeface="Open Sans"/>
                <a:sym typeface="Open Sans"/>
              </a:rPr>
              <a:t>Desired properties	</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383" name="Shape 383"/>
          <p:cNvSpPr/>
          <p:nvPr/>
        </p:nvSpPr>
        <p:spPr>
          <a:xfrm>
            <a:off x="3780550" y="3731250"/>
            <a:ext cx="1499400" cy="4317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latin typeface="Open Sans"/>
                <a:ea typeface="Open Sans"/>
                <a:cs typeface="Open Sans"/>
                <a:sym typeface="Open Sans"/>
              </a:rPr>
              <a:t>CherryPick</a:t>
            </a:r>
            <a:endParaRPr sz="2000">
              <a:latin typeface="Open Sans"/>
              <a:ea typeface="Open Sans"/>
              <a:cs typeface="Open Sans"/>
              <a:sym typeface="Open Sans"/>
            </a:endParaRPr>
          </a:p>
        </p:txBody>
      </p:sp>
      <p:sp>
        <p:nvSpPr>
          <p:cNvPr id="384" name="Shape 384"/>
          <p:cNvSpPr/>
          <p:nvPr/>
        </p:nvSpPr>
        <p:spPr>
          <a:xfrm>
            <a:off x="3780550" y="4301150"/>
            <a:ext cx="1499400" cy="626100"/>
          </a:xfrm>
          <a:prstGeom prst="roundRect">
            <a:avLst>
              <a:gd name="adj" fmla="val 16667"/>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Open Sans"/>
                <a:ea typeface="Open Sans"/>
                <a:cs typeface="Open Sans"/>
                <a:sym typeface="Open Sans"/>
              </a:rPr>
              <a:t>Just accurate enough</a:t>
            </a:r>
            <a:endParaRPr sz="1600">
              <a:latin typeface="Open Sans"/>
              <a:ea typeface="Open Sans"/>
              <a:cs typeface="Open Sans"/>
              <a:sym typeface="Open Sans"/>
            </a:endParaRPr>
          </a:p>
        </p:txBody>
      </p:sp>
      <p:sp>
        <p:nvSpPr>
          <p:cNvPr id="385" name="Shape 3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84"/>
                                        </p:tgtEl>
                                        <p:attrNameLst>
                                          <p:attrName>style.visibility</p:attrName>
                                        </p:attrNameLst>
                                      </p:cBhvr>
                                      <p:to>
                                        <p:strVal val="visible"/>
                                      </p:to>
                                    </p:set>
                                    <p:animEffect transition="in" filter="fade">
                                      <p:cBhvr>
                                        <p:cTn id="10"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542750" y="999750"/>
            <a:ext cx="82329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highlight>
                  <a:srgbClr val="FFE599"/>
                </a:highlight>
                <a:latin typeface="Open Sans"/>
                <a:ea typeface="Open Sans"/>
                <a:cs typeface="Open Sans"/>
                <a:sym typeface="Open Sans"/>
              </a:rPr>
              <a:t>Just accurate enough</a:t>
            </a:r>
            <a:r>
              <a:rPr lang="en-GB" sz="1800">
                <a:latin typeface="Open Sans"/>
                <a:ea typeface="Open Sans"/>
                <a:cs typeface="Open Sans"/>
                <a:sym typeface="Open Sans"/>
              </a:rPr>
              <a:t> to separate the near-optimal configuration from the rest through a few runs</a:t>
            </a:r>
            <a:endParaRPr sz="1800">
              <a:latin typeface="Open Sans"/>
              <a:ea typeface="Open Sans"/>
              <a:cs typeface="Open Sans"/>
              <a:sym typeface="Open Sans"/>
            </a:endParaRPr>
          </a:p>
        </p:txBody>
      </p:sp>
      <p:sp>
        <p:nvSpPr>
          <p:cNvPr id="391" name="Shape 391"/>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CherryPick</a:t>
            </a:r>
            <a:endParaRPr>
              <a:latin typeface="Open Sans"/>
              <a:ea typeface="Open Sans"/>
              <a:cs typeface="Open Sans"/>
              <a:sym typeface="Open Sans"/>
            </a:endParaRPr>
          </a:p>
        </p:txBody>
      </p:sp>
      <p:sp>
        <p:nvSpPr>
          <p:cNvPr id="392" name="Shape 392"/>
          <p:cNvSpPr/>
          <p:nvPr/>
        </p:nvSpPr>
        <p:spPr>
          <a:xfrm>
            <a:off x="542750" y="1538825"/>
            <a:ext cx="39558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Only work for </a:t>
            </a:r>
            <a:r>
              <a:rPr lang="en-GB" sz="1800">
                <a:highlight>
                  <a:srgbClr val="A4C2F4"/>
                </a:highlight>
                <a:latin typeface="Open Sans"/>
                <a:ea typeface="Open Sans"/>
                <a:cs typeface="Open Sans"/>
                <a:sym typeface="Open Sans"/>
              </a:rPr>
              <a:t>repeating work</a:t>
            </a:r>
            <a:endParaRPr sz="1800">
              <a:highlight>
                <a:srgbClr val="A4C2F4"/>
              </a:highlight>
              <a:latin typeface="Open Sans"/>
              <a:ea typeface="Open Sans"/>
              <a:cs typeface="Open Sans"/>
              <a:sym typeface="Open Sans"/>
            </a:endParaRPr>
          </a:p>
        </p:txBody>
      </p:sp>
      <p:pic>
        <p:nvPicPr>
          <p:cNvPr id="393" name="Shape 393"/>
          <p:cNvPicPr preferRelativeResize="0"/>
          <p:nvPr/>
        </p:nvPicPr>
        <p:blipFill rotWithShape="1">
          <a:blip r:embed="rId3">
            <a:alphaModFix/>
          </a:blip>
          <a:srcRect l="3426" t="21550" r="4220"/>
          <a:stretch/>
        </p:blipFill>
        <p:spPr>
          <a:xfrm>
            <a:off x="1322800" y="2365325"/>
            <a:ext cx="6498403" cy="2778176"/>
          </a:xfrm>
          <a:prstGeom prst="rect">
            <a:avLst/>
          </a:prstGeom>
          <a:noFill/>
          <a:ln>
            <a:noFill/>
          </a:ln>
        </p:spPr>
      </p:pic>
      <p:sp>
        <p:nvSpPr>
          <p:cNvPr id="394" name="Shape 394"/>
          <p:cNvSpPr/>
          <p:nvPr/>
        </p:nvSpPr>
        <p:spPr>
          <a:xfrm>
            <a:off x="467725" y="4490750"/>
            <a:ext cx="2752500" cy="489000"/>
          </a:xfrm>
          <a:prstGeom prst="roundRect">
            <a:avLst>
              <a:gd name="adj" fmla="val 16667"/>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a:solidFill>
                  <a:schemeClr val="dk1"/>
                </a:solidFill>
                <a:latin typeface="Open Sans"/>
                <a:ea typeface="Open Sans"/>
                <a:cs typeface="Open Sans"/>
                <a:sym typeface="Open Sans"/>
              </a:rPr>
              <a:t>System Workflow</a:t>
            </a:r>
            <a:endParaRPr sz="1800">
              <a:latin typeface="Open Sans"/>
              <a:ea typeface="Open Sans"/>
              <a:cs typeface="Open Sans"/>
              <a:sym typeface="Open Sans"/>
            </a:endParaRPr>
          </a:p>
        </p:txBody>
      </p:sp>
      <p:sp>
        <p:nvSpPr>
          <p:cNvPr id="395" name="Shape 3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1000"/>
                                        <p:tgtEl>
                                          <p:spTgt spid="394"/>
                                        </p:tgtEl>
                                      </p:cBhvr>
                                    </p:animEffect>
                                  </p:childTnLst>
                                </p:cTn>
                              </p:par>
                              <p:par>
                                <p:cTn id="13" presetID="10" presetClass="entr" presetSubtype="0" fill="hold" nodeType="withEffect">
                                  <p:stCondLst>
                                    <p:cond delay="0"/>
                                  </p:stCondLst>
                                  <p:childTnLst>
                                    <p:set>
                                      <p:cBhvr>
                                        <p:cTn id="14" dur="1" fill="hold">
                                          <p:stCondLst>
                                            <p:cond delay="0"/>
                                          </p:stCondLst>
                                        </p:cTn>
                                        <p:tgtEl>
                                          <p:spTgt spid="393"/>
                                        </p:tgtEl>
                                        <p:attrNameLst>
                                          <p:attrName>style.visibility</p:attrName>
                                        </p:attrNameLst>
                                      </p:cBhvr>
                                      <p:to>
                                        <p:strVal val="visible"/>
                                      </p:to>
                                    </p:set>
                                    <p:animEffect transition="in" filter="fade">
                                      <p:cBhvr>
                                        <p:cTn id="15"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latin typeface="Open Sans"/>
                <a:ea typeface="Open Sans"/>
                <a:cs typeface="Open Sans"/>
                <a:sym typeface="Open Sans"/>
              </a:rPr>
              <a:t>Problem formulation</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pic>
        <p:nvPicPr>
          <p:cNvPr id="401" name="Shape 401"/>
          <p:cNvPicPr preferRelativeResize="0"/>
          <p:nvPr/>
        </p:nvPicPr>
        <p:blipFill rotWithShape="1">
          <a:blip r:embed="rId3">
            <a:alphaModFix/>
          </a:blip>
          <a:srcRect t="17266"/>
          <a:stretch/>
        </p:blipFill>
        <p:spPr>
          <a:xfrm>
            <a:off x="937075" y="1175100"/>
            <a:ext cx="5983645" cy="1486409"/>
          </a:xfrm>
          <a:prstGeom prst="rect">
            <a:avLst/>
          </a:prstGeom>
          <a:noFill/>
          <a:ln>
            <a:noFill/>
          </a:ln>
        </p:spPr>
      </p:pic>
      <p:sp>
        <p:nvSpPr>
          <p:cNvPr id="402" name="Shape 402"/>
          <p:cNvSpPr/>
          <p:nvPr/>
        </p:nvSpPr>
        <p:spPr>
          <a:xfrm>
            <a:off x="3126660" y="1706652"/>
            <a:ext cx="1075800" cy="34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Total cost</a:t>
            </a:r>
            <a:endParaRPr/>
          </a:p>
        </p:txBody>
      </p:sp>
      <p:sp>
        <p:nvSpPr>
          <p:cNvPr id="403" name="Shape 403"/>
          <p:cNvSpPr/>
          <p:nvPr/>
        </p:nvSpPr>
        <p:spPr>
          <a:xfrm>
            <a:off x="4439224" y="1706652"/>
            <a:ext cx="1075800" cy="34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Price func.</a:t>
            </a:r>
            <a:endParaRPr/>
          </a:p>
        </p:txBody>
      </p:sp>
      <p:sp>
        <p:nvSpPr>
          <p:cNvPr id="404" name="Shape 404"/>
          <p:cNvSpPr/>
          <p:nvPr/>
        </p:nvSpPr>
        <p:spPr>
          <a:xfrm>
            <a:off x="5844725" y="1706650"/>
            <a:ext cx="2051400" cy="346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Time func.  (unknown)</a:t>
            </a:r>
            <a:endParaRPr/>
          </a:p>
        </p:txBody>
      </p:sp>
      <p:sp>
        <p:nvSpPr>
          <p:cNvPr id="405" name="Shape 405"/>
          <p:cNvSpPr/>
          <p:nvPr/>
        </p:nvSpPr>
        <p:spPr>
          <a:xfrm>
            <a:off x="4439224" y="2590336"/>
            <a:ext cx="1498800" cy="34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Time threshold</a:t>
            </a:r>
            <a:endParaRPr/>
          </a:p>
        </p:txBody>
      </p:sp>
      <p:pic>
        <p:nvPicPr>
          <p:cNvPr id="406" name="Shape 406"/>
          <p:cNvPicPr preferRelativeResize="0"/>
          <p:nvPr/>
        </p:nvPicPr>
        <p:blipFill rotWithShape="1">
          <a:blip r:embed="rId3">
            <a:alphaModFix/>
          </a:blip>
          <a:srcRect l="92055" t="17265" r="4673" b="58343"/>
          <a:stretch/>
        </p:blipFill>
        <p:spPr>
          <a:xfrm>
            <a:off x="1255875" y="3287425"/>
            <a:ext cx="242650" cy="438201"/>
          </a:xfrm>
          <a:prstGeom prst="rect">
            <a:avLst/>
          </a:prstGeom>
          <a:noFill/>
          <a:ln>
            <a:noFill/>
          </a:ln>
        </p:spPr>
      </p:pic>
      <p:sp>
        <p:nvSpPr>
          <p:cNvPr id="407" name="Shape 407"/>
          <p:cNvSpPr/>
          <p:nvPr/>
        </p:nvSpPr>
        <p:spPr>
          <a:xfrm>
            <a:off x="2393203" y="3287475"/>
            <a:ext cx="2824800" cy="438300"/>
          </a:xfrm>
          <a:prstGeom prst="roundRect">
            <a:avLst>
              <a:gd name="adj" fmla="val 16667"/>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a:t>Fast CPU, Larger RAM size,...</a:t>
            </a:r>
            <a:endParaRPr/>
          </a:p>
        </p:txBody>
      </p:sp>
      <p:sp>
        <p:nvSpPr>
          <p:cNvPr id="408" name="Shape 408"/>
          <p:cNvSpPr/>
          <p:nvPr/>
        </p:nvSpPr>
        <p:spPr>
          <a:xfrm>
            <a:off x="2348700" y="3353735"/>
            <a:ext cx="2824800" cy="346800"/>
          </a:xfrm>
          <a:prstGeom prst="bracketPair">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p:nvPr/>
        </p:nvSpPr>
        <p:spPr>
          <a:xfrm>
            <a:off x="1802250" y="3431425"/>
            <a:ext cx="242700" cy="191400"/>
          </a:xfrm>
          <a:prstGeom prst="mathEqual">
            <a:avLst>
              <a:gd name="adj1" fmla="val 23520"/>
              <a:gd name="adj2" fmla="val 1176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Shape 410"/>
          <p:cNvSpPr/>
          <p:nvPr/>
        </p:nvSpPr>
        <p:spPr>
          <a:xfrm>
            <a:off x="969150" y="3888825"/>
            <a:ext cx="1825800" cy="34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Configuration vector</a:t>
            </a:r>
            <a:endParaRPr/>
          </a:p>
        </p:txBody>
      </p:sp>
      <p:sp>
        <p:nvSpPr>
          <p:cNvPr id="411" name="Shape 4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par>
                                <p:cTn id="8" presetID="10" presetClass="entr" presetSubtype="0" fill="hold"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1000"/>
                                        <p:tgtEl>
                                          <p:spTgt spid="403"/>
                                        </p:tgtEl>
                                      </p:cBhvr>
                                    </p:animEffect>
                                  </p:childTnLst>
                                </p:cTn>
                              </p:par>
                              <p:par>
                                <p:cTn id="11" presetID="10" presetClass="entr" presetSubtype="0" fill="hold"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1000"/>
                                        <p:tgtEl>
                                          <p:spTgt spid="404"/>
                                        </p:tgtEl>
                                      </p:cBhvr>
                                    </p:animEffect>
                                  </p:childTnLst>
                                </p:cTn>
                              </p:par>
                              <p:par>
                                <p:cTn id="14" presetID="10" presetClass="entr" presetSubtype="0" fill="hold" nodeType="withEffect">
                                  <p:stCondLst>
                                    <p:cond delay="0"/>
                                  </p:stCondLst>
                                  <p:childTnLst>
                                    <p:set>
                                      <p:cBhvr>
                                        <p:cTn id="15" dur="1" fill="hold">
                                          <p:stCondLst>
                                            <p:cond delay="0"/>
                                          </p:stCondLst>
                                        </p:cTn>
                                        <p:tgtEl>
                                          <p:spTgt spid="405"/>
                                        </p:tgtEl>
                                        <p:attrNameLst>
                                          <p:attrName>style.visibility</p:attrName>
                                        </p:attrNameLst>
                                      </p:cBhvr>
                                      <p:to>
                                        <p:strVal val="visible"/>
                                      </p:to>
                                    </p:set>
                                    <p:animEffect transition="in" filter="fade">
                                      <p:cBhvr>
                                        <p:cTn id="16" dur="1000"/>
                                        <p:tgtEl>
                                          <p:spTgt spid="405"/>
                                        </p:tgtEl>
                                      </p:cBhvr>
                                    </p:animEffect>
                                  </p:childTnLst>
                                </p:cTn>
                              </p:par>
                              <p:par>
                                <p:cTn id="17" presetID="10" presetClass="entr" presetSubtype="0" fill="hold" nodeType="withEffect">
                                  <p:stCondLst>
                                    <p:cond delay="0"/>
                                  </p:stCondLst>
                                  <p:childTnLst>
                                    <p:set>
                                      <p:cBhvr>
                                        <p:cTn id="18" dur="1" fill="hold">
                                          <p:stCondLst>
                                            <p:cond delay="0"/>
                                          </p:stCondLst>
                                        </p:cTn>
                                        <p:tgtEl>
                                          <p:spTgt spid="410"/>
                                        </p:tgtEl>
                                        <p:attrNameLst>
                                          <p:attrName>style.visibility</p:attrName>
                                        </p:attrNameLst>
                                      </p:cBhvr>
                                      <p:to>
                                        <p:strVal val="visible"/>
                                      </p:to>
                                    </p:set>
                                    <p:animEffect transition="in" filter="fade">
                                      <p:cBhvr>
                                        <p:cTn id="19"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Bayesian Optimization</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17" name="Shape 417"/>
          <p:cNvSpPr/>
          <p:nvPr/>
        </p:nvSpPr>
        <p:spPr>
          <a:xfrm>
            <a:off x="1453050" y="2131613"/>
            <a:ext cx="2647500" cy="392700"/>
          </a:xfrm>
          <a:prstGeom prst="roundRect">
            <a:avLst>
              <a:gd name="adj" fmla="val 0"/>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Open Sans"/>
                <a:ea typeface="Open Sans"/>
                <a:cs typeface="Open Sans"/>
                <a:sym typeface="Open Sans"/>
              </a:rPr>
              <a:t>Non-parametric</a:t>
            </a:r>
            <a:endParaRPr sz="2000" b="1">
              <a:latin typeface="Open Sans"/>
              <a:ea typeface="Open Sans"/>
              <a:cs typeface="Open Sans"/>
              <a:sym typeface="Open Sans"/>
            </a:endParaRPr>
          </a:p>
        </p:txBody>
      </p:sp>
      <p:sp>
        <p:nvSpPr>
          <p:cNvPr id="418" name="Shape 418"/>
          <p:cNvSpPr/>
          <p:nvPr/>
        </p:nvSpPr>
        <p:spPr>
          <a:xfrm>
            <a:off x="4100550" y="2131613"/>
            <a:ext cx="4908900" cy="392700"/>
          </a:xfrm>
          <a:prstGeom prst="roundRect">
            <a:avLst>
              <a:gd name="adj" fmla="val 0"/>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SzPts val="2000"/>
              <a:buFont typeface="Open Sans"/>
              <a:buChar char="●"/>
            </a:pPr>
            <a:r>
              <a:rPr lang="en-GB" sz="2000">
                <a:latin typeface="Open Sans"/>
                <a:ea typeface="Open Sans"/>
                <a:cs typeface="Open Sans"/>
                <a:sym typeface="Open Sans"/>
              </a:rPr>
              <a:t>Suit for variety of applications</a:t>
            </a:r>
            <a:endParaRPr sz="2000">
              <a:latin typeface="Open Sans"/>
              <a:ea typeface="Open Sans"/>
              <a:cs typeface="Open Sans"/>
              <a:sym typeface="Open Sans"/>
            </a:endParaRPr>
          </a:p>
        </p:txBody>
      </p:sp>
      <p:sp>
        <p:nvSpPr>
          <p:cNvPr id="419" name="Shape 419"/>
          <p:cNvSpPr/>
          <p:nvPr/>
        </p:nvSpPr>
        <p:spPr>
          <a:xfrm>
            <a:off x="1453550" y="2721738"/>
            <a:ext cx="2647500" cy="392700"/>
          </a:xfrm>
          <a:prstGeom prst="roundRect">
            <a:avLst>
              <a:gd name="adj" fmla="val 0"/>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Open Sans"/>
                <a:ea typeface="Open Sans"/>
                <a:cs typeface="Open Sans"/>
                <a:sym typeface="Open Sans"/>
              </a:rPr>
              <a:t>A Few samples</a:t>
            </a:r>
            <a:endParaRPr sz="2000" b="1">
              <a:latin typeface="Open Sans"/>
              <a:ea typeface="Open Sans"/>
              <a:cs typeface="Open Sans"/>
              <a:sym typeface="Open Sans"/>
            </a:endParaRPr>
          </a:p>
        </p:txBody>
      </p:sp>
      <p:sp>
        <p:nvSpPr>
          <p:cNvPr id="420" name="Shape 420"/>
          <p:cNvSpPr/>
          <p:nvPr/>
        </p:nvSpPr>
        <p:spPr>
          <a:xfrm>
            <a:off x="4100600" y="2721738"/>
            <a:ext cx="4908900" cy="392700"/>
          </a:xfrm>
          <a:prstGeom prst="roundRect">
            <a:avLst>
              <a:gd name="adj" fmla="val 0"/>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SzPts val="2000"/>
              <a:buFont typeface="Open Sans"/>
              <a:buChar char="●"/>
            </a:pPr>
            <a:r>
              <a:rPr lang="en-GB" sz="2000">
                <a:latin typeface="Open Sans"/>
                <a:ea typeface="Open Sans"/>
                <a:cs typeface="Open Sans"/>
                <a:sym typeface="Open Sans"/>
              </a:rPr>
              <a:t>Low overhead</a:t>
            </a:r>
            <a:endParaRPr sz="2000">
              <a:latin typeface="Open Sans"/>
              <a:ea typeface="Open Sans"/>
              <a:cs typeface="Open Sans"/>
              <a:sym typeface="Open Sans"/>
            </a:endParaRPr>
          </a:p>
        </p:txBody>
      </p:sp>
      <p:sp>
        <p:nvSpPr>
          <p:cNvPr id="421" name="Shape 421"/>
          <p:cNvSpPr/>
          <p:nvPr/>
        </p:nvSpPr>
        <p:spPr>
          <a:xfrm>
            <a:off x="1453550" y="3311863"/>
            <a:ext cx="2647500" cy="707400"/>
          </a:xfrm>
          <a:prstGeom prst="roundRect">
            <a:avLst>
              <a:gd name="adj" fmla="val 0"/>
            </a:avLst>
          </a:prstGeom>
          <a:solidFill>
            <a:srgbClr val="E6B8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Open Sans"/>
                <a:ea typeface="Open Sans"/>
                <a:cs typeface="Open Sans"/>
                <a:sym typeface="Open Sans"/>
              </a:rPr>
              <a:t>Tolerant uncertainty</a:t>
            </a:r>
            <a:endParaRPr sz="2000" b="1">
              <a:latin typeface="Open Sans"/>
              <a:ea typeface="Open Sans"/>
              <a:cs typeface="Open Sans"/>
              <a:sym typeface="Open Sans"/>
            </a:endParaRPr>
          </a:p>
        </p:txBody>
      </p:sp>
      <p:sp>
        <p:nvSpPr>
          <p:cNvPr id="422" name="Shape 422"/>
          <p:cNvSpPr/>
          <p:nvPr/>
        </p:nvSpPr>
        <p:spPr>
          <a:xfrm>
            <a:off x="4100550" y="3311863"/>
            <a:ext cx="5043300" cy="707400"/>
          </a:xfrm>
          <a:prstGeom prst="roundRect">
            <a:avLst>
              <a:gd name="adj" fmla="val 0"/>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SzPts val="2000"/>
              <a:buFont typeface="Open Sans"/>
              <a:buChar char="●"/>
            </a:pPr>
            <a:r>
              <a:rPr lang="en-GB" sz="2000">
                <a:latin typeface="Open Sans"/>
                <a:ea typeface="Open Sans"/>
                <a:cs typeface="Open Sans"/>
                <a:sym typeface="Open Sans"/>
              </a:rPr>
              <a:t>Few samples lead to imperfect result</a:t>
            </a:r>
            <a:endParaRPr sz="2000">
              <a:latin typeface="Open Sans"/>
              <a:ea typeface="Open Sans"/>
              <a:cs typeface="Open Sans"/>
              <a:sym typeface="Open Sans"/>
            </a:endParaRPr>
          </a:p>
          <a:p>
            <a:pPr marL="457200" lvl="0" indent="-355600" rtl="0">
              <a:spcBef>
                <a:spcPts val="0"/>
              </a:spcBef>
              <a:spcAft>
                <a:spcPts val="0"/>
              </a:spcAft>
              <a:buSzPts val="2000"/>
              <a:buFont typeface="Open Sans"/>
              <a:buChar char="●"/>
            </a:pPr>
            <a:r>
              <a:rPr lang="en-GB" sz="2000">
                <a:latin typeface="Open Sans"/>
                <a:ea typeface="Open Sans"/>
                <a:cs typeface="Open Sans"/>
                <a:sym typeface="Open Sans"/>
              </a:rPr>
              <a:t>Unstable cloud: e.g. Stragglers</a:t>
            </a:r>
            <a:endParaRPr sz="2000">
              <a:latin typeface="Open Sans"/>
              <a:ea typeface="Open Sans"/>
              <a:cs typeface="Open Sans"/>
              <a:sym typeface="Open Sans"/>
            </a:endParaRPr>
          </a:p>
        </p:txBody>
      </p:sp>
      <p:sp>
        <p:nvSpPr>
          <p:cNvPr id="423" name="Shape 423"/>
          <p:cNvSpPr/>
          <p:nvPr/>
        </p:nvSpPr>
        <p:spPr>
          <a:xfrm>
            <a:off x="242250" y="2662188"/>
            <a:ext cx="834900" cy="826500"/>
          </a:xfrm>
          <a:prstGeom prst="roundRect">
            <a:avLst>
              <a:gd name="adj" fmla="val 16667"/>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b="1">
                <a:latin typeface="Open Sans"/>
                <a:ea typeface="Open Sans"/>
                <a:cs typeface="Open Sans"/>
                <a:sym typeface="Open Sans"/>
              </a:rPr>
              <a:t>Why </a:t>
            </a:r>
            <a:endParaRPr sz="2000" b="1">
              <a:latin typeface="Open Sans"/>
              <a:ea typeface="Open Sans"/>
              <a:cs typeface="Open Sans"/>
              <a:sym typeface="Open Sans"/>
            </a:endParaRPr>
          </a:p>
          <a:p>
            <a:pPr marL="0" lvl="0" indent="0" rtl="0">
              <a:spcBef>
                <a:spcPts val="0"/>
              </a:spcBef>
              <a:spcAft>
                <a:spcPts val="0"/>
              </a:spcAft>
              <a:buNone/>
            </a:pPr>
            <a:r>
              <a:rPr lang="en-GB" sz="2000" b="1">
                <a:latin typeface="Open Sans"/>
                <a:ea typeface="Open Sans"/>
                <a:cs typeface="Open Sans"/>
                <a:sym typeface="Open Sans"/>
              </a:rPr>
              <a:t>BO?</a:t>
            </a:r>
            <a:endParaRPr sz="2000" b="1">
              <a:latin typeface="Open Sans"/>
              <a:ea typeface="Open Sans"/>
              <a:cs typeface="Open Sans"/>
              <a:sym typeface="Open Sans"/>
            </a:endParaRPr>
          </a:p>
        </p:txBody>
      </p:sp>
      <p:sp>
        <p:nvSpPr>
          <p:cNvPr id="424" name="Shape 424"/>
          <p:cNvSpPr/>
          <p:nvPr/>
        </p:nvSpPr>
        <p:spPr>
          <a:xfrm>
            <a:off x="1077150" y="2131638"/>
            <a:ext cx="258900" cy="1887600"/>
          </a:xfrm>
          <a:prstGeom prst="leftBrace">
            <a:avLst>
              <a:gd name="adj1" fmla="val 8333"/>
              <a:gd name="adj2" fmla="val 50000"/>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p:txBody>
      </p:sp>
      <p:sp>
        <p:nvSpPr>
          <p:cNvPr id="425" name="Shape 425"/>
          <p:cNvSpPr/>
          <p:nvPr/>
        </p:nvSpPr>
        <p:spPr>
          <a:xfrm>
            <a:off x="242250" y="4288150"/>
            <a:ext cx="3030900" cy="637500"/>
          </a:xfrm>
          <a:prstGeom prst="roundRect">
            <a:avLst>
              <a:gd name="adj" fmla="val 16667"/>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b="1">
                <a:latin typeface="Open Sans"/>
                <a:ea typeface="Open Sans"/>
                <a:cs typeface="Open Sans"/>
                <a:sym typeface="Open Sans"/>
              </a:rPr>
              <a:t>Acquisition Function</a:t>
            </a:r>
            <a:endParaRPr sz="2000" b="1">
              <a:latin typeface="Open Sans"/>
              <a:ea typeface="Open Sans"/>
              <a:cs typeface="Open Sans"/>
              <a:sym typeface="Open Sans"/>
            </a:endParaRPr>
          </a:p>
        </p:txBody>
      </p:sp>
      <p:sp>
        <p:nvSpPr>
          <p:cNvPr id="426" name="Shape 426"/>
          <p:cNvSpPr/>
          <p:nvPr/>
        </p:nvSpPr>
        <p:spPr>
          <a:xfrm>
            <a:off x="3273150" y="4215850"/>
            <a:ext cx="4908900" cy="782100"/>
          </a:xfrm>
          <a:prstGeom prst="roundRect">
            <a:avLst>
              <a:gd name="adj" fmla="val 0"/>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2000">
                <a:latin typeface="Open Sans"/>
                <a:ea typeface="Open Sans"/>
                <a:cs typeface="Open Sans"/>
                <a:sym typeface="Open Sans"/>
              </a:rPr>
              <a:t>Smartly decide the next point to sample based on </a:t>
            </a:r>
            <a:r>
              <a:rPr lang="en-GB" sz="2000">
                <a:highlight>
                  <a:srgbClr val="F9CB9C"/>
                </a:highlight>
                <a:latin typeface="Open Sans"/>
                <a:ea typeface="Open Sans"/>
                <a:cs typeface="Open Sans"/>
                <a:sym typeface="Open Sans"/>
              </a:rPr>
              <a:t>Expected Improvement (EI)</a:t>
            </a:r>
            <a:endParaRPr sz="2000">
              <a:highlight>
                <a:srgbClr val="F9CB9C"/>
              </a:highlight>
              <a:latin typeface="Open Sans"/>
              <a:ea typeface="Open Sans"/>
              <a:cs typeface="Open Sans"/>
              <a:sym typeface="Open Sans"/>
            </a:endParaRPr>
          </a:p>
        </p:txBody>
      </p:sp>
      <p:sp>
        <p:nvSpPr>
          <p:cNvPr id="427" name="Shape 4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27</a:t>
            </a:fld>
            <a:endParaRPr/>
          </a:p>
        </p:txBody>
      </p:sp>
      <p:sp>
        <p:nvSpPr>
          <p:cNvPr id="428" name="Shape 428"/>
          <p:cNvSpPr/>
          <p:nvPr/>
        </p:nvSpPr>
        <p:spPr>
          <a:xfrm>
            <a:off x="1336050" y="888475"/>
            <a:ext cx="6527400" cy="45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highlight>
                  <a:srgbClr val="B4A7D6"/>
                </a:highlight>
                <a:latin typeface="Open Sans"/>
                <a:ea typeface="Open Sans"/>
                <a:cs typeface="Open Sans"/>
                <a:sym typeface="Open Sans"/>
              </a:rPr>
              <a:t>Compute confidence interval of cost model</a:t>
            </a:r>
            <a:endParaRPr sz="2400">
              <a:highlight>
                <a:srgbClr val="B4A7D6"/>
              </a:highlight>
              <a:latin typeface="Open Sans"/>
              <a:ea typeface="Open Sans"/>
              <a:cs typeface="Open Sans"/>
              <a:sym typeface="Open Sans"/>
            </a:endParaRPr>
          </a:p>
        </p:txBody>
      </p:sp>
      <p:sp>
        <p:nvSpPr>
          <p:cNvPr id="429" name="Shape 429"/>
          <p:cNvSpPr txBox="1"/>
          <p:nvPr/>
        </p:nvSpPr>
        <p:spPr>
          <a:xfrm>
            <a:off x="1453550" y="1402825"/>
            <a:ext cx="5497200" cy="45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dk1"/>
                </a:solidFill>
                <a:highlight>
                  <a:srgbClr val="B4A7D6"/>
                </a:highlight>
                <a:latin typeface="Open Sans"/>
                <a:ea typeface="Open Sans"/>
                <a:cs typeface="Open Sans"/>
                <a:sym typeface="Open Sans"/>
              </a:rPr>
              <a:t>Select next sample with the best gain</a:t>
            </a:r>
            <a:endParaRPr/>
          </a:p>
        </p:txBody>
      </p:sp>
      <p:sp>
        <p:nvSpPr>
          <p:cNvPr id="430" name="Shape 430"/>
          <p:cNvSpPr/>
          <p:nvPr/>
        </p:nvSpPr>
        <p:spPr>
          <a:xfrm rot="-829321">
            <a:off x="5337695" y="510332"/>
            <a:ext cx="3794787" cy="556405"/>
          </a:xfrm>
          <a:prstGeom prst="rect">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GB" sz="1800">
                <a:solidFill>
                  <a:srgbClr val="FF0000"/>
                </a:solidFill>
                <a:latin typeface="Open Sans"/>
                <a:ea typeface="Open Sans"/>
                <a:cs typeface="Open Sans"/>
                <a:sym typeface="Open Sans"/>
              </a:rPr>
              <a:t>Learn quickly with a few samples</a:t>
            </a:r>
            <a:endParaRPr sz="1800">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par>
                                <p:cTn id="8" presetID="10" presetClass="entr" presetSubtype="0" fill="hold" nodeType="withEffect">
                                  <p:stCondLst>
                                    <p:cond delay="0"/>
                                  </p:stCondLst>
                                  <p:childTnLst>
                                    <p:set>
                                      <p:cBhvr>
                                        <p:cTn id="9" dur="1" fill="hold">
                                          <p:stCondLst>
                                            <p:cond delay="0"/>
                                          </p:stCondLst>
                                        </p:cTn>
                                        <p:tgtEl>
                                          <p:spTgt spid="418"/>
                                        </p:tgtEl>
                                        <p:attrNameLst>
                                          <p:attrName>style.visibility</p:attrName>
                                        </p:attrNameLst>
                                      </p:cBhvr>
                                      <p:to>
                                        <p:strVal val="visible"/>
                                      </p:to>
                                    </p:set>
                                    <p:animEffect transition="in" filter="fade">
                                      <p:cBhvr>
                                        <p:cTn id="10" dur="1000"/>
                                        <p:tgtEl>
                                          <p:spTgt spid="418"/>
                                        </p:tgtEl>
                                      </p:cBhvr>
                                    </p:animEffect>
                                  </p:childTnLst>
                                </p:cTn>
                              </p:par>
                              <p:par>
                                <p:cTn id="11" presetID="10" presetClass="entr" presetSubtype="0" fill="hold" nodeType="withEffect">
                                  <p:stCondLst>
                                    <p:cond delay="0"/>
                                  </p:stCondLst>
                                  <p:childTnLst>
                                    <p:set>
                                      <p:cBhvr>
                                        <p:cTn id="12" dur="1" fill="hold">
                                          <p:stCondLst>
                                            <p:cond delay="0"/>
                                          </p:stCondLst>
                                        </p:cTn>
                                        <p:tgtEl>
                                          <p:spTgt spid="419"/>
                                        </p:tgtEl>
                                        <p:attrNameLst>
                                          <p:attrName>style.visibility</p:attrName>
                                        </p:attrNameLst>
                                      </p:cBhvr>
                                      <p:to>
                                        <p:strVal val="visible"/>
                                      </p:to>
                                    </p:set>
                                    <p:animEffect transition="in" filter="fade">
                                      <p:cBhvr>
                                        <p:cTn id="13" dur="1000"/>
                                        <p:tgtEl>
                                          <p:spTgt spid="419"/>
                                        </p:tgtEl>
                                      </p:cBhvr>
                                    </p:animEffect>
                                  </p:childTnLst>
                                </p:cTn>
                              </p:par>
                              <p:par>
                                <p:cTn id="14" presetID="10" presetClass="entr" presetSubtype="0" fill="hold" nodeType="withEffect">
                                  <p:stCondLst>
                                    <p:cond delay="0"/>
                                  </p:stCondLst>
                                  <p:childTnLst>
                                    <p:set>
                                      <p:cBhvr>
                                        <p:cTn id="15" dur="1" fill="hold">
                                          <p:stCondLst>
                                            <p:cond delay="0"/>
                                          </p:stCondLst>
                                        </p:cTn>
                                        <p:tgtEl>
                                          <p:spTgt spid="420"/>
                                        </p:tgtEl>
                                        <p:attrNameLst>
                                          <p:attrName>style.visibility</p:attrName>
                                        </p:attrNameLst>
                                      </p:cBhvr>
                                      <p:to>
                                        <p:strVal val="visible"/>
                                      </p:to>
                                    </p:set>
                                    <p:animEffect transition="in" filter="fade">
                                      <p:cBhvr>
                                        <p:cTn id="16" dur="1000"/>
                                        <p:tgtEl>
                                          <p:spTgt spid="420"/>
                                        </p:tgtEl>
                                      </p:cBhvr>
                                    </p:animEffect>
                                  </p:childTnLst>
                                </p:cTn>
                              </p:par>
                              <p:par>
                                <p:cTn id="17" presetID="10" presetClass="entr" presetSubtype="0" fill="hold" nodeType="withEffect">
                                  <p:stCondLst>
                                    <p:cond delay="0"/>
                                  </p:stCondLst>
                                  <p:childTnLst>
                                    <p:set>
                                      <p:cBhvr>
                                        <p:cTn id="18" dur="1" fill="hold">
                                          <p:stCondLst>
                                            <p:cond delay="0"/>
                                          </p:stCondLst>
                                        </p:cTn>
                                        <p:tgtEl>
                                          <p:spTgt spid="421"/>
                                        </p:tgtEl>
                                        <p:attrNameLst>
                                          <p:attrName>style.visibility</p:attrName>
                                        </p:attrNameLst>
                                      </p:cBhvr>
                                      <p:to>
                                        <p:strVal val="visible"/>
                                      </p:to>
                                    </p:set>
                                    <p:animEffect transition="in" filter="fade">
                                      <p:cBhvr>
                                        <p:cTn id="19" dur="1000"/>
                                        <p:tgtEl>
                                          <p:spTgt spid="421"/>
                                        </p:tgtEl>
                                      </p:cBhvr>
                                    </p:animEffect>
                                  </p:childTnLst>
                                </p:cTn>
                              </p:par>
                              <p:par>
                                <p:cTn id="20" presetID="10" presetClass="entr" presetSubtype="0" fill="hold" nodeType="withEffect">
                                  <p:stCondLst>
                                    <p:cond delay="0"/>
                                  </p:stCondLst>
                                  <p:childTnLst>
                                    <p:set>
                                      <p:cBhvr>
                                        <p:cTn id="21" dur="1" fill="hold">
                                          <p:stCondLst>
                                            <p:cond delay="0"/>
                                          </p:stCondLst>
                                        </p:cTn>
                                        <p:tgtEl>
                                          <p:spTgt spid="422"/>
                                        </p:tgtEl>
                                        <p:attrNameLst>
                                          <p:attrName>style.visibility</p:attrName>
                                        </p:attrNameLst>
                                      </p:cBhvr>
                                      <p:to>
                                        <p:strVal val="visible"/>
                                      </p:to>
                                    </p:set>
                                    <p:animEffect transition="in" filter="fade">
                                      <p:cBhvr>
                                        <p:cTn id="22" dur="1000"/>
                                        <p:tgtEl>
                                          <p:spTgt spid="422"/>
                                        </p:tgtEl>
                                      </p:cBhvr>
                                    </p:animEffect>
                                  </p:childTnLst>
                                </p:cTn>
                              </p:par>
                              <p:par>
                                <p:cTn id="23" presetID="10" presetClass="entr" presetSubtype="0" fill="hold" nodeType="with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fade">
                                      <p:cBhvr>
                                        <p:cTn id="25" dur="1000"/>
                                        <p:tgtEl>
                                          <p:spTgt spid="423"/>
                                        </p:tgtEl>
                                      </p:cBhvr>
                                    </p:animEffect>
                                  </p:childTnLst>
                                </p:cTn>
                              </p:par>
                              <p:par>
                                <p:cTn id="26" presetID="10" presetClass="entr" presetSubtype="0" fill="hold" nodeType="withEffect">
                                  <p:stCondLst>
                                    <p:cond delay="0"/>
                                  </p:stCondLst>
                                  <p:childTnLst>
                                    <p:set>
                                      <p:cBhvr>
                                        <p:cTn id="27" dur="1" fill="hold">
                                          <p:stCondLst>
                                            <p:cond delay="0"/>
                                          </p:stCondLst>
                                        </p:cTn>
                                        <p:tgtEl>
                                          <p:spTgt spid="424"/>
                                        </p:tgtEl>
                                        <p:attrNameLst>
                                          <p:attrName>style.visibility</p:attrName>
                                        </p:attrNameLst>
                                      </p:cBhvr>
                                      <p:to>
                                        <p:strVal val="visible"/>
                                      </p:to>
                                    </p:set>
                                    <p:animEffect transition="in" filter="fade">
                                      <p:cBhvr>
                                        <p:cTn id="28" dur="1000"/>
                                        <p:tgtEl>
                                          <p:spTgt spid="4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5"/>
                                        </p:tgtEl>
                                        <p:attrNameLst>
                                          <p:attrName>style.visibility</p:attrName>
                                        </p:attrNameLst>
                                      </p:cBhvr>
                                      <p:to>
                                        <p:strVal val="visible"/>
                                      </p:to>
                                    </p:set>
                                    <p:animEffect transition="in" filter="fade">
                                      <p:cBhvr>
                                        <p:cTn id="33" dur="1000"/>
                                        <p:tgtEl>
                                          <p:spTgt spid="425"/>
                                        </p:tgtEl>
                                      </p:cBhvr>
                                    </p:animEffect>
                                  </p:childTnLst>
                                </p:cTn>
                              </p:par>
                              <p:par>
                                <p:cTn id="34" presetID="10" presetClass="entr" presetSubtype="0" fill="hold" nodeType="withEffect">
                                  <p:stCondLst>
                                    <p:cond delay="0"/>
                                  </p:stCondLst>
                                  <p:childTnLst>
                                    <p:set>
                                      <p:cBhvr>
                                        <p:cTn id="35" dur="1" fill="hold">
                                          <p:stCondLst>
                                            <p:cond delay="0"/>
                                          </p:stCondLst>
                                        </p:cTn>
                                        <p:tgtEl>
                                          <p:spTgt spid="426"/>
                                        </p:tgtEl>
                                        <p:attrNameLst>
                                          <p:attrName>style.visibility</p:attrName>
                                        </p:attrNameLst>
                                      </p:cBhvr>
                                      <p:to>
                                        <p:strVal val="visible"/>
                                      </p:to>
                                    </p:set>
                                    <p:animEffect transition="in" filter="fade">
                                      <p:cBhvr>
                                        <p:cTn id="36" dur="1000"/>
                                        <p:tgtEl>
                                          <p:spTgt spid="4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430"/>
                                        </p:tgtEl>
                                        <p:attrNameLst>
                                          <p:attrName>style.visibility</p:attrName>
                                        </p:attrNameLst>
                                      </p:cBhvr>
                                      <p:to>
                                        <p:strVal val="visible"/>
                                      </p:to>
                                    </p:set>
                                    <p:anim calcmode="lin" valueType="num">
                                      <p:cBhvr additive="base">
                                        <p:cTn id="41" dur="1000"/>
                                        <p:tgtEl>
                                          <p:spTgt spid="4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Shape 435"/>
          <p:cNvPicPr preferRelativeResize="0"/>
          <p:nvPr/>
        </p:nvPicPr>
        <p:blipFill rotWithShape="1">
          <a:blip r:embed="rId3">
            <a:alphaModFix/>
          </a:blip>
          <a:srcRect/>
          <a:stretch/>
        </p:blipFill>
        <p:spPr>
          <a:xfrm>
            <a:off x="4092000" y="0"/>
            <a:ext cx="5052007" cy="5143501"/>
          </a:xfrm>
          <a:prstGeom prst="rect">
            <a:avLst/>
          </a:prstGeom>
          <a:noFill/>
          <a:ln>
            <a:noFill/>
          </a:ln>
        </p:spPr>
      </p:pic>
      <p:sp>
        <p:nvSpPr>
          <p:cNvPr id="436" name="Shape 436"/>
          <p:cNvSpPr txBox="1">
            <a:spLocks noGrp="1"/>
          </p:cNvSpPr>
          <p:nvPr>
            <p:ph type="title"/>
          </p:nvPr>
        </p:nvSpPr>
        <p:spPr>
          <a:xfrm>
            <a:off x="553850" y="261325"/>
            <a:ext cx="2969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BO in CherryPick</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37" name="Shape 437"/>
          <p:cNvSpPr/>
          <p:nvPr/>
        </p:nvSpPr>
        <p:spPr>
          <a:xfrm>
            <a:off x="233800" y="1031850"/>
            <a:ext cx="2079000" cy="4341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sz="1800">
                <a:highlight>
                  <a:srgbClr val="A4C2F4"/>
                </a:highlight>
                <a:latin typeface="Open Sans"/>
                <a:ea typeface="Open Sans"/>
                <a:cs typeface="Open Sans"/>
                <a:sym typeface="Open Sans"/>
              </a:rPr>
              <a:t>Starting point</a:t>
            </a:r>
            <a:endParaRPr sz="1800">
              <a:highlight>
                <a:srgbClr val="A4C2F4"/>
              </a:highlight>
              <a:latin typeface="Open Sans"/>
              <a:ea typeface="Open Sans"/>
              <a:cs typeface="Open Sans"/>
              <a:sym typeface="Open Sans"/>
            </a:endParaRPr>
          </a:p>
        </p:txBody>
      </p:sp>
      <p:sp>
        <p:nvSpPr>
          <p:cNvPr id="438" name="Shape 438"/>
          <p:cNvSpPr/>
          <p:nvPr/>
        </p:nvSpPr>
        <p:spPr>
          <a:xfrm>
            <a:off x="553700" y="1521825"/>
            <a:ext cx="30369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latin typeface="Open Sans"/>
                <a:ea typeface="Open Sans"/>
                <a:cs typeface="Open Sans"/>
                <a:sym typeface="Open Sans"/>
              </a:rPr>
              <a:t>Random 2 or 3 samples</a:t>
            </a:r>
            <a:endParaRPr>
              <a:latin typeface="Open Sans"/>
              <a:ea typeface="Open Sans"/>
              <a:cs typeface="Open Sans"/>
              <a:sym typeface="Open Sans"/>
            </a:endParaRPr>
          </a:p>
        </p:txBody>
      </p:sp>
      <p:sp>
        <p:nvSpPr>
          <p:cNvPr id="439" name="Shape 439"/>
          <p:cNvSpPr/>
          <p:nvPr/>
        </p:nvSpPr>
        <p:spPr>
          <a:xfrm>
            <a:off x="233800" y="2011800"/>
            <a:ext cx="33567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800">
                <a:highlight>
                  <a:srgbClr val="B4A7D6"/>
                </a:highlight>
                <a:latin typeface="Open Sans"/>
                <a:ea typeface="Open Sans"/>
                <a:cs typeface="Open Sans"/>
                <a:sym typeface="Open Sans"/>
              </a:rPr>
              <a:t>Encoding cloud configuration</a:t>
            </a:r>
            <a:endParaRPr sz="1800">
              <a:highlight>
                <a:srgbClr val="B4A7D6"/>
              </a:highlight>
              <a:latin typeface="Open Sans"/>
              <a:ea typeface="Open Sans"/>
              <a:cs typeface="Open Sans"/>
              <a:sym typeface="Open Sans"/>
            </a:endParaRPr>
          </a:p>
        </p:txBody>
      </p:sp>
      <p:sp>
        <p:nvSpPr>
          <p:cNvPr id="440" name="Shape 440"/>
          <p:cNvSpPr/>
          <p:nvPr/>
        </p:nvSpPr>
        <p:spPr>
          <a:xfrm>
            <a:off x="553850" y="2501775"/>
            <a:ext cx="3587700" cy="902100"/>
          </a:xfrm>
          <a:prstGeom prst="rect">
            <a:avLst/>
          </a:prstGeom>
          <a:noFill/>
          <a:ln>
            <a:noFill/>
          </a:ln>
        </p:spPr>
        <p:txBody>
          <a:bodyPr spcFirstLastPara="1" wrap="square" lIns="91425" tIns="91425" rIns="91425" bIns="91425" anchor="ctr" anchorCtr="0">
            <a:noAutofit/>
          </a:bodyPr>
          <a:lstStyle/>
          <a:p>
            <a:pPr marL="0" lvl="0" indent="0">
              <a:lnSpc>
                <a:spcPct val="150000"/>
              </a:lnSpc>
              <a:spcBef>
                <a:spcPts val="0"/>
              </a:spcBef>
              <a:spcAft>
                <a:spcPts val="0"/>
              </a:spcAft>
              <a:buNone/>
            </a:pPr>
            <a:r>
              <a:rPr lang="en-GB">
                <a:latin typeface="Open Sans"/>
                <a:ea typeface="Open Sans"/>
                <a:cs typeface="Open Sans"/>
                <a:sym typeface="Open Sans"/>
              </a:rPr>
              <a:t>Slow or fast CPU (Disk speed)</a:t>
            </a:r>
            <a:endParaRPr>
              <a:latin typeface="Open Sans"/>
              <a:ea typeface="Open Sans"/>
              <a:cs typeface="Open Sans"/>
              <a:sym typeface="Open Sans"/>
            </a:endParaRPr>
          </a:p>
          <a:p>
            <a:pPr marL="0" lvl="0" indent="0">
              <a:lnSpc>
                <a:spcPct val="150000"/>
              </a:lnSpc>
              <a:spcBef>
                <a:spcPts val="0"/>
              </a:spcBef>
              <a:spcAft>
                <a:spcPts val="0"/>
              </a:spcAft>
              <a:buNone/>
            </a:pPr>
            <a:r>
              <a:rPr lang="en-GB">
                <a:latin typeface="Open Sans"/>
                <a:ea typeface="Open Sans"/>
                <a:cs typeface="Open Sans"/>
                <a:sym typeface="Open Sans"/>
              </a:rPr>
              <a:t>e.g. (fast CPU, 16GB RAM) </a:t>
            </a:r>
            <a:r>
              <a:rPr lang="en-GB">
                <a:highlight>
                  <a:srgbClr val="EA9999"/>
                </a:highlight>
                <a:latin typeface="Open Sans"/>
                <a:ea typeface="Open Sans"/>
                <a:cs typeface="Open Sans"/>
                <a:sym typeface="Open Sans"/>
              </a:rPr>
              <a:t>instead of</a:t>
            </a:r>
            <a:endParaRPr>
              <a:highlight>
                <a:srgbClr val="EA9999"/>
              </a:highlight>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       ( 2.2GHz CPU,  16GB RAM)</a:t>
            </a:r>
            <a:endParaRPr>
              <a:latin typeface="Open Sans"/>
              <a:ea typeface="Open Sans"/>
              <a:cs typeface="Open Sans"/>
              <a:sym typeface="Open Sans"/>
            </a:endParaRPr>
          </a:p>
        </p:txBody>
      </p:sp>
      <p:sp>
        <p:nvSpPr>
          <p:cNvPr id="441" name="Shape 4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par>
                                <p:cTn id="8" presetID="10" presetClass="entr" presetSubtype="0"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fade">
                                      <p:cBhvr>
                                        <p:cTn id="10" dur="1000"/>
                                        <p:tgtEl>
                                          <p:spTgt spid="4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9"/>
                                        </p:tgtEl>
                                        <p:attrNameLst>
                                          <p:attrName>style.visibility</p:attrName>
                                        </p:attrNameLst>
                                      </p:cBhvr>
                                      <p:to>
                                        <p:strVal val="visible"/>
                                      </p:to>
                                    </p:set>
                                    <p:animEffect transition="in" filter="fade">
                                      <p:cBhvr>
                                        <p:cTn id="15" dur="1000"/>
                                        <p:tgtEl>
                                          <p:spTgt spid="439"/>
                                        </p:tgtEl>
                                      </p:cBhvr>
                                    </p:animEffect>
                                  </p:childTnLst>
                                </p:cTn>
                              </p:par>
                              <p:par>
                                <p:cTn id="16" presetID="10" presetClass="entr" presetSubtype="0" fill="hold" nodeType="withEffect">
                                  <p:stCondLst>
                                    <p:cond delay="0"/>
                                  </p:stCondLst>
                                  <p:childTnLst>
                                    <p:set>
                                      <p:cBhvr>
                                        <p:cTn id="17" dur="1" fill="hold">
                                          <p:stCondLst>
                                            <p:cond delay="0"/>
                                          </p:stCondLst>
                                        </p:cTn>
                                        <p:tgtEl>
                                          <p:spTgt spid="440"/>
                                        </p:tgtEl>
                                        <p:attrNameLst>
                                          <p:attrName>style.visibility</p:attrName>
                                        </p:attrNameLst>
                                      </p:cBhvr>
                                      <p:to>
                                        <p:strVal val="visible"/>
                                      </p:to>
                                    </p:set>
                                    <p:animEffect transition="in" filter="fade">
                                      <p:cBhvr>
                                        <p:cTn id="18"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rotWithShape="1">
          <a:blip r:embed="rId3">
            <a:alphaModFix/>
          </a:blip>
          <a:srcRect t="1554" b="65654"/>
          <a:stretch/>
        </p:blipFill>
        <p:spPr>
          <a:xfrm>
            <a:off x="488175" y="1006437"/>
            <a:ext cx="8167626" cy="2726825"/>
          </a:xfrm>
          <a:prstGeom prst="rect">
            <a:avLst/>
          </a:prstGeom>
          <a:noFill/>
          <a:ln>
            <a:noFill/>
          </a:ln>
        </p:spPr>
      </p:pic>
      <p:sp>
        <p:nvSpPr>
          <p:cNvPr id="447" name="Shape 447"/>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latin typeface="Open Sans"/>
                <a:ea typeface="Open Sans"/>
                <a:cs typeface="Open Sans"/>
                <a:sym typeface="Open Sans"/>
              </a:rPr>
              <a:t>BO in CherryPick</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48" name="Shape 4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29</a:t>
            </a:fld>
            <a:endParaRPr/>
          </a:p>
        </p:txBody>
      </p:sp>
      <p:sp>
        <p:nvSpPr>
          <p:cNvPr id="449" name="Shape 449"/>
          <p:cNvSpPr/>
          <p:nvPr/>
        </p:nvSpPr>
        <p:spPr>
          <a:xfrm>
            <a:off x="2515650" y="3905675"/>
            <a:ext cx="4112700" cy="43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Start with 2 random configurations</a:t>
            </a:r>
            <a:endParaRPr sz="1800">
              <a:latin typeface="Open Sans"/>
              <a:ea typeface="Open Sans"/>
              <a:cs typeface="Open Sans"/>
              <a:sym typeface="Open Sans"/>
            </a:endParaRPr>
          </a:p>
        </p:txBody>
      </p:sp>
      <p:sp>
        <p:nvSpPr>
          <p:cNvPr id="450" name="Shape 450"/>
          <p:cNvSpPr/>
          <p:nvPr/>
        </p:nvSpPr>
        <p:spPr>
          <a:xfrm>
            <a:off x="1632138" y="4339775"/>
            <a:ext cx="5879700" cy="43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Select next sample according to acquisition function</a:t>
            </a:r>
            <a:endParaRPr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97325" y="520625"/>
            <a:ext cx="8358300" cy="3707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3600" b="1">
                <a:latin typeface="Open Sans"/>
                <a:ea typeface="Open Sans"/>
                <a:cs typeface="Open Sans"/>
                <a:sym typeface="Open Sans"/>
              </a:rPr>
              <a:t>Automatic Database Management System Tuning Through Large-scale Machine Learning</a:t>
            </a:r>
            <a:endParaRPr sz="3600" b="1">
              <a:latin typeface="Open Sans"/>
              <a:ea typeface="Open Sans"/>
              <a:cs typeface="Open Sans"/>
              <a:sym typeface="Open Sans"/>
            </a:endParaRPr>
          </a:p>
        </p:txBody>
      </p:sp>
      <p:sp>
        <p:nvSpPr>
          <p:cNvPr id="76" name="Shape 76"/>
          <p:cNvSpPr txBox="1"/>
          <p:nvPr/>
        </p:nvSpPr>
        <p:spPr>
          <a:xfrm>
            <a:off x="437825" y="3925225"/>
            <a:ext cx="8012400" cy="8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solidFill>
                  <a:schemeClr val="dk1"/>
                </a:solidFill>
                <a:latin typeface="Open Sans"/>
                <a:ea typeface="Open Sans"/>
                <a:cs typeface="Open Sans"/>
                <a:sym typeface="Open Sans"/>
              </a:rPr>
              <a:t>Presenter: Tarique Siddiqui</a:t>
            </a:r>
            <a:endParaRPr sz="2400"/>
          </a:p>
        </p:txBody>
      </p:sp>
      <p:pic>
        <p:nvPicPr>
          <p:cNvPr id="77" name="Shape 77"/>
          <p:cNvPicPr preferRelativeResize="0"/>
          <p:nvPr/>
        </p:nvPicPr>
        <p:blipFill>
          <a:blip r:embed="rId3">
            <a:alphaModFix/>
          </a:blip>
          <a:stretch>
            <a:fillRect/>
          </a:stretch>
        </p:blipFill>
        <p:spPr>
          <a:xfrm>
            <a:off x="3646650" y="2441600"/>
            <a:ext cx="1442200" cy="1200700"/>
          </a:xfrm>
          <a:prstGeom prst="rect">
            <a:avLst/>
          </a:prstGeom>
          <a:noFill/>
          <a:ln>
            <a:noFill/>
          </a:ln>
        </p:spPr>
      </p:pic>
      <p:sp>
        <p:nvSpPr>
          <p:cNvPr id="78" name="Shape 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Shape 455"/>
          <p:cNvPicPr preferRelativeResize="0"/>
          <p:nvPr/>
        </p:nvPicPr>
        <p:blipFill rotWithShape="1">
          <a:blip r:embed="rId3">
            <a:alphaModFix/>
          </a:blip>
          <a:srcRect t="34348" b="32860"/>
          <a:stretch/>
        </p:blipFill>
        <p:spPr>
          <a:xfrm>
            <a:off x="488188" y="953262"/>
            <a:ext cx="8167622" cy="2726825"/>
          </a:xfrm>
          <a:prstGeom prst="rect">
            <a:avLst/>
          </a:prstGeom>
          <a:noFill/>
          <a:ln>
            <a:noFill/>
          </a:ln>
        </p:spPr>
      </p:pic>
      <p:sp>
        <p:nvSpPr>
          <p:cNvPr id="456" name="Shape 456"/>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latin typeface="Open Sans"/>
                <a:ea typeface="Open Sans"/>
                <a:cs typeface="Open Sans"/>
                <a:sym typeface="Open Sans"/>
              </a:rPr>
              <a:t>BO in CherryPick</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57" name="Shape 4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30</a:t>
            </a:fld>
            <a:endParaRPr/>
          </a:p>
        </p:txBody>
      </p:sp>
      <p:sp>
        <p:nvSpPr>
          <p:cNvPr id="458" name="Shape 458"/>
          <p:cNvSpPr/>
          <p:nvPr/>
        </p:nvSpPr>
        <p:spPr>
          <a:xfrm>
            <a:off x="2515650" y="3905675"/>
            <a:ext cx="4112700" cy="43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latin typeface="Open Sans"/>
                <a:ea typeface="Open Sans"/>
                <a:cs typeface="Open Sans"/>
                <a:sym typeface="Open Sans"/>
              </a:rPr>
              <a:t>Update the confidence interval</a:t>
            </a:r>
            <a:endParaRPr sz="1800">
              <a:latin typeface="Open Sans"/>
              <a:ea typeface="Open Sans"/>
              <a:cs typeface="Open Sans"/>
              <a:sym typeface="Open Sans"/>
            </a:endParaRPr>
          </a:p>
        </p:txBody>
      </p:sp>
      <p:sp>
        <p:nvSpPr>
          <p:cNvPr id="459" name="Shape 459"/>
          <p:cNvSpPr/>
          <p:nvPr/>
        </p:nvSpPr>
        <p:spPr>
          <a:xfrm>
            <a:off x="1632138" y="4339775"/>
            <a:ext cx="5879700" cy="43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Select next sample according to acquisition function</a:t>
            </a:r>
            <a:endParaRPr sz="180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Shape 464"/>
          <p:cNvPicPr preferRelativeResize="0"/>
          <p:nvPr/>
        </p:nvPicPr>
        <p:blipFill rotWithShape="1">
          <a:blip r:embed="rId3">
            <a:alphaModFix/>
          </a:blip>
          <a:srcRect t="67207"/>
          <a:stretch/>
        </p:blipFill>
        <p:spPr>
          <a:xfrm>
            <a:off x="488188" y="1208338"/>
            <a:ext cx="8167622" cy="2726825"/>
          </a:xfrm>
          <a:prstGeom prst="rect">
            <a:avLst/>
          </a:prstGeom>
          <a:noFill/>
          <a:ln>
            <a:noFill/>
          </a:ln>
        </p:spPr>
      </p:pic>
      <p:sp>
        <p:nvSpPr>
          <p:cNvPr id="465" name="Shape 465"/>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a:latin typeface="Open Sans"/>
                <a:ea typeface="Open Sans"/>
                <a:cs typeface="Open Sans"/>
                <a:sym typeface="Open Sans"/>
              </a:rPr>
              <a:t>BO in CherryPick</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66" name="Shape 4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31</a:t>
            </a:fld>
            <a:endParaRPr/>
          </a:p>
        </p:txBody>
      </p:sp>
      <p:sp>
        <p:nvSpPr>
          <p:cNvPr id="467" name="Shape 467"/>
          <p:cNvSpPr/>
          <p:nvPr/>
        </p:nvSpPr>
        <p:spPr>
          <a:xfrm>
            <a:off x="2515650" y="3905675"/>
            <a:ext cx="4112700" cy="43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latin typeface="Open Sans"/>
                <a:ea typeface="Open Sans"/>
                <a:cs typeface="Open Sans"/>
                <a:sym typeface="Open Sans"/>
              </a:rPr>
              <a:t>Update the confidence interval</a:t>
            </a:r>
            <a:endParaRPr sz="1800">
              <a:latin typeface="Open Sans"/>
              <a:ea typeface="Open Sans"/>
              <a:cs typeface="Open Sans"/>
              <a:sym typeface="Open Sans"/>
            </a:endParaRPr>
          </a:p>
        </p:txBody>
      </p:sp>
      <p:sp>
        <p:nvSpPr>
          <p:cNvPr id="468" name="Shape 468"/>
          <p:cNvSpPr/>
          <p:nvPr/>
        </p:nvSpPr>
        <p:spPr>
          <a:xfrm>
            <a:off x="1632138" y="4339775"/>
            <a:ext cx="5879700" cy="43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Select next sample according to acquisition function</a:t>
            </a:r>
            <a:endParaRPr sz="18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p:nvPr/>
        </p:nvSpPr>
        <p:spPr>
          <a:xfrm>
            <a:off x="153950" y="3459750"/>
            <a:ext cx="3836400" cy="1551600"/>
          </a:xfrm>
          <a:prstGeom prst="rect">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p:txBody>
      </p:sp>
      <p:pic>
        <p:nvPicPr>
          <p:cNvPr id="474" name="Shape 474"/>
          <p:cNvPicPr preferRelativeResize="0"/>
          <p:nvPr/>
        </p:nvPicPr>
        <p:blipFill rotWithShape="1">
          <a:blip r:embed="rId3">
            <a:alphaModFix/>
          </a:blip>
          <a:srcRect/>
          <a:stretch/>
        </p:blipFill>
        <p:spPr>
          <a:xfrm>
            <a:off x="4092000" y="0"/>
            <a:ext cx="5052007" cy="5143501"/>
          </a:xfrm>
          <a:prstGeom prst="rect">
            <a:avLst/>
          </a:prstGeom>
          <a:noFill/>
          <a:ln>
            <a:noFill/>
          </a:ln>
        </p:spPr>
      </p:pic>
      <p:sp>
        <p:nvSpPr>
          <p:cNvPr id="475" name="Shape 475"/>
          <p:cNvSpPr txBox="1">
            <a:spLocks noGrp="1"/>
          </p:cNvSpPr>
          <p:nvPr>
            <p:ph type="title"/>
          </p:nvPr>
        </p:nvSpPr>
        <p:spPr>
          <a:xfrm>
            <a:off x="553850" y="261325"/>
            <a:ext cx="2969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BO in CherryPick</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476" name="Shape 476"/>
          <p:cNvSpPr/>
          <p:nvPr/>
        </p:nvSpPr>
        <p:spPr>
          <a:xfrm>
            <a:off x="233800" y="1031850"/>
            <a:ext cx="20790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800">
                <a:highlight>
                  <a:srgbClr val="A4C2F4"/>
                </a:highlight>
                <a:latin typeface="Open Sans"/>
                <a:ea typeface="Open Sans"/>
                <a:cs typeface="Open Sans"/>
                <a:sym typeface="Open Sans"/>
              </a:rPr>
              <a:t>Starting point</a:t>
            </a:r>
            <a:endParaRPr sz="1800">
              <a:highlight>
                <a:srgbClr val="A4C2F4"/>
              </a:highlight>
              <a:latin typeface="Open Sans"/>
              <a:ea typeface="Open Sans"/>
              <a:cs typeface="Open Sans"/>
              <a:sym typeface="Open Sans"/>
            </a:endParaRPr>
          </a:p>
        </p:txBody>
      </p:sp>
      <p:sp>
        <p:nvSpPr>
          <p:cNvPr id="477" name="Shape 477"/>
          <p:cNvSpPr/>
          <p:nvPr/>
        </p:nvSpPr>
        <p:spPr>
          <a:xfrm>
            <a:off x="553700" y="1521825"/>
            <a:ext cx="30369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latin typeface="Open Sans"/>
                <a:ea typeface="Open Sans"/>
                <a:cs typeface="Open Sans"/>
                <a:sym typeface="Open Sans"/>
              </a:rPr>
              <a:t>Random 2 or 3 samples</a:t>
            </a:r>
            <a:endParaRPr>
              <a:latin typeface="Open Sans"/>
              <a:ea typeface="Open Sans"/>
              <a:cs typeface="Open Sans"/>
              <a:sym typeface="Open Sans"/>
            </a:endParaRPr>
          </a:p>
        </p:txBody>
      </p:sp>
      <p:sp>
        <p:nvSpPr>
          <p:cNvPr id="478" name="Shape 478"/>
          <p:cNvSpPr/>
          <p:nvPr/>
        </p:nvSpPr>
        <p:spPr>
          <a:xfrm>
            <a:off x="233800" y="3459750"/>
            <a:ext cx="23700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800">
                <a:highlight>
                  <a:srgbClr val="B6D7A8"/>
                </a:highlight>
                <a:latin typeface="Open Sans"/>
                <a:ea typeface="Open Sans"/>
                <a:cs typeface="Open Sans"/>
                <a:sym typeface="Open Sans"/>
              </a:rPr>
              <a:t>Stopping condition</a:t>
            </a:r>
            <a:endParaRPr sz="1800">
              <a:highlight>
                <a:srgbClr val="B6D7A8"/>
              </a:highlight>
              <a:latin typeface="Open Sans"/>
              <a:ea typeface="Open Sans"/>
              <a:cs typeface="Open Sans"/>
              <a:sym typeface="Open Sans"/>
            </a:endParaRPr>
          </a:p>
        </p:txBody>
      </p:sp>
      <p:sp>
        <p:nvSpPr>
          <p:cNvPr id="479" name="Shape 479"/>
          <p:cNvSpPr/>
          <p:nvPr/>
        </p:nvSpPr>
        <p:spPr>
          <a:xfrm>
            <a:off x="553850" y="3949725"/>
            <a:ext cx="3537900" cy="10122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GB">
                <a:latin typeface="Open Sans"/>
                <a:ea typeface="Open Sans"/>
                <a:cs typeface="Open Sans"/>
                <a:sym typeface="Open Sans"/>
              </a:rPr>
              <a:t>Expected improvement &lt; Threshold</a:t>
            </a:r>
            <a:endParaRPr>
              <a:latin typeface="Open Sans"/>
              <a:ea typeface="Open Sans"/>
              <a:cs typeface="Open Sans"/>
              <a:sym typeface="Open Sans"/>
            </a:endParaRPr>
          </a:p>
          <a:p>
            <a:pPr marL="0" lvl="0" indent="0" algn="ctr" rtl="0">
              <a:lnSpc>
                <a:spcPct val="150000"/>
              </a:lnSpc>
              <a:spcBef>
                <a:spcPts val="0"/>
              </a:spcBef>
              <a:spcAft>
                <a:spcPts val="0"/>
              </a:spcAft>
              <a:buNone/>
            </a:pPr>
            <a:r>
              <a:rPr lang="en-GB">
                <a:highlight>
                  <a:srgbClr val="FFD966"/>
                </a:highlight>
                <a:latin typeface="Open Sans"/>
                <a:ea typeface="Open Sans"/>
                <a:cs typeface="Open Sans"/>
                <a:sym typeface="Open Sans"/>
              </a:rPr>
              <a:t>AND</a:t>
            </a:r>
            <a:endParaRPr>
              <a:highlight>
                <a:srgbClr val="FFD966"/>
              </a:highlight>
              <a:latin typeface="Open Sans"/>
              <a:ea typeface="Open Sans"/>
              <a:cs typeface="Open Sans"/>
              <a:sym typeface="Open Sans"/>
            </a:endParaRPr>
          </a:p>
          <a:p>
            <a:pPr marL="0" lvl="0" indent="0" rtl="0">
              <a:lnSpc>
                <a:spcPct val="150000"/>
              </a:lnSpc>
              <a:spcBef>
                <a:spcPts val="0"/>
              </a:spcBef>
              <a:spcAft>
                <a:spcPts val="0"/>
              </a:spcAft>
              <a:buNone/>
            </a:pPr>
            <a:r>
              <a:rPr lang="en-GB">
                <a:solidFill>
                  <a:schemeClr val="dk1"/>
                </a:solidFill>
                <a:latin typeface="Open Sans"/>
                <a:ea typeface="Open Sans"/>
                <a:cs typeface="Open Sans"/>
                <a:sym typeface="Open Sans"/>
              </a:rPr>
              <a:t>At least N (e.g. N=6) trails</a:t>
            </a:r>
            <a:endParaRPr>
              <a:latin typeface="Open Sans"/>
              <a:ea typeface="Open Sans"/>
              <a:cs typeface="Open Sans"/>
              <a:sym typeface="Open Sans"/>
            </a:endParaRPr>
          </a:p>
        </p:txBody>
      </p:sp>
      <p:sp>
        <p:nvSpPr>
          <p:cNvPr id="480" name="Shape 480"/>
          <p:cNvSpPr/>
          <p:nvPr/>
        </p:nvSpPr>
        <p:spPr>
          <a:xfrm>
            <a:off x="233800" y="2011800"/>
            <a:ext cx="3356700" cy="434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sz="1800">
                <a:highlight>
                  <a:srgbClr val="B4A7D6"/>
                </a:highlight>
                <a:latin typeface="Open Sans"/>
                <a:ea typeface="Open Sans"/>
                <a:cs typeface="Open Sans"/>
                <a:sym typeface="Open Sans"/>
              </a:rPr>
              <a:t>Encoding cloud configuration</a:t>
            </a:r>
            <a:endParaRPr sz="1800">
              <a:highlight>
                <a:srgbClr val="B4A7D6"/>
              </a:highlight>
              <a:latin typeface="Open Sans"/>
              <a:ea typeface="Open Sans"/>
              <a:cs typeface="Open Sans"/>
              <a:sym typeface="Open Sans"/>
            </a:endParaRPr>
          </a:p>
        </p:txBody>
      </p:sp>
      <p:sp>
        <p:nvSpPr>
          <p:cNvPr id="481" name="Shape 481"/>
          <p:cNvSpPr/>
          <p:nvPr/>
        </p:nvSpPr>
        <p:spPr>
          <a:xfrm>
            <a:off x="553850" y="2501775"/>
            <a:ext cx="3587700" cy="9021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GB">
                <a:latin typeface="Open Sans"/>
                <a:ea typeface="Open Sans"/>
                <a:cs typeface="Open Sans"/>
                <a:sym typeface="Open Sans"/>
              </a:rPr>
              <a:t>Slow (smaller) or fast (larger) CPU (RAM)</a:t>
            </a:r>
            <a:endParaRPr>
              <a:latin typeface="Open Sans"/>
              <a:ea typeface="Open Sans"/>
              <a:cs typeface="Open Sans"/>
              <a:sym typeface="Open Sans"/>
            </a:endParaRPr>
          </a:p>
          <a:p>
            <a:pPr marL="0" lvl="0" indent="0" rtl="0">
              <a:lnSpc>
                <a:spcPct val="150000"/>
              </a:lnSpc>
              <a:spcBef>
                <a:spcPts val="0"/>
              </a:spcBef>
              <a:spcAft>
                <a:spcPts val="0"/>
              </a:spcAft>
              <a:buNone/>
            </a:pPr>
            <a:r>
              <a:rPr lang="en-GB">
                <a:latin typeface="Open Sans"/>
                <a:ea typeface="Open Sans"/>
                <a:cs typeface="Open Sans"/>
                <a:sym typeface="Open Sans"/>
              </a:rPr>
              <a:t>e.g. (fast CPU, larger RAM) </a:t>
            </a:r>
            <a:r>
              <a:rPr lang="en-GB">
                <a:highlight>
                  <a:srgbClr val="EA9999"/>
                </a:highlight>
                <a:latin typeface="Open Sans"/>
                <a:ea typeface="Open Sans"/>
                <a:cs typeface="Open Sans"/>
                <a:sym typeface="Open Sans"/>
              </a:rPr>
              <a:t>instead of</a:t>
            </a:r>
            <a:endParaRPr>
              <a:highlight>
                <a:srgbClr val="EA9999"/>
              </a:highlight>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       (&gt; 2.2GHz CPU, &gt; 16GB RAM)</a:t>
            </a:r>
            <a:endParaRPr>
              <a:latin typeface="Open Sans"/>
              <a:ea typeface="Open Sans"/>
              <a:cs typeface="Open Sans"/>
              <a:sym typeface="Open Sans"/>
            </a:endParaRPr>
          </a:p>
        </p:txBody>
      </p:sp>
      <p:sp>
        <p:nvSpPr>
          <p:cNvPr id="482" name="Shape 4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CherryPick’s Decision Process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88" name="Shape 4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33</a:t>
            </a:fld>
            <a:endParaRPr/>
          </a:p>
        </p:txBody>
      </p:sp>
      <p:pic>
        <p:nvPicPr>
          <p:cNvPr id="489" name="Shape 489"/>
          <p:cNvPicPr preferRelativeResize="0"/>
          <p:nvPr/>
        </p:nvPicPr>
        <p:blipFill rotWithShape="1">
          <a:blip r:embed="rId3">
            <a:alphaModFix/>
          </a:blip>
          <a:srcRect l="4707"/>
          <a:stretch/>
        </p:blipFill>
        <p:spPr>
          <a:xfrm>
            <a:off x="4123425" y="1052150"/>
            <a:ext cx="5020575" cy="4004677"/>
          </a:xfrm>
          <a:prstGeom prst="rect">
            <a:avLst/>
          </a:prstGeom>
          <a:noFill/>
          <a:ln>
            <a:noFill/>
          </a:ln>
        </p:spPr>
      </p:pic>
      <p:pic>
        <p:nvPicPr>
          <p:cNvPr id="490" name="Shape 490"/>
          <p:cNvPicPr preferRelativeResize="0"/>
          <p:nvPr/>
        </p:nvPicPr>
        <p:blipFill rotWithShape="1">
          <a:blip r:embed="rId4">
            <a:alphaModFix/>
          </a:blip>
          <a:srcRect t="67207"/>
          <a:stretch/>
        </p:blipFill>
        <p:spPr>
          <a:xfrm>
            <a:off x="-6" y="1197719"/>
            <a:ext cx="4197626" cy="1401399"/>
          </a:xfrm>
          <a:prstGeom prst="rect">
            <a:avLst/>
          </a:prstGeom>
          <a:noFill/>
          <a:ln>
            <a:noFill/>
          </a:ln>
        </p:spPr>
      </p:pic>
      <p:cxnSp>
        <p:nvCxnSpPr>
          <p:cNvPr id="491" name="Shape 491"/>
          <p:cNvCxnSpPr>
            <a:stCxn id="492" idx="0"/>
          </p:cNvCxnSpPr>
          <p:nvPr/>
        </p:nvCxnSpPr>
        <p:spPr>
          <a:xfrm rot="10800000" flipH="1">
            <a:off x="1732325" y="1644350"/>
            <a:ext cx="154200" cy="1062600"/>
          </a:xfrm>
          <a:prstGeom prst="straightConnector1">
            <a:avLst/>
          </a:prstGeom>
          <a:noFill/>
          <a:ln w="28575" cap="flat" cmpd="sng">
            <a:solidFill>
              <a:srgbClr val="FF0000"/>
            </a:solidFill>
            <a:prstDash val="solid"/>
            <a:round/>
            <a:headEnd type="none" w="med" len="med"/>
            <a:tailEnd type="triangle" w="med" len="med"/>
          </a:ln>
        </p:spPr>
      </p:cxnSp>
      <p:cxnSp>
        <p:nvCxnSpPr>
          <p:cNvPr id="493" name="Shape 493"/>
          <p:cNvCxnSpPr>
            <a:stCxn id="492" idx="0"/>
          </p:cNvCxnSpPr>
          <p:nvPr/>
        </p:nvCxnSpPr>
        <p:spPr>
          <a:xfrm rot="10800000" flipH="1">
            <a:off x="1732325" y="2483450"/>
            <a:ext cx="4192500" cy="223500"/>
          </a:xfrm>
          <a:prstGeom prst="straightConnector1">
            <a:avLst/>
          </a:prstGeom>
          <a:noFill/>
          <a:ln w="28575" cap="flat" cmpd="sng">
            <a:solidFill>
              <a:srgbClr val="FF0000"/>
            </a:solidFill>
            <a:prstDash val="solid"/>
            <a:round/>
            <a:headEnd type="none" w="med" len="med"/>
            <a:tailEnd type="triangle" w="med" len="med"/>
          </a:ln>
        </p:spPr>
      </p:cxnSp>
      <p:sp>
        <p:nvSpPr>
          <p:cNvPr id="492" name="Shape 492"/>
          <p:cNvSpPr/>
          <p:nvPr/>
        </p:nvSpPr>
        <p:spPr>
          <a:xfrm>
            <a:off x="1041575" y="2706950"/>
            <a:ext cx="1381500" cy="434100"/>
          </a:xfrm>
          <a:prstGeom prst="rect">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Worst part</a:t>
            </a:r>
            <a:endParaRPr sz="1800">
              <a:latin typeface="Open Sans"/>
              <a:ea typeface="Open Sans"/>
              <a:cs typeface="Open Sans"/>
              <a:sym typeface="Open Sans"/>
            </a:endParaRPr>
          </a:p>
        </p:txBody>
      </p:sp>
      <p:sp>
        <p:nvSpPr>
          <p:cNvPr id="494" name="Shape 494"/>
          <p:cNvSpPr/>
          <p:nvPr/>
        </p:nvSpPr>
        <p:spPr>
          <a:xfrm>
            <a:off x="2826925" y="3240350"/>
            <a:ext cx="1243500" cy="434100"/>
          </a:xfrm>
          <a:prstGeom prst="rect">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Best part</a:t>
            </a:r>
            <a:endParaRPr sz="1800">
              <a:latin typeface="Open Sans"/>
              <a:ea typeface="Open Sans"/>
              <a:cs typeface="Open Sans"/>
              <a:sym typeface="Open Sans"/>
            </a:endParaRPr>
          </a:p>
        </p:txBody>
      </p:sp>
      <p:cxnSp>
        <p:nvCxnSpPr>
          <p:cNvPr id="495" name="Shape 495"/>
          <p:cNvCxnSpPr>
            <a:stCxn id="494" idx="0"/>
          </p:cNvCxnSpPr>
          <p:nvPr/>
        </p:nvCxnSpPr>
        <p:spPr>
          <a:xfrm rot="10800000" flipH="1">
            <a:off x="3448675" y="3172850"/>
            <a:ext cx="2821500" cy="67500"/>
          </a:xfrm>
          <a:prstGeom prst="straightConnector1">
            <a:avLst/>
          </a:prstGeom>
          <a:noFill/>
          <a:ln w="28575" cap="flat" cmpd="sng">
            <a:solidFill>
              <a:srgbClr val="000000"/>
            </a:solidFill>
            <a:prstDash val="solid"/>
            <a:round/>
            <a:headEnd type="none" w="med" len="med"/>
            <a:tailEnd type="triangle" w="med" len="med"/>
          </a:ln>
        </p:spPr>
      </p:cxnSp>
      <p:cxnSp>
        <p:nvCxnSpPr>
          <p:cNvPr id="496" name="Shape 496"/>
          <p:cNvCxnSpPr>
            <a:stCxn id="494" idx="0"/>
          </p:cNvCxnSpPr>
          <p:nvPr/>
        </p:nvCxnSpPr>
        <p:spPr>
          <a:xfrm rot="10800000">
            <a:off x="3443275" y="2025350"/>
            <a:ext cx="5400" cy="1215000"/>
          </a:xfrm>
          <a:prstGeom prst="straightConnector1">
            <a:avLst/>
          </a:prstGeom>
          <a:noFill/>
          <a:ln w="28575" cap="flat" cmpd="sng">
            <a:solidFill>
              <a:srgbClr val="000000"/>
            </a:solidFill>
            <a:prstDash val="solid"/>
            <a:round/>
            <a:headEnd type="none" w="med" len="med"/>
            <a:tailEnd type="triangle" w="med" len="med"/>
          </a:ln>
        </p:spPr>
      </p:cxnSp>
      <p:sp>
        <p:nvSpPr>
          <p:cNvPr id="497" name="Shape 497"/>
          <p:cNvSpPr/>
          <p:nvPr/>
        </p:nvSpPr>
        <p:spPr>
          <a:xfrm>
            <a:off x="311700" y="3782275"/>
            <a:ext cx="4006200" cy="106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latin typeface="Open Sans"/>
                <a:ea typeface="Open Sans"/>
                <a:cs typeface="Open Sans"/>
                <a:sym typeface="Open Sans"/>
              </a:rPr>
              <a:t>Focuses on improving the estimation for configurations that are closer to the optimal</a:t>
            </a:r>
            <a:endParaRPr sz="1800" b="1">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1000"/>
                                        <p:tgtEl>
                                          <p:spTgt spid="493"/>
                                        </p:tgtEl>
                                      </p:cBhvr>
                                    </p:animEffect>
                                  </p:childTnLst>
                                </p:cTn>
                              </p:par>
                              <p:par>
                                <p:cTn id="8" presetID="10" presetClass="entr" presetSubtype="0" fill="hold" nodeType="withEffect">
                                  <p:stCondLst>
                                    <p:cond delay="0"/>
                                  </p:stCondLst>
                                  <p:childTnLst>
                                    <p:set>
                                      <p:cBhvr>
                                        <p:cTn id="9" dur="1" fill="hold">
                                          <p:stCondLst>
                                            <p:cond delay="0"/>
                                          </p:stCondLst>
                                        </p:cTn>
                                        <p:tgtEl>
                                          <p:spTgt spid="492"/>
                                        </p:tgtEl>
                                        <p:attrNameLst>
                                          <p:attrName>style.visibility</p:attrName>
                                        </p:attrNameLst>
                                      </p:cBhvr>
                                      <p:to>
                                        <p:strVal val="visible"/>
                                      </p:to>
                                    </p:set>
                                    <p:animEffect transition="in" filter="fade">
                                      <p:cBhvr>
                                        <p:cTn id="10" dur="1000"/>
                                        <p:tgtEl>
                                          <p:spTgt spid="492"/>
                                        </p:tgtEl>
                                      </p:cBhvr>
                                    </p:animEffect>
                                  </p:childTnLst>
                                </p:cTn>
                              </p:par>
                              <p:par>
                                <p:cTn id="11" presetID="10" presetClass="entr" presetSubtype="0" fill="hold"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fade">
                                      <p:cBhvr>
                                        <p:cTn id="13" dur="1000"/>
                                        <p:tgtEl>
                                          <p:spTgt spid="4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4"/>
                                        </p:tgtEl>
                                        <p:attrNameLst>
                                          <p:attrName>style.visibility</p:attrName>
                                        </p:attrNameLst>
                                      </p:cBhvr>
                                      <p:to>
                                        <p:strVal val="visible"/>
                                      </p:to>
                                    </p:set>
                                    <p:animEffect transition="in" filter="fade">
                                      <p:cBhvr>
                                        <p:cTn id="18" dur="1000"/>
                                        <p:tgtEl>
                                          <p:spTgt spid="494"/>
                                        </p:tgtEl>
                                      </p:cBhvr>
                                    </p:animEffect>
                                  </p:childTnLst>
                                </p:cTn>
                              </p:par>
                              <p:par>
                                <p:cTn id="19" presetID="10" presetClass="entr" presetSubtype="0" fill="hold" nodeType="withEffect">
                                  <p:stCondLst>
                                    <p:cond delay="0"/>
                                  </p:stCondLst>
                                  <p:childTnLst>
                                    <p:set>
                                      <p:cBhvr>
                                        <p:cTn id="20" dur="1" fill="hold">
                                          <p:stCondLst>
                                            <p:cond delay="0"/>
                                          </p:stCondLst>
                                        </p:cTn>
                                        <p:tgtEl>
                                          <p:spTgt spid="496"/>
                                        </p:tgtEl>
                                        <p:attrNameLst>
                                          <p:attrName>style.visibility</p:attrName>
                                        </p:attrNameLst>
                                      </p:cBhvr>
                                      <p:to>
                                        <p:strVal val="visible"/>
                                      </p:to>
                                    </p:set>
                                    <p:animEffect transition="in" filter="fade">
                                      <p:cBhvr>
                                        <p:cTn id="21" dur="1000"/>
                                        <p:tgtEl>
                                          <p:spTgt spid="496"/>
                                        </p:tgtEl>
                                      </p:cBhvr>
                                    </p:animEffect>
                                  </p:childTnLst>
                                </p:cTn>
                              </p:par>
                              <p:par>
                                <p:cTn id="22" presetID="10" presetClass="entr" presetSubtype="0" fill="hold" nodeType="withEffect">
                                  <p:stCondLst>
                                    <p:cond delay="0"/>
                                  </p:stCondLst>
                                  <p:childTnLst>
                                    <p:set>
                                      <p:cBhvr>
                                        <p:cTn id="23" dur="1" fill="hold">
                                          <p:stCondLst>
                                            <p:cond delay="0"/>
                                          </p:stCondLst>
                                        </p:cTn>
                                        <p:tgtEl>
                                          <p:spTgt spid="495"/>
                                        </p:tgtEl>
                                        <p:attrNameLst>
                                          <p:attrName>style.visibility</p:attrName>
                                        </p:attrNameLst>
                                      </p:cBhvr>
                                      <p:to>
                                        <p:strVal val="visible"/>
                                      </p:to>
                                    </p:set>
                                    <p:animEffect transition="in" filter="fade">
                                      <p:cBhvr>
                                        <p:cTn id="24" dur="1000"/>
                                        <p:tgtEl>
                                          <p:spTgt spid="49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7"/>
                                        </p:tgtEl>
                                        <p:attrNameLst>
                                          <p:attrName>style.visibility</p:attrName>
                                        </p:attrNameLst>
                                      </p:cBhvr>
                                      <p:to>
                                        <p:strVal val="visible"/>
                                      </p:to>
                                    </p:set>
                                    <p:animEffect transition="in" filter="fade">
                                      <p:cBhvr>
                                        <p:cTn id="29" dur="10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Experiment setup</a:t>
            </a:r>
            <a:endParaRPr>
              <a:latin typeface="Open Sans"/>
              <a:ea typeface="Open Sans"/>
              <a:cs typeface="Open Sans"/>
              <a:sym typeface="Open Sans"/>
            </a:endParaRPr>
          </a:p>
        </p:txBody>
      </p:sp>
      <p:graphicFrame>
        <p:nvGraphicFramePr>
          <p:cNvPr id="503" name="Shape 503"/>
          <p:cNvGraphicFramePr/>
          <p:nvPr/>
        </p:nvGraphicFramePr>
        <p:xfrm>
          <a:off x="546713" y="1191200"/>
          <a:ext cx="3000000" cy="3000000"/>
        </p:xfrm>
        <a:graphic>
          <a:graphicData uri="http://schemas.openxmlformats.org/drawingml/2006/table">
            <a:tbl>
              <a:tblPr>
                <a:noFill/>
                <a:tableStyleId>{B941EF88-5D80-44E7-9F63-01FD4365F10E}</a:tableStyleId>
              </a:tblPr>
              <a:tblGrid>
                <a:gridCol w="1341875">
                  <a:extLst>
                    <a:ext uri="{9D8B030D-6E8A-4147-A177-3AD203B41FA5}">
                      <a16:colId xmlns:a16="http://schemas.microsoft.com/office/drawing/2014/main" val="20000"/>
                    </a:ext>
                  </a:extLst>
                </a:gridCol>
                <a:gridCol w="3672150">
                  <a:extLst>
                    <a:ext uri="{9D8B030D-6E8A-4147-A177-3AD203B41FA5}">
                      <a16:colId xmlns:a16="http://schemas.microsoft.com/office/drawing/2014/main" val="20001"/>
                    </a:ext>
                  </a:extLst>
                </a:gridCol>
                <a:gridCol w="3036550">
                  <a:extLst>
                    <a:ext uri="{9D8B030D-6E8A-4147-A177-3AD203B41FA5}">
                      <a16:colId xmlns:a16="http://schemas.microsoft.com/office/drawing/2014/main" val="20002"/>
                    </a:ext>
                  </a:extLst>
                </a:gridCol>
              </a:tblGrid>
              <a:tr h="352025">
                <a:tc>
                  <a:txBody>
                    <a:bodyPr/>
                    <a:lstStyle/>
                    <a:p>
                      <a:pPr marL="0" lvl="0" indent="0" rtl="0">
                        <a:spcBef>
                          <a:spcPts val="0"/>
                        </a:spcBef>
                        <a:spcAft>
                          <a:spcPts val="0"/>
                        </a:spcAft>
                        <a:buNone/>
                      </a:pPr>
                      <a:r>
                        <a:rPr lang="en-GB" sz="1200">
                          <a:latin typeface="Open Sans"/>
                          <a:ea typeface="Open Sans"/>
                          <a:cs typeface="Open Sans"/>
                          <a:sym typeface="Open Sans"/>
                        </a:rPr>
                        <a:t>TPC-DS</a:t>
                      </a:r>
                      <a:endParaRPr sz="12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GB" sz="1200">
                          <a:latin typeface="Open Sans"/>
                          <a:ea typeface="Open Sans"/>
                          <a:cs typeface="Open Sans"/>
                          <a:sym typeface="Open Sans"/>
                        </a:rPr>
                        <a:t>Decision support workload (SQL)</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rtl="0">
                        <a:spcBef>
                          <a:spcPts val="0"/>
                        </a:spcBef>
                        <a:spcAft>
                          <a:spcPts val="0"/>
                        </a:spcAft>
                        <a:buNone/>
                      </a:pPr>
                      <a:r>
                        <a:rPr lang="en-GB" sz="1200">
                          <a:latin typeface="Open Sans"/>
                          <a:ea typeface="Open Sans"/>
                          <a:cs typeface="Open Sans"/>
                          <a:sym typeface="Open Sans"/>
                        </a:rPr>
                        <a:t>High CPU and IO load</a:t>
                      </a:r>
                      <a:endParaRPr sz="1200">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9E9E9E">
                          <a:alpha val="0"/>
                        </a:srgbClr>
                      </a:solidFill>
                      <a:prstDash val="dash"/>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3875">
                <a:tc>
                  <a:txBody>
                    <a:bodyPr/>
                    <a:lstStyle/>
                    <a:p>
                      <a:pPr marL="0" lvl="0" indent="0" rtl="0">
                        <a:spcBef>
                          <a:spcPts val="0"/>
                        </a:spcBef>
                        <a:spcAft>
                          <a:spcPts val="0"/>
                        </a:spcAft>
                        <a:buNone/>
                      </a:pPr>
                      <a:r>
                        <a:rPr lang="en-GB" sz="1200">
                          <a:latin typeface="Open Sans"/>
                          <a:ea typeface="Open Sans"/>
                          <a:cs typeface="Open Sans"/>
                          <a:sym typeface="Open Sans"/>
                        </a:rPr>
                        <a:t>TPC-H</a:t>
                      </a:r>
                      <a:endParaRPr sz="12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GB" sz="1200">
                          <a:latin typeface="Open Sans"/>
                          <a:ea typeface="Open Sans"/>
                          <a:cs typeface="Open Sans"/>
                          <a:sym typeface="Open Sans"/>
                        </a:rPr>
                        <a:t>Large date decision support queries (SQL)</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352025">
                <a:tc>
                  <a:txBody>
                    <a:bodyPr/>
                    <a:lstStyle/>
                    <a:p>
                      <a:pPr marL="0" lvl="0" indent="0" rtl="0">
                        <a:spcBef>
                          <a:spcPts val="0"/>
                        </a:spcBef>
                        <a:spcAft>
                          <a:spcPts val="0"/>
                        </a:spcAft>
                        <a:buNone/>
                      </a:pPr>
                      <a:r>
                        <a:rPr lang="en-GB" sz="1200">
                          <a:latin typeface="Open Sans"/>
                          <a:ea typeface="Open Sans"/>
                          <a:cs typeface="Open Sans"/>
                          <a:sym typeface="Open Sans"/>
                        </a:rPr>
                        <a:t>TeraSort</a:t>
                      </a:r>
                      <a:endParaRPr sz="12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GB" sz="1200">
                          <a:latin typeface="Open Sans"/>
                          <a:ea typeface="Open Sans"/>
                          <a:cs typeface="Open Sans"/>
                          <a:sym typeface="Open Sans"/>
                        </a:rPr>
                        <a:t>Benchmarking big data analytic job</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1200">
                          <a:solidFill>
                            <a:schemeClr val="dk1"/>
                          </a:solidFill>
                          <a:latin typeface="Open Sans"/>
                          <a:ea typeface="Open Sans"/>
                          <a:cs typeface="Open Sans"/>
                          <a:sym typeface="Open Sans"/>
                        </a:rPr>
                        <a:t>Balance High IO and CPU speed</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9E9E9E">
                          <a:alpha val="0"/>
                        </a:srgbClr>
                      </a:solidFill>
                      <a:prstDash val="dash"/>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2025">
                <a:tc>
                  <a:txBody>
                    <a:bodyPr/>
                    <a:lstStyle/>
                    <a:p>
                      <a:pPr marL="0" lvl="0" indent="0" rtl="0">
                        <a:spcBef>
                          <a:spcPts val="0"/>
                        </a:spcBef>
                        <a:spcAft>
                          <a:spcPts val="0"/>
                        </a:spcAft>
                        <a:buNone/>
                      </a:pPr>
                      <a:r>
                        <a:rPr lang="en-GB" sz="1200">
                          <a:latin typeface="Open Sans"/>
                          <a:ea typeface="Open Sans"/>
                          <a:cs typeface="Open Sans"/>
                          <a:sym typeface="Open Sans"/>
                        </a:rPr>
                        <a:t>SparkReg</a:t>
                      </a:r>
                      <a:endParaRPr sz="12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GB" sz="1200">
                          <a:latin typeface="Open Sans"/>
                          <a:ea typeface="Open Sans"/>
                          <a:cs typeface="Open Sans"/>
                          <a:sym typeface="Open Sans"/>
                        </a:rPr>
                        <a:t>Machine learning work</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rtl="0">
                        <a:spcBef>
                          <a:spcPts val="0"/>
                        </a:spcBef>
                        <a:spcAft>
                          <a:spcPts val="0"/>
                        </a:spcAft>
                        <a:buNone/>
                      </a:pPr>
                      <a:r>
                        <a:rPr lang="en-GB" sz="1200">
                          <a:latin typeface="Open Sans"/>
                          <a:ea typeface="Open Sans"/>
                          <a:cs typeface="Open Sans"/>
                          <a:sym typeface="Open Sans"/>
                        </a:rPr>
                        <a:t>High memory space</a:t>
                      </a:r>
                      <a:endParaRPr sz="1200">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9E9E9E">
                          <a:alpha val="0"/>
                        </a:srgbClr>
                      </a:solidFill>
                      <a:prstDash val="dash"/>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025">
                <a:tc>
                  <a:txBody>
                    <a:bodyPr/>
                    <a:lstStyle/>
                    <a:p>
                      <a:pPr marL="0" lvl="0" indent="0" rtl="0">
                        <a:spcBef>
                          <a:spcPts val="0"/>
                        </a:spcBef>
                        <a:spcAft>
                          <a:spcPts val="0"/>
                        </a:spcAft>
                        <a:buNone/>
                      </a:pPr>
                      <a:r>
                        <a:rPr lang="en-GB" sz="1200">
                          <a:latin typeface="Open Sans"/>
                          <a:ea typeface="Open Sans"/>
                          <a:cs typeface="Open Sans"/>
                          <a:sym typeface="Open Sans"/>
                        </a:rPr>
                        <a:t>SparkKm</a:t>
                      </a:r>
                      <a:endParaRPr sz="12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spcBef>
                          <a:spcPts val="0"/>
                        </a:spcBef>
                        <a:spcAft>
                          <a:spcPts val="0"/>
                        </a:spcAft>
                        <a:buNone/>
                      </a:pPr>
                      <a:r>
                        <a:rPr lang="en-GB" sz="1200">
                          <a:latin typeface="Open Sans"/>
                          <a:ea typeface="Open Sans"/>
                          <a:cs typeface="Open Sans"/>
                          <a:sym typeface="Open Sans"/>
                        </a:rPr>
                        <a:t>K-way clustering </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04" name="Shape 504"/>
          <p:cNvSpPr/>
          <p:nvPr/>
        </p:nvSpPr>
        <p:spPr>
          <a:xfrm>
            <a:off x="311700" y="557700"/>
            <a:ext cx="35634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E47911"/>
              </a:buClr>
              <a:buSzPts val="2000"/>
              <a:buFont typeface="Open Sans"/>
              <a:buChar char="●"/>
            </a:pPr>
            <a:r>
              <a:rPr lang="en-GB" sz="2000" b="1">
                <a:latin typeface="Open Sans"/>
                <a:ea typeface="Open Sans"/>
                <a:cs typeface="Open Sans"/>
                <a:sym typeface="Open Sans"/>
              </a:rPr>
              <a:t>Datasets</a:t>
            </a:r>
            <a:endParaRPr sz="2000" b="1">
              <a:latin typeface="Open Sans"/>
              <a:ea typeface="Open Sans"/>
              <a:cs typeface="Open Sans"/>
              <a:sym typeface="Open Sans"/>
            </a:endParaRPr>
          </a:p>
        </p:txBody>
      </p:sp>
      <p:sp>
        <p:nvSpPr>
          <p:cNvPr id="505" name="Shape 5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34</a:t>
            </a:fld>
            <a:endParaRPr/>
          </a:p>
        </p:txBody>
      </p:sp>
      <p:sp>
        <p:nvSpPr>
          <p:cNvPr id="506" name="Shape 506"/>
          <p:cNvSpPr/>
          <p:nvPr/>
        </p:nvSpPr>
        <p:spPr>
          <a:xfrm>
            <a:off x="209050" y="2803625"/>
            <a:ext cx="35634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E47911"/>
              </a:buClr>
              <a:buSzPts val="2000"/>
              <a:buFont typeface="Open Sans"/>
              <a:buChar char="●"/>
            </a:pPr>
            <a:r>
              <a:rPr lang="en-GB" sz="2000" b="1">
                <a:latin typeface="Open Sans"/>
                <a:ea typeface="Open Sans"/>
                <a:cs typeface="Open Sans"/>
                <a:sym typeface="Open Sans"/>
              </a:rPr>
              <a:t>Cloud Configurations</a:t>
            </a:r>
            <a:endParaRPr sz="2000" b="1">
              <a:latin typeface="Open Sans"/>
              <a:ea typeface="Open Sans"/>
              <a:cs typeface="Open Sans"/>
              <a:sym typeface="Open Sans"/>
            </a:endParaRPr>
          </a:p>
        </p:txBody>
      </p:sp>
      <p:graphicFrame>
        <p:nvGraphicFramePr>
          <p:cNvPr id="507" name="Shape 507"/>
          <p:cNvGraphicFramePr/>
          <p:nvPr/>
        </p:nvGraphicFramePr>
        <p:xfrm>
          <a:off x="546713" y="3454425"/>
          <a:ext cx="3000000" cy="3000000"/>
        </p:xfrm>
        <a:graphic>
          <a:graphicData uri="http://schemas.openxmlformats.org/drawingml/2006/table">
            <a:tbl>
              <a:tblPr>
                <a:noFill/>
                <a:tableStyleId>{B941EF88-5D80-44E7-9F63-01FD4365F10E}</a:tableStyleId>
              </a:tblPr>
              <a:tblGrid>
                <a:gridCol w="801575">
                  <a:extLst>
                    <a:ext uri="{9D8B030D-6E8A-4147-A177-3AD203B41FA5}">
                      <a16:colId xmlns:a16="http://schemas.microsoft.com/office/drawing/2014/main" val="20000"/>
                    </a:ext>
                  </a:extLst>
                </a:gridCol>
                <a:gridCol w="2012475">
                  <a:extLst>
                    <a:ext uri="{9D8B030D-6E8A-4147-A177-3AD203B41FA5}">
                      <a16:colId xmlns:a16="http://schemas.microsoft.com/office/drawing/2014/main" val="20001"/>
                    </a:ext>
                  </a:extLst>
                </a:gridCol>
              </a:tblGrid>
              <a:tr h="333325">
                <a:tc rowSpan="4">
                  <a:txBody>
                    <a:bodyPr/>
                    <a:lstStyle/>
                    <a:p>
                      <a:pPr marL="0" lvl="0" indent="0" algn="ctr" rtl="0">
                        <a:spcBef>
                          <a:spcPts val="0"/>
                        </a:spcBef>
                        <a:spcAft>
                          <a:spcPts val="0"/>
                        </a:spcAft>
                        <a:buNone/>
                      </a:pPr>
                      <a:r>
                        <a:rPr lang="en-GB" sz="1200">
                          <a:latin typeface="Open Sans"/>
                          <a:ea typeface="Open Sans"/>
                          <a:cs typeface="Open Sans"/>
                          <a:sym typeface="Open Sans"/>
                        </a:rPr>
                        <a:t>Instance family</a:t>
                      </a:r>
                      <a:endParaRPr sz="1200">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GB" sz="1200">
                          <a:latin typeface="Open Sans"/>
                          <a:ea typeface="Open Sans"/>
                          <a:cs typeface="Open Sans"/>
                          <a:sym typeface="Open Sans"/>
                        </a:rPr>
                        <a:t>M4 (General Purpose)</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65725">
                <a:tc vMerge="1">
                  <a:txBody>
                    <a:bodyPr/>
                    <a:lstStyle/>
                    <a:p>
                      <a:endParaRPr lang="en-US"/>
                    </a:p>
                  </a:txBody>
                  <a:tcPr/>
                </a:tc>
                <a:tc>
                  <a:txBody>
                    <a:bodyPr/>
                    <a:lstStyle/>
                    <a:p>
                      <a:pPr marL="0" lvl="0" indent="0"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C4 (Compute Optimized)</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5725">
                <a:tc vMerge="1">
                  <a:txBody>
                    <a:bodyPr/>
                    <a:lstStyle/>
                    <a:p>
                      <a:endParaRPr lang="en-US"/>
                    </a:p>
                  </a:txBody>
                  <a:tcPr/>
                </a:tc>
                <a:tc>
                  <a:txBody>
                    <a:bodyPr/>
                    <a:lstStyle/>
                    <a:p>
                      <a:pPr marL="0" lvl="0" indent="0"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R3 (Memory optimized)</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65725">
                <a:tc vMerge="1">
                  <a:txBody>
                    <a:bodyPr/>
                    <a:lstStyle/>
                    <a:p>
                      <a:endParaRPr lang="en-US"/>
                    </a:p>
                  </a:txBody>
                  <a:tcPr/>
                </a:tc>
                <a:tc>
                  <a:txBody>
                    <a:bodyPr/>
                    <a:lstStyle/>
                    <a:p>
                      <a:pPr marL="0" lvl="0" indent="0"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I2 (Disk Optimized)</a:t>
                      </a:r>
                      <a:endParaRPr sz="12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08" name="Shape 508"/>
          <p:cNvPicPr preferRelativeResize="0"/>
          <p:nvPr/>
        </p:nvPicPr>
        <p:blipFill rotWithShape="1">
          <a:blip r:embed="rId3">
            <a:alphaModFix/>
          </a:blip>
          <a:srcRect t="3808" b="6166"/>
          <a:stretch/>
        </p:blipFill>
        <p:spPr>
          <a:xfrm>
            <a:off x="3360775" y="3369400"/>
            <a:ext cx="5341729" cy="1546025"/>
          </a:xfrm>
          <a:prstGeom prst="rect">
            <a:avLst/>
          </a:prstGeom>
          <a:noFill/>
          <a:ln>
            <a:noFill/>
          </a:ln>
        </p:spPr>
      </p:pic>
      <p:sp>
        <p:nvSpPr>
          <p:cNvPr id="509" name="Shape 509"/>
          <p:cNvSpPr/>
          <p:nvPr/>
        </p:nvSpPr>
        <p:spPr>
          <a:xfrm>
            <a:off x="3823600" y="3723100"/>
            <a:ext cx="1211400" cy="8808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0" name="Shape 510"/>
          <p:cNvSpPr/>
          <p:nvPr/>
        </p:nvSpPr>
        <p:spPr>
          <a:xfrm>
            <a:off x="5336250" y="4434725"/>
            <a:ext cx="3366300" cy="622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par>
                                <p:cTn id="8" presetID="10" presetClass="entr" presetSubtype="0" fill="hold" nodeType="withEffect">
                                  <p:stCondLst>
                                    <p:cond delay="0"/>
                                  </p:stCondLst>
                                  <p:childTnLst>
                                    <p:set>
                                      <p:cBhvr>
                                        <p:cTn id="9" dur="1" fill="hold">
                                          <p:stCondLst>
                                            <p:cond delay="0"/>
                                          </p:stCondLst>
                                        </p:cTn>
                                        <p:tgtEl>
                                          <p:spTgt spid="507"/>
                                        </p:tgtEl>
                                        <p:attrNameLst>
                                          <p:attrName>style.visibility</p:attrName>
                                        </p:attrNameLst>
                                      </p:cBhvr>
                                      <p:to>
                                        <p:strVal val="visible"/>
                                      </p:to>
                                    </p:set>
                                    <p:animEffect transition="in" filter="fade">
                                      <p:cBhvr>
                                        <p:cTn id="10" dur="1000"/>
                                        <p:tgtEl>
                                          <p:spTgt spid="5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8"/>
                                        </p:tgtEl>
                                        <p:attrNameLst>
                                          <p:attrName>style.visibility</p:attrName>
                                        </p:attrNameLst>
                                      </p:cBhvr>
                                      <p:to>
                                        <p:strVal val="visible"/>
                                      </p:to>
                                    </p:set>
                                    <p:animEffect transition="in" filter="fade">
                                      <p:cBhvr>
                                        <p:cTn id="15" dur="1000"/>
                                        <p:tgtEl>
                                          <p:spTgt spid="508"/>
                                        </p:tgtEl>
                                      </p:cBhvr>
                                    </p:animEffect>
                                  </p:childTnLst>
                                </p:cTn>
                              </p:par>
                              <p:par>
                                <p:cTn id="16" presetID="10" presetClass="entr" presetSubtype="0" fill="hold" nodeType="withEffect">
                                  <p:stCondLst>
                                    <p:cond delay="0"/>
                                  </p:stCondLst>
                                  <p:childTnLst>
                                    <p:set>
                                      <p:cBhvr>
                                        <p:cTn id="17" dur="1" fill="hold">
                                          <p:stCondLst>
                                            <p:cond delay="0"/>
                                          </p:stCondLst>
                                        </p:cTn>
                                        <p:tgtEl>
                                          <p:spTgt spid="509"/>
                                        </p:tgtEl>
                                        <p:attrNameLst>
                                          <p:attrName>style.visibility</p:attrName>
                                        </p:attrNameLst>
                                      </p:cBhvr>
                                      <p:to>
                                        <p:strVal val="visible"/>
                                      </p:to>
                                    </p:set>
                                    <p:animEffect transition="in" filter="fade">
                                      <p:cBhvr>
                                        <p:cTn id="18" dur="1000"/>
                                        <p:tgtEl>
                                          <p:spTgt spid="509"/>
                                        </p:tgtEl>
                                      </p:cBhvr>
                                    </p:animEffect>
                                  </p:childTnLst>
                                </p:cTn>
                              </p:par>
                              <p:par>
                                <p:cTn id="19" presetID="10" presetClass="entr" presetSubtype="0" fill="hold" nodeType="withEffect">
                                  <p:stCondLst>
                                    <p:cond delay="0"/>
                                  </p:stCondLst>
                                  <p:childTnLst>
                                    <p:set>
                                      <p:cBhvr>
                                        <p:cTn id="20" dur="1" fill="hold">
                                          <p:stCondLst>
                                            <p:cond delay="0"/>
                                          </p:stCondLst>
                                        </p:cTn>
                                        <p:tgtEl>
                                          <p:spTgt spid="510"/>
                                        </p:tgtEl>
                                        <p:attrNameLst>
                                          <p:attrName>style.visibility</p:attrName>
                                        </p:attrNameLst>
                                      </p:cBhvr>
                                      <p:to>
                                        <p:strVal val="visible"/>
                                      </p:to>
                                    </p:set>
                                    <p:animEffect transition="in" filter="fade">
                                      <p:cBhvr>
                                        <p:cTn id="21" dur="1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Experiment setup</a:t>
            </a:r>
            <a:endParaRPr>
              <a:latin typeface="Open Sans"/>
              <a:ea typeface="Open Sans"/>
              <a:cs typeface="Open Sans"/>
              <a:sym typeface="Open Sans"/>
            </a:endParaRPr>
          </a:p>
        </p:txBody>
      </p:sp>
      <p:graphicFrame>
        <p:nvGraphicFramePr>
          <p:cNvPr id="516" name="Shape 516"/>
          <p:cNvGraphicFramePr/>
          <p:nvPr/>
        </p:nvGraphicFramePr>
        <p:xfrm>
          <a:off x="546700" y="1317675"/>
          <a:ext cx="3000000" cy="3000000"/>
        </p:xfrm>
        <a:graphic>
          <a:graphicData uri="http://schemas.openxmlformats.org/drawingml/2006/table">
            <a:tbl>
              <a:tblPr>
                <a:noFill/>
                <a:tableStyleId>{B941EF88-5D80-44E7-9F63-01FD4365F10E}</a:tableStyleId>
              </a:tblPr>
              <a:tblGrid>
                <a:gridCol w="2816175">
                  <a:extLst>
                    <a:ext uri="{9D8B030D-6E8A-4147-A177-3AD203B41FA5}">
                      <a16:colId xmlns:a16="http://schemas.microsoft.com/office/drawing/2014/main" val="20000"/>
                    </a:ext>
                  </a:extLst>
                </a:gridCol>
                <a:gridCol w="5469525">
                  <a:extLst>
                    <a:ext uri="{9D8B030D-6E8A-4147-A177-3AD203B41FA5}">
                      <a16:colId xmlns:a16="http://schemas.microsoft.com/office/drawing/2014/main" val="20001"/>
                    </a:ext>
                  </a:extLst>
                </a:gridCol>
              </a:tblGrid>
              <a:tr h="396200">
                <a:tc>
                  <a:txBody>
                    <a:bodyPr/>
                    <a:lstStyle/>
                    <a:p>
                      <a:pPr marL="0" lvl="0" indent="0" rtl="0">
                        <a:spcBef>
                          <a:spcPts val="0"/>
                        </a:spcBef>
                        <a:spcAft>
                          <a:spcPts val="0"/>
                        </a:spcAft>
                        <a:buNone/>
                      </a:pPr>
                      <a:r>
                        <a:rPr lang="en-GB">
                          <a:solidFill>
                            <a:schemeClr val="dk1"/>
                          </a:solidFill>
                          <a:latin typeface="Open Sans"/>
                          <a:ea typeface="Open Sans"/>
                          <a:cs typeface="Open Sans"/>
                          <a:sym typeface="Open Sans"/>
                        </a:rPr>
                        <a:t>Exhaustive search</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rtl="0">
                        <a:spcBef>
                          <a:spcPts val="0"/>
                        </a:spcBef>
                        <a:spcAft>
                          <a:spcPts val="0"/>
                        </a:spcAft>
                        <a:buNone/>
                      </a:pPr>
                      <a:r>
                        <a:rPr lang="en-GB">
                          <a:latin typeface="Open Sans"/>
                          <a:ea typeface="Open Sans"/>
                          <a:cs typeface="Open Sans"/>
                          <a:sym typeface="Open Sans"/>
                        </a:rPr>
                        <a:t>Search all possible Configuration</a:t>
                      </a: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rtl="0">
                        <a:spcBef>
                          <a:spcPts val="0"/>
                        </a:spcBef>
                        <a:spcAft>
                          <a:spcPts val="0"/>
                        </a:spcAft>
                        <a:buNone/>
                      </a:pPr>
                      <a:r>
                        <a:rPr lang="en-GB">
                          <a:latin typeface="Open Sans"/>
                          <a:ea typeface="Open Sans"/>
                          <a:cs typeface="Open Sans"/>
                          <a:sym typeface="Open Sans"/>
                        </a:rPr>
                        <a:t>Coordinate descent</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rtl="0">
                        <a:spcBef>
                          <a:spcPts val="0"/>
                        </a:spcBef>
                        <a:spcAft>
                          <a:spcPts val="0"/>
                        </a:spcAft>
                        <a:buNone/>
                      </a:pPr>
                      <a:r>
                        <a:rPr lang="en-GB">
                          <a:latin typeface="Open Sans"/>
                          <a:ea typeface="Open Sans"/>
                          <a:cs typeface="Open Sans"/>
                          <a:sym typeface="Open Sans"/>
                        </a:rPr>
                        <a:t>Search CPU first, then RAM, then Disk,...</a:t>
                      </a: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GB">
                          <a:latin typeface="Open Sans"/>
                          <a:ea typeface="Open Sans"/>
                          <a:cs typeface="Open Sans"/>
                          <a:sym typeface="Open Sans"/>
                        </a:rPr>
                        <a:t>Random search with a budget</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rtl="0">
                        <a:spcBef>
                          <a:spcPts val="0"/>
                        </a:spcBef>
                        <a:spcAft>
                          <a:spcPts val="0"/>
                        </a:spcAft>
                        <a:buNone/>
                      </a:pPr>
                      <a:r>
                        <a:rPr lang="en-GB">
                          <a:latin typeface="Open Sans"/>
                          <a:ea typeface="Open Sans"/>
                          <a:cs typeface="Open Sans"/>
                          <a:sym typeface="Open Sans"/>
                        </a:rPr>
                        <a:t>Random pick up a number of configurations within the budget</a:t>
                      </a: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rowSpan="2">
                  <a:txBody>
                    <a:bodyPr/>
                    <a:lstStyle/>
                    <a:p>
                      <a:pPr marL="0" lvl="0" indent="0" rtl="0">
                        <a:spcBef>
                          <a:spcPts val="0"/>
                        </a:spcBef>
                        <a:spcAft>
                          <a:spcPts val="0"/>
                        </a:spcAft>
                        <a:buNone/>
                      </a:pPr>
                      <a:r>
                        <a:rPr lang="en-GB">
                          <a:latin typeface="Open Sans"/>
                          <a:ea typeface="Open Sans"/>
                          <a:cs typeface="Open Sans"/>
                          <a:sym typeface="Open Sans"/>
                        </a:rPr>
                        <a:t>Ernest</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rtl="0">
                        <a:spcBef>
                          <a:spcPts val="0"/>
                        </a:spcBef>
                        <a:spcAft>
                          <a:spcPts val="0"/>
                        </a:spcAft>
                        <a:buNone/>
                      </a:pPr>
                      <a:r>
                        <a:rPr lang="en-GB">
                          <a:latin typeface="Open Sans"/>
                          <a:ea typeface="Open Sans"/>
                          <a:cs typeface="Open Sans"/>
                          <a:sym typeface="Open Sans"/>
                        </a:rPr>
                        <a:t>Performance model for pre-defined instance type</a:t>
                      </a: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lvl="0" indent="0" rtl="0">
                        <a:spcBef>
                          <a:spcPts val="0"/>
                        </a:spcBef>
                        <a:spcAft>
                          <a:spcPts val="0"/>
                        </a:spcAft>
                        <a:buNone/>
                      </a:pPr>
                      <a:r>
                        <a:rPr lang="en-GB">
                          <a:latin typeface="Open Sans"/>
                          <a:ea typeface="Open Sans"/>
                          <a:cs typeface="Open Sans"/>
                          <a:sym typeface="Open Sans"/>
                        </a:rPr>
                        <a:t>Poor adaptivity, must specify instance type</a:t>
                      </a:r>
                      <a:endParaRPr>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17" name="Shape 517"/>
          <p:cNvSpPr/>
          <p:nvPr/>
        </p:nvSpPr>
        <p:spPr>
          <a:xfrm>
            <a:off x="311700" y="621500"/>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E47911"/>
              </a:buClr>
              <a:buSzPts val="2000"/>
              <a:buFont typeface="Open Sans"/>
              <a:buChar char="●"/>
            </a:pPr>
            <a:r>
              <a:rPr lang="en-GB" sz="2000" b="1">
                <a:latin typeface="Open Sans"/>
                <a:ea typeface="Open Sans"/>
                <a:cs typeface="Open Sans"/>
                <a:sym typeface="Open Sans"/>
              </a:rPr>
              <a:t>Baselines:</a:t>
            </a:r>
            <a:endParaRPr sz="2000">
              <a:latin typeface="Open Sans"/>
              <a:ea typeface="Open Sans"/>
              <a:cs typeface="Open Sans"/>
              <a:sym typeface="Open Sans"/>
            </a:endParaRPr>
          </a:p>
        </p:txBody>
      </p:sp>
      <p:graphicFrame>
        <p:nvGraphicFramePr>
          <p:cNvPr id="518" name="Shape 518"/>
          <p:cNvGraphicFramePr/>
          <p:nvPr/>
        </p:nvGraphicFramePr>
        <p:xfrm>
          <a:off x="546700" y="3853400"/>
          <a:ext cx="3000000" cy="3000000"/>
        </p:xfrm>
        <a:graphic>
          <a:graphicData uri="http://schemas.openxmlformats.org/drawingml/2006/table">
            <a:tbl>
              <a:tblPr>
                <a:noFill/>
                <a:tableStyleId>{B941EF88-5D80-44E7-9F63-01FD4365F10E}</a:tableStyleId>
              </a:tblPr>
              <a:tblGrid>
                <a:gridCol w="2813875">
                  <a:extLst>
                    <a:ext uri="{9D8B030D-6E8A-4147-A177-3AD203B41FA5}">
                      <a16:colId xmlns:a16="http://schemas.microsoft.com/office/drawing/2014/main" val="20000"/>
                    </a:ext>
                  </a:extLst>
                </a:gridCol>
                <a:gridCol w="5706725">
                  <a:extLst>
                    <a:ext uri="{9D8B030D-6E8A-4147-A177-3AD203B41FA5}">
                      <a16:colId xmlns:a16="http://schemas.microsoft.com/office/drawing/2014/main" val="20001"/>
                    </a:ext>
                  </a:extLst>
                </a:gridCol>
              </a:tblGrid>
              <a:tr h="0">
                <a:tc>
                  <a:txBody>
                    <a:bodyPr/>
                    <a:lstStyle/>
                    <a:p>
                      <a:pPr marL="0" lvl="0" indent="0" rtl="0">
                        <a:spcBef>
                          <a:spcPts val="0"/>
                        </a:spcBef>
                        <a:spcAft>
                          <a:spcPts val="0"/>
                        </a:spcAft>
                        <a:buNone/>
                      </a:pPr>
                      <a:r>
                        <a:rPr lang="en-GB" sz="1600">
                          <a:solidFill>
                            <a:schemeClr val="dk1"/>
                          </a:solidFill>
                          <a:latin typeface="Open Sans"/>
                          <a:ea typeface="Open Sans"/>
                          <a:cs typeface="Open Sans"/>
                          <a:sym typeface="Open Sans"/>
                        </a:rPr>
                        <a:t>Running cost</a:t>
                      </a:r>
                      <a:endParaRPr sz="1600">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spcBef>
                          <a:spcPts val="0"/>
                        </a:spcBef>
                        <a:spcAft>
                          <a:spcPts val="0"/>
                        </a:spcAft>
                        <a:buNone/>
                      </a:pPr>
                      <a:r>
                        <a:rPr lang="en-GB" sz="1600">
                          <a:latin typeface="Open Sans"/>
                          <a:ea typeface="Open Sans"/>
                          <a:cs typeface="Open Sans"/>
                          <a:sym typeface="Open Sans"/>
                        </a:rPr>
                        <a:t>Expense to run a job with </a:t>
                      </a:r>
                      <a:r>
                        <a:rPr lang="en-GB" sz="1600" b="1">
                          <a:latin typeface="Open Sans"/>
                          <a:ea typeface="Open Sans"/>
                          <a:cs typeface="Open Sans"/>
                          <a:sym typeface="Open Sans"/>
                        </a:rPr>
                        <a:t>selected</a:t>
                      </a:r>
                      <a:r>
                        <a:rPr lang="en-GB" sz="1600">
                          <a:latin typeface="Open Sans"/>
                          <a:ea typeface="Open Sans"/>
                          <a:cs typeface="Open Sans"/>
                          <a:sym typeface="Open Sans"/>
                        </a:rPr>
                        <a:t> configuration</a:t>
                      </a:r>
                      <a:endParaRPr sz="16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rtl="0">
                        <a:spcBef>
                          <a:spcPts val="0"/>
                        </a:spcBef>
                        <a:spcAft>
                          <a:spcPts val="0"/>
                        </a:spcAft>
                        <a:buNone/>
                      </a:pPr>
                      <a:r>
                        <a:rPr lang="en-GB" sz="1600"/>
                        <a:t>Search cost</a:t>
                      </a:r>
                      <a:endParaRPr sz="1600"/>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spcBef>
                          <a:spcPts val="0"/>
                        </a:spcBef>
                        <a:spcAft>
                          <a:spcPts val="0"/>
                        </a:spcAft>
                        <a:buNone/>
                      </a:pPr>
                      <a:r>
                        <a:rPr lang="en-GB" sz="1600">
                          <a:latin typeface="Open Sans"/>
                          <a:ea typeface="Open Sans"/>
                          <a:cs typeface="Open Sans"/>
                          <a:sym typeface="Open Sans"/>
                        </a:rPr>
                        <a:t>Expense to run all the </a:t>
                      </a:r>
                      <a:r>
                        <a:rPr lang="en-GB" sz="1600" b="1">
                          <a:latin typeface="Open Sans"/>
                          <a:ea typeface="Open Sans"/>
                          <a:cs typeface="Open Sans"/>
                          <a:sym typeface="Open Sans"/>
                        </a:rPr>
                        <a:t>sampled</a:t>
                      </a:r>
                      <a:r>
                        <a:rPr lang="en-GB" sz="1600">
                          <a:latin typeface="Open Sans"/>
                          <a:ea typeface="Open Sans"/>
                          <a:cs typeface="Open Sans"/>
                          <a:sym typeface="Open Sans"/>
                        </a:rPr>
                        <a:t> configurations</a:t>
                      </a:r>
                      <a:endParaRPr sz="1600">
                        <a:latin typeface="Open Sans"/>
                        <a:ea typeface="Open Sans"/>
                        <a:cs typeface="Open Sans"/>
                        <a:sym typeface="Open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19" name="Shape 519"/>
          <p:cNvSpPr/>
          <p:nvPr/>
        </p:nvSpPr>
        <p:spPr>
          <a:xfrm>
            <a:off x="311700" y="315432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55600" rtl="0">
              <a:spcBef>
                <a:spcPts val="0"/>
              </a:spcBef>
              <a:spcAft>
                <a:spcPts val="0"/>
              </a:spcAft>
              <a:buClr>
                <a:srgbClr val="E47911"/>
              </a:buClr>
              <a:buSzPts val="2000"/>
              <a:buFont typeface="Open Sans"/>
              <a:buChar char="●"/>
            </a:pPr>
            <a:r>
              <a:rPr lang="en-GB" sz="2000" b="1">
                <a:latin typeface="Open Sans"/>
                <a:ea typeface="Open Sans"/>
                <a:cs typeface="Open Sans"/>
                <a:sym typeface="Open Sans"/>
              </a:rPr>
              <a:t>Metrics:</a:t>
            </a:r>
            <a:endParaRPr sz="2000">
              <a:latin typeface="Open Sans"/>
              <a:ea typeface="Open Sans"/>
              <a:cs typeface="Open Sans"/>
              <a:sym typeface="Open Sans"/>
            </a:endParaRPr>
          </a:p>
        </p:txBody>
      </p:sp>
      <p:sp>
        <p:nvSpPr>
          <p:cNvPr id="520" name="Shape 5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1000"/>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18"/>
                                        </p:tgtEl>
                                        <p:attrNameLst>
                                          <p:attrName>style.visibility</p:attrName>
                                        </p:attrNameLst>
                                      </p:cBhvr>
                                      <p:to>
                                        <p:strVal val="visible"/>
                                      </p:to>
                                    </p:set>
                                    <p:animEffect transition="in" filter="fade">
                                      <p:cBhvr>
                                        <p:cTn id="10" dur="10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Shape 525"/>
          <p:cNvPicPr preferRelativeResize="0"/>
          <p:nvPr/>
        </p:nvPicPr>
        <p:blipFill rotWithShape="1">
          <a:blip r:embed="rId3">
            <a:alphaModFix/>
          </a:blip>
          <a:srcRect r="70855" b="9049"/>
          <a:stretch/>
        </p:blipFill>
        <p:spPr>
          <a:xfrm>
            <a:off x="2476175" y="394225"/>
            <a:ext cx="2816026" cy="2487525"/>
          </a:xfrm>
          <a:prstGeom prst="rect">
            <a:avLst/>
          </a:prstGeom>
          <a:noFill/>
          <a:ln>
            <a:noFill/>
          </a:ln>
        </p:spPr>
      </p:pic>
      <p:sp>
        <p:nvSpPr>
          <p:cNvPr id="526" name="Shape 526"/>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Search Path</a:t>
            </a:r>
            <a:endParaRPr>
              <a:latin typeface="Open Sans"/>
              <a:ea typeface="Open Sans"/>
              <a:cs typeface="Open Sans"/>
              <a:sym typeface="Open Sans"/>
            </a:endParaRPr>
          </a:p>
        </p:txBody>
      </p:sp>
      <p:pic>
        <p:nvPicPr>
          <p:cNvPr id="527" name="Shape 527"/>
          <p:cNvPicPr preferRelativeResize="0"/>
          <p:nvPr/>
        </p:nvPicPr>
        <p:blipFill rotWithShape="1">
          <a:blip r:embed="rId3">
            <a:alphaModFix/>
          </a:blip>
          <a:srcRect l="60315" r="17562" b="20242"/>
          <a:stretch/>
        </p:blipFill>
        <p:spPr>
          <a:xfrm>
            <a:off x="106425" y="587100"/>
            <a:ext cx="2249774" cy="2296026"/>
          </a:xfrm>
          <a:prstGeom prst="rect">
            <a:avLst/>
          </a:prstGeom>
          <a:noFill/>
          <a:ln>
            <a:noFill/>
          </a:ln>
        </p:spPr>
      </p:pic>
      <p:pic>
        <p:nvPicPr>
          <p:cNvPr id="528" name="Shape 528"/>
          <p:cNvPicPr preferRelativeResize="0"/>
          <p:nvPr/>
        </p:nvPicPr>
        <p:blipFill rotWithShape="1">
          <a:blip r:embed="rId3">
            <a:alphaModFix/>
          </a:blip>
          <a:srcRect l="30338" t="10695" r="39967" b="9781"/>
          <a:stretch/>
        </p:blipFill>
        <p:spPr>
          <a:xfrm>
            <a:off x="2710175" y="2847475"/>
            <a:ext cx="2869174" cy="2296026"/>
          </a:xfrm>
          <a:prstGeom prst="rect">
            <a:avLst/>
          </a:prstGeom>
          <a:noFill/>
          <a:ln>
            <a:noFill/>
          </a:ln>
        </p:spPr>
      </p:pic>
      <p:sp>
        <p:nvSpPr>
          <p:cNvPr id="529" name="Shape 5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36</a:t>
            </a:fld>
            <a:endParaRPr/>
          </a:p>
        </p:txBody>
      </p:sp>
      <p:cxnSp>
        <p:nvCxnSpPr>
          <p:cNvPr id="530" name="Shape 530"/>
          <p:cNvCxnSpPr>
            <a:stCxn id="531" idx="1"/>
            <a:endCxn id="525" idx="3"/>
          </p:cNvCxnSpPr>
          <p:nvPr/>
        </p:nvCxnSpPr>
        <p:spPr>
          <a:xfrm flipH="1">
            <a:off x="5292200" y="1584900"/>
            <a:ext cx="382800" cy="53100"/>
          </a:xfrm>
          <a:prstGeom prst="straightConnector1">
            <a:avLst/>
          </a:prstGeom>
          <a:noFill/>
          <a:ln w="28575" cap="flat" cmpd="sng">
            <a:solidFill>
              <a:srgbClr val="000000"/>
            </a:solidFill>
            <a:prstDash val="solid"/>
            <a:round/>
            <a:headEnd type="none" w="med" len="med"/>
            <a:tailEnd type="triangle" w="med" len="med"/>
          </a:ln>
        </p:spPr>
      </p:cxnSp>
      <p:sp>
        <p:nvSpPr>
          <p:cNvPr id="531" name="Shape 531"/>
          <p:cNvSpPr/>
          <p:nvPr/>
        </p:nvSpPr>
        <p:spPr>
          <a:xfrm>
            <a:off x="5675000" y="1367850"/>
            <a:ext cx="1700400" cy="4341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RAM is critical</a:t>
            </a:r>
            <a:endParaRPr sz="1800">
              <a:latin typeface="Open Sans"/>
              <a:ea typeface="Open Sans"/>
              <a:cs typeface="Open Sans"/>
              <a:sym typeface="Open Sans"/>
            </a:endParaRPr>
          </a:p>
        </p:txBody>
      </p:sp>
      <p:cxnSp>
        <p:nvCxnSpPr>
          <p:cNvPr id="532" name="Shape 532"/>
          <p:cNvCxnSpPr>
            <a:stCxn id="533" idx="3"/>
            <a:endCxn id="528" idx="1"/>
          </p:cNvCxnSpPr>
          <p:nvPr/>
        </p:nvCxnSpPr>
        <p:spPr>
          <a:xfrm>
            <a:off x="1884850" y="3872613"/>
            <a:ext cx="825300" cy="123000"/>
          </a:xfrm>
          <a:prstGeom prst="straightConnector1">
            <a:avLst/>
          </a:prstGeom>
          <a:noFill/>
          <a:ln w="28575" cap="flat" cmpd="sng">
            <a:solidFill>
              <a:srgbClr val="000000"/>
            </a:solidFill>
            <a:prstDash val="solid"/>
            <a:round/>
            <a:headEnd type="none" w="med" len="med"/>
            <a:tailEnd type="triangle" w="med" len="med"/>
          </a:ln>
        </p:spPr>
      </p:cxnSp>
      <p:sp>
        <p:nvSpPr>
          <p:cNvPr id="533" name="Shape 533"/>
          <p:cNvSpPr/>
          <p:nvPr/>
        </p:nvSpPr>
        <p:spPr>
          <a:xfrm>
            <a:off x="184450" y="3655563"/>
            <a:ext cx="1700400" cy="434100"/>
          </a:xfrm>
          <a:prstGeom prst="rect">
            <a:avLst/>
          </a:prstGeom>
          <a:solidFill>
            <a:srgbClr val="F9CB9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Open Sans"/>
                <a:ea typeface="Open Sans"/>
                <a:cs typeface="Open Sans"/>
                <a:sym typeface="Open Sans"/>
              </a:rPr>
              <a:t>CPU is critical</a:t>
            </a:r>
            <a:endParaRPr sz="1800">
              <a:latin typeface="Open Sans"/>
              <a:ea typeface="Open Sans"/>
              <a:cs typeface="Open Sans"/>
              <a:sym typeface="Open Sans"/>
            </a:endParaRPr>
          </a:p>
        </p:txBody>
      </p:sp>
      <p:pic>
        <p:nvPicPr>
          <p:cNvPr id="534" name="Shape 534"/>
          <p:cNvPicPr preferRelativeResize="0"/>
          <p:nvPr/>
        </p:nvPicPr>
        <p:blipFill rotWithShape="1">
          <a:blip r:embed="rId3">
            <a:alphaModFix/>
          </a:blip>
          <a:srcRect l="82515" t="8072" b="20238"/>
          <a:stretch/>
        </p:blipFill>
        <p:spPr>
          <a:xfrm>
            <a:off x="5823800" y="2911628"/>
            <a:ext cx="1867770" cy="2167700"/>
          </a:xfrm>
          <a:prstGeom prst="rect">
            <a:avLst/>
          </a:prstGeom>
          <a:noFill/>
          <a:ln>
            <a:noFill/>
          </a:ln>
        </p:spPr>
      </p:pic>
      <p:sp>
        <p:nvSpPr>
          <p:cNvPr id="535" name="Shape 535"/>
          <p:cNvSpPr/>
          <p:nvPr/>
        </p:nvSpPr>
        <p:spPr>
          <a:xfrm>
            <a:off x="712675" y="834025"/>
            <a:ext cx="998400" cy="1870800"/>
          </a:xfrm>
          <a:prstGeom prst="ellipse">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3338323" y="2501225"/>
            <a:ext cx="1255200" cy="1154400"/>
          </a:xfrm>
          <a:prstGeom prst="ellipse">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1000"/>
                                        <p:tgtEl>
                                          <p:spTgt spid="530"/>
                                        </p:tgtEl>
                                      </p:cBhvr>
                                    </p:animEffect>
                                  </p:childTnLst>
                                </p:cTn>
                              </p:par>
                              <p:par>
                                <p:cTn id="8" presetID="10" presetClass="entr" presetSubtype="0" fill="hold" nodeType="withEffect">
                                  <p:stCondLst>
                                    <p:cond delay="0"/>
                                  </p:stCondLst>
                                  <p:childTnLst>
                                    <p:set>
                                      <p:cBhvr>
                                        <p:cTn id="9" dur="1" fill="hold">
                                          <p:stCondLst>
                                            <p:cond delay="0"/>
                                          </p:stCondLst>
                                        </p:cTn>
                                        <p:tgtEl>
                                          <p:spTgt spid="531"/>
                                        </p:tgtEl>
                                        <p:attrNameLst>
                                          <p:attrName>style.visibility</p:attrName>
                                        </p:attrNameLst>
                                      </p:cBhvr>
                                      <p:to>
                                        <p:strVal val="visible"/>
                                      </p:to>
                                    </p:set>
                                    <p:animEffect transition="in" filter="fade">
                                      <p:cBhvr>
                                        <p:cTn id="10" dur="1000"/>
                                        <p:tgtEl>
                                          <p:spTgt spid="531"/>
                                        </p:tgtEl>
                                      </p:cBhvr>
                                    </p:animEffect>
                                  </p:childTnLst>
                                </p:cTn>
                              </p:par>
                              <p:par>
                                <p:cTn id="11" presetID="10" presetClass="entr" presetSubtype="0" fill="hold" nodeType="withEffect">
                                  <p:stCondLst>
                                    <p:cond delay="0"/>
                                  </p:stCondLst>
                                  <p:childTnLst>
                                    <p:set>
                                      <p:cBhvr>
                                        <p:cTn id="12" dur="1" fill="hold">
                                          <p:stCondLst>
                                            <p:cond delay="0"/>
                                          </p:stCondLst>
                                        </p:cTn>
                                        <p:tgtEl>
                                          <p:spTgt spid="535"/>
                                        </p:tgtEl>
                                        <p:attrNameLst>
                                          <p:attrName>style.visibility</p:attrName>
                                        </p:attrNameLst>
                                      </p:cBhvr>
                                      <p:to>
                                        <p:strVal val="visible"/>
                                      </p:to>
                                    </p:set>
                                    <p:animEffect transition="in" filter="fade">
                                      <p:cBhvr>
                                        <p:cTn id="13" dur="1000"/>
                                        <p:tgtEl>
                                          <p:spTgt spid="5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28"/>
                                        </p:tgtEl>
                                        <p:attrNameLst>
                                          <p:attrName>style.visibility</p:attrName>
                                        </p:attrNameLst>
                                      </p:cBhvr>
                                      <p:to>
                                        <p:strVal val="visible"/>
                                      </p:to>
                                    </p:set>
                                    <p:animEffect transition="in" filter="fade">
                                      <p:cBhvr>
                                        <p:cTn id="18" dur="1000"/>
                                        <p:tgtEl>
                                          <p:spTgt spid="528"/>
                                        </p:tgtEl>
                                      </p:cBhvr>
                                    </p:animEffect>
                                  </p:childTnLst>
                                </p:cTn>
                              </p:par>
                              <p:par>
                                <p:cTn id="19" presetID="10" presetClass="entr" presetSubtype="0" fill="hold" nodeType="withEffect">
                                  <p:stCondLst>
                                    <p:cond delay="0"/>
                                  </p:stCondLst>
                                  <p:childTnLst>
                                    <p:set>
                                      <p:cBhvr>
                                        <p:cTn id="20" dur="1" fill="hold">
                                          <p:stCondLst>
                                            <p:cond delay="0"/>
                                          </p:stCondLst>
                                        </p:cTn>
                                        <p:tgtEl>
                                          <p:spTgt spid="534"/>
                                        </p:tgtEl>
                                        <p:attrNameLst>
                                          <p:attrName>style.visibility</p:attrName>
                                        </p:attrNameLst>
                                      </p:cBhvr>
                                      <p:to>
                                        <p:strVal val="visible"/>
                                      </p:to>
                                    </p:set>
                                    <p:animEffect transition="in" filter="fade">
                                      <p:cBhvr>
                                        <p:cTn id="21" dur="1000"/>
                                        <p:tgtEl>
                                          <p:spTgt spid="5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3"/>
                                        </p:tgtEl>
                                        <p:attrNameLst>
                                          <p:attrName>style.visibility</p:attrName>
                                        </p:attrNameLst>
                                      </p:cBhvr>
                                      <p:to>
                                        <p:strVal val="visible"/>
                                      </p:to>
                                    </p:set>
                                    <p:animEffect transition="in" filter="fade">
                                      <p:cBhvr>
                                        <p:cTn id="26" dur="1000"/>
                                        <p:tgtEl>
                                          <p:spTgt spid="533"/>
                                        </p:tgtEl>
                                      </p:cBhvr>
                                    </p:animEffect>
                                  </p:childTnLst>
                                </p:cTn>
                              </p:par>
                              <p:par>
                                <p:cTn id="27" presetID="10"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1000"/>
                                        <p:tgtEl>
                                          <p:spTgt spid="532"/>
                                        </p:tgtEl>
                                      </p:cBhvr>
                                    </p:animEffect>
                                  </p:childTnLst>
                                </p:cTn>
                              </p:par>
                              <p:par>
                                <p:cTn id="30" presetID="10" presetClass="entr" presetSubtype="0" fill="hold" nodeType="withEffect">
                                  <p:stCondLst>
                                    <p:cond delay="0"/>
                                  </p:stCondLst>
                                  <p:childTnLst>
                                    <p:set>
                                      <p:cBhvr>
                                        <p:cTn id="31" dur="1" fill="hold">
                                          <p:stCondLst>
                                            <p:cond delay="0"/>
                                          </p:stCondLst>
                                        </p:cTn>
                                        <p:tgtEl>
                                          <p:spTgt spid="536"/>
                                        </p:tgtEl>
                                        <p:attrNameLst>
                                          <p:attrName>style.visibility</p:attrName>
                                        </p:attrNameLst>
                                      </p:cBhvr>
                                      <p:to>
                                        <p:strVal val="visible"/>
                                      </p:to>
                                    </p:set>
                                    <p:animEffect transition="in" filter="fade">
                                      <p:cBhvr>
                                        <p:cTn id="32" dur="1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Results</a:t>
            </a:r>
            <a:endParaRPr>
              <a:latin typeface="Open Sans"/>
              <a:ea typeface="Open Sans"/>
              <a:cs typeface="Open Sans"/>
              <a:sym typeface="Open Sans"/>
            </a:endParaRPr>
          </a:p>
        </p:txBody>
      </p:sp>
      <p:sp>
        <p:nvSpPr>
          <p:cNvPr id="542" name="Shape 542"/>
          <p:cNvSpPr/>
          <p:nvPr/>
        </p:nvSpPr>
        <p:spPr>
          <a:xfrm>
            <a:off x="311700" y="735100"/>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17500" rtl="0">
              <a:spcBef>
                <a:spcPts val="0"/>
              </a:spcBef>
              <a:spcAft>
                <a:spcPts val="0"/>
              </a:spcAft>
              <a:buClr>
                <a:srgbClr val="E47911"/>
              </a:buClr>
              <a:buSzPts val="1400"/>
              <a:buFont typeface="Open Sans"/>
              <a:buChar char="●"/>
            </a:pPr>
            <a:r>
              <a:rPr lang="en-GB">
                <a:latin typeface="Open Sans"/>
                <a:ea typeface="Open Sans"/>
                <a:cs typeface="Open Sans"/>
                <a:sym typeface="Open Sans"/>
              </a:rPr>
              <a:t>CherryPick finds the optimal configuration in a high chance (45-90%) or a near-optimal configuration with low search cost and time</a:t>
            </a:r>
            <a:endParaRPr>
              <a:latin typeface="Open Sans"/>
              <a:ea typeface="Open Sans"/>
              <a:cs typeface="Open Sans"/>
              <a:sym typeface="Open Sans"/>
            </a:endParaRPr>
          </a:p>
        </p:txBody>
      </p:sp>
      <p:pic>
        <p:nvPicPr>
          <p:cNvPr id="543" name="Shape 543"/>
          <p:cNvPicPr preferRelativeResize="0"/>
          <p:nvPr/>
        </p:nvPicPr>
        <p:blipFill>
          <a:blip r:embed="rId3">
            <a:alphaModFix/>
          </a:blip>
          <a:stretch>
            <a:fillRect/>
          </a:stretch>
        </p:blipFill>
        <p:spPr>
          <a:xfrm>
            <a:off x="1119050" y="2048000"/>
            <a:ext cx="5048376" cy="2691774"/>
          </a:xfrm>
          <a:prstGeom prst="rect">
            <a:avLst/>
          </a:prstGeom>
          <a:noFill/>
          <a:ln>
            <a:noFill/>
          </a:ln>
        </p:spPr>
      </p:pic>
      <p:graphicFrame>
        <p:nvGraphicFramePr>
          <p:cNvPr id="544" name="Shape 544"/>
          <p:cNvGraphicFramePr/>
          <p:nvPr/>
        </p:nvGraphicFramePr>
        <p:xfrm>
          <a:off x="6167413" y="1561600"/>
          <a:ext cx="3000000" cy="3000000"/>
        </p:xfrm>
        <a:graphic>
          <a:graphicData uri="http://schemas.openxmlformats.org/drawingml/2006/table">
            <a:tbl>
              <a:tblPr>
                <a:noFill/>
                <a:tableStyleId>{B941EF88-5D80-44E7-9F63-01FD4365F10E}</a:tableStyleId>
              </a:tblPr>
              <a:tblGrid>
                <a:gridCol w="285825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Clr>
                          <a:schemeClr val="dk1"/>
                        </a:buClr>
                        <a:buSzPts val="1100"/>
                        <a:buFont typeface="Arial"/>
                        <a:buNone/>
                      </a:pPr>
                      <a:r>
                        <a:rPr lang="en-GB">
                          <a:solidFill>
                            <a:schemeClr val="dk1"/>
                          </a:solidFill>
                          <a:latin typeface="Open Sans"/>
                          <a:ea typeface="Open Sans"/>
                          <a:cs typeface="Open Sans"/>
                          <a:sym typeface="Open Sans"/>
                        </a:rPr>
                        <a:t>Coordinate descent</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Clr>
                          <a:schemeClr val="dk1"/>
                        </a:buClr>
                        <a:buSzPts val="1100"/>
                        <a:buFont typeface="Arial"/>
                        <a:buNone/>
                      </a:pPr>
                      <a:r>
                        <a:rPr lang="en-GB">
                          <a:solidFill>
                            <a:schemeClr val="dk1"/>
                          </a:solidFill>
                          <a:latin typeface="Open Sans"/>
                          <a:ea typeface="Open Sans"/>
                          <a:cs typeface="Open Sans"/>
                          <a:sym typeface="Open Sans"/>
                        </a:rPr>
                        <a:t>Search CPU first, then RAM, then Disk,...</a:t>
                      </a:r>
                      <a:endParaRPr>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Start from all the 66 config.</a:t>
                      </a:r>
                      <a:endParaRPr>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45" name="Shape 545"/>
          <p:cNvGraphicFramePr/>
          <p:nvPr/>
        </p:nvGraphicFramePr>
        <p:xfrm>
          <a:off x="6167413" y="3094813"/>
          <a:ext cx="3000000" cy="3000000"/>
        </p:xfrm>
        <a:graphic>
          <a:graphicData uri="http://schemas.openxmlformats.org/drawingml/2006/table">
            <a:tbl>
              <a:tblPr>
                <a:noFill/>
                <a:tableStyleId>{B941EF88-5D80-44E7-9F63-01FD4365F10E}</a:tableStyleId>
              </a:tblPr>
              <a:tblGrid>
                <a:gridCol w="1766225">
                  <a:extLst>
                    <a:ext uri="{9D8B030D-6E8A-4147-A177-3AD203B41FA5}">
                      <a16:colId xmlns:a16="http://schemas.microsoft.com/office/drawing/2014/main" val="20000"/>
                    </a:ext>
                  </a:extLst>
                </a:gridCol>
                <a:gridCol w="10920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GB">
                          <a:latin typeface="Open Sans"/>
                          <a:ea typeface="Open Sans"/>
                          <a:cs typeface="Open Sans"/>
                          <a:sym typeface="Open Sans"/>
                        </a:rPr>
                        <a:t>CherryPick’s Setting (20 times)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EI</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10%</a:t>
                      </a:r>
                      <a:endParaRPr>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N (least trails)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6</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Initial Samples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3</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Time Threshold</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Loose</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46" name="Shape 5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37</a:t>
            </a:fld>
            <a:endParaRPr/>
          </a:p>
        </p:txBody>
      </p:sp>
      <p:sp>
        <p:nvSpPr>
          <p:cNvPr id="547" name="Shape 547"/>
          <p:cNvSpPr/>
          <p:nvPr/>
        </p:nvSpPr>
        <p:spPr>
          <a:xfrm>
            <a:off x="3077100" y="2894838"/>
            <a:ext cx="410400" cy="998100"/>
          </a:xfrm>
          <a:prstGeom prst="rect">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48" name="Shape 548"/>
          <p:cNvCxnSpPr>
            <a:stCxn id="543" idx="2"/>
            <a:endCxn id="547" idx="2"/>
          </p:cNvCxnSpPr>
          <p:nvPr/>
        </p:nvCxnSpPr>
        <p:spPr>
          <a:xfrm rot="10800000">
            <a:off x="3282338" y="3892874"/>
            <a:ext cx="360900" cy="846900"/>
          </a:xfrm>
          <a:prstGeom prst="straightConnector1">
            <a:avLst/>
          </a:prstGeom>
          <a:noFill/>
          <a:ln w="28575" cap="flat" cmpd="sng">
            <a:solidFill>
              <a:srgbClr val="FF0000"/>
            </a:solidFill>
            <a:prstDash val="solid"/>
            <a:round/>
            <a:headEnd type="none" w="med" len="med"/>
            <a:tailEnd type="triangle" w="med" len="med"/>
          </a:ln>
        </p:spPr>
      </p:cxnSp>
      <p:sp>
        <p:nvSpPr>
          <p:cNvPr id="549" name="Shape 549"/>
          <p:cNvSpPr/>
          <p:nvPr/>
        </p:nvSpPr>
        <p:spPr>
          <a:xfrm>
            <a:off x="2414725" y="4663225"/>
            <a:ext cx="3752700" cy="393600"/>
          </a:xfrm>
          <a:prstGeom prst="roundRect">
            <a:avLst>
              <a:gd name="adj" fmla="val 16667"/>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a:solidFill>
                  <a:srgbClr val="FF0000"/>
                </a:solidFill>
              </a:rPr>
              <a:t>Less stable than Coordinate for ML job</a:t>
            </a:r>
            <a:endParaRPr>
              <a:solidFill>
                <a:srgbClr val="FF0000"/>
              </a:solidFill>
            </a:endParaRPr>
          </a:p>
        </p:txBody>
      </p:sp>
      <p:sp>
        <p:nvSpPr>
          <p:cNvPr id="550" name="Shape 550"/>
          <p:cNvSpPr/>
          <p:nvPr/>
        </p:nvSpPr>
        <p:spPr>
          <a:xfrm>
            <a:off x="311700" y="1363925"/>
            <a:ext cx="59412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17500" rtl="0">
              <a:spcBef>
                <a:spcPts val="0"/>
              </a:spcBef>
              <a:spcAft>
                <a:spcPts val="0"/>
              </a:spcAft>
              <a:buClr>
                <a:srgbClr val="E47911"/>
              </a:buClr>
              <a:buSzPts val="1400"/>
              <a:buFont typeface="Open Sans"/>
              <a:buChar char="●"/>
            </a:pPr>
            <a:r>
              <a:rPr lang="en-GB">
                <a:latin typeface="Open Sans"/>
                <a:ea typeface="Open Sans"/>
                <a:cs typeface="Open Sans"/>
                <a:sym typeface="Open Sans"/>
              </a:rPr>
              <a:t>CherryPick is more stable in picking near-optimal configurations and has less search cost than coordinate descent</a:t>
            </a: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10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7"/>
                                        </p:tgtEl>
                                        <p:attrNameLst>
                                          <p:attrName>style.visibility</p:attrName>
                                        </p:attrNameLst>
                                      </p:cBhvr>
                                      <p:to>
                                        <p:strVal val="visible"/>
                                      </p:to>
                                    </p:set>
                                    <p:animEffect transition="in" filter="fade">
                                      <p:cBhvr>
                                        <p:cTn id="12" dur="1000"/>
                                        <p:tgtEl>
                                          <p:spTgt spid="547"/>
                                        </p:tgtEl>
                                      </p:cBhvr>
                                    </p:animEffect>
                                  </p:childTnLst>
                                </p:cTn>
                              </p:par>
                              <p:par>
                                <p:cTn id="13" presetID="10" presetClass="entr" presetSubtype="0" fill="hold" nodeType="withEffect">
                                  <p:stCondLst>
                                    <p:cond delay="0"/>
                                  </p:stCondLst>
                                  <p:childTnLst>
                                    <p:set>
                                      <p:cBhvr>
                                        <p:cTn id="14" dur="1" fill="hold">
                                          <p:stCondLst>
                                            <p:cond delay="0"/>
                                          </p:stCondLst>
                                        </p:cTn>
                                        <p:tgtEl>
                                          <p:spTgt spid="549"/>
                                        </p:tgtEl>
                                        <p:attrNameLst>
                                          <p:attrName>style.visibility</p:attrName>
                                        </p:attrNameLst>
                                      </p:cBhvr>
                                      <p:to>
                                        <p:strVal val="visible"/>
                                      </p:to>
                                    </p:set>
                                    <p:animEffect transition="in" filter="fade">
                                      <p:cBhvr>
                                        <p:cTn id="15" dur="1000"/>
                                        <p:tgtEl>
                                          <p:spTgt spid="549"/>
                                        </p:tgtEl>
                                      </p:cBhvr>
                                    </p:animEffect>
                                  </p:childTnLst>
                                </p:cTn>
                              </p:par>
                              <p:par>
                                <p:cTn id="16" presetID="10" presetClass="entr" presetSubtype="0" fill="hold" nodeType="withEffect">
                                  <p:stCondLst>
                                    <p:cond delay="0"/>
                                  </p:stCondLst>
                                  <p:childTnLst>
                                    <p:set>
                                      <p:cBhvr>
                                        <p:cTn id="17" dur="1" fill="hold">
                                          <p:stCondLst>
                                            <p:cond delay="0"/>
                                          </p:stCondLst>
                                        </p:cTn>
                                        <p:tgtEl>
                                          <p:spTgt spid="548"/>
                                        </p:tgtEl>
                                        <p:attrNameLst>
                                          <p:attrName>style.visibility</p:attrName>
                                        </p:attrNameLst>
                                      </p:cBhvr>
                                      <p:to>
                                        <p:strVal val="visible"/>
                                      </p:to>
                                    </p:set>
                                    <p:animEffect transition="in" filter="fade">
                                      <p:cBhvr>
                                        <p:cTn id="18"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Results</a:t>
            </a:r>
            <a:endParaRPr>
              <a:latin typeface="Open Sans"/>
              <a:ea typeface="Open Sans"/>
              <a:cs typeface="Open Sans"/>
              <a:sym typeface="Open Sans"/>
            </a:endParaRPr>
          </a:p>
        </p:txBody>
      </p:sp>
      <p:sp>
        <p:nvSpPr>
          <p:cNvPr id="556" name="Shape 556"/>
          <p:cNvSpPr/>
          <p:nvPr/>
        </p:nvSpPr>
        <p:spPr>
          <a:xfrm>
            <a:off x="311700" y="83402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CherryPick reaches better configurations with more stability compared with random search with similar budget</a:t>
            </a:r>
            <a:endParaRPr sz="1800">
              <a:latin typeface="Open Sans"/>
              <a:ea typeface="Open Sans"/>
              <a:cs typeface="Open Sans"/>
              <a:sym typeface="Open Sans"/>
            </a:endParaRPr>
          </a:p>
        </p:txBody>
      </p:sp>
      <p:graphicFrame>
        <p:nvGraphicFramePr>
          <p:cNvPr id="557" name="Shape 557"/>
          <p:cNvGraphicFramePr/>
          <p:nvPr/>
        </p:nvGraphicFramePr>
        <p:xfrm>
          <a:off x="6167413" y="2861413"/>
          <a:ext cx="3000000" cy="3000000"/>
        </p:xfrm>
        <a:graphic>
          <a:graphicData uri="http://schemas.openxmlformats.org/drawingml/2006/table">
            <a:tbl>
              <a:tblPr>
                <a:noFill/>
                <a:tableStyleId>{B941EF88-5D80-44E7-9F63-01FD4365F10E}</a:tableStyleId>
              </a:tblPr>
              <a:tblGrid>
                <a:gridCol w="1766225">
                  <a:extLst>
                    <a:ext uri="{9D8B030D-6E8A-4147-A177-3AD203B41FA5}">
                      <a16:colId xmlns:a16="http://schemas.microsoft.com/office/drawing/2014/main" val="20000"/>
                    </a:ext>
                  </a:extLst>
                </a:gridCol>
                <a:gridCol w="10920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GB">
                          <a:latin typeface="Open Sans"/>
                          <a:ea typeface="Open Sans"/>
                          <a:cs typeface="Open Sans"/>
                          <a:sym typeface="Open Sans"/>
                        </a:rPr>
                        <a:t>CherryPick’s Setting</a:t>
                      </a:r>
                      <a:r>
                        <a:rPr lang="en-GB">
                          <a:solidFill>
                            <a:schemeClr val="dk1"/>
                          </a:solidFill>
                          <a:latin typeface="Open Sans"/>
                          <a:ea typeface="Open Sans"/>
                          <a:cs typeface="Open Sans"/>
                          <a:sym typeface="Open Sans"/>
                        </a:rPr>
                        <a:t> (20 times)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EI</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10%</a:t>
                      </a:r>
                      <a:endParaRPr>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N (least trails)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6</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Initial Samples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3</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Time Threshold</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Loose</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58" name="Shape 558"/>
          <p:cNvGraphicFramePr/>
          <p:nvPr/>
        </p:nvGraphicFramePr>
        <p:xfrm>
          <a:off x="6167413" y="1561600"/>
          <a:ext cx="3000000" cy="3000000"/>
        </p:xfrm>
        <a:graphic>
          <a:graphicData uri="http://schemas.openxmlformats.org/drawingml/2006/table">
            <a:tbl>
              <a:tblPr>
                <a:noFill/>
                <a:tableStyleId>{B941EF88-5D80-44E7-9F63-01FD4365F10E}</a:tableStyleId>
              </a:tblPr>
              <a:tblGrid>
                <a:gridCol w="285825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Random search with a budget</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Random pick up a number of configurations within the budget</a:t>
                      </a:r>
                      <a:endParaRPr>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59" name="Shape 559"/>
          <p:cNvPicPr preferRelativeResize="0"/>
          <p:nvPr/>
        </p:nvPicPr>
        <p:blipFill rotWithShape="1">
          <a:blip r:embed="rId3">
            <a:alphaModFix/>
          </a:blip>
          <a:srcRect b="24334"/>
          <a:stretch/>
        </p:blipFill>
        <p:spPr>
          <a:xfrm>
            <a:off x="1954325" y="1561600"/>
            <a:ext cx="4112076" cy="3409682"/>
          </a:xfrm>
          <a:prstGeom prst="rect">
            <a:avLst/>
          </a:prstGeom>
          <a:noFill/>
          <a:ln>
            <a:noFill/>
          </a:ln>
        </p:spPr>
      </p:pic>
      <p:pic>
        <p:nvPicPr>
          <p:cNvPr id="560" name="Shape 560"/>
          <p:cNvPicPr preferRelativeResize="0"/>
          <p:nvPr/>
        </p:nvPicPr>
        <p:blipFill rotWithShape="1">
          <a:blip r:embed="rId3">
            <a:alphaModFix/>
          </a:blip>
          <a:srcRect t="80327"/>
          <a:stretch/>
        </p:blipFill>
        <p:spPr>
          <a:xfrm>
            <a:off x="311699" y="1739350"/>
            <a:ext cx="2656574" cy="572701"/>
          </a:xfrm>
          <a:prstGeom prst="rect">
            <a:avLst/>
          </a:prstGeom>
          <a:noFill/>
          <a:ln>
            <a:noFill/>
          </a:ln>
        </p:spPr>
      </p:pic>
      <p:sp>
        <p:nvSpPr>
          <p:cNvPr id="561" name="Shape 5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Results</a:t>
            </a:r>
            <a:endParaRPr>
              <a:latin typeface="Open Sans"/>
              <a:ea typeface="Open Sans"/>
              <a:cs typeface="Open Sans"/>
              <a:sym typeface="Open Sans"/>
            </a:endParaRPr>
          </a:p>
        </p:txBody>
      </p:sp>
      <p:sp>
        <p:nvSpPr>
          <p:cNvPr id="567" name="Shape 567"/>
          <p:cNvSpPr/>
          <p:nvPr/>
        </p:nvSpPr>
        <p:spPr>
          <a:xfrm>
            <a:off x="311700" y="83402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CherryPick reaches configurations with similar running cost compared with Ernest, but with lower search cost and time</a:t>
            </a:r>
            <a:endParaRPr sz="1800">
              <a:latin typeface="Open Sans"/>
              <a:ea typeface="Open Sans"/>
              <a:cs typeface="Open Sans"/>
              <a:sym typeface="Open Sans"/>
            </a:endParaRPr>
          </a:p>
        </p:txBody>
      </p:sp>
      <p:graphicFrame>
        <p:nvGraphicFramePr>
          <p:cNvPr id="568" name="Shape 568"/>
          <p:cNvGraphicFramePr/>
          <p:nvPr/>
        </p:nvGraphicFramePr>
        <p:xfrm>
          <a:off x="6167413" y="1561600"/>
          <a:ext cx="3000000" cy="3000000"/>
        </p:xfrm>
        <a:graphic>
          <a:graphicData uri="http://schemas.openxmlformats.org/drawingml/2006/table">
            <a:tbl>
              <a:tblPr>
                <a:noFill/>
                <a:tableStyleId>{B941EF88-5D80-44E7-9F63-01FD4365F10E}</a:tableStyleId>
              </a:tblPr>
              <a:tblGrid>
                <a:gridCol w="285825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Ernest</a:t>
                      </a:r>
                      <a:endParaRPr>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Performance model for pre-defined instance type</a:t>
                      </a:r>
                      <a:endParaRPr>
                        <a:solidFill>
                          <a:schemeClr val="dk1"/>
                        </a:solidFill>
                        <a:latin typeface="Open Sans"/>
                        <a:ea typeface="Open Sans"/>
                        <a:cs typeface="Open Sans"/>
                        <a:sym typeface="Open Sans"/>
                      </a:endParaRPr>
                    </a:p>
                  </a:txBody>
                  <a:tcPr marL="91425" marR="91425" marT="91425" marB="91425">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69" name="Shape 569"/>
          <p:cNvGraphicFramePr/>
          <p:nvPr/>
        </p:nvGraphicFramePr>
        <p:xfrm>
          <a:off x="6167413" y="2914363"/>
          <a:ext cx="3000000" cy="3000000"/>
        </p:xfrm>
        <a:graphic>
          <a:graphicData uri="http://schemas.openxmlformats.org/drawingml/2006/table">
            <a:tbl>
              <a:tblPr>
                <a:noFill/>
                <a:tableStyleId>{B941EF88-5D80-44E7-9F63-01FD4365F10E}</a:tableStyleId>
              </a:tblPr>
              <a:tblGrid>
                <a:gridCol w="1766225">
                  <a:extLst>
                    <a:ext uri="{9D8B030D-6E8A-4147-A177-3AD203B41FA5}">
                      <a16:colId xmlns:a16="http://schemas.microsoft.com/office/drawing/2014/main" val="20000"/>
                    </a:ext>
                  </a:extLst>
                </a:gridCol>
                <a:gridCol w="10920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GB">
                          <a:latin typeface="Open Sans"/>
                          <a:ea typeface="Open Sans"/>
                          <a:cs typeface="Open Sans"/>
                          <a:sym typeface="Open Sans"/>
                        </a:rPr>
                        <a:t>CherryPick’s Setting</a:t>
                      </a:r>
                      <a:r>
                        <a:rPr lang="en-GB">
                          <a:solidFill>
                            <a:schemeClr val="dk1"/>
                          </a:solidFill>
                          <a:latin typeface="Open Sans"/>
                          <a:ea typeface="Open Sans"/>
                          <a:cs typeface="Open Sans"/>
                          <a:sym typeface="Open Sans"/>
                        </a:rPr>
                        <a:t> (20 times)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EI</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10%</a:t>
                      </a:r>
                      <a:endParaRPr>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N (least trails)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6</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Initial Samples</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3</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GB">
                          <a:latin typeface="Open Sans"/>
                          <a:ea typeface="Open Sans"/>
                          <a:cs typeface="Open Sans"/>
                          <a:sym typeface="Open Sans"/>
                        </a:rPr>
                        <a:t>Time Threshold</a:t>
                      </a:r>
                      <a:endParaRPr>
                        <a:latin typeface="Open Sans"/>
                        <a:ea typeface="Open Sans"/>
                        <a:cs typeface="Open Sans"/>
                        <a:sym typeface="Open Sans"/>
                      </a:endParaRPr>
                    </a:p>
                  </a:txBody>
                  <a:tcPr marL="91425" marR="91425" marT="91425" marB="91425" anchor="ctr">
                    <a:lnL w="9525" cap="flat" cmpd="sng">
                      <a:solidFill>
                        <a:srgbClr val="9E9E9E">
                          <a:alpha val="0"/>
                        </a:srgbClr>
                      </a:solidFill>
                      <a:prstDash val="dash"/>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chemeClr val="dk1"/>
                          </a:solidFill>
                          <a:latin typeface="Open Sans"/>
                          <a:ea typeface="Open Sans"/>
                          <a:cs typeface="Open Sans"/>
                          <a:sym typeface="Open Sans"/>
                        </a:rPr>
                        <a:t>Loose</a:t>
                      </a:r>
                      <a:endParaRPr>
                        <a:solidFill>
                          <a:schemeClr val="dk1"/>
                        </a:solidFill>
                        <a:latin typeface="Open Sans"/>
                        <a:ea typeface="Open Sans"/>
                        <a:cs typeface="Open Sans"/>
                        <a:sym typeface="Open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570" name="Shape 570"/>
          <p:cNvPicPr preferRelativeResize="0"/>
          <p:nvPr/>
        </p:nvPicPr>
        <p:blipFill rotWithShape="1">
          <a:blip r:embed="rId3">
            <a:alphaModFix/>
          </a:blip>
          <a:srcRect b="22738"/>
          <a:stretch/>
        </p:blipFill>
        <p:spPr>
          <a:xfrm>
            <a:off x="1257775" y="1561600"/>
            <a:ext cx="4777726" cy="3314774"/>
          </a:xfrm>
          <a:prstGeom prst="rect">
            <a:avLst/>
          </a:prstGeom>
          <a:noFill/>
          <a:ln>
            <a:noFill/>
          </a:ln>
        </p:spPr>
      </p:pic>
      <p:pic>
        <p:nvPicPr>
          <p:cNvPr id="571" name="Shape 571"/>
          <p:cNvPicPr preferRelativeResize="0"/>
          <p:nvPr/>
        </p:nvPicPr>
        <p:blipFill rotWithShape="1">
          <a:blip r:embed="rId3">
            <a:alphaModFix/>
          </a:blip>
          <a:srcRect t="82447" r="19935"/>
          <a:stretch/>
        </p:blipFill>
        <p:spPr>
          <a:xfrm>
            <a:off x="138275" y="1660525"/>
            <a:ext cx="2385098" cy="469574"/>
          </a:xfrm>
          <a:prstGeom prst="rect">
            <a:avLst/>
          </a:prstGeom>
          <a:noFill/>
          <a:ln>
            <a:noFill/>
          </a:ln>
        </p:spPr>
      </p:pic>
      <p:sp>
        <p:nvSpPr>
          <p:cNvPr id="572" name="Shape 5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Database Tuning</a:t>
            </a:r>
            <a:endParaRPr/>
          </a:p>
        </p:txBody>
      </p:sp>
      <p:sp>
        <p:nvSpPr>
          <p:cNvPr id="84" name="Shape 84"/>
          <p:cNvSpPr txBox="1">
            <a:spLocks noGrp="1"/>
          </p:cNvSpPr>
          <p:nvPr>
            <p:ph type="body" idx="1"/>
          </p:nvPr>
        </p:nvSpPr>
        <p:spPr>
          <a:xfrm>
            <a:off x="311700" y="1152475"/>
            <a:ext cx="8520600" cy="39042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Finding the right configurations is hard.</a:t>
            </a: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r>
              <a:rPr lang="en-GB" sz="1400">
                <a:solidFill>
                  <a:schemeClr val="dk1"/>
                </a:solidFill>
                <a:latin typeface="Open Sans"/>
                <a:ea typeface="Open Sans"/>
                <a:cs typeface="Open Sans"/>
                <a:sym typeface="Open Sans"/>
              </a:rPr>
              <a:t>.</a:t>
            </a: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a:p>
            <a:pPr marL="457200" lvl="0" indent="-317500" rtl="0">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Modular machine learning pipeline of supervised and unsupervised techniques.</a:t>
            </a:r>
            <a:endParaRPr sz="1400">
              <a:solidFill>
                <a:schemeClr val="dk1"/>
              </a:solidFill>
              <a:latin typeface="Open Sans"/>
              <a:ea typeface="Open Sans"/>
              <a:cs typeface="Open Sans"/>
              <a:sym typeface="Open Sans"/>
            </a:endParaRPr>
          </a:p>
          <a:p>
            <a:pPr marL="457200" lvl="0" indent="-317500" rtl="0">
              <a:lnSpc>
                <a:spcPct val="100000"/>
              </a:lnSpc>
              <a:spcBef>
                <a:spcPts val="0"/>
              </a:spcBef>
              <a:spcAft>
                <a:spcPts val="0"/>
              </a:spcAft>
              <a:buClr>
                <a:schemeClr val="dk1"/>
              </a:buClr>
              <a:buSzPts val="1400"/>
              <a:buFont typeface="Open Sans"/>
              <a:buChar char="●"/>
            </a:pPr>
            <a:r>
              <a:rPr lang="en-GB" sz="1400">
                <a:solidFill>
                  <a:schemeClr val="dk1"/>
                </a:solidFill>
                <a:latin typeface="Open Sans"/>
                <a:ea typeface="Open Sans"/>
                <a:cs typeface="Open Sans"/>
                <a:sym typeface="Open Sans"/>
              </a:rPr>
              <a:t>Quickly finds out optimal configurations with performance comparable to DBA configured systems.</a:t>
            </a:r>
            <a:endParaRPr sz="1400">
              <a:solidFill>
                <a:schemeClr val="dk1"/>
              </a:solidFill>
              <a:latin typeface="Open Sans"/>
              <a:ea typeface="Open Sans"/>
              <a:cs typeface="Open Sans"/>
              <a:sym typeface="Open Sans"/>
            </a:endParaRPr>
          </a:p>
          <a:p>
            <a:pPr marL="0" lvl="0" indent="0" rtl="0">
              <a:lnSpc>
                <a:spcPct val="100000"/>
              </a:lnSpc>
              <a:spcBef>
                <a:spcPts val="0"/>
              </a:spcBef>
              <a:spcAft>
                <a:spcPts val="0"/>
              </a:spcAft>
              <a:buNone/>
            </a:pPr>
            <a:endParaRPr sz="1400">
              <a:solidFill>
                <a:schemeClr val="dk1"/>
              </a:solidFill>
              <a:latin typeface="Open Sans"/>
              <a:ea typeface="Open Sans"/>
              <a:cs typeface="Open Sans"/>
              <a:sym typeface="Open Sans"/>
            </a:endParaRPr>
          </a:p>
        </p:txBody>
      </p:sp>
      <p:sp>
        <p:nvSpPr>
          <p:cNvPr id="85" name="Shape 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a:t>
            </a:fld>
            <a:endParaRPr/>
          </a:p>
        </p:txBody>
      </p:sp>
      <p:pic>
        <p:nvPicPr>
          <p:cNvPr id="86" name="Shape 86"/>
          <p:cNvPicPr preferRelativeResize="0"/>
          <p:nvPr/>
        </p:nvPicPr>
        <p:blipFill>
          <a:blip r:embed="rId3">
            <a:alphaModFix/>
          </a:blip>
          <a:stretch>
            <a:fillRect/>
          </a:stretch>
        </p:blipFill>
        <p:spPr>
          <a:xfrm>
            <a:off x="5994175" y="2254661"/>
            <a:ext cx="1057490" cy="880425"/>
          </a:xfrm>
          <a:prstGeom prst="rect">
            <a:avLst/>
          </a:prstGeom>
          <a:noFill/>
          <a:ln>
            <a:noFill/>
          </a:ln>
        </p:spPr>
      </p:pic>
      <p:sp>
        <p:nvSpPr>
          <p:cNvPr id="87" name="Shape 87"/>
          <p:cNvSpPr txBox="1"/>
          <p:nvPr/>
        </p:nvSpPr>
        <p:spPr>
          <a:xfrm>
            <a:off x="5859250" y="1913175"/>
            <a:ext cx="1626000" cy="490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a:latin typeface="Open Sans"/>
                <a:ea typeface="Open Sans"/>
                <a:cs typeface="Open Sans"/>
                <a:sym typeface="Open Sans"/>
              </a:rPr>
              <a:t>OTTERTUNE</a:t>
            </a:r>
            <a:endParaRPr>
              <a:latin typeface="Open Sans"/>
              <a:ea typeface="Open Sans"/>
              <a:cs typeface="Open Sans"/>
              <a:sym typeface="Open Sans"/>
            </a:endParaRPr>
          </a:p>
        </p:txBody>
      </p:sp>
      <p:pic>
        <p:nvPicPr>
          <p:cNvPr id="88" name="Shape 88"/>
          <p:cNvPicPr preferRelativeResize="0"/>
          <p:nvPr/>
        </p:nvPicPr>
        <p:blipFill>
          <a:blip r:embed="rId4">
            <a:alphaModFix/>
          </a:blip>
          <a:stretch>
            <a:fillRect/>
          </a:stretch>
        </p:blipFill>
        <p:spPr>
          <a:xfrm>
            <a:off x="981700" y="1751150"/>
            <a:ext cx="3415300" cy="16411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Limitations</a:t>
            </a:r>
            <a:endParaRPr>
              <a:latin typeface="Open Sans"/>
              <a:ea typeface="Open Sans"/>
              <a:cs typeface="Open Sans"/>
              <a:sym typeface="Open Sans"/>
            </a:endParaRPr>
          </a:p>
        </p:txBody>
      </p:sp>
      <p:sp>
        <p:nvSpPr>
          <p:cNvPr id="578" name="Shape 578"/>
          <p:cNvSpPr/>
          <p:nvPr/>
        </p:nvSpPr>
        <p:spPr>
          <a:xfrm>
            <a:off x="311700" y="83402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Can only work for repeating jobs (40%)</a:t>
            </a:r>
            <a:endParaRPr sz="1800">
              <a:latin typeface="Open Sans"/>
              <a:ea typeface="Open Sans"/>
              <a:cs typeface="Open Sans"/>
              <a:sym typeface="Open Sans"/>
            </a:endParaRPr>
          </a:p>
        </p:txBody>
      </p:sp>
      <p:sp>
        <p:nvSpPr>
          <p:cNvPr id="579" name="Shape 579"/>
          <p:cNvSpPr/>
          <p:nvPr/>
        </p:nvSpPr>
        <p:spPr>
          <a:xfrm>
            <a:off x="311700" y="1608600"/>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E47911"/>
              </a:buClr>
              <a:buSzPts val="1800"/>
              <a:buFont typeface="Open Sans"/>
              <a:buChar char="●"/>
            </a:pPr>
            <a:r>
              <a:rPr lang="en-GB" sz="1800">
                <a:latin typeface="Open Sans"/>
                <a:ea typeface="Open Sans"/>
                <a:cs typeface="Open Sans"/>
                <a:sym typeface="Open Sans"/>
              </a:rPr>
              <a:t>Fixed Representative workload </a:t>
            </a:r>
            <a:endParaRPr sz="1800">
              <a:latin typeface="Open Sans"/>
              <a:ea typeface="Open Sans"/>
              <a:cs typeface="Open Sans"/>
              <a:sym typeface="Open Sans"/>
            </a:endParaRPr>
          </a:p>
          <a:p>
            <a:pPr marL="0" marR="0" lvl="0" indent="0" algn="l" rtl="0">
              <a:lnSpc>
                <a:spcPct val="100000"/>
              </a:lnSpc>
              <a:spcBef>
                <a:spcPts val="0"/>
              </a:spcBef>
              <a:spcAft>
                <a:spcPts val="0"/>
              </a:spcAft>
              <a:buNone/>
            </a:pPr>
            <a:r>
              <a:rPr lang="en-GB" sz="1800">
                <a:latin typeface="Open Sans"/>
                <a:ea typeface="Open Sans"/>
                <a:cs typeface="Open Sans"/>
                <a:sym typeface="Open Sans"/>
              </a:rPr>
              <a:t>        ➔ Low elasticity</a:t>
            </a:r>
            <a:endParaRPr sz="1800">
              <a:latin typeface="Open Sans"/>
              <a:ea typeface="Open Sans"/>
              <a:cs typeface="Open Sans"/>
              <a:sym typeface="Open Sans"/>
            </a:endParaRPr>
          </a:p>
        </p:txBody>
      </p:sp>
      <p:sp>
        <p:nvSpPr>
          <p:cNvPr id="580" name="Shape 580"/>
          <p:cNvSpPr/>
          <p:nvPr/>
        </p:nvSpPr>
        <p:spPr>
          <a:xfrm>
            <a:off x="311700" y="403617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Lack of precision:</a:t>
            </a:r>
            <a:endParaRPr sz="1800">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Configuration representation is normalized, fast CPU instead of 2.7GHz CPU</a:t>
            </a:r>
            <a:endParaRPr>
              <a:latin typeface="Open Sans"/>
              <a:ea typeface="Open Sans"/>
              <a:cs typeface="Open Sans"/>
              <a:sym typeface="Open Sans"/>
            </a:endParaRPr>
          </a:p>
        </p:txBody>
      </p:sp>
      <p:pic>
        <p:nvPicPr>
          <p:cNvPr id="581" name="Shape 581"/>
          <p:cNvPicPr preferRelativeResize="0"/>
          <p:nvPr/>
        </p:nvPicPr>
        <p:blipFill>
          <a:blip r:embed="rId3">
            <a:alphaModFix/>
          </a:blip>
          <a:stretch>
            <a:fillRect/>
          </a:stretch>
        </p:blipFill>
        <p:spPr>
          <a:xfrm>
            <a:off x="4644172" y="1540875"/>
            <a:ext cx="3734551" cy="2729100"/>
          </a:xfrm>
          <a:prstGeom prst="rect">
            <a:avLst/>
          </a:prstGeom>
          <a:noFill/>
          <a:ln>
            <a:noFill/>
          </a:ln>
        </p:spPr>
      </p:pic>
      <p:sp>
        <p:nvSpPr>
          <p:cNvPr id="582" name="Shape 5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40</a:t>
            </a:fld>
            <a:endParaRPr/>
          </a:p>
        </p:txBody>
      </p:sp>
      <p:sp>
        <p:nvSpPr>
          <p:cNvPr id="583" name="Shape 583"/>
          <p:cNvSpPr/>
          <p:nvPr/>
        </p:nvSpPr>
        <p:spPr>
          <a:xfrm>
            <a:off x="311700" y="2435100"/>
            <a:ext cx="42150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Introducing many hyperparameters</a:t>
            </a:r>
            <a:endParaRPr>
              <a:latin typeface="Open Sans"/>
              <a:ea typeface="Open Sans"/>
              <a:cs typeface="Open Sans"/>
              <a:sym typeface="Open Sans"/>
            </a:endParaRPr>
          </a:p>
        </p:txBody>
      </p:sp>
      <p:sp>
        <p:nvSpPr>
          <p:cNvPr id="584" name="Shape 584"/>
          <p:cNvSpPr/>
          <p:nvPr/>
        </p:nvSpPr>
        <p:spPr>
          <a:xfrm>
            <a:off x="311700" y="3209675"/>
            <a:ext cx="4215000" cy="826500"/>
          </a:xfrm>
          <a:prstGeom prst="roundRect">
            <a:avLst>
              <a:gd name="adj" fmla="val 16667"/>
            </a:avLst>
          </a:prstGeom>
          <a:noFill/>
          <a:ln>
            <a:noFill/>
          </a:ln>
        </p:spPr>
        <p:txBody>
          <a:bodyPr spcFirstLastPara="1" wrap="square" lIns="91425" tIns="91425" rIns="91425" bIns="91425" anchor="ctr" anchorCtr="0">
            <a:noAutofit/>
          </a:bodyPr>
          <a:lstStyle/>
          <a:p>
            <a:pPr marL="457200" lvl="0" indent="-342900" rtl="0">
              <a:spcBef>
                <a:spcPts val="0"/>
              </a:spcBef>
              <a:spcAft>
                <a:spcPts val="0"/>
              </a:spcAft>
              <a:buClr>
                <a:srgbClr val="E47911"/>
              </a:buClr>
              <a:buSzPts val="1800"/>
              <a:buFont typeface="Open Sans"/>
              <a:buChar char="●"/>
            </a:pPr>
            <a:r>
              <a:rPr lang="en-GB" sz="1800">
                <a:latin typeface="Open Sans"/>
                <a:ea typeface="Open Sans"/>
                <a:cs typeface="Open Sans"/>
                <a:sym typeface="Open Sans"/>
              </a:rPr>
              <a:t>No performance guarantee</a:t>
            </a: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1000"/>
                                        <p:tgtEl>
                                          <p:spTgt spid="579"/>
                                        </p:tgtEl>
                                      </p:cBhvr>
                                    </p:animEffect>
                                  </p:childTnLst>
                                </p:cTn>
                              </p:par>
                              <p:par>
                                <p:cTn id="8" presetID="10" presetClass="entr" presetSubtype="0"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Effect transition="in" filter="fade">
                                      <p:cBhvr>
                                        <p:cTn id="10" dur="1000"/>
                                        <p:tgtEl>
                                          <p:spTgt spid="5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10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4"/>
                                        </p:tgtEl>
                                        <p:attrNameLst>
                                          <p:attrName>style.visibility</p:attrName>
                                        </p:attrNameLst>
                                      </p:cBhvr>
                                      <p:to>
                                        <p:strVal val="visible"/>
                                      </p:to>
                                    </p:set>
                                    <p:animEffect transition="in" filter="fade">
                                      <p:cBhvr>
                                        <p:cTn id="20" dur="1000"/>
                                        <p:tgtEl>
                                          <p:spTgt spid="5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0"/>
                                        </p:tgtEl>
                                        <p:attrNameLst>
                                          <p:attrName>style.visibility</p:attrName>
                                        </p:attrNameLst>
                                      </p:cBhvr>
                                      <p:to>
                                        <p:strVal val="visible"/>
                                      </p:to>
                                    </p:set>
                                    <p:animEffect transition="in" filter="fade">
                                      <p:cBhvr>
                                        <p:cTn id="25"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Open Sans"/>
                <a:ea typeface="Open Sans"/>
                <a:cs typeface="Open Sans"/>
                <a:sym typeface="Open Sans"/>
              </a:rPr>
              <a:t>Key-Takeaways</a:t>
            </a:r>
            <a:endParaRPr>
              <a:latin typeface="Open Sans"/>
              <a:ea typeface="Open Sans"/>
              <a:cs typeface="Open Sans"/>
              <a:sym typeface="Open Sans"/>
            </a:endParaRPr>
          </a:p>
        </p:txBody>
      </p:sp>
      <p:sp>
        <p:nvSpPr>
          <p:cNvPr id="590" name="Shape 590"/>
          <p:cNvSpPr/>
          <p:nvPr/>
        </p:nvSpPr>
        <p:spPr>
          <a:xfrm>
            <a:off x="311700" y="1027913"/>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E47911"/>
              </a:buClr>
              <a:buSzPts val="1800"/>
              <a:buFont typeface="Open Sans"/>
              <a:buChar char="●"/>
            </a:pPr>
            <a:r>
              <a:rPr lang="en-GB" sz="1800">
                <a:latin typeface="Open Sans"/>
                <a:ea typeface="Open Sans"/>
                <a:cs typeface="Open Sans"/>
                <a:sym typeface="Open Sans"/>
              </a:rPr>
              <a:t>Simultaneously achieving high accuracy, low overhead and adaptivity is hard, we can make a trade-off between these properties</a:t>
            </a:r>
            <a:endParaRPr sz="1800">
              <a:latin typeface="Open Sans"/>
              <a:ea typeface="Open Sans"/>
              <a:cs typeface="Open Sans"/>
              <a:sym typeface="Open Sans"/>
            </a:endParaRPr>
          </a:p>
        </p:txBody>
      </p:sp>
      <p:sp>
        <p:nvSpPr>
          <p:cNvPr id="591" name="Shape 591"/>
          <p:cNvSpPr/>
          <p:nvPr/>
        </p:nvSpPr>
        <p:spPr>
          <a:xfrm>
            <a:off x="311700" y="1691325"/>
            <a:ext cx="8285700" cy="8265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E47911"/>
              </a:buClr>
              <a:buSzPts val="1800"/>
              <a:buFont typeface="Arial"/>
              <a:buChar char="●"/>
            </a:pPr>
            <a:r>
              <a:rPr lang="en-GB" sz="1800">
                <a:latin typeface="Open Sans"/>
                <a:ea typeface="Open Sans"/>
                <a:cs typeface="Open Sans"/>
                <a:sym typeface="Open Sans"/>
              </a:rPr>
              <a:t>Best cloud configuration is defined by both time and cost of money</a:t>
            </a:r>
            <a:endParaRPr sz="1800">
              <a:latin typeface="Open Sans"/>
              <a:ea typeface="Open Sans"/>
              <a:cs typeface="Open Sans"/>
              <a:sym typeface="Open Sans"/>
            </a:endParaRPr>
          </a:p>
        </p:txBody>
      </p:sp>
      <p:sp>
        <p:nvSpPr>
          <p:cNvPr id="592" name="Shape 592"/>
          <p:cNvSpPr/>
          <p:nvPr/>
        </p:nvSpPr>
        <p:spPr>
          <a:xfrm>
            <a:off x="311700" y="2256350"/>
            <a:ext cx="8353200" cy="826500"/>
          </a:xfrm>
          <a:prstGeom prst="roundRect">
            <a:avLst>
              <a:gd name="adj" fmla="val 16667"/>
            </a:avLst>
          </a:prstGeom>
          <a:noFill/>
          <a:ln>
            <a:noFill/>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E47911"/>
              </a:buClr>
              <a:buSzPts val="1800"/>
              <a:buFont typeface="Arial"/>
              <a:buChar char="●"/>
            </a:pPr>
            <a:r>
              <a:rPr lang="en-GB" sz="1800">
                <a:latin typeface="Open Sans"/>
                <a:ea typeface="Open Sans"/>
                <a:cs typeface="Open Sans"/>
                <a:sym typeface="Open Sans"/>
              </a:rPr>
              <a:t>Optimal cloud configuration is the right one, not the most powerful one</a:t>
            </a:r>
            <a:endParaRPr sz="1800">
              <a:latin typeface="Open Sans"/>
              <a:ea typeface="Open Sans"/>
              <a:cs typeface="Open Sans"/>
              <a:sym typeface="Open Sans"/>
            </a:endParaRPr>
          </a:p>
        </p:txBody>
      </p:sp>
      <p:sp>
        <p:nvSpPr>
          <p:cNvPr id="593" name="Shape 5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1000"/>
                                        <p:tgtEl>
                                          <p:spTgt spid="5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2"/>
                                        </p:tgtEl>
                                        <p:attrNameLst>
                                          <p:attrName>style.visibility</p:attrName>
                                        </p:attrNameLst>
                                      </p:cBhvr>
                                      <p:to>
                                        <p:strVal val="visible"/>
                                      </p:to>
                                    </p:set>
                                    <p:animEffect transition="in" filter="fade">
                                      <p:cBhvr>
                                        <p:cTn id="12" dur="1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2952175" y="2152975"/>
            <a:ext cx="2328600" cy="644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latin typeface="Open Sans"/>
                <a:ea typeface="Open Sans"/>
                <a:cs typeface="Open Sans"/>
                <a:sym typeface="Open Sans"/>
              </a:rPr>
              <a:t>Discussions</a:t>
            </a:r>
            <a:endParaRPr>
              <a:latin typeface="Open Sans"/>
              <a:ea typeface="Open Sans"/>
              <a:cs typeface="Open Sans"/>
              <a:sym typeface="Open Sans"/>
            </a:endParaRPr>
          </a:p>
        </p:txBody>
      </p:sp>
      <p:sp>
        <p:nvSpPr>
          <p:cNvPr id="599" name="Shape 5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OtterTune</a:t>
            </a:r>
            <a:r>
              <a:rPr lang="en-GB" sz="1800">
                <a:solidFill>
                  <a:schemeClr val="dk2"/>
                </a:solidFill>
              </a:rPr>
              <a:t> </a:t>
            </a:r>
            <a:endParaRPr/>
          </a:p>
        </p:txBody>
      </p:sp>
      <p:sp>
        <p:nvSpPr>
          <p:cNvPr id="605" name="Shape 6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solidFill>
                  <a:schemeClr val="dk1"/>
                </a:solidFill>
                <a:latin typeface="Open Sans"/>
                <a:ea typeface="Open Sans"/>
                <a:cs typeface="Open Sans"/>
                <a:sym typeface="Open Sans"/>
              </a:rPr>
              <a:t>Some issues we observed:</a:t>
            </a:r>
            <a:endParaRPr>
              <a:solidFill>
                <a:schemeClr val="dk1"/>
              </a:solidFill>
              <a:latin typeface="Open Sans"/>
              <a:ea typeface="Open Sans"/>
              <a:cs typeface="Open Sans"/>
              <a:sym typeface="Open Sans"/>
            </a:endParaRPr>
          </a:p>
          <a:p>
            <a:pPr marL="457200" lvl="0" indent="-317500" rtl="0">
              <a:spcBef>
                <a:spcPts val="1600"/>
              </a:spcBef>
              <a:spcAft>
                <a:spcPts val="0"/>
              </a:spcAft>
              <a:buClr>
                <a:schemeClr val="dk1"/>
              </a:buClr>
              <a:buSzPts val="1400"/>
              <a:buFont typeface="Open Sans"/>
              <a:buAutoNum type="arabicPeriod"/>
            </a:pPr>
            <a:r>
              <a:rPr lang="en-GB">
                <a:solidFill>
                  <a:schemeClr val="dk1"/>
                </a:solidFill>
                <a:latin typeface="Open Sans"/>
                <a:ea typeface="Open Sans"/>
                <a:cs typeface="Open Sans"/>
                <a:sym typeface="Open Sans"/>
              </a:rPr>
              <a:t>Restart problem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AutoNum type="arabicPeriod"/>
            </a:pPr>
            <a:r>
              <a:rPr lang="en-GB">
                <a:solidFill>
                  <a:schemeClr val="dk1"/>
                </a:solidFill>
                <a:latin typeface="Open Sans"/>
                <a:ea typeface="Open Sans"/>
                <a:cs typeface="Open Sans"/>
                <a:sym typeface="Open Sans"/>
              </a:rPr>
              <a:t>Privileges</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AutoNum type="arabicPeriod"/>
            </a:pPr>
            <a:r>
              <a:rPr lang="en-GB">
                <a:solidFill>
                  <a:schemeClr val="dk1"/>
                </a:solidFill>
                <a:latin typeface="Open Sans"/>
                <a:ea typeface="Open Sans"/>
                <a:cs typeface="Open Sans"/>
                <a:sym typeface="Open Sans"/>
              </a:rPr>
              <a:t>More Online </a:t>
            </a:r>
            <a:endParaRPr>
              <a:solidFill>
                <a:schemeClr val="dk1"/>
              </a:solidFill>
              <a:latin typeface="Open Sans"/>
              <a:ea typeface="Open Sans"/>
              <a:cs typeface="Open Sans"/>
              <a:sym typeface="Open Sans"/>
            </a:endParaRPr>
          </a:p>
          <a:p>
            <a:pPr marL="457200" lvl="0" indent="-317500" rtl="0">
              <a:spcBef>
                <a:spcPts val="0"/>
              </a:spcBef>
              <a:spcAft>
                <a:spcPts val="0"/>
              </a:spcAft>
              <a:buClr>
                <a:schemeClr val="dk1"/>
              </a:buClr>
              <a:buSzPts val="1400"/>
              <a:buFont typeface="Open Sans"/>
              <a:buAutoNum type="arabicPeriod"/>
            </a:pPr>
            <a:r>
              <a:rPr lang="en-GB">
                <a:solidFill>
                  <a:schemeClr val="dk1"/>
                </a:solidFill>
                <a:latin typeface="Open Sans"/>
                <a:ea typeface="Open Sans"/>
                <a:cs typeface="Open Sans"/>
                <a:sym typeface="Open Sans"/>
              </a:rPr>
              <a:t>Further reduce latency</a:t>
            </a:r>
            <a:endParaRPr>
              <a:solidFill>
                <a:schemeClr val="dk1"/>
              </a:solidFill>
              <a:latin typeface="Open Sans"/>
              <a:ea typeface="Open Sans"/>
              <a:cs typeface="Open Sans"/>
              <a:sym typeface="Open Sans"/>
            </a:endParaRPr>
          </a:p>
          <a:p>
            <a:pPr marL="0" lvl="0" indent="0" rtl="0">
              <a:spcBef>
                <a:spcPts val="1600"/>
              </a:spcBef>
              <a:spcAft>
                <a:spcPts val="0"/>
              </a:spcAft>
              <a:buNone/>
            </a:pPr>
            <a:r>
              <a:rPr lang="en-GB">
                <a:solidFill>
                  <a:srgbClr val="000000"/>
                </a:solidFill>
                <a:latin typeface="Open Sans"/>
                <a:ea typeface="Open Sans"/>
                <a:cs typeface="Open Sans"/>
                <a:sym typeface="Open Sans"/>
              </a:rPr>
              <a:t>Should machine learning based tuning components reside inside (unlike OtterTune which sits outside) Database Management Systems? </a:t>
            </a:r>
            <a:endParaRPr>
              <a:solidFill>
                <a:srgbClr val="000000"/>
              </a:solidFill>
              <a:latin typeface="Open Sans"/>
              <a:ea typeface="Open Sans"/>
              <a:cs typeface="Open Sans"/>
              <a:sym typeface="Open Sans"/>
            </a:endParaRPr>
          </a:p>
          <a:p>
            <a:pPr marL="0" lvl="0" indent="0" rtl="0">
              <a:spcBef>
                <a:spcPts val="1600"/>
              </a:spcBef>
              <a:spcAft>
                <a:spcPts val="0"/>
              </a:spcAft>
              <a:buNone/>
            </a:pPr>
            <a:r>
              <a:rPr lang="en-GB" sz="2400">
                <a:solidFill>
                  <a:srgbClr val="000000"/>
                </a:solidFill>
                <a:latin typeface="Open Sans"/>
                <a:ea typeface="Open Sans"/>
                <a:cs typeface="Open Sans"/>
                <a:sym typeface="Open Sans"/>
              </a:rPr>
              <a:t>Pros / Cons</a:t>
            </a:r>
            <a:endParaRPr sz="2400">
              <a:solidFill>
                <a:srgbClr val="000000"/>
              </a:solidFill>
              <a:latin typeface="Open Sans"/>
              <a:ea typeface="Open Sans"/>
              <a:cs typeface="Open Sans"/>
              <a:sym typeface="Open Sans"/>
            </a:endParaRPr>
          </a:p>
          <a:p>
            <a:pPr marL="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457200" lvl="0" indent="0" rtl="0">
              <a:spcBef>
                <a:spcPts val="1600"/>
              </a:spcBef>
              <a:spcAft>
                <a:spcPts val="1600"/>
              </a:spcAft>
              <a:buNone/>
            </a:pPr>
            <a:r>
              <a:rPr lang="en-GB" sz="2400"/>
              <a:t>	</a:t>
            </a:r>
            <a:endParaRPr sz="2400"/>
          </a:p>
        </p:txBody>
      </p:sp>
      <p:sp>
        <p:nvSpPr>
          <p:cNvPr id="606" name="Shape 6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43</a:t>
            </a:fld>
            <a:endParaRPr/>
          </a:p>
        </p:txBody>
      </p:sp>
      <p:pic>
        <p:nvPicPr>
          <p:cNvPr id="607" name="Shape 607"/>
          <p:cNvPicPr preferRelativeResize="0"/>
          <p:nvPr/>
        </p:nvPicPr>
        <p:blipFill>
          <a:blip r:embed="rId3">
            <a:alphaModFix/>
          </a:blip>
          <a:stretch>
            <a:fillRect/>
          </a:stretch>
        </p:blipFill>
        <p:spPr>
          <a:xfrm>
            <a:off x="3933552" y="1271200"/>
            <a:ext cx="4538900" cy="1714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OtterTune</a:t>
            </a:r>
            <a:r>
              <a:rPr lang="en-GB" sz="1800">
                <a:solidFill>
                  <a:schemeClr val="dk2"/>
                </a:solidFill>
              </a:rPr>
              <a:t> </a:t>
            </a:r>
            <a:endParaRPr/>
          </a:p>
        </p:txBody>
      </p:sp>
      <p:sp>
        <p:nvSpPr>
          <p:cNvPr id="613" name="Shape 6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solidFill>
                  <a:srgbClr val="000000"/>
                </a:solidFill>
                <a:latin typeface="Open Sans"/>
                <a:ea typeface="Open Sans"/>
                <a:cs typeface="Open Sans"/>
                <a:sym typeface="Open Sans"/>
              </a:rPr>
              <a:t>2.    OtterTune doesn’t support multi-objective optimizations. E.g.,  Latency vs Recovery. If the target is latency, it’s possible that configurations suggested by OtterTune are terrible from recovery point of view. 	</a:t>
            </a:r>
            <a:endParaRPr>
              <a:solidFill>
                <a:srgbClr val="000000"/>
              </a:solidFill>
              <a:latin typeface="Open Sans"/>
              <a:ea typeface="Open Sans"/>
              <a:cs typeface="Open Sans"/>
              <a:sym typeface="Open Sans"/>
            </a:endParaRPr>
          </a:p>
          <a:p>
            <a:pPr marL="0" lvl="0" indent="0">
              <a:spcBef>
                <a:spcPts val="1600"/>
              </a:spcBef>
              <a:spcAft>
                <a:spcPts val="0"/>
              </a:spcAft>
              <a:buNone/>
            </a:pPr>
            <a:r>
              <a:rPr lang="en-GB">
                <a:solidFill>
                  <a:srgbClr val="000000"/>
                </a:solidFill>
                <a:latin typeface="Open Sans"/>
                <a:ea typeface="Open Sans"/>
                <a:cs typeface="Open Sans"/>
                <a:sym typeface="Open Sans"/>
              </a:rPr>
              <a:t>Similarly, what additional features/aspects can be added to the system to improve it further?</a:t>
            </a:r>
            <a:endParaRPr>
              <a:solidFill>
                <a:srgbClr val="000000"/>
              </a:solidFill>
              <a:latin typeface="Open Sans"/>
              <a:ea typeface="Open Sans"/>
              <a:cs typeface="Open Sans"/>
              <a:sym typeface="Open Sans"/>
            </a:endParaRPr>
          </a:p>
          <a:p>
            <a:pPr marL="0" lvl="0" indent="0" rtl="0">
              <a:spcBef>
                <a:spcPts val="1600"/>
              </a:spcBef>
              <a:spcAft>
                <a:spcPts val="0"/>
              </a:spcAft>
              <a:buNone/>
            </a:pPr>
            <a:endParaRPr>
              <a:solidFill>
                <a:srgbClr val="000000"/>
              </a:solidFill>
              <a:latin typeface="Open Sans"/>
              <a:ea typeface="Open Sans"/>
              <a:cs typeface="Open Sans"/>
              <a:sym typeface="Open Sans"/>
            </a:endParaRPr>
          </a:p>
          <a:p>
            <a:pPr marL="0" lvl="0" indent="0" rtl="0">
              <a:spcBef>
                <a:spcPts val="1600"/>
              </a:spcBef>
              <a:spcAft>
                <a:spcPts val="0"/>
              </a:spcAft>
              <a:buNone/>
            </a:pPr>
            <a:endParaRPr sz="2400">
              <a:solidFill>
                <a:srgbClr val="000000"/>
              </a:solidFill>
              <a:latin typeface="Open Sans"/>
              <a:ea typeface="Open Sans"/>
              <a:cs typeface="Open Sans"/>
              <a:sym typeface="Open Sans"/>
            </a:endParaRPr>
          </a:p>
          <a:p>
            <a:pPr marL="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457200" lvl="0" indent="0" rtl="0">
              <a:spcBef>
                <a:spcPts val="1600"/>
              </a:spcBef>
              <a:spcAft>
                <a:spcPts val="1600"/>
              </a:spcAft>
              <a:buNone/>
            </a:pPr>
            <a:r>
              <a:rPr lang="en-GB" sz="2400"/>
              <a:t>	</a:t>
            </a:r>
            <a:endParaRPr sz="2400"/>
          </a:p>
        </p:txBody>
      </p:sp>
      <p:sp>
        <p:nvSpPr>
          <p:cNvPr id="614" name="Shape 6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OtterTune</a:t>
            </a:r>
            <a:r>
              <a:rPr lang="en-GB" sz="1800">
                <a:solidFill>
                  <a:schemeClr val="dk2"/>
                </a:solidFill>
              </a:rPr>
              <a:t> </a:t>
            </a:r>
            <a:endParaRPr/>
          </a:p>
        </p:txBody>
      </p:sp>
      <p:sp>
        <p:nvSpPr>
          <p:cNvPr id="620" name="Shape 6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solidFill>
                  <a:srgbClr val="000000"/>
                </a:solidFill>
                <a:latin typeface="Open Sans"/>
                <a:ea typeface="Open Sans"/>
                <a:cs typeface="Open Sans"/>
                <a:sym typeface="Open Sans"/>
              </a:rPr>
              <a:t>3.  Are models used with OtterTune interpretable? Can there be more interpretable models? Can there be a mixed (DBA + ML) approach?</a:t>
            </a:r>
            <a:endParaRPr>
              <a:solidFill>
                <a:srgbClr val="000000"/>
              </a:solidFill>
              <a:latin typeface="Open Sans"/>
              <a:ea typeface="Open Sans"/>
              <a:cs typeface="Open Sans"/>
              <a:sym typeface="Open Sans"/>
            </a:endParaRPr>
          </a:p>
          <a:p>
            <a:pPr marL="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914400" lvl="0" indent="0" rtl="0">
              <a:spcBef>
                <a:spcPts val="1600"/>
              </a:spcBef>
              <a:spcAft>
                <a:spcPts val="0"/>
              </a:spcAft>
              <a:buNone/>
            </a:pPr>
            <a:endParaRPr sz="2400">
              <a:solidFill>
                <a:srgbClr val="000000"/>
              </a:solidFill>
              <a:latin typeface="Open Sans"/>
              <a:ea typeface="Open Sans"/>
              <a:cs typeface="Open Sans"/>
              <a:sym typeface="Open Sans"/>
            </a:endParaRPr>
          </a:p>
          <a:p>
            <a:pPr marL="457200" lvl="0" indent="0" rtl="0">
              <a:spcBef>
                <a:spcPts val="1600"/>
              </a:spcBef>
              <a:spcAft>
                <a:spcPts val="1600"/>
              </a:spcAft>
              <a:buNone/>
            </a:pPr>
            <a:r>
              <a:rPr lang="en-GB" sz="2400"/>
              <a:t>	</a:t>
            </a:r>
            <a:endParaRPr sz="2400"/>
          </a:p>
        </p:txBody>
      </p:sp>
      <p:sp>
        <p:nvSpPr>
          <p:cNvPr id="621" name="Shape 6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Discussion: CherryPick</a:t>
            </a:r>
            <a:r>
              <a:rPr lang="en-GB" sz="1800">
                <a:solidFill>
                  <a:schemeClr val="dk2"/>
                </a:solidFill>
                <a:latin typeface="Open Sans"/>
                <a:ea typeface="Open Sans"/>
                <a:cs typeface="Open Sans"/>
                <a:sym typeface="Open Sans"/>
              </a:rPr>
              <a:t> </a:t>
            </a:r>
            <a:endParaRPr>
              <a:latin typeface="Open Sans"/>
              <a:ea typeface="Open Sans"/>
              <a:cs typeface="Open Sans"/>
              <a:sym typeface="Open Sans"/>
            </a:endParaRPr>
          </a:p>
        </p:txBody>
      </p:sp>
      <p:sp>
        <p:nvSpPr>
          <p:cNvPr id="627" name="Shape 6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Open Sans"/>
              <a:buAutoNum type="arabicPeriod"/>
            </a:pPr>
            <a:r>
              <a:rPr lang="en-GB">
                <a:solidFill>
                  <a:srgbClr val="000000"/>
                </a:solidFill>
                <a:latin typeface="Open Sans"/>
                <a:ea typeface="Open Sans"/>
                <a:cs typeface="Open Sans"/>
                <a:sym typeface="Open Sans"/>
              </a:rPr>
              <a:t>In order to find optimal configurations, CherryPick introduces several hyperparameters: (select representative work, initial samples, stopping criteria (Expected improvement) and least trails). What’s your thought on this?</a:t>
            </a:r>
            <a:endParaRPr>
              <a:solidFill>
                <a:srgbClr val="000000"/>
              </a:solidFill>
              <a:latin typeface="Open Sans"/>
              <a:ea typeface="Open Sans"/>
              <a:cs typeface="Open Sans"/>
              <a:sym typeface="Open Sans"/>
            </a:endParaRPr>
          </a:p>
        </p:txBody>
      </p:sp>
      <p:sp>
        <p:nvSpPr>
          <p:cNvPr id="628" name="Shape 6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Discussion: CherryPick</a:t>
            </a:r>
            <a:r>
              <a:rPr lang="en-GB" sz="1800">
                <a:solidFill>
                  <a:schemeClr val="dk2"/>
                </a:solidFill>
                <a:latin typeface="Open Sans"/>
                <a:ea typeface="Open Sans"/>
                <a:cs typeface="Open Sans"/>
                <a:sym typeface="Open Sans"/>
              </a:rPr>
              <a:t> </a:t>
            </a:r>
            <a:endParaRPr>
              <a:latin typeface="Open Sans"/>
              <a:ea typeface="Open Sans"/>
              <a:cs typeface="Open Sans"/>
              <a:sym typeface="Open Sans"/>
            </a:endParaRPr>
          </a:p>
        </p:txBody>
      </p:sp>
      <p:sp>
        <p:nvSpPr>
          <p:cNvPr id="634" name="Shape 6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Open Sans"/>
              <a:buAutoNum type="arabicPeriod" startAt="2"/>
            </a:pPr>
            <a:r>
              <a:rPr lang="en-GB">
                <a:solidFill>
                  <a:srgbClr val="000000"/>
                </a:solidFill>
                <a:latin typeface="Open Sans"/>
                <a:ea typeface="Open Sans"/>
                <a:cs typeface="Open Sans"/>
                <a:sym typeface="Open Sans"/>
              </a:rPr>
              <a:t>In what situation, you will think CheeryPick is a better choice (compared to exhaustive search, human expertise..) for selecting cloud configuration?</a:t>
            </a:r>
            <a:endParaRPr>
              <a:solidFill>
                <a:srgbClr val="000000"/>
              </a:solidFill>
              <a:latin typeface="Open Sans"/>
              <a:ea typeface="Open Sans"/>
              <a:cs typeface="Open Sans"/>
              <a:sym typeface="Open Sans"/>
            </a:endParaRPr>
          </a:p>
        </p:txBody>
      </p:sp>
      <p:sp>
        <p:nvSpPr>
          <p:cNvPr id="635" name="Shape 6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Discussion: CherryPick</a:t>
            </a:r>
            <a:r>
              <a:rPr lang="en-GB" sz="1800">
                <a:solidFill>
                  <a:schemeClr val="dk2"/>
                </a:solidFill>
                <a:latin typeface="Open Sans"/>
                <a:ea typeface="Open Sans"/>
                <a:cs typeface="Open Sans"/>
                <a:sym typeface="Open Sans"/>
              </a:rPr>
              <a:t> </a:t>
            </a:r>
            <a:endParaRPr>
              <a:latin typeface="Open Sans"/>
              <a:ea typeface="Open Sans"/>
              <a:cs typeface="Open Sans"/>
              <a:sym typeface="Open Sans"/>
            </a:endParaRPr>
          </a:p>
        </p:txBody>
      </p:sp>
      <p:sp>
        <p:nvSpPr>
          <p:cNvPr id="641" name="Shape 6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Open Sans"/>
              <a:buAutoNum type="arabicPeriod" startAt="3"/>
            </a:pPr>
            <a:r>
              <a:rPr lang="en-GB">
                <a:solidFill>
                  <a:srgbClr val="000000"/>
                </a:solidFill>
                <a:latin typeface="Open Sans"/>
                <a:ea typeface="Open Sans"/>
                <a:cs typeface="Open Sans"/>
                <a:sym typeface="Open Sans"/>
              </a:rPr>
              <a:t>Since some applications are sensitive to workload size and CherryPick is limited by representative workload, do you have any ideas about how to select the best cloud configuration while adaptively accepting the workload change?</a:t>
            </a:r>
            <a:endParaRPr>
              <a:solidFill>
                <a:srgbClr val="000000"/>
              </a:solidFill>
              <a:latin typeface="Open Sans"/>
              <a:ea typeface="Open Sans"/>
              <a:cs typeface="Open Sans"/>
              <a:sym typeface="Open Sans"/>
            </a:endParaRPr>
          </a:p>
        </p:txBody>
      </p:sp>
      <p:pic>
        <p:nvPicPr>
          <p:cNvPr id="642" name="Shape 642"/>
          <p:cNvPicPr preferRelativeResize="0"/>
          <p:nvPr/>
        </p:nvPicPr>
        <p:blipFill>
          <a:blip r:embed="rId3">
            <a:alphaModFix/>
          </a:blip>
          <a:stretch>
            <a:fillRect/>
          </a:stretch>
        </p:blipFill>
        <p:spPr>
          <a:xfrm>
            <a:off x="3015562" y="2782025"/>
            <a:ext cx="3112876" cy="2274800"/>
          </a:xfrm>
          <a:prstGeom prst="rect">
            <a:avLst/>
          </a:prstGeom>
          <a:noFill/>
          <a:ln>
            <a:noFill/>
          </a:ln>
        </p:spPr>
      </p:pic>
      <p:sp>
        <p:nvSpPr>
          <p:cNvPr id="643" name="Shape 6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Thank you!</a:t>
            </a:r>
            <a:endParaRPr/>
          </a:p>
        </p:txBody>
      </p:sp>
      <p:sp>
        <p:nvSpPr>
          <p:cNvPr id="649" name="Shape 6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3500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Resource configuration: Challenges!</a:t>
            </a:r>
            <a:endParaRPr>
              <a:latin typeface="Open Sans"/>
              <a:ea typeface="Open Sans"/>
              <a:cs typeface="Open Sans"/>
              <a:sym typeface="Open Sans"/>
            </a:endParaRPr>
          </a:p>
        </p:txBody>
      </p:sp>
      <p:pic>
        <p:nvPicPr>
          <p:cNvPr id="94" name="Shape 94"/>
          <p:cNvPicPr preferRelativeResize="0"/>
          <p:nvPr/>
        </p:nvPicPr>
        <p:blipFill>
          <a:blip r:embed="rId3">
            <a:alphaModFix/>
          </a:blip>
          <a:stretch>
            <a:fillRect/>
          </a:stretch>
        </p:blipFill>
        <p:spPr>
          <a:xfrm>
            <a:off x="555899" y="3152562"/>
            <a:ext cx="3777700" cy="1836275"/>
          </a:xfrm>
          <a:prstGeom prst="rect">
            <a:avLst/>
          </a:prstGeom>
          <a:noFill/>
          <a:ln>
            <a:noFill/>
          </a:ln>
        </p:spPr>
      </p:pic>
      <p:pic>
        <p:nvPicPr>
          <p:cNvPr id="95" name="Shape 95"/>
          <p:cNvPicPr preferRelativeResize="0"/>
          <p:nvPr/>
        </p:nvPicPr>
        <p:blipFill>
          <a:blip r:embed="rId4">
            <a:alphaModFix/>
          </a:blip>
          <a:stretch>
            <a:fillRect/>
          </a:stretch>
        </p:blipFill>
        <p:spPr>
          <a:xfrm>
            <a:off x="4909450" y="3181250"/>
            <a:ext cx="3401146" cy="1836275"/>
          </a:xfrm>
          <a:prstGeom prst="rect">
            <a:avLst/>
          </a:prstGeom>
          <a:noFill/>
          <a:ln>
            <a:noFill/>
          </a:ln>
        </p:spPr>
      </p:pic>
      <p:pic>
        <p:nvPicPr>
          <p:cNvPr id="96" name="Shape 96"/>
          <p:cNvPicPr preferRelativeResize="0"/>
          <p:nvPr/>
        </p:nvPicPr>
        <p:blipFill>
          <a:blip r:embed="rId5">
            <a:alphaModFix/>
          </a:blip>
          <a:stretch>
            <a:fillRect/>
          </a:stretch>
        </p:blipFill>
        <p:spPr>
          <a:xfrm>
            <a:off x="1137574" y="1288600"/>
            <a:ext cx="2884500" cy="1498100"/>
          </a:xfrm>
          <a:prstGeom prst="rect">
            <a:avLst/>
          </a:prstGeom>
          <a:noFill/>
          <a:ln>
            <a:noFill/>
          </a:ln>
        </p:spPr>
      </p:pic>
      <p:pic>
        <p:nvPicPr>
          <p:cNvPr id="97" name="Shape 97"/>
          <p:cNvPicPr preferRelativeResize="0"/>
          <p:nvPr/>
        </p:nvPicPr>
        <p:blipFill>
          <a:blip r:embed="rId6">
            <a:alphaModFix/>
          </a:blip>
          <a:stretch>
            <a:fillRect/>
          </a:stretch>
        </p:blipFill>
        <p:spPr>
          <a:xfrm>
            <a:off x="5359837" y="1412275"/>
            <a:ext cx="3041275" cy="1374437"/>
          </a:xfrm>
          <a:prstGeom prst="rect">
            <a:avLst/>
          </a:prstGeom>
          <a:noFill/>
          <a:ln>
            <a:noFill/>
          </a:ln>
        </p:spPr>
      </p:pic>
      <p:sp>
        <p:nvSpPr>
          <p:cNvPr id="98" name="Shape 98"/>
          <p:cNvSpPr txBox="1"/>
          <p:nvPr/>
        </p:nvSpPr>
        <p:spPr>
          <a:xfrm>
            <a:off x="1541550" y="976475"/>
            <a:ext cx="2714700" cy="382500"/>
          </a:xfrm>
          <a:prstGeom prst="rect">
            <a:avLst/>
          </a:prstGeom>
          <a:noFill/>
          <a:ln>
            <a:noFill/>
          </a:ln>
        </p:spPr>
        <p:txBody>
          <a:bodyPr spcFirstLastPara="1" wrap="square" lIns="91425" tIns="91425" rIns="91425" bIns="91425" anchor="t" anchorCtr="0">
            <a:noAutofit/>
          </a:bodyPr>
          <a:lstStyle/>
          <a:p>
            <a:pPr marL="457200" lvl="0" indent="-317500">
              <a:spcBef>
                <a:spcPts val="0"/>
              </a:spcBef>
              <a:spcAft>
                <a:spcPts val="0"/>
              </a:spcAft>
              <a:buSzPts val="1400"/>
              <a:buFont typeface="Open Sans"/>
              <a:buAutoNum type="arabicParenR"/>
            </a:pPr>
            <a:r>
              <a:rPr lang="en-GB" b="1">
                <a:latin typeface="Open Sans"/>
                <a:ea typeface="Open Sans"/>
                <a:cs typeface="Open Sans"/>
                <a:sym typeface="Open Sans"/>
              </a:rPr>
              <a:t>Non-reusable configs</a:t>
            </a:r>
            <a:endParaRPr b="1">
              <a:latin typeface="Open Sans"/>
              <a:ea typeface="Open Sans"/>
              <a:cs typeface="Open Sans"/>
              <a:sym typeface="Open Sans"/>
            </a:endParaRPr>
          </a:p>
        </p:txBody>
      </p:sp>
      <p:sp>
        <p:nvSpPr>
          <p:cNvPr id="99" name="Shape 99"/>
          <p:cNvSpPr txBox="1"/>
          <p:nvPr/>
        </p:nvSpPr>
        <p:spPr>
          <a:xfrm>
            <a:off x="5888925" y="1017725"/>
            <a:ext cx="2512200" cy="543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2)    Complexity</a:t>
            </a:r>
            <a:endParaRPr b="1">
              <a:latin typeface="Open Sans"/>
              <a:ea typeface="Open Sans"/>
              <a:cs typeface="Open Sans"/>
              <a:sym typeface="Open Sans"/>
            </a:endParaRPr>
          </a:p>
        </p:txBody>
      </p:sp>
      <p:sp>
        <p:nvSpPr>
          <p:cNvPr id="100" name="Shape 100"/>
          <p:cNvSpPr txBox="1"/>
          <p:nvPr/>
        </p:nvSpPr>
        <p:spPr>
          <a:xfrm>
            <a:off x="1734925" y="2786700"/>
            <a:ext cx="2714700" cy="38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3)      Dependencies</a:t>
            </a:r>
            <a:endParaRPr b="1">
              <a:latin typeface="Open Sans"/>
              <a:ea typeface="Open Sans"/>
              <a:cs typeface="Open Sans"/>
              <a:sym typeface="Open Sans"/>
            </a:endParaRPr>
          </a:p>
        </p:txBody>
      </p:sp>
      <p:sp>
        <p:nvSpPr>
          <p:cNvPr id="101" name="Shape 101"/>
          <p:cNvSpPr txBox="1"/>
          <p:nvPr/>
        </p:nvSpPr>
        <p:spPr>
          <a:xfrm>
            <a:off x="5908575" y="2902725"/>
            <a:ext cx="2472900" cy="38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4)    Continuous settings</a:t>
            </a:r>
            <a:endParaRPr b="1">
              <a:latin typeface="Open Sans"/>
              <a:ea typeface="Open Sans"/>
              <a:cs typeface="Open Sans"/>
              <a:sym typeface="Open Sans"/>
            </a:endParaRPr>
          </a:p>
        </p:txBody>
      </p:sp>
      <p:sp>
        <p:nvSpPr>
          <p:cNvPr id="102" name="Shape 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10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childTnLst>
                                </p:cTn>
                              </p:par>
                              <p:par>
                                <p:cTn id="16" presetID="10"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10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1000"/>
                                        <p:tgtEl>
                                          <p:spTgt spid="94"/>
                                        </p:tgtEl>
                                      </p:cBhvr>
                                    </p:animEffect>
                                  </p:childTnLst>
                                </p:cTn>
                              </p:par>
                              <p:par>
                                <p:cTn id="24" presetID="10" presetClass="entr" presetSubtype="0" fill="hold"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1000"/>
                                        <p:tgtEl>
                                          <p:spTgt spid="95"/>
                                        </p:tgtEl>
                                      </p:cBhvr>
                                    </p:animEffect>
                                  </p:childTnLst>
                                </p:cTn>
                              </p:par>
                              <p:par>
                                <p:cTn id="32" presetID="10" presetClass="entr" presetSubtype="0"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Problem Setting</a:t>
            </a:r>
            <a:endParaRPr>
              <a:latin typeface="Open Sans"/>
              <a:ea typeface="Open Sans"/>
              <a:cs typeface="Open Sans"/>
              <a:sym typeface="Open Sans"/>
            </a:endParaRPr>
          </a:p>
        </p:txBody>
      </p:sp>
      <p:sp>
        <p:nvSpPr>
          <p:cNvPr id="108" name="Shape 108"/>
          <p:cNvSpPr txBox="1">
            <a:spLocks noGrp="1"/>
          </p:cNvSpPr>
          <p:nvPr>
            <p:ph type="body" idx="1"/>
          </p:nvPr>
        </p:nvSpPr>
        <p:spPr>
          <a:xfrm>
            <a:off x="3325550" y="1142775"/>
            <a:ext cx="2175000" cy="136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800">
              <a:solidFill>
                <a:schemeClr val="dk1"/>
              </a:solidFill>
            </a:endParaRPr>
          </a:p>
          <a:p>
            <a:pPr marL="0" lvl="0" indent="0" rtl="0">
              <a:spcBef>
                <a:spcPts val="1600"/>
              </a:spcBef>
              <a:spcAft>
                <a:spcPts val="0"/>
              </a:spcAft>
              <a:buNone/>
            </a:pPr>
            <a:endParaRPr sz="2800">
              <a:solidFill>
                <a:schemeClr val="dk1"/>
              </a:solidFill>
            </a:endParaRPr>
          </a:p>
          <a:p>
            <a:pPr marL="0" lvl="0" indent="0" rtl="0">
              <a:spcBef>
                <a:spcPts val="1600"/>
              </a:spcBef>
              <a:spcAft>
                <a:spcPts val="1600"/>
              </a:spcAft>
              <a:buNone/>
            </a:pPr>
            <a:endParaRPr sz="2800">
              <a:solidFill>
                <a:schemeClr val="dk1"/>
              </a:solidFill>
            </a:endParaRPr>
          </a:p>
        </p:txBody>
      </p:sp>
      <p:pic>
        <p:nvPicPr>
          <p:cNvPr id="109" name="Shape 109"/>
          <p:cNvPicPr preferRelativeResize="0"/>
          <p:nvPr/>
        </p:nvPicPr>
        <p:blipFill>
          <a:blip r:embed="rId3">
            <a:alphaModFix/>
          </a:blip>
          <a:stretch>
            <a:fillRect/>
          </a:stretch>
        </p:blipFill>
        <p:spPr>
          <a:xfrm>
            <a:off x="3214612" y="1242200"/>
            <a:ext cx="1870763" cy="1261121"/>
          </a:xfrm>
          <a:prstGeom prst="rect">
            <a:avLst/>
          </a:prstGeom>
          <a:noFill/>
          <a:ln>
            <a:noFill/>
          </a:ln>
        </p:spPr>
      </p:pic>
      <p:sp>
        <p:nvSpPr>
          <p:cNvPr id="110" name="Shape 110"/>
          <p:cNvSpPr/>
          <p:nvPr/>
        </p:nvSpPr>
        <p:spPr>
          <a:xfrm>
            <a:off x="1855563" y="1436825"/>
            <a:ext cx="994200" cy="489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latin typeface="Open Sans"/>
              <a:ea typeface="Open Sans"/>
              <a:cs typeface="Open Sans"/>
              <a:sym typeface="Open Sans"/>
            </a:endParaRPr>
          </a:p>
          <a:p>
            <a:pPr marL="0" lvl="0" indent="0">
              <a:spcBef>
                <a:spcPts val="0"/>
              </a:spcBef>
              <a:spcAft>
                <a:spcPts val="0"/>
              </a:spcAft>
              <a:buNone/>
            </a:pPr>
            <a:r>
              <a:rPr lang="en-GB">
                <a:latin typeface="Open Sans"/>
                <a:ea typeface="Open Sans"/>
                <a:cs typeface="Open Sans"/>
                <a:sym typeface="Open Sans"/>
              </a:rPr>
              <a:t>  Target </a:t>
            </a:r>
            <a:endParaRPr>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workload</a:t>
            </a:r>
            <a:endParaRPr>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p:txBody>
      </p:sp>
      <p:sp>
        <p:nvSpPr>
          <p:cNvPr id="111" name="Shape 111"/>
          <p:cNvSpPr/>
          <p:nvPr/>
        </p:nvSpPr>
        <p:spPr>
          <a:xfrm>
            <a:off x="903875" y="2280400"/>
            <a:ext cx="1802142" cy="1201608"/>
          </a:xfrm>
          <a:prstGeom prst="flowChartDocumen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b="1" u="sng">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000" b="1" u="sng">
                <a:solidFill>
                  <a:schemeClr val="dk1"/>
                </a:solidFill>
                <a:latin typeface="Open Sans"/>
                <a:ea typeface="Open Sans"/>
                <a:cs typeface="Open Sans"/>
                <a:sym typeface="Open Sans"/>
              </a:rPr>
              <a:t>Knob Configurations</a:t>
            </a:r>
            <a:endParaRPr sz="1000" b="1" u="sng">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shared_buffers: ##</a:t>
            </a:r>
            <a:endParaRPr sz="1000">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Cache_size: ##	</a:t>
            </a:r>
            <a:endParaRPr sz="1000">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Lru_maxpages: ##    </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deadlock timeout: ##</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marL="0" lvl="0" indent="0" rtl="0">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cxnSp>
        <p:nvCxnSpPr>
          <p:cNvPr id="112" name="Shape 112"/>
          <p:cNvCxnSpPr/>
          <p:nvPr/>
        </p:nvCxnSpPr>
        <p:spPr>
          <a:xfrm rot="10800000" flipH="1">
            <a:off x="2772600" y="1937975"/>
            <a:ext cx="571200" cy="592500"/>
          </a:xfrm>
          <a:prstGeom prst="straightConnector1">
            <a:avLst/>
          </a:prstGeom>
          <a:noFill/>
          <a:ln w="9525" cap="flat" cmpd="sng">
            <a:solidFill>
              <a:schemeClr val="dk2"/>
            </a:solidFill>
            <a:prstDash val="dot"/>
            <a:round/>
            <a:headEnd type="none" w="med" len="med"/>
            <a:tailEnd type="triangle" w="med" len="med"/>
          </a:ln>
        </p:spPr>
      </p:cxnSp>
      <p:sp>
        <p:nvSpPr>
          <p:cNvPr id="113" name="Shape 113"/>
          <p:cNvSpPr/>
          <p:nvPr/>
        </p:nvSpPr>
        <p:spPr>
          <a:xfrm>
            <a:off x="2358225" y="3836275"/>
            <a:ext cx="2727000" cy="99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a:latin typeface="Open Sans"/>
                <a:ea typeface="Open Sans"/>
                <a:cs typeface="Open Sans"/>
                <a:sym typeface="Open Sans"/>
              </a:rPr>
              <a:t>            OTTERTUNE</a:t>
            </a:r>
            <a:endParaRPr>
              <a:latin typeface="Open Sans"/>
              <a:ea typeface="Open Sans"/>
              <a:cs typeface="Open Sans"/>
              <a:sym typeface="Open Sans"/>
            </a:endParaRPr>
          </a:p>
          <a:p>
            <a:pPr marL="0" lvl="0" indent="0">
              <a:spcBef>
                <a:spcPts val="0"/>
              </a:spcBef>
              <a:spcAft>
                <a:spcPts val="0"/>
              </a:spcAft>
              <a:buNone/>
            </a:pPr>
            <a:r>
              <a:rPr lang="en-GB">
                <a:latin typeface="Open Sans"/>
                <a:ea typeface="Open Sans"/>
                <a:cs typeface="Open Sans"/>
                <a:sym typeface="Open Sans"/>
              </a:rPr>
              <a:t>            (Tuning tool)</a:t>
            </a:r>
            <a:endParaRPr>
              <a:latin typeface="Open Sans"/>
              <a:ea typeface="Open Sans"/>
              <a:cs typeface="Open Sans"/>
              <a:sym typeface="Open Sans"/>
            </a:endParaRPr>
          </a:p>
          <a:p>
            <a:pPr marL="0" lvl="0" indent="0">
              <a:spcBef>
                <a:spcPts val="0"/>
              </a:spcBef>
              <a:spcAft>
                <a:spcPts val="0"/>
              </a:spcAft>
              <a:buNone/>
            </a:pP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114" name="Shape 114"/>
          <p:cNvSpPr/>
          <p:nvPr/>
        </p:nvSpPr>
        <p:spPr>
          <a:xfrm>
            <a:off x="5361225" y="2426375"/>
            <a:ext cx="2175012" cy="992088"/>
          </a:xfrm>
          <a:prstGeom prst="flowChartDocumen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b="1" u="sng">
              <a:solidFill>
                <a:schemeClr val="dk1"/>
              </a:solidFill>
              <a:latin typeface="Open Sans"/>
              <a:ea typeface="Open Sans"/>
              <a:cs typeface="Open Sans"/>
              <a:sym typeface="Open Sans"/>
            </a:endParaRPr>
          </a:p>
          <a:p>
            <a:pPr marL="0" lvl="0" indent="0" rtl="0">
              <a:spcBef>
                <a:spcPts val="0"/>
              </a:spcBef>
              <a:spcAft>
                <a:spcPts val="0"/>
              </a:spcAft>
              <a:buNone/>
            </a:pPr>
            <a:r>
              <a:rPr lang="en-GB" sz="1000" b="1" u="sng">
                <a:solidFill>
                  <a:schemeClr val="dk1"/>
                </a:solidFill>
                <a:latin typeface="Open Sans"/>
                <a:ea typeface="Open Sans"/>
                <a:cs typeface="Open Sans"/>
                <a:sym typeface="Open Sans"/>
              </a:rPr>
              <a:t>Metrics (runtime behaviour):</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Pages_used: 80</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Cache_misses: 20</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Blocks_fetched: 5</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a:t>
            </a:r>
            <a:endParaRPr sz="1000">
              <a:solidFill>
                <a:schemeClr val="dk1"/>
              </a:solidFill>
              <a:latin typeface="Open Sans"/>
              <a:ea typeface="Open Sans"/>
              <a:cs typeface="Open Sans"/>
              <a:sym typeface="Open Sans"/>
            </a:endParaRPr>
          </a:p>
        </p:txBody>
      </p:sp>
      <p:cxnSp>
        <p:nvCxnSpPr>
          <p:cNvPr id="115" name="Shape 115"/>
          <p:cNvCxnSpPr/>
          <p:nvPr/>
        </p:nvCxnSpPr>
        <p:spPr>
          <a:xfrm>
            <a:off x="2027525" y="3386113"/>
            <a:ext cx="1040400" cy="471900"/>
          </a:xfrm>
          <a:prstGeom prst="straightConnector1">
            <a:avLst/>
          </a:prstGeom>
          <a:noFill/>
          <a:ln w="38100" cap="flat" cmpd="sng">
            <a:solidFill>
              <a:schemeClr val="dk2"/>
            </a:solidFill>
            <a:prstDash val="solid"/>
            <a:round/>
            <a:headEnd type="none" w="med" len="med"/>
            <a:tailEnd type="triangle" w="med" len="med"/>
          </a:ln>
        </p:spPr>
      </p:cxnSp>
      <p:cxnSp>
        <p:nvCxnSpPr>
          <p:cNvPr id="116" name="Shape 116"/>
          <p:cNvCxnSpPr/>
          <p:nvPr/>
        </p:nvCxnSpPr>
        <p:spPr>
          <a:xfrm>
            <a:off x="5356913" y="4461677"/>
            <a:ext cx="748800" cy="3300"/>
          </a:xfrm>
          <a:prstGeom prst="straightConnector1">
            <a:avLst/>
          </a:prstGeom>
          <a:noFill/>
          <a:ln w="38100" cap="flat" cmpd="sng">
            <a:solidFill>
              <a:schemeClr val="dk2"/>
            </a:solidFill>
            <a:prstDash val="solid"/>
            <a:round/>
            <a:headEnd type="none" w="med" len="med"/>
            <a:tailEnd type="triangle" w="med" len="med"/>
          </a:ln>
        </p:spPr>
      </p:cxnSp>
      <p:cxnSp>
        <p:nvCxnSpPr>
          <p:cNvPr id="117" name="Shape 117"/>
          <p:cNvCxnSpPr/>
          <p:nvPr/>
        </p:nvCxnSpPr>
        <p:spPr>
          <a:xfrm flipH="1">
            <a:off x="4035700" y="2088400"/>
            <a:ext cx="1219500" cy="1610700"/>
          </a:xfrm>
          <a:prstGeom prst="straightConnector1">
            <a:avLst/>
          </a:prstGeom>
          <a:noFill/>
          <a:ln w="38100" cap="flat" cmpd="sng">
            <a:solidFill>
              <a:schemeClr val="dk2"/>
            </a:solidFill>
            <a:prstDash val="solid"/>
            <a:round/>
            <a:headEnd type="none" w="med" len="med"/>
            <a:tailEnd type="triangle" w="med" len="med"/>
          </a:ln>
        </p:spPr>
      </p:cxnSp>
      <p:cxnSp>
        <p:nvCxnSpPr>
          <p:cNvPr id="118" name="Shape 118"/>
          <p:cNvCxnSpPr/>
          <p:nvPr/>
        </p:nvCxnSpPr>
        <p:spPr>
          <a:xfrm flipH="1">
            <a:off x="5085225" y="3394963"/>
            <a:ext cx="873900" cy="705300"/>
          </a:xfrm>
          <a:prstGeom prst="straightConnector1">
            <a:avLst/>
          </a:prstGeom>
          <a:noFill/>
          <a:ln w="38100" cap="flat" cmpd="sng">
            <a:solidFill>
              <a:schemeClr val="dk2"/>
            </a:solidFill>
            <a:prstDash val="solid"/>
            <a:round/>
            <a:headEnd type="none" w="med" len="med"/>
            <a:tailEnd type="triangle" w="med" len="med"/>
          </a:ln>
        </p:spPr>
      </p:cxnSp>
      <p:cxnSp>
        <p:nvCxnSpPr>
          <p:cNvPr id="119" name="Shape 119"/>
          <p:cNvCxnSpPr/>
          <p:nvPr/>
        </p:nvCxnSpPr>
        <p:spPr>
          <a:xfrm rot="10800000">
            <a:off x="4423275" y="2296950"/>
            <a:ext cx="1431600" cy="1988400"/>
          </a:xfrm>
          <a:prstGeom prst="straightConnector1">
            <a:avLst/>
          </a:prstGeom>
          <a:noFill/>
          <a:ln w="9525" cap="flat" cmpd="sng">
            <a:solidFill>
              <a:schemeClr val="dk2"/>
            </a:solidFill>
            <a:prstDash val="dot"/>
            <a:round/>
            <a:headEnd type="none" w="med" len="med"/>
            <a:tailEnd type="triangle" w="med" len="med"/>
          </a:ln>
        </p:spPr>
      </p:cxnSp>
      <p:sp>
        <p:nvSpPr>
          <p:cNvPr id="120" name="Shape 120"/>
          <p:cNvSpPr/>
          <p:nvPr/>
        </p:nvSpPr>
        <p:spPr>
          <a:xfrm>
            <a:off x="6114313" y="4123775"/>
            <a:ext cx="1677834" cy="679104"/>
          </a:xfrm>
          <a:prstGeom prst="flowChartDocumen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000" b="1" u="sng">
                <a:solidFill>
                  <a:schemeClr val="dk1"/>
                </a:solidFill>
                <a:latin typeface="Open Sans"/>
                <a:ea typeface="Open Sans"/>
                <a:cs typeface="Open Sans"/>
                <a:sym typeface="Open Sans"/>
              </a:rPr>
              <a:t>Knob Configurations</a:t>
            </a:r>
            <a:endParaRPr sz="1000" b="1" u="sng">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p:txBody>
      </p:sp>
      <p:cxnSp>
        <p:nvCxnSpPr>
          <p:cNvPr id="121" name="Shape 121"/>
          <p:cNvCxnSpPr/>
          <p:nvPr/>
        </p:nvCxnSpPr>
        <p:spPr>
          <a:xfrm rot="10800000" flipH="1">
            <a:off x="2926938" y="1672775"/>
            <a:ext cx="465900" cy="17400"/>
          </a:xfrm>
          <a:prstGeom prst="straightConnector1">
            <a:avLst/>
          </a:prstGeom>
          <a:noFill/>
          <a:ln w="38100" cap="flat" cmpd="sng">
            <a:solidFill>
              <a:schemeClr val="dk2"/>
            </a:solidFill>
            <a:prstDash val="solid"/>
            <a:round/>
            <a:headEnd type="none" w="med" len="med"/>
            <a:tailEnd type="triangle" w="med" len="med"/>
          </a:ln>
        </p:spPr>
      </p:cxnSp>
      <p:cxnSp>
        <p:nvCxnSpPr>
          <p:cNvPr id="122" name="Shape 122"/>
          <p:cNvCxnSpPr/>
          <p:nvPr/>
        </p:nvCxnSpPr>
        <p:spPr>
          <a:xfrm>
            <a:off x="4817488" y="1549200"/>
            <a:ext cx="437700" cy="6300"/>
          </a:xfrm>
          <a:prstGeom prst="straightConnector1">
            <a:avLst/>
          </a:prstGeom>
          <a:noFill/>
          <a:ln w="38100" cap="flat" cmpd="sng">
            <a:solidFill>
              <a:schemeClr val="dk2"/>
            </a:solidFill>
            <a:prstDash val="solid"/>
            <a:round/>
            <a:headEnd type="none" w="med" len="med"/>
            <a:tailEnd type="triangle" w="med" len="med"/>
          </a:ln>
        </p:spPr>
      </p:cxnSp>
      <p:sp>
        <p:nvSpPr>
          <p:cNvPr id="123" name="Shape 123"/>
          <p:cNvSpPr/>
          <p:nvPr/>
        </p:nvSpPr>
        <p:spPr>
          <a:xfrm>
            <a:off x="5361225" y="1672775"/>
            <a:ext cx="1945200" cy="592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GB" sz="1000" b="1">
                <a:solidFill>
                  <a:schemeClr val="dk1"/>
                </a:solidFill>
                <a:latin typeface="Open Sans"/>
                <a:ea typeface="Open Sans"/>
                <a:cs typeface="Open Sans"/>
                <a:sym typeface="Open Sans"/>
              </a:rPr>
              <a:t>Performance Metrics</a:t>
            </a:r>
            <a:endParaRPr sz="1000" b="1">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Latency: 50 ms </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sz="1000">
                <a:solidFill>
                  <a:schemeClr val="dk1"/>
                </a:solidFill>
                <a:latin typeface="Open Sans"/>
                <a:ea typeface="Open Sans"/>
                <a:cs typeface="Open Sans"/>
                <a:sym typeface="Open Sans"/>
              </a:rPr>
              <a:t>Throughput: 100 txns/sec</a:t>
            </a:r>
            <a:r>
              <a:rPr lang="en-GB">
                <a:latin typeface="Open Sans"/>
                <a:ea typeface="Open Sans"/>
                <a:cs typeface="Open Sans"/>
                <a:sym typeface="Open Sans"/>
              </a:rPr>
              <a:t> </a:t>
            </a:r>
            <a:endParaRPr>
              <a:latin typeface="Open Sans"/>
              <a:ea typeface="Open Sans"/>
              <a:cs typeface="Open Sans"/>
              <a:sym typeface="Open Sans"/>
            </a:endParaRPr>
          </a:p>
        </p:txBody>
      </p:sp>
      <p:sp>
        <p:nvSpPr>
          <p:cNvPr id="124" name="Shape 124"/>
          <p:cNvSpPr/>
          <p:nvPr/>
        </p:nvSpPr>
        <p:spPr>
          <a:xfrm>
            <a:off x="5361225" y="976500"/>
            <a:ext cx="1236600" cy="572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GB" sz="1000">
                <a:solidFill>
                  <a:schemeClr val="dk1"/>
                </a:solidFill>
                <a:latin typeface="Open Sans"/>
                <a:ea typeface="Open Sans"/>
                <a:cs typeface="Open Sans"/>
                <a:sym typeface="Open Sans"/>
              </a:rPr>
              <a:t>Results:</a:t>
            </a:r>
            <a:endParaRPr sz="1000">
              <a:solidFill>
                <a:schemeClr val="dk1"/>
              </a:solidFill>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p:txBody>
      </p:sp>
      <p:sp>
        <p:nvSpPr>
          <p:cNvPr id="125" name="Shape 125"/>
          <p:cNvSpPr txBox="1"/>
          <p:nvPr/>
        </p:nvSpPr>
        <p:spPr>
          <a:xfrm>
            <a:off x="7368000" y="3652375"/>
            <a:ext cx="5099100" cy="59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6" name="Shape 126"/>
          <p:cNvSpPr txBox="1"/>
          <p:nvPr/>
        </p:nvSpPr>
        <p:spPr>
          <a:xfrm>
            <a:off x="6584875" y="3282475"/>
            <a:ext cx="2436300" cy="9303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Clr>
                <a:srgbClr val="FF0000"/>
              </a:buClr>
              <a:buSzPts val="1400"/>
              <a:buFont typeface="Open Sans"/>
              <a:buAutoNum type="arabicParenR"/>
            </a:pPr>
            <a:r>
              <a:rPr lang="en-GB">
                <a:solidFill>
                  <a:srgbClr val="FF0000"/>
                </a:solidFill>
                <a:latin typeface="Open Sans"/>
                <a:ea typeface="Open Sans"/>
                <a:cs typeface="Open Sans"/>
                <a:sym typeface="Open Sans"/>
              </a:rPr>
              <a:t>What knobs are important?</a:t>
            </a:r>
            <a:endParaRPr>
              <a:solidFill>
                <a:srgbClr val="FF0000"/>
              </a:solidFill>
              <a:latin typeface="Open Sans"/>
              <a:ea typeface="Open Sans"/>
              <a:cs typeface="Open Sans"/>
              <a:sym typeface="Open Sans"/>
            </a:endParaRPr>
          </a:p>
          <a:p>
            <a:pPr marL="457200" lvl="0" indent="-317500" rtl="0">
              <a:spcBef>
                <a:spcPts val="0"/>
              </a:spcBef>
              <a:spcAft>
                <a:spcPts val="0"/>
              </a:spcAft>
              <a:buClr>
                <a:srgbClr val="FF0000"/>
              </a:buClr>
              <a:buSzPts val="1400"/>
              <a:buFont typeface="Open Sans"/>
              <a:buAutoNum type="arabicParenR"/>
            </a:pPr>
            <a:r>
              <a:rPr lang="en-GB">
                <a:solidFill>
                  <a:srgbClr val="FF0000"/>
                </a:solidFill>
                <a:latin typeface="Open Sans"/>
                <a:ea typeface="Open Sans"/>
                <a:cs typeface="Open Sans"/>
                <a:sym typeface="Open Sans"/>
              </a:rPr>
              <a:t>What values to set?</a:t>
            </a:r>
            <a:endParaRPr>
              <a:solidFill>
                <a:srgbClr val="FF0000"/>
              </a:solidFill>
              <a:latin typeface="Open Sans"/>
              <a:ea typeface="Open Sans"/>
              <a:cs typeface="Open Sans"/>
              <a:sym typeface="Open Sans"/>
            </a:endParaRPr>
          </a:p>
          <a:p>
            <a:pPr marL="0" lvl="0" indent="0" rtl="0">
              <a:spcBef>
                <a:spcPts val="0"/>
              </a:spcBef>
              <a:spcAft>
                <a:spcPts val="0"/>
              </a:spcAft>
              <a:buNone/>
            </a:pPr>
            <a:endParaRPr>
              <a:solidFill>
                <a:srgbClr val="FF0000"/>
              </a:solidFill>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6</a:t>
            </a:fld>
            <a:endParaRPr/>
          </a:p>
        </p:txBody>
      </p:sp>
      <p:sp>
        <p:nvSpPr>
          <p:cNvPr id="128" name="Shape 128"/>
          <p:cNvSpPr txBox="1"/>
          <p:nvPr/>
        </p:nvSpPr>
        <p:spPr>
          <a:xfrm>
            <a:off x="175475" y="3836275"/>
            <a:ext cx="2088300" cy="82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solidFill>
                  <a:srgbClr val="FF0000"/>
                </a:solidFill>
                <a:latin typeface="Open Sans"/>
                <a:ea typeface="Open Sans"/>
                <a:cs typeface="Open Sans"/>
                <a:sym typeface="Open Sans"/>
              </a:rPr>
              <a:t>3) Which previous workloads are similar to target workload?</a:t>
            </a:r>
            <a:endParaRPr>
              <a:solidFill>
                <a:srgbClr val="FF0000"/>
              </a:solidFill>
              <a:latin typeface="Open Sans"/>
              <a:ea typeface="Open Sans"/>
              <a:cs typeface="Open Sans"/>
              <a:sym typeface="Open Sans"/>
            </a:endParaRPr>
          </a:p>
          <a:p>
            <a:pPr marL="0" lvl="0" indent="0" rtl="0">
              <a:spcBef>
                <a:spcPts val="0"/>
              </a:spcBef>
              <a:spcAft>
                <a:spcPts val="0"/>
              </a:spcAft>
              <a:buNone/>
            </a:pPr>
            <a:endParaRPr>
              <a:solidFill>
                <a:srgbClr val="FF0000"/>
              </a:solidFill>
              <a:latin typeface="Open Sans"/>
              <a:ea typeface="Open Sans"/>
              <a:cs typeface="Open Sans"/>
              <a:sym typeface="Open Sans"/>
            </a:endParaRPr>
          </a:p>
        </p:txBody>
      </p:sp>
      <p:sp>
        <p:nvSpPr>
          <p:cNvPr id="129" name="Shape 129"/>
          <p:cNvSpPr txBox="1"/>
          <p:nvPr/>
        </p:nvSpPr>
        <p:spPr>
          <a:xfrm>
            <a:off x="2439900" y="4461675"/>
            <a:ext cx="1236600" cy="31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a:spcBef>
                <a:spcPts val="0"/>
              </a:spcBef>
              <a:spcAft>
                <a:spcPts val="0"/>
              </a:spcAft>
              <a:buNone/>
            </a:pPr>
            <a:r>
              <a:rPr lang="en-GB">
                <a:latin typeface="Open Sans"/>
                <a:ea typeface="Open Sans"/>
                <a:cs typeface="Open Sans"/>
                <a:sym typeface="Open Sans"/>
              </a:rPr>
              <a:t>   Repository</a:t>
            </a:r>
            <a:endParaRPr>
              <a:latin typeface="Open Sans"/>
              <a:ea typeface="Open Sans"/>
              <a:cs typeface="Open Sans"/>
              <a:sym typeface="Open Sans"/>
            </a:endParaRPr>
          </a:p>
        </p:txBody>
      </p:sp>
      <p:sp>
        <p:nvSpPr>
          <p:cNvPr id="130" name="Shape 130"/>
          <p:cNvSpPr txBox="1"/>
          <p:nvPr/>
        </p:nvSpPr>
        <p:spPr>
          <a:xfrm>
            <a:off x="3794738" y="4461675"/>
            <a:ext cx="1236600" cy="312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a:ea typeface="Open Sans"/>
                <a:cs typeface="Open Sans"/>
                <a:sym typeface="Open Sans"/>
              </a:rPr>
              <a:t>  ML Models</a:t>
            </a:r>
            <a:endParaRPr>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000"/>
                                        <p:tgtEl>
                                          <p:spTgt spid="112"/>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1000"/>
                                        <p:tgtEl>
                                          <p:spTgt spid="121"/>
                                        </p:tgtEl>
                                      </p:cBhvr>
                                    </p:animEffect>
                                  </p:childTnLst>
                                </p:cTn>
                              </p:par>
                              <p:par>
                                <p:cTn id="17" presetID="10"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1000"/>
                                        <p:tgtEl>
                                          <p:spTgt spid="1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1000"/>
                                        <p:tgtEl>
                                          <p:spTgt spid="108"/>
                                        </p:tgtEl>
                                      </p:cBhvr>
                                    </p:animEffect>
                                  </p:childTnLst>
                                </p:cTn>
                              </p:par>
                              <p:par>
                                <p:cTn id="25" presetID="10"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1000"/>
                                        <p:tgtEl>
                                          <p:spTgt spid="124"/>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1000"/>
                                        <p:tgtEl>
                                          <p:spTgt spid="123"/>
                                        </p:tgtEl>
                                      </p:cBhvr>
                                    </p:animEffect>
                                  </p:childTnLst>
                                </p:cTn>
                              </p:par>
                              <p:par>
                                <p:cTn id="34" presetID="10" presetClass="entr" presetSubtype="0" fill="hold" nodeType="with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1000"/>
                                        <p:tgtEl>
                                          <p:spTgt spid="1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fade">
                                      <p:cBhvr>
                                        <p:cTn id="41" dur="1000"/>
                                        <p:tgtEl>
                                          <p:spTgt spid="130"/>
                                        </p:tgtEl>
                                      </p:cBhvr>
                                    </p:animEffect>
                                  </p:childTnLst>
                                </p:cTn>
                              </p:par>
                              <p:par>
                                <p:cTn id="42" presetID="10" presetClass="entr" presetSubtype="0" fill="hold" nodeType="with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1000"/>
                                        <p:tgtEl>
                                          <p:spTgt spid="129"/>
                                        </p:tgtEl>
                                      </p:cBhvr>
                                    </p:animEffect>
                                  </p:childTnLst>
                                </p:cTn>
                              </p:par>
                              <p:par>
                                <p:cTn id="45" presetID="10" presetClass="entr" presetSubtype="0"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1000"/>
                                        <p:tgtEl>
                                          <p:spTgt spid="1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1000"/>
                                        <p:tgtEl>
                                          <p:spTgt spid="117"/>
                                        </p:tgtEl>
                                      </p:cBhvr>
                                    </p:animEffect>
                                  </p:childTnLst>
                                </p:cTn>
                              </p:par>
                              <p:par>
                                <p:cTn id="53" presetID="10"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childTnLst>
                                </p:cTn>
                              </p:par>
                              <p:par>
                                <p:cTn id="56" presetID="10"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1000"/>
                                        <p:tgtEl>
                                          <p:spTgt spid="1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fade">
                                      <p:cBhvr>
                                        <p:cTn id="63" dur="1000"/>
                                        <p:tgtEl>
                                          <p:spTgt spid="116"/>
                                        </p:tgtEl>
                                      </p:cBhvr>
                                    </p:animEffect>
                                  </p:childTnLst>
                                </p:cTn>
                              </p:par>
                              <p:par>
                                <p:cTn id="64" presetID="10" presetClass="entr" presetSubtype="0" fill="hold" nodeType="with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fade">
                                      <p:cBhvr>
                                        <p:cTn id="66" dur="1000"/>
                                        <p:tgtEl>
                                          <p:spTgt spid="120"/>
                                        </p:tgtEl>
                                      </p:cBhvr>
                                    </p:animEffect>
                                  </p:childTnLst>
                                </p:cTn>
                              </p:par>
                              <p:par>
                                <p:cTn id="67" presetID="10" presetClass="entr" presetSubtype="0"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1000"/>
                                        <p:tgtEl>
                                          <p:spTgt spid="1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1000"/>
                                        <p:tgtEl>
                                          <p:spTgt spid="1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28"/>
                                        </p:tgtEl>
                                        <p:attrNameLst>
                                          <p:attrName>style.visibility</p:attrName>
                                        </p:attrNameLst>
                                      </p:cBhvr>
                                      <p:to>
                                        <p:strVal val="visible"/>
                                      </p:to>
                                    </p:set>
                                    <p:animEffect transition="in" filter="fade">
                                      <p:cBhvr>
                                        <p:cTn id="79"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ML Pipeline </a:t>
            </a:r>
            <a:endParaRPr/>
          </a:p>
        </p:txBody>
      </p:sp>
      <p:grpSp>
        <p:nvGrpSpPr>
          <p:cNvPr id="136" name="Shape 136"/>
          <p:cNvGrpSpPr/>
          <p:nvPr/>
        </p:nvGrpSpPr>
        <p:grpSpPr>
          <a:xfrm>
            <a:off x="516466" y="2159452"/>
            <a:ext cx="2933455" cy="955070"/>
            <a:chOff x="1083025" y="2306625"/>
            <a:chExt cx="1834900" cy="297224"/>
          </a:xfrm>
        </p:grpSpPr>
        <p:sp>
          <p:nvSpPr>
            <p:cNvPr id="137" name="Shape 137"/>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38" name="Shape 138"/>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139" name="Shape 139"/>
          <p:cNvGrpSpPr/>
          <p:nvPr/>
        </p:nvGrpSpPr>
        <p:grpSpPr>
          <a:xfrm>
            <a:off x="3112861" y="2162015"/>
            <a:ext cx="2933455" cy="955070"/>
            <a:chOff x="1083025" y="2306625"/>
            <a:chExt cx="1834900" cy="297224"/>
          </a:xfrm>
        </p:grpSpPr>
        <p:sp>
          <p:nvSpPr>
            <p:cNvPr id="140" name="Shape 140"/>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41" name="Shape 141"/>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grpSp>
        <p:nvGrpSpPr>
          <p:cNvPr id="142" name="Shape 142"/>
          <p:cNvGrpSpPr/>
          <p:nvPr/>
        </p:nvGrpSpPr>
        <p:grpSpPr>
          <a:xfrm>
            <a:off x="5710057" y="2162017"/>
            <a:ext cx="2933455" cy="955070"/>
            <a:chOff x="1083025" y="2306625"/>
            <a:chExt cx="1834900" cy="297224"/>
          </a:xfrm>
        </p:grpSpPr>
        <p:sp>
          <p:nvSpPr>
            <p:cNvPr id="143" name="Shape 143"/>
            <p:cNvSpPr/>
            <p:nvPr/>
          </p:nvSpPr>
          <p:spPr>
            <a:xfrm flipH="1">
              <a:off x="1083025" y="2306625"/>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9900"/>
                  </a:solidFill>
                  <a:latin typeface="Open Sans"/>
                  <a:ea typeface="Open Sans"/>
                  <a:cs typeface="Open Sans"/>
                  <a:sym typeface="Open Sans"/>
                </a:rPr>
                <a:t>  </a:t>
              </a:r>
              <a:endParaRPr>
                <a:solidFill>
                  <a:srgbClr val="FF9900"/>
                </a:solidFill>
                <a:latin typeface="Open Sans"/>
                <a:ea typeface="Open Sans"/>
                <a:cs typeface="Open Sans"/>
                <a:sym typeface="Open Sans"/>
              </a:endParaRPr>
            </a:p>
          </p:txBody>
        </p:sp>
        <p:sp>
          <p:nvSpPr>
            <p:cNvPr id="144" name="Shape 144"/>
            <p:cNvSpPr/>
            <p:nvPr/>
          </p:nvSpPr>
          <p:spPr>
            <a:xfrm>
              <a:off x="1083125" y="2460449"/>
              <a:ext cx="1834800" cy="143400"/>
            </a:xfrm>
            <a:prstGeom prst="parallelogram">
              <a:avLst>
                <a:gd name="adj" fmla="val 96952"/>
              </a:avLst>
            </a:prstGeom>
            <a:solidFill>
              <a:srgbClr val="3C78D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9900"/>
                </a:solidFill>
                <a:latin typeface="Open Sans"/>
                <a:ea typeface="Open Sans"/>
                <a:cs typeface="Open Sans"/>
                <a:sym typeface="Open Sans"/>
              </a:endParaRPr>
            </a:p>
          </p:txBody>
        </p:sp>
      </p:grpSp>
      <p:sp>
        <p:nvSpPr>
          <p:cNvPr id="145" name="Shape 145"/>
          <p:cNvSpPr txBox="1"/>
          <p:nvPr/>
        </p:nvSpPr>
        <p:spPr>
          <a:xfrm>
            <a:off x="516475" y="1329925"/>
            <a:ext cx="2596200" cy="6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latin typeface="Open Sans"/>
                <a:ea typeface="Open Sans"/>
                <a:cs typeface="Open Sans"/>
                <a:sym typeface="Open Sans"/>
              </a:rPr>
              <a:t>   Workload </a:t>
            </a:r>
            <a:endParaRPr sz="1800" b="1">
              <a:latin typeface="Open Sans"/>
              <a:ea typeface="Open Sans"/>
              <a:cs typeface="Open Sans"/>
              <a:sym typeface="Open Sans"/>
            </a:endParaRPr>
          </a:p>
          <a:p>
            <a:pPr marL="0" lvl="0" indent="0" algn="ctr" rtl="0">
              <a:spcBef>
                <a:spcPts val="0"/>
              </a:spcBef>
              <a:spcAft>
                <a:spcPts val="0"/>
              </a:spcAft>
              <a:buNone/>
            </a:pPr>
            <a:r>
              <a:rPr lang="en-GB" sz="1800" b="1">
                <a:latin typeface="Open Sans"/>
                <a:ea typeface="Open Sans"/>
                <a:cs typeface="Open Sans"/>
                <a:sym typeface="Open Sans"/>
              </a:rPr>
              <a:t>Characterization</a:t>
            </a:r>
            <a:endParaRPr sz="1800" b="1">
              <a:latin typeface="Open Sans"/>
              <a:ea typeface="Open Sans"/>
              <a:cs typeface="Open Sans"/>
              <a:sym typeface="Open Sans"/>
            </a:endParaRPr>
          </a:p>
        </p:txBody>
      </p:sp>
      <p:sp>
        <p:nvSpPr>
          <p:cNvPr id="146" name="Shape 146"/>
          <p:cNvSpPr txBox="1"/>
          <p:nvPr/>
        </p:nvSpPr>
        <p:spPr>
          <a:xfrm>
            <a:off x="3339288" y="1303513"/>
            <a:ext cx="20997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800" b="1">
                <a:latin typeface="Open Sans"/>
                <a:ea typeface="Open Sans"/>
                <a:cs typeface="Open Sans"/>
                <a:sym typeface="Open Sans"/>
              </a:rPr>
              <a:t>Knobs Identification</a:t>
            </a:r>
            <a:endParaRPr sz="1800" b="1">
              <a:latin typeface="Open Sans"/>
              <a:ea typeface="Open Sans"/>
              <a:cs typeface="Open Sans"/>
              <a:sym typeface="Open Sans"/>
            </a:endParaRPr>
          </a:p>
        </p:txBody>
      </p:sp>
      <p:sp>
        <p:nvSpPr>
          <p:cNvPr id="147" name="Shape 147"/>
          <p:cNvSpPr txBox="1"/>
          <p:nvPr/>
        </p:nvSpPr>
        <p:spPr>
          <a:xfrm>
            <a:off x="5928000" y="1511250"/>
            <a:ext cx="2349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Open Sans"/>
                <a:ea typeface="Open Sans"/>
                <a:cs typeface="Open Sans"/>
                <a:sym typeface="Open Sans"/>
              </a:rPr>
              <a:t>Automatic Tuner</a:t>
            </a:r>
            <a:endParaRPr sz="1800" b="1">
              <a:latin typeface="Open Sans"/>
              <a:ea typeface="Open Sans"/>
              <a:cs typeface="Open Sans"/>
              <a:sym typeface="Open Sans"/>
            </a:endParaRPr>
          </a:p>
        </p:txBody>
      </p:sp>
      <p:sp>
        <p:nvSpPr>
          <p:cNvPr id="148" name="Shape 148"/>
          <p:cNvSpPr txBox="1"/>
          <p:nvPr/>
        </p:nvSpPr>
        <p:spPr>
          <a:xfrm>
            <a:off x="750500" y="3250450"/>
            <a:ext cx="2033400" cy="128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Minimal set of metrics to identify the workload.</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149" name="Shape 149"/>
          <p:cNvSpPr txBox="1"/>
          <p:nvPr/>
        </p:nvSpPr>
        <p:spPr>
          <a:xfrm>
            <a:off x="3280975" y="3250450"/>
            <a:ext cx="23496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knobs are critical for a particular system?</a:t>
            </a:r>
            <a:endParaRPr>
              <a:latin typeface="Open Sans"/>
              <a:ea typeface="Open Sans"/>
              <a:cs typeface="Open Sans"/>
              <a:sym typeface="Open Sans"/>
            </a:endParaRPr>
          </a:p>
        </p:txBody>
      </p:sp>
      <p:sp>
        <p:nvSpPr>
          <p:cNvPr id="150" name="Shape 150"/>
          <p:cNvSpPr txBox="1"/>
          <p:nvPr/>
        </p:nvSpPr>
        <p:spPr>
          <a:xfrm>
            <a:off x="5942100" y="3195150"/>
            <a:ext cx="2321400" cy="100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What values to set for knobs such that performance improves?</a:t>
            </a:r>
            <a:endParaRPr>
              <a:latin typeface="Open Sans"/>
              <a:ea typeface="Open Sans"/>
              <a:cs typeface="Open Sans"/>
              <a:sym typeface="Open Sans"/>
            </a:endParaRPr>
          </a:p>
        </p:txBody>
      </p:sp>
      <p:sp>
        <p:nvSpPr>
          <p:cNvPr id="151" name="Shape 151"/>
          <p:cNvSpPr txBox="1"/>
          <p:nvPr/>
        </p:nvSpPr>
        <p:spPr>
          <a:xfrm>
            <a:off x="258650" y="1285875"/>
            <a:ext cx="3022200" cy="28230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a:solidFill>
                <a:srgbClr val="FF0000"/>
              </a:solidFill>
            </a:endParaRPr>
          </a:p>
        </p:txBody>
      </p:sp>
      <p:sp>
        <p:nvSpPr>
          <p:cNvPr id="152" name="Shape 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Workload Characterization: Features</a:t>
            </a:r>
            <a:endParaRPr/>
          </a:p>
        </p:txBody>
      </p:sp>
      <p:pic>
        <p:nvPicPr>
          <p:cNvPr id="158" name="Shape 158"/>
          <p:cNvPicPr preferRelativeResize="0"/>
          <p:nvPr/>
        </p:nvPicPr>
        <p:blipFill>
          <a:blip r:embed="rId3">
            <a:alphaModFix/>
          </a:blip>
          <a:stretch>
            <a:fillRect/>
          </a:stretch>
        </p:blipFill>
        <p:spPr>
          <a:xfrm>
            <a:off x="782562" y="3214575"/>
            <a:ext cx="1870763" cy="1261121"/>
          </a:xfrm>
          <a:prstGeom prst="rect">
            <a:avLst/>
          </a:prstGeom>
          <a:noFill/>
          <a:ln>
            <a:noFill/>
          </a:ln>
        </p:spPr>
      </p:pic>
      <p:sp>
        <p:nvSpPr>
          <p:cNvPr id="159" name="Shape 159"/>
          <p:cNvSpPr txBox="1"/>
          <p:nvPr/>
        </p:nvSpPr>
        <p:spPr>
          <a:xfrm>
            <a:off x="3827925" y="1184550"/>
            <a:ext cx="1738500" cy="41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Logical Features</a:t>
            </a:r>
            <a:endParaRPr b="1">
              <a:latin typeface="Open Sans"/>
              <a:ea typeface="Open Sans"/>
              <a:cs typeface="Open Sans"/>
              <a:sym typeface="Open Sans"/>
            </a:endParaRPr>
          </a:p>
        </p:txBody>
      </p:sp>
      <p:sp>
        <p:nvSpPr>
          <p:cNvPr id="160" name="Shape 160"/>
          <p:cNvSpPr txBox="1"/>
          <p:nvPr/>
        </p:nvSpPr>
        <p:spPr>
          <a:xfrm>
            <a:off x="3906800" y="3124575"/>
            <a:ext cx="1887600" cy="306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Physical Features</a:t>
            </a:r>
            <a:endParaRPr b="1">
              <a:latin typeface="Open Sans"/>
              <a:ea typeface="Open Sans"/>
              <a:cs typeface="Open Sans"/>
              <a:sym typeface="Open Sans"/>
            </a:endParaRPr>
          </a:p>
        </p:txBody>
      </p:sp>
      <p:sp>
        <p:nvSpPr>
          <p:cNvPr id="161" name="Shape 161"/>
          <p:cNvSpPr/>
          <p:nvPr/>
        </p:nvSpPr>
        <p:spPr>
          <a:xfrm>
            <a:off x="1139150" y="2551875"/>
            <a:ext cx="310800" cy="572700"/>
          </a:xfrm>
          <a:prstGeom prst="downArrow">
            <a:avLst>
              <a:gd name="adj1" fmla="val 50000"/>
              <a:gd name="adj2" fmla="val 50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3179225" y="1844200"/>
            <a:ext cx="438900" cy="410700"/>
          </a:xfrm>
          <a:prstGeom prst="rightArrow">
            <a:avLst>
              <a:gd name="adj1" fmla="val 50000"/>
              <a:gd name="adj2" fmla="val 50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3179225" y="3953475"/>
            <a:ext cx="438900" cy="410700"/>
          </a:xfrm>
          <a:prstGeom prst="rightArrow">
            <a:avLst>
              <a:gd name="adj1" fmla="val 50000"/>
              <a:gd name="adj2" fmla="val 5000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txBox="1"/>
          <p:nvPr/>
        </p:nvSpPr>
        <p:spPr>
          <a:xfrm>
            <a:off x="6942650" y="2926275"/>
            <a:ext cx="1803900" cy="18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b="1">
                <a:latin typeface="Open Sans"/>
                <a:ea typeface="Open Sans"/>
                <a:cs typeface="Open Sans"/>
                <a:sym typeface="Open Sans"/>
              </a:rPr>
              <a:t>Pros:</a:t>
            </a:r>
            <a:endParaRPr sz="1200" b="1">
              <a:latin typeface="Open Sans"/>
              <a:ea typeface="Open Sans"/>
              <a:cs typeface="Open Sans"/>
              <a:sym typeface="Open Sans"/>
            </a:endParaRPr>
          </a:p>
          <a:p>
            <a:pPr marL="457200" lvl="0" indent="-304800" rtl="0">
              <a:spcBef>
                <a:spcPts val="0"/>
              </a:spcBef>
              <a:spcAft>
                <a:spcPts val="0"/>
              </a:spcAft>
              <a:buClr>
                <a:srgbClr val="6AA84F"/>
              </a:buClr>
              <a:buSzPts val="1200"/>
              <a:buFont typeface="Open Sans"/>
              <a:buChar char="●"/>
            </a:pPr>
            <a:r>
              <a:rPr lang="en-GB" sz="1200">
                <a:solidFill>
                  <a:srgbClr val="6AA84F"/>
                </a:solidFill>
                <a:latin typeface="Open Sans"/>
                <a:ea typeface="Open Sans"/>
                <a:cs typeface="Open Sans"/>
                <a:sym typeface="Open Sans"/>
              </a:rPr>
              <a:t>More descriptive</a:t>
            </a:r>
            <a:endParaRPr sz="1200">
              <a:solidFill>
                <a:srgbClr val="6AA84F"/>
              </a:solidFill>
              <a:latin typeface="Open Sans"/>
              <a:ea typeface="Open Sans"/>
              <a:cs typeface="Open Sans"/>
              <a:sym typeface="Open Sans"/>
            </a:endParaRPr>
          </a:p>
          <a:p>
            <a:pPr marL="457200" lvl="0" indent="-304800" rtl="0">
              <a:spcBef>
                <a:spcPts val="0"/>
              </a:spcBef>
              <a:spcAft>
                <a:spcPts val="0"/>
              </a:spcAft>
              <a:buClr>
                <a:srgbClr val="6AA84F"/>
              </a:buClr>
              <a:buSzPts val="1200"/>
              <a:buFont typeface="Open Sans"/>
              <a:buChar char="●"/>
            </a:pPr>
            <a:r>
              <a:rPr lang="en-GB" sz="1200">
                <a:solidFill>
                  <a:srgbClr val="6AA84F"/>
                </a:solidFill>
                <a:latin typeface="Open Sans"/>
                <a:ea typeface="Open Sans"/>
                <a:cs typeface="Open Sans"/>
                <a:sym typeface="Open Sans"/>
              </a:rPr>
              <a:t>More related to knobs</a:t>
            </a:r>
            <a:endParaRPr sz="1200">
              <a:solidFill>
                <a:srgbClr val="6AA84F"/>
              </a:solidFill>
              <a:latin typeface="Open Sans"/>
              <a:ea typeface="Open Sans"/>
              <a:cs typeface="Open Sans"/>
              <a:sym typeface="Open Sans"/>
            </a:endParaRPr>
          </a:p>
          <a:p>
            <a:pPr marL="0" lvl="0" indent="0" rtl="0">
              <a:spcBef>
                <a:spcPts val="0"/>
              </a:spcBef>
              <a:spcAft>
                <a:spcPts val="0"/>
              </a:spcAft>
              <a:buNone/>
            </a:pPr>
            <a:r>
              <a:rPr lang="en-GB" sz="1200" b="1">
                <a:latin typeface="Open Sans"/>
                <a:ea typeface="Open Sans"/>
                <a:cs typeface="Open Sans"/>
                <a:sym typeface="Open Sans"/>
              </a:rPr>
              <a:t>Cons:</a:t>
            </a:r>
            <a:endParaRPr sz="1200">
              <a:solidFill>
                <a:srgbClr val="FF0000"/>
              </a:solidFill>
              <a:latin typeface="Open Sans"/>
              <a:ea typeface="Open Sans"/>
              <a:cs typeface="Open Sans"/>
              <a:sym typeface="Open Sans"/>
            </a:endParaRPr>
          </a:p>
          <a:p>
            <a:pPr marL="457200" lvl="0" indent="-304800" rtl="0">
              <a:spcBef>
                <a:spcPts val="0"/>
              </a:spcBef>
              <a:spcAft>
                <a:spcPts val="0"/>
              </a:spcAft>
              <a:buClr>
                <a:srgbClr val="FF0000"/>
              </a:buClr>
              <a:buSzPts val="1200"/>
              <a:buFont typeface="Open Sans"/>
              <a:buChar char="●"/>
            </a:pPr>
            <a:r>
              <a:rPr lang="en-GB" sz="1200">
                <a:solidFill>
                  <a:srgbClr val="FF0000"/>
                </a:solidFill>
                <a:latin typeface="Open Sans"/>
                <a:ea typeface="Open Sans"/>
                <a:cs typeface="Open Sans"/>
                <a:sym typeface="Open Sans"/>
              </a:rPr>
              <a:t>Large number of features</a:t>
            </a:r>
            <a:endParaRPr sz="1200">
              <a:solidFill>
                <a:srgbClr val="FF0000"/>
              </a:solidFill>
              <a:latin typeface="Open Sans"/>
              <a:ea typeface="Open Sans"/>
              <a:cs typeface="Open Sans"/>
              <a:sym typeface="Open Sans"/>
            </a:endParaRPr>
          </a:p>
          <a:p>
            <a:pPr marL="457200" lvl="0" indent="-304800" rtl="0">
              <a:spcBef>
                <a:spcPts val="0"/>
              </a:spcBef>
              <a:spcAft>
                <a:spcPts val="0"/>
              </a:spcAft>
              <a:buClr>
                <a:srgbClr val="FF0000"/>
              </a:buClr>
              <a:buSzPts val="1200"/>
              <a:buFont typeface="Open Sans"/>
              <a:buChar char="●"/>
            </a:pPr>
            <a:r>
              <a:rPr lang="en-GB" sz="1200">
                <a:solidFill>
                  <a:srgbClr val="FF0000"/>
                </a:solidFill>
                <a:latin typeface="Open Sans"/>
                <a:ea typeface="Open Sans"/>
                <a:cs typeface="Open Sans"/>
                <a:sym typeface="Open Sans"/>
              </a:rPr>
              <a:t>Redundant</a:t>
            </a:r>
            <a:endParaRPr sz="1200">
              <a:solidFill>
                <a:srgbClr val="FF0000"/>
              </a:solidFill>
              <a:latin typeface="Open Sans"/>
              <a:ea typeface="Open Sans"/>
              <a:cs typeface="Open Sans"/>
              <a:sym typeface="Open Sans"/>
            </a:endParaRPr>
          </a:p>
          <a:p>
            <a:pPr marL="0" lvl="0" indent="0" rtl="0">
              <a:spcBef>
                <a:spcPts val="0"/>
              </a:spcBef>
              <a:spcAft>
                <a:spcPts val="0"/>
              </a:spcAft>
              <a:buNone/>
            </a:pPr>
            <a:endParaRPr/>
          </a:p>
          <a:p>
            <a:pPr marL="0" lvl="0" indent="0" rtl="0">
              <a:spcBef>
                <a:spcPts val="0"/>
              </a:spcBef>
              <a:spcAft>
                <a:spcPts val="0"/>
              </a:spcAft>
              <a:buNone/>
            </a:pPr>
            <a:endParaRPr sz="1200"/>
          </a:p>
          <a:p>
            <a:pPr marL="0" lvl="0" indent="0" rtl="0">
              <a:spcBef>
                <a:spcPts val="0"/>
              </a:spcBef>
              <a:spcAft>
                <a:spcPts val="0"/>
              </a:spcAft>
              <a:buNone/>
            </a:pPr>
            <a:endParaRPr/>
          </a:p>
        </p:txBody>
      </p:sp>
      <p:sp>
        <p:nvSpPr>
          <p:cNvPr id="165" name="Shape 165"/>
          <p:cNvSpPr txBox="1"/>
          <p:nvPr/>
        </p:nvSpPr>
        <p:spPr>
          <a:xfrm>
            <a:off x="273900" y="1290675"/>
            <a:ext cx="2766000" cy="1171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SELECT</a:t>
            </a:r>
            <a:r>
              <a:rPr lang="en-GB">
                <a:latin typeface="Open Sans"/>
                <a:ea typeface="Open Sans"/>
                <a:cs typeface="Open Sans"/>
                <a:sym typeface="Open Sans"/>
              </a:rPr>
              <a:t> C_FNAME, C_LNAME</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FROM</a:t>
            </a:r>
            <a:r>
              <a:rPr lang="en-GB">
                <a:latin typeface="Open Sans"/>
                <a:ea typeface="Open Sans"/>
                <a:cs typeface="Open Sans"/>
                <a:sym typeface="Open Sans"/>
              </a:rPr>
              <a:t> CUSTOMER</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WHERE</a:t>
            </a:r>
            <a:r>
              <a:rPr lang="en-GB">
                <a:latin typeface="Open Sans"/>
                <a:ea typeface="Open Sans"/>
                <a:cs typeface="Open Sans"/>
                <a:sym typeface="Open Sans"/>
              </a:rPr>
              <a:t> DEPART=? AND  REGION=?		</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ORDER</a:t>
            </a:r>
            <a:r>
              <a:rPr lang="en-GB">
                <a:latin typeface="Open Sans"/>
                <a:ea typeface="Open Sans"/>
                <a:cs typeface="Open Sans"/>
                <a:sym typeface="Open Sans"/>
              </a:rPr>
              <a:t> BY C_LNAME</a:t>
            </a:r>
            <a:endParaRPr>
              <a:latin typeface="Open Sans"/>
              <a:ea typeface="Open Sans"/>
              <a:cs typeface="Open Sans"/>
              <a:sym typeface="Open Sans"/>
            </a:endParaRPr>
          </a:p>
        </p:txBody>
      </p:sp>
      <p:sp>
        <p:nvSpPr>
          <p:cNvPr id="166" name="Shape 166"/>
          <p:cNvSpPr txBox="1"/>
          <p:nvPr/>
        </p:nvSpPr>
        <p:spPr>
          <a:xfrm>
            <a:off x="3757438" y="1534875"/>
            <a:ext cx="2888100" cy="1391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table= {</a:t>
            </a:r>
            <a:r>
              <a:rPr lang="en-GB">
                <a:latin typeface="Open Sans"/>
                <a:ea typeface="Open Sans"/>
                <a:cs typeface="Open Sans"/>
                <a:sym typeface="Open Sans"/>
              </a:rPr>
              <a:t>CUSTOMER</a:t>
            </a:r>
            <a:r>
              <a:rPr lang="en-GB" b="1">
                <a:latin typeface="Open Sans"/>
                <a:ea typeface="Open Sans"/>
                <a:cs typeface="Open Sans"/>
                <a:sym typeface="Open Sans"/>
              </a:rPr>
              <a:t>}</a:t>
            </a:r>
            <a:endParaRPr b="1">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attributes = </a:t>
            </a:r>
            <a:r>
              <a:rPr lang="en-GB">
                <a:latin typeface="Open Sans"/>
                <a:ea typeface="Open Sans"/>
                <a:cs typeface="Open Sans"/>
                <a:sym typeface="Open Sans"/>
              </a:rPr>
              <a:t>{C_FNAME, C_LNAME, DEPART, REGION}</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order = </a:t>
            </a:r>
            <a:r>
              <a:rPr lang="en-GB">
                <a:latin typeface="Open Sans"/>
                <a:ea typeface="Open Sans"/>
                <a:cs typeface="Open Sans"/>
                <a:sym typeface="Open Sans"/>
              </a:rPr>
              <a:t>{C_LNAME}</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aggr = {}</a:t>
            </a:r>
            <a:endParaRPr>
              <a:latin typeface="Open Sans"/>
              <a:ea typeface="Open Sans"/>
              <a:cs typeface="Open Sans"/>
              <a:sym typeface="Open Sans"/>
            </a:endParaRPr>
          </a:p>
        </p:txBody>
      </p:sp>
      <p:sp>
        <p:nvSpPr>
          <p:cNvPr id="167" name="Shape 167"/>
          <p:cNvSpPr txBox="1"/>
          <p:nvPr/>
        </p:nvSpPr>
        <p:spPr>
          <a:xfrm>
            <a:off x="3786013" y="3463113"/>
            <a:ext cx="2888100" cy="1391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b="1">
                <a:latin typeface="Open Sans"/>
                <a:ea typeface="Open Sans"/>
                <a:cs typeface="Open Sans"/>
                <a:sym typeface="Open Sans"/>
              </a:rPr>
              <a:t>tupleRead= {</a:t>
            </a:r>
            <a:r>
              <a:rPr lang="en-GB">
                <a:latin typeface="Open Sans"/>
                <a:ea typeface="Open Sans"/>
                <a:cs typeface="Open Sans"/>
                <a:sym typeface="Open Sans"/>
              </a:rPr>
              <a:t>CUSTOMER</a:t>
            </a:r>
            <a:r>
              <a:rPr lang="en-GB" b="1">
                <a:latin typeface="Open Sans"/>
                <a:ea typeface="Open Sans"/>
                <a:cs typeface="Open Sans"/>
                <a:sym typeface="Open Sans"/>
              </a:rPr>
              <a:t>}</a:t>
            </a:r>
            <a:endParaRPr b="1">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tuplesWritten = </a:t>
            </a:r>
            <a:r>
              <a:rPr lang="en-GB">
                <a:latin typeface="Open Sans"/>
                <a:ea typeface="Open Sans"/>
                <a:cs typeface="Open Sans"/>
                <a:sym typeface="Open Sans"/>
              </a:rPr>
              <a:t>{#,#}</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memory = </a:t>
            </a:r>
            <a:r>
              <a:rPr lang="en-GB">
                <a:latin typeface="Open Sans"/>
                <a:ea typeface="Open Sans"/>
                <a:cs typeface="Open Sans"/>
                <a:sym typeface="Open Sans"/>
              </a:rPr>
              <a:t>{#,#}</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cpu= </a:t>
            </a:r>
            <a:r>
              <a:rPr lang="en-GB">
                <a:latin typeface="Open Sans"/>
                <a:ea typeface="Open Sans"/>
                <a:cs typeface="Open Sans"/>
                <a:sym typeface="Open Sans"/>
              </a:rPr>
              <a:t>{#,#}</a:t>
            </a:r>
            <a:endParaRPr>
              <a:latin typeface="Open Sans"/>
              <a:ea typeface="Open Sans"/>
              <a:cs typeface="Open Sans"/>
              <a:sym typeface="Open Sans"/>
            </a:endParaRPr>
          </a:p>
          <a:p>
            <a:pPr marL="0" lvl="0" indent="0" rtl="0">
              <a:spcBef>
                <a:spcPts val="0"/>
              </a:spcBef>
              <a:spcAft>
                <a:spcPts val="0"/>
              </a:spcAft>
              <a:buNone/>
            </a:pPr>
            <a:r>
              <a:rPr lang="en-GB" b="1">
                <a:latin typeface="Open Sans"/>
                <a:ea typeface="Open Sans"/>
                <a:cs typeface="Open Sans"/>
                <a:sym typeface="Open Sans"/>
              </a:rPr>
              <a:t>blocksFetched</a:t>
            </a:r>
            <a:r>
              <a:rPr lang="en-GB">
                <a:latin typeface="Open Sans"/>
                <a:ea typeface="Open Sans"/>
                <a:cs typeface="Open Sans"/>
                <a:sym typeface="Open Sans"/>
              </a:rPr>
              <a:t>={#,#}</a:t>
            </a:r>
            <a:endParaRPr>
              <a:latin typeface="Open Sans"/>
              <a:ea typeface="Open Sans"/>
              <a:cs typeface="Open Sans"/>
              <a:sym typeface="Open Sans"/>
            </a:endParaRPr>
          </a:p>
        </p:txBody>
      </p:sp>
      <p:sp>
        <p:nvSpPr>
          <p:cNvPr id="168" name="Shape 168"/>
          <p:cNvSpPr txBox="1"/>
          <p:nvPr/>
        </p:nvSpPr>
        <p:spPr>
          <a:xfrm>
            <a:off x="6942650" y="1353850"/>
            <a:ext cx="1956900" cy="1518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b="1">
                <a:solidFill>
                  <a:srgbClr val="6AA84F"/>
                </a:solidFill>
                <a:latin typeface="Open Sans"/>
                <a:ea typeface="Open Sans"/>
                <a:cs typeface="Open Sans"/>
                <a:sym typeface="Open Sans"/>
              </a:rPr>
              <a:t>Pros:</a:t>
            </a:r>
            <a:endParaRPr sz="1200" b="1">
              <a:solidFill>
                <a:srgbClr val="6AA84F"/>
              </a:solidFill>
              <a:latin typeface="Open Sans"/>
              <a:ea typeface="Open Sans"/>
              <a:cs typeface="Open Sans"/>
              <a:sym typeface="Open Sans"/>
            </a:endParaRPr>
          </a:p>
          <a:p>
            <a:pPr marL="457200" lvl="0" indent="-304800" rtl="0">
              <a:spcBef>
                <a:spcPts val="0"/>
              </a:spcBef>
              <a:spcAft>
                <a:spcPts val="0"/>
              </a:spcAft>
              <a:buClr>
                <a:srgbClr val="6AA84F"/>
              </a:buClr>
              <a:buSzPts val="1200"/>
              <a:buFont typeface="Open Sans"/>
              <a:buChar char="●"/>
            </a:pPr>
            <a:r>
              <a:rPr lang="en-GB" sz="1200">
                <a:solidFill>
                  <a:srgbClr val="6AA84F"/>
                </a:solidFill>
                <a:latin typeface="Open Sans"/>
                <a:ea typeface="Open Sans"/>
                <a:cs typeface="Open Sans"/>
                <a:sym typeface="Open Sans"/>
              </a:rPr>
              <a:t>Fixed</a:t>
            </a:r>
            <a:endParaRPr sz="1200">
              <a:solidFill>
                <a:srgbClr val="6AA84F"/>
              </a:solidFill>
              <a:latin typeface="Open Sans"/>
              <a:ea typeface="Open Sans"/>
              <a:cs typeface="Open Sans"/>
              <a:sym typeface="Open Sans"/>
            </a:endParaRPr>
          </a:p>
          <a:p>
            <a:pPr marL="457200" lvl="0" indent="-304800" rtl="0">
              <a:spcBef>
                <a:spcPts val="0"/>
              </a:spcBef>
              <a:spcAft>
                <a:spcPts val="0"/>
              </a:spcAft>
              <a:buClr>
                <a:srgbClr val="6AA84F"/>
              </a:buClr>
              <a:buSzPts val="1200"/>
              <a:buFont typeface="Open Sans"/>
              <a:buChar char="●"/>
            </a:pPr>
            <a:r>
              <a:rPr lang="en-GB" sz="1200">
                <a:solidFill>
                  <a:srgbClr val="6AA84F"/>
                </a:solidFill>
                <a:latin typeface="Open Sans"/>
                <a:ea typeface="Open Sans"/>
                <a:cs typeface="Open Sans"/>
                <a:sym typeface="Open Sans"/>
              </a:rPr>
              <a:t>Cheap to compute</a:t>
            </a:r>
            <a:endParaRPr sz="1200">
              <a:solidFill>
                <a:srgbClr val="6AA84F"/>
              </a:solidFill>
              <a:latin typeface="Open Sans"/>
              <a:ea typeface="Open Sans"/>
              <a:cs typeface="Open Sans"/>
              <a:sym typeface="Open Sans"/>
            </a:endParaRPr>
          </a:p>
          <a:p>
            <a:pPr marL="0" lvl="0" indent="0" rtl="0">
              <a:spcBef>
                <a:spcPts val="0"/>
              </a:spcBef>
              <a:spcAft>
                <a:spcPts val="0"/>
              </a:spcAft>
              <a:buNone/>
            </a:pPr>
            <a:r>
              <a:rPr lang="en-GB" sz="1200" b="1">
                <a:solidFill>
                  <a:srgbClr val="FF0000"/>
                </a:solidFill>
                <a:latin typeface="Open Sans"/>
                <a:ea typeface="Open Sans"/>
                <a:cs typeface="Open Sans"/>
                <a:sym typeface="Open Sans"/>
              </a:rPr>
              <a:t>Cons:</a:t>
            </a:r>
            <a:endParaRPr sz="1200" b="1">
              <a:solidFill>
                <a:srgbClr val="FF0000"/>
              </a:solidFill>
              <a:latin typeface="Open Sans"/>
              <a:ea typeface="Open Sans"/>
              <a:cs typeface="Open Sans"/>
              <a:sym typeface="Open Sans"/>
            </a:endParaRPr>
          </a:p>
          <a:p>
            <a:pPr marL="457200" lvl="0" indent="-304800" rtl="0">
              <a:spcBef>
                <a:spcPts val="0"/>
              </a:spcBef>
              <a:spcAft>
                <a:spcPts val="0"/>
              </a:spcAft>
              <a:buClr>
                <a:srgbClr val="FF0000"/>
              </a:buClr>
              <a:buSzPts val="1200"/>
              <a:buFont typeface="Open Sans"/>
              <a:buChar char="●"/>
            </a:pPr>
            <a:r>
              <a:rPr lang="en-GB" sz="1200">
                <a:solidFill>
                  <a:srgbClr val="FF0000"/>
                </a:solidFill>
                <a:latin typeface="Open Sans"/>
                <a:ea typeface="Open Sans"/>
                <a:cs typeface="Open Sans"/>
                <a:sym typeface="Open Sans"/>
              </a:rPr>
              <a:t>Lacks Execution info</a:t>
            </a:r>
            <a:endParaRPr sz="1200">
              <a:solidFill>
                <a:srgbClr val="FF0000"/>
              </a:solidFill>
              <a:latin typeface="Open Sans"/>
              <a:ea typeface="Open Sans"/>
              <a:cs typeface="Open Sans"/>
              <a:sym typeface="Open Sans"/>
            </a:endParaRPr>
          </a:p>
          <a:p>
            <a:pPr marL="0" lvl="0" indent="0" rtl="0">
              <a:spcBef>
                <a:spcPts val="0"/>
              </a:spcBef>
              <a:spcAft>
                <a:spcPts val="0"/>
              </a:spcAft>
              <a:buNone/>
            </a:pPr>
            <a:endParaRPr sz="1200"/>
          </a:p>
          <a:p>
            <a:pPr marL="0" lvl="0" indent="0" rtl="0">
              <a:spcBef>
                <a:spcPts val="0"/>
              </a:spcBef>
              <a:spcAft>
                <a:spcPts val="0"/>
              </a:spcAft>
              <a:buNone/>
            </a:pPr>
            <a:endParaRPr/>
          </a:p>
        </p:txBody>
      </p:sp>
      <p:sp>
        <p:nvSpPr>
          <p:cNvPr id="169" name="Shape 1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childTnLst>
                                </p:cTn>
                              </p:par>
                              <p:par>
                                <p:cTn id="13" presetID="10"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000"/>
                                        <p:tgtEl>
                                          <p:spTgt spid="166"/>
                                        </p:tgtEl>
                                      </p:cBhvr>
                                    </p:animEffect>
                                  </p:childTnLst>
                                </p:cTn>
                              </p:par>
                              <p:par>
                                <p:cTn id="16" presetID="10" presetClass="entr" presetSubtype="0" fill="hold"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fade">
                                      <p:cBhvr>
                                        <p:cTn id="18" dur="10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000"/>
                                        <p:tgtEl>
                                          <p:spTgt spid="161"/>
                                        </p:tgtEl>
                                      </p:cBhvr>
                                    </p:animEffect>
                                  </p:childTnLst>
                                </p:cTn>
                              </p:par>
                              <p:par>
                                <p:cTn id="24" presetID="10" presetClass="entr" presetSubtype="0" fill="hold"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fade">
                                      <p:cBhvr>
                                        <p:cTn id="26" dur="1000"/>
                                        <p:tgtEl>
                                          <p:spTgt spid="1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3"/>
                                        </p:tgtEl>
                                        <p:attrNameLst>
                                          <p:attrName>style.visibility</p:attrName>
                                        </p:attrNameLst>
                                      </p:cBhvr>
                                      <p:to>
                                        <p:strVal val="visible"/>
                                      </p:to>
                                    </p:set>
                                    <p:animEffect transition="in" filter="fade">
                                      <p:cBhvr>
                                        <p:cTn id="31" dur="1000"/>
                                        <p:tgtEl>
                                          <p:spTgt spid="163"/>
                                        </p:tgtEl>
                                      </p:cBhvr>
                                    </p:animEffect>
                                  </p:childTnLst>
                                </p:cTn>
                              </p:par>
                              <p:par>
                                <p:cTn id="32" presetID="10" presetClass="entr" presetSubtype="0" fill="hold"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fade">
                                      <p:cBhvr>
                                        <p:cTn id="34" dur="1000"/>
                                        <p:tgtEl>
                                          <p:spTgt spid="167"/>
                                        </p:tgtEl>
                                      </p:cBhvr>
                                    </p:animEffect>
                                  </p:childTnLst>
                                </p:cTn>
                              </p:par>
                              <p:par>
                                <p:cTn id="35" presetID="10" presetClass="entr" presetSubtype="0"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10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8"/>
                                        </p:tgtEl>
                                        <p:attrNameLst>
                                          <p:attrName>style.visibility</p:attrName>
                                        </p:attrNameLst>
                                      </p:cBhvr>
                                      <p:to>
                                        <p:strVal val="visible"/>
                                      </p:to>
                                    </p:set>
                                    <p:animEffect transition="in" filter="fade">
                                      <p:cBhvr>
                                        <p:cTn id="42" dur="1000"/>
                                        <p:tgtEl>
                                          <p:spTgt spid="16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fade">
                                      <p:cBhvr>
                                        <p:cTn id="4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Workload Characterization: Identifying Minimal Set</a:t>
            </a:r>
            <a:endParaRPr/>
          </a:p>
        </p:txBody>
      </p:sp>
      <p:pic>
        <p:nvPicPr>
          <p:cNvPr id="175" name="Shape 175"/>
          <p:cNvPicPr preferRelativeResize="0"/>
          <p:nvPr/>
        </p:nvPicPr>
        <p:blipFill>
          <a:blip r:embed="rId3">
            <a:alphaModFix/>
          </a:blip>
          <a:stretch>
            <a:fillRect/>
          </a:stretch>
        </p:blipFill>
        <p:spPr>
          <a:xfrm>
            <a:off x="4354650" y="1156250"/>
            <a:ext cx="4133250" cy="3278074"/>
          </a:xfrm>
          <a:prstGeom prst="rect">
            <a:avLst/>
          </a:prstGeom>
          <a:noFill/>
          <a:ln>
            <a:noFill/>
          </a:ln>
        </p:spPr>
      </p:pic>
      <p:sp>
        <p:nvSpPr>
          <p:cNvPr id="176" name="Shape 176"/>
          <p:cNvSpPr txBox="1"/>
          <p:nvPr/>
        </p:nvSpPr>
        <p:spPr>
          <a:xfrm>
            <a:off x="208225" y="1156250"/>
            <a:ext cx="4291200" cy="168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a:latin typeface="Open Sans"/>
                <a:ea typeface="Open Sans"/>
                <a:cs typeface="Open Sans"/>
                <a:sym typeface="Open Sans"/>
              </a:rPr>
              <a:t>Phase 1 (Dimensionality Reduction)</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Find correlations among metrics using Factor Analysis</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M1= 0.9F1 + 0.4F2 + … + 0.01F10</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M2 =0.4F1 +0.2F2  + … + 0.02F10</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a:t>
            </a:r>
            <a:endParaRPr>
              <a:latin typeface="Open Sans"/>
              <a:ea typeface="Open Sans"/>
              <a:cs typeface="Open Sans"/>
              <a:sym typeface="Open Sans"/>
            </a:endParaRPr>
          </a:p>
          <a:p>
            <a:pPr marL="914400" lvl="1" indent="-317500" rtl="0">
              <a:spcBef>
                <a:spcPts val="0"/>
              </a:spcBef>
              <a:spcAft>
                <a:spcPts val="0"/>
              </a:spcAft>
              <a:buSzPts val="1400"/>
              <a:buFont typeface="Open Sans"/>
              <a:buChar char="○"/>
            </a:pPr>
            <a:r>
              <a:rPr lang="en-GB">
                <a:latin typeface="Open Sans"/>
                <a:ea typeface="Open Sans"/>
                <a:cs typeface="Open Sans"/>
                <a:sym typeface="Open Sans"/>
              </a:rPr>
              <a:t>M100=0.6F1+ 0.3F2 + … + 0.01F10</a:t>
            </a:r>
            <a:endParaRPr>
              <a:latin typeface="Open Sans"/>
              <a:ea typeface="Open Sans"/>
              <a:cs typeface="Open Sans"/>
              <a:sym typeface="Open Sans"/>
            </a:endParaRPr>
          </a:p>
          <a:p>
            <a:pPr marL="0" lvl="0" indent="0" rtl="0">
              <a:spcBef>
                <a:spcPts val="0"/>
              </a:spcBef>
              <a:spcAft>
                <a:spcPts val="0"/>
              </a:spcAft>
              <a:buNone/>
            </a:pPr>
            <a:endParaRPr>
              <a:latin typeface="Open Sans"/>
              <a:ea typeface="Open Sans"/>
              <a:cs typeface="Open Sans"/>
              <a:sym typeface="Open Sans"/>
            </a:endParaRPr>
          </a:p>
        </p:txBody>
      </p:sp>
      <p:sp>
        <p:nvSpPr>
          <p:cNvPr id="177" name="Shape 177"/>
          <p:cNvSpPr txBox="1"/>
          <p:nvPr/>
        </p:nvSpPr>
        <p:spPr>
          <a:xfrm>
            <a:off x="208225" y="2978675"/>
            <a:ext cx="4291200" cy="1604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latin typeface="Open Sans"/>
              <a:ea typeface="Open Sans"/>
              <a:cs typeface="Open Sans"/>
              <a:sym typeface="Open Sans"/>
            </a:endParaRPr>
          </a:p>
          <a:p>
            <a:pPr marL="0" lvl="0" indent="0" rtl="0">
              <a:spcBef>
                <a:spcPts val="0"/>
              </a:spcBef>
              <a:spcAft>
                <a:spcPts val="0"/>
              </a:spcAft>
              <a:buNone/>
            </a:pPr>
            <a:r>
              <a:rPr lang="en-GB">
                <a:latin typeface="Open Sans"/>
                <a:ea typeface="Open Sans"/>
                <a:cs typeface="Open Sans"/>
                <a:sym typeface="Open Sans"/>
              </a:rPr>
              <a:t>Phase  2 (Clustering)</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Apply K-Means clustering using a few factors.</a:t>
            </a:r>
            <a:endParaRPr>
              <a:latin typeface="Open Sans"/>
              <a:ea typeface="Open Sans"/>
              <a:cs typeface="Open Sans"/>
              <a:sym typeface="Open Sans"/>
            </a:endParaRPr>
          </a:p>
          <a:p>
            <a:pPr marL="457200" lvl="0" indent="-317500" rtl="0">
              <a:spcBef>
                <a:spcPts val="0"/>
              </a:spcBef>
              <a:spcAft>
                <a:spcPts val="0"/>
              </a:spcAft>
              <a:buSzPts val="1400"/>
              <a:buFont typeface="Open Sans"/>
              <a:buChar char="●"/>
            </a:pPr>
            <a:r>
              <a:rPr lang="en-GB">
                <a:latin typeface="Open Sans"/>
                <a:ea typeface="Open Sans"/>
                <a:cs typeface="Open Sans"/>
                <a:sym typeface="Open Sans"/>
              </a:rPr>
              <a:t>Select one representative metric from each cluster</a:t>
            </a:r>
            <a:endParaRPr>
              <a:latin typeface="Open Sans"/>
              <a:ea typeface="Open Sans"/>
              <a:cs typeface="Open Sans"/>
              <a:sym typeface="Open Sans"/>
            </a:endParaRPr>
          </a:p>
        </p:txBody>
      </p:sp>
      <p:sp>
        <p:nvSpPr>
          <p:cNvPr id="178" name="Shape 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9</a:t>
            </a:fld>
            <a:endParaRPr/>
          </a:p>
        </p:txBody>
      </p:sp>
      <p:sp>
        <p:nvSpPr>
          <p:cNvPr id="179" name="Shape 179"/>
          <p:cNvSpPr txBox="1"/>
          <p:nvPr/>
        </p:nvSpPr>
        <p:spPr>
          <a:xfrm>
            <a:off x="208225" y="4132825"/>
            <a:ext cx="5212800" cy="924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chemeClr val="dk1"/>
              </a:solidFill>
              <a:latin typeface="Open Sans"/>
              <a:ea typeface="Open Sans"/>
              <a:cs typeface="Open Sans"/>
              <a:sym typeface="Open Sans"/>
            </a:endParaRPr>
          </a:p>
          <a:p>
            <a:pPr marL="0" lvl="0" indent="0" rtl="0">
              <a:spcBef>
                <a:spcPts val="0"/>
              </a:spcBef>
              <a:spcAft>
                <a:spcPts val="0"/>
              </a:spcAft>
              <a:buNone/>
            </a:pPr>
            <a:r>
              <a:rPr lang="en-GB">
                <a:solidFill>
                  <a:srgbClr val="FF0000"/>
                </a:solidFill>
                <a:latin typeface="Open Sans"/>
                <a:ea typeface="Open Sans"/>
                <a:cs typeface="Open Sans"/>
                <a:sym typeface="Open Sans"/>
              </a:rPr>
              <a:t>131 metrics for MySQL reduced to 8 and 57 metrics for Postgres were reduced to 9.</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2600</Words>
  <Application>Microsoft Macintosh PowerPoint</Application>
  <PresentationFormat>On-screen Show (16:9)</PresentationFormat>
  <Paragraphs>532</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Helvetica Neue</vt:lpstr>
      <vt:lpstr>Open Sans</vt:lpstr>
      <vt:lpstr>Simple Light</vt:lpstr>
      <vt:lpstr>Machine Learning for Systems:  OtterTune and CherryPick</vt:lpstr>
      <vt:lpstr>Machine Learning for Systems</vt:lpstr>
      <vt:lpstr>Automatic Database Management System Tuning Through Large-scale Machine Learning</vt:lpstr>
      <vt:lpstr>Database Tuning</vt:lpstr>
      <vt:lpstr>Resource configuration: Challenges!</vt:lpstr>
      <vt:lpstr>Problem Setting</vt:lpstr>
      <vt:lpstr>ML Pipeline </vt:lpstr>
      <vt:lpstr>Workload Characterization: Features</vt:lpstr>
      <vt:lpstr>Workload Characterization: Identifying Minimal Set</vt:lpstr>
      <vt:lpstr>ML Pipeline </vt:lpstr>
      <vt:lpstr>Knobs Identification</vt:lpstr>
      <vt:lpstr>Incremental Knob selection</vt:lpstr>
      <vt:lpstr>ML Pipeline </vt:lpstr>
      <vt:lpstr>Automated Tuner: Two-step analysis </vt:lpstr>
      <vt:lpstr>Automated Tuner: Two-step analysis</vt:lpstr>
      <vt:lpstr>Experimental Setup</vt:lpstr>
      <vt:lpstr>Tuning Time  (Training data helps)</vt:lpstr>
      <vt:lpstr>Execution Time Breakdown</vt:lpstr>
      <vt:lpstr>Performance when compared with other approaches</vt:lpstr>
      <vt:lpstr>Conclusion</vt:lpstr>
      <vt:lpstr>CherryPick: Adaptively Unearthing the Best Cloud Configurations for Big Data Analytics</vt:lpstr>
      <vt:lpstr>Motivation</vt:lpstr>
      <vt:lpstr>Background and Challenges</vt:lpstr>
      <vt:lpstr>Desired properties  </vt:lpstr>
      <vt:lpstr>CherryPick</vt:lpstr>
      <vt:lpstr>Problem formulation </vt:lpstr>
      <vt:lpstr>Bayesian Optimization </vt:lpstr>
      <vt:lpstr>BO in CherryPick </vt:lpstr>
      <vt:lpstr>BO in CherryPick </vt:lpstr>
      <vt:lpstr>BO in CherryPick </vt:lpstr>
      <vt:lpstr>BO in CherryPick </vt:lpstr>
      <vt:lpstr>BO in CherryPick </vt:lpstr>
      <vt:lpstr>CherryPick’s Decision Process  </vt:lpstr>
      <vt:lpstr>Experiment setup</vt:lpstr>
      <vt:lpstr>Experiment setup</vt:lpstr>
      <vt:lpstr>Search Path</vt:lpstr>
      <vt:lpstr>Results</vt:lpstr>
      <vt:lpstr>Results</vt:lpstr>
      <vt:lpstr>Results</vt:lpstr>
      <vt:lpstr>Limitations</vt:lpstr>
      <vt:lpstr>Key-Takeaways</vt:lpstr>
      <vt:lpstr>Discussions</vt:lpstr>
      <vt:lpstr>OtterTune </vt:lpstr>
      <vt:lpstr>OtterTune </vt:lpstr>
      <vt:lpstr>OtterTune </vt:lpstr>
      <vt:lpstr>Discussion: CherryPick </vt:lpstr>
      <vt:lpstr>Discussion: CherryPick </vt:lpstr>
      <vt:lpstr>Discussion: CherryPick </vt:lpstr>
      <vt:lpstr>Thank you!</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for Systems:  OtterTune and CherryPick</dc:title>
  <cp:lastModifiedBy>Gupta, Indranil</cp:lastModifiedBy>
  <cp:revision>1</cp:revision>
  <dcterms:modified xsi:type="dcterms:W3CDTF">2018-02-24T15:39:14Z</dcterms:modified>
</cp:coreProperties>
</file>