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4" r:id="rId3"/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y="5143500" cx="9144000"/>
  <p:notesSz cx="6858000" cy="9144000"/>
  <p:embeddedFontLst>
    <p:embeddedFont>
      <p:font typeface="Raleway"/>
      <p:regular r:id="rId58"/>
      <p:bold r:id="rId59"/>
      <p:italic r:id="rId60"/>
      <p:boldItalic r:id="rId61"/>
    </p:embeddedFont>
    <p:embeddedFont>
      <p:font typeface="Lato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Lato-regular.fntdata"/><Relationship Id="rId61" Type="http://schemas.openxmlformats.org/officeDocument/2006/relationships/font" Target="fonts/Raleway-boldItalic.fntdata"/><Relationship Id="rId20" Type="http://schemas.openxmlformats.org/officeDocument/2006/relationships/slide" Target="slides/slide15.xml"/><Relationship Id="rId64" Type="http://schemas.openxmlformats.org/officeDocument/2006/relationships/font" Target="fonts/Lato-italic.fntdata"/><Relationship Id="rId63" Type="http://schemas.openxmlformats.org/officeDocument/2006/relationships/font" Target="fonts/Lato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65" Type="http://schemas.openxmlformats.org/officeDocument/2006/relationships/font" Target="fonts/Lat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aleway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Raleway-bold.fntdata"/><Relationship Id="rId14" Type="http://schemas.openxmlformats.org/officeDocument/2006/relationships/slide" Target="slides/slide9.xml"/><Relationship Id="rId58" Type="http://schemas.openxmlformats.org/officeDocument/2006/relationships/font" Target="fonts/Raleway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Stores mutable versioned objects; each update creates a new version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Data fragments have IDs; metadata store version and fragment IDs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Why on top of Azure Storage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the rapid development of Giza by re-using mature, deployed, and well-tested systems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 simplifies the failure recovery and deployment: Giza runs on stateless nodes and can be readily integrated with the rest of the stateless cloud storage front-ends.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Paxos to handle conflicting writes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Size of fast quorum is 3n / 4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Classic - coordinator proposes a value ; Fast - acceptors are allowed to pick their own values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Commit confirmation is again an atomic conditional update, which only succeeds if the version number is not yet included in the current set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1 and 2 imply the chances of an ongoing Paxos instance, so pick the value so as to complete the Paxos instance first, then start with a new version and follow the fast path to commit its current metadata.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Might not be a part of the write quorum so check with others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This is to confirm whether the higher version has indeed been committed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If </a:t>
            </a:r>
            <a:r>
              <a:rPr lang="en"/>
              <a:t>data path succeeds while the metadata path fails. Now, the fragments stored in the cloud blobs become orphans. Giza will eventually delete these fragments and reclaim storage through a cleaning process, which first executes Paxos to update the current version to no-op , discovers the orphan fragments as not being referenced in the metadata store, and then removes the fragments from the corresponding blob storage in all the DCs.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If metadata succeeds but data fails, then fallback to read the previous version - specified in known committed versions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Validation fails only in the case of concurrent writes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Delete first and then truncate - in case GC gets interrupted to avoid orphans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First phase : Rows in all the DCs are marked as CONFINED - disable get/put for this object; Second phase: remove row: DISADVANTAGE: All DCs need to be online [CAP]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</a:t>
            </a:r>
            <a:r>
              <a:rPr lang="en"/>
              <a:t>ontending put request that’s why two phase commit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if DC is down and now delete? My guess: delete won’t go through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Transient - [temporary outages of blob/table storage]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Permanent - [long-term outages / catastrophes]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Not enough DCs for fast quorum - but still works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Mapping is similar to DNS - Chubby also did this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Reconstruction may take longer - prioritized and ensure sufficient bandwidth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Unique etag generated by table service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Remote node act as proxies for reading ETag and writing local table row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Giza parallelizes metadata path with data path, which can results in extra metadata or data clean up if either path fails to complete.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latency for storing the 4MB data directly to Azure storage, which is locally replicated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Discussion: Erasure coding can be CPU intensive [ NO ]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is because the latency in Giza is often dominated by the data path. Erasure coding with a larger k results in smaller fragments and fewer bytes stored in each DC’s blob storage. This reduces the data path latency and in turn the overall latency.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Web apps have become increasingly popular (Reddit, Medium, Twitter etc.) 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Users expect performance but app ecosystem diversity makes improving performance non-trivial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Solution? Deploy caches; but can we improve hit rates?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Browser cache: stores static content (JS, fonts, image resources etc.) 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Server cache: Take results of popular requests, cache them, and return these results to save computational cycles. 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reduces bandwidth consumption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Reduces access latencies: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Fetch documents from nearby cache and hence transmission delay is diminished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Reduced network traffic, uncached items are retrieved faster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-&gt; HTTP reqs. To a multi-tiered DC -&gt; storage tier -&gt; lookaside cache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probabilities to loads far from the median (long-tailed workloads)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There’s so much data, can’t put everything in cache -&gt; Hit/miss depends heavily on what you kick out of the cache; ideal world -&gt; least likely requested data should be evicted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We have web-like request patterns and furthermore…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Item cost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Expiration time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Windowing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goals of a tailored eviction strategy: • Tailor to web-specific request distributions • Tailor to the varying needs of different app settings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has a higher expectancy of being requested in future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Shape 5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Shape 5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 is the document, L is lower threshold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not in cache; L=minimum cost; evict and set new pri to L + c/s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no DS, need some way to do eviction based on priorities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random sampling, randomly sample items, eval their pri. And kick the lowest pri. Item; not tied to a DS and systems like Redis already uses random sampling but no theoretical model has been proposed to leverage it for eviction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Shape 5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Shape 5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stream of reqs. With monotonically increasing time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“Pareto principle”: 80% of the wealth owned by 20% of the population, etc.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1/lambda ^ alpha (curve’s tail heaviness is controller by the alpha value)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Shape 5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Beta will require tuning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 their framework on top of Redis in about 380 lines of code, pretty much looks like this &lt;explain code&gt;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Besides, made a caching middleware for Django and added cost information for each webpage. Views are functions which take HTTP request and outputs web response. Use view as cost classes.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Shape 5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fixed size disk blocks, instruction lines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Use implicit priorities and metrics like time-of-access (LRU-K, greedyDual) and are difficult to augment with cost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HC -&gt; HC+Cost just adds metadata and redefines priority function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items may impose different CPU or database load when they miss, they can be result of a db join instead of simple indexed lookups) so if cache is aware of the cost, it can use it to efficient the eviction.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Shape 6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Reed solomon encoding - invertible matrices</a:t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More storage vs computation [Spark vs Hadoop]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Shape 6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Shape 6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 these workloads, since items have same expiration time and are accessed only once after insertion (to join the reward information), recency is roughly equal to time-until-expiration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Therefore, LFU and HC perform poorly compared to recency based approaches 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HC-Expire performs just as well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Shape 6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Shape 6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We see that per-item cost computation incurs a higher spike than per-class because costs are updated only when an item is inserted and hence takes longer to settle to steady state performance</a:t>
            </a:r>
            <a:endParaRPr sz="14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Per-class quickly adjusts to one class being more costly</a:t>
            </a:r>
            <a:endParaRPr sz="1400"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Shape 6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Shape 6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to determine cost classes? Incorrect assignment can degrade caching performance; same item can belong to multiple cost classes 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Optimization was proposed to retain samples between evictions, this can boost accuracy of random sampling but was not considered. 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As compared to LRU, HC stores more metadata in item cost, request count, and time of entry (roughly ~96bits on a 32bit machine and 192bits on a 64bit machine). Although, no significant performance overhead was observed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Shape 6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Easy to read paper proposing a simple caching strategy which can yield great performance benefits in production-level web applications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Simplifies tuning the priority function based on varying workloads as compared to other strategies which incur high churn due to the use of an underlying data structure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Hit rate improvements under both synthetic and real-life workloads over long-standing strategies like LRU, LFU etc. while serving upto 10M requests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Shape 6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Shape 6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Shape 6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Challenges: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Ask for highest version, then increment and then write - 2 RTT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Shape 6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Shape 7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Specially designed for low contention scenarios [ NO ]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Shape 7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existing replication for objects less than 4 MB since there will be overhead in erasure coding small objects and storing their metadata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Since the temperature of the objects drop quickly - cache objects for short periods in one DC - serve reads from the cache [CACHING ENTIRE OBJECT RAISES STORAGE OVERHEAD to 2x (replication) for a short period of time]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Concurrency in one second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Giza incurs 1x cross DC n/w traffic for writes and 0.5x for reads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Since non trivial amount of bytes were deleted therefore removing the deleted objects from underlining cloud storage and reclaiming capacity is crucial in achieving storage efficiency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existing replication for objects less than 4 MB since there will be overhead in erasure coding small objects and storing their metadata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Since the temperature of the objects drop quickly - cache objects for short periods in one DC - serve reads from the cache [CACHING ENTIRE OBJECT RAISES STORAGE OVERHEAD to 2x (replication) for a short period of time]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Concurrency in one second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Giza incurs 1x cross DC n/w traffic for writes and 0.5x for reads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objects that were created in the span of 3 months - their deletion trace were followed up to an year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Since non trivial amount of bytes were deleted therefore removing the deleted objects from underlining cloud storage and reclaiming capacity is crucial in achieving storage efficiency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Size of parity fragment goes down with an increase in the number of fragments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k+1 fragments, 1 fragment on same DC, need to send other ‘k’ fragments to remote DCs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Need k fragments to rebuild object, 1 fragment on same DC, need to get other ‘k-1’ fragments from remote DCs. So</a:t>
            </a:r>
            <a:endParaRPr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Ensures entire object stays in one DC thus reducing cross-DC read traffic. </a:t>
            </a:r>
            <a:endParaRPr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Giza must support deletion. Deleting objects from logical volumes (and canceling them from corresponding parity volumes) would result in complex bookkeeping and garbage collection, greatly in- creasing system complexity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" name="Shape 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" name="Shape 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" name="Shape 9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3" name="Shape 9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1">
  <p:cSld name="SECTION_TITLE_AND_DESCRIPTION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de view of hands writing in a notebook at a cafe" id="100" name="Shape 100"/>
          <p:cNvPicPr preferRelativeResize="0"/>
          <p:nvPr/>
        </p:nvPicPr>
        <p:blipFill rotWithShape="1">
          <a:blip r:embed="rId2">
            <a:alphaModFix/>
          </a:blip>
          <a:srcRect b="26446" l="9050" r="54351" t="12064"/>
          <a:stretch/>
        </p:blipFill>
        <p:spPr>
          <a:xfrm>
            <a:off x="1" y="-5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1650" y="0"/>
            <a:ext cx="45687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Shape 10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3" name="Shape 10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Shape 10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536300" y="47498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1 2">
  <p:cSld name="SECTION_TITLE_AND_DESCRIPTION_1_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 b="0" l="31883" r="25713" t="8096"/>
          <a:stretch/>
        </p:blipFill>
        <p:spPr>
          <a:xfrm>
            <a:off x="0" y="0"/>
            <a:ext cx="457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-75" y="0"/>
            <a:ext cx="45720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Shape 1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3" name="Shape 1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Shape 11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Shape 1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4" name="Shape 1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Shape 126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Shape 13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8" name="Shape 13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Shape 140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Shape 14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5" name="Shape 14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Shape 14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Shape 15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2" name="Shape 15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Shape 15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" name="Shape 15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0" name="Shape 16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Shape 16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4" name="Shape 164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1">
    <p:bg>
      <p:bgPr>
        <a:solidFill>
          <a:schemeClr val="l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Shape 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" name="Shape 24"/>
          <p:cNvSpPr/>
          <p:nvPr/>
        </p:nvSpPr>
        <p:spPr>
          <a:xfrm>
            <a:off x="0" y="1"/>
            <a:ext cx="9144000" cy="46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5063224" y="1313339"/>
            <a:ext cx="3459829" cy="2670551"/>
            <a:chOff x="3553042" y="1657806"/>
            <a:chExt cx="3461100" cy="2671532"/>
          </a:xfrm>
        </p:grpSpPr>
        <p:sp>
          <p:nvSpPr>
            <p:cNvPr id="26" name="Shape 26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fmla="val 25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fmla="val 96745" name="adj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fmla="val 98558" name="adj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fmla="val 50000" name="adj"/>
              </a:avLst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fmla="val 1882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fmla="val 1764" name="adj"/>
              </a:avLst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Component Detail" id="34" name="Shape 34"/>
          <p:cNvPicPr preferRelativeResize="0"/>
          <p:nvPr/>
        </p:nvPicPr>
        <p:blipFill rotWithShape="1">
          <a:blip r:embed="rId2">
            <a:alphaModFix/>
          </a:blip>
          <a:srcRect b="25076" l="0" r="0" t="0"/>
          <a:stretch/>
        </p:blipFill>
        <p:spPr>
          <a:xfrm>
            <a:off x="5161725" y="1399791"/>
            <a:ext cx="3262825" cy="18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/>
          <p:nvPr/>
        </p:nvSpPr>
        <p:spPr>
          <a:xfrm flipH="1">
            <a:off x="5156196" y="1401826"/>
            <a:ext cx="3268577" cy="1812993"/>
          </a:xfrm>
          <a:prstGeom prst="rtTriangle">
            <a:avLst/>
          </a:prstGeom>
          <a:solidFill>
            <a:srgbClr val="000000">
              <a:alpha val="3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" name="Shape 36"/>
          <p:cNvGrpSpPr/>
          <p:nvPr/>
        </p:nvGrpSpPr>
        <p:grpSpPr>
          <a:xfrm>
            <a:off x="7666681" y="2077877"/>
            <a:ext cx="1148179" cy="2282764"/>
            <a:chOff x="7666681" y="2077877"/>
            <a:chExt cx="1148179" cy="2282764"/>
          </a:xfrm>
        </p:grpSpPr>
        <p:grpSp>
          <p:nvGrpSpPr>
            <p:cNvPr id="37" name="Shape 37"/>
            <p:cNvGrpSpPr/>
            <p:nvPr/>
          </p:nvGrpSpPr>
          <p:grpSpPr>
            <a:xfrm>
              <a:off x="7666681" y="2077877"/>
              <a:ext cx="1148179" cy="2282764"/>
              <a:chOff x="3983627" y="1676395"/>
              <a:chExt cx="1449538" cy="2881914"/>
            </a:xfrm>
          </p:grpSpPr>
          <p:sp>
            <p:nvSpPr>
              <p:cNvPr id="38" name="Shape 38"/>
              <p:cNvSpPr/>
              <p:nvPr/>
            </p:nvSpPr>
            <p:spPr>
              <a:xfrm rot="-5400000">
                <a:off x="3276827" y="2404608"/>
                <a:ext cx="2860500" cy="1446900"/>
              </a:xfrm>
              <a:prstGeom prst="roundRect">
                <a:avLst>
                  <a:gd fmla="val 4551" name="adj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5400000">
                <a:off x="3279465" y="2383195"/>
                <a:ext cx="2860500" cy="1446900"/>
              </a:xfrm>
              <a:prstGeom prst="roundRect">
                <a:avLst>
                  <a:gd fmla="val 4551" name="adj"/>
                </a:avLst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4473243" y="4318802"/>
                <a:ext cx="472800" cy="76800"/>
              </a:xfrm>
              <a:prstGeom prst="roundRect">
                <a:avLst>
                  <a:gd fmla="val 50000" name="adj"/>
                </a:avLst>
              </a:pr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descr="Mobile View" id="41" name="Shape 41"/>
            <p:cNvPicPr preferRelativeResize="0"/>
            <p:nvPr/>
          </p:nvPicPr>
          <p:blipFill rotWithShape="1">
            <a:blip r:embed="rId3">
              <a:alphaModFix/>
            </a:blip>
            <a:srcRect b="4371" l="0" r="0" t="4362"/>
            <a:stretch/>
          </p:blipFill>
          <p:spPr>
            <a:xfrm>
              <a:off x="7720839" y="2222723"/>
              <a:ext cx="1037555" cy="183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Shape 42"/>
            <p:cNvSpPr/>
            <p:nvPr/>
          </p:nvSpPr>
          <p:spPr>
            <a:xfrm flipH="1">
              <a:off x="7722342" y="2222973"/>
              <a:ext cx="1037700" cy="1833000"/>
            </a:xfrm>
            <a:prstGeom prst="rtTriangle">
              <a:avLst/>
            </a:prstGeom>
            <a:solidFill>
              <a:srgbClr val="000000">
                <a:alpha val="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Shape 16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9" name="Shape 16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Shape 171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5" name="Shape 17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76" name="Shape 17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Shape 178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Shape 18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83" name="Shape 18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Shape 185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9" name="Shape 18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0" name="Shape 19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Shape 192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4" name="Shape 194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Shape 20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201" name="Shape 20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Shape 20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hape 4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Shape 4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Shape 5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Shape 5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Shape 5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Shape 5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Shape 6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Shape 6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" name="Shape 6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Shape 6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Shape 71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">
  <p:cSld name="TITLE_ONLY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" name="Shape 7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Shape 7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Shape 81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6" name="Shape 8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hyperlink" Target="http://www.news.com.au/technology/science/archaeology/archaeologist-may-have-finally-unravelled-the-mystery-of-the-great-pyramid-of-giza/news-story/ba2b86e7eddbc5908cae5ff60a07cd08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onferences.sigcomm.org/sigcomm/2015/pdf/papers/keynote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4294967295" type="title"/>
          </p:nvPr>
        </p:nvSpPr>
        <p:spPr>
          <a:xfrm>
            <a:off x="1430100" y="2108250"/>
            <a:ext cx="6283800" cy="9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Erasure Coding: </a:t>
            </a:r>
            <a:r>
              <a:rPr lang="en">
                <a:solidFill>
                  <a:schemeClr val="lt1"/>
                </a:solidFill>
              </a:rPr>
              <a:t>Giza + Hyperbolic Caching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</a:t>
            </a:r>
            <a:endParaRPr/>
          </a:p>
        </p:txBody>
      </p:sp>
      <p:sp>
        <p:nvSpPr>
          <p:cNvPr id="323" name="Shape 3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563" y="1126500"/>
            <a:ext cx="6276975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>
            <p:ph type="title"/>
          </p:nvPr>
        </p:nvSpPr>
        <p:spPr>
          <a:xfrm>
            <a:off x="2534400" y="4502475"/>
            <a:ext cx="40752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Immutable fragments simplify data path</a:t>
            </a:r>
            <a:endParaRPr b="0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Metadata path</a:t>
            </a:r>
            <a:r>
              <a:rPr lang="en">
                <a:solidFill>
                  <a:srgbClr val="000000"/>
                </a:solidFill>
              </a:rPr>
              <a:t>: Challenges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31" name="Shape 3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Shape 332"/>
          <p:cNvSpPr txBox="1"/>
          <p:nvPr>
            <p:ph type="title"/>
          </p:nvPr>
        </p:nvSpPr>
        <p:spPr>
          <a:xfrm>
            <a:off x="1099950" y="2155300"/>
            <a:ext cx="6947400" cy="16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0" lang="en" sz="1400">
                <a:solidFill>
                  <a:srgbClr val="000000"/>
                </a:solidFill>
              </a:rPr>
              <a:t>Building a strongly consistent, geo-replicated metadata store out of existing single-DC cloud tables.</a:t>
            </a:r>
            <a:r>
              <a:rPr b="0" lang="en" sz="1400">
                <a:solidFill>
                  <a:srgbClr val="000000"/>
                </a:solidFill>
              </a:rPr>
              <a:t> </a:t>
            </a:r>
            <a:r>
              <a:rPr b="0" lang="en" sz="1400">
                <a:solidFill>
                  <a:srgbClr val="FF0000"/>
                </a:solidFill>
              </a:rPr>
              <a:t>How are the tables consistent across DCs?</a:t>
            </a:r>
            <a:endParaRPr b="0" sz="1400">
              <a:solidFill>
                <a:srgbClr val="FF0000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0" lang="en" sz="1400">
                <a:solidFill>
                  <a:srgbClr val="000000"/>
                </a:solidFill>
              </a:rPr>
              <a:t>Jointly optimizing the data and metadata paths to achieve a single cross-DC round trip for read/write operations. </a:t>
            </a:r>
            <a:r>
              <a:rPr b="0" lang="en" sz="1400">
                <a:solidFill>
                  <a:srgbClr val="FF0000"/>
                </a:solidFill>
              </a:rPr>
              <a:t>What if one of the paths fails?</a:t>
            </a:r>
            <a:endParaRPr b="0" sz="1400">
              <a:solidFill>
                <a:srgbClr val="FF0000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0" lang="en" sz="1400">
                <a:solidFill>
                  <a:srgbClr val="000000"/>
                </a:solidFill>
              </a:rPr>
              <a:t>Performing  garbage  collection  efficiently  and promptly. </a:t>
            </a:r>
            <a:r>
              <a:rPr b="0" lang="en" sz="1400">
                <a:solidFill>
                  <a:srgbClr val="FF0000"/>
                </a:solidFill>
              </a:rPr>
              <a:t>What if a DC is down during GC?</a:t>
            </a:r>
            <a:endParaRPr b="0"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6769325" y="3900700"/>
            <a:ext cx="1863000" cy="900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Async. </a:t>
            </a:r>
            <a:r>
              <a:rPr lang="en" sz="1200"/>
              <a:t>s</a:t>
            </a:r>
            <a:r>
              <a:rPr lang="en" sz="1200"/>
              <a:t>end Commit Confirmation to all other tables to update </a:t>
            </a:r>
            <a:r>
              <a:rPr i="1" lang="en" sz="1200"/>
              <a:t>known committed version</a:t>
            </a:r>
            <a:endParaRPr sz="1200"/>
          </a:p>
        </p:txBody>
      </p:sp>
      <p:sp>
        <p:nvSpPr>
          <p:cNvPr id="338" name="Shape 338"/>
          <p:cNvSpPr txBox="1"/>
          <p:nvPr>
            <p:ph type="title"/>
          </p:nvPr>
        </p:nvSpPr>
        <p:spPr>
          <a:xfrm>
            <a:off x="729450" y="632850"/>
            <a:ext cx="8137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 Write - No Conflict [Fast Paxos]</a:t>
            </a:r>
            <a:endParaRPr/>
          </a:p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Shape 340"/>
          <p:cNvSpPr txBox="1"/>
          <p:nvPr/>
        </p:nvSpPr>
        <p:spPr>
          <a:xfrm>
            <a:off x="526600" y="2832750"/>
            <a:ext cx="1510500" cy="900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Pick the next version number by reading </a:t>
            </a:r>
            <a:r>
              <a:rPr i="1" lang="en" sz="1200"/>
              <a:t>known committed versions</a:t>
            </a:r>
            <a:endParaRPr i="1" sz="1200"/>
          </a:p>
        </p:txBody>
      </p:sp>
      <p:sp>
        <p:nvSpPr>
          <p:cNvPr id="341" name="Shape 341"/>
          <p:cNvSpPr txBox="1"/>
          <p:nvPr/>
        </p:nvSpPr>
        <p:spPr>
          <a:xfrm>
            <a:off x="2306950" y="3940600"/>
            <a:ext cx="2365200" cy="106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Send PreAccept request to all cloud tables - an atomic conditional update (ACU) which succeeds if the version number isn’t already used (conflict)</a:t>
            </a:r>
            <a:endParaRPr sz="1200"/>
          </a:p>
        </p:txBody>
      </p:sp>
      <p:sp>
        <p:nvSpPr>
          <p:cNvPr id="342" name="Shape 342"/>
          <p:cNvSpPr txBox="1"/>
          <p:nvPr/>
        </p:nvSpPr>
        <p:spPr>
          <a:xfrm>
            <a:off x="4778125" y="2859125"/>
            <a:ext cx="1863000" cy="72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After a Fast Quorum of PreAccept responses the version is committed</a:t>
            </a:r>
            <a:endParaRPr sz="1200"/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6800" y="1193800"/>
            <a:ext cx="5432651" cy="1340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Shape 344"/>
          <p:cNvCxnSpPr>
            <a:stCxn id="340" idx="2"/>
            <a:endCxn id="341" idx="1"/>
          </p:cNvCxnSpPr>
          <p:nvPr/>
        </p:nvCxnSpPr>
        <p:spPr>
          <a:xfrm>
            <a:off x="1281850" y="3733650"/>
            <a:ext cx="1025100" cy="73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5" name="Shape 345"/>
          <p:cNvCxnSpPr>
            <a:stCxn id="341" idx="3"/>
            <a:endCxn id="342" idx="2"/>
          </p:cNvCxnSpPr>
          <p:nvPr/>
        </p:nvCxnSpPr>
        <p:spPr>
          <a:xfrm flipH="1" rot="10800000">
            <a:off x="4672150" y="3579400"/>
            <a:ext cx="1037400" cy="89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6" name="Shape 346"/>
          <p:cNvCxnSpPr>
            <a:stCxn id="342" idx="3"/>
            <a:endCxn id="337" idx="0"/>
          </p:cNvCxnSpPr>
          <p:nvPr/>
        </p:nvCxnSpPr>
        <p:spPr>
          <a:xfrm>
            <a:off x="6641125" y="3219275"/>
            <a:ext cx="1059600" cy="68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7" name="Shape 347"/>
          <p:cNvSpPr txBox="1"/>
          <p:nvPr/>
        </p:nvSpPr>
        <p:spPr>
          <a:xfrm>
            <a:off x="2707113" y="2972850"/>
            <a:ext cx="1382400" cy="594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One cross-DC round trip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353" name="Shape 353"/>
          <p:cNvSpPr txBox="1"/>
          <p:nvPr>
            <p:ph type="title"/>
          </p:nvPr>
        </p:nvSpPr>
        <p:spPr>
          <a:xfrm>
            <a:off x="805650" y="556650"/>
            <a:ext cx="8171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 Write - Conflicts [Classic Paxos]</a:t>
            </a:r>
            <a:endParaRPr/>
          </a:p>
        </p:txBody>
      </p:sp>
      <p:sp>
        <p:nvSpPr>
          <p:cNvPr id="354" name="Shape 354"/>
          <p:cNvSpPr txBox="1"/>
          <p:nvPr>
            <p:ph type="title"/>
          </p:nvPr>
        </p:nvSpPr>
        <p:spPr>
          <a:xfrm>
            <a:off x="1858800" y="1218775"/>
            <a:ext cx="5752500" cy="3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Concurrent writes from different DCs or cloud table failures</a:t>
            </a:r>
            <a:endParaRPr b="0" sz="1400">
              <a:solidFill>
                <a:srgbClr val="000000"/>
              </a:solidFill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428450" y="1756775"/>
            <a:ext cx="1168200" cy="64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Pick a distinguished ballot number</a:t>
            </a:r>
            <a:endParaRPr sz="1200"/>
          </a:p>
        </p:txBody>
      </p:sp>
      <p:sp>
        <p:nvSpPr>
          <p:cNvPr id="356" name="Shape 356"/>
          <p:cNvSpPr txBox="1"/>
          <p:nvPr/>
        </p:nvSpPr>
        <p:spPr>
          <a:xfrm>
            <a:off x="2058950" y="1756775"/>
            <a:ext cx="1805100" cy="64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Send Prepare Request to write the ballot to all the metadata tables</a:t>
            </a:r>
            <a:endParaRPr sz="1200"/>
          </a:p>
        </p:txBody>
      </p:sp>
      <p:sp>
        <p:nvSpPr>
          <p:cNvPr id="357" name="Shape 357"/>
          <p:cNvSpPr txBox="1"/>
          <p:nvPr/>
        </p:nvSpPr>
        <p:spPr>
          <a:xfrm>
            <a:off x="7101400" y="1756775"/>
            <a:ext cx="1677000" cy="64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Wait for a majority of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Responses (each includes entire row)</a:t>
            </a:r>
            <a:endParaRPr sz="1200"/>
          </a:p>
        </p:txBody>
      </p:sp>
      <p:sp>
        <p:nvSpPr>
          <p:cNvPr id="358" name="Shape 358"/>
          <p:cNvSpPr txBox="1"/>
          <p:nvPr/>
        </p:nvSpPr>
        <p:spPr>
          <a:xfrm>
            <a:off x="4367450" y="1756775"/>
            <a:ext cx="2328300" cy="64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</a:t>
            </a:r>
            <a:r>
              <a:rPr lang="en" sz="1200"/>
              <a:t>ucceeds only if the </a:t>
            </a:r>
            <a:r>
              <a:rPr i="1" lang="en" sz="1200"/>
              <a:t>highest ballot seen</a:t>
            </a:r>
            <a:r>
              <a:rPr lang="en" sz="1200"/>
              <a:t> is no more than the ballot in the Prepare request</a:t>
            </a:r>
            <a:endParaRPr sz="1200"/>
          </a:p>
        </p:txBody>
      </p:sp>
      <p:sp>
        <p:nvSpPr>
          <p:cNvPr id="359" name="Shape 359"/>
          <p:cNvSpPr txBox="1"/>
          <p:nvPr/>
        </p:nvSpPr>
        <p:spPr>
          <a:xfrm>
            <a:off x="4406850" y="3334025"/>
            <a:ext cx="4675500" cy="1227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Pick a commit value from the replies:</a:t>
            </a:r>
            <a:endParaRPr sz="1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1. If there is a highest accepted ballot, pick it.</a:t>
            </a:r>
            <a:endParaRPr sz="1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2. If no accepted value, but rather pre-accepted values. Pick the pre-accepted value returned by max responses in the quorum. </a:t>
            </a:r>
            <a:endParaRPr sz="1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3. Neither a pre-accepted nor accepted value =&gt; no real impact from contention.  Pick current metadata as the value and proceed.</a:t>
            </a:r>
            <a:endParaRPr sz="1200"/>
          </a:p>
        </p:txBody>
      </p:sp>
      <p:cxnSp>
        <p:nvCxnSpPr>
          <p:cNvPr id="360" name="Shape 360"/>
          <p:cNvCxnSpPr>
            <a:stCxn id="355" idx="3"/>
            <a:endCxn id="356" idx="1"/>
          </p:cNvCxnSpPr>
          <p:nvPr/>
        </p:nvCxnSpPr>
        <p:spPr>
          <a:xfrm>
            <a:off x="1596650" y="2080025"/>
            <a:ext cx="46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1" name="Shape 361"/>
          <p:cNvCxnSpPr>
            <a:stCxn id="356" idx="3"/>
            <a:endCxn id="358" idx="1"/>
          </p:cNvCxnSpPr>
          <p:nvPr/>
        </p:nvCxnSpPr>
        <p:spPr>
          <a:xfrm>
            <a:off x="3864050" y="2080025"/>
            <a:ext cx="503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2" name="Shape 362"/>
          <p:cNvCxnSpPr>
            <a:stCxn id="358" idx="3"/>
            <a:endCxn id="357" idx="1"/>
          </p:cNvCxnSpPr>
          <p:nvPr/>
        </p:nvCxnSpPr>
        <p:spPr>
          <a:xfrm>
            <a:off x="6695750" y="2080025"/>
            <a:ext cx="40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3" name="Shape 363"/>
          <p:cNvCxnSpPr>
            <a:stCxn id="357" idx="2"/>
            <a:endCxn id="359" idx="0"/>
          </p:cNvCxnSpPr>
          <p:nvPr/>
        </p:nvCxnSpPr>
        <p:spPr>
          <a:xfrm flipH="1">
            <a:off x="6744700" y="2403275"/>
            <a:ext cx="1195200" cy="9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4" name="Shape 364"/>
          <p:cNvSpPr txBox="1"/>
          <p:nvPr/>
        </p:nvSpPr>
        <p:spPr>
          <a:xfrm>
            <a:off x="1672850" y="2674538"/>
            <a:ext cx="2328300" cy="327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Send AcceptRequest to all</a:t>
            </a:r>
            <a:endParaRPr sz="1200"/>
          </a:p>
        </p:txBody>
      </p:sp>
      <p:sp>
        <p:nvSpPr>
          <p:cNvPr id="365" name="Shape 365"/>
          <p:cNvSpPr txBox="1"/>
          <p:nvPr/>
        </p:nvSpPr>
        <p:spPr>
          <a:xfrm>
            <a:off x="210225" y="3272800"/>
            <a:ext cx="2394900" cy="106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ACU which succeeds in writing </a:t>
            </a:r>
            <a:r>
              <a:rPr i="1" lang="en" sz="1200"/>
              <a:t>highest accepted ballot</a:t>
            </a:r>
            <a:r>
              <a:rPr lang="en" sz="1200"/>
              <a:t> and </a:t>
            </a:r>
            <a:r>
              <a:rPr i="1" lang="en" sz="1200"/>
              <a:t>highest accepted value</a:t>
            </a:r>
            <a:r>
              <a:rPr lang="en" sz="1200"/>
              <a:t> if neither </a:t>
            </a:r>
            <a:r>
              <a:rPr i="1" lang="en" sz="1200"/>
              <a:t>highest ballot seen</a:t>
            </a:r>
            <a:r>
              <a:rPr lang="en" sz="1200"/>
              <a:t> nor </a:t>
            </a:r>
            <a:r>
              <a:rPr i="1" lang="en" sz="1200"/>
              <a:t>highest accepted ballot </a:t>
            </a:r>
            <a:r>
              <a:rPr lang="en" sz="1200"/>
              <a:t>is larger</a:t>
            </a:r>
            <a:endParaRPr sz="1200"/>
          </a:p>
        </p:txBody>
      </p:sp>
      <p:sp>
        <p:nvSpPr>
          <p:cNvPr id="366" name="Shape 366"/>
          <p:cNvSpPr txBox="1"/>
          <p:nvPr/>
        </p:nvSpPr>
        <p:spPr>
          <a:xfrm>
            <a:off x="229475" y="4522550"/>
            <a:ext cx="2394900" cy="46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Quorum of AcceptRespone and Commit Confirmation</a:t>
            </a:r>
            <a:endParaRPr sz="1200"/>
          </a:p>
        </p:txBody>
      </p:sp>
      <p:cxnSp>
        <p:nvCxnSpPr>
          <p:cNvPr id="367" name="Shape 367"/>
          <p:cNvCxnSpPr>
            <a:stCxn id="359" idx="1"/>
            <a:endCxn id="364" idx="3"/>
          </p:cNvCxnSpPr>
          <p:nvPr/>
        </p:nvCxnSpPr>
        <p:spPr>
          <a:xfrm rot="10800000">
            <a:off x="4001250" y="2837975"/>
            <a:ext cx="405600" cy="111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8" name="Shape 368"/>
          <p:cNvCxnSpPr>
            <a:stCxn id="364" idx="2"/>
            <a:endCxn id="365" idx="0"/>
          </p:cNvCxnSpPr>
          <p:nvPr/>
        </p:nvCxnSpPr>
        <p:spPr>
          <a:xfrm flipH="1">
            <a:off x="1407800" y="3001538"/>
            <a:ext cx="1429200" cy="27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9" name="Shape 369"/>
          <p:cNvCxnSpPr>
            <a:stCxn id="365" idx="2"/>
            <a:endCxn id="366" idx="0"/>
          </p:cNvCxnSpPr>
          <p:nvPr/>
        </p:nvCxnSpPr>
        <p:spPr>
          <a:xfrm>
            <a:off x="1407675" y="4340500"/>
            <a:ext cx="19200" cy="18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/>
        </p:nvSpPr>
        <p:spPr>
          <a:xfrm>
            <a:off x="4475000" y="2788500"/>
            <a:ext cx="3733200" cy="145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*</a:t>
            </a:r>
            <a:r>
              <a:rPr lang="en" sz="1200"/>
              <a:t> If majority rows have matching </a:t>
            </a:r>
            <a:r>
              <a:rPr i="1" lang="en" sz="1200"/>
              <a:t>known committed versions</a:t>
            </a:r>
            <a:r>
              <a:rPr lang="en" sz="1200"/>
              <a:t> but haven’t accepted any value for a higher version =&gt; return the metadata of the highest one</a:t>
            </a:r>
            <a:endParaRPr sz="1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*</a:t>
            </a:r>
            <a:r>
              <a:rPr lang="en" sz="1200"/>
              <a:t> If replies contain an accepted value with a higher version number than the </a:t>
            </a:r>
            <a:r>
              <a:rPr i="1" lang="en" sz="1200"/>
              <a:t>known committed versions</a:t>
            </a:r>
            <a:r>
              <a:rPr lang="en" sz="1200"/>
              <a:t>, follow a slow path similar to the one in the write operation. </a:t>
            </a:r>
            <a:r>
              <a:rPr lang="en" sz="1200">
                <a:solidFill>
                  <a:srgbClr val="FF0000"/>
                </a:solidFill>
              </a:rPr>
              <a:t>Why?</a:t>
            </a:r>
            <a:endParaRPr sz="1200"/>
          </a:p>
        </p:txBody>
      </p:sp>
      <p:sp>
        <p:nvSpPr>
          <p:cNvPr id="375" name="Shape 375"/>
          <p:cNvSpPr txBox="1"/>
          <p:nvPr/>
        </p:nvSpPr>
        <p:spPr>
          <a:xfrm>
            <a:off x="1103100" y="1804350"/>
            <a:ext cx="1720500" cy="916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Read metadata table rows from all DCs which have the fragments. </a:t>
            </a:r>
            <a:r>
              <a:rPr lang="en" sz="1200">
                <a:solidFill>
                  <a:srgbClr val="FF0000"/>
                </a:solidFill>
              </a:rPr>
              <a:t>Why?</a:t>
            </a:r>
            <a:endParaRPr i="1" sz="1200">
              <a:solidFill>
                <a:srgbClr val="FF0000"/>
              </a:solidFill>
            </a:endParaRPr>
          </a:p>
        </p:txBody>
      </p:sp>
      <p:sp>
        <p:nvSpPr>
          <p:cNvPr id="376" name="Shape 376"/>
          <p:cNvSpPr txBox="1"/>
          <p:nvPr>
            <p:ph type="title"/>
          </p:nvPr>
        </p:nvSpPr>
        <p:spPr>
          <a:xfrm>
            <a:off x="729450" y="632850"/>
            <a:ext cx="8137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 Read</a:t>
            </a:r>
            <a:endParaRPr/>
          </a:p>
        </p:txBody>
      </p:sp>
      <p:sp>
        <p:nvSpPr>
          <p:cNvPr id="377" name="Shape 37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8" name="Shape 378"/>
          <p:cNvCxnSpPr>
            <a:stCxn id="375" idx="3"/>
            <a:endCxn id="374" idx="1"/>
          </p:cNvCxnSpPr>
          <p:nvPr/>
        </p:nvCxnSpPr>
        <p:spPr>
          <a:xfrm>
            <a:off x="2823600" y="2262450"/>
            <a:ext cx="1651500" cy="125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384" name="Shape 384"/>
          <p:cNvSpPr txBox="1"/>
          <p:nvPr>
            <p:ph type="title"/>
          </p:nvPr>
        </p:nvSpPr>
        <p:spPr>
          <a:xfrm>
            <a:off x="726550" y="659150"/>
            <a:ext cx="8453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Joint optimization of data and metadata operations</a:t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385" name="Shape 385"/>
          <p:cNvSpPr txBox="1"/>
          <p:nvPr>
            <p:ph type="title"/>
          </p:nvPr>
        </p:nvSpPr>
        <p:spPr>
          <a:xfrm>
            <a:off x="752500" y="1951550"/>
            <a:ext cx="7944300" cy="22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All operations in parallel. </a:t>
            </a:r>
            <a:r>
              <a:rPr b="0" lang="en" sz="1400">
                <a:solidFill>
                  <a:srgbClr val="FF0000"/>
                </a:solidFill>
              </a:rPr>
              <a:t>What if one one of the paths fail?</a:t>
            </a:r>
            <a:endParaRPr b="0" sz="1400">
              <a:solidFill>
                <a:srgbClr val="FF0000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 u="sng">
                <a:solidFill>
                  <a:srgbClr val="000000"/>
                </a:solidFill>
              </a:rPr>
              <a:t>Put operation:</a:t>
            </a:r>
            <a:endParaRPr b="0" sz="1400" u="sng"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0" lang="en" sz="1400">
                <a:solidFill>
                  <a:srgbClr val="000000"/>
                </a:solidFill>
              </a:rPr>
              <a:t>Wait for ack from both data and metadata paths as well as Commit Confirmations</a:t>
            </a:r>
            <a:endParaRPr b="0" sz="1400">
              <a:solidFill>
                <a:srgbClr val="FF0000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 u="sng">
                <a:solidFill>
                  <a:srgbClr val="000000"/>
                </a:solidFill>
              </a:rPr>
              <a:t>Get operation:</a:t>
            </a:r>
            <a:endParaRPr b="0" sz="1400" u="sng"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0" lang="en" sz="1400">
                <a:solidFill>
                  <a:srgbClr val="000000"/>
                </a:solidFill>
              </a:rPr>
              <a:t>Read metadata table row from local DC to get known committed versions and names and locations of the latest </a:t>
            </a:r>
            <a:r>
              <a:rPr b="0" lang="en" sz="1400">
                <a:solidFill>
                  <a:srgbClr val="000000"/>
                </a:solidFill>
              </a:rPr>
              <a:t>version</a:t>
            </a:r>
            <a:r>
              <a:rPr b="0" lang="en" sz="1400">
                <a:solidFill>
                  <a:srgbClr val="000000"/>
                </a:solidFill>
              </a:rPr>
              <a:t> fragments</a:t>
            </a:r>
            <a:endParaRPr b="0" sz="1400"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0" lang="en" sz="1400">
                <a:solidFill>
                  <a:srgbClr val="000000"/>
                </a:solidFill>
              </a:rPr>
              <a:t>Immediately start reading fragments, in parallel validate if this version is indeed the latest one</a:t>
            </a:r>
            <a:endParaRPr b="0" sz="1400"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0" lang="en" sz="1400">
                <a:solidFill>
                  <a:srgbClr val="000000"/>
                </a:solidFill>
              </a:rPr>
              <a:t>If validation fails, issue read again for the new version</a:t>
            </a:r>
            <a:endParaRPr b="0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729450" y="632850"/>
            <a:ext cx="8137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Deletion and Garbage Collection</a:t>
            </a:r>
            <a:endParaRPr/>
          </a:p>
        </p:txBody>
      </p:sp>
      <p:sp>
        <p:nvSpPr>
          <p:cNvPr id="391" name="Shape 39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Shape 392"/>
          <p:cNvSpPr txBox="1"/>
          <p:nvPr>
            <p:ph type="title"/>
          </p:nvPr>
        </p:nvSpPr>
        <p:spPr>
          <a:xfrm>
            <a:off x="765600" y="1978400"/>
            <a:ext cx="6630300" cy="18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Execute metadata path to write a new version indicating deletion, once the metadata update succeeds ack deletion</a:t>
            </a:r>
            <a:endParaRPr b="0"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Garbage collection:</a:t>
            </a:r>
            <a:endParaRPr b="0"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0" lang="en" sz="1400"/>
              <a:t>Delete objects from blob storage and truncate columns of deleted versions from metadata table row</a:t>
            </a:r>
            <a:endParaRPr b="0"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0" lang="en" sz="1400"/>
              <a:t>Steps: 1. Fetch metadata 2. delete fragments 3. truncate columns</a:t>
            </a:r>
            <a:endParaRPr b="0"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0" lang="en" sz="1400"/>
              <a:t>Two phase commit for truncating row</a:t>
            </a:r>
            <a:endParaRPr b="0"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○"/>
            </a:pPr>
            <a:r>
              <a:rPr b="0" lang="en" sz="1400">
                <a:solidFill>
                  <a:srgbClr val="FF0000"/>
                </a:solidFill>
              </a:rPr>
              <a:t>What happens when a DC goes down during delete?</a:t>
            </a:r>
            <a:endParaRPr b="0"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398" name="Shape 398"/>
          <p:cNvSpPr txBox="1"/>
          <p:nvPr>
            <p:ph type="title"/>
          </p:nvPr>
        </p:nvSpPr>
        <p:spPr>
          <a:xfrm>
            <a:off x="730000" y="556650"/>
            <a:ext cx="3300900" cy="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Failure Recovery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99" name="Shape 399"/>
          <p:cNvSpPr txBox="1"/>
          <p:nvPr>
            <p:ph type="title"/>
          </p:nvPr>
        </p:nvSpPr>
        <p:spPr>
          <a:xfrm>
            <a:off x="731700" y="1590050"/>
            <a:ext cx="7578300" cy="29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lang="en" sz="1400">
                <a:solidFill>
                  <a:srgbClr val="000000"/>
                </a:solidFill>
              </a:rPr>
              <a:t>Within DC failures resolved by cloud object store and table store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 u="sng">
                <a:solidFill>
                  <a:srgbClr val="000000"/>
                </a:solidFill>
              </a:rPr>
              <a:t>Transient DC failures</a:t>
            </a:r>
            <a:r>
              <a:rPr b="0" lang="en" sz="1400">
                <a:solidFill>
                  <a:srgbClr val="000000"/>
                </a:solidFill>
              </a:rPr>
              <a:t>:</a:t>
            </a:r>
            <a:endParaRPr b="0" sz="1400"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0" lang="en" sz="1400">
                <a:solidFill>
                  <a:srgbClr val="000000"/>
                </a:solidFill>
              </a:rPr>
              <a:t>Get/Put operations slow but still work</a:t>
            </a:r>
            <a:endParaRPr b="0" sz="1400"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0" lang="en" sz="1400">
                <a:solidFill>
                  <a:srgbClr val="000000"/>
                </a:solidFill>
              </a:rPr>
              <a:t>Upon DC recovery, catch up</a:t>
            </a:r>
            <a:endParaRPr b="0" sz="1400">
              <a:solidFill>
                <a:srgbClr val="000000"/>
              </a:solidFill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b="0" lang="en" sz="1400">
                <a:solidFill>
                  <a:srgbClr val="000000"/>
                </a:solidFill>
              </a:rPr>
              <a:t>Issue read request for each object</a:t>
            </a:r>
            <a:endParaRPr b="0" sz="1400">
              <a:solidFill>
                <a:srgbClr val="000000"/>
              </a:solidFill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b="0" lang="en" sz="1400">
                <a:solidFill>
                  <a:srgbClr val="000000"/>
                </a:solidFill>
              </a:rPr>
              <a:t>If local and committed version match - do nothing</a:t>
            </a:r>
            <a:endParaRPr b="0" sz="1400">
              <a:solidFill>
                <a:srgbClr val="000000"/>
              </a:solidFill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b="0" lang="en" sz="1400">
                <a:solidFill>
                  <a:srgbClr val="000000"/>
                </a:solidFill>
              </a:rPr>
              <a:t>If mismatch - read fragments of all missing versions - reconstruct and store in blob as well as update metadata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 u="sng">
                <a:solidFill>
                  <a:srgbClr val="000000"/>
                </a:solidFill>
              </a:rPr>
              <a:t>Permanent DC failures</a:t>
            </a:r>
            <a:r>
              <a:rPr b="0" lang="en" sz="1400">
                <a:solidFill>
                  <a:srgbClr val="000000"/>
                </a:solidFill>
              </a:rPr>
              <a:t>:</a:t>
            </a:r>
            <a:endParaRPr b="0" sz="1400"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0" lang="en" sz="1400">
                <a:solidFill>
                  <a:srgbClr val="000000"/>
                </a:solidFill>
              </a:rPr>
              <a:t>Indirection - Physical DC mapped to a logical name</a:t>
            </a:r>
            <a:endParaRPr b="0" sz="1400"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0" lang="en" sz="1400">
                <a:solidFill>
                  <a:srgbClr val="000000"/>
                </a:solidFill>
              </a:rPr>
              <a:t>Mapping stored in an external service</a:t>
            </a:r>
            <a:endParaRPr b="0" sz="1400"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0" lang="en" sz="1400">
                <a:solidFill>
                  <a:srgbClr val="000000"/>
                </a:solidFill>
              </a:rPr>
              <a:t>Upon failure remap to another DC and reconstruct</a:t>
            </a:r>
            <a:endParaRPr b="0" sz="1400"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0" lang="en" sz="1400">
                <a:solidFill>
                  <a:srgbClr val="000000"/>
                </a:solidFill>
              </a:rPr>
              <a:t>Metadata stores only the logical DC name</a:t>
            </a:r>
            <a:endParaRPr b="0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729450" y="632850"/>
            <a:ext cx="8137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405" name="Shape 40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6" name="Shape 406"/>
          <p:cNvSpPr txBox="1"/>
          <p:nvPr>
            <p:ph type="title"/>
          </p:nvPr>
        </p:nvSpPr>
        <p:spPr>
          <a:xfrm>
            <a:off x="729450" y="2130800"/>
            <a:ext cx="7867500" cy="14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b="0" lang="en" sz="1400"/>
              <a:t>C++</a:t>
            </a:r>
            <a:endParaRPr b="0" sz="1400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Uses Azure Blob Storage and Azure Table Storage</a:t>
            </a:r>
            <a:endParaRPr b="0" sz="1400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Atomic Conditional Write - ETags</a:t>
            </a:r>
            <a:endParaRPr b="0" sz="1400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Read ETag - check condition - issue write request along with ETag - rejected if incoming ETag mismatches with the one in the table service</a:t>
            </a:r>
            <a:endParaRPr b="0" sz="1400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Minimize latency by delegating write requests to remote nodes in same DC as the tables </a:t>
            </a:r>
            <a:endParaRPr b="0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412" name="Shape 412"/>
          <p:cNvSpPr txBox="1"/>
          <p:nvPr>
            <p:ph type="title"/>
          </p:nvPr>
        </p:nvSpPr>
        <p:spPr>
          <a:xfrm>
            <a:off x="729450" y="556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Experiments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13" name="Shape 413"/>
          <p:cNvSpPr txBox="1"/>
          <p:nvPr>
            <p:ph type="title"/>
          </p:nvPr>
        </p:nvSpPr>
        <p:spPr>
          <a:xfrm>
            <a:off x="733350" y="1708200"/>
            <a:ext cx="7524900" cy="27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lang="en" sz="1400">
                <a:solidFill>
                  <a:srgbClr val="000000"/>
                </a:solidFill>
              </a:rPr>
              <a:t>On top of Microsoft Azure platform in 11 DCs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Giza nodes are Azure VMs with 16 cores, 56 GB of RAM, and Gigabit Ethernet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Stateless nodes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For each Giza storage </a:t>
            </a:r>
            <a:r>
              <a:rPr b="0" lang="en" sz="1400">
                <a:solidFill>
                  <a:srgbClr val="000000"/>
                </a:solidFill>
              </a:rPr>
              <a:t>account locally redundant blob and table storage accounts are provisioned</a:t>
            </a:r>
            <a:endParaRPr b="0" sz="1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Metadata Latency: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 u="sng">
                <a:solidFill>
                  <a:srgbClr val="000000"/>
                </a:solidFill>
              </a:rPr>
              <a:t>Query version latency:</a:t>
            </a:r>
            <a:r>
              <a:rPr b="0" lang="en" sz="1400">
                <a:solidFill>
                  <a:srgbClr val="000000"/>
                </a:solidFill>
              </a:rPr>
              <a:t> latency in reading the possible highest version from the proposer’s local table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 u="sng">
                <a:solidFill>
                  <a:srgbClr val="000000"/>
                </a:solidFill>
              </a:rPr>
              <a:t>Transfer latency:</a:t>
            </a:r>
            <a:r>
              <a:rPr b="0" lang="en" sz="1400">
                <a:solidFill>
                  <a:srgbClr val="000000"/>
                </a:solidFill>
              </a:rPr>
              <a:t>  amount of time spent on network communication between the proposer and the furthest Giza proxy in a Paxos quorum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 u="sng">
                <a:solidFill>
                  <a:srgbClr val="000000"/>
                </a:solidFill>
              </a:rPr>
              <a:t>Table latency:</a:t>
            </a:r>
            <a:r>
              <a:rPr b="0" lang="en" sz="1400">
                <a:solidFill>
                  <a:srgbClr val="000000"/>
                </a:solidFill>
              </a:rPr>
              <a:t> latency for a Giza proxy to conditionally update its local DC table</a:t>
            </a:r>
            <a:endParaRPr b="0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ctrTitle"/>
          </p:nvPr>
        </p:nvSpPr>
        <p:spPr>
          <a:xfrm>
            <a:off x="661575" y="412300"/>
            <a:ext cx="3787800" cy="1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Giza</a:t>
            </a:r>
            <a:endParaRPr/>
          </a:p>
        </p:txBody>
      </p:sp>
      <p:sp>
        <p:nvSpPr>
          <p:cNvPr id="219" name="Shape 219"/>
          <p:cNvSpPr txBox="1"/>
          <p:nvPr>
            <p:ph idx="1" type="subTitle"/>
          </p:nvPr>
        </p:nvSpPr>
        <p:spPr>
          <a:xfrm>
            <a:off x="919400" y="2379025"/>
            <a:ext cx="80901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Erasure coding objects across Global Data Centers</a:t>
            </a:r>
            <a:endParaRPr sz="2600"/>
          </a:p>
        </p:txBody>
      </p:sp>
      <p:sp>
        <p:nvSpPr>
          <p:cNvPr id="220" name="Shape 220"/>
          <p:cNvSpPr txBox="1"/>
          <p:nvPr>
            <p:ph idx="1" type="subTitle"/>
          </p:nvPr>
        </p:nvSpPr>
        <p:spPr>
          <a:xfrm>
            <a:off x="3192150" y="3471850"/>
            <a:ext cx="5094300" cy="5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Yu Lin Chen, NYU &amp; Microsoft Corporation; Shuai Mu and Jinyang Li, NYU;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Cheng Huang, Jin Li, Aaron Ogus, and Douglas Phillips, Microsoft Corporation</a:t>
            </a:r>
            <a:endParaRPr sz="1100"/>
          </a:p>
        </p:txBody>
      </p:sp>
      <p:sp>
        <p:nvSpPr>
          <p:cNvPr id="221" name="Shape 221"/>
          <p:cNvSpPr txBox="1"/>
          <p:nvPr>
            <p:ph idx="1" type="subTitle"/>
          </p:nvPr>
        </p:nvSpPr>
        <p:spPr>
          <a:xfrm>
            <a:off x="3192150" y="4158300"/>
            <a:ext cx="5094300" cy="5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by: Samarth Kulshreshtha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9" name="Shape 4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700" y="352725"/>
            <a:ext cx="5572125" cy="1819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0" name="Shape 420"/>
          <p:cNvCxnSpPr>
            <a:endCxn id="421" idx="3"/>
          </p:cNvCxnSpPr>
          <p:nvPr/>
        </p:nvCxnSpPr>
        <p:spPr>
          <a:xfrm flipH="1">
            <a:off x="1349800" y="1961325"/>
            <a:ext cx="738600" cy="290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1" name="Shape 421"/>
          <p:cNvSpPr txBox="1"/>
          <p:nvPr/>
        </p:nvSpPr>
        <p:spPr>
          <a:xfrm>
            <a:off x="209500" y="2001225"/>
            <a:ext cx="1140300" cy="500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Dominated by Table latency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422" name="Shape 422"/>
          <p:cNvCxnSpPr>
            <a:endCxn id="423" idx="2"/>
          </p:cNvCxnSpPr>
          <p:nvPr/>
        </p:nvCxnSpPr>
        <p:spPr>
          <a:xfrm rot="10800000">
            <a:off x="1316800" y="467275"/>
            <a:ext cx="981900" cy="372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3" name="Shape 423"/>
          <p:cNvSpPr txBox="1"/>
          <p:nvPr/>
        </p:nvSpPr>
        <p:spPr>
          <a:xfrm>
            <a:off x="493150" y="123775"/>
            <a:ext cx="1647300" cy="343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Exactly twice always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424" name="Shape 424"/>
          <p:cNvCxnSpPr>
            <a:endCxn id="425" idx="3"/>
          </p:cNvCxnSpPr>
          <p:nvPr/>
        </p:nvCxnSpPr>
        <p:spPr>
          <a:xfrm flipH="1">
            <a:off x="1456725" y="1014475"/>
            <a:ext cx="831900" cy="477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5" name="Shape 425"/>
          <p:cNvSpPr txBox="1"/>
          <p:nvPr/>
        </p:nvSpPr>
        <p:spPr>
          <a:xfrm>
            <a:off x="41025" y="1145725"/>
            <a:ext cx="1415700" cy="692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Not exactly twice even though 2 vs 1 round trip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426" name="Shape 426"/>
          <p:cNvCxnSpPr/>
          <p:nvPr/>
        </p:nvCxnSpPr>
        <p:spPr>
          <a:xfrm>
            <a:off x="4684100" y="2179350"/>
            <a:ext cx="2280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7" name="Shape 427"/>
          <p:cNvSpPr txBox="1"/>
          <p:nvPr/>
        </p:nvSpPr>
        <p:spPr>
          <a:xfrm>
            <a:off x="7625425" y="248325"/>
            <a:ext cx="1323900" cy="500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Transfer latency dominates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428" name="Shape 428"/>
          <p:cNvCxnSpPr>
            <a:endCxn id="427" idx="1"/>
          </p:cNvCxnSpPr>
          <p:nvPr/>
        </p:nvCxnSpPr>
        <p:spPr>
          <a:xfrm flipH="1" rot="10800000">
            <a:off x="6923725" y="498525"/>
            <a:ext cx="701700" cy="1639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29" name="Shape 4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9825" y="2720700"/>
            <a:ext cx="5560326" cy="23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 txBox="1"/>
          <p:nvPr/>
        </p:nvSpPr>
        <p:spPr>
          <a:xfrm>
            <a:off x="3001525" y="2099025"/>
            <a:ext cx="32904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/>
              <a:t>Fast Paxos and Classic Paxos Comparison</a:t>
            </a:r>
            <a:endParaRPr b="1" sz="1200" u="sng"/>
          </a:p>
        </p:txBody>
      </p:sp>
      <p:sp>
        <p:nvSpPr>
          <p:cNvPr id="431" name="Shape 431"/>
          <p:cNvSpPr txBox="1"/>
          <p:nvPr/>
        </p:nvSpPr>
        <p:spPr>
          <a:xfrm>
            <a:off x="3785719" y="4774900"/>
            <a:ext cx="17220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/>
              <a:t>Giza Overall Latency</a:t>
            </a:r>
            <a:endParaRPr b="1" sz="1200" u="sng"/>
          </a:p>
        </p:txBody>
      </p:sp>
      <p:sp>
        <p:nvSpPr>
          <p:cNvPr id="432" name="Shape 432"/>
          <p:cNvSpPr txBox="1"/>
          <p:nvPr/>
        </p:nvSpPr>
        <p:spPr>
          <a:xfrm>
            <a:off x="111050" y="4595000"/>
            <a:ext cx="2280600" cy="500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SERIAL: Run data path and the metadata path sequentially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433" name="Shape 433"/>
          <p:cNvCxnSpPr>
            <a:endCxn id="434" idx="3"/>
          </p:cNvCxnSpPr>
          <p:nvPr/>
        </p:nvCxnSpPr>
        <p:spPr>
          <a:xfrm rot="10800000">
            <a:off x="1688325" y="3383500"/>
            <a:ext cx="1207500" cy="428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4" name="Shape 434"/>
          <p:cNvSpPr txBox="1"/>
          <p:nvPr/>
        </p:nvSpPr>
        <p:spPr>
          <a:xfrm>
            <a:off x="41025" y="3133300"/>
            <a:ext cx="1647300" cy="500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Faster because Fast Paxos (1 RTT)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435" name="Shape 435"/>
          <p:cNvSpPr txBox="1"/>
          <p:nvPr/>
        </p:nvSpPr>
        <p:spPr>
          <a:xfrm>
            <a:off x="2358900" y="2527550"/>
            <a:ext cx="1426800" cy="672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Run both paths in parallel (</a:t>
            </a:r>
            <a:r>
              <a:rPr b="1" lang="en" sz="1200">
                <a:solidFill>
                  <a:srgbClr val="FF0000"/>
                </a:solidFill>
              </a:rPr>
              <a:t>erasure coding latency</a:t>
            </a:r>
            <a:r>
              <a:rPr lang="en" sz="1200">
                <a:solidFill>
                  <a:srgbClr val="FF0000"/>
                </a:solidFill>
              </a:rPr>
              <a:t>)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436" name="Shape 436"/>
          <p:cNvCxnSpPr>
            <a:endCxn id="435" idx="2"/>
          </p:cNvCxnSpPr>
          <p:nvPr/>
        </p:nvCxnSpPr>
        <p:spPr>
          <a:xfrm rot="10800000">
            <a:off x="3072300" y="3199850"/>
            <a:ext cx="192300" cy="906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7" name="Shape 437"/>
          <p:cNvSpPr txBox="1"/>
          <p:nvPr/>
        </p:nvSpPr>
        <p:spPr>
          <a:xfrm>
            <a:off x="3875450" y="2473250"/>
            <a:ext cx="2895900" cy="692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Baseline: Time </a:t>
            </a:r>
            <a:r>
              <a:rPr lang="en" sz="1200">
                <a:solidFill>
                  <a:srgbClr val="FF0000"/>
                </a:solidFill>
              </a:rPr>
              <a:t>it takes</a:t>
            </a:r>
            <a:r>
              <a:rPr lang="en" sz="1200">
                <a:solidFill>
                  <a:srgbClr val="FF0000"/>
                </a:solidFill>
              </a:rPr>
              <a:t> a proposing data center to issue a blob request to the farthest data center in the quorum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438" name="Shape 438"/>
          <p:cNvCxnSpPr>
            <a:endCxn id="437" idx="2"/>
          </p:cNvCxnSpPr>
          <p:nvPr/>
        </p:nvCxnSpPr>
        <p:spPr>
          <a:xfrm flipH="1" rot="10800000">
            <a:off x="3896600" y="3165950"/>
            <a:ext cx="1426800" cy="875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9" name="Shape 439"/>
          <p:cNvSpPr txBox="1"/>
          <p:nvPr/>
        </p:nvSpPr>
        <p:spPr>
          <a:xfrm>
            <a:off x="3519225" y="4578550"/>
            <a:ext cx="1923600" cy="290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Local Replication: </a:t>
            </a:r>
            <a:r>
              <a:rPr b="1" lang="en" sz="1200">
                <a:solidFill>
                  <a:srgbClr val="FF0000"/>
                </a:solidFill>
              </a:rPr>
              <a:t>3x fast </a:t>
            </a:r>
            <a:endParaRPr b="1" sz="1200">
              <a:solidFill>
                <a:srgbClr val="FF0000"/>
              </a:solidFill>
            </a:endParaRPr>
          </a:p>
        </p:txBody>
      </p:sp>
      <p:cxnSp>
        <p:nvCxnSpPr>
          <p:cNvPr id="440" name="Shape 440"/>
          <p:cNvCxnSpPr>
            <a:endCxn id="439" idx="0"/>
          </p:cNvCxnSpPr>
          <p:nvPr/>
        </p:nvCxnSpPr>
        <p:spPr>
          <a:xfrm>
            <a:off x="4274625" y="4258150"/>
            <a:ext cx="206400" cy="320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1" name="Shape 441"/>
          <p:cNvCxnSpPr>
            <a:endCxn id="437" idx="2"/>
          </p:cNvCxnSpPr>
          <p:nvPr/>
        </p:nvCxnSpPr>
        <p:spPr>
          <a:xfrm rot="10800000">
            <a:off x="5323400" y="3165950"/>
            <a:ext cx="886500" cy="1031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2" name="Shape 442"/>
          <p:cNvSpPr txBox="1"/>
          <p:nvPr/>
        </p:nvSpPr>
        <p:spPr>
          <a:xfrm>
            <a:off x="7025725" y="4383850"/>
            <a:ext cx="1722000" cy="672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2</a:t>
            </a:r>
            <a:r>
              <a:rPr b="1" lang="en" sz="1200">
                <a:solidFill>
                  <a:srgbClr val="FF0000"/>
                </a:solidFill>
              </a:rPr>
              <a:t>x faster </a:t>
            </a:r>
            <a:r>
              <a:rPr lang="en" sz="1200">
                <a:solidFill>
                  <a:srgbClr val="FF0000"/>
                </a:solidFill>
              </a:rPr>
              <a:t>when reading directly (erasure coding cost)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443" name="Shape 443"/>
          <p:cNvCxnSpPr>
            <a:endCxn id="442" idx="0"/>
          </p:cNvCxnSpPr>
          <p:nvPr/>
        </p:nvCxnSpPr>
        <p:spPr>
          <a:xfrm>
            <a:off x="6899125" y="4221850"/>
            <a:ext cx="987600" cy="162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4" name="Shape 444"/>
          <p:cNvSpPr txBox="1"/>
          <p:nvPr/>
        </p:nvSpPr>
        <p:spPr>
          <a:xfrm>
            <a:off x="7260175" y="2966050"/>
            <a:ext cx="1824900" cy="477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Slower </a:t>
            </a:r>
            <a:r>
              <a:rPr lang="en" sz="1200">
                <a:solidFill>
                  <a:srgbClr val="FF0000"/>
                </a:solidFill>
              </a:rPr>
              <a:t>because read table, decode fragments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445" name="Shape 445"/>
          <p:cNvCxnSpPr>
            <a:endCxn id="444" idx="1"/>
          </p:cNvCxnSpPr>
          <p:nvPr/>
        </p:nvCxnSpPr>
        <p:spPr>
          <a:xfrm flipH="1" rot="10800000">
            <a:off x="6373975" y="3204850"/>
            <a:ext cx="886200" cy="918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1" name="Shape 451"/>
          <p:cNvPicPr preferRelativeResize="0"/>
          <p:nvPr/>
        </p:nvPicPr>
        <p:blipFill rotWithShape="1">
          <a:blip r:embed="rId3">
            <a:alphaModFix/>
          </a:blip>
          <a:srcRect b="0" l="0" r="0" t="7808"/>
          <a:stretch/>
        </p:blipFill>
        <p:spPr>
          <a:xfrm>
            <a:off x="3674725" y="116500"/>
            <a:ext cx="5376374" cy="20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Shape 452"/>
          <p:cNvSpPr txBox="1"/>
          <p:nvPr/>
        </p:nvSpPr>
        <p:spPr>
          <a:xfrm>
            <a:off x="1074650" y="334375"/>
            <a:ext cx="2490000" cy="863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Latency dominated by data path.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Larger k =&gt; smaller fragments =&gt; fewer bytes in each DC =&gt; reduces data path latency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453" name="Shape 453"/>
          <p:cNvSpPr txBox="1"/>
          <p:nvPr>
            <p:ph idx="4294967295" type="title"/>
          </p:nvPr>
        </p:nvSpPr>
        <p:spPr>
          <a:xfrm>
            <a:off x="981450" y="4039288"/>
            <a:ext cx="7181100" cy="10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Giza vs CockroachDB:</a:t>
            </a:r>
            <a:endParaRPr b="0" sz="1400"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0" lang="en" sz="1400"/>
              <a:t>Put: Giza is better (333 ms vs &lt; 100 ms)</a:t>
            </a:r>
            <a:endParaRPr b="0" sz="1400"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0" lang="en" sz="1400"/>
              <a:t>Get: CockroachDB is better since it reads from local HDD, upon substituting HDD latency to Azure latency Giza performs better</a:t>
            </a:r>
            <a:endParaRPr b="0" sz="1400"/>
          </a:p>
        </p:txBody>
      </p:sp>
      <p:pic>
        <p:nvPicPr>
          <p:cNvPr id="454" name="Shape 4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950" y="1896325"/>
            <a:ext cx="2714475" cy="174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5" name="Shape 455"/>
          <p:cNvCxnSpPr>
            <a:endCxn id="452" idx="3"/>
          </p:cNvCxnSpPr>
          <p:nvPr/>
        </p:nvCxnSpPr>
        <p:spPr>
          <a:xfrm rot="10800000">
            <a:off x="3564650" y="766225"/>
            <a:ext cx="323700" cy="158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6" name="Shape 456"/>
          <p:cNvSpPr txBox="1"/>
          <p:nvPr/>
        </p:nvSpPr>
        <p:spPr>
          <a:xfrm>
            <a:off x="4077200" y="2695175"/>
            <a:ext cx="3354900" cy="863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* </a:t>
            </a:r>
            <a:r>
              <a:rPr lang="en" sz="1200">
                <a:solidFill>
                  <a:srgbClr val="FF0000"/>
                </a:solidFill>
              </a:rPr>
              <a:t>Contention: classic paxos - 2 cross DC RTT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* No contention: fast paxos - 1 cross DC RTT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* One Drive - similar to no contention since only 0.5% updates are concurrent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457" name="Shape 457"/>
          <p:cNvCxnSpPr>
            <a:endCxn id="456" idx="1"/>
          </p:cNvCxnSpPr>
          <p:nvPr/>
        </p:nvCxnSpPr>
        <p:spPr>
          <a:xfrm>
            <a:off x="3404300" y="2839325"/>
            <a:ext cx="672900" cy="287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8" name="Shape 458"/>
          <p:cNvSpPr txBox="1"/>
          <p:nvPr/>
        </p:nvSpPr>
        <p:spPr>
          <a:xfrm>
            <a:off x="1227052" y="3533050"/>
            <a:ext cx="23178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/>
              <a:t>Contention vs No contention</a:t>
            </a:r>
            <a:endParaRPr b="1" sz="1200" u="sng"/>
          </a:p>
        </p:txBody>
      </p:sp>
      <p:sp>
        <p:nvSpPr>
          <p:cNvPr id="459" name="Shape 459"/>
          <p:cNvSpPr txBox="1"/>
          <p:nvPr/>
        </p:nvSpPr>
        <p:spPr>
          <a:xfrm>
            <a:off x="5095625" y="1994450"/>
            <a:ext cx="31794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/>
              <a:t>Performance for Giza in different setups</a:t>
            </a:r>
            <a:endParaRPr b="1" sz="1200" u="sng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465" name="Shape 46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Thoughts</a:t>
            </a:r>
            <a:endParaRPr/>
          </a:p>
        </p:txBody>
      </p:sp>
      <p:sp>
        <p:nvSpPr>
          <p:cNvPr id="466" name="Shape 466"/>
          <p:cNvSpPr txBox="1"/>
          <p:nvPr>
            <p:ph type="title"/>
          </p:nvPr>
        </p:nvSpPr>
        <p:spPr>
          <a:xfrm>
            <a:off x="884100" y="1590050"/>
            <a:ext cx="6933600" cy="28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lang="en" sz="1400">
                <a:solidFill>
                  <a:srgbClr val="000000"/>
                </a:solidFill>
              </a:rPr>
              <a:t>Very well written and easy to follow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Thorough performance and workload analysis (system driven by One Drive workloads)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Performs well and provides significant cost benef</a:t>
            </a:r>
            <a:r>
              <a:rPr b="0" lang="en" sz="1400">
                <a:solidFill>
                  <a:srgbClr val="000000"/>
                </a:solidFill>
              </a:rPr>
              <a:t>i</a:t>
            </a:r>
            <a:r>
              <a:rPr b="0" lang="en" sz="1400">
                <a:solidFill>
                  <a:srgbClr val="000000"/>
                </a:solidFill>
              </a:rPr>
              <a:t>ts (w</a:t>
            </a:r>
            <a:r>
              <a:rPr b="0" lang="en" sz="1400">
                <a:solidFill>
                  <a:srgbClr val="000000"/>
                </a:solidFill>
              </a:rPr>
              <a:t>orks only with Azure Storage)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Garbage collection process is not described in detail - how often does it run? Overheads? Can GC impact performance?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Does not talk about how cache consistency is maintained (they do present caching benefits)?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What modifications are needed to make this work in an untrusted environment?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Is there any way to optimize cross-WAN repair bandwidth?</a:t>
            </a:r>
            <a:endParaRPr b="0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</a:t>
            </a:r>
            <a:endParaRPr/>
          </a:p>
        </p:txBody>
      </p:sp>
      <p:sp>
        <p:nvSpPr>
          <p:cNvPr id="472" name="Shape 4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3" name="Shape 473"/>
          <p:cNvSpPr txBox="1"/>
          <p:nvPr>
            <p:ph type="title"/>
          </p:nvPr>
        </p:nvSpPr>
        <p:spPr>
          <a:xfrm>
            <a:off x="884100" y="2047250"/>
            <a:ext cx="6933600" cy="19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Makes a strong case for conducting workload analysis in order to improve system performance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For a workload with archival properties Erasure Coding seems to provide significant cost benefits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Giza provides an interesting example for</a:t>
            </a:r>
            <a:r>
              <a:rPr b="0" lang="en" sz="1400">
                <a:solidFill>
                  <a:srgbClr val="000000"/>
                </a:solidFill>
              </a:rPr>
              <a:t> how choosing an appropriate consensus algorithm can help achieve lower cross-DC latency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Provides a technique for achieving globally consistent put and get with versioning support</a:t>
            </a:r>
            <a:endParaRPr b="0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type="ctrTitle"/>
          </p:nvPr>
        </p:nvSpPr>
        <p:spPr>
          <a:xfrm>
            <a:off x="661575" y="412300"/>
            <a:ext cx="6737400" cy="1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Hyperbolic Caching</a:t>
            </a:r>
            <a:endParaRPr sz="3800"/>
          </a:p>
        </p:txBody>
      </p:sp>
      <p:sp>
        <p:nvSpPr>
          <p:cNvPr id="479" name="Shape 479"/>
          <p:cNvSpPr txBox="1"/>
          <p:nvPr>
            <p:ph idx="1" type="subTitle"/>
          </p:nvPr>
        </p:nvSpPr>
        <p:spPr>
          <a:xfrm>
            <a:off x="196350" y="2384875"/>
            <a:ext cx="80901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Flexible Caching for Web Applications</a:t>
            </a:r>
            <a:endParaRPr sz="2600"/>
          </a:p>
        </p:txBody>
      </p:sp>
      <p:sp>
        <p:nvSpPr>
          <p:cNvPr id="480" name="Shape 480"/>
          <p:cNvSpPr txBox="1"/>
          <p:nvPr>
            <p:ph idx="1" type="subTitle"/>
          </p:nvPr>
        </p:nvSpPr>
        <p:spPr>
          <a:xfrm>
            <a:off x="3192150" y="3471850"/>
            <a:ext cx="5094300" cy="5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Aaron Blankstein, Siddhartha Sen, Michael J. Freedman</a:t>
            </a:r>
            <a:endParaRPr sz="1100"/>
          </a:p>
        </p:txBody>
      </p:sp>
      <p:sp>
        <p:nvSpPr>
          <p:cNvPr id="481" name="Shape 481"/>
          <p:cNvSpPr txBox="1"/>
          <p:nvPr>
            <p:ph idx="1" type="subTitle"/>
          </p:nvPr>
        </p:nvSpPr>
        <p:spPr>
          <a:xfrm>
            <a:off x="3192150" y="4158300"/>
            <a:ext cx="5094300" cy="5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by: Sanchay Javeria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82" name="Shape 48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488" name="Shape 48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Web apps have become increasingly popular (Reddit, Medium, Twitter etc.) 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Users expect performance but app ecosystem diversity makes improving performance non-trivial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Solution? Deploy caches; but can we improve hit rates?</a:t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Caching is important to the internet</a:t>
            </a:r>
            <a:endParaRPr/>
          </a:p>
        </p:txBody>
      </p:sp>
      <p:sp>
        <p:nvSpPr>
          <p:cNvPr id="494" name="Shape 494"/>
          <p:cNvSpPr txBox="1"/>
          <p:nvPr>
            <p:ph idx="1" type="body"/>
          </p:nvPr>
        </p:nvSpPr>
        <p:spPr>
          <a:xfrm>
            <a:off x="729450" y="2078875"/>
            <a:ext cx="4332600" cy="26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https://www.keycdn.com/support/dns-cache/</a:t>
            </a:r>
            <a:endParaRPr/>
          </a:p>
        </p:txBody>
      </p:sp>
      <p:sp>
        <p:nvSpPr>
          <p:cNvPr id="495" name="Shape 49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6" name="Shape 4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078875"/>
            <a:ext cx="4332452" cy="2166226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Shape 497"/>
          <p:cNvSpPr txBox="1"/>
          <p:nvPr>
            <p:ph idx="1" type="body"/>
          </p:nvPr>
        </p:nvSpPr>
        <p:spPr>
          <a:xfrm>
            <a:off x="5062050" y="2078875"/>
            <a:ext cx="3508500" cy="28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Browser cache: </a:t>
            </a:r>
            <a:r>
              <a:rPr lang="en"/>
              <a:t>stores static content (JS, fonts, image resources etc.) 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Server cache: </a:t>
            </a:r>
            <a:r>
              <a:rPr lang="en"/>
              <a:t>Take results of popular requests, cache them, and return these results to save computational cycles. 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reduces bandwidth consumption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Reduces access latencies: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Fetch documents from nearby cache and hence transmission delay is diminished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Reduced network traffic, uncached items are retrieved faster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simple web architecture </a:t>
            </a:r>
            <a:endParaRPr/>
          </a:p>
        </p:txBody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x="5144750" y="2155075"/>
            <a:ext cx="3273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Web caching often works differently than traditional cache (Disk/CPU based) 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We have web-like request patterns and furthermore… 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Item cost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Expiration time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Windowing</a:t>
            </a:r>
            <a:endParaRPr sz="1600"/>
          </a:p>
        </p:txBody>
      </p:sp>
      <p:pic>
        <p:nvPicPr>
          <p:cNvPr id="504" name="Shape 5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005175"/>
            <a:ext cx="4150249" cy="267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type="title"/>
          </p:nvPr>
        </p:nvSpPr>
        <p:spPr>
          <a:xfrm>
            <a:off x="729450" y="11846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with existing strategies?!</a:t>
            </a:r>
            <a:endParaRPr/>
          </a:p>
        </p:txBody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729450" y="1757350"/>
            <a:ext cx="7688700" cy="4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Two common eviction strategies are LRU and LFU (Redis uses LRU and random sampling). </a:t>
            </a:r>
            <a:endParaRPr/>
          </a:p>
        </p:txBody>
      </p:sp>
      <p:sp>
        <p:nvSpPr>
          <p:cNvPr id="511" name="Shape 511"/>
          <p:cNvSpPr txBox="1"/>
          <p:nvPr>
            <p:ph idx="1" type="body"/>
          </p:nvPr>
        </p:nvSpPr>
        <p:spPr>
          <a:xfrm>
            <a:off x="868450" y="2116325"/>
            <a:ext cx="3854400" cy="4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LRU</a:t>
            </a:r>
            <a:endParaRPr b="1"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Evict the least </a:t>
            </a:r>
            <a:r>
              <a:rPr i="1" lang="en"/>
              <a:t>recently</a:t>
            </a:r>
            <a:r>
              <a:rPr lang="en"/>
              <a:t> used item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Consider the items </a:t>
            </a:r>
            <a:r>
              <a:rPr lang="en" sz="1000">
                <a:solidFill>
                  <a:srgbClr val="242729"/>
                </a:solidFill>
                <a:highlight>
                  <a:srgbClr val="EFF0F1"/>
                </a:highlight>
                <a:latin typeface="Consolas"/>
                <a:ea typeface="Consolas"/>
                <a:cs typeface="Consolas"/>
                <a:sym typeface="Consolas"/>
              </a:rPr>
              <a:t>A, B, C, A, A, A, A, A, A, A, A, A, A, A, B, C, D</a:t>
            </a:r>
            <a:r>
              <a:rPr lang="en"/>
              <a:t> with cache size 3</a:t>
            </a:r>
            <a:endParaRPr/>
          </a:p>
          <a:p>
            <a:pPr indent="-311150" lvl="0" marL="457200" marR="508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000">
                <a:solidFill>
                  <a:srgbClr val="242729"/>
                </a:solidFill>
                <a:highlight>
                  <a:srgbClr val="EFF0F1"/>
                </a:highlight>
                <a:latin typeface="Consolas"/>
                <a:ea typeface="Consolas"/>
                <a:cs typeface="Consolas"/>
                <a:sym typeface="Consolas"/>
              </a:rPr>
              <a:t>[A] </a:t>
            </a:r>
            <a:endParaRPr sz="1000">
              <a:solidFill>
                <a:srgbClr val="242729"/>
              </a:solidFill>
              <a:highlight>
                <a:srgbClr val="EFF0F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-311150" lvl="0" marL="457200" marR="508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000">
                <a:solidFill>
                  <a:srgbClr val="242729"/>
                </a:solidFill>
                <a:highlight>
                  <a:srgbClr val="EFF0F1"/>
                </a:highlight>
                <a:latin typeface="Consolas"/>
                <a:ea typeface="Consolas"/>
                <a:cs typeface="Consolas"/>
                <a:sym typeface="Consolas"/>
              </a:rPr>
              <a:t>[A, B] </a:t>
            </a:r>
            <a:endParaRPr sz="1000">
              <a:solidFill>
                <a:srgbClr val="242729"/>
              </a:solidFill>
              <a:highlight>
                <a:srgbClr val="EFF0F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-311150" lvl="0" marL="457200" marR="508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000">
                <a:solidFill>
                  <a:srgbClr val="242729"/>
                </a:solidFill>
                <a:highlight>
                  <a:srgbClr val="EFF0F1"/>
                </a:highlight>
                <a:latin typeface="Consolas"/>
                <a:ea typeface="Consolas"/>
                <a:cs typeface="Consolas"/>
                <a:sym typeface="Consolas"/>
              </a:rPr>
              <a:t>[A, B, C] </a:t>
            </a:r>
            <a:endParaRPr sz="1000">
              <a:solidFill>
                <a:srgbClr val="242729"/>
              </a:solidFill>
              <a:highlight>
                <a:srgbClr val="EFF0F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-311150" lvl="0" marL="457200" marR="508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000">
                <a:solidFill>
                  <a:srgbClr val="242729"/>
                </a:solidFill>
                <a:highlight>
                  <a:srgbClr val="EFF0F1"/>
                </a:highlight>
                <a:latin typeface="Consolas"/>
                <a:ea typeface="Consolas"/>
                <a:cs typeface="Consolas"/>
                <a:sym typeface="Consolas"/>
              </a:rPr>
              <a:t>[B, C, A]</a:t>
            </a:r>
            <a:endParaRPr sz="1000">
              <a:solidFill>
                <a:srgbClr val="242729"/>
              </a:solidFill>
              <a:highlight>
                <a:srgbClr val="EFF0F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-311150" lvl="0" marL="457200" marR="508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000">
                <a:solidFill>
                  <a:srgbClr val="242729"/>
                </a:solidFill>
                <a:highlight>
                  <a:srgbClr val="EFF0F1"/>
                </a:highlight>
                <a:latin typeface="Consolas"/>
                <a:ea typeface="Consolas"/>
                <a:cs typeface="Consolas"/>
                <a:sym typeface="Consolas"/>
              </a:rPr>
              <a:t>[C, A, B] </a:t>
            </a:r>
            <a:endParaRPr sz="1000">
              <a:solidFill>
                <a:srgbClr val="242729"/>
              </a:solidFill>
              <a:highlight>
                <a:srgbClr val="EFF0F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-311150" lvl="0" marL="457200" marR="508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000">
                <a:solidFill>
                  <a:srgbClr val="242729"/>
                </a:solidFill>
                <a:highlight>
                  <a:srgbClr val="EFF0F1"/>
                </a:highlight>
                <a:latin typeface="Consolas"/>
                <a:ea typeface="Consolas"/>
                <a:cs typeface="Consolas"/>
                <a:sym typeface="Consolas"/>
              </a:rPr>
              <a:t>[A, B, C] </a:t>
            </a:r>
            <a:endParaRPr sz="1000">
              <a:solidFill>
                <a:srgbClr val="242729"/>
              </a:solidFill>
              <a:highlight>
                <a:srgbClr val="EFF0F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-311150" lvl="0" marL="457200" marR="508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000">
                <a:solidFill>
                  <a:srgbClr val="242729"/>
                </a:solidFill>
                <a:highlight>
                  <a:srgbClr val="EFF0F1"/>
                </a:highlight>
                <a:latin typeface="Consolas"/>
                <a:ea typeface="Consolas"/>
                <a:cs typeface="Consolas"/>
                <a:sym typeface="Consolas"/>
              </a:rPr>
              <a:t>[B, C, D] &lt;- here, we evict A, we can do better!</a:t>
            </a:r>
            <a:r>
              <a:rPr lang="en"/>
              <a:t> </a:t>
            </a:r>
            <a:endParaRPr/>
          </a:p>
        </p:txBody>
      </p:sp>
      <p:sp>
        <p:nvSpPr>
          <p:cNvPr id="512" name="Shape 512"/>
          <p:cNvSpPr txBox="1"/>
          <p:nvPr>
            <p:ph idx="1" type="body"/>
          </p:nvPr>
        </p:nvSpPr>
        <p:spPr>
          <a:xfrm>
            <a:off x="4722850" y="2116325"/>
            <a:ext cx="3854400" cy="24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LFU</a:t>
            </a:r>
            <a:endParaRPr b="1"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Evict the least </a:t>
            </a:r>
            <a:r>
              <a:rPr i="1" lang="en"/>
              <a:t>frequently</a:t>
            </a:r>
            <a:r>
              <a:rPr lang="en"/>
              <a:t> used item</a:t>
            </a:r>
            <a:endParaRPr/>
          </a:p>
          <a:p>
            <a:pPr indent="-311150" lvl="0" marL="457200" marR="508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000">
                <a:solidFill>
                  <a:srgbClr val="242729"/>
                </a:solidFill>
                <a:highlight>
                  <a:srgbClr val="EFF0F1"/>
                </a:highlight>
                <a:latin typeface="Consolas"/>
                <a:ea typeface="Consolas"/>
                <a:cs typeface="Consolas"/>
                <a:sym typeface="Consolas"/>
              </a:rPr>
              <a:t>A - 12 </a:t>
            </a:r>
            <a:endParaRPr sz="1000">
              <a:solidFill>
                <a:srgbClr val="242729"/>
              </a:solidFill>
              <a:highlight>
                <a:srgbClr val="EFF0F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-311150" lvl="0" marL="457200" marR="508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000">
                <a:solidFill>
                  <a:srgbClr val="242729"/>
                </a:solidFill>
                <a:highlight>
                  <a:srgbClr val="EFF0F1"/>
                </a:highlight>
                <a:latin typeface="Consolas"/>
                <a:ea typeface="Consolas"/>
                <a:cs typeface="Consolas"/>
                <a:sym typeface="Consolas"/>
              </a:rPr>
              <a:t>B - 2 </a:t>
            </a:r>
            <a:endParaRPr sz="1000">
              <a:solidFill>
                <a:srgbClr val="242729"/>
              </a:solidFill>
              <a:highlight>
                <a:srgbClr val="EFF0F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-311150" lvl="0" marL="457200" marR="508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000">
                <a:solidFill>
                  <a:srgbClr val="242729"/>
                </a:solidFill>
                <a:highlight>
                  <a:srgbClr val="EFF0F1"/>
                </a:highlight>
                <a:latin typeface="Consolas"/>
                <a:ea typeface="Consolas"/>
                <a:cs typeface="Consolas"/>
                <a:sym typeface="Consolas"/>
              </a:rPr>
              <a:t>C - 2 </a:t>
            </a:r>
            <a:endParaRPr sz="1000">
              <a:solidFill>
                <a:srgbClr val="242729"/>
              </a:solidFill>
              <a:highlight>
                <a:srgbClr val="EFF0F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-311150" lvl="0" marL="457200" marR="508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000">
                <a:solidFill>
                  <a:srgbClr val="242729"/>
                </a:solidFill>
                <a:highlight>
                  <a:srgbClr val="EFF0F1"/>
                </a:highlight>
                <a:latin typeface="Consolas"/>
                <a:ea typeface="Consolas"/>
                <a:cs typeface="Consolas"/>
                <a:sym typeface="Consolas"/>
              </a:rPr>
              <a:t>D - 1</a:t>
            </a:r>
            <a:r>
              <a:rPr lang="en"/>
              <a:t> </a:t>
            </a:r>
            <a:endParaRPr/>
          </a:p>
          <a:p>
            <a:pPr indent="-311150" lvl="0" marL="457200" marR="508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Problems? Any change to underlying DS incurs high churn</a:t>
            </a:r>
            <a:endParaRPr/>
          </a:p>
          <a:p>
            <a:pPr indent="-298450" lvl="1" marL="914400" marR="508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New items die</a:t>
            </a:r>
            <a:endParaRPr/>
          </a:p>
          <a:p>
            <a:pPr indent="-298450" lvl="1" marL="914400" marR="508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Old items persist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LRU vs LFU</a:t>
            </a:r>
            <a:endParaRPr/>
          </a:p>
        </p:txBody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x="729450" y="4258675"/>
            <a:ext cx="76887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Comparison of LRU and LFU’s miss rates with an ideal model aware of each item’s popularity 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Both have large overhead but LFU still fares better (LRU has 25~30% higher miss rate)</a:t>
            </a:r>
            <a:endParaRPr/>
          </a:p>
        </p:txBody>
      </p:sp>
      <p:pic>
        <p:nvPicPr>
          <p:cNvPr id="519" name="Shape 5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000" y="1853850"/>
            <a:ext cx="4323634" cy="2192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0" name="Shape 520"/>
          <p:cNvCxnSpPr/>
          <p:nvPr/>
        </p:nvCxnSpPr>
        <p:spPr>
          <a:xfrm flipH="1">
            <a:off x="6251050" y="2679975"/>
            <a:ext cx="719400" cy="44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1" name="Shape 521"/>
          <p:cNvSpPr txBox="1"/>
          <p:nvPr/>
        </p:nvSpPr>
        <p:spPr>
          <a:xfrm>
            <a:off x="6970450" y="1691175"/>
            <a:ext cx="1788900" cy="98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Converges to 0 because cache size is large enough to never incur a miss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22" name="Shape 522"/>
          <p:cNvCxnSpPr/>
          <p:nvPr/>
        </p:nvCxnSpPr>
        <p:spPr>
          <a:xfrm flipH="1">
            <a:off x="5623925" y="1464550"/>
            <a:ext cx="257700" cy="82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3" name="Shape 523"/>
          <p:cNvCxnSpPr/>
          <p:nvPr/>
        </p:nvCxnSpPr>
        <p:spPr>
          <a:xfrm flipH="1">
            <a:off x="5020475" y="1452825"/>
            <a:ext cx="855300" cy="129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4" name="Shape 524"/>
          <p:cNvSpPr txBox="1"/>
          <p:nvPr/>
        </p:nvSpPr>
        <p:spPr>
          <a:xfrm>
            <a:off x="5875775" y="533350"/>
            <a:ext cx="2372700" cy="93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 % means worse performance, we see that LFU incurs 5~20% overhead (better than LRU)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272800" y="2004450"/>
            <a:ext cx="40902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the name ‘Giza’?</a:t>
            </a:r>
            <a:endParaRPr/>
          </a:p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8536300" y="47498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600" y="1465325"/>
            <a:ext cx="3818475" cy="21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>
            <p:ph idx="1" type="subTitle"/>
          </p:nvPr>
        </p:nvSpPr>
        <p:spPr>
          <a:xfrm>
            <a:off x="6286463" y="4849750"/>
            <a:ext cx="1546500" cy="2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Image source: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news.com</a:t>
            </a:r>
            <a:endParaRPr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improvements...</a:t>
            </a:r>
            <a:endParaRPr/>
          </a:p>
        </p:txBody>
      </p:sp>
      <p:sp>
        <p:nvSpPr>
          <p:cNvPr id="530" name="Shape 530"/>
          <p:cNvSpPr txBox="1"/>
          <p:nvPr>
            <p:ph idx="1" type="body"/>
          </p:nvPr>
        </p:nvSpPr>
        <p:spPr>
          <a:xfrm>
            <a:off x="729450" y="2078875"/>
            <a:ext cx="7688700" cy="13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GreedyDual: </a:t>
            </a:r>
            <a:r>
              <a:rPr lang="en"/>
              <a:t>Improvement to LRU, where each item has an associated value (= c(p)/s(p) + L)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LRU-k: </a:t>
            </a:r>
            <a:r>
              <a:rPr lang="en"/>
              <a:t>Holds priorities using k priority queues (each adhere to LRU)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COMMON PROBLEM: </a:t>
            </a:r>
            <a:r>
              <a:rPr lang="en"/>
              <a:t>All approaches are limited by the use of an eviction data structure and thus limiting how they are prioritizing items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idea</a:t>
            </a:r>
            <a:endParaRPr/>
          </a:p>
        </p:txBody>
      </p:sp>
      <p:sp>
        <p:nvSpPr>
          <p:cNvPr id="536" name="Shape 53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Decouple item priorities from eviction data structures!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How?</a:t>
            </a:r>
            <a:endParaRPr b="1"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Random sampling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Now, item priorities do not necessarily need to be tied to a particular data structure 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opens up the design space for prioritization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Lazy evaluation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Don’t evaluate priorities on every GET/PUT operation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Instead, evaluate only when an item is considered for eviction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Priority function</a:t>
            </a:r>
            <a:endParaRPr/>
          </a:p>
        </p:txBody>
      </p:sp>
      <p:sp>
        <p:nvSpPr>
          <p:cNvPr id="542" name="Shape 54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 to prioritize items and not data structures!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</a:t>
            </a:r>
            <a:r>
              <a:rPr i="1" lang="en"/>
              <a:t>n </a:t>
            </a:r>
            <a:r>
              <a:rPr lang="en"/>
              <a:t>is the number of accesses and </a:t>
            </a:r>
            <a:r>
              <a:rPr i="1" lang="en"/>
              <a:t>t </a:t>
            </a:r>
            <a:r>
              <a:rPr lang="en"/>
              <a:t>is the time since it entered cache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LFU assumes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Priority function this solves the two problems with LFU by providing initial immunity to an item</a:t>
            </a:r>
            <a:endParaRPr/>
          </a:p>
        </p:txBody>
      </p:sp>
      <p:pic>
        <p:nvPicPr>
          <p:cNvPr id="543" name="Shape 5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1575" y="2524950"/>
            <a:ext cx="1958750" cy="76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Shape 5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6825" y="3700800"/>
            <a:ext cx="1482600" cy="63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Shape 545"/>
          <p:cNvSpPr/>
          <p:nvPr/>
        </p:nvSpPr>
        <p:spPr>
          <a:xfrm>
            <a:off x="5204100" y="1656425"/>
            <a:ext cx="1482600" cy="821400"/>
          </a:xfrm>
          <a:prstGeom prst="wedgeRectCallout">
            <a:avLst>
              <a:gd fmla="val -42903" name="adj1"/>
              <a:gd fmla="val 663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Captures independent draws prop. Of workload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6" name="Shape 546"/>
          <p:cNvSpPr/>
          <p:nvPr/>
        </p:nvSpPr>
        <p:spPr>
          <a:xfrm rot="5398556">
            <a:off x="5867384" y="2561925"/>
            <a:ext cx="714000" cy="907800"/>
          </a:xfrm>
          <a:prstGeom prst="wedgeRectCallout">
            <a:avLst>
              <a:gd fmla="val 29225" name="adj1"/>
              <a:gd fmla="val 9765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 txBox="1"/>
          <p:nvPr/>
        </p:nvSpPr>
        <p:spPr>
          <a:xfrm>
            <a:off x="5770325" y="2618425"/>
            <a:ext cx="1050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Capture relative popularity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Priority function</a:t>
            </a:r>
            <a:endParaRPr/>
          </a:p>
        </p:txBody>
      </p:sp>
      <p:sp>
        <p:nvSpPr>
          <p:cNvPr id="553" name="Shape 55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Traditional eviction uses data structures for ordering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 HC, items are reordered when unrelated items are requested?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WHAT? Example:	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Consider stream of requests:</a:t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    A    B    C    C </a:t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 and B actually reordered when C was requested; in traditional approaches we’ll encounter a lot of churn if we try to incorporate this as requests happen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Possible because of random sampling!</a:t>
            </a:r>
            <a:endParaRPr/>
          </a:p>
        </p:txBody>
      </p:sp>
      <p:sp>
        <p:nvSpPr>
          <p:cNvPr id="554" name="Shape 554"/>
          <p:cNvSpPr txBox="1"/>
          <p:nvPr/>
        </p:nvSpPr>
        <p:spPr>
          <a:xfrm>
            <a:off x="6063300" y="1991700"/>
            <a:ext cx="2753400" cy="333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 = 1, P(A) = 1</a:t>
            </a:r>
            <a:endParaRPr sz="1200"/>
          </a:p>
        </p:txBody>
      </p:sp>
      <p:sp>
        <p:nvSpPr>
          <p:cNvPr id="555" name="Shape 555"/>
          <p:cNvSpPr txBox="1"/>
          <p:nvPr/>
        </p:nvSpPr>
        <p:spPr>
          <a:xfrm>
            <a:off x="6063300" y="2325600"/>
            <a:ext cx="2753400" cy="333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 = 2, P(A) = 1</a:t>
            </a:r>
            <a:endParaRPr sz="1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56" name="Shape 556"/>
          <p:cNvSpPr txBox="1"/>
          <p:nvPr/>
        </p:nvSpPr>
        <p:spPr>
          <a:xfrm>
            <a:off x="6063300" y="2659500"/>
            <a:ext cx="2753400" cy="333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 = 3, P(A) = ⅔ , P(B) = 1</a:t>
            </a:r>
            <a:endParaRPr sz="1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57" name="Shape 557"/>
          <p:cNvSpPr txBox="1"/>
          <p:nvPr/>
        </p:nvSpPr>
        <p:spPr>
          <a:xfrm>
            <a:off x="6063300" y="2993400"/>
            <a:ext cx="2753400" cy="333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 = 4, P(A) = ½, P(B) = ½ , P(C) = 1</a:t>
            </a:r>
            <a:endParaRPr sz="1200"/>
          </a:p>
        </p:txBody>
      </p:sp>
      <p:sp>
        <p:nvSpPr>
          <p:cNvPr id="558" name="Shape 558"/>
          <p:cNvSpPr txBox="1"/>
          <p:nvPr/>
        </p:nvSpPr>
        <p:spPr>
          <a:xfrm>
            <a:off x="6063300" y="3327300"/>
            <a:ext cx="2753400" cy="333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 = 5, P(A) = ⅖, P(B) = ⅓ , P(C) = ½  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HC fair with LFU?</a:t>
            </a:r>
            <a:endParaRPr/>
          </a:p>
        </p:txBody>
      </p:sp>
      <p:sp>
        <p:nvSpPr>
          <p:cNvPr id="564" name="Shape 564"/>
          <p:cNvSpPr txBox="1"/>
          <p:nvPr>
            <p:ph idx="1" type="body"/>
          </p:nvPr>
        </p:nvSpPr>
        <p:spPr>
          <a:xfrm>
            <a:off x="4265025" y="4150450"/>
            <a:ext cx="4878900" cy="7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Sample size is 64 objects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Baseline is LRU 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We observe better performance already (without tuning)</a:t>
            </a:r>
            <a:endParaRPr/>
          </a:p>
        </p:txBody>
      </p:sp>
      <p:pic>
        <p:nvPicPr>
          <p:cNvPr id="565" name="Shape 5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025" y="2049113"/>
            <a:ext cx="4589674" cy="1906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Shape 566"/>
          <p:cNvSpPr txBox="1"/>
          <p:nvPr/>
        </p:nvSpPr>
        <p:spPr>
          <a:xfrm>
            <a:off x="6257500" y="3955175"/>
            <a:ext cx="15786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Courtesy: Usenix </a:t>
            </a:r>
            <a:endParaRPr sz="800"/>
          </a:p>
        </p:txBody>
      </p:sp>
      <p:sp>
        <p:nvSpPr>
          <p:cNvPr id="567" name="Shape 567"/>
          <p:cNvSpPr txBox="1"/>
          <p:nvPr>
            <p:ph idx="1" type="body"/>
          </p:nvPr>
        </p:nvSpPr>
        <p:spPr>
          <a:xfrm>
            <a:off x="44200" y="4203575"/>
            <a:ext cx="4220700" cy="7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LFU miss rates compared to HC as the baseline on a dynamic zipfian workload where a new PUT occurs at every 100 requests </a:t>
            </a:r>
            <a:endParaRPr/>
          </a:p>
        </p:txBody>
      </p:sp>
      <p:pic>
        <p:nvPicPr>
          <p:cNvPr id="568" name="Shape 5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00" y="2081600"/>
            <a:ext cx="3883075" cy="2030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9" name="Shape 569"/>
          <p:cNvCxnSpPr/>
          <p:nvPr/>
        </p:nvCxnSpPr>
        <p:spPr>
          <a:xfrm flipH="1">
            <a:off x="2507350" y="2012450"/>
            <a:ext cx="585000" cy="73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0" name="Shape 570"/>
          <p:cNvSpPr txBox="1"/>
          <p:nvPr/>
        </p:nvSpPr>
        <p:spPr>
          <a:xfrm>
            <a:off x="3092350" y="820150"/>
            <a:ext cx="1992600" cy="1192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Miss rate overhead </a:t>
            </a:r>
            <a:r>
              <a:rPr i="1" lang="en" sz="1200">
                <a:latin typeface="Lato"/>
                <a:ea typeface="Lato"/>
                <a:cs typeface="Lato"/>
                <a:sym typeface="Lato"/>
              </a:rPr>
              <a:t>increases 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as cache size increases, new items are introduced every 100 requests and are penalised heavily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problem...</a:t>
            </a:r>
            <a:endParaRPr/>
          </a:p>
        </p:txBody>
      </p:sp>
      <p:sp>
        <p:nvSpPr>
          <p:cNvPr id="576" name="Shape 57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Initial priorities can be too high (an overestimate) 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Example: an item which has a true popularity of, say, 1% can be overvalued for several time steps to follow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Experiments on dynamic workloads show that evicted items tend to have similar priorities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Calculate revised priorities based on evicted item’s priority -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Using this equation we can solve for </a:t>
            </a:r>
            <a:r>
              <a:rPr i="1" lang="en"/>
              <a:t>n </a:t>
            </a:r>
            <a:r>
              <a:rPr lang="en"/>
              <a:t>and after </a:t>
            </a:r>
            <a:r>
              <a:rPr i="1" lang="en"/>
              <a:t>n </a:t>
            </a:r>
            <a:r>
              <a:rPr lang="en"/>
              <a:t>accesses, discard the extension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77" name="Shape 5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775" y="3342374"/>
            <a:ext cx="3435175" cy="75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8" name="Shape 578"/>
          <p:cNvCxnSpPr/>
          <p:nvPr/>
        </p:nvCxnSpPr>
        <p:spPr>
          <a:xfrm flipH="1">
            <a:off x="5934275" y="3641332"/>
            <a:ext cx="315900" cy="11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9" name="Shape 579"/>
          <p:cNvSpPr txBox="1"/>
          <p:nvPr/>
        </p:nvSpPr>
        <p:spPr>
          <a:xfrm>
            <a:off x="6250175" y="3222025"/>
            <a:ext cx="1183800" cy="48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Evicted item’s priority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80" name="Shape 580"/>
          <p:cNvCxnSpPr>
            <a:stCxn id="581" idx="1"/>
          </p:cNvCxnSpPr>
          <p:nvPr/>
        </p:nvCxnSpPr>
        <p:spPr>
          <a:xfrm rot="10800000">
            <a:off x="5459900" y="3860500"/>
            <a:ext cx="462300" cy="24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1" name="Shape 581"/>
          <p:cNvSpPr txBox="1"/>
          <p:nvPr/>
        </p:nvSpPr>
        <p:spPr>
          <a:xfrm>
            <a:off x="5922200" y="3860650"/>
            <a:ext cx="1939500" cy="48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Parameter (requires tuning; 0.1 works fine)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idx="1" type="body"/>
          </p:nvPr>
        </p:nvSpPr>
        <p:spPr>
          <a:xfrm>
            <a:off x="729450" y="1887575"/>
            <a:ext cx="41871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Leverage Redis’ random sampling to include support for per-item cost along with tunable extensions</a:t>
            </a:r>
            <a:endParaRPr/>
          </a:p>
        </p:txBody>
      </p:sp>
      <p:sp>
        <p:nvSpPr>
          <p:cNvPr id="587" name="Shape 58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588" name="Shape 588"/>
          <p:cNvSpPr txBox="1"/>
          <p:nvPr>
            <p:ph idx="1" type="body"/>
          </p:nvPr>
        </p:nvSpPr>
        <p:spPr>
          <a:xfrm>
            <a:off x="5217125" y="1887575"/>
            <a:ext cx="3688800" cy="30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Made a middleware for caching web pages using Django; each page is cached using a view function based on the request URL 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Use the view as the cost class for each item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Cost is measured as the CPU time between initial miss and a subsequent SET operation along with all database queries (if any) </a:t>
            </a:r>
            <a:endParaRPr/>
          </a:p>
        </p:txBody>
      </p:sp>
      <p:pic>
        <p:nvPicPr>
          <p:cNvPr id="589" name="Shape 5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625" y="2651525"/>
            <a:ext cx="3213549" cy="235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type="title"/>
          </p:nvPr>
        </p:nvSpPr>
        <p:spPr>
          <a:xfrm>
            <a:off x="730000" y="1318650"/>
            <a:ext cx="38343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Customizing Hyperbolic Caching</a:t>
            </a:r>
            <a:endParaRPr b="0"/>
          </a:p>
        </p:txBody>
      </p:sp>
      <p:sp>
        <p:nvSpPr>
          <p:cNvPr id="595" name="Shape 595"/>
          <p:cNvSpPr txBox="1"/>
          <p:nvPr>
            <p:ph idx="1" type="subTitle"/>
          </p:nvPr>
        </p:nvSpPr>
        <p:spPr>
          <a:xfrm>
            <a:off x="724950" y="33139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300"/>
              <a:t>Tailoring HC to application needs</a:t>
            </a:r>
            <a:endParaRPr sz="1300"/>
          </a:p>
        </p:txBody>
      </p:sp>
      <p:sp>
        <p:nvSpPr>
          <p:cNvPr id="596" name="Shape 596"/>
          <p:cNvSpPr txBox="1"/>
          <p:nvPr>
            <p:ph idx="1" type="subTitle"/>
          </p:nvPr>
        </p:nvSpPr>
        <p:spPr>
          <a:xfrm>
            <a:off x="5210975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Item costs</a:t>
            </a:r>
            <a:endParaRPr sz="1800"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Expiration times</a:t>
            </a:r>
            <a:endParaRPr sz="1800"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Item classes</a:t>
            </a:r>
            <a:endParaRPr sz="1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aware caching</a:t>
            </a:r>
            <a:endParaRPr/>
          </a:p>
        </p:txBody>
      </p:sp>
      <p:sp>
        <p:nvSpPr>
          <p:cNvPr id="602" name="Shape 60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All items have an associated cost that reflect the penalty for a miss on that item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Goal is to minimize total cost, unlike traditional OS, cost of fetching items can vary greatly in web applications (size variations, originate from different data stores, complex joins etc.) 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Prior work focuses on adapting recency based strategies to cost settings which, typically, requires a new design and suffer on web workloads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Hyperbolic caching requires changing one variable!</a:t>
            </a:r>
            <a:endParaRPr/>
          </a:p>
        </p:txBody>
      </p:sp>
      <p:pic>
        <p:nvPicPr>
          <p:cNvPr id="603" name="Shape 6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100" y="3679550"/>
            <a:ext cx="2423800" cy="904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4" name="Shape 604"/>
          <p:cNvCxnSpPr>
            <a:stCxn id="605" idx="1"/>
          </p:cNvCxnSpPr>
          <p:nvPr/>
        </p:nvCxnSpPr>
        <p:spPr>
          <a:xfrm rot="10800000">
            <a:off x="4805425" y="4253025"/>
            <a:ext cx="523500" cy="37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5" name="Shape 605"/>
          <p:cNvSpPr txBox="1"/>
          <p:nvPr/>
        </p:nvSpPr>
        <p:spPr>
          <a:xfrm>
            <a:off x="5328925" y="4442025"/>
            <a:ext cx="1713000" cy="37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Cost imposed by item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06" name="Shape 606"/>
          <p:cNvCxnSpPr>
            <a:stCxn id="607" idx="1"/>
          </p:cNvCxnSpPr>
          <p:nvPr/>
        </p:nvCxnSpPr>
        <p:spPr>
          <a:xfrm rot="10800000">
            <a:off x="5659525" y="4152825"/>
            <a:ext cx="660000" cy="2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7" name="Shape 607"/>
          <p:cNvSpPr txBox="1"/>
          <p:nvPr/>
        </p:nvSpPr>
        <p:spPr>
          <a:xfrm>
            <a:off x="6319525" y="3984825"/>
            <a:ext cx="1713000" cy="37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Original priority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08" name="Shape 608"/>
          <p:cNvCxnSpPr/>
          <p:nvPr/>
        </p:nvCxnSpPr>
        <p:spPr>
          <a:xfrm flipH="1" rot="10800000">
            <a:off x="3245675" y="4081425"/>
            <a:ext cx="254400" cy="36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9" name="Shape 609"/>
          <p:cNvSpPr txBox="1"/>
          <p:nvPr/>
        </p:nvSpPr>
        <p:spPr>
          <a:xfrm>
            <a:off x="2307750" y="4442025"/>
            <a:ext cx="1052400" cy="37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New priority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aware caching</a:t>
            </a:r>
            <a:endParaRPr/>
          </a:p>
        </p:txBody>
      </p:sp>
      <p:pic>
        <p:nvPicPr>
          <p:cNvPr id="615" name="Shape 6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025" y="2113425"/>
            <a:ext cx="4189983" cy="21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Shape 6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4200" y="2063925"/>
            <a:ext cx="4430551" cy="2164025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Shape 617"/>
          <p:cNvSpPr txBox="1"/>
          <p:nvPr/>
        </p:nvSpPr>
        <p:spPr>
          <a:xfrm>
            <a:off x="783050" y="4341425"/>
            <a:ext cx="81417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Cache sizes chosen by app developers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We see that HC performs worse in certain applications but HC-cost helps mitigate that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18" name="Shape 618"/>
          <p:cNvCxnSpPr>
            <a:stCxn id="619" idx="2"/>
          </p:cNvCxnSpPr>
          <p:nvPr/>
        </p:nvCxnSpPr>
        <p:spPr>
          <a:xfrm flipH="1">
            <a:off x="4194275" y="2248425"/>
            <a:ext cx="221400" cy="42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9" name="Shape 619"/>
          <p:cNvSpPr txBox="1"/>
          <p:nvPr/>
        </p:nvSpPr>
        <p:spPr>
          <a:xfrm>
            <a:off x="3413075" y="1794525"/>
            <a:ext cx="2005200" cy="453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HC performs worse than LRU on some applications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20" name="Shape 620"/>
          <p:cNvCxnSpPr/>
          <p:nvPr/>
        </p:nvCxnSpPr>
        <p:spPr>
          <a:xfrm>
            <a:off x="8471650" y="1684825"/>
            <a:ext cx="195600" cy="76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1" name="Shape 621"/>
          <p:cNvSpPr txBox="1"/>
          <p:nvPr/>
        </p:nvSpPr>
        <p:spPr>
          <a:xfrm>
            <a:off x="6869875" y="1221450"/>
            <a:ext cx="2207400" cy="453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Improvement! Cost here is measured by size of the item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1688775" y="2508774"/>
            <a:ext cx="1212600" cy="93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1</a:t>
            </a:r>
            <a:endParaRPr/>
          </a:p>
        </p:txBody>
      </p:sp>
      <p:sp>
        <p:nvSpPr>
          <p:cNvPr id="236" name="Shape 236"/>
          <p:cNvSpPr txBox="1"/>
          <p:nvPr>
            <p:ph type="title"/>
          </p:nvPr>
        </p:nvSpPr>
        <p:spPr>
          <a:xfrm>
            <a:off x="695500" y="570725"/>
            <a:ext cx="7688400" cy="7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Cross-DC Erasure Coding</a:t>
            </a: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2015886" y="2774618"/>
            <a:ext cx="540000" cy="34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a</a:t>
            </a:r>
            <a:r>
              <a:rPr lang="en" sz="1200">
                <a:solidFill>
                  <a:schemeClr val="lt1"/>
                </a:solidFill>
              </a:rPr>
              <a:t> = 3</a:t>
            </a:r>
            <a:endParaRPr baseline="-25000" sz="1200">
              <a:solidFill>
                <a:schemeClr val="lt1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4522026" y="3193816"/>
            <a:ext cx="1554900" cy="93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3</a:t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4915157" y="3459660"/>
            <a:ext cx="791700" cy="34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a + b = 5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41" name="Shape 241"/>
          <p:cNvSpPr txBox="1"/>
          <p:nvPr>
            <p:ph type="title"/>
          </p:nvPr>
        </p:nvSpPr>
        <p:spPr>
          <a:xfrm>
            <a:off x="5511210" y="4124130"/>
            <a:ext cx="6726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Parity</a:t>
            </a:r>
            <a:endParaRPr b="0" sz="1400"/>
          </a:p>
        </p:txBody>
      </p:sp>
      <p:sp>
        <p:nvSpPr>
          <p:cNvPr id="242" name="Shape 242"/>
          <p:cNvSpPr/>
          <p:nvPr/>
        </p:nvSpPr>
        <p:spPr>
          <a:xfrm>
            <a:off x="1688775" y="4090263"/>
            <a:ext cx="1212600" cy="93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2</a:t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2015886" y="4356107"/>
            <a:ext cx="540000" cy="34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</a:t>
            </a:r>
            <a:r>
              <a:rPr lang="en" sz="1200">
                <a:solidFill>
                  <a:schemeClr val="lt1"/>
                </a:solidFill>
              </a:rPr>
              <a:t> = 2</a:t>
            </a:r>
            <a:endParaRPr baseline="-25000" sz="1200">
              <a:solidFill>
                <a:schemeClr val="lt1"/>
              </a:solidFill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6562525" y="3329375"/>
            <a:ext cx="2238600" cy="676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Why not just replicate?</a:t>
            </a:r>
            <a:endParaRPr b="1" sz="1800"/>
          </a:p>
        </p:txBody>
      </p:sp>
      <p:sp>
        <p:nvSpPr>
          <p:cNvPr id="245" name="Shape 245"/>
          <p:cNvSpPr txBox="1"/>
          <p:nvPr>
            <p:ph type="title"/>
          </p:nvPr>
        </p:nvSpPr>
        <p:spPr>
          <a:xfrm>
            <a:off x="800975" y="1357100"/>
            <a:ext cx="7582800" cy="12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n</a:t>
            </a:r>
            <a:r>
              <a:rPr b="0" lang="en" sz="1400">
                <a:solidFill>
                  <a:srgbClr val="000000"/>
                </a:solidFill>
              </a:rPr>
              <a:t> = k + m =&gt; m parity fragments for k data fragments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All n fragments are stored in separate DCs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Can tolerate m arbitrary DC failures</a:t>
            </a:r>
            <a:endParaRPr b="0" sz="1400">
              <a:solidFill>
                <a:srgbClr val="000000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" sz="1400">
                <a:solidFill>
                  <a:srgbClr val="000000"/>
                </a:solidFill>
              </a:rPr>
              <a:t>Benefits - fault tolerance, security, availability</a:t>
            </a:r>
            <a:endParaRPr b="0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Expiration-aware caching</a:t>
            </a:r>
            <a:endParaRPr/>
          </a:p>
        </p:txBody>
      </p:sp>
      <p:sp>
        <p:nvSpPr>
          <p:cNvPr id="627" name="Shape 6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To ensure items are not stale, developers specify expiry time (EX/PX option in redis)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If an item is going to expire, </a:t>
            </a:r>
            <a:r>
              <a:rPr b="1" lang="en"/>
              <a:t>it is less costly to evict than a similarly popular item that expires later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Hence, rather than evicting the item which is less likely to be requested </a:t>
            </a:r>
            <a:r>
              <a:rPr i="1" lang="en"/>
              <a:t>next, </a:t>
            </a:r>
            <a:r>
              <a:rPr lang="en"/>
              <a:t>evict one which is least likely to be requested </a:t>
            </a:r>
            <a:r>
              <a:rPr i="1" lang="en"/>
              <a:t>during its lifetime. 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Thought:</a:t>
            </a:r>
            <a:r>
              <a:rPr lang="en"/>
              <a:t> multiply priority by max((t</a:t>
            </a:r>
            <a:r>
              <a:rPr baseline="-25000" lang="en"/>
              <a:t>exp </a:t>
            </a:r>
            <a:r>
              <a:rPr lang="en"/>
              <a:t>- t</a:t>
            </a:r>
            <a:r>
              <a:rPr baseline="-25000" lang="en"/>
              <a:t>cur</a:t>
            </a:r>
            <a:r>
              <a:rPr lang="en"/>
              <a:t>), 0); but this equally weighs all requests over time…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Idea: </a:t>
            </a:r>
            <a:r>
              <a:rPr lang="en"/>
              <a:t>Use a decaying function!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8" name="Shape 6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375" y="3823875"/>
            <a:ext cx="4327575" cy="83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Expiration-aware caching</a:t>
            </a:r>
            <a:endParaRPr/>
          </a:p>
        </p:txBody>
      </p:sp>
      <p:sp>
        <p:nvSpPr>
          <p:cNvPr id="634" name="Shape 634"/>
          <p:cNvSpPr txBox="1"/>
          <p:nvPr>
            <p:ph idx="1" type="body"/>
          </p:nvPr>
        </p:nvSpPr>
        <p:spPr>
          <a:xfrm>
            <a:off x="729450" y="3878850"/>
            <a:ext cx="7688700" cy="11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 these workloads, since items have same expiration time and are accessed only once after insertion (to join the reward information), recency is roughly equal to time-until-expiration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Therefore, LFU and HC perform poorly compared to recency based approaches 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HC-Expire performs just as well</a:t>
            </a:r>
            <a:endParaRPr/>
          </a:p>
        </p:txBody>
      </p:sp>
      <p:pic>
        <p:nvPicPr>
          <p:cNvPr id="635" name="Shape 6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8900" y="1927425"/>
            <a:ext cx="3566209" cy="1951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Shape 636"/>
          <p:cNvCxnSpPr/>
          <p:nvPr/>
        </p:nvCxnSpPr>
        <p:spPr>
          <a:xfrm flipH="1">
            <a:off x="4715875" y="2524875"/>
            <a:ext cx="1944900" cy="29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7" name="Shape 637"/>
          <p:cNvSpPr txBox="1"/>
          <p:nvPr/>
        </p:nvSpPr>
        <p:spPr>
          <a:xfrm>
            <a:off x="6660775" y="1672425"/>
            <a:ext cx="1839600" cy="85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HC-expire performs just as well as LRU (recency is roughly equal to time-until-expiration)</a:t>
            </a:r>
            <a:endParaRPr sz="1200"/>
          </a:p>
        </p:txBody>
      </p:sp>
      <p:cxnSp>
        <p:nvCxnSpPr>
          <p:cNvPr id="638" name="Shape 638"/>
          <p:cNvCxnSpPr/>
          <p:nvPr/>
        </p:nvCxnSpPr>
        <p:spPr>
          <a:xfrm rot="10800000">
            <a:off x="5981275" y="3227875"/>
            <a:ext cx="83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9" name="Shape 639"/>
          <p:cNvSpPr txBox="1"/>
          <p:nvPr/>
        </p:nvSpPr>
        <p:spPr>
          <a:xfrm>
            <a:off x="6813175" y="2773775"/>
            <a:ext cx="1839600" cy="85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LFU performs the best, virality is the measure of number of hits a tweet receives</a:t>
            </a:r>
            <a:endParaRPr sz="1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Some cache items can be related (indexed lookups, result of a single join etc.) 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Store reference to class in the item’s metadata 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en"/>
              <a:t>Simplifies long-term changes to cost, replica failure or workload changes can affect the cost of fetching a whole class of item one-by-one. With cost classes, a change to class’s cost will be applied to newly and existing cached items </a:t>
            </a:r>
            <a:endParaRPr/>
          </a:p>
        </p:txBody>
      </p:sp>
      <p:sp>
        <p:nvSpPr>
          <p:cNvPr id="645" name="Shape 64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classes</a:t>
            </a:r>
            <a:endParaRPr/>
          </a:p>
        </p:txBody>
      </p:sp>
      <p:pic>
        <p:nvPicPr>
          <p:cNvPr id="646" name="Shape 6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7825" y="3406145"/>
            <a:ext cx="4468351" cy="10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classes</a:t>
            </a:r>
            <a:endParaRPr/>
          </a:p>
        </p:txBody>
      </p:sp>
      <p:sp>
        <p:nvSpPr>
          <p:cNvPr id="652" name="Shape 652"/>
          <p:cNvSpPr txBox="1"/>
          <p:nvPr/>
        </p:nvSpPr>
        <p:spPr>
          <a:xfrm>
            <a:off x="543325" y="4305775"/>
            <a:ext cx="46236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Items are requested from two different backing datastores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At t = 120s, one server is stressed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3" name="Shape 653"/>
          <p:cNvSpPr txBox="1"/>
          <p:nvPr/>
        </p:nvSpPr>
        <p:spPr>
          <a:xfrm>
            <a:off x="5354400" y="1853850"/>
            <a:ext cx="3708300" cy="19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We see that per-item cost computation incurs a higher spike than per-class because costs are updated only when an item is inserted and hence takes longer to settle to steady state performance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Per-class quickly adjusts to one class being more costly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54" name="Shape 6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325" y="2015888"/>
            <a:ext cx="5049603" cy="2127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5" name="Shape 655"/>
          <p:cNvCxnSpPr/>
          <p:nvPr/>
        </p:nvCxnSpPr>
        <p:spPr>
          <a:xfrm flipH="1">
            <a:off x="2296000" y="1696700"/>
            <a:ext cx="860100" cy="85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6" name="Shape 656"/>
          <p:cNvSpPr txBox="1"/>
          <p:nvPr/>
        </p:nvSpPr>
        <p:spPr>
          <a:xfrm>
            <a:off x="3156100" y="1455150"/>
            <a:ext cx="2652000" cy="398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server is stressed at 120s</a:t>
            </a:r>
            <a:endParaRPr/>
          </a:p>
        </p:txBody>
      </p:sp>
      <p:cxnSp>
        <p:nvCxnSpPr>
          <p:cNvPr id="657" name="Shape 657"/>
          <p:cNvCxnSpPr>
            <a:stCxn id="656" idx="1"/>
          </p:cNvCxnSpPr>
          <p:nvPr/>
        </p:nvCxnSpPr>
        <p:spPr>
          <a:xfrm flipH="1">
            <a:off x="2284000" y="1654500"/>
            <a:ext cx="872100" cy="5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Throughput analysis</a:t>
            </a:r>
            <a:endParaRPr/>
          </a:p>
        </p:txBody>
      </p:sp>
      <p:sp>
        <p:nvSpPr>
          <p:cNvPr id="663" name="Shape 66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4" name="Shape 6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00" y="2195025"/>
            <a:ext cx="4217599" cy="198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Shape 6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550" y="2220275"/>
            <a:ext cx="3983425" cy="16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Shape 666"/>
          <p:cNvSpPr txBox="1"/>
          <p:nvPr/>
        </p:nvSpPr>
        <p:spPr>
          <a:xfrm>
            <a:off x="5090100" y="3844275"/>
            <a:ext cx="35952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Throughput measured with items originating from two different datastores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problems</a:t>
            </a:r>
            <a:endParaRPr/>
          </a:p>
        </p:txBody>
      </p:sp>
      <p:sp>
        <p:nvSpPr>
          <p:cNvPr id="672" name="Shape 67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How to determine cost classes? Incorrect assignment can degrade caching performance; same item can belong to multiple cost classes 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Optimization was proposed to retain samples between evictions, this can boost accuracy of random sampling but was not considered. 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As compared to LRU, HC stores more metadata in item cost, request count, and time of entry (roughly ~96bits on a 32bit machine and 192bits on a 64bit machine). Although, no significant performance overhead was observed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</a:t>
            </a:r>
            <a:r>
              <a:rPr lang="en"/>
              <a:t>ey t</a:t>
            </a:r>
            <a:r>
              <a:rPr lang="en"/>
              <a:t>akeaways</a:t>
            </a:r>
            <a:endParaRPr/>
          </a:p>
        </p:txBody>
      </p:sp>
      <p:sp>
        <p:nvSpPr>
          <p:cNvPr id="678" name="Shape 67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</a:t>
            </a:r>
            <a:r>
              <a:rPr lang="en"/>
              <a:t>asy to read paper proposing a simple caching strategy which can yield great performance benefits in production-level web applications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Simplifies tuning the priority function based on varying workloads as compared to other strategies which incur high churn due to the use of an underlying data structure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Hit rate improvements under both synthetic and real-life workloads over long-standing strategies like LRU, LFU etc. while serving upto 10M requests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/>
          <p:nvPr>
            <p:ph type="title"/>
          </p:nvPr>
        </p:nvSpPr>
        <p:spPr>
          <a:xfrm>
            <a:off x="729450" y="1318650"/>
            <a:ext cx="7688700" cy="13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the most CPU intensive task here? Random sampling or computing the per item priority?</a:t>
            </a:r>
            <a:endParaRPr/>
          </a:p>
        </p:txBody>
      </p:sp>
      <p:sp>
        <p:nvSpPr>
          <p:cNvPr id="684" name="Shape 68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/>
          <p:nvPr>
            <p:ph type="title"/>
          </p:nvPr>
        </p:nvSpPr>
        <p:spPr>
          <a:xfrm>
            <a:off x="729450" y="1318650"/>
            <a:ext cx="76887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well would Hyperbolic caching work with hyperscale applications? </a:t>
            </a:r>
            <a:endParaRPr/>
          </a:p>
        </p:txBody>
      </p:sp>
      <p:sp>
        <p:nvSpPr>
          <p:cNvPr id="690" name="Shape 69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/>
          <p:nvPr>
            <p:ph type="title"/>
          </p:nvPr>
        </p:nvSpPr>
        <p:spPr>
          <a:xfrm>
            <a:off x="729450" y="1318650"/>
            <a:ext cx="7688700" cy="15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compared to native Redis, will the computational cost to compute the lowest priority item for eviction affect performance? </a:t>
            </a:r>
            <a:endParaRPr/>
          </a:p>
        </p:txBody>
      </p:sp>
      <p:sp>
        <p:nvSpPr>
          <p:cNvPr id="696" name="Shape 69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1056050" y="1527825"/>
            <a:ext cx="16572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What?</a:t>
            </a:r>
            <a:endParaRPr sz="2500"/>
          </a:p>
        </p:txBody>
      </p:sp>
      <p:sp>
        <p:nvSpPr>
          <p:cNvPr id="251" name="Shape 251"/>
          <p:cNvSpPr txBox="1"/>
          <p:nvPr>
            <p:ph type="title"/>
          </p:nvPr>
        </p:nvSpPr>
        <p:spPr>
          <a:xfrm>
            <a:off x="259550" y="2064950"/>
            <a:ext cx="3811800" cy="12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A </a:t>
            </a:r>
            <a:r>
              <a:rPr b="0" lang="en" sz="1400" u="sng"/>
              <a:t>strongly consistent</a:t>
            </a:r>
            <a:r>
              <a:rPr b="0" lang="en" sz="1400"/>
              <a:t>, </a:t>
            </a:r>
            <a:r>
              <a:rPr b="0" lang="en" sz="1400" u="sng"/>
              <a:t>versioned</a:t>
            </a:r>
            <a:r>
              <a:rPr b="0" lang="en" sz="1400"/>
              <a:t> object store that applies </a:t>
            </a:r>
            <a:r>
              <a:rPr b="0" lang="en" sz="1400" u="sng"/>
              <a:t>erasure coding</a:t>
            </a:r>
            <a:r>
              <a:rPr b="0" lang="en" sz="1400"/>
              <a:t> across global data centers on top of </a:t>
            </a:r>
            <a:r>
              <a:rPr b="0" lang="en" sz="1400" u="sng"/>
              <a:t>Azure Storage</a:t>
            </a:r>
            <a:endParaRPr b="0" sz="1400" u="sng"/>
          </a:p>
        </p:txBody>
      </p:sp>
      <p:sp>
        <p:nvSpPr>
          <p:cNvPr id="252" name="Shape 252"/>
          <p:cNvSpPr txBox="1"/>
          <p:nvPr>
            <p:ph type="title"/>
          </p:nvPr>
        </p:nvSpPr>
        <p:spPr>
          <a:xfrm>
            <a:off x="3856525" y="3911650"/>
            <a:ext cx="11490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Why?</a:t>
            </a:r>
            <a:endParaRPr sz="2500"/>
          </a:p>
        </p:txBody>
      </p:sp>
      <p:sp>
        <p:nvSpPr>
          <p:cNvPr id="253" name="Shape 253"/>
          <p:cNvSpPr txBox="1"/>
          <p:nvPr>
            <p:ph type="title"/>
          </p:nvPr>
        </p:nvSpPr>
        <p:spPr>
          <a:xfrm>
            <a:off x="3418800" y="4390875"/>
            <a:ext cx="24588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Reduce storage cost</a:t>
            </a:r>
            <a:endParaRPr b="0" sz="1400"/>
          </a:p>
        </p:txBody>
      </p:sp>
      <p:sp>
        <p:nvSpPr>
          <p:cNvPr id="254" name="Shape 254"/>
          <p:cNvSpPr txBox="1"/>
          <p:nvPr>
            <p:ph type="title"/>
          </p:nvPr>
        </p:nvSpPr>
        <p:spPr>
          <a:xfrm>
            <a:off x="5338100" y="1527825"/>
            <a:ext cx="35061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Challenges / Goals</a:t>
            </a:r>
            <a:r>
              <a:rPr lang="en" sz="2500"/>
              <a:t>?</a:t>
            </a:r>
            <a:endParaRPr sz="2500"/>
          </a:p>
        </p:txBody>
      </p:sp>
      <p:sp>
        <p:nvSpPr>
          <p:cNvPr id="255" name="Shape 255"/>
          <p:cNvSpPr txBox="1"/>
          <p:nvPr>
            <p:ph type="title"/>
          </p:nvPr>
        </p:nvSpPr>
        <p:spPr>
          <a:xfrm>
            <a:off x="4798950" y="2013050"/>
            <a:ext cx="4024500" cy="17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Achieve single cross - DC round trip latency under contention free workload</a:t>
            </a:r>
            <a:endParaRPr b="0" sz="1400"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Maintain strong consistency even in the presence of conflicting access</a:t>
            </a:r>
            <a:endParaRPr b="0" sz="1400"/>
          </a:p>
        </p:txBody>
      </p:sp>
      <p:sp>
        <p:nvSpPr>
          <p:cNvPr id="256" name="Shape 256"/>
          <p:cNvSpPr txBox="1"/>
          <p:nvPr>
            <p:ph idx="4294967295" type="ctrTitle"/>
          </p:nvPr>
        </p:nvSpPr>
        <p:spPr>
          <a:xfrm>
            <a:off x="719000" y="646125"/>
            <a:ext cx="5269500" cy="6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questions to ask</a:t>
            </a:r>
            <a:endParaRPr/>
          </a:p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>
            <p:ph type="title"/>
          </p:nvPr>
        </p:nvSpPr>
        <p:spPr>
          <a:xfrm>
            <a:off x="729450" y="1322450"/>
            <a:ext cx="80715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often should the Garbage Collection happen? How would you design it to minimize performance impact?</a:t>
            </a:r>
            <a:endParaRPr/>
          </a:p>
        </p:txBody>
      </p:sp>
      <p:sp>
        <p:nvSpPr>
          <p:cNvPr id="702" name="Shape 70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often do workloads have similar characteristics to those of OneDrive?</a:t>
            </a:r>
            <a:endParaRPr/>
          </a:p>
        </p:txBody>
      </p:sp>
      <p:sp>
        <p:nvSpPr>
          <p:cNvPr id="708" name="Shape 70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4" name="Shape 71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think of a storage solution based on the similar idea which provides availability over consistency?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4294967295" type="subTitle"/>
          </p:nvPr>
        </p:nvSpPr>
        <p:spPr>
          <a:xfrm>
            <a:off x="1003325" y="2342950"/>
            <a:ext cx="25929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trillion stored objects </a:t>
            </a:r>
            <a:r>
              <a:rPr baseline="30000" lang="en" sz="1600">
                <a:solidFill>
                  <a:schemeClr val="dk2"/>
                </a:solidFill>
              </a:rPr>
              <a:t>+</a:t>
            </a:r>
            <a:endParaRPr baseline="30000" sz="1600">
              <a:solidFill>
                <a:schemeClr val="dk2"/>
              </a:solidFill>
            </a:endParaRPr>
          </a:p>
        </p:txBody>
      </p:sp>
      <p:sp>
        <p:nvSpPr>
          <p:cNvPr id="263" name="Shape 263"/>
          <p:cNvSpPr txBox="1"/>
          <p:nvPr>
            <p:ph type="title"/>
          </p:nvPr>
        </p:nvSpPr>
        <p:spPr>
          <a:xfrm>
            <a:off x="745500" y="441200"/>
            <a:ext cx="73851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even bother about Azure Storage?</a:t>
            </a:r>
            <a:endParaRPr/>
          </a:p>
        </p:txBody>
      </p:sp>
      <p:sp>
        <p:nvSpPr>
          <p:cNvPr id="264" name="Shape 264"/>
          <p:cNvSpPr txBox="1"/>
          <p:nvPr>
            <p:ph idx="4294967295" type="subTitle"/>
          </p:nvPr>
        </p:nvSpPr>
        <p:spPr>
          <a:xfrm>
            <a:off x="3397950" y="4849800"/>
            <a:ext cx="2080200" cy="2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+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ACM SIGCOMM 2015 Keynote</a:t>
            </a:r>
            <a:endParaRPr sz="1000"/>
          </a:p>
        </p:txBody>
      </p:sp>
      <p:sp>
        <p:nvSpPr>
          <p:cNvPr id="265" name="Shape 265"/>
          <p:cNvSpPr txBox="1"/>
          <p:nvPr>
            <p:ph idx="4294967295" type="subTitle"/>
          </p:nvPr>
        </p:nvSpPr>
        <p:spPr>
          <a:xfrm>
            <a:off x="912125" y="1289625"/>
            <a:ext cx="21831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0">
                <a:solidFill>
                  <a:srgbClr val="000000"/>
                </a:solidFill>
              </a:rPr>
              <a:t>&gt;60 </a:t>
            </a:r>
            <a:endParaRPr sz="8000">
              <a:solidFill>
                <a:srgbClr val="000000"/>
              </a:solidFill>
            </a:endParaRPr>
          </a:p>
        </p:txBody>
      </p:sp>
      <p:sp>
        <p:nvSpPr>
          <p:cNvPr id="266" name="Shape 266"/>
          <p:cNvSpPr txBox="1"/>
          <p:nvPr>
            <p:ph idx="4294967295" type="subTitle"/>
          </p:nvPr>
        </p:nvSpPr>
        <p:spPr>
          <a:xfrm>
            <a:off x="3721650" y="2808225"/>
            <a:ext cx="14328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0">
                <a:solidFill>
                  <a:srgbClr val="000000"/>
                </a:solidFill>
              </a:rPr>
              <a:t>38</a:t>
            </a:r>
            <a:r>
              <a:rPr lang="en" sz="8000">
                <a:solidFill>
                  <a:srgbClr val="000000"/>
                </a:solidFill>
              </a:rPr>
              <a:t> </a:t>
            </a:r>
            <a:endParaRPr sz="8000">
              <a:solidFill>
                <a:srgbClr val="000000"/>
              </a:solidFill>
            </a:endParaRPr>
          </a:p>
        </p:txBody>
      </p:sp>
      <p:sp>
        <p:nvSpPr>
          <p:cNvPr id="267" name="Shape 267"/>
          <p:cNvSpPr txBox="1"/>
          <p:nvPr>
            <p:ph idx="4294967295" type="subTitle"/>
          </p:nvPr>
        </p:nvSpPr>
        <p:spPr>
          <a:xfrm>
            <a:off x="3397950" y="3936300"/>
            <a:ext cx="20802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g</a:t>
            </a:r>
            <a:r>
              <a:rPr lang="en" sz="1600">
                <a:solidFill>
                  <a:schemeClr val="dk2"/>
                </a:solidFill>
              </a:rPr>
              <a:t>eographical regions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68" name="Shape 268"/>
          <p:cNvSpPr txBox="1"/>
          <p:nvPr>
            <p:ph idx="4294967295" type="subTitle"/>
          </p:nvPr>
        </p:nvSpPr>
        <p:spPr>
          <a:xfrm>
            <a:off x="6191850" y="2421500"/>
            <a:ext cx="14328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b</a:t>
            </a:r>
            <a:r>
              <a:rPr lang="en" sz="1600">
                <a:solidFill>
                  <a:schemeClr val="dk2"/>
                </a:solidFill>
              </a:rPr>
              <a:t>ytes in size </a:t>
            </a:r>
            <a:r>
              <a:rPr baseline="30000" lang="en" sz="1600">
                <a:solidFill>
                  <a:schemeClr val="dk2"/>
                </a:solidFill>
              </a:rPr>
              <a:t>+</a:t>
            </a:r>
            <a:endParaRPr baseline="30000" sz="1600">
              <a:solidFill>
                <a:schemeClr val="dk2"/>
              </a:solidFill>
            </a:endParaRPr>
          </a:p>
        </p:txBody>
      </p:sp>
      <p:sp>
        <p:nvSpPr>
          <p:cNvPr id="269" name="Shape 269"/>
          <p:cNvSpPr txBox="1"/>
          <p:nvPr>
            <p:ph idx="4294967295" type="subTitle"/>
          </p:nvPr>
        </p:nvSpPr>
        <p:spPr>
          <a:xfrm>
            <a:off x="5443550" y="1358050"/>
            <a:ext cx="2839500" cy="13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0">
                <a:solidFill>
                  <a:srgbClr val="000000"/>
                </a:solidFill>
              </a:rPr>
              <a:t>&gt;10</a:t>
            </a:r>
            <a:r>
              <a:rPr baseline="30000" lang="en" sz="8000">
                <a:solidFill>
                  <a:srgbClr val="000000"/>
                </a:solidFill>
              </a:rPr>
              <a:t>18</a:t>
            </a:r>
            <a:endParaRPr baseline="30000" sz="8000">
              <a:solidFill>
                <a:srgbClr val="000000"/>
              </a:solidFill>
            </a:endParaRPr>
          </a:p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2058525"/>
            <a:ext cx="798195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>
            <p:ph idx="4294967295" type="subTitle"/>
          </p:nvPr>
        </p:nvSpPr>
        <p:spPr>
          <a:xfrm>
            <a:off x="1860425" y="4142875"/>
            <a:ext cx="6283500" cy="7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 u="sng">
                <a:solidFill>
                  <a:schemeClr val="dk2"/>
                </a:solidFill>
              </a:rPr>
              <a:t>Microsoft OneDrive Characteristics [all reads/writes/updates to all objects for 3 months</a:t>
            </a:r>
            <a:endParaRPr b="1" sz="1400" u="sng">
              <a:solidFill>
                <a:schemeClr val="dk2"/>
              </a:solidFill>
            </a:endParaRPr>
          </a:p>
        </p:txBody>
      </p:sp>
      <p:cxnSp>
        <p:nvCxnSpPr>
          <p:cNvPr id="278" name="Shape 278"/>
          <p:cNvCxnSpPr>
            <a:endCxn id="279" idx="0"/>
          </p:cNvCxnSpPr>
          <p:nvPr/>
        </p:nvCxnSpPr>
        <p:spPr>
          <a:xfrm flipH="1">
            <a:off x="808800" y="3765425"/>
            <a:ext cx="708300" cy="244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9" name="Shape 279"/>
          <p:cNvSpPr txBox="1"/>
          <p:nvPr/>
        </p:nvSpPr>
        <p:spPr>
          <a:xfrm>
            <a:off x="76200" y="4010225"/>
            <a:ext cx="1465200" cy="676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&lt; 0.9 % space occupied by objects &lt; 4 MB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280" name="Shape 280"/>
          <p:cNvCxnSpPr>
            <a:endCxn id="281" idx="2"/>
          </p:cNvCxnSpPr>
          <p:nvPr/>
        </p:nvCxnSpPr>
        <p:spPr>
          <a:xfrm rot="10800000">
            <a:off x="3375925" y="2024850"/>
            <a:ext cx="1291800" cy="228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1" name="Shape 281"/>
          <p:cNvSpPr txBox="1"/>
          <p:nvPr/>
        </p:nvSpPr>
        <p:spPr>
          <a:xfrm>
            <a:off x="2052475" y="1318650"/>
            <a:ext cx="2646900" cy="706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47 % of the bytes read occured on the same day of object creation; 2 % occurred beyond a month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6632650" y="1140875"/>
            <a:ext cx="2403300" cy="676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Deletion not uncommon! Objects worth 26.5% of total capacity deleted after one year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283" name="Shape 283"/>
          <p:cNvCxnSpPr>
            <a:endCxn id="282" idx="2"/>
          </p:cNvCxnSpPr>
          <p:nvPr/>
        </p:nvCxnSpPr>
        <p:spPr>
          <a:xfrm flipH="1" rot="10800000">
            <a:off x="7395400" y="1817075"/>
            <a:ext cx="438900" cy="542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4" name="Shape 284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case for Giza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9675" y="1524700"/>
            <a:ext cx="3422011" cy="43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0" name="Shape 29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000" y="3358473"/>
            <a:ext cx="3942501" cy="11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4036175" y="3577350"/>
            <a:ext cx="721800" cy="857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3" name="Shape 293"/>
          <p:cNvCxnSpPr>
            <a:stCxn id="292" idx="3"/>
            <a:endCxn id="294" idx="1"/>
          </p:cNvCxnSpPr>
          <p:nvPr/>
        </p:nvCxnSpPr>
        <p:spPr>
          <a:xfrm flipH="1" rot="10800000">
            <a:off x="4757975" y="3383250"/>
            <a:ext cx="614700" cy="622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4" name="Shape 294"/>
          <p:cNvSpPr txBox="1"/>
          <p:nvPr/>
        </p:nvSpPr>
        <p:spPr>
          <a:xfrm>
            <a:off x="5372700" y="3144500"/>
            <a:ext cx="3314700" cy="477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2.3x * (0.5x [R] / 1x [W]) = 1.15x (no-caching)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Why does it</a:t>
            </a:r>
            <a:r>
              <a:rPr lang="en" sz="1200">
                <a:solidFill>
                  <a:srgbClr val="FF0000"/>
                </a:solidFill>
              </a:rPr>
              <a:t> </a:t>
            </a:r>
            <a:r>
              <a:rPr b="1" lang="en" sz="1200">
                <a:solidFill>
                  <a:srgbClr val="FF0000"/>
                </a:solidFill>
              </a:rPr>
              <a:t>go down with caching time?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1430250" y="1967275"/>
            <a:ext cx="1818000" cy="777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58 % never updated. ONLY 0.5% UPDATES ARE CONCURRENT!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296" name="Shape 296"/>
          <p:cNvSpPr txBox="1"/>
          <p:nvPr>
            <p:ph type="title"/>
          </p:nvPr>
        </p:nvSpPr>
        <p:spPr>
          <a:xfrm>
            <a:off x="771700" y="6237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case for Giza</a:t>
            </a:r>
            <a:endParaRPr/>
          </a:p>
        </p:txBody>
      </p:sp>
      <p:cxnSp>
        <p:nvCxnSpPr>
          <p:cNvPr id="297" name="Shape 297"/>
          <p:cNvCxnSpPr>
            <a:stCxn id="289" idx="1"/>
            <a:endCxn id="295" idx="3"/>
          </p:cNvCxnSpPr>
          <p:nvPr/>
        </p:nvCxnSpPr>
        <p:spPr>
          <a:xfrm flipH="1">
            <a:off x="3248375" y="1743550"/>
            <a:ext cx="651300" cy="612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8" name="Shape 298"/>
          <p:cNvSpPr txBox="1"/>
          <p:nvPr>
            <p:ph idx="4294967295" type="subTitle"/>
          </p:nvPr>
        </p:nvSpPr>
        <p:spPr>
          <a:xfrm>
            <a:off x="4252875" y="1902025"/>
            <a:ext cx="28020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 u="sng">
                <a:solidFill>
                  <a:schemeClr val="dk2"/>
                </a:solidFill>
              </a:rPr>
              <a:t>Update frequency of objects</a:t>
            </a:r>
            <a:endParaRPr b="1" sz="1400" u="sng">
              <a:solidFill>
                <a:schemeClr val="dk2"/>
              </a:solidFill>
            </a:endParaRPr>
          </a:p>
        </p:txBody>
      </p:sp>
      <p:sp>
        <p:nvSpPr>
          <p:cNvPr id="299" name="Shape 299"/>
          <p:cNvSpPr txBox="1"/>
          <p:nvPr>
            <p:ph idx="4294967295" type="subTitle"/>
          </p:nvPr>
        </p:nvSpPr>
        <p:spPr>
          <a:xfrm>
            <a:off x="1430250" y="4368850"/>
            <a:ext cx="28020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 u="sng">
                <a:solidFill>
                  <a:schemeClr val="dk2"/>
                </a:solidFill>
              </a:rPr>
              <a:t>Cross-DC network traffic</a:t>
            </a:r>
            <a:endParaRPr b="1" sz="1400" u="sng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Giza Trade-offs ($$$)</a:t>
            </a:r>
            <a:endParaRPr/>
          </a:p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6" name="Shape 306"/>
          <p:cNvSpPr txBox="1"/>
          <p:nvPr>
            <p:ph type="title"/>
          </p:nvPr>
        </p:nvSpPr>
        <p:spPr>
          <a:xfrm>
            <a:off x="812125" y="3990925"/>
            <a:ext cx="7755000" cy="8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 u="sng"/>
              <a:t>Alternative Approach to handle cross-DC read traffic:</a:t>
            </a:r>
            <a:r>
              <a:rPr b="0" lang="en" sz="1400"/>
              <a:t> Instead of striping individual objects, erasure code “volumes”. </a:t>
            </a:r>
            <a:endParaRPr b="0" sz="1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 u="sng"/>
              <a:t>PROBLEM:</a:t>
            </a:r>
            <a:r>
              <a:rPr b="0" lang="en" sz="1400"/>
              <a:t> Deleting individual objects is tedious.</a:t>
            </a:r>
            <a:endParaRPr b="0" sz="1400" u="sng"/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125" y="1443550"/>
            <a:ext cx="3650225" cy="1793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>
            <a:off x="5080375" y="741875"/>
            <a:ext cx="2897700" cy="535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0000"/>
                </a:solidFill>
              </a:rPr>
              <a:t>Geo-Rep:</a:t>
            </a:r>
            <a:r>
              <a:rPr lang="en" sz="1200">
                <a:solidFill>
                  <a:srgbClr val="FF0000"/>
                </a:solidFill>
              </a:rPr>
              <a:t> Singe DC overhead = 1.3;</a:t>
            </a:r>
            <a:br>
              <a:rPr lang="en" sz="1200">
                <a:solidFill>
                  <a:srgbClr val="FF0000"/>
                </a:solidFill>
              </a:rPr>
            </a:br>
            <a:r>
              <a:rPr b="1" lang="en" sz="1200">
                <a:solidFill>
                  <a:srgbClr val="FF0000"/>
                </a:solidFill>
              </a:rPr>
              <a:t>Why does it decrease as k goes up?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5080375" y="2977250"/>
            <a:ext cx="3291900" cy="535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0000"/>
                </a:solidFill>
              </a:rPr>
              <a:t>Geo-Rep:</a:t>
            </a:r>
            <a:r>
              <a:rPr lang="en" sz="1200">
                <a:solidFill>
                  <a:srgbClr val="FF0000"/>
                </a:solidFill>
              </a:rPr>
              <a:t> Entire object on same DC</a:t>
            </a:r>
            <a:endParaRPr sz="1200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0000"/>
                </a:solidFill>
              </a:rPr>
              <a:t>Giza:</a:t>
            </a:r>
            <a:r>
              <a:rPr lang="en" sz="1200">
                <a:solidFill>
                  <a:srgbClr val="FF0000"/>
                </a:solidFill>
              </a:rPr>
              <a:t> Cross DC traffic / object size = (k - 1) / k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5156575" y="2032050"/>
            <a:ext cx="3490500" cy="535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0000"/>
                </a:solidFill>
              </a:rPr>
              <a:t>Geo-Rep:</a:t>
            </a:r>
            <a:r>
              <a:rPr lang="en" sz="1200">
                <a:solidFill>
                  <a:srgbClr val="FF0000"/>
                </a:solidFill>
              </a:rPr>
              <a:t> Entire object needs to be sent across.</a:t>
            </a:r>
            <a:endParaRPr sz="1200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0000"/>
                </a:solidFill>
              </a:rPr>
              <a:t>Giza:</a:t>
            </a:r>
            <a:r>
              <a:rPr lang="en" sz="1200">
                <a:solidFill>
                  <a:srgbClr val="FF0000"/>
                </a:solidFill>
              </a:rPr>
              <a:t> Cross DC traffic / object size = k / k = 1x.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5156575" y="1456650"/>
            <a:ext cx="2936100" cy="286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Less storage overhead =&gt; more savings.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1082725" y="3307450"/>
            <a:ext cx="3291900" cy="286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Whole DC down, kx overhead to reconstruct</a:t>
            </a:r>
            <a:endParaRPr b="1" sz="1200">
              <a:solidFill>
                <a:srgbClr val="FF0000"/>
              </a:solidFill>
            </a:endParaRPr>
          </a:p>
        </p:txBody>
      </p:sp>
      <p:cxnSp>
        <p:nvCxnSpPr>
          <p:cNvPr id="313" name="Shape 313"/>
          <p:cNvCxnSpPr>
            <a:endCxn id="308" idx="1"/>
          </p:cNvCxnSpPr>
          <p:nvPr/>
        </p:nvCxnSpPr>
        <p:spPr>
          <a:xfrm flipH="1" rot="10800000">
            <a:off x="3205375" y="1009475"/>
            <a:ext cx="1875000" cy="12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4" name="Shape 314"/>
          <p:cNvCxnSpPr>
            <a:endCxn id="311" idx="1"/>
          </p:cNvCxnSpPr>
          <p:nvPr/>
        </p:nvCxnSpPr>
        <p:spPr>
          <a:xfrm flipH="1" rot="10800000">
            <a:off x="4286275" y="1600050"/>
            <a:ext cx="870300" cy="80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5" name="Shape 315"/>
          <p:cNvCxnSpPr>
            <a:endCxn id="310" idx="1"/>
          </p:cNvCxnSpPr>
          <p:nvPr/>
        </p:nvCxnSpPr>
        <p:spPr>
          <a:xfrm flipH="1" rot="10800000">
            <a:off x="4390375" y="2299650"/>
            <a:ext cx="766200" cy="37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6" name="Shape 316"/>
          <p:cNvCxnSpPr>
            <a:endCxn id="309" idx="1"/>
          </p:cNvCxnSpPr>
          <p:nvPr/>
        </p:nvCxnSpPr>
        <p:spPr>
          <a:xfrm>
            <a:off x="4330975" y="2821250"/>
            <a:ext cx="749400" cy="42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7" name="Shape 317"/>
          <p:cNvCxnSpPr>
            <a:endCxn id="312" idx="0"/>
          </p:cNvCxnSpPr>
          <p:nvPr/>
        </p:nvCxnSpPr>
        <p:spPr>
          <a:xfrm>
            <a:off x="2457175" y="3040450"/>
            <a:ext cx="271500" cy="26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