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Lst>
  <p:sldSz cy="5143500" cx="9144000"/>
  <p:notesSz cx="6858000" cy="9144000"/>
  <p:embeddedFontLst>
    <p:embeddedFont>
      <p:font typeface="Source Code Pro"/>
      <p:regular r:id="rId68"/>
      <p:bold r:id="rId69"/>
    </p:embeddedFont>
    <p:embeddedFont>
      <p:font typeface="Oswald"/>
      <p:regular r:id="rId70"/>
      <p:bold r:id="rId71"/>
    </p:embeddedFont>
    <p:embeddedFont>
      <p:font typeface="Merriweather"/>
      <p:regular r:id="rId72"/>
      <p:bold r:id="rId73"/>
      <p:italic r:id="rId74"/>
      <p:boldItalic r:id="rId7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F6C96265-4C11-4EBD-A2F1-5DB7B63E75DD}">
  <a:tblStyle styleId="{F6C96265-4C11-4EBD-A2F1-5DB7B63E75D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Merriweather-bold.fntdata"/><Relationship Id="rId72" Type="http://schemas.openxmlformats.org/officeDocument/2006/relationships/font" Target="fonts/Merriweather-regular.fntdata"/><Relationship Id="rId31" Type="http://schemas.openxmlformats.org/officeDocument/2006/relationships/slide" Target="slides/slide26.xml"/><Relationship Id="rId75" Type="http://schemas.openxmlformats.org/officeDocument/2006/relationships/font" Target="fonts/Merriweather-boldItalic.fntdata"/><Relationship Id="rId30" Type="http://schemas.openxmlformats.org/officeDocument/2006/relationships/slide" Target="slides/slide25.xml"/><Relationship Id="rId74" Type="http://schemas.openxmlformats.org/officeDocument/2006/relationships/font" Target="fonts/Merriweather-italic.fntdata"/><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Oswald-bold.fntdata"/><Relationship Id="rId70" Type="http://schemas.openxmlformats.org/officeDocument/2006/relationships/font" Target="fonts/Oswald-regular.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font" Target="fonts/SourceCodePro-regular.fntdata"/><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SourceCodePro-bold.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 name="Shape 59"/>
        <p:cNvGrpSpPr/>
        <p:nvPr/>
      </p:nvGrpSpPr>
      <p:grpSpPr>
        <a:xfrm>
          <a:off x="0" y="0"/>
          <a:ext cx="0" cy="0"/>
          <a:chOff x="0" y="0"/>
          <a:chExt cx="0" cy="0"/>
        </a:xfrm>
      </p:grpSpPr>
      <p:sp>
        <p:nvSpPr>
          <p:cNvPr id="60" name="Shape 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1" name="Shape 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is the data layout in an octopus node.</a:t>
            </a:r>
            <a:endParaRPr/>
          </a:p>
          <a:p>
            <a:pPr indent="0" lvl="0" marL="0">
              <a:spcBef>
                <a:spcPts val="0"/>
              </a:spcBef>
              <a:spcAft>
                <a:spcPts val="0"/>
              </a:spcAft>
              <a:buNone/>
            </a:pPr>
            <a:r>
              <a:rPr lang="en"/>
              <a:t>Super Block : maintains metadata of the file system.</a:t>
            </a:r>
            <a:endParaRPr/>
          </a:p>
          <a:p>
            <a:pPr indent="0" lvl="0" marL="0">
              <a:spcBef>
                <a:spcPts val="0"/>
              </a:spcBef>
              <a:spcAft>
                <a:spcPts val="0"/>
              </a:spcAft>
              <a:buNone/>
            </a:pPr>
            <a:r>
              <a:rPr lang="en"/>
              <a:t>Message pool : temporary store for RPC messages.</a:t>
            </a:r>
            <a:endParaRPr/>
          </a:p>
          <a:p>
            <a:pPr indent="0" lvl="0" marL="0">
              <a:spcBef>
                <a:spcPts val="0"/>
              </a:spcBef>
              <a:spcAft>
                <a:spcPts val="0"/>
              </a:spcAft>
              <a:buNone/>
            </a:pPr>
            <a:r>
              <a:rPr lang="en"/>
              <a:t>Metadata index zone : chained hashtable to index file , name,address ,pointer to metadata</a:t>
            </a:r>
            <a:endParaRPr/>
          </a:p>
          <a:p>
            <a:pPr indent="0" lvl="0" marL="0">
              <a:spcBef>
                <a:spcPts val="0"/>
              </a:spcBef>
              <a:spcAft>
                <a:spcPts val="0"/>
              </a:spcAft>
              <a:buNone/>
            </a:pPr>
            <a:r>
              <a:rPr lang="en"/>
              <a:t>Metadata node : file/directory inode</a:t>
            </a:r>
            <a:endParaRPr/>
          </a:p>
          <a:p>
            <a:pPr indent="0" lvl="0" marL="0">
              <a:spcBef>
                <a:spcPts val="0"/>
              </a:spcBef>
              <a:spcAft>
                <a:spcPts val="0"/>
              </a:spcAft>
              <a:buNone/>
            </a:pPr>
            <a:r>
              <a:rPr lang="en"/>
              <a:t>DataZone : actual file data</a:t>
            </a:r>
            <a:endParaRPr/>
          </a:p>
          <a:p>
            <a:pPr indent="0" lvl="0" marL="0">
              <a:spcBef>
                <a:spcPts val="0"/>
              </a:spcBef>
              <a:spcAft>
                <a:spcPts val="0"/>
              </a:spcAft>
              <a:buNone/>
            </a:pPr>
            <a:r>
              <a:rPr lang="en"/>
              <a:t>Log Zone : for logging</a:t>
            </a:r>
            <a:endParaRPr/>
          </a:p>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Shape 14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6" name="Shape 14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As we saw in earlier results of MemGluster, the low performance could be attributed to the DFS being layered on top of a local file system. For a read or write request data is replicated multiple times. Shared pool is exported out allows the data to be accessed by RDMA. Message pool is required as we cannot directly register the user space buffer.</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6" name="Shape 15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 show the impact of copy they perform an expirement by adding one extra copy to the critical path of octopus. As it is visible as the file size increases the bandwidth reduces as large files copied an extra time would increase the time taken to copy.</a:t>
            </a:r>
            <a:endParaRPr/>
          </a:p>
          <a:p>
            <a:pPr indent="0" lvl="0" marL="0" rt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Shape 1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7" name="Shape 1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Shape 17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9" name="Shape 17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Client active gives better throughput for smaller sizes due to more being able to be served.</a:t>
            </a:r>
            <a:endParaRPr/>
          </a:p>
          <a:p>
            <a:pPr indent="0" lvl="0" marL="0" rtl="0">
              <a:spcBef>
                <a:spcPts val="0"/>
              </a:spcBef>
              <a:spcAft>
                <a:spcPts val="0"/>
              </a:spcAft>
              <a:buNone/>
            </a:pPr>
            <a:r>
              <a:rPr lang="en"/>
              <a:t>Figure show throughput while varying file size.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Shape 1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7" name="Shape 18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Message based : easy but slow.</a:t>
            </a:r>
            <a:endParaRPr/>
          </a:p>
          <a:p>
            <a:pPr indent="0" lvl="0" marL="0">
              <a:spcBef>
                <a:spcPts val="0"/>
              </a:spcBef>
              <a:spcAft>
                <a:spcPts val="0"/>
              </a:spcAft>
              <a:buNone/>
            </a:pPr>
            <a:r>
              <a:rPr lang="en"/>
              <a:t>Memory based : server has to scan message buffers.</a:t>
            </a:r>
            <a:endParaRPr/>
          </a:p>
          <a:p>
            <a:pPr indent="0" lvl="0" marL="0" rtl="0">
              <a:spcBef>
                <a:spcPts val="0"/>
              </a:spcBef>
              <a:spcAft>
                <a:spcPts val="0"/>
              </a:spcAft>
              <a:buNone/>
            </a:pPr>
            <a:r>
              <a:rPr lang="en"/>
              <a:t>Rdma_write_with_imm : best of both worlds, client attaches id and immediate notification</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Shape 1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7" name="Shape 19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Message based, Memory based and </a:t>
            </a:r>
            <a:endParaRPr/>
          </a:p>
          <a:p>
            <a:pPr indent="0" lvl="0" marL="0">
              <a:spcBef>
                <a:spcPts val="0"/>
              </a:spcBef>
              <a:spcAft>
                <a:spcPts val="0"/>
              </a:spcAft>
              <a:buNone/>
            </a:pPr>
            <a:r>
              <a:rPr lang="en"/>
              <a:t>Crail slowest due to java implementation of jVerbs interface,</a:t>
            </a:r>
            <a:endParaRPr/>
          </a:p>
          <a:p>
            <a:pPr indent="0" lvl="0" marL="0">
              <a:spcBef>
                <a:spcPts val="0"/>
              </a:spcBef>
              <a:spcAft>
                <a:spcPts val="0"/>
              </a:spcAft>
              <a:buNone/>
            </a:pPr>
            <a:r>
              <a:rPr lang="en"/>
              <a:t>They implement message based send recv as well</a:t>
            </a:r>
            <a:endParaRPr/>
          </a:p>
          <a:p>
            <a:pPr indent="0" lvl="0" marL="0">
              <a:spcBef>
                <a:spcPts val="0"/>
              </a:spcBef>
              <a:spcAft>
                <a:spcPts val="0"/>
              </a:spcAft>
              <a:buNone/>
            </a:pPr>
            <a:r>
              <a:rPr lang="en"/>
              <a:t>They implement memory based as well limit the number of client threads to 20 and 100</a:t>
            </a:r>
            <a:endParaRPr/>
          </a:p>
          <a:p>
            <a:pPr indent="0" lvl="0" marL="0" rt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Shape 2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7" name="Shape 2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In the traditional 2 phase locking you have the coordinator and the </a:t>
            </a:r>
            <a:r>
              <a:rPr lang="en"/>
              <a:t>participants</a:t>
            </a:r>
            <a:r>
              <a:rPr lang="en"/>
              <a:t> locking locally and voting about the commit to finalize the commit . The coordinator has to hear back about the participants update and then it decides to commit or not and then notifies the client.</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Shape 2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7" name="Shape 2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Comparing Latency and Throughput for 2PC and Collect and dispatch , Collect-Dispatch performs much better.</a:t>
            </a:r>
            <a:endParaRPr/>
          </a:p>
          <a:p>
            <a:pPr indent="0" lvl="0" marL="0">
              <a:spcBef>
                <a:spcPts val="0"/>
              </a:spcBef>
              <a:spcAft>
                <a:spcPts val="0"/>
              </a:spcAft>
              <a:buNone/>
            </a:pPr>
            <a:r>
              <a:t/>
            </a:r>
            <a:endParaRPr/>
          </a:p>
          <a:p>
            <a:pPr indent="0" lvl="0" marL="0" rtl="0">
              <a:spcBef>
                <a:spcPts val="0"/>
              </a:spcBef>
              <a:spcAft>
                <a:spcPts val="0"/>
              </a:spcAft>
              <a:buNone/>
            </a:pPr>
            <a:r>
              <a:rPr lang="en"/>
              <a:t>2PC - 2 RPC</a:t>
            </a:r>
            <a:br>
              <a:rPr lang="en"/>
            </a:br>
            <a:r>
              <a:rPr lang="en"/>
              <a:t>Collect Dispatch - 1 RPC + 1 RDMA write + 1 RDMA atomic swap</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Shape 2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5" name="Shape 2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MemGluster, </a:t>
            </a:r>
            <a:endParaRPr/>
          </a:p>
          <a:p>
            <a:pPr indent="0" lvl="0" marL="0">
              <a:spcBef>
                <a:spcPts val="0"/>
              </a:spcBef>
              <a:spcAft>
                <a:spcPts val="0"/>
              </a:spcAft>
              <a:buNone/>
            </a:pPr>
            <a:r>
              <a:rPr lang="en"/>
              <a:t>NVFS : HDFS optimized for byte addresability of NVM and RDMA</a:t>
            </a:r>
            <a:endParaRPr/>
          </a:p>
          <a:p>
            <a:pPr indent="0" lvl="0" marL="0" rtl="0">
              <a:spcBef>
                <a:spcPts val="0"/>
              </a:spcBef>
              <a:spcAft>
                <a:spcPts val="0"/>
              </a:spcAft>
              <a:buNone/>
            </a:pPr>
            <a:r>
              <a:rPr lang="en"/>
              <a:t>Crail :  is an open sourece DFS from IBM</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69" name="Shape 6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 will be presenting Octopus which is a reimagined DFS,  combining new technology like nvm and rdma to provide low latency and high throughput. Octopus was originally presented at Usenix 2017</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 Software latency is reduced rom 326 us to 6 us compared to memgluster• Achieves read/write bandwidth that approaches the raw storage and network bandwidth</a:t>
            </a:r>
            <a:endParaRPr/>
          </a:p>
          <a:p>
            <a:pPr indent="0" lvl="0" marL="0" rtl="0">
              <a:spcBef>
                <a:spcPts val="0"/>
              </a:spcBef>
              <a:spcAft>
                <a:spcPts val="0"/>
              </a:spcAft>
              <a:buNone/>
            </a:pPr>
            <a:r>
              <a:rPr lang="en"/>
              <a:t>* compare Octopus bandwidth with the raw nw and storage bw.</a:t>
            </a:r>
            <a:endParaRPr/>
          </a:p>
          <a:p>
            <a:pPr indent="0" lvl="0" marL="0" rtl="0">
              <a:spcBef>
                <a:spcPts val="0"/>
              </a:spcBef>
              <a:spcAft>
                <a:spcPts val="0"/>
              </a:spcAft>
              <a:buNone/>
            </a:pPr>
            <a:r>
              <a:rPr lang="en"/>
              <a:t>* s/w latency reduce to arounf 85% of total latency compared to</a:t>
            </a:r>
            <a:endParaRPr/>
          </a:p>
          <a:p>
            <a:pPr indent="0" lvl="0" marL="0" rtl="0">
              <a:spcBef>
                <a:spcPts val="0"/>
              </a:spcBef>
              <a:spcAft>
                <a:spcPts val="0"/>
              </a:spcAft>
              <a:buNone/>
            </a:pPr>
            <a:r>
              <a:rPr lang="en"/>
              <a:t>* BW is comparable to raw network bandwidth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1" name="Shape 24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Mdtest is used for metadata evaluation.</a:t>
            </a:r>
            <a:endParaRPr/>
          </a:p>
          <a:p>
            <a:pPr indent="0" lvl="0" marL="0">
              <a:spcBef>
                <a:spcPts val="0"/>
              </a:spcBef>
              <a:spcAft>
                <a:spcPts val="0"/>
              </a:spcAft>
              <a:buNone/>
            </a:pPr>
            <a:r>
              <a:rPr lang="en"/>
              <a:t>Figure shows metadata performance wrt IOPS by increasing number of data servers</a:t>
            </a:r>
            <a:endParaRPr/>
          </a:p>
          <a:p>
            <a:pPr indent="0" lvl="0" marL="0">
              <a:spcBef>
                <a:spcPts val="0"/>
              </a:spcBef>
              <a:spcAft>
                <a:spcPts val="0"/>
              </a:spcAft>
              <a:buNone/>
            </a:pPr>
            <a:r>
              <a:rPr lang="en"/>
              <a:t>Octopus performs better than the competition for most of the metadata operations except rm operations where Crail has RDMADataNode without transaction guarantee</a:t>
            </a:r>
            <a:endParaRPr/>
          </a:p>
          <a:p>
            <a:pPr indent="0" lvl="0" marL="0" rtl="0">
              <a:spcBef>
                <a:spcPts val="0"/>
              </a:spcBef>
              <a:spcAft>
                <a:spcPts val="0"/>
              </a:spcAft>
              <a:buNone/>
            </a:pPr>
            <a:r>
              <a:rPr lang="en"/>
              <a:t>Octopus achieves much better scalability</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1" name="Shape 2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Fio is used for File IO evaluation.</a:t>
            </a:r>
            <a:endParaRPr/>
          </a:p>
          <a:p>
            <a:pPr indent="0" lvl="0" marL="0">
              <a:spcBef>
                <a:spcPts val="0"/>
              </a:spcBef>
              <a:spcAft>
                <a:spcPts val="0"/>
              </a:spcAft>
              <a:buNone/>
            </a:pPr>
            <a:r>
              <a:rPr lang="en"/>
              <a:t>Concurrent read/write throughput with multiple client</a:t>
            </a:r>
            <a:endParaRPr/>
          </a:p>
          <a:p>
            <a:pPr indent="0" lvl="0" marL="0">
              <a:spcBef>
                <a:spcPts val="0"/>
              </a:spcBef>
              <a:spcAft>
                <a:spcPts val="0"/>
              </a:spcAft>
              <a:buNone/>
            </a:pPr>
            <a:r>
              <a:rPr lang="en"/>
              <a:t>BW is observed by varying size of file</a:t>
            </a:r>
            <a:endParaRPr/>
          </a:p>
          <a:p>
            <a:pPr indent="0" lvl="0" marL="0">
              <a:spcBef>
                <a:spcPts val="0"/>
              </a:spcBef>
              <a:spcAft>
                <a:spcPts val="0"/>
              </a:spcAft>
              <a:buNone/>
            </a:pPr>
            <a:r>
              <a:rPr lang="en"/>
              <a:t>For small sizes octopus achieves much higher tp due to client active and self identified</a:t>
            </a:r>
            <a:endParaRPr/>
          </a:p>
          <a:p>
            <a:pPr indent="0" lvl="0" marL="0" rtl="0">
              <a:spcBef>
                <a:spcPts val="0"/>
              </a:spcBef>
              <a:spcAft>
                <a:spcPts val="0"/>
              </a:spcAft>
              <a:buNone/>
            </a:pPr>
            <a:r>
              <a:rPr lang="en"/>
              <a:t>Nvfs buffer manager prefetches data</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Shape 2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3" name="Shape 26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Replace HDFS by adding Octopus plugin under hadoop.</a:t>
            </a:r>
            <a:endParaRPr/>
          </a:p>
          <a:p>
            <a:pPr indent="0" lvl="0" marL="0">
              <a:spcBef>
                <a:spcPts val="0"/>
              </a:spcBef>
              <a:spcAft>
                <a:spcPts val="0"/>
              </a:spcAft>
              <a:buNone/>
            </a:pPr>
            <a:r>
              <a:rPr lang="en"/>
              <a:t>TestDFSIO(256kb) : OCtopus has much higher  throughput, lower results than fio as Hadoop is connected via JNI</a:t>
            </a:r>
            <a:endParaRPr/>
          </a:p>
          <a:p>
            <a:pPr indent="0" lvl="0" marL="0">
              <a:spcBef>
                <a:spcPts val="0"/>
              </a:spcBef>
              <a:spcAft>
                <a:spcPts val="0"/>
              </a:spcAft>
              <a:buNone/>
            </a:pPr>
            <a:r>
              <a:t/>
            </a:r>
            <a:endParaRPr/>
          </a:p>
          <a:p>
            <a:pPr indent="0" lvl="0" marL="0">
              <a:spcBef>
                <a:spcPts val="0"/>
              </a:spcBef>
              <a:spcAft>
                <a:spcPts val="0"/>
              </a:spcAft>
              <a:buNone/>
            </a:pPr>
            <a:r>
              <a:rPr lang="en"/>
              <a:t>and Teragen Execution times</a:t>
            </a:r>
            <a:endParaRPr/>
          </a:p>
          <a:p>
            <a:pPr indent="0" lvl="0" marL="0" rt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8" name="Shape 2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Shape 2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4" name="Shape 2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Flexible Programming Verbs: have message semantics and memory semantics.</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Shape 29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1" name="Shape 29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Shape 2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0" name="Shape 30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07" name="Shape 3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This will be a brief outline of today’s presentation, we will go through the background and motivation first and then the design followed by the results.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Shape 3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14" name="Shape 3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Shape 3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1" name="Shape 3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Hook page fault handler to grab remote pages</a:t>
            </a:r>
            <a:endParaRPr/>
          </a:p>
          <a:p>
            <a:pPr indent="0" lvl="0" marL="0">
              <a:spcBef>
                <a:spcPts val="0"/>
              </a:spcBef>
              <a:spcAft>
                <a:spcPts val="0"/>
              </a:spcAft>
              <a:buNone/>
            </a:pPr>
            <a:r>
              <a:rPr lang="en"/>
              <a:t>Prior PM apps + apps which use mmap-ed files already work.</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Shape 3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28" name="Shape 32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CD = initialization + management only, not on the critical path</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Shape 3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36" name="Shape 3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page size determined by system</a:t>
            </a:r>
            <a:endParaRPr/>
          </a:p>
          <a:p>
            <a:pPr indent="0" lvl="0" marL="0">
              <a:spcBef>
                <a:spcPts val="0"/>
              </a:spcBef>
              <a:spcAft>
                <a:spcPts val="0"/>
              </a:spcAft>
              <a:buNone/>
            </a:pPr>
            <a:r>
              <a:rPr lang="en"/>
              <a:t>chunk size configurable</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3" name="Shape 343"/>
        <p:cNvGrpSpPr/>
        <p:nvPr/>
      </p:nvGrpSpPr>
      <p:grpSpPr>
        <a:xfrm>
          <a:off x="0" y="0"/>
          <a:ext cx="0" cy="0"/>
          <a:chOff x="0" y="0"/>
          <a:chExt cx="0" cy="0"/>
        </a:xfrm>
      </p:grpSpPr>
      <p:sp>
        <p:nvSpPr>
          <p:cNvPr id="344" name="Shape 3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45" name="Shape 3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Page allocation: maintain free list.</a:t>
            </a:r>
            <a:endParaRPr/>
          </a:p>
          <a:p>
            <a:pPr indent="0" lvl="0" marL="0">
              <a:spcBef>
                <a:spcPts val="0"/>
              </a:spcBef>
              <a:spcAft>
                <a:spcPts val="0"/>
              </a:spcAft>
              <a:buNone/>
            </a:pPr>
            <a:r>
              <a:rPr lang="en"/>
              <a:t>To evict local page: evict redundant, committed, never dirty. Use pseudo-LRU &amp; get preferred pages from ON. ON creates add’l replicas async.</a:t>
            </a:r>
            <a:endParaRPr/>
          </a:p>
          <a:p>
            <a:pPr indent="0" lvl="0" marL="0">
              <a:spcBef>
                <a:spcPts val="0"/>
              </a:spcBef>
              <a:spcAft>
                <a:spcPts val="0"/>
              </a:spcAft>
              <a:buNone/>
            </a:pPr>
            <a:r>
              <a:rPr lang="en"/>
              <a:t>At dataset creation, Central Dispatcher assigns initial ONs to chunks, round robin.</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0" name="Shape 350"/>
        <p:cNvGrpSpPr/>
        <p:nvPr/>
      </p:nvGrpSpPr>
      <p:grpSpPr>
        <a:xfrm>
          <a:off x="0" y="0"/>
          <a:ext cx="0" cy="0"/>
          <a:chOff x="0" y="0"/>
          <a:chExt cx="0" cy="0"/>
        </a:xfrm>
      </p:grpSpPr>
      <p:sp>
        <p:nvSpPr>
          <p:cNvPr id="351" name="Shape 3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2" name="Shape 3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Consistent state: guaranteed consistent within each node &amp; between multiple nodes.</a:t>
            </a:r>
            <a:endParaRPr/>
          </a:p>
          <a:p>
            <a:pPr indent="0" lvl="0" marL="0">
              <a:spcBef>
                <a:spcPts val="0"/>
              </a:spcBef>
              <a:spcAft>
                <a:spcPts val="0"/>
              </a:spcAft>
              <a:buNone/>
            </a:pPr>
            <a:r>
              <a:rPr lang="en"/>
              <a:t>Reliability: Always (user-defined) N copies of committed data.</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Shape 3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59" name="Shape 3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Purpose of NVM is speed -&gt; syncing all writes is too slow.</a:t>
            </a:r>
            <a:endParaRPr/>
          </a:p>
          <a:p>
            <a:pPr indent="0" lvl="0" marL="0">
              <a:spcBef>
                <a:spcPts val="0"/>
              </a:spcBef>
              <a:spcAft>
                <a:spcPts val="0"/>
              </a:spcAft>
              <a:buNone/>
            </a:pPr>
            <a:r>
              <a:rPr lang="en"/>
              <a:t>Difficult to sync writes to CPU cache with remote NVMs.</a:t>
            </a:r>
            <a:endParaRPr/>
          </a:p>
          <a:p>
            <a:pPr indent="0" lvl="0" marL="0">
              <a:spcBef>
                <a:spcPts val="0"/>
              </a:spcBef>
              <a:spcAft>
                <a:spcPts val="0"/>
              </a:spcAft>
              <a:buNone/>
            </a:pPr>
            <a:r>
              <a:rPr lang="en"/>
              <a:t>Create commit point when app requests explicit persistence (msync, write, etc.).</a:t>
            </a:r>
            <a:endParaRPr/>
          </a:p>
          <a:p>
            <a:pPr indent="0" lvl="0" marL="0">
              <a:spcBef>
                <a:spcPts val="0"/>
              </a:spcBef>
              <a:spcAft>
                <a:spcPts val="0"/>
              </a:spcAft>
              <a:buNone/>
            </a:pPr>
            <a:r>
              <a:rPr lang="en"/>
              <a:t>A commit can span multiple pages, chunks.</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Dirty: Use CoW to guarantee existence of replica. Use clflush, mfence to guarantee persistence for writes.</a:t>
            </a:r>
            <a:endParaRPr/>
          </a:p>
          <a:p>
            <a:pPr indent="0" lvl="0" marL="0">
              <a:spcBef>
                <a:spcPts val="0"/>
              </a:spcBef>
              <a:spcAft>
                <a:spcPts val="0"/>
              </a:spcAft>
              <a:buNone/>
            </a:pPr>
            <a:r>
              <a:rPr lang="en"/>
              <a:t>MRSW: guarantee of only one dirty version.</a:t>
            </a:r>
            <a:endParaRPr/>
          </a:p>
          <a:p>
            <a:pPr indent="0" lvl="0" marL="0">
              <a:spcBef>
                <a:spcPts val="0"/>
              </a:spcBef>
              <a:spcAft>
                <a:spcPts val="0"/>
              </a:spcAft>
              <a:buNone/>
            </a:pPr>
            <a:r>
              <a:rPr lang="en"/>
              <a:t>MRMW: multiple versions of dirty data; one committed version.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78" name="Shape 37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Use native atomics to update index to point to changed shadow copies</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Shape 3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385" name="Shape 38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N1 acquires per-address write perms from master node (MN) before writing. (If busy, reject.) (MN can be Hotpot node, CD, or dedicated node.)</a:t>
            </a:r>
            <a:endParaRPr/>
          </a:p>
          <a:p>
            <a:pPr indent="0" lvl="0" marL="0">
              <a:spcBef>
                <a:spcPts val="0"/>
              </a:spcBef>
              <a:spcAft>
                <a:spcPts val="0"/>
              </a:spcAft>
              <a:buNone/>
            </a:pPr>
            <a:r>
              <a:rPr lang="en"/>
              <a:t>Then commit new data to ONs (replication = 4).</a:t>
            </a:r>
            <a:endParaRPr/>
          </a:p>
          <a:p>
            <a:pPr indent="0" lvl="0" marL="0">
              <a:spcBef>
                <a:spcPts val="0"/>
              </a:spcBef>
              <a:spcAft>
                <a:spcPts val="0"/>
              </a:spcAft>
              <a:buNone/>
            </a:pPr>
            <a:r>
              <a:rPr lang="en"/>
              <a:t>Release write permission to master.</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a:p>
            <a:pPr indent="0" lvl="0" marL="0">
              <a:spcBef>
                <a:spcPts val="0"/>
              </a:spcBef>
              <a:spcAft>
                <a:spcPts val="0"/>
              </a:spcAft>
              <a:buNone/>
            </a:pPr>
            <a:r>
              <a:rPr lang="en"/>
              <a:t>We learnt about RDMA earlier this semester, there were a couple of papers that used RDMA. I’ll do a quick recap of RDMA.  RDMA has been used in HPC formerly and recently used in Data Centers as well,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06" name="Shape 40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P1:</a:t>
            </a:r>
            <a:r>
              <a:rPr lang="en"/>
              <a:t> </a:t>
            </a:r>
            <a:r>
              <a:rPr lang="en"/>
              <a:t>Commit node (CN) records addresses of dirty pages, generated unique commit ID (CID), &amp; state of starting phase 1.</a:t>
            </a:r>
            <a:endParaRPr/>
          </a:p>
          <a:p>
            <a:pPr indent="0" lvl="0" marL="0">
              <a:spcBef>
                <a:spcPts val="0"/>
              </a:spcBef>
              <a:spcAft>
                <a:spcPts val="0"/>
              </a:spcAft>
              <a:buNone/>
            </a:pPr>
            <a:r>
              <a:rPr lang="en"/>
              <a:t>ON only accepts commit request if nobody else is committing to those pages.</a:t>
            </a:r>
            <a:endParaRPr/>
          </a:p>
          <a:p>
            <a:pPr indent="0" lvl="0" marL="0">
              <a:spcBef>
                <a:spcPts val="0"/>
              </a:spcBef>
              <a:spcAft>
                <a:spcPts val="0"/>
              </a:spcAft>
              <a:buNone/>
            </a:pPr>
            <a:r>
              <a:rPr lang="en"/>
              <a:t>ON stores new data in persistent redo log.</a:t>
            </a:r>
            <a:endParaRPr/>
          </a:p>
          <a:p>
            <a:pPr indent="0" lvl="0" marL="0">
              <a:spcBef>
                <a:spcPts val="0"/>
              </a:spcBef>
              <a:spcAft>
                <a:spcPts val="0"/>
              </a:spcAft>
              <a:buNone/>
            </a:pPr>
            <a:r>
              <a:rPr b="1" lang="en"/>
              <a:t>P2:</a:t>
            </a:r>
            <a:r>
              <a:rPr lang="en"/>
              <a:t> CN announces start of P2 to ONs.</a:t>
            </a:r>
            <a:endParaRPr/>
          </a:p>
          <a:p>
            <a:pPr indent="0" lvl="0" marL="0">
              <a:spcBef>
                <a:spcPts val="0"/>
              </a:spcBef>
              <a:spcAft>
                <a:spcPts val="0"/>
              </a:spcAft>
              <a:buNone/>
            </a:pPr>
            <a:r>
              <a:rPr lang="en"/>
              <a:t>ONs update DNs (no effect on dirty data). If not enough replicas, ONs choose new nodes to make replicas.</a:t>
            </a:r>
            <a:endParaRPr/>
          </a:p>
          <a:p>
            <a:pPr indent="0" lvl="0" marL="0">
              <a:spcBef>
                <a:spcPts val="0"/>
              </a:spcBef>
              <a:spcAft>
                <a:spcPts val="0"/>
              </a:spcAft>
              <a:buNone/>
            </a:pPr>
            <a:r>
              <a:rPr lang="en"/>
              <a:t>DNs ack to ONs.</a:t>
            </a:r>
            <a:endParaRPr/>
          </a:p>
          <a:p>
            <a:pPr indent="0" lvl="0" marL="0">
              <a:spcBef>
                <a:spcPts val="0"/>
              </a:spcBef>
              <a:spcAft>
                <a:spcPts val="0"/>
              </a:spcAft>
              <a:buNone/>
            </a:pPr>
            <a:r>
              <a:rPr lang="en"/>
              <a:t>ONs copy data from redo log to actual data. (Immediately, for cache coherence &amp; new reads.)</a:t>
            </a:r>
            <a:endParaRPr/>
          </a:p>
          <a:p>
            <a:pPr indent="0" lvl="0" marL="0">
              <a:spcBef>
                <a:spcPts val="0"/>
              </a:spcBef>
              <a:spcAft>
                <a:spcPts val="0"/>
              </a:spcAft>
              <a:buNone/>
            </a:pPr>
            <a:r>
              <a:rPr lang="en"/>
              <a:t>ONs ack to CN.</a:t>
            </a:r>
            <a:endParaRPr/>
          </a:p>
          <a:p>
            <a:pPr indent="0" lvl="0" marL="0">
              <a:spcBef>
                <a:spcPts val="0"/>
              </a:spcBef>
              <a:spcAft>
                <a:spcPts val="0"/>
              </a:spcAft>
              <a:buNone/>
            </a:pPr>
            <a:r>
              <a:rPr lang="en"/>
              <a:t>CN moves to new, committed version.</a:t>
            </a:r>
            <a:endParaRPr/>
          </a:p>
          <a:p>
            <a:pPr indent="0" lvl="0" marL="0">
              <a:spcBef>
                <a:spcPts val="0"/>
              </a:spcBef>
              <a:spcAft>
                <a:spcPts val="0"/>
              </a:spcAft>
              <a:buNone/>
            </a:pPr>
            <a:r>
              <a:rPr b="1" lang="en"/>
              <a:t>P3:</a:t>
            </a:r>
            <a:r>
              <a:rPr lang="en"/>
              <a:t> CN acks to ONs that commit succeeded.</a:t>
            </a:r>
            <a:endParaRPr/>
          </a:p>
          <a:p>
            <a:pPr indent="0" lvl="0" marL="0">
              <a:spcBef>
                <a:spcPts val="0"/>
              </a:spcBef>
              <a:spcAft>
                <a:spcPts val="0"/>
              </a:spcAft>
              <a:buNone/>
            </a:pPr>
            <a:r>
              <a:rPr lang="en"/>
              <a:t>ONs delete redo logs.</a:t>
            </a:r>
            <a:endParaRPr/>
          </a:p>
          <a:p>
            <a:pPr indent="0" lvl="0" marL="0">
              <a:spcBef>
                <a:spcPts val="0"/>
              </a:spcBef>
              <a:spcAft>
                <a:spcPts val="0"/>
              </a:spcAft>
              <a:buNone/>
            </a:pPr>
            <a:r>
              <a:t/>
            </a:r>
            <a:endParaRPr/>
          </a:p>
          <a:p>
            <a:pPr indent="0" lvl="0" marL="0">
              <a:spcBef>
                <a:spcPts val="0"/>
              </a:spcBef>
              <a:spcAft>
                <a:spcPts val="0"/>
              </a:spcAft>
              <a:buNone/>
            </a:pPr>
            <a:r>
              <a:rPr lang="en"/>
              <a:t>Optimization: if only 1 ON, do all this in 1 phase.</a:t>
            </a:r>
            <a:endParaRPr/>
          </a:p>
          <a:p>
            <a:pPr indent="0" lvl="0" marL="0">
              <a:spcBef>
                <a:spcPts val="0"/>
              </a:spcBef>
              <a:spcAft>
                <a:spcPts val="0"/>
              </a:spcAft>
              <a:buNone/>
            </a:pPr>
            <a:r>
              <a:rPr lang="en"/>
              <a:t>Optimization: if ON = CN, use CoW pages as the redo log.</a:t>
            </a:r>
            <a:endParaRPr/>
          </a:p>
          <a:p>
            <a:pPr indent="0" lvl="0" marL="0">
              <a:spcBef>
                <a:spcPts val="0"/>
              </a:spcBef>
              <a:spcAft>
                <a:spcPts val="0"/>
              </a:spcAft>
              <a:buNone/>
            </a:pPr>
            <a:r>
              <a:t/>
            </a:r>
            <a:endParaRPr/>
          </a:p>
          <a:p>
            <a:pPr indent="0" lvl="0" marL="0">
              <a:spcBef>
                <a:spcPts val="0"/>
              </a:spcBef>
              <a:spcAft>
                <a:spcPts val="0"/>
              </a:spcAft>
              <a:buNone/>
            </a:pPr>
            <a:r>
              <a:rPr lang="en"/>
              <a:t>Black shapes = old committed states, white = new (post-update).</a:t>
            </a:r>
            <a:endParaRPr/>
          </a:p>
          <a:p>
            <a:pPr indent="0" lvl="0" marL="0">
              <a:spcBef>
                <a:spcPts val="0"/>
              </a:spcBef>
              <a:spcAft>
                <a:spcPts val="0"/>
              </a:spcAft>
              <a:buNone/>
            </a:pPr>
            <a:r>
              <a:rPr lang="en"/>
              <a:t>Solid arrows = data comm</a:t>
            </a:r>
            <a:endParaRPr/>
          </a:p>
          <a:p>
            <a:pPr indent="0" lvl="0" marL="0">
              <a:spcBef>
                <a:spcPts val="0"/>
              </a:spcBef>
              <a:spcAft>
                <a:spcPts val="0"/>
              </a:spcAft>
              <a:buNone/>
            </a:pPr>
            <a:r>
              <a:rPr lang="en"/>
              <a:t>Dashed arrows = metadata comm</a:t>
            </a:r>
            <a:endParaRPr/>
          </a:p>
          <a:p>
            <a:pPr indent="0" lvl="0" marL="0">
              <a:spcBef>
                <a:spcPts val="0"/>
              </a:spcBef>
              <a:spcAft>
                <a:spcPts val="0"/>
              </a:spcAft>
              <a:buNone/>
            </a:pPr>
            <a:r>
              <a:rPr lang="en"/>
              <a:t>N1 = writer. N2,3 are ONs. Replication degree = 4.</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14" name="Shape 41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Can sustain arbitrary number of concurrent with-PM failures</a:t>
            </a:r>
            <a:endParaRPr/>
          </a:p>
          <a:p>
            <a:pPr indent="0" lvl="0" marL="0">
              <a:spcBef>
                <a:spcPts val="0"/>
              </a:spcBef>
              <a:spcAft>
                <a:spcPts val="0"/>
              </a:spcAft>
              <a:buNone/>
            </a:pPr>
            <a:r>
              <a:rPr lang="en"/>
              <a:t>2.3sec to promote 1GB DN chunk to ON</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Shape 4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1" name="Shape 4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Failure during…</a:t>
            </a:r>
            <a:endParaRPr/>
          </a:p>
          <a:p>
            <a:pPr indent="0" lvl="0" marL="0">
              <a:spcBef>
                <a:spcPts val="0"/>
              </a:spcBef>
              <a:spcAft>
                <a:spcPts val="0"/>
              </a:spcAft>
              <a:buNone/>
            </a:pPr>
            <a:r>
              <a:rPr lang="en"/>
              <a:t>Phase 1: </a:t>
            </a:r>
            <a:r>
              <a:rPr lang="en"/>
              <a:t>no-PM failure before all ONs create redo logs: undo commit, revert to old committed state, delete redo logs at ONs.</a:t>
            </a:r>
            <a:endParaRPr/>
          </a:p>
          <a:p>
            <a:pPr indent="0" lvl="0" marL="0" rtl="0">
              <a:spcBef>
                <a:spcPts val="0"/>
              </a:spcBef>
              <a:spcAft>
                <a:spcPts val="0"/>
              </a:spcAft>
              <a:buNone/>
            </a:pPr>
            <a:r>
              <a:rPr lang="en"/>
              <a:t>Phase 2: Redo commit by replaying redo logs</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Shape 4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9" name="Shape 4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ON failure: MRMW’s phases 1, 2 are combined -&gt; can’t tell if ON has pushed updates to DNs. CN will redo commit from scratch.</a:t>
            </a:r>
            <a:endParaRPr/>
          </a:p>
          <a:p>
            <a:pPr indent="0" lvl="0" marL="0">
              <a:spcBef>
                <a:spcPts val="0"/>
              </a:spcBef>
              <a:spcAft>
                <a:spcPts val="0"/>
              </a:spcAft>
              <a:buNone/>
            </a:pPr>
            <a:r>
              <a:rPr lang="en"/>
              <a:t>CN failure: undo commit; ONs delete redo logs, send old data to DNs.</a:t>
            </a:r>
            <a:endParaRPr/>
          </a:p>
          <a:p>
            <a:pPr indent="0" lvl="0" marL="0">
              <a:spcBef>
                <a:spcPts val="0"/>
              </a:spcBef>
              <a:spcAft>
                <a:spcPts val="0"/>
              </a:spcAft>
              <a:buNone/>
            </a:pPr>
            <a:r>
              <a:t/>
            </a:r>
            <a:endParaRPr/>
          </a:p>
          <a:p>
            <a:pPr indent="0" lvl="0" marL="0" rtl="0">
              <a:spcBef>
                <a:spcPts val="0"/>
              </a:spcBef>
              <a:spcAft>
                <a:spcPts val="0"/>
              </a:spcAft>
              <a:buNone/>
            </a:pPr>
            <a:r>
              <a:rPr lang="en"/>
              <a:t>Simultaneous CN/ON failures not supported during commit.</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5" name="Shape 435"/>
        <p:cNvGrpSpPr/>
        <p:nvPr/>
      </p:nvGrpSpPr>
      <p:grpSpPr>
        <a:xfrm>
          <a:off x="0" y="0"/>
          <a:ext cx="0" cy="0"/>
          <a:chOff x="0" y="0"/>
          <a:chExt cx="0" cy="0"/>
        </a:xfrm>
      </p:grpSpPr>
      <p:sp>
        <p:nvSpPr>
          <p:cNvPr id="436" name="Shape 4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7" name="Shape 4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2" name="Shape 442"/>
        <p:cNvGrpSpPr/>
        <p:nvPr/>
      </p:nvGrpSpPr>
      <p:grpSpPr>
        <a:xfrm>
          <a:off x="0" y="0"/>
          <a:ext cx="0" cy="0"/>
          <a:chOff x="0" y="0"/>
          <a:chExt cx="0" cy="0"/>
        </a:xfrm>
      </p:grpSpPr>
      <p:sp>
        <p:nvSpPr>
          <p:cNvPr id="443" name="Shape 44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4" name="Shape 44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tmpfs = single node, DRAM</a:t>
            </a:r>
            <a:endParaRPr/>
          </a:p>
          <a:p>
            <a:pPr indent="0" lvl="0" marL="0">
              <a:spcBef>
                <a:spcPts val="0"/>
              </a:spcBef>
              <a:spcAft>
                <a:spcPts val="0"/>
              </a:spcAft>
              <a:buNone/>
            </a:pPr>
            <a:r>
              <a:rPr lang="en"/>
              <a:t>PMFS = single node, NVM</a:t>
            </a:r>
            <a:endParaRPr/>
          </a:p>
          <a:p>
            <a:pPr indent="0" lvl="0" marL="0">
              <a:spcBef>
                <a:spcPts val="0"/>
              </a:spcBef>
              <a:spcAft>
                <a:spcPts val="0"/>
              </a:spcAft>
              <a:buNone/>
            </a:pPr>
            <a:r>
              <a:rPr lang="en"/>
              <a:t>Octopus = distributed, NVM</a:t>
            </a:r>
            <a:endParaRPr/>
          </a:p>
          <a:p>
            <a:pPr indent="0" lvl="0" marL="0">
              <a:spcBef>
                <a:spcPts val="0"/>
              </a:spcBef>
              <a:spcAft>
                <a:spcPts val="0"/>
              </a:spcAft>
              <a:buNone/>
            </a:pPr>
            <a:r>
              <a:rPr lang="en"/>
              <a:t>Mojim = distributed, NVM, replicated</a:t>
            </a:r>
            <a:endParaRPr/>
          </a:p>
          <a:p>
            <a:pPr indent="0" lvl="0" marL="0">
              <a:spcBef>
                <a:spcPts val="0"/>
              </a:spcBef>
              <a:spcAft>
                <a:spcPts val="0"/>
              </a:spcAft>
              <a:buNone/>
            </a:pPr>
            <a:r>
              <a:rPr lang="en"/>
              <a:t>Grappa = distributed, DRAM, DSM. Moves computation to data instead of fetching data.</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1" name="Shape 45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Shape 4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1" name="Shape 4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Hotpot: custom graph engine: </a:t>
            </a:r>
            <a:r>
              <a:rPr lang="en"/>
              <a:t>based on PowerGraph. Gather, apply, scatter (MRSW commit).</a:t>
            </a:r>
            <a:r>
              <a:rPr lang="en"/>
              <a:t> Vertex-centric, random partitioning, distributes processing load to multiple threads across Hotpot nodes.</a:t>
            </a:r>
            <a:endParaRPr/>
          </a:p>
          <a:p>
            <a:pPr indent="0" lvl="0" marL="0">
              <a:spcBef>
                <a:spcPts val="0"/>
              </a:spcBef>
              <a:spcAft>
                <a:spcPts val="0"/>
              </a:spcAft>
              <a:buNone/>
            </a:pPr>
            <a:r>
              <a:rPr lang="en"/>
              <a:t>Datasets: Twitter (41M verts / 1B dir edges), LiveJournal (4M verts / 34.7M undir edges)</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Shape 4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8" name="Shape 4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Graphs are for Twitter data; LiveJournal is similar.</a:t>
            </a:r>
            <a:endParaRPr/>
          </a:p>
          <a:p>
            <a:pPr indent="0" lvl="0" marL="0">
              <a:spcBef>
                <a:spcPts val="0"/>
              </a:spcBef>
              <a:spcAft>
                <a:spcPts val="0"/>
              </a:spcAft>
              <a:buNone/>
            </a:pPr>
            <a:r>
              <a:rPr b="1" lang="en"/>
              <a:t>Run Time</a:t>
            </a:r>
            <a:r>
              <a:rPr lang="en"/>
              <a:t>: </a:t>
            </a:r>
            <a:r>
              <a:rPr lang="en"/>
              <a:t>Hotpot is faster b/c RDMA network stack has lower latency.</a:t>
            </a:r>
            <a:endParaRPr/>
          </a:p>
          <a:p>
            <a:pPr indent="0" lvl="0" marL="0">
              <a:spcBef>
                <a:spcPts val="0"/>
              </a:spcBef>
              <a:spcAft>
                <a:spcPts val="0"/>
              </a:spcAft>
              <a:buNone/>
            </a:pPr>
            <a:r>
              <a:rPr b="1" lang="en"/>
              <a:t>Total Network Traffic</a:t>
            </a:r>
            <a:r>
              <a:rPr lang="en"/>
              <a:t>: Hotpot only sends dirty pages.</a:t>
            </a:r>
            <a:endParaRPr/>
          </a:p>
          <a:p>
            <a:pPr indent="0" lvl="0" marL="0">
              <a:spcBef>
                <a:spcPts val="0"/>
              </a:spcBef>
              <a:spcAft>
                <a:spcPts val="0"/>
              </a:spcAft>
              <a:buNone/>
            </a:pPr>
            <a:r>
              <a:rPr b="1" lang="en"/>
              <a:t>Network Traffic Over Time</a:t>
            </a:r>
            <a:r>
              <a:rPr lang="en"/>
              <a:t>: trace of 7Nx4T.</a:t>
            </a:r>
            <a:endParaRPr/>
          </a:p>
          <a:p>
            <a:pPr indent="0" lvl="0" marL="0">
              <a:spcBef>
                <a:spcPts val="0"/>
              </a:spcBef>
              <a:spcAft>
                <a:spcPts val="0"/>
              </a:spcAft>
              <a:buNone/>
            </a:pPr>
            <a:r>
              <a:rPr lang="en"/>
              <a:t>Hotpot persists intermediate results for fast restart.</a:t>
            </a:r>
            <a:endParaRPr/>
          </a:p>
          <a:p>
            <a:pPr indent="0" lvl="0" marL="0">
              <a:spcBef>
                <a:spcPts val="0"/>
              </a:spcBef>
              <a:spcAft>
                <a:spcPts val="0"/>
              </a:spcAft>
              <a:buNone/>
            </a:pPr>
            <a:r>
              <a:t/>
            </a:r>
            <a:endParaRPr/>
          </a:p>
          <a:p>
            <a:pPr indent="0" lvl="0" marL="0">
              <a:spcBef>
                <a:spcPts val="0"/>
              </a:spcBef>
              <a:spcAft>
                <a:spcPts val="0"/>
              </a:spcAft>
              <a:buNone/>
            </a:pPr>
            <a:r>
              <a:rPr lang="en"/>
              <a:t>Hotpot: 2.3-5x faster than PowerGraph; 1.3-3.2x faster than Grappa.</a:t>
            </a:r>
            <a:endParaRPr/>
          </a:p>
          <a:p>
            <a:pPr indent="0" lvl="0" marL="0">
              <a:spcBef>
                <a:spcPts val="0"/>
              </a:spcBef>
              <a:spcAft>
                <a:spcPts val="0"/>
              </a:spcAft>
              <a:buNone/>
            </a:pPr>
            <a:r>
              <a:rPr lang="en"/>
              <a:t>PowerGraph: IPoIB; Grappa: custom network stack.</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Shape 4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81" name="Shape 48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Scalability</a:t>
            </a:r>
            <a:r>
              <a:rPr lang="en"/>
              <a:t>: commit throughput v # nodes. All nodes concurrently commit 32 random 4KB areas; replication = 1. MRMW is more expensive.</a:t>
            </a:r>
            <a:endParaRPr/>
          </a:p>
          <a:p>
            <a:pPr indent="0" lvl="0" marL="0">
              <a:spcBef>
                <a:spcPts val="0"/>
              </a:spcBef>
              <a:spcAft>
                <a:spcPts val="0"/>
              </a:spcAft>
              <a:buNone/>
            </a:pPr>
            <a:r>
              <a:rPr b="1" lang="en"/>
              <a:t>Chunk Size Performance</a:t>
            </a:r>
            <a:r>
              <a:rPr lang="en"/>
              <a:t>: 1 of 4 nodes commits 32 1KB areas spread evenly in 32MB region; replication = 1.</a:t>
            </a:r>
            <a:endParaRPr/>
          </a:p>
          <a:p>
            <a:pPr indent="0" lvl="0" marL="0">
              <a:spcBef>
                <a:spcPts val="0"/>
              </a:spcBef>
              <a:spcAft>
                <a:spcPts val="0"/>
              </a:spcAft>
              <a:buNone/>
            </a:pPr>
            <a:r>
              <a:rPr lang="en"/>
              <a:t>Commit perf ~const up to 8MB b/c all 4 nodes are owners under round robin. Above 8MB: _1 = remote ON, _2 = CN==ON. Latency goes down for _2 b/c we need to reach out to fewer nodes. Latency goes up for _1 b/c same amount of data goes to fewer nodes. Small chunk size -&gt; better load balancing.</a:t>
            </a:r>
            <a:endParaRPr/>
          </a:p>
          <a:p>
            <a:pPr indent="0" lvl="0" marL="0">
              <a:spcBef>
                <a:spcPts val="0"/>
              </a:spcBef>
              <a:spcAft>
                <a:spcPts val="0"/>
              </a:spcAft>
              <a:buNone/>
            </a:pPr>
            <a:r>
              <a:rPr b="1" lang="en"/>
              <a:t>Owner Node Migration</a:t>
            </a:r>
            <a:r>
              <a:rPr lang="en"/>
              <a:t>: Workload: Zipf distribution to model temporal locality; 4 nodes. Each node issues 100k commits to two locations generated by Zipf.</a:t>
            </a:r>
            <a:endParaRPr/>
          </a:p>
          <a:p>
            <a:pPr indent="0" lvl="0" marL="0">
              <a:spcBef>
                <a:spcPts val="0"/>
              </a:spcBef>
              <a:spcAft>
                <a:spcPts val="0"/>
              </a:spcAft>
              <a:buNone/>
            </a:pPr>
            <a:r>
              <a:rPr lang="en"/>
              <a:t>Big improvement for rep=1 b/c eliminates network. MRMW benefits more b/c MRMW is more expensive/requires more round trips.</a:t>
            </a:r>
            <a:endParaRPr/>
          </a:p>
          <a:p>
            <a:pPr indent="0" lvl="0" marL="0">
              <a:spcBef>
                <a:spcPts val="0"/>
              </a:spcBef>
              <a:spcAft>
                <a:spcPts val="0"/>
              </a:spcAft>
              <a:buNone/>
            </a:pPr>
            <a:r>
              <a:rPr b="1" lang="en"/>
              <a:t>Commit Conflict Performance</a:t>
            </a:r>
            <a:r>
              <a:rPr lang="en"/>
              <a:t>: 4 nodes. Conflict: all CNs commit same 32 seq 1KB areas at same time; sync using thread barrier.</a:t>
            </a:r>
            <a:endParaRPr/>
          </a:p>
          <a:p>
            <a:pPr indent="0" lvl="0" marL="0">
              <a:spcBef>
                <a:spcPts val="0"/>
              </a:spcBef>
              <a:spcAft>
                <a:spcPts val="0"/>
              </a:spcAft>
              <a:buNone/>
            </a:pPr>
            <a:r>
              <a:t/>
            </a:r>
            <a:endParaRPr/>
          </a:p>
          <a:p>
            <a:pPr indent="0" lvl="0" marL="0">
              <a:spcBef>
                <a:spcPts val="0"/>
              </a:spcBef>
              <a:spcAft>
                <a:spcPts val="0"/>
              </a:spcAft>
              <a:buNone/>
            </a:pPr>
            <a:r>
              <a:rPr lang="en"/>
              <a:t>Not pictured: More data or higher replication = longer commit for both MRMW, MRSW.</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3" name="Shape 9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Non-volatile memory like phase changing memory can provide persistence like Hard disks but at the same time they provide byte addressability and low latency like DRAM.</a:t>
            </a:r>
            <a:endParaRPr/>
          </a:p>
          <a:p>
            <a:pPr indent="0" lvl="0" marL="0" rtl="0">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4" name="Shape 494"/>
        <p:cNvGrpSpPr/>
        <p:nvPr/>
      </p:nvGrpSpPr>
      <p:grpSpPr>
        <a:xfrm>
          <a:off x="0" y="0"/>
          <a:ext cx="0" cy="0"/>
          <a:chOff x="0" y="0"/>
          <a:chExt cx="0" cy="0"/>
        </a:xfrm>
      </p:grpSpPr>
      <p:sp>
        <p:nvSpPr>
          <p:cNvPr id="495" name="Shape 4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96" name="Shape 49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Shape 5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3" name="Shape 5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Shape 5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09" name="Shape 50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15000"/>
              </a:lnSpc>
              <a:spcBef>
                <a:spcPts val="0"/>
              </a:spcBef>
              <a:spcAft>
                <a:spcPts val="0"/>
              </a:spcAft>
              <a:buNone/>
            </a:pPr>
            <a:r>
              <a:rPr lang="en" sz="1400">
                <a:solidFill>
                  <a:schemeClr val="dk2"/>
                </a:solidFill>
                <a:latin typeface="Source Code Pro"/>
                <a:ea typeface="Source Code Pro"/>
                <a:cs typeface="Source Code Pro"/>
                <a:sym typeface="Source Code Pro"/>
              </a:rPr>
              <a:t>“Octopus [57] is a user-level RDMA-based distributed PM file system developed in parallel with Hotpot. Octopus manages file system metadata and data efficiently in a pool of PM-equipped machines. Octopus provides a set of customized file APIs including read and write but not any memory-mapped interfaces. Octopus does not provide data reliability and high availability either. Hotpot’s abstraction is memory-based rather than file-based, and it offers data reliability, availability, and different consistency levels.”</a:t>
            </a:r>
            <a:endParaRPr sz="1400">
              <a:solidFill>
                <a:schemeClr val="dk2"/>
              </a:solidFill>
              <a:latin typeface="Source Code Pro"/>
              <a:ea typeface="Source Code Pro"/>
              <a:cs typeface="Source Code Pro"/>
              <a:sym typeface="Source Code Pro"/>
            </a:endParaRPr>
          </a:p>
          <a:p>
            <a:pPr indent="0" lvl="0" marL="0" rtl="0">
              <a:lnSpc>
                <a:spcPct val="115000"/>
              </a:lnSpc>
              <a:spcBef>
                <a:spcPts val="1600"/>
              </a:spcBef>
              <a:spcAft>
                <a:spcPts val="1600"/>
              </a:spcAft>
              <a:buNone/>
            </a:pPr>
            <a:r>
              <a:rPr lang="en" sz="1400">
                <a:solidFill>
                  <a:schemeClr val="dk2"/>
                </a:solidFill>
                <a:latin typeface="Source Code Pro"/>
                <a:ea typeface="Source Code Pro"/>
                <a:cs typeface="Source Code Pro"/>
                <a:sym typeface="Source Code Pro"/>
              </a:rPr>
              <a:t>Datasets are a flat filesystem.</a:t>
            </a:r>
            <a:endParaRPr sz="1400">
              <a:solidFill>
                <a:schemeClr val="dk2"/>
              </a:solidFill>
              <a:latin typeface="Source Code Pro"/>
              <a:ea typeface="Source Code Pro"/>
              <a:cs typeface="Source Code Pro"/>
              <a:sym typeface="Source Code Pro"/>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5" name="Shape 515"/>
        <p:cNvGrpSpPr/>
        <p:nvPr/>
      </p:nvGrpSpPr>
      <p:grpSpPr>
        <a:xfrm>
          <a:off x="0" y="0"/>
          <a:ext cx="0" cy="0"/>
          <a:chOff x="0" y="0"/>
          <a:chExt cx="0" cy="0"/>
        </a:xfrm>
      </p:grpSpPr>
      <p:sp>
        <p:nvSpPr>
          <p:cNvPr id="516" name="Shape 5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17" name="Shape 5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1" name="Shape 521"/>
        <p:cNvGrpSpPr/>
        <p:nvPr/>
      </p:nvGrpSpPr>
      <p:grpSpPr>
        <a:xfrm>
          <a:off x="0" y="0"/>
          <a:ext cx="0" cy="0"/>
          <a:chOff x="0" y="0"/>
          <a:chExt cx="0" cy="0"/>
        </a:xfrm>
      </p:grpSpPr>
      <p:sp>
        <p:nvSpPr>
          <p:cNvPr id="522" name="Shape 5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3" name="Shape 5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7" name="Shape 527"/>
        <p:cNvGrpSpPr/>
        <p:nvPr/>
      </p:nvGrpSpPr>
      <p:grpSpPr>
        <a:xfrm>
          <a:off x="0" y="0"/>
          <a:ext cx="0" cy="0"/>
          <a:chOff x="0" y="0"/>
          <a:chExt cx="0" cy="0"/>
        </a:xfrm>
      </p:grpSpPr>
      <p:sp>
        <p:nvSpPr>
          <p:cNvPr id="528" name="Shape 5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29" name="Shape 5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5" name="Shape 535"/>
        <p:cNvGrpSpPr/>
        <p:nvPr/>
      </p:nvGrpSpPr>
      <p:grpSpPr>
        <a:xfrm>
          <a:off x="0" y="0"/>
          <a:ext cx="0" cy="0"/>
          <a:chOff x="0" y="0"/>
          <a:chExt cx="0" cy="0"/>
        </a:xfrm>
      </p:grpSpPr>
      <p:sp>
        <p:nvSpPr>
          <p:cNvPr id="536" name="Shape 5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37" name="Shape 5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Affect the </a:t>
            </a:r>
            <a:r>
              <a:rPr lang="en"/>
              <a:t>definition of distributed systems.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3" name="Shape 543"/>
        <p:cNvGrpSpPr/>
        <p:nvPr/>
      </p:nvGrpSpPr>
      <p:grpSpPr>
        <a:xfrm>
          <a:off x="0" y="0"/>
          <a:ext cx="0" cy="0"/>
          <a:chOff x="0" y="0"/>
          <a:chExt cx="0" cy="0"/>
        </a:xfrm>
      </p:grpSpPr>
      <p:sp>
        <p:nvSpPr>
          <p:cNvPr id="544" name="Shape 5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45" name="Shape 54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Ie Hotpot uses hash table bcz of few entries</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Shape 5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3" name="Shape 55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Shape 5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59" name="Shape 5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We will see some evaulation based on GlusterFS where Disk based FS is swapped for a In memory RDMA based system. We will see the comparison between latency and bandwidth</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5" name="Shape 565"/>
        <p:cNvGrpSpPr/>
        <p:nvPr/>
      </p:nvGrpSpPr>
      <p:grpSpPr>
        <a:xfrm>
          <a:off x="0" y="0"/>
          <a:ext cx="0" cy="0"/>
          <a:chOff x="0" y="0"/>
          <a:chExt cx="0" cy="0"/>
        </a:xfrm>
      </p:grpSpPr>
      <p:sp>
        <p:nvSpPr>
          <p:cNvPr id="566" name="Shape 56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67" name="Shape 56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DSPM can benefit both </a:t>
            </a:r>
            <a:endParaRPr/>
          </a:p>
          <a:p>
            <a:pPr indent="-298450" lvl="0" marL="457200">
              <a:spcBef>
                <a:spcPts val="0"/>
              </a:spcBef>
              <a:spcAft>
                <a:spcPts val="0"/>
              </a:spcAft>
              <a:buSzPts val="1100"/>
              <a:buChar char="●"/>
            </a:pPr>
            <a:r>
              <a:rPr lang="en"/>
              <a:t>single-node persistent-data applications that want to scale out efficiently </a:t>
            </a:r>
            <a:endParaRPr/>
          </a:p>
          <a:p>
            <a:pPr indent="-298450" lvl="0" marL="457200">
              <a:spcBef>
                <a:spcPts val="0"/>
              </a:spcBef>
              <a:spcAft>
                <a:spcPts val="0"/>
              </a:spcAft>
              <a:buSzPts val="1100"/>
              <a:buChar char="●"/>
            </a:pPr>
            <a:r>
              <a:rPr lang="en"/>
              <a:t> shared-memory applications that want to add durability to their data.</a:t>
            </a:r>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3" name="Shape 573"/>
        <p:cNvGrpSpPr/>
        <p:nvPr/>
      </p:nvGrpSpPr>
      <p:grpSpPr>
        <a:xfrm>
          <a:off x="0" y="0"/>
          <a:ext cx="0" cy="0"/>
          <a:chOff x="0" y="0"/>
          <a:chExt cx="0" cy="0"/>
        </a:xfrm>
      </p:grpSpPr>
      <p:sp>
        <p:nvSpPr>
          <p:cNvPr id="574" name="Shape 5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75" name="Shape 57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 essence, every local copy of data serves two simultaneous purposes. First, applications can access it locally without any network delay. Second, by placing the fetched copy in PM, it can be treated as a persistent replica for data reliability.</a:t>
            </a:r>
            <a:endParaRPr/>
          </a:p>
          <a:p>
            <a:pPr indent="0" lvl="0" marL="0">
              <a:spcBef>
                <a:spcPts val="0"/>
              </a:spcBef>
              <a:spcAft>
                <a:spcPts val="0"/>
              </a:spcAft>
              <a:buNone/>
            </a:pPr>
            <a:r>
              <a:t/>
            </a:r>
            <a:endParaRPr/>
          </a:p>
          <a:p>
            <a:pPr indent="0" lvl="0" marL="0">
              <a:spcBef>
                <a:spcPts val="0"/>
              </a:spcBef>
              <a:spcAft>
                <a:spcPts val="0"/>
              </a:spcAft>
              <a:buNone/>
            </a:pPr>
            <a:r>
              <a:rPr lang="en"/>
              <a:t>Unlike traditional memory-based applications, persistent-data-based applications, DSPM’s targeted type of application, have well-defined data commit points where they specify what data they want to make persistent. When a process in such an application makes data persistent, it usually implies that the data can be visible outside the process (e.g., to other processes or other nodes).</a:t>
            </a:r>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4" name="Shape 58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0" name="Shape 11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Current Distributed file systems storage, network and other modules are strictly isolated, RDMA and NVMM can be directly used by swapping out the existing network and storage modules. But the following </a:t>
            </a:r>
            <a:r>
              <a:rPr lang="en"/>
              <a:t>experiments</a:t>
            </a:r>
            <a:r>
              <a:rPr lang="en"/>
              <a:t> show that the performance is not optimal. Even though the overall latency reduced to 384 micro seconds from 18 ms while using rdma and memory, it was shown that the software latency(the overhead caused by having multiple layers of software) causes 99.7% of the latency.</a:t>
            </a:r>
            <a:endParaRPr/>
          </a:p>
          <a:p>
            <a:pPr indent="0" lvl="0" marL="0">
              <a:spcBef>
                <a:spcPts val="0"/>
              </a:spcBef>
              <a:spcAft>
                <a:spcPts val="0"/>
              </a:spcAft>
              <a:buNone/>
            </a:pPr>
            <a:r>
              <a:t/>
            </a:r>
            <a:endParaRPr/>
          </a:p>
          <a:p>
            <a:pPr indent="0" lvl="0" marL="0">
              <a:spcBef>
                <a:spcPts val="0"/>
              </a:spcBef>
              <a:spcAft>
                <a:spcPts val="0"/>
              </a:spcAft>
              <a:buNone/>
            </a:pPr>
            <a:r>
              <a:rPr lang="en"/>
              <a:t>GlusterFS is a popular Distributed File System which has many flavors</a:t>
            </a:r>
            <a:endParaRPr/>
          </a:p>
          <a:p>
            <a:pPr indent="0" lvl="0" marL="0">
              <a:spcBef>
                <a:spcPts val="0"/>
              </a:spcBef>
              <a:spcAft>
                <a:spcPts val="0"/>
              </a:spcAft>
              <a:buNone/>
            </a:pPr>
            <a:r>
              <a:rPr lang="en"/>
              <a:t>Two of which are DiskGluster and MemGluster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2" name="Shape 12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This is the design of octopus, Each node is equipped with NVM for data storage and interconnect with RDMA, shared memory pool is built on top of this. For meta-data operations, client hashes the filename send self identified RPC , server modifies mdata using collect dispatch. For file data operations, server returns the address of the file data and client uses rdma read.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p:nvPr/>
        </p:nvSpPr>
        <p:spPr>
          <a:xfrm rot="10800000">
            <a:off x="4226100" y="2933550"/>
            <a:ext cx="691800" cy="388500"/>
          </a:xfrm>
          <a:prstGeom prst="triangle">
            <a:avLst>
              <a:gd fmla="val 50000" name="adj"/>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1" name="Shape 11"/>
          <p:cNvSpPr/>
          <p:nvPr/>
        </p:nvSpPr>
        <p:spPr>
          <a:xfrm>
            <a:off x="-25" y="0"/>
            <a:ext cx="9144000" cy="31242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2" name="Shape 12"/>
          <p:cNvSpPr txBox="1"/>
          <p:nvPr>
            <p:ph type="ctrTitle"/>
          </p:nvPr>
        </p:nvSpPr>
        <p:spPr>
          <a:xfrm>
            <a:off x="411175" y="644300"/>
            <a:ext cx="8282400" cy="21090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6000"/>
              <a:buNone/>
              <a:defRPr sz="6000">
                <a:solidFill>
                  <a:schemeClr val="lt1"/>
                </a:solidFill>
              </a:defRPr>
            </a:lvl1pPr>
            <a:lvl2pPr lvl="1" algn="ctr">
              <a:spcBef>
                <a:spcPts val="0"/>
              </a:spcBef>
              <a:spcAft>
                <a:spcPts val="0"/>
              </a:spcAft>
              <a:buClr>
                <a:schemeClr val="lt1"/>
              </a:buClr>
              <a:buSzPts val="6000"/>
              <a:buNone/>
              <a:defRPr sz="6000">
                <a:solidFill>
                  <a:schemeClr val="lt1"/>
                </a:solidFill>
              </a:defRPr>
            </a:lvl2pPr>
            <a:lvl3pPr lvl="2" algn="ctr">
              <a:spcBef>
                <a:spcPts val="0"/>
              </a:spcBef>
              <a:spcAft>
                <a:spcPts val="0"/>
              </a:spcAft>
              <a:buClr>
                <a:schemeClr val="lt1"/>
              </a:buClr>
              <a:buSzPts val="6000"/>
              <a:buNone/>
              <a:defRPr sz="6000">
                <a:solidFill>
                  <a:schemeClr val="lt1"/>
                </a:solidFill>
              </a:defRPr>
            </a:lvl3pPr>
            <a:lvl4pPr lvl="3" algn="ctr">
              <a:spcBef>
                <a:spcPts val="0"/>
              </a:spcBef>
              <a:spcAft>
                <a:spcPts val="0"/>
              </a:spcAft>
              <a:buClr>
                <a:schemeClr val="lt1"/>
              </a:buClr>
              <a:buSzPts val="6000"/>
              <a:buNone/>
              <a:defRPr sz="6000">
                <a:solidFill>
                  <a:schemeClr val="lt1"/>
                </a:solidFill>
              </a:defRPr>
            </a:lvl4pPr>
            <a:lvl5pPr lvl="4" algn="ctr">
              <a:spcBef>
                <a:spcPts val="0"/>
              </a:spcBef>
              <a:spcAft>
                <a:spcPts val="0"/>
              </a:spcAft>
              <a:buClr>
                <a:schemeClr val="lt1"/>
              </a:buClr>
              <a:buSzPts val="6000"/>
              <a:buNone/>
              <a:defRPr sz="6000">
                <a:solidFill>
                  <a:schemeClr val="lt1"/>
                </a:solidFill>
              </a:defRPr>
            </a:lvl5pPr>
            <a:lvl6pPr lvl="5" algn="ctr">
              <a:spcBef>
                <a:spcPts val="0"/>
              </a:spcBef>
              <a:spcAft>
                <a:spcPts val="0"/>
              </a:spcAft>
              <a:buClr>
                <a:schemeClr val="lt1"/>
              </a:buClr>
              <a:buSzPts val="6000"/>
              <a:buNone/>
              <a:defRPr sz="6000">
                <a:solidFill>
                  <a:schemeClr val="lt1"/>
                </a:solidFill>
              </a:defRPr>
            </a:lvl6pPr>
            <a:lvl7pPr lvl="6" algn="ctr">
              <a:spcBef>
                <a:spcPts val="0"/>
              </a:spcBef>
              <a:spcAft>
                <a:spcPts val="0"/>
              </a:spcAft>
              <a:buClr>
                <a:schemeClr val="lt1"/>
              </a:buClr>
              <a:buSzPts val="6000"/>
              <a:buNone/>
              <a:defRPr sz="6000">
                <a:solidFill>
                  <a:schemeClr val="lt1"/>
                </a:solidFill>
              </a:defRPr>
            </a:lvl7pPr>
            <a:lvl8pPr lvl="7" algn="ctr">
              <a:spcBef>
                <a:spcPts val="0"/>
              </a:spcBef>
              <a:spcAft>
                <a:spcPts val="0"/>
              </a:spcAft>
              <a:buClr>
                <a:schemeClr val="lt1"/>
              </a:buClr>
              <a:buSzPts val="6000"/>
              <a:buNone/>
              <a:defRPr sz="6000">
                <a:solidFill>
                  <a:schemeClr val="lt1"/>
                </a:solidFill>
              </a:defRPr>
            </a:lvl8pPr>
            <a:lvl9pPr lvl="8" algn="ctr">
              <a:spcBef>
                <a:spcPts val="0"/>
              </a:spcBef>
              <a:spcAft>
                <a:spcPts val="0"/>
              </a:spcAft>
              <a:buClr>
                <a:schemeClr val="lt1"/>
              </a:buClr>
              <a:buSzPts val="6000"/>
              <a:buNone/>
              <a:defRPr sz="6000">
                <a:solidFill>
                  <a:schemeClr val="lt1"/>
                </a:solidFill>
              </a:defRPr>
            </a:lvl9pPr>
          </a:lstStyle>
          <a:p/>
        </p:txBody>
      </p:sp>
      <p:sp>
        <p:nvSpPr>
          <p:cNvPr id="13" name="Shape 13"/>
          <p:cNvSpPr txBox="1"/>
          <p:nvPr>
            <p:ph idx="1" type="subTitle"/>
          </p:nvPr>
        </p:nvSpPr>
        <p:spPr>
          <a:xfrm>
            <a:off x="411175" y="3398250"/>
            <a:ext cx="8282400" cy="1260600"/>
          </a:xfrm>
          <a:prstGeom prst="rect">
            <a:avLst/>
          </a:prstGeom>
        </p:spPr>
        <p:txBody>
          <a:bodyPr anchorCtr="0" anchor="ctr" bIns="91425" lIns="91425" spcFirstLastPara="1" rIns="91425" wrap="square" tIns="91425"/>
          <a:lstStyle>
            <a:lvl1pPr lvl="0" algn="ctr">
              <a:lnSpc>
                <a:spcPct val="100000"/>
              </a:lnSpc>
              <a:spcBef>
                <a:spcPts val="0"/>
              </a:spcBef>
              <a:spcAft>
                <a:spcPts val="0"/>
              </a:spcAft>
              <a:buSzPts val="3600"/>
              <a:buFont typeface="Oswald"/>
              <a:buNone/>
              <a:defRPr sz="3600">
                <a:latin typeface="Oswald"/>
                <a:ea typeface="Oswald"/>
                <a:cs typeface="Oswald"/>
                <a:sym typeface="Oswald"/>
              </a:defRPr>
            </a:lvl1pPr>
            <a:lvl2pPr lvl="1" algn="ctr">
              <a:lnSpc>
                <a:spcPct val="100000"/>
              </a:lnSpc>
              <a:spcBef>
                <a:spcPts val="0"/>
              </a:spcBef>
              <a:spcAft>
                <a:spcPts val="0"/>
              </a:spcAft>
              <a:buSzPts val="3600"/>
              <a:buFont typeface="Oswald"/>
              <a:buNone/>
              <a:defRPr sz="3600">
                <a:latin typeface="Oswald"/>
                <a:ea typeface="Oswald"/>
                <a:cs typeface="Oswald"/>
                <a:sym typeface="Oswald"/>
              </a:defRPr>
            </a:lvl2pPr>
            <a:lvl3pPr lvl="2" algn="ctr">
              <a:lnSpc>
                <a:spcPct val="100000"/>
              </a:lnSpc>
              <a:spcBef>
                <a:spcPts val="0"/>
              </a:spcBef>
              <a:spcAft>
                <a:spcPts val="0"/>
              </a:spcAft>
              <a:buSzPts val="3600"/>
              <a:buFont typeface="Oswald"/>
              <a:buNone/>
              <a:defRPr sz="3600">
                <a:latin typeface="Oswald"/>
                <a:ea typeface="Oswald"/>
                <a:cs typeface="Oswald"/>
                <a:sym typeface="Oswald"/>
              </a:defRPr>
            </a:lvl3pPr>
            <a:lvl4pPr lvl="3" algn="ctr">
              <a:lnSpc>
                <a:spcPct val="100000"/>
              </a:lnSpc>
              <a:spcBef>
                <a:spcPts val="0"/>
              </a:spcBef>
              <a:spcAft>
                <a:spcPts val="0"/>
              </a:spcAft>
              <a:buSzPts val="3600"/>
              <a:buFont typeface="Oswald"/>
              <a:buNone/>
              <a:defRPr sz="3600">
                <a:latin typeface="Oswald"/>
                <a:ea typeface="Oswald"/>
                <a:cs typeface="Oswald"/>
                <a:sym typeface="Oswald"/>
              </a:defRPr>
            </a:lvl4pPr>
            <a:lvl5pPr lvl="4" algn="ctr">
              <a:lnSpc>
                <a:spcPct val="100000"/>
              </a:lnSpc>
              <a:spcBef>
                <a:spcPts val="0"/>
              </a:spcBef>
              <a:spcAft>
                <a:spcPts val="0"/>
              </a:spcAft>
              <a:buSzPts val="3600"/>
              <a:buFont typeface="Oswald"/>
              <a:buNone/>
              <a:defRPr sz="3600">
                <a:latin typeface="Oswald"/>
                <a:ea typeface="Oswald"/>
                <a:cs typeface="Oswald"/>
                <a:sym typeface="Oswald"/>
              </a:defRPr>
            </a:lvl5pPr>
            <a:lvl6pPr lvl="5" algn="ctr">
              <a:lnSpc>
                <a:spcPct val="100000"/>
              </a:lnSpc>
              <a:spcBef>
                <a:spcPts val="0"/>
              </a:spcBef>
              <a:spcAft>
                <a:spcPts val="0"/>
              </a:spcAft>
              <a:buSzPts val="3600"/>
              <a:buFont typeface="Oswald"/>
              <a:buNone/>
              <a:defRPr sz="3600">
                <a:latin typeface="Oswald"/>
                <a:ea typeface="Oswald"/>
                <a:cs typeface="Oswald"/>
                <a:sym typeface="Oswald"/>
              </a:defRPr>
            </a:lvl6pPr>
            <a:lvl7pPr lvl="6" algn="ctr">
              <a:lnSpc>
                <a:spcPct val="100000"/>
              </a:lnSpc>
              <a:spcBef>
                <a:spcPts val="0"/>
              </a:spcBef>
              <a:spcAft>
                <a:spcPts val="0"/>
              </a:spcAft>
              <a:buSzPts val="3600"/>
              <a:buFont typeface="Oswald"/>
              <a:buNone/>
              <a:defRPr sz="3600">
                <a:latin typeface="Oswald"/>
                <a:ea typeface="Oswald"/>
                <a:cs typeface="Oswald"/>
                <a:sym typeface="Oswald"/>
              </a:defRPr>
            </a:lvl7pPr>
            <a:lvl8pPr lvl="7" algn="ctr">
              <a:lnSpc>
                <a:spcPct val="100000"/>
              </a:lnSpc>
              <a:spcBef>
                <a:spcPts val="0"/>
              </a:spcBef>
              <a:spcAft>
                <a:spcPts val="0"/>
              </a:spcAft>
              <a:buSzPts val="3600"/>
              <a:buFont typeface="Oswald"/>
              <a:buNone/>
              <a:defRPr sz="3600">
                <a:latin typeface="Oswald"/>
                <a:ea typeface="Oswald"/>
                <a:cs typeface="Oswald"/>
                <a:sym typeface="Oswald"/>
              </a:defRPr>
            </a:lvl8pPr>
            <a:lvl9pPr lvl="8" algn="ctr">
              <a:lnSpc>
                <a:spcPct val="100000"/>
              </a:lnSpc>
              <a:spcBef>
                <a:spcPts val="0"/>
              </a:spcBef>
              <a:spcAft>
                <a:spcPts val="0"/>
              </a:spcAft>
              <a:buSzPts val="3600"/>
              <a:buFont typeface="Oswald"/>
              <a:buNone/>
              <a:defRPr sz="3600">
                <a:latin typeface="Oswald"/>
                <a:ea typeface="Oswald"/>
                <a:cs typeface="Oswald"/>
                <a:sym typeface="Oswald"/>
              </a:defRPr>
            </a:lvl9pPr>
          </a:lstStyle>
          <a:p/>
        </p:txBody>
      </p:sp>
      <p:sp>
        <p:nvSpPr>
          <p:cNvPr id="14" name="Shape 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2" name="Shape 52"/>
        <p:cNvGrpSpPr/>
        <p:nvPr/>
      </p:nvGrpSpPr>
      <p:grpSpPr>
        <a:xfrm>
          <a:off x="0" y="0"/>
          <a:ext cx="0" cy="0"/>
          <a:chOff x="0" y="0"/>
          <a:chExt cx="0" cy="0"/>
        </a:xfrm>
      </p:grpSpPr>
      <p:cxnSp>
        <p:nvCxnSpPr>
          <p:cNvPr id="53" name="Shape 53"/>
          <p:cNvCxnSpPr/>
          <p:nvPr/>
        </p:nvCxnSpPr>
        <p:spPr>
          <a:xfrm>
            <a:off x="413275" y="2988275"/>
            <a:ext cx="910500" cy="0"/>
          </a:xfrm>
          <a:prstGeom prst="straightConnector1">
            <a:avLst/>
          </a:prstGeom>
          <a:noFill/>
          <a:ln cap="flat" cmpd="sng" w="28575">
            <a:solidFill>
              <a:schemeClr val="dk1"/>
            </a:solidFill>
            <a:prstDash val="lgDash"/>
            <a:round/>
            <a:headEnd len="sm" w="sm" type="none"/>
            <a:tailEnd len="sm" w="sm" type="none"/>
          </a:ln>
        </p:spPr>
      </p:cxnSp>
      <p:sp>
        <p:nvSpPr>
          <p:cNvPr id="54" name="Shape 54"/>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spcBef>
                <a:spcPts val="0"/>
              </a:spcBef>
              <a:spcAft>
                <a:spcPts val="0"/>
              </a:spcAft>
              <a:buSzPts val="12000"/>
              <a:buNone/>
              <a:defRPr sz="12000"/>
            </a:lvl1pPr>
            <a:lvl2pPr lvl="1">
              <a:spcBef>
                <a:spcPts val="0"/>
              </a:spcBef>
              <a:spcAft>
                <a:spcPts val="0"/>
              </a:spcAft>
              <a:buSzPts val="12000"/>
              <a:buNone/>
              <a:defRPr sz="12000"/>
            </a:lvl2pPr>
            <a:lvl3pPr lvl="2">
              <a:spcBef>
                <a:spcPts val="0"/>
              </a:spcBef>
              <a:spcAft>
                <a:spcPts val="0"/>
              </a:spcAft>
              <a:buSzPts val="12000"/>
              <a:buNone/>
              <a:defRPr sz="12000"/>
            </a:lvl3pPr>
            <a:lvl4pPr lvl="3">
              <a:spcBef>
                <a:spcPts val="0"/>
              </a:spcBef>
              <a:spcAft>
                <a:spcPts val="0"/>
              </a:spcAft>
              <a:buSzPts val="12000"/>
              <a:buNone/>
              <a:defRPr sz="12000"/>
            </a:lvl4pPr>
            <a:lvl5pPr lvl="4">
              <a:spcBef>
                <a:spcPts val="0"/>
              </a:spcBef>
              <a:spcAft>
                <a:spcPts val="0"/>
              </a:spcAft>
              <a:buSzPts val="12000"/>
              <a:buNone/>
              <a:defRPr sz="12000"/>
            </a:lvl5pPr>
            <a:lvl6pPr lvl="5">
              <a:spcBef>
                <a:spcPts val="0"/>
              </a:spcBef>
              <a:spcAft>
                <a:spcPts val="0"/>
              </a:spcAft>
              <a:buSzPts val="12000"/>
              <a:buNone/>
              <a:defRPr sz="12000"/>
            </a:lvl6pPr>
            <a:lvl7pPr lvl="6">
              <a:spcBef>
                <a:spcPts val="0"/>
              </a:spcBef>
              <a:spcAft>
                <a:spcPts val="0"/>
              </a:spcAft>
              <a:buSzPts val="12000"/>
              <a:buNone/>
              <a:defRPr sz="12000"/>
            </a:lvl7pPr>
            <a:lvl8pPr lvl="7">
              <a:spcBef>
                <a:spcPts val="0"/>
              </a:spcBef>
              <a:spcAft>
                <a:spcPts val="0"/>
              </a:spcAft>
              <a:buSzPts val="12000"/>
              <a:buNone/>
              <a:defRPr sz="12000"/>
            </a:lvl8pPr>
            <a:lvl9pPr lvl="8">
              <a:spcBef>
                <a:spcPts val="0"/>
              </a:spcBef>
              <a:spcAft>
                <a:spcPts val="0"/>
              </a:spcAft>
              <a:buSzPts val="12000"/>
              <a:buNone/>
              <a:defRPr sz="12000"/>
            </a:lvl9pPr>
          </a:lstStyle>
          <a:p>
            <a:r>
              <a:t>xx%</a:t>
            </a:r>
          </a:p>
        </p:txBody>
      </p:sp>
      <p:sp>
        <p:nvSpPr>
          <p:cNvPr id="55" name="Shape 55"/>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56" name="Shape 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Shape 5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Shape 16"/>
          <p:cNvSpPr/>
          <p:nvPr/>
        </p:nvSpPr>
        <p:spPr>
          <a:xfrm>
            <a:off x="0" y="1567350"/>
            <a:ext cx="9144000" cy="2008800"/>
          </a:xfrm>
          <a:prstGeom prst="rect">
            <a:avLst/>
          </a:prstGeom>
          <a:solidFill>
            <a:schemeClr val="dk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 name="Shape 17"/>
          <p:cNvSpPr txBox="1"/>
          <p:nvPr>
            <p:ph type="title"/>
          </p:nvPr>
        </p:nvSpPr>
        <p:spPr>
          <a:xfrm>
            <a:off x="430800" y="1889700"/>
            <a:ext cx="8282400" cy="15165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p:txBody>
      </p:sp>
      <p:sp>
        <p:nvSpPr>
          <p:cNvPr id="18" name="Shape 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9" name="Shape 19"/>
        <p:cNvGrpSpPr/>
        <p:nvPr/>
      </p:nvGrpSpPr>
      <p:grpSpPr>
        <a:xfrm>
          <a:off x="0" y="0"/>
          <a:ext cx="0" cy="0"/>
          <a:chOff x="0" y="0"/>
          <a:chExt cx="0" cy="0"/>
        </a:xfrm>
      </p:grpSpPr>
      <p:cxnSp>
        <p:nvCxnSpPr>
          <p:cNvPr id="20" name="Shape 20"/>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1" name="Shape 21"/>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Clr>
                <a:schemeClr val="dk1"/>
              </a:buClr>
              <a:buSzPts val="3000"/>
              <a:buNone/>
              <a:defRPr>
                <a:solidFill>
                  <a:schemeClr val="dk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Shape 22"/>
          <p:cNvSpPr txBox="1"/>
          <p:nvPr>
            <p:ph idx="1" type="body"/>
          </p:nvPr>
        </p:nvSpPr>
        <p:spPr>
          <a:xfrm>
            <a:off x="311700" y="1468825"/>
            <a:ext cx="8520600" cy="30999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Font typeface="Merriweather"/>
              <a:buChar char="●"/>
              <a:defRPr>
                <a:latin typeface="Merriweather"/>
                <a:ea typeface="Merriweather"/>
                <a:cs typeface="Merriweather"/>
                <a:sym typeface="Merriweather"/>
              </a:defRPr>
            </a:lvl1pPr>
            <a:lvl2pPr indent="-317500" lvl="1" marL="914400">
              <a:spcBef>
                <a:spcPts val="1600"/>
              </a:spcBef>
              <a:spcAft>
                <a:spcPts val="0"/>
              </a:spcAft>
              <a:buSzPts val="1400"/>
              <a:buFont typeface="Merriweather"/>
              <a:buChar char="○"/>
              <a:defRPr>
                <a:latin typeface="Merriweather"/>
                <a:ea typeface="Merriweather"/>
                <a:cs typeface="Merriweather"/>
                <a:sym typeface="Merriweather"/>
              </a:defRPr>
            </a:lvl2pPr>
            <a:lvl3pPr indent="-317500" lvl="2" marL="1371600">
              <a:spcBef>
                <a:spcPts val="1600"/>
              </a:spcBef>
              <a:spcAft>
                <a:spcPts val="0"/>
              </a:spcAft>
              <a:buSzPts val="1400"/>
              <a:buFont typeface="Merriweather"/>
              <a:buChar char="■"/>
              <a:defRPr>
                <a:latin typeface="Merriweather"/>
                <a:ea typeface="Merriweather"/>
                <a:cs typeface="Merriweather"/>
                <a:sym typeface="Merriweather"/>
              </a:defRPr>
            </a:lvl3pPr>
            <a:lvl4pPr indent="-317500" lvl="3" marL="1828800">
              <a:spcBef>
                <a:spcPts val="1600"/>
              </a:spcBef>
              <a:spcAft>
                <a:spcPts val="0"/>
              </a:spcAft>
              <a:buSzPts val="1400"/>
              <a:buFont typeface="Merriweather"/>
              <a:buChar char="●"/>
              <a:defRPr>
                <a:latin typeface="Merriweather"/>
                <a:ea typeface="Merriweather"/>
                <a:cs typeface="Merriweather"/>
                <a:sym typeface="Merriweather"/>
              </a:defRPr>
            </a:lvl4pPr>
            <a:lvl5pPr indent="-317500" lvl="4" marL="2286000">
              <a:spcBef>
                <a:spcPts val="1600"/>
              </a:spcBef>
              <a:spcAft>
                <a:spcPts val="0"/>
              </a:spcAft>
              <a:buSzPts val="1400"/>
              <a:buFont typeface="Merriweather"/>
              <a:buChar char="○"/>
              <a:defRPr>
                <a:latin typeface="Merriweather"/>
                <a:ea typeface="Merriweather"/>
                <a:cs typeface="Merriweather"/>
                <a:sym typeface="Merriweather"/>
              </a:defRPr>
            </a:lvl5pPr>
            <a:lvl6pPr indent="-317500" lvl="5" marL="2743200">
              <a:spcBef>
                <a:spcPts val="1600"/>
              </a:spcBef>
              <a:spcAft>
                <a:spcPts val="0"/>
              </a:spcAft>
              <a:buSzPts val="1400"/>
              <a:buFont typeface="Merriweather"/>
              <a:buChar char="■"/>
              <a:defRPr>
                <a:latin typeface="Merriweather"/>
                <a:ea typeface="Merriweather"/>
                <a:cs typeface="Merriweather"/>
                <a:sym typeface="Merriweather"/>
              </a:defRPr>
            </a:lvl6pPr>
            <a:lvl7pPr indent="-317500" lvl="6" marL="3200400">
              <a:spcBef>
                <a:spcPts val="1600"/>
              </a:spcBef>
              <a:spcAft>
                <a:spcPts val="0"/>
              </a:spcAft>
              <a:buSzPts val="1400"/>
              <a:buFont typeface="Merriweather"/>
              <a:buChar char="●"/>
              <a:defRPr>
                <a:latin typeface="Merriweather"/>
                <a:ea typeface="Merriweather"/>
                <a:cs typeface="Merriweather"/>
                <a:sym typeface="Merriweather"/>
              </a:defRPr>
            </a:lvl7pPr>
            <a:lvl8pPr indent="-317500" lvl="7" marL="3657600">
              <a:spcBef>
                <a:spcPts val="1600"/>
              </a:spcBef>
              <a:spcAft>
                <a:spcPts val="0"/>
              </a:spcAft>
              <a:buSzPts val="1400"/>
              <a:buFont typeface="Merriweather"/>
              <a:buChar char="○"/>
              <a:defRPr>
                <a:latin typeface="Merriweather"/>
                <a:ea typeface="Merriweather"/>
                <a:cs typeface="Merriweather"/>
                <a:sym typeface="Merriweather"/>
              </a:defRPr>
            </a:lvl8pPr>
            <a:lvl9pPr indent="-317500" lvl="8" marL="4114800">
              <a:spcBef>
                <a:spcPts val="1600"/>
              </a:spcBef>
              <a:spcAft>
                <a:spcPts val="1600"/>
              </a:spcAft>
              <a:buSzPts val="1400"/>
              <a:buFont typeface="Merriweather"/>
              <a:buChar char="■"/>
              <a:defRPr>
                <a:latin typeface="Merriweather"/>
                <a:ea typeface="Merriweather"/>
                <a:cs typeface="Merriweather"/>
                <a:sym typeface="Merriweather"/>
              </a:defRPr>
            </a:lvl9pPr>
          </a:lstStyle>
          <a:p/>
        </p:txBody>
      </p:sp>
      <p:sp>
        <p:nvSpPr>
          <p:cNvPr id="23" name="Shape 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
        <p:nvSpPr>
          <p:cNvPr id="24" name="Shape 24"/>
          <p:cNvSpPr txBox="1"/>
          <p:nvPr/>
        </p:nvSpPr>
        <p:spPr>
          <a:xfrm>
            <a:off x="7845875" y="4588850"/>
            <a:ext cx="1151400" cy="4146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5" name="Shape 25"/>
        <p:cNvGrpSpPr/>
        <p:nvPr/>
      </p:nvGrpSpPr>
      <p:grpSpPr>
        <a:xfrm>
          <a:off x="0" y="0"/>
          <a:ext cx="0" cy="0"/>
          <a:chOff x="0" y="0"/>
          <a:chExt cx="0" cy="0"/>
        </a:xfrm>
      </p:grpSpPr>
      <p:cxnSp>
        <p:nvCxnSpPr>
          <p:cNvPr id="26" name="Shape 26"/>
          <p:cNvCxnSpPr/>
          <p:nvPr/>
        </p:nvCxnSpPr>
        <p:spPr>
          <a:xfrm>
            <a:off x="429200" y="1275577"/>
            <a:ext cx="614100" cy="0"/>
          </a:xfrm>
          <a:prstGeom prst="straightConnector1">
            <a:avLst/>
          </a:prstGeom>
          <a:noFill/>
          <a:ln cap="flat" cmpd="sng" w="19050">
            <a:solidFill>
              <a:schemeClr val="dk2"/>
            </a:solidFill>
            <a:prstDash val="lgDash"/>
            <a:round/>
            <a:headEnd len="sm" w="sm" type="none"/>
            <a:tailEnd len="sm" w="sm" type="none"/>
          </a:ln>
        </p:spPr>
      </p:cxnSp>
      <p:sp>
        <p:nvSpPr>
          <p:cNvPr id="27" name="Shape 27"/>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Clr>
                <a:schemeClr val="dk1"/>
              </a:buClr>
              <a:buSzPts val="3000"/>
              <a:buNone/>
              <a:defRPr>
                <a:solidFill>
                  <a:schemeClr val="dk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Shape 28"/>
          <p:cNvSpPr txBox="1"/>
          <p:nvPr>
            <p:ph idx="1" type="body"/>
          </p:nvPr>
        </p:nvSpPr>
        <p:spPr>
          <a:xfrm>
            <a:off x="3117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Font typeface="Merriweather"/>
              <a:buChar char="●"/>
              <a:defRPr sz="1400">
                <a:latin typeface="Merriweather"/>
                <a:ea typeface="Merriweather"/>
                <a:cs typeface="Merriweather"/>
                <a:sym typeface="Merriweather"/>
              </a:defRPr>
            </a:lvl1pPr>
            <a:lvl2pPr indent="-304800" lvl="1" marL="914400">
              <a:spcBef>
                <a:spcPts val="1600"/>
              </a:spcBef>
              <a:spcAft>
                <a:spcPts val="0"/>
              </a:spcAft>
              <a:buSzPts val="1200"/>
              <a:buFont typeface="Merriweather"/>
              <a:buChar char="○"/>
              <a:defRPr sz="1200">
                <a:latin typeface="Merriweather"/>
                <a:ea typeface="Merriweather"/>
                <a:cs typeface="Merriweather"/>
                <a:sym typeface="Merriweather"/>
              </a:defRPr>
            </a:lvl2pPr>
            <a:lvl3pPr indent="-304800" lvl="2" marL="1371600">
              <a:spcBef>
                <a:spcPts val="1600"/>
              </a:spcBef>
              <a:spcAft>
                <a:spcPts val="0"/>
              </a:spcAft>
              <a:buSzPts val="1200"/>
              <a:buFont typeface="Merriweather"/>
              <a:buChar char="■"/>
              <a:defRPr sz="1200">
                <a:latin typeface="Merriweather"/>
                <a:ea typeface="Merriweather"/>
                <a:cs typeface="Merriweather"/>
                <a:sym typeface="Merriweather"/>
              </a:defRPr>
            </a:lvl3pPr>
            <a:lvl4pPr indent="-304800" lvl="3" marL="1828800">
              <a:spcBef>
                <a:spcPts val="1600"/>
              </a:spcBef>
              <a:spcAft>
                <a:spcPts val="0"/>
              </a:spcAft>
              <a:buSzPts val="1200"/>
              <a:buFont typeface="Merriweather"/>
              <a:buChar char="●"/>
              <a:defRPr sz="1200">
                <a:latin typeface="Merriweather"/>
                <a:ea typeface="Merriweather"/>
                <a:cs typeface="Merriweather"/>
                <a:sym typeface="Merriweather"/>
              </a:defRPr>
            </a:lvl4pPr>
            <a:lvl5pPr indent="-304800" lvl="4" marL="2286000">
              <a:spcBef>
                <a:spcPts val="1600"/>
              </a:spcBef>
              <a:spcAft>
                <a:spcPts val="0"/>
              </a:spcAft>
              <a:buSzPts val="1200"/>
              <a:buFont typeface="Merriweather"/>
              <a:buChar char="○"/>
              <a:defRPr sz="1200">
                <a:latin typeface="Merriweather"/>
                <a:ea typeface="Merriweather"/>
                <a:cs typeface="Merriweather"/>
                <a:sym typeface="Merriweather"/>
              </a:defRPr>
            </a:lvl5pPr>
            <a:lvl6pPr indent="-304800" lvl="5" marL="2743200">
              <a:spcBef>
                <a:spcPts val="1600"/>
              </a:spcBef>
              <a:spcAft>
                <a:spcPts val="0"/>
              </a:spcAft>
              <a:buSzPts val="1200"/>
              <a:buFont typeface="Merriweather"/>
              <a:buChar char="■"/>
              <a:defRPr sz="1200">
                <a:latin typeface="Merriweather"/>
                <a:ea typeface="Merriweather"/>
                <a:cs typeface="Merriweather"/>
                <a:sym typeface="Merriweather"/>
              </a:defRPr>
            </a:lvl6pPr>
            <a:lvl7pPr indent="-304800" lvl="6" marL="3200400">
              <a:spcBef>
                <a:spcPts val="1600"/>
              </a:spcBef>
              <a:spcAft>
                <a:spcPts val="0"/>
              </a:spcAft>
              <a:buSzPts val="1200"/>
              <a:buFont typeface="Merriweather"/>
              <a:buChar char="●"/>
              <a:defRPr sz="1200">
                <a:latin typeface="Merriweather"/>
                <a:ea typeface="Merriweather"/>
                <a:cs typeface="Merriweather"/>
                <a:sym typeface="Merriweather"/>
              </a:defRPr>
            </a:lvl7pPr>
            <a:lvl8pPr indent="-304800" lvl="7" marL="3657600">
              <a:spcBef>
                <a:spcPts val="1600"/>
              </a:spcBef>
              <a:spcAft>
                <a:spcPts val="0"/>
              </a:spcAft>
              <a:buSzPts val="1200"/>
              <a:buFont typeface="Merriweather"/>
              <a:buChar char="○"/>
              <a:defRPr sz="1200">
                <a:latin typeface="Merriweather"/>
                <a:ea typeface="Merriweather"/>
                <a:cs typeface="Merriweather"/>
                <a:sym typeface="Merriweather"/>
              </a:defRPr>
            </a:lvl8pPr>
            <a:lvl9pPr indent="-304800" lvl="8" marL="4114800">
              <a:spcBef>
                <a:spcPts val="1600"/>
              </a:spcBef>
              <a:spcAft>
                <a:spcPts val="1600"/>
              </a:spcAft>
              <a:buSzPts val="1200"/>
              <a:buFont typeface="Merriweather"/>
              <a:buChar char="■"/>
              <a:defRPr sz="1200">
                <a:latin typeface="Merriweather"/>
                <a:ea typeface="Merriweather"/>
                <a:cs typeface="Merriweather"/>
                <a:sym typeface="Merriweather"/>
              </a:defRPr>
            </a:lvl9pPr>
          </a:lstStyle>
          <a:p/>
        </p:txBody>
      </p:sp>
      <p:sp>
        <p:nvSpPr>
          <p:cNvPr id="29" name="Shape 29"/>
          <p:cNvSpPr txBox="1"/>
          <p:nvPr>
            <p:ph idx="2" type="body"/>
          </p:nvPr>
        </p:nvSpPr>
        <p:spPr>
          <a:xfrm>
            <a:off x="4832400" y="1468825"/>
            <a:ext cx="3999900" cy="30999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Font typeface="Merriweather"/>
              <a:buChar char="●"/>
              <a:defRPr sz="1400">
                <a:latin typeface="Merriweather"/>
                <a:ea typeface="Merriweather"/>
                <a:cs typeface="Merriweather"/>
                <a:sym typeface="Merriweather"/>
              </a:defRPr>
            </a:lvl1pPr>
            <a:lvl2pPr indent="-304800" lvl="1" marL="914400">
              <a:spcBef>
                <a:spcPts val="1600"/>
              </a:spcBef>
              <a:spcAft>
                <a:spcPts val="0"/>
              </a:spcAft>
              <a:buSzPts val="1200"/>
              <a:buFont typeface="Merriweather"/>
              <a:buChar char="○"/>
              <a:defRPr sz="1200">
                <a:latin typeface="Merriweather"/>
                <a:ea typeface="Merriweather"/>
                <a:cs typeface="Merriweather"/>
                <a:sym typeface="Merriweather"/>
              </a:defRPr>
            </a:lvl2pPr>
            <a:lvl3pPr indent="-304800" lvl="2" marL="1371600">
              <a:spcBef>
                <a:spcPts val="1600"/>
              </a:spcBef>
              <a:spcAft>
                <a:spcPts val="0"/>
              </a:spcAft>
              <a:buSzPts val="1200"/>
              <a:buFont typeface="Merriweather"/>
              <a:buChar char="■"/>
              <a:defRPr sz="1200">
                <a:latin typeface="Merriweather"/>
                <a:ea typeface="Merriweather"/>
                <a:cs typeface="Merriweather"/>
                <a:sym typeface="Merriweather"/>
              </a:defRPr>
            </a:lvl3pPr>
            <a:lvl4pPr indent="-304800" lvl="3" marL="1828800">
              <a:spcBef>
                <a:spcPts val="1600"/>
              </a:spcBef>
              <a:spcAft>
                <a:spcPts val="0"/>
              </a:spcAft>
              <a:buSzPts val="1200"/>
              <a:buFont typeface="Merriweather"/>
              <a:buChar char="●"/>
              <a:defRPr sz="1200">
                <a:latin typeface="Merriweather"/>
                <a:ea typeface="Merriweather"/>
                <a:cs typeface="Merriweather"/>
                <a:sym typeface="Merriweather"/>
              </a:defRPr>
            </a:lvl4pPr>
            <a:lvl5pPr indent="-304800" lvl="4" marL="2286000">
              <a:spcBef>
                <a:spcPts val="1600"/>
              </a:spcBef>
              <a:spcAft>
                <a:spcPts val="0"/>
              </a:spcAft>
              <a:buSzPts val="1200"/>
              <a:buFont typeface="Merriweather"/>
              <a:buChar char="○"/>
              <a:defRPr sz="1200">
                <a:latin typeface="Merriweather"/>
                <a:ea typeface="Merriweather"/>
                <a:cs typeface="Merriweather"/>
                <a:sym typeface="Merriweather"/>
              </a:defRPr>
            </a:lvl5pPr>
            <a:lvl6pPr indent="-304800" lvl="5" marL="2743200">
              <a:spcBef>
                <a:spcPts val="1600"/>
              </a:spcBef>
              <a:spcAft>
                <a:spcPts val="0"/>
              </a:spcAft>
              <a:buSzPts val="1200"/>
              <a:buFont typeface="Merriweather"/>
              <a:buChar char="■"/>
              <a:defRPr sz="1200">
                <a:latin typeface="Merriweather"/>
                <a:ea typeface="Merriweather"/>
                <a:cs typeface="Merriweather"/>
                <a:sym typeface="Merriweather"/>
              </a:defRPr>
            </a:lvl6pPr>
            <a:lvl7pPr indent="-304800" lvl="6" marL="3200400">
              <a:spcBef>
                <a:spcPts val="1600"/>
              </a:spcBef>
              <a:spcAft>
                <a:spcPts val="0"/>
              </a:spcAft>
              <a:buSzPts val="1200"/>
              <a:buFont typeface="Merriweather"/>
              <a:buChar char="●"/>
              <a:defRPr sz="1200">
                <a:latin typeface="Merriweather"/>
                <a:ea typeface="Merriweather"/>
                <a:cs typeface="Merriweather"/>
                <a:sym typeface="Merriweather"/>
              </a:defRPr>
            </a:lvl7pPr>
            <a:lvl8pPr indent="-304800" lvl="7" marL="3657600">
              <a:spcBef>
                <a:spcPts val="1600"/>
              </a:spcBef>
              <a:spcAft>
                <a:spcPts val="0"/>
              </a:spcAft>
              <a:buSzPts val="1200"/>
              <a:buFont typeface="Merriweather"/>
              <a:buChar char="○"/>
              <a:defRPr sz="1200">
                <a:latin typeface="Merriweather"/>
                <a:ea typeface="Merriweather"/>
                <a:cs typeface="Merriweather"/>
                <a:sym typeface="Merriweather"/>
              </a:defRPr>
            </a:lvl8pPr>
            <a:lvl9pPr indent="-304800" lvl="8" marL="4114800">
              <a:spcBef>
                <a:spcPts val="1600"/>
              </a:spcBef>
              <a:spcAft>
                <a:spcPts val="1600"/>
              </a:spcAft>
              <a:buSzPts val="1200"/>
              <a:buFont typeface="Merriweather"/>
              <a:buChar char="■"/>
              <a:defRPr sz="1200">
                <a:latin typeface="Merriweather"/>
                <a:ea typeface="Merriweather"/>
                <a:cs typeface="Merriweather"/>
                <a:sym typeface="Merriweather"/>
              </a:defRPr>
            </a:lvl9pPr>
          </a:lstStyle>
          <a:p/>
        </p:txBody>
      </p:sp>
      <p:sp>
        <p:nvSpPr>
          <p:cNvPr id="30" name="Shape 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1" name="Shape 31"/>
        <p:cNvGrpSpPr/>
        <p:nvPr/>
      </p:nvGrpSpPr>
      <p:grpSpPr>
        <a:xfrm>
          <a:off x="0" y="0"/>
          <a:ext cx="0" cy="0"/>
          <a:chOff x="0" y="0"/>
          <a:chExt cx="0" cy="0"/>
        </a:xfrm>
      </p:grpSpPr>
      <p:sp>
        <p:nvSpPr>
          <p:cNvPr id="32" name="Shape 32"/>
          <p:cNvSpPr txBox="1"/>
          <p:nvPr>
            <p:ph type="title"/>
          </p:nvPr>
        </p:nvSpPr>
        <p:spPr>
          <a:xfrm>
            <a:off x="311700" y="372500"/>
            <a:ext cx="8520600" cy="733500"/>
          </a:xfrm>
          <a:prstGeom prst="rect">
            <a:avLst/>
          </a:prstGeom>
        </p:spPr>
        <p:txBody>
          <a:bodyPr anchorCtr="0" anchor="b" bIns="91425" lIns="91425" spcFirstLastPara="1" rIns="91425" wrap="square" tIns="91425"/>
          <a:lstStyle>
            <a:lvl1pPr lvl="0">
              <a:spcBef>
                <a:spcPts val="0"/>
              </a:spcBef>
              <a:spcAft>
                <a:spcPts val="0"/>
              </a:spcAft>
              <a:buClr>
                <a:schemeClr val="dk1"/>
              </a:buClr>
              <a:buSzPts val="3000"/>
              <a:buNone/>
              <a:defRPr>
                <a:solidFill>
                  <a:schemeClr val="dk1"/>
                </a:solidFill>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Shape 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4" name="Shape 34"/>
        <p:cNvGrpSpPr/>
        <p:nvPr/>
      </p:nvGrpSpPr>
      <p:grpSpPr>
        <a:xfrm>
          <a:off x="0" y="0"/>
          <a:ext cx="0" cy="0"/>
          <a:chOff x="0" y="0"/>
          <a:chExt cx="0" cy="0"/>
        </a:xfrm>
      </p:grpSpPr>
      <p:cxnSp>
        <p:nvCxnSpPr>
          <p:cNvPr id="35" name="Shape 35"/>
          <p:cNvCxnSpPr/>
          <p:nvPr/>
        </p:nvCxnSpPr>
        <p:spPr>
          <a:xfrm>
            <a:off x="418675" y="1457787"/>
            <a:ext cx="614100" cy="0"/>
          </a:xfrm>
          <a:prstGeom prst="straightConnector1">
            <a:avLst/>
          </a:prstGeom>
          <a:noFill/>
          <a:ln cap="flat" cmpd="sng" w="19050">
            <a:solidFill>
              <a:schemeClr val="dk2"/>
            </a:solidFill>
            <a:prstDash val="lgDash"/>
            <a:round/>
            <a:headEnd len="sm" w="sm" type="none"/>
            <a:tailEnd len="sm" w="sm" type="none"/>
          </a:ln>
        </p:spPr>
      </p:cxnSp>
      <p:sp>
        <p:nvSpPr>
          <p:cNvPr id="36" name="Shape 36"/>
          <p:cNvSpPr txBox="1"/>
          <p:nvPr>
            <p:ph type="title"/>
          </p:nvPr>
        </p:nvSpPr>
        <p:spPr>
          <a:xfrm>
            <a:off x="311700" y="6318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Shape 37"/>
          <p:cNvSpPr txBox="1"/>
          <p:nvPr>
            <p:ph idx="1" type="body"/>
          </p:nvPr>
        </p:nvSpPr>
        <p:spPr>
          <a:xfrm>
            <a:off x="311700" y="1618204"/>
            <a:ext cx="2808000" cy="29508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Font typeface="Merriweather"/>
              <a:buChar char="●"/>
              <a:defRPr sz="1200">
                <a:latin typeface="Merriweather"/>
                <a:ea typeface="Merriweather"/>
                <a:cs typeface="Merriweather"/>
                <a:sym typeface="Merriweather"/>
              </a:defRPr>
            </a:lvl1pPr>
            <a:lvl2pPr indent="-304800" lvl="1" marL="914400">
              <a:spcBef>
                <a:spcPts val="1600"/>
              </a:spcBef>
              <a:spcAft>
                <a:spcPts val="0"/>
              </a:spcAft>
              <a:buSzPts val="1200"/>
              <a:buFont typeface="Merriweather"/>
              <a:buChar char="○"/>
              <a:defRPr sz="1200">
                <a:latin typeface="Merriweather"/>
                <a:ea typeface="Merriweather"/>
                <a:cs typeface="Merriweather"/>
                <a:sym typeface="Merriweather"/>
              </a:defRPr>
            </a:lvl2pPr>
            <a:lvl3pPr indent="-304800" lvl="2" marL="1371600">
              <a:spcBef>
                <a:spcPts val="1600"/>
              </a:spcBef>
              <a:spcAft>
                <a:spcPts val="0"/>
              </a:spcAft>
              <a:buSzPts val="1200"/>
              <a:buFont typeface="Merriweather"/>
              <a:buChar char="■"/>
              <a:defRPr sz="1200">
                <a:latin typeface="Merriweather"/>
                <a:ea typeface="Merriweather"/>
                <a:cs typeface="Merriweather"/>
                <a:sym typeface="Merriweather"/>
              </a:defRPr>
            </a:lvl3pPr>
            <a:lvl4pPr indent="-304800" lvl="3" marL="1828800">
              <a:spcBef>
                <a:spcPts val="1600"/>
              </a:spcBef>
              <a:spcAft>
                <a:spcPts val="0"/>
              </a:spcAft>
              <a:buSzPts val="1200"/>
              <a:buFont typeface="Merriweather"/>
              <a:buChar char="●"/>
              <a:defRPr sz="1200">
                <a:latin typeface="Merriweather"/>
                <a:ea typeface="Merriweather"/>
                <a:cs typeface="Merriweather"/>
                <a:sym typeface="Merriweather"/>
              </a:defRPr>
            </a:lvl4pPr>
            <a:lvl5pPr indent="-304800" lvl="4" marL="2286000">
              <a:spcBef>
                <a:spcPts val="1600"/>
              </a:spcBef>
              <a:spcAft>
                <a:spcPts val="0"/>
              </a:spcAft>
              <a:buSzPts val="1200"/>
              <a:buFont typeface="Merriweather"/>
              <a:buChar char="○"/>
              <a:defRPr sz="1200">
                <a:latin typeface="Merriweather"/>
                <a:ea typeface="Merriweather"/>
                <a:cs typeface="Merriweather"/>
                <a:sym typeface="Merriweather"/>
              </a:defRPr>
            </a:lvl5pPr>
            <a:lvl6pPr indent="-304800" lvl="5" marL="2743200">
              <a:spcBef>
                <a:spcPts val="1600"/>
              </a:spcBef>
              <a:spcAft>
                <a:spcPts val="0"/>
              </a:spcAft>
              <a:buSzPts val="1200"/>
              <a:buFont typeface="Merriweather"/>
              <a:buChar char="■"/>
              <a:defRPr sz="1200">
                <a:latin typeface="Merriweather"/>
                <a:ea typeface="Merriweather"/>
                <a:cs typeface="Merriweather"/>
                <a:sym typeface="Merriweather"/>
              </a:defRPr>
            </a:lvl6pPr>
            <a:lvl7pPr indent="-304800" lvl="6" marL="3200400">
              <a:spcBef>
                <a:spcPts val="1600"/>
              </a:spcBef>
              <a:spcAft>
                <a:spcPts val="0"/>
              </a:spcAft>
              <a:buSzPts val="1200"/>
              <a:buFont typeface="Merriweather"/>
              <a:buChar char="●"/>
              <a:defRPr sz="1200">
                <a:latin typeface="Merriweather"/>
                <a:ea typeface="Merriweather"/>
                <a:cs typeface="Merriweather"/>
                <a:sym typeface="Merriweather"/>
              </a:defRPr>
            </a:lvl7pPr>
            <a:lvl8pPr indent="-304800" lvl="7" marL="3657600">
              <a:spcBef>
                <a:spcPts val="1600"/>
              </a:spcBef>
              <a:spcAft>
                <a:spcPts val="0"/>
              </a:spcAft>
              <a:buSzPts val="1200"/>
              <a:buFont typeface="Merriweather"/>
              <a:buChar char="○"/>
              <a:defRPr sz="1200">
                <a:latin typeface="Merriweather"/>
                <a:ea typeface="Merriweather"/>
                <a:cs typeface="Merriweather"/>
                <a:sym typeface="Merriweather"/>
              </a:defRPr>
            </a:lvl8pPr>
            <a:lvl9pPr indent="-304800" lvl="8" marL="4114800">
              <a:spcBef>
                <a:spcPts val="1600"/>
              </a:spcBef>
              <a:spcAft>
                <a:spcPts val="1600"/>
              </a:spcAft>
              <a:buSzPts val="1200"/>
              <a:buFont typeface="Merriweather"/>
              <a:buChar char="■"/>
              <a:defRPr sz="1200">
                <a:latin typeface="Merriweather"/>
                <a:ea typeface="Merriweather"/>
                <a:cs typeface="Merriweather"/>
                <a:sym typeface="Merriweather"/>
              </a:defRPr>
            </a:lvl9pPr>
          </a:lstStyle>
          <a:p/>
        </p:txBody>
      </p:sp>
      <p:sp>
        <p:nvSpPr>
          <p:cNvPr id="38" name="Shape 3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9" name="Shape 39"/>
        <p:cNvGrpSpPr/>
        <p:nvPr/>
      </p:nvGrpSpPr>
      <p:grpSpPr>
        <a:xfrm>
          <a:off x="0" y="0"/>
          <a:ext cx="0" cy="0"/>
          <a:chOff x="0" y="0"/>
          <a:chExt cx="0" cy="0"/>
        </a:xfrm>
      </p:grpSpPr>
      <p:sp>
        <p:nvSpPr>
          <p:cNvPr id="40" name="Shape 40"/>
          <p:cNvSpPr txBox="1"/>
          <p:nvPr>
            <p:ph type="title"/>
          </p:nvPr>
        </p:nvSpPr>
        <p:spPr>
          <a:xfrm>
            <a:off x="490250" y="528900"/>
            <a:ext cx="5678100" cy="40857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5400"/>
              <a:buNone/>
              <a:defRPr sz="5400">
                <a:solidFill>
                  <a:schemeClr val="lt1"/>
                </a:solidFill>
              </a:defRPr>
            </a:lvl1pPr>
            <a:lvl2pPr lvl="1">
              <a:spcBef>
                <a:spcPts val="0"/>
              </a:spcBef>
              <a:spcAft>
                <a:spcPts val="0"/>
              </a:spcAft>
              <a:buClr>
                <a:schemeClr val="lt1"/>
              </a:buClr>
              <a:buSzPts val="5400"/>
              <a:buNone/>
              <a:defRPr sz="5400">
                <a:solidFill>
                  <a:schemeClr val="lt1"/>
                </a:solidFill>
              </a:defRPr>
            </a:lvl2pPr>
            <a:lvl3pPr lvl="2">
              <a:spcBef>
                <a:spcPts val="0"/>
              </a:spcBef>
              <a:spcAft>
                <a:spcPts val="0"/>
              </a:spcAft>
              <a:buClr>
                <a:schemeClr val="lt1"/>
              </a:buClr>
              <a:buSzPts val="5400"/>
              <a:buNone/>
              <a:defRPr sz="5400">
                <a:solidFill>
                  <a:schemeClr val="lt1"/>
                </a:solidFill>
              </a:defRPr>
            </a:lvl3pPr>
            <a:lvl4pPr lvl="3">
              <a:spcBef>
                <a:spcPts val="0"/>
              </a:spcBef>
              <a:spcAft>
                <a:spcPts val="0"/>
              </a:spcAft>
              <a:buClr>
                <a:schemeClr val="lt1"/>
              </a:buClr>
              <a:buSzPts val="5400"/>
              <a:buNone/>
              <a:defRPr sz="5400">
                <a:solidFill>
                  <a:schemeClr val="lt1"/>
                </a:solidFill>
              </a:defRPr>
            </a:lvl4pPr>
            <a:lvl5pPr lvl="4">
              <a:spcBef>
                <a:spcPts val="0"/>
              </a:spcBef>
              <a:spcAft>
                <a:spcPts val="0"/>
              </a:spcAft>
              <a:buClr>
                <a:schemeClr val="lt1"/>
              </a:buClr>
              <a:buSzPts val="5400"/>
              <a:buNone/>
              <a:defRPr sz="5400">
                <a:solidFill>
                  <a:schemeClr val="lt1"/>
                </a:solidFill>
              </a:defRPr>
            </a:lvl5pPr>
            <a:lvl6pPr lvl="5">
              <a:spcBef>
                <a:spcPts val="0"/>
              </a:spcBef>
              <a:spcAft>
                <a:spcPts val="0"/>
              </a:spcAft>
              <a:buClr>
                <a:schemeClr val="lt1"/>
              </a:buClr>
              <a:buSzPts val="5400"/>
              <a:buNone/>
              <a:defRPr sz="5400">
                <a:solidFill>
                  <a:schemeClr val="lt1"/>
                </a:solidFill>
              </a:defRPr>
            </a:lvl6pPr>
            <a:lvl7pPr lvl="6">
              <a:spcBef>
                <a:spcPts val="0"/>
              </a:spcBef>
              <a:spcAft>
                <a:spcPts val="0"/>
              </a:spcAft>
              <a:buClr>
                <a:schemeClr val="lt1"/>
              </a:buClr>
              <a:buSzPts val="5400"/>
              <a:buNone/>
              <a:defRPr sz="5400">
                <a:solidFill>
                  <a:schemeClr val="lt1"/>
                </a:solidFill>
              </a:defRPr>
            </a:lvl7pPr>
            <a:lvl8pPr lvl="7">
              <a:spcBef>
                <a:spcPts val="0"/>
              </a:spcBef>
              <a:spcAft>
                <a:spcPts val="0"/>
              </a:spcAft>
              <a:buClr>
                <a:schemeClr val="lt1"/>
              </a:buClr>
              <a:buSzPts val="5400"/>
              <a:buNone/>
              <a:defRPr sz="5400">
                <a:solidFill>
                  <a:schemeClr val="lt1"/>
                </a:solidFill>
              </a:defRPr>
            </a:lvl8pPr>
            <a:lvl9pPr lvl="8">
              <a:spcBef>
                <a:spcPts val="0"/>
              </a:spcBef>
              <a:spcAft>
                <a:spcPts val="0"/>
              </a:spcAft>
              <a:buClr>
                <a:schemeClr val="lt1"/>
              </a:buClr>
              <a:buSzPts val="5400"/>
              <a:buNone/>
              <a:defRPr sz="5400">
                <a:solidFill>
                  <a:schemeClr val="lt1"/>
                </a:solidFill>
              </a:defRPr>
            </a:lvl9pPr>
          </a:lstStyle>
          <a:p/>
        </p:txBody>
      </p:sp>
      <p:sp>
        <p:nvSpPr>
          <p:cNvPr id="41" name="Shape 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bg>
      <p:bgPr>
        <a:solidFill>
          <a:schemeClr val="dk1"/>
        </a:solidFill>
      </p:bgPr>
    </p:bg>
    <p:spTree>
      <p:nvGrpSpPr>
        <p:cNvPr id="42" name="Shape 42"/>
        <p:cNvGrpSpPr/>
        <p:nvPr/>
      </p:nvGrpSpPr>
      <p:grpSpPr>
        <a:xfrm>
          <a:off x="0" y="0"/>
          <a:ext cx="0" cy="0"/>
          <a:chOff x="0" y="0"/>
          <a:chExt cx="0" cy="0"/>
        </a:xfrm>
      </p:grpSpPr>
      <p:sp>
        <p:nvSpPr>
          <p:cNvPr id="43" name="Shape 43"/>
          <p:cNvSpPr/>
          <p:nvPr/>
        </p:nvSpPr>
        <p:spPr>
          <a:xfrm>
            <a:off x="4572000" y="175"/>
            <a:ext cx="4572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cxnSp>
        <p:nvCxnSpPr>
          <p:cNvPr id="44" name="Shape 44"/>
          <p:cNvCxnSpPr/>
          <p:nvPr/>
        </p:nvCxnSpPr>
        <p:spPr>
          <a:xfrm>
            <a:off x="5029675" y="4495500"/>
            <a:ext cx="577200" cy="0"/>
          </a:xfrm>
          <a:prstGeom prst="straightConnector1">
            <a:avLst/>
          </a:prstGeom>
          <a:noFill/>
          <a:ln cap="flat" cmpd="sng" w="19050">
            <a:solidFill>
              <a:schemeClr val="dk1"/>
            </a:solidFill>
            <a:prstDash val="lgDash"/>
            <a:round/>
            <a:headEnd len="sm" w="sm" type="none"/>
            <a:tailEnd len="sm" w="sm" type="none"/>
          </a:ln>
        </p:spPr>
      </p:cxnSp>
      <p:sp>
        <p:nvSpPr>
          <p:cNvPr id="45" name="Shape 45"/>
          <p:cNvSpPr txBox="1"/>
          <p:nvPr>
            <p:ph type="title"/>
          </p:nvPr>
        </p:nvSpPr>
        <p:spPr>
          <a:xfrm>
            <a:off x="265500" y="1078750"/>
            <a:ext cx="4045200" cy="1789200"/>
          </a:xfrm>
          <a:prstGeom prst="rect">
            <a:avLst/>
          </a:prstGeom>
        </p:spPr>
        <p:txBody>
          <a:bodyPr anchorCtr="0" anchor="b" bIns="91425" lIns="91425" spcFirstLastPara="1" rIns="91425" wrap="square" tIns="91425"/>
          <a:lstStyle>
            <a:lvl1pPr lvl="0" algn="ctr">
              <a:spcBef>
                <a:spcPts val="0"/>
              </a:spcBef>
              <a:spcAft>
                <a:spcPts val="0"/>
              </a:spcAft>
              <a:buClr>
                <a:schemeClr val="lt1"/>
              </a:buClr>
              <a:buSzPts val="4600"/>
              <a:buNone/>
              <a:defRPr sz="4600">
                <a:solidFill>
                  <a:schemeClr val="lt1"/>
                </a:solidFill>
              </a:defRPr>
            </a:lvl1pPr>
            <a:lvl2pPr lvl="1" algn="ctr">
              <a:spcBef>
                <a:spcPts val="0"/>
              </a:spcBef>
              <a:spcAft>
                <a:spcPts val="0"/>
              </a:spcAft>
              <a:buClr>
                <a:schemeClr val="lt1"/>
              </a:buClr>
              <a:buSzPts val="4600"/>
              <a:buNone/>
              <a:defRPr sz="4600">
                <a:solidFill>
                  <a:schemeClr val="lt1"/>
                </a:solidFill>
              </a:defRPr>
            </a:lvl2pPr>
            <a:lvl3pPr lvl="2" algn="ctr">
              <a:spcBef>
                <a:spcPts val="0"/>
              </a:spcBef>
              <a:spcAft>
                <a:spcPts val="0"/>
              </a:spcAft>
              <a:buClr>
                <a:schemeClr val="lt1"/>
              </a:buClr>
              <a:buSzPts val="4600"/>
              <a:buNone/>
              <a:defRPr sz="4600">
                <a:solidFill>
                  <a:schemeClr val="lt1"/>
                </a:solidFill>
              </a:defRPr>
            </a:lvl3pPr>
            <a:lvl4pPr lvl="3" algn="ctr">
              <a:spcBef>
                <a:spcPts val="0"/>
              </a:spcBef>
              <a:spcAft>
                <a:spcPts val="0"/>
              </a:spcAft>
              <a:buClr>
                <a:schemeClr val="lt1"/>
              </a:buClr>
              <a:buSzPts val="4600"/>
              <a:buNone/>
              <a:defRPr sz="4600">
                <a:solidFill>
                  <a:schemeClr val="lt1"/>
                </a:solidFill>
              </a:defRPr>
            </a:lvl4pPr>
            <a:lvl5pPr lvl="4" algn="ctr">
              <a:spcBef>
                <a:spcPts val="0"/>
              </a:spcBef>
              <a:spcAft>
                <a:spcPts val="0"/>
              </a:spcAft>
              <a:buClr>
                <a:schemeClr val="lt1"/>
              </a:buClr>
              <a:buSzPts val="4600"/>
              <a:buNone/>
              <a:defRPr sz="4600">
                <a:solidFill>
                  <a:schemeClr val="lt1"/>
                </a:solidFill>
              </a:defRPr>
            </a:lvl5pPr>
            <a:lvl6pPr lvl="5" algn="ctr">
              <a:spcBef>
                <a:spcPts val="0"/>
              </a:spcBef>
              <a:spcAft>
                <a:spcPts val="0"/>
              </a:spcAft>
              <a:buClr>
                <a:schemeClr val="lt1"/>
              </a:buClr>
              <a:buSzPts val="4600"/>
              <a:buNone/>
              <a:defRPr sz="4600">
                <a:solidFill>
                  <a:schemeClr val="lt1"/>
                </a:solidFill>
              </a:defRPr>
            </a:lvl6pPr>
            <a:lvl7pPr lvl="6" algn="ctr">
              <a:spcBef>
                <a:spcPts val="0"/>
              </a:spcBef>
              <a:spcAft>
                <a:spcPts val="0"/>
              </a:spcAft>
              <a:buClr>
                <a:schemeClr val="lt1"/>
              </a:buClr>
              <a:buSzPts val="4600"/>
              <a:buNone/>
              <a:defRPr sz="4600">
                <a:solidFill>
                  <a:schemeClr val="lt1"/>
                </a:solidFill>
              </a:defRPr>
            </a:lvl7pPr>
            <a:lvl8pPr lvl="7" algn="ctr">
              <a:spcBef>
                <a:spcPts val="0"/>
              </a:spcBef>
              <a:spcAft>
                <a:spcPts val="0"/>
              </a:spcAft>
              <a:buClr>
                <a:schemeClr val="lt1"/>
              </a:buClr>
              <a:buSzPts val="4600"/>
              <a:buNone/>
              <a:defRPr sz="4600">
                <a:solidFill>
                  <a:schemeClr val="lt1"/>
                </a:solidFill>
              </a:defRPr>
            </a:lvl8pPr>
            <a:lvl9pPr lvl="8" algn="ctr">
              <a:spcBef>
                <a:spcPts val="0"/>
              </a:spcBef>
              <a:spcAft>
                <a:spcPts val="0"/>
              </a:spcAft>
              <a:buClr>
                <a:schemeClr val="lt1"/>
              </a:buClr>
              <a:buSzPts val="4600"/>
              <a:buNone/>
              <a:defRPr sz="4600">
                <a:solidFill>
                  <a:schemeClr val="lt1"/>
                </a:solidFill>
              </a:defRPr>
            </a:lvl9pPr>
          </a:lstStyle>
          <a:p/>
        </p:txBody>
      </p:sp>
      <p:sp>
        <p:nvSpPr>
          <p:cNvPr id="46" name="Shape 46"/>
          <p:cNvSpPr txBox="1"/>
          <p:nvPr>
            <p:ph idx="1" type="subTitle"/>
          </p:nvPr>
        </p:nvSpPr>
        <p:spPr>
          <a:xfrm>
            <a:off x="265500" y="29214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Clr>
                <a:schemeClr val="lt1"/>
              </a:buClr>
              <a:buSzPts val="1900"/>
              <a:buNone/>
              <a:defRPr sz="1900">
                <a:solidFill>
                  <a:schemeClr val="lt1"/>
                </a:solidFill>
              </a:defRPr>
            </a:lvl1pPr>
            <a:lvl2pPr lvl="1" algn="ctr">
              <a:lnSpc>
                <a:spcPct val="100000"/>
              </a:lnSpc>
              <a:spcBef>
                <a:spcPts val="0"/>
              </a:spcBef>
              <a:spcAft>
                <a:spcPts val="0"/>
              </a:spcAft>
              <a:buClr>
                <a:schemeClr val="lt1"/>
              </a:buClr>
              <a:buSzPts val="1900"/>
              <a:buNone/>
              <a:defRPr sz="1900">
                <a:solidFill>
                  <a:schemeClr val="lt1"/>
                </a:solidFill>
              </a:defRPr>
            </a:lvl2pPr>
            <a:lvl3pPr lvl="2" algn="ctr">
              <a:lnSpc>
                <a:spcPct val="100000"/>
              </a:lnSpc>
              <a:spcBef>
                <a:spcPts val="0"/>
              </a:spcBef>
              <a:spcAft>
                <a:spcPts val="0"/>
              </a:spcAft>
              <a:buClr>
                <a:schemeClr val="lt1"/>
              </a:buClr>
              <a:buSzPts val="1900"/>
              <a:buNone/>
              <a:defRPr sz="1900">
                <a:solidFill>
                  <a:schemeClr val="lt1"/>
                </a:solidFill>
              </a:defRPr>
            </a:lvl3pPr>
            <a:lvl4pPr lvl="3" algn="ctr">
              <a:lnSpc>
                <a:spcPct val="100000"/>
              </a:lnSpc>
              <a:spcBef>
                <a:spcPts val="0"/>
              </a:spcBef>
              <a:spcAft>
                <a:spcPts val="0"/>
              </a:spcAft>
              <a:buClr>
                <a:schemeClr val="lt1"/>
              </a:buClr>
              <a:buSzPts val="1900"/>
              <a:buNone/>
              <a:defRPr sz="1900">
                <a:solidFill>
                  <a:schemeClr val="lt1"/>
                </a:solidFill>
              </a:defRPr>
            </a:lvl4pPr>
            <a:lvl5pPr lvl="4" algn="ctr">
              <a:lnSpc>
                <a:spcPct val="100000"/>
              </a:lnSpc>
              <a:spcBef>
                <a:spcPts val="0"/>
              </a:spcBef>
              <a:spcAft>
                <a:spcPts val="0"/>
              </a:spcAft>
              <a:buClr>
                <a:schemeClr val="lt1"/>
              </a:buClr>
              <a:buSzPts val="1900"/>
              <a:buNone/>
              <a:defRPr sz="1900">
                <a:solidFill>
                  <a:schemeClr val="lt1"/>
                </a:solidFill>
              </a:defRPr>
            </a:lvl5pPr>
            <a:lvl6pPr lvl="5" algn="ctr">
              <a:lnSpc>
                <a:spcPct val="100000"/>
              </a:lnSpc>
              <a:spcBef>
                <a:spcPts val="0"/>
              </a:spcBef>
              <a:spcAft>
                <a:spcPts val="0"/>
              </a:spcAft>
              <a:buClr>
                <a:schemeClr val="lt1"/>
              </a:buClr>
              <a:buSzPts val="1900"/>
              <a:buNone/>
              <a:defRPr sz="1900">
                <a:solidFill>
                  <a:schemeClr val="lt1"/>
                </a:solidFill>
              </a:defRPr>
            </a:lvl6pPr>
            <a:lvl7pPr lvl="6" algn="ctr">
              <a:lnSpc>
                <a:spcPct val="100000"/>
              </a:lnSpc>
              <a:spcBef>
                <a:spcPts val="0"/>
              </a:spcBef>
              <a:spcAft>
                <a:spcPts val="0"/>
              </a:spcAft>
              <a:buClr>
                <a:schemeClr val="lt1"/>
              </a:buClr>
              <a:buSzPts val="1900"/>
              <a:buNone/>
              <a:defRPr sz="1900">
                <a:solidFill>
                  <a:schemeClr val="lt1"/>
                </a:solidFill>
              </a:defRPr>
            </a:lvl7pPr>
            <a:lvl8pPr lvl="7" algn="ctr">
              <a:lnSpc>
                <a:spcPct val="100000"/>
              </a:lnSpc>
              <a:spcBef>
                <a:spcPts val="0"/>
              </a:spcBef>
              <a:spcAft>
                <a:spcPts val="0"/>
              </a:spcAft>
              <a:buClr>
                <a:schemeClr val="lt1"/>
              </a:buClr>
              <a:buSzPts val="1900"/>
              <a:buNone/>
              <a:defRPr sz="1900">
                <a:solidFill>
                  <a:schemeClr val="lt1"/>
                </a:solidFill>
              </a:defRPr>
            </a:lvl8pPr>
            <a:lvl9pPr lvl="8" algn="ctr">
              <a:lnSpc>
                <a:spcPct val="100000"/>
              </a:lnSpc>
              <a:spcBef>
                <a:spcPts val="0"/>
              </a:spcBef>
              <a:spcAft>
                <a:spcPts val="0"/>
              </a:spcAft>
              <a:buClr>
                <a:schemeClr val="lt1"/>
              </a:buClr>
              <a:buSzPts val="1900"/>
              <a:buNone/>
              <a:defRPr sz="1900">
                <a:solidFill>
                  <a:schemeClr val="lt1"/>
                </a:solidFill>
              </a:defRPr>
            </a:lvl9pPr>
          </a:lstStyle>
          <a:p/>
        </p:txBody>
      </p:sp>
      <p:sp>
        <p:nvSpPr>
          <p:cNvPr id="47" name="Shape 47"/>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8" name="Shape 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9" name="Shape 49"/>
        <p:cNvGrpSpPr/>
        <p:nvPr/>
      </p:nvGrpSpPr>
      <p:grpSpPr>
        <a:xfrm>
          <a:off x="0" y="0"/>
          <a:ext cx="0" cy="0"/>
          <a:chOff x="0" y="0"/>
          <a:chExt cx="0" cy="0"/>
        </a:xfrm>
      </p:grpSpPr>
      <p:sp>
        <p:nvSpPr>
          <p:cNvPr id="50" name="Shape 5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Font typeface="Oswald"/>
              <a:buNone/>
              <a:defRPr sz="2100">
                <a:latin typeface="Oswald"/>
                <a:ea typeface="Oswald"/>
                <a:cs typeface="Oswald"/>
                <a:sym typeface="Oswald"/>
              </a:defRPr>
            </a:lvl1pPr>
          </a:lstStyle>
          <a:p/>
        </p:txBody>
      </p:sp>
      <p:sp>
        <p:nvSpPr>
          <p:cNvPr id="51" name="Shape 5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dern-writer">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72500"/>
            <a:ext cx="8520600" cy="733500"/>
          </a:xfrm>
          <a:prstGeom prst="rect">
            <a:avLst/>
          </a:prstGeom>
          <a:noFill/>
          <a:ln>
            <a:noFill/>
          </a:ln>
        </p:spPr>
        <p:txBody>
          <a:bodyPr anchorCtr="0" anchor="b" bIns="91425" lIns="91425" spcFirstLastPara="1" rIns="91425" wrap="square" tIns="91425"/>
          <a:lstStyle>
            <a:lvl1pPr lvl="0">
              <a:spcBef>
                <a:spcPts val="0"/>
              </a:spcBef>
              <a:spcAft>
                <a:spcPts val="0"/>
              </a:spcAft>
              <a:buClr>
                <a:schemeClr val="dk1"/>
              </a:buClr>
              <a:buSzPts val="3000"/>
              <a:buFont typeface="Oswald"/>
              <a:buNone/>
              <a:defRPr sz="3000">
                <a:solidFill>
                  <a:schemeClr val="dk1"/>
                </a:solidFill>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latin typeface="Oswald"/>
                <a:ea typeface="Oswald"/>
                <a:cs typeface="Oswald"/>
                <a:sym typeface="Oswald"/>
              </a:defRPr>
            </a:lvl9pPr>
          </a:lstStyle>
          <a:p/>
        </p:txBody>
      </p:sp>
      <p:sp>
        <p:nvSpPr>
          <p:cNvPr id="7" name="Shape 7"/>
          <p:cNvSpPr txBox="1"/>
          <p:nvPr>
            <p:ph idx="1" type="body"/>
          </p:nvPr>
        </p:nvSpPr>
        <p:spPr>
          <a:xfrm>
            <a:off x="311700" y="1468825"/>
            <a:ext cx="8520600" cy="30999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Font typeface="Merriweather"/>
              <a:buChar char="●"/>
              <a:defRPr sz="1800">
                <a:solidFill>
                  <a:schemeClr val="dk2"/>
                </a:solidFill>
                <a:latin typeface="Merriweather"/>
                <a:ea typeface="Merriweather"/>
                <a:cs typeface="Merriweather"/>
                <a:sym typeface="Merriweather"/>
              </a:defRPr>
            </a:lvl1pPr>
            <a:lvl2pPr indent="-317500" lvl="1" marL="9144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2pPr>
            <a:lvl3pPr indent="-317500" lvl="2" marL="13716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3pPr>
            <a:lvl4pPr indent="-317500" lvl="3" marL="18288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4pPr>
            <a:lvl5pPr indent="-317500" lvl="4" marL="22860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5pPr>
            <a:lvl6pPr indent="-317500" lvl="5" marL="27432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6pPr>
            <a:lvl7pPr indent="-317500" lvl="6" marL="32004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7pPr>
            <a:lvl8pPr indent="-317500" lvl="7" marL="3657600">
              <a:lnSpc>
                <a:spcPct val="115000"/>
              </a:lnSpc>
              <a:spcBef>
                <a:spcPts val="1600"/>
              </a:spcBef>
              <a:spcAft>
                <a:spcPts val="0"/>
              </a:spcAft>
              <a:buClr>
                <a:schemeClr val="dk2"/>
              </a:buClr>
              <a:buSzPts val="1400"/>
              <a:buFont typeface="Merriweather"/>
              <a:buChar char="○"/>
              <a:defRPr>
                <a:solidFill>
                  <a:schemeClr val="dk2"/>
                </a:solidFill>
                <a:latin typeface="Merriweather"/>
                <a:ea typeface="Merriweather"/>
                <a:cs typeface="Merriweather"/>
                <a:sym typeface="Merriweather"/>
              </a:defRPr>
            </a:lvl8pPr>
            <a:lvl9pPr indent="-317500" lvl="8" marL="4114800">
              <a:lnSpc>
                <a:spcPct val="115000"/>
              </a:lnSpc>
              <a:spcBef>
                <a:spcPts val="1600"/>
              </a:spcBef>
              <a:spcAft>
                <a:spcPts val="1600"/>
              </a:spcAft>
              <a:buClr>
                <a:schemeClr val="dk2"/>
              </a:buClr>
              <a:buSzPts val="1400"/>
              <a:buFont typeface="Merriweather"/>
              <a:buChar char="■"/>
              <a:defRPr>
                <a:solidFill>
                  <a:schemeClr val="dk2"/>
                </a:solidFill>
                <a:latin typeface="Merriweather"/>
                <a:ea typeface="Merriweather"/>
                <a:cs typeface="Merriweather"/>
                <a:sym typeface="Merriweather"/>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Source Code Pro"/>
                <a:ea typeface="Source Code Pro"/>
                <a:cs typeface="Source Code Pro"/>
                <a:sym typeface="Source Code Pro"/>
              </a:defRPr>
            </a:lvl1pPr>
            <a:lvl2pPr lvl="1" algn="r">
              <a:buNone/>
              <a:defRPr sz="1000">
                <a:solidFill>
                  <a:schemeClr val="dk2"/>
                </a:solidFill>
                <a:latin typeface="Source Code Pro"/>
                <a:ea typeface="Source Code Pro"/>
                <a:cs typeface="Source Code Pro"/>
                <a:sym typeface="Source Code Pro"/>
              </a:defRPr>
            </a:lvl2pPr>
            <a:lvl3pPr lvl="2" algn="r">
              <a:buNone/>
              <a:defRPr sz="1000">
                <a:solidFill>
                  <a:schemeClr val="dk2"/>
                </a:solidFill>
                <a:latin typeface="Source Code Pro"/>
                <a:ea typeface="Source Code Pro"/>
                <a:cs typeface="Source Code Pro"/>
                <a:sym typeface="Source Code Pro"/>
              </a:defRPr>
            </a:lvl3pPr>
            <a:lvl4pPr lvl="3" algn="r">
              <a:buNone/>
              <a:defRPr sz="1000">
                <a:solidFill>
                  <a:schemeClr val="dk2"/>
                </a:solidFill>
                <a:latin typeface="Source Code Pro"/>
                <a:ea typeface="Source Code Pro"/>
                <a:cs typeface="Source Code Pro"/>
                <a:sym typeface="Source Code Pro"/>
              </a:defRPr>
            </a:lvl4pPr>
            <a:lvl5pPr lvl="4" algn="r">
              <a:buNone/>
              <a:defRPr sz="1000">
                <a:solidFill>
                  <a:schemeClr val="dk2"/>
                </a:solidFill>
                <a:latin typeface="Source Code Pro"/>
                <a:ea typeface="Source Code Pro"/>
                <a:cs typeface="Source Code Pro"/>
                <a:sym typeface="Source Code Pro"/>
              </a:defRPr>
            </a:lvl5pPr>
            <a:lvl6pPr lvl="5" algn="r">
              <a:buNone/>
              <a:defRPr sz="1000">
                <a:solidFill>
                  <a:schemeClr val="dk2"/>
                </a:solidFill>
                <a:latin typeface="Source Code Pro"/>
                <a:ea typeface="Source Code Pro"/>
                <a:cs typeface="Source Code Pro"/>
                <a:sym typeface="Source Code Pro"/>
              </a:defRPr>
            </a:lvl6pPr>
            <a:lvl7pPr lvl="6" algn="r">
              <a:buNone/>
              <a:defRPr sz="1000">
                <a:solidFill>
                  <a:schemeClr val="dk2"/>
                </a:solidFill>
                <a:latin typeface="Source Code Pro"/>
                <a:ea typeface="Source Code Pro"/>
                <a:cs typeface="Source Code Pro"/>
                <a:sym typeface="Source Code Pro"/>
              </a:defRPr>
            </a:lvl7pPr>
            <a:lvl8pPr lvl="7" algn="r">
              <a:buNone/>
              <a:defRPr sz="1000">
                <a:solidFill>
                  <a:schemeClr val="dk2"/>
                </a:solidFill>
                <a:latin typeface="Source Code Pro"/>
                <a:ea typeface="Source Code Pro"/>
                <a:cs typeface="Source Code Pro"/>
                <a:sym typeface="Source Code Pro"/>
              </a:defRPr>
            </a:lvl8pPr>
            <a:lvl9pPr lvl="8" algn="r">
              <a:buNone/>
              <a:defRPr sz="1000">
                <a:solidFill>
                  <a:schemeClr val="dk2"/>
                </a:solidFill>
                <a:latin typeface="Source Code Pro"/>
                <a:ea typeface="Source Code Pro"/>
                <a:cs typeface="Source Code Pro"/>
                <a:sym typeface="Source Code Pro"/>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med">
    <p:fade/>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2.png"/><Relationship Id="rId4" Type="http://schemas.openxmlformats.org/officeDocument/2006/relationships/hyperlink" Target="http://techdistrict.kirkk.com/2010/04/22/granularity-architectures-nemesis/"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23.png"/><Relationship Id="rId4" Type="http://schemas.openxmlformats.org/officeDocument/2006/relationships/hyperlink" Target="https://www.d.umn.edu/~gshute/arch/images/write-back.png" TargetMode="External"/><Relationship Id="rId5" Type="http://schemas.openxmlformats.org/officeDocument/2006/relationships/image" Target="../media/image20.png"/><Relationship Id="rId6" Type="http://schemas.openxmlformats.org/officeDocument/2006/relationships/hyperlink" Target="https://upload.wikimedia.org/wikipedia/commons/thumb/8/82/Ei-lock.svg/2000px-Ei-lock.svg.png"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image" Target="../media/image3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2.xml"/><Relationship Id="rId3" Type="http://schemas.openxmlformats.org/officeDocument/2006/relationships/image" Target="../media/image3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33.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6.xml"/><Relationship Id="rId3" Type="http://schemas.openxmlformats.org/officeDocument/2006/relationships/image" Target="../media/image26.png"/><Relationship Id="rId4" Type="http://schemas.openxmlformats.org/officeDocument/2006/relationships/image" Target="../media/image32.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8.xml"/><Relationship Id="rId3" Type="http://schemas.openxmlformats.org/officeDocument/2006/relationships/image" Target="../media/image28.png"/><Relationship Id="rId4" Type="http://schemas.openxmlformats.org/officeDocument/2006/relationships/image" Target="../media/image29.png"/><Relationship Id="rId5" Type="http://schemas.openxmlformats.org/officeDocument/2006/relationships/image" Target="../media/image27.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34.png"/><Relationship Id="rId4" Type="http://schemas.openxmlformats.org/officeDocument/2006/relationships/image" Target="../media/image36.png"/><Relationship Id="rId5" Type="http://schemas.openxmlformats.org/officeDocument/2006/relationships/image" Target="../media/image30.png"/><Relationship Id="rId6"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0.jpg"/><Relationship Id="rId4" Type="http://schemas.openxmlformats.org/officeDocument/2006/relationships/image" Target="../media/image19.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 Id="rId3" Type="http://schemas.openxmlformats.org/officeDocument/2006/relationships/image" Target="../media/image25.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2.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 name="Shape 62"/>
        <p:cNvGrpSpPr/>
        <p:nvPr/>
      </p:nvGrpSpPr>
      <p:grpSpPr>
        <a:xfrm>
          <a:off x="0" y="0"/>
          <a:ext cx="0" cy="0"/>
          <a:chOff x="0" y="0"/>
          <a:chExt cx="0" cy="0"/>
        </a:xfrm>
      </p:grpSpPr>
      <p:sp>
        <p:nvSpPr>
          <p:cNvPr id="63" name="Shape 63"/>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RDMA and NVM</a:t>
            </a:r>
            <a:endParaRPr/>
          </a:p>
        </p:txBody>
      </p:sp>
      <p:sp>
        <p:nvSpPr>
          <p:cNvPr id="64" name="Shape 64"/>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b="1" lang="en"/>
              <a:t>Distributed </a:t>
            </a:r>
            <a:r>
              <a:rPr b="1" lang="en" sz="1800"/>
              <a:t>(File / Persistent Memory)</a:t>
            </a:r>
            <a:r>
              <a:rPr b="1" lang="en"/>
              <a:t> Systems</a:t>
            </a:r>
            <a:endParaRPr b="1"/>
          </a:p>
        </p:txBody>
      </p:sp>
      <p:sp>
        <p:nvSpPr>
          <p:cNvPr id="65" name="Shape 6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66" name="Shape 66"/>
          <p:cNvSpPr txBox="1"/>
          <p:nvPr/>
        </p:nvSpPr>
        <p:spPr>
          <a:xfrm>
            <a:off x="276425" y="197675"/>
            <a:ext cx="3485400" cy="12744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800">
                <a:solidFill>
                  <a:srgbClr val="EFEFEF"/>
                </a:solidFill>
              </a:rPr>
              <a:t>Jacob Trueb</a:t>
            </a:r>
            <a:endParaRPr sz="1800">
              <a:solidFill>
                <a:srgbClr val="EFEFEF"/>
              </a:solidFill>
            </a:endParaRPr>
          </a:p>
          <a:p>
            <a:pPr indent="0" lvl="0" marL="0">
              <a:spcBef>
                <a:spcPts val="0"/>
              </a:spcBef>
              <a:spcAft>
                <a:spcPts val="0"/>
              </a:spcAft>
              <a:buNone/>
            </a:pPr>
            <a:r>
              <a:rPr lang="en" sz="1800">
                <a:solidFill>
                  <a:srgbClr val="EFEFEF"/>
                </a:solidFill>
              </a:rPr>
              <a:t>Justin Loew</a:t>
            </a:r>
            <a:endParaRPr sz="1800">
              <a:solidFill>
                <a:srgbClr val="EFEFEF"/>
              </a:solidFill>
            </a:endParaRPr>
          </a:p>
          <a:p>
            <a:pPr indent="0" lvl="0" marL="0">
              <a:spcBef>
                <a:spcPts val="0"/>
              </a:spcBef>
              <a:spcAft>
                <a:spcPts val="0"/>
              </a:spcAft>
              <a:buNone/>
            </a:pPr>
            <a:r>
              <a:rPr lang="en" sz="1800">
                <a:solidFill>
                  <a:srgbClr val="EFEFEF"/>
                </a:solidFill>
              </a:rPr>
              <a:t>Rahul Mahadev</a:t>
            </a:r>
            <a:endParaRPr sz="1800">
              <a:solidFill>
                <a:srgbClr val="EFEFE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Data Layout in Octopus Node</a:t>
            </a:r>
            <a:endParaRPr>
              <a:solidFill>
                <a:schemeClr val="dk1"/>
              </a:solidFill>
            </a:endParaRPr>
          </a:p>
        </p:txBody>
      </p:sp>
      <p:sp>
        <p:nvSpPr>
          <p:cNvPr id="141" name="Shape 1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42" name="Shape 142"/>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pic>
        <p:nvPicPr>
          <p:cNvPr id="143" name="Shape 143"/>
          <p:cNvPicPr preferRelativeResize="0"/>
          <p:nvPr/>
        </p:nvPicPr>
        <p:blipFill>
          <a:blip r:embed="rId3">
            <a:alphaModFix/>
          </a:blip>
          <a:stretch>
            <a:fillRect/>
          </a:stretch>
        </p:blipFill>
        <p:spPr>
          <a:xfrm>
            <a:off x="0" y="1576865"/>
            <a:ext cx="9144002" cy="278817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7" name="Shape 147"/>
        <p:cNvGrpSpPr/>
        <p:nvPr/>
      </p:nvGrpSpPr>
      <p:grpSpPr>
        <a:xfrm>
          <a:off x="0" y="0"/>
          <a:ext cx="0" cy="0"/>
          <a:chOff x="0" y="0"/>
          <a:chExt cx="0" cy="0"/>
        </a:xfrm>
      </p:grpSpPr>
      <p:sp>
        <p:nvSpPr>
          <p:cNvPr id="148" name="Shape 14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a:t>
            </a:r>
            <a:r>
              <a:rPr lang="en">
                <a:solidFill>
                  <a:srgbClr val="000000"/>
                </a:solidFill>
              </a:rPr>
              <a:t>Shared Persistent Memory Pool</a:t>
            </a:r>
            <a:endParaRPr>
              <a:solidFill>
                <a:schemeClr val="dk1"/>
              </a:solidFill>
            </a:endParaRPr>
          </a:p>
        </p:txBody>
      </p:sp>
      <p:sp>
        <p:nvSpPr>
          <p:cNvPr id="149" name="Shape 14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Octopus reduces the number of times files are copied to 4 copies.</a:t>
            </a:r>
            <a:endParaRPr/>
          </a:p>
        </p:txBody>
      </p:sp>
      <p:pic>
        <p:nvPicPr>
          <p:cNvPr id="150" name="Shape 150"/>
          <p:cNvPicPr preferRelativeResize="0"/>
          <p:nvPr/>
        </p:nvPicPr>
        <p:blipFill>
          <a:blip r:embed="rId3">
            <a:alphaModFix/>
          </a:blip>
          <a:stretch>
            <a:fillRect/>
          </a:stretch>
        </p:blipFill>
        <p:spPr>
          <a:xfrm>
            <a:off x="234063" y="2242500"/>
            <a:ext cx="5895975" cy="2590800"/>
          </a:xfrm>
          <a:prstGeom prst="rect">
            <a:avLst/>
          </a:prstGeom>
          <a:noFill/>
          <a:ln>
            <a:noFill/>
          </a:ln>
        </p:spPr>
      </p:pic>
      <p:graphicFrame>
        <p:nvGraphicFramePr>
          <p:cNvPr id="151" name="Shape 151"/>
          <p:cNvGraphicFramePr/>
          <p:nvPr/>
        </p:nvGraphicFramePr>
        <p:xfrm>
          <a:off x="6368275" y="2829900"/>
          <a:ext cx="3000000" cy="3000000"/>
        </p:xfrm>
        <a:graphic>
          <a:graphicData uri="http://schemas.openxmlformats.org/drawingml/2006/table">
            <a:tbl>
              <a:tblPr>
                <a:noFill/>
                <a:tableStyleId>{F6C96265-4C11-4EBD-A2F1-5DB7B63E75DD}</a:tableStyleId>
              </a:tblPr>
              <a:tblGrid>
                <a:gridCol w="1830800"/>
                <a:gridCol w="786750"/>
              </a:tblGrid>
              <a:tr h="427075">
                <a:tc>
                  <a:txBody>
                    <a:bodyPr>
                      <a:noAutofit/>
                    </a:bodyPr>
                    <a:lstStyle/>
                    <a:p>
                      <a:pPr indent="0" lvl="0" marL="0">
                        <a:spcBef>
                          <a:spcPts val="0"/>
                        </a:spcBef>
                        <a:spcAft>
                          <a:spcPts val="0"/>
                        </a:spcAft>
                        <a:buNone/>
                      </a:pPr>
                      <a:r>
                        <a:rPr b="1" lang="en">
                          <a:solidFill>
                            <a:schemeClr val="accent1"/>
                          </a:solidFill>
                        </a:rPr>
                        <a:t>File System</a:t>
                      </a:r>
                      <a:endParaRPr b="1">
                        <a:solidFill>
                          <a:schemeClr val="accent1"/>
                        </a:solidFill>
                      </a:endParaRPr>
                    </a:p>
                  </a:txBody>
                  <a:tcPr marT="91425" marB="91425" marR="91425" marL="91425"/>
                </a:tc>
                <a:tc>
                  <a:txBody>
                    <a:bodyPr>
                      <a:noAutofit/>
                    </a:bodyPr>
                    <a:lstStyle/>
                    <a:p>
                      <a:pPr indent="0" lvl="0" marL="0">
                        <a:spcBef>
                          <a:spcPts val="0"/>
                        </a:spcBef>
                        <a:spcAft>
                          <a:spcPts val="0"/>
                        </a:spcAft>
                        <a:buNone/>
                      </a:pPr>
                      <a:r>
                        <a:rPr b="1" lang="en">
                          <a:solidFill>
                            <a:schemeClr val="accent1"/>
                          </a:solidFill>
                        </a:rPr>
                        <a:t>copies</a:t>
                      </a:r>
                      <a:endParaRPr b="1">
                        <a:solidFill>
                          <a:schemeClr val="accent1"/>
                        </a:solidFill>
                      </a:endParaRPr>
                    </a:p>
                  </a:txBody>
                  <a:tcPr marT="91425" marB="91425" marR="91425" marL="91425"/>
                </a:tc>
              </a:tr>
              <a:tr h="381000">
                <a:tc>
                  <a:txBody>
                    <a:bodyPr>
                      <a:noAutofit/>
                    </a:bodyPr>
                    <a:lstStyle/>
                    <a:p>
                      <a:pPr indent="0" lvl="0" marL="0">
                        <a:spcBef>
                          <a:spcPts val="0"/>
                        </a:spcBef>
                        <a:spcAft>
                          <a:spcPts val="0"/>
                        </a:spcAft>
                        <a:buNone/>
                      </a:pPr>
                      <a:r>
                        <a:rPr lang="en"/>
                        <a:t>GlusterFS</a:t>
                      </a:r>
                      <a:endParaRPr/>
                    </a:p>
                  </a:txBody>
                  <a:tcPr marT="91425" marB="91425" marR="91425" marL="91425"/>
                </a:tc>
                <a:tc>
                  <a:txBody>
                    <a:bodyPr>
                      <a:noAutofit/>
                    </a:bodyPr>
                    <a:lstStyle/>
                    <a:p>
                      <a:pPr indent="0" lvl="0" marL="0">
                        <a:spcBef>
                          <a:spcPts val="0"/>
                        </a:spcBef>
                        <a:spcAft>
                          <a:spcPts val="0"/>
                        </a:spcAft>
                        <a:buNone/>
                      </a:pPr>
                      <a:r>
                        <a:rPr lang="en"/>
                        <a:t>7</a:t>
                      </a:r>
                      <a:endParaRPr/>
                    </a:p>
                  </a:txBody>
                  <a:tcPr marT="91425" marB="91425" marR="91425" marL="91425"/>
                </a:tc>
              </a:tr>
              <a:tr h="381000">
                <a:tc>
                  <a:txBody>
                    <a:bodyPr>
                      <a:noAutofit/>
                    </a:bodyPr>
                    <a:lstStyle/>
                    <a:p>
                      <a:pPr indent="0" lvl="0" marL="0">
                        <a:spcBef>
                          <a:spcPts val="0"/>
                        </a:spcBef>
                        <a:spcAft>
                          <a:spcPts val="0"/>
                        </a:spcAft>
                        <a:buNone/>
                      </a:pPr>
                      <a:r>
                        <a:rPr lang="en"/>
                        <a:t>Crail</a:t>
                      </a:r>
                      <a:endParaRPr/>
                    </a:p>
                  </a:txBody>
                  <a:tcPr marT="91425" marB="91425" marR="91425" marL="91425"/>
                </a:tc>
                <a:tc>
                  <a:txBody>
                    <a:bodyPr>
                      <a:noAutofit/>
                    </a:bodyPr>
                    <a:lstStyle/>
                    <a:p>
                      <a:pPr indent="0" lvl="0" marL="0">
                        <a:spcBef>
                          <a:spcPts val="0"/>
                        </a:spcBef>
                        <a:spcAft>
                          <a:spcPts val="0"/>
                        </a:spcAft>
                        <a:buNone/>
                      </a:pPr>
                      <a:r>
                        <a:rPr lang="en"/>
                        <a:t>5</a:t>
                      </a:r>
                      <a:endParaRPr/>
                    </a:p>
                  </a:txBody>
                  <a:tcPr marT="91425" marB="91425" marR="91425" marL="91425"/>
                </a:tc>
              </a:tr>
              <a:tr h="396200">
                <a:tc>
                  <a:txBody>
                    <a:bodyPr>
                      <a:noAutofit/>
                    </a:bodyPr>
                    <a:lstStyle/>
                    <a:p>
                      <a:pPr indent="0" lvl="0" marL="0">
                        <a:spcBef>
                          <a:spcPts val="0"/>
                        </a:spcBef>
                        <a:spcAft>
                          <a:spcPts val="0"/>
                        </a:spcAft>
                        <a:buNone/>
                      </a:pPr>
                      <a:r>
                        <a:rPr lang="en"/>
                        <a:t>Octopus</a:t>
                      </a:r>
                      <a:endParaRPr/>
                    </a:p>
                  </a:txBody>
                  <a:tcPr marT="91425" marB="91425" marR="91425" marL="91425"/>
                </a:tc>
                <a:tc>
                  <a:txBody>
                    <a:bodyPr>
                      <a:noAutofit/>
                    </a:bodyPr>
                    <a:lstStyle/>
                    <a:p>
                      <a:pPr indent="0" lvl="0" marL="0">
                        <a:spcBef>
                          <a:spcPts val="0"/>
                        </a:spcBef>
                        <a:spcAft>
                          <a:spcPts val="0"/>
                        </a:spcAft>
                        <a:buNone/>
                      </a:pPr>
                      <a:r>
                        <a:rPr lang="en"/>
                        <a:t>4</a:t>
                      </a:r>
                      <a:endParaRPr/>
                    </a:p>
                  </a:txBody>
                  <a:tcPr marT="91425" marB="91425" marR="91425" marL="91425"/>
                </a:tc>
              </a:tr>
            </a:tbl>
          </a:graphicData>
        </a:graphic>
      </p:graphicFrame>
      <p:sp>
        <p:nvSpPr>
          <p:cNvPr id="152" name="Shape 15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53" name="Shape 153"/>
          <p:cNvSpPr txBox="1"/>
          <p:nvPr/>
        </p:nvSpPr>
        <p:spPr>
          <a:xfrm>
            <a:off x="2318000" y="47500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Source:Octopus  paper</a:t>
            </a:r>
            <a:endParaRPr sz="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Shared Persistent Memory Pool</a:t>
            </a:r>
            <a:endParaRPr>
              <a:solidFill>
                <a:schemeClr val="dk1"/>
              </a:solidFill>
            </a:endParaRPr>
          </a:p>
        </p:txBody>
      </p:sp>
      <p:sp>
        <p:nvSpPr>
          <p:cNvPr id="159" name="Shape 15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rPr lang="en"/>
              <a:t>Performance comparison with Octopus and Octopus with an extra copy.</a:t>
            </a:r>
            <a:endParaRPr/>
          </a:p>
        </p:txBody>
      </p:sp>
      <p:sp>
        <p:nvSpPr>
          <p:cNvPr id="160" name="Shape 16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61" name="Shape 161"/>
          <p:cNvPicPr preferRelativeResize="0"/>
          <p:nvPr/>
        </p:nvPicPr>
        <p:blipFill>
          <a:blip r:embed="rId3">
            <a:alphaModFix/>
          </a:blip>
          <a:stretch>
            <a:fillRect/>
          </a:stretch>
        </p:blipFill>
        <p:spPr>
          <a:xfrm>
            <a:off x="246474" y="2331850"/>
            <a:ext cx="7963850" cy="2881725"/>
          </a:xfrm>
          <a:prstGeom prst="rect">
            <a:avLst/>
          </a:prstGeom>
          <a:noFill/>
          <a:ln>
            <a:noFill/>
          </a:ln>
        </p:spPr>
      </p:pic>
      <p:sp>
        <p:nvSpPr>
          <p:cNvPr id="162" name="Shape 162"/>
          <p:cNvSpPr txBox="1"/>
          <p:nvPr/>
        </p:nvSpPr>
        <p:spPr>
          <a:xfrm>
            <a:off x="3405225" y="4931550"/>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
        <p:nvSpPr>
          <p:cNvPr id="163" name="Shape 163"/>
          <p:cNvSpPr/>
          <p:nvPr/>
        </p:nvSpPr>
        <p:spPr>
          <a:xfrm>
            <a:off x="2826100" y="2486975"/>
            <a:ext cx="1314000" cy="784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64" name="Shape 164"/>
          <p:cNvSpPr/>
          <p:nvPr/>
        </p:nvSpPr>
        <p:spPr>
          <a:xfrm>
            <a:off x="6392250" y="2486975"/>
            <a:ext cx="1314000" cy="784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Shape 16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Client Active Data I/O</a:t>
            </a:r>
            <a:endParaRPr>
              <a:solidFill>
                <a:schemeClr val="dk1"/>
              </a:solidFill>
            </a:endParaRPr>
          </a:p>
        </p:txBody>
      </p:sp>
      <p:sp>
        <p:nvSpPr>
          <p:cNvPr id="170" name="Shape 170"/>
          <p:cNvSpPr txBox="1"/>
          <p:nvPr>
            <p:ph idx="1" type="body"/>
          </p:nvPr>
        </p:nvSpPr>
        <p:spPr>
          <a:xfrm>
            <a:off x="311700" y="1468825"/>
            <a:ext cx="37182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Server Active Data I/O:</a:t>
            </a:r>
            <a:endParaRPr/>
          </a:p>
          <a:p>
            <a:pPr indent="-317500" lvl="0" marL="457200" rtl="0">
              <a:spcBef>
                <a:spcPts val="1600"/>
              </a:spcBef>
              <a:spcAft>
                <a:spcPts val="0"/>
              </a:spcAft>
              <a:buSzPts val="1400"/>
              <a:buChar char="●"/>
            </a:pPr>
            <a:r>
              <a:rPr lang="en"/>
              <a:t>Server responsible for delivering the data to client</a:t>
            </a:r>
            <a:endParaRPr/>
          </a:p>
          <a:p>
            <a:pPr indent="-317500" lvl="0" marL="457200" rtl="0">
              <a:spcBef>
                <a:spcPts val="0"/>
              </a:spcBef>
              <a:spcAft>
                <a:spcPts val="0"/>
              </a:spcAft>
              <a:buSzPts val="1400"/>
              <a:buChar char="●"/>
            </a:pPr>
            <a:r>
              <a:rPr lang="en"/>
              <a:t>CPU bottleneck for servers on fast networks</a:t>
            </a:r>
            <a:endParaRPr/>
          </a:p>
          <a:p>
            <a:pPr indent="0" lvl="0" marL="0" rtl="0">
              <a:spcBef>
                <a:spcPts val="1600"/>
              </a:spcBef>
              <a:spcAft>
                <a:spcPts val="0"/>
              </a:spcAft>
              <a:buNone/>
            </a:pPr>
            <a:r>
              <a:rPr lang="en"/>
              <a:t>Client Active Data I/O:</a:t>
            </a:r>
            <a:endParaRPr/>
          </a:p>
          <a:p>
            <a:pPr indent="-317500" lvl="0" marL="457200" rtl="0">
              <a:spcBef>
                <a:spcPts val="1600"/>
              </a:spcBef>
              <a:spcAft>
                <a:spcPts val="0"/>
              </a:spcAft>
              <a:buSzPts val="1400"/>
              <a:buChar char="●"/>
            </a:pPr>
            <a:r>
              <a:rPr lang="en"/>
              <a:t>Server returns address of data.</a:t>
            </a:r>
            <a:endParaRPr/>
          </a:p>
          <a:p>
            <a:pPr indent="-317500" lvl="0" marL="457200" rtl="0">
              <a:spcBef>
                <a:spcPts val="0"/>
              </a:spcBef>
              <a:spcAft>
                <a:spcPts val="0"/>
              </a:spcAft>
              <a:buSzPts val="1400"/>
              <a:buChar char="●"/>
            </a:pPr>
            <a:r>
              <a:rPr lang="en"/>
              <a:t>Client directly reads data</a:t>
            </a:r>
            <a:endParaRPr/>
          </a:p>
        </p:txBody>
      </p:sp>
      <p:sp>
        <p:nvSpPr>
          <p:cNvPr id="171" name="Shape 171"/>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id="172" name="Shape 172"/>
          <p:cNvPicPr preferRelativeResize="0"/>
          <p:nvPr/>
        </p:nvPicPr>
        <p:blipFill>
          <a:blip r:embed="rId3">
            <a:alphaModFix/>
          </a:blip>
          <a:stretch>
            <a:fillRect/>
          </a:stretch>
        </p:blipFill>
        <p:spPr>
          <a:xfrm>
            <a:off x="4029846" y="1381500"/>
            <a:ext cx="5001629" cy="3099900"/>
          </a:xfrm>
          <a:prstGeom prst="rect">
            <a:avLst/>
          </a:prstGeom>
          <a:noFill/>
          <a:ln>
            <a:noFill/>
          </a:ln>
        </p:spPr>
      </p:pic>
      <p:sp>
        <p:nvSpPr>
          <p:cNvPr id="173" name="Shape 1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74" name="Shape 174"/>
          <p:cNvSpPr txBox="1"/>
          <p:nvPr/>
        </p:nvSpPr>
        <p:spPr>
          <a:xfrm>
            <a:off x="4500575" y="466322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
        <p:nvSpPr>
          <p:cNvPr id="175" name="Shape 175"/>
          <p:cNvSpPr/>
          <p:nvPr/>
        </p:nvSpPr>
        <p:spPr>
          <a:xfrm>
            <a:off x="5955975" y="2889725"/>
            <a:ext cx="628800" cy="393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176" name="Shape 176"/>
          <p:cNvSpPr/>
          <p:nvPr/>
        </p:nvSpPr>
        <p:spPr>
          <a:xfrm>
            <a:off x="8263275" y="2687813"/>
            <a:ext cx="628800" cy="3936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Shape 18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Client Active Data I/O</a:t>
            </a:r>
            <a:endParaRPr>
              <a:solidFill>
                <a:schemeClr val="dk1"/>
              </a:solidFill>
            </a:endParaRPr>
          </a:p>
        </p:txBody>
      </p:sp>
      <p:sp>
        <p:nvSpPr>
          <p:cNvPr id="182" name="Shape 1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183" name="Shape 183"/>
          <p:cNvPicPr preferRelativeResize="0"/>
          <p:nvPr/>
        </p:nvPicPr>
        <p:blipFill>
          <a:blip r:embed="rId3">
            <a:alphaModFix/>
          </a:blip>
          <a:stretch>
            <a:fillRect/>
          </a:stretch>
        </p:blipFill>
        <p:spPr>
          <a:xfrm>
            <a:off x="581300" y="1570975"/>
            <a:ext cx="7029450" cy="2895600"/>
          </a:xfrm>
          <a:prstGeom prst="rect">
            <a:avLst/>
          </a:prstGeom>
          <a:noFill/>
          <a:ln>
            <a:noFill/>
          </a:ln>
        </p:spPr>
      </p:pic>
      <p:sp>
        <p:nvSpPr>
          <p:cNvPr id="184" name="Shape 184"/>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Shape 18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Self Identified metadata RPC</a:t>
            </a:r>
            <a:endParaRPr>
              <a:solidFill>
                <a:schemeClr val="dk1"/>
              </a:solidFill>
            </a:endParaRPr>
          </a:p>
        </p:txBody>
      </p:sp>
      <p:sp>
        <p:nvSpPr>
          <p:cNvPr id="190" name="Shape 190"/>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Attaches sender’s identifier with the RDMA write using RDMA write_with_imm</a:t>
            </a:r>
            <a:endParaRPr sz="1600"/>
          </a:p>
          <a:p>
            <a:pPr indent="-330200" lvl="0" marL="457200" rtl="0">
              <a:spcBef>
                <a:spcPts val="0"/>
              </a:spcBef>
              <a:spcAft>
                <a:spcPts val="0"/>
              </a:spcAft>
              <a:buSzPts val="1600"/>
              <a:buChar char="●"/>
            </a:pPr>
            <a:r>
              <a:rPr lang="en" sz="1600"/>
              <a:t>notifies the remote side immediately unlike RDMA write.</a:t>
            </a:r>
            <a:endParaRPr sz="1600"/>
          </a:p>
          <a:p>
            <a:pPr indent="-330200" lvl="0" marL="457200" rtl="0">
              <a:spcBef>
                <a:spcPts val="0"/>
              </a:spcBef>
              <a:spcAft>
                <a:spcPts val="0"/>
              </a:spcAft>
              <a:buSzPts val="1600"/>
              <a:buChar char="●"/>
            </a:pPr>
            <a:r>
              <a:rPr lang="en" sz="1600"/>
              <a:t>attached identifier allows the remote side to locate the new message.</a:t>
            </a:r>
            <a:endParaRPr sz="1600"/>
          </a:p>
        </p:txBody>
      </p:sp>
      <p:sp>
        <p:nvSpPr>
          <p:cNvPr id="191" name="Shape 191"/>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pic>
        <p:nvPicPr>
          <p:cNvPr id="192" name="Shape 192"/>
          <p:cNvPicPr preferRelativeResize="0"/>
          <p:nvPr/>
        </p:nvPicPr>
        <p:blipFill>
          <a:blip r:embed="rId3">
            <a:alphaModFix/>
          </a:blip>
          <a:stretch>
            <a:fillRect/>
          </a:stretch>
        </p:blipFill>
        <p:spPr>
          <a:xfrm>
            <a:off x="4744199" y="1018931"/>
            <a:ext cx="4088100" cy="3747419"/>
          </a:xfrm>
          <a:prstGeom prst="rect">
            <a:avLst/>
          </a:prstGeom>
          <a:noFill/>
          <a:ln>
            <a:noFill/>
          </a:ln>
        </p:spPr>
      </p:pic>
      <p:sp>
        <p:nvSpPr>
          <p:cNvPr id="193" name="Shape 19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94" name="Shape 194"/>
          <p:cNvSpPr txBox="1"/>
          <p:nvPr/>
        </p:nvSpPr>
        <p:spPr>
          <a:xfrm>
            <a:off x="4744200" y="47500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Source:Octopus  slides</a:t>
            </a:r>
            <a:endParaRPr sz="9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Shape 19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Self Identified metadata RPC</a:t>
            </a:r>
            <a:endParaRPr>
              <a:solidFill>
                <a:schemeClr val="dk1"/>
              </a:solidFill>
            </a:endParaRPr>
          </a:p>
        </p:txBody>
      </p:sp>
      <p:sp>
        <p:nvSpPr>
          <p:cNvPr id="200" name="Shape 2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
        <p:nvSpPr>
          <p:cNvPr id="201" name="Shape 201"/>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
        <p:nvSpPr>
          <p:cNvPr id="202" name="Shape 202"/>
          <p:cNvSpPr/>
          <p:nvPr/>
        </p:nvSpPr>
        <p:spPr>
          <a:xfrm>
            <a:off x="3648025" y="2357847"/>
            <a:ext cx="190782" cy="183708"/>
          </a:xfrm>
          <a:prstGeom prst="irregularSeal1">
            <a:avLst/>
          </a:prstGeom>
          <a:noFill/>
          <a:ln cap="flat" cmpd="sng" w="9525">
            <a:solidFill>
              <a:srgbClr val="00FF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03" name="Shape 203"/>
          <p:cNvSpPr/>
          <p:nvPr/>
        </p:nvSpPr>
        <p:spPr>
          <a:xfrm>
            <a:off x="3648025" y="3161997"/>
            <a:ext cx="190782" cy="183708"/>
          </a:xfrm>
          <a:prstGeom prst="irregularSeal1">
            <a:avLst/>
          </a:prstGeom>
          <a:noFill/>
          <a:ln cap="flat" cmpd="sng" w="952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04" name="Shape 204"/>
          <p:cNvPicPr preferRelativeResize="0"/>
          <p:nvPr/>
        </p:nvPicPr>
        <p:blipFill>
          <a:blip r:embed="rId3">
            <a:alphaModFix/>
          </a:blip>
          <a:stretch>
            <a:fillRect/>
          </a:stretch>
        </p:blipFill>
        <p:spPr>
          <a:xfrm>
            <a:off x="409050" y="1105995"/>
            <a:ext cx="8520600" cy="37428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8" name="Shape 208"/>
        <p:cNvGrpSpPr/>
        <p:nvPr/>
      </p:nvGrpSpPr>
      <p:grpSpPr>
        <a:xfrm>
          <a:off x="0" y="0"/>
          <a:ext cx="0" cy="0"/>
          <a:chOff x="0" y="0"/>
          <a:chExt cx="0" cy="0"/>
        </a:xfrm>
      </p:grpSpPr>
      <p:sp>
        <p:nvSpPr>
          <p:cNvPr id="209" name="Shape 20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Collect and Dispatch</a:t>
            </a:r>
            <a:endParaRPr>
              <a:solidFill>
                <a:schemeClr val="dk1"/>
              </a:solidFill>
            </a:endParaRPr>
          </a:p>
        </p:txBody>
      </p:sp>
      <p:sp>
        <p:nvSpPr>
          <p:cNvPr id="210" name="Shape 210"/>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Distributed transactions used to synchronize metadata operations</a:t>
            </a:r>
            <a:endParaRPr sz="1600"/>
          </a:p>
          <a:p>
            <a:pPr indent="-330200" lvl="0" marL="457200" rtl="0">
              <a:spcBef>
                <a:spcPts val="0"/>
              </a:spcBef>
              <a:spcAft>
                <a:spcPts val="0"/>
              </a:spcAft>
              <a:buSzPts val="1600"/>
              <a:buChar char="●"/>
            </a:pPr>
            <a:r>
              <a:rPr lang="en" sz="1600"/>
              <a:t>Collect and Dispatch makes use of RDMA primitives</a:t>
            </a:r>
            <a:endParaRPr sz="1600"/>
          </a:p>
          <a:p>
            <a:pPr indent="-330200" lvl="0" marL="457200" rtl="0">
              <a:spcBef>
                <a:spcPts val="0"/>
              </a:spcBef>
              <a:spcAft>
                <a:spcPts val="0"/>
              </a:spcAft>
              <a:buSzPts val="1600"/>
              <a:buChar char="●"/>
            </a:pPr>
            <a:r>
              <a:rPr lang="en" sz="1600"/>
              <a:t>reduces the synchronization costs.</a:t>
            </a:r>
            <a:endParaRPr sz="1600"/>
          </a:p>
          <a:p>
            <a:pPr indent="-330200" lvl="0" marL="457200" rtl="0">
              <a:spcBef>
                <a:spcPts val="0"/>
              </a:spcBef>
              <a:spcAft>
                <a:spcPts val="0"/>
              </a:spcAft>
              <a:buSzPts val="1600"/>
              <a:buChar char="●"/>
            </a:pPr>
            <a:r>
              <a:rPr lang="en" sz="1600"/>
              <a:t>Involves 1 RPC, 1 RDMA write and 1 RDMA atomic operation. </a:t>
            </a:r>
            <a:endParaRPr sz="1600"/>
          </a:p>
        </p:txBody>
      </p:sp>
      <p:sp>
        <p:nvSpPr>
          <p:cNvPr id="211" name="Shape 211"/>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rtl="0">
              <a:spcBef>
                <a:spcPts val="0"/>
              </a:spcBef>
              <a:spcAft>
                <a:spcPts val="1600"/>
              </a:spcAft>
              <a:buNone/>
            </a:pPr>
            <a:r>
              <a:t/>
            </a:r>
            <a:endParaRPr/>
          </a:p>
        </p:txBody>
      </p:sp>
      <p:sp>
        <p:nvSpPr>
          <p:cNvPr id="212" name="Shape 2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13" name="Shape 213"/>
          <p:cNvSpPr txBox="1"/>
          <p:nvPr/>
        </p:nvSpPr>
        <p:spPr>
          <a:xfrm>
            <a:off x="4744200" y="4931550"/>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Source:Octopus  paper</a:t>
            </a:r>
            <a:endParaRPr sz="900"/>
          </a:p>
        </p:txBody>
      </p:sp>
      <p:pic>
        <p:nvPicPr>
          <p:cNvPr id="214" name="Shape 214"/>
          <p:cNvPicPr preferRelativeResize="0"/>
          <p:nvPr/>
        </p:nvPicPr>
        <p:blipFill>
          <a:blip r:embed="rId3">
            <a:alphaModFix/>
          </a:blip>
          <a:stretch>
            <a:fillRect/>
          </a:stretch>
        </p:blipFill>
        <p:spPr>
          <a:xfrm>
            <a:off x="4475700" y="627575"/>
            <a:ext cx="4668299" cy="451592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8" name="Shape 218"/>
        <p:cNvGrpSpPr/>
        <p:nvPr/>
      </p:nvGrpSpPr>
      <p:grpSpPr>
        <a:xfrm>
          <a:off x="0" y="0"/>
          <a:ext cx="0" cy="0"/>
          <a:chOff x="0" y="0"/>
          <a:chExt cx="0" cy="0"/>
        </a:xfrm>
      </p:grpSpPr>
      <p:sp>
        <p:nvSpPr>
          <p:cNvPr id="219" name="Shape 21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Collect and Dispatch</a:t>
            </a:r>
            <a:endParaRPr>
              <a:solidFill>
                <a:schemeClr val="dk1"/>
              </a:solidFill>
            </a:endParaRPr>
          </a:p>
        </p:txBody>
      </p:sp>
      <p:sp>
        <p:nvSpPr>
          <p:cNvPr id="220" name="Shape 2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221" name="Shape 221"/>
          <p:cNvPicPr preferRelativeResize="0"/>
          <p:nvPr/>
        </p:nvPicPr>
        <p:blipFill>
          <a:blip r:embed="rId3">
            <a:alphaModFix/>
          </a:blip>
          <a:stretch>
            <a:fillRect/>
          </a:stretch>
        </p:blipFill>
        <p:spPr>
          <a:xfrm>
            <a:off x="856550" y="1680500"/>
            <a:ext cx="6724650" cy="2676525"/>
          </a:xfrm>
          <a:prstGeom prst="rect">
            <a:avLst/>
          </a:prstGeom>
          <a:noFill/>
          <a:ln>
            <a:noFill/>
          </a:ln>
        </p:spPr>
      </p:pic>
      <p:sp>
        <p:nvSpPr>
          <p:cNvPr id="222" name="Shape 222"/>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6" name="Shape 226"/>
        <p:cNvGrpSpPr/>
        <p:nvPr/>
      </p:nvGrpSpPr>
      <p:grpSpPr>
        <a:xfrm>
          <a:off x="0" y="0"/>
          <a:ext cx="0" cy="0"/>
          <a:chOff x="0" y="0"/>
          <a:chExt cx="0" cy="0"/>
        </a:xfrm>
      </p:grpSpPr>
      <p:sp>
        <p:nvSpPr>
          <p:cNvPr id="227" name="Shape 22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Evaluatio</a:t>
            </a:r>
            <a:r>
              <a:rPr lang="en">
                <a:solidFill>
                  <a:schemeClr val="dk1"/>
                </a:solidFill>
              </a:rPr>
              <a:t>n </a:t>
            </a:r>
            <a:r>
              <a:rPr lang="en">
                <a:solidFill>
                  <a:srgbClr val="000000"/>
                </a:solidFill>
              </a:rPr>
              <a:t>- Platform </a:t>
            </a:r>
            <a:endParaRPr>
              <a:solidFill>
                <a:schemeClr val="dk1"/>
              </a:solidFill>
            </a:endParaRPr>
          </a:p>
        </p:txBody>
      </p:sp>
      <p:sp>
        <p:nvSpPr>
          <p:cNvPr id="228" name="Shape 22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5 servers with Intel E5-2680 * 2 with 384 GB of RAM </a:t>
            </a:r>
            <a:endParaRPr/>
          </a:p>
          <a:p>
            <a:pPr indent="-342900" lvl="0" marL="457200" rtl="0">
              <a:spcBef>
                <a:spcPts val="0"/>
              </a:spcBef>
              <a:spcAft>
                <a:spcPts val="0"/>
              </a:spcAft>
              <a:buSzPts val="1800"/>
              <a:buChar char="●"/>
            </a:pPr>
            <a:r>
              <a:rPr lang="en"/>
              <a:t>Clients had the Intel E5-2620 with 16gb of RAM</a:t>
            </a:r>
            <a:endParaRPr/>
          </a:p>
          <a:p>
            <a:pPr indent="-342900" lvl="0" marL="457200" rtl="0">
              <a:spcBef>
                <a:spcPts val="0"/>
              </a:spcBef>
              <a:spcAft>
                <a:spcPts val="0"/>
              </a:spcAft>
              <a:buSzPts val="1800"/>
              <a:buChar char="●"/>
            </a:pPr>
            <a:r>
              <a:rPr lang="en"/>
              <a:t>They were connected using the Mellanox switch.</a:t>
            </a:r>
            <a:endParaRPr/>
          </a:p>
          <a:p>
            <a:pPr indent="-342900" lvl="0" marL="457200" rtl="0">
              <a:spcBef>
                <a:spcPts val="0"/>
              </a:spcBef>
              <a:spcAft>
                <a:spcPts val="0"/>
              </a:spcAft>
              <a:buSzPts val="1800"/>
              <a:buChar char="●"/>
            </a:pPr>
            <a:r>
              <a:rPr lang="en"/>
              <a:t>Evaluated</a:t>
            </a:r>
            <a:r>
              <a:rPr lang="en"/>
              <a:t> systems were</a:t>
            </a:r>
            <a:endParaRPr/>
          </a:p>
          <a:p>
            <a:pPr indent="-317500" lvl="1" marL="914400" rtl="0">
              <a:spcBef>
                <a:spcPts val="0"/>
              </a:spcBef>
              <a:spcAft>
                <a:spcPts val="0"/>
              </a:spcAft>
              <a:buSzPts val="1400"/>
              <a:buChar char="○"/>
            </a:pPr>
            <a:r>
              <a:rPr lang="en"/>
              <a:t>MemGluster</a:t>
            </a:r>
            <a:endParaRPr/>
          </a:p>
          <a:p>
            <a:pPr indent="-317500" lvl="1" marL="914400" rtl="0">
              <a:spcBef>
                <a:spcPts val="0"/>
              </a:spcBef>
              <a:spcAft>
                <a:spcPts val="0"/>
              </a:spcAft>
              <a:buSzPts val="1400"/>
              <a:buChar char="○"/>
            </a:pPr>
            <a:r>
              <a:rPr lang="en"/>
              <a:t>NVFS</a:t>
            </a:r>
            <a:endParaRPr/>
          </a:p>
          <a:p>
            <a:pPr indent="-317500" lvl="1" marL="914400" rtl="0">
              <a:spcBef>
                <a:spcPts val="0"/>
              </a:spcBef>
              <a:spcAft>
                <a:spcPts val="0"/>
              </a:spcAft>
              <a:buSzPts val="1400"/>
              <a:buChar char="○"/>
            </a:pPr>
            <a:r>
              <a:rPr lang="en"/>
              <a:t>Crail</a:t>
            </a:r>
            <a:endParaRPr/>
          </a:p>
          <a:p>
            <a:pPr indent="-317500" lvl="1" marL="914400" rtl="0">
              <a:spcBef>
                <a:spcPts val="0"/>
              </a:spcBef>
              <a:spcAft>
                <a:spcPts val="0"/>
              </a:spcAft>
              <a:buSzPts val="1400"/>
              <a:buChar char="○"/>
            </a:pPr>
            <a:r>
              <a:rPr lang="en"/>
              <a:t>memHDFS, Alluxio (for big data comparison)</a:t>
            </a:r>
            <a:endParaRPr/>
          </a:p>
        </p:txBody>
      </p:sp>
      <p:sp>
        <p:nvSpPr>
          <p:cNvPr id="229" name="Shape 22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Shape 71"/>
          <p:cNvSpPr txBox="1"/>
          <p:nvPr>
            <p:ph type="ctrTitle"/>
          </p:nvPr>
        </p:nvSpPr>
        <p:spPr>
          <a:xfrm>
            <a:off x="430800" y="598250"/>
            <a:ext cx="8282400" cy="2109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Octopus</a:t>
            </a:r>
            <a:endParaRPr/>
          </a:p>
        </p:txBody>
      </p:sp>
      <p:sp>
        <p:nvSpPr>
          <p:cNvPr id="72" name="Shape 72"/>
          <p:cNvSpPr txBox="1"/>
          <p:nvPr>
            <p:ph idx="1" type="subTitle"/>
          </p:nvPr>
        </p:nvSpPr>
        <p:spPr>
          <a:xfrm>
            <a:off x="430800" y="3475025"/>
            <a:ext cx="8282400" cy="1260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Presented by Rahul Mahadev</a:t>
            </a:r>
            <a:endParaRPr/>
          </a:p>
        </p:txBody>
      </p:sp>
      <p:sp>
        <p:nvSpPr>
          <p:cNvPr id="73" name="Shape 7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med">
        <p14:flip dir="l"/>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Evaluation </a:t>
            </a:r>
            <a:r>
              <a:rPr lang="en">
                <a:solidFill>
                  <a:srgbClr val="000000"/>
                </a:solidFill>
              </a:rPr>
              <a:t>- Comparison with Raw Network/Storage</a:t>
            </a:r>
            <a:endParaRPr>
              <a:solidFill>
                <a:schemeClr val="dk1"/>
              </a:solidFill>
            </a:endParaRPr>
          </a:p>
        </p:txBody>
      </p:sp>
      <p:sp>
        <p:nvSpPr>
          <p:cNvPr id="235" name="Shape 23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marR="0" rtl="0" algn="l">
              <a:lnSpc>
                <a:spcPct val="115000"/>
              </a:lnSpc>
              <a:spcBef>
                <a:spcPts val="0"/>
              </a:spcBef>
              <a:spcAft>
                <a:spcPts val="1600"/>
              </a:spcAft>
              <a:buNone/>
            </a:pPr>
            <a:r>
              <a:t/>
            </a:r>
            <a:endParaRPr/>
          </a:p>
        </p:txBody>
      </p:sp>
      <p:pic>
        <p:nvPicPr>
          <p:cNvPr id="236" name="Shape 236"/>
          <p:cNvPicPr preferRelativeResize="0"/>
          <p:nvPr/>
        </p:nvPicPr>
        <p:blipFill>
          <a:blip r:embed="rId3">
            <a:alphaModFix/>
          </a:blip>
          <a:stretch>
            <a:fillRect/>
          </a:stretch>
        </p:blipFill>
        <p:spPr>
          <a:xfrm>
            <a:off x="311700" y="1237600"/>
            <a:ext cx="8020050" cy="3562350"/>
          </a:xfrm>
          <a:prstGeom prst="rect">
            <a:avLst/>
          </a:prstGeom>
          <a:noFill/>
          <a:ln>
            <a:noFill/>
          </a:ln>
        </p:spPr>
      </p:pic>
      <p:sp>
        <p:nvSpPr>
          <p:cNvPr id="237" name="Shape 2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38" name="Shape 238"/>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Evaluation </a:t>
            </a:r>
            <a:r>
              <a:rPr lang="en">
                <a:solidFill>
                  <a:srgbClr val="000000"/>
                </a:solidFill>
              </a:rPr>
              <a:t>- Metadata Operation Performance</a:t>
            </a:r>
            <a:endParaRPr>
              <a:solidFill>
                <a:schemeClr val="dk1"/>
              </a:solidFill>
            </a:endParaRPr>
          </a:p>
        </p:txBody>
      </p:sp>
      <p:pic>
        <p:nvPicPr>
          <p:cNvPr id="244" name="Shape 244"/>
          <p:cNvPicPr preferRelativeResize="0"/>
          <p:nvPr/>
        </p:nvPicPr>
        <p:blipFill>
          <a:blip r:embed="rId3">
            <a:alphaModFix/>
          </a:blip>
          <a:stretch>
            <a:fillRect/>
          </a:stretch>
        </p:blipFill>
        <p:spPr>
          <a:xfrm>
            <a:off x="491375" y="954175"/>
            <a:ext cx="7439699" cy="3871626"/>
          </a:xfrm>
          <a:prstGeom prst="rect">
            <a:avLst/>
          </a:prstGeom>
          <a:noFill/>
          <a:ln>
            <a:noFill/>
          </a:ln>
        </p:spPr>
      </p:pic>
      <p:sp>
        <p:nvSpPr>
          <p:cNvPr id="245" name="Shape 24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46" name="Shape 246"/>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
        <p:nvSpPr>
          <p:cNvPr id="247" name="Shape 247"/>
          <p:cNvSpPr/>
          <p:nvPr/>
        </p:nvSpPr>
        <p:spPr>
          <a:xfrm>
            <a:off x="3476100" y="3440775"/>
            <a:ext cx="685200" cy="480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8" name="Shape 248"/>
          <p:cNvSpPr/>
          <p:nvPr/>
        </p:nvSpPr>
        <p:spPr>
          <a:xfrm>
            <a:off x="5765250" y="3338850"/>
            <a:ext cx="901200" cy="4803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Evaluation </a:t>
            </a:r>
            <a:r>
              <a:rPr lang="en">
                <a:solidFill>
                  <a:srgbClr val="000000"/>
                </a:solidFill>
              </a:rPr>
              <a:t>- Read/Write Performance</a:t>
            </a:r>
            <a:endParaRPr>
              <a:solidFill>
                <a:schemeClr val="dk1"/>
              </a:solidFill>
            </a:endParaRPr>
          </a:p>
        </p:txBody>
      </p:sp>
      <p:pic>
        <p:nvPicPr>
          <p:cNvPr id="254" name="Shape 254"/>
          <p:cNvPicPr preferRelativeResize="0"/>
          <p:nvPr/>
        </p:nvPicPr>
        <p:blipFill>
          <a:blip r:embed="rId3">
            <a:alphaModFix/>
          </a:blip>
          <a:stretch>
            <a:fillRect/>
          </a:stretch>
        </p:blipFill>
        <p:spPr>
          <a:xfrm>
            <a:off x="1789213" y="1028350"/>
            <a:ext cx="5161625" cy="3941626"/>
          </a:xfrm>
          <a:prstGeom prst="rect">
            <a:avLst/>
          </a:prstGeom>
          <a:noFill/>
          <a:ln>
            <a:noFill/>
          </a:ln>
        </p:spPr>
      </p:pic>
      <p:sp>
        <p:nvSpPr>
          <p:cNvPr id="255" name="Shape 25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56" name="Shape 256"/>
          <p:cNvSpPr txBox="1"/>
          <p:nvPr/>
        </p:nvSpPr>
        <p:spPr>
          <a:xfrm>
            <a:off x="122175" y="47500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sp>
        <p:nvSpPr>
          <p:cNvPr id="257" name="Shape 257"/>
          <p:cNvSpPr/>
          <p:nvPr/>
        </p:nvSpPr>
        <p:spPr>
          <a:xfrm>
            <a:off x="4641875" y="1497875"/>
            <a:ext cx="579300" cy="5157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8" name="Shape 258"/>
          <p:cNvSpPr/>
          <p:nvPr/>
        </p:nvSpPr>
        <p:spPr>
          <a:xfrm>
            <a:off x="2370900" y="1431250"/>
            <a:ext cx="548700" cy="7872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9" name="Shape 259"/>
          <p:cNvSpPr/>
          <p:nvPr/>
        </p:nvSpPr>
        <p:spPr>
          <a:xfrm>
            <a:off x="4223975" y="3589150"/>
            <a:ext cx="460200" cy="890400"/>
          </a:xfrm>
          <a:prstGeom prst="rect">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60" name="Shape 260"/>
          <p:cNvSpPr txBox="1"/>
          <p:nvPr/>
        </p:nvSpPr>
        <p:spPr>
          <a:xfrm>
            <a:off x="3882850" y="4822025"/>
            <a:ext cx="1428600" cy="21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Single client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Shape 26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Evaluation </a:t>
            </a:r>
            <a:r>
              <a:rPr lang="en">
                <a:solidFill>
                  <a:srgbClr val="000000"/>
                </a:solidFill>
              </a:rPr>
              <a:t>- Big Data Performance</a:t>
            </a:r>
            <a:endParaRPr>
              <a:solidFill>
                <a:schemeClr val="dk1"/>
              </a:solidFill>
            </a:endParaRPr>
          </a:p>
        </p:txBody>
      </p:sp>
      <p:pic>
        <p:nvPicPr>
          <p:cNvPr id="266" name="Shape 266"/>
          <p:cNvPicPr preferRelativeResize="0"/>
          <p:nvPr/>
        </p:nvPicPr>
        <p:blipFill>
          <a:blip r:embed="rId3">
            <a:alphaModFix/>
          </a:blip>
          <a:stretch>
            <a:fillRect/>
          </a:stretch>
        </p:blipFill>
        <p:spPr>
          <a:xfrm>
            <a:off x="166050" y="1533450"/>
            <a:ext cx="8601701" cy="2899775"/>
          </a:xfrm>
          <a:prstGeom prst="rect">
            <a:avLst/>
          </a:prstGeom>
          <a:noFill/>
          <a:ln>
            <a:noFill/>
          </a:ln>
        </p:spPr>
      </p:pic>
      <p:sp>
        <p:nvSpPr>
          <p:cNvPr id="267" name="Shape 26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68" name="Shape 268"/>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900"/>
              <a:t>Source: Octopus paper</a:t>
            </a:r>
            <a:endParaRPr sz="9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Conclusio</a:t>
            </a:r>
            <a:r>
              <a:rPr lang="en">
                <a:solidFill>
                  <a:schemeClr val="dk1"/>
                </a:solidFill>
              </a:rPr>
              <a:t>n </a:t>
            </a:r>
            <a:endParaRPr/>
          </a:p>
        </p:txBody>
      </p:sp>
      <p:sp>
        <p:nvSpPr>
          <p:cNvPr id="274" name="Shape 27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Modular design  comes with  severe software bottlenecks (memGluster)</a:t>
            </a:r>
            <a:endParaRPr/>
          </a:p>
          <a:p>
            <a:pPr indent="-342900" lvl="0" marL="457200" rtl="0">
              <a:spcBef>
                <a:spcPts val="0"/>
              </a:spcBef>
              <a:spcAft>
                <a:spcPts val="0"/>
              </a:spcAft>
              <a:buSzPts val="1800"/>
              <a:buChar char="●"/>
            </a:pPr>
            <a:r>
              <a:rPr lang="en"/>
              <a:t>Octopus provides high throughput and low latency</a:t>
            </a:r>
            <a:endParaRPr/>
          </a:p>
          <a:p>
            <a:pPr indent="-342900" lvl="0" marL="457200" rtl="0">
              <a:spcBef>
                <a:spcPts val="0"/>
              </a:spcBef>
              <a:spcAft>
                <a:spcPts val="0"/>
              </a:spcAft>
              <a:buSzPts val="1800"/>
              <a:buChar char="●"/>
            </a:pPr>
            <a:r>
              <a:rPr lang="en"/>
              <a:t>Octopus does not have fault tolerance</a:t>
            </a:r>
            <a:endParaRPr/>
          </a:p>
          <a:p>
            <a:pPr indent="-342900" lvl="0" marL="457200" rtl="0">
              <a:spcBef>
                <a:spcPts val="0"/>
              </a:spcBef>
              <a:spcAft>
                <a:spcPts val="0"/>
              </a:spcAft>
              <a:buSzPts val="1800"/>
              <a:buChar char="●"/>
            </a:pPr>
            <a:r>
              <a:rPr lang="en"/>
              <a:t>Octopus is implemented as a User mode file system</a:t>
            </a:r>
            <a:endParaRPr/>
          </a:p>
        </p:txBody>
      </p:sp>
      <p:sp>
        <p:nvSpPr>
          <p:cNvPr id="275" name="Shape 27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Extra Slides</a:t>
            </a:r>
            <a:endParaRPr/>
          </a:p>
        </p:txBody>
      </p:sp>
      <p:sp>
        <p:nvSpPr>
          <p:cNvPr id="281" name="Shape 28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5" name="Shape 285"/>
        <p:cNvGrpSpPr/>
        <p:nvPr/>
      </p:nvGrpSpPr>
      <p:grpSpPr>
        <a:xfrm>
          <a:off x="0" y="0"/>
          <a:ext cx="0" cy="0"/>
          <a:chOff x="0" y="0"/>
          <a:chExt cx="0" cy="0"/>
        </a:xfrm>
      </p:grpSpPr>
      <p:sp>
        <p:nvSpPr>
          <p:cNvPr id="286" name="Shape 28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Opportunities and Challenges provided by new Hardware</a:t>
            </a:r>
            <a:endParaRPr>
              <a:solidFill>
                <a:schemeClr val="dk1"/>
              </a:solidFill>
            </a:endParaRPr>
          </a:p>
        </p:txBody>
      </p:sp>
      <p:sp>
        <p:nvSpPr>
          <p:cNvPr id="287" name="Shape 28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b="1" lang="en" sz="1400"/>
              <a:t>NVM</a:t>
            </a:r>
            <a:endParaRPr b="1" sz="1400"/>
          </a:p>
          <a:p>
            <a:pPr indent="-317500" lvl="1" marL="914400" rtl="0">
              <a:spcBef>
                <a:spcPts val="0"/>
              </a:spcBef>
              <a:spcAft>
                <a:spcPts val="0"/>
              </a:spcAft>
              <a:buClr>
                <a:srgbClr val="38761D"/>
              </a:buClr>
              <a:buSzPts val="1400"/>
              <a:buChar char="➢"/>
            </a:pPr>
            <a:r>
              <a:rPr b="1" lang="en" sz="1400">
                <a:solidFill>
                  <a:srgbClr val="38761D"/>
                </a:solidFill>
              </a:rPr>
              <a:t>Byte Addressability </a:t>
            </a:r>
            <a:endParaRPr b="1">
              <a:solidFill>
                <a:srgbClr val="38761D"/>
              </a:solidFill>
            </a:endParaRPr>
          </a:p>
          <a:p>
            <a:pPr indent="-317500" lvl="1" marL="914400" rtl="0">
              <a:spcBef>
                <a:spcPts val="0"/>
              </a:spcBef>
              <a:spcAft>
                <a:spcPts val="0"/>
              </a:spcAft>
              <a:buClr>
                <a:srgbClr val="990000"/>
              </a:buClr>
              <a:buSzPts val="1400"/>
              <a:buChar char="➢"/>
            </a:pPr>
            <a:r>
              <a:rPr b="1" lang="en">
                <a:solidFill>
                  <a:srgbClr val="990000"/>
                </a:solidFill>
              </a:rPr>
              <a:t>Significant Overhead of Data Copies</a:t>
            </a:r>
            <a:r>
              <a:rPr b="1" lang="en"/>
              <a:t> </a:t>
            </a:r>
            <a:endParaRPr b="1"/>
          </a:p>
          <a:p>
            <a:pPr indent="-317500" lvl="0" marL="457200" rtl="0">
              <a:spcBef>
                <a:spcPts val="0"/>
              </a:spcBef>
              <a:spcAft>
                <a:spcPts val="0"/>
              </a:spcAft>
              <a:buSzPts val="1400"/>
              <a:buChar char="❖"/>
            </a:pPr>
            <a:r>
              <a:rPr b="1" lang="en" sz="1400"/>
              <a:t>RDMA</a:t>
            </a:r>
            <a:endParaRPr b="1" sz="1400"/>
          </a:p>
          <a:p>
            <a:pPr indent="-317500" lvl="1" marL="914400" rtl="0">
              <a:spcBef>
                <a:spcPts val="0"/>
              </a:spcBef>
              <a:spcAft>
                <a:spcPts val="0"/>
              </a:spcAft>
              <a:buClr>
                <a:srgbClr val="38761D"/>
              </a:buClr>
              <a:buSzPts val="1400"/>
              <a:buChar char="➢"/>
            </a:pPr>
            <a:r>
              <a:rPr b="1" lang="en" sz="1400">
                <a:solidFill>
                  <a:srgbClr val="38761D"/>
                </a:solidFill>
              </a:rPr>
              <a:t>Flexible Programming verbs</a:t>
            </a:r>
            <a:endParaRPr b="1" sz="1400">
              <a:solidFill>
                <a:srgbClr val="38761D"/>
              </a:solidFill>
            </a:endParaRPr>
          </a:p>
          <a:p>
            <a:pPr indent="-317500" lvl="1" marL="914400" rtl="0">
              <a:spcBef>
                <a:spcPts val="0"/>
              </a:spcBef>
              <a:spcAft>
                <a:spcPts val="0"/>
              </a:spcAft>
              <a:buClr>
                <a:srgbClr val="990000"/>
              </a:buClr>
              <a:buSzPts val="1400"/>
              <a:buChar char="➢"/>
            </a:pPr>
            <a:r>
              <a:rPr b="1" lang="en">
                <a:solidFill>
                  <a:srgbClr val="990000"/>
                </a:solidFill>
              </a:rPr>
              <a:t>Imbalanced CPU processing capacity vs Network I/Os</a:t>
            </a:r>
            <a:endParaRPr b="1">
              <a:solidFill>
                <a:srgbClr val="990000"/>
              </a:solidFill>
            </a:endParaRPr>
          </a:p>
        </p:txBody>
      </p:sp>
      <p:sp>
        <p:nvSpPr>
          <p:cNvPr id="288" name="Shape 2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Shape 29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Disadvantages of Modular design</a:t>
            </a:r>
            <a:endParaRPr>
              <a:solidFill>
                <a:schemeClr val="dk1"/>
              </a:solidFill>
            </a:endParaRPr>
          </a:p>
        </p:txBody>
      </p:sp>
      <p:sp>
        <p:nvSpPr>
          <p:cNvPr id="294" name="Shape 294"/>
          <p:cNvSpPr txBox="1"/>
          <p:nvPr>
            <p:ph idx="1" type="body"/>
          </p:nvPr>
        </p:nvSpPr>
        <p:spPr>
          <a:xfrm>
            <a:off x="311700" y="1468825"/>
            <a:ext cx="3816900" cy="3099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b="1" lang="en" sz="1400">
                <a:solidFill>
                  <a:schemeClr val="accent1"/>
                </a:solidFill>
              </a:rPr>
              <a:t>DiskGluster</a:t>
            </a:r>
            <a:r>
              <a:rPr lang="en" sz="1400"/>
              <a:t>: </a:t>
            </a:r>
            <a:r>
              <a:rPr lang="en" sz="1400"/>
              <a:t>FileSystem Bandwidth </a:t>
            </a:r>
            <a:r>
              <a:rPr b="1" lang="en" sz="1400"/>
              <a:t>94%</a:t>
            </a:r>
            <a:r>
              <a:rPr lang="en" sz="1400"/>
              <a:t> of the </a:t>
            </a:r>
            <a:r>
              <a:rPr lang="en" sz="1400"/>
              <a:t>system’s</a:t>
            </a:r>
            <a:r>
              <a:rPr lang="en" sz="1400"/>
              <a:t> bandwidth.</a:t>
            </a:r>
            <a:endParaRPr sz="1400"/>
          </a:p>
          <a:p>
            <a:pPr indent="-317500" lvl="0" marL="457200" rtl="0">
              <a:spcBef>
                <a:spcPts val="0"/>
              </a:spcBef>
              <a:spcAft>
                <a:spcPts val="0"/>
              </a:spcAft>
              <a:buSzPts val="1400"/>
              <a:buChar char="●"/>
            </a:pPr>
            <a:r>
              <a:rPr lang="en" sz="1400"/>
              <a:t>On </a:t>
            </a:r>
            <a:r>
              <a:rPr b="1" lang="en" sz="1400">
                <a:solidFill>
                  <a:schemeClr val="accent1"/>
                </a:solidFill>
              </a:rPr>
              <a:t>MemGluster</a:t>
            </a:r>
            <a:r>
              <a:rPr lang="en" sz="1400"/>
              <a:t>:</a:t>
            </a:r>
            <a:r>
              <a:rPr lang="en" sz="1400"/>
              <a:t> FileSystem Bandwidth is </a:t>
            </a:r>
            <a:r>
              <a:rPr b="1" lang="en" sz="1400"/>
              <a:t>27% </a:t>
            </a:r>
            <a:r>
              <a:rPr lang="en" sz="1400"/>
              <a:t>of system bandwidth.</a:t>
            </a:r>
            <a:endParaRPr sz="1400"/>
          </a:p>
          <a:p>
            <a:pPr indent="-317500" lvl="0" marL="457200" rtl="0">
              <a:spcBef>
                <a:spcPts val="0"/>
              </a:spcBef>
              <a:spcAft>
                <a:spcPts val="0"/>
              </a:spcAft>
              <a:buSzPts val="1400"/>
              <a:buChar char="●"/>
            </a:pPr>
            <a:r>
              <a:rPr lang="en" sz="1400"/>
              <a:t>Bottleneck caused by Software</a:t>
            </a:r>
            <a:endParaRPr sz="1400"/>
          </a:p>
        </p:txBody>
      </p:sp>
      <p:pic>
        <p:nvPicPr>
          <p:cNvPr id="295" name="Shape 295"/>
          <p:cNvPicPr preferRelativeResize="0"/>
          <p:nvPr/>
        </p:nvPicPr>
        <p:blipFill>
          <a:blip r:embed="rId3">
            <a:alphaModFix/>
          </a:blip>
          <a:stretch>
            <a:fillRect/>
          </a:stretch>
        </p:blipFill>
        <p:spPr>
          <a:xfrm>
            <a:off x="4128498" y="1045725"/>
            <a:ext cx="5015499" cy="3946100"/>
          </a:xfrm>
          <a:prstGeom prst="rect">
            <a:avLst/>
          </a:prstGeom>
          <a:noFill/>
          <a:ln>
            <a:noFill/>
          </a:ln>
        </p:spPr>
      </p:pic>
      <p:sp>
        <p:nvSpPr>
          <p:cNvPr id="296" name="Shape 29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297" name="Shape 297"/>
          <p:cNvSpPr txBox="1"/>
          <p:nvPr/>
        </p:nvSpPr>
        <p:spPr>
          <a:xfrm>
            <a:off x="4416000" y="47500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Source:Octopus  slides</a:t>
            </a:r>
            <a:endParaRPr sz="9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Shape 302"/>
          <p:cNvSpPr txBox="1"/>
          <p:nvPr>
            <p:ph type="ctrTitle"/>
          </p:nvPr>
        </p:nvSpPr>
        <p:spPr>
          <a:xfrm>
            <a:off x="411175" y="644300"/>
            <a:ext cx="8282400" cy="21090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Hotpot</a:t>
            </a:r>
            <a:endParaRPr/>
          </a:p>
        </p:txBody>
      </p:sp>
      <p:sp>
        <p:nvSpPr>
          <p:cNvPr id="303" name="Shape 303"/>
          <p:cNvSpPr txBox="1"/>
          <p:nvPr>
            <p:ph idx="1" type="subTitle"/>
          </p:nvPr>
        </p:nvSpPr>
        <p:spPr>
          <a:xfrm>
            <a:off x="411175" y="3398250"/>
            <a:ext cx="8282400" cy="1260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Presented by Justin Loew</a:t>
            </a:r>
            <a:endParaRPr/>
          </a:p>
        </p:txBody>
      </p:sp>
      <p:sp>
        <p:nvSpPr>
          <p:cNvPr id="304" name="Shape 30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mc:AlternateContent>
    <mc:Choice Requires="p14">
      <p:transition spd="med">
        <p14:flip dir="l"/>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Pitfalls of Octopus</a:t>
            </a:r>
            <a:endParaRPr/>
          </a:p>
        </p:txBody>
      </p:sp>
      <p:sp>
        <p:nvSpPr>
          <p:cNvPr id="310" name="Shape 31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Slow</a:t>
            </a:r>
            <a:endParaRPr/>
          </a:p>
          <a:p>
            <a:pPr indent="-342900" lvl="0" marL="457200" rtl="0">
              <a:spcBef>
                <a:spcPts val="0"/>
              </a:spcBef>
              <a:spcAft>
                <a:spcPts val="0"/>
              </a:spcAft>
              <a:buSzPts val="1800"/>
              <a:buChar char="●"/>
            </a:pPr>
            <a:r>
              <a:rPr lang="en"/>
              <a:t>No reliability guarantees</a:t>
            </a:r>
            <a:endParaRPr/>
          </a:p>
          <a:p>
            <a:pPr indent="-342900" lvl="0" marL="457200">
              <a:spcBef>
                <a:spcPts val="0"/>
              </a:spcBef>
              <a:spcAft>
                <a:spcPts val="0"/>
              </a:spcAft>
              <a:buSzPts val="1800"/>
              <a:buChar char="●"/>
            </a:pPr>
            <a:r>
              <a:rPr lang="en"/>
              <a:t>No availability guarantees</a:t>
            </a:r>
            <a:endParaRPr/>
          </a:p>
          <a:p>
            <a:pPr indent="0" lvl="0" marL="0">
              <a:spcBef>
                <a:spcPts val="1600"/>
              </a:spcBef>
              <a:spcAft>
                <a:spcPts val="1600"/>
              </a:spcAft>
              <a:buNone/>
            </a:pPr>
            <a:r>
              <a:rPr lang="en"/>
              <a:t>Hotpot: fast, persistent, reliable</a:t>
            </a:r>
            <a:endParaRPr/>
          </a:p>
        </p:txBody>
      </p:sp>
      <p:sp>
        <p:nvSpPr>
          <p:cNvPr id="311" name="Shape 3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Outline </a:t>
            </a:r>
            <a:endParaRPr>
              <a:solidFill>
                <a:schemeClr val="dk1"/>
              </a:solidFill>
            </a:endParaRPr>
          </a:p>
        </p:txBody>
      </p:sp>
      <p:sp>
        <p:nvSpPr>
          <p:cNvPr id="79" name="Shape 7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Background and Motivation for Octopus</a:t>
            </a:r>
            <a:endParaRPr/>
          </a:p>
          <a:p>
            <a:pPr indent="-342900" lvl="0" marL="457200" rtl="0">
              <a:spcBef>
                <a:spcPts val="0"/>
              </a:spcBef>
              <a:spcAft>
                <a:spcPts val="0"/>
              </a:spcAft>
              <a:buSzPts val="1800"/>
              <a:buChar char="●"/>
            </a:pPr>
            <a:r>
              <a:rPr lang="en"/>
              <a:t>Design and Architecture</a:t>
            </a:r>
            <a:endParaRPr/>
          </a:p>
          <a:p>
            <a:pPr indent="-330200" lvl="1" marL="914400" rtl="0">
              <a:spcBef>
                <a:spcPts val="0"/>
              </a:spcBef>
              <a:spcAft>
                <a:spcPts val="0"/>
              </a:spcAft>
              <a:buSzPts val="1600"/>
              <a:buChar char="○"/>
            </a:pPr>
            <a:r>
              <a:rPr lang="en" sz="1600"/>
              <a:t>Shared Persistent Memory Pool </a:t>
            </a:r>
            <a:endParaRPr b="1" sz="1600">
              <a:solidFill>
                <a:schemeClr val="dk1"/>
              </a:solidFill>
            </a:endParaRPr>
          </a:p>
          <a:p>
            <a:pPr indent="-330200" lvl="1" marL="914400" rtl="0">
              <a:spcBef>
                <a:spcPts val="0"/>
              </a:spcBef>
              <a:spcAft>
                <a:spcPts val="0"/>
              </a:spcAft>
              <a:buSzPts val="1600"/>
              <a:buChar char="○"/>
            </a:pPr>
            <a:r>
              <a:rPr lang="en" sz="1600"/>
              <a:t>Self-Identified MetaData RPC </a:t>
            </a:r>
            <a:endParaRPr b="1" sz="1600">
              <a:solidFill>
                <a:schemeClr val="dk1"/>
              </a:solidFill>
            </a:endParaRPr>
          </a:p>
          <a:p>
            <a:pPr indent="-330200" lvl="1" marL="914400" rtl="0">
              <a:spcBef>
                <a:spcPts val="0"/>
              </a:spcBef>
              <a:spcAft>
                <a:spcPts val="0"/>
              </a:spcAft>
              <a:buSzPts val="1600"/>
              <a:buChar char="○"/>
            </a:pPr>
            <a:r>
              <a:rPr lang="en" sz="1600"/>
              <a:t>Client Active Data I/O </a:t>
            </a:r>
            <a:endParaRPr b="1" sz="1600">
              <a:solidFill>
                <a:schemeClr val="dk1"/>
              </a:solidFill>
            </a:endParaRPr>
          </a:p>
          <a:p>
            <a:pPr indent="-330200" lvl="1" marL="914400" rtl="0">
              <a:spcBef>
                <a:spcPts val="0"/>
              </a:spcBef>
              <a:spcAft>
                <a:spcPts val="0"/>
              </a:spcAft>
              <a:buSzPts val="1600"/>
              <a:buChar char="○"/>
            </a:pPr>
            <a:r>
              <a:rPr lang="en" sz="1600"/>
              <a:t>Collect-Dispatch Transaction </a:t>
            </a:r>
            <a:endParaRPr/>
          </a:p>
          <a:p>
            <a:pPr indent="-342900" lvl="0" marL="457200" rtl="0">
              <a:spcBef>
                <a:spcPts val="0"/>
              </a:spcBef>
              <a:spcAft>
                <a:spcPts val="0"/>
              </a:spcAft>
              <a:buSzPts val="1800"/>
              <a:buChar char="●"/>
            </a:pPr>
            <a:r>
              <a:rPr lang="en"/>
              <a:t>Evaluation</a:t>
            </a:r>
            <a:endParaRPr/>
          </a:p>
          <a:p>
            <a:pPr indent="-342900" lvl="0" marL="457200">
              <a:spcBef>
                <a:spcPts val="0"/>
              </a:spcBef>
              <a:spcAft>
                <a:spcPts val="0"/>
              </a:spcAft>
              <a:buSzPts val="1800"/>
              <a:buChar char="●"/>
            </a:pPr>
            <a:r>
              <a:rPr lang="en"/>
              <a:t>Conclusion</a:t>
            </a:r>
            <a:endParaRPr/>
          </a:p>
        </p:txBody>
      </p:sp>
      <p:sp>
        <p:nvSpPr>
          <p:cNvPr id="80" name="Shape 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Shape 3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Background</a:t>
            </a:r>
            <a:endParaRPr/>
          </a:p>
        </p:txBody>
      </p:sp>
      <p:sp>
        <p:nvSpPr>
          <p:cNvPr id="317" name="Shape 31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b="1" lang="en"/>
              <a:t>Non-Volatile Memory</a:t>
            </a:r>
            <a:r>
              <a:rPr lang="en"/>
              <a:t> (NVM)</a:t>
            </a:r>
            <a:endParaRPr/>
          </a:p>
          <a:p>
            <a:pPr indent="-317500" lvl="1" marL="914400" rtl="0">
              <a:spcBef>
                <a:spcPts val="0"/>
              </a:spcBef>
              <a:spcAft>
                <a:spcPts val="0"/>
              </a:spcAft>
              <a:buSzPts val="1400"/>
              <a:buChar char="○"/>
            </a:pPr>
            <a:r>
              <a:rPr lang="en"/>
              <a:t>Persistent RAM</a:t>
            </a:r>
            <a:endParaRPr/>
          </a:p>
          <a:p>
            <a:pPr indent="-317500" lvl="1" marL="914400">
              <a:spcBef>
                <a:spcPts val="0"/>
              </a:spcBef>
              <a:spcAft>
                <a:spcPts val="0"/>
              </a:spcAft>
              <a:buSzPts val="1400"/>
              <a:buChar char="○"/>
            </a:pPr>
            <a:r>
              <a:rPr lang="en"/>
              <a:t>Stick it in a RAM slot, access with native load/store instructions</a:t>
            </a:r>
            <a:endParaRPr/>
          </a:p>
          <a:p>
            <a:pPr indent="-342900" lvl="0" marL="457200" rtl="0">
              <a:spcBef>
                <a:spcPts val="0"/>
              </a:spcBef>
              <a:spcAft>
                <a:spcPts val="0"/>
              </a:spcAft>
              <a:buSzPts val="1800"/>
              <a:buChar char="●"/>
            </a:pPr>
            <a:r>
              <a:rPr b="1" lang="en"/>
              <a:t>Distributed Shared Memory</a:t>
            </a:r>
            <a:r>
              <a:rPr lang="en"/>
              <a:t> (DSM)</a:t>
            </a:r>
            <a:endParaRPr/>
          </a:p>
          <a:p>
            <a:pPr indent="-317500" lvl="1" marL="914400" rtl="0">
              <a:spcBef>
                <a:spcPts val="0"/>
              </a:spcBef>
              <a:spcAft>
                <a:spcPts val="0"/>
              </a:spcAft>
              <a:buSzPts val="1400"/>
              <a:buChar char="○"/>
            </a:pPr>
            <a:r>
              <a:rPr lang="en"/>
              <a:t>Shared global memory space</a:t>
            </a:r>
            <a:endParaRPr/>
          </a:p>
          <a:p>
            <a:pPr indent="-317500" lvl="1" marL="914400" rtl="0">
              <a:spcBef>
                <a:spcPts val="0"/>
              </a:spcBef>
              <a:spcAft>
                <a:spcPts val="0"/>
              </a:spcAft>
              <a:buSzPts val="1400"/>
              <a:buChar char="○"/>
            </a:pPr>
            <a:r>
              <a:rPr lang="en"/>
              <a:t>Data stored on any machine</a:t>
            </a:r>
            <a:endParaRPr/>
          </a:p>
          <a:p>
            <a:pPr indent="-317500" lvl="1" marL="914400" rtl="0">
              <a:spcBef>
                <a:spcPts val="0"/>
              </a:spcBef>
              <a:spcAft>
                <a:spcPts val="0"/>
              </a:spcAft>
              <a:buSzPts val="1400"/>
              <a:buChar char="○"/>
            </a:pPr>
            <a:r>
              <a:rPr lang="en"/>
              <a:t>Access just like local RAM</a:t>
            </a:r>
            <a:endParaRPr/>
          </a:p>
          <a:p>
            <a:pPr indent="-342900" lvl="0" marL="457200" rtl="0">
              <a:spcBef>
                <a:spcPts val="0"/>
              </a:spcBef>
              <a:spcAft>
                <a:spcPts val="0"/>
              </a:spcAft>
              <a:buSzPts val="1800"/>
              <a:buChar char="●"/>
            </a:pPr>
            <a:r>
              <a:rPr b="1" lang="en"/>
              <a:t>Distributed Shared Persistent Memory</a:t>
            </a:r>
            <a:r>
              <a:rPr lang="en"/>
              <a:t> (DSPM)</a:t>
            </a:r>
            <a:endParaRPr/>
          </a:p>
          <a:p>
            <a:pPr indent="-317500" lvl="1" marL="914400" rtl="0">
              <a:spcBef>
                <a:spcPts val="0"/>
              </a:spcBef>
              <a:spcAft>
                <a:spcPts val="0"/>
              </a:spcAft>
              <a:buSzPts val="1400"/>
              <a:buChar char="○"/>
            </a:pPr>
            <a:r>
              <a:rPr lang="en"/>
              <a:t>Hybrid of both of the above.</a:t>
            </a:r>
            <a:endParaRPr/>
          </a:p>
        </p:txBody>
      </p:sp>
      <p:sp>
        <p:nvSpPr>
          <p:cNvPr id="318" name="Shape 3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Shape 32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Overview</a:t>
            </a:r>
            <a:endParaRPr/>
          </a:p>
        </p:txBody>
      </p:sp>
      <p:sp>
        <p:nvSpPr>
          <p:cNvPr id="324" name="Shape 324"/>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Combine DSM caching + replication</a:t>
            </a:r>
            <a:endParaRPr/>
          </a:p>
          <a:p>
            <a:pPr indent="0" lvl="0" marL="0">
              <a:spcBef>
                <a:spcPts val="1600"/>
              </a:spcBef>
              <a:spcAft>
                <a:spcPts val="0"/>
              </a:spcAft>
              <a:buNone/>
            </a:pPr>
            <a:r>
              <a:rPr lang="en"/>
              <a:t>Implemented as filesystem in kernel module</a:t>
            </a:r>
            <a:endParaRPr/>
          </a:p>
          <a:p>
            <a:pPr indent="0" lvl="0" marL="0">
              <a:spcBef>
                <a:spcPts val="1600"/>
              </a:spcBef>
              <a:spcAft>
                <a:spcPts val="1600"/>
              </a:spcAft>
              <a:buNone/>
            </a:pPr>
            <a:r>
              <a:rPr lang="en"/>
              <a:t>Many existing apps just work</a:t>
            </a:r>
            <a:endParaRPr/>
          </a:p>
        </p:txBody>
      </p:sp>
      <p:sp>
        <p:nvSpPr>
          <p:cNvPr id="325" name="Shape 3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Shape 33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Architecture</a:t>
            </a:r>
            <a:endParaRPr>
              <a:solidFill>
                <a:schemeClr val="dk1"/>
              </a:solidFill>
            </a:endParaRPr>
          </a:p>
        </p:txBody>
      </p:sp>
      <p:sp>
        <p:nvSpPr>
          <p:cNvPr id="331" name="Shape 3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32" name="Shape 332"/>
          <p:cNvPicPr preferRelativeResize="0"/>
          <p:nvPr/>
        </p:nvPicPr>
        <p:blipFill rotWithShape="1">
          <a:blip r:embed="rId3">
            <a:alphaModFix/>
          </a:blip>
          <a:srcRect b="0" l="0" r="0" t="0"/>
          <a:stretch/>
        </p:blipFill>
        <p:spPr>
          <a:xfrm>
            <a:off x="1302768" y="488100"/>
            <a:ext cx="6538467" cy="4568727"/>
          </a:xfrm>
          <a:prstGeom prst="rect">
            <a:avLst/>
          </a:prstGeom>
          <a:noFill/>
          <a:ln>
            <a:noFill/>
          </a:ln>
        </p:spPr>
      </p:pic>
      <p:sp>
        <p:nvSpPr>
          <p:cNvPr id="333" name="Shape 333"/>
          <p:cNvSpPr txBox="1"/>
          <p:nvPr/>
        </p:nvSpPr>
        <p:spPr>
          <a:xfrm>
            <a:off x="311700" y="4727750"/>
            <a:ext cx="1093800" cy="329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000"/>
              <a:t>Source: Hotpot</a:t>
            </a:r>
            <a:endParaRPr sz="100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Shape 33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Data Storage</a:t>
            </a:r>
            <a:endParaRPr>
              <a:solidFill>
                <a:schemeClr val="dk1"/>
              </a:solidFill>
            </a:endParaRPr>
          </a:p>
        </p:txBody>
      </p:sp>
      <p:sp>
        <p:nvSpPr>
          <p:cNvPr id="339" name="Shape 339"/>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Page - 16kB (set by system)</a:t>
            </a:r>
            <a:endParaRPr/>
          </a:p>
          <a:p>
            <a:pPr indent="0" lvl="0" marL="0">
              <a:spcBef>
                <a:spcPts val="1600"/>
              </a:spcBef>
              <a:spcAft>
                <a:spcPts val="0"/>
              </a:spcAft>
              <a:buNone/>
            </a:pPr>
            <a:r>
              <a:rPr lang="en"/>
              <a:t>Chunk - 4MB (configurable # of pages)</a:t>
            </a:r>
            <a:endParaRPr/>
          </a:p>
          <a:p>
            <a:pPr indent="0" lvl="0" marL="0">
              <a:spcBef>
                <a:spcPts val="1600"/>
              </a:spcBef>
              <a:spcAft>
                <a:spcPts val="0"/>
              </a:spcAft>
              <a:buNone/>
            </a:pPr>
            <a:r>
              <a:rPr lang="en"/>
              <a:t>Dataset - file (many chunks)</a:t>
            </a:r>
            <a:endParaRPr/>
          </a:p>
          <a:p>
            <a:pPr indent="0" lvl="0" marL="0">
              <a:spcBef>
                <a:spcPts val="1600"/>
              </a:spcBef>
              <a:spcAft>
                <a:spcPts val="1600"/>
              </a:spcAft>
              <a:buNone/>
            </a:pPr>
            <a:r>
              <a:rPr lang="en"/>
              <a:t>Filesystem - many datasets</a:t>
            </a:r>
            <a:endParaRPr/>
          </a:p>
        </p:txBody>
      </p:sp>
      <p:sp>
        <p:nvSpPr>
          <p:cNvPr id="340" name="Shape 3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41" name="Shape 341"/>
          <p:cNvPicPr preferRelativeResize="0"/>
          <p:nvPr/>
        </p:nvPicPr>
        <p:blipFill rotWithShape="1">
          <a:blip r:embed="rId3">
            <a:alphaModFix/>
          </a:blip>
          <a:srcRect b="0" l="0" r="0" t="0"/>
          <a:stretch/>
        </p:blipFill>
        <p:spPr>
          <a:xfrm>
            <a:off x="4487250" y="2062900"/>
            <a:ext cx="4533900" cy="2600325"/>
          </a:xfrm>
          <a:prstGeom prst="rect">
            <a:avLst/>
          </a:prstGeom>
          <a:noFill/>
          <a:ln>
            <a:noFill/>
          </a:ln>
        </p:spPr>
      </p:pic>
      <p:sp>
        <p:nvSpPr>
          <p:cNvPr id="342" name="Shape 342"/>
          <p:cNvSpPr txBox="1"/>
          <p:nvPr/>
        </p:nvSpPr>
        <p:spPr>
          <a:xfrm>
            <a:off x="4572000" y="4770075"/>
            <a:ext cx="3900300" cy="286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u="sng">
                <a:solidFill>
                  <a:schemeClr val="hlink"/>
                </a:solidFill>
                <a:hlinkClick r:id="rId4"/>
              </a:rPr>
              <a:t>kirkk.com (modified)</a:t>
            </a:r>
            <a:endParaRPr sz="80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6" name="Shape 346"/>
        <p:cNvGrpSpPr/>
        <p:nvPr/>
      </p:nvGrpSpPr>
      <p:grpSpPr>
        <a:xfrm>
          <a:off x="0" y="0"/>
          <a:ext cx="0" cy="0"/>
          <a:chOff x="0" y="0"/>
          <a:chExt cx="0" cy="0"/>
        </a:xfrm>
      </p:grpSpPr>
      <p:sp>
        <p:nvSpPr>
          <p:cNvPr id="347" name="Shape 34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Persistence Model</a:t>
            </a:r>
            <a:endParaRPr>
              <a:solidFill>
                <a:schemeClr val="dk1"/>
              </a:solidFill>
            </a:endParaRPr>
          </a:p>
        </p:txBody>
      </p:sp>
      <p:sp>
        <p:nvSpPr>
          <p:cNvPr id="348" name="Shape 34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a:t>Owner Node</a:t>
            </a:r>
            <a:endParaRPr/>
          </a:p>
          <a:p>
            <a:pPr indent="-342900" lvl="0" marL="457200" rtl="0">
              <a:spcBef>
                <a:spcPts val="1600"/>
              </a:spcBef>
              <a:spcAft>
                <a:spcPts val="0"/>
              </a:spcAft>
              <a:buSzPts val="1800"/>
              <a:buChar char="-"/>
            </a:pPr>
            <a:r>
              <a:rPr lang="en"/>
              <a:t>Holds data, metadata for chunk</a:t>
            </a:r>
            <a:endParaRPr/>
          </a:p>
          <a:p>
            <a:pPr indent="-342900" lvl="0" marL="457200" rtl="0">
              <a:spcBef>
                <a:spcPts val="0"/>
              </a:spcBef>
              <a:spcAft>
                <a:spcPts val="0"/>
              </a:spcAft>
              <a:buSzPts val="1800"/>
              <a:buChar char="-"/>
            </a:pPr>
            <a:r>
              <a:rPr lang="en"/>
              <a:t>Responsible for maintaining n+1 replicas</a:t>
            </a:r>
            <a:endParaRPr/>
          </a:p>
          <a:p>
            <a:pPr indent="-342900" lvl="0" marL="457200">
              <a:spcBef>
                <a:spcPts val="0"/>
              </a:spcBef>
              <a:spcAft>
                <a:spcPts val="0"/>
              </a:spcAft>
              <a:buSzPts val="1800"/>
              <a:buChar char="-"/>
            </a:pPr>
            <a:r>
              <a:rPr lang="en"/>
              <a:t>Location of owner node can change</a:t>
            </a:r>
            <a:endParaRPr/>
          </a:p>
          <a:p>
            <a:pPr indent="0" lvl="0" marL="0">
              <a:spcBef>
                <a:spcPts val="1600"/>
              </a:spcBef>
              <a:spcAft>
                <a:spcPts val="0"/>
              </a:spcAft>
              <a:buNone/>
            </a:pPr>
            <a:r>
              <a:rPr b="1" lang="en"/>
              <a:t>Data Node</a:t>
            </a:r>
            <a:r>
              <a:rPr lang="en"/>
              <a:t> - Holds page replicas within chunk</a:t>
            </a:r>
            <a:endParaRPr/>
          </a:p>
          <a:p>
            <a:pPr indent="0" lvl="0" marL="0">
              <a:spcBef>
                <a:spcPts val="1600"/>
              </a:spcBef>
              <a:spcAft>
                <a:spcPts val="0"/>
              </a:spcAft>
              <a:buNone/>
            </a:pPr>
            <a:r>
              <a:rPr lang="en"/>
              <a:t>On page fault, fet</a:t>
            </a:r>
            <a:r>
              <a:rPr lang="en"/>
              <a:t>ch from </a:t>
            </a:r>
            <a:r>
              <a:rPr b="1" lang="en"/>
              <a:t>Owner Node</a:t>
            </a:r>
            <a:endParaRPr/>
          </a:p>
          <a:p>
            <a:pPr indent="0" lvl="0" marL="0">
              <a:spcBef>
                <a:spcPts val="1600"/>
              </a:spcBef>
              <a:spcAft>
                <a:spcPts val="1600"/>
              </a:spcAft>
              <a:buNone/>
            </a:pPr>
            <a:r>
              <a:rPr lang="en"/>
              <a:t>Use cached copies as replicas</a:t>
            </a:r>
            <a:endParaRPr i="1"/>
          </a:p>
        </p:txBody>
      </p:sp>
      <p:sp>
        <p:nvSpPr>
          <p:cNvPr id="349" name="Shape 3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Shape 35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Persistence Guarantees</a:t>
            </a:r>
            <a:endParaRPr>
              <a:solidFill>
                <a:schemeClr val="dk1"/>
              </a:solidFill>
            </a:endParaRPr>
          </a:p>
        </p:txBody>
      </p:sp>
      <p:sp>
        <p:nvSpPr>
          <p:cNvPr id="355" name="Shape 35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AutoNum type="arabicPeriod"/>
            </a:pPr>
            <a:r>
              <a:rPr lang="en"/>
              <a:t>Coherence among cached copies</a:t>
            </a:r>
            <a:endParaRPr/>
          </a:p>
          <a:p>
            <a:pPr indent="-342900" lvl="0" marL="457200" rtl="0">
              <a:spcBef>
                <a:spcPts val="0"/>
              </a:spcBef>
              <a:spcAft>
                <a:spcPts val="0"/>
              </a:spcAft>
              <a:buSzPts val="1800"/>
              <a:buAutoNum type="arabicPeriod"/>
            </a:pPr>
            <a:r>
              <a:rPr lang="en"/>
              <a:t>Recover consistent state</a:t>
            </a:r>
            <a:endParaRPr/>
          </a:p>
          <a:p>
            <a:pPr indent="-342900" lvl="0" marL="457200">
              <a:spcBef>
                <a:spcPts val="0"/>
              </a:spcBef>
              <a:spcAft>
                <a:spcPts val="0"/>
              </a:spcAft>
              <a:buSzPts val="1800"/>
              <a:buAutoNum type="arabicPeriod"/>
            </a:pPr>
            <a:r>
              <a:rPr lang="en"/>
              <a:t>Data reliability &amp; availability under multiple failures</a:t>
            </a:r>
            <a:endParaRPr/>
          </a:p>
        </p:txBody>
      </p:sp>
      <p:sp>
        <p:nvSpPr>
          <p:cNvPr id="356" name="Shape 3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Shape 36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Coherence Model</a:t>
            </a:r>
            <a:endParaRPr>
              <a:solidFill>
                <a:schemeClr val="dk1"/>
              </a:solidFill>
            </a:endParaRPr>
          </a:p>
        </p:txBody>
      </p:sp>
      <p:sp>
        <p:nvSpPr>
          <p:cNvPr id="362" name="Shape 362"/>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Need to sync/replicate writes</a:t>
            </a:r>
            <a:endParaRPr/>
          </a:p>
          <a:p>
            <a:pPr indent="0" lvl="0" marL="0">
              <a:spcBef>
                <a:spcPts val="1600"/>
              </a:spcBef>
              <a:spcAft>
                <a:spcPts val="0"/>
              </a:spcAft>
              <a:buNone/>
            </a:pPr>
            <a:r>
              <a:rPr lang="en"/>
              <a:t>Cache coherence protocol is expensive</a:t>
            </a:r>
            <a:endParaRPr/>
          </a:p>
          <a:p>
            <a:pPr indent="0" lvl="0" marL="0">
              <a:spcBef>
                <a:spcPts val="1600"/>
              </a:spcBef>
              <a:spcAft>
                <a:spcPts val="0"/>
              </a:spcAft>
              <a:buNone/>
            </a:pPr>
            <a:r>
              <a:rPr lang="en"/>
              <a:t>Lazy = good</a:t>
            </a:r>
            <a:endParaRPr/>
          </a:p>
          <a:p>
            <a:pPr indent="0" lvl="0" marL="0">
              <a:spcBef>
                <a:spcPts val="1600"/>
              </a:spcBef>
              <a:spcAft>
                <a:spcPts val="0"/>
              </a:spcAft>
              <a:buNone/>
            </a:pPr>
            <a:r>
              <a:rPr lang="en"/>
              <a:t>How to decide what to replicate?</a:t>
            </a:r>
            <a:endParaRPr/>
          </a:p>
          <a:p>
            <a:pPr indent="0" lvl="0" marL="0">
              <a:spcBef>
                <a:spcPts val="1600"/>
              </a:spcBef>
              <a:spcAft>
                <a:spcPts val="1600"/>
              </a:spcAft>
              <a:buNone/>
            </a:pPr>
            <a:r>
              <a:rPr lang="en"/>
              <a:t>Applications already know best -&gt; </a:t>
            </a:r>
            <a:r>
              <a:rPr i="1" lang="en"/>
              <a:t>commit point</a:t>
            </a:r>
            <a:endParaRPr b="1"/>
          </a:p>
        </p:txBody>
      </p:sp>
      <p:sp>
        <p:nvSpPr>
          <p:cNvPr id="363" name="Shape 36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Cache Coherence</a:t>
            </a:r>
            <a:endParaRPr>
              <a:solidFill>
                <a:schemeClr val="dk1"/>
              </a:solidFill>
            </a:endParaRPr>
          </a:p>
        </p:txBody>
      </p:sp>
      <p:sp>
        <p:nvSpPr>
          <p:cNvPr id="369" name="Shape 369"/>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Per-page state (set per-node):</a:t>
            </a:r>
            <a:endParaRPr/>
          </a:p>
          <a:p>
            <a:pPr indent="-317500" lvl="0" marL="457200" rtl="0">
              <a:spcBef>
                <a:spcPts val="1600"/>
              </a:spcBef>
              <a:spcAft>
                <a:spcPts val="0"/>
              </a:spcAft>
              <a:buSzPts val="1400"/>
              <a:buChar char="●"/>
            </a:pPr>
            <a:r>
              <a:rPr lang="en"/>
              <a:t>Redundant</a:t>
            </a:r>
            <a:endParaRPr/>
          </a:p>
          <a:p>
            <a:pPr indent="-317500" lvl="0" marL="457200" rtl="0">
              <a:spcBef>
                <a:spcPts val="0"/>
              </a:spcBef>
              <a:spcAft>
                <a:spcPts val="0"/>
              </a:spcAft>
              <a:buSzPts val="1400"/>
              <a:buChar char="●"/>
            </a:pPr>
            <a:r>
              <a:rPr lang="en"/>
              <a:t>Committed</a:t>
            </a:r>
            <a:endParaRPr/>
          </a:p>
          <a:p>
            <a:pPr indent="-317500" lvl="0" marL="457200" rtl="0">
              <a:spcBef>
                <a:spcPts val="0"/>
              </a:spcBef>
              <a:spcAft>
                <a:spcPts val="0"/>
              </a:spcAft>
              <a:buSzPts val="1400"/>
              <a:buChar char="●"/>
            </a:pPr>
            <a:r>
              <a:rPr lang="en"/>
              <a:t>Dirty</a:t>
            </a:r>
            <a:endParaRPr/>
          </a:p>
        </p:txBody>
      </p:sp>
      <p:sp>
        <p:nvSpPr>
          <p:cNvPr id="370" name="Shape 3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371" name="Shape 371"/>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Per-dataset state (shared globally):</a:t>
            </a:r>
            <a:endParaRPr/>
          </a:p>
          <a:p>
            <a:pPr indent="-317500" lvl="0" marL="457200" rtl="0">
              <a:spcBef>
                <a:spcPts val="1600"/>
              </a:spcBef>
              <a:spcAft>
                <a:spcPts val="0"/>
              </a:spcAft>
              <a:buSzPts val="1400"/>
              <a:buChar char="●"/>
            </a:pPr>
            <a:r>
              <a:rPr lang="en"/>
              <a:t>Multiple readers, single writer</a:t>
            </a:r>
            <a:endParaRPr/>
          </a:p>
          <a:p>
            <a:pPr indent="-317500" lvl="0" marL="457200" rtl="0">
              <a:spcBef>
                <a:spcPts val="0"/>
              </a:spcBef>
              <a:spcAft>
                <a:spcPts val="0"/>
              </a:spcAft>
              <a:buSzPts val="1400"/>
              <a:buChar char="●"/>
            </a:pPr>
            <a:r>
              <a:rPr lang="en"/>
              <a:t>Multiple readers, multiple writers</a:t>
            </a:r>
            <a:endParaRPr/>
          </a:p>
        </p:txBody>
      </p:sp>
      <p:pic>
        <p:nvPicPr>
          <p:cNvPr id="372" name="Shape 372"/>
          <p:cNvPicPr preferRelativeResize="0"/>
          <p:nvPr/>
        </p:nvPicPr>
        <p:blipFill>
          <a:blip r:embed="rId3">
            <a:alphaModFix/>
          </a:blip>
          <a:stretch>
            <a:fillRect/>
          </a:stretch>
        </p:blipFill>
        <p:spPr>
          <a:xfrm>
            <a:off x="311688" y="2791475"/>
            <a:ext cx="3059725" cy="1904300"/>
          </a:xfrm>
          <a:prstGeom prst="rect">
            <a:avLst/>
          </a:prstGeom>
          <a:noFill/>
          <a:ln>
            <a:noFill/>
          </a:ln>
        </p:spPr>
      </p:pic>
      <p:sp>
        <p:nvSpPr>
          <p:cNvPr id="373" name="Shape 373"/>
          <p:cNvSpPr txBox="1"/>
          <p:nvPr/>
        </p:nvSpPr>
        <p:spPr>
          <a:xfrm>
            <a:off x="1201963" y="4819575"/>
            <a:ext cx="1279200" cy="237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800" u="sng">
                <a:solidFill>
                  <a:schemeClr val="hlink"/>
                </a:solidFill>
                <a:hlinkClick r:id="rId4"/>
              </a:rPr>
              <a:t>University of Minnesota</a:t>
            </a:r>
            <a:endParaRPr sz="800"/>
          </a:p>
        </p:txBody>
      </p:sp>
      <p:pic>
        <p:nvPicPr>
          <p:cNvPr id="374" name="Shape 374"/>
          <p:cNvPicPr preferRelativeResize="0"/>
          <p:nvPr/>
        </p:nvPicPr>
        <p:blipFill>
          <a:blip r:embed="rId5">
            <a:alphaModFix/>
          </a:blip>
          <a:stretch>
            <a:fillRect/>
          </a:stretch>
        </p:blipFill>
        <p:spPr>
          <a:xfrm>
            <a:off x="5289525" y="2406150"/>
            <a:ext cx="2552150" cy="2552150"/>
          </a:xfrm>
          <a:prstGeom prst="rect">
            <a:avLst/>
          </a:prstGeom>
          <a:noFill/>
          <a:ln>
            <a:noFill/>
          </a:ln>
        </p:spPr>
      </p:pic>
      <p:sp>
        <p:nvSpPr>
          <p:cNvPr id="375" name="Shape 375"/>
          <p:cNvSpPr txBox="1"/>
          <p:nvPr/>
        </p:nvSpPr>
        <p:spPr>
          <a:xfrm>
            <a:off x="6188050" y="4819575"/>
            <a:ext cx="755100" cy="2373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800" u="sng">
                <a:solidFill>
                  <a:schemeClr val="hlink"/>
                </a:solidFill>
                <a:hlinkClick r:id="rId6"/>
              </a:rPr>
              <a:t>Wikimedia</a:t>
            </a:r>
            <a:endParaRPr sz="8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Fault Tolerance</a:t>
            </a:r>
            <a:endParaRPr>
              <a:solidFill>
                <a:schemeClr val="dk1"/>
              </a:solidFill>
            </a:endParaRPr>
          </a:p>
        </p:txBody>
      </p:sp>
      <p:sp>
        <p:nvSpPr>
          <p:cNvPr id="381" name="Shape 381"/>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Record cache coherence state in fixed location</a:t>
            </a:r>
            <a:endParaRPr/>
          </a:p>
          <a:p>
            <a:pPr indent="0" lvl="0" marL="0">
              <a:spcBef>
                <a:spcPts val="1600"/>
              </a:spcBef>
              <a:spcAft>
                <a:spcPts val="0"/>
              </a:spcAft>
              <a:buNone/>
            </a:pPr>
            <a:r>
              <a:rPr lang="en"/>
              <a:t>Examine system to reconstruct online state</a:t>
            </a:r>
            <a:endParaRPr/>
          </a:p>
          <a:p>
            <a:pPr indent="0" lvl="0" marL="0" rtl="0">
              <a:spcBef>
                <a:spcPts val="1600"/>
              </a:spcBef>
              <a:spcAft>
                <a:spcPts val="0"/>
              </a:spcAft>
              <a:buNone/>
            </a:pPr>
            <a:r>
              <a:rPr lang="en"/>
              <a:t>Keep all writes local</a:t>
            </a:r>
            <a:endParaRPr/>
          </a:p>
          <a:p>
            <a:pPr indent="0" lvl="0" marL="0" rtl="0">
              <a:spcBef>
                <a:spcPts val="1600"/>
              </a:spcBef>
              <a:spcAft>
                <a:spcPts val="0"/>
              </a:spcAft>
              <a:buNone/>
            </a:pPr>
            <a:r>
              <a:rPr lang="en"/>
              <a:t>Use shadow paging (metadata &amp; data)</a:t>
            </a:r>
            <a:endParaRPr/>
          </a:p>
          <a:p>
            <a:pPr indent="0" lvl="0" marL="0" rtl="0">
              <a:spcBef>
                <a:spcPts val="1600"/>
              </a:spcBef>
              <a:spcAft>
                <a:spcPts val="1600"/>
              </a:spcAft>
              <a:buNone/>
            </a:pPr>
            <a:r>
              <a:rPr lang="en"/>
              <a:t>Use multi-phase commit protocols</a:t>
            </a:r>
            <a:endParaRPr/>
          </a:p>
        </p:txBody>
      </p:sp>
      <p:sp>
        <p:nvSpPr>
          <p:cNvPr id="382" name="Shape 38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Shape 38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Single Writer </a:t>
            </a:r>
            <a:r>
              <a:rPr lang="en"/>
              <a:t>Commit Protocol</a:t>
            </a:r>
            <a:endParaRPr/>
          </a:p>
        </p:txBody>
      </p:sp>
      <p:sp>
        <p:nvSpPr>
          <p:cNvPr id="388" name="Shape 3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389" name="Shape 389"/>
          <p:cNvPicPr preferRelativeResize="0"/>
          <p:nvPr/>
        </p:nvPicPr>
        <p:blipFill>
          <a:blip r:embed="rId3">
            <a:alphaModFix/>
          </a:blip>
          <a:stretch>
            <a:fillRect/>
          </a:stretch>
        </p:blipFill>
        <p:spPr>
          <a:xfrm>
            <a:off x="152400" y="1262813"/>
            <a:ext cx="8839197" cy="3243591"/>
          </a:xfrm>
          <a:prstGeom prst="rect">
            <a:avLst/>
          </a:prstGeom>
          <a:noFill/>
          <a:ln>
            <a:noFill/>
          </a:ln>
        </p:spPr>
      </p:pic>
      <p:sp>
        <p:nvSpPr>
          <p:cNvPr id="390" name="Shape 390"/>
          <p:cNvSpPr/>
          <p:nvPr/>
        </p:nvSpPr>
        <p:spPr>
          <a:xfrm rot="4163642">
            <a:off x="3549236" y="2567739"/>
            <a:ext cx="886517" cy="147437"/>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1" name="Shape 391"/>
          <p:cNvSpPr/>
          <p:nvPr/>
        </p:nvSpPr>
        <p:spPr>
          <a:xfrm rot="3539254">
            <a:off x="4487722" y="3687163"/>
            <a:ext cx="605562" cy="160677"/>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2" name="Shape 392"/>
          <p:cNvSpPr/>
          <p:nvPr/>
        </p:nvSpPr>
        <p:spPr>
          <a:xfrm rot="-3653747">
            <a:off x="4487658" y="2992868"/>
            <a:ext cx="605675" cy="160612"/>
          </a:xfrm>
          <a:prstGeom prst="rightArrow">
            <a:avLst>
              <a:gd fmla="val 50000" name="adj1"/>
              <a:gd fmla="val 50000" name="adj2"/>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3" name="Shape 393"/>
          <p:cNvSpPr/>
          <p:nvPr/>
        </p:nvSpPr>
        <p:spPr>
          <a:xfrm rot="1896526">
            <a:off x="4165382" y="2065574"/>
            <a:ext cx="886635" cy="146950"/>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4" name="Shape 394"/>
          <p:cNvSpPr/>
          <p:nvPr/>
        </p:nvSpPr>
        <p:spPr>
          <a:xfrm rot="2886820">
            <a:off x="5437500" y="2873412"/>
            <a:ext cx="886536" cy="147017"/>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Shape 395"/>
          <p:cNvSpPr/>
          <p:nvPr/>
        </p:nvSpPr>
        <p:spPr>
          <a:xfrm rot="3219967">
            <a:off x="4855637" y="3370494"/>
            <a:ext cx="1558508" cy="131347"/>
          </a:xfrm>
          <a:prstGeom prst="rightArrow">
            <a:avLst>
              <a:gd fmla="val 50000" name="adj1"/>
              <a:gd fmla="val 50000" name="adj2"/>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6" name="Shape 396"/>
          <p:cNvSpPr txBox="1"/>
          <p:nvPr/>
        </p:nvSpPr>
        <p:spPr>
          <a:xfrm>
            <a:off x="311700" y="4727750"/>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Source: Hotpot</a:t>
            </a:r>
            <a:endParaRPr sz="1000"/>
          </a:p>
        </p:txBody>
      </p:sp>
      <p:sp>
        <p:nvSpPr>
          <p:cNvPr id="397" name="Shape 397"/>
          <p:cNvSpPr/>
          <p:nvPr/>
        </p:nvSpPr>
        <p:spPr>
          <a:xfrm>
            <a:off x="3196100" y="1698950"/>
            <a:ext cx="153900" cy="1452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8" name="Shape 398"/>
          <p:cNvSpPr/>
          <p:nvPr/>
        </p:nvSpPr>
        <p:spPr>
          <a:xfrm>
            <a:off x="3196100" y="1895500"/>
            <a:ext cx="153900" cy="1452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9" name="Shape 399"/>
          <p:cNvSpPr txBox="1"/>
          <p:nvPr/>
        </p:nvSpPr>
        <p:spPr>
          <a:xfrm>
            <a:off x="1649325" y="1896650"/>
            <a:ext cx="576000" cy="484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solidFill>
                  <a:schemeClr val="accent3"/>
                </a:solidFill>
              </a:rPr>
              <a:t>?</a:t>
            </a:r>
            <a:r>
              <a:rPr lang="en" sz="2400">
                <a:solidFill>
                  <a:schemeClr val="accent4"/>
                </a:solidFill>
              </a:rPr>
              <a:t>?</a:t>
            </a:r>
            <a:endParaRPr sz="2400">
              <a:solidFill>
                <a:schemeClr val="accent4"/>
              </a:solidFill>
            </a:endParaRPr>
          </a:p>
        </p:txBody>
      </p:sp>
      <p:sp>
        <p:nvSpPr>
          <p:cNvPr id="400" name="Shape 400"/>
          <p:cNvSpPr txBox="1"/>
          <p:nvPr/>
        </p:nvSpPr>
        <p:spPr>
          <a:xfrm rot="-4362416">
            <a:off x="2243672" y="2118649"/>
            <a:ext cx="756915" cy="393401"/>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b="1" lang="en" sz="2400"/>
              <a:t>OK</a:t>
            </a:r>
            <a:endParaRPr b="1" sz="2400"/>
          </a:p>
        </p:txBody>
      </p:sp>
      <p:sp>
        <p:nvSpPr>
          <p:cNvPr id="401" name="Shape 401"/>
          <p:cNvSpPr txBox="1"/>
          <p:nvPr/>
        </p:nvSpPr>
        <p:spPr>
          <a:xfrm>
            <a:off x="152400" y="2567875"/>
            <a:ext cx="1093800" cy="329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Master</a:t>
            </a:r>
            <a:endParaRPr/>
          </a:p>
        </p:txBody>
      </p:sp>
      <p:sp>
        <p:nvSpPr>
          <p:cNvPr id="402" name="Shape 402"/>
          <p:cNvSpPr txBox="1"/>
          <p:nvPr/>
        </p:nvSpPr>
        <p:spPr>
          <a:xfrm>
            <a:off x="152400" y="2782375"/>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accent4"/>
                </a:solidFill>
              </a:rPr>
              <a:t>Owner</a:t>
            </a:r>
            <a:endParaRPr>
              <a:solidFill>
                <a:schemeClr val="accent4"/>
              </a:solidFill>
            </a:endParaRPr>
          </a:p>
        </p:txBody>
      </p:sp>
      <p:sp>
        <p:nvSpPr>
          <p:cNvPr id="403" name="Shape 403"/>
          <p:cNvSpPr txBox="1"/>
          <p:nvPr/>
        </p:nvSpPr>
        <p:spPr>
          <a:xfrm>
            <a:off x="152400" y="3525875"/>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a:solidFill>
                  <a:schemeClr val="accent3"/>
                </a:solidFill>
              </a:rPr>
              <a:t>Owner</a:t>
            </a:r>
            <a:endParaRPr>
              <a:solidFill>
                <a:schemeClr val="accent3"/>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1"/>
                                        </p:tgtEl>
                                        <p:attrNameLst>
                                          <p:attrName>style.visibility</p:attrName>
                                        </p:attrNameLst>
                                      </p:cBhvr>
                                      <p:to>
                                        <p:strVal val="visible"/>
                                      </p:to>
                                    </p:set>
                                    <p:anim calcmode="lin" valueType="num">
                                      <p:cBhvr additive="base">
                                        <p:cTn dur="1000"/>
                                        <p:tgtEl>
                                          <p:spTgt spid="401"/>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9"/>
                                        </p:tgtEl>
                                        <p:attrNameLst>
                                          <p:attrName>style.visibility</p:attrName>
                                        </p:attrNameLst>
                                      </p:cBhvr>
                                      <p:to>
                                        <p:strVal val="visible"/>
                                      </p:to>
                                    </p:set>
                                    <p:animEffect filter="fade" transition="in">
                                      <p:cBhvr>
                                        <p:cTn dur="1000"/>
                                        <p:tgtEl>
                                          <p:spTgt spid="3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0"/>
                                        </p:tgtEl>
                                        <p:attrNameLst>
                                          <p:attrName>style.visibility</p:attrName>
                                        </p:attrNameLst>
                                      </p:cBhvr>
                                      <p:to>
                                        <p:strVal val="visible"/>
                                      </p:to>
                                    </p:set>
                                    <p:animEffect filter="fade" transition="in">
                                      <p:cBhvr>
                                        <p:cTn dur="1000"/>
                                        <p:tgtEl>
                                          <p:spTgt spid="4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7"/>
                                        </p:tgtEl>
                                        <p:attrNameLst>
                                          <p:attrName>style.visibility</p:attrName>
                                        </p:attrNameLst>
                                      </p:cBhvr>
                                      <p:to>
                                        <p:strVal val="visible"/>
                                      </p:to>
                                    </p:set>
                                    <p:animEffect filter="fade" transition="in">
                                      <p:cBhvr>
                                        <p:cTn dur="1000"/>
                                        <p:tgtEl>
                                          <p:spTgt spid="397"/>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398"/>
                                        </p:tgtEl>
                                        <p:attrNameLst>
                                          <p:attrName>style.visibility</p:attrName>
                                        </p:attrNameLst>
                                      </p:cBhvr>
                                      <p:to>
                                        <p:strVal val="visible"/>
                                      </p:to>
                                    </p:set>
                                    <p:animEffect filter="fade" transition="in">
                                      <p:cBhvr>
                                        <p:cTn dur="1000"/>
                                        <p:tgtEl>
                                          <p:spTgt spid="398"/>
                                        </p:tgtEl>
                                      </p:cBhvr>
                                    </p:animEffect>
                                  </p:childTnLst>
                                </p:cTn>
                              </p:par>
                            </p:childTnLst>
                          </p:cTn>
                        </p:par>
                        <p:par>
                          <p:cTn fill="hold">
                            <p:stCondLst>
                              <p:cond delay="2000"/>
                            </p:stCondLst>
                            <p:childTnLst>
                              <p:par>
                                <p:cTn fill="hold" nodeType="afterEffect" presetClass="exit" presetID="10" presetSubtype="0">
                                  <p:stCondLst>
                                    <p:cond delay="0"/>
                                  </p:stCondLst>
                                  <p:childTnLst>
                                    <p:animEffect filter="fade" transition="out">
                                      <p:cBhvr>
                                        <p:cTn dur="1000"/>
                                        <p:tgtEl>
                                          <p:spTgt spid="399"/>
                                        </p:tgtEl>
                                      </p:cBhvr>
                                    </p:animEffect>
                                    <p:set>
                                      <p:cBhvr>
                                        <p:cTn dur="1" fill="hold">
                                          <p:stCondLst>
                                            <p:cond delay="1000"/>
                                          </p:stCondLst>
                                        </p:cTn>
                                        <p:tgtEl>
                                          <p:spTgt spid="399"/>
                                        </p:tgtEl>
                                        <p:attrNameLst>
                                          <p:attrName>style.visibility</p:attrName>
                                        </p:attrNameLst>
                                      </p:cBhvr>
                                      <p:to>
                                        <p:strVal val="hidden"/>
                                      </p:to>
                                    </p:set>
                                  </p:childTnLst>
                                </p:cTn>
                              </p:par>
                              <p:par>
                                <p:cTn fill="hold" nodeType="withEffect" presetClass="exit" presetID="10" presetSubtype="0">
                                  <p:stCondLst>
                                    <p:cond delay="0"/>
                                  </p:stCondLst>
                                  <p:childTnLst>
                                    <p:animEffect filter="fade" transition="out">
                                      <p:cBhvr>
                                        <p:cTn dur="1000"/>
                                        <p:tgtEl>
                                          <p:spTgt spid="400"/>
                                        </p:tgtEl>
                                      </p:cBhvr>
                                    </p:animEffect>
                                    <p:set>
                                      <p:cBhvr>
                                        <p:cTn dur="1" fill="hold">
                                          <p:stCondLst>
                                            <p:cond delay="1000"/>
                                          </p:stCondLst>
                                        </p:cTn>
                                        <p:tgtEl>
                                          <p:spTgt spid="400"/>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402"/>
                                        </p:tgtEl>
                                        <p:attrNameLst>
                                          <p:attrName>style.visibility</p:attrName>
                                        </p:attrNameLst>
                                      </p:cBhvr>
                                      <p:to>
                                        <p:strVal val="visible"/>
                                      </p:to>
                                    </p:set>
                                    <p:anim calcmode="lin" valueType="num">
                                      <p:cBhvr additive="base">
                                        <p:cTn dur="1000"/>
                                        <p:tgtEl>
                                          <p:spTgt spid="402"/>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ntr" presetID="2" presetSubtype="8">
                                  <p:stCondLst>
                                    <p:cond delay="0"/>
                                  </p:stCondLst>
                                  <p:childTnLst>
                                    <p:set>
                                      <p:cBhvr>
                                        <p:cTn dur="1" fill="hold">
                                          <p:stCondLst>
                                            <p:cond delay="0"/>
                                          </p:stCondLst>
                                        </p:cTn>
                                        <p:tgtEl>
                                          <p:spTgt spid="403"/>
                                        </p:tgtEl>
                                        <p:attrNameLst>
                                          <p:attrName>style.visibility</p:attrName>
                                        </p:attrNameLst>
                                      </p:cBhvr>
                                      <p:to>
                                        <p:strVal val="visible"/>
                                      </p:to>
                                    </p:set>
                                    <p:anim calcmode="lin" valueType="num">
                                      <p:cBhvr additive="base">
                                        <p:cTn dur="1000"/>
                                        <p:tgtEl>
                                          <p:spTgt spid="403"/>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0"/>
                                        </p:tgtEl>
                                        <p:attrNameLst>
                                          <p:attrName>style.visibility</p:attrName>
                                        </p:attrNameLst>
                                      </p:cBhvr>
                                      <p:to>
                                        <p:strVal val="visible"/>
                                      </p:to>
                                    </p:set>
                                    <p:animEffect filter="fade" transition="in">
                                      <p:cBhvr>
                                        <p:cTn dur="1000"/>
                                        <p:tgtEl>
                                          <p:spTgt spid="39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3"/>
                                        </p:tgtEl>
                                        <p:attrNameLst>
                                          <p:attrName>style.visibility</p:attrName>
                                        </p:attrNameLst>
                                      </p:cBhvr>
                                      <p:to>
                                        <p:strVal val="visible"/>
                                      </p:to>
                                    </p:set>
                                    <p:animEffect filter="fade" transition="in">
                                      <p:cBhvr>
                                        <p:cTn dur="1000"/>
                                        <p:tgtEl>
                                          <p:spTgt spid="39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2"/>
                                        </p:tgtEl>
                                        <p:attrNameLst>
                                          <p:attrName>style.visibility</p:attrName>
                                        </p:attrNameLst>
                                      </p:cBhvr>
                                      <p:to>
                                        <p:strVal val="visible"/>
                                      </p:to>
                                    </p:set>
                                    <p:animEffect filter="fade" transition="in">
                                      <p:cBhvr>
                                        <p:cTn dur="1000"/>
                                        <p:tgtEl>
                                          <p:spTgt spid="392"/>
                                        </p:tgtEl>
                                      </p:cBhvr>
                                    </p:animEffect>
                                  </p:childTnLst>
                                </p:cTn>
                              </p:par>
                              <p:par>
                                <p:cTn fill="hold" nodeType="withEffect" presetClass="entr" presetID="10" presetSubtype="0">
                                  <p:stCondLst>
                                    <p:cond delay="0"/>
                                  </p:stCondLst>
                                  <p:childTnLst>
                                    <p:set>
                                      <p:cBhvr>
                                        <p:cTn dur="1" fill="hold">
                                          <p:stCondLst>
                                            <p:cond delay="0"/>
                                          </p:stCondLst>
                                        </p:cTn>
                                        <p:tgtEl>
                                          <p:spTgt spid="391"/>
                                        </p:tgtEl>
                                        <p:attrNameLst>
                                          <p:attrName>style.visibility</p:attrName>
                                        </p:attrNameLst>
                                      </p:cBhvr>
                                      <p:to>
                                        <p:strVal val="visible"/>
                                      </p:to>
                                    </p:set>
                                    <p:animEffect filter="fade" transition="in">
                                      <p:cBhvr>
                                        <p:cTn dur="1000"/>
                                        <p:tgtEl>
                                          <p:spTgt spid="3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gtEl>
                                        <p:attrNameLst>
                                          <p:attrName>style.visibility</p:attrName>
                                        </p:attrNameLst>
                                      </p:cBhvr>
                                      <p:to>
                                        <p:strVal val="visible"/>
                                      </p:to>
                                    </p:set>
                                    <p:animEffect filter="fade" transition="in">
                                      <p:cBhvr>
                                        <p:cTn dur="1000"/>
                                        <p:tgtEl>
                                          <p:spTgt spid="394"/>
                                        </p:tgtEl>
                                      </p:cBhvr>
                                    </p:animEffect>
                                  </p:childTnLst>
                                </p:cTn>
                              </p:par>
                              <p:par>
                                <p:cTn fill="hold" nodeType="withEffect" presetClass="entr" presetID="10" presetSubtype="0">
                                  <p:stCondLst>
                                    <p:cond delay="0"/>
                                  </p:stCondLst>
                                  <p:childTnLst>
                                    <p:set>
                                      <p:cBhvr>
                                        <p:cTn dur="1" fill="hold">
                                          <p:stCondLst>
                                            <p:cond delay="0"/>
                                          </p:stCondLst>
                                        </p:cTn>
                                        <p:tgtEl>
                                          <p:spTgt spid="395"/>
                                        </p:tgtEl>
                                        <p:attrNameLst>
                                          <p:attrName>style.visibility</p:attrName>
                                        </p:attrNameLst>
                                      </p:cBhvr>
                                      <p:to>
                                        <p:strVal val="visible"/>
                                      </p:to>
                                    </p:set>
                                    <p:animEffect filter="fade" transition="in">
                                      <p:cBhvr>
                                        <p:cTn dur="1000"/>
                                        <p:tgtEl>
                                          <p:spTgt spid="3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Shape 8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Background </a:t>
            </a:r>
            <a:endParaRPr>
              <a:solidFill>
                <a:srgbClr val="000000"/>
              </a:solidFill>
            </a:endParaRPr>
          </a:p>
        </p:txBody>
      </p:sp>
      <p:sp>
        <p:nvSpPr>
          <p:cNvPr id="86" name="Shape 86"/>
          <p:cNvSpPr txBox="1"/>
          <p:nvPr>
            <p:ph idx="1" type="body"/>
          </p:nvPr>
        </p:nvSpPr>
        <p:spPr>
          <a:xfrm>
            <a:off x="311700" y="1468825"/>
            <a:ext cx="3999900" cy="3099900"/>
          </a:xfrm>
          <a:prstGeom prst="rect">
            <a:avLst/>
          </a:prstGeom>
          <a:noFill/>
          <a:effectLst>
            <a:outerShdw blurRad="57150" rotWithShape="0" algn="bl" dir="5400000" dist="19050">
              <a:srgbClr val="F3F3F3">
                <a:alpha val="50000"/>
              </a:srgbClr>
            </a:outerShdw>
          </a:effectLst>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accent1"/>
                </a:solidFill>
              </a:rPr>
              <a:t>What is RDMA ?</a:t>
            </a:r>
            <a:r>
              <a:rPr b="1" lang="en" sz="1400"/>
              <a:t>   </a:t>
            </a:r>
            <a:r>
              <a:rPr b="1" lang="en"/>
              <a:t>: </a:t>
            </a:r>
            <a:r>
              <a:rPr lang="en" sz="1400"/>
              <a:t>It is the direct memory access of memory on a remote machine without involving it’s operating system.</a:t>
            </a:r>
            <a:endParaRPr sz="1400"/>
          </a:p>
          <a:p>
            <a:pPr indent="0" lvl="0" marL="0">
              <a:spcBef>
                <a:spcPts val="1600"/>
              </a:spcBef>
              <a:spcAft>
                <a:spcPts val="0"/>
              </a:spcAft>
              <a:buNone/>
            </a:pPr>
            <a:r>
              <a:t/>
            </a:r>
            <a:endParaRPr b="1" sz="1400"/>
          </a:p>
          <a:p>
            <a:pPr indent="0" lvl="0" marL="0">
              <a:spcBef>
                <a:spcPts val="1600"/>
              </a:spcBef>
              <a:spcAft>
                <a:spcPts val="1600"/>
              </a:spcAft>
              <a:buNone/>
            </a:pPr>
            <a:r>
              <a:t/>
            </a:r>
            <a:endParaRPr sz="1400"/>
          </a:p>
        </p:txBody>
      </p:sp>
      <p:pic>
        <p:nvPicPr>
          <p:cNvPr id="87" name="Shape 87"/>
          <p:cNvPicPr preferRelativeResize="0"/>
          <p:nvPr/>
        </p:nvPicPr>
        <p:blipFill>
          <a:blip r:embed="rId3">
            <a:alphaModFix/>
          </a:blip>
          <a:stretch>
            <a:fillRect/>
          </a:stretch>
        </p:blipFill>
        <p:spPr>
          <a:xfrm>
            <a:off x="380450" y="2993500"/>
            <a:ext cx="3637925" cy="1908425"/>
          </a:xfrm>
          <a:prstGeom prst="rect">
            <a:avLst/>
          </a:prstGeom>
          <a:noFill/>
          <a:ln>
            <a:noFill/>
          </a:ln>
        </p:spPr>
      </p:pic>
      <p:sp>
        <p:nvSpPr>
          <p:cNvPr id="88" name="Shape 88"/>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accent1"/>
                </a:solidFill>
              </a:rPr>
              <a:t>What is Distributed File System ? </a:t>
            </a:r>
            <a:endParaRPr b="1" sz="1800">
              <a:solidFill>
                <a:schemeClr val="accent1"/>
              </a:solidFill>
            </a:endParaRPr>
          </a:p>
          <a:p>
            <a:pPr indent="0" lvl="0" marL="0">
              <a:spcBef>
                <a:spcPts val="1600"/>
              </a:spcBef>
              <a:spcAft>
                <a:spcPts val="1600"/>
              </a:spcAft>
              <a:buNone/>
            </a:pPr>
            <a:r>
              <a:rPr lang="en"/>
              <a:t>A Distributed File System is a file system that aggregates file storage on multiple hosts and allows access to files from multiple clients as a single entity. </a:t>
            </a:r>
            <a:endParaRPr/>
          </a:p>
        </p:txBody>
      </p:sp>
      <p:sp>
        <p:nvSpPr>
          <p:cNvPr id="89" name="Shape 8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90" name="Shape 90"/>
          <p:cNvSpPr txBox="1"/>
          <p:nvPr/>
        </p:nvSpPr>
        <p:spPr>
          <a:xfrm>
            <a:off x="998275" y="47014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Source:Google images</a:t>
            </a:r>
            <a:endParaRPr sz="9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Multiple Writer</a:t>
            </a:r>
            <a:r>
              <a:rPr lang="en"/>
              <a:t> Commit Protocol</a:t>
            </a:r>
            <a:endParaRPr/>
          </a:p>
        </p:txBody>
      </p:sp>
      <p:sp>
        <p:nvSpPr>
          <p:cNvPr id="409" name="Shape 40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10" name="Shape 410"/>
          <p:cNvPicPr preferRelativeResize="0"/>
          <p:nvPr/>
        </p:nvPicPr>
        <p:blipFill>
          <a:blip r:embed="rId3">
            <a:alphaModFix/>
          </a:blip>
          <a:stretch>
            <a:fillRect/>
          </a:stretch>
        </p:blipFill>
        <p:spPr>
          <a:xfrm>
            <a:off x="152400" y="1258400"/>
            <a:ext cx="8839203" cy="3061359"/>
          </a:xfrm>
          <a:prstGeom prst="rect">
            <a:avLst/>
          </a:prstGeom>
          <a:noFill/>
          <a:ln>
            <a:noFill/>
          </a:ln>
        </p:spPr>
      </p:pic>
      <p:sp>
        <p:nvSpPr>
          <p:cNvPr id="411" name="Shape 411"/>
          <p:cNvSpPr txBox="1"/>
          <p:nvPr/>
        </p:nvSpPr>
        <p:spPr>
          <a:xfrm>
            <a:off x="311700" y="4727750"/>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Source: Hotpot</a:t>
            </a:r>
            <a:endParaRPr sz="100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Crash Recovery</a:t>
            </a:r>
            <a:endParaRPr>
              <a:solidFill>
                <a:schemeClr val="dk1"/>
              </a:solidFill>
            </a:endParaRPr>
          </a:p>
        </p:txBody>
      </p:sp>
      <p:sp>
        <p:nvSpPr>
          <p:cNvPr id="417" name="Shape 4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418" name="Shape 418"/>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Non-commit time</a:t>
            </a:r>
            <a:endParaRPr/>
          </a:p>
          <a:p>
            <a:pPr indent="0" lvl="0" marL="0" rtl="0">
              <a:spcBef>
                <a:spcPts val="1600"/>
              </a:spcBef>
              <a:spcAft>
                <a:spcPts val="0"/>
              </a:spcAft>
              <a:buNone/>
            </a:pPr>
            <a:r>
              <a:rPr lang="en"/>
              <a:t>If NVM still accessible &amp; consistent, continue</a:t>
            </a:r>
            <a:endParaRPr/>
          </a:p>
          <a:p>
            <a:pPr indent="0" lvl="0" marL="0" rtl="0">
              <a:spcBef>
                <a:spcPts val="1600"/>
              </a:spcBef>
              <a:spcAft>
                <a:spcPts val="0"/>
              </a:spcAft>
              <a:buNone/>
            </a:pPr>
            <a:r>
              <a:rPr lang="en"/>
              <a:t>Otherwise, reconstruct lost data using redundant copies</a:t>
            </a:r>
            <a:endParaRPr/>
          </a:p>
          <a:p>
            <a:pPr indent="0" lvl="0" marL="0" rtl="0">
              <a:spcBef>
                <a:spcPts val="1600"/>
              </a:spcBef>
              <a:spcAft>
                <a:spcPts val="0"/>
              </a:spcAft>
              <a:buNone/>
            </a:pPr>
            <a:r>
              <a:rPr lang="en"/>
              <a:t>Lost Data Node chunk: Owner Node replicates as needed</a:t>
            </a:r>
            <a:endParaRPr/>
          </a:p>
          <a:p>
            <a:pPr indent="0" lvl="0" marL="0">
              <a:spcBef>
                <a:spcPts val="1600"/>
              </a:spcBef>
              <a:spcAft>
                <a:spcPts val="1600"/>
              </a:spcAft>
              <a:buNone/>
            </a:pPr>
            <a:r>
              <a:rPr lang="en"/>
              <a:t>Lost Owner Node chunk: Promote a Data Node chunk to Owner Node chunk; new ON fetches missing pages, recreates metadata; create a new Data Node chunk</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Shape 42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Crash Recovery</a:t>
            </a:r>
            <a:r>
              <a:rPr lang="en">
                <a:solidFill>
                  <a:srgbClr val="000000"/>
                </a:solidFill>
              </a:rPr>
              <a:t> - Commit Time - Multiple Writer</a:t>
            </a:r>
            <a:endParaRPr>
              <a:solidFill>
                <a:srgbClr val="000000"/>
              </a:solidFill>
            </a:endParaRPr>
          </a:p>
        </p:txBody>
      </p:sp>
      <p:sp>
        <p:nvSpPr>
          <p:cNvPr id="424" name="Shape 4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25" name="Shape 425"/>
          <p:cNvPicPr preferRelativeResize="0"/>
          <p:nvPr/>
        </p:nvPicPr>
        <p:blipFill>
          <a:blip r:embed="rId3">
            <a:alphaModFix/>
          </a:blip>
          <a:stretch>
            <a:fillRect/>
          </a:stretch>
        </p:blipFill>
        <p:spPr>
          <a:xfrm>
            <a:off x="152400" y="1258400"/>
            <a:ext cx="8839203" cy="3061359"/>
          </a:xfrm>
          <a:prstGeom prst="rect">
            <a:avLst/>
          </a:prstGeom>
          <a:noFill/>
          <a:ln>
            <a:noFill/>
          </a:ln>
        </p:spPr>
      </p:pic>
      <p:sp>
        <p:nvSpPr>
          <p:cNvPr id="426" name="Shape 426"/>
          <p:cNvSpPr txBox="1"/>
          <p:nvPr/>
        </p:nvSpPr>
        <p:spPr>
          <a:xfrm>
            <a:off x="311700" y="4727750"/>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Source: Hotpot</a:t>
            </a:r>
            <a:endParaRPr sz="10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sp>
        <p:nvSpPr>
          <p:cNvPr id="431" name="Shape 43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Crash Recovery</a:t>
            </a:r>
            <a:r>
              <a:rPr lang="en">
                <a:solidFill>
                  <a:srgbClr val="000000"/>
                </a:solidFill>
              </a:rPr>
              <a:t> - Commit Time - </a:t>
            </a:r>
            <a:r>
              <a:rPr lang="en">
                <a:solidFill>
                  <a:srgbClr val="000000"/>
                </a:solidFill>
              </a:rPr>
              <a:t>Single Writer</a:t>
            </a:r>
            <a:endParaRPr>
              <a:solidFill>
                <a:srgbClr val="000000"/>
              </a:solidFill>
            </a:endParaRPr>
          </a:p>
        </p:txBody>
      </p:sp>
      <p:sp>
        <p:nvSpPr>
          <p:cNvPr id="432" name="Shape 43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pic>
        <p:nvPicPr>
          <p:cNvPr id="433" name="Shape 433"/>
          <p:cNvPicPr preferRelativeResize="0"/>
          <p:nvPr/>
        </p:nvPicPr>
        <p:blipFill>
          <a:blip r:embed="rId3">
            <a:alphaModFix/>
          </a:blip>
          <a:stretch>
            <a:fillRect/>
          </a:stretch>
        </p:blipFill>
        <p:spPr>
          <a:xfrm>
            <a:off x="152400" y="1262813"/>
            <a:ext cx="8839197" cy="3243591"/>
          </a:xfrm>
          <a:prstGeom prst="rect">
            <a:avLst/>
          </a:prstGeom>
          <a:noFill/>
          <a:ln>
            <a:noFill/>
          </a:ln>
        </p:spPr>
      </p:pic>
      <p:sp>
        <p:nvSpPr>
          <p:cNvPr id="434" name="Shape 434"/>
          <p:cNvSpPr txBox="1"/>
          <p:nvPr/>
        </p:nvSpPr>
        <p:spPr>
          <a:xfrm>
            <a:off x="311700" y="4727750"/>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Source: Hotpot</a:t>
            </a:r>
            <a:endParaRPr sz="100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8" name="Shape 438"/>
        <p:cNvGrpSpPr/>
        <p:nvPr/>
      </p:nvGrpSpPr>
      <p:grpSpPr>
        <a:xfrm>
          <a:off x="0" y="0"/>
          <a:ext cx="0" cy="0"/>
          <a:chOff x="0" y="0"/>
          <a:chExt cx="0" cy="0"/>
        </a:xfrm>
      </p:grpSpPr>
      <p:sp>
        <p:nvSpPr>
          <p:cNvPr id="439" name="Shape 43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Interesting Quirks</a:t>
            </a:r>
            <a:endParaRPr>
              <a:solidFill>
                <a:schemeClr val="dk1"/>
              </a:solidFill>
            </a:endParaRPr>
          </a:p>
        </p:txBody>
      </p:sp>
      <p:sp>
        <p:nvSpPr>
          <p:cNvPr id="440" name="Shape 44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Need to persist &amp; sync virtual address of each dataset</a:t>
            </a:r>
            <a:endParaRPr/>
          </a:p>
          <a:p>
            <a:pPr indent="-317500" lvl="1" marL="914400" rtl="0">
              <a:spcBef>
                <a:spcPts val="0"/>
              </a:spcBef>
              <a:spcAft>
                <a:spcPts val="0"/>
              </a:spcAft>
              <a:buSzPts val="1400"/>
              <a:buChar char="○"/>
            </a:pPr>
            <a:r>
              <a:rPr lang="en"/>
              <a:t>Need to sync virtual address space across machines</a:t>
            </a:r>
            <a:endParaRPr/>
          </a:p>
          <a:p>
            <a:pPr indent="-342900" lvl="0" marL="457200" rtl="0">
              <a:spcBef>
                <a:spcPts val="0"/>
              </a:spcBef>
              <a:spcAft>
                <a:spcPts val="0"/>
              </a:spcAft>
              <a:buSzPts val="1800"/>
              <a:buChar char="●"/>
            </a:pPr>
            <a:r>
              <a:rPr lang="en"/>
              <a:t>Requires (relatively) homogeneous machines</a:t>
            </a:r>
            <a:endParaRPr/>
          </a:p>
          <a:p>
            <a:pPr indent="-342900" lvl="0" marL="457200" rtl="0">
              <a:spcBef>
                <a:spcPts val="0"/>
              </a:spcBef>
              <a:spcAft>
                <a:spcPts val="0"/>
              </a:spcAft>
              <a:buSzPts val="1800"/>
              <a:buChar char="●"/>
            </a:pPr>
            <a:r>
              <a:rPr lang="en"/>
              <a:t>Limit on usable space:</a:t>
            </a:r>
            <a:endParaRPr/>
          </a:p>
          <a:p>
            <a:pPr indent="-317500" lvl="1" marL="914400" rtl="0">
              <a:spcBef>
                <a:spcPts val="0"/>
              </a:spcBef>
              <a:spcAft>
                <a:spcPts val="0"/>
              </a:spcAft>
              <a:buSzPts val="1400"/>
              <a:buChar char="○"/>
            </a:pPr>
            <a:r>
              <a:rPr lang="en"/>
              <a:t>~2.3EB (theoretical)</a:t>
            </a:r>
            <a:endParaRPr/>
          </a:p>
          <a:p>
            <a:pPr indent="-317500" lvl="1" marL="914400">
              <a:spcBef>
                <a:spcPts val="0"/>
              </a:spcBef>
              <a:spcAft>
                <a:spcPts val="0"/>
              </a:spcAft>
              <a:buSzPts val="1400"/>
              <a:buChar char="○"/>
            </a:pPr>
            <a:r>
              <a:rPr lang="en"/>
              <a:t>~70TB (actual, Intel)</a:t>
            </a:r>
            <a:endParaRPr/>
          </a:p>
        </p:txBody>
      </p:sp>
      <p:sp>
        <p:nvSpPr>
          <p:cNvPr id="441" name="Shape 44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5" name="Shape 445"/>
        <p:cNvGrpSpPr/>
        <p:nvPr/>
      </p:nvGrpSpPr>
      <p:grpSpPr>
        <a:xfrm>
          <a:off x="0" y="0"/>
          <a:ext cx="0" cy="0"/>
          <a:chOff x="0" y="0"/>
          <a:chExt cx="0" cy="0"/>
        </a:xfrm>
      </p:grpSpPr>
      <p:sp>
        <p:nvSpPr>
          <p:cNvPr id="446" name="Shape 446"/>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Evaluation</a:t>
            </a:r>
            <a:r>
              <a:rPr lang="en">
                <a:solidFill>
                  <a:srgbClr val="000000"/>
                </a:solidFill>
              </a:rPr>
              <a:t> - Database Throughput (YCSB)</a:t>
            </a:r>
            <a:endParaRPr>
              <a:solidFill>
                <a:srgbClr val="000000"/>
              </a:solidFill>
            </a:endParaRPr>
          </a:p>
        </p:txBody>
      </p:sp>
      <p:sp>
        <p:nvSpPr>
          <p:cNvPr id="447" name="Shape 447"/>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Tested using DRAM, not NVM</a:t>
            </a:r>
            <a:endParaRPr/>
          </a:p>
          <a:p>
            <a:pPr indent="0" lvl="0" marL="0">
              <a:spcBef>
                <a:spcPts val="1600"/>
              </a:spcBef>
              <a:spcAft>
                <a:spcPts val="0"/>
              </a:spcAft>
              <a:buNone/>
            </a:pPr>
            <a:r>
              <a:rPr lang="en"/>
              <a:t>MongoDB (NoSQL) port with memory-mapped files</a:t>
            </a:r>
            <a:endParaRPr/>
          </a:p>
          <a:p>
            <a:pPr indent="0" lvl="0" marL="0">
              <a:spcBef>
                <a:spcPts val="1600"/>
              </a:spcBef>
              <a:spcAft>
                <a:spcPts val="0"/>
              </a:spcAft>
              <a:buNone/>
            </a:pPr>
            <a:r>
              <a:rPr lang="en"/>
              <a:t>Run YCSB (key-value store benchmark)</a:t>
            </a:r>
            <a:endParaRPr/>
          </a:p>
          <a:p>
            <a:pPr indent="0" lvl="0" marL="0">
              <a:spcBef>
                <a:spcPts val="1600"/>
              </a:spcBef>
              <a:spcAft>
                <a:spcPts val="0"/>
              </a:spcAft>
              <a:buNone/>
            </a:pPr>
            <a:r>
              <a:rPr lang="en"/>
              <a:t>Compare with tmpfs, PMFS, Octopus + FUSE, Mojim, Grappa</a:t>
            </a:r>
            <a:endParaRPr/>
          </a:p>
          <a:p>
            <a:pPr indent="0" lvl="0" marL="0">
              <a:spcBef>
                <a:spcPts val="1600"/>
              </a:spcBef>
              <a:spcAft>
                <a:spcPts val="1600"/>
              </a:spcAft>
              <a:buNone/>
            </a:pPr>
            <a:r>
              <a:rPr lang="en"/>
              <a:t>Hotpot: 3 nodes, replication = 3</a:t>
            </a:r>
            <a:endParaRPr/>
          </a:p>
        </p:txBody>
      </p:sp>
      <p:sp>
        <p:nvSpPr>
          <p:cNvPr id="448" name="Shape 44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Evaluation</a:t>
            </a:r>
            <a:r>
              <a:rPr lang="en">
                <a:solidFill>
                  <a:srgbClr val="000000"/>
                </a:solidFill>
              </a:rPr>
              <a:t> - YCSB Results</a:t>
            </a:r>
            <a:endParaRPr>
              <a:solidFill>
                <a:srgbClr val="000000"/>
              </a:solidFill>
            </a:endParaRPr>
          </a:p>
        </p:txBody>
      </p:sp>
      <p:sp>
        <p:nvSpPr>
          <p:cNvPr id="454" name="Shape 45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55" name="Shape 455"/>
          <p:cNvPicPr preferRelativeResize="0"/>
          <p:nvPr/>
        </p:nvPicPr>
        <p:blipFill>
          <a:blip r:embed="rId3">
            <a:alphaModFix/>
          </a:blip>
          <a:stretch>
            <a:fillRect/>
          </a:stretch>
        </p:blipFill>
        <p:spPr>
          <a:xfrm>
            <a:off x="152400" y="1726750"/>
            <a:ext cx="8839200" cy="2212275"/>
          </a:xfrm>
          <a:prstGeom prst="rect">
            <a:avLst/>
          </a:prstGeom>
          <a:noFill/>
          <a:ln>
            <a:noFill/>
          </a:ln>
        </p:spPr>
      </p:pic>
      <p:sp>
        <p:nvSpPr>
          <p:cNvPr id="456" name="Shape 456"/>
          <p:cNvSpPr txBox="1"/>
          <p:nvPr/>
        </p:nvSpPr>
        <p:spPr>
          <a:xfrm>
            <a:off x="229200" y="3939025"/>
            <a:ext cx="8603100" cy="11178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latin typeface="Source Code Pro"/>
                <a:ea typeface="Source Code Pro"/>
                <a:cs typeface="Source Code Pro"/>
                <a:sym typeface="Source Code Pro"/>
              </a:rPr>
              <a:t>Higher is better</a:t>
            </a:r>
            <a:endParaRPr>
              <a:latin typeface="Source Code Pro"/>
              <a:ea typeface="Source Code Pro"/>
              <a:cs typeface="Source Code Pro"/>
              <a:sym typeface="Source Code Pro"/>
            </a:endParaRPr>
          </a:p>
          <a:p>
            <a:pPr indent="0" lvl="0" marL="0">
              <a:spcBef>
                <a:spcPts val="0"/>
              </a:spcBef>
              <a:spcAft>
                <a:spcPts val="0"/>
              </a:spcAft>
              <a:buNone/>
            </a:pPr>
            <a:r>
              <a:t/>
            </a:r>
            <a:endParaRPr>
              <a:latin typeface="Source Code Pro"/>
              <a:ea typeface="Source Code Pro"/>
              <a:cs typeface="Source Code Pro"/>
              <a:sym typeface="Source Code Pro"/>
            </a:endParaRPr>
          </a:p>
          <a:p>
            <a:pPr indent="0" lvl="0" marL="0">
              <a:spcBef>
                <a:spcPts val="0"/>
              </a:spcBef>
              <a:spcAft>
                <a:spcPts val="0"/>
              </a:spcAft>
              <a:buNone/>
            </a:pPr>
            <a:r>
              <a:rPr lang="en">
                <a:latin typeface="Source Code Pro"/>
                <a:ea typeface="Source Code Pro"/>
                <a:cs typeface="Source Code Pro"/>
                <a:sym typeface="Source Code Pro"/>
              </a:rPr>
              <a:t>-J</a:t>
            </a:r>
            <a:r>
              <a:rPr lang="en"/>
              <a:t> = MongoDB’s </a:t>
            </a:r>
            <a:r>
              <a:rPr lang="en">
                <a:latin typeface="Source Code Pro"/>
                <a:ea typeface="Source Code Pro"/>
                <a:cs typeface="Source Code Pro"/>
                <a:sym typeface="Source Code Pro"/>
              </a:rPr>
              <a:t>JOURNALED</a:t>
            </a:r>
            <a:r>
              <a:rPr lang="en"/>
              <a:t> (client call returns after data is appended to journal)</a:t>
            </a:r>
            <a:endParaRPr/>
          </a:p>
          <a:p>
            <a:pPr indent="0" lvl="0" marL="0">
              <a:spcBef>
                <a:spcPts val="0"/>
              </a:spcBef>
              <a:spcAft>
                <a:spcPts val="0"/>
              </a:spcAft>
              <a:buNone/>
            </a:pPr>
            <a:r>
              <a:rPr lang="en">
                <a:latin typeface="Source Code Pro"/>
                <a:ea typeface="Source Code Pro"/>
                <a:cs typeface="Source Code Pro"/>
                <a:sym typeface="Source Code Pro"/>
              </a:rPr>
              <a:t>-F</a:t>
            </a:r>
            <a:r>
              <a:rPr lang="en"/>
              <a:t> = MongoDB’s </a:t>
            </a:r>
            <a:r>
              <a:rPr lang="en">
                <a:latin typeface="Source Code Pro"/>
                <a:ea typeface="Source Code Pro"/>
                <a:cs typeface="Source Code Pro"/>
                <a:sym typeface="Source Code Pro"/>
              </a:rPr>
              <a:t>FSYNC_SAFE</a:t>
            </a:r>
            <a:r>
              <a:rPr lang="en"/>
              <a:t> (client call returns after data is flushed to the backing store; no journaling)</a:t>
            </a:r>
            <a:endParaRPr/>
          </a:p>
        </p:txBody>
      </p:sp>
      <p:pic>
        <p:nvPicPr>
          <p:cNvPr id="457" name="Shape 457"/>
          <p:cNvPicPr preferRelativeResize="0"/>
          <p:nvPr/>
        </p:nvPicPr>
        <p:blipFill>
          <a:blip r:embed="rId4">
            <a:alphaModFix/>
          </a:blip>
          <a:stretch>
            <a:fillRect/>
          </a:stretch>
        </p:blipFill>
        <p:spPr>
          <a:xfrm>
            <a:off x="4643650" y="289475"/>
            <a:ext cx="4377501" cy="1753800"/>
          </a:xfrm>
          <a:prstGeom prst="rect">
            <a:avLst/>
          </a:prstGeom>
          <a:noFill/>
          <a:ln>
            <a:noFill/>
          </a:ln>
        </p:spPr>
      </p:pic>
      <p:sp>
        <p:nvSpPr>
          <p:cNvPr id="458" name="Shape 458"/>
          <p:cNvSpPr txBox="1"/>
          <p:nvPr/>
        </p:nvSpPr>
        <p:spPr>
          <a:xfrm>
            <a:off x="7927350" y="3939025"/>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Source: Hotpot</a:t>
            </a:r>
            <a:endParaRPr sz="1000"/>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Shape 46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Evaluation</a:t>
            </a:r>
            <a:r>
              <a:rPr lang="en">
                <a:solidFill>
                  <a:srgbClr val="000000"/>
                </a:solidFill>
              </a:rPr>
              <a:t> - PageRank</a:t>
            </a:r>
            <a:endParaRPr>
              <a:solidFill>
                <a:srgbClr val="000000"/>
              </a:solidFill>
            </a:endParaRPr>
          </a:p>
        </p:txBody>
      </p:sp>
      <p:sp>
        <p:nvSpPr>
          <p:cNvPr id="464" name="Shape 4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465" name="Shape 46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Custom graph processing engine</a:t>
            </a:r>
            <a:endParaRPr/>
          </a:p>
          <a:p>
            <a:pPr indent="0" lvl="0" marL="0">
              <a:spcBef>
                <a:spcPts val="1600"/>
              </a:spcBef>
              <a:spcAft>
                <a:spcPts val="0"/>
              </a:spcAft>
              <a:buNone/>
            </a:pPr>
            <a:r>
              <a:rPr lang="en"/>
              <a:t>Twitter, LiveJournal datasets</a:t>
            </a:r>
            <a:endParaRPr/>
          </a:p>
          <a:p>
            <a:pPr indent="0" lvl="0" marL="0">
              <a:spcBef>
                <a:spcPts val="1600"/>
              </a:spcBef>
              <a:spcAft>
                <a:spcPts val="1600"/>
              </a:spcAft>
              <a:buNone/>
            </a:pPr>
            <a:r>
              <a:rPr lang="en"/>
              <a:t>Compare with PowerGraph, Grappa</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Shape 470"/>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Evaluation</a:t>
            </a:r>
            <a:r>
              <a:rPr lang="en">
                <a:solidFill>
                  <a:srgbClr val="000000"/>
                </a:solidFill>
              </a:rPr>
              <a:t> - PageRank Results</a:t>
            </a:r>
            <a:endParaRPr/>
          </a:p>
        </p:txBody>
      </p:sp>
      <p:sp>
        <p:nvSpPr>
          <p:cNvPr id="471" name="Shape 47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472" name="Shape 472"/>
          <p:cNvPicPr preferRelativeResize="0"/>
          <p:nvPr/>
        </p:nvPicPr>
        <p:blipFill>
          <a:blip r:embed="rId3">
            <a:alphaModFix/>
          </a:blip>
          <a:stretch>
            <a:fillRect/>
          </a:stretch>
        </p:blipFill>
        <p:spPr>
          <a:xfrm>
            <a:off x="152400" y="1258400"/>
            <a:ext cx="3395203" cy="1931875"/>
          </a:xfrm>
          <a:prstGeom prst="rect">
            <a:avLst/>
          </a:prstGeom>
          <a:noFill/>
          <a:ln>
            <a:noFill/>
          </a:ln>
        </p:spPr>
      </p:pic>
      <p:sp>
        <p:nvSpPr>
          <p:cNvPr id="473" name="Shape 473"/>
          <p:cNvSpPr txBox="1"/>
          <p:nvPr/>
        </p:nvSpPr>
        <p:spPr>
          <a:xfrm>
            <a:off x="152400" y="4727725"/>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Source: Hotpot</a:t>
            </a:r>
            <a:endParaRPr sz="1000"/>
          </a:p>
        </p:txBody>
      </p:sp>
      <p:sp>
        <p:nvSpPr>
          <p:cNvPr id="474" name="Shape 474"/>
          <p:cNvSpPr txBox="1"/>
          <p:nvPr/>
        </p:nvSpPr>
        <p:spPr>
          <a:xfrm>
            <a:off x="702950" y="929300"/>
            <a:ext cx="2294100" cy="329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latin typeface="Merriweather"/>
                <a:ea typeface="Merriweather"/>
                <a:cs typeface="Merriweather"/>
                <a:sym typeface="Merriweather"/>
              </a:rPr>
              <a:t>Run Time</a:t>
            </a:r>
            <a:endParaRPr>
              <a:latin typeface="Merriweather"/>
              <a:ea typeface="Merriweather"/>
              <a:cs typeface="Merriweather"/>
              <a:sym typeface="Merriweather"/>
            </a:endParaRPr>
          </a:p>
        </p:txBody>
      </p:sp>
      <p:pic>
        <p:nvPicPr>
          <p:cNvPr id="475" name="Shape 475"/>
          <p:cNvPicPr preferRelativeResize="0"/>
          <p:nvPr/>
        </p:nvPicPr>
        <p:blipFill>
          <a:blip r:embed="rId4">
            <a:alphaModFix/>
          </a:blip>
          <a:stretch>
            <a:fillRect/>
          </a:stretch>
        </p:blipFill>
        <p:spPr>
          <a:xfrm>
            <a:off x="3617050" y="1106000"/>
            <a:ext cx="3524230" cy="2084275"/>
          </a:xfrm>
          <a:prstGeom prst="rect">
            <a:avLst/>
          </a:prstGeom>
          <a:noFill/>
          <a:ln>
            <a:noFill/>
          </a:ln>
        </p:spPr>
      </p:pic>
      <p:sp>
        <p:nvSpPr>
          <p:cNvPr id="476" name="Shape 476"/>
          <p:cNvSpPr txBox="1"/>
          <p:nvPr/>
        </p:nvSpPr>
        <p:spPr>
          <a:xfrm>
            <a:off x="4232100" y="929300"/>
            <a:ext cx="22941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Total Network Traffic</a:t>
            </a:r>
            <a:endParaRPr>
              <a:latin typeface="Merriweather"/>
              <a:ea typeface="Merriweather"/>
              <a:cs typeface="Merriweather"/>
              <a:sym typeface="Merriweather"/>
            </a:endParaRPr>
          </a:p>
        </p:txBody>
      </p:sp>
      <p:pic>
        <p:nvPicPr>
          <p:cNvPr id="477" name="Shape 477"/>
          <p:cNvPicPr preferRelativeResize="0"/>
          <p:nvPr/>
        </p:nvPicPr>
        <p:blipFill>
          <a:blip r:embed="rId5">
            <a:alphaModFix/>
          </a:blip>
          <a:stretch>
            <a:fillRect/>
          </a:stretch>
        </p:blipFill>
        <p:spPr>
          <a:xfrm>
            <a:off x="3156925" y="3342675"/>
            <a:ext cx="5315527" cy="1648425"/>
          </a:xfrm>
          <a:prstGeom prst="rect">
            <a:avLst/>
          </a:prstGeom>
          <a:noFill/>
          <a:ln>
            <a:noFill/>
          </a:ln>
        </p:spPr>
      </p:pic>
      <p:sp>
        <p:nvSpPr>
          <p:cNvPr id="478" name="Shape 478"/>
          <p:cNvSpPr txBox="1"/>
          <p:nvPr/>
        </p:nvSpPr>
        <p:spPr>
          <a:xfrm>
            <a:off x="3360300" y="3190275"/>
            <a:ext cx="4908900" cy="329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Merriweather"/>
                <a:ea typeface="Merriweather"/>
                <a:cs typeface="Merriweather"/>
                <a:sym typeface="Merriweather"/>
              </a:rPr>
              <a:t>Network Traffic Over Time</a:t>
            </a:r>
            <a:endParaRPr>
              <a:latin typeface="Merriweather"/>
              <a:ea typeface="Merriweather"/>
              <a:cs typeface="Merriweather"/>
              <a:sym typeface="Merriweathe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Shape 483"/>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Evaluation</a:t>
            </a:r>
            <a:r>
              <a:rPr lang="en">
                <a:solidFill>
                  <a:srgbClr val="000000"/>
                </a:solidFill>
              </a:rPr>
              <a:t> - Micro-Benchmarks</a:t>
            </a:r>
            <a:endParaRPr>
              <a:solidFill>
                <a:srgbClr val="000000"/>
              </a:solidFill>
            </a:endParaRPr>
          </a:p>
        </p:txBody>
      </p:sp>
      <p:sp>
        <p:nvSpPr>
          <p:cNvPr id="484" name="Shape 48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485" name="Shape 485"/>
          <p:cNvSpPr txBox="1"/>
          <p:nvPr/>
        </p:nvSpPr>
        <p:spPr>
          <a:xfrm>
            <a:off x="3665150" y="4727725"/>
            <a:ext cx="1093800" cy="329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1000"/>
              <a:t>Source: Hotpot</a:t>
            </a:r>
            <a:endParaRPr sz="1000"/>
          </a:p>
        </p:txBody>
      </p:sp>
      <p:pic>
        <p:nvPicPr>
          <p:cNvPr id="486" name="Shape 486"/>
          <p:cNvPicPr preferRelativeResize="0"/>
          <p:nvPr/>
        </p:nvPicPr>
        <p:blipFill>
          <a:blip r:embed="rId3">
            <a:alphaModFix/>
          </a:blip>
          <a:stretch>
            <a:fillRect/>
          </a:stretch>
        </p:blipFill>
        <p:spPr>
          <a:xfrm>
            <a:off x="311700" y="2913549"/>
            <a:ext cx="2966744" cy="2020152"/>
          </a:xfrm>
          <a:prstGeom prst="rect">
            <a:avLst/>
          </a:prstGeom>
          <a:noFill/>
          <a:ln>
            <a:noFill/>
          </a:ln>
        </p:spPr>
      </p:pic>
      <p:pic>
        <p:nvPicPr>
          <p:cNvPr id="487" name="Shape 487"/>
          <p:cNvPicPr preferRelativeResize="0"/>
          <p:nvPr/>
        </p:nvPicPr>
        <p:blipFill>
          <a:blip r:embed="rId4">
            <a:alphaModFix/>
          </a:blip>
          <a:stretch>
            <a:fillRect/>
          </a:stretch>
        </p:blipFill>
        <p:spPr>
          <a:xfrm>
            <a:off x="2008200" y="1106000"/>
            <a:ext cx="2924047" cy="1975291"/>
          </a:xfrm>
          <a:prstGeom prst="rect">
            <a:avLst/>
          </a:prstGeom>
          <a:noFill/>
          <a:ln>
            <a:noFill/>
          </a:ln>
        </p:spPr>
      </p:pic>
      <p:pic>
        <p:nvPicPr>
          <p:cNvPr id="488" name="Shape 488"/>
          <p:cNvPicPr preferRelativeResize="0"/>
          <p:nvPr/>
        </p:nvPicPr>
        <p:blipFill>
          <a:blip r:embed="rId5">
            <a:alphaModFix/>
          </a:blip>
          <a:stretch>
            <a:fillRect/>
          </a:stretch>
        </p:blipFill>
        <p:spPr>
          <a:xfrm>
            <a:off x="5145650" y="2927429"/>
            <a:ext cx="2924052" cy="2006272"/>
          </a:xfrm>
          <a:prstGeom prst="rect">
            <a:avLst/>
          </a:prstGeom>
          <a:noFill/>
          <a:ln>
            <a:noFill/>
          </a:ln>
        </p:spPr>
      </p:pic>
      <p:pic>
        <p:nvPicPr>
          <p:cNvPr id="489" name="Shape 489"/>
          <p:cNvPicPr preferRelativeResize="0"/>
          <p:nvPr/>
        </p:nvPicPr>
        <p:blipFill>
          <a:blip r:embed="rId6">
            <a:alphaModFix/>
          </a:blip>
          <a:stretch>
            <a:fillRect/>
          </a:stretch>
        </p:blipFill>
        <p:spPr>
          <a:xfrm>
            <a:off x="5611440" y="701600"/>
            <a:ext cx="2861010" cy="1941476"/>
          </a:xfrm>
          <a:prstGeom prst="rect">
            <a:avLst/>
          </a:prstGeom>
          <a:noFill/>
          <a:ln>
            <a:noFill/>
          </a:ln>
        </p:spPr>
      </p:pic>
      <p:sp>
        <p:nvSpPr>
          <p:cNvPr id="490" name="Shape 490"/>
          <p:cNvSpPr txBox="1"/>
          <p:nvPr/>
        </p:nvSpPr>
        <p:spPr>
          <a:xfrm>
            <a:off x="2579375" y="1106000"/>
            <a:ext cx="1781700" cy="3291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t>Scalability</a:t>
            </a:r>
            <a:endParaRPr/>
          </a:p>
        </p:txBody>
      </p:sp>
      <p:sp>
        <p:nvSpPr>
          <p:cNvPr id="491" name="Shape 491"/>
          <p:cNvSpPr txBox="1"/>
          <p:nvPr/>
        </p:nvSpPr>
        <p:spPr>
          <a:xfrm>
            <a:off x="6151100" y="574700"/>
            <a:ext cx="1781700" cy="5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Chunk Size Performance</a:t>
            </a:r>
            <a:endParaRPr/>
          </a:p>
        </p:txBody>
      </p:sp>
      <p:sp>
        <p:nvSpPr>
          <p:cNvPr id="492" name="Shape 492"/>
          <p:cNvSpPr txBox="1"/>
          <p:nvPr/>
        </p:nvSpPr>
        <p:spPr>
          <a:xfrm>
            <a:off x="1408400" y="3174375"/>
            <a:ext cx="1781700" cy="5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Owner Node Migration</a:t>
            </a:r>
            <a:endParaRPr/>
          </a:p>
        </p:txBody>
      </p:sp>
      <p:sp>
        <p:nvSpPr>
          <p:cNvPr id="493" name="Shape 493"/>
          <p:cNvSpPr txBox="1"/>
          <p:nvPr/>
        </p:nvSpPr>
        <p:spPr>
          <a:xfrm>
            <a:off x="5430925" y="2771100"/>
            <a:ext cx="1781700" cy="531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t>Commit Conflict Performance</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par>
                                <p:cTn fill="hold" nodeType="withEffect" presetClass="entr" presetID="10" presetSubtype="0">
                                  <p:stCondLst>
                                    <p:cond delay="0"/>
                                  </p:stCondLst>
                                  <p:childTnLst>
                                    <p:set>
                                      <p:cBhvr>
                                        <p:cTn dur="1" fill="hold">
                                          <p:stCondLst>
                                            <p:cond delay="0"/>
                                          </p:stCondLst>
                                        </p:cTn>
                                        <p:tgtEl>
                                          <p:spTgt spid="491"/>
                                        </p:tgtEl>
                                        <p:attrNameLst>
                                          <p:attrName>style.visibility</p:attrName>
                                        </p:attrNameLst>
                                      </p:cBhvr>
                                      <p:to>
                                        <p:strVal val="visible"/>
                                      </p:to>
                                    </p:set>
                                    <p:animEffect filter="fade" transition="in">
                                      <p:cBhvr>
                                        <p:cTn dur="1000"/>
                                        <p:tgtEl>
                                          <p:spTgt spid="49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1000"/>
                                        <p:tgtEl>
                                          <p:spTgt spid="486"/>
                                        </p:tgtEl>
                                      </p:cBhvr>
                                    </p:animEffect>
                                  </p:childTnLst>
                                </p:cTn>
                              </p:par>
                              <p:par>
                                <p:cTn fill="hold" nodeType="withEffect" presetClass="entr" presetID="10" presetSubtype="0">
                                  <p:stCondLst>
                                    <p:cond delay="0"/>
                                  </p:stCondLst>
                                  <p:childTnLst>
                                    <p:set>
                                      <p:cBhvr>
                                        <p:cTn dur="1" fill="hold">
                                          <p:stCondLst>
                                            <p:cond delay="0"/>
                                          </p:stCondLst>
                                        </p:cTn>
                                        <p:tgtEl>
                                          <p:spTgt spid="492"/>
                                        </p:tgtEl>
                                        <p:attrNameLst>
                                          <p:attrName>style.visibility</p:attrName>
                                        </p:attrNameLst>
                                      </p:cBhvr>
                                      <p:to>
                                        <p:strVal val="visible"/>
                                      </p:to>
                                    </p:set>
                                    <p:animEffect filter="fade" transition="in">
                                      <p:cBhvr>
                                        <p:cTn dur="1000"/>
                                        <p:tgtEl>
                                          <p:spTgt spid="4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1000"/>
                                        <p:tgtEl>
                                          <p:spTgt spid="488"/>
                                        </p:tgtEl>
                                      </p:cBhvr>
                                    </p:animEffect>
                                  </p:childTnLst>
                                </p:cTn>
                              </p:par>
                              <p:par>
                                <p:cTn fill="hold" nodeType="withEffect" presetClass="entr" presetID="10" presetSubtype="0">
                                  <p:stCondLst>
                                    <p:cond delay="0"/>
                                  </p:stCondLst>
                                  <p:childTnLst>
                                    <p:set>
                                      <p:cBhvr>
                                        <p:cTn dur="1" fill="hold">
                                          <p:stCondLst>
                                            <p:cond delay="0"/>
                                          </p:stCondLst>
                                        </p:cTn>
                                        <p:tgtEl>
                                          <p:spTgt spid="493"/>
                                        </p:tgtEl>
                                        <p:attrNameLst>
                                          <p:attrName>style.visibility</p:attrName>
                                        </p:attrNameLst>
                                      </p:cBhvr>
                                      <p:to>
                                        <p:strVal val="visible"/>
                                      </p:to>
                                    </p:set>
                                    <p:animEffect filter="fade" transition="in">
                                      <p:cBhvr>
                                        <p:cTn dur="1000"/>
                                        <p:tgtEl>
                                          <p:spTgt spid="4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Shape 9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Background</a:t>
            </a:r>
            <a:r>
              <a:rPr lang="en"/>
              <a:t>	- NVM </a:t>
            </a:r>
            <a:r>
              <a:rPr lang="en" sz="1800"/>
              <a:t>(and NVMM)</a:t>
            </a:r>
            <a:endParaRPr sz="1800"/>
          </a:p>
        </p:txBody>
      </p:sp>
      <p:sp>
        <p:nvSpPr>
          <p:cNvPr id="96" name="Shape 96"/>
          <p:cNvSpPr txBox="1"/>
          <p:nvPr>
            <p:ph idx="1" type="body"/>
          </p:nvPr>
        </p:nvSpPr>
        <p:spPr>
          <a:xfrm>
            <a:off x="311700" y="1468825"/>
            <a:ext cx="8520600" cy="3099900"/>
          </a:xfrm>
          <a:prstGeom prst="rect">
            <a:avLst/>
          </a:prstGeom>
          <a:noFill/>
          <a:effectLst>
            <a:outerShdw blurRad="57150" rotWithShape="0" algn="bl" dir="5400000" dist="19050">
              <a:srgbClr val="F3F3F3">
                <a:alpha val="50000"/>
              </a:srgbClr>
            </a:outerShdw>
          </a:effectLst>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Byte Addressability</a:t>
            </a:r>
            <a:endParaRPr sz="1600"/>
          </a:p>
          <a:p>
            <a:pPr indent="-330200" lvl="0" marL="457200" rtl="0">
              <a:spcBef>
                <a:spcPts val="0"/>
              </a:spcBef>
              <a:spcAft>
                <a:spcPts val="0"/>
              </a:spcAft>
              <a:buSzPts val="1600"/>
              <a:buChar char="●"/>
            </a:pPr>
            <a:r>
              <a:rPr lang="en" sz="1600"/>
              <a:t>Low Latency</a:t>
            </a:r>
            <a:endParaRPr sz="1600"/>
          </a:p>
          <a:p>
            <a:pPr indent="-330200" lvl="0" marL="457200" rtl="0">
              <a:spcBef>
                <a:spcPts val="0"/>
              </a:spcBef>
              <a:spcAft>
                <a:spcPts val="0"/>
              </a:spcAft>
              <a:buSzPts val="1600"/>
              <a:buChar char="●"/>
            </a:pPr>
            <a:r>
              <a:rPr lang="en" sz="1600"/>
              <a:t>Persistence</a:t>
            </a:r>
            <a:endParaRPr sz="1600"/>
          </a:p>
          <a:p>
            <a:pPr indent="-330200" lvl="0" marL="457200" rtl="0">
              <a:spcBef>
                <a:spcPts val="0"/>
              </a:spcBef>
              <a:spcAft>
                <a:spcPts val="0"/>
              </a:spcAft>
              <a:buSzPts val="1600"/>
              <a:buChar char="●"/>
            </a:pPr>
            <a:r>
              <a:rPr lang="en" sz="1600"/>
              <a:t>Capacity</a:t>
            </a:r>
            <a:endParaRPr sz="1600"/>
          </a:p>
        </p:txBody>
      </p:sp>
      <p:pic>
        <p:nvPicPr>
          <p:cNvPr id="97" name="Shape 97"/>
          <p:cNvPicPr preferRelativeResize="0"/>
          <p:nvPr/>
        </p:nvPicPr>
        <p:blipFill>
          <a:blip r:embed="rId3">
            <a:alphaModFix/>
          </a:blip>
          <a:stretch>
            <a:fillRect/>
          </a:stretch>
        </p:blipFill>
        <p:spPr>
          <a:xfrm>
            <a:off x="479975" y="2963647"/>
            <a:ext cx="2906450" cy="2179850"/>
          </a:xfrm>
          <a:prstGeom prst="rect">
            <a:avLst/>
          </a:prstGeom>
          <a:noFill/>
          <a:ln>
            <a:noFill/>
          </a:ln>
        </p:spPr>
      </p:pic>
      <p:sp>
        <p:nvSpPr>
          <p:cNvPr id="98" name="Shape 98"/>
          <p:cNvSpPr txBox="1"/>
          <p:nvPr/>
        </p:nvSpPr>
        <p:spPr>
          <a:xfrm>
            <a:off x="3386425" y="4861525"/>
            <a:ext cx="3985800" cy="99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1200">
                <a:solidFill>
                  <a:schemeClr val="accent1"/>
                </a:solidFill>
              </a:rPr>
              <a:t>Source : nvsl.ucsd.edu</a:t>
            </a:r>
            <a:endParaRPr sz="1200">
              <a:solidFill>
                <a:schemeClr val="accent1"/>
              </a:solidFill>
            </a:endParaRPr>
          </a:p>
        </p:txBody>
      </p:sp>
      <p:pic>
        <p:nvPicPr>
          <p:cNvPr id="99" name="Shape 99"/>
          <p:cNvPicPr preferRelativeResize="0"/>
          <p:nvPr/>
        </p:nvPicPr>
        <p:blipFill>
          <a:blip r:embed="rId4">
            <a:alphaModFix/>
          </a:blip>
          <a:stretch>
            <a:fillRect/>
          </a:stretch>
        </p:blipFill>
        <p:spPr>
          <a:xfrm>
            <a:off x="3926231" y="1293115"/>
            <a:ext cx="4662800" cy="3381275"/>
          </a:xfrm>
          <a:prstGeom prst="rect">
            <a:avLst/>
          </a:prstGeom>
          <a:noFill/>
          <a:ln>
            <a:noFill/>
          </a:ln>
        </p:spPr>
      </p:pic>
      <p:sp>
        <p:nvSpPr>
          <p:cNvPr id="100" name="Shape 10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7" name="Shape 497"/>
        <p:cNvGrpSpPr/>
        <p:nvPr/>
      </p:nvGrpSpPr>
      <p:grpSpPr>
        <a:xfrm>
          <a:off x="0" y="0"/>
          <a:ext cx="0" cy="0"/>
          <a:chOff x="0" y="0"/>
          <a:chExt cx="0" cy="0"/>
        </a:xfrm>
      </p:grpSpPr>
      <p:sp>
        <p:nvSpPr>
          <p:cNvPr id="498" name="Shape 498"/>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Conclusion</a:t>
            </a:r>
            <a:endParaRPr/>
          </a:p>
        </p:txBody>
      </p:sp>
      <p:sp>
        <p:nvSpPr>
          <p:cNvPr id="499" name="Shape 49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00" name="Shape 500"/>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sz="1400"/>
              <a:t>Hotpot</a:t>
            </a:r>
            <a:endParaRPr sz="1400"/>
          </a:p>
          <a:p>
            <a:pPr indent="-317500" lvl="0" marL="457200" rtl="0">
              <a:spcBef>
                <a:spcPts val="1600"/>
              </a:spcBef>
              <a:spcAft>
                <a:spcPts val="0"/>
              </a:spcAft>
              <a:buSzPts val="1400"/>
              <a:buChar char="●"/>
            </a:pPr>
            <a:r>
              <a:rPr lang="en" sz="1400"/>
              <a:t>Kernel-level implementation</a:t>
            </a:r>
            <a:endParaRPr sz="1400"/>
          </a:p>
          <a:p>
            <a:pPr indent="-317500" lvl="0" marL="457200" rtl="0">
              <a:spcBef>
                <a:spcPts val="0"/>
              </a:spcBef>
              <a:spcAft>
                <a:spcPts val="0"/>
              </a:spcAft>
              <a:buSzPts val="1400"/>
              <a:buChar char="●"/>
            </a:pPr>
            <a:r>
              <a:rPr lang="en" sz="1400"/>
              <a:t>Memory-mapped interface</a:t>
            </a:r>
            <a:endParaRPr sz="1400"/>
          </a:p>
          <a:p>
            <a:pPr indent="-317500" lvl="0" marL="457200" rtl="0">
              <a:spcBef>
                <a:spcPts val="0"/>
              </a:spcBef>
              <a:spcAft>
                <a:spcPts val="0"/>
              </a:spcAft>
              <a:buSzPts val="1400"/>
              <a:buChar char="●"/>
            </a:pPr>
            <a:r>
              <a:rPr lang="en" sz="1400"/>
              <a:t>Requires minimal application changes</a:t>
            </a:r>
            <a:endParaRPr sz="1400"/>
          </a:p>
          <a:p>
            <a:pPr indent="-317500" lvl="0" marL="457200" rtl="0">
              <a:spcBef>
                <a:spcPts val="0"/>
              </a:spcBef>
              <a:spcAft>
                <a:spcPts val="0"/>
              </a:spcAft>
              <a:buSzPts val="1400"/>
              <a:buChar char="●"/>
            </a:pPr>
            <a:r>
              <a:rPr lang="en" sz="1400"/>
              <a:t>Data reliability</a:t>
            </a:r>
            <a:endParaRPr sz="1400"/>
          </a:p>
          <a:p>
            <a:pPr indent="-317500" lvl="0" marL="457200" rtl="0">
              <a:spcBef>
                <a:spcPts val="0"/>
              </a:spcBef>
              <a:spcAft>
                <a:spcPts val="0"/>
              </a:spcAft>
              <a:buSzPts val="1400"/>
              <a:buChar char="●"/>
            </a:pPr>
            <a:r>
              <a:rPr lang="en" sz="1400"/>
              <a:t>High availability</a:t>
            </a:r>
            <a:endParaRPr sz="1400"/>
          </a:p>
          <a:p>
            <a:pPr indent="-317500" lvl="0" marL="457200" rtl="0">
              <a:spcBef>
                <a:spcPts val="0"/>
              </a:spcBef>
              <a:spcAft>
                <a:spcPts val="0"/>
              </a:spcAft>
              <a:buSzPts val="1400"/>
              <a:buChar char="●"/>
            </a:pPr>
            <a:r>
              <a:rPr lang="en" sz="1400"/>
              <a:t>Customizable consistency levels</a:t>
            </a:r>
            <a:endParaRPr sz="1400"/>
          </a:p>
          <a:p>
            <a:pPr indent="0" lvl="0" marL="0">
              <a:spcBef>
                <a:spcPts val="1600"/>
              </a:spcBef>
              <a:spcAft>
                <a:spcPts val="1600"/>
              </a:spcAft>
              <a:buNone/>
            </a:pPr>
            <a:r>
              <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Shape 505"/>
          <p:cNvSpPr txBox="1"/>
          <p:nvPr>
            <p:ph type="title"/>
          </p:nvPr>
        </p:nvSpPr>
        <p:spPr>
          <a:xfrm>
            <a:off x="555725" y="528900"/>
            <a:ext cx="5678100" cy="4085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Discussion</a:t>
            </a:r>
            <a:endParaRPr/>
          </a:p>
          <a:p>
            <a:pPr indent="0" lvl="0" marL="0">
              <a:spcBef>
                <a:spcPts val="0"/>
              </a:spcBef>
              <a:spcAft>
                <a:spcPts val="0"/>
              </a:spcAft>
              <a:buNone/>
            </a:pPr>
            <a:r>
              <a:t/>
            </a:r>
            <a:endParaRPr/>
          </a:p>
          <a:p>
            <a:pPr indent="0" lvl="0" marL="0">
              <a:spcBef>
                <a:spcPts val="0"/>
              </a:spcBef>
              <a:spcAft>
                <a:spcPts val="0"/>
              </a:spcAft>
              <a:buNone/>
            </a:pPr>
            <a:r>
              <a:rPr lang="en"/>
              <a:t>Led by Jacob Trueb</a:t>
            </a:r>
            <a:endParaRPr/>
          </a:p>
        </p:txBody>
      </p:sp>
      <p:sp>
        <p:nvSpPr>
          <p:cNvPr id="506" name="Shape 50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mc:AlternateContent>
    <mc:Choice Requires="p14">
      <p:transition spd="med">
        <p14:flip dir="l"/>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Shape 51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Octopus called out by Hotpot’s Related Work</a:t>
            </a:r>
            <a:endParaRPr/>
          </a:p>
        </p:txBody>
      </p:sp>
      <p:sp>
        <p:nvSpPr>
          <p:cNvPr id="512" name="Shape 5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13" name="Shape 513"/>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File-based vs Memory-based</a:t>
            </a:r>
            <a:endParaRPr/>
          </a:p>
          <a:p>
            <a:pPr indent="0" lvl="0" marL="0" rtl="0">
              <a:spcBef>
                <a:spcPts val="1600"/>
              </a:spcBef>
              <a:spcAft>
                <a:spcPts val="0"/>
              </a:spcAft>
              <a:buNone/>
            </a:pPr>
            <a:r>
              <a:rPr lang="en"/>
              <a:t>Manages file system metadata and data efficiently</a:t>
            </a:r>
            <a:endParaRPr/>
          </a:p>
          <a:p>
            <a:pPr indent="0" lvl="0" marL="0" rtl="0">
              <a:spcBef>
                <a:spcPts val="1600"/>
              </a:spcBef>
              <a:spcAft>
                <a:spcPts val="0"/>
              </a:spcAft>
              <a:buNone/>
            </a:pPr>
            <a:r>
              <a:rPr lang="en"/>
              <a:t>Does not provide data reliability and high availability</a:t>
            </a:r>
            <a:endParaRPr/>
          </a:p>
          <a:p>
            <a:pPr indent="0" lvl="0" marL="0">
              <a:spcBef>
                <a:spcPts val="1600"/>
              </a:spcBef>
              <a:spcAft>
                <a:spcPts val="1600"/>
              </a:spcAft>
              <a:buNone/>
            </a:pPr>
            <a:r>
              <a:t/>
            </a:r>
            <a:endParaRPr/>
          </a:p>
        </p:txBody>
      </p:sp>
      <p:sp>
        <p:nvSpPr>
          <p:cNvPr id="514" name="Shape 514"/>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Were the authors fair in their reference to Octopus?</a:t>
            </a:r>
            <a:endParaRPr/>
          </a:p>
          <a:p>
            <a:pPr indent="0" lvl="0" marL="0">
              <a:spcBef>
                <a:spcPts val="1600"/>
              </a:spcBef>
              <a:spcAft>
                <a:spcPts val="1600"/>
              </a:spcAft>
              <a:buNone/>
            </a:pPr>
            <a:r>
              <a:rPr lang="en"/>
              <a:t>What could Octopus do to address these reliability and availability claims?</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Shape 519"/>
          <p:cNvSpPr txBox="1"/>
          <p:nvPr>
            <p:ph type="title"/>
          </p:nvPr>
        </p:nvSpPr>
        <p:spPr>
          <a:xfrm>
            <a:off x="490250" y="528900"/>
            <a:ext cx="5678100" cy="40857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Why list requiring NVM as a con in your reviews?</a:t>
            </a:r>
            <a:endParaRPr/>
          </a:p>
        </p:txBody>
      </p:sp>
      <p:sp>
        <p:nvSpPr>
          <p:cNvPr id="520" name="Shape 5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chemeClr val="lt1"/>
                </a:solidFill>
              </a:rPr>
              <a:t>‹#›</a:t>
            </a:fld>
            <a:endParaRPr>
              <a:solidFill>
                <a:schemeClr val="lt1"/>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4" name="Shape 524"/>
        <p:cNvGrpSpPr/>
        <p:nvPr/>
      </p:nvGrpSpPr>
      <p:grpSpPr>
        <a:xfrm>
          <a:off x="0" y="0"/>
          <a:ext cx="0" cy="0"/>
          <a:chOff x="0" y="0"/>
          <a:chExt cx="0" cy="0"/>
        </a:xfrm>
      </p:grpSpPr>
      <p:sp>
        <p:nvSpPr>
          <p:cNvPr id="525" name="Shape 525"/>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Octopus</a:t>
            </a:r>
            <a:endParaRPr/>
          </a:p>
        </p:txBody>
      </p:sp>
      <p:sp>
        <p:nvSpPr>
          <p:cNvPr id="526" name="Shape 5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0" name="Shape 530"/>
        <p:cNvGrpSpPr/>
        <p:nvPr/>
      </p:nvGrpSpPr>
      <p:grpSpPr>
        <a:xfrm>
          <a:off x="0" y="0"/>
          <a:ext cx="0" cy="0"/>
          <a:chOff x="0" y="0"/>
          <a:chExt cx="0" cy="0"/>
        </a:xfrm>
      </p:grpSpPr>
      <p:sp>
        <p:nvSpPr>
          <p:cNvPr id="531" name="Shape 53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Octopus Piazza Topics (34 reviewers)</a:t>
            </a:r>
            <a:endParaRPr/>
          </a:p>
        </p:txBody>
      </p:sp>
      <p:sp>
        <p:nvSpPr>
          <p:cNvPr id="532" name="Shape 532"/>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Confusion</a:t>
            </a:r>
            <a:endParaRPr/>
          </a:p>
          <a:p>
            <a:pPr indent="-304800" lvl="1" marL="914400" rtl="0">
              <a:spcBef>
                <a:spcPts val="0"/>
              </a:spcBef>
              <a:spcAft>
                <a:spcPts val="0"/>
              </a:spcAft>
              <a:buSzPts val="1200"/>
              <a:buChar char="○"/>
            </a:pPr>
            <a:r>
              <a:rPr lang="en"/>
              <a:t>What reduces copying</a:t>
            </a:r>
            <a:endParaRPr/>
          </a:p>
          <a:p>
            <a:pPr indent="-304800" lvl="1" marL="914400" rtl="0">
              <a:spcBef>
                <a:spcPts val="0"/>
              </a:spcBef>
              <a:spcAft>
                <a:spcPts val="0"/>
              </a:spcAft>
              <a:buSzPts val="1200"/>
              <a:buChar char="○"/>
            </a:pPr>
            <a:r>
              <a:rPr lang="en"/>
              <a:t>Why Collect-Dispatch uses fewer RPCs</a:t>
            </a:r>
            <a:endParaRPr/>
          </a:p>
          <a:p>
            <a:pPr indent="-304800" lvl="1" marL="914400" rtl="0">
              <a:spcBef>
                <a:spcPts val="0"/>
              </a:spcBef>
              <a:spcAft>
                <a:spcPts val="0"/>
              </a:spcAft>
              <a:buSzPts val="1200"/>
              <a:buChar char="○"/>
            </a:pPr>
            <a:r>
              <a:rPr lang="en"/>
              <a:t>Novelty of metadata management</a:t>
            </a:r>
            <a:endParaRPr/>
          </a:p>
          <a:p>
            <a:pPr indent="-304800" lvl="1" marL="914400" rtl="0">
              <a:spcBef>
                <a:spcPts val="0"/>
              </a:spcBef>
              <a:spcAft>
                <a:spcPts val="0"/>
              </a:spcAft>
              <a:buSzPts val="1200"/>
              <a:buChar char="○"/>
            </a:pPr>
            <a:r>
              <a:rPr lang="en"/>
              <a:t>Motivation due o to cost of NVM</a:t>
            </a:r>
            <a:endParaRPr/>
          </a:p>
          <a:p>
            <a:pPr indent="-317500" lvl="0" marL="457200" rtl="0">
              <a:spcBef>
                <a:spcPts val="0"/>
              </a:spcBef>
              <a:spcAft>
                <a:spcPts val="0"/>
              </a:spcAft>
              <a:buSzPts val="1400"/>
              <a:buChar char="●"/>
            </a:pPr>
            <a:r>
              <a:rPr lang="en"/>
              <a:t>Collect-Dispatch is faster than 2PC</a:t>
            </a:r>
            <a:endParaRPr/>
          </a:p>
          <a:p>
            <a:pPr indent="-304800" lvl="1" marL="914400" rtl="0">
              <a:spcBef>
                <a:spcPts val="0"/>
              </a:spcBef>
              <a:spcAft>
                <a:spcPts val="0"/>
              </a:spcAft>
              <a:buSzPts val="1200"/>
              <a:buChar char="○"/>
            </a:pPr>
            <a:r>
              <a:rPr lang="en"/>
              <a:t>Uses RDMA verbs to self-</a:t>
            </a:r>
            <a:r>
              <a:rPr lang="en"/>
              <a:t>identify</a:t>
            </a:r>
            <a:endParaRPr/>
          </a:p>
          <a:p>
            <a:pPr indent="-317500" lvl="0" marL="457200" rtl="0">
              <a:spcBef>
                <a:spcPts val="0"/>
              </a:spcBef>
              <a:spcAft>
                <a:spcPts val="0"/>
              </a:spcAft>
              <a:buSzPts val="1400"/>
              <a:buChar char="●"/>
            </a:pPr>
            <a:r>
              <a:rPr lang="en"/>
              <a:t>Faster than DFSs</a:t>
            </a:r>
            <a:endParaRPr/>
          </a:p>
          <a:p>
            <a:pPr indent="-317500" lvl="0" marL="457200">
              <a:spcBef>
                <a:spcPts val="0"/>
              </a:spcBef>
              <a:spcAft>
                <a:spcPts val="0"/>
              </a:spcAft>
              <a:buSzPts val="1400"/>
              <a:buChar char="●"/>
            </a:pPr>
            <a:r>
              <a:rPr lang="en"/>
              <a:t>Well-designed Evaluations</a:t>
            </a:r>
            <a:endParaRPr/>
          </a:p>
        </p:txBody>
      </p:sp>
      <p:sp>
        <p:nvSpPr>
          <p:cNvPr id="533" name="Shape 533"/>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Hash-based distribution</a:t>
            </a:r>
            <a:endParaRPr/>
          </a:p>
          <a:p>
            <a:pPr indent="-317500" lvl="0" marL="457200" rtl="0">
              <a:spcBef>
                <a:spcPts val="0"/>
              </a:spcBef>
              <a:spcAft>
                <a:spcPts val="0"/>
              </a:spcAft>
              <a:buSzPts val="1400"/>
              <a:buChar char="●"/>
            </a:pPr>
            <a:r>
              <a:rPr lang="en"/>
              <a:t>Fault-tolerance</a:t>
            </a:r>
            <a:endParaRPr/>
          </a:p>
          <a:p>
            <a:pPr indent="-317500" lvl="0" marL="457200" rtl="0">
              <a:spcBef>
                <a:spcPts val="0"/>
              </a:spcBef>
              <a:spcAft>
                <a:spcPts val="0"/>
              </a:spcAft>
              <a:buSzPts val="1400"/>
              <a:buChar char="●"/>
            </a:pPr>
            <a:r>
              <a:rPr lang="en"/>
              <a:t>Lacking implementation details (not true)</a:t>
            </a:r>
            <a:endParaRPr/>
          </a:p>
          <a:p>
            <a:pPr indent="-292100" lvl="1" marL="914400" rtl="0">
              <a:spcBef>
                <a:spcPts val="0"/>
              </a:spcBef>
              <a:spcAft>
                <a:spcPts val="0"/>
              </a:spcAft>
              <a:buSzPts val="1000"/>
              <a:buChar char="○"/>
            </a:pPr>
            <a:r>
              <a:rPr lang="en" sz="1000"/>
              <a:t>https://github.com/thustorage/octopus</a:t>
            </a:r>
            <a:endParaRPr sz="1000"/>
          </a:p>
        </p:txBody>
      </p:sp>
      <p:sp>
        <p:nvSpPr>
          <p:cNvPr id="534" name="Shape 5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8" name="Shape 538"/>
        <p:cNvGrpSpPr/>
        <p:nvPr/>
      </p:nvGrpSpPr>
      <p:grpSpPr>
        <a:xfrm>
          <a:off x="0" y="0"/>
          <a:ext cx="0" cy="0"/>
          <a:chOff x="0" y="0"/>
          <a:chExt cx="0" cy="0"/>
        </a:xfrm>
      </p:grpSpPr>
      <p:sp>
        <p:nvSpPr>
          <p:cNvPr id="539" name="Shape 53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Opinions</a:t>
            </a:r>
            <a:endParaRPr/>
          </a:p>
        </p:txBody>
      </p:sp>
      <p:sp>
        <p:nvSpPr>
          <p:cNvPr id="540" name="Shape 5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41" name="Shape 541"/>
          <p:cNvSpPr txBox="1"/>
          <p:nvPr>
            <p:ph idx="1" type="body"/>
          </p:nvPr>
        </p:nvSpPr>
        <p:spPr>
          <a:xfrm>
            <a:off x="311700" y="1468825"/>
            <a:ext cx="3999900" cy="30999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Thoughts on proposed changes to the network stack</a:t>
            </a:r>
            <a:endParaRPr/>
          </a:p>
          <a:p>
            <a:pPr indent="0" lvl="0" marL="0">
              <a:spcBef>
                <a:spcPts val="1600"/>
              </a:spcBef>
              <a:spcAft>
                <a:spcPts val="1600"/>
              </a:spcAft>
              <a:buNone/>
            </a:pPr>
            <a:r>
              <a:rPr lang="en"/>
              <a:t>Octopus, Crail, PASTE</a:t>
            </a:r>
            <a:endParaRPr/>
          </a:p>
        </p:txBody>
      </p:sp>
      <p:pic>
        <p:nvPicPr>
          <p:cNvPr id="542" name="Shape 542"/>
          <p:cNvPicPr preferRelativeResize="0"/>
          <p:nvPr/>
        </p:nvPicPr>
        <p:blipFill>
          <a:blip r:embed="rId3">
            <a:alphaModFix/>
          </a:blip>
          <a:stretch>
            <a:fillRect/>
          </a:stretch>
        </p:blipFill>
        <p:spPr>
          <a:xfrm>
            <a:off x="4578300" y="1512387"/>
            <a:ext cx="4545926" cy="21187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6" name="Shape 546"/>
        <p:cNvGrpSpPr/>
        <p:nvPr/>
      </p:nvGrpSpPr>
      <p:grpSpPr>
        <a:xfrm>
          <a:off x="0" y="0"/>
          <a:ext cx="0" cy="0"/>
          <a:chOff x="0" y="0"/>
          <a:chExt cx="0" cy="0"/>
        </a:xfrm>
      </p:grpSpPr>
      <p:sp>
        <p:nvSpPr>
          <p:cNvPr id="547" name="Shape 54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Drawbacks / TODOs</a:t>
            </a:r>
            <a:endParaRPr/>
          </a:p>
        </p:txBody>
      </p:sp>
      <p:sp>
        <p:nvSpPr>
          <p:cNvPr id="548" name="Shape 548"/>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Designed for</a:t>
            </a:r>
            <a:endParaRPr/>
          </a:p>
          <a:p>
            <a:pPr indent="-317500" lvl="0" marL="457200" rtl="0">
              <a:spcBef>
                <a:spcPts val="1600"/>
              </a:spcBef>
              <a:spcAft>
                <a:spcPts val="0"/>
              </a:spcAft>
              <a:buSzPts val="1400"/>
              <a:buChar char="●"/>
            </a:pPr>
            <a:r>
              <a:rPr lang="en"/>
              <a:t>High-Throughput Data I/O</a:t>
            </a:r>
            <a:endParaRPr/>
          </a:p>
          <a:p>
            <a:pPr indent="-304800" lvl="1" marL="914400" rtl="0">
              <a:spcBef>
                <a:spcPts val="0"/>
              </a:spcBef>
              <a:spcAft>
                <a:spcPts val="0"/>
              </a:spcAft>
              <a:buSzPts val="1200"/>
              <a:buChar char="○"/>
            </a:pPr>
            <a:r>
              <a:rPr lang="en"/>
              <a:t>Shared Persistent Memory Pool</a:t>
            </a:r>
            <a:endParaRPr/>
          </a:p>
          <a:p>
            <a:pPr indent="-317500" lvl="0" marL="457200" rtl="0">
              <a:spcBef>
                <a:spcPts val="0"/>
              </a:spcBef>
              <a:spcAft>
                <a:spcPts val="0"/>
              </a:spcAft>
              <a:buSzPts val="1400"/>
              <a:buChar char="●"/>
            </a:pPr>
            <a:r>
              <a:rPr lang="en"/>
              <a:t>Low-Latency Metadata Access</a:t>
            </a:r>
            <a:endParaRPr/>
          </a:p>
          <a:p>
            <a:pPr indent="-304800" lvl="1" marL="914400" rtl="0">
              <a:spcBef>
                <a:spcPts val="0"/>
              </a:spcBef>
              <a:spcAft>
                <a:spcPts val="0"/>
              </a:spcAft>
              <a:buSzPts val="1200"/>
              <a:buChar char="○"/>
            </a:pPr>
            <a:r>
              <a:rPr lang="en"/>
              <a:t>Self-Identified RPC</a:t>
            </a:r>
            <a:endParaRPr/>
          </a:p>
          <a:p>
            <a:pPr indent="-304800" lvl="1" marL="914400">
              <a:spcBef>
                <a:spcPts val="0"/>
              </a:spcBef>
              <a:spcAft>
                <a:spcPts val="0"/>
              </a:spcAft>
              <a:buSzPts val="1200"/>
              <a:buChar char="○"/>
            </a:pPr>
            <a:r>
              <a:rPr lang="en"/>
              <a:t>Collect-Dispatch Transaction</a:t>
            </a:r>
            <a:endParaRPr/>
          </a:p>
        </p:txBody>
      </p:sp>
      <p:sp>
        <p:nvSpPr>
          <p:cNvPr id="549" name="Shape 549"/>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Ignored/Unexplained</a:t>
            </a:r>
            <a:endParaRPr/>
          </a:p>
          <a:p>
            <a:pPr indent="-317500" lvl="0" marL="457200" rtl="0">
              <a:spcBef>
                <a:spcPts val="1600"/>
              </a:spcBef>
              <a:spcAft>
                <a:spcPts val="0"/>
              </a:spcAft>
              <a:buSzPts val="1400"/>
              <a:buChar char="●"/>
            </a:pPr>
            <a:r>
              <a:rPr lang="en"/>
              <a:t>Hash-based file distribution</a:t>
            </a:r>
            <a:endParaRPr/>
          </a:p>
          <a:p>
            <a:pPr indent="-304800" lvl="1" marL="914400" rtl="0">
              <a:spcBef>
                <a:spcPts val="0"/>
              </a:spcBef>
              <a:spcAft>
                <a:spcPts val="0"/>
              </a:spcAft>
              <a:buSzPts val="1200"/>
              <a:buChar char="○"/>
            </a:pPr>
            <a:r>
              <a:rPr lang="en"/>
              <a:t>Wear leveling</a:t>
            </a:r>
            <a:endParaRPr/>
          </a:p>
          <a:p>
            <a:pPr indent="-304800" lvl="1" marL="914400" rtl="0">
              <a:spcBef>
                <a:spcPts val="0"/>
              </a:spcBef>
              <a:spcAft>
                <a:spcPts val="0"/>
              </a:spcAft>
              <a:buSzPts val="1200"/>
              <a:buChar char="○"/>
            </a:pPr>
            <a:r>
              <a:rPr lang="en"/>
              <a:t>Metadata/data block placement</a:t>
            </a:r>
            <a:endParaRPr/>
          </a:p>
          <a:p>
            <a:pPr indent="-317500" lvl="0" marL="457200" rtl="0">
              <a:spcBef>
                <a:spcPts val="0"/>
              </a:spcBef>
              <a:spcAft>
                <a:spcPts val="0"/>
              </a:spcAft>
              <a:buSzPts val="1400"/>
              <a:buChar char="●"/>
            </a:pPr>
            <a:r>
              <a:rPr lang="en"/>
              <a:t>Metadata Index Zone (chained hash)</a:t>
            </a:r>
            <a:endParaRPr/>
          </a:p>
          <a:p>
            <a:pPr indent="-304800" lvl="1" marL="914400" rtl="0">
              <a:spcBef>
                <a:spcPts val="0"/>
              </a:spcBef>
              <a:spcAft>
                <a:spcPts val="0"/>
              </a:spcAft>
              <a:buSzPts val="1200"/>
              <a:buChar char="○"/>
            </a:pPr>
            <a:r>
              <a:rPr lang="en"/>
              <a:t>Key: file name hash</a:t>
            </a:r>
            <a:endParaRPr/>
          </a:p>
          <a:p>
            <a:pPr indent="-304800" lvl="1" marL="914400" rtl="0">
              <a:spcBef>
                <a:spcPts val="0"/>
              </a:spcBef>
              <a:spcAft>
                <a:spcPts val="0"/>
              </a:spcAft>
              <a:buSzPts val="1200"/>
              <a:buChar char="○"/>
            </a:pPr>
            <a:r>
              <a:rPr lang="en"/>
              <a:t>Value: file name, inode address in Metadata Zone, chain pointer</a:t>
            </a:r>
            <a:endParaRPr/>
          </a:p>
          <a:p>
            <a:pPr indent="-317500" lvl="0" marL="457200" rtl="0">
              <a:spcBef>
                <a:spcPts val="0"/>
              </a:spcBef>
              <a:spcAft>
                <a:spcPts val="0"/>
              </a:spcAft>
              <a:buSzPts val="1400"/>
              <a:buChar char="●"/>
            </a:pPr>
            <a:r>
              <a:rPr lang="en"/>
              <a:t>Metadata Zone (Bitmapped)</a:t>
            </a:r>
            <a:endParaRPr/>
          </a:p>
          <a:p>
            <a:pPr indent="-304800" lvl="1" marL="914400" rtl="0">
              <a:spcBef>
                <a:spcPts val="0"/>
              </a:spcBef>
              <a:spcAft>
                <a:spcPts val="0"/>
              </a:spcAft>
              <a:buSzPts val="1200"/>
              <a:buChar char="○"/>
            </a:pPr>
            <a:r>
              <a:rPr lang="en"/>
              <a:t>256 byte inodes</a:t>
            </a:r>
            <a:endParaRPr/>
          </a:p>
        </p:txBody>
      </p:sp>
      <p:sp>
        <p:nvSpPr>
          <p:cNvPr id="550" name="Shape 55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Shape 555"/>
          <p:cNvSpPr txBox="1"/>
          <p:nvPr>
            <p:ph type="title"/>
          </p:nvPr>
        </p:nvSpPr>
        <p:spPr>
          <a:xfrm>
            <a:off x="430800" y="1889700"/>
            <a:ext cx="8282400" cy="15165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Hotpot</a:t>
            </a:r>
            <a:endParaRPr/>
          </a:p>
        </p:txBody>
      </p:sp>
      <p:sp>
        <p:nvSpPr>
          <p:cNvPr id="556" name="Shape 55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Shape 56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Hotpot </a:t>
            </a:r>
            <a:r>
              <a:rPr lang="en"/>
              <a:t>Piazza Topics (12 reviewers)</a:t>
            </a:r>
            <a:endParaRPr/>
          </a:p>
        </p:txBody>
      </p:sp>
      <p:sp>
        <p:nvSpPr>
          <p:cNvPr id="562" name="Shape 562"/>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Unique</a:t>
            </a:r>
            <a:endParaRPr/>
          </a:p>
          <a:p>
            <a:pPr indent="-317500" lvl="0" marL="457200" rtl="0">
              <a:spcBef>
                <a:spcPts val="0"/>
              </a:spcBef>
              <a:spcAft>
                <a:spcPts val="0"/>
              </a:spcAft>
              <a:buSzPts val="1400"/>
              <a:buChar char="●"/>
            </a:pPr>
            <a:r>
              <a:rPr lang="en"/>
              <a:t>Clever use of commit points</a:t>
            </a:r>
            <a:endParaRPr/>
          </a:p>
          <a:p>
            <a:pPr indent="-317500" lvl="0" marL="457200" rtl="0">
              <a:spcBef>
                <a:spcPts val="0"/>
              </a:spcBef>
              <a:spcAft>
                <a:spcPts val="0"/>
              </a:spcAft>
              <a:buSzPts val="1400"/>
              <a:buChar char="●"/>
            </a:pPr>
            <a:r>
              <a:rPr lang="en"/>
              <a:t>Supports mmap’ing</a:t>
            </a:r>
            <a:endParaRPr/>
          </a:p>
          <a:p>
            <a:pPr indent="-317500" lvl="0" marL="457200" rtl="0">
              <a:spcBef>
                <a:spcPts val="0"/>
              </a:spcBef>
              <a:spcAft>
                <a:spcPts val="0"/>
              </a:spcAft>
              <a:buSzPts val="1400"/>
              <a:buChar char="●"/>
            </a:pPr>
            <a:r>
              <a:rPr lang="en"/>
              <a:t>Only a few small changes to the kernel</a:t>
            </a:r>
            <a:endParaRPr/>
          </a:p>
          <a:p>
            <a:pPr indent="-304800" lvl="1" marL="914400" rtl="0">
              <a:spcBef>
                <a:spcPts val="0"/>
              </a:spcBef>
              <a:spcAft>
                <a:spcPts val="0"/>
              </a:spcAft>
              <a:buSzPts val="1200"/>
              <a:buChar char="○"/>
            </a:pPr>
            <a:r>
              <a:rPr lang="en"/>
              <a:t>19K lines, 6.4K for network stack</a:t>
            </a:r>
            <a:endParaRPr/>
          </a:p>
          <a:p>
            <a:pPr indent="-317500" lvl="0" marL="457200" rtl="0">
              <a:spcBef>
                <a:spcPts val="0"/>
              </a:spcBef>
              <a:spcAft>
                <a:spcPts val="0"/>
              </a:spcAft>
              <a:buSzPts val="1400"/>
              <a:buChar char="●"/>
            </a:pPr>
            <a:r>
              <a:t/>
            </a:r>
            <a:endParaRPr/>
          </a:p>
        </p:txBody>
      </p:sp>
      <p:sp>
        <p:nvSpPr>
          <p:cNvPr id="563" name="Shape 563"/>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SzPts val="1400"/>
              <a:buChar char="●"/>
            </a:pPr>
            <a:r>
              <a:rPr lang="en"/>
              <a:t>Central Dispatcher</a:t>
            </a:r>
            <a:endParaRPr/>
          </a:p>
          <a:p>
            <a:pPr indent="-317500" lvl="0" marL="457200" rtl="0">
              <a:spcBef>
                <a:spcPts val="0"/>
              </a:spcBef>
              <a:spcAft>
                <a:spcPts val="0"/>
              </a:spcAft>
              <a:buSzPts val="1400"/>
              <a:buChar char="●"/>
            </a:pPr>
            <a:r>
              <a:rPr lang="en"/>
              <a:t>Sparse Evaluation</a:t>
            </a:r>
            <a:endParaRPr/>
          </a:p>
          <a:p>
            <a:pPr indent="-304800" lvl="1" marL="914400" rtl="0">
              <a:spcBef>
                <a:spcPts val="0"/>
              </a:spcBef>
              <a:spcAft>
                <a:spcPts val="0"/>
              </a:spcAft>
              <a:buSzPts val="1200"/>
              <a:buChar char="○"/>
            </a:pPr>
            <a:r>
              <a:rPr lang="en"/>
              <a:t>Not run on NVM</a:t>
            </a:r>
            <a:endParaRPr/>
          </a:p>
          <a:p>
            <a:pPr indent="-317500" lvl="0" marL="457200" rtl="0">
              <a:spcBef>
                <a:spcPts val="0"/>
              </a:spcBef>
              <a:spcAft>
                <a:spcPts val="0"/>
              </a:spcAft>
              <a:buSzPts val="1400"/>
              <a:buChar char="●"/>
            </a:pPr>
            <a:r>
              <a:rPr lang="en"/>
              <a:t>Use case unclear</a:t>
            </a:r>
            <a:endParaRPr/>
          </a:p>
        </p:txBody>
      </p:sp>
      <p:sp>
        <p:nvSpPr>
          <p:cNvPr id="564" name="Shape 56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Shape 105"/>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Background</a:t>
            </a:r>
            <a:r>
              <a:rPr lang="en"/>
              <a:t>	- Modular DFS</a:t>
            </a:r>
            <a:endParaRPr/>
          </a:p>
        </p:txBody>
      </p:sp>
      <p:sp>
        <p:nvSpPr>
          <p:cNvPr id="106" name="Shape 106"/>
          <p:cNvSpPr txBox="1"/>
          <p:nvPr>
            <p:ph idx="1" type="body"/>
          </p:nvPr>
        </p:nvSpPr>
        <p:spPr>
          <a:xfrm>
            <a:off x="311700" y="1468825"/>
            <a:ext cx="8520600" cy="3099900"/>
          </a:xfrm>
          <a:prstGeom prst="rect">
            <a:avLst/>
          </a:prstGeom>
          <a:noFill/>
          <a:effectLst>
            <a:outerShdw blurRad="57150" rotWithShape="0" algn="bl" dir="5400000" dist="19050">
              <a:srgbClr val="F3F3F3">
                <a:alpha val="50000"/>
              </a:srgbClr>
            </a:outerShdw>
          </a:effectLst>
        </p:spPr>
        <p:txBody>
          <a:bodyPr anchorCtr="0" anchor="t" bIns="91425" lIns="91425" spcFirstLastPara="1" rIns="91425" wrap="square" tIns="91425">
            <a:noAutofit/>
          </a:bodyPr>
          <a:lstStyle/>
          <a:p>
            <a:pPr indent="-330200" lvl="0" marL="457200" rtl="0">
              <a:spcBef>
                <a:spcPts val="0"/>
              </a:spcBef>
              <a:spcAft>
                <a:spcPts val="0"/>
              </a:spcAft>
              <a:buSzPts val="1600"/>
              <a:buChar char="●"/>
            </a:pPr>
            <a:r>
              <a:rPr lang="en" sz="1600"/>
              <a:t>Traditional Distributed File Systems follow </a:t>
            </a:r>
            <a:r>
              <a:rPr b="1" lang="en" sz="1600"/>
              <a:t>Modular design</a:t>
            </a:r>
            <a:r>
              <a:rPr lang="en" sz="1600"/>
              <a:t>.</a:t>
            </a:r>
            <a:endParaRPr sz="1600"/>
          </a:p>
          <a:p>
            <a:pPr indent="-330200" lvl="0" marL="457200" rtl="0">
              <a:spcBef>
                <a:spcPts val="0"/>
              </a:spcBef>
              <a:spcAft>
                <a:spcPts val="0"/>
              </a:spcAft>
              <a:buSzPts val="1600"/>
              <a:buChar char="●"/>
            </a:pPr>
            <a:r>
              <a:rPr b="1" lang="en" sz="1600"/>
              <a:t>Network, Storage</a:t>
            </a:r>
            <a:r>
              <a:rPr lang="en" sz="1600"/>
              <a:t> and </a:t>
            </a:r>
            <a:r>
              <a:rPr b="1" lang="en" sz="1600"/>
              <a:t>Processing</a:t>
            </a:r>
            <a:r>
              <a:rPr lang="en" sz="1600"/>
              <a:t> </a:t>
            </a:r>
            <a:r>
              <a:rPr lang="en" sz="1600"/>
              <a:t>independent</a:t>
            </a:r>
            <a:r>
              <a:rPr lang="en" sz="1600"/>
              <a:t> of each other.</a:t>
            </a:r>
            <a:endParaRPr sz="1600"/>
          </a:p>
          <a:p>
            <a:pPr indent="-330200" lvl="0" marL="457200" rtl="0">
              <a:spcBef>
                <a:spcPts val="0"/>
              </a:spcBef>
              <a:spcAft>
                <a:spcPts val="0"/>
              </a:spcAft>
              <a:buSzPts val="1600"/>
              <a:buChar char="●"/>
            </a:pPr>
            <a:r>
              <a:rPr lang="en" sz="1600"/>
              <a:t>modules can be </a:t>
            </a:r>
            <a:r>
              <a:rPr b="1" lang="en" sz="1600"/>
              <a:t>swapped </a:t>
            </a:r>
            <a:r>
              <a:rPr lang="en" sz="1600"/>
              <a:t>out.</a:t>
            </a:r>
            <a:endParaRPr sz="1600"/>
          </a:p>
          <a:p>
            <a:pPr indent="-330200" lvl="0" marL="457200" rtl="0">
              <a:spcBef>
                <a:spcPts val="0"/>
              </a:spcBef>
              <a:spcAft>
                <a:spcPts val="0"/>
              </a:spcAft>
              <a:buSzPts val="1600"/>
              <a:buChar char="●"/>
            </a:pPr>
            <a:r>
              <a:rPr lang="en" sz="1600"/>
              <a:t>Inefficient with high speed networks/storage.</a:t>
            </a:r>
            <a:endParaRPr sz="1600"/>
          </a:p>
          <a:p>
            <a:pPr indent="-330200" lvl="0" marL="457200" rtl="0">
              <a:spcBef>
                <a:spcPts val="0"/>
              </a:spcBef>
              <a:spcAft>
                <a:spcPts val="0"/>
              </a:spcAft>
              <a:buSzPts val="1600"/>
              <a:buChar char="●"/>
            </a:pPr>
            <a:r>
              <a:rPr lang="en" sz="1600"/>
              <a:t>Software Bottleneck</a:t>
            </a:r>
            <a:endParaRPr sz="1600"/>
          </a:p>
          <a:p>
            <a:pPr indent="-330200" lvl="0" marL="457200" rtl="0">
              <a:spcBef>
                <a:spcPts val="0"/>
              </a:spcBef>
              <a:spcAft>
                <a:spcPts val="0"/>
              </a:spcAft>
              <a:buSzPts val="1600"/>
              <a:buChar char="●"/>
            </a:pPr>
            <a:r>
              <a:rPr b="1" lang="en" sz="1600"/>
              <a:t>GlusterFS</a:t>
            </a:r>
            <a:r>
              <a:rPr lang="en" sz="1600"/>
              <a:t> popular DFS with various flavours.</a:t>
            </a:r>
            <a:endParaRPr sz="1600"/>
          </a:p>
          <a:p>
            <a:pPr indent="0" lvl="0" marL="0" rtl="0">
              <a:spcBef>
                <a:spcPts val="1600"/>
              </a:spcBef>
              <a:spcAft>
                <a:spcPts val="1600"/>
              </a:spcAft>
              <a:buNone/>
            </a:pPr>
            <a:r>
              <a:t/>
            </a:r>
            <a:endParaRPr sz="1600"/>
          </a:p>
        </p:txBody>
      </p:sp>
      <p:sp>
        <p:nvSpPr>
          <p:cNvPr id="107" name="Shape 10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8" name="Shape 568"/>
        <p:cNvGrpSpPr/>
        <p:nvPr/>
      </p:nvGrpSpPr>
      <p:grpSpPr>
        <a:xfrm>
          <a:off x="0" y="0"/>
          <a:ext cx="0" cy="0"/>
          <a:chOff x="0" y="0"/>
          <a:chExt cx="0" cy="0"/>
        </a:xfrm>
      </p:grpSpPr>
      <p:sp>
        <p:nvSpPr>
          <p:cNvPr id="569" name="Shape 569"/>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Hotpot verifying its existence</a:t>
            </a:r>
            <a:endParaRPr/>
          </a:p>
        </p:txBody>
      </p:sp>
      <p:sp>
        <p:nvSpPr>
          <p:cNvPr id="570" name="Shape 57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71" name="Shape 571"/>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Hotpot’s abstraction is memory-based rather than file-based, and it offers data reliability, availability, and different consistency levels.</a:t>
            </a:r>
            <a:endParaRPr/>
          </a:p>
          <a:p>
            <a:pPr indent="0" lvl="0" marL="0">
              <a:spcBef>
                <a:spcPts val="1600"/>
              </a:spcBef>
              <a:spcAft>
                <a:spcPts val="0"/>
              </a:spcAft>
              <a:buNone/>
            </a:pPr>
            <a:r>
              <a:rPr lang="en"/>
              <a:t>Hotpot is a DSPM system and lets applications store persistent data. It fetches remote data for both fast local access and data replication.</a:t>
            </a:r>
            <a:endParaRPr/>
          </a:p>
          <a:p>
            <a:pPr indent="0" lvl="0" marL="0">
              <a:spcBef>
                <a:spcPts val="1600"/>
              </a:spcBef>
              <a:spcAft>
                <a:spcPts val="1600"/>
              </a:spcAft>
              <a:buNone/>
            </a:pPr>
            <a:r>
              <a:rPr lang="en"/>
              <a:t>Hotpot uses a memory-like abstraction and directly stores persistent data in PM.</a:t>
            </a:r>
            <a:endParaRPr/>
          </a:p>
        </p:txBody>
      </p:sp>
      <p:sp>
        <p:nvSpPr>
          <p:cNvPr id="572" name="Shape 572"/>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Hotpot also performs data persistence and replication differently and uses a different network layer in the kernel.</a:t>
            </a:r>
            <a:endParaRPr/>
          </a:p>
          <a:p>
            <a:pPr indent="0" lvl="0" marL="0">
              <a:spcBef>
                <a:spcPts val="1600"/>
              </a:spcBef>
              <a:spcAft>
                <a:spcPts val="0"/>
              </a:spcAft>
              <a:buNone/>
            </a:pPr>
            <a:r>
              <a:rPr lang="en"/>
              <a:t>Hotpot is a pure PM-based system that exposes a memory-like interface.</a:t>
            </a:r>
            <a:endParaRPr/>
          </a:p>
          <a:p>
            <a:pPr indent="0" lvl="0" marL="0">
              <a:spcBef>
                <a:spcPts val="1600"/>
              </a:spcBef>
              <a:spcAft>
                <a:spcPts val="0"/>
              </a:spcAft>
              <a:buNone/>
            </a:pPr>
            <a:r>
              <a:rPr lang="en"/>
              <a:t>Hotpot is a single-layer system that provides shared memory access, data persistence, and reliability.</a:t>
            </a:r>
            <a:endParaRPr/>
          </a:p>
          <a:p>
            <a:pPr indent="0" lvl="0" marL="0">
              <a:spcBef>
                <a:spcPts val="1600"/>
              </a:spcBef>
              <a:spcAft>
                <a:spcPts val="1600"/>
              </a:spcAft>
              <a:buNone/>
            </a:pPr>
            <a:r>
              <a:rPr lang="en"/>
              <a:t>Hotpot is a DSPM system that provides a shared-memory abstraction and integrates cache coherence and data replication.</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6" name="Shape 576"/>
        <p:cNvGrpSpPr/>
        <p:nvPr/>
      </p:nvGrpSpPr>
      <p:grpSpPr>
        <a:xfrm>
          <a:off x="0" y="0"/>
          <a:ext cx="0" cy="0"/>
          <a:chOff x="0" y="0"/>
          <a:chExt cx="0" cy="0"/>
        </a:xfrm>
      </p:grpSpPr>
      <p:sp>
        <p:nvSpPr>
          <p:cNvPr id="577" name="Shape 577"/>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Combining the Distributed Memory and Distributed Storage</a:t>
            </a:r>
            <a:endParaRPr/>
          </a:p>
        </p:txBody>
      </p:sp>
      <p:sp>
        <p:nvSpPr>
          <p:cNvPr id="578" name="Shape 578"/>
          <p:cNvSpPr txBox="1"/>
          <p:nvPr>
            <p:ph idx="1" type="body"/>
          </p:nvPr>
        </p:nvSpPr>
        <p:spPr>
          <a:xfrm>
            <a:off x="311700" y="1468825"/>
            <a:ext cx="3999900" cy="30999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Requires </a:t>
            </a:r>
            <a:endParaRPr/>
          </a:p>
          <a:p>
            <a:pPr indent="-317500" lvl="0" marL="457200" rtl="0">
              <a:spcBef>
                <a:spcPts val="1600"/>
              </a:spcBef>
              <a:spcAft>
                <a:spcPts val="0"/>
              </a:spcAft>
              <a:buSzPts val="1400"/>
              <a:buChar char="●"/>
            </a:pPr>
            <a:r>
              <a:rPr lang="en"/>
              <a:t>Data Durability</a:t>
            </a:r>
            <a:endParaRPr/>
          </a:p>
          <a:p>
            <a:pPr indent="-317500" lvl="0" marL="457200" rtl="0">
              <a:spcBef>
                <a:spcPts val="0"/>
              </a:spcBef>
              <a:spcAft>
                <a:spcPts val="0"/>
              </a:spcAft>
              <a:buSzPts val="1400"/>
              <a:buChar char="●"/>
            </a:pPr>
            <a:r>
              <a:rPr lang="en"/>
              <a:t>Persistent Naming</a:t>
            </a:r>
            <a:endParaRPr/>
          </a:p>
          <a:p>
            <a:pPr indent="-317500" lvl="0" marL="457200" rtl="0">
              <a:spcBef>
                <a:spcPts val="0"/>
              </a:spcBef>
              <a:spcAft>
                <a:spcPts val="0"/>
              </a:spcAft>
              <a:buSzPts val="1400"/>
              <a:buChar char="●"/>
            </a:pPr>
            <a:r>
              <a:rPr lang="en"/>
              <a:t>Data Reliability</a:t>
            </a:r>
            <a:endParaRPr/>
          </a:p>
          <a:p>
            <a:pPr indent="-317500" lvl="0" marL="457200" rtl="0">
              <a:spcBef>
                <a:spcPts val="0"/>
              </a:spcBef>
              <a:spcAft>
                <a:spcPts val="0"/>
              </a:spcAft>
              <a:buSzPts val="1400"/>
              <a:buChar char="●"/>
            </a:pPr>
            <a:r>
              <a:rPr lang="en"/>
              <a:t>Consistency in and between nodes</a:t>
            </a:r>
            <a:endParaRPr/>
          </a:p>
          <a:p>
            <a:pPr indent="-317500" lvl="0" marL="457200">
              <a:spcBef>
                <a:spcPts val="0"/>
              </a:spcBef>
              <a:spcAft>
                <a:spcPts val="0"/>
              </a:spcAft>
              <a:buSzPts val="1400"/>
              <a:buChar char="●"/>
            </a:pPr>
            <a:r>
              <a:rPr lang="en"/>
              <a:t>Preservation of NVM latency</a:t>
            </a:r>
            <a:endParaRPr/>
          </a:p>
        </p:txBody>
      </p:sp>
      <p:sp>
        <p:nvSpPr>
          <p:cNvPr id="579" name="Shape 579"/>
          <p:cNvSpPr txBox="1"/>
          <p:nvPr>
            <p:ph idx="2" type="body"/>
          </p:nvPr>
        </p:nvSpPr>
        <p:spPr>
          <a:xfrm>
            <a:off x="4832400" y="14688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Approach</a:t>
            </a:r>
            <a:endParaRPr/>
          </a:p>
          <a:p>
            <a:pPr indent="-317500" lvl="0" marL="457200" rtl="0">
              <a:spcBef>
                <a:spcPts val="1600"/>
              </a:spcBef>
              <a:spcAft>
                <a:spcPts val="0"/>
              </a:spcAft>
              <a:buSzPts val="1400"/>
              <a:buChar char="●"/>
            </a:pPr>
            <a:r>
              <a:rPr lang="en"/>
              <a:t>Morphable states</a:t>
            </a:r>
            <a:endParaRPr/>
          </a:p>
          <a:p>
            <a:pPr indent="-304800" lvl="1" marL="914400" rtl="0">
              <a:spcBef>
                <a:spcPts val="0"/>
              </a:spcBef>
              <a:spcAft>
                <a:spcPts val="0"/>
              </a:spcAft>
              <a:buSzPts val="1200"/>
              <a:buChar char="○"/>
            </a:pPr>
            <a:r>
              <a:rPr lang="en"/>
              <a:t>Distributed memory caching</a:t>
            </a:r>
            <a:endParaRPr/>
          </a:p>
          <a:p>
            <a:pPr indent="-304800" lvl="1" marL="914400" rtl="0">
              <a:spcBef>
                <a:spcPts val="0"/>
              </a:spcBef>
              <a:spcAft>
                <a:spcPts val="0"/>
              </a:spcAft>
              <a:buSzPts val="1200"/>
              <a:buChar char="○"/>
            </a:pPr>
            <a:r>
              <a:rPr lang="en"/>
              <a:t>Data replication</a:t>
            </a:r>
            <a:endParaRPr/>
          </a:p>
          <a:p>
            <a:pPr indent="-317500" lvl="0" marL="457200" rtl="0">
              <a:spcBef>
                <a:spcPts val="0"/>
              </a:spcBef>
              <a:spcAft>
                <a:spcPts val="0"/>
              </a:spcAft>
              <a:buSzPts val="1400"/>
              <a:buChar char="●"/>
            </a:pPr>
            <a:r>
              <a:rPr lang="en"/>
              <a:t>Commit points</a:t>
            </a:r>
            <a:endParaRPr/>
          </a:p>
          <a:p>
            <a:pPr indent="-304800" lvl="1" marL="914400" rtl="0">
              <a:spcBef>
                <a:spcPts val="0"/>
              </a:spcBef>
              <a:spcAft>
                <a:spcPts val="0"/>
              </a:spcAft>
              <a:buSzPts val="1200"/>
              <a:buChar char="○"/>
            </a:pPr>
            <a:r>
              <a:rPr lang="en"/>
              <a:t>Accurate reliability</a:t>
            </a:r>
            <a:endParaRPr/>
          </a:p>
          <a:p>
            <a:pPr indent="-304800" lvl="1" marL="914400" rtl="0">
              <a:spcBef>
                <a:spcPts val="0"/>
              </a:spcBef>
              <a:spcAft>
                <a:spcPts val="0"/>
              </a:spcAft>
              <a:buSzPts val="1200"/>
              <a:buChar char="○"/>
            </a:pPr>
            <a:r>
              <a:rPr lang="en"/>
              <a:t>User-triggered reliability</a:t>
            </a:r>
            <a:endParaRPr/>
          </a:p>
          <a:p>
            <a:pPr indent="-317500" lvl="0" marL="457200" rtl="0">
              <a:spcBef>
                <a:spcPts val="0"/>
              </a:spcBef>
              <a:spcAft>
                <a:spcPts val="0"/>
              </a:spcAft>
              <a:buSzPts val="1400"/>
              <a:buChar char="●"/>
            </a:pPr>
            <a:r>
              <a:rPr lang="en"/>
              <a:t>Perceived globally-consistent and persistent pointers on page chunks</a:t>
            </a:r>
            <a:endParaRPr/>
          </a:p>
          <a:p>
            <a:pPr indent="-304800" lvl="1" marL="914400">
              <a:spcBef>
                <a:spcPts val="0"/>
              </a:spcBef>
              <a:spcAft>
                <a:spcPts val="0"/>
              </a:spcAft>
              <a:buSzPts val="1200"/>
              <a:buChar char="○"/>
            </a:pPr>
            <a:r>
              <a:rPr lang="en"/>
              <a:t>64-bit </a:t>
            </a:r>
            <a:r>
              <a:rPr lang="en"/>
              <a:t>addressability</a:t>
            </a:r>
            <a:endParaRPr/>
          </a:p>
        </p:txBody>
      </p:sp>
      <p:sp>
        <p:nvSpPr>
          <p:cNvPr id="580" name="Shape 58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581" name="Shape 581"/>
          <p:cNvSpPr txBox="1"/>
          <p:nvPr>
            <p:ph type="title"/>
          </p:nvPr>
        </p:nvSpPr>
        <p:spPr>
          <a:xfrm>
            <a:off x="311700" y="4151300"/>
            <a:ext cx="88323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What target users would be satisfied/dissatisfied by Hotpot?</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Shape 586"/>
          <p:cNvSpPr txBox="1"/>
          <p:nvPr>
            <p:ph type="title"/>
          </p:nvPr>
        </p:nvSpPr>
        <p:spPr>
          <a:xfrm>
            <a:off x="311700" y="1106125"/>
            <a:ext cx="8520600" cy="196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100%</a:t>
            </a:r>
            <a:endParaRPr/>
          </a:p>
        </p:txBody>
      </p:sp>
      <p:sp>
        <p:nvSpPr>
          <p:cNvPr id="587" name="Shape 587"/>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sp>
        <p:nvSpPr>
          <p:cNvPr id="588" name="Shape 58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pic>
        <p:nvPicPr>
          <p:cNvPr id="589" name="Shape 589"/>
          <p:cNvPicPr preferRelativeResize="0"/>
          <p:nvPr/>
        </p:nvPicPr>
        <p:blipFill>
          <a:blip r:embed="rId3">
            <a:alphaModFix/>
          </a:blip>
          <a:stretch>
            <a:fillRect/>
          </a:stretch>
        </p:blipFill>
        <p:spPr>
          <a:xfrm>
            <a:off x="0" y="-76443"/>
            <a:ext cx="9144000" cy="529639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solidFill>
                  <a:schemeClr val="dk1"/>
                </a:solidFill>
              </a:rPr>
              <a:t>Motivation from Modular DFS</a:t>
            </a:r>
            <a:r>
              <a:rPr lang="en">
                <a:solidFill>
                  <a:srgbClr val="000000"/>
                </a:solidFill>
              </a:rPr>
              <a:t> - GlusterFS</a:t>
            </a:r>
            <a:endParaRPr>
              <a:solidFill>
                <a:srgbClr val="000000"/>
              </a:solidFill>
            </a:endParaRPr>
          </a:p>
        </p:txBody>
      </p:sp>
      <p:sp>
        <p:nvSpPr>
          <p:cNvPr id="113" name="Shape 113"/>
          <p:cNvSpPr txBox="1"/>
          <p:nvPr>
            <p:ph idx="1" type="body"/>
          </p:nvPr>
        </p:nvSpPr>
        <p:spPr>
          <a:xfrm>
            <a:off x="4899650" y="1563313"/>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accent1"/>
                </a:solidFill>
              </a:rPr>
              <a:t>MemGluster</a:t>
            </a:r>
            <a:endParaRPr b="1" sz="1800">
              <a:solidFill>
                <a:schemeClr val="accent1"/>
              </a:solidFill>
            </a:endParaRPr>
          </a:p>
          <a:p>
            <a:pPr indent="-317500" lvl="0" marL="457200" rtl="0">
              <a:spcBef>
                <a:spcPts val="1600"/>
              </a:spcBef>
              <a:spcAft>
                <a:spcPts val="0"/>
              </a:spcAft>
              <a:buSzPts val="1400"/>
              <a:buChar char="●"/>
            </a:pPr>
            <a:r>
              <a:rPr b="1" lang="en"/>
              <a:t>Memory </a:t>
            </a:r>
            <a:r>
              <a:rPr lang="en"/>
              <a:t>for storage.</a:t>
            </a:r>
            <a:endParaRPr/>
          </a:p>
          <a:p>
            <a:pPr indent="-317500" lvl="0" marL="457200">
              <a:spcBef>
                <a:spcPts val="0"/>
              </a:spcBef>
              <a:spcAft>
                <a:spcPts val="0"/>
              </a:spcAft>
              <a:buSzPts val="1400"/>
              <a:buChar char="●"/>
            </a:pPr>
            <a:r>
              <a:rPr b="1" lang="en"/>
              <a:t>RDMA </a:t>
            </a:r>
            <a:r>
              <a:rPr lang="en"/>
              <a:t>for</a:t>
            </a:r>
            <a:r>
              <a:rPr lang="en"/>
              <a:t> communication.</a:t>
            </a:r>
            <a:endParaRPr/>
          </a:p>
        </p:txBody>
      </p:sp>
      <p:sp>
        <p:nvSpPr>
          <p:cNvPr id="114" name="Shape 114"/>
          <p:cNvSpPr txBox="1"/>
          <p:nvPr>
            <p:ph idx="2" type="body"/>
          </p:nvPr>
        </p:nvSpPr>
        <p:spPr>
          <a:xfrm>
            <a:off x="220000" y="1563325"/>
            <a:ext cx="3999900" cy="30999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b="1" lang="en" sz="1800">
                <a:solidFill>
                  <a:schemeClr val="accent1"/>
                </a:solidFill>
              </a:rPr>
              <a:t>DiskGluster</a:t>
            </a:r>
            <a:endParaRPr b="1" sz="1800">
              <a:solidFill>
                <a:schemeClr val="accent1"/>
              </a:solidFill>
            </a:endParaRPr>
          </a:p>
          <a:p>
            <a:pPr indent="-317500" lvl="0" marL="457200" rtl="0">
              <a:spcBef>
                <a:spcPts val="1600"/>
              </a:spcBef>
              <a:spcAft>
                <a:spcPts val="0"/>
              </a:spcAft>
              <a:buSzPts val="1400"/>
              <a:buChar char="●"/>
            </a:pPr>
            <a:r>
              <a:rPr b="1" lang="en"/>
              <a:t>Hard Disk </a:t>
            </a:r>
            <a:r>
              <a:rPr lang="en"/>
              <a:t>for</a:t>
            </a:r>
            <a:r>
              <a:rPr lang="en"/>
              <a:t> storage.</a:t>
            </a:r>
            <a:endParaRPr/>
          </a:p>
          <a:p>
            <a:pPr indent="-317500" lvl="0" marL="457200">
              <a:spcBef>
                <a:spcPts val="0"/>
              </a:spcBef>
              <a:spcAft>
                <a:spcPts val="0"/>
              </a:spcAft>
              <a:buSzPts val="1400"/>
              <a:buChar char="●"/>
            </a:pPr>
            <a:r>
              <a:rPr b="1" lang="en"/>
              <a:t>Gigabit Ethernet</a:t>
            </a:r>
            <a:r>
              <a:rPr lang="en"/>
              <a:t> for communication.</a:t>
            </a:r>
            <a:endParaRPr/>
          </a:p>
        </p:txBody>
      </p:sp>
      <p:pic>
        <p:nvPicPr>
          <p:cNvPr id="115" name="Shape 115"/>
          <p:cNvPicPr preferRelativeResize="0"/>
          <p:nvPr/>
        </p:nvPicPr>
        <p:blipFill>
          <a:blip r:embed="rId3">
            <a:alphaModFix/>
          </a:blip>
          <a:stretch>
            <a:fillRect/>
          </a:stretch>
        </p:blipFill>
        <p:spPr>
          <a:xfrm>
            <a:off x="4832400" y="3263675"/>
            <a:ext cx="3999900" cy="1633075"/>
          </a:xfrm>
          <a:prstGeom prst="rect">
            <a:avLst/>
          </a:prstGeom>
          <a:noFill/>
          <a:ln>
            <a:noFill/>
          </a:ln>
        </p:spPr>
      </p:pic>
      <p:pic>
        <p:nvPicPr>
          <p:cNvPr id="116" name="Shape 116"/>
          <p:cNvPicPr preferRelativeResize="0"/>
          <p:nvPr/>
        </p:nvPicPr>
        <p:blipFill>
          <a:blip r:embed="rId4">
            <a:alphaModFix/>
          </a:blip>
          <a:stretch>
            <a:fillRect/>
          </a:stretch>
        </p:blipFill>
        <p:spPr>
          <a:xfrm>
            <a:off x="311700" y="3194900"/>
            <a:ext cx="4258501" cy="1633075"/>
          </a:xfrm>
          <a:prstGeom prst="rect">
            <a:avLst/>
          </a:prstGeom>
          <a:noFill/>
          <a:ln>
            <a:noFill/>
          </a:ln>
        </p:spPr>
      </p:pic>
      <p:sp>
        <p:nvSpPr>
          <p:cNvPr id="117" name="Shape 117"/>
          <p:cNvSpPr txBox="1"/>
          <p:nvPr/>
        </p:nvSpPr>
        <p:spPr>
          <a:xfrm>
            <a:off x="2779150" y="4757750"/>
            <a:ext cx="3347100" cy="2151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Latency  :1KB write + sync</a:t>
            </a:r>
            <a:endParaRPr/>
          </a:p>
        </p:txBody>
      </p:sp>
      <p:sp>
        <p:nvSpPr>
          <p:cNvPr id="118" name="Shape 1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19" name="Shape 119"/>
          <p:cNvSpPr txBox="1"/>
          <p:nvPr/>
        </p:nvSpPr>
        <p:spPr>
          <a:xfrm>
            <a:off x="220000" y="4900900"/>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Source:Octopus  slides</a:t>
            </a:r>
            <a:endParaRPr sz="9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solidFill>
                  <a:schemeClr val="dk1"/>
                </a:solidFill>
              </a:rPr>
              <a:t>Design </a:t>
            </a:r>
            <a:r>
              <a:rPr lang="en">
                <a:solidFill>
                  <a:srgbClr val="000000"/>
                </a:solidFill>
              </a:rPr>
              <a:t>- Overview</a:t>
            </a:r>
            <a:r>
              <a:rPr lang="en">
                <a:solidFill>
                  <a:schemeClr val="dk1"/>
                </a:solidFill>
              </a:rPr>
              <a:t> </a:t>
            </a:r>
            <a:endParaRPr>
              <a:solidFill>
                <a:schemeClr val="dk1"/>
              </a:solidFill>
            </a:endParaRPr>
          </a:p>
        </p:txBody>
      </p:sp>
      <p:sp>
        <p:nvSpPr>
          <p:cNvPr id="125" name="Shape 125"/>
          <p:cNvSpPr txBox="1"/>
          <p:nvPr>
            <p:ph idx="1" type="body"/>
          </p:nvPr>
        </p:nvSpPr>
        <p:spPr>
          <a:xfrm>
            <a:off x="311700" y="1468825"/>
            <a:ext cx="8520600" cy="30999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Background and Motivation for Octopus</a:t>
            </a:r>
            <a:endParaRPr/>
          </a:p>
          <a:p>
            <a:pPr indent="-342900" lvl="0" marL="457200" rtl="0">
              <a:spcBef>
                <a:spcPts val="0"/>
              </a:spcBef>
              <a:spcAft>
                <a:spcPts val="0"/>
              </a:spcAft>
              <a:buSzPts val="1800"/>
              <a:buChar char="●"/>
            </a:pPr>
            <a:r>
              <a:rPr b="1" lang="en"/>
              <a:t>Design and Architecture</a:t>
            </a:r>
            <a:endParaRPr b="1"/>
          </a:p>
          <a:p>
            <a:pPr indent="-330200" lvl="1" marL="914400" rtl="0">
              <a:spcBef>
                <a:spcPts val="0"/>
              </a:spcBef>
              <a:spcAft>
                <a:spcPts val="0"/>
              </a:spcAft>
              <a:buSzPts val="1600"/>
              <a:buChar char="○"/>
            </a:pPr>
            <a:r>
              <a:rPr lang="en" sz="1600"/>
              <a:t>Shared Persistent Memory Pool -&gt; </a:t>
            </a:r>
            <a:r>
              <a:rPr b="1" lang="en" sz="1600">
                <a:solidFill>
                  <a:schemeClr val="dk1"/>
                </a:solidFill>
              </a:rPr>
              <a:t>Reduce data copies</a:t>
            </a:r>
            <a:endParaRPr b="1" sz="1600">
              <a:solidFill>
                <a:schemeClr val="dk1"/>
              </a:solidFill>
            </a:endParaRPr>
          </a:p>
          <a:p>
            <a:pPr indent="-330200" lvl="1" marL="914400" rtl="0">
              <a:spcBef>
                <a:spcPts val="0"/>
              </a:spcBef>
              <a:spcAft>
                <a:spcPts val="0"/>
              </a:spcAft>
              <a:buSzPts val="1600"/>
              <a:buChar char="○"/>
            </a:pPr>
            <a:r>
              <a:rPr lang="en" sz="1600"/>
              <a:t>Self-Identified MetaData RPC -&gt; </a:t>
            </a:r>
            <a:r>
              <a:rPr b="1" lang="en" sz="1600">
                <a:solidFill>
                  <a:schemeClr val="dk1"/>
                </a:solidFill>
              </a:rPr>
              <a:t>Reduce response latency</a:t>
            </a:r>
            <a:endParaRPr b="1" sz="1600">
              <a:solidFill>
                <a:schemeClr val="dk1"/>
              </a:solidFill>
            </a:endParaRPr>
          </a:p>
          <a:p>
            <a:pPr indent="-330200" lvl="1" marL="914400" rtl="0">
              <a:spcBef>
                <a:spcPts val="0"/>
              </a:spcBef>
              <a:spcAft>
                <a:spcPts val="0"/>
              </a:spcAft>
              <a:buSzPts val="1600"/>
              <a:buChar char="○"/>
            </a:pPr>
            <a:r>
              <a:rPr lang="en" sz="1600"/>
              <a:t>Client Active Data I/O -&gt; </a:t>
            </a:r>
            <a:r>
              <a:rPr b="1" lang="en" sz="1600">
                <a:solidFill>
                  <a:schemeClr val="dk1"/>
                </a:solidFill>
              </a:rPr>
              <a:t>Rebalance CPU/Network overhead</a:t>
            </a:r>
            <a:endParaRPr b="1" sz="1600">
              <a:solidFill>
                <a:schemeClr val="dk1"/>
              </a:solidFill>
            </a:endParaRPr>
          </a:p>
          <a:p>
            <a:pPr indent="-330200" lvl="1" marL="914400" rtl="0">
              <a:spcBef>
                <a:spcPts val="0"/>
              </a:spcBef>
              <a:spcAft>
                <a:spcPts val="0"/>
              </a:spcAft>
              <a:buSzPts val="1600"/>
              <a:buChar char="○"/>
            </a:pPr>
            <a:r>
              <a:rPr lang="en" sz="1600"/>
              <a:t>Collect-Dispatch Transaction -&gt; </a:t>
            </a:r>
            <a:r>
              <a:rPr b="1" lang="en" sz="1600">
                <a:solidFill>
                  <a:schemeClr val="dk1"/>
                </a:solidFill>
              </a:rPr>
              <a:t>Efficient concurrency control</a:t>
            </a:r>
            <a:endParaRPr sz="1600"/>
          </a:p>
          <a:p>
            <a:pPr indent="-342900" lvl="0" marL="457200" rtl="0">
              <a:spcBef>
                <a:spcPts val="0"/>
              </a:spcBef>
              <a:spcAft>
                <a:spcPts val="0"/>
              </a:spcAft>
              <a:buSzPts val="1800"/>
              <a:buChar char="●"/>
            </a:pPr>
            <a:r>
              <a:rPr lang="en"/>
              <a:t>Evaluation</a:t>
            </a:r>
            <a:endParaRPr/>
          </a:p>
          <a:p>
            <a:pPr indent="-342900" lvl="0" marL="457200" rtl="0">
              <a:spcBef>
                <a:spcPts val="0"/>
              </a:spcBef>
              <a:spcAft>
                <a:spcPts val="0"/>
              </a:spcAft>
              <a:buSzPts val="1800"/>
              <a:buChar char="●"/>
            </a:pPr>
            <a:r>
              <a:rPr lang="en"/>
              <a:t>Conclusion</a:t>
            </a:r>
            <a:endParaRPr/>
          </a:p>
          <a:p>
            <a:pPr indent="0" lvl="0" marL="0" rtl="0">
              <a:spcBef>
                <a:spcPts val="1600"/>
              </a:spcBef>
              <a:spcAft>
                <a:spcPts val="1600"/>
              </a:spcAft>
              <a:buNone/>
            </a:pPr>
            <a:r>
              <a:t/>
            </a:r>
            <a:endParaRPr b="1" sz="1600">
              <a:solidFill>
                <a:schemeClr val="dk1"/>
              </a:solidFill>
            </a:endParaRPr>
          </a:p>
        </p:txBody>
      </p:sp>
      <p:sp>
        <p:nvSpPr>
          <p:cNvPr id="126" name="Shape 1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ph type="title"/>
          </p:nvPr>
        </p:nvSpPr>
        <p:spPr>
          <a:xfrm>
            <a:off x="311700" y="372500"/>
            <a:ext cx="8520600" cy="7335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sz="3000">
                <a:solidFill>
                  <a:schemeClr val="dk1"/>
                </a:solidFill>
              </a:rPr>
              <a:t>Design </a:t>
            </a:r>
            <a:r>
              <a:rPr lang="en" sz="3000">
                <a:solidFill>
                  <a:srgbClr val="000000"/>
                </a:solidFill>
              </a:rPr>
              <a:t>- Architecture</a:t>
            </a:r>
            <a:endParaRPr sz="3000">
              <a:solidFill>
                <a:schemeClr val="dk1"/>
              </a:solidFill>
            </a:endParaRPr>
          </a:p>
        </p:txBody>
      </p:sp>
      <p:sp>
        <p:nvSpPr>
          <p:cNvPr id="132" name="Shape 132"/>
          <p:cNvSpPr txBox="1"/>
          <p:nvPr>
            <p:ph idx="1" type="body"/>
          </p:nvPr>
        </p:nvSpPr>
        <p:spPr>
          <a:xfrm>
            <a:off x="311700" y="1334675"/>
            <a:ext cx="3612600" cy="3099900"/>
          </a:xfrm>
          <a:prstGeom prst="rect">
            <a:avLst/>
          </a:prstGeom>
        </p:spPr>
        <p:txBody>
          <a:bodyPr anchorCtr="0" anchor="t" bIns="91425" lIns="91425" spcFirstLastPara="1" rIns="91425" wrap="square" tIns="91425">
            <a:noAutofit/>
          </a:bodyPr>
          <a:lstStyle/>
          <a:p>
            <a:pPr indent="-317500" lvl="0" marL="457200" rtl="0">
              <a:spcBef>
                <a:spcPts val="0"/>
              </a:spcBef>
              <a:spcAft>
                <a:spcPts val="0"/>
              </a:spcAft>
              <a:buClr>
                <a:srgbClr val="000000"/>
              </a:buClr>
              <a:buSzPts val="1400"/>
              <a:buChar char="●"/>
            </a:pPr>
            <a:r>
              <a:rPr lang="en" sz="1400">
                <a:solidFill>
                  <a:srgbClr val="000000"/>
                </a:solidFill>
              </a:rPr>
              <a:t>Nodes equipped with </a:t>
            </a:r>
            <a:r>
              <a:rPr b="1" lang="en" sz="1400">
                <a:solidFill>
                  <a:srgbClr val="000000"/>
                </a:solidFill>
              </a:rPr>
              <a:t>NVM</a:t>
            </a:r>
            <a:endParaRPr b="1"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Nodes connected via </a:t>
            </a:r>
            <a:r>
              <a:rPr b="1" lang="en" sz="1400">
                <a:solidFill>
                  <a:srgbClr val="000000"/>
                </a:solidFill>
              </a:rPr>
              <a:t>RDMA </a:t>
            </a:r>
            <a:r>
              <a:rPr lang="en" sz="1400">
                <a:solidFill>
                  <a:srgbClr val="000000"/>
                </a:solidFill>
              </a:rPr>
              <a:t>forming shared pool</a:t>
            </a: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Files</a:t>
            </a:r>
            <a:r>
              <a:rPr b="1" lang="en" sz="1400">
                <a:solidFill>
                  <a:srgbClr val="000000"/>
                </a:solidFill>
              </a:rPr>
              <a:t> hashed by filename</a:t>
            </a: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Distributed metadata.</a:t>
            </a:r>
            <a:endParaRPr sz="1400">
              <a:solidFill>
                <a:srgbClr val="000000"/>
              </a:solidFill>
            </a:endParaRPr>
          </a:p>
          <a:p>
            <a:pPr indent="-317500" lvl="0" marL="457200" rtl="0">
              <a:spcBef>
                <a:spcPts val="0"/>
              </a:spcBef>
              <a:spcAft>
                <a:spcPts val="0"/>
              </a:spcAft>
              <a:buClr>
                <a:srgbClr val="000000"/>
              </a:buClr>
              <a:buSzPts val="1400"/>
              <a:buChar char="●"/>
            </a:pPr>
            <a:r>
              <a:rPr lang="en" sz="1400">
                <a:solidFill>
                  <a:srgbClr val="000000"/>
                </a:solidFill>
              </a:rPr>
              <a:t>Files are exported and shared</a:t>
            </a:r>
            <a:endParaRPr sz="1400">
              <a:solidFill>
                <a:srgbClr val="000000"/>
              </a:solidFill>
            </a:endParaRPr>
          </a:p>
          <a:p>
            <a:pPr indent="-317500" lvl="0" marL="457200" rtl="0">
              <a:spcBef>
                <a:spcPts val="0"/>
              </a:spcBef>
              <a:spcAft>
                <a:spcPts val="0"/>
              </a:spcAft>
              <a:buClr>
                <a:srgbClr val="000000"/>
              </a:buClr>
              <a:buSzPts val="1400"/>
              <a:buChar char="●"/>
            </a:pPr>
            <a:r>
              <a:rPr b="1" lang="en" sz="1400">
                <a:solidFill>
                  <a:srgbClr val="000000"/>
                </a:solidFill>
              </a:rPr>
              <a:t>Metadata</a:t>
            </a:r>
            <a:r>
              <a:rPr lang="en" sz="1400">
                <a:solidFill>
                  <a:srgbClr val="000000"/>
                </a:solidFill>
              </a:rPr>
              <a:t> kept </a:t>
            </a:r>
            <a:r>
              <a:rPr b="1" lang="en" sz="1400">
                <a:solidFill>
                  <a:srgbClr val="000000"/>
                </a:solidFill>
              </a:rPr>
              <a:t>private.</a:t>
            </a:r>
            <a:endParaRPr sz="1400">
              <a:solidFill>
                <a:srgbClr val="000000"/>
              </a:solidFill>
            </a:endParaRPr>
          </a:p>
        </p:txBody>
      </p:sp>
      <p:sp>
        <p:nvSpPr>
          <p:cNvPr id="133" name="Shape 13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fld id="{00000000-1234-1234-1234-123412341234}" type="slidenum">
              <a:rPr lang="en"/>
              <a:t>‹#›</a:t>
            </a:fld>
            <a:endParaRPr/>
          </a:p>
        </p:txBody>
      </p:sp>
      <p:sp>
        <p:nvSpPr>
          <p:cNvPr id="134" name="Shape 134"/>
          <p:cNvSpPr txBox="1"/>
          <p:nvPr/>
        </p:nvSpPr>
        <p:spPr>
          <a:xfrm>
            <a:off x="4889725" y="4750075"/>
            <a:ext cx="4805100" cy="2199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 sz="900"/>
              <a:t>Source: Octopus paper</a:t>
            </a:r>
            <a:endParaRPr sz="900"/>
          </a:p>
        </p:txBody>
      </p:sp>
      <p:pic>
        <p:nvPicPr>
          <p:cNvPr id="135" name="Shape 135"/>
          <p:cNvPicPr preferRelativeResize="0"/>
          <p:nvPr/>
        </p:nvPicPr>
        <p:blipFill>
          <a:blip r:embed="rId3">
            <a:alphaModFix/>
          </a:blip>
          <a:stretch>
            <a:fillRect/>
          </a:stretch>
        </p:blipFill>
        <p:spPr>
          <a:xfrm>
            <a:off x="3574168" y="1258400"/>
            <a:ext cx="5417434" cy="3099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odern Writer">
  <a:themeElements>
    <a:clrScheme name="Modern Writer">
      <a:dk1>
        <a:srgbClr val="E91D63"/>
      </a:dk1>
      <a:lt1>
        <a:srgbClr val="FFFFFF"/>
      </a:lt1>
      <a:dk2>
        <a:srgbClr val="424242"/>
      </a:dk2>
      <a:lt2>
        <a:srgbClr val="999999"/>
      </a:lt2>
      <a:accent1>
        <a:srgbClr val="607D8B"/>
      </a:accent1>
      <a:accent2>
        <a:srgbClr val="673AB7"/>
      </a:accent2>
      <a:accent3>
        <a:srgbClr val="9C26B0"/>
      </a:accent3>
      <a:accent4>
        <a:srgbClr val="0090AC"/>
      </a:accent4>
      <a:accent5>
        <a:srgbClr val="01AFD1"/>
      </a:accent5>
      <a:accent6>
        <a:srgbClr val="F8E71C"/>
      </a:accent6>
      <a:hlink>
        <a:srgbClr val="01AFD1"/>
      </a:hlink>
      <a:folHlink>
        <a:srgbClr val="01AFD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