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04" y="-6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10CC1A-BFB5-0E43-B0CE-8CE35FD19779}" type="doc">
      <dgm:prSet loTypeId="urn:microsoft.com/office/officeart/2005/8/layout/cycle6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760DDF-C7D5-5F4A-AB6C-37212DE11D6D}">
      <dgm:prSet phldrT="[Text]" custT="1"/>
      <dgm:spPr/>
      <dgm:t>
        <a:bodyPr/>
        <a:lstStyle/>
        <a:p>
          <a:r>
            <a:rPr lang="en-US" altLang="zh-CHS" sz="1400" dirty="0"/>
            <a:t>VM</a:t>
          </a:r>
          <a:r>
            <a:rPr lang="zh-CHS" altLang="en-US" sz="1400" dirty="0"/>
            <a:t> </a:t>
          </a:r>
          <a:r>
            <a:rPr lang="en-US" altLang="zh-CHS" sz="1400" dirty="0"/>
            <a:t>Scheduling</a:t>
          </a:r>
          <a:endParaRPr lang="en-US" sz="1400" dirty="0"/>
        </a:p>
      </dgm:t>
    </dgm:pt>
    <dgm:pt modelId="{34BFD409-C442-144A-ACED-80946FA51F05}" type="parTrans" cxnId="{C9969D82-09B9-054D-A7C7-1147D7B8C954}">
      <dgm:prSet/>
      <dgm:spPr/>
      <dgm:t>
        <a:bodyPr/>
        <a:lstStyle/>
        <a:p>
          <a:endParaRPr lang="en-US"/>
        </a:p>
      </dgm:t>
    </dgm:pt>
    <dgm:pt modelId="{DFC126F3-5D65-624A-971A-E04BE53D31C9}" type="sibTrans" cxnId="{C9969D82-09B9-054D-A7C7-1147D7B8C954}">
      <dgm:prSet/>
      <dgm:spPr/>
      <dgm:t>
        <a:bodyPr/>
        <a:lstStyle/>
        <a:p>
          <a:endParaRPr lang="en-US"/>
        </a:p>
      </dgm:t>
    </dgm:pt>
    <dgm:pt modelId="{E8363B40-0010-944D-9AAE-3D732C7E5BC3}">
      <dgm:prSet phldrT="[Text]"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HS" sz="1400" kern="1200" dirty="0">
              <a:solidFill>
                <a:srgbClr val="000000"/>
              </a:solidFill>
              <a:latin typeface="Arial"/>
              <a:ea typeface="宋体" panose="02010600030101010101" pitchFamily="2" charset="-122"/>
              <a:cs typeface="+mn-cs"/>
            </a:rPr>
            <a:t>Cluster</a:t>
          </a:r>
          <a:r>
            <a:rPr lang="zh-CHS" altLang="en-US" sz="1400" kern="1200" dirty="0">
              <a:solidFill>
                <a:srgbClr val="000000"/>
              </a:solidFill>
              <a:latin typeface="Arial"/>
              <a:ea typeface="宋体" panose="02010600030101010101" pitchFamily="2" charset="-122"/>
              <a:cs typeface="+mn-cs"/>
            </a:rPr>
            <a:t> </a:t>
          </a:r>
          <a:r>
            <a:rPr lang="en-US" altLang="zh-CHS" sz="1400" kern="1200" dirty="0">
              <a:solidFill>
                <a:srgbClr val="000000"/>
              </a:solidFill>
              <a:latin typeface="Arial"/>
              <a:ea typeface="宋体" panose="02010600030101010101" pitchFamily="2" charset="-122"/>
              <a:cs typeface="+mn-cs"/>
            </a:rPr>
            <a:t>Selection</a:t>
          </a:r>
          <a:endParaRPr lang="en-US" sz="1400" kern="1200" dirty="0">
            <a:solidFill>
              <a:srgbClr val="000000"/>
            </a:solidFill>
            <a:latin typeface="Arial"/>
            <a:ea typeface="宋体" panose="02010600030101010101" pitchFamily="2" charset="-122"/>
            <a:cs typeface="+mn-cs"/>
          </a:endParaRPr>
        </a:p>
      </dgm:t>
    </dgm:pt>
    <dgm:pt modelId="{8615B2AA-CFC3-4B4A-80DA-823E8C8FE888}" type="parTrans" cxnId="{77A91BFD-D308-6B41-B1EB-DA684A01DDE0}">
      <dgm:prSet/>
      <dgm:spPr/>
      <dgm:t>
        <a:bodyPr/>
        <a:lstStyle/>
        <a:p>
          <a:endParaRPr lang="en-US"/>
        </a:p>
      </dgm:t>
    </dgm:pt>
    <dgm:pt modelId="{EB86A28E-C310-784B-A76D-914B65B6E80E}" type="sibTrans" cxnId="{77A91BFD-D308-6B41-B1EB-DA684A01DDE0}">
      <dgm:prSet/>
      <dgm:spPr/>
      <dgm:t>
        <a:bodyPr/>
        <a:lstStyle/>
        <a:p>
          <a:endParaRPr lang="en-US"/>
        </a:p>
      </dgm:t>
    </dgm:pt>
    <dgm:pt modelId="{131B96EF-6848-1147-8773-4BA6590C9FC1}">
      <dgm:prSet phldrT="[Text]" custT="1"/>
      <dgm:spPr/>
      <dgm:t>
        <a:bodyPr/>
        <a:lstStyle/>
        <a:p>
          <a:r>
            <a:rPr lang="en-US" altLang="zh-CHS" sz="1400" kern="1200" dirty="0">
              <a:solidFill>
                <a:srgbClr val="000000"/>
              </a:solidFill>
              <a:latin typeface="Arial"/>
              <a:ea typeface="宋体" panose="02010600030101010101" pitchFamily="2" charset="-122"/>
              <a:cs typeface="+mn-cs"/>
            </a:rPr>
            <a:t>Power</a:t>
          </a:r>
          <a:r>
            <a:rPr lang="zh-CHS" altLang="en-US" sz="1100" kern="1200" dirty="0"/>
            <a:t> </a:t>
          </a:r>
          <a:r>
            <a:rPr lang="en-US" altLang="zh-CHS" sz="1400" kern="1200" dirty="0">
              <a:solidFill>
                <a:srgbClr val="000000"/>
              </a:solidFill>
              <a:latin typeface="Arial"/>
              <a:ea typeface="宋体" panose="02010600030101010101" pitchFamily="2" charset="-122"/>
              <a:cs typeface="+mn-cs"/>
            </a:rPr>
            <a:t>Oversubscription</a:t>
          </a:r>
          <a:endParaRPr lang="en-US" sz="1400" kern="1200" dirty="0">
            <a:solidFill>
              <a:srgbClr val="000000"/>
            </a:solidFill>
            <a:latin typeface="Arial"/>
            <a:ea typeface="宋体" panose="02010600030101010101" pitchFamily="2" charset="-122"/>
            <a:cs typeface="+mn-cs"/>
          </a:endParaRPr>
        </a:p>
      </dgm:t>
    </dgm:pt>
    <dgm:pt modelId="{41302E24-7A25-344F-A3C1-73E5E2739C02}" type="parTrans" cxnId="{1256FF24-4DC5-E645-80CD-10A74FFC2614}">
      <dgm:prSet/>
      <dgm:spPr/>
      <dgm:t>
        <a:bodyPr/>
        <a:lstStyle/>
        <a:p>
          <a:endParaRPr lang="en-US"/>
        </a:p>
      </dgm:t>
    </dgm:pt>
    <dgm:pt modelId="{F9514864-D1B2-BE46-A81C-A8A993793E80}" type="sibTrans" cxnId="{1256FF24-4DC5-E645-80CD-10A74FFC2614}">
      <dgm:prSet/>
      <dgm:spPr/>
      <dgm:t>
        <a:bodyPr/>
        <a:lstStyle/>
        <a:p>
          <a:endParaRPr lang="en-US"/>
        </a:p>
      </dgm:t>
    </dgm:pt>
    <dgm:pt modelId="{321750B2-13FF-5C49-8DB2-94ECA4EF5AD5}">
      <dgm:prSet phldrT="[Text]"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HS" sz="1400" kern="1200" dirty="0">
              <a:solidFill>
                <a:srgbClr val="000000"/>
              </a:solidFill>
              <a:latin typeface="Arial"/>
              <a:ea typeface="宋体" panose="02010600030101010101" pitchFamily="2" charset="-122"/>
              <a:cs typeface="+mn-cs"/>
            </a:rPr>
            <a:t>Server</a:t>
          </a:r>
          <a:r>
            <a:rPr lang="zh-CHS" altLang="en-US" sz="1400" kern="1200" dirty="0">
              <a:solidFill>
                <a:srgbClr val="000000"/>
              </a:solidFill>
              <a:latin typeface="Arial"/>
              <a:ea typeface="宋体" panose="02010600030101010101" pitchFamily="2" charset="-122"/>
              <a:cs typeface="+mn-cs"/>
            </a:rPr>
            <a:t> </a:t>
          </a:r>
          <a:r>
            <a:rPr lang="en-US" altLang="zh-CHS" sz="1400" kern="1200" dirty="0">
              <a:solidFill>
                <a:srgbClr val="000000"/>
              </a:solidFill>
              <a:latin typeface="Arial"/>
              <a:ea typeface="宋体" panose="02010600030101010101" pitchFamily="2" charset="-122"/>
              <a:cs typeface="+mn-cs"/>
            </a:rPr>
            <a:t>Maintenance</a:t>
          </a:r>
          <a:endParaRPr lang="en-US" sz="1400" kern="1200" dirty="0">
            <a:solidFill>
              <a:srgbClr val="000000"/>
            </a:solidFill>
            <a:latin typeface="Arial"/>
            <a:ea typeface="宋体" panose="02010600030101010101" pitchFamily="2" charset="-122"/>
            <a:cs typeface="+mn-cs"/>
          </a:endParaRPr>
        </a:p>
      </dgm:t>
    </dgm:pt>
    <dgm:pt modelId="{0404E388-1BC4-5844-9B2A-B3A17CD21B70}" type="parTrans" cxnId="{8A68DAEA-40F7-304E-9838-EDDC6B08CE6C}">
      <dgm:prSet/>
      <dgm:spPr/>
      <dgm:t>
        <a:bodyPr/>
        <a:lstStyle/>
        <a:p>
          <a:endParaRPr lang="en-US"/>
        </a:p>
      </dgm:t>
    </dgm:pt>
    <dgm:pt modelId="{9E0ACFD5-618C-6944-8C46-B7BD30DE281E}" type="sibTrans" cxnId="{8A68DAEA-40F7-304E-9838-EDDC6B08CE6C}">
      <dgm:prSet/>
      <dgm:spPr/>
      <dgm:t>
        <a:bodyPr/>
        <a:lstStyle/>
        <a:p>
          <a:endParaRPr lang="en-US"/>
        </a:p>
      </dgm:t>
    </dgm:pt>
    <dgm:pt modelId="{B5F410F4-9567-C242-82F5-848C6003120E}">
      <dgm:prSet phldrT="[Text]" custT="1"/>
      <dgm:spPr/>
      <dgm:t>
        <a:bodyPr/>
        <a:lstStyle/>
        <a:p>
          <a:r>
            <a:rPr lang="en-US" altLang="zh-CHS" sz="1400" kern="1200" dirty="0">
              <a:solidFill>
                <a:srgbClr val="000000"/>
              </a:solidFill>
              <a:latin typeface="Arial"/>
              <a:ea typeface="宋体" panose="02010600030101010101" pitchFamily="2" charset="-122"/>
              <a:cs typeface="+mn-cs"/>
            </a:rPr>
            <a:t>Recommending</a:t>
          </a:r>
          <a:r>
            <a:rPr lang="zh-CHS" altLang="en-US" sz="1400" kern="1200" dirty="0">
              <a:solidFill>
                <a:srgbClr val="000000"/>
              </a:solidFill>
              <a:latin typeface="Arial"/>
              <a:ea typeface="宋体" panose="02010600030101010101" pitchFamily="2" charset="-122"/>
              <a:cs typeface="+mn-cs"/>
            </a:rPr>
            <a:t> </a:t>
          </a:r>
          <a:r>
            <a:rPr lang="en-US" altLang="zh-CHS" sz="1400" kern="1200" dirty="0">
              <a:solidFill>
                <a:srgbClr val="000000"/>
              </a:solidFill>
              <a:latin typeface="Arial"/>
              <a:ea typeface="宋体" panose="02010600030101010101" pitchFamily="2" charset="-122"/>
              <a:cs typeface="+mn-cs"/>
            </a:rPr>
            <a:t>VM</a:t>
          </a:r>
          <a:r>
            <a:rPr lang="zh-CHS" altLang="en-US" sz="1400" kern="1200" dirty="0">
              <a:solidFill>
                <a:srgbClr val="000000"/>
              </a:solidFill>
              <a:latin typeface="Arial"/>
              <a:ea typeface="宋体" panose="02010600030101010101" pitchFamily="2" charset="-122"/>
              <a:cs typeface="+mn-cs"/>
            </a:rPr>
            <a:t> </a:t>
          </a:r>
          <a:r>
            <a:rPr lang="en-US" altLang="zh-CHS" sz="1400" kern="1200" dirty="0">
              <a:solidFill>
                <a:srgbClr val="000000"/>
              </a:solidFill>
              <a:latin typeface="Arial"/>
              <a:ea typeface="宋体" panose="02010600030101010101" pitchFamily="2" charset="-122"/>
              <a:cs typeface="+mn-cs"/>
            </a:rPr>
            <a:t>&amp;</a:t>
          </a:r>
          <a:r>
            <a:rPr lang="zh-CHS" altLang="en-US" sz="1400" kern="1200" dirty="0">
              <a:solidFill>
                <a:srgbClr val="000000"/>
              </a:solidFill>
              <a:latin typeface="Arial"/>
              <a:ea typeface="宋体" panose="02010600030101010101" pitchFamily="2" charset="-122"/>
              <a:cs typeface="+mn-cs"/>
            </a:rPr>
            <a:t> </a:t>
          </a:r>
          <a:r>
            <a:rPr lang="en-US" altLang="zh-CHS" sz="1400" kern="1200" dirty="0">
              <a:solidFill>
                <a:srgbClr val="000000"/>
              </a:solidFill>
              <a:latin typeface="Arial"/>
              <a:ea typeface="宋体" panose="02010600030101010101" pitchFamily="2" charset="-122"/>
              <a:cs typeface="+mn-cs"/>
            </a:rPr>
            <a:t>deployment</a:t>
          </a:r>
          <a:r>
            <a:rPr lang="zh-CHS" altLang="en-US" sz="1400" kern="1200" dirty="0">
              <a:solidFill>
                <a:srgbClr val="000000"/>
              </a:solidFill>
              <a:latin typeface="Arial"/>
              <a:ea typeface="宋体" panose="02010600030101010101" pitchFamily="2" charset="-122"/>
              <a:cs typeface="+mn-cs"/>
            </a:rPr>
            <a:t> </a:t>
          </a:r>
          <a:r>
            <a:rPr lang="en-US" altLang="zh-CHS" sz="1400" kern="1200" dirty="0">
              <a:solidFill>
                <a:srgbClr val="000000"/>
              </a:solidFill>
              <a:latin typeface="Arial"/>
              <a:ea typeface="宋体" panose="02010600030101010101" pitchFamily="2" charset="-122"/>
              <a:cs typeface="+mn-cs"/>
            </a:rPr>
            <a:t>sizes</a:t>
          </a:r>
          <a:r>
            <a:rPr lang="zh-CHS" altLang="en-US" sz="1100" kern="1200" dirty="0"/>
            <a:t> </a:t>
          </a:r>
          <a:endParaRPr lang="en-US" sz="1100" kern="1200" dirty="0"/>
        </a:p>
      </dgm:t>
    </dgm:pt>
    <dgm:pt modelId="{290DBFC2-E725-7146-A426-EFEFF28DFA6F}" type="parTrans" cxnId="{E63840F9-0041-7B43-B3D0-0559A3E13936}">
      <dgm:prSet/>
      <dgm:spPr/>
      <dgm:t>
        <a:bodyPr/>
        <a:lstStyle/>
        <a:p>
          <a:endParaRPr lang="en-US"/>
        </a:p>
      </dgm:t>
    </dgm:pt>
    <dgm:pt modelId="{1EFEB5B4-A445-6B40-8DAC-46A836D8E0C2}" type="sibTrans" cxnId="{E63840F9-0041-7B43-B3D0-0559A3E13936}">
      <dgm:prSet/>
      <dgm:spPr/>
      <dgm:t>
        <a:bodyPr/>
        <a:lstStyle/>
        <a:p>
          <a:endParaRPr lang="en-US"/>
        </a:p>
      </dgm:t>
    </dgm:pt>
    <dgm:pt modelId="{D1155A63-B588-FD41-9770-34349BC0D618}" type="pres">
      <dgm:prSet presAssocID="{3410CC1A-BFB5-0E43-B0CE-8CE35FD1977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4E4117-BFAF-4347-B2FC-50A054854B76}" type="pres">
      <dgm:prSet presAssocID="{10760DDF-C7D5-5F4A-AB6C-37212DE11D6D}" presName="node" presStyleLbl="node1" presStyleIdx="0" presStyleCnt="5" custRadScaleRad="973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72F3A0-62CF-1242-875E-B0DAB7777751}" type="pres">
      <dgm:prSet presAssocID="{10760DDF-C7D5-5F4A-AB6C-37212DE11D6D}" presName="spNode" presStyleCnt="0"/>
      <dgm:spPr/>
    </dgm:pt>
    <dgm:pt modelId="{9948EBDB-E6F0-174E-9904-764B469C5561}" type="pres">
      <dgm:prSet presAssocID="{DFC126F3-5D65-624A-971A-E04BE53D31C9}" presName="sibTrans" presStyleLbl="sibTrans1D1" presStyleIdx="0" presStyleCnt="5"/>
      <dgm:spPr/>
      <dgm:t>
        <a:bodyPr/>
        <a:lstStyle/>
        <a:p>
          <a:endParaRPr lang="en-US"/>
        </a:p>
      </dgm:t>
    </dgm:pt>
    <dgm:pt modelId="{AD5C210C-387D-2C4A-850A-D64EFC7CC106}" type="pres">
      <dgm:prSet presAssocID="{321750B2-13FF-5C49-8DB2-94ECA4EF5AD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AD5D53-D63E-294B-81AD-9B6EB014D1F2}" type="pres">
      <dgm:prSet presAssocID="{321750B2-13FF-5C49-8DB2-94ECA4EF5AD5}" presName="spNode" presStyleCnt="0"/>
      <dgm:spPr/>
    </dgm:pt>
    <dgm:pt modelId="{FAED1DF3-6FCF-7544-9072-0F5E6F303498}" type="pres">
      <dgm:prSet presAssocID="{9E0ACFD5-618C-6944-8C46-B7BD30DE281E}" presName="sibTrans" presStyleLbl="sibTrans1D1" presStyleIdx="1" presStyleCnt="5"/>
      <dgm:spPr/>
      <dgm:t>
        <a:bodyPr/>
        <a:lstStyle/>
        <a:p>
          <a:endParaRPr lang="en-US"/>
        </a:p>
      </dgm:t>
    </dgm:pt>
    <dgm:pt modelId="{E9230934-5D14-8645-809F-4A3D4F7EFC02}" type="pres">
      <dgm:prSet presAssocID="{E8363B40-0010-944D-9AAE-3D732C7E5BC3}" presName="node" presStyleLbl="node1" presStyleIdx="2" presStyleCnt="5" custScaleX="1171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6848FF-98CF-8543-8E42-8F25DF23E665}" type="pres">
      <dgm:prSet presAssocID="{E8363B40-0010-944D-9AAE-3D732C7E5BC3}" presName="spNode" presStyleCnt="0"/>
      <dgm:spPr/>
    </dgm:pt>
    <dgm:pt modelId="{5636426C-C094-D944-ABB9-9D06C25935F9}" type="pres">
      <dgm:prSet presAssocID="{EB86A28E-C310-784B-A76D-914B65B6E80E}" presName="sibTrans" presStyleLbl="sibTrans1D1" presStyleIdx="2" presStyleCnt="5"/>
      <dgm:spPr/>
      <dgm:t>
        <a:bodyPr/>
        <a:lstStyle/>
        <a:p>
          <a:endParaRPr lang="en-US"/>
        </a:p>
      </dgm:t>
    </dgm:pt>
    <dgm:pt modelId="{1CF3A89D-F076-464A-8E22-E7F37370B392}" type="pres">
      <dgm:prSet presAssocID="{131B96EF-6848-1147-8773-4BA6590C9FC1}" presName="node" presStyleLbl="node1" presStyleIdx="3" presStyleCnt="5" custScaleX="1242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8A765C-80F4-5847-8201-5F9200047BFD}" type="pres">
      <dgm:prSet presAssocID="{131B96EF-6848-1147-8773-4BA6590C9FC1}" presName="spNode" presStyleCnt="0"/>
      <dgm:spPr/>
    </dgm:pt>
    <dgm:pt modelId="{457671E6-A092-6842-A9D8-5D203980C5E2}" type="pres">
      <dgm:prSet presAssocID="{F9514864-D1B2-BE46-A81C-A8A993793E80}" presName="sibTrans" presStyleLbl="sibTrans1D1" presStyleIdx="3" presStyleCnt="5"/>
      <dgm:spPr/>
      <dgm:t>
        <a:bodyPr/>
        <a:lstStyle/>
        <a:p>
          <a:endParaRPr lang="en-US"/>
        </a:p>
      </dgm:t>
    </dgm:pt>
    <dgm:pt modelId="{62B17E89-E56D-8543-A7F6-032E3D108A84}" type="pres">
      <dgm:prSet presAssocID="{B5F410F4-9567-C242-82F5-848C6003120E}" presName="node" presStyleLbl="node1" presStyleIdx="4" presStyleCnt="5" custScaleX="142757" custRadScaleRad="96333" custRadScaleInc="81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1EBB5-E3F3-5841-9589-A0880E6732CC}" type="pres">
      <dgm:prSet presAssocID="{B5F410F4-9567-C242-82F5-848C6003120E}" presName="spNode" presStyleCnt="0"/>
      <dgm:spPr/>
    </dgm:pt>
    <dgm:pt modelId="{314A5CA9-CCD7-0E49-A708-D78FC834F7B9}" type="pres">
      <dgm:prSet presAssocID="{1EFEB5B4-A445-6B40-8DAC-46A836D8E0C2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026E8540-F838-1F44-ABC3-0884A820BA18}" type="presOf" srcId="{EB86A28E-C310-784B-A76D-914B65B6E80E}" destId="{5636426C-C094-D944-ABB9-9D06C25935F9}" srcOrd="0" destOrd="0" presId="urn:microsoft.com/office/officeart/2005/8/layout/cycle6"/>
    <dgm:cxn modelId="{77A91BFD-D308-6B41-B1EB-DA684A01DDE0}" srcId="{3410CC1A-BFB5-0E43-B0CE-8CE35FD19779}" destId="{E8363B40-0010-944D-9AAE-3D732C7E5BC3}" srcOrd="2" destOrd="0" parTransId="{8615B2AA-CFC3-4B4A-80DA-823E8C8FE888}" sibTransId="{EB86A28E-C310-784B-A76D-914B65B6E80E}"/>
    <dgm:cxn modelId="{E63840F9-0041-7B43-B3D0-0559A3E13936}" srcId="{3410CC1A-BFB5-0E43-B0CE-8CE35FD19779}" destId="{B5F410F4-9567-C242-82F5-848C6003120E}" srcOrd="4" destOrd="0" parTransId="{290DBFC2-E725-7146-A426-EFEFF28DFA6F}" sibTransId="{1EFEB5B4-A445-6B40-8DAC-46A836D8E0C2}"/>
    <dgm:cxn modelId="{CF796D44-E1C8-A447-9063-AA4D5ACB0DA1}" type="presOf" srcId="{F9514864-D1B2-BE46-A81C-A8A993793E80}" destId="{457671E6-A092-6842-A9D8-5D203980C5E2}" srcOrd="0" destOrd="0" presId="urn:microsoft.com/office/officeart/2005/8/layout/cycle6"/>
    <dgm:cxn modelId="{C9969D82-09B9-054D-A7C7-1147D7B8C954}" srcId="{3410CC1A-BFB5-0E43-B0CE-8CE35FD19779}" destId="{10760DDF-C7D5-5F4A-AB6C-37212DE11D6D}" srcOrd="0" destOrd="0" parTransId="{34BFD409-C442-144A-ACED-80946FA51F05}" sibTransId="{DFC126F3-5D65-624A-971A-E04BE53D31C9}"/>
    <dgm:cxn modelId="{8A68DAEA-40F7-304E-9838-EDDC6B08CE6C}" srcId="{3410CC1A-BFB5-0E43-B0CE-8CE35FD19779}" destId="{321750B2-13FF-5C49-8DB2-94ECA4EF5AD5}" srcOrd="1" destOrd="0" parTransId="{0404E388-1BC4-5844-9B2A-B3A17CD21B70}" sibTransId="{9E0ACFD5-618C-6944-8C46-B7BD30DE281E}"/>
    <dgm:cxn modelId="{8F2F2001-F0CD-D14F-9919-21720839E313}" type="presOf" srcId="{DFC126F3-5D65-624A-971A-E04BE53D31C9}" destId="{9948EBDB-E6F0-174E-9904-764B469C5561}" srcOrd="0" destOrd="0" presId="urn:microsoft.com/office/officeart/2005/8/layout/cycle6"/>
    <dgm:cxn modelId="{88272575-F66F-214F-9902-DB28821944B8}" type="presOf" srcId="{B5F410F4-9567-C242-82F5-848C6003120E}" destId="{62B17E89-E56D-8543-A7F6-032E3D108A84}" srcOrd="0" destOrd="0" presId="urn:microsoft.com/office/officeart/2005/8/layout/cycle6"/>
    <dgm:cxn modelId="{1256FF24-4DC5-E645-80CD-10A74FFC2614}" srcId="{3410CC1A-BFB5-0E43-B0CE-8CE35FD19779}" destId="{131B96EF-6848-1147-8773-4BA6590C9FC1}" srcOrd="3" destOrd="0" parTransId="{41302E24-7A25-344F-A3C1-73E5E2739C02}" sibTransId="{F9514864-D1B2-BE46-A81C-A8A993793E80}"/>
    <dgm:cxn modelId="{9DF6860A-7E3D-2640-A8C9-678DC721CEC2}" type="presOf" srcId="{1EFEB5B4-A445-6B40-8DAC-46A836D8E0C2}" destId="{314A5CA9-CCD7-0E49-A708-D78FC834F7B9}" srcOrd="0" destOrd="0" presId="urn:microsoft.com/office/officeart/2005/8/layout/cycle6"/>
    <dgm:cxn modelId="{BE048423-497B-DE43-BD66-6466902ED55D}" type="presOf" srcId="{321750B2-13FF-5C49-8DB2-94ECA4EF5AD5}" destId="{AD5C210C-387D-2C4A-850A-D64EFC7CC106}" srcOrd="0" destOrd="0" presId="urn:microsoft.com/office/officeart/2005/8/layout/cycle6"/>
    <dgm:cxn modelId="{A59C4DEF-7688-5A46-80B4-BE7B2CA7A5A1}" type="presOf" srcId="{131B96EF-6848-1147-8773-4BA6590C9FC1}" destId="{1CF3A89D-F076-464A-8E22-E7F37370B392}" srcOrd="0" destOrd="0" presId="urn:microsoft.com/office/officeart/2005/8/layout/cycle6"/>
    <dgm:cxn modelId="{28024FFB-FDF0-F24C-BD39-6824AEB067C8}" type="presOf" srcId="{3410CC1A-BFB5-0E43-B0CE-8CE35FD19779}" destId="{D1155A63-B588-FD41-9770-34349BC0D618}" srcOrd="0" destOrd="0" presId="urn:microsoft.com/office/officeart/2005/8/layout/cycle6"/>
    <dgm:cxn modelId="{76CFD291-D7AE-3848-B2FB-D0E763F9CF6C}" type="presOf" srcId="{E8363B40-0010-944D-9AAE-3D732C7E5BC3}" destId="{E9230934-5D14-8645-809F-4A3D4F7EFC02}" srcOrd="0" destOrd="0" presId="urn:microsoft.com/office/officeart/2005/8/layout/cycle6"/>
    <dgm:cxn modelId="{07341F7B-E7BD-A94A-9A2D-FF3CADAC0FC4}" type="presOf" srcId="{9E0ACFD5-618C-6944-8C46-B7BD30DE281E}" destId="{FAED1DF3-6FCF-7544-9072-0F5E6F303498}" srcOrd="0" destOrd="0" presId="urn:microsoft.com/office/officeart/2005/8/layout/cycle6"/>
    <dgm:cxn modelId="{DC4FF121-B618-B647-9A88-9C4292336B7A}" type="presOf" srcId="{10760DDF-C7D5-5F4A-AB6C-37212DE11D6D}" destId="{744E4117-BFAF-4347-B2FC-50A054854B76}" srcOrd="0" destOrd="0" presId="urn:microsoft.com/office/officeart/2005/8/layout/cycle6"/>
    <dgm:cxn modelId="{98E8A3D6-1B6C-634B-8102-425D604D2B7B}" type="presParOf" srcId="{D1155A63-B588-FD41-9770-34349BC0D618}" destId="{744E4117-BFAF-4347-B2FC-50A054854B76}" srcOrd="0" destOrd="0" presId="urn:microsoft.com/office/officeart/2005/8/layout/cycle6"/>
    <dgm:cxn modelId="{4FF4AA3B-D70F-054C-91CB-6C6B64D7CCC4}" type="presParOf" srcId="{D1155A63-B588-FD41-9770-34349BC0D618}" destId="{4972F3A0-62CF-1242-875E-B0DAB7777751}" srcOrd="1" destOrd="0" presId="urn:microsoft.com/office/officeart/2005/8/layout/cycle6"/>
    <dgm:cxn modelId="{4CD24014-1C8A-874C-B46A-06EC6A258071}" type="presParOf" srcId="{D1155A63-B588-FD41-9770-34349BC0D618}" destId="{9948EBDB-E6F0-174E-9904-764B469C5561}" srcOrd="2" destOrd="0" presId="urn:microsoft.com/office/officeart/2005/8/layout/cycle6"/>
    <dgm:cxn modelId="{11E41814-048A-D04F-94EE-84CAE69D9E33}" type="presParOf" srcId="{D1155A63-B588-FD41-9770-34349BC0D618}" destId="{AD5C210C-387D-2C4A-850A-D64EFC7CC106}" srcOrd="3" destOrd="0" presId="urn:microsoft.com/office/officeart/2005/8/layout/cycle6"/>
    <dgm:cxn modelId="{736257E3-6E6C-A84C-ABE1-CB93F1A7ABEB}" type="presParOf" srcId="{D1155A63-B588-FD41-9770-34349BC0D618}" destId="{14AD5D53-D63E-294B-81AD-9B6EB014D1F2}" srcOrd="4" destOrd="0" presId="urn:microsoft.com/office/officeart/2005/8/layout/cycle6"/>
    <dgm:cxn modelId="{4E7A5B92-10DD-E441-971F-43B6ECFEADD5}" type="presParOf" srcId="{D1155A63-B588-FD41-9770-34349BC0D618}" destId="{FAED1DF3-6FCF-7544-9072-0F5E6F303498}" srcOrd="5" destOrd="0" presId="urn:microsoft.com/office/officeart/2005/8/layout/cycle6"/>
    <dgm:cxn modelId="{C0416F0C-AD43-814B-9984-3BCBA00D3BC6}" type="presParOf" srcId="{D1155A63-B588-FD41-9770-34349BC0D618}" destId="{E9230934-5D14-8645-809F-4A3D4F7EFC02}" srcOrd="6" destOrd="0" presId="urn:microsoft.com/office/officeart/2005/8/layout/cycle6"/>
    <dgm:cxn modelId="{3C0E504B-D91A-CB4D-A861-F0BBC35863E3}" type="presParOf" srcId="{D1155A63-B588-FD41-9770-34349BC0D618}" destId="{416848FF-98CF-8543-8E42-8F25DF23E665}" srcOrd="7" destOrd="0" presId="urn:microsoft.com/office/officeart/2005/8/layout/cycle6"/>
    <dgm:cxn modelId="{83AB1706-7AF3-D64D-867B-C35D6A8238F0}" type="presParOf" srcId="{D1155A63-B588-FD41-9770-34349BC0D618}" destId="{5636426C-C094-D944-ABB9-9D06C25935F9}" srcOrd="8" destOrd="0" presId="urn:microsoft.com/office/officeart/2005/8/layout/cycle6"/>
    <dgm:cxn modelId="{7F90FB47-7210-4945-88ED-BFD5BF518654}" type="presParOf" srcId="{D1155A63-B588-FD41-9770-34349BC0D618}" destId="{1CF3A89D-F076-464A-8E22-E7F37370B392}" srcOrd="9" destOrd="0" presId="urn:microsoft.com/office/officeart/2005/8/layout/cycle6"/>
    <dgm:cxn modelId="{5FCB765E-E20B-584A-A4CB-CB5A448D40E6}" type="presParOf" srcId="{D1155A63-B588-FD41-9770-34349BC0D618}" destId="{3A8A765C-80F4-5847-8201-5F9200047BFD}" srcOrd="10" destOrd="0" presId="urn:microsoft.com/office/officeart/2005/8/layout/cycle6"/>
    <dgm:cxn modelId="{BCCE55DA-28BA-B845-9BB7-DDF5B605B287}" type="presParOf" srcId="{D1155A63-B588-FD41-9770-34349BC0D618}" destId="{457671E6-A092-6842-A9D8-5D203980C5E2}" srcOrd="11" destOrd="0" presId="urn:microsoft.com/office/officeart/2005/8/layout/cycle6"/>
    <dgm:cxn modelId="{0FA4CF14-FD1C-334E-9B86-24958E95F23C}" type="presParOf" srcId="{D1155A63-B588-FD41-9770-34349BC0D618}" destId="{62B17E89-E56D-8543-A7F6-032E3D108A84}" srcOrd="12" destOrd="0" presId="urn:microsoft.com/office/officeart/2005/8/layout/cycle6"/>
    <dgm:cxn modelId="{218BF3A0-EE9D-D44F-ADA3-BEE4085D3C7F}" type="presParOf" srcId="{D1155A63-B588-FD41-9770-34349BC0D618}" destId="{1941EBB5-E3F3-5841-9589-A0880E6732CC}" srcOrd="13" destOrd="0" presId="urn:microsoft.com/office/officeart/2005/8/layout/cycle6"/>
    <dgm:cxn modelId="{2D6F156D-AC55-9D42-9891-D8E317D782D8}" type="presParOf" srcId="{D1155A63-B588-FD41-9770-34349BC0D618}" destId="{314A5CA9-CCD7-0E49-A708-D78FC834F7B9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4E4117-BFAF-4347-B2FC-50A054854B76}">
      <dsp:nvSpPr>
        <dsp:cNvPr id="0" name=""/>
        <dsp:cNvSpPr/>
      </dsp:nvSpPr>
      <dsp:spPr>
        <a:xfrm>
          <a:off x="2577893" y="44888"/>
          <a:ext cx="1242739" cy="8077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HS" sz="1400" kern="1200" dirty="0"/>
            <a:t>VM</a:t>
          </a:r>
          <a:r>
            <a:rPr lang="zh-CHS" altLang="en-US" sz="1400" kern="1200" dirty="0"/>
            <a:t> </a:t>
          </a:r>
          <a:r>
            <a:rPr lang="en-US" altLang="zh-CHS" sz="1400" kern="1200" dirty="0"/>
            <a:t>Scheduling</a:t>
          </a:r>
          <a:endParaRPr lang="en-US" sz="1400" kern="1200" dirty="0"/>
        </a:p>
      </dsp:txBody>
      <dsp:txXfrm>
        <a:off x="2617326" y="84321"/>
        <a:ext cx="1163873" cy="728914"/>
      </dsp:txXfrm>
    </dsp:sp>
    <dsp:sp modelId="{9948EBDB-E6F0-174E-9904-764B469C5561}">
      <dsp:nvSpPr>
        <dsp:cNvPr id="0" name=""/>
        <dsp:cNvSpPr/>
      </dsp:nvSpPr>
      <dsp:spPr>
        <a:xfrm>
          <a:off x="1630145" y="470960"/>
          <a:ext cx="3230957" cy="3230957"/>
        </a:xfrm>
        <a:custGeom>
          <a:avLst/>
          <a:gdLst/>
          <a:ahLst/>
          <a:cxnLst/>
          <a:rect l="0" t="0" r="0" b="0"/>
          <a:pathLst>
            <a:path>
              <a:moveTo>
                <a:pt x="2198882" y="109022"/>
              </a:moveTo>
              <a:arcTo wR="1615478" hR="1615478" stAng="17470191" swAng="190105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5C210C-387D-2C4A-850A-D64EFC7CC106}">
      <dsp:nvSpPr>
        <dsp:cNvPr id="0" name=""/>
        <dsp:cNvSpPr/>
      </dsp:nvSpPr>
      <dsp:spPr>
        <a:xfrm>
          <a:off x="4114304" y="1118120"/>
          <a:ext cx="1242739" cy="8077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HS" sz="1400" kern="1200" dirty="0">
              <a:solidFill>
                <a:srgbClr val="000000"/>
              </a:solidFill>
              <a:latin typeface="Arial"/>
              <a:ea typeface="宋体" panose="02010600030101010101" pitchFamily="2" charset="-122"/>
              <a:cs typeface="+mn-cs"/>
            </a:rPr>
            <a:t>Server</a:t>
          </a:r>
          <a:r>
            <a:rPr lang="zh-CHS" altLang="en-US" sz="1400" kern="1200" dirty="0">
              <a:solidFill>
                <a:srgbClr val="000000"/>
              </a:solidFill>
              <a:latin typeface="Arial"/>
              <a:ea typeface="宋体" panose="02010600030101010101" pitchFamily="2" charset="-122"/>
              <a:cs typeface="+mn-cs"/>
            </a:rPr>
            <a:t> </a:t>
          </a:r>
          <a:r>
            <a:rPr lang="en-US" altLang="zh-CHS" sz="1400" kern="1200" dirty="0">
              <a:solidFill>
                <a:srgbClr val="000000"/>
              </a:solidFill>
              <a:latin typeface="Arial"/>
              <a:ea typeface="宋体" panose="02010600030101010101" pitchFamily="2" charset="-122"/>
              <a:cs typeface="+mn-cs"/>
            </a:rPr>
            <a:t>Maintenance</a:t>
          </a:r>
          <a:endParaRPr lang="en-US" sz="1400" kern="1200" dirty="0">
            <a:solidFill>
              <a:srgbClr val="000000"/>
            </a:solidFill>
            <a:latin typeface="Arial"/>
            <a:ea typeface="宋体" panose="02010600030101010101" pitchFamily="2" charset="-122"/>
            <a:cs typeface="+mn-cs"/>
          </a:endParaRPr>
        </a:p>
      </dsp:txBody>
      <dsp:txXfrm>
        <a:off x="4153737" y="1157553"/>
        <a:ext cx="1163873" cy="728914"/>
      </dsp:txXfrm>
    </dsp:sp>
    <dsp:sp modelId="{FAED1DF3-6FCF-7544-9072-0F5E6F303498}">
      <dsp:nvSpPr>
        <dsp:cNvPr id="0" name=""/>
        <dsp:cNvSpPr/>
      </dsp:nvSpPr>
      <dsp:spPr>
        <a:xfrm>
          <a:off x="1583784" y="405742"/>
          <a:ext cx="3230957" cy="3230957"/>
        </a:xfrm>
        <a:custGeom>
          <a:avLst/>
          <a:gdLst/>
          <a:ahLst/>
          <a:cxnLst/>
          <a:rect l="0" t="0" r="0" b="0"/>
          <a:pathLst>
            <a:path>
              <a:moveTo>
                <a:pt x="3228720" y="1530493"/>
              </a:moveTo>
              <a:arcTo wR="1615478" hR="1615478" stAng="21419067" swAng="219812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230934-5D14-8645-809F-4A3D4F7EFC02}">
      <dsp:nvSpPr>
        <dsp:cNvPr id="0" name=""/>
        <dsp:cNvSpPr/>
      </dsp:nvSpPr>
      <dsp:spPr>
        <a:xfrm>
          <a:off x="3420932" y="2924280"/>
          <a:ext cx="1455770" cy="8077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HS" sz="1400" kern="1200" dirty="0">
              <a:solidFill>
                <a:srgbClr val="000000"/>
              </a:solidFill>
              <a:latin typeface="Arial"/>
              <a:ea typeface="宋体" panose="02010600030101010101" pitchFamily="2" charset="-122"/>
              <a:cs typeface="+mn-cs"/>
            </a:rPr>
            <a:t>Cluster</a:t>
          </a:r>
          <a:r>
            <a:rPr lang="zh-CHS" altLang="en-US" sz="1400" kern="1200" dirty="0">
              <a:solidFill>
                <a:srgbClr val="000000"/>
              </a:solidFill>
              <a:latin typeface="Arial"/>
              <a:ea typeface="宋体" panose="02010600030101010101" pitchFamily="2" charset="-122"/>
              <a:cs typeface="+mn-cs"/>
            </a:rPr>
            <a:t> </a:t>
          </a:r>
          <a:r>
            <a:rPr lang="en-US" altLang="zh-CHS" sz="1400" kern="1200" dirty="0">
              <a:solidFill>
                <a:srgbClr val="000000"/>
              </a:solidFill>
              <a:latin typeface="Arial"/>
              <a:ea typeface="宋体" panose="02010600030101010101" pitchFamily="2" charset="-122"/>
              <a:cs typeface="+mn-cs"/>
            </a:rPr>
            <a:t>Selection</a:t>
          </a:r>
          <a:endParaRPr lang="en-US" sz="1400" kern="1200" dirty="0">
            <a:solidFill>
              <a:srgbClr val="000000"/>
            </a:solidFill>
            <a:latin typeface="Arial"/>
            <a:ea typeface="宋体" panose="02010600030101010101" pitchFamily="2" charset="-122"/>
            <a:cs typeface="+mn-cs"/>
          </a:endParaRPr>
        </a:p>
      </dsp:txBody>
      <dsp:txXfrm>
        <a:off x="3460365" y="2963713"/>
        <a:ext cx="1376904" cy="728914"/>
      </dsp:txXfrm>
    </dsp:sp>
    <dsp:sp modelId="{5636426C-C094-D944-ABB9-9D06C25935F9}">
      <dsp:nvSpPr>
        <dsp:cNvPr id="0" name=""/>
        <dsp:cNvSpPr/>
      </dsp:nvSpPr>
      <dsp:spPr>
        <a:xfrm>
          <a:off x="1583784" y="405742"/>
          <a:ext cx="3230957" cy="3230957"/>
        </a:xfrm>
        <a:custGeom>
          <a:avLst/>
          <a:gdLst/>
          <a:ahLst/>
          <a:cxnLst/>
          <a:rect l="0" t="0" r="0" b="0"/>
          <a:pathLst>
            <a:path>
              <a:moveTo>
                <a:pt x="1833191" y="3216219"/>
              </a:moveTo>
              <a:arcTo wR="1615478" hR="1615478" stAng="4935293" swAng="83508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F3A89D-F076-464A-8E22-E7F37370B392}">
      <dsp:nvSpPr>
        <dsp:cNvPr id="0" name=""/>
        <dsp:cNvSpPr/>
      </dsp:nvSpPr>
      <dsp:spPr>
        <a:xfrm>
          <a:off x="1477836" y="2924280"/>
          <a:ext cx="1543744" cy="8077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HS" sz="1400" kern="1200" dirty="0">
              <a:solidFill>
                <a:srgbClr val="000000"/>
              </a:solidFill>
              <a:latin typeface="Arial"/>
              <a:ea typeface="宋体" panose="02010600030101010101" pitchFamily="2" charset="-122"/>
              <a:cs typeface="+mn-cs"/>
            </a:rPr>
            <a:t>Power</a:t>
          </a:r>
          <a:r>
            <a:rPr lang="zh-CHS" altLang="en-US" sz="1100" kern="1200" dirty="0"/>
            <a:t> </a:t>
          </a:r>
          <a:r>
            <a:rPr lang="en-US" altLang="zh-CHS" sz="1400" kern="1200" dirty="0">
              <a:solidFill>
                <a:srgbClr val="000000"/>
              </a:solidFill>
              <a:latin typeface="Arial"/>
              <a:ea typeface="宋体" panose="02010600030101010101" pitchFamily="2" charset="-122"/>
              <a:cs typeface="+mn-cs"/>
            </a:rPr>
            <a:t>Oversubscription</a:t>
          </a:r>
          <a:endParaRPr lang="en-US" sz="1400" kern="1200" dirty="0">
            <a:solidFill>
              <a:srgbClr val="000000"/>
            </a:solidFill>
            <a:latin typeface="Arial"/>
            <a:ea typeface="宋体" panose="02010600030101010101" pitchFamily="2" charset="-122"/>
            <a:cs typeface="+mn-cs"/>
          </a:endParaRPr>
        </a:p>
      </dsp:txBody>
      <dsp:txXfrm>
        <a:off x="1517269" y="2963713"/>
        <a:ext cx="1464878" cy="728914"/>
      </dsp:txXfrm>
    </dsp:sp>
    <dsp:sp modelId="{457671E6-A092-6842-A9D8-5D203980C5E2}">
      <dsp:nvSpPr>
        <dsp:cNvPr id="0" name=""/>
        <dsp:cNvSpPr/>
      </dsp:nvSpPr>
      <dsp:spPr>
        <a:xfrm>
          <a:off x="1634789" y="486443"/>
          <a:ext cx="3230957" cy="3230957"/>
        </a:xfrm>
        <a:custGeom>
          <a:avLst/>
          <a:gdLst/>
          <a:ahLst/>
          <a:cxnLst/>
          <a:rect l="0" t="0" r="0" b="0"/>
          <a:pathLst>
            <a:path>
              <a:moveTo>
                <a:pt x="219650" y="2428765"/>
              </a:moveTo>
              <a:arcTo wR="1615478" hR="1615478" stAng="8986353" swAng="223529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17E89-E56D-8543-A7F6-032E3D108A84}">
      <dsp:nvSpPr>
        <dsp:cNvPr id="0" name=""/>
        <dsp:cNvSpPr/>
      </dsp:nvSpPr>
      <dsp:spPr>
        <a:xfrm>
          <a:off x="849466" y="1086060"/>
          <a:ext cx="1774098" cy="8077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HS" sz="1400" kern="1200" dirty="0">
              <a:solidFill>
                <a:srgbClr val="000000"/>
              </a:solidFill>
              <a:latin typeface="Arial"/>
              <a:ea typeface="宋体" panose="02010600030101010101" pitchFamily="2" charset="-122"/>
              <a:cs typeface="+mn-cs"/>
            </a:rPr>
            <a:t>Recommending</a:t>
          </a:r>
          <a:r>
            <a:rPr lang="zh-CHS" altLang="en-US" sz="1400" kern="1200" dirty="0">
              <a:solidFill>
                <a:srgbClr val="000000"/>
              </a:solidFill>
              <a:latin typeface="Arial"/>
              <a:ea typeface="宋体" panose="02010600030101010101" pitchFamily="2" charset="-122"/>
              <a:cs typeface="+mn-cs"/>
            </a:rPr>
            <a:t> </a:t>
          </a:r>
          <a:r>
            <a:rPr lang="en-US" altLang="zh-CHS" sz="1400" kern="1200" dirty="0">
              <a:solidFill>
                <a:srgbClr val="000000"/>
              </a:solidFill>
              <a:latin typeface="Arial"/>
              <a:ea typeface="宋体" panose="02010600030101010101" pitchFamily="2" charset="-122"/>
              <a:cs typeface="+mn-cs"/>
            </a:rPr>
            <a:t>VM</a:t>
          </a:r>
          <a:r>
            <a:rPr lang="zh-CHS" altLang="en-US" sz="1400" kern="1200" dirty="0">
              <a:solidFill>
                <a:srgbClr val="000000"/>
              </a:solidFill>
              <a:latin typeface="Arial"/>
              <a:ea typeface="宋体" panose="02010600030101010101" pitchFamily="2" charset="-122"/>
              <a:cs typeface="+mn-cs"/>
            </a:rPr>
            <a:t> </a:t>
          </a:r>
          <a:r>
            <a:rPr lang="en-US" altLang="zh-CHS" sz="1400" kern="1200" dirty="0">
              <a:solidFill>
                <a:srgbClr val="000000"/>
              </a:solidFill>
              <a:latin typeface="Arial"/>
              <a:ea typeface="宋体" panose="02010600030101010101" pitchFamily="2" charset="-122"/>
              <a:cs typeface="+mn-cs"/>
            </a:rPr>
            <a:t>&amp;</a:t>
          </a:r>
          <a:r>
            <a:rPr lang="zh-CHS" altLang="en-US" sz="1400" kern="1200" dirty="0">
              <a:solidFill>
                <a:srgbClr val="000000"/>
              </a:solidFill>
              <a:latin typeface="Arial"/>
              <a:ea typeface="宋体" panose="02010600030101010101" pitchFamily="2" charset="-122"/>
              <a:cs typeface="+mn-cs"/>
            </a:rPr>
            <a:t> </a:t>
          </a:r>
          <a:r>
            <a:rPr lang="en-US" altLang="zh-CHS" sz="1400" kern="1200" dirty="0">
              <a:solidFill>
                <a:srgbClr val="000000"/>
              </a:solidFill>
              <a:latin typeface="Arial"/>
              <a:ea typeface="宋体" panose="02010600030101010101" pitchFamily="2" charset="-122"/>
              <a:cs typeface="+mn-cs"/>
            </a:rPr>
            <a:t>deployment</a:t>
          </a:r>
          <a:r>
            <a:rPr lang="zh-CHS" altLang="en-US" sz="1400" kern="1200" dirty="0">
              <a:solidFill>
                <a:srgbClr val="000000"/>
              </a:solidFill>
              <a:latin typeface="Arial"/>
              <a:ea typeface="宋体" panose="02010600030101010101" pitchFamily="2" charset="-122"/>
              <a:cs typeface="+mn-cs"/>
            </a:rPr>
            <a:t> </a:t>
          </a:r>
          <a:r>
            <a:rPr lang="en-US" altLang="zh-CHS" sz="1400" kern="1200" dirty="0">
              <a:solidFill>
                <a:srgbClr val="000000"/>
              </a:solidFill>
              <a:latin typeface="Arial"/>
              <a:ea typeface="宋体" panose="02010600030101010101" pitchFamily="2" charset="-122"/>
              <a:cs typeface="+mn-cs"/>
            </a:rPr>
            <a:t>sizes</a:t>
          </a:r>
          <a:r>
            <a:rPr lang="zh-CHS" altLang="en-US" sz="1100" kern="1200" dirty="0"/>
            <a:t> </a:t>
          </a:r>
          <a:endParaRPr lang="en-US" sz="1100" kern="1200" dirty="0"/>
        </a:p>
      </dsp:txBody>
      <dsp:txXfrm>
        <a:off x="888899" y="1125493"/>
        <a:ext cx="1695232" cy="728914"/>
      </dsp:txXfrm>
    </dsp:sp>
    <dsp:sp modelId="{314A5CA9-CCD7-0E49-A708-D78FC834F7B9}">
      <dsp:nvSpPr>
        <dsp:cNvPr id="0" name=""/>
        <dsp:cNvSpPr/>
      </dsp:nvSpPr>
      <dsp:spPr>
        <a:xfrm>
          <a:off x="1641838" y="426937"/>
          <a:ext cx="3230957" cy="3230957"/>
        </a:xfrm>
        <a:custGeom>
          <a:avLst/>
          <a:gdLst/>
          <a:ahLst/>
          <a:cxnLst/>
          <a:rect l="0" t="0" r="0" b="0"/>
          <a:pathLst>
            <a:path>
              <a:moveTo>
                <a:pt x="318275" y="652651"/>
              </a:moveTo>
              <a:arcTo wR="1615478" hR="1615478" stAng="12995041" swAng="169560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A1404-2DEF-1548-860B-4683F085F2FA}" type="datetimeFigureOut">
              <a:rPr lang="en-US" smtClean="0"/>
              <a:t>5/1/18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C9502-257E-8744-A75A-0697C0E09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649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0797764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673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878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932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0975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2897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8282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2661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3459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3816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540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7314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6602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208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dirty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dirty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dirty="0"/>
          </a:p>
          <a:p>
            <a:endParaRPr lang="en-US" b="1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2474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1654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329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5595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4867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9902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9816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816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056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44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Shape 11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Shape 1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hape 6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Shape 62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Shape 63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097DDD4-863C-4F0D-AC85-850E8EFF0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53C2B3E-0A70-4C79-A9CF-A23201F60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43D706D-A0FB-4D1D-9942-4870F3FB73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1D423C9-C828-47FC-A229-8D1CF6917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BC7DB31-A64D-437C-818A-984B99DE9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321B1-431C-463F-A9D3-C39FD1280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33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Shape 18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hape 2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Shape 23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Shape 2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hape 29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Shape 30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Shape 31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hape 4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hape 4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Shape 5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hape 56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Shape 5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4" Type="http://schemas.openxmlformats.org/officeDocument/2006/relationships/image" Target="../media/image10.tiff"/><Relationship Id="rId5" Type="http://schemas.openxmlformats.org/officeDocument/2006/relationships/image" Target="../media/image11.tif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Curator: Self-Managing Storage For Enterprise Clusters</a:t>
            </a:r>
            <a:endParaRPr sz="34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Presenter: Shiming Song</a:t>
            </a:r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288535" y="2705168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Tiering again</a:t>
            </a:r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2410100" y="1595775"/>
            <a:ext cx="6321600" cy="340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 = (cpu,mem,ssd,iops,riops,wiops)t , 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where </a:t>
            </a:r>
            <a:r>
              <a:rPr lang="en" sz="1200"/>
              <a:t>0 ≤ cpu ≤ 100 is the CPU usage, 0 ≤ mem ≤ 100 the memory usage, 0 ≤ ssd ≤ 100 the SSD usage, iops ∈ R the total IOPS, riops ∈ R the read IOPS, and wiops ∈ R the write IOPS, all at time step t, where st ∈ S.</a:t>
            </a:r>
            <a:endParaRPr sz="12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actions A = {0,1}∀st ∈ S, 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where 0 corresponds to not run, and 1 corresponds to run the task</a:t>
            </a:r>
            <a:endParaRPr sz="12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rt = −latency, 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/>
              <a:t>where latency ∈ R is the latency in milliseconds at time step t.</a:t>
            </a:r>
            <a:endParaRPr sz="1200"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Evaluation:</a:t>
            </a:r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7325" y="1158825"/>
            <a:ext cx="4656675" cy="299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51" name="Shape 151"/>
          <p:cNvSpPr txBox="1"/>
          <p:nvPr/>
        </p:nvSpPr>
        <p:spPr>
          <a:xfrm>
            <a:off x="4487325" y="4149675"/>
            <a:ext cx="6096000" cy="7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CDF of SSD and HDD usage</a:t>
            </a:r>
            <a:endParaRPr/>
          </a:p>
        </p:txBody>
      </p:sp>
      <p:pic>
        <p:nvPicPr>
          <p:cNvPr id="152" name="Shape 1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035000"/>
            <a:ext cx="4487325" cy="323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/>
          <p:nvPr/>
        </p:nvSpPr>
        <p:spPr>
          <a:xfrm>
            <a:off x="0" y="4273500"/>
            <a:ext cx="6096000" cy="7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Under-replicated data and garbage data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0100" y="1211350"/>
            <a:ext cx="5943600" cy="311722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162" name="Shape 162"/>
          <p:cNvSpPr txBox="1"/>
          <p:nvPr/>
        </p:nvSpPr>
        <p:spPr>
          <a:xfrm>
            <a:off x="2410100" y="4328575"/>
            <a:ext cx="6096000" cy="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SSD and HDD usage with Curator on and off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Evaluation for Q-learning</a:t>
            </a:r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475" y="1151075"/>
            <a:ext cx="3582775" cy="321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7250" y="1310075"/>
            <a:ext cx="5339325" cy="3002399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172" name="Shape 172"/>
          <p:cNvSpPr txBox="1"/>
          <p:nvPr/>
        </p:nvSpPr>
        <p:spPr>
          <a:xfrm>
            <a:off x="222250" y="4411200"/>
            <a:ext cx="3429000" cy="7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 summary</a:t>
            </a:r>
            <a:endParaRPr/>
          </a:p>
        </p:txBody>
      </p:sp>
      <p:sp>
        <p:nvSpPr>
          <p:cNvPr id="173" name="Shape 173"/>
          <p:cNvSpPr txBox="1"/>
          <p:nvPr/>
        </p:nvSpPr>
        <p:spPr>
          <a:xfrm>
            <a:off x="3747250" y="4432200"/>
            <a:ext cx="6096000" cy="7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Improvement graph after using Q-learning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Curator is the framework and system support for building background tasks.</a:t>
            </a:r>
            <a:endParaRPr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It used distributed key-value store for metadata and used Mapreduce-style framework to process the metadata.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It can perform lots of tasks in background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It can handle Heterogeneity well by using reinforcement learning.</a:t>
            </a:r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Thoughts and Discussion</a:t>
            </a:r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2410100" y="1928550"/>
            <a:ext cx="6321600" cy="26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Machine learning method in system area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The evaluation is important</a:t>
            </a:r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Resource Central: Understanding and Predicting Workloads for Improved Resource Management in Large Cloud Platforms</a:t>
            </a:r>
            <a:endParaRPr sz="3000"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Microsoft</a:t>
            </a:r>
            <a:endParaRPr/>
          </a:p>
        </p:txBody>
      </p:sp>
      <p:sp>
        <p:nvSpPr>
          <p:cNvPr id="56" name="Shape 56"/>
          <p:cNvSpPr txBox="1"/>
          <p:nvPr/>
        </p:nvSpPr>
        <p:spPr>
          <a:xfrm>
            <a:off x="1444350" y="3898700"/>
            <a:ext cx="6255300" cy="7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Presented by Hanyun Xu</a:t>
            </a:r>
            <a:endParaRPr sz="18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1744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60DCFF-6228-C04E-B18A-D4CC4420D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HS" dirty="0"/>
              <a:t>Outline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93F7D2C-C124-8047-B6E5-0472F53B3B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HS" sz="2000" dirty="0"/>
              <a:t>Background</a:t>
            </a:r>
            <a:r>
              <a:rPr lang="zh-CHS" altLang="en-US" sz="2000" dirty="0"/>
              <a:t> </a:t>
            </a:r>
            <a:r>
              <a:rPr lang="en-US" altLang="zh-CHS" sz="2000" dirty="0"/>
              <a:t>and</a:t>
            </a:r>
            <a:r>
              <a:rPr lang="zh-CHS" altLang="en-US" sz="2000" dirty="0"/>
              <a:t> </a:t>
            </a:r>
            <a:r>
              <a:rPr lang="en-US" altLang="zh-CHS" sz="2000" dirty="0"/>
              <a:t>Motivation</a:t>
            </a:r>
          </a:p>
          <a:p>
            <a:pPr>
              <a:lnSpc>
                <a:spcPct val="150000"/>
              </a:lnSpc>
            </a:pPr>
            <a:r>
              <a:rPr lang="en-US" altLang="zh-CHS" sz="2000" dirty="0"/>
              <a:t>Characterization</a:t>
            </a:r>
            <a:r>
              <a:rPr lang="zh-CHS" altLang="en-US" sz="2000" dirty="0"/>
              <a:t> </a:t>
            </a:r>
            <a:r>
              <a:rPr lang="en-US" altLang="zh-CHS" sz="2000" dirty="0"/>
              <a:t>of</a:t>
            </a:r>
            <a:r>
              <a:rPr lang="zh-CHS" altLang="en-US" sz="2000" dirty="0"/>
              <a:t> </a:t>
            </a:r>
            <a:r>
              <a:rPr lang="en-US" altLang="zh-CHS" sz="2000" dirty="0"/>
              <a:t>Azure</a:t>
            </a:r>
            <a:r>
              <a:rPr lang="zh-CHS" altLang="en-US" sz="2000" dirty="0"/>
              <a:t> </a:t>
            </a:r>
            <a:r>
              <a:rPr lang="en-US" altLang="zh-CHS" sz="2000" dirty="0"/>
              <a:t>VM</a:t>
            </a:r>
            <a:r>
              <a:rPr lang="zh-CHS" altLang="en-US" sz="2000" dirty="0"/>
              <a:t> </a:t>
            </a:r>
            <a:r>
              <a:rPr lang="en-US" altLang="zh-CHS" sz="2000" dirty="0"/>
              <a:t>Workload</a:t>
            </a:r>
          </a:p>
          <a:p>
            <a:pPr>
              <a:lnSpc>
                <a:spcPct val="150000"/>
              </a:lnSpc>
            </a:pPr>
            <a:r>
              <a:rPr lang="en-US" altLang="zh-CHS" sz="2000" dirty="0"/>
              <a:t>Resource</a:t>
            </a:r>
            <a:r>
              <a:rPr lang="zh-CHS" altLang="en-US" sz="2000" dirty="0"/>
              <a:t> </a:t>
            </a:r>
            <a:r>
              <a:rPr lang="en-US" altLang="zh-CHS" sz="2000" dirty="0"/>
              <a:t>Central</a:t>
            </a:r>
          </a:p>
          <a:p>
            <a:pPr>
              <a:lnSpc>
                <a:spcPct val="150000"/>
              </a:lnSpc>
            </a:pPr>
            <a:r>
              <a:rPr lang="en-US" altLang="zh-CHS" sz="2000" dirty="0"/>
              <a:t>Evaluation</a:t>
            </a:r>
          </a:p>
          <a:p>
            <a:pPr>
              <a:lnSpc>
                <a:spcPct val="150000"/>
              </a:lnSpc>
            </a:pPr>
            <a:r>
              <a:rPr lang="en-US" altLang="zh-CHS" sz="2000" dirty="0"/>
              <a:t>Conclusion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3347327-C7C1-3149-9786-DBE139497E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59688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BD9BB1-9DAF-BB47-8847-A6F102AB6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HS" dirty="0"/>
              <a:t>Background</a:t>
            </a:r>
            <a:r>
              <a:rPr lang="zh-CHS" altLang="en-US" dirty="0"/>
              <a:t> </a:t>
            </a:r>
            <a:r>
              <a:rPr lang="en-US" altLang="zh-CHS" dirty="0"/>
              <a:t>and</a:t>
            </a:r>
            <a:r>
              <a:rPr lang="zh-CHS" altLang="en-US" dirty="0"/>
              <a:t> </a:t>
            </a:r>
            <a:r>
              <a:rPr lang="en-US" altLang="zh-CHS" dirty="0"/>
              <a:t>Motivation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48E08FC-30FC-D046-8BF3-F87562008D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19068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BA0278-5E49-544A-B195-64659BA6A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HS" dirty="0"/>
              <a:t>Public</a:t>
            </a:r>
            <a:r>
              <a:rPr lang="zh-CHS" altLang="en-US" dirty="0"/>
              <a:t> </a:t>
            </a:r>
            <a:r>
              <a:rPr lang="en-US" altLang="zh-CHS" dirty="0"/>
              <a:t>Cloud</a:t>
            </a:r>
            <a:r>
              <a:rPr lang="zh-CHS" altLang="en-US" dirty="0"/>
              <a:t> </a:t>
            </a:r>
            <a:r>
              <a:rPr lang="en-US" altLang="zh-CHS" dirty="0"/>
              <a:t>Platform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BE40316-A276-C441-AFB4-786EF2C61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00" y="731375"/>
            <a:ext cx="2926677" cy="20904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943FCE1-ED8F-5544-8979-94BB1DC603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611" y="2673269"/>
            <a:ext cx="2786241" cy="15672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4A27C81-75DA-114F-8549-E738483AE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7631" y="1960161"/>
            <a:ext cx="3388737" cy="110826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D90559C9-557E-7244-A0FE-42C16FB947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3BF8E02-16B2-034B-8E8F-D8244F5990EA}"/>
              </a:ext>
            </a:extLst>
          </p:cNvPr>
          <p:cNvSpPr txBox="1"/>
          <p:nvPr/>
        </p:nvSpPr>
        <p:spPr>
          <a:xfrm>
            <a:off x="6412230" y="1645920"/>
            <a:ext cx="221246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HS" sz="2400" dirty="0">
                <a:solidFill>
                  <a:srgbClr val="FF0000"/>
                </a:solidFill>
              </a:rPr>
              <a:t>+</a:t>
            </a:r>
            <a:r>
              <a:rPr lang="zh-CHS" altLang="en-US" sz="2400" dirty="0">
                <a:solidFill>
                  <a:srgbClr val="FF0000"/>
                </a:solidFill>
              </a:rPr>
              <a:t> </a:t>
            </a:r>
            <a:r>
              <a:rPr lang="en-US" altLang="zh-CHS" sz="2400" dirty="0">
                <a:solidFill>
                  <a:srgbClr val="FF0000"/>
                </a:solidFill>
              </a:rPr>
              <a:t>Performance</a:t>
            </a:r>
          </a:p>
          <a:p>
            <a:r>
              <a:rPr lang="en-US" altLang="zh-CHS" sz="2400" dirty="0">
                <a:solidFill>
                  <a:srgbClr val="FF0000"/>
                </a:solidFill>
              </a:rPr>
              <a:t>+</a:t>
            </a:r>
            <a:r>
              <a:rPr lang="zh-CHS" altLang="en-US" sz="2400" dirty="0">
                <a:solidFill>
                  <a:srgbClr val="FF0000"/>
                </a:solidFill>
              </a:rPr>
              <a:t> </a:t>
            </a:r>
            <a:r>
              <a:rPr lang="en-US" altLang="zh-CHS" sz="2400" dirty="0">
                <a:solidFill>
                  <a:srgbClr val="FF0000"/>
                </a:solidFill>
              </a:rPr>
              <a:t>Capacity</a:t>
            </a:r>
          </a:p>
          <a:p>
            <a:r>
              <a:rPr lang="en-US" altLang="zh-CHS" sz="2400" dirty="0">
                <a:solidFill>
                  <a:srgbClr val="FF0000"/>
                </a:solidFill>
              </a:rPr>
              <a:t>+</a:t>
            </a:r>
            <a:r>
              <a:rPr lang="zh-CHS" altLang="en-US" sz="2400" dirty="0">
                <a:solidFill>
                  <a:srgbClr val="FF0000"/>
                </a:solidFill>
              </a:rPr>
              <a:t> </a:t>
            </a:r>
            <a:r>
              <a:rPr lang="en-US" altLang="zh-CHS" sz="2400" dirty="0">
                <a:solidFill>
                  <a:srgbClr val="FF0000"/>
                </a:solidFill>
              </a:rPr>
              <a:t>Reliability</a:t>
            </a:r>
          </a:p>
          <a:p>
            <a:r>
              <a:rPr lang="en-US" altLang="zh-CHS" sz="2400" dirty="0">
                <a:solidFill>
                  <a:srgbClr val="FF0000"/>
                </a:solidFill>
              </a:rPr>
              <a:t>+</a:t>
            </a:r>
            <a:r>
              <a:rPr lang="zh-CHS" altLang="en-US" sz="2400" dirty="0">
                <a:solidFill>
                  <a:srgbClr val="FF0000"/>
                </a:solidFill>
              </a:rPr>
              <a:t> </a:t>
            </a:r>
            <a:r>
              <a:rPr lang="en-US" altLang="zh-CHS" sz="2400" dirty="0">
                <a:solidFill>
                  <a:srgbClr val="FF0000"/>
                </a:solidFill>
              </a:rPr>
              <a:t>Availability</a:t>
            </a:r>
          </a:p>
          <a:p>
            <a:endParaRPr lang="en-US" sz="2400" dirty="0"/>
          </a:p>
          <a:p>
            <a:r>
              <a:rPr lang="en-US" altLang="zh-CHS" sz="2400" dirty="0"/>
              <a:t>-</a:t>
            </a:r>
            <a:r>
              <a:rPr lang="zh-CHS" altLang="en-US" sz="2400" dirty="0"/>
              <a:t> </a:t>
            </a:r>
            <a:r>
              <a:rPr lang="en-US" altLang="zh-CHS" sz="2400" dirty="0"/>
              <a:t>Cost</a:t>
            </a:r>
            <a:r>
              <a:rPr lang="zh-CHS" altLang="en-US" sz="2400" dirty="0"/>
              <a:t> </a:t>
            </a:r>
            <a:r>
              <a:rPr lang="en-US" altLang="zh-CHS" sz="2400" dirty="0"/>
              <a:t>$$$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2664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/>
              <a:t>Background</a:t>
            </a:r>
            <a:endParaRPr b="0"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Today’s cluster storage systems embody significant functionality in order to support the needs of enterprise clusters.</a:t>
            </a:r>
            <a:endParaRPr sz="16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For example,</a:t>
            </a:r>
            <a:endParaRPr sz="16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Automatic recovery and Failure to deal with faults</a:t>
            </a:r>
            <a:endParaRPr sz="16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seamless integration of both solid-state and hard disk drives</a:t>
            </a:r>
            <a:endParaRPr sz="16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…….</a:t>
            </a:r>
            <a:endParaRPr sz="16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sz="16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5EC02D-227F-254E-941D-BA4136E9F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250" y="258250"/>
            <a:ext cx="6321600" cy="635400"/>
          </a:xfrm>
        </p:spPr>
        <p:txBody>
          <a:bodyPr/>
          <a:lstStyle/>
          <a:p>
            <a:r>
              <a:rPr lang="en-US" altLang="zh-CHS" dirty="0"/>
              <a:t>Lower</a:t>
            </a:r>
            <a:r>
              <a:rPr lang="zh-CHS" altLang="en-US" dirty="0"/>
              <a:t> </a:t>
            </a:r>
            <a:r>
              <a:rPr lang="en-US" altLang="zh-CHS" dirty="0"/>
              <a:t>Costs</a:t>
            </a:r>
            <a:r>
              <a:rPr lang="zh-CHS" altLang="en-US" dirty="0"/>
              <a:t> </a:t>
            </a:r>
            <a:r>
              <a:rPr lang="en-US" altLang="zh-CHS" dirty="0"/>
              <a:t>Via</a:t>
            </a:r>
            <a:r>
              <a:rPr lang="zh-CHS" altLang="en-US" dirty="0"/>
              <a:t> </a:t>
            </a:r>
            <a:r>
              <a:rPr lang="en-US" altLang="zh-CHS" dirty="0"/>
              <a:t>Resource</a:t>
            </a:r>
            <a:r>
              <a:rPr lang="zh-CHS" altLang="en-US" dirty="0"/>
              <a:t> </a:t>
            </a:r>
            <a:r>
              <a:rPr lang="en-US" altLang="zh-CHS" dirty="0"/>
              <a:t>Management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E13A273-D571-554D-BC58-3EA1C8620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4628162" cy="3416400"/>
          </a:xfrm>
        </p:spPr>
        <p:txBody>
          <a:bodyPr/>
          <a:lstStyle/>
          <a:p>
            <a:r>
              <a:rPr lang="en-US" altLang="zh-CHS" dirty="0"/>
              <a:t>Pack</a:t>
            </a:r>
            <a:r>
              <a:rPr lang="zh-CHS" altLang="en-US" dirty="0"/>
              <a:t> </a:t>
            </a:r>
            <a:r>
              <a:rPr lang="en-US" altLang="zh-CHS" dirty="0"/>
              <a:t>VMs</a:t>
            </a:r>
            <a:r>
              <a:rPr lang="zh-CHS" altLang="en-US" dirty="0"/>
              <a:t> </a:t>
            </a:r>
            <a:r>
              <a:rPr lang="en-US" altLang="zh-CHS" dirty="0"/>
              <a:t>tightly</a:t>
            </a:r>
          </a:p>
          <a:p>
            <a:r>
              <a:rPr lang="en-US" altLang="zh-CHS" dirty="0"/>
              <a:t>Oversubscribe</a:t>
            </a:r>
            <a:r>
              <a:rPr lang="zh-CHS" altLang="en-US" dirty="0"/>
              <a:t> </a:t>
            </a:r>
            <a:r>
              <a:rPr lang="en-US" altLang="zh-CHS" dirty="0"/>
              <a:t>resources</a:t>
            </a:r>
          </a:p>
          <a:p>
            <a:r>
              <a:rPr lang="en-US" altLang="zh-CHS" dirty="0"/>
              <a:t>Increase</a:t>
            </a:r>
            <a:r>
              <a:rPr lang="zh-CHS" altLang="en-US" dirty="0"/>
              <a:t> </a:t>
            </a:r>
            <a:r>
              <a:rPr lang="en-US" altLang="zh-CHS" dirty="0"/>
              <a:t>server</a:t>
            </a:r>
            <a:r>
              <a:rPr lang="zh-CHS" altLang="en-US" dirty="0"/>
              <a:t> </a:t>
            </a:r>
            <a:r>
              <a:rPr lang="en-US" altLang="zh-CHS" dirty="0"/>
              <a:t>density</a:t>
            </a:r>
          </a:p>
          <a:p>
            <a:r>
              <a:rPr lang="en-US" altLang="zh-CHS" dirty="0"/>
              <a:t>Reduce</a:t>
            </a:r>
            <a:r>
              <a:rPr lang="zh-CHS" altLang="en-US" dirty="0"/>
              <a:t> </a:t>
            </a:r>
            <a:r>
              <a:rPr lang="en-US" altLang="zh-CHS" dirty="0"/>
              <a:t>energy</a:t>
            </a:r>
            <a:r>
              <a:rPr lang="zh-CHS" altLang="en-US" dirty="0"/>
              <a:t> </a:t>
            </a:r>
            <a:r>
              <a:rPr lang="en-US" altLang="zh-CHS" dirty="0"/>
              <a:t>consumption</a:t>
            </a:r>
          </a:p>
          <a:p>
            <a:r>
              <a:rPr lang="en-US" altLang="zh-CHS" dirty="0"/>
              <a:t>Reduce</a:t>
            </a:r>
            <a:r>
              <a:rPr lang="zh-CHS" altLang="en-US" dirty="0"/>
              <a:t> </a:t>
            </a:r>
            <a:r>
              <a:rPr lang="en-US" altLang="zh-CHS" dirty="0"/>
              <a:t>management</a:t>
            </a:r>
            <a:r>
              <a:rPr lang="zh-CHS" altLang="en-US" dirty="0"/>
              <a:t> </a:t>
            </a:r>
            <a:r>
              <a:rPr lang="en-US" altLang="zh-CHS" dirty="0"/>
              <a:t>overhead</a:t>
            </a:r>
          </a:p>
          <a:p>
            <a:r>
              <a:rPr lang="en-US" altLang="zh-CHS" dirty="0"/>
              <a:t>Scavenge</a:t>
            </a:r>
            <a:r>
              <a:rPr lang="zh-CHS" altLang="en-US" dirty="0"/>
              <a:t> </a:t>
            </a:r>
            <a:r>
              <a:rPr lang="en-US" altLang="zh-CHS" dirty="0"/>
              <a:t>idle</a:t>
            </a:r>
            <a:r>
              <a:rPr lang="zh-CHS" altLang="en-US" dirty="0"/>
              <a:t> </a:t>
            </a:r>
            <a:r>
              <a:rPr lang="en-US" altLang="zh-CHS" dirty="0"/>
              <a:t>resources</a:t>
            </a:r>
            <a:endParaRPr lang="en-US" dirty="0"/>
          </a:p>
        </p:txBody>
      </p:sp>
      <p:sp>
        <p:nvSpPr>
          <p:cNvPr id="6" name="Round Diagonal Corner Rectangle 5">
            <a:extLst>
              <a:ext uri="{FF2B5EF4-FFF2-40B4-BE49-F238E27FC236}">
                <a16:creationId xmlns="" xmlns:a16="http://schemas.microsoft.com/office/drawing/2014/main" id="{49319A04-32A6-2A49-9268-1B9AB65FE1DF}"/>
              </a:ext>
            </a:extLst>
          </p:cNvPr>
          <p:cNvSpPr/>
          <p:nvPr/>
        </p:nvSpPr>
        <p:spPr>
          <a:xfrm>
            <a:off x="5307724" y="1340069"/>
            <a:ext cx="2953407" cy="2017244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altLang="zh-CHS" sz="18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HS" sz="1800" b="1" dirty="0">
                <a:solidFill>
                  <a:srgbClr val="FF0000"/>
                </a:solidFill>
              </a:rPr>
              <a:t>Practical</a:t>
            </a:r>
            <a:r>
              <a:rPr lang="zh-CHS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zh-CHS" sz="1800" b="1" dirty="0">
                <a:solidFill>
                  <a:srgbClr val="FF0000"/>
                </a:solidFill>
              </a:rPr>
              <a:t>challenges: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HS" sz="1600" dirty="0">
                <a:solidFill>
                  <a:sysClr val="windowText" lastClr="000000"/>
                </a:solidFill>
              </a:rPr>
              <a:t>Complexity</a:t>
            </a:r>
            <a:r>
              <a:rPr lang="zh-CHS" altLang="en-US" sz="1600" dirty="0">
                <a:solidFill>
                  <a:sysClr val="windowText" lastClr="000000"/>
                </a:solidFill>
              </a:rPr>
              <a:t> </a:t>
            </a:r>
            <a:r>
              <a:rPr lang="en-US" altLang="zh-CHS" sz="1600" dirty="0">
                <a:solidFill>
                  <a:sysClr val="windowText" lastClr="000000"/>
                </a:solidFill>
              </a:rPr>
              <a:t>and</a:t>
            </a:r>
            <a:r>
              <a:rPr lang="zh-CHS" altLang="en-US" sz="1600" dirty="0">
                <a:solidFill>
                  <a:sysClr val="windowText" lastClr="000000"/>
                </a:solidFill>
              </a:rPr>
              <a:t> </a:t>
            </a:r>
            <a:r>
              <a:rPr lang="en-US" altLang="zh-CHS" sz="1600" dirty="0">
                <a:solidFill>
                  <a:sysClr val="windowText" lastClr="000000"/>
                </a:solidFill>
              </a:rPr>
              <a:t>scale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HS" sz="1600" dirty="0">
                <a:solidFill>
                  <a:sysClr val="windowText" lastClr="000000"/>
                </a:solidFill>
              </a:rPr>
              <a:t>VM</a:t>
            </a:r>
            <a:r>
              <a:rPr lang="zh-CHS" altLang="en-US" sz="1600" dirty="0">
                <a:solidFill>
                  <a:sysClr val="windowText" lastClr="000000"/>
                </a:solidFill>
              </a:rPr>
              <a:t> </a:t>
            </a:r>
            <a:r>
              <a:rPr lang="en-US" altLang="zh-CHS" sz="1600" dirty="0">
                <a:solidFill>
                  <a:srgbClr val="FF0000"/>
                </a:solidFill>
              </a:rPr>
              <a:t>performance</a:t>
            </a:r>
            <a:r>
              <a:rPr lang="zh-CHS" altLang="en-US" sz="1600" dirty="0">
                <a:solidFill>
                  <a:sysClr val="windowText" lastClr="000000"/>
                </a:solidFill>
              </a:rPr>
              <a:t> </a:t>
            </a:r>
            <a:r>
              <a:rPr lang="en-US" altLang="zh-CHS" sz="1600" dirty="0">
                <a:solidFill>
                  <a:sysClr val="windowText" lastClr="000000"/>
                </a:solidFill>
              </a:rPr>
              <a:t>impact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HS" sz="1600" dirty="0">
                <a:solidFill>
                  <a:sysClr val="windowText" lastClr="000000"/>
                </a:solidFill>
              </a:rPr>
              <a:t>VM</a:t>
            </a:r>
            <a:r>
              <a:rPr lang="zh-CHS" altLang="en-US" sz="1600" dirty="0">
                <a:solidFill>
                  <a:sysClr val="windowText" lastClr="000000"/>
                </a:solidFill>
              </a:rPr>
              <a:t> </a:t>
            </a:r>
            <a:r>
              <a:rPr lang="en-US" altLang="zh-CHS" sz="1600" dirty="0">
                <a:solidFill>
                  <a:srgbClr val="FF0000"/>
                </a:solidFill>
              </a:rPr>
              <a:t>availability</a:t>
            </a:r>
            <a:r>
              <a:rPr lang="zh-CHS" altLang="en-US" sz="1600" dirty="0">
                <a:solidFill>
                  <a:sysClr val="windowText" lastClr="000000"/>
                </a:solidFill>
              </a:rPr>
              <a:t> </a:t>
            </a:r>
            <a:r>
              <a:rPr lang="en-US" altLang="zh-CHS" sz="1600" dirty="0">
                <a:solidFill>
                  <a:sysClr val="windowText" lastClr="000000"/>
                </a:solidFill>
              </a:rPr>
              <a:t>impact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EF5799BC-49CE-3E40-891D-9422E2EAB765}"/>
              </a:ext>
            </a:extLst>
          </p:cNvPr>
          <p:cNvSpPr/>
          <p:nvPr/>
        </p:nvSpPr>
        <p:spPr>
          <a:xfrm>
            <a:off x="2247179" y="3797599"/>
            <a:ext cx="4649642" cy="906026"/>
          </a:xfrm>
          <a:prstGeom prst="roundRect">
            <a:avLst/>
          </a:prstGeom>
          <a:noFill/>
          <a:ln w="254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altLang="zh-CHS" sz="1600" dirty="0">
                <a:solidFill>
                  <a:srgbClr val="FF0000"/>
                </a:solidFill>
              </a:rPr>
              <a:t>Solution:</a:t>
            </a:r>
            <a:r>
              <a:rPr lang="zh-CHS" altLang="en-US" sz="1600" dirty="0">
                <a:solidFill>
                  <a:srgbClr val="FF0000"/>
                </a:solidFill>
              </a:rPr>
              <a:t> </a:t>
            </a:r>
            <a:r>
              <a:rPr lang="en-US" altLang="zh-CHS" sz="1600" dirty="0">
                <a:solidFill>
                  <a:srgbClr val="FF0000"/>
                </a:solidFill>
              </a:rPr>
              <a:t>Deeply</a:t>
            </a:r>
            <a:r>
              <a:rPr lang="zh-CHS" altLang="en-US" sz="1600" dirty="0">
                <a:solidFill>
                  <a:srgbClr val="FF0000"/>
                </a:solidFill>
              </a:rPr>
              <a:t> </a:t>
            </a:r>
            <a:r>
              <a:rPr lang="en-US" altLang="zh-CHS" sz="1600" b="1" dirty="0">
                <a:solidFill>
                  <a:srgbClr val="FF0000"/>
                </a:solidFill>
              </a:rPr>
              <a:t>understand</a:t>
            </a:r>
            <a:r>
              <a:rPr lang="zh-CHS" altLang="en-US" sz="1600" dirty="0">
                <a:solidFill>
                  <a:srgbClr val="FF0000"/>
                </a:solidFill>
              </a:rPr>
              <a:t> </a:t>
            </a:r>
            <a:r>
              <a:rPr lang="en-US" altLang="zh-CHS" sz="1600" dirty="0">
                <a:solidFill>
                  <a:srgbClr val="FF0000"/>
                </a:solidFill>
              </a:rPr>
              <a:t>and</a:t>
            </a:r>
            <a:r>
              <a:rPr lang="zh-CHS" altLang="en-US" sz="1600" dirty="0">
                <a:solidFill>
                  <a:srgbClr val="FF0000"/>
                </a:solidFill>
              </a:rPr>
              <a:t> </a:t>
            </a:r>
            <a:r>
              <a:rPr lang="en-US" altLang="zh-CHS" sz="1600" b="1" dirty="0">
                <a:solidFill>
                  <a:srgbClr val="FF0000"/>
                </a:solidFill>
              </a:rPr>
              <a:t>predict</a:t>
            </a:r>
            <a:r>
              <a:rPr lang="zh-CHS" altLang="en-US" sz="1600" dirty="0">
                <a:solidFill>
                  <a:srgbClr val="FF0000"/>
                </a:solidFill>
              </a:rPr>
              <a:t> </a:t>
            </a:r>
            <a:r>
              <a:rPr lang="en-US" altLang="zh-CHS" sz="1600" dirty="0">
                <a:solidFill>
                  <a:srgbClr val="FF0000"/>
                </a:solidFill>
              </a:rPr>
              <a:t>the</a:t>
            </a:r>
            <a:r>
              <a:rPr lang="zh-CHS" altLang="en-US" sz="1600" dirty="0">
                <a:solidFill>
                  <a:srgbClr val="FF0000"/>
                </a:solidFill>
              </a:rPr>
              <a:t> </a:t>
            </a:r>
            <a:r>
              <a:rPr lang="en-US" altLang="zh-CHS" sz="1600" dirty="0">
                <a:solidFill>
                  <a:srgbClr val="FF0000"/>
                </a:solidFill>
              </a:rPr>
              <a:t>characteristics</a:t>
            </a:r>
            <a:r>
              <a:rPr lang="zh-CHS" altLang="en-US" sz="1600" dirty="0">
                <a:solidFill>
                  <a:srgbClr val="FF0000"/>
                </a:solidFill>
              </a:rPr>
              <a:t> </a:t>
            </a:r>
            <a:r>
              <a:rPr lang="en-US" altLang="zh-CHS" sz="1600" dirty="0">
                <a:solidFill>
                  <a:srgbClr val="FF0000"/>
                </a:solidFill>
              </a:rPr>
              <a:t>of</a:t>
            </a:r>
            <a:r>
              <a:rPr lang="zh-CHS" altLang="en-US" sz="1600" dirty="0">
                <a:solidFill>
                  <a:srgbClr val="FF0000"/>
                </a:solidFill>
              </a:rPr>
              <a:t> </a:t>
            </a:r>
            <a:r>
              <a:rPr lang="en-US" altLang="zh-CHS" sz="1600" dirty="0">
                <a:solidFill>
                  <a:srgbClr val="FF0000"/>
                </a:solidFill>
              </a:rPr>
              <a:t>the</a:t>
            </a:r>
            <a:r>
              <a:rPr lang="zh-CHS" altLang="en-US" sz="1600" dirty="0">
                <a:solidFill>
                  <a:srgbClr val="FF0000"/>
                </a:solidFill>
              </a:rPr>
              <a:t> </a:t>
            </a:r>
            <a:r>
              <a:rPr lang="en-US" altLang="zh-CHS" sz="1600" dirty="0">
                <a:solidFill>
                  <a:srgbClr val="FF0000"/>
                </a:solidFill>
              </a:rPr>
              <a:t>VM</a:t>
            </a:r>
            <a:r>
              <a:rPr lang="zh-CHS" altLang="en-US" sz="1600" dirty="0">
                <a:solidFill>
                  <a:srgbClr val="FF0000"/>
                </a:solidFill>
              </a:rPr>
              <a:t> </a:t>
            </a:r>
            <a:r>
              <a:rPr lang="en-US" altLang="zh-CHS" sz="1600" dirty="0">
                <a:solidFill>
                  <a:srgbClr val="FF0000"/>
                </a:solidFill>
              </a:rPr>
              <a:t>workload</a:t>
            </a:r>
          </a:p>
          <a:p>
            <a:pPr algn="ctr"/>
            <a:r>
              <a:rPr lang="en-US" altLang="zh-CHS" sz="1600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zh-CHS" altLang="en-US" sz="16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altLang="zh-CHS" sz="1600" u="sng" dirty="0">
                <a:solidFill>
                  <a:srgbClr val="FF0000"/>
                </a:solidFill>
              </a:rPr>
              <a:t>Machine</a:t>
            </a:r>
            <a:r>
              <a:rPr lang="zh-CHS" altLang="en-US" sz="1600" u="sng" dirty="0">
                <a:solidFill>
                  <a:srgbClr val="FF0000"/>
                </a:solidFill>
              </a:rPr>
              <a:t> </a:t>
            </a:r>
            <a:r>
              <a:rPr lang="en-US" altLang="zh-CHS" sz="1600" u="sng" dirty="0">
                <a:solidFill>
                  <a:srgbClr val="FF0000"/>
                </a:solidFill>
              </a:rPr>
              <a:t>Learning</a:t>
            </a:r>
            <a:endParaRPr lang="en-US" sz="1600" u="sng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1818EE7-4FEC-EC4D-AFDB-63A1375276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22348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C11C4D-ED7D-AB41-A5E2-7BADE6395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HS" dirty="0">
                <a:solidFill>
                  <a:srgbClr val="FF0000"/>
                </a:solidFill>
              </a:rPr>
              <a:t>Characterization</a:t>
            </a:r>
            <a:r>
              <a:rPr lang="zh-CHS" altLang="en-US" dirty="0"/>
              <a:t> </a:t>
            </a:r>
            <a:r>
              <a:rPr lang="en-US" altLang="zh-CHS" dirty="0"/>
              <a:t>of</a:t>
            </a:r>
            <a:r>
              <a:rPr lang="zh-CHS" altLang="en-US" dirty="0"/>
              <a:t> </a:t>
            </a:r>
            <a:r>
              <a:rPr lang="en-US" altLang="zh-CHS" dirty="0"/>
              <a:t>Azure</a:t>
            </a:r>
            <a:r>
              <a:rPr lang="zh-CHS" altLang="en-US" dirty="0"/>
              <a:t> </a:t>
            </a:r>
            <a:r>
              <a:rPr lang="en-US" altLang="zh-CHS" dirty="0"/>
              <a:t>VM</a:t>
            </a:r>
            <a:r>
              <a:rPr lang="zh-CHS" altLang="en-US" dirty="0"/>
              <a:t> </a:t>
            </a:r>
            <a:r>
              <a:rPr lang="en-US" altLang="zh-CHS" dirty="0"/>
              <a:t>Workload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7881E2B-CF7B-7849-A912-84F9C2E4A8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46387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84C61B-8452-5A4C-B4CA-D0A92136C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/>
          <a:lstStyle/>
          <a:p>
            <a:r>
              <a:rPr lang="en-US" altLang="zh-CHS" dirty="0"/>
              <a:t>Main</a:t>
            </a:r>
            <a:r>
              <a:rPr lang="zh-CHS" altLang="en-US" dirty="0"/>
              <a:t> </a:t>
            </a:r>
            <a:r>
              <a:rPr lang="en-US" altLang="zh-CHS" dirty="0"/>
              <a:t>Azure</a:t>
            </a:r>
            <a:r>
              <a:rPr lang="zh-CHS" altLang="en-US" dirty="0"/>
              <a:t> </a:t>
            </a:r>
            <a:r>
              <a:rPr lang="en-US" altLang="zh-CHS" dirty="0"/>
              <a:t>Characteristics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CAFDB89-7031-6D45-9965-CBB50435D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709458" cy="3416400"/>
          </a:xfrm>
        </p:spPr>
        <p:txBody>
          <a:bodyPr/>
          <a:lstStyle/>
          <a:p>
            <a:r>
              <a:rPr lang="en-US" altLang="zh-CHS" sz="2000" dirty="0">
                <a:solidFill>
                  <a:schemeClr val="tx1"/>
                </a:solidFill>
              </a:rPr>
              <a:t>Azure</a:t>
            </a:r>
            <a:r>
              <a:rPr lang="zh-CHS" altLang="en-US" sz="2000" dirty="0">
                <a:solidFill>
                  <a:schemeClr val="tx1"/>
                </a:solidFill>
              </a:rPr>
              <a:t> </a:t>
            </a:r>
            <a:r>
              <a:rPr lang="en-US" altLang="zh-CHS" sz="2000" dirty="0">
                <a:solidFill>
                  <a:srgbClr val="FF0000"/>
                </a:solidFill>
              </a:rPr>
              <a:t>hosts</a:t>
            </a:r>
            <a:r>
              <a:rPr lang="en-US" altLang="zh-CHS" sz="2000" dirty="0">
                <a:solidFill>
                  <a:schemeClr val="tx1"/>
                </a:solidFill>
              </a:rPr>
              <a:t>:</a:t>
            </a:r>
          </a:p>
          <a:p>
            <a:pPr lvl="1">
              <a:lnSpc>
                <a:spcPct val="60000"/>
              </a:lnSpc>
            </a:pPr>
            <a:r>
              <a:rPr lang="en-US" altLang="zh-CHS" sz="1800" dirty="0">
                <a:solidFill>
                  <a:schemeClr val="tx1"/>
                </a:solidFill>
              </a:rPr>
              <a:t>1</a:t>
            </a:r>
            <a:r>
              <a:rPr lang="en-US" altLang="zh-CHS" sz="1800" baseline="30000" dirty="0">
                <a:solidFill>
                  <a:schemeClr val="tx1"/>
                </a:solidFill>
              </a:rPr>
              <a:t>st</a:t>
            </a:r>
            <a:r>
              <a:rPr lang="en-US" altLang="zh-CHS" sz="1800" dirty="0">
                <a:solidFill>
                  <a:schemeClr val="tx1"/>
                </a:solidFill>
              </a:rPr>
              <a:t>-party</a:t>
            </a:r>
            <a:r>
              <a:rPr lang="zh-CHS" altLang="en-US" sz="1800" dirty="0">
                <a:solidFill>
                  <a:schemeClr val="tx1"/>
                </a:solidFill>
              </a:rPr>
              <a:t> </a:t>
            </a:r>
            <a:r>
              <a:rPr lang="en-US" altLang="zh-CHS" sz="1800" dirty="0">
                <a:solidFill>
                  <a:schemeClr val="tx1"/>
                </a:solidFill>
              </a:rPr>
              <a:t>VMs</a:t>
            </a:r>
            <a:r>
              <a:rPr lang="zh-CHS" altLang="en-US" sz="1800" dirty="0">
                <a:solidFill>
                  <a:schemeClr val="tx1"/>
                </a:solidFill>
              </a:rPr>
              <a:t> </a:t>
            </a:r>
            <a:r>
              <a:rPr lang="en-US" altLang="zh-CHS" sz="1600" dirty="0"/>
              <a:t>–</a:t>
            </a:r>
            <a:r>
              <a:rPr lang="zh-CHS" altLang="en-US" sz="1600" dirty="0"/>
              <a:t> </a:t>
            </a:r>
            <a:r>
              <a:rPr lang="en-US" altLang="zh-CHS" sz="1600" dirty="0"/>
              <a:t>internal</a:t>
            </a:r>
            <a:r>
              <a:rPr lang="zh-CHS" altLang="en-US" sz="1600" dirty="0"/>
              <a:t> </a:t>
            </a:r>
            <a:r>
              <a:rPr lang="en-US" altLang="zh-CHS" sz="1600" dirty="0"/>
              <a:t>services,</a:t>
            </a:r>
            <a:r>
              <a:rPr lang="zh-CHS" altLang="en-US" sz="1600" dirty="0"/>
              <a:t> </a:t>
            </a:r>
            <a:r>
              <a:rPr lang="en-US" altLang="zh-CHS" sz="1600" dirty="0"/>
              <a:t>Microsoft</a:t>
            </a:r>
            <a:r>
              <a:rPr lang="zh-CHS" altLang="en-US" sz="1600" dirty="0"/>
              <a:t> </a:t>
            </a:r>
            <a:r>
              <a:rPr lang="en-US" altLang="zh-CHS" sz="1600" dirty="0"/>
              <a:t>dev…</a:t>
            </a:r>
          </a:p>
          <a:p>
            <a:pPr lvl="1">
              <a:lnSpc>
                <a:spcPct val="60000"/>
              </a:lnSpc>
            </a:pPr>
            <a:r>
              <a:rPr lang="en-US" altLang="zh-CHS" sz="1800" dirty="0">
                <a:solidFill>
                  <a:schemeClr val="tx1"/>
                </a:solidFill>
              </a:rPr>
              <a:t>1st-party</a:t>
            </a:r>
            <a:r>
              <a:rPr lang="zh-CHS" altLang="en-US" sz="1800" dirty="0">
                <a:solidFill>
                  <a:schemeClr val="tx1"/>
                </a:solidFill>
              </a:rPr>
              <a:t> </a:t>
            </a:r>
            <a:r>
              <a:rPr lang="en-US" altLang="zh-CHS" sz="1800" dirty="0">
                <a:solidFill>
                  <a:schemeClr val="tx1"/>
                </a:solidFill>
              </a:rPr>
              <a:t>services</a:t>
            </a:r>
            <a:r>
              <a:rPr lang="zh-CHS" altLang="en-US" sz="1800" dirty="0">
                <a:solidFill>
                  <a:schemeClr val="tx1"/>
                </a:solidFill>
              </a:rPr>
              <a:t> </a:t>
            </a:r>
            <a:r>
              <a:rPr lang="en-US" altLang="zh-CHS" sz="1800" dirty="0">
                <a:solidFill>
                  <a:schemeClr val="tx1"/>
                </a:solidFill>
              </a:rPr>
              <a:t>offered</a:t>
            </a:r>
            <a:r>
              <a:rPr lang="zh-CHS" altLang="en-US" sz="1800" dirty="0">
                <a:solidFill>
                  <a:schemeClr val="tx1"/>
                </a:solidFill>
              </a:rPr>
              <a:t> </a:t>
            </a:r>
            <a:r>
              <a:rPr lang="en-US" altLang="zh-CHS" sz="1800" dirty="0">
                <a:solidFill>
                  <a:schemeClr val="tx1"/>
                </a:solidFill>
              </a:rPr>
              <a:t>to</a:t>
            </a:r>
            <a:r>
              <a:rPr lang="zh-CHS" altLang="en-US" sz="1800" dirty="0">
                <a:solidFill>
                  <a:schemeClr val="tx1"/>
                </a:solidFill>
              </a:rPr>
              <a:t> </a:t>
            </a:r>
            <a:r>
              <a:rPr lang="en-US" altLang="zh-CHS" sz="1800" dirty="0">
                <a:solidFill>
                  <a:schemeClr val="tx1"/>
                </a:solidFill>
              </a:rPr>
              <a:t>3rd-party</a:t>
            </a:r>
            <a:r>
              <a:rPr lang="zh-CHS" altLang="en-US" sz="1800" dirty="0">
                <a:solidFill>
                  <a:schemeClr val="tx1"/>
                </a:solidFill>
              </a:rPr>
              <a:t> </a:t>
            </a:r>
            <a:r>
              <a:rPr lang="en-US" altLang="zh-CHS" sz="1800" dirty="0">
                <a:solidFill>
                  <a:schemeClr val="tx1"/>
                </a:solidFill>
              </a:rPr>
              <a:t>customers</a:t>
            </a:r>
            <a:r>
              <a:rPr lang="zh-CHS" altLang="en-US" sz="1600" dirty="0">
                <a:solidFill>
                  <a:schemeClr val="tx1"/>
                </a:solidFill>
              </a:rPr>
              <a:t> </a:t>
            </a:r>
            <a:r>
              <a:rPr lang="en-US" altLang="zh-CHS" sz="1600" dirty="0"/>
              <a:t>–</a:t>
            </a:r>
            <a:r>
              <a:rPr lang="zh-CHS" altLang="en-US" sz="1600" dirty="0"/>
              <a:t> </a:t>
            </a:r>
            <a:r>
              <a:rPr lang="en-US" altLang="zh-CHS" sz="1600" dirty="0"/>
              <a:t>Microsoft</a:t>
            </a:r>
            <a:r>
              <a:rPr lang="zh-CHS" altLang="en-US" sz="1600" dirty="0"/>
              <a:t> </a:t>
            </a:r>
            <a:r>
              <a:rPr lang="en-US" altLang="zh-CHS" sz="1600" dirty="0"/>
              <a:t>Office,</a:t>
            </a:r>
            <a:r>
              <a:rPr lang="zh-CHS" altLang="en-US" sz="1600" dirty="0"/>
              <a:t> </a:t>
            </a:r>
            <a:r>
              <a:rPr lang="en-US" altLang="zh-CHS" sz="1600" dirty="0"/>
              <a:t>Skype…</a:t>
            </a:r>
          </a:p>
          <a:p>
            <a:pPr lvl="1">
              <a:lnSpc>
                <a:spcPct val="60000"/>
              </a:lnSpc>
            </a:pPr>
            <a:r>
              <a:rPr lang="en-US" altLang="zh-CHS" sz="1800" dirty="0">
                <a:solidFill>
                  <a:schemeClr val="tx1"/>
                </a:solidFill>
              </a:rPr>
              <a:t>3rd-party</a:t>
            </a:r>
            <a:r>
              <a:rPr lang="zh-CHS" altLang="en-US" sz="1800" dirty="0">
                <a:solidFill>
                  <a:schemeClr val="tx1"/>
                </a:solidFill>
              </a:rPr>
              <a:t> </a:t>
            </a:r>
            <a:r>
              <a:rPr lang="en-US" altLang="zh-CHS" sz="1800" dirty="0">
                <a:solidFill>
                  <a:schemeClr val="tx1"/>
                </a:solidFill>
              </a:rPr>
              <a:t>VMs</a:t>
            </a:r>
            <a:r>
              <a:rPr lang="zh-CHS" altLang="en-US" sz="1600" dirty="0">
                <a:solidFill>
                  <a:schemeClr val="tx1"/>
                </a:solidFill>
              </a:rPr>
              <a:t> </a:t>
            </a:r>
            <a:r>
              <a:rPr lang="en-US" altLang="zh-CHS" sz="1600" dirty="0"/>
              <a:t>–</a:t>
            </a:r>
            <a:r>
              <a:rPr lang="zh-CHS" altLang="en-US" sz="1600" dirty="0"/>
              <a:t> </a:t>
            </a:r>
            <a:r>
              <a:rPr lang="en-US" altLang="zh-CHS" sz="1600" dirty="0"/>
              <a:t>External</a:t>
            </a:r>
            <a:r>
              <a:rPr lang="zh-CHS" altLang="en-US" sz="1600" dirty="0"/>
              <a:t> </a:t>
            </a:r>
            <a:r>
              <a:rPr lang="en-US" altLang="zh-CHS" sz="1600" dirty="0"/>
              <a:t>users’</a:t>
            </a:r>
            <a:r>
              <a:rPr lang="zh-CHS" altLang="en-US" sz="1600" dirty="0"/>
              <a:t> </a:t>
            </a:r>
            <a:r>
              <a:rPr lang="en-US" altLang="zh-CHS" sz="1600" dirty="0"/>
              <a:t>VM,</a:t>
            </a:r>
            <a:r>
              <a:rPr lang="zh-CHS" altLang="en-US" sz="1600" dirty="0"/>
              <a:t> </a:t>
            </a:r>
            <a:r>
              <a:rPr lang="en-US" altLang="zh-CHS" sz="1600" dirty="0"/>
              <a:t>Adobe…</a:t>
            </a:r>
          </a:p>
          <a:p>
            <a:pPr marL="596900" lvl="1" indent="0">
              <a:lnSpc>
                <a:spcPct val="80000"/>
              </a:lnSpc>
              <a:buNone/>
            </a:pPr>
            <a:endParaRPr lang="en-US" altLang="zh-CHS" sz="800" dirty="0"/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VM type</a:t>
            </a:r>
            <a:r>
              <a:rPr lang="en-US" altLang="zh-CHS" sz="2000" dirty="0">
                <a:solidFill>
                  <a:schemeClr val="tx1"/>
                </a:solidFill>
              </a:rPr>
              <a:t>:</a:t>
            </a:r>
            <a:r>
              <a:rPr lang="zh-CHS" altLang="en-US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IaaS </a:t>
            </a:r>
            <a:r>
              <a:rPr lang="en-US" altLang="zh-CHS" sz="2000" dirty="0">
                <a:solidFill>
                  <a:srgbClr val="FF0000"/>
                </a:solidFill>
              </a:rPr>
              <a:t>&amp;</a:t>
            </a:r>
            <a:r>
              <a:rPr lang="en-US" sz="2000" dirty="0">
                <a:solidFill>
                  <a:srgbClr val="FF0000"/>
                </a:solidFill>
              </a:rPr>
              <a:t> PaaS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endParaRPr lang="en-US" altLang="zh-CHS" sz="1600" dirty="0"/>
          </a:p>
          <a:p>
            <a:pPr>
              <a:lnSpc>
                <a:spcPct val="150000"/>
              </a:lnSpc>
            </a:pPr>
            <a:r>
              <a:rPr lang="en-US" altLang="zh-CHS" sz="2000" dirty="0">
                <a:solidFill>
                  <a:schemeClr val="tx1"/>
                </a:solidFill>
              </a:rPr>
              <a:t>Customers</a:t>
            </a:r>
            <a:r>
              <a:rPr lang="zh-CHS" altLang="en-US" sz="2000" dirty="0">
                <a:solidFill>
                  <a:schemeClr val="tx1"/>
                </a:solidFill>
              </a:rPr>
              <a:t> </a:t>
            </a:r>
            <a:r>
              <a:rPr lang="en-US" altLang="zh-CHS" sz="2000" dirty="0">
                <a:solidFill>
                  <a:schemeClr val="tx1"/>
                </a:solidFill>
              </a:rPr>
              <a:t>create</a:t>
            </a:r>
            <a:r>
              <a:rPr lang="zh-CHS" altLang="en-US" sz="2000" dirty="0">
                <a:solidFill>
                  <a:schemeClr val="tx1"/>
                </a:solidFill>
              </a:rPr>
              <a:t> </a:t>
            </a:r>
            <a:r>
              <a:rPr lang="en-US" altLang="zh-CHS" sz="2000" dirty="0">
                <a:solidFill>
                  <a:srgbClr val="FF0000"/>
                </a:solidFill>
              </a:rPr>
              <a:t>subscriptions</a:t>
            </a:r>
            <a:r>
              <a:rPr lang="zh-CHS" altLang="en-US" sz="2000" dirty="0">
                <a:solidFill>
                  <a:schemeClr val="tx1"/>
                </a:solidFill>
              </a:rPr>
              <a:t> </a:t>
            </a:r>
            <a:r>
              <a:rPr lang="en-US" altLang="zh-CHS" sz="2000" dirty="0">
                <a:solidFill>
                  <a:schemeClr val="tx1"/>
                </a:solidFill>
              </a:rPr>
              <a:t>,</a:t>
            </a:r>
            <a:r>
              <a:rPr lang="zh-CHS" altLang="en-US" sz="2000" dirty="0">
                <a:solidFill>
                  <a:schemeClr val="tx1"/>
                </a:solidFill>
              </a:rPr>
              <a:t> </a:t>
            </a:r>
            <a:r>
              <a:rPr lang="en-US" altLang="zh-CHS" sz="2000" dirty="0">
                <a:solidFill>
                  <a:schemeClr val="tx1"/>
                </a:solidFill>
              </a:rPr>
              <a:t>deploy</a:t>
            </a:r>
            <a:r>
              <a:rPr lang="zh-CHS" altLang="en-US" sz="2000" dirty="0">
                <a:solidFill>
                  <a:schemeClr val="tx1"/>
                </a:solidFill>
              </a:rPr>
              <a:t> </a:t>
            </a:r>
            <a:r>
              <a:rPr lang="en-US" altLang="zh-CHS" sz="2000" dirty="0">
                <a:solidFill>
                  <a:schemeClr val="tx1"/>
                </a:solidFill>
              </a:rPr>
              <a:t>VMs</a:t>
            </a:r>
            <a:r>
              <a:rPr lang="zh-CHS" altLang="en-US" sz="2000" dirty="0">
                <a:solidFill>
                  <a:schemeClr val="tx1"/>
                </a:solidFill>
              </a:rPr>
              <a:t> </a:t>
            </a:r>
            <a:r>
              <a:rPr lang="en-US" altLang="zh-CHS" sz="2000" dirty="0">
                <a:solidFill>
                  <a:schemeClr val="tx1"/>
                </a:solidFill>
              </a:rPr>
              <a:t>to</a:t>
            </a:r>
            <a:r>
              <a:rPr lang="zh-CHS" altLang="en-US" sz="2000" dirty="0">
                <a:solidFill>
                  <a:schemeClr val="tx1"/>
                </a:solidFill>
              </a:rPr>
              <a:t> </a:t>
            </a:r>
            <a:r>
              <a:rPr lang="en-US" altLang="zh-CHS" sz="2000" dirty="0">
                <a:solidFill>
                  <a:schemeClr val="tx1"/>
                </a:solidFill>
              </a:rPr>
              <a:t>regions</a:t>
            </a:r>
            <a:r>
              <a:rPr lang="zh-CHS" altLang="en-US" sz="2000" dirty="0">
                <a:solidFill>
                  <a:schemeClr val="tx1"/>
                </a:solidFill>
              </a:rPr>
              <a:t> </a:t>
            </a:r>
            <a:r>
              <a:rPr lang="en-US" altLang="zh-CHS" sz="2000" dirty="0">
                <a:solidFill>
                  <a:schemeClr val="tx1"/>
                </a:solidFill>
              </a:rPr>
              <a:t>in</a:t>
            </a:r>
            <a:r>
              <a:rPr lang="zh-CHS" altLang="en-US" sz="2000" dirty="0">
                <a:solidFill>
                  <a:schemeClr val="tx1"/>
                </a:solidFill>
              </a:rPr>
              <a:t> </a:t>
            </a:r>
            <a:r>
              <a:rPr lang="en-US" altLang="zh-CHS" sz="2000" dirty="0">
                <a:solidFill>
                  <a:srgbClr val="FF0000"/>
                </a:solidFill>
              </a:rPr>
              <a:t>deployments</a:t>
            </a:r>
            <a:endParaRPr lang="en-US" altLang="zh-CHS" sz="20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HS" sz="2000" dirty="0">
                <a:solidFill>
                  <a:schemeClr val="tx1"/>
                </a:solidFill>
              </a:rPr>
              <a:t>Study:</a:t>
            </a:r>
            <a:r>
              <a:rPr lang="zh-CHS" altLang="en-US" dirty="0"/>
              <a:t> </a:t>
            </a:r>
            <a:r>
              <a:rPr lang="en-US" altLang="zh-CHS" dirty="0"/>
              <a:t>Full</a:t>
            </a:r>
            <a:r>
              <a:rPr lang="zh-CHS" altLang="en-US" dirty="0"/>
              <a:t> </a:t>
            </a:r>
            <a:r>
              <a:rPr lang="en-US" altLang="zh-CHS" dirty="0"/>
              <a:t>VM</a:t>
            </a:r>
            <a:r>
              <a:rPr lang="zh-CHS" altLang="en-US" dirty="0"/>
              <a:t> </a:t>
            </a:r>
            <a:r>
              <a:rPr lang="en-US" altLang="zh-CHS" dirty="0"/>
              <a:t>workload</a:t>
            </a:r>
            <a:r>
              <a:rPr lang="zh-CHS" altLang="en-US" dirty="0"/>
              <a:t> </a:t>
            </a:r>
            <a:r>
              <a:rPr lang="en-US" altLang="zh-CHS" dirty="0"/>
              <a:t>of</a:t>
            </a:r>
            <a:r>
              <a:rPr lang="zh-CHS" altLang="en-US" dirty="0"/>
              <a:t> </a:t>
            </a:r>
            <a:r>
              <a:rPr lang="en-US" altLang="zh-CHS" dirty="0"/>
              <a:t>Azure</a:t>
            </a:r>
            <a:r>
              <a:rPr lang="zh-CHS" altLang="en-US" dirty="0"/>
              <a:t> </a:t>
            </a:r>
            <a:r>
              <a:rPr lang="en-US" altLang="zh-CHS" dirty="0"/>
              <a:t>over</a:t>
            </a:r>
            <a:r>
              <a:rPr lang="zh-CHS" altLang="en-US" dirty="0"/>
              <a:t> </a:t>
            </a:r>
            <a:r>
              <a:rPr lang="en-US" altLang="zh-CHS" dirty="0"/>
              <a:t>3</a:t>
            </a:r>
            <a:r>
              <a:rPr lang="zh-CHS" altLang="en-US" dirty="0"/>
              <a:t> </a:t>
            </a:r>
            <a:r>
              <a:rPr lang="en-US" altLang="zh-CHS" dirty="0"/>
              <a:t>months</a:t>
            </a:r>
          </a:p>
          <a:p>
            <a:pPr marL="596900" lvl="1" indent="0">
              <a:buNone/>
            </a:pPr>
            <a:endParaRPr lang="en-US" altLang="zh-CH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587B211-AE3C-2743-AA42-2C99A841FC9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D35C682-89B9-4149-AF72-1065FA329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766" y="-150546"/>
            <a:ext cx="2131002" cy="152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72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44F74D-CC68-FB4C-A3C9-DE279EAC3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97945"/>
            <a:ext cx="8390866" cy="755700"/>
          </a:xfrm>
        </p:spPr>
        <p:txBody>
          <a:bodyPr anchor="t"/>
          <a:lstStyle/>
          <a:p>
            <a:r>
              <a:rPr lang="en-US" altLang="zh-CHS" sz="2800" dirty="0"/>
              <a:t>Characterization</a:t>
            </a:r>
            <a:r>
              <a:rPr lang="zh-CHS" altLang="en-US" sz="2800" dirty="0"/>
              <a:t> </a:t>
            </a:r>
            <a:r>
              <a:rPr lang="en-US" altLang="zh-CHS" sz="2800" dirty="0"/>
              <a:t>–</a:t>
            </a:r>
            <a:r>
              <a:rPr lang="zh-CHS" altLang="en-US" sz="2800" dirty="0"/>
              <a:t> </a:t>
            </a:r>
            <a:r>
              <a:rPr lang="en-US" altLang="zh-CHS" sz="2800" dirty="0">
                <a:solidFill>
                  <a:srgbClr val="FF0000"/>
                </a:solidFill>
              </a:rPr>
              <a:t>VM</a:t>
            </a:r>
            <a:r>
              <a:rPr lang="zh-CHS" altLang="en-US" sz="2800" dirty="0">
                <a:solidFill>
                  <a:srgbClr val="FF0000"/>
                </a:solidFill>
              </a:rPr>
              <a:t> </a:t>
            </a:r>
            <a:r>
              <a:rPr lang="en-US" altLang="zh-CHS" sz="2800" dirty="0">
                <a:solidFill>
                  <a:srgbClr val="FF0000"/>
                </a:solidFill>
              </a:rPr>
              <a:t>Size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F3F5E8F-2780-BA4D-8A54-CBAAC0E0B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321020"/>
            <a:ext cx="4306020" cy="3179400"/>
          </a:xfrm>
        </p:spPr>
        <p:txBody>
          <a:bodyPr/>
          <a:lstStyle/>
          <a:p>
            <a:pPr indent="-342900">
              <a:buSzPts val="1800"/>
            </a:pPr>
            <a:r>
              <a:rPr lang="en-US" altLang="zh-CHS" sz="2000" dirty="0">
                <a:solidFill>
                  <a:schemeClr val="tx1"/>
                </a:solidFill>
              </a:rPr>
              <a:t>Observations:</a:t>
            </a:r>
          </a:p>
          <a:p>
            <a:pPr lvl="1"/>
            <a:r>
              <a:rPr lang="en-US" altLang="zh-CHS" sz="1600" dirty="0">
                <a:latin typeface="+mn-lt"/>
              </a:rPr>
              <a:t>Small</a:t>
            </a:r>
            <a:r>
              <a:rPr lang="zh-CHS" altLang="en-US" sz="1600" dirty="0">
                <a:latin typeface="+mn-lt"/>
              </a:rPr>
              <a:t> </a:t>
            </a:r>
            <a:r>
              <a:rPr lang="en-US" altLang="zh-CHS" sz="1600" dirty="0">
                <a:latin typeface="+mn-lt"/>
              </a:rPr>
              <a:t>VMs</a:t>
            </a:r>
            <a:r>
              <a:rPr lang="zh-CHS" altLang="en-US" sz="1600" dirty="0">
                <a:latin typeface="+mn-lt"/>
              </a:rPr>
              <a:t> </a:t>
            </a:r>
            <a:r>
              <a:rPr lang="en-US" altLang="zh-CHS" sz="1600" dirty="0">
                <a:latin typeface="+mn-lt"/>
              </a:rPr>
              <a:t>with</a:t>
            </a:r>
            <a:r>
              <a:rPr lang="zh-CHS" altLang="en-US" sz="1600" dirty="0">
                <a:latin typeface="+mn-lt"/>
              </a:rPr>
              <a:t> </a:t>
            </a:r>
            <a:r>
              <a:rPr lang="en-US" altLang="zh-CHS" sz="1800" dirty="0">
                <a:solidFill>
                  <a:srgbClr val="FF0000"/>
                </a:solidFill>
                <a:latin typeface="+mn-lt"/>
              </a:rPr>
              <a:t>scale-out</a:t>
            </a:r>
            <a:r>
              <a:rPr lang="zh-CHS" altLang="en-US" sz="1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zh-CHS" sz="1800" dirty="0">
                <a:solidFill>
                  <a:srgbClr val="FF0000"/>
                </a:solidFill>
                <a:latin typeface="+mn-lt"/>
              </a:rPr>
              <a:t>pattern</a:t>
            </a:r>
            <a:endParaRPr lang="en-US" altLang="zh-CHS" sz="1600" dirty="0">
              <a:solidFill>
                <a:srgbClr val="FF0000"/>
              </a:solidFill>
              <a:latin typeface="+mn-lt"/>
            </a:endParaRPr>
          </a:p>
          <a:p>
            <a:pPr lvl="1"/>
            <a:r>
              <a:rPr lang="en-US" altLang="zh-CHS" sz="1600" dirty="0">
                <a:solidFill>
                  <a:srgbClr val="FF0000"/>
                </a:solidFill>
                <a:latin typeface="+mn-lt"/>
              </a:rPr>
              <a:t>CPU</a:t>
            </a:r>
            <a:r>
              <a:rPr lang="zh-CHS" altLang="en-US" sz="1600" dirty="0">
                <a:latin typeface="+mn-lt"/>
              </a:rPr>
              <a:t> </a:t>
            </a:r>
            <a:r>
              <a:rPr lang="en-US" altLang="zh-CHS" sz="1600" dirty="0">
                <a:latin typeface="+mn-lt"/>
              </a:rPr>
              <a:t>cores</a:t>
            </a:r>
            <a:r>
              <a:rPr lang="zh-CHS" altLang="en-US" sz="1600" dirty="0">
                <a:latin typeface="+mn-lt"/>
              </a:rPr>
              <a:t> </a:t>
            </a:r>
            <a:r>
              <a:rPr lang="en-US" altLang="zh-CHS" sz="1600" dirty="0">
                <a:latin typeface="+mn-lt"/>
              </a:rPr>
              <a:t>similar</a:t>
            </a:r>
            <a:r>
              <a:rPr lang="zh-CHS" altLang="en-US" sz="1600" dirty="0">
                <a:latin typeface="+mn-lt"/>
              </a:rPr>
              <a:t> </a:t>
            </a:r>
            <a:r>
              <a:rPr lang="en-US" altLang="zh-CHS" sz="1600" dirty="0">
                <a:latin typeface="+mn-lt"/>
              </a:rPr>
              <a:t>to</a:t>
            </a:r>
            <a:r>
              <a:rPr lang="zh-CHS" altLang="en-US" sz="1600" dirty="0">
                <a:latin typeface="+mn-lt"/>
              </a:rPr>
              <a:t> </a:t>
            </a:r>
            <a:r>
              <a:rPr lang="en-US" altLang="zh-CHS" sz="1600" dirty="0">
                <a:solidFill>
                  <a:srgbClr val="FF0000"/>
                </a:solidFill>
                <a:latin typeface="+mn-lt"/>
              </a:rPr>
              <a:t>memory</a:t>
            </a:r>
          </a:p>
          <a:p>
            <a:pPr lvl="1"/>
            <a:r>
              <a:rPr lang="en-US" altLang="zh-CHS" sz="1600" dirty="0">
                <a:solidFill>
                  <a:srgbClr val="FF0000"/>
                </a:solidFill>
                <a:latin typeface="+mn-lt"/>
              </a:rPr>
              <a:t>1st</a:t>
            </a:r>
            <a:r>
              <a:rPr lang="zh-CHS" altLang="en-US" sz="1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zh-CHS" sz="1600" dirty="0">
                <a:solidFill>
                  <a:srgbClr val="FF0000"/>
                </a:solidFill>
                <a:latin typeface="+mn-lt"/>
              </a:rPr>
              <a:t>and</a:t>
            </a:r>
            <a:r>
              <a:rPr lang="zh-CHS" altLang="en-US" sz="1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zh-CHS" sz="1600" dirty="0">
                <a:solidFill>
                  <a:srgbClr val="FF0000"/>
                </a:solidFill>
                <a:latin typeface="+mn-lt"/>
              </a:rPr>
              <a:t>3rd</a:t>
            </a:r>
            <a:r>
              <a:rPr lang="zh-CHS" altLang="en-US" sz="1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zh-CHS" sz="1600" dirty="0">
                <a:solidFill>
                  <a:srgbClr val="FF0000"/>
                </a:solidFill>
                <a:latin typeface="+mn-lt"/>
              </a:rPr>
              <a:t>party</a:t>
            </a:r>
            <a:r>
              <a:rPr lang="zh-CHS" altLang="en-US" sz="1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zh-CHS" sz="1600" dirty="0">
                <a:latin typeface="+mn-lt"/>
              </a:rPr>
              <a:t>are</a:t>
            </a:r>
            <a:r>
              <a:rPr lang="zh-CHS" altLang="en-US" sz="1600" dirty="0">
                <a:latin typeface="+mn-lt"/>
              </a:rPr>
              <a:t> </a:t>
            </a:r>
            <a:r>
              <a:rPr lang="en-US" altLang="zh-CHS" sz="1600" dirty="0">
                <a:latin typeface="+mn-lt"/>
              </a:rPr>
              <a:t>similar</a:t>
            </a:r>
          </a:p>
          <a:p>
            <a:pPr lvl="1"/>
            <a:endParaRPr lang="en-US" altLang="zh-CHS" dirty="0"/>
          </a:p>
          <a:p>
            <a:pPr indent="-342900">
              <a:buSzPts val="1800"/>
            </a:pPr>
            <a:r>
              <a:rPr lang="en-US" altLang="zh-CHS" sz="2000" dirty="0">
                <a:solidFill>
                  <a:schemeClr val="tx1"/>
                </a:solidFill>
              </a:rPr>
              <a:t>Resource</a:t>
            </a:r>
            <a:r>
              <a:rPr lang="zh-CHS" altLang="en-US" sz="2000" dirty="0">
                <a:solidFill>
                  <a:schemeClr val="tx1"/>
                </a:solidFill>
              </a:rPr>
              <a:t> </a:t>
            </a:r>
            <a:r>
              <a:rPr lang="en-US" altLang="zh-CHS" sz="2000" dirty="0">
                <a:solidFill>
                  <a:schemeClr val="tx1"/>
                </a:solidFill>
              </a:rPr>
              <a:t>management:</a:t>
            </a:r>
          </a:p>
          <a:p>
            <a:pPr lvl="1"/>
            <a:r>
              <a:rPr lang="en-US" altLang="zh-CHS" sz="1600" dirty="0">
                <a:latin typeface="+mn-lt"/>
              </a:rPr>
              <a:t>Easier</a:t>
            </a:r>
            <a:r>
              <a:rPr lang="zh-CHS" altLang="en-US" sz="1600" dirty="0">
                <a:latin typeface="+mn-lt"/>
              </a:rPr>
              <a:t> </a:t>
            </a:r>
            <a:r>
              <a:rPr lang="en-US" altLang="zh-CHS" sz="1600" dirty="0">
                <a:latin typeface="+mn-lt"/>
              </a:rPr>
              <a:t>to</a:t>
            </a:r>
            <a:r>
              <a:rPr lang="zh-CHS" altLang="en-US" sz="1600" dirty="0">
                <a:latin typeface="+mn-lt"/>
              </a:rPr>
              <a:t> </a:t>
            </a:r>
            <a:r>
              <a:rPr lang="en-US" altLang="zh-CHS" sz="1600" dirty="0">
                <a:latin typeface="+mn-lt"/>
              </a:rPr>
              <a:t>fill</a:t>
            </a:r>
            <a:r>
              <a:rPr lang="zh-CHS" altLang="en-US" sz="1600" dirty="0">
                <a:latin typeface="+mn-lt"/>
              </a:rPr>
              <a:t> </a:t>
            </a:r>
            <a:r>
              <a:rPr lang="en-US" altLang="zh-CHS" sz="1600" dirty="0">
                <a:latin typeface="+mn-lt"/>
              </a:rPr>
              <a:t>holes</a:t>
            </a:r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85246FC-721D-6A4A-9392-8E99432259A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00638" y="1509927"/>
            <a:ext cx="4843362" cy="3423397"/>
          </a:xfrm>
          <a:prstGeom prst="rect">
            <a:avLst/>
          </a:prstGeom>
        </p:spPr>
      </p:pic>
      <p:sp>
        <p:nvSpPr>
          <p:cNvPr id="9" name="Line Callout 1 (Border and Accent Bar) 8">
            <a:extLst>
              <a:ext uri="{FF2B5EF4-FFF2-40B4-BE49-F238E27FC236}">
                <a16:creationId xmlns="" xmlns:a16="http://schemas.microsoft.com/office/drawing/2014/main" id="{71A8C5DA-ECB1-F24D-96CB-6C7DAE89B53B}"/>
              </a:ext>
            </a:extLst>
          </p:cNvPr>
          <p:cNvSpPr/>
          <p:nvPr/>
        </p:nvSpPr>
        <p:spPr>
          <a:xfrm>
            <a:off x="5474970" y="775795"/>
            <a:ext cx="2823210" cy="540215"/>
          </a:xfrm>
          <a:prstGeom prst="accentBorderCallout1">
            <a:avLst>
              <a:gd name="adj1" fmla="val 41426"/>
              <a:gd name="adj2" fmla="val -6512"/>
              <a:gd name="adj3" fmla="val 4874"/>
              <a:gd name="adj4" fmla="val -25488"/>
            </a:avLst>
          </a:prstGeom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2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HS" sz="2000" b="1" i="1" dirty="0">
                <a:solidFill>
                  <a:schemeClr val="tx1"/>
                </a:solidFill>
              </a:rPr>
              <a:t>CPU</a:t>
            </a:r>
            <a:r>
              <a:rPr lang="zh-CHS" altLang="en-US" sz="2000" b="1" i="1" dirty="0">
                <a:solidFill>
                  <a:schemeClr val="tx1"/>
                </a:solidFill>
              </a:rPr>
              <a:t> </a:t>
            </a:r>
            <a:r>
              <a:rPr lang="en-US" altLang="zh-CHS" sz="2000" b="1" i="1" dirty="0">
                <a:solidFill>
                  <a:schemeClr val="tx1"/>
                </a:solidFill>
              </a:rPr>
              <a:t>Cores</a:t>
            </a:r>
            <a:r>
              <a:rPr lang="zh-CHS" altLang="en-US" sz="2000" b="1" i="1" dirty="0">
                <a:solidFill>
                  <a:schemeClr val="tx1"/>
                </a:solidFill>
              </a:rPr>
              <a:t> </a:t>
            </a:r>
            <a:r>
              <a:rPr lang="en-US" altLang="zh-CHS" sz="2000" b="1" i="1" dirty="0">
                <a:solidFill>
                  <a:schemeClr val="tx1"/>
                </a:solidFill>
              </a:rPr>
              <a:t>&amp;</a:t>
            </a:r>
            <a:r>
              <a:rPr lang="zh-CHS" altLang="en-US" sz="2000" b="1" i="1" dirty="0">
                <a:solidFill>
                  <a:schemeClr val="tx1"/>
                </a:solidFill>
              </a:rPr>
              <a:t> </a:t>
            </a:r>
            <a:r>
              <a:rPr lang="en-US" altLang="zh-CHS" sz="2000" b="1" i="1" dirty="0">
                <a:solidFill>
                  <a:schemeClr val="tx1"/>
                </a:solidFill>
              </a:rPr>
              <a:t>Memory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5BD337B-F8AF-8D41-974F-60EC252247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58750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BAAC2F-D8B6-F94B-8692-0F041E7CD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HS" dirty="0"/>
              <a:t>Characterization</a:t>
            </a:r>
            <a:r>
              <a:rPr lang="zh-CHS" altLang="en-US" dirty="0"/>
              <a:t> </a:t>
            </a:r>
            <a:r>
              <a:rPr lang="en-US" altLang="zh-CHS" dirty="0"/>
              <a:t>–</a:t>
            </a:r>
            <a:r>
              <a:rPr lang="zh-CHS" altLang="en-US" dirty="0"/>
              <a:t> </a:t>
            </a:r>
            <a:r>
              <a:rPr lang="en-US" altLang="zh-CHS" dirty="0"/>
              <a:t>VM</a:t>
            </a:r>
            <a:r>
              <a:rPr lang="zh-CHS" altLang="en-US" dirty="0"/>
              <a:t> </a:t>
            </a:r>
            <a:r>
              <a:rPr lang="en-US" altLang="zh-CHS" dirty="0">
                <a:solidFill>
                  <a:srgbClr val="FF0000"/>
                </a:solidFill>
              </a:rPr>
              <a:t>CPU</a:t>
            </a:r>
            <a:r>
              <a:rPr lang="zh-CHS" altLang="en-US" dirty="0">
                <a:solidFill>
                  <a:srgbClr val="FF0000"/>
                </a:solidFill>
              </a:rPr>
              <a:t> </a:t>
            </a:r>
            <a:r>
              <a:rPr lang="en-US" altLang="zh-CHS" dirty="0">
                <a:solidFill>
                  <a:srgbClr val="FF0000"/>
                </a:solidFill>
              </a:rPr>
              <a:t>Utilization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3704565-CAA6-FB4C-916B-EE72AC720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71450" y="1423772"/>
            <a:ext cx="8520600" cy="3416400"/>
          </a:xfrm>
        </p:spPr>
        <p:txBody>
          <a:bodyPr/>
          <a:lstStyle/>
          <a:p>
            <a:pPr marL="114300" indent="0">
              <a:buNone/>
            </a:pPr>
            <a:r>
              <a:rPr lang="zh-CHS" altLang="en-US" sz="2000" dirty="0">
                <a:solidFill>
                  <a:schemeClr val="tx1"/>
                </a:solidFill>
              </a:rPr>
              <a:t>     </a:t>
            </a:r>
            <a:r>
              <a:rPr lang="en-US" altLang="zh-CHS" sz="2000" dirty="0">
                <a:solidFill>
                  <a:schemeClr val="tx1"/>
                </a:solidFill>
              </a:rPr>
              <a:t>Observation</a:t>
            </a:r>
          </a:p>
          <a:p>
            <a:pPr indent="-304800">
              <a:lnSpc>
                <a:spcPct val="150000"/>
              </a:lnSpc>
              <a:buSzPts val="1200"/>
            </a:pPr>
            <a:r>
              <a:rPr lang="en-US" altLang="zh-CHS" sz="1600" dirty="0">
                <a:latin typeface="+mn-lt"/>
              </a:rPr>
              <a:t>Large</a:t>
            </a:r>
            <a:r>
              <a:rPr lang="zh-CHS" altLang="en-US" sz="1600" dirty="0">
                <a:latin typeface="+mn-lt"/>
              </a:rPr>
              <a:t> </a:t>
            </a:r>
            <a:r>
              <a:rPr lang="en-US" altLang="zh-CHS" sz="1600" dirty="0">
                <a:latin typeface="+mn-lt"/>
              </a:rPr>
              <a:t>%</a:t>
            </a:r>
            <a:r>
              <a:rPr lang="zh-CHS" altLang="en-US" sz="1600" dirty="0">
                <a:latin typeface="+mn-lt"/>
              </a:rPr>
              <a:t> </a:t>
            </a:r>
            <a:r>
              <a:rPr lang="en-US" altLang="zh-CHS" sz="1600" dirty="0">
                <a:latin typeface="+mn-lt"/>
              </a:rPr>
              <a:t>with</a:t>
            </a:r>
            <a:r>
              <a:rPr lang="zh-CHS" altLang="en-US" sz="1600" dirty="0">
                <a:latin typeface="+mn-lt"/>
              </a:rPr>
              <a:t> </a:t>
            </a:r>
            <a:r>
              <a:rPr lang="en-US" altLang="zh-CHS" sz="1600" dirty="0">
                <a:solidFill>
                  <a:srgbClr val="FF0000"/>
                </a:solidFill>
                <a:latin typeface="+mn-lt"/>
              </a:rPr>
              <a:t>low</a:t>
            </a:r>
            <a:r>
              <a:rPr lang="zh-CHS" altLang="en-US" sz="1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zh-CHS" sz="1600" dirty="0">
                <a:solidFill>
                  <a:srgbClr val="FF0000"/>
                </a:solidFill>
                <a:latin typeface="+mn-lt"/>
              </a:rPr>
              <a:t>average</a:t>
            </a:r>
            <a:r>
              <a:rPr lang="zh-CHS" altLang="en-US" sz="1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zh-CHS" sz="1600" dirty="0">
                <a:latin typeface="+mn-lt"/>
              </a:rPr>
              <a:t>utilization</a:t>
            </a:r>
            <a:r>
              <a:rPr lang="zh-CHS" altLang="en-US" sz="1600" dirty="0">
                <a:latin typeface="+mn-lt"/>
              </a:rPr>
              <a:t> </a:t>
            </a:r>
            <a:endParaRPr lang="en-US" altLang="zh-CHS" sz="1600" dirty="0">
              <a:latin typeface="+mn-lt"/>
            </a:endParaRPr>
          </a:p>
          <a:p>
            <a:pPr indent="-304800">
              <a:lnSpc>
                <a:spcPct val="150000"/>
              </a:lnSpc>
              <a:buSzPts val="1200"/>
            </a:pPr>
            <a:r>
              <a:rPr lang="en-US" altLang="zh-CHS" sz="1600" dirty="0">
                <a:latin typeface="+mn-lt"/>
              </a:rPr>
              <a:t>Large</a:t>
            </a:r>
            <a:r>
              <a:rPr lang="zh-CHS" altLang="en-US" sz="1600" dirty="0">
                <a:latin typeface="+mn-lt"/>
              </a:rPr>
              <a:t> </a:t>
            </a:r>
            <a:r>
              <a:rPr lang="en-US" altLang="zh-CHS" sz="1600" dirty="0">
                <a:latin typeface="+mn-lt"/>
              </a:rPr>
              <a:t>%</a:t>
            </a:r>
            <a:r>
              <a:rPr lang="zh-CHS" altLang="en-US" sz="1600" dirty="0">
                <a:latin typeface="+mn-lt"/>
              </a:rPr>
              <a:t> </a:t>
            </a:r>
            <a:r>
              <a:rPr lang="en-US" altLang="zh-CHS" sz="1600" dirty="0">
                <a:latin typeface="+mn-lt"/>
              </a:rPr>
              <a:t>with</a:t>
            </a:r>
            <a:r>
              <a:rPr lang="zh-CHS" altLang="en-US" sz="1600" dirty="0">
                <a:latin typeface="+mn-lt"/>
              </a:rPr>
              <a:t> </a:t>
            </a:r>
            <a:r>
              <a:rPr lang="en-US" altLang="zh-CHS" sz="1600" dirty="0">
                <a:solidFill>
                  <a:srgbClr val="FF0000"/>
                </a:solidFill>
                <a:latin typeface="+mn-lt"/>
              </a:rPr>
              <a:t>high</a:t>
            </a:r>
            <a:r>
              <a:rPr lang="zh-CHS" altLang="en-US" sz="1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zh-CHS" sz="1600" dirty="0">
                <a:solidFill>
                  <a:srgbClr val="FF0000"/>
                </a:solidFill>
                <a:latin typeface="+mn-lt"/>
              </a:rPr>
              <a:t>P95</a:t>
            </a:r>
            <a:r>
              <a:rPr lang="zh-CHS" altLang="en-US" sz="1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zh-CHS" sz="1600" dirty="0">
                <a:latin typeface="+mn-lt"/>
              </a:rPr>
              <a:t>utilization,</a:t>
            </a:r>
            <a:r>
              <a:rPr lang="zh-CHS" altLang="en-US" sz="1600" dirty="0">
                <a:latin typeface="+mn-lt"/>
              </a:rPr>
              <a:t> </a:t>
            </a:r>
            <a:endParaRPr lang="en-US" altLang="zh-CHS" sz="1600" dirty="0">
              <a:latin typeface="+mn-lt"/>
            </a:endParaRPr>
          </a:p>
          <a:p>
            <a:pPr marL="152400" indent="0">
              <a:lnSpc>
                <a:spcPct val="150000"/>
              </a:lnSpc>
              <a:buSzPts val="1200"/>
              <a:buNone/>
            </a:pPr>
            <a:r>
              <a:rPr lang="zh-CHS" altLang="en-US" sz="1600" dirty="0">
                <a:latin typeface="+mn-lt"/>
              </a:rPr>
              <a:t>     </a:t>
            </a:r>
            <a:r>
              <a:rPr lang="en-US" altLang="zh-CHS" sz="1600" dirty="0">
                <a:latin typeface="+mn-lt"/>
              </a:rPr>
              <a:t>esp.</a:t>
            </a:r>
            <a:r>
              <a:rPr lang="zh-CHS" altLang="en-US" sz="1600" dirty="0">
                <a:latin typeface="+mn-lt"/>
              </a:rPr>
              <a:t> </a:t>
            </a:r>
            <a:r>
              <a:rPr lang="en-US" altLang="zh-CHS" sz="1600" dirty="0">
                <a:latin typeface="+mn-lt"/>
              </a:rPr>
              <a:t>3rd</a:t>
            </a:r>
            <a:r>
              <a:rPr lang="zh-CHS" altLang="en-US" sz="1600" dirty="0">
                <a:latin typeface="+mn-lt"/>
              </a:rPr>
              <a:t> </a:t>
            </a:r>
            <a:r>
              <a:rPr lang="en-US" altLang="zh-CHS" sz="1600" dirty="0">
                <a:latin typeface="+mn-lt"/>
              </a:rPr>
              <a:t>party</a:t>
            </a:r>
          </a:p>
          <a:p>
            <a:pPr marL="609600" lvl="1" indent="0">
              <a:lnSpc>
                <a:spcPct val="80000"/>
              </a:lnSpc>
              <a:buSzPts val="1200"/>
              <a:buNone/>
            </a:pPr>
            <a:endParaRPr lang="en-US" altLang="zh-CHS" dirty="0"/>
          </a:p>
          <a:p>
            <a:pPr marL="114300" indent="0">
              <a:buNone/>
            </a:pPr>
            <a:r>
              <a:rPr lang="zh-CHS" altLang="en-US" sz="2000" dirty="0">
                <a:solidFill>
                  <a:schemeClr val="tx1"/>
                </a:solidFill>
              </a:rPr>
              <a:t>     </a:t>
            </a:r>
            <a:r>
              <a:rPr lang="en-US" altLang="zh-CHS" sz="2000" dirty="0">
                <a:solidFill>
                  <a:schemeClr val="tx1"/>
                </a:solidFill>
              </a:rPr>
              <a:t>Resource</a:t>
            </a:r>
            <a:r>
              <a:rPr lang="zh-CHS" altLang="en-US" sz="2000" dirty="0">
                <a:solidFill>
                  <a:schemeClr val="tx1"/>
                </a:solidFill>
              </a:rPr>
              <a:t> </a:t>
            </a:r>
            <a:r>
              <a:rPr lang="en-US" altLang="zh-CHS" sz="2000" dirty="0">
                <a:solidFill>
                  <a:schemeClr val="tx1"/>
                </a:solidFill>
              </a:rPr>
              <a:t>management</a:t>
            </a:r>
          </a:p>
          <a:p>
            <a:pPr marL="457200" lvl="1" indent="-304800">
              <a:lnSpc>
                <a:spcPct val="150000"/>
              </a:lnSpc>
              <a:spcBef>
                <a:spcPts val="0"/>
              </a:spcBef>
              <a:buSzPts val="1200"/>
              <a:buFont typeface="Arial"/>
              <a:buChar char="●"/>
            </a:pPr>
            <a:r>
              <a:rPr lang="en-US" altLang="zh-CHS" sz="1600" dirty="0">
                <a:latin typeface="+mn-lt"/>
              </a:rPr>
              <a:t>Hight</a:t>
            </a:r>
            <a:r>
              <a:rPr lang="zh-CHS" altLang="en-US" sz="1600" dirty="0">
                <a:latin typeface="+mn-lt"/>
              </a:rPr>
              <a:t> </a:t>
            </a:r>
            <a:r>
              <a:rPr lang="en-US" altLang="zh-CHS" sz="1600" dirty="0">
                <a:latin typeface="+mn-lt"/>
              </a:rPr>
              <a:t>utilization</a:t>
            </a:r>
            <a:r>
              <a:rPr lang="zh-CHS" altLang="en-US" sz="1600" dirty="0">
                <a:latin typeface="+mn-lt"/>
              </a:rPr>
              <a:t>  </a:t>
            </a:r>
            <a:r>
              <a:rPr lang="en-US" altLang="zh-CHS" sz="1600" dirty="0">
                <a:latin typeface="+mn-lt"/>
                <a:sym typeface="Wingdings" pitchFamily="2" charset="2"/>
              </a:rPr>
              <a:t></a:t>
            </a:r>
            <a:r>
              <a:rPr lang="zh-CHS" altLang="en-US" sz="1600" dirty="0">
                <a:latin typeface="+mn-lt"/>
                <a:sym typeface="Wingdings" pitchFamily="2" charset="2"/>
              </a:rPr>
              <a:t> </a:t>
            </a:r>
            <a:r>
              <a:rPr lang="en-US" altLang="zh-CHS" sz="1600" dirty="0">
                <a:latin typeface="+mn-lt"/>
                <a:sym typeface="Wingdings" pitchFamily="2" charset="2"/>
              </a:rPr>
              <a:t>may</a:t>
            </a:r>
            <a:r>
              <a:rPr lang="zh-CHS" altLang="en-US" sz="1600" dirty="0">
                <a:latin typeface="+mn-lt"/>
                <a:sym typeface="Wingdings" pitchFamily="2" charset="2"/>
              </a:rPr>
              <a:t> </a:t>
            </a:r>
            <a:r>
              <a:rPr lang="en-US" altLang="zh-CHS" sz="1600" dirty="0">
                <a:latin typeface="+mn-lt"/>
                <a:sym typeface="Wingdings" pitchFamily="2" charset="2"/>
              </a:rPr>
              <a:t>limit</a:t>
            </a:r>
            <a:r>
              <a:rPr lang="zh-CHS" altLang="en-US" sz="1600" dirty="0">
                <a:latin typeface="+mn-lt"/>
                <a:sym typeface="Wingdings" pitchFamily="2" charset="2"/>
              </a:rPr>
              <a:t> </a:t>
            </a:r>
            <a:r>
              <a:rPr lang="en-US" altLang="zh-CHS" sz="1600" dirty="0">
                <a:latin typeface="+mn-lt"/>
                <a:sym typeface="Wingdings" pitchFamily="2" charset="2"/>
              </a:rPr>
              <a:t>packing</a:t>
            </a:r>
          </a:p>
          <a:p>
            <a:pPr marL="457200" lvl="1" indent="-304800">
              <a:lnSpc>
                <a:spcPct val="150000"/>
              </a:lnSpc>
              <a:spcBef>
                <a:spcPts val="0"/>
              </a:spcBef>
              <a:buSzPts val="1200"/>
              <a:buFont typeface="Arial"/>
              <a:buChar char="●"/>
            </a:pPr>
            <a:r>
              <a:rPr lang="en-US" altLang="zh-CHS" sz="1600" dirty="0">
                <a:latin typeface="+mn-lt"/>
                <a:sym typeface="Wingdings" pitchFamily="2" charset="2"/>
              </a:rPr>
              <a:t>Low</a:t>
            </a:r>
            <a:r>
              <a:rPr lang="zh-CHS" altLang="en-US" sz="1600" dirty="0">
                <a:latin typeface="+mn-lt"/>
                <a:sym typeface="Wingdings" pitchFamily="2" charset="2"/>
              </a:rPr>
              <a:t> </a:t>
            </a:r>
            <a:r>
              <a:rPr lang="en-US" altLang="zh-CHS" sz="1600" dirty="0">
                <a:latin typeface="+mn-lt"/>
                <a:sym typeface="Wingdings" pitchFamily="2" charset="2"/>
              </a:rPr>
              <a:t>utilization</a:t>
            </a:r>
            <a:r>
              <a:rPr lang="zh-CHS" altLang="en-US" sz="1600" dirty="0">
                <a:latin typeface="+mn-lt"/>
                <a:sym typeface="Wingdings" pitchFamily="2" charset="2"/>
              </a:rPr>
              <a:t> </a:t>
            </a:r>
            <a:r>
              <a:rPr lang="en-US" altLang="zh-CHS" sz="1600" dirty="0">
                <a:latin typeface="+mn-lt"/>
                <a:sym typeface="Wingdings" pitchFamily="2" charset="2"/>
              </a:rPr>
              <a:t></a:t>
            </a:r>
            <a:r>
              <a:rPr lang="zh-CHS" altLang="en-US" sz="1600" dirty="0">
                <a:latin typeface="+mn-lt"/>
                <a:sym typeface="Wingdings" pitchFamily="2" charset="2"/>
              </a:rPr>
              <a:t> </a:t>
            </a:r>
            <a:r>
              <a:rPr lang="en-US" altLang="zh-CHS" sz="1600" dirty="0">
                <a:solidFill>
                  <a:srgbClr val="FF0000"/>
                </a:solidFill>
                <a:latin typeface="+mn-lt"/>
                <a:sym typeface="Wingdings" pitchFamily="2" charset="2"/>
              </a:rPr>
              <a:t>oversubscription</a:t>
            </a:r>
            <a:r>
              <a:rPr lang="zh-CHS" altLang="en-US" sz="1600" dirty="0">
                <a:latin typeface="+mn-lt"/>
                <a:sym typeface="Wingdings" pitchFamily="2" charset="2"/>
              </a:rPr>
              <a:t> </a:t>
            </a:r>
            <a:r>
              <a:rPr lang="en-US" altLang="zh-CHS" sz="1600" dirty="0">
                <a:latin typeface="+mn-lt"/>
                <a:sym typeface="Wingdings" pitchFamily="2" charset="2"/>
              </a:rPr>
              <a:t>is</a:t>
            </a:r>
            <a:r>
              <a:rPr lang="zh-CHS" altLang="en-US" sz="1600" dirty="0">
                <a:latin typeface="+mn-lt"/>
                <a:sym typeface="Wingdings" pitchFamily="2" charset="2"/>
              </a:rPr>
              <a:t> </a:t>
            </a:r>
            <a:r>
              <a:rPr lang="en-US" altLang="zh-CHS" sz="1600" dirty="0">
                <a:latin typeface="+mn-lt"/>
                <a:sym typeface="Wingdings" pitchFamily="2" charset="2"/>
              </a:rPr>
              <a:t>possible</a:t>
            </a:r>
            <a:endParaRPr lang="en-US" altLang="zh-CHS" sz="1600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7DA6806-BAEB-CF4E-AAA1-F6802F57BF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096"/>
          <a:stretch/>
        </p:blipFill>
        <p:spPr>
          <a:xfrm>
            <a:off x="3914634" y="1017725"/>
            <a:ext cx="5785365" cy="375382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79F4642-E690-8A4C-B678-666C319C77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0291A50D-8DC4-BC47-AACF-0A205226589E}"/>
              </a:ext>
            </a:extLst>
          </p:cNvPr>
          <p:cNvSpPr/>
          <p:nvPr/>
        </p:nvSpPr>
        <p:spPr>
          <a:xfrm>
            <a:off x="1131570" y="1017725"/>
            <a:ext cx="3211830" cy="46863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zh-CHS" altLang="en-US" sz="2000" dirty="0">
                <a:solidFill>
                  <a:srgbClr val="FF0000"/>
                </a:solidFill>
              </a:rPr>
              <a:t> </a:t>
            </a:r>
            <a:r>
              <a:rPr lang="en-US" altLang="zh-CHS" sz="2000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zh-CHS" altLang="en-US" sz="20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altLang="zh-CHS" sz="2000" dirty="0">
                <a:solidFill>
                  <a:srgbClr val="FF0000"/>
                </a:solidFill>
                <a:sym typeface="Wingdings" pitchFamily="2" charset="2"/>
              </a:rPr>
              <a:t>Virtual</a:t>
            </a:r>
            <a:r>
              <a:rPr lang="zh-CHS" altLang="en-US" sz="20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altLang="zh-CHS" sz="2000" dirty="0">
                <a:solidFill>
                  <a:srgbClr val="FF0000"/>
                </a:solidFill>
                <a:sym typeface="Wingdings" pitchFamily="2" charset="2"/>
              </a:rPr>
              <a:t>resource</a:t>
            </a:r>
            <a:r>
              <a:rPr lang="zh-CHS" altLang="en-US" sz="20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altLang="zh-CHS" sz="2000" dirty="0">
                <a:solidFill>
                  <a:srgbClr val="FF0000"/>
                </a:solidFill>
                <a:sym typeface="Wingdings" pitchFamily="2" charset="2"/>
              </a:rPr>
              <a:t>usage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D9224C5-52AF-7E47-891F-2531B61E3689}"/>
              </a:ext>
            </a:extLst>
          </p:cNvPr>
          <p:cNvSpPr/>
          <p:nvPr/>
        </p:nvSpPr>
        <p:spPr>
          <a:xfrm>
            <a:off x="4263390" y="2601749"/>
            <a:ext cx="308610" cy="415771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3193B2C-E8EE-7544-BE3C-86124C85DBBD}"/>
              </a:ext>
            </a:extLst>
          </p:cNvPr>
          <p:cNvSpPr/>
          <p:nvPr/>
        </p:nvSpPr>
        <p:spPr>
          <a:xfrm>
            <a:off x="6210603" y="4426232"/>
            <a:ext cx="1390347" cy="236985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7E68FD8-6E75-4B49-AE9F-85D54126C25A}"/>
              </a:ext>
            </a:extLst>
          </p:cNvPr>
          <p:cNvSpPr txBox="1"/>
          <p:nvPr/>
        </p:nvSpPr>
        <p:spPr>
          <a:xfrm>
            <a:off x="3611776" y="3120542"/>
            <a:ext cx="11304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Cumulative </a:t>
            </a:r>
          </a:p>
          <a:p>
            <a:r>
              <a:rPr lang="en-US" dirty="0">
                <a:solidFill>
                  <a:srgbClr val="FF0000"/>
                </a:solidFill>
              </a:rPr>
              <a:t>Distribution </a:t>
            </a:r>
          </a:p>
          <a:p>
            <a:r>
              <a:rPr lang="en-US" dirty="0">
                <a:solidFill>
                  <a:srgbClr val="FF0000"/>
                </a:solidFill>
              </a:rPr>
              <a:t>Function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0F5DA4F-B610-164A-904F-D737B1C76C81}"/>
              </a:ext>
            </a:extLst>
          </p:cNvPr>
          <p:cNvSpPr txBox="1"/>
          <p:nvPr/>
        </p:nvSpPr>
        <p:spPr>
          <a:xfrm>
            <a:off x="7015008" y="2140172"/>
            <a:ext cx="1457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95</a:t>
            </a:r>
            <a:r>
              <a:rPr lang="en-US" baseline="30000" dirty="0">
                <a:solidFill>
                  <a:srgbClr val="FF0000"/>
                </a:solidFill>
              </a:rPr>
              <a:t>th</a:t>
            </a:r>
            <a:r>
              <a:rPr lang="en-US" dirty="0">
                <a:solidFill>
                  <a:srgbClr val="FF0000"/>
                </a:solidFill>
              </a:rPr>
              <a:t>-percentile </a:t>
            </a:r>
          </a:p>
          <a:p>
            <a:r>
              <a:rPr lang="en-US" dirty="0">
                <a:solidFill>
                  <a:srgbClr val="FF0000"/>
                </a:solidFill>
              </a:rPr>
              <a:t>of the maximum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="" xmlns:a16="http://schemas.microsoft.com/office/drawing/2014/main" id="{4D6F50E0-8324-5C46-91C5-35FF51B46853}"/>
              </a:ext>
            </a:extLst>
          </p:cNvPr>
          <p:cNvSpPr/>
          <p:nvPr/>
        </p:nvSpPr>
        <p:spPr>
          <a:xfrm rot="2348776">
            <a:off x="5166359" y="1977390"/>
            <a:ext cx="497799" cy="16278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>
            <a:extLst>
              <a:ext uri="{FF2B5EF4-FFF2-40B4-BE49-F238E27FC236}">
                <a16:creationId xmlns="" xmlns:a16="http://schemas.microsoft.com/office/drawing/2014/main" id="{A6F5E4DD-1F19-1D46-8EEE-9D26EDDF6DFE}"/>
              </a:ext>
            </a:extLst>
          </p:cNvPr>
          <p:cNvSpPr/>
          <p:nvPr/>
        </p:nvSpPr>
        <p:spPr>
          <a:xfrm rot="6657278">
            <a:off x="8100250" y="2421179"/>
            <a:ext cx="497799" cy="16278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44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A84693-97F3-1F4A-B7E1-406ADEDE4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HS" dirty="0"/>
              <a:t>Characterization</a:t>
            </a:r>
            <a:r>
              <a:rPr lang="zh-CHS" altLang="en-US" dirty="0"/>
              <a:t> </a:t>
            </a:r>
            <a:r>
              <a:rPr lang="en-US" altLang="zh-CHS" dirty="0"/>
              <a:t>–</a:t>
            </a:r>
            <a:r>
              <a:rPr lang="zh-CHS" altLang="en-US" dirty="0"/>
              <a:t> </a:t>
            </a:r>
            <a:r>
              <a:rPr lang="en-US" altLang="zh-CHS" dirty="0"/>
              <a:t>VM</a:t>
            </a:r>
            <a:r>
              <a:rPr lang="zh-CHS" altLang="en-US" dirty="0"/>
              <a:t> </a:t>
            </a:r>
            <a:r>
              <a:rPr lang="en-US" altLang="zh-CHS" dirty="0">
                <a:solidFill>
                  <a:srgbClr val="FF0000"/>
                </a:solidFill>
              </a:rPr>
              <a:t>Lifetime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0B588AB-81AA-D64B-8836-D2067CE7D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185249"/>
            <a:ext cx="8520600" cy="3416400"/>
          </a:xfrm>
        </p:spPr>
        <p:txBody>
          <a:bodyPr/>
          <a:lstStyle/>
          <a:p>
            <a:r>
              <a:rPr lang="en-US" altLang="zh-CHS" sz="2000" dirty="0">
                <a:solidFill>
                  <a:schemeClr val="tx1"/>
                </a:solidFill>
              </a:rPr>
              <a:t>Observations:</a:t>
            </a:r>
          </a:p>
          <a:p>
            <a:pPr lvl="1" indent="-304800">
              <a:lnSpc>
                <a:spcPct val="80000"/>
              </a:lnSpc>
              <a:buSzPts val="1200"/>
            </a:pPr>
            <a:r>
              <a:rPr lang="en-US" altLang="zh-CHS" sz="1600" dirty="0">
                <a:latin typeface="+mn-lt"/>
              </a:rPr>
              <a:t>Short</a:t>
            </a:r>
            <a:r>
              <a:rPr lang="zh-CHS" altLang="en-US" sz="1600" dirty="0">
                <a:latin typeface="+mn-lt"/>
              </a:rPr>
              <a:t> </a:t>
            </a:r>
            <a:r>
              <a:rPr lang="en-US" altLang="zh-CHS" sz="1600" dirty="0">
                <a:latin typeface="+mn-lt"/>
              </a:rPr>
              <a:t>VMs</a:t>
            </a:r>
            <a:r>
              <a:rPr lang="zh-CHS" altLang="en-US" sz="1600" dirty="0">
                <a:latin typeface="+mn-lt"/>
              </a:rPr>
              <a:t> </a:t>
            </a:r>
            <a:r>
              <a:rPr lang="en-US" altLang="zh-CHS" sz="1600" dirty="0">
                <a:latin typeface="+mn-lt"/>
              </a:rPr>
              <a:t>dominate,</a:t>
            </a:r>
            <a:r>
              <a:rPr lang="zh-CHS" altLang="en-US" sz="1600" dirty="0">
                <a:latin typeface="+mn-lt"/>
              </a:rPr>
              <a:t> </a:t>
            </a:r>
            <a:r>
              <a:rPr lang="en-US" altLang="zh-CHS" sz="1600" dirty="0">
                <a:latin typeface="+mn-lt"/>
              </a:rPr>
              <a:t>esp.</a:t>
            </a:r>
            <a:r>
              <a:rPr lang="zh-CHS" altLang="en-US" sz="1600" dirty="0">
                <a:latin typeface="+mn-lt"/>
              </a:rPr>
              <a:t> </a:t>
            </a:r>
            <a:r>
              <a:rPr lang="en-US" altLang="zh-CHS" sz="1600" dirty="0">
                <a:latin typeface="+mn-lt"/>
              </a:rPr>
              <a:t>for</a:t>
            </a:r>
            <a:r>
              <a:rPr lang="zh-CHS" altLang="en-US" sz="1600" dirty="0">
                <a:latin typeface="+mn-lt"/>
              </a:rPr>
              <a:t> </a:t>
            </a:r>
            <a:r>
              <a:rPr lang="en-US" altLang="zh-CHS" sz="1600" dirty="0">
                <a:latin typeface="+mn-lt"/>
              </a:rPr>
              <a:t>1st</a:t>
            </a:r>
            <a:r>
              <a:rPr lang="zh-CHS" altLang="en-US" sz="1600" dirty="0">
                <a:latin typeface="+mn-lt"/>
              </a:rPr>
              <a:t> </a:t>
            </a:r>
            <a:r>
              <a:rPr lang="en-US" altLang="zh-CHS" sz="1600" dirty="0">
                <a:latin typeface="+mn-lt"/>
              </a:rPr>
              <a:t>party</a:t>
            </a:r>
          </a:p>
          <a:p>
            <a:pPr lvl="1" indent="-304800">
              <a:lnSpc>
                <a:spcPct val="80000"/>
              </a:lnSpc>
              <a:buSzPts val="1200"/>
            </a:pPr>
            <a:r>
              <a:rPr lang="en-US" altLang="zh-CHS" sz="1600" dirty="0">
                <a:latin typeface="+mn-lt"/>
              </a:rPr>
              <a:t>Non-trivial</a:t>
            </a:r>
            <a:r>
              <a:rPr lang="zh-CHS" altLang="en-US" sz="1600" dirty="0">
                <a:latin typeface="+mn-lt"/>
              </a:rPr>
              <a:t> </a:t>
            </a:r>
            <a:r>
              <a:rPr lang="en-US" altLang="zh-CHS" sz="1600" dirty="0">
                <a:latin typeface="+mn-lt"/>
              </a:rPr>
              <a:t>percentage</a:t>
            </a:r>
            <a:r>
              <a:rPr lang="zh-CHS" altLang="en-US" sz="1600" dirty="0">
                <a:latin typeface="+mn-lt"/>
              </a:rPr>
              <a:t> </a:t>
            </a:r>
            <a:r>
              <a:rPr lang="en-US" altLang="zh-CHS" sz="1600" dirty="0">
                <a:latin typeface="+mn-lt"/>
              </a:rPr>
              <a:t>of</a:t>
            </a:r>
            <a:r>
              <a:rPr lang="zh-CHS" altLang="en-US" sz="1600" dirty="0">
                <a:latin typeface="+mn-lt"/>
              </a:rPr>
              <a:t> </a:t>
            </a:r>
            <a:r>
              <a:rPr lang="en-US" altLang="zh-CHS" sz="1600" dirty="0">
                <a:latin typeface="+mn-lt"/>
              </a:rPr>
              <a:t>long</a:t>
            </a:r>
            <a:r>
              <a:rPr lang="zh-CHS" altLang="en-US" sz="1600" dirty="0">
                <a:latin typeface="+mn-lt"/>
              </a:rPr>
              <a:t> </a:t>
            </a:r>
            <a:r>
              <a:rPr lang="en-US" altLang="zh-CHS" sz="1600" dirty="0">
                <a:latin typeface="+mn-lt"/>
              </a:rPr>
              <a:t>VMs</a:t>
            </a:r>
          </a:p>
          <a:p>
            <a:pPr lvl="1" indent="-304800">
              <a:lnSpc>
                <a:spcPct val="80000"/>
              </a:lnSpc>
              <a:buSzPts val="1200"/>
            </a:pPr>
            <a:r>
              <a:rPr lang="en-US" altLang="zh-CHS" sz="1600" dirty="0">
                <a:latin typeface="+mn-lt"/>
              </a:rPr>
              <a:t>long</a:t>
            </a:r>
            <a:r>
              <a:rPr lang="zh-CHS" altLang="en-US" sz="1600" dirty="0">
                <a:latin typeface="+mn-lt"/>
              </a:rPr>
              <a:t> </a:t>
            </a:r>
            <a:r>
              <a:rPr lang="en-US" altLang="zh-CHS" sz="1600" dirty="0">
                <a:latin typeface="+mn-lt"/>
              </a:rPr>
              <a:t>VMs</a:t>
            </a:r>
            <a:r>
              <a:rPr lang="zh-CHS" altLang="en-US" sz="1600" dirty="0">
                <a:latin typeface="+mn-lt"/>
              </a:rPr>
              <a:t> </a:t>
            </a:r>
            <a:r>
              <a:rPr lang="en-US" altLang="zh-CHS" sz="1600" dirty="0">
                <a:latin typeface="+mn-lt"/>
              </a:rPr>
              <a:t>=</a:t>
            </a:r>
            <a:r>
              <a:rPr lang="zh-CHS" altLang="en-US" sz="1600" dirty="0">
                <a:latin typeface="+mn-lt"/>
              </a:rPr>
              <a:t> </a:t>
            </a:r>
            <a:r>
              <a:rPr lang="en-US" altLang="zh-CHS" sz="1600" dirty="0">
                <a:latin typeface="+mn-lt"/>
              </a:rPr>
              <a:t>95%</a:t>
            </a:r>
            <a:r>
              <a:rPr lang="zh-CHS" altLang="en-US" sz="1600" dirty="0">
                <a:latin typeface="+mn-lt"/>
              </a:rPr>
              <a:t> </a:t>
            </a:r>
            <a:r>
              <a:rPr lang="en-US" altLang="zh-CHS" sz="1600" dirty="0">
                <a:latin typeface="+mn-lt"/>
              </a:rPr>
              <a:t>of</a:t>
            </a:r>
            <a:r>
              <a:rPr lang="zh-CHS" altLang="en-US" sz="1600" dirty="0">
                <a:latin typeface="+mn-lt"/>
              </a:rPr>
              <a:t> </a:t>
            </a:r>
            <a:r>
              <a:rPr lang="en-US" altLang="zh-CHS" sz="1600" dirty="0">
                <a:latin typeface="+mn-lt"/>
              </a:rPr>
              <a:t>core</a:t>
            </a:r>
            <a:r>
              <a:rPr lang="zh-CHS" altLang="en-US" sz="1600" dirty="0">
                <a:latin typeface="+mn-lt"/>
              </a:rPr>
              <a:t> </a:t>
            </a:r>
            <a:r>
              <a:rPr lang="en-US" altLang="zh-CHS" sz="1600" dirty="0">
                <a:latin typeface="+mn-lt"/>
              </a:rPr>
              <a:t>hours</a:t>
            </a:r>
          </a:p>
          <a:p>
            <a:pPr lvl="1" indent="-304800">
              <a:lnSpc>
                <a:spcPct val="80000"/>
              </a:lnSpc>
              <a:buSzPts val="1200"/>
            </a:pPr>
            <a:endParaRPr lang="en-US" sz="1800" dirty="0">
              <a:latin typeface="+mn-lt"/>
            </a:endParaRPr>
          </a:p>
          <a:p>
            <a:r>
              <a:rPr lang="en-US" altLang="zh-CHS" sz="2000" dirty="0">
                <a:solidFill>
                  <a:schemeClr val="tx1"/>
                </a:solidFill>
              </a:rPr>
              <a:t>Resource</a:t>
            </a:r>
            <a:r>
              <a:rPr lang="zh-CHS" altLang="en-US" sz="2000" dirty="0">
                <a:solidFill>
                  <a:schemeClr val="tx1"/>
                </a:solidFill>
              </a:rPr>
              <a:t> </a:t>
            </a:r>
            <a:r>
              <a:rPr lang="en-US" altLang="zh-CHS" sz="2000" dirty="0">
                <a:solidFill>
                  <a:schemeClr val="tx1"/>
                </a:solidFill>
              </a:rPr>
              <a:t>Management:</a:t>
            </a:r>
          </a:p>
          <a:p>
            <a:pPr lvl="1" indent="-304800">
              <a:lnSpc>
                <a:spcPct val="80000"/>
              </a:lnSpc>
              <a:buSzPts val="1200"/>
            </a:pPr>
            <a:r>
              <a:rPr lang="en-US" altLang="zh-CHS" sz="1600" dirty="0">
                <a:latin typeface="+mn-lt"/>
              </a:rPr>
              <a:t>If</a:t>
            </a:r>
            <a:r>
              <a:rPr lang="zh-CHS" altLang="en-US" sz="1600" dirty="0">
                <a:latin typeface="+mn-lt"/>
              </a:rPr>
              <a:t> </a:t>
            </a:r>
            <a:r>
              <a:rPr lang="en-US" altLang="zh-CHS" sz="1600" dirty="0">
                <a:latin typeface="+mn-lt"/>
              </a:rPr>
              <a:t>VM</a:t>
            </a:r>
            <a:r>
              <a:rPr lang="zh-CHS" altLang="en-US" sz="1600" dirty="0">
                <a:latin typeface="+mn-lt"/>
              </a:rPr>
              <a:t> </a:t>
            </a:r>
            <a:r>
              <a:rPr lang="en-US" altLang="zh-CHS" sz="1600" dirty="0">
                <a:latin typeface="+mn-lt"/>
              </a:rPr>
              <a:t>lasts</a:t>
            </a:r>
            <a:r>
              <a:rPr lang="zh-CHS" altLang="en-US" sz="1600" dirty="0">
                <a:latin typeface="+mn-lt"/>
              </a:rPr>
              <a:t> </a:t>
            </a:r>
            <a:r>
              <a:rPr lang="en-US" altLang="zh-CHS" sz="1600" dirty="0">
                <a:latin typeface="+mn-lt"/>
              </a:rPr>
              <a:t>1</a:t>
            </a:r>
            <a:r>
              <a:rPr lang="zh-CHS" altLang="en-US" sz="1600" dirty="0">
                <a:latin typeface="+mn-lt"/>
              </a:rPr>
              <a:t> </a:t>
            </a:r>
            <a:r>
              <a:rPr lang="en-US" altLang="zh-CHS" sz="1600" dirty="0">
                <a:latin typeface="+mn-lt"/>
              </a:rPr>
              <a:t>day,</a:t>
            </a:r>
            <a:r>
              <a:rPr lang="zh-CHS" altLang="en-US" sz="1600" dirty="0">
                <a:latin typeface="+mn-lt"/>
              </a:rPr>
              <a:t> </a:t>
            </a:r>
            <a:r>
              <a:rPr lang="en-US" altLang="zh-CHS" sz="1600" dirty="0">
                <a:latin typeface="+mn-lt"/>
              </a:rPr>
              <a:t>it</a:t>
            </a:r>
            <a:r>
              <a:rPr lang="zh-CHS" altLang="en-US" sz="1600" dirty="0">
                <a:latin typeface="+mn-lt"/>
              </a:rPr>
              <a:t> </a:t>
            </a:r>
            <a:r>
              <a:rPr lang="en-US" altLang="zh-CHS" sz="1600" dirty="0">
                <a:latin typeface="+mn-lt"/>
              </a:rPr>
              <a:t>will</a:t>
            </a:r>
            <a:r>
              <a:rPr lang="zh-CHS" altLang="en-US" sz="1600" dirty="0">
                <a:latin typeface="+mn-lt"/>
              </a:rPr>
              <a:t> </a:t>
            </a:r>
            <a:r>
              <a:rPr lang="en-US" altLang="zh-CHS" sz="1600" dirty="0">
                <a:latin typeface="+mn-lt"/>
              </a:rPr>
              <a:t>live</a:t>
            </a:r>
            <a:r>
              <a:rPr lang="zh-CHS" altLang="en-US" sz="1600" dirty="0">
                <a:latin typeface="+mn-lt"/>
              </a:rPr>
              <a:t> </a:t>
            </a:r>
            <a:r>
              <a:rPr lang="en-US" altLang="zh-CHS" sz="1600" dirty="0">
                <a:latin typeface="+mn-lt"/>
              </a:rPr>
              <a:t>much</a:t>
            </a:r>
            <a:r>
              <a:rPr lang="zh-CHS" altLang="en-US" sz="1600" dirty="0">
                <a:latin typeface="+mn-lt"/>
              </a:rPr>
              <a:t> </a:t>
            </a:r>
            <a:r>
              <a:rPr lang="en-US" altLang="zh-CHS" sz="1600" dirty="0">
                <a:latin typeface="+mn-lt"/>
              </a:rPr>
              <a:t>longer</a:t>
            </a:r>
          </a:p>
          <a:p>
            <a:pPr lvl="1" indent="-304800">
              <a:lnSpc>
                <a:spcPct val="80000"/>
              </a:lnSpc>
              <a:buSzPts val="1200"/>
            </a:pPr>
            <a:r>
              <a:rPr lang="en-US" altLang="zh-CHS" sz="1600" dirty="0">
                <a:latin typeface="+mn-lt"/>
              </a:rPr>
              <a:t>Non-urgent</a:t>
            </a:r>
            <a:r>
              <a:rPr lang="zh-CHS" altLang="en-US" sz="1600" dirty="0">
                <a:latin typeface="+mn-lt"/>
              </a:rPr>
              <a:t> </a:t>
            </a:r>
            <a:r>
              <a:rPr lang="en-US" altLang="zh-CHS" sz="1600" dirty="0">
                <a:latin typeface="+mn-lt"/>
              </a:rPr>
              <a:t>maintenance</a:t>
            </a:r>
          </a:p>
          <a:p>
            <a:pPr lvl="1" indent="-304800">
              <a:lnSpc>
                <a:spcPct val="80000"/>
              </a:lnSpc>
              <a:buSzPts val="1200"/>
            </a:pPr>
            <a:r>
              <a:rPr lang="en-US" altLang="zh-CHS" sz="1600" dirty="0">
                <a:latin typeface="+mn-lt"/>
              </a:rPr>
              <a:t>VM</a:t>
            </a:r>
            <a:r>
              <a:rPr lang="zh-CHS" altLang="en-US" sz="1600" dirty="0">
                <a:latin typeface="+mn-lt"/>
              </a:rPr>
              <a:t> </a:t>
            </a:r>
            <a:r>
              <a:rPr lang="en-US" altLang="zh-CHS" sz="1600" dirty="0">
                <a:latin typeface="+mn-lt"/>
              </a:rPr>
              <a:t>scheduling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0091C31-D855-4D45-9F9A-EAD2F3236C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370"/>
          <a:stretch/>
        </p:blipFill>
        <p:spPr>
          <a:xfrm>
            <a:off x="4202142" y="1337310"/>
            <a:ext cx="5036451" cy="34318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B768920-C153-5541-A9BD-A1C5ABB738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B6FEF0D7-D5EA-3E41-9504-25BB83FA94FC}"/>
              </a:ext>
            </a:extLst>
          </p:cNvPr>
          <p:cNvCxnSpPr>
            <a:cxnSpLocks/>
          </p:cNvCxnSpPr>
          <p:nvPr/>
        </p:nvCxnSpPr>
        <p:spPr>
          <a:xfrm flipH="1" flipV="1">
            <a:off x="5829300" y="1943100"/>
            <a:ext cx="262890" cy="24003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A7CB507-9481-E342-9851-BCDB60F98087}"/>
              </a:ext>
            </a:extLst>
          </p:cNvPr>
          <p:cNvSpPr txBox="1"/>
          <p:nvPr/>
        </p:nvSpPr>
        <p:spPr>
          <a:xfrm>
            <a:off x="6092190" y="2057707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HS" sz="1600" dirty="0">
                <a:solidFill>
                  <a:srgbClr val="FF0000"/>
                </a:solidFill>
              </a:rPr>
              <a:t>3</a:t>
            </a:r>
            <a:r>
              <a:rPr lang="en-US" altLang="zh-CHS" sz="1600" baseline="30000" dirty="0">
                <a:solidFill>
                  <a:srgbClr val="FF0000"/>
                </a:solidFill>
              </a:rPr>
              <a:t>rd</a:t>
            </a:r>
            <a:r>
              <a:rPr lang="zh-CHS" altLang="en-US" sz="1600" dirty="0">
                <a:solidFill>
                  <a:srgbClr val="FF0000"/>
                </a:solidFill>
              </a:rPr>
              <a:t> </a:t>
            </a:r>
            <a:r>
              <a:rPr lang="en-US" altLang="zh-CHS" sz="1600" dirty="0">
                <a:solidFill>
                  <a:srgbClr val="FF0000"/>
                </a:solidFill>
              </a:rPr>
              <a:t>party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1A68B7F0-F454-7143-95B6-98EF75D2E113}"/>
              </a:ext>
            </a:extLst>
          </p:cNvPr>
          <p:cNvCxnSpPr>
            <a:cxnSpLocks/>
          </p:cNvCxnSpPr>
          <p:nvPr/>
        </p:nvCxnSpPr>
        <p:spPr>
          <a:xfrm flipH="1">
            <a:off x="5829300" y="1337310"/>
            <a:ext cx="468630" cy="286205"/>
          </a:xfrm>
          <a:prstGeom prst="straightConnector1">
            <a:avLst/>
          </a:prstGeom>
          <a:ln w="222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3AAA5BF-B35F-9949-9875-4C33B64DAFC8}"/>
              </a:ext>
            </a:extLst>
          </p:cNvPr>
          <p:cNvSpPr txBox="1"/>
          <p:nvPr/>
        </p:nvSpPr>
        <p:spPr>
          <a:xfrm>
            <a:off x="6297930" y="1132332"/>
            <a:ext cx="920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HS" sz="1600" dirty="0">
                <a:solidFill>
                  <a:srgbClr val="00B050"/>
                </a:solidFill>
              </a:rPr>
              <a:t>1</a:t>
            </a:r>
            <a:r>
              <a:rPr lang="en-US" altLang="zh-CHS" sz="1600" baseline="30000" dirty="0">
                <a:solidFill>
                  <a:srgbClr val="00B050"/>
                </a:solidFill>
              </a:rPr>
              <a:t>st</a:t>
            </a:r>
            <a:r>
              <a:rPr lang="zh-CHS" altLang="en-US" sz="1600" dirty="0">
                <a:solidFill>
                  <a:srgbClr val="00B050"/>
                </a:solidFill>
              </a:rPr>
              <a:t> </a:t>
            </a:r>
            <a:r>
              <a:rPr lang="en-US" altLang="zh-CHS" sz="1600" dirty="0">
                <a:solidFill>
                  <a:srgbClr val="00B050"/>
                </a:solidFill>
              </a:rPr>
              <a:t>party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8BE5859-0B4F-1849-8100-511979738138}"/>
              </a:ext>
            </a:extLst>
          </p:cNvPr>
          <p:cNvSpPr/>
          <p:nvPr/>
        </p:nvSpPr>
        <p:spPr>
          <a:xfrm>
            <a:off x="5200650" y="1641365"/>
            <a:ext cx="57150" cy="603469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92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25C5E4-E4AE-4D43-A479-C17AB9D43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HS" dirty="0"/>
              <a:t>Other</a:t>
            </a:r>
            <a:r>
              <a:rPr lang="zh-CHS" altLang="en-US" dirty="0"/>
              <a:t> </a:t>
            </a:r>
            <a:r>
              <a:rPr lang="en-US" altLang="zh-CHS" dirty="0"/>
              <a:t>VM</a:t>
            </a:r>
            <a:r>
              <a:rPr lang="zh-CHS" altLang="en-US" dirty="0"/>
              <a:t> </a:t>
            </a:r>
            <a:r>
              <a:rPr lang="en-US" altLang="zh-CHS" dirty="0"/>
              <a:t>Workload</a:t>
            </a:r>
            <a:r>
              <a:rPr lang="zh-CHS" altLang="en-US" dirty="0"/>
              <a:t> </a:t>
            </a:r>
            <a:r>
              <a:rPr lang="en-US" altLang="zh-CHS" dirty="0"/>
              <a:t>Characteristics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AB428A0-F606-3C49-B138-C5DC46FEAF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HS" dirty="0"/>
              <a:t>VM</a:t>
            </a:r>
            <a:r>
              <a:rPr lang="zh-CHS" altLang="en-US" dirty="0"/>
              <a:t> </a:t>
            </a:r>
            <a:r>
              <a:rPr lang="en-US" altLang="zh-CHS" dirty="0"/>
              <a:t>type</a:t>
            </a:r>
            <a:r>
              <a:rPr lang="zh-CHS" altLang="en-US" dirty="0"/>
              <a:t> </a:t>
            </a:r>
            <a:r>
              <a:rPr lang="en-US" altLang="zh-CHS" dirty="0"/>
              <a:t>(IaaS</a:t>
            </a:r>
            <a:r>
              <a:rPr lang="zh-CHS" altLang="en-US" dirty="0"/>
              <a:t> </a:t>
            </a:r>
            <a:r>
              <a:rPr lang="en-US" altLang="zh-CHS" dirty="0"/>
              <a:t>vs</a:t>
            </a:r>
            <a:r>
              <a:rPr lang="zh-CHS" altLang="en-US" dirty="0"/>
              <a:t> </a:t>
            </a:r>
            <a:r>
              <a:rPr lang="en-US" altLang="zh-CHS" dirty="0"/>
              <a:t>PaaS)</a:t>
            </a:r>
          </a:p>
          <a:p>
            <a:pPr>
              <a:lnSpc>
                <a:spcPct val="150000"/>
              </a:lnSpc>
            </a:pPr>
            <a:r>
              <a:rPr lang="en-US" altLang="zh-CHS" dirty="0"/>
              <a:t>VM</a:t>
            </a:r>
            <a:r>
              <a:rPr lang="zh-CHS" altLang="en-US" dirty="0"/>
              <a:t> </a:t>
            </a:r>
            <a:r>
              <a:rPr lang="en-US" altLang="zh-CHS" dirty="0"/>
              <a:t>memory</a:t>
            </a:r>
            <a:r>
              <a:rPr lang="zh-CHS" altLang="en-US" dirty="0"/>
              <a:t> </a:t>
            </a:r>
            <a:r>
              <a:rPr lang="en-US" altLang="zh-CHS" dirty="0"/>
              <a:t>size</a:t>
            </a:r>
          </a:p>
          <a:p>
            <a:pPr>
              <a:lnSpc>
                <a:spcPct val="150000"/>
              </a:lnSpc>
            </a:pPr>
            <a:r>
              <a:rPr lang="en-US" altLang="zh-CHS" dirty="0"/>
              <a:t>Maximum</a:t>
            </a:r>
            <a:r>
              <a:rPr lang="zh-CHS" altLang="en-US" dirty="0"/>
              <a:t> </a:t>
            </a:r>
            <a:r>
              <a:rPr lang="en-US" altLang="zh-CHS" dirty="0"/>
              <a:t>deployment</a:t>
            </a:r>
            <a:r>
              <a:rPr lang="zh-CHS" altLang="en-US" dirty="0"/>
              <a:t> </a:t>
            </a:r>
            <a:r>
              <a:rPr lang="en-US" altLang="zh-CHS" dirty="0"/>
              <a:t>size</a:t>
            </a:r>
          </a:p>
          <a:p>
            <a:pPr>
              <a:lnSpc>
                <a:spcPct val="150000"/>
              </a:lnSpc>
            </a:pPr>
            <a:r>
              <a:rPr lang="en-US" altLang="zh-CHS" dirty="0"/>
              <a:t>VM</a:t>
            </a:r>
            <a:r>
              <a:rPr lang="zh-CHS" altLang="en-US" dirty="0"/>
              <a:t> </a:t>
            </a:r>
            <a:r>
              <a:rPr lang="en-US" altLang="zh-CHS" dirty="0"/>
              <a:t>workload</a:t>
            </a:r>
            <a:r>
              <a:rPr lang="zh-CHS" altLang="en-US" dirty="0"/>
              <a:t> </a:t>
            </a:r>
            <a:r>
              <a:rPr lang="en-US" altLang="zh-CHS" dirty="0"/>
              <a:t>class</a:t>
            </a:r>
            <a:r>
              <a:rPr lang="zh-CHS" altLang="en-US" dirty="0"/>
              <a:t> </a:t>
            </a:r>
            <a:r>
              <a:rPr lang="en-US" altLang="zh-CHS" dirty="0">
                <a:solidFill>
                  <a:schemeClr val="bg1"/>
                </a:solidFill>
              </a:rPr>
              <a:t>(interactive</a:t>
            </a:r>
            <a:r>
              <a:rPr lang="zh-CHS" altLang="en-US" dirty="0">
                <a:solidFill>
                  <a:schemeClr val="bg1"/>
                </a:solidFill>
              </a:rPr>
              <a:t> </a:t>
            </a:r>
            <a:r>
              <a:rPr lang="en-US" altLang="zh-CHS" dirty="0">
                <a:solidFill>
                  <a:schemeClr val="bg1"/>
                </a:solidFill>
              </a:rPr>
              <a:t>vs</a:t>
            </a:r>
            <a:r>
              <a:rPr lang="zh-CHS" altLang="en-US" dirty="0">
                <a:solidFill>
                  <a:schemeClr val="bg1"/>
                </a:solidFill>
              </a:rPr>
              <a:t> </a:t>
            </a:r>
            <a:r>
              <a:rPr lang="en-US" altLang="zh-CHS" dirty="0">
                <a:solidFill>
                  <a:schemeClr val="bg1"/>
                </a:solidFill>
              </a:rPr>
              <a:t>delay-insensitive)</a:t>
            </a:r>
          </a:p>
          <a:p>
            <a:pPr>
              <a:lnSpc>
                <a:spcPct val="150000"/>
              </a:lnSpc>
            </a:pPr>
            <a:r>
              <a:rPr lang="en-US" altLang="zh-CHS" dirty="0"/>
              <a:t>VM</a:t>
            </a:r>
            <a:r>
              <a:rPr lang="zh-CHS" altLang="en-US" dirty="0"/>
              <a:t> </a:t>
            </a:r>
            <a:r>
              <a:rPr lang="en-US" altLang="zh-CHS" dirty="0"/>
              <a:t>inter-arrival</a:t>
            </a:r>
            <a:r>
              <a:rPr lang="zh-CHS" altLang="en-US" dirty="0"/>
              <a:t> </a:t>
            </a:r>
            <a:r>
              <a:rPr lang="en-US" altLang="zh-CHS" dirty="0"/>
              <a:t>times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A405FCA-1DA9-1041-A7AA-7D167D5E73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651715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342949-FB7A-094F-B12B-9385908DF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HS" dirty="0">
                <a:solidFill>
                  <a:srgbClr val="FF0000"/>
                </a:solidFill>
              </a:rPr>
              <a:t>Correlations</a:t>
            </a:r>
            <a:r>
              <a:rPr lang="zh-CHS" altLang="en-US" dirty="0"/>
              <a:t> </a:t>
            </a:r>
            <a:r>
              <a:rPr lang="en-US" altLang="zh-CHS" dirty="0"/>
              <a:t>between</a:t>
            </a:r>
            <a:r>
              <a:rPr lang="zh-CHS" altLang="en-US" dirty="0"/>
              <a:t> </a:t>
            </a:r>
            <a:r>
              <a:rPr lang="en-US" altLang="zh-CHS" dirty="0"/>
              <a:t>metrics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FABC940-C419-B743-84ED-CD26B13E676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1973" y="1017725"/>
            <a:ext cx="5752124" cy="401209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1F5714F0-C35F-D145-87B1-E49FF6712C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2142283-3AF7-1F40-849A-08159B02D687}"/>
              </a:ext>
            </a:extLst>
          </p:cNvPr>
          <p:cNvSpPr txBox="1"/>
          <p:nvPr/>
        </p:nvSpPr>
        <p:spPr>
          <a:xfrm>
            <a:off x="231690" y="1590425"/>
            <a:ext cx="5197560" cy="3911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FF0000"/>
                </a:solidFill>
              </a:rPr>
              <a:t>Spearman’s</a:t>
            </a:r>
            <a:r>
              <a:rPr lang="en-US" sz="1800" dirty="0"/>
              <a:t> </a:t>
            </a:r>
            <a:r>
              <a:rPr lang="en-US" altLang="zh-CHS" sz="1800" dirty="0">
                <a:solidFill>
                  <a:schemeClr val="tx1"/>
                </a:solidFill>
              </a:rPr>
              <a:t>method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zh-CHS" sz="1800" dirty="0">
                <a:solidFill>
                  <a:schemeClr val="tx1"/>
                </a:solidFill>
              </a:rPr>
              <a:t>heat</a:t>
            </a:r>
            <a:r>
              <a:rPr lang="zh-CHS" altLang="en-US" sz="1800" dirty="0">
                <a:solidFill>
                  <a:schemeClr val="tx1"/>
                </a:solidFill>
              </a:rPr>
              <a:t> </a:t>
            </a:r>
            <a:r>
              <a:rPr lang="en-US" altLang="zh-CHS" sz="1800" dirty="0">
                <a:solidFill>
                  <a:schemeClr val="tx1"/>
                </a:solidFill>
              </a:rPr>
              <a:t>map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zh-CHS" sz="1800" dirty="0">
                <a:solidFill>
                  <a:schemeClr val="tx1"/>
                </a:solidFill>
              </a:rPr>
              <a:t>Correlation</a:t>
            </a:r>
            <a:r>
              <a:rPr lang="zh-CHS" altLang="en-US" sz="1800" dirty="0">
                <a:solidFill>
                  <a:schemeClr val="tx1"/>
                </a:solidFill>
              </a:rPr>
              <a:t> </a:t>
            </a:r>
            <a:r>
              <a:rPr lang="en-US" altLang="zh-CHS" sz="1800" dirty="0">
                <a:solidFill>
                  <a:schemeClr val="tx1"/>
                </a:solidFill>
              </a:rPr>
              <a:t>factor:</a:t>
            </a:r>
            <a:r>
              <a:rPr lang="zh-CHS" altLang="en-US" sz="1800" dirty="0">
                <a:solidFill>
                  <a:schemeClr val="tx1"/>
                </a:solidFill>
              </a:rPr>
              <a:t> </a:t>
            </a:r>
            <a:r>
              <a:rPr lang="en-US" altLang="zh-CHS" sz="1800" dirty="0">
                <a:solidFill>
                  <a:srgbClr val="FF0000"/>
                </a:solidFill>
              </a:rPr>
              <a:t>[-1,</a:t>
            </a:r>
            <a:r>
              <a:rPr lang="zh-CHS" altLang="en-US" sz="1800" dirty="0">
                <a:solidFill>
                  <a:srgbClr val="FF0000"/>
                </a:solidFill>
              </a:rPr>
              <a:t> </a:t>
            </a:r>
            <a:r>
              <a:rPr lang="en-US" altLang="zh-CHS" sz="1800" dirty="0">
                <a:solidFill>
                  <a:srgbClr val="FF0000"/>
                </a:solidFill>
              </a:rPr>
              <a:t>1]</a:t>
            </a:r>
          </a:p>
          <a:p>
            <a:pPr marL="342900" lvl="8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HS" sz="1600" dirty="0">
                <a:solidFill>
                  <a:schemeClr val="bg2">
                    <a:lumMod val="75000"/>
                  </a:schemeClr>
                </a:solidFill>
              </a:rPr>
              <a:t>1.0</a:t>
            </a:r>
            <a:r>
              <a:rPr lang="zh-CHS" alt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altLang="zh-CHS" sz="1600" dirty="0">
                <a:solidFill>
                  <a:schemeClr val="bg2">
                    <a:lumMod val="75000"/>
                  </a:schemeClr>
                </a:solidFill>
              </a:rPr>
              <a:t>--</a:t>
            </a:r>
            <a:r>
              <a:rPr lang="zh-CHS" alt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positive relationship </a:t>
            </a:r>
          </a:p>
          <a:p>
            <a:pPr marL="342900" lvl="8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HS" sz="1600" dirty="0">
                <a:solidFill>
                  <a:schemeClr val="bg2">
                    <a:lumMod val="75000"/>
                  </a:schemeClr>
                </a:solidFill>
              </a:rPr>
              <a:t>-1.0</a:t>
            </a:r>
            <a:r>
              <a:rPr lang="zh-CHS" alt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altLang="zh-CHS" sz="1600" dirty="0">
                <a:solidFill>
                  <a:schemeClr val="bg2">
                    <a:lumMod val="75000"/>
                  </a:schemeClr>
                </a:solidFill>
              </a:rPr>
              <a:t>–</a:t>
            </a:r>
            <a:r>
              <a:rPr lang="zh-CHS" alt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altLang="zh-CHS" sz="1600" dirty="0">
                <a:solidFill>
                  <a:schemeClr val="bg2">
                    <a:lumMod val="75000"/>
                  </a:schemeClr>
                </a:solidFill>
              </a:rPr>
              <a:t>negative</a:t>
            </a:r>
            <a:r>
              <a:rPr lang="zh-CHS" alt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altLang="zh-CHS" sz="1600" dirty="0">
                <a:solidFill>
                  <a:schemeClr val="bg2">
                    <a:lumMod val="75000"/>
                  </a:schemeClr>
                </a:solidFill>
              </a:rPr>
              <a:t>relationship</a:t>
            </a:r>
          </a:p>
          <a:p>
            <a:pPr marL="342900" lvl="8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HS" sz="1600" dirty="0">
                <a:solidFill>
                  <a:schemeClr val="bg2">
                    <a:lumMod val="75000"/>
                  </a:schemeClr>
                </a:solidFill>
              </a:rPr>
              <a:t>0.0</a:t>
            </a:r>
            <a:r>
              <a:rPr lang="zh-CHS" alt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altLang="zh-CHS" sz="1600" dirty="0">
                <a:solidFill>
                  <a:schemeClr val="bg2">
                    <a:lumMod val="75000"/>
                  </a:schemeClr>
                </a:solidFill>
              </a:rPr>
              <a:t>–</a:t>
            </a:r>
            <a:r>
              <a:rPr lang="zh-CHS" alt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altLang="zh-CHS" sz="1600" dirty="0">
                <a:solidFill>
                  <a:schemeClr val="bg2">
                    <a:lumMod val="75000"/>
                  </a:schemeClr>
                </a:solidFill>
              </a:rPr>
              <a:t>no</a:t>
            </a:r>
            <a:r>
              <a:rPr lang="zh-CHS" altLang="en-US" sz="1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altLang="zh-CHS" sz="1600" dirty="0">
                <a:solidFill>
                  <a:schemeClr val="bg2">
                    <a:lumMod val="75000"/>
                  </a:schemeClr>
                </a:solidFill>
              </a:rPr>
              <a:t>relationship</a:t>
            </a:r>
          </a:p>
          <a:p>
            <a:pPr marL="342900" lvl="8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endParaRPr lang="en-US" sz="18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altLang="zh-CHS" sz="1800" dirty="0">
              <a:solidFill>
                <a:schemeClr val="tx1"/>
              </a:solidFill>
            </a:endParaRPr>
          </a:p>
          <a:p>
            <a:pPr marL="342900" lvl="8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HS" sz="18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E9F50A1-1EC3-114D-A575-CAF93A80780E}"/>
              </a:ext>
            </a:extLst>
          </p:cNvPr>
          <p:cNvSpPr/>
          <p:nvPr/>
        </p:nvSpPr>
        <p:spPr>
          <a:xfrm>
            <a:off x="4034790" y="1828801"/>
            <a:ext cx="697230" cy="674370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3264261-9B59-4544-81B3-32B9ECFFF715}"/>
              </a:ext>
            </a:extLst>
          </p:cNvPr>
          <p:cNvSpPr/>
          <p:nvPr/>
        </p:nvSpPr>
        <p:spPr>
          <a:xfrm>
            <a:off x="3591972" y="2630328"/>
            <a:ext cx="1140047" cy="674370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09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30DBE1-E298-654C-B1A9-1DE04DF7D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HS" dirty="0"/>
              <a:t>Resource</a:t>
            </a:r>
            <a:r>
              <a:rPr lang="zh-CHS" altLang="en-US" dirty="0"/>
              <a:t> </a:t>
            </a:r>
            <a:r>
              <a:rPr lang="en-US" altLang="zh-CHS" dirty="0"/>
              <a:t>Central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483F91D1-3DF2-9D48-ADBB-0FD59CF612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143238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02002D-0ABC-DC4A-B15A-094E3F04E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HS" dirty="0"/>
              <a:t>Resource</a:t>
            </a:r>
            <a:r>
              <a:rPr lang="zh-CHS" altLang="en-US" dirty="0"/>
              <a:t> </a:t>
            </a:r>
            <a:r>
              <a:rPr lang="en-US" altLang="zh-CHS" dirty="0"/>
              <a:t>Central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853553E-7DEE-7B45-B0E7-1B3C932AC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4637490" cy="3416400"/>
          </a:xfrm>
        </p:spPr>
        <p:txBody>
          <a:bodyPr/>
          <a:lstStyle/>
          <a:p>
            <a:r>
              <a:rPr lang="en-US" altLang="zh-CHS" dirty="0"/>
              <a:t>A</a:t>
            </a:r>
            <a:r>
              <a:rPr lang="en-US" dirty="0"/>
              <a:t> system for </a:t>
            </a:r>
          </a:p>
          <a:p>
            <a:pPr lvl="1">
              <a:lnSpc>
                <a:spcPct val="70000"/>
              </a:lnSpc>
            </a:pPr>
            <a:r>
              <a:rPr lang="en-US" sz="1600" dirty="0"/>
              <a:t>ingesting VM </a:t>
            </a:r>
            <a:r>
              <a:rPr lang="en-US" sz="1600" dirty="0">
                <a:solidFill>
                  <a:srgbClr val="FF0000"/>
                </a:solidFill>
              </a:rPr>
              <a:t>telemetry</a:t>
            </a:r>
          </a:p>
          <a:p>
            <a:pPr lvl="1">
              <a:lnSpc>
                <a:spcPct val="70000"/>
              </a:lnSpc>
            </a:pPr>
            <a:r>
              <a:rPr lang="en-US" sz="1600" dirty="0">
                <a:solidFill>
                  <a:srgbClr val="FF0000"/>
                </a:solidFill>
              </a:rPr>
              <a:t>learning</a:t>
            </a:r>
            <a:r>
              <a:rPr lang="en-US" sz="1600" dirty="0"/>
              <a:t> from past VM behaviors</a:t>
            </a:r>
          </a:p>
          <a:p>
            <a:pPr lvl="1">
              <a:lnSpc>
                <a:spcPct val="70000"/>
              </a:lnSpc>
            </a:pPr>
            <a:r>
              <a:rPr lang="en-US" sz="1600" dirty="0"/>
              <a:t>producing </a:t>
            </a:r>
            <a:r>
              <a:rPr lang="en-US" sz="1600" dirty="0">
                <a:solidFill>
                  <a:srgbClr val="FF0000"/>
                </a:solidFill>
              </a:rPr>
              <a:t>models</a:t>
            </a:r>
            <a:r>
              <a:rPr lang="en-US" sz="1600" dirty="0"/>
              <a:t> </a:t>
            </a:r>
            <a:r>
              <a:rPr lang="en-US" altLang="zh-CHS" sz="1600" dirty="0"/>
              <a:t>to</a:t>
            </a:r>
            <a:r>
              <a:rPr lang="zh-CHS" altLang="en-US" sz="1600" dirty="0"/>
              <a:t> </a:t>
            </a:r>
            <a:r>
              <a:rPr lang="en-US" sz="1600" dirty="0"/>
              <a:t>predict </a:t>
            </a:r>
          </a:p>
          <a:p>
            <a:pPr lvl="1">
              <a:lnSpc>
                <a:spcPct val="70000"/>
              </a:lnSpc>
            </a:pPr>
            <a:r>
              <a:rPr lang="en-US" sz="1600" dirty="0">
                <a:solidFill>
                  <a:srgbClr val="FF0000"/>
                </a:solidFill>
              </a:rPr>
              <a:t>executing</a:t>
            </a:r>
            <a:r>
              <a:rPr lang="en-US" sz="1600" dirty="0"/>
              <a:t> the models when request</a:t>
            </a:r>
            <a:r>
              <a:rPr lang="en-US" altLang="zh-CHS" sz="1600" dirty="0"/>
              <a:t>ed</a:t>
            </a:r>
            <a:r>
              <a:rPr lang="en-US" sz="1600" dirty="0"/>
              <a:t> </a:t>
            </a:r>
          </a:p>
          <a:p>
            <a:pPr marL="596900" lvl="1" indent="0">
              <a:lnSpc>
                <a:spcPct val="70000"/>
              </a:lnSpc>
              <a:buNone/>
            </a:pPr>
            <a:endParaRPr lang="en-US" sz="1800" dirty="0"/>
          </a:p>
          <a:p>
            <a:pPr>
              <a:lnSpc>
                <a:spcPct val="150000"/>
              </a:lnSpc>
            </a:pPr>
            <a:r>
              <a:rPr lang="en-US" altLang="zh-CHS" sz="2000" dirty="0"/>
              <a:t>RC</a:t>
            </a:r>
            <a:r>
              <a:rPr lang="zh-CHS" altLang="en-US" sz="2000" dirty="0"/>
              <a:t> </a:t>
            </a:r>
            <a:r>
              <a:rPr lang="en-US" altLang="zh-CHS" sz="2000" dirty="0">
                <a:solidFill>
                  <a:srgbClr val="FF0000"/>
                </a:solidFill>
              </a:rPr>
              <a:t>use-cases</a:t>
            </a:r>
            <a:r>
              <a:rPr lang="en-US" altLang="zh-CHS" sz="2000" dirty="0"/>
              <a:t>:</a:t>
            </a:r>
            <a:r>
              <a:rPr lang="zh-CHS" altLang="en-US" sz="2000" dirty="0"/>
              <a:t> </a:t>
            </a:r>
            <a:endParaRPr lang="en-US" altLang="zh-CHS" sz="2000" dirty="0"/>
          </a:p>
          <a:p>
            <a:pPr marL="114300" indent="0">
              <a:lnSpc>
                <a:spcPct val="150000"/>
              </a:lnSpc>
              <a:buNone/>
            </a:pPr>
            <a:r>
              <a:rPr lang="en-US" altLang="zh-CHS" sz="2000" dirty="0"/>
              <a:t>	Platform</a:t>
            </a:r>
            <a:r>
              <a:rPr lang="zh-CHS" altLang="en-US" sz="2000" dirty="0"/>
              <a:t> </a:t>
            </a:r>
            <a:r>
              <a:rPr lang="en-US" altLang="zh-CHS" sz="2000" dirty="0"/>
              <a:t>resource</a:t>
            </a:r>
            <a:r>
              <a:rPr lang="zh-CHS" altLang="en-US" sz="2000" dirty="0"/>
              <a:t> </a:t>
            </a:r>
            <a:r>
              <a:rPr lang="en-US" altLang="zh-CHS" sz="2000" dirty="0"/>
              <a:t>managers</a:t>
            </a:r>
            <a:endParaRPr lang="en-US" sz="2000"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="" xmlns:a16="http://schemas.microsoft.com/office/drawing/2014/main" id="{CF6EF88B-37FF-9848-983D-1686014BCE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3695664"/>
              </p:ext>
            </p:extLst>
          </p:nvPr>
        </p:nvGraphicFramePr>
        <p:xfrm>
          <a:off x="3711387" y="873477"/>
          <a:ext cx="6132847" cy="3787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03DAA53E-273D-ED40-83F5-D73D0F9CCA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C4C3BF2-4A32-6D44-985B-645F3C8977B0}"/>
              </a:ext>
            </a:extLst>
          </p:cNvPr>
          <p:cNvSpPr txBox="1"/>
          <p:nvPr/>
        </p:nvSpPr>
        <p:spPr>
          <a:xfrm>
            <a:off x="6291534" y="2660619"/>
            <a:ext cx="7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HS" sz="2000" b="1" dirty="0"/>
              <a:t>…….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22119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Closer examination -&gt; Lots of tasks can run in the background</a:t>
            </a:r>
            <a:endParaRPr sz="1600"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Benefit:</a:t>
            </a:r>
            <a:endParaRPr sz="1600"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improve the performance, availability, durability, and cost-efficiency of stored data</a:t>
            </a:r>
            <a:endParaRPr sz="16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What is the system to support engineering to work on these background tasks?</a:t>
            </a:r>
            <a:endParaRPr sz="16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Curator</a:t>
            </a:r>
            <a:endParaRPr sz="16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38E53B-31BB-704C-BA7C-F51687DAA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HS" dirty="0"/>
              <a:t>Resource</a:t>
            </a:r>
            <a:r>
              <a:rPr lang="zh-CHS" altLang="en-US" dirty="0"/>
              <a:t> </a:t>
            </a:r>
            <a:r>
              <a:rPr lang="en-US" altLang="zh-CHS" dirty="0"/>
              <a:t>Central</a:t>
            </a:r>
            <a:r>
              <a:rPr lang="zh-CHS" altLang="en-US" dirty="0"/>
              <a:t> </a:t>
            </a:r>
            <a:r>
              <a:rPr lang="en-US" altLang="zh-CHS" dirty="0"/>
              <a:t>Architecture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A5FDE06-B060-4243-A576-6647AC704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39978" y="1030292"/>
            <a:ext cx="4980390" cy="4113208"/>
          </a:xfrm>
        </p:spPr>
        <p:txBody>
          <a:bodyPr/>
          <a:lstStyle/>
          <a:p>
            <a:r>
              <a:rPr lang="en-US" altLang="zh-CHS" sz="2000" dirty="0">
                <a:solidFill>
                  <a:schemeClr val="tx1"/>
                </a:solidFill>
              </a:rPr>
              <a:t>Design</a:t>
            </a:r>
            <a:r>
              <a:rPr lang="zh-CHS" altLang="en-US" sz="2000" dirty="0">
                <a:solidFill>
                  <a:schemeClr val="tx1"/>
                </a:solidFill>
              </a:rPr>
              <a:t> </a:t>
            </a:r>
            <a:r>
              <a:rPr lang="en-US" altLang="zh-CHS" sz="2000" dirty="0">
                <a:solidFill>
                  <a:schemeClr val="tx1"/>
                </a:solidFill>
              </a:rPr>
              <a:t>principles:</a:t>
            </a:r>
          </a:p>
          <a:p>
            <a:pPr lvl="1" indent="-304800">
              <a:lnSpc>
                <a:spcPct val="80000"/>
              </a:lnSpc>
              <a:buSzPts val="1200"/>
            </a:pPr>
            <a:r>
              <a:rPr lang="en-US" altLang="zh-CHS" sz="1600" dirty="0">
                <a:latin typeface="+mn-lt"/>
              </a:rPr>
              <a:t>Off</a:t>
            </a:r>
            <a:r>
              <a:rPr lang="zh-CHS" altLang="en-US" sz="1600" dirty="0">
                <a:latin typeface="+mn-lt"/>
              </a:rPr>
              <a:t> </a:t>
            </a:r>
            <a:r>
              <a:rPr lang="en-US" altLang="zh-CHS" sz="1600" dirty="0">
                <a:latin typeface="+mn-lt"/>
              </a:rPr>
              <a:t>critical</a:t>
            </a:r>
            <a:r>
              <a:rPr lang="zh-CHS" altLang="en-US" sz="1600" dirty="0">
                <a:latin typeface="+mn-lt"/>
              </a:rPr>
              <a:t> </a:t>
            </a:r>
            <a:r>
              <a:rPr lang="en-US" altLang="zh-CHS" sz="1600" dirty="0">
                <a:latin typeface="+mn-lt"/>
              </a:rPr>
              <a:t>performance</a:t>
            </a:r>
            <a:r>
              <a:rPr lang="zh-CHS" altLang="en-US" sz="1600" dirty="0">
                <a:latin typeface="+mn-lt"/>
              </a:rPr>
              <a:t> </a:t>
            </a:r>
            <a:r>
              <a:rPr lang="en-US" altLang="zh-CHS" sz="1600" dirty="0">
                <a:latin typeface="+mn-lt"/>
              </a:rPr>
              <a:t>&amp;</a:t>
            </a:r>
            <a:r>
              <a:rPr lang="zh-CHS" altLang="en-US" sz="1600" dirty="0">
                <a:latin typeface="+mn-lt"/>
              </a:rPr>
              <a:t> </a:t>
            </a:r>
            <a:r>
              <a:rPr lang="en-US" altLang="zh-CHS" sz="1600" dirty="0">
                <a:latin typeface="+mn-lt"/>
              </a:rPr>
              <a:t>availability</a:t>
            </a:r>
            <a:r>
              <a:rPr lang="zh-CHS" altLang="en-US" sz="1600" dirty="0">
                <a:latin typeface="+mn-lt"/>
              </a:rPr>
              <a:t> </a:t>
            </a:r>
            <a:r>
              <a:rPr lang="en-US" altLang="zh-CHS" sz="1600" dirty="0">
                <a:latin typeface="+mn-lt"/>
              </a:rPr>
              <a:t>paths</a:t>
            </a:r>
          </a:p>
          <a:p>
            <a:pPr lvl="1" indent="-304800">
              <a:lnSpc>
                <a:spcPct val="80000"/>
              </a:lnSpc>
              <a:buSzPts val="1200"/>
            </a:pPr>
            <a:r>
              <a:rPr lang="en-US" altLang="zh-CHS" sz="1600" dirty="0">
                <a:solidFill>
                  <a:srgbClr val="FF0000"/>
                </a:solidFill>
                <a:latin typeface="+mn-lt"/>
              </a:rPr>
              <a:t>Simple</a:t>
            </a:r>
            <a:r>
              <a:rPr lang="zh-CHS" altLang="en-US" sz="1600" dirty="0">
                <a:latin typeface="+mn-lt"/>
              </a:rPr>
              <a:t> </a:t>
            </a:r>
            <a:r>
              <a:rPr lang="en-US" altLang="zh-CHS" sz="1600" dirty="0">
                <a:latin typeface="+mn-lt"/>
              </a:rPr>
              <a:t>&amp;</a:t>
            </a:r>
            <a:r>
              <a:rPr lang="zh-CHS" altLang="en-US" sz="1600" dirty="0">
                <a:latin typeface="+mn-lt"/>
              </a:rPr>
              <a:t> </a:t>
            </a:r>
            <a:r>
              <a:rPr lang="en-US" altLang="zh-CHS" sz="1600" dirty="0">
                <a:latin typeface="+mn-lt"/>
              </a:rPr>
              <a:t>based</a:t>
            </a:r>
            <a:r>
              <a:rPr lang="zh-CHS" altLang="en-US" sz="1600" dirty="0">
                <a:latin typeface="+mn-lt"/>
              </a:rPr>
              <a:t> </a:t>
            </a:r>
            <a:r>
              <a:rPr lang="en-US" altLang="zh-CHS" sz="1600" dirty="0">
                <a:latin typeface="+mn-lt"/>
              </a:rPr>
              <a:t>on</a:t>
            </a:r>
            <a:r>
              <a:rPr lang="zh-CHS" altLang="en-US" sz="1600" dirty="0">
                <a:latin typeface="+mn-lt"/>
              </a:rPr>
              <a:t> </a:t>
            </a:r>
            <a:r>
              <a:rPr lang="en-US" altLang="zh-CHS" sz="1600" dirty="0">
                <a:latin typeface="+mn-lt"/>
              </a:rPr>
              <a:t>stable</a:t>
            </a:r>
            <a:r>
              <a:rPr lang="zh-CHS" altLang="en-US" sz="1600" dirty="0">
                <a:latin typeface="+mn-lt"/>
              </a:rPr>
              <a:t> </a:t>
            </a:r>
            <a:r>
              <a:rPr lang="en-US" altLang="zh-CHS" sz="1600" dirty="0">
                <a:latin typeface="+mn-lt"/>
              </a:rPr>
              <a:t>systems</a:t>
            </a:r>
          </a:p>
          <a:p>
            <a:pPr lvl="1" indent="-304800">
              <a:lnSpc>
                <a:spcPct val="80000"/>
              </a:lnSpc>
              <a:buSzPts val="1200"/>
            </a:pPr>
            <a:r>
              <a:rPr lang="en-US" altLang="zh-CHS" sz="1600" dirty="0">
                <a:solidFill>
                  <a:srgbClr val="FF0000"/>
                </a:solidFill>
                <a:latin typeface="+mn-lt"/>
              </a:rPr>
              <a:t>General</a:t>
            </a:r>
            <a:r>
              <a:rPr lang="zh-CHS" altLang="en-US" sz="1600" dirty="0">
                <a:latin typeface="+mn-lt"/>
              </a:rPr>
              <a:t> </a:t>
            </a:r>
            <a:r>
              <a:rPr lang="en-US" altLang="zh-CHS" sz="1600" dirty="0">
                <a:solidFill>
                  <a:srgbClr val="FF0000"/>
                </a:solidFill>
                <a:latin typeface="+mn-lt"/>
              </a:rPr>
              <a:t>interface</a:t>
            </a:r>
          </a:p>
          <a:p>
            <a:pPr lvl="1"/>
            <a:endParaRPr lang="en-US" dirty="0"/>
          </a:p>
          <a:p>
            <a:r>
              <a:rPr lang="en-US" sz="2000" dirty="0">
                <a:solidFill>
                  <a:schemeClr val="tx1"/>
                </a:solidFill>
              </a:rPr>
              <a:t>Status</a:t>
            </a:r>
            <a:r>
              <a:rPr lang="en-US" altLang="zh-CHS" sz="2000" dirty="0">
                <a:solidFill>
                  <a:schemeClr val="tx1"/>
                </a:solidFill>
              </a:rPr>
              <a:t>:</a:t>
            </a:r>
          </a:p>
          <a:p>
            <a:pPr lvl="1" indent="-304800">
              <a:lnSpc>
                <a:spcPct val="80000"/>
              </a:lnSpc>
              <a:buSzPts val="1200"/>
            </a:pPr>
            <a:r>
              <a:rPr lang="en-US" altLang="zh-CHS" sz="1600" dirty="0">
                <a:latin typeface="+mn-lt"/>
              </a:rPr>
              <a:t>Manually</a:t>
            </a:r>
            <a:r>
              <a:rPr lang="zh-CHS" altLang="en-US" sz="1600" dirty="0">
                <a:latin typeface="+mn-lt"/>
              </a:rPr>
              <a:t> </a:t>
            </a:r>
            <a:r>
              <a:rPr lang="en-US" altLang="zh-CHS" sz="1600" dirty="0">
                <a:latin typeface="+mn-lt"/>
              </a:rPr>
              <a:t>used</a:t>
            </a:r>
            <a:r>
              <a:rPr lang="zh-CHS" altLang="en-US" sz="1600" dirty="0">
                <a:latin typeface="+mn-lt"/>
              </a:rPr>
              <a:t> </a:t>
            </a:r>
            <a:r>
              <a:rPr lang="en-US" altLang="zh-CHS" sz="1600" dirty="0">
                <a:latin typeface="+mn-lt"/>
              </a:rPr>
              <a:t>by</a:t>
            </a:r>
            <a:r>
              <a:rPr lang="zh-CHS" altLang="en-US" sz="1600" dirty="0">
                <a:latin typeface="+mn-lt"/>
              </a:rPr>
              <a:t> </a:t>
            </a:r>
            <a:r>
              <a:rPr lang="en-US" altLang="zh-CHS" sz="1600" dirty="0">
                <a:latin typeface="+mn-lt"/>
              </a:rPr>
              <a:t>engineers</a:t>
            </a:r>
          </a:p>
          <a:p>
            <a:pPr lvl="1" indent="-304800">
              <a:lnSpc>
                <a:spcPct val="80000"/>
              </a:lnSpc>
              <a:buSzPts val="1200"/>
            </a:pPr>
            <a:r>
              <a:rPr lang="en-US" altLang="zh-CHS" sz="1600" dirty="0">
                <a:latin typeface="+mn-lt"/>
              </a:rPr>
              <a:t>In</a:t>
            </a:r>
            <a:r>
              <a:rPr lang="zh-CHS" altLang="en-US" sz="1600" dirty="0">
                <a:latin typeface="+mn-lt"/>
              </a:rPr>
              <a:t> </a:t>
            </a:r>
            <a:r>
              <a:rPr lang="en-US" altLang="zh-CHS" sz="1600" dirty="0">
                <a:latin typeface="+mn-lt"/>
              </a:rPr>
              <a:t>staging</a:t>
            </a:r>
            <a:r>
              <a:rPr lang="zh-CHS" altLang="en-US" sz="1600" dirty="0">
                <a:latin typeface="+mn-lt"/>
              </a:rPr>
              <a:t> </a:t>
            </a:r>
            <a:r>
              <a:rPr lang="en-US" altLang="zh-CHS" sz="1600" dirty="0">
                <a:latin typeface="+mn-lt"/>
              </a:rPr>
              <a:t>for</a:t>
            </a:r>
            <a:r>
              <a:rPr lang="zh-CHS" altLang="en-US" sz="1600" dirty="0">
                <a:latin typeface="+mn-lt"/>
              </a:rPr>
              <a:t> </a:t>
            </a:r>
            <a:r>
              <a:rPr lang="en-US" altLang="zh-CHS" sz="1600" dirty="0">
                <a:latin typeface="+mn-lt"/>
              </a:rPr>
              <a:t>online</a:t>
            </a:r>
            <a:r>
              <a:rPr lang="zh-CHS" altLang="en-US" sz="1600" dirty="0">
                <a:latin typeface="+mn-lt"/>
              </a:rPr>
              <a:t> </a:t>
            </a:r>
            <a:r>
              <a:rPr lang="en-US" altLang="zh-CHS" sz="1600" dirty="0">
                <a:latin typeface="+mn-lt"/>
              </a:rPr>
              <a:t>use</a:t>
            </a:r>
          </a:p>
          <a:p>
            <a:pPr lvl="1" indent="-304800">
              <a:lnSpc>
                <a:spcPct val="80000"/>
              </a:lnSpc>
              <a:buSzPts val="1200"/>
            </a:pPr>
            <a:r>
              <a:rPr lang="en-US" altLang="zh-CHS" sz="1600" dirty="0">
                <a:latin typeface="+mn-lt"/>
              </a:rPr>
              <a:t>Clients</a:t>
            </a:r>
            <a:r>
              <a:rPr lang="zh-CHS" altLang="en-US" sz="1600" dirty="0">
                <a:latin typeface="+mn-lt"/>
              </a:rPr>
              <a:t> </a:t>
            </a:r>
            <a:r>
              <a:rPr lang="en-US" altLang="zh-CHS" sz="1600" dirty="0">
                <a:latin typeface="+mn-lt"/>
              </a:rPr>
              <a:t>being</a:t>
            </a:r>
            <a:r>
              <a:rPr lang="zh-CHS" altLang="en-US" sz="1600" dirty="0">
                <a:latin typeface="+mn-lt"/>
              </a:rPr>
              <a:t> </a:t>
            </a:r>
            <a:r>
              <a:rPr lang="en-US" altLang="zh-CHS" sz="1600" dirty="0">
                <a:latin typeface="+mn-lt"/>
              </a:rPr>
              <a:t>productized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2EC8C77-4AFA-3645-8D81-E5161847C6D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20482" y="1281226"/>
            <a:ext cx="5123518" cy="361134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43748FA-448F-E541-A643-CB45B75B3B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509416A8-FE0C-9B49-88E4-7AE57BBAAFB9}"/>
              </a:ext>
            </a:extLst>
          </p:cNvPr>
          <p:cNvSpPr/>
          <p:nvPr/>
        </p:nvSpPr>
        <p:spPr>
          <a:xfrm>
            <a:off x="4141966" y="1360842"/>
            <a:ext cx="720090" cy="26221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EFE03D5-BAB6-2046-A16A-BDACD16305AA}"/>
              </a:ext>
            </a:extLst>
          </p:cNvPr>
          <p:cNvSpPr/>
          <p:nvPr/>
        </p:nvSpPr>
        <p:spPr>
          <a:xfrm>
            <a:off x="4229100" y="1623060"/>
            <a:ext cx="1428750" cy="21717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72D1BE3-FB25-8F4E-B3E7-101A762742AC}"/>
              </a:ext>
            </a:extLst>
          </p:cNvPr>
          <p:cNvSpPr txBox="1"/>
          <p:nvPr/>
        </p:nvSpPr>
        <p:spPr>
          <a:xfrm>
            <a:off x="4502011" y="4706128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HS" dirty="0"/>
              <a:t>Online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0A6DCC8-30E5-0B44-BF96-584ECC628C60}"/>
              </a:ext>
            </a:extLst>
          </p:cNvPr>
          <p:cNvSpPr txBox="1"/>
          <p:nvPr/>
        </p:nvSpPr>
        <p:spPr>
          <a:xfrm>
            <a:off x="6976183" y="4002277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HS" dirty="0">
                <a:solidFill>
                  <a:srgbClr val="FF0000"/>
                </a:solidFill>
              </a:rPr>
              <a:t>DDL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A8938C29-270D-A74C-9051-5CD792BC20E9}"/>
              </a:ext>
            </a:extLst>
          </p:cNvPr>
          <p:cNvSpPr/>
          <p:nvPr/>
        </p:nvSpPr>
        <p:spPr>
          <a:xfrm>
            <a:off x="4507533" y="4738933"/>
            <a:ext cx="720090" cy="26221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B7DC3C3-C2C8-E44F-BD3D-06453AB8B9E8}"/>
              </a:ext>
            </a:extLst>
          </p:cNvPr>
          <p:cNvSpPr txBox="1"/>
          <p:nvPr/>
        </p:nvSpPr>
        <p:spPr>
          <a:xfrm>
            <a:off x="4277437" y="2102448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HS" dirty="0">
                <a:solidFill>
                  <a:srgbClr val="FF0000"/>
                </a:solidFill>
              </a:rPr>
              <a:t>Data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2E76BCF-83FF-5042-AC43-84F6810224DB}"/>
              </a:ext>
            </a:extLst>
          </p:cNvPr>
          <p:cNvSpPr txBox="1"/>
          <p:nvPr/>
        </p:nvSpPr>
        <p:spPr>
          <a:xfrm>
            <a:off x="5904307" y="1948559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HS" dirty="0">
                <a:solidFill>
                  <a:srgbClr val="FF0000"/>
                </a:solidFill>
              </a:rPr>
              <a:t>ML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294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  <p:bldP spid="10" grpId="0" animBg="1"/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FA8587-009A-6F46-A921-156C0718E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HS" dirty="0"/>
              <a:t>Current</a:t>
            </a:r>
            <a:r>
              <a:rPr lang="zh-CHS" altLang="en-US" dirty="0"/>
              <a:t> </a:t>
            </a:r>
            <a:r>
              <a:rPr lang="en-US" altLang="zh-CHS" dirty="0"/>
              <a:t>Machine</a:t>
            </a:r>
            <a:r>
              <a:rPr lang="zh-CHS" altLang="en-US" dirty="0"/>
              <a:t> </a:t>
            </a:r>
            <a:r>
              <a:rPr lang="en-US" altLang="zh-CHS" dirty="0"/>
              <a:t>Learning</a:t>
            </a:r>
            <a:r>
              <a:rPr lang="zh-CHS" altLang="en-US" dirty="0"/>
              <a:t> </a:t>
            </a:r>
            <a:r>
              <a:rPr lang="en-US" altLang="zh-CHS" dirty="0"/>
              <a:t>Models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EC19E1F-DFF0-864F-9195-A20DF704F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3463136"/>
            <a:ext cx="8520600" cy="3416400"/>
          </a:xfrm>
        </p:spPr>
        <p:txBody>
          <a:bodyPr/>
          <a:lstStyle/>
          <a:p>
            <a:r>
              <a:rPr lang="en-US" altLang="zh-CHS" sz="2000" dirty="0">
                <a:solidFill>
                  <a:schemeClr val="tx1"/>
                </a:solidFill>
              </a:rPr>
              <a:t>Classification</a:t>
            </a:r>
            <a:r>
              <a:rPr lang="zh-CHS" altLang="en-US" sz="2000" dirty="0">
                <a:solidFill>
                  <a:schemeClr val="tx1"/>
                </a:solidFill>
              </a:rPr>
              <a:t> </a:t>
            </a:r>
            <a:r>
              <a:rPr lang="en-US" altLang="zh-CHS" sz="2000" dirty="0">
                <a:solidFill>
                  <a:schemeClr val="tx1"/>
                </a:solidFill>
              </a:rPr>
              <a:t>algorithms</a:t>
            </a:r>
          </a:p>
          <a:p>
            <a:pPr lvl="1" indent="-304800">
              <a:lnSpc>
                <a:spcPct val="80000"/>
              </a:lnSpc>
              <a:buSzPts val="1200"/>
            </a:pPr>
            <a:r>
              <a:rPr lang="en-US" sz="1600" dirty="0">
                <a:latin typeface="+mn-lt"/>
              </a:rPr>
              <a:t>Formulating these models as classifiers with </a:t>
            </a:r>
            <a:r>
              <a:rPr lang="en-US" altLang="zh-CHS" sz="1600" dirty="0">
                <a:solidFill>
                  <a:srgbClr val="FF0000"/>
                </a:solidFill>
                <a:latin typeface="+mn-lt"/>
              </a:rPr>
              <a:t>buckets</a:t>
            </a:r>
          </a:p>
          <a:p>
            <a:pPr lvl="1" indent="-304800">
              <a:lnSpc>
                <a:spcPct val="80000"/>
              </a:lnSpc>
              <a:buSzPts val="1200"/>
            </a:pPr>
            <a:r>
              <a:rPr lang="en-US" altLang="zh-CHS" sz="1600" dirty="0">
                <a:latin typeface="+mn-lt"/>
              </a:rPr>
              <a:t>Prediction</a:t>
            </a:r>
            <a:r>
              <a:rPr lang="zh-CHS" altLang="en-US" sz="1600" dirty="0">
                <a:latin typeface="+mn-lt"/>
              </a:rPr>
              <a:t> </a:t>
            </a:r>
            <a:r>
              <a:rPr lang="en-US" altLang="zh-CHS" sz="1600" dirty="0">
                <a:latin typeface="+mn-lt"/>
              </a:rPr>
              <a:t>comes</a:t>
            </a:r>
            <a:r>
              <a:rPr lang="zh-CHS" altLang="en-US" sz="1600" dirty="0">
                <a:latin typeface="+mn-lt"/>
              </a:rPr>
              <a:t> </a:t>
            </a:r>
            <a:r>
              <a:rPr lang="en-US" altLang="zh-CHS" sz="1600" dirty="0">
                <a:latin typeface="+mn-lt"/>
              </a:rPr>
              <a:t>with</a:t>
            </a:r>
            <a:r>
              <a:rPr lang="zh-CHS" altLang="en-US" sz="1600" dirty="0">
                <a:latin typeface="+mn-lt"/>
              </a:rPr>
              <a:t> </a:t>
            </a:r>
            <a:r>
              <a:rPr lang="en-US" altLang="zh-CHS" sz="1600" dirty="0">
                <a:latin typeface="+mn-lt"/>
              </a:rPr>
              <a:t>a</a:t>
            </a:r>
            <a:r>
              <a:rPr lang="zh-CHS" altLang="en-US" sz="1600" dirty="0">
                <a:latin typeface="+mn-lt"/>
              </a:rPr>
              <a:t> </a:t>
            </a:r>
            <a:r>
              <a:rPr lang="en-US" altLang="zh-CHS" sz="1600" dirty="0">
                <a:solidFill>
                  <a:srgbClr val="FF0000"/>
                </a:solidFill>
                <a:latin typeface="+mn-lt"/>
              </a:rPr>
              <a:t>score</a:t>
            </a:r>
            <a:endParaRPr lang="en-US" sz="1600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FE92941B-96B1-A84D-92C4-20CFF92CB4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585137"/>
              </p:ext>
            </p:extLst>
          </p:nvPr>
        </p:nvGraphicFramePr>
        <p:xfrm>
          <a:off x="1266227" y="1297617"/>
          <a:ext cx="6096000" cy="1854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59724">
                  <a:extLst>
                    <a:ext uri="{9D8B030D-6E8A-4147-A177-3AD203B41FA5}">
                      <a16:colId xmlns="" xmlns:a16="http://schemas.microsoft.com/office/drawing/2014/main" val="2812099267"/>
                    </a:ext>
                  </a:extLst>
                </a:gridCol>
                <a:gridCol w="3836276">
                  <a:extLst>
                    <a:ext uri="{9D8B030D-6E8A-4147-A177-3AD203B41FA5}">
                      <a16:colId xmlns="" xmlns:a16="http://schemas.microsoft.com/office/drawing/2014/main" val="6928767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HS" dirty="0"/>
                        <a:t>Metrics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HS" dirty="0"/>
                        <a:t>Modeling</a:t>
                      </a:r>
                      <a:r>
                        <a:rPr lang="zh-CHS" altLang="en-US" dirty="0"/>
                        <a:t> </a:t>
                      </a:r>
                      <a:r>
                        <a:rPr lang="en-US" altLang="zh-CHS" dirty="0"/>
                        <a:t>approaches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38660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HS" dirty="0"/>
                        <a:t>CPU</a:t>
                      </a:r>
                      <a:r>
                        <a:rPr lang="zh-CHS" altLang="en-US" dirty="0"/>
                        <a:t> </a:t>
                      </a:r>
                      <a:r>
                        <a:rPr lang="en-US" altLang="zh-CHS" dirty="0"/>
                        <a:t>utilization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HS" dirty="0"/>
                        <a:t>Random</a:t>
                      </a:r>
                      <a:r>
                        <a:rPr lang="zh-CHS" altLang="en-US" dirty="0"/>
                        <a:t> </a:t>
                      </a:r>
                      <a:r>
                        <a:rPr lang="en-US" altLang="zh-CHS" dirty="0"/>
                        <a:t>Forests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08312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HS" dirty="0"/>
                        <a:t>Deployment</a:t>
                      </a:r>
                      <a:r>
                        <a:rPr lang="zh-CHS" altLang="en-US" dirty="0"/>
                        <a:t> </a:t>
                      </a:r>
                      <a:r>
                        <a:rPr lang="en-US" altLang="zh-CHS" dirty="0"/>
                        <a:t>size</a:t>
                      </a:r>
                      <a:r>
                        <a:rPr lang="zh-CHS" altLang="en-US" dirty="0"/>
                        <a:t> </a:t>
                      </a:r>
                      <a:r>
                        <a:rPr lang="en-US" altLang="zh-CHS" dirty="0"/>
                        <a:t>in</a:t>
                      </a:r>
                      <a:r>
                        <a:rPr lang="zh-CHS" altLang="en-US" dirty="0"/>
                        <a:t> </a:t>
                      </a:r>
                      <a:r>
                        <a:rPr lang="en-US" altLang="zh-CHS" dirty="0"/>
                        <a:t>#VMs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HS" dirty="0"/>
                        <a:t>Extreme</a:t>
                      </a:r>
                      <a:r>
                        <a:rPr lang="zh-CHS" altLang="en-US" dirty="0"/>
                        <a:t> </a:t>
                      </a:r>
                      <a:r>
                        <a:rPr lang="en-US" altLang="zh-CHS" dirty="0"/>
                        <a:t>Gradient</a:t>
                      </a:r>
                      <a:r>
                        <a:rPr lang="zh-CHS" altLang="en-US" dirty="0"/>
                        <a:t> </a:t>
                      </a:r>
                      <a:r>
                        <a:rPr lang="en-US" altLang="zh-CHS" dirty="0"/>
                        <a:t>Boosting</a:t>
                      </a:r>
                      <a:r>
                        <a:rPr lang="zh-CHS" altLang="en-US" dirty="0"/>
                        <a:t> </a:t>
                      </a:r>
                      <a:r>
                        <a:rPr lang="en-US" altLang="zh-CHS" dirty="0"/>
                        <a:t>Tree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93177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HS" dirty="0"/>
                        <a:t>Lifetime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CHS" dirty="0"/>
                        <a:t>Extreme</a:t>
                      </a:r>
                      <a:r>
                        <a:rPr lang="zh-CHS" altLang="en-US" dirty="0"/>
                        <a:t> </a:t>
                      </a:r>
                      <a:r>
                        <a:rPr lang="en-US" altLang="zh-CHS" dirty="0"/>
                        <a:t>Gradient</a:t>
                      </a:r>
                      <a:r>
                        <a:rPr lang="zh-CHS" altLang="en-US" dirty="0"/>
                        <a:t> </a:t>
                      </a:r>
                      <a:r>
                        <a:rPr lang="en-US" altLang="zh-CHS" dirty="0"/>
                        <a:t>Boosting</a:t>
                      </a:r>
                      <a:r>
                        <a:rPr lang="zh-CHS" altLang="en-US" dirty="0"/>
                        <a:t> </a:t>
                      </a:r>
                      <a:r>
                        <a:rPr lang="en-US" altLang="zh-CHS" dirty="0"/>
                        <a:t>Tree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70925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HS" dirty="0"/>
                        <a:t>Workload</a:t>
                      </a:r>
                      <a:r>
                        <a:rPr lang="zh-CHS" altLang="en-US" dirty="0"/>
                        <a:t> </a:t>
                      </a:r>
                      <a:r>
                        <a:rPr lang="en-US" altLang="zh-CHS" dirty="0"/>
                        <a:t>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CHS" dirty="0"/>
                        <a:t>FFT,</a:t>
                      </a:r>
                      <a:r>
                        <a:rPr lang="zh-CHS" altLang="en-US" dirty="0"/>
                        <a:t> </a:t>
                      </a:r>
                      <a:r>
                        <a:rPr lang="en-US" altLang="zh-CHS" dirty="0"/>
                        <a:t>Extreme</a:t>
                      </a:r>
                      <a:r>
                        <a:rPr lang="zh-CHS" altLang="en-US" dirty="0"/>
                        <a:t> </a:t>
                      </a:r>
                      <a:r>
                        <a:rPr lang="en-US" altLang="zh-CHS" dirty="0"/>
                        <a:t>Gradient</a:t>
                      </a:r>
                      <a:r>
                        <a:rPr lang="zh-CHS" altLang="en-US" dirty="0"/>
                        <a:t> </a:t>
                      </a:r>
                      <a:r>
                        <a:rPr lang="en-US" altLang="zh-CHS" dirty="0"/>
                        <a:t>Boosting</a:t>
                      </a:r>
                      <a:r>
                        <a:rPr lang="zh-CHS" altLang="en-US" dirty="0"/>
                        <a:t> </a:t>
                      </a:r>
                      <a:r>
                        <a:rPr lang="en-US" altLang="zh-CHS" dirty="0"/>
                        <a:t>Tree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0065278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9C128F5-8C78-274B-AC4D-80F2DCFAEB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315744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9F028D-9259-CA43-B282-3DDB11028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HS" dirty="0"/>
              <a:t>Evaluation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46711C3-6961-FC4D-A0ED-269CF899D1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60829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E4352A-F8FA-F347-9D6E-6B8F44D63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HS" dirty="0"/>
              <a:t>Prediction</a:t>
            </a:r>
            <a:r>
              <a:rPr lang="zh-CHS" altLang="en-US" dirty="0"/>
              <a:t> </a:t>
            </a:r>
            <a:r>
              <a:rPr lang="en-US" altLang="zh-CHS" dirty="0"/>
              <a:t>Quality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AED3D00-8D30-874E-B20F-054E7EDDA3C6}"/>
              </a:ext>
            </a:extLst>
          </p:cNvPr>
          <p:cNvSpPr txBox="1"/>
          <p:nvPr/>
        </p:nvSpPr>
        <p:spPr>
          <a:xfrm>
            <a:off x="6890447" y="3318772"/>
            <a:ext cx="21307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HS" sz="2000" dirty="0">
                <a:solidFill>
                  <a:srgbClr val="FF0000"/>
                </a:solidFill>
              </a:rPr>
              <a:t>Accuracy</a:t>
            </a:r>
            <a:r>
              <a:rPr lang="en-US" sz="2000" dirty="0">
                <a:solidFill>
                  <a:srgbClr val="FF0000"/>
                </a:solidFill>
              </a:rPr>
              <a:t> ≥</a:t>
            </a:r>
            <a:r>
              <a:rPr lang="zh-CHS" altLang="en-US" sz="2000" dirty="0">
                <a:solidFill>
                  <a:srgbClr val="FF0000"/>
                </a:solidFill>
              </a:rPr>
              <a:t> </a:t>
            </a:r>
            <a:r>
              <a:rPr lang="en-US" altLang="zh-CHS" sz="2000" dirty="0">
                <a:solidFill>
                  <a:srgbClr val="FF0000"/>
                </a:solidFill>
              </a:rPr>
              <a:t>79%</a:t>
            </a:r>
          </a:p>
          <a:p>
            <a:r>
              <a:rPr lang="en-US" altLang="zh-CHS" sz="2000" dirty="0">
                <a:solidFill>
                  <a:srgbClr val="FF0000"/>
                </a:solidFill>
              </a:rPr>
              <a:t>Precision</a:t>
            </a:r>
            <a:r>
              <a:rPr lang="el-GR" sz="2000" baseline="30000" dirty="0">
                <a:solidFill>
                  <a:srgbClr val="FF0000"/>
                </a:solidFill>
              </a:rPr>
              <a:t>θ</a:t>
            </a:r>
            <a:r>
              <a:rPr lang="zh-CHS" altLang="en-US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≥</a:t>
            </a:r>
            <a:r>
              <a:rPr lang="zh-CHS" altLang="en-US" sz="2000" dirty="0">
                <a:solidFill>
                  <a:srgbClr val="FF0000"/>
                </a:solidFill>
              </a:rPr>
              <a:t> </a:t>
            </a:r>
            <a:r>
              <a:rPr lang="en-US" altLang="zh-CHS" sz="2000" dirty="0">
                <a:solidFill>
                  <a:srgbClr val="FF0000"/>
                </a:solidFill>
              </a:rPr>
              <a:t>85%</a:t>
            </a:r>
          </a:p>
          <a:p>
            <a:r>
              <a:rPr lang="en-US" altLang="zh-CHS" sz="2000" dirty="0">
                <a:solidFill>
                  <a:srgbClr val="FF0000"/>
                </a:solidFill>
              </a:rPr>
              <a:t>Recall</a:t>
            </a:r>
            <a:r>
              <a:rPr lang="el-GR" sz="2000" baseline="30000" dirty="0">
                <a:solidFill>
                  <a:srgbClr val="FF0000"/>
                </a:solidFill>
              </a:rPr>
              <a:t>θ</a:t>
            </a:r>
            <a:r>
              <a:rPr lang="zh-CHS" altLang="en-US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≥</a:t>
            </a:r>
            <a:r>
              <a:rPr lang="zh-CHS" altLang="en-US" sz="2000" dirty="0">
                <a:solidFill>
                  <a:srgbClr val="FF0000"/>
                </a:solidFill>
              </a:rPr>
              <a:t> </a:t>
            </a:r>
            <a:r>
              <a:rPr lang="en-US" altLang="zh-CHS" sz="2000" dirty="0">
                <a:solidFill>
                  <a:srgbClr val="FF0000"/>
                </a:solidFill>
              </a:rPr>
              <a:t>73%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DBD30180-A387-0847-8B90-9AB009E0B2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33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534453B-4D4D-5C49-9E11-748F30B5C5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534"/>
          <a:stretch/>
        </p:blipFill>
        <p:spPr>
          <a:xfrm>
            <a:off x="464288" y="1236980"/>
            <a:ext cx="7222646" cy="390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212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9B8FEB-78BD-9D48-BFCF-0954447BE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HS" dirty="0"/>
              <a:t>Performance</a:t>
            </a:r>
            <a:r>
              <a:rPr lang="zh-CHS" altLang="en-US" dirty="0"/>
              <a:t> </a:t>
            </a:r>
            <a:r>
              <a:rPr lang="en-US" altLang="zh-CHS" dirty="0"/>
              <a:t>–</a:t>
            </a:r>
            <a:r>
              <a:rPr lang="zh-CHS" altLang="en-US" dirty="0"/>
              <a:t> </a:t>
            </a:r>
            <a:r>
              <a:rPr lang="en-US" altLang="zh-CHS" dirty="0"/>
              <a:t>Model</a:t>
            </a:r>
            <a:r>
              <a:rPr lang="zh-CHS" altLang="en-US" dirty="0"/>
              <a:t> </a:t>
            </a:r>
            <a:r>
              <a:rPr lang="en-US" altLang="zh-CHS" dirty="0"/>
              <a:t>Execution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802508C-5876-864F-B7C6-D3E7CCFE1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528993"/>
            <a:ext cx="8520600" cy="3416400"/>
          </a:xfrm>
        </p:spPr>
        <p:txBody>
          <a:bodyPr/>
          <a:lstStyle/>
          <a:p>
            <a:r>
              <a:rPr lang="en-US" altLang="zh-CHS" dirty="0"/>
              <a:t>Low</a:t>
            </a:r>
            <a:r>
              <a:rPr lang="zh-CHS" altLang="en-US" dirty="0"/>
              <a:t> </a:t>
            </a:r>
            <a:r>
              <a:rPr lang="en-US" altLang="zh-CHS" dirty="0"/>
              <a:t>latency</a:t>
            </a:r>
          </a:p>
          <a:p>
            <a:r>
              <a:rPr lang="en-US" altLang="zh-CHS" dirty="0"/>
              <a:t>Predictable</a:t>
            </a:r>
          </a:p>
          <a:p>
            <a:r>
              <a:rPr lang="en-US" altLang="zh-CHS" dirty="0"/>
              <a:t>99</a:t>
            </a:r>
            <a:r>
              <a:rPr lang="en-US" altLang="zh-CHS" baseline="30000" dirty="0"/>
              <a:t>th</a:t>
            </a:r>
            <a:r>
              <a:rPr lang="zh-CHS" altLang="en-US" dirty="0"/>
              <a:t> </a:t>
            </a:r>
            <a:r>
              <a:rPr lang="en-US" altLang="zh-CHS" dirty="0"/>
              <a:t>percentile:</a:t>
            </a:r>
            <a:r>
              <a:rPr lang="zh-CHS" altLang="en-US" dirty="0"/>
              <a:t> </a:t>
            </a:r>
            <a:r>
              <a:rPr lang="en-US" altLang="zh-CHS" dirty="0"/>
              <a:t>258</a:t>
            </a:r>
            <a:r>
              <a:rPr lang="zh-CHS" altLang="en-US" dirty="0"/>
              <a:t> </a:t>
            </a:r>
            <a:r>
              <a:rPr lang="el-GR" dirty="0"/>
              <a:t>μ</a:t>
            </a:r>
            <a:r>
              <a:rPr lang="en-US" altLang="zh-CHS" dirty="0"/>
              <a:t>sec</a:t>
            </a:r>
            <a:r>
              <a:rPr lang="zh-CHS" altLang="en-US" dirty="0"/>
              <a:t> </a:t>
            </a:r>
            <a:r>
              <a:rPr lang="en-US" altLang="zh-CHS" dirty="0"/>
              <a:t>max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D499A4C-8848-624D-8685-D3744DA8959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6834" y="1229710"/>
            <a:ext cx="5707166" cy="36260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D569A39-5F83-DB46-85C4-35F69FC084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34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6F297F0-E397-FE40-A189-96AD88D8094B}"/>
              </a:ext>
            </a:extLst>
          </p:cNvPr>
          <p:cNvSpPr txBox="1"/>
          <p:nvPr/>
        </p:nvSpPr>
        <p:spPr>
          <a:xfrm>
            <a:off x="4886516" y="4755632"/>
            <a:ext cx="3397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HS" dirty="0"/>
              <a:t>Latency</a:t>
            </a:r>
            <a:r>
              <a:rPr lang="zh-CHS" altLang="en-US" dirty="0"/>
              <a:t> </a:t>
            </a:r>
            <a:r>
              <a:rPr lang="en-US" altLang="zh-CHS" dirty="0"/>
              <a:t>of</a:t>
            </a:r>
            <a:r>
              <a:rPr lang="zh-CHS" altLang="en-US" dirty="0"/>
              <a:t> </a:t>
            </a:r>
            <a:r>
              <a:rPr lang="en-US" altLang="zh-CHS" dirty="0"/>
              <a:t>model</a:t>
            </a:r>
            <a:r>
              <a:rPr lang="zh-CHS" altLang="en-US" dirty="0"/>
              <a:t> </a:t>
            </a:r>
            <a:r>
              <a:rPr lang="en-US" altLang="zh-CHS" dirty="0"/>
              <a:t>execution</a:t>
            </a:r>
            <a:r>
              <a:rPr lang="zh-CHS" altLang="en-US" dirty="0"/>
              <a:t> </a:t>
            </a:r>
            <a:r>
              <a:rPr lang="en-US" altLang="zh-CHS" dirty="0"/>
              <a:t>for</a:t>
            </a:r>
            <a:r>
              <a:rPr lang="zh-CHS" altLang="en-US" dirty="0"/>
              <a:t> </a:t>
            </a:r>
            <a:r>
              <a:rPr lang="en-US" altLang="zh-CHS" dirty="0"/>
              <a:t>6</a:t>
            </a:r>
            <a:r>
              <a:rPr lang="zh-CHS" altLang="en-US" dirty="0"/>
              <a:t> </a:t>
            </a:r>
            <a:r>
              <a:rPr lang="en-US" altLang="zh-CHS" dirty="0"/>
              <a:t>metrics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7582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167CF7-6DE3-ED4D-BEC1-AEFAA7AB4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HS" dirty="0"/>
              <a:t>Case</a:t>
            </a:r>
            <a:r>
              <a:rPr lang="zh-CHS" altLang="en-US" dirty="0"/>
              <a:t> </a:t>
            </a:r>
            <a:r>
              <a:rPr lang="en-US" altLang="zh-CHS" dirty="0"/>
              <a:t>Study:</a:t>
            </a:r>
            <a:r>
              <a:rPr lang="zh-CHS" altLang="en-US" dirty="0"/>
              <a:t> </a:t>
            </a:r>
            <a:r>
              <a:rPr lang="en-US" altLang="zh-CHS" dirty="0"/>
              <a:t>RC-informed</a:t>
            </a:r>
            <a:r>
              <a:rPr lang="zh-CHS" altLang="en-US" dirty="0"/>
              <a:t> </a:t>
            </a:r>
            <a:r>
              <a:rPr lang="en-US" altLang="zh-CHS" dirty="0"/>
              <a:t>VM</a:t>
            </a:r>
            <a:r>
              <a:rPr lang="zh-CHS" altLang="en-US" dirty="0"/>
              <a:t> </a:t>
            </a:r>
            <a:r>
              <a:rPr lang="en-US" altLang="zh-CHS" dirty="0"/>
              <a:t>Scheduling	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2AE6FCF-4528-7844-8396-AC991F56BC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35</a:t>
            </a:fld>
            <a:endParaRPr lang="en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385C4EF8-BF63-204B-AECC-53EA96CC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246817"/>
            <a:ext cx="5906220" cy="3416400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en-US" altLang="zh-CHS" dirty="0"/>
          </a:p>
          <a:p>
            <a:pPr>
              <a:lnSpc>
                <a:spcPct val="100000"/>
              </a:lnSpc>
            </a:pPr>
            <a:r>
              <a:rPr lang="en-US" altLang="zh-CHS" dirty="0"/>
              <a:t>Goals:</a:t>
            </a:r>
          </a:p>
          <a:p>
            <a:pPr lvl="1">
              <a:lnSpc>
                <a:spcPct val="60000"/>
              </a:lnSpc>
            </a:pPr>
            <a:r>
              <a:rPr lang="en-US" altLang="zh-CHS" sz="1600" dirty="0"/>
              <a:t>Be</a:t>
            </a:r>
            <a:r>
              <a:rPr lang="zh-CHS" altLang="en-US" sz="1600" dirty="0"/>
              <a:t> </a:t>
            </a:r>
            <a:r>
              <a:rPr lang="en-US" altLang="zh-CHS" sz="1600" dirty="0">
                <a:solidFill>
                  <a:srgbClr val="FF0000"/>
                </a:solidFill>
              </a:rPr>
              <a:t>conservative</a:t>
            </a:r>
            <a:r>
              <a:rPr lang="en-US" altLang="zh-CHS" sz="1600" dirty="0"/>
              <a:t>.</a:t>
            </a:r>
            <a:r>
              <a:rPr lang="zh-CHS" altLang="en-US" sz="1600" dirty="0"/>
              <a:t> </a:t>
            </a:r>
            <a:r>
              <a:rPr lang="en-US" altLang="zh-CHS" sz="1600" dirty="0"/>
              <a:t>Stick</a:t>
            </a:r>
            <a:r>
              <a:rPr lang="zh-CHS" altLang="en-US" sz="1600" dirty="0"/>
              <a:t> </a:t>
            </a:r>
            <a:r>
              <a:rPr lang="en-US" altLang="zh-CHS" sz="1600" dirty="0"/>
              <a:t>with</a:t>
            </a:r>
            <a:r>
              <a:rPr lang="zh-CHS" altLang="en-US" sz="1600" dirty="0"/>
              <a:t> </a:t>
            </a:r>
            <a:r>
              <a:rPr lang="en-US" altLang="zh-CHS" sz="1600" dirty="0"/>
              <a:t>P95,</a:t>
            </a:r>
            <a:r>
              <a:rPr lang="zh-CHS" altLang="en-US" sz="1600" dirty="0"/>
              <a:t> </a:t>
            </a:r>
            <a:r>
              <a:rPr lang="en-US" altLang="zh-CHS" sz="1600" dirty="0"/>
              <a:t>1</a:t>
            </a:r>
            <a:r>
              <a:rPr lang="en-US" altLang="zh-CHS" sz="1600" baseline="30000" dirty="0"/>
              <a:t>st</a:t>
            </a:r>
            <a:r>
              <a:rPr lang="zh-CHS" altLang="en-US" sz="1600" dirty="0"/>
              <a:t> </a:t>
            </a:r>
            <a:r>
              <a:rPr lang="en-US" altLang="zh-CHS" sz="1600" dirty="0"/>
              <a:t>party</a:t>
            </a:r>
            <a:r>
              <a:rPr lang="zh-CHS" altLang="en-US" sz="1600" dirty="0"/>
              <a:t> </a:t>
            </a:r>
            <a:r>
              <a:rPr lang="en-US" altLang="zh-CHS" sz="1600" dirty="0"/>
              <a:t>loads.</a:t>
            </a:r>
          </a:p>
          <a:p>
            <a:pPr lvl="1">
              <a:lnSpc>
                <a:spcPct val="100000"/>
              </a:lnSpc>
            </a:pPr>
            <a:r>
              <a:rPr lang="en-US" altLang="zh-CHS" sz="1600" dirty="0"/>
              <a:t>Don’t</a:t>
            </a:r>
            <a:r>
              <a:rPr lang="zh-CHS" altLang="en-US" sz="1600" dirty="0"/>
              <a:t> </a:t>
            </a:r>
            <a:r>
              <a:rPr lang="en-US" altLang="zh-CHS" sz="1600" dirty="0"/>
              <a:t>oversubscribe</a:t>
            </a:r>
            <a:r>
              <a:rPr lang="zh-CHS" altLang="en-US" sz="1600" dirty="0"/>
              <a:t> </a:t>
            </a:r>
            <a:r>
              <a:rPr lang="en-US" altLang="zh-CHS" sz="1600" dirty="0"/>
              <a:t>servers</a:t>
            </a:r>
            <a:r>
              <a:rPr lang="zh-CHS" altLang="en-US" sz="1600" dirty="0"/>
              <a:t> </a:t>
            </a:r>
            <a:r>
              <a:rPr lang="en-US" altLang="zh-CHS" sz="1600" dirty="0">
                <a:solidFill>
                  <a:srgbClr val="FF0000"/>
                </a:solidFill>
              </a:rPr>
              <a:t>running</a:t>
            </a:r>
            <a:r>
              <a:rPr lang="zh-CHS" altLang="en-US" sz="1600" dirty="0"/>
              <a:t> </a:t>
            </a:r>
            <a:r>
              <a:rPr lang="en-US" altLang="zh-CHS" sz="1600" dirty="0"/>
              <a:t>production</a:t>
            </a:r>
            <a:r>
              <a:rPr lang="zh-CHS" altLang="en-US" sz="1600" dirty="0"/>
              <a:t> </a:t>
            </a:r>
            <a:r>
              <a:rPr lang="en-US" altLang="zh-CHS" sz="1600" dirty="0"/>
              <a:t>VMs.</a:t>
            </a:r>
          </a:p>
          <a:p>
            <a:pPr lvl="1">
              <a:lnSpc>
                <a:spcPct val="100000"/>
              </a:lnSpc>
            </a:pPr>
            <a:r>
              <a:rPr lang="en-US" altLang="zh-CHS" sz="1600" dirty="0"/>
              <a:t>Oversubscribe</a:t>
            </a:r>
            <a:r>
              <a:rPr lang="zh-CHS" altLang="en-US" sz="1600" dirty="0"/>
              <a:t> </a:t>
            </a:r>
            <a:r>
              <a:rPr lang="en-US" altLang="zh-CHS" sz="1600" dirty="0"/>
              <a:t>other</a:t>
            </a:r>
            <a:r>
              <a:rPr lang="zh-CHS" altLang="en-US" sz="1600" dirty="0"/>
              <a:t> </a:t>
            </a:r>
            <a:r>
              <a:rPr lang="en-US" altLang="zh-CHS" sz="1600" dirty="0"/>
              <a:t>servers</a:t>
            </a:r>
            <a:r>
              <a:rPr lang="zh-CHS" altLang="en-US" sz="1600" dirty="0"/>
              <a:t> </a:t>
            </a:r>
            <a:r>
              <a:rPr lang="en-US" altLang="zh-CHS" sz="1600" dirty="0"/>
              <a:t>up</a:t>
            </a:r>
            <a:r>
              <a:rPr lang="zh-CHS" altLang="en-US" sz="1600" dirty="0"/>
              <a:t> </a:t>
            </a:r>
            <a:r>
              <a:rPr lang="en-US" altLang="zh-CHS" sz="1600" dirty="0"/>
              <a:t>to</a:t>
            </a:r>
            <a:r>
              <a:rPr lang="zh-CHS" altLang="en-US" sz="1600" dirty="0"/>
              <a:t> </a:t>
            </a:r>
            <a:r>
              <a:rPr lang="en-US" altLang="zh-CHS" sz="1600" dirty="0"/>
              <a:t>a</a:t>
            </a:r>
            <a:r>
              <a:rPr lang="zh-CHS" altLang="en-US" sz="1600" dirty="0"/>
              <a:t> </a:t>
            </a:r>
            <a:r>
              <a:rPr lang="en-US" altLang="zh-CHS" sz="1600" dirty="0"/>
              <a:t>percentage</a:t>
            </a:r>
            <a:r>
              <a:rPr lang="zh-CHS" altLang="en-US" sz="1600" dirty="0"/>
              <a:t> </a:t>
            </a:r>
            <a:r>
              <a:rPr lang="en-US" altLang="zh-CHS" sz="1600" dirty="0">
                <a:solidFill>
                  <a:srgbClr val="FF0000"/>
                </a:solidFill>
              </a:rPr>
              <a:t>over</a:t>
            </a:r>
            <a:r>
              <a:rPr lang="zh-CHS" altLang="en-US" sz="1600" dirty="0">
                <a:solidFill>
                  <a:srgbClr val="FF0000"/>
                </a:solidFill>
              </a:rPr>
              <a:t> </a:t>
            </a:r>
            <a:r>
              <a:rPr lang="en-US" altLang="zh-CHS" sz="1600" dirty="0">
                <a:solidFill>
                  <a:srgbClr val="FF0000"/>
                </a:solidFill>
              </a:rPr>
              <a:t>capacity</a:t>
            </a:r>
            <a:r>
              <a:rPr lang="zh-CHS" altLang="en-US" sz="1600" dirty="0"/>
              <a:t> </a:t>
            </a:r>
            <a:r>
              <a:rPr lang="en-US" altLang="zh-CHS" sz="1600" dirty="0"/>
              <a:t>and</a:t>
            </a:r>
            <a:r>
              <a:rPr lang="zh-CHS" altLang="en-US" sz="1600" dirty="0"/>
              <a:t> </a:t>
            </a:r>
            <a:r>
              <a:rPr lang="en-US" altLang="zh-CHS" sz="1600" dirty="0"/>
              <a:t>a</a:t>
            </a:r>
            <a:r>
              <a:rPr lang="zh-CHS" altLang="en-US" sz="1600" dirty="0"/>
              <a:t> </a:t>
            </a:r>
            <a:r>
              <a:rPr lang="en-US" altLang="zh-CHS" sz="1600" dirty="0"/>
              <a:t>max</a:t>
            </a:r>
            <a:r>
              <a:rPr lang="zh-CHS" altLang="en-US" sz="1600" dirty="0"/>
              <a:t> </a:t>
            </a:r>
            <a:r>
              <a:rPr lang="en-US" altLang="zh-CHS" sz="1600" dirty="0"/>
              <a:t>predicted</a:t>
            </a:r>
            <a:r>
              <a:rPr lang="zh-CHS" altLang="en-US" sz="1600" dirty="0"/>
              <a:t> </a:t>
            </a:r>
            <a:r>
              <a:rPr lang="en-US" altLang="zh-CHS" sz="1600" dirty="0"/>
              <a:t>utilization.</a:t>
            </a:r>
          </a:p>
          <a:p>
            <a:pPr lvl="1">
              <a:lnSpc>
                <a:spcPct val="100000"/>
              </a:lnSpc>
            </a:pPr>
            <a:endParaRPr lang="en-US" altLang="zh-CHS" sz="1600" dirty="0"/>
          </a:p>
          <a:p>
            <a:pPr>
              <a:lnSpc>
                <a:spcPct val="100000"/>
              </a:lnSpc>
            </a:pPr>
            <a:r>
              <a:rPr lang="en-US" altLang="zh-CHS" sz="2000" dirty="0"/>
              <a:t>Mispredictions:</a:t>
            </a:r>
          </a:p>
          <a:p>
            <a:pPr lvl="1">
              <a:lnSpc>
                <a:spcPct val="100000"/>
              </a:lnSpc>
            </a:pPr>
            <a:r>
              <a:rPr lang="en-US" altLang="zh-CHS" sz="1600" dirty="0"/>
              <a:t>Only</a:t>
            </a:r>
            <a:r>
              <a:rPr lang="zh-CHS" altLang="en-US" sz="1600" dirty="0"/>
              <a:t> </a:t>
            </a:r>
            <a:r>
              <a:rPr lang="en-US" altLang="zh-CHS" sz="1600" dirty="0"/>
              <a:t>issue</a:t>
            </a:r>
            <a:r>
              <a:rPr lang="zh-CHS" altLang="en-US" sz="1600" dirty="0"/>
              <a:t> </a:t>
            </a:r>
            <a:r>
              <a:rPr lang="en-US" altLang="zh-CHS" sz="1600" dirty="0"/>
              <a:t>is</a:t>
            </a:r>
            <a:r>
              <a:rPr lang="zh-CHS" altLang="en-US" sz="1600" dirty="0"/>
              <a:t> </a:t>
            </a:r>
            <a:r>
              <a:rPr lang="en-US" altLang="zh-CHS" sz="1600" dirty="0"/>
              <a:t>consistent</a:t>
            </a:r>
            <a:r>
              <a:rPr lang="zh-CHS" altLang="en-US" sz="1600" dirty="0"/>
              <a:t> </a:t>
            </a:r>
            <a:r>
              <a:rPr lang="en-US" altLang="zh-CHS" sz="1600" dirty="0"/>
              <a:t>under-prediction.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4F39C8F-88B2-994B-A6F9-4A86C6E6DA74}"/>
              </a:ext>
            </a:extLst>
          </p:cNvPr>
          <p:cNvSpPr/>
          <p:nvPr/>
        </p:nvSpPr>
        <p:spPr>
          <a:xfrm>
            <a:off x="6606540" y="1691640"/>
            <a:ext cx="1865918" cy="40005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altLang="zh-CHS" sz="1800" dirty="0">
                <a:solidFill>
                  <a:srgbClr val="FF0000"/>
                </a:solidFill>
              </a:rPr>
              <a:t>Hard</a:t>
            </a:r>
            <a:r>
              <a:rPr lang="zh-CHS" altLang="en-US" sz="1800" dirty="0">
                <a:solidFill>
                  <a:srgbClr val="FF0000"/>
                </a:solidFill>
              </a:rPr>
              <a:t> </a:t>
            </a:r>
            <a:r>
              <a:rPr lang="en-US" altLang="zh-CHS" sz="1800" dirty="0">
                <a:solidFill>
                  <a:srgbClr val="FF0000"/>
                </a:solidFill>
              </a:rPr>
              <a:t>rule</a:t>
            </a:r>
            <a:r>
              <a:rPr lang="zh-CHS" altLang="en-US" sz="1800" dirty="0">
                <a:solidFill>
                  <a:srgbClr val="FF0000"/>
                </a:solidFill>
              </a:rPr>
              <a:t> </a:t>
            </a:r>
            <a:r>
              <a:rPr lang="en-US" altLang="zh-CHS" sz="1800" dirty="0">
                <a:solidFill>
                  <a:srgbClr val="FF0000"/>
                </a:solidFill>
              </a:rPr>
              <a:t>1</a:t>
            </a:r>
            <a:r>
              <a:rPr lang="zh-CHS" altLang="en-US" sz="1800" dirty="0">
                <a:solidFill>
                  <a:srgbClr val="FF0000"/>
                </a:solidFill>
              </a:rPr>
              <a:t> 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81A65FAF-1513-3E4D-B5D8-1621B47640FB}"/>
              </a:ext>
            </a:extLst>
          </p:cNvPr>
          <p:cNvSpPr/>
          <p:nvPr/>
        </p:nvSpPr>
        <p:spPr>
          <a:xfrm>
            <a:off x="6606540" y="2754992"/>
            <a:ext cx="1865918" cy="40005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altLang="zh-CHS" sz="1800" dirty="0">
                <a:solidFill>
                  <a:srgbClr val="FF0000"/>
                </a:solidFill>
              </a:rPr>
              <a:t>Hard</a:t>
            </a:r>
            <a:r>
              <a:rPr lang="zh-CHS" altLang="en-US" sz="1800" dirty="0">
                <a:solidFill>
                  <a:srgbClr val="FF0000"/>
                </a:solidFill>
              </a:rPr>
              <a:t> </a:t>
            </a:r>
            <a:r>
              <a:rPr lang="en-US" altLang="zh-CHS" sz="1800" dirty="0">
                <a:solidFill>
                  <a:srgbClr val="FF0000"/>
                </a:solidFill>
              </a:rPr>
              <a:t>rule</a:t>
            </a:r>
            <a:r>
              <a:rPr lang="zh-CHS" altLang="en-US" sz="1800" dirty="0">
                <a:solidFill>
                  <a:srgbClr val="FF0000"/>
                </a:solidFill>
              </a:rPr>
              <a:t> </a:t>
            </a:r>
            <a:r>
              <a:rPr lang="en-US" altLang="zh-CHS" sz="1800" dirty="0">
                <a:solidFill>
                  <a:srgbClr val="FF0000"/>
                </a:solidFill>
              </a:rPr>
              <a:t>2</a:t>
            </a:r>
            <a:r>
              <a:rPr lang="zh-CHS" altLang="en-US" sz="1800" dirty="0">
                <a:solidFill>
                  <a:srgbClr val="FF0000"/>
                </a:solidFill>
              </a:rPr>
              <a:t> </a:t>
            </a:r>
            <a:r>
              <a:rPr lang="en-US" altLang="zh-CHS" sz="1800" dirty="0">
                <a:solidFill>
                  <a:srgbClr val="FF0000"/>
                </a:solidFill>
              </a:rPr>
              <a:t>(fit?)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F8069C6-46D2-E046-A87E-F7FE14F3F7DB}"/>
              </a:ext>
            </a:extLst>
          </p:cNvPr>
          <p:cNvSpPr/>
          <p:nvPr/>
        </p:nvSpPr>
        <p:spPr>
          <a:xfrm>
            <a:off x="6606540" y="3818344"/>
            <a:ext cx="1865918" cy="40005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altLang="zh-CHS" sz="1800" dirty="0">
                <a:solidFill>
                  <a:srgbClr val="FF0000"/>
                </a:solidFill>
              </a:rPr>
              <a:t>Soft</a:t>
            </a:r>
            <a:r>
              <a:rPr lang="zh-CHS" altLang="en-US" sz="1800" dirty="0">
                <a:solidFill>
                  <a:srgbClr val="FF0000"/>
                </a:solidFill>
              </a:rPr>
              <a:t> </a:t>
            </a:r>
            <a:r>
              <a:rPr lang="en-US" altLang="zh-CHS" sz="1800" dirty="0">
                <a:solidFill>
                  <a:srgbClr val="FF0000"/>
                </a:solidFill>
              </a:rPr>
              <a:t>rule</a:t>
            </a:r>
            <a:r>
              <a:rPr lang="zh-CHS" altLang="en-US" sz="1800" dirty="0">
                <a:solidFill>
                  <a:srgbClr val="FF0000"/>
                </a:solidFill>
              </a:rPr>
              <a:t> </a:t>
            </a:r>
            <a:r>
              <a:rPr lang="en-US" altLang="zh-CHS" sz="1800" dirty="0">
                <a:solidFill>
                  <a:srgbClr val="FF0000"/>
                </a:solidFill>
              </a:rPr>
              <a:t>3</a:t>
            </a:r>
            <a:r>
              <a:rPr lang="zh-CHS" altLang="en-US" sz="1800" dirty="0">
                <a:solidFill>
                  <a:srgbClr val="FF0000"/>
                </a:solidFill>
              </a:rPr>
              <a:t> 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2" name="Down Arrow 11">
            <a:extLst>
              <a:ext uri="{FF2B5EF4-FFF2-40B4-BE49-F238E27FC236}">
                <a16:creationId xmlns="" xmlns:a16="http://schemas.microsoft.com/office/drawing/2014/main" id="{C4C3BCF8-77A4-144F-B23A-8C4BA8CEA725}"/>
              </a:ext>
            </a:extLst>
          </p:cNvPr>
          <p:cNvSpPr/>
          <p:nvPr/>
        </p:nvSpPr>
        <p:spPr>
          <a:xfrm>
            <a:off x="7419484" y="2194968"/>
            <a:ext cx="240030" cy="446132"/>
          </a:xfrm>
          <a:prstGeom prst="downArrow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>
              <a:solidFill>
                <a:srgbClr val="FF0000"/>
              </a:solidFill>
            </a:endParaRPr>
          </a:p>
        </p:txBody>
      </p:sp>
      <p:sp>
        <p:nvSpPr>
          <p:cNvPr id="13" name="Down Arrow 12">
            <a:extLst>
              <a:ext uri="{FF2B5EF4-FFF2-40B4-BE49-F238E27FC236}">
                <a16:creationId xmlns="" xmlns:a16="http://schemas.microsoft.com/office/drawing/2014/main" id="{784F9E97-D480-6947-A239-D1476CE6874A}"/>
              </a:ext>
            </a:extLst>
          </p:cNvPr>
          <p:cNvSpPr/>
          <p:nvPr/>
        </p:nvSpPr>
        <p:spPr>
          <a:xfrm>
            <a:off x="7419484" y="3263627"/>
            <a:ext cx="240030" cy="446132"/>
          </a:xfrm>
          <a:prstGeom prst="downArrow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>
              <a:solidFill>
                <a:srgbClr val="FF0000"/>
              </a:solidFill>
            </a:endParaRPr>
          </a:p>
        </p:txBody>
      </p:sp>
      <p:sp>
        <p:nvSpPr>
          <p:cNvPr id="14" name="Down Arrow 13">
            <a:extLst>
              <a:ext uri="{FF2B5EF4-FFF2-40B4-BE49-F238E27FC236}">
                <a16:creationId xmlns="" xmlns:a16="http://schemas.microsoft.com/office/drawing/2014/main" id="{B6D4B2F4-73D1-AB4F-85F9-2375B232C124}"/>
              </a:ext>
            </a:extLst>
          </p:cNvPr>
          <p:cNvSpPr/>
          <p:nvPr/>
        </p:nvSpPr>
        <p:spPr>
          <a:xfrm>
            <a:off x="7419484" y="4326979"/>
            <a:ext cx="240030" cy="446132"/>
          </a:xfrm>
          <a:prstGeom prst="downArrow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2B12D67-8DF8-D04F-9881-98E6A993393E}"/>
              </a:ext>
            </a:extLst>
          </p:cNvPr>
          <p:cNvSpPr txBox="1"/>
          <p:nvPr/>
        </p:nvSpPr>
        <p:spPr>
          <a:xfrm>
            <a:off x="7539499" y="2224803"/>
            <a:ext cx="16065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HS" dirty="0"/>
              <a:t>Filters</a:t>
            </a:r>
            <a:r>
              <a:rPr lang="zh-CHS" altLang="en-US" dirty="0"/>
              <a:t> </a:t>
            </a:r>
            <a:r>
              <a:rPr lang="en-US" altLang="zh-CHS" dirty="0"/>
              <a:t>servers</a:t>
            </a:r>
            <a:r>
              <a:rPr lang="zh-CHS" altLang="en-US" dirty="0"/>
              <a:t> </a:t>
            </a:r>
            <a:r>
              <a:rPr lang="en-US" altLang="zh-CHS" dirty="0"/>
              <a:t>out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A56835D-94ED-B446-BDF9-191E6D759F05}"/>
              </a:ext>
            </a:extLst>
          </p:cNvPr>
          <p:cNvSpPr txBox="1"/>
          <p:nvPr/>
        </p:nvSpPr>
        <p:spPr>
          <a:xfrm>
            <a:off x="6736234" y="4825063"/>
            <a:ext cx="1428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HS" dirty="0"/>
              <a:t>Selected</a:t>
            </a:r>
            <a:r>
              <a:rPr lang="zh-CHS" altLang="en-US" dirty="0"/>
              <a:t> </a:t>
            </a:r>
            <a:r>
              <a:rPr lang="en-US" altLang="zh-CHS" dirty="0"/>
              <a:t>server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CB011FC-D4B2-5D41-AE5D-1F0A24E832B8}"/>
              </a:ext>
            </a:extLst>
          </p:cNvPr>
          <p:cNvSpPr txBox="1"/>
          <p:nvPr/>
        </p:nvSpPr>
        <p:spPr>
          <a:xfrm>
            <a:off x="6606540" y="1308153"/>
            <a:ext cx="2007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HS" dirty="0"/>
              <a:t>VM</a:t>
            </a:r>
            <a:r>
              <a:rPr lang="zh-CHS" altLang="en-US" dirty="0"/>
              <a:t> </a:t>
            </a:r>
            <a:r>
              <a:rPr lang="en-US" altLang="zh-CHS" dirty="0"/>
              <a:t>Scheduling</a:t>
            </a:r>
            <a:r>
              <a:rPr lang="zh-CHS" altLang="en-US" dirty="0"/>
              <a:t> </a:t>
            </a:r>
            <a:r>
              <a:rPr lang="en-US" altLang="zh-CHS" dirty="0"/>
              <a:t>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3987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167CF7-6DE3-ED4D-BEC1-AEFAA7AB4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HS" dirty="0"/>
              <a:t>Case</a:t>
            </a:r>
            <a:r>
              <a:rPr lang="zh-CHS" altLang="en-US" dirty="0"/>
              <a:t> </a:t>
            </a:r>
            <a:r>
              <a:rPr lang="en-US" altLang="zh-CHS" dirty="0"/>
              <a:t>Study:</a:t>
            </a:r>
            <a:r>
              <a:rPr lang="zh-CHS" altLang="en-US" dirty="0"/>
              <a:t> </a:t>
            </a:r>
            <a:r>
              <a:rPr lang="en-US" altLang="zh-CHS" dirty="0"/>
              <a:t>RC-informed</a:t>
            </a:r>
            <a:r>
              <a:rPr lang="zh-CHS" altLang="en-US" dirty="0"/>
              <a:t> </a:t>
            </a:r>
            <a:r>
              <a:rPr lang="en-US" altLang="zh-CHS" dirty="0"/>
              <a:t>CPU</a:t>
            </a:r>
            <a:r>
              <a:rPr lang="zh-CHS" altLang="en-US" dirty="0"/>
              <a:t> </a:t>
            </a:r>
            <a:r>
              <a:rPr lang="en-US" altLang="zh-CHS" dirty="0"/>
              <a:t>Oversubscription	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3198E27-B814-7644-9D4D-553B4B74F3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HS" sz="2000" dirty="0">
                <a:solidFill>
                  <a:schemeClr val="tx1"/>
                </a:solidFill>
              </a:rPr>
              <a:t>Simulation</a:t>
            </a:r>
            <a:r>
              <a:rPr lang="zh-CHS" altLang="en-US" sz="2000" dirty="0">
                <a:solidFill>
                  <a:schemeClr val="tx1"/>
                </a:solidFill>
              </a:rPr>
              <a:t> </a:t>
            </a:r>
            <a:r>
              <a:rPr lang="en-US" altLang="zh-CHS" sz="2000" dirty="0">
                <a:solidFill>
                  <a:schemeClr val="tx1"/>
                </a:solidFill>
              </a:rPr>
              <a:t>results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76509630-9A5C-E84E-B550-689BC31518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47489"/>
              </p:ext>
            </p:extLst>
          </p:nvPr>
        </p:nvGraphicFramePr>
        <p:xfrm>
          <a:off x="486759" y="2484771"/>
          <a:ext cx="8534399" cy="1854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80990">
                  <a:extLst>
                    <a:ext uri="{9D8B030D-6E8A-4147-A177-3AD203B41FA5}">
                      <a16:colId xmlns="" xmlns:a16="http://schemas.microsoft.com/office/drawing/2014/main" val="978924358"/>
                    </a:ext>
                  </a:extLst>
                </a:gridCol>
                <a:gridCol w="3239247">
                  <a:extLst>
                    <a:ext uri="{9D8B030D-6E8A-4147-A177-3AD203B41FA5}">
                      <a16:colId xmlns="" xmlns:a16="http://schemas.microsoft.com/office/drawing/2014/main" val="3678639049"/>
                    </a:ext>
                  </a:extLst>
                </a:gridCol>
                <a:gridCol w="3514162">
                  <a:extLst>
                    <a:ext uri="{9D8B030D-6E8A-4147-A177-3AD203B41FA5}">
                      <a16:colId xmlns="" xmlns:a16="http://schemas.microsoft.com/office/drawing/2014/main" val="17480398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HS" dirty="0"/>
                        <a:t>Version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HS" dirty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HS" dirty="0"/>
                        <a:t>Behavior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89236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HS" dirty="0"/>
                        <a:t>Baseline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HS" dirty="0"/>
                        <a:t>No</a:t>
                      </a:r>
                      <a:r>
                        <a:rPr lang="zh-CHS" altLang="en-US" dirty="0"/>
                        <a:t> </a:t>
                      </a:r>
                      <a:r>
                        <a:rPr lang="en-US" altLang="zh-CHS" dirty="0"/>
                        <a:t>oversubscription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HS" dirty="0"/>
                        <a:t>Low</a:t>
                      </a:r>
                      <a:r>
                        <a:rPr lang="zh-CHS" altLang="en-US" dirty="0"/>
                        <a:t> </a:t>
                      </a:r>
                      <a:r>
                        <a:rPr lang="en-US" altLang="zh-CHS" dirty="0"/>
                        <a:t>capacity;</a:t>
                      </a:r>
                      <a:r>
                        <a:rPr lang="zh-CHS" altLang="en-US" dirty="0"/>
                        <a:t> </a:t>
                      </a:r>
                      <a:r>
                        <a:rPr lang="en-US" altLang="zh-CHS" dirty="0"/>
                        <a:t>many</a:t>
                      </a:r>
                      <a:r>
                        <a:rPr lang="zh-CHS" altLang="en-US" dirty="0"/>
                        <a:t> </a:t>
                      </a:r>
                      <a:r>
                        <a:rPr lang="en-US" altLang="zh-CHS" dirty="0"/>
                        <a:t>VM</a:t>
                      </a:r>
                      <a:r>
                        <a:rPr lang="zh-CHS" altLang="en-US" dirty="0"/>
                        <a:t> </a:t>
                      </a:r>
                      <a:r>
                        <a:rPr lang="en-US" altLang="zh-CHS" dirty="0"/>
                        <a:t>allocation</a:t>
                      </a:r>
                      <a:r>
                        <a:rPr lang="zh-CHS" altLang="en-US" dirty="0"/>
                        <a:t> </a:t>
                      </a:r>
                      <a:r>
                        <a:rPr lang="en-US" altLang="zh-CHS" dirty="0"/>
                        <a:t>failures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63359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HS" dirty="0"/>
                        <a:t>Naive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HS" dirty="0"/>
                        <a:t>25%</a:t>
                      </a:r>
                      <a:r>
                        <a:rPr lang="zh-CHS" altLang="en-US" dirty="0"/>
                        <a:t> </a:t>
                      </a:r>
                      <a:r>
                        <a:rPr lang="en-US" altLang="zh-CHS" dirty="0" err="1"/>
                        <a:t>oversub</a:t>
                      </a:r>
                      <a:r>
                        <a:rPr lang="zh-CHS" altLang="en-US" dirty="0"/>
                        <a:t> </a:t>
                      </a:r>
                      <a:r>
                        <a:rPr lang="en-US" altLang="zh-CHS" dirty="0"/>
                        <a:t>without</a:t>
                      </a:r>
                      <a:r>
                        <a:rPr lang="zh-CHS" altLang="en-US" dirty="0"/>
                        <a:t> </a:t>
                      </a:r>
                      <a:r>
                        <a:rPr lang="en-US" altLang="zh-CHS" dirty="0"/>
                        <a:t>predictions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HS" dirty="0"/>
                        <a:t>No</a:t>
                      </a:r>
                      <a:r>
                        <a:rPr lang="zh-CHS" altLang="en-US" dirty="0"/>
                        <a:t> </a:t>
                      </a:r>
                      <a:r>
                        <a:rPr lang="en-US" altLang="zh-CHS" dirty="0"/>
                        <a:t>failures;</a:t>
                      </a:r>
                      <a:r>
                        <a:rPr lang="zh-CHS" altLang="en-US" dirty="0"/>
                        <a:t> </a:t>
                      </a:r>
                      <a:r>
                        <a:rPr lang="en-US" altLang="zh-CHS" dirty="0"/>
                        <a:t>6x</a:t>
                      </a:r>
                      <a:r>
                        <a:rPr lang="zh-CHS" altLang="en-US" dirty="0"/>
                        <a:t> </a:t>
                      </a:r>
                      <a:r>
                        <a:rPr lang="en-US" altLang="zh-CHS" dirty="0"/>
                        <a:t>resource</a:t>
                      </a:r>
                      <a:r>
                        <a:rPr lang="zh-CHS" altLang="en-US" dirty="0"/>
                        <a:t> </a:t>
                      </a:r>
                      <a:r>
                        <a:rPr lang="en-US" altLang="zh-CHS" dirty="0"/>
                        <a:t>exhaustion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45727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HS" dirty="0"/>
                        <a:t>RC-informed-soft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CHS" dirty="0"/>
                        <a:t>25%</a:t>
                      </a:r>
                      <a:r>
                        <a:rPr lang="zh-CHS" altLang="en-US" dirty="0"/>
                        <a:t> </a:t>
                      </a:r>
                      <a:r>
                        <a:rPr lang="en-US" altLang="zh-CHS" dirty="0" err="1"/>
                        <a:t>oversub</a:t>
                      </a:r>
                      <a:r>
                        <a:rPr lang="zh-CHS" altLang="en-US" dirty="0"/>
                        <a:t> </a:t>
                      </a:r>
                      <a:r>
                        <a:rPr lang="en-US" altLang="zh-CHS" dirty="0"/>
                        <a:t>with</a:t>
                      </a:r>
                      <a:r>
                        <a:rPr lang="zh-CHS" altLang="en-US" dirty="0"/>
                        <a:t> </a:t>
                      </a:r>
                      <a:r>
                        <a:rPr lang="en-US" altLang="zh-CHS" dirty="0"/>
                        <a:t>RC</a:t>
                      </a:r>
                      <a:r>
                        <a:rPr lang="zh-CHS" altLang="en-US" dirty="0"/>
                        <a:t> </a:t>
                      </a:r>
                      <a:r>
                        <a:rPr lang="en-US" altLang="zh-CHS" dirty="0"/>
                        <a:t>predictions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CHS" dirty="0"/>
                        <a:t>No</a:t>
                      </a:r>
                      <a:r>
                        <a:rPr lang="zh-CHS" altLang="en-US" dirty="0"/>
                        <a:t> </a:t>
                      </a:r>
                      <a:r>
                        <a:rPr lang="en-US" altLang="zh-CHS" dirty="0"/>
                        <a:t>failures;</a:t>
                      </a:r>
                      <a:r>
                        <a:rPr lang="zh-CHS" altLang="en-US" dirty="0"/>
                        <a:t> </a:t>
                      </a:r>
                      <a:r>
                        <a:rPr lang="en-US" altLang="zh-CHS" dirty="0"/>
                        <a:t>rare</a:t>
                      </a:r>
                      <a:r>
                        <a:rPr lang="zh-CHS" altLang="en-US" dirty="0"/>
                        <a:t> </a:t>
                      </a:r>
                      <a:r>
                        <a:rPr lang="en-US" altLang="zh-CHS" dirty="0"/>
                        <a:t>exhaustion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71460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HS" dirty="0"/>
                        <a:t>RC-informed-hard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CHS" dirty="0"/>
                        <a:t>25%</a:t>
                      </a:r>
                      <a:r>
                        <a:rPr lang="zh-CHS" altLang="en-US" dirty="0"/>
                        <a:t> </a:t>
                      </a:r>
                      <a:r>
                        <a:rPr lang="en-US" altLang="zh-CHS" dirty="0" err="1"/>
                        <a:t>oversub</a:t>
                      </a:r>
                      <a:r>
                        <a:rPr lang="zh-CHS" altLang="en-US" dirty="0"/>
                        <a:t> </a:t>
                      </a:r>
                      <a:r>
                        <a:rPr lang="en-US" altLang="zh-CHS" dirty="0"/>
                        <a:t>with</a:t>
                      </a:r>
                      <a:r>
                        <a:rPr lang="zh-CHS" altLang="en-US" dirty="0"/>
                        <a:t> </a:t>
                      </a:r>
                      <a:r>
                        <a:rPr lang="en-US" altLang="zh-CHS" dirty="0"/>
                        <a:t>oracle</a:t>
                      </a:r>
                      <a:r>
                        <a:rPr lang="zh-CHS" altLang="en-US" dirty="0"/>
                        <a:t> </a:t>
                      </a:r>
                      <a:r>
                        <a:rPr lang="en-US" altLang="zh-CHS" dirty="0"/>
                        <a:t>predictions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CHS" dirty="0"/>
                        <a:t>No</a:t>
                      </a:r>
                      <a:r>
                        <a:rPr lang="zh-CHS" altLang="en-US" dirty="0"/>
                        <a:t> </a:t>
                      </a:r>
                      <a:r>
                        <a:rPr lang="en-US" altLang="zh-CHS" dirty="0"/>
                        <a:t>failures;</a:t>
                      </a:r>
                      <a:r>
                        <a:rPr lang="zh-CHS" altLang="en-US" dirty="0"/>
                        <a:t> </a:t>
                      </a:r>
                      <a:r>
                        <a:rPr lang="en-US" altLang="zh-CHS" dirty="0"/>
                        <a:t>same</a:t>
                      </a:r>
                      <a:r>
                        <a:rPr lang="zh-CHS" altLang="en-US" dirty="0"/>
                        <a:t> </a:t>
                      </a:r>
                      <a:r>
                        <a:rPr lang="en-US" altLang="zh-CHS" dirty="0"/>
                        <a:t>exhaustion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44926757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2AE6FCF-4528-7844-8396-AC991F56BC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902652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9167A7-C95F-4F42-82C2-5A3F0A04B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HS" dirty="0"/>
              <a:t>Conclusion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7D60991-C282-384C-A3D0-5B2CA47E79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251689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BB6F7A-BB5A-074A-B47B-6342967D6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HS" dirty="0"/>
              <a:t>Conclusion	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6BD250E-3F88-DC4F-AE45-5C90970BA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00250" y="1211350"/>
            <a:ext cx="6321600" cy="30024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altLang="zh-CHS" sz="1700" dirty="0">
                <a:solidFill>
                  <a:schemeClr val="tx1"/>
                </a:solidFill>
              </a:rPr>
              <a:t>Understanding</a:t>
            </a:r>
            <a:r>
              <a:rPr lang="zh-CHS" altLang="en-US" sz="1700" dirty="0">
                <a:solidFill>
                  <a:schemeClr val="tx1"/>
                </a:solidFill>
              </a:rPr>
              <a:t> </a:t>
            </a:r>
            <a:r>
              <a:rPr lang="en-US" altLang="zh-CHS" sz="1700" dirty="0">
                <a:solidFill>
                  <a:schemeClr val="tx1"/>
                </a:solidFill>
              </a:rPr>
              <a:t>cloud</a:t>
            </a:r>
            <a:r>
              <a:rPr lang="zh-CHS" altLang="en-US" sz="1700" dirty="0">
                <a:solidFill>
                  <a:schemeClr val="tx1"/>
                </a:solidFill>
              </a:rPr>
              <a:t> </a:t>
            </a:r>
            <a:r>
              <a:rPr lang="en-US" altLang="zh-CHS" sz="1700" dirty="0">
                <a:solidFill>
                  <a:schemeClr val="tx1"/>
                </a:solidFill>
              </a:rPr>
              <a:t>workload</a:t>
            </a:r>
            <a:r>
              <a:rPr lang="zh-CHS" altLang="en-US" sz="1700" dirty="0">
                <a:solidFill>
                  <a:schemeClr val="tx1"/>
                </a:solidFill>
              </a:rPr>
              <a:t> </a:t>
            </a:r>
            <a:r>
              <a:rPr lang="en-US" altLang="zh-CHS" sz="1700" dirty="0">
                <a:solidFill>
                  <a:schemeClr val="tx1"/>
                </a:solidFill>
              </a:rPr>
              <a:t>is</a:t>
            </a:r>
            <a:r>
              <a:rPr lang="zh-CHS" altLang="en-US" sz="1700" dirty="0">
                <a:solidFill>
                  <a:schemeClr val="tx1"/>
                </a:solidFill>
              </a:rPr>
              <a:t> </a:t>
            </a:r>
            <a:r>
              <a:rPr lang="en-US" altLang="zh-CHS" sz="1700" dirty="0">
                <a:solidFill>
                  <a:srgbClr val="FF0000"/>
                </a:solidFill>
              </a:rPr>
              <a:t>key</a:t>
            </a:r>
          </a:p>
          <a:p>
            <a:pPr>
              <a:lnSpc>
                <a:spcPct val="200000"/>
              </a:lnSpc>
            </a:pPr>
            <a:r>
              <a:rPr lang="en-US" altLang="zh-CHS" sz="1700" dirty="0">
                <a:solidFill>
                  <a:srgbClr val="FF0000"/>
                </a:solidFill>
              </a:rPr>
              <a:t>Resource</a:t>
            </a:r>
            <a:r>
              <a:rPr lang="zh-CHS" altLang="en-US" sz="1700" dirty="0">
                <a:solidFill>
                  <a:srgbClr val="FF0000"/>
                </a:solidFill>
              </a:rPr>
              <a:t> </a:t>
            </a:r>
            <a:r>
              <a:rPr lang="en-US" altLang="zh-CHS" sz="1700" dirty="0">
                <a:solidFill>
                  <a:srgbClr val="FF0000"/>
                </a:solidFill>
              </a:rPr>
              <a:t>Central</a:t>
            </a:r>
            <a:r>
              <a:rPr lang="zh-CHS" altLang="en-US" sz="1700" dirty="0">
                <a:solidFill>
                  <a:srgbClr val="FF0000"/>
                </a:solidFill>
              </a:rPr>
              <a:t> </a:t>
            </a:r>
            <a:r>
              <a:rPr lang="en-US" altLang="zh-CHS" sz="1700" dirty="0">
                <a:solidFill>
                  <a:schemeClr val="tx1"/>
                </a:solidFill>
              </a:rPr>
              <a:t>efficiently</a:t>
            </a:r>
            <a:r>
              <a:rPr lang="zh-CHS" altLang="en-US" sz="1700" dirty="0">
                <a:solidFill>
                  <a:schemeClr val="tx1"/>
                </a:solidFill>
              </a:rPr>
              <a:t> </a:t>
            </a:r>
            <a:r>
              <a:rPr lang="en-US" altLang="zh-CHS" sz="1700" dirty="0">
                <a:solidFill>
                  <a:schemeClr val="tx1"/>
                </a:solidFill>
              </a:rPr>
              <a:t>produces</a:t>
            </a:r>
            <a:r>
              <a:rPr lang="zh-CHS" altLang="en-US" sz="1700" dirty="0">
                <a:solidFill>
                  <a:schemeClr val="tx1"/>
                </a:solidFill>
              </a:rPr>
              <a:t> </a:t>
            </a:r>
            <a:r>
              <a:rPr lang="en-US" altLang="zh-CHS" sz="1700" dirty="0">
                <a:solidFill>
                  <a:schemeClr val="tx1"/>
                </a:solidFill>
              </a:rPr>
              <a:t>useful</a:t>
            </a:r>
            <a:r>
              <a:rPr lang="zh-CHS" altLang="en-US" sz="1700" dirty="0">
                <a:solidFill>
                  <a:schemeClr val="tx1"/>
                </a:solidFill>
              </a:rPr>
              <a:t> </a:t>
            </a:r>
            <a:r>
              <a:rPr lang="en-US" altLang="zh-CHS" sz="1700" dirty="0">
                <a:solidFill>
                  <a:schemeClr val="tx1"/>
                </a:solidFill>
              </a:rPr>
              <a:t>predictions</a:t>
            </a:r>
          </a:p>
          <a:p>
            <a:pPr>
              <a:lnSpc>
                <a:spcPct val="200000"/>
              </a:lnSpc>
            </a:pPr>
            <a:r>
              <a:rPr lang="en-US" altLang="zh-CHS" sz="1700" dirty="0">
                <a:solidFill>
                  <a:schemeClr val="tx1"/>
                </a:solidFill>
              </a:rPr>
              <a:t>Cloud</a:t>
            </a:r>
            <a:r>
              <a:rPr lang="zh-CHS" altLang="en-US" sz="1700" dirty="0">
                <a:solidFill>
                  <a:schemeClr val="tx1"/>
                </a:solidFill>
              </a:rPr>
              <a:t> </a:t>
            </a:r>
            <a:r>
              <a:rPr lang="en-US" altLang="zh-CHS" sz="1700" dirty="0">
                <a:solidFill>
                  <a:schemeClr val="tx1"/>
                </a:solidFill>
              </a:rPr>
              <a:t>providers</a:t>
            </a:r>
            <a:r>
              <a:rPr lang="zh-CHS" altLang="en-US" sz="1700" dirty="0">
                <a:solidFill>
                  <a:schemeClr val="tx1"/>
                </a:solidFill>
              </a:rPr>
              <a:t> </a:t>
            </a:r>
            <a:r>
              <a:rPr lang="en-US" altLang="zh-CHS" sz="1700" dirty="0">
                <a:solidFill>
                  <a:schemeClr val="tx1"/>
                </a:solidFill>
              </a:rPr>
              <a:t>can</a:t>
            </a:r>
            <a:r>
              <a:rPr lang="zh-CHS" altLang="en-US" sz="1700" dirty="0">
                <a:solidFill>
                  <a:schemeClr val="tx1"/>
                </a:solidFill>
              </a:rPr>
              <a:t> </a:t>
            </a:r>
            <a:r>
              <a:rPr lang="en-US" altLang="zh-CHS" sz="1700" dirty="0">
                <a:solidFill>
                  <a:schemeClr val="tx1"/>
                </a:solidFill>
              </a:rPr>
              <a:t>exploit</a:t>
            </a:r>
            <a:r>
              <a:rPr lang="zh-CHS" altLang="en-US" sz="1700" dirty="0">
                <a:solidFill>
                  <a:schemeClr val="tx1"/>
                </a:solidFill>
              </a:rPr>
              <a:t> </a:t>
            </a:r>
            <a:r>
              <a:rPr lang="en-US" altLang="zh-CHS" sz="1700" dirty="0">
                <a:solidFill>
                  <a:schemeClr val="tx1"/>
                </a:solidFill>
              </a:rPr>
              <a:t>workload</a:t>
            </a:r>
            <a:r>
              <a:rPr lang="zh-CHS" altLang="en-US" sz="1700" dirty="0">
                <a:solidFill>
                  <a:schemeClr val="tx1"/>
                </a:solidFill>
              </a:rPr>
              <a:t> </a:t>
            </a:r>
            <a:r>
              <a:rPr lang="en-US" altLang="zh-CHS" sz="1700" dirty="0">
                <a:solidFill>
                  <a:schemeClr val="tx1"/>
                </a:solidFill>
              </a:rPr>
              <a:t>characteristics</a:t>
            </a:r>
            <a:r>
              <a:rPr lang="zh-CHS" altLang="en-US" sz="1700" dirty="0">
                <a:solidFill>
                  <a:schemeClr val="tx1"/>
                </a:solidFill>
              </a:rPr>
              <a:t> </a:t>
            </a:r>
            <a:r>
              <a:rPr lang="en-US" altLang="zh-CHS" sz="1700" dirty="0">
                <a:solidFill>
                  <a:schemeClr val="tx1"/>
                </a:solidFill>
              </a:rPr>
              <a:t>in</a:t>
            </a:r>
            <a:r>
              <a:rPr lang="zh-CHS" altLang="en-US" sz="1700" dirty="0">
                <a:solidFill>
                  <a:schemeClr val="tx1"/>
                </a:solidFill>
              </a:rPr>
              <a:t> </a:t>
            </a:r>
            <a:r>
              <a:rPr lang="en-US" altLang="zh-CHS" sz="1700" dirty="0">
                <a:solidFill>
                  <a:schemeClr val="tx1"/>
                </a:solidFill>
              </a:rPr>
              <a:t>resource</a:t>
            </a:r>
            <a:r>
              <a:rPr lang="zh-CHS" altLang="en-US" sz="1700" dirty="0">
                <a:solidFill>
                  <a:schemeClr val="tx1"/>
                </a:solidFill>
              </a:rPr>
              <a:t> </a:t>
            </a:r>
            <a:r>
              <a:rPr lang="en-US" altLang="zh-CHS" sz="1700" dirty="0">
                <a:solidFill>
                  <a:schemeClr val="tx1"/>
                </a:solidFill>
              </a:rPr>
              <a:t>management</a:t>
            </a:r>
            <a:r>
              <a:rPr lang="zh-CHS" altLang="en-US" sz="1700" dirty="0">
                <a:solidFill>
                  <a:schemeClr val="tx1"/>
                </a:solidFill>
              </a:rPr>
              <a:t> </a:t>
            </a:r>
            <a:r>
              <a:rPr lang="en-US" altLang="zh-CHS" sz="1700" dirty="0">
                <a:solidFill>
                  <a:schemeClr val="tx1"/>
                </a:solidFill>
              </a:rPr>
              <a:t>using</a:t>
            </a:r>
            <a:r>
              <a:rPr lang="zh-CHS" altLang="en-US" sz="1700" dirty="0">
                <a:solidFill>
                  <a:schemeClr val="tx1"/>
                </a:solidFill>
              </a:rPr>
              <a:t> </a:t>
            </a:r>
            <a:r>
              <a:rPr lang="en-US" altLang="zh-CHS" sz="1700" dirty="0">
                <a:solidFill>
                  <a:srgbClr val="FF0000"/>
                </a:solidFill>
              </a:rPr>
              <a:t>machine</a:t>
            </a:r>
            <a:r>
              <a:rPr lang="zh-CHS" altLang="en-US" sz="1700" dirty="0">
                <a:solidFill>
                  <a:srgbClr val="FF0000"/>
                </a:solidFill>
              </a:rPr>
              <a:t> </a:t>
            </a:r>
            <a:r>
              <a:rPr lang="en-US" altLang="zh-CHS" sz="1700" dirty="0">
                <a:solidFill>
                  <a:srgbClr val="FF0000"/>
                </a:solidFill>
              </a:rPr>
              <a:t>learning</a:t>
            </a:r>
            <a:endParaRPr lang="en-US" sz="17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1639385-D1BA-A54A-BEB6-71FACBBC89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293926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FB9630-A96E-2F40-9C25-61C21A34B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HS" dirty="0"/>
              <a:t>Takeaway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61D260A-F137-BE48-99EB-65CB654F7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9114" y="1116474"/>
            <a:ext cx="6321600" cy="30024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altLang="zh-CHS" sz="1700" dirty="0">
                <a:solidFill>
                  <a:schemeClr val="tx1"/>
                </a:solidFill>
              </a:rPr>
              <a:t>Analysis</a:t>
            </a:r>
            <a:r>
              <a:rPr lang="zh-CHS" altLang="en-US" sz="1700" dirty="0">
                <a:solidFill>
                  <a:schemeClr val="tx1"/>
                </a:solidFill>
              </a:rPr>
              <a:t> </a:t>
            </a:r>
            <a:r>
              <a:rPr lang="en-US" altLang="zh-CHS" sz="1700" dirty="0">
                <a:solidFill>
                  <a:schemeClr val="tx1"/>
                </a:solidFill>
              </a:rPr>
              <a:t>methods</a:t>
            </a:r>
            <a:r>
              <a:rPr lang="zh-CHS" altLang="en-US" sz="1700" dirty="0">
                <a:solidFill>
                  <a:schemeClr val="tx1"/>
                </a:solidFill>
              </a:rPr>
              <a:t> </a:t>
            </a:r>
            <a:r>
              <a:rPr lang="en-US" altLang="zh-CHS" sz="1700" dirty="0">
                <a:solidFill>
                  <a:schemeClr val="tx1"/>
                </a:solidFill>
              </a:rPr>
              <a:t>like</a:t>
            </a:r>
            <a:r>
              <a:rPr lang="zh-CHS" altLang="en-US" sz="1700" dirty="0">
                <a:solidFill>
                  <a:schemeClr val="tx1"/>
                </a:solidFill>
              </a:rPr>
              <a:t> </a:t>
            </a:r>
            <a:r>
              <a:rPr lang="en-US" altLang="zh-CHS" sz="1700" dirty="0">
                <a:solidFill>
                  <a:srgbClr val="FF0000"/>
                </a:solidFill>
              </a:rPr>
              <a:t>Spearman</a:t>
            </a:r>
            <a:r>
              <a:rPr lang="zh-CHS" altLang="en-US" sz="1700" dirty="0">
                <a:solidFill>
                  <a:srgbClr val="FF0000"/>
                </a:solidFill>
              </a:rPr>
              <a:t> </a:t>
            </a:r>
            <a:r>
              <a:rPr lang="en-US" altLang="zh-CHS" sz="1700" dirty="0">
                <a:solidFill>
                  <a:srgbClr val="FF0000"/>
                </a:solidFill>
              </a:rPr>
              <a:t>Correlation</a:t>
            </a:r>
            <a:r>
              <a:rPr lang="en-US" altLang="zh-CHS" sz="1700" dirty="0">
                <a:solidFill>
                  <a:schemeClr val="tx1"/>
                </a:solidFill>
              </a:rPr>
              <a:t>,</a:t>
            </a:r>
            <a:r>
              <a:rPr lang="zh-CHS" altLang="en-US" sz="1700" dirty="0">
                <a:solidFill>
                  <a:schemeClr val="tx1"/>
                </a:solidFill>
              </a:rPr>
              <a:t> </a:t>
            </a:r>
            <a:r>
              <a:rPr lang="en-US" altLang="zh-CHS" sz="1700" dirty="0">
                <a:solidFill>
                  <a:schemeClr val="tx1"/>
                </a:solidFill>
              </a:rPr>
              <a:t>Cumulative</a:t>
            </a:r>
            <a:r>
              <a:rPr lang="zh-CHS" altLang="en-US" sz="1700" dirty="0">
                <a:solidFill>
                  <a:schemeClr val="tx1"/>
                </a:solidFill>
              </a:rPr>
              <a:t> </a:t>
            </a:r>
            <a:r>
              <a:rPr lang="en-US" altLang="zh-CHS" sz="1700" dirty="0">
                <a:solidFill>
                  <a:schemeClr val="tx1"/>
                </a:solidFill>
              </a:rPr>
              <a:t>distribution</a:t>
            </a:r>
            <a:r>
              <a:rPr lang="zh-CHS" altLang="en-US" sz="1700" dirty="0">
                <a:solidFill>
                  <a:schemeClr val="tx1"/>
                </a:solidFill>
              </a:rPr>
              <a:t> </a:t>
            </a:r>
            <a:r>
              <a:rPr lang="en-US" altLang="zh-CHS" sz="1700" dirty="0">
                <a:solidFill>
                  <a:schemeClr val="tx1"/>
                </a:solidFill>
              </a:rPr>
              <a:t>function</a:t>
            </a:r>
            <a:r>
              <a:rPr lang="zh-CHS" altLang="en-US" sz="1700" dirty="0">
                <a:solidFill>
                  <a:schemeClr val="tx1"/>
                </a:solidFill>
              </a:rPr>
              <a:t> </a:t>
            </a:r>
            <a:r>
              <a:rPr lang="en-US" altLang="zh-CHS" sz="1700" dirty="0">
                <a:solidFill>
                  <a:schemeClr val="tx1"/>
                </a:solidFill>
              </a:rPr>
              <a:t>(</a:t>
            </a:r>
            <a:r>
              <a:rPr lang="en-US" altLang="zh-CHS" sz="1700" dirty="0">
                <a:solidFill>
                  <a:srgbClr val="FF0000"/>
                </a:solidFill>
              </a:rPr>
              <a:t>CDF</a:t>
            </a:r>
            <a:r>
              <a:rPr lang="en-US" altLang="zh-CHS" sz="1700" dirty="0">
                <a:solidFill>
                  <a:schemeClr val="tx1"/>
                </a:solidFill>
              </a:rPr>
              <a:t>).</a:t>
            </a:r>
          </a:p>
          <a:p>
            <a:pPr>
              <a:lnSpc>
                <a:spcPct val="200000"/>
              </a:lnSpc>
            </a:pPr>
            <a:r>
              <a:rPr lang="en-US" altLang="zh-CHS" sz="1700" dirty="0">
                <a:solidFill>
                  <a:schemeClr val="tx1"/>
                </a:solidFill>
              </a:rPr>
              <a:t>Apply</a:t>
            </a:r>
            <a:r>
              <a:rPr lang="zh-CHS" altLang="en-US" sz="1700" dirty="0">
                <a:solidFill>
                  <a:schemeClr val="tx1"/>
                </a:solidFill>
              </a:rPr>
              <a:t> </a:t>
            </a:r>
            <a:r>
              <a:rPr lang="en-US" altLang="zh-CHS" sz="1700" dirty="0">
                <a:solidFill>
                  <a:srgbClr val="FF0000"/>
                </a:solidFill>
              </a:rPr>
              <a:t>Machine</a:t>
            </a:r>
            <a:r>
              <a:rPr lang="zh-CHS" altLang="en-US" sz="1700" dirty="0">
                <a:solidFill>
                  <a:srgbClr val="FF0000"/>
                </a:solidFill>
              </a:rPr>
              <a:t> </a:t>
            </a:r>
            <a:r>
              <a:rPr lang="en-US" altLang="zh-CHS" sz="1700" dirty="0">
                <a:solidFill>
                  <a:srgbClr val="FF0000"/>
                </a:solidFill>
              </a:rPr>
              <a:t>Learning</a:t>
            </a:r>
            <a:r>
              <a:rPr lang="zh-CHS" altLang="en-US" sz="1700" dirty="0">
                <a:solidFill>
                  <a:srgbClr val="FF0000"/>
                </a:solidFill>
              </a:rPr>
              <a:t> </a:t>
            </a:r>
            <a:r>
              <a:rPr lang="en-US" altLang="zh-CHS" sz="1700" dirty="0">
                <a:solidFill>
                  <a:schemeClr val="tx1"/>
                </a:solidFill>
              </a:rPr>
              <a:t>related</a:t>
            </a:r>
            <a:r>
              <a:rPr lang="zh-CHS" altLang="en-US" sz="1700" dirty="0">
                <a:solidFill>
                  <a:schemeClr val="tx1"/>
                </a:solidFill>
              </a:rPr>
              <a:t> </a:t>
            </a:r>
            <a:r>
              <a:rPr lang="en-US" altLang="zh-CHS" sz="1700" dirty="0">
                <a:solidFill>
                  <a:schemeClr val="tx1"/>
                </a:solidFill>
              </a:rPr>
              <a:t>techniques</a:t>
            </a:r>
            <a:r>
              <a:rPr lang="zh-CHS" altLang="en-US" sz="1700" dirty="0">
                <a:solidFill>
                  <a:schemeClr val="tx1"/>
                </a:solidFill>
              </a:rPr>
              <a:t> </a:t>
            </a:r>
            <a:r>
              <a:rPr lang="en-US" altLang="zh-CHS" sz="1700" dirty="0">
                <a:solidFill>
                  <a:schemeClr val="tx1"/>
                </a:solidFill>
              </a:rPr>
              <a:t>into</a:t>
            </a:r>
            <a:r>
              <a:rPr lang="zh-CHS" altLang="en-US" sz="1700" dirty="0">
                <a:solidFill>
                  <a:schemeClr val="tx1"/>
                </a:solidFill>
              </a:rPr>
              <a:t> </a:t>
            </a:r>
            <a:r>
              <a:rPr lang="en-US" altLang="zh-CHS" sz="1700" dirty="0">
                <a:solidFill>
                  <a:schemeClr val="tx1"/>
                </a:solidFill>
              </a:rPr>
              <a:t>Cluster</a:t>
            </a:r>
            <a:r>
              <a:rPr lang="zh-CHS" altLang="en-US" sz="1700" dirty="0">
                <a:solidFill>
                  <a:schemeClr val="tx1"/>
                </a:solidFill>
              </a:rPr>
              <a:t> </a:t>
            </a:r>
            <a:r>
              <a:rPr lang="en-US" altLang="zh-CHS" sz="1700" dirty="0">
                <a:solidFill>
                  <a:schemeClr val="tx1"/>
                </a:solidFill>
              </a:rPr>
              <a:t>scheduling.</a:t>
            </a:r>
          </a:p>
          <a:p>
            <a:pPr>
              <a:lnSpc>
                <a:spcPct val="200000"/>
              </a:lnSpc>
            </a:pPr>
            <a:r>
              <a:rPr lang="en-US" altLang="zh-CHS" sz="1700" dirty="0">
                <a:solidFill>
                  <a:schemeClr val="tx1"/>
                </a:solidFill>
              </a:rPr>
              <a:t>Oversubscribe</a:t>
            </a:r>
            <a:r>
              <a:rPr lang="zh-CHS" altLang="en-US" sz="1700" dirty="0">
                <a:solidFill>
                  <a:schemeClr val="tx1"/>
                </a:solidFill>
              </a:rPr>
              <a:t> </a:t>
            </a:r>
            <a:r>
              <a:rPr lang="en-US" altLang="zh-CHS" sz="1700" dirty="0">
                <a:solidFill>
                  <a:schemeClr val="tx1"/>
                </a:solidFill>
              </a:rPr>
              <a:t>scientifically</a:t>
            </a:r>
            <a:r>
              <a:rPr lang="zh-CHS" altLang="en-US" sz="1700" dirty="0">
                <a:solidFill>
                  <a:schemeClr val="tx1"/>
                </a:solidFill>
              </a:rPr>
              <a:t> </a:t>
            </a:r>
            <a:r>
              <a:rPr lang="en-US" altLang="zh-CHS" sz="1700" dirty="0">
                <a:solidFill>
                  <a:schemeClr val="tx1"/>
                </a:solidFill>
              </a:rPr>
              <a:t>to</a:t>
            </a:r>
            <a:r>
              <a:rPr lang="zh-CHS" altLang="en-US" sz="1700" dirty="0">
                <a:solidFill>
                  <a:schemeClr val="tx1"/>
                </a:solidFill>
              </a:rPr>
              <a:t> </a:t>
            </a:r>
            <a:r>
              <a:rPr lang="en-US" altLang="zh-CHS" sz="1700" dirty="0">
                <a:solidFill>
                  <a:schemeClr val="tx1"/>
                </a:solidFill>
              </a:rPr>
              <a:t>make</a:t>
            </a:r>
            <a:r>
              <a:rPr lang="zh-CHS" altLang="en-US" sz="1700" dirty="0">
                <a:solidFill>
                  <a:schemeClr val="tx1"/>
                </a:solidFill>
              </a:rPr>
              <a:t> </a:t>
            </a:r>
            <a:r>
              <a:rPr lang="en-US" altLang="zh-CHS" sz="1700" dirty="0">
                <a:solidFill>
                  <a:schemeClr val="tx1"/>
                </a:solidFill>
              </a:rPr>
              <a:t>the</a:t>
            </a:r>
            <a:r>
              <a:rPr lang="zh-CHS" altLang="en-US" sz="1700" dirty="0">
                <a:solidFill>
                  <a:schemeClr val="tx1"/>
                </a:solidFill>
              </a:rPr>
              <a:t> </a:t>
            </a:r>
            <a:r>
              <a:rPr lang="en-US" altLang="zh-CHS" sz="1700" dirty="0">
                <a:solidFill>
                  <a:schemeClr val="tx1"/>
                </a:solidFill>
              </a:rPr>
              <a:t>most</a:t>
            </a:r>
            <a:r>
              <a:rPr lang="zh-CHS" altLang="en-US" sz="1700" dirty="0">
                <a:solidFill>
                  <a:schemeClr val="tx1"/>
                </a:solidFill>
              </a:rPr>
              <a:t> </a:t>
            </a:r>
            <a:r>
              <a:rPr lang="en-US" altLang="zh-CHS" sz="1700" dirty="0">
                <a:solidFill>
                  <a:schemeClr val="tx1"/>
                </a:solidFill>
              </a:rPr>
              <a:t>use</a:t>
            </a:r>
            <a:r>
              <a:rPr lang="zh-CHS" altLang="en-US" sz="1700" dirty="0">
                <a:solidFill>
                  <a:schemeClr val="tx1"/>
                </a:solidFill>
              </a:rPr>
              <a:t> </a:t>
            </a:r>
            <a:r>
              <a:rPr lang="en-US" altLang="zh-CHS" sz="1700" dirty="0">
                <a:solidFill>
                  <a:schemeClr val="tx1"/>
                </a:solidFill>
              </a:rPr>
              <a:t>of</a:t>
            </a:r>
            <a:r>
              <a:rPr lang="zh-CHS" altLang="en-US" sz="1700" dirty="0">
                <a:solidFill>
                  <a:schemeClr val="tx1"/>
                </a:solidFill>
              </a:rPr>
              <a:t> </a:t>
            </a:r>
            <a:r>
              <a:rPr lang="en-US" altLang="zh-CHS" sz="1700" dirty="0">
                <a:solidFill>
                  <a:schemeClr val="tx1"/>
                </a:solidFill>
              </a:rPr>
              <a:t>resources.</a:t>
            </a:r>
            <a:r>
              <a:rPr lang="zh-CHS" altLang="en-US" sz="1700" dirty="0">
                <a:solidFill>
                  <a:schemeClr val="tx1"/>
                </a:solidFill>
              </a:rPr>
              <a:t> </a:t>
            </a:r>
            <a:endParaRPr lang="en-US" altLang="zh-CHS" sz="1700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zh-CHS" sz="1700" dirty="0">
                <a:solidFill>
                  <a:schemeClr val="bg1">
                    <a:lumMod val="50000"/>
                  </a:schemeClr>
                </a:solidFill>
              </a:rPr>
              <a:t>What</a:t>
            </a:r>
            <a:r>
              <a:rPr lang="zh-CHS" altLang="en-US" sz="17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HS" sz="1700" dirty="0">
                <a:solidFill>
                  <a:schemeClr val="bg1">
                    <a:lumMod val="50000"/>
                  </a:schemeClr>
                </a:solidFill>
              </a:rPr>
              <a:t>about</a:t>
            </a:r>
            <a:r>
              <a:rPr lang="zh-CHS" altLang="en-US" sz="17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HS" sz="1700" dirty="0">
                <a:solidFill>
                  <a:schemeClr val="bg1">
                    <a:lumMod val="50000"/>
                  </a:schemeClr>
                </a:solidFill>
              </a:rPr>
              <a:t>other</a:t>
            </a:r>
            <a:r>
              <a:rPr lang="zh-CHS" altLang="en-US" sz="17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HS" sz="1700" dirty="0">
                <a:solidFill>
                  <a:schemeClr val="bg1">
                    <a:lumMod val="50000"/>
                  </a:schemeClr>
                </a:solidFill>
              </a:rPr>
              <a:t>platforms</a:t>
            </a:r>
            <a:r>
              <a:rPr lang="zh-CHS" altLang="en-US" sz="17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HS" sz="1700" dirty="0">
                <a:solidFill>
                  <a:schemeClr val="bg1">
                    <a:lumMod val="50000"/>
                  </a:schemeClr>
                </a:solidFill>
              </a:rPr>
              <a:t>other</a:t>
            </a:r>
            <a:r>
              <a:rPr lang="zh-CHS" altLang="en-US" sz="17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HS" sz="1700" dirty="0">
                <a:solidFill>
                  <a:schemeClr val="bg1">
                    <a:lumMod val="50000"/>
                  </a:schemeClr>
                </a:solidFill>
              </a:rPr>
              <a:t>than</a:t>
            </a:r>
            <a:r>
              <a:rPr lang="zh-CHS" altLang="en-US" sz="17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HS" sz="1700" dirty="0">
                <a:solidFill>
                  <a:schemeClr val="bg1">
                    <a:lumMod val="50000"/>
                  </a:schemeClr>
                </a:solidFill>
              </a:rPr>
              <a:t>Azure?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7AEC882-EBA3-FB44-BB57-FCD0A8D1C6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12793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Curator</a:t>
            </a:r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2410100" y="1141625"/>
            <a:ext cx="6321600" cy="34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Curator is the framework and system support for building background tasks.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Distributed key-value Storage System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MapReduce-style framework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Tasks</a:t>
            </a:r>
            <a:endParaRPr/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0575" y="1895275"/>
            <a:ext cx="5940824" cy="16365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893E3D-D8FD-422F-B303-6FBFF0C168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Cluster Scheduling Discussion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8295066-FE56-467A-90EB-2CFB751C11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Led by Stephen Skeirik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40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00122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CE33B8-C64F-430B-B6AC-4A766CBDE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Curator: Summary of Student Comments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4D34AF6-5AA1-45BF-93F9-B13E1584B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CPU/Resource Overhead</a:t>
            </a:r>
          </a:p>
          <a:p>
            <a:r>
              <a:rPr lang="en-US" dirty="0"/>
              <a:t>Comparison to other related works</a:t>
            </a:r>
          </a:p>
          <a:p>
            <a:r>
              <a:rPr lang="en-US" dirty="0"/>
              <a:t>Fault-tolerance/automatic recovery</a:t>
            </a:r>
          </a:p>
          <a:p>
            <a:r>
              <a:rPr lang="en-US" dirty="0"/>
              <a:t>Monitoring lots of customer data</a:t>
            </a:r>
          </a:p>
          <a:p>
            <a:r>
              <a:rPr lang="en-US" dirty="0"/>
              <a:t>Q-Learning:</a:t>
            </a:r>
          </a:p>
          <a:p>
            <a:pPr lvl="1"/>
            <a:r>
              <a:rPr lang="en-US" dirty="0"/>
              <a:t>20% Latency improvement!</a:t>
            </a:r>
          </a:p>
          <a:p>
            <a:pPr lvl="1"/>
            <a:r>
              <a:rPr lang="en-US" dirty="0"/>
              <a:t>Data used to pre-train clusters bad… why?</a:t>
            </a:r>
          </a:p>
          <a:p>
            <a:pPr lvl="1"/>
            <a:r>
              <a:rPr lang="en-US" dirty="0"/>
              <a:t>Why RL instead of other (more lightweight) methods?</a:t>
            </a:r>
          </a:p>
          <a:p>
            <a:r>
              <a:rPr lang="en-US" dirty="0"/>
              <a:t>Paper explains the design of the system well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321B1-431C-463F-A9D3-C39FD1280B6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359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CE33B8-C64F-430B-B6AC-4A766CBDE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Curator: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4D34AF6-5AA1-45BF-93F9-B13E1584B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Curator Evaluation</a:t>
            </a:r>
          </a:p>
          <a:p>
            <a:pPr lvl="1"/>
            <a:r>
              <a:rPr lang="en-US" dirty="0"/>
              <a:t>Reported Curator Metrics vs. Curator Cost/Benefit Analysis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Cost Benefit Analysis Setup:</a:t>
            </a:r>
            <a:br>
              <a:rPr lang="en-US" dirty="0"/>
            </a:br>
            <a:r>
              <a:rPr lang="en-US" dirty="0"/>
              <a:t>- 4-node cluster</a:t>
            </a:r>
            <a:br>
              <a:rPr lang="en-US" dirty="0"/>
            </a:br>
            <a:r>
              <a:rPr lang="en-US" dirty="0"/>
              <a:t>- 4 SSDs and 8 HDDs, total size 1.85 TB SSDs, 13.80 TB HDDs, </a:t>
            </a:r>
            <a:br>
              <a:rPr lang="en-US" dirty="0"/>
            </a:br>
            <a:r>
              <a:rPr lang="en-US" dirty="0"/>
              <a:t>- CPU clock rate of 115.2 GHz</a:t>
            </a:r>
            <a:br>
              <a:rPr lang="en-US" dirty="0"/>
            </a:br>
            <a:r>
              <a:rPr lang="en-US" dirty="0"/>
              <a:t>- total memory of 511.6 </a:t>
            </a:r>
            <a:r>
              <a:rPr lang="en-US" dirty="0" err="1"/>
              <a:t>GiB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Curator Metrics:</a:t>
            </a:r>
            <a:br>
              <a:rPr lang="en-US" dirty="0"/>
            </a:br>
            <a:r>
              <a:rPr lang="en-US" dirty="0"/>
              <a:t>- 50 customer clusters (2.5 months)</a:t>
            </a:r>
            <a:br>
              <a:rPr lang="en-US" dirty="0"/>
            </a:br>
            <a:r>
              <a:rPr lang="en-US" dirty="0"/>
              <a:t>- 10 internal clusters (3 days)</a:t>
            </a:r>
          </a:p>
          <a:p>
            <a:pPr lvl="1"/>
            <a:endParaRPr lang="en-US" dirty="0"/>
          </a:p>
          <a:p>
            <a:r>
              <a:rPr lang="en-US" dirty="0"/>
              <a:t>System enormously complex --- how do individual components interact?</a:t>
            </a:r>
          </a:p>
          <a:p>
            <a:pPr lvl="1"/>
            <a:r>
              <a:rPr lang="en-US" dirty="0"/>
              <a:t>A modified Cassandra (+ </a:t>
            </a:r>
            <a:r>
              <a:rPr lang="en-US" dirty="0" err="1"/>
              <a:t>Paxos</a:t>
            </a:r>
            <a:r>
              <a:rPr lang="en-US" dirty="0"/>
              <a:t>) was used for metadata --- data distributed in ring-like manner</a:t>
            </a:r>
            <a:br>
              <a:rPr lang="en-US" dirty="0"/>
            </a:br>
            <a:r>
              <a:rPr lang="en-US" dirty="0"/>
              <a:t>Is this optimal? </a:t>
            </a:r>
          </a:p>
          <a:p>
            <a:pPr lvl="1"/>
            <a:r>
              <a:rPr lang="en-US" dirty="0"/>
              <a:t>Curator schedules tasks to be performed on DSF --- how does DSF work?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321B1-431C-463F-A9D3-C39FD1280B6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958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CE33B8-C64F-430B-B6AC-4A766CBDE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Curator: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4D34AF6-5AA1-45BF-93F9-B13E1584B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dirty="0"/>
              <a:t>Curator Q-Learning</a:t>
            </a:r>
          </a:p>
          <a:p>
            <a:pPr lvl="1"/>
            <a:r>
              <a:rPr lang="en-US" dirty="0"/>
              <a:t>Not many people mentioned --- policy not used in production</a:t>
            </a:r>
            <a:br>
              <a:rPr lang="en-US" dirty="0"/>
            </a:br>
            <a:r>
              <a:rPr lang="en-US" dirty="0"/>
              <a:t>Is their evaluation </a:t>
            </a:r>
            <a:r>
              <a:rPr lang="en-US" dirty="0" err="1"/>
              <a:t>meangingful</a:t>
            </a:r>
            <a:r>
              <a:rPr lang="en-US" dirty="0"/>
              <a:t> at all?</a:t>
            </a:r>
          </a:p>
          <a:p>
            <a:pPr lvl="1"/>
            <a:r>
              <a:rPr lang="en-US" dirty="0"/>
              <a:t>What ML models should be considered instead?</a:t>
            </a:r>
          </a:p>
          <a:p>
            <a:pPr lvl="1"/>
            <a:endParaRPr lang="en-US" dirty="0"/>
          </a:p>
          <a:p>
            <a:r>
              <a:rPr lang="en-US" dirty="0"/>
              <a:t>Map/Reduce Framework/Metadata Maps</a:t>
            </a:r>
          </a:p>
          <a:p>
            <a:pPr lvl="1"/>
            <a:r>
              <a:rPr lang="en-US" dirty="0"/>
              <a:t>Why did the authors separate the metadata maps?</a:t>
            </a:r>
          </a:p>
          <a:p>
            <a:pPr lvl="2"/>
            <a:r>
              <a:rPr lang="en-US" dirty="0" err="1"/>
              <a:t>vdisk</a:t>
            </a:r>
            <a:r>
              <a:rPr lang="en-US" dirty="0"/>
              <a:t>/offset -&gt; </a:t>
            </a:r>
            <a:r>
              <a:rPr lang="en-US" dirty="0" err="1"/>
              <a:t>extentID</a:t>
            </a:r>
            <a:endParaRPr lang="en-US" dirty="0"/>
          </a:p>
          <a:p>
            <a:pPr lvl="2"/>
            <a:r>
              <a:rPr lang="en-US" dirty="0" err="1"/>
              <a:t>extendID</a:t>
            </a:r>
            <a:r>
              <a:rPr lang="en-US" dirty="0"/>
              <a:t> -&gt; </a:t>
            </a:r>
            <a:r>
              <a:rPr lang="en-US" dirty="0" err="1"/>
              <a:t>extentIDGroup</a:t>
            </a:r>
            <a:endParaRPr lang="en-US" dirty="0"/>
          </a:p>
          <a:p>
            <a:pPr lvl="2"/>
            <a:r>
              <a:rPr lang="en-US" dirty="0" err="1"/>
              <a:t>extentIDGroup</a:t>
            </a:r>
            <a:r>
              <a:rPr lang="en-US" dirty="0"/>
              <a:t> -&gt; physical disk</a:t>
            </a:r>
          </a:p>
          <a:p>
            <a:pPr lvl="1"/>
            <a:r>
              <a:rPr lang="en-US" dirty="0"/>
              <a:t>Is Map/Reduce useful for this system? Does the paper tell us?</a:t>
            </a:r>
          </a:p>
          <a:p>
            <a:pPr lvl="1"/>
            <a:endParaRPr lang="en-US" dirty="0"/>
          </a:p>
          <a:p>
            <a:r>
              <a:rPr lang="en-US" dirty="0"/>
              <a:t>How do task policies help (Event, Threshold, Partial Full)?</a:t>
            </a:r>
          </a:p>
          <a:p>
            <a:pPr lvl="1"/>
            <a:r>
              <a:rPr lang="en-US" dirty="0"/>
              <a:t>How were policies chosen?</a:t>
            </a:r>
          </a:p>
          <a:p>
            <a:pPr lvl="1"/>
            <a:r>
              <a:rPr lang="en-US" dirty="0"/>
              <a:t>Were the policies evaluated?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321B1-431C-463F-A9D3-C39FD1280B6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335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CE33B8-C64F-430B-B6AC-4A766CBDE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Resouce</a:t>
            </a:r>
            <a:r>
              <a:rPr lang="en-US" dirty="0"/>
              <a:t> Central: Summary of Comments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4D34AF6-5AA1-45BF-93F9-B13E1584B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May not generalize to other systems besides Azure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Extensive amount of data --- which is open-sourced</a:t>
            </a:r>
          </a:p>
          <a:p>
            <a:endParaRPr lang="en-US" dirty="0"/>
          </a:p>
          <a:p>
            <a:r>
              <a:rPr lang="en-US" dirty="0"/>
              <a:t>Prediction accuracy is high</a:t>
            </a:r>
          </a:p>
          <a:p>
            <a:endParaRPr lang="en-US" dirty="0"/>
          </a:p>
          <a:p>
            <a:r>
              <a:rPr lang="en-US" dirty="0"/>
              <a:t>RC system demonstrates utility in oversubscription task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321B1-431C-463F-A9D3-C39FD1280B6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946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CE33B8-C64F-430B-B6AC-4A766CBDE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Resouce</a:t>
            </a:r>
            <a:r>
              <a:rPr lang="en-US" dirty="0"/>
              <a:t> Central: Questions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4D34AF6-5AA1-45BF-93F9-B13E1584B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 you think assumption that VM behavior is consistent over various lifetimes is valid?</a:t>
            </a:r>
          </a:p>
          <a:p>
            <a:endParaRPr lang="en-US" dirty="0"/>
          </a:p>
          <a:p>
            <a:r>
              <a:rPr lang="en-US" dirty="0"/>
              <a:t>Main Computation occurs offline --- what are the trade-offs here?</a:t>
            </a:r>
            <a:br>
              <a:rPr lang="en-US" dirty="0"/>
            </a:br>
            <a:endParaRPr lang="en-US" dirty="0"/>
          </a:p>
          <a:p>
            <a:r>
              <a:rPr lang="en-US" dirty="0"/>
              <a:t>How does this system “react” to change? How long will that take?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321B1-431C-463F-A9D3-C39FD1280B6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392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CE33B8-C64F-430B-B6AC-4A766CBDE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Resouce</a:t>
            </a:r>
            <a:r>
              <a:rPr lang="en-US" dirty="0"/>
              <a:t> Central: Questions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4D34AF6-5AA1-45BF-93F9-B13E1584B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RC uses 2 months of data for training and evaluation is based on prediction for the next month --- how would data be collected in a live system?</a:t>
            </a:r>
          </a:p>
          <a:p>
            <a:pPr lvl="1"/>
            <a:r>
              <a:rPr lang="en-US" dirty="0"/>
              <a:t>What is the overhead of the data </a:t>
            </a:r>
            <a:r>
              <a:rPr lang="en-US" dirty="0" err="1"/>
              <a:t>colletion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RC evaluation is based on buckets of different VM types --- how does that effect the evaluation?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321B1-431C-463F-A9D3-C39FD1280B6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19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/>
              <a:t>Distributed Storage</a:t>
            </a:r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632954" y="1595775"/>
            <a:ext cx="4098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Extents: The data in each vDisk block is physically stored on disk in units called extents.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Extent group: Several extents are grouped together into a unit called an extent group.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275" y="2183450"/>
            <a:ext cx="4405101" cy="1984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05" name="Shape 105"/>
          <p:cNvSpPr txBox="1"/>
          <p:nvPr/>
        </p:nvSpPr>
        <p:spPr>
          <a:xfrm>
            <a:off x="150275" y="4270100"/>
            <a:ext cx="5589900" cy="6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Distributed key-value storage system example</a:t>
            </a:r>
            <a:endParaRPr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(reference: the picture is from the original slide)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MapReduce-style Framework</a:t>
            </a:r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 Phrase: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Scan the metadata map and emit and partition the egid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Reduce Phrase: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Reduce based egid and do some operations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Example: Tiering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75" y="2117450"/>
            <a:ext cx="2105313" cy="1832132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14" name="Shape 114"/>
          <p:cNvSpPr txBox="1"/>
          <p:nvPr/>
        </p:nvSpPr>
        <p:spPr>
          <a:xfrm>
            <a:off x="116450" y="4182725"/>
            <a:ext cx="5589900" cy="6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tiering example</a:t>
            </a:r>
            <a:endParaRPr/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(reference: the picture is from the original slide)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Tasks</a:t>
            </a:r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2410100" y="1211350"/>
            <a:ext cx="6321600" cy="3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Disk Failure/Recovery and Fault tolerance</a:t>
            </a:r>
            <a:endParaRPr sz="14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Tiering (mentioned before)</a:t>
            </a:r>
            <a:endParaRPr sz="14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Disk Balancing</a:t>
            </a:r>
            <a:endParaRPr sz="14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Garbage Collection</a:t>
            </a:r>
            <a:endParaRPr sz="14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Data Removal</a:t>
            </a:r>
            <a:endParaRPr sz="14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Compression</a:t>
            </a:r>
            <a:endParaRPr sz="14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Deduplication</a:t>
            </a:r>
            <a:endParaRPr sz="140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/>
              <a:t>Snapshot Tree Reduction</a:t>
            </a:r>
            <a:endParaRPr sz="1400"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policy to execute the tasks?</a:t>
            </a:r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Event-driven policy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example, when a disk/node fails, a recovery task is executed.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Threshold-based policy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example, regarding disk balancing, 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mean tier usage &gt; m(35%) 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disk usage spread &gt; threshold s(15%). ( the disk usage spread = disk with maximum usage and the disk with minimum usage within the tier)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Periodic Partial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These tasks only access a subset of the metadata map and are executed every h1 hours. They are grouped based on the metadata table they scan.</a:t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Periodic Full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tasks are executed as part of full scan every h2 hours. The full scan = vDiskBlock, extentID, extentGroupID maps are scanned.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10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Heterogeneity across and within the cluster, how to solve it?</a:t>
            </a:r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2410100" y="1806625"/>
            <a:ext cx="6321600" cy="27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Reinforcement Learning</a:t>
            </a:r>
            <a:endParaRPr sz="16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Agent interacts with Environment to find the long-term optimal</a:t>
            </a:r>
            <a:endParaRPr sz="16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Agent:  tries an action at at a particular state s t , and evaluates its effects in terms of the immediate reward r t+1 it receives and its estimate of the value of the state s t+1 to which it is taken</a:t>
            </a:r>
            <a:endParaRPr sz="160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Pi: long-term policy</a:t>
            </a:r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1672</Words>
  <Application>Microsoft Macintosh PowerPoint</Application>
  <PresentationFormat>On-screen Show (16:9)</PresentationFormat>
  <Paragraphs>385</Paragraphs>
  <Slides>46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Swiss</vt:lpstr>
      <vt:lpstr>Curator: Self-Managing Storage For Enterprise Clusters </vt:lpstr>
      <vt:lpstr>Background</vt:lpstr>
      <vt:lpstr>PowerPoint Presentation</vt:lpstr>
      <vt:lpstr>Curator</vt:lpstr>
      <vt:lpstr>Distributed Storage</vt:lpstr>
      <vt:lpstr>2. MapReduce-style Framework</vt:lpstr>
      <vt:lpstr>3. Tasks</vt:lpstr>
      <vt:lpstr>What is the policy to execute the tasks?</vt:lpstr>
      <vt:lpstr>Heterogeneity across and within the cluster, how to solve it?</vt:lpstr>
      <vt:lpstr>Example: Tiering again</vt:lpstr>
      <vt:lpstr>Evaluation:</vt:lpstr>
      <vt:lpstr>PowerPoint Presentation</vt:lpstr>
      <vt:lpstr>Evaluation for Q-learning</vt:lpstr>
      <vt:lpstr>Conclusion</vt:lpstr>
      <vt:lpstr>Thoughts and Discussion</vt:lpstr>
      <vt:lpstr>Resource Central: Understanding and Predicting Workloads for Improved Resource Management in Large Cloud Platforms</vt:lpstr>
      <vt:lpstr>Outline</vt:lpstr>
      <vt:lpstr>Background and Motivation</vt:lpstr>
      <vt:lpstr>Public Cloud Platform</vt:lpstr>
      <vt:lpstr>Lower Costs Via Resource Management</vt:lpstr>
      <vt:lpstr>Characterization of Azure VM Workload</vt:lpstr>
      <vt:lpstr>Main Azure Characteristics</vt:lpstr>
      <vt:lpstr>Characterization – VM Size</vt:lpstr>
      <vt:lpstr>Characterization – VM CPU Utilization</vt:lpstr>
      <vt:lpstr>Characterization – VM Lifetime</vt:lpstr>
      <vt:lpstr>Other VM Workload Characteristics</vt:lpstr>
      <vt:lpstr>Correlations between metrics</vt:lpstr>
      <vt:lpstr>Resource Central</vt:lpstr>
      <vt:lpstr>Resource Central</vt:lpstr>
      <vt:lpstr>Resource Central Architecture</vt:lpstr>
      <vt:lpstr>Current Machine Learning Models</vt:lpstr>
      <vt:lpstr>Evaluation</vt:lpstr>
      <vt:lpstr>Prediction Quality</vt:lpstr>
      <vt:lpstr>Performance – Model Execution</vt:lpstr>
      <vt:lpstr>Case Study: RC-informed VM Scheduling </vt:lpstr>
      <vt:lpstr>Case Study: RC-informed CPU Oversubscription </vt:lpstr>
      <vt:lpstr>Conclusion</vt:lpstr>
      <vt:lpstr>Conclusion </vt:lpstr>
      <vt:lpstr>Takeaway</vt:lpstr>
      <vt:lpstr>Cluster Scheduling Discussion</vt:lpstr>
      <vt:lpstr>Curator: Summary of Student Comments </vt:lpstr>
      <vt:lpstr>Curator: Questions</vt:lpstr>
      <vt:lpstr>Curator: Questions</vt:lpstr>
      <vt:lpstr>Resouce Central: Summary of Comments </vt:lpstr>
      <vt:lpstr>Resouce Central: Questions </vt:lpstr>
      <vt:lpstr>Resouce Central: Questions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Curator: Self-Managing Storage For Enterprise Clusters </dc:title>
  <cp:lastModifiedBy>Shiming Song</cp:lastModifiedBy>
  <cp:revision>3</cp:revision>
  <dcterms:modified xsi:type="dcterms:W3CDTF">2018-05-01T16:54:35Z</dcterms:modified>
</cp:coreProperties>
</file>