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42" r:id="rId2"/>
    <p:sldId id="277" r:id="rId3"/>
    <p:sldId id="348" r:id="rId4"/>
    <p:sldId id="347" r:id="rId5"/>
    <p:sldId id="345" r:id="rId6"/>
    <p:sldId id="34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69783"/>
  </p:normalViewPr>
  <p:slideViewPr>
    <p:cSldViewPr snapToGrid="0" snapToObjects="1">
      <p:cViewPr varScale="1">
        <p:scale>
          <a:sx n="62" d="100"/>
          <a:sy n="62" d="100"/>
        </p:scale>
        <p:origin x="145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0E4FC-5F4E-A84C-B4C3-E40930EE3C14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B2D6A-F8A9-A544-8FF4-CD9C7F17D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6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B2D6A-F8A9-A544-8FF4-CD9C7F17D4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13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B2D6A-F8A9-A544-8FF4-CD9C7F17D4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34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scheduling running time is very high with SWAG when the cluster utilization is around 78%.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B2D6A-F8A9-A544-8FF4-CD9C7F17D4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9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observation might explain why the experiments</a:t>
            </a:r>
          </a:p>
          <a:p>
            <a:pPr marL="0" indent="0">
              <a:buNone/>
            </a:pPr>
            <a:r>
              <a:rPr lang="en-US" dirty="0" smtClean="0"/>
              <a:t>    shows that inaccuracies in task durations does not affect</a:t>
            </a:r>
          </a:p>
          <a:p>
            <a:pPr marL="0" indent="0">
              <a:buNone/>
            </a:pPr>
            <a:r>
              <a:rPr lang="en-US" dirty="0" smtClean="0"/>
              <a:t>    SWAG (Task durations are already in a small range)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200" dirty="0" smtClean="0"/>
              <a:t>Is SWAG the same as global-SRPT but </a:t>
            </a:r>
          </a:p>
          <a:p>
            <a:pPr marL="0" indent="0">
              <a:buNone/>
            </a:pPr>
            <a:r>
              <a:rPr lang="en-US" sz="1200" dirty="0" smtClean="0"/>
              <a:t>  with considering the current state of queue </a:t>
            </a:r>
          </a:p>
          <a:p>
            <a:pPr marL="0" indent="0">
              <a:buNone/>
            </a:pPr>
            <a:r>
              <a:rPr lang="en-US" sz="1200" dirty="0" smtClean="0"/>
              <a:t>  at each datacenter 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1540B-D1D3-41B7-AC66-59C7DC754C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15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B2D6A-F8A9-A544-8FF4-CD9C7F17D4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3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8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0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3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1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4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4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9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CF1F8-EC59-2047-A4D0-D0A729E9D155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C51D9-9B10-354C-BF56-7D412CD3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5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Scheduling Jobs Across Geo-distributed Datacenters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Tarek Elgamal</a:t>
            </a:r>
          </a:p>
          <a:p>
            <a:r>
              <a:rPr lang="en-US" dirty="0" smtClean="0"/>
              <a:t>CS525</a:t>
            </a:r>
          </a:p>
          <a:p>
            <a:r>
              <a:rPr lang="en-US" dirty="0" smtClean="0"/>
              <a:t>4/12/2016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346" y="365126"/>
            <a:ext cx="10515600" cy="83348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Motivation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966099"/>
            <a:ext cx="11191103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 job scheduled on multiple datacenters have potential skews </a:t>
            </a:r>
            <a:r>
              <a:rPr lang="en-US" sz="2800" dirty="0"/>
              <a:t>in </a:t>
            </a:r>
            <a:r>
              <a:rPr lang="en-US" sz="2800" dirty="0" smtClean="0"/>
              <a:t>dividing its tasks among datacenters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Job completion time depends on last task across datacenters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Shortest </a:t>
            </a:r>
            <a:r>
              <a:rPr lang="en-US" sz="2800" dirty="0"/>
              <a:t>Remaining Processing </a:t>
            </a:r>
            <a:r>
              <a:rPr lang="en-US" sz="2800" dirty="0" smtClean="0"/>
              <a:t>Time (SRPT) scheduling fails to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/>
              <a:t>optimize the </a:t>
            </a:r>
            <a:r>
              <a:rPr lang="en-US" sz="2800" dirty="0" smtClean="0"/>
              <a:t>average job </a:t>
            </a:r>
            <a:r>
              <a:rPr lang="en-US" sz="2800" dirty="0"/>
              <a:t>completion </a:t>
            </a:r>
            <a:r>
              <a:rPr lang="en-US" sz="2800" dirty="0" smtClean="0"/>
              <a:t>time in that case</a:t>
            </a:r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paper presents two approaches for </a:t>
            </a:r>
            <a:r>
              <a:rPr lang="en-US" sz="2800" i="1" dirty="0"/>
              <a:t>job </a:t>
            </a:r>
            <a:r>
              <a:rPr lang="en-US" sz="2800" dirty="0"/>
              <a:t>scheduling across geo-distributed datacenters: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/>
              <a:t>Reordering</a:t>
            </a:r>
            <a:r>
              <a:rPr lang="en-US" sz="2800" dirty="0"/>
              <a:t>: add-on to any scheduling approach, proven to provide non-decreasing performance </a:t>
            </a:r>
            <a:r>
              <a:rPr lang="en-US" sz="2800" dirty="0" smtClean="0"/>
              <a:t>improvement under some assumptions</a:t>
            </a: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SWAG</a:t>
            </a:r>
            <a:r>
              <a:rPr lang="en-US" sz="2800" dirty="0"/>
              <a:t>: stand-alone scheduling </a:t>
            </a:r>
            <a:r>
              <a:rPr lang="en-US" sz="2800" dirty="0" smtClean="0"/>
              <a:t>approach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39346" y="3021252"/>
            <a:ext cx="10515600" cy="894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C00000"/>
                </a:solidFill>
              </a:rPr>
              <a:t>Contributions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2022"/>
            <a:ext cx="10515600" cy="78405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Summary of Findings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876299"/>
            <a:ext cx="107750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/>
              <a:t>SWAG</a:t>
            </a:r>
            <a:r>
              <a:rPr lang="en-US" sz="2800" i="1" dirty="0"/>
              <a:t> </a:t>
            </a:r>
            <a:r>
              <a:rPr lang="en-US" sz="2800" dirty="0"/>
              <a:t>outperforms the competitors (Global-SRPT, Independent-SRPT) in all settings, including those improved by </a:t>
            </a:r>
            <a:r>
              <a:rPr lang="en-US" sz="2800" b="1" i="1" dirty="0" smtClean="0"/>
              <a:t>Reordering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Reordering</a:t>
            </a:r>
            <a:r>
              <a:rPr lang="en-US" sz="2800" dirty="0" smtClean="0"/>
              <a:t> </a:t>
            </a:r>
            <a:r>
              <a:rPr lang="en-US" sz="2800" dirty="0"/>
              <a:t>shows more significant improvement in Independent-SRPT than </a:t>
            </a:r>
            <a:r>
              <a:rPr lang="en-US" sz="2800" dirty="0" smtClean="0"/>
              <a:t>Global-SRPT</a:t>
            </a:r>
            <a:endParaRPr lang="en-US" sz="2800" b="1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SWAG</a:t>
            </a:r>
            <a:r>
              <a:rPr lang="en-US" sz="2800" dirty="0" smtClean="0"/>
              <a:t> ‘s running </a:t>
            </a:r>
            <a:r>
              <a:rPr lang="en-US" sz="2800" dirty="0"/>
              <a:t>time </a:t>
            </a:r>
            <a:r>
              <a:rPr lang="en-US" sz="2800" dirty="0" smtClean="0"/>
              <a:t>is </a:t>
            </a:r>
            <a:r>
              <a:rPr lang="en-US" sz="2800" dirty="0"/>
              <a:t>4.5 </a:t>
            </a:r>
            <a:r>
              <a:rPr lang="en-US" sz="2800" dirty="0" err="1"/>
              <a:t>ms</a:t>
            </a:r>
            <a:r>
              <a:rPr lang="en-US" sz="2800" dirty="0"/>
              <a:t> (significantly smaller than average task duration in the evaluation, which is 2s</a:t>
            </a:r>
            <a:r>
              <a:rPr lang="en-US" sz="2800" dirty="0" smtClean="0"/>
              <a:t>)</a:t>
            </a:r>
            <a:endParaRPr lang="en-US" sz="2800" b="1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SWAG</a:t>
            </a:r>
            <a:r>
              <a:rPr lang="en-US" sz="2800" dirty="0" smtClean="0"/>
              <a:t> </a:t>
            </a:r>
            <a:r>
              <a:rPr lang="en-US" sz="2800" dirty="0"/>
              <a:t>has less communication overhead than other competitors that require communication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Reordering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b="1" i="1" dirty="0"/>
              <a:t>SWAG</a:t>
            </a:r>
            <a:r>
              <a:rPr lang="en-US" sz="2800" dirty="0"/>
              <a:t> are robust to inaccuracies in estimating tasks duration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41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34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Pros					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      Cons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24465"/>
            <a:ext cx="5181600" cy="55111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Significant </a:t>
            </a:r>
            <a:r>
              <a:rPr lang="en-US" dirty="0" smtClean="0"/>
              <a:t>improvement in job completion time over SRTP (27% for </a:t>
            </a:r>
            <a:r>
              <a:rPr lang="en-US" b="1" i="1" dirty="0" smtClean="0"/>
              <a:t>Reordering</a:t>
            </a:r>
            <a:r>
              <a:rPr lang="en-US" dirty="0" smtClean="0"/>
              <a:t> and </a:t>
            </a:r>
            <a:r>
              <a:rPr lang="en-US" dirty="0"/>
              <a:t>50% </a:t>
            </a:r>
            <a:r>
              <a:rPr lang="en-US" dirty="0" smtClean="0"/>
              <a:t>for </a:t>
            </a:r>
            <a:r>
              <a:rPr lang="en-US" b="1" dirty="0" smtClean="0"/>
              <a:t>SWAG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Simple and intuitive heuristics</a:t>
            </a:r>
          </a:p>
          <a:p>
            <a:endParaRPr lang="en-US" dirty="0" smtClean="0"/>
          </a:p>
          <a:p>
            <a:r>
              <a:rPr lang="en-US" dirty="0" smtClean="0"/>
              <a:t>Clear illustrative example to highlight SRPT shortcomings</a:t>
            </a:r>
          </a:p>
          <a:p>
            <a:endParaRPr lang="en-US" dirty="0" smtClean="0"/>
          </a:p>
          <a:p>
            <a:r>
              <a:rPr lang="en-US" dirty="0" smtClean="0"/>
              <a:t>Proven non-decreasing performance for </a:t>
            </a:r>
            <a:r>
              <a:rPr lang="en-US" b="1" i="1" dirty="0" smtClean="0"/>
              <a:t>Reordering</a:t>
            </a:r>
          </a:p>
          <a:p>
            <a:endParaRPr lang="en-US" dirty="0" smtClean="0"/>
          </a:p>
          <a:p>
            <a:r>
              <a:rPr lang="en-US" dirty="0" smtClean="0"/>
              <a:t>Evaluation is based on real job traces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133648"/>
            <a:ext cx="5988908" cy="55019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Evaluation </a:t>
            </a:r>
            <a:r>
              <a:rPr lang="en-US" dirty="0"/>
              <a:t>is simulation-based, no </a:t>
            </a:r>
            <a:r>
              <a:rPr lang="en-US" dirty="0" smtClean="0"/>
              <a:t>real-environment evaluation</a:t>
            </a:r>
          </a:p>
          <a:p>
            <a:endParaRPr lang="en-US" dirty="0" smtClean="0"/>
          </a:p>
          <a:p>
            <a:r>
              <a:rPr lang="en-US" dirty="0" smtClean="0"/>
              <a:t>Impractical assumptions </a:t>
            </a:r>
            <a:r>
              <a:rPr lang="en-US" dirty="0" smtClean="0">
                <a:solidFill>
                  <a:srgbClr val="FF0000"/>
                </a:solidFill>
              </a:rPr>
              <a:t>(most of them are mentioned explicitly in the paper)</a:t>
            </a:r>
            <a:r>
              <a:rPr lang="en-US" dirty="0" smtClean="0"/>
              <a:t>:</a:t>
            </a:r>
          </a:p>
          <a:p>
            <a:pPr marL="514350" indent="-514350">
              <a:buAutoNum type="arabicParenBoth"/>
            </a:pPr>
            <a:r>
              <a:rPr lang="en-US" dirty="0" smtClean="0"/>
              <a:t>homogenous task durations </a:t>
            </a:r>
          </a:p>
          <a:p>
            <a:pPr marL="514350" indent="-514350">
              <a:buAutoNum type="arabicParenBoth"/>
            </a:pPr>
            <a:r>
              <a:rPr lang="en-US" dirty="0" smtClean="0"/>
              <a:t>Homogenous datacenter capacity and latency</a:t>
            </a:r>
          </a:p>
          <a:p>
            <a:pPr marL="514350" indent="-514350">
              <a:buAutoNum type="arabicParenBoth"/>
            </a:pPr>
            <a:r>
              <a:rPr lang="en-US" dirty="0" smtClean="0"/>
              <a:t>Guaranteed data locality </a:t>
            </a:r>
          </a:p>
          <a:p>
            <a:pPr marL="514350" indent="-514350">
              <a:buAutoNum type="arabicParenBoth"/>
            </a:pPr>
            <a:r>
              <a:rPr lang="en-US" dirty="0" smtClean="0"/>
              <a:t>Support Single-stage jobs (no DAGs)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Non-negligible comp. and comm. overheads for both approaches</a:t>
            </a:r>
          </a:p>
          <a:p>
            <a:r>
              <a:rPr lang="en-US" dirty="0" smtClean="0"/>
              <a:t>Comparison with SRPT only and with one primary metric (job completion time)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8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59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Thoughts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3846"/>
            <a:ext cx="8107514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Tasks durations within jobs and across jobs are assumed to be homogenous, heterogeneity is not discussed properly </a:t>
            </a:r>
          </a:p>
          <a:p>
            <a:pPr lvl="1"/>
            <a:r>
              <a:rPr lang="en-US" sz="2800" dirty="0" smtClean="0"/>
              <a:t>Paper addresses heterogeneous task durations within datacenters but not in the global controller </a:t>
            </a:r>
          </a:p>
          <a:p>
            <a:pPr lvl="1"/>
            <a:r>
              <a:rPr lang="en-US" sz="2800" dirty="0" smtClean="0"/>
              <a:t>In the evaluation, </a:t>
            </a:r>
            <a:r>
              <a:rPr lang="en-US" sz="2800" b="1" dirty="0"/>
              <a:t>P</a:t>
            </a:r>
            <a:r>
              <a:rPr lang="en-US" sz="2800" b="1" dirty="0" smtClean="0"/>
              <a:t>areto distribution</a:t>
            </a:r>
            <a:r>
              <a:rPr lang="en-US" sz="2800" dirty="0" smtClean="0"/>
              <a:t> with shape </a:t>
            </a:r>
            <a:r>
              <a:rPr lang="en-US" sz="2800" dirty="0"/>
              <a:t>parameter </a:t>
            </a:r>
            <a:r>
              <a:rPr lang="en-US" sz="2800" dirty="0" smtClean="0"/>
              <a:t>1.259 is assumed</a:t>
            </a:r>
          </a:p>
          <a:p>
            <a:pPr lvl="1"/>
            <a:r>
              <a:rPr lang="en-US" sz="2800" dirty="0" smtClean="0"/>
              <a:t>Task durations with values more than 3 has low impact on cumulative  distribution </a:t>
            </a:r>
            <a:r>
              <a:rPr lang="en-US" sz="2800" dirty="0" smtClean="0">
                <a:solidFill>
                  <a:srgbClr val="FF0000"/>
                </a:solidFill>
              </a:rPr>
              <a:t> (i.e. most of task durations across jobs range from 1s-3s)</a:t>
            </a:r>
          </a:p>
          <a:p>
            <a:r>
              <a:rPr lang="en-US" dirty="0" smtClean="0"/>
              <a:t>The above </a:t>
            </a:r>
            <a:r>
              <a:rPr lang="en-US" dirty="0"/>
              <a:t>observation might explain why the </a:t>
            </a:r>
            <a:r>
              <a:rPr lang="en-US" dirty="0" smtClean="0"/>
              <a:t>inaccuracies </a:t>
            </a:r>
            <a:r>
              <a:rPr lang="en-US" dirty="0"/>
              <a:t>in task durations does not affect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SWAG </a:t>
            </a:r>
            <a:r>
              <a:rPr lang="en-US" dirty="0">
                <a:solidFill>
                  <a:srgbClr val="FF0000"/>
                </a:solidFill>
              </a:rPr>
              <a:t>(Task durations are already in a small range) 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5528" y="3671794"/>
            <a:ext cx="3531127" cy="23907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8990161" y="3265541"/>
            <a:ext cx="311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Cumulative Pareto distribution</a:t>
            </a:r>
            <a:endParaRPr lang="en-US" b="1" dirty="0"/>
          </a:p>
        </p:txBody>
      </p:sp>
      <p:cxnSp>
        <p:nvCxnSpPr>
          <p:cNvPr id="9" name="Elbow Connector 8"/>
          <p:cNvCxnSpPr/>
          <p:nvPr/>
        </p:nvCxnSpPr>
        <p:spPr>
          <a:xfrm rot="5400000">
            <a:off x="9499509" y="4807608"/>
            <a:ext cx="2123944" cy="2"/>
          </a:xfrm>
          <a:prstGeom prst="bentConnector3">
            <a:avLst>
              <a:gd name="adj1" fmla="val 50000"/>
            </a:avLst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561482" y="3943851"/>
            <a:ext cx="16435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Task durations </a:t>
            </a:r>
          </a:p>
          <a:p>
            <a:r>
              <a:rPr lang="en-US" dirty="0" smtClean="0"/>
              <a:t>above 3s has</a:t>
            </a:r>
          </a:p>
          <a:p>
            <a:r>
              <a:rPr lang="en-US" dirty="0" smtClean="0"/>
              <a:t> low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4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05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Questions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1012224"/>
            <a:ext cx="107750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other metrics can be used? </a:t>
            </a:r>
            <a:r>
              <a:rPr lang="en-US" sz="2800" dirty="0" smtClean="0"/>
              <a:t>Is avg. job completion time enough?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happens if the distributed tasks of a job require results from the previous task that executed at some other location?</a:t>
            </a:r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Is </a:t>
            </a:r>
            <a:r>
              <a:rPr lang="en-US" sz="2800" dirty="0"/>
              <a:t>SWAG the same as global-SRPT but </a:t>
            </a:r>
            <a:r>
              <a:rPr lang="en-US" sz="2800" dirty="0" smtClean="0"/>
              <a:t>with </a:t>
            </a:r>
            <a:r>
              <a:rPr lang="en-US" sz="2800" dirty="0"/>
              <a:t>considering the current state of queue </a:t>
            </a:r>
            <a:r>
              <a:rPr lang="en-US" sz="2800" dirty="0" smtClean="0"/>
              <a:t>at </a:t>
            </a:r>
            <a:r>
              <a:rPr lang="en-US" sz="2800" dirty="0"/>
              <a:t>each datacenter 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Are the </a:t>
            </a:r>
            <a:r>
              <a:rPr lang="en-US" sz="2800" dirty="0"/>
              <a:t>overhead calculations </a:t>
            </a:r>
            <a:r>
              <a:rPr lang="en-US" sz="2800" dirty="0" smtClean="0"/>
              <a:t>reliable in simulation-based experiments?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254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3411</TotalTime>
  <Words>512</Words>
  <Application>Microsoft Office PowerPoint</Application>
  <PresentationFormat>Widescreen</PresentationFormat>
  <Paragraphs>77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Scheduling Jobs Across Geo-distributed Datacenters</vt:lpstr>
      <vt:lpstr>Motivation</vt:lpstr>
      <vt:lpstr>Summary of Findings</vt:lpstr>
      <vt:lpstr>Pros            Cons</vt:lpstr>
      <vt:lpstr>Thoughts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Scalability</dc:title>
  <dc:creator>Hu, Mingwei</dc:creator>
  <cp:lastModifiedBy>Tarek El-gamal</cp:lastModifiedBy>
  <cp:revision>338</cp:revision>
  <dcterms:created xsi:type="dcterms:W3CDTF">2016-02-17T23:51:03Z</dcterms:created>
  <dcterms:modified xsi:type="dcterms:W3CDTF">2016-04-19T19:15:42Z</dcterms:modified>
</cp:coreProperties>
</file>