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sldImg"/>
          </p:nvPr>
        </p:nvSpPr>
        <p:spPr>
          <a:prstGeom prst="rect">
            <a:avLst/>
          </a:prstGeom>
        </p:spPr>
        <p:txBody>
          <a:bodyPr/>
          <a:lstStyle/>
          <a:p>
            <a:pPr/>
          </a:p>
        </p:txBody>
      </p:sp>
      <p:sp>
        <p:nvSpPr>
          <p:cNvPr id="129" name="Shape 129"/>
          <p:cNvSpPr/>
          <p:nvPr>
            <p:ph type="body" sz="quarter" idx="1"/>
          </p:nvPr>
        </p:nvSpPr>
        <p:spPr>
          <a:prstGeom prst="rect">
            <a:avLst/>
          </a:prstGeom>
        </p:spPr>
        <p:txBody>
          <a:bodyPr/>
          <a:lstStyle/>
          <a:p>
            <a:pPr/>
            <a:r>
              <a:t>Secondary indices are used to speedup query processing</a:t>
            </a:r>
          </a:p>
          <a:p>
            <a:pPr/>
            <a:r>
              <a:t>When primary database is updated, the secondary index needs to be updated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9" name="Shape 439"/>
          <p:cNvSpPr/>
          <p:nvPr>
            <p:ph type="sldImg"/>
          </p:nvPr>
        </p:nvSpPr>
        <p:spPr>
          <a:prstGeom prst="rect">
            <a:avLst/>
          </a:prstGeom>
        </p:spPr>
        <p:txBody>
          <a:bodyPr/>
          <a:lstStyle/>
          <a:p>
            <a:pPr/>
          </a:p>
        </p:txBody>
      </p:sp>
      <p:sp>
        <p:nvSpPr>
          <p:cNvPr id="440" name="Shape 440"/>
          <p:cNvSpPr/>
          <p:nvPr>
            <p:ph type="body" sz="quarter" idx="1"/>
          </p:nvPr>
        </p:nvSpPr>
        <p:spPr>
          <a:prstGeom prst="rect">
            <a:avLst/>
          </a:prstGeom>
        </p:spPr>
        <p:txBody>
          <a:bodyPr/>
          <a:lstStyle/>
          <a:p>
            <a:pPr/>
            <a:r>
              <a:t>The datastores have several replicas</a:t>
            </a:r>
          </a:p>
          <a:p>
            <a:pPr/>
            <a:r>
              <a:t>A simple idea is to make data markers global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5" name="Shape 445"/>
          <p:cNvSpPr/>
          <p:nvPr>
            <p:ph type="sldImg"/>
          </p:nvPr>
        </p:nvSpPr>
        <p:spPr>
          <a:prstGeom prst="rect">
            <a:avLst/>
          </a:prstGeom>
        </p:spPr>
        <p:txBody>
          <a:bodyPr/>
          <a:lstStyle/>
          <a:p>
            <a:pPr/>
          </a:p>
        </p:txBody>
      </p:sp>
      <p:sp>
        <p:nvSpPr>
          <p:cNvPr id="446" name="Shape 446"/>
          <p:cNvSpPr/>
          <p:nvPr>
            <p:ph type="body" sz="quarter" idx="1"/>
          </p:nvPr>
        </p:nvSpPr>
        <p:spPr>
          <a:prstGeom prst="rect">
            <a:avLst/>
          </a:prstGeom>
        </p:spPr>
        <p:txBody>
          <a:bodyPr/>
          <a:lstStyle/>
          <a:p>
            <a:pPr/>
            <a:r>
              <a:t>The primary is shut down for 10 mins.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sldImg"/>
          </p:nvPr>
        </p:nvSpPr>
        <p:spPr>
          <a:prstGeom prst="rect">
            <a:avLst/>
          </a:prstGeom>
        </p:spPr>
        <p:txBody>
          <a:bodyPr/>
          <a:lstStyle/>
          <a:p>
            <a:pPr/>
          </a:p>
        </p:txBody>
      </p:sp>
      <p:sp>
        <p:nvSpPr>
          <p:cNvPr id="169" name="Shape 169"/>
          <p:cNvSpPr/>
          <p:nvPr>
            <p:ph type="body" sz="quarter" idx="1"/>
          </p:nvPr>
        </p:nvSpPr>
        <p:spPr>
          <a:prstGeom prst="rect">
            <a:avLst/>
          </a:prstGeom>
        </p:spPr>
        <p:txBody>
          <a:bodyPr/>
          <a:lstStyle/>
          <a:p>
            <a:pPr/>
            <a:r>
              <a:t>How could we set the time intervals between two pulls?</a:t>
            </a:r>
          </a:p>
          <a:p>
            <a:pPr/>
            <a:r>
              <a:t>If the interval is set too short, it’s gonna put too much work load on the datastore.</a:t>
            </a:r>
          </a:p>
          <a:p>
            <a:pPr/>
            <a:r>
              <a:t>If the interval is too long, the data in the applications can be stale.</a:t>
            </a:r>
          </a:p>
          <a:p>
            <a:pPr/>
          </a:p>
          <a:p>
            <a:pPr/>
            <a:r>
              <a:t>Heterogeneous datastores: Programmers have to write one query for each database.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sldImg"/>
          </p:nvPr>
        </p:nvSpPr>
        <p:spPr>
          <a:prstGeom prst="rect">
            <a:avLst/>
          </a:prstGeom>
        </p:spPr>
        <p:txBody>
          <a:bodyPr/>
          <a:lstStyle/>
          <a:p>
            <a:pPr/>
          </a:p>
        </p:txBody>
      </p:sp>
      <p:sp>
        <p:nvSpPr>
          <p:cNvPr id="205" name="Shape 205"/>
          <p:cNvSpPr/>
          <p:nvPr>
            <p:ph type="body" sz="quarter" idx="1"/>
          </p:nvPr>
        </p:nvSpPr>
        <p:spPr>
          <a:prstGeom prst="rect">
            <a:avLst/>
          </a:prstGeom>
        </p:spPr>
        <p:txBody>
          <a:bodyPr/>
          <a:lstStyle/>
          <a:p>
            <a:pPr/>
            <a:r>
              <a:t>Publisher tails the updates from datastore, and then sends them to subscribers. Each application consumes the updates.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0" name="Shape 260"/>
          <p:cNvSpPr/>
          <p:nvPr>
            <p:ph type="sldImg"/>
          </p:nvPr>
        </p:nvSpPr>
        <p:spPr>
          <a:prstGeom prst="rect">
            <a:avLst/>
          </a:prstGeom>
        </p:spPr>
        <p:txBody>
          <a:bodyPr/>
          <a:lstStyle/>
          <a:p>
            <a:pPr/>
          </a:p>
        </p:txBody>
      </p:sp>
      <p:sp>
        <p:nvSpPr>
          <p:cNvPr id="261" name="Shape 261"/>
          <p:cNvSpPr/>
          <p:nvPr>
            <p:ph type="body" sz="quarter" idx="1"/>
          </p:nvPr>
        </p:nvSpPr>
        <p:spPr>
          <a:prstGeom prst="rect">
            <a:avLst/>
          </a:prstGeom>
        </p:spPr>
        <p:txBody>
          <a:bodyPr/>
          <a:lstStyle/>
          <a:p>
            <a:pPr/>
            <a:r>
              <a:t>Copy into 3 pieces, and send it to the three applications via TCP.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0" name="Shape 380"/>
          <p:cNvSpPr/>
          <p:nvPr>
            <p:ph type="sldImg"/>
          </p:nvPr>
        </p:nvSpPr>
        <p:spPr>
          <a:prstGeom prst="rect">
            <a:avLst/>
          </a:prstGeom>
        </p:spPr>
        <p:txBody>
          <a:bodyPr/>
          <a:lstStyle/>
          <a:p>
            <a:pPr/>
          </a:p>
        </p:txBody>
      </p:sp>
      <p:sp>
        <p:nvSpPr>
          <p:cNvPr id="381" name="Shape 381"/>
          <p:cNvSpPr/>
          <p:nvPr>
            <p:ph type="body" sz="quarter" idx="1"/>
          </p:nvPr>
        </p:nvSpPr>
        <p:spPr>
          <a:prstGeom prst="rect">
            <a:avLst/>
          </a:prstGeom>
        </p:spPr>
        <p:txBody>
          <a:bodyPr/>
          <a:lstStyle/>
          <a:p>
            <a:pPr/>
            <a:r>
              <a:t>Wormhole publisher has a singleton lead caravan. The lead caravan sends the most recent updates to fast subscribers.</a:t>
            </a:r>
          </a:p>
          <a:p>
            <a:pPr/>
            <a:r>
              <a:t>Wormhole publisher assigns subscribers with similar pace to a caravan so as to catch up the lead caravan.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8" name="Shape 388"/>
          <p:cNvSpPr/>
          <p:nvPr>
            <p:ph type="sldImg"/>
          </p:nvPr>
        </p:nvSpPr>
        <p:spPr>
          <a:prstGeom prst="rect">
            <a:avLst/>
          </a:prstGeom>
        </p:spPr>
        <p:txBody>
          <a:bodyPr/>
          <a:lstStyle/>
          <a:p>
            <a:pPr/>
          </a:p>
        </p:txBody>
      </p:sp>
      <p:sp>
        <p:nvSpPr>
          <p:cNvPr id="389" name="Shape 389"/>
          <p:cNvSpPr/>
          <p:nvPr>
            <p:ph type="body" sz="quarter" idx="1"/>
          </p:nvPr>
        </p:nvSpPr>
        <p:spPr>
          <a:prstGeom prst="rect">
            <a:avLst/>
          </a:prstGeom>
        </p:spPr>
        <p:txBody>
          <a:bodyPr/>
          <a:lstStyle/>
          <a:p>
            <a:pPr/>
            <a:r>
              <a:t>The more caravans assigned to a publisher, the higher I/O load is cast on the datastore. </a:t>
            </a:r>
          </a:p>
          <a:p>
            <a:pPr/>
          </a:p>
          <a:p>
            <a:pPr/>
            <a:r>
              <a:t>Read amplification factor versus average latency of delivering updates to 10 applications (see text for more explanation). Different data points are for varying number of maximum allowed caravans. The latency is averaged over 10 applications whose datamarkers are scattered evenly across the 20 GBytes of single datastore updates.</a:t>
            </a:r>
          </a:p>
          <a:p>
            <a:pPr/>
          </a:p>
          <a:p>
            <a:pPr/>
            <a:r>
              <a:t>The latency can be reduced by around 40% using 10 tailors.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6" name="Shape 396"/>
          <p:cNvSpPr/>
          <p:nvPr>
            <p:ph type="sldImg"/>
          </p:nvPr>
        </p:nvSpPr>
        <p:spPr>
          <a:prstGeom prst="rect">
            <a:avLst/>
          </a:prstGeom>
        </p:spPr>
        <p:txBody>
          <a:bodyPr/>
          <a:lstStyle/>
          <a:p>
            <a:pPr/>
          </a:p>
        </p:txBody>
      </p:sp>
      <p:sp>
        <p:nvSpPr>
          <p:cNvPr id="397" name="Shape 397"/>
          <p:cNvSpPr/>
          <p:nvPr>
            <p:ph type="body" sz="quarter" idx="1"/>
          </p:nvPr>
        </p:nvSpPr>
        <p:spPr>
          <a:prstGeom prst="rect">
            <a:avLst/>
          </a:prstGeom>
        </p:spPr>
        <p:txBody>
          <a:bodyPr/>
          <a:lstStyle/>
          <a:p>
            <a:pPr/>
            <a:r>
              <a:t>The amount of data read from datastores and sent to applications by Wormhole, and the number of caravans used to do so. The number of caravans, which is averaged over one minute intervals and over all involved publishers, can be fractional.</a:t>
            </a:r>
          </a:p>
          <a:p>
            <a:pPr/>
          </a:p>
          <a:p>
            <a:pPr/>
            <a:r>
              <a:t>How does read I/O increase by 6 times while only using 3 caravans (2 recovery)?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3" name="Shape 403"/>
          <p:cNvSpPr/>
          <p:nvPr>
            <p:ph type="sldImg"/>
          </p:nvPr>
        </p:nvSpPr>
        <p:spPr>
          <a:prstGeom prst="rect">
            <a:avLst/>
          </a:prstGeom>
        </p:spPr>
        <p:txBody>
          <a:bodyPr/>
          <a:lstStyle/>
          <a:p>
            <a:pPr/>
          </a:p>
        </p:txBody>
      </p:sp>
      <p:sp>
        <p:nvSpPr>
          <p:cNvPr id="404" name="Shape 404"/>
          <p:cNvSpPr/>
          <p:nvPr>
            <p:ph type="body" sz="quarter" idx="1"/>
          </p:nvPr>
        </p:nvSpPr>
        <p:spPr>
          <a:prstGeom prst="rect">
            <a:avLst/>
          </a:prstGeom>
        </p:spPr>
        <p:txBody>
          <a:bodyPr/>
          <a:lstStyle/>
          <a:p>
            <a:pPr/>
            <a:r>
              <a:t>We use the data from one of Face- book’s production deployments: we pick one (random) publisher that is sending updates to a cache invalidation application, and observe it over a period of few hours to get a sample of 50,000 updates.</a:t>
            </a:r>
          </a:p>
          <a:p>
            <a:pPr/>
          </a:p>
          <a:p>
            <a:pPr/>
            <a:r>
              <a:t>The average size of updates is 500 bytes.</a:t>
            </a:r>
          </a:p>
          <a:p>
            <a:pPr/>
          </a:p>
          <a:p>
            <a:pPr/>
            <a:r>
              <a:t>Note that there is a long tail of updates that can take as long as 5 seconds. This can happens when an update is sent by a non-lead caravan. In such case, it includes the time that the corresponding flow spends waiting to be assigned to a caravan.</a:t>
            </a:r>
          </a:p>
          <a:p>
            <a:pPr/>
          </a:p>
          <a:p>
            <a:pPr/>
            <a:r>
              <a:t>Transition: So far we’ve covered publisher failure and application failure, but what if the datastore fails?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1" name="Shape 421"/>
          <p:cNvSpPr/>
          <p:nvPr>
            <p:ph type="sldImg"/>
          </p:nvPr>
        </p:nvSpPr>
        <p:spPr>
          <a:prstGeom prst="rect">
            <a:avLst/>
          </a:prstGeom>
        </p:spPr>
        <p:txBody>
          <a:bodyPr/>
          <a:lstStyle/>
          <a:p>
            <a:pPr/>
          </a:p>
        </p:txBody>
      </p:sp>
      <p:sp>
        <p:nvSpPr>
          <p:cNvPr id="422" name="Shape 422"/>
          <p:cNvSpPr/>
          <p:nvPr>
            <p:ph type="body" sz="quarter" idx="1"/>
          </p:nvPr>
        </p:nvSpPr>
        <p:spPr>
          <a:prstGeom prst="rect">
            <a:avLst/>
          </a:prstGeom>
        </p:spPr>
        <p:txBody>
          <a:bodyPr/>
          <a:lstStyle/>
          <a:p>
            <a:pPr/>
            <a:r>
              <a:t>The datastores have several replicas</a:t>
            </a:r>
          </a:p>
          <a:p>
            <a:pPr/>
            <a:r>
              <a:t>A simple idea is to make data markers global</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0.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prstGeom prst="rect">
            <a:avLst/>
          </a:prstGeom>
        </p:spPr>
        <p:txBody>
          <a:bodyPr/>
          <a:lstStyle>
            <a:lvl1pPr>
              <a:defRPr b="1" sz="6000">
                <a:latin typeface="Times"/>
                <a:ea typeface="Times"/>
                <a:cs typeface="Times"/>
                <a:sym typeface="Times"/>
              </a:defRPr>
            </a:lvl1pPr>
          </a:lstStyle>
          <a:p>
            <a:pPr/>
            <a:r>
              <a:t>Wormhole: Reliable Pub-Sub to Support Geo-replicated Internet Services</a:t>
            </a:r>
          </a:p>
        </p:txBody>
      </p:sp>
      <p:sp>
        <p:nvSpPr>
          <p:cNvPr id="120" name="Shape 120"/>
          <p:cNvSpPr/>
          <p:nvPr>
            <p:ph type="subTitle" sz="quarter" idx="1"/>
          </p:nvPr>
        </p:nvSpPr>
        <p:spPr>
          <a:xfrm>
            <a:off x="1270000" y="5029200"/>
            <a:ext cx="10464800" cy="2222851"/>
          </a:xfrm>
          <a:prstGeom prst="rect">
            <a:avLst/>
          </a:prstGeom>
        </p:spPr>
        <p:txBody>
          <a:bodyPr/>
          <a:lstStyle/>
          <a:p>
            <a:pPr defTabSz="490727">
              <a:defRPr sz="3359">
                <a:latin typeface="Times"/>
                <a:ea typeface="Times"/>
                <a:cs typeface="Times"/>
                <a:sym typeface="Times"/>
              </a:defRPr>
            </a:pPr>
            <a:r>
              <a:t>Authors: Yogeshwer Sharma et al.</a:t>
            </a:r>
          </a:p>
          <a:p>
            <a:pPr defTabSz="490727">
              <a:defRPr sz="3359">
                <a:latin typeface="Times"/>
                <a:ea typeface="Times"/>
                <a:cs typeface="Times"/>
                <a:sym typeface="Times"/>
              </a:defRPr>
            </a:pPr>
            <a:r>
              <a:t>Facebook &amp; Cornell University</a:t>
            </a:r>
          </a:p>
          <a:p>
            <a:pPr defTabSz="490727">
              <a:defRPr sz="3359">
                <a:latin typeface="Times"/>
                <a:ea typeface="Times"/>
                <a:cs typeface="Times"/>
                <a:sym typeface="Times"/>
              </a:defRPr>
            </a:pPr>
          </a:p>
          <a:p>
            <a:pPr defTabSz="490727">
              <a:defRPr sz="3359">
                <a:latin typeface="Times"/>
                <a:ea typeface="Times"/>
                <a:cs typeface="Times"/>
                <a:sym typeface="Times"/>
              </a:defRPr>
            </a:pPr>
            <a:r>
              <a:t>Presenter: Tianyuan Liu</a:t>
            </a:r>
          </a:p>
        </p:txBody>
      </p:sp>
      <p:sp>
        <p:nvSpPr>
          <p:cNvPr id="121" name="Shape 121"/>
          <p:cNvSpPr/>
          <p:nvPr/>
        </p:nvSpPr>
        <p:spPr>
          <a:xfrm>
            <a:off x="1582309" y="9233641"/>
            <a:ext cx="9840182"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imes"/>
                <a:ea typeface="Times"/>
                <a:cs typeface="Times"/>
                <a:sym typeface="Times"/>
              </a:defRPr>
            </a:lvl1pPr>
          </a:lstStyle>
          <a:p>
            <a:pPr/>
            <a:r>
              <a:t>Reference: https://www.usenix.org/sites/default/files/conference/protected-files/nsdi15_slides_sharma.pdf </a:t>
            </a:r>
          </a:p>
        </p:txBody>
      </p:sp>
      <p:sp>
        <p:nvSpPr>
          <p:cNvPr id="122" name="Shape 122"/>
          <p:cNvSpPr/>
          <p:nvPr/>
        </p:nvSpPr>
        <p:spPr>
          <a:xfrm flipV="1">
            <a:off x="5658095" y="7349930"/>
            <a:ext cx="1270001" cy="1270001"/>
          </a:xfrm>
          <a:prstGeom prst="line">
            <a:avLst/>
          </a:prstGeom>
          <a:ln w="25400">
            <a:solidFill>
              <a:srgbClr val="000000">
                <a:alpha val="0"/>
              </a:srgbClr>
            </a:solidFill>
            <a:miter lim="400000"/>
          </a:ln>
        </p:spPr>
        <p:txBody>
          <a:bodyPr lIns="50800" tIns="50800" rIns="50800" bIns="50800" anchor="ctr"/>
          <a:lstStyle/>
          <a:p>
            <a:pPr>
              <a:defRPr sz="2400"/>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2"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6" name="Shape 316"/>
          <p:cNvSpPr/>
          <p:nvPr>
            <p:ph type="title"/>
          </p:nvPr>
        </p:nvSpPr>
        <p:spPr>
          <a:prstGeom prst="rect">
            <a:avLst/>
          </a:prstGeom>
        </p:spPr>
        <p:txBody>
          <a:bodyPr/>
          <a:lstStyle>
            <a:lvl1pPr defTabSz="508254">
              <a:defRPr sz="6699">
                <a:latin typeface="Times"/>
                <a:ea typeface="Times"/>
                <a:cs typeface="Times"/>
                <a:sym typeface="Times"/>
              </a:defRPr>
            </a:lvl1pPr>
          </a:lstStyle>
          <a:p>
            <a:pPr/>
            <a:r>
              <a:t>Application Failure &amp; Recovery</a:t>
            </a:r>
          </a:p>
        </p:txBody>
      </p:sp>
      <p:sp>
        <p:nvSpPr>
          <p:cNvPr id="317" name="Shape 317"/>
          <p:cNvSpPr/>
          <p:nvPr/>
        </p:nvSpPr>
        <p:spPr>
          <a:xfrm>
            <a:off x="5691996" y="2333714"/>
            <a:ext cx="1689498" cy="938118"/>
          </a:xfrm>
          <a:prstGeom prst="roundRect">
            <a:avLst>
              <a:gd name="adj" fmla="val 20307"/>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Datastore</a:t>
            </a:r>
          </a:p>
        </p:txBody>
      </p:sp>
      <p:sp>
        <p:nvSpPr>
          <p:cNvPr id="318" name="Shape 318"/>
          <p:cNvSpPr/>
          <p:nvPr/>
        </p:nvSpPr>
        <p:spPr>
          <a:xfrm>
            <a:off x="5673174" y="7768425"/>
            <a:ext cx="1727142" cy="1059320"/>
          </a:xfrm>
          <a:prstGeom prst="ellipse">
            <a:avLst/>
          </a:prstGeom>
          <a:blipFill>
            <a:blip r:embed="rId3"/>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Graph Search</a:t>
            </a:r>
          </a:p>
        </p:txBody>
      </p:sp>
      <p:sp>
        <p:nvSpPr>
          <p:cNvPr id="319" name="Shape 319"/>
          <p:cNvSpPr/>
          <p:nvPr/>
        </p:nvSpPr>
        <p:spPr>
          <a:xfrm>
            <a:off x="1002752" y="7974234"/>
            <a:ext cx="227283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Times"/>
                <a:ea typeface="Times"/>
                <a:cs typeface="Times"/>
                <a:sym typeface="Times"/>
              </a:defRPr>
            </a:lvl1pPr>
          </a:lstStyle>
          <a:p>
            <a:pPr/>
            <a:r>
              <a:t>Application</a:t>
            </a:r>
          </a:p>
        </p:txBody>
      </p:sp>
      <p:sp>
        <p:nvSpPr>
          <p:cNvPr id="320" name="Shape 320"/>
          <p:cNvSpPr/>
          <p:nvPr/>
        </p:nvSpPr>
        <p:spPr>
          <a:xfrm>
            <a:off x="3508872" y="7768425"/>
            <a:ext cx="1727142" cy="1059320"/>
          </a:xfrm>
          <a:prstGeom prst="ellipse">
            <a:avLst/>
          </a:prstGeom>
          <a:blipFill>
            <a:blip r:embed="rId4"/>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News Feed</a:t>
            </a:r>
          </a:p>
        </p:txBody>
      </p:sp>
      <p:sp>
        <p:nvSpPr>
          <p:cNvPr id="321" name="Shape 321"/>
          <p:cNvSpPr/>
          <p:nvPr/>
        </p:nvSpPr>
        <p:spPr>
          <a:xfrm>
            <a:off x="7803132" y="7768425"/>
            <a:ext cx="1727142" cy="1059320"/>
          </a:xfrm>
          <a:prstGeom prst="ellipse">
            <a:avLst/>
          </a:prstGeom>
          <a:blipFill>
            <a:blip r:embed="rId5"/>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TAO</a:t>
            </a:r>
          </a:p>
        </p:txBody>
      </p:sp>
      <p:sp>
        <p:nvSpPr>
          <p:cNvPr id="322" name="Shape 322"/>
          <p:cNvSpPr/>
          <p:nvPr/>
        </p:nvSpPr>
        <p:spPr>
          <a:xfrm>
            <a:off x="7485502" y="4061926"/>
            <a:ext cx="4407029" cy="1185661"/>
          </a:xfrm>
          <a:prstGeom prst="rect">
            <a:avLst/>
          </a:prstGeom>
          <a:solidFill>
            <a:srgbClr val="53585F"/>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b"/>
          <a:lstStyle>
            <a:lvl1pPr>
              <a:defRPr sz="2400">
                <a:solidFill>
                  <a:srgbClr val="FFFFFF"/>
                </a:solidFill>
              </a:defRPr>
            </a:lvl1pPr>
          </a:lstStyle>
          <a:p>
            <a:pPr/>
            <a:r>
              <a:t>Publisher</a:t>
            </a:r>
          </a:p>
        </p:txBody>
      </p:sp>
      <p:sp>
        <p:nvSpPr>
          <p:cNvPr id="323" name="Shape 323"/>
          <p:cNvSpPr/>
          <p:nvPr/>
        </p:nvSpPr>
        <p:spPr>
          <a:xfrm>
            <a:off x="7542552" y="4119486"/>
            <a:ext cx="1270001" cy="647701"/>
          </a:xfrm>
          <a:prstGeom prst="roundRect">
            <a:avLst>
              <a:gd name="adj" fmla="val 29412"/>
            </a:avLst>
          </a:prstGeom>
          <a:solidFill>
            <a:srgbClr val="A6AAA9"/>
          </a:solid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Tailer</a:t>
            </a:r>
          </a:p>
        </p:txBody>
      </p:sp>
      <p:graphicFrame>
        <p:nvGraphicFramePr>
          <p:cNvPr id="324" name="Table 324"/>
          <p:cNvGraphicFramePr/>
          <p:nvPr/>
        </p:nvGraphicFramePr>
        <p:xfrm>
          <a:off x="3245331" y="4285148"/>
          <a:ext cx="2669216" cy="435496"/>
        </p:xfrm>
        <a:graphic xmlns:a="http://schemas.openxmlformats.org/drawingml/2006/main">
          <a:graphicData uri="http://schemas.openxmlformats.org/drawingml/2006/table">
            <a:tbl>
              <a:tblPr firstCol="0" firstRow="0" lastCol="0" lastRow="0" bandCol="0" bandRow="0" rtl="0">
                <a:tableStyleId>{C7B018BB-80A7-4F77-B60F-C8B233D01FF8}</a:tableStyleId>
              </a:tblPr>
              <a:tblGrid>
                <a:gridCol w="442752"/>
                <a:gridCol w="442752"/>
                <a:gridCol w="442752"/>
                <a:gridCol w="442752"/>
                <a:gridCol w="442752"/>
                <a:gridCol w="442752"/>
              </a:tblGrid>
              <a:tr h="422795">
                <a:tc>
                  <a:txBody>
                    <a:bodyPr/>
                    <a:lstStyle/>
                    <a:p>
                      <a:pPr defTabSz="914400"/>
                      <a:r>
                        <a:rPr sz="2000"/>
                        <a:t>6</a:t>
                      </a:r>
                    </a:p>
                  </a:txBody>
                  <a:tcPr marL="50800" marR="50800" marT="50800" marB="50800" anchor="ctr" anchorCtr="0" horzOverflow="overflow">
                    <a:lnL w="12700">
                      <a:solidFill>
                        <a:srgbClr val="606060"/>
                      </a:solidFill>
                      <a:miter lim="400000"/>
                    </a:lnL>
                    <a:lnT w="12700">
                      <a:solidFill>
                        <a:srgbClr val="606060"/>
                      </a:solidFill>
                      <a:miter lim="400000"/>
                    </a:lnT>
                    <a:lnB w="12700">
                      <a:solidFill>
                        <a:srgbClr val="606060"/>
                      </a:solidFill>
                      <a:miter lim="400000"/>
                    </a:lnB>
                  </a:tcPr>
                </a:tc>
                <a:tc>
                  <a:txBody>
                    <a:bodyPr/>
                    <a:lstStyle/>
                    <a:p>
                      <a:pPr defTabSz="914400"/>
                      <a:r>
                        <a:rPr sz="2000"/>
                        <a:t>7</a:t>
                      </a:r>
                    </a:p>
                  </a:txBody>
                  <a:tcPr marL="50800" marR="50800" marT="50800" marB="50800" anchor="ctr" anchorCtr="0" horzOverflow="overflow">
                    <a:lnT w="12700">
                      <a:solidFill>
                        <a:srgbClr val="606060"/>
                      </a:solidFill>
                      <a:miter lim="400000"/>
                    </a:lnT>
                    <a:lnB w="12700">
                      <a:solidFill>
                        <a:srgbClr val="606060"/>
                      </a:solidFill>
                      <a:miter lim="400000"/>
                    </a:lnB>
                  </a:tcPr>
                </a:tc>
                <a:tc>
                  <a:txBody>
                    <a:bodyPr/>
                    <a:lstStyle/>
                    <a:p>
                      <a:pPr defTabSz="914400"/>
                      <a:r>
                        <a:rPr sz="2000"/>
                        <a:t>8</a:t>
                      </a:r>
                    </a:p>
                  </a:txBody>
                  <a:tcPr marL="50800" marR="50800" marT="50800" marB="50800" anchor="ctr" anchorCtr="0" horzOverflow="overflow">
                    <a:lnT w="12700">
                      <a:solidFill>
                        <a:srgbClr val="606060"/>
                      </a:solidFill>
                      <a:miter lim="400000"/>
                    </a:lnT>
                    <a:lnB w="12700">
                      <a:solidFill>
                        <a:srgbClr val="606060"/>
                      </a:solidFill>
                      <a:miter lim="400000"/>
                    </a:lnB>
                  </a:tcPr>
                </a:tc>
                <a:tc>
                  <a:txBody>
                    <a:bodyPr/>
                    <a:lstStyle/>
                    <a:p>
                      <a:pPr defTabSz="914400"/>
                      <a:r>
                        <a:rPr sz="2000"/>
                        <a:t>9</a:t>
                      </a:r>
                    </a:p>
                  </a:txBody>
                  <a:tcPr marL="50800" marR="50800" marT="50800" marB="50800" anchor="ctr" anchorCtr="0" horzOverflow="overflow">
                    <a:lnT w="12700">
                      <a:solidFill>
                        <a:srgbClr val="606060"/>
                      </a:solidFill>
                      <a:miter lim="400000"/>
                    </a:lnT>
                    <a:lnB w="12700">
                      <a:solidFill>
                        <a:srgbClr val="606060"/>
                      </a:solidFill>
                      <a:miter lim="400000"/>
                    </a:lnB>
                  </a:tcPr>
                </a:tc>
                <a:tc>
                  <a:txBody>
                    <a:bodyPr/>
                    <a:lstStyle/>
                    <a:p>
                      <a:pPr defTabSz="914400"/>
                      <a:r>
                        <a:rPr sz="2000"/>
                        <a:t>10</a:t>
                      </a:r>
                    </a:p>
                  </a:txBody>
                  <a:tcPr marL="50800" marR="50800" marT="50800" marB="50800" anchor="ctr" anchorCtr="0" horzOverflow="overflow">
                    <a:lnT w="12700">
                      <a:solidFill>
                        <a:srgbClr val="606060"/>
                      </a:solidFill>
                      <a:miter lim="400000"/>
                    </a:lnT>
                    <a:lnB w="12700">
                      <a:solidFill>
                        <a:srgbClr val="606060"/>
                      </a:solidFill>
                      <a:miter lim="400000"/>
                    </a:lnB>
                  </a:tcPr>
                </a:tc>
                <a:tc>
                  <a:txBody>
                    <a:bodyPr/>
                    <a:lstStyle/>
                    <a:p>
                      <a:pPr defTabSz="914400"/>
                      <a:r>
                        <a:rPr sz="2000"/>
                        <a:t>11</a:t>
                      </a:r>
                    </a:p>
                  </a:txBody>
                  <a:tcPr marL="50800" marR="50800" marT="50800" marB="50800" anchor="ctr" anchorCtr="0" horzOverflow="overflow">
                    <a:lnR w="12700">
                      <a:solidFill>
                        <a:srgbClr val="606060"/>
                      </a:solidFill>
                      <a:miter lim="400000"/>
                    </a:lnR>
                    <a:lnT w="12700">
                      <a:solidFill>
                        <a:srgbClr val="606060"/>
                      </a:solidFill>
                      <a:miter lim="400000"/>
                    </a:lnT>
                    <a:lnB w="12700">
                      <a:solidFill>
                        <a:srgbClr val="606060"/>
                      </a:solidFill>
                      <a:miter lim="400000"/>
                    </a:lnB>
                  </a:tcPr>
                </a:tc>
              </a:tr>
            </a:tbl>
          </a:graphicData>
        </a:graphic>
      </p:graphicFrame>
      <p:graphicFrame>
        <p:nvGraphicFramePr>
          <p:cNvPr id="325" name="Table 325"/>
          <p:cNvGraphicFramePr/>
          <p:nvPr/>
        </p:nvGraphicFramePr>
        <p:xfrm>
          <a:off x="5902348" y="4285148"/>
          <a:ext cx="451931" cy="435496"/>
        </p:xfrm>
        <a:graphic xmlns:a="http://schemas.openxmlformats.org/drawingml/2006/main">
          <a:graphicData uri="http://schemas.openxmlformats.org/drawingml/2006/table">
            <a:tbl>
              <a:tblPr firstCol="0" firstRow="0" lastCol="0" lastRow="0" bandCol="0" bandRow="0" rtl="0">
                <a:tableStyleId>{C7B018BB-80A7-4F77-B60F-C8B233D01FF8}</a:tableStyleId>
              </a:tblPr>
              <a:tblGrid>
                <a:gridCol w="439230"/>
              </a:tblGrid>
              <a:tr h="422795">
                <a:tc>
                  <a:txBody>
                    <a:bodyPr/>
                    <a:lstStyle/>
                    <a:p>
                      <a:pPr defTabSz="914400"/>
                      <a:r>
                        <a:rPr sz="2000"/>
                        <a:t>12</a:t>
                      </a:r>
                    </a:p>
                  </a:txBody>
                  <a:tcPr marL="50800" marR="50800" marT="50800" marB="50800" anchor="ctr" anchorCtr="0"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tcPr>
                </a:tc>
              </a:tr>
            </a:tbl>
          </a:graphicData>
        </a:graphic>
      </p:graphicFrame>
      <p:sp>
        <p:nvSpPr>
          <p:cNvPr id="326" name="Shape 326"/>
          <p:cNvSpPr/>
          <p:nvPr/>
        </p:nvSpPr>
        <p:spPr>
          <a:xfrm>
            <a:off x="6381699" y="9372599"/>
            <a:ext cx="241402"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7</a:t>
            </a:r>
          </a:p>
        </p:txBody>
      </p:sp>
      <p:sp>
        <p:nvSpPr>
          <p:cNvPr id="327" name="Shape 327"/>
          <p:cNvSpPr/>
          <p:nvPr/>
        </p:nvSpPr>
        <p:spPr>
          <a:xfrm>
            <a:off x="5669913" y="6999038"/>
            <a:ext cx="1727142" cy="647701"/>
          </a:xfrm>
          <a:prstGeom prst="rect">
            <a:avLst/>
          </a:prstGeom>
          <a:blipFill>
            <a:blip r:embed="rId3"/>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Subscriber</a:t>
            </a:r>
          </a:p>
        </p:txBody>
      </p:sp>
      <p:sp>
        <p:nvSpPr>
          <p:cNvPr id="328" name="Shape 328"/>
          <p:cNvSpPr/>
          <p:nvPr/>
        </p:nvSpPr>
        <p:spPr>
          <a:xfrm>
            <a:off x="3540452" y="6999038"/>
            <a:ext cx="1727142" cy="647701"/>
          </a:xfrm>
          <a:prstGeom prst="rect">
            <a:avLst/>
          </a:prstGeom>
          <a:blipFill>
            <a:blip r:embed="rId4"/>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Subscriber</a:t>
            </a:r>
          </a:p>
        </p:txBody>
      </p:sp>
      <p:sp>
        <p:nvSpPr>
          <p:cNvPr id="329" name="Shape 329"/>
          <p:cNvSpPr/>
          <p:nvPr/>
        </p:nvSpPr>
        <p:spPr>
          <a:xfrm>
            <a:off x="7805897" y="6999038"/>
            <a:ext cx="1727142" cy="647701"/>
          </a:xfrm>
          <a:prstGeom prst="rect">
            <a:avLst/>
          </a:prstGeom>
          <a:blipFill>
            <a:blip r:embed="rId5"/>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Subscriber</a:t>
            </a:r>
          </a:p>
        </p:txBody>
      </p:sp>
      <p:sp>
        <p:nvSpPr>
          <p:cNvPr id="330" name="Shape 330"/>
          <p:cNvSpPr/>
          <p:nvPr/>
        </p:nvSpPr>
        <p:spPr>
          <a:xfrm>
            <a:off x="1622377" y="4170848"/>
            <a:ext cx="1429718"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latin typeface="Times"/>
                <a:ea typeface="Times"/>
                <a:cs typeface="Times"/>
                <a:sym typeface="Times"/>
              </a:defRPr>
            </a:lvl1pPr>
          </a:lstStyle>
          <a:p>
            <a:pPr/>
            <a:r>
              <a:t>Txn log</a:t>
            </a:r>
          </a:p>
        </p:txBody>
      </p:sp>
      <p:sp>
        <p:nvSpPr>
          <p:cNvPr id="331" name="Shape 331"/>
          <p:cNvSpPr/>
          <p:nvPr/>
        </p:nvSpPr>
        <p:spPr>
          <a:xfrm>
            <a:off x="4239042" y="5039306"/>
            <a:ext cx="241402" cy="241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a:blip r:embed="rId3"/>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sp>
        <p:nvSpPr>
          <p:cNvPr id="332" name="Shape 332"/>
          <p:cNvSpPr/>
          <p:nvPr/>
        </p:nvSpPr>
        <p:spPr>
          <a:xfrm>
            <a:off x="6013962" y="4756099"/>
            <a:ext cx="241403" cy="241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a:blip r:embed="rId4"/>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333" name="Shape 333"/>
          <p:cNvSpPr/>
          <p:nvPr/>
        </p:nvSpPr>
        <p:spPr>
          <a:xfrm>
            <a:off x="4688480" y="5322513"/>
            <a:ext cx="241402" cy="2414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a:blip r:embed="rId5"/>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34" name="Shape 334"/>
          <p:cNvSpPr/>
          <p:nvPr/>
        </p:nvSpPr>
        <p:spPr>
          <a:xfrm>
            <a:off x="8886174" y="4119486"/>
            <a:ext cx="2957643" cy="647701"/>
          </a:xfrm>
          <a:prstGeom prst="roundRect">
            <a:avLst>
              <a:gd name="adj" fmla="val 29412"/>
            </a:avLst>
          </a:prstGeom>
          <a:solidFill>
            <a:srgbClr val="A6AAA9"/>
          </a:solid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Recovery Tailer</a:t>
            </a:r>
          </a:p>
        </p:txBody>
      </p:sp>
      <p:sp>
        <p:nvSpPr>
          <p:cNvPr id="354" name="Shape 354"/>
          <p:cNvSpPr/>
          <p:nvPr/>
        </p:nvSpPr>
        <p:spPr>
          <a:xfrm>
            <a:off x="4359573" y="3355436"/>
            <a:ext cx="5943621" cy="904313"/>
          </a:xfrm>
          <a:custGeom>
            <a:avLst/>
            <a:gdLst/>
            <a:ahLst/>
            <a:cxnLst>
              <a:cxn ang="0">
                <a:pos x="wd2" y="hd2"/>
              </a:cxn>
              <a:cxn ang="5400000">
                <a:pos x="wd2" y="hd2"/>
              </a:cxn>
              <a:cxn ang="10800000">
                <a:pos x="wd2" y="hd2"/>
              </a:cxn>
              <a:cxn ang="16200000">
                <a:pos x="wd2" y="hd2"/>
              </a:cxn>
            </a:cxnLst>
            <a:rect l="0" t="0" r="r" b="b"/>
            <a:pathLst>
              <a:path w="21600" h="16285" fill="norm" stroke="1" extrusionOk="0">
                <a:moveTo>
                  <a:pt x="0" y="16285"/>
                </a:moveTo>
                <a:cubicBezTo>
                  <a:pt x="14233" y="-3857"/>
                  <a:pt x="21433" y="-5315"/>
                  <a:pt x="21600" y="11911"/>
                </a:cubicBezTo>
              </a:path>
            </a:pathLst>
          </a:custGeom>
          <a:ln w="25400">
            <a:solidFill>
              <a:srgbClr val="000000"/>
            </a:solidFill>
            <a:miter lim="400000"/>
            <a:tailEnd type="arrow"/>
          </a:ln>
        </p:spPr>
        <p:txBody>
          <a:bodyPr/>
          <a:lstStyle/>
          <a:p>
            <a:pPr/>
          </a:p>
        </p:txBody>
      </p:sp>
      <p:graphicFrame>
        <p:nvGraphicFramePr>
          <p:cNvPr id="336" name="Table 336"/>
          <p:cNvGraphicFramePr/>
          <p:nvPr/>
        </p:nvGraphicFramePr>
        <p:xfrm>
          <a:off x="6337534" y="4285148"/>
          <a:ext cx="451931" cy="435496"/>
        </p:xfrm>
        <a:graphic xmlns:a="http://schemas.openxmlformats.org/drawingml/2006/main">
          <a:graphicData uri="http://schemas.openxmlformats.org/drawingml/2006/table">
            <a:tbl>
              <a:tblPr firstCol="0" firstRow="0" lastCol="0" lastRow="0" bandCol="0" bandRow="0" rtl="0">
                <a:tableStyleId>{C7B018BB-80A7-4F77-B60F-C8B233D01FF8}</a:tableStyleId>
              </a:tblPr>
              <a:tblGrid>
                <a:gridCol w="439230"/>
              </a:tblGrid>
              <a:tr h="422795">
                <a:tc>
                  <a:txBody>
                    <a:bodyPr/>
                    <a:lstStyle/>
                    <a:p>
                      <a:pPr defTabSz="914400"/>
                      <a:r>
                        <a:rPr sz="2000"/>
                        <a:t>13</a:t>
                      </a:r>
                    </a:p>
                  </a:txBody>
                  <a:tcPr marL="50800" marR="50800" marT="50800" marB="50800" anchor="ctr" anchorCtr="0"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tcPr>
                </a:tc>
              </a:tr>
            </a:tbl>
          </a:graphicData>
        </a:graphic>
      </p:graphicFrame>
      <p:grpSp>
        <p:nvGrpSpPr>
          <p:cNvPr id="341" name="Group 341"/>
          <p:cNvGrpSpPr/>
          <p:nvPr/>
        </p:nvGrpSpPr>
        <p:grpSpPr>
          <a:xfrm>
            <a:off x="5492240" y="6890343"/>
            <a:ext cx="2129819" cy="2161322"/>
            <a:chOff x="-53881" y="-53881"/>
            <a:chExt cx="2129817" cy="2161321"/>
          </a:xfrm>
        </p:grpSpPr>
        <p:pic>
          <p:nvPicPr>
            <p:cNvPr id="337" name=""/>
            <p:cNvPicPr>
              <a:picLocks noChangeAspect="0"/>
            </p:cNvPicPr>
            <p:nvPr/>
          </p:nvPicPr>
          <p:blipFill>
            <a:blip r:embed="rId6">
              <a:extLst/>
            </a:blip>
            <a:stretch>
              <a:fillRect/>
            </a:stretch>
          </p:blipFill>
          <p:spPr>
            <a:xfrm rot="18900000">
              <a:off x="-456882" y="972927"/>
              <a:ext cx="2935818" cy="76201"/>
            </a:xfrm>
            <a:prstGeom prst="rect">
              <a:avLst/>
            </a:prstGeom>
            <a:effectLst/>
          </p:spPr>
        </p:pic>
        <p:pic>
          <p:nvPicPr>
            <p:cNvPr id="339" name=""/>
            <p:cNvPicPr>
              <a:picLocks noChangeAspect="0"/>
            </p:cNvPicPr>
            <p:nvPr/>
          </p:nvPicPr>
          <p:blipFill>
            <a:blip r:embed="rId6">
              <a:extLst/>
            </a:blip>
            <a:stretch>
              <a:fillRect/>
            </a:stretch>
          </p:blipFill>
          <p:spPr>
            <a:xfrm rot="2700000">
              <a:off x="-456882" y="1004431"/>
              <a:ext cx="2935818" cy="76201"/>
            </a:xfrm>
            <a:prstGeom prst="rect">
              <a:avLst/>
            </a:prstGeom>
            <a:effectLst/>
          </p:spPr>
        </p:pic>
      </p:grpSp>
      <p:grpSp>
        <p:nvGrpSpPr>
          <p:cNvPr id="346" name="Group 346"/>
          <p:cNvGrpSpPr/>
          <p:nvPr/>
        </p:nvGrpSpPr>
        <p:grpSpPr>
          <a:xfrm>
            <a:off x="7604558" y="6877643"/>
            <a:ext cx="2129819" cy="2161322"/>
            <a:chOff x="-53881" y="-53881"/>
            <a:chExt cx="2129817" cy="2161321"/>
          </a:xfrm>
        </p:grpSpPr>
        <p:pic>
          <p:nvPicPr>
            <p:cNvPr id="342" name=""/>
            <p:cNvPicPr>
              <a:picLocks noChangeAspect="0"/>
            </p:cNvPicPr>
            <p:nvPr/>
          </p:nvPicPr>
          <p:blipFill>
            <a:blip r:embed="rId6">
              <a:extLst/>
            </a:blip>
            <a:stretch>
              <a:fillRect/>
            </a:stretch>
          </p:blipFill>
          <p:spPr>
            <a:xfrm rot="18900000">
              <a:off x="-456882" y="972927"/>
              <a:ext cx="2935818" cy="76201"/>
            </a:xfrm>
            <a:prstGeom prst="rect">
              <a:avLst/>
            </a:prstGeom>
            <a:effectLst/>
          </p:spPr>
        </p:pic>
        <p:pic>
          <p:nvPicPr>
            <p:cNvPr id="344" name=""/>
            <p:cNvPicPr>
              <a:picLocks noChangeAspect="0"/>
            </p:cNvPicPr>
            <p:nvPr/>
          </p:nvPicPr>
          <p:blipFill>
            <a:blip r:embed="rId6">
              <a:extLst/>
            </a:blip>
            <a:stretch>
              <a:fillRect/>
            </a:stretch>
          </p:blipFill>
          <p:spPr>
            <a:xfrm rot="2700000">
              <a:off x="-456882" y="1004431"/>
              <a:ext cx="2935818" cy="76201"/>
            </a:xfrm>
            <a:prstGeom prst="rect">
              <a:avLst/>
            </a:prstGeom>
            <a:effectLst/>
          </p:spPr>
        </p:pic>
      </p:grpSp>
      <p:graphicFrame>
        <p:nvGraphicFramePr>
          <p:cNvPr id="347" name="Table 347"/>
          <p:cNvGraphicFramePr/>
          <p:nvPr/>
        </p:nvGraphicFramePr>
        <p:xfrm>
          <a:off x="4140127" y="4285148"/>
          <a:ext cx="451932" cy="435496"/>
        </p:xfrm>
        <a:graphic xmlns:a="http://schemas.openxmlformats.org/drawingml/2006/main">
          <a:graphicData uri="http://schemas.openxmlformats.org/drawingml/2006/table">
            <a:tbl>
              <a:tblPr firstCol="0" firstRow="0" lastCol="0" lastRow="0" bandCol="0" bandRow="0" rtl="0">
                <a:tableStyleId>{C7B018BB-80A7-4F77-B60F-C8B233D01FF8}</a:tableStyleId>
              </a:tblPr>
              <a:tblGrid>
                <a:gridCol w="439230"/>
              </a:tblGrid>
              <a:tr h="422795">
                <a:tc>
                  <a:txBody>
                    <a:bodyPr/>
                    <a:lstStyle/>
                    <a:p>
                      <a:pPr defTabSz="914400"/>
                      <a:r>
                        <a:rPr sz="2000"/>
                        <a:t>8</a:t>
                      </a:r>
                    </a:p>
                  </a:txBody>
                  <a:tcPr marL="50800" marR="50800" marT="50800" marB="50800" anchor="ctr" anchorCtr="0"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tcPr>
                </a:tc>
              </a:tr>
            </a:tbl>
          </a:graphicData>
        </a:graphic>
      </p:graphicFrame>
      <p:graphicFrame>
        <p:nvGraphicFramePr>
          <p:cNvPr id="348" name="Table 348"/>
          <p:cNvGraphicFramePr/>
          <p:nvPr/>
        </p:nvGraphicFramePr>
        <p:xfrm>
          <a:off x="4584627" y="4285148"/>
          <a:ext cx="451932" cy="435496"/>
        </p:xfrm>
        <a:graphic xmlns:a="http://schemas.openxmlformats.org/drawingml/2006/main">
          <a:graphicData uri="http://schemas.openxmlformats.org/drawingml/2006/table">
            <a:tbl>
              <a:tblPr firstCol="0" firstRow="0" lastCol="0" lastRow="0" bandCol="0" bandRow="0" rtl="0">
                <a:tableStyleId>{C7B018BB-80A7-4F77-B60F-C8B233D01FF8}</a:tableStyleId>
              </a:tblPr>
              <a:tblGrid>
                <a:gridCol w="439230"/>
              </a:tblGrid>
              <a:tr h="422795">
                <a:tc>
                  <a:txBody>
                    <a:bodyPr/>
                    <a:lstStyle/>
                    <a:p>
                      <a:pPr defTabSz="914400"/>
                      <a:r>
                        <a:rPr sz="2000"/>
                        <a:t>9</a:t>
                      </a:r>
                    </a:p>
                  </a:txBody>
                  <a:tcPr marL="50800" marR="50800" marT="50800" marB="50800" anchor="ctr" anchorCtr="0"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tcPr>
                </a:tc>
              </a:tr>
            </a:tbl>
          </a:graphicData>
        </a:graphic>
      </p:graphicFrame>
      <p:graphicFrame>
        <p:nvGraphicFramePr>
          <p:cNvPr id="349" name="Table 349"/>
          <p:cNvGraphicFramePr/>
          <p:nvPr/>
        </p:nvGraphicFramePr>
        <p:xfrm>
          <a:off x="10488438" y="3449346"/>
          <a:ext cx="451931" cy="435496"/>
        </p:xfrm>
        <a:graphic xmlns:a="http://schemas.openxmlformats.org/drawingml/2006/main">
          <a:graphicData uri="http://schemas.openxmlformats.org/drawingml/2006/table">
            <a:tbl>
              <a:tblPr firstCol="0" firstRow="0" lastCol="0" lastRow="0" bandCol="0" bandRow="0" rtl="0">
                <a:tableStyleId>{C7B018BB-80A7-4F77-B60F-C8B233D01FF8}</a:tableStyleId>
              </a:tblPr>
              <a:tblGrid>
                <a:gridCol w="439230"/>
              </a:tblGrid>
              <a:tr h="422795">
                <a:tc>
                  <a:txBody>
                    <a:bodyPr/>
                    <a:lstStyle/>
                    <a:p>
                      <a:pPr defTabSz="914400"/>
                      <a:r>
                        <a:rPr sz="2000"/>
                        <a:t>9</a:t>
                      </a:r>
                    </a:p>
                  </a:txBody>
                  <a:tcPr marL="50800" marR="50800" marT="50800" marB="50800" anchor="ctr" anchorCtr="0"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tcPr>
                </a:tc>
              </a:tr>
            </a:tbl>
          </a:graphicData>
        </a:graphic>
      </p:graphicFrame>
      <p:graphicFrame>
        <p:nvGraphicFramePr>
          <p:cNvPr id="350" name="Table 350"/>
          <p:cNvGraphicFramePr/>
          <p:nvPr/>
        </p:nvGraphicFramePr>
        <p:xfrm>
          <a:off x="10488438" y="3449346"/>
          <a:ext cx="451931" cy="435496"/>
        </p:xfrm>
        <a:graphic xmlns:a="http://schemas.openxmlformats.org/drawingml/2006/main">
          <a:graphicData uri="http://schemas.openxmlformats.org/drawingml/2006/table">
            <a:tbl>
              <a:tblPr firstCol="0" firstRow="0" lastCol="0" lastRow="0" bandCol="0" bandRow="0" rtl="0">
                <a:tableStyleId>{C7B018BB-80A7-4F77-B60F-C8B233D01FF8}</a:tableStyleId>
              </a:tblPr>
              <a:tblGrid>
                <a:gridCol w="439230"/>
              </a:tblGrid>
              <a:tr h="422795">
                <a:tc>
                  <a:txBody>
                    <a:bodyPr/>
                    <a:lstStyle/>
                    <a:p>
                      <a:pPr defTabSz="914400"/>
                      <a:r>
                        <a:rPr sz="2000"/>
                        <a:t>9</a:t>
                      </a:r>
                    </a:p>
                  </a:txBody>
                  <a:tcPr marL="50800" marR="50800" marT="50800" marB="50800" anchor="ctr" anchorCtr="0"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tcPr>
                </a:tc>
              </a:tr>
            </a:tbl>
          </a:graphicData>
        </a:graphic>
      </p:graphicFrame>
      <p:sp>
        <p:nvSpPr>
          <p:cNvPr id="355" name="Shape 355"/>
          <p:cNvSpPr/>
          <p:nvPr/>
        </p:nvSpPr>
        <p:spPr>
          <a:xfrm>
            <a:off x="4760909" y="3364828"/>
            <a:ext cx="5545942" cy="887903"/>
          </a:xfrm>
          <a:custGeom>
            <a:avLst/>
            <a:gdLst/>
            <a:ahLst/>
            <a:cxnLst>
              <a:cxn ang="0">
                <a:pos x="wd2" y="hd2"/>
              </a:cxn>
              <a:cxn ang="5400000">
                <a:pos x="wd2" y="hd2"/>
              </a:cxn>
              <a:cxn ang="10800000">
                <a:pos x="wd2" y="hd2"/>
              </a:cxn>
              <a:cxn ang="16200000">
                <a:pos x="wd2" y="hd2"/>
              </a:cxn>
            </a:cxnLst>
            <a:rect l="0" t="0" r="r" b="b"/>
            <a:pathLst>
              <a:path w="21600" h="16273" fill="norm" stroke="1" extrusionOk="0">
                <a:moveTo>
                  <a:pt x="0" y="16273"/>
                </a:moveTo>
                <a:cubicBezTo>
                  <a:pt x="14226" y="-3971"/>
                  <a:pt x="21426" y="-5327"/>
                  <a:pt x="21600" y="12205"/>
                </a:cubicBezTo>
              </a:path>
            </a:pathLst>
          </a:custGeom>
          <a:ln w="25400">
            <a:solidFill>
              <a:srgbClr val="000000"/>
            </a:solidFill>
            <a:miter lim="400000"/>
            <a:tailEnd type="arrow"/>
          </a:ln>
        </p:spPr>
        <p:txBody>
          <a:bodyPr/>
          <a:lstStyle/>
          <a:p>
            <a:pPr/>
          </a:p>
        </p:txBody>
      </p:sp>
      <p:sp>
        <p:nvSpPr>
          <p:cNvPr id="352" name="Shape 352"/>
          <p:cNvSpPr/>
          <p:nvPr/>
        </p:nvSpPr>
        <p:spPr>
          <a:xfrm>
            <a:off x="6516244" y="3310973"/>
            <a:ext cx="1" cy="928684"/>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53" name="Shape 353"/>
          <p:cNvSpPr/>
          <p:nvPr/>
        </p:nvSpPr>
        <p:spPr>
          <a:xfrm>
            <a:off x="6799685" y="4447193"/>
            <a:ext cx="669247" cy="1"/>
          </a:xfrm>
          <a:prstGeom prst="line">
            <a:avLst/>
          </a:prstGeom>
          <a:ln w="25400">
            <a:solidFill>
              <a:srgbClr val="000000"/>
            </a:solidFill>
            <a:miter lim="400000"/>
            <a:tailEnd type="triangle"/>
          </a:ln>
        </p:spPr>
        <p:txBody>
          <a:bodyPr lIns="50800" tIns="50800" rIns="50800" bIns="50800" anchor="ctr"/>
          <a:lstStyle/>
          <a:p>
            <a:pPr>
              <a:defRPr sz="2400"/>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41"/>
                                        </p:tgtEl>
                                        <p:attrNameLst>
                                          <p:attrName>style.visibility</p:attrName>
                                        </p:attrNameLst>
                                      </p:cBhvr>
                                      <p:to>
                                        <p:strVal val="visible"/>
                                      </p:to>
                                    </p:set>
                                    <p:animEffect filter="dissolve" transition="in">
                                      <p:cBhvr>
                                        <p:cTn id="7" dur="500"/>
                                        <p:tgtEl>
                                          <p:spTgt spid="341"/>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346"/>
                                        </p:tgtEl>
                                        <p:attrNameLst>
                                          <p:attrName>style.visibility</p:attrName>
                                        </p:attrNameLst>
                                      </p:cBhvr>
                                      <p:to>
                                        <p:strVal val="visible"/>
                                      </p:to>
                                    </p:set>
                                    <p:animEffect filter="dissolve" transition="in">
                                      <p:cBhvr>
                                        <p:cTn id="11" dur="500"/>
                                        <p:tgtEl>
                                          <p:spTgt spid="346"/>
                                        </p:tgtEl>
                                      </p:cBhvr>
                                    </p:animEffect>
                                  </p:childTnLst>
                                </p:cTn>
                              </p:par>
                            </p:childTnLst>
                          </p:cTn>
                        </p:par>
                      </p:childTnLst>
                    </p:cTn>
                  </p:par>
                  <p:par>
                    <p:cTn id="12" fill="hold">
                      <p:stCondLst>
                        <p:cond delay="indefinite"/>
                      </p:stCondLst>
                      <p:childTnLst>
                        <p:par>
                          <p:cTn id="13" fill="hold">
                            <p:stCondLst>
                              <p:cond delay="0"/>
                            </p:stCondLst>
                            <p:childTnLst>
                              <p:par>
                                <p:cTn id="14" presetClass="exit" nodeType="clickEffect" presetID="9" grpId="3" fill="hold">
                                  <p:stCondLst>
                                    <p:cond delay="0"/>
                                  </p:stCondLst>
                                  <p:iterate type="el" backwards="0">
                                    <p:tmAbs val="0"/>
                                  </p:iterate>
                                  <p:childTnLst>
                                    <p:animEffect filter="dissolve" transition="out">
                                      <p:cBhvr>
                                        <p:cTn id="15" dur="1000" fill="hold"/>
                                        <p:tgtEl>
                                          <p:spTgt spid="341"/>
                                        </p:tgtEl>
                                      </p:cBhvr>
                                    </p:animEffect>
                                    <p:set>
                                      <p:cBhvr>
                                        <p:cTn id="16" fill="hold">
                                          <p:stCondLst>
                                            <p:cond delay="999"/>
                                          </p:stCondLst>
                                        </p:cTn>
                                        <p:tgtEl>
                                          <p:spTgt spid="341"/>
                                        </p:tgtEl>
                                        <p:attrNameLst>
                                          <p:attrName>style.visibility</p:attrName>
                                        </p:attrNameLst>
                                      </p:cBhvr>
                                      <p:to>
                                        <p:strVal val="hidden"/>
                                      </p:to>
                                    </p:set>
                                  </p:childTnLst>
                                </p:cTn>
                              </p:par>
                            </p:childTnLst>
                          </p:cTn>
                        </p:par>
                        <p:par>
                          <p:cTn id="17" fill="hold">
                            <p:stCondLst>
                              <p:cond delay="1000"/>
                            </p:stCondLst>
                            <p:childTnLst>
                              <p:par>
                                <p:cTn id="18" presetClass="exit" nodeType="afterEffect" presetID="9" grpId="4" fill="hold">
                                  <p:stCondLst>
                                    <p:cond delay="0"/>
                                  </p:stCondLst>
                                  <p:iterate type="el" backwards="0">
                                    <p:tmAbs val="0"/>
                                  </p:iterate>
                                  <p:childTnLst>
                                    <p:animEffect filter="dissolve" transition="out">
                                      <p:cBhvr>
                                        <p:cTn id="19" dur="1000" fill="hold"/>
                                        <p:tgtEl>
                                          <p:spTgt spid="346"/>
                                        </p:tgtEl>
                                      </p:cBhvr>
                                    </p:animEffect>
                                    <p:set>
                                      <p:cBhvr>
                                        <p:cTn id="20" fill="hold">
                                          <p:stCondLst>
                                            <p:cond delay="999"/>
                                          </p:stCondLst>
                                        </p:cTn>
                                        <p:tgtEl>
                                          <p:spTgt spid="346"/>
                                        </p:tgtEl>
                                        <p:attrNameLst>
                                          <p:attrName>style.visibility</p:attrName>
                                        </p:attrNameLst>
                                      </p:cBhvr>
                                      <p:to>
                                        <p:strVal val="hidden"/>
                                      </p:to>
                                    </p:set>
                                  </p:childTnLst>
                                </p:cTn>
                              </p:par>
                            </p:childTnLst>
                          </p:cTn>
                        </p:par>
                        <p:par>
                          <p:cTn id="21" fill="hold">
                            <p:stCondLst>
                              <p:cond delay="2000"/>
                            </p:stCondLst>
                            <p:childTnLst>
                              <p:par>
                                <p:cTn id="22" presetClass="entr" nodeType="afterEffect" presetID="9" grpId="5" fill="hold">
                                  <p:stCondLst>
                                    <p:cond delay="0"/>
                                  </p:stCondLst>
                                  <p:iterate type="el" backwards="0">
                                    <p:tmAbs val="0"/>
                                  </p:iterate>
                                  <p:childTnLst>
                                    <p:set>
                                      <p:cBhvr>
                                        <p:cTn id="23" fill="hold"/>
                                        <p:tgtEl>
                                          <p:spTgt spid="334"/>
                                        </p:tgtEl>
                                        <p:attrNameLst>
                                          <p:attrName>style.visibility</p:attrName>
                                        </p:attrNameLst>
                                      </p:cBhvr>
                                      <p:to>
                                        <p:strVal val="visible"/>
                                      </p:to>
                                    </p:set>
                                    <p:animEffect filter="dissolve" transition="in">
                                      <p:cBhvr>
                                        <p:cTn id="24" dur="500"/>
                                        <p:tgtEl>
                                          <p:spTgt spid="334"/>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ID="9" grpId="6" fill="hold">
                                  <p:stCondLst>
                                    <p:cond delay="0"/>
                                  </p:stCondLst>
                                  <p:iterate type="el" backwards="0">
                                    <p:tmAbs val="0"/>
                                  </p:iterate>
                                  <p:childTnLst>
                                    <p:set>
                                      <p:cBhvr>
                                        <p:cTn id="28" fill="hold"/>
                                        <p:tgtEl>
                                          <p:spTgt spid="354"/>
                                        </p:tgtEl>
                                        <p:attrNameLst>
                                          <p:attrName>style.visibility</p:attrName>
                                        </p:attrNameLst>
                                      </p:cBhvr>
                                      <p:to>
                                        <p:strVal val="visible"/>
                                      </p:to>
                                    </p:set>
                                    <p:animEffect filter="dissolve" transition="in">
                                      <p:cBhvr>
                                        <p:cTn id="29" dur="500"/>
                                        <p:tgtEl>
                                          <p:spTgt spid="354"/>
                                        </p:tgtEl>
                                      </p:cBhvr>
                                    </p:animEffec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0" presetID="1" grpId="7" fill="hold">
                                  <p:stCondLst>
                                    <p:cond delay="0"/>
                                  </p:stCondLst>
                                  <p:iterate type="el" backwards="0">
                                    <p:tmAbs val="0"/>
                                  </p:iterate>
                                  <p:childTnLst>
                                    <p:set>
                                      <p:cBhvr>
                                        <p:cTn id="33" fill="hold"/>
                                        <p:tgtEl>
                                          <p:spTgt spid="347"/>
                                        </p:tgtEl>
                                        <p:attrNameLst>
                                          <p:attrName>style.visibility</p:attrName>
                                        </p:attrNameLst>
                                      </p:cBhvr>
                                      <p:to>
                                        <p:strVal val="visible"/>
                                      </p:to>
                                    </p:set>
                                  </p:childTnLst>
                                </p:cTn>
                              </p:par>
                            </p:childTnLst>
                          </p:cTn>
                        </p:par>
                        <p:par>
                          <p:cTn id="34" fill="hold">
                            <p:stCondLst>
                              <p:cond delay="0"/>
                            </p:stCondLst>
                            <p:childTnLst>
                              <p:par>
                                <p:cTn id="35" presetClass="path" nodeType="afterEffect" presetSubtype="0" presetID="-1" grpId="8" accel="50000" decel="50000" fill="hold">
                                  <p:stCondLst>
                                    <p:cond delay="0"/>
                                  </p:stCondLst>
                                  <p:childTnLst>
                                    <p:animMotion path="M 0.000000 0.000000 C 0.069086 -0.049851 0.144274 -0.082913 0.222047 -0.097639 C 0.307407 -0.113803 0.394312 -0.107607 0.477892 -0.079399" origin="layout" pathEditMode="relative">
                                      <p:cBhvr>
                                        <p:cTn id="36" dur="1500" fill="hold"/>
                                        <p:tgtEl>
                                          <p:spTgt spid="347"/>
                                        </p:tgtEl>
                                        <p:attrNameLst>
                                          <p:attrName>ppt_x</p:attrName>
                                          <p:attrName>ppt_y</p:attrName>
                                        </p:attrNameLst>
                                      </p:cBhvr>
                                    </p:animMotion>
                                  </p:childTnLst>
                                </p:cTn>
                              </p:par>
                            </p:childTnLst>
                          </p:cTn>
                        </p:par>
                        <p:par>
                          <p:cTn id="37" fill="hold">
                            <p:stCondLst>
                              <p:cond delay="0"/>
                            </p:stCondLst>
                            <p:childTnLst>
                              <p:par>
                                <p:cTn id="38" presetClass="path" nodeType="afterEffect" presetSubtype="0" presetID="-1" grpId="9" accel="50000" decel="50000" fill="hold">
                                  <p:stCondLst>
                                    <p:cond delay="0"/>
                                  </p:stCondLst>
                                  <p:childTnLst>
                                    <p:animMotion path="M 0.477892 -0.079399 L 0.168768 0.227468" origin="layout" pathEditMode="relative">
                                      <p:cBhvr>
                                        <p:cTn id="39" dur="1500" fill="hold"/>
                                        <p:tgtEl>
                                          <p:spTgt spid="347"/>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Class="path" nodeType="clickEffect" presetSubtype="0" presetID="-1" grpId="10" accel="50000" decel="50000" fill="hold">
                                  <p:stCondLst>
                                    <p:cond delay="0"/>
                                  </p:stCondLst>
                                  <p:childTnLst>
                                    <p:animMotion path="M 0.000000 0.000000 L 0.034569 0.000000" origin="layout" pathEditMode="relative">
                                      <p:cBhvr>
                                        <p:cTn id="43" dur="1000" fill="hold"/>
                                        <p:tgtEl>
                                          <p:spTgt spid="331"/>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Class="exit" nodeType="clickEffect" presetID="9" grpId="11" fill="hold">
                                  <p:stCondLst>
                                    <p:cond delay="0"/>
                                  </p:stCondLst>
                                  <p:iterate type="el" backwards="0">
                                    <p:tmAbs val="0"/>
                                  </p:iterate>
                                  <p:childTnLst>
                                    <p:animEffect filter="dissolve" transition="out">
                                      <p:cBhvr>
                                        <p:cTn id="47" dur="500" fill="hold"/>
                                        <p:tgtEl>
                                          <p:spTgt spid="354"/>
                                        </p:tgtEl>
                                      </p:cBhvr>
                                    </p:animEffect>
                                    <p:set>
                                      <p:cBhvr>
                                        <p:cTn id="48" fill="hold">
                                          <p:stCondLst>
                                            <p:cond delay="499"/>
                                          </p:stCondLst>
                                        </p:cTn>
                                        <p:tgtEl>
                                          <p:spTgt spid="354"/>
                                        </p:tgtEl>
                                        <p:attrNameLst>
                                          <p:attrName>style.visibility</p:attrName>
                                        </p:attrNameLst>
                                      </p:cBhvr>
                                      <p:to>
                                        <p:strVal val="hidden"/>
                                      </p:to>
                                    </p:set>
                                  </p:childTnLst>
                                </p:cTn>
                              </p:par>
                            </p:childTnLst>
                          </p:cTn>
                        </p:par>
                        <p:par>
                          <p:cTn id="49" fill="hold">
                            <p:stCondLst>
                              <p:cond delay="500"/>
                            </p:stCondLst>
                            <p:childTnLst>
                              <p:par>
                                <p:cTn id="50" presetClass="exit" nodeType="afterEffect" presetID="9" grpId="12" fill="hold">
                                  <p:stCondLst>
                                    <p:cond delay="0"/>
                                  </p:stCondLst>
                                  <p:iterate type="el" backwards="0">
                                    <p:tmAbs val="0"/>
                                  </p:iterate>
                                  <p:childTnLst>
                                    <p:animEffect filter="dissolve" transition="out">
                                      <p:cBhvr>
                                        <p:cTn id="51" dur="500" fill="hold"/>
                                        <p:tgtEl>
                                          <p:spTgt spid="347"/>
                                        </p:tgtEl>
                                      </p:cBhvr>
                                    </p:animEffect>
                                    <p:set>
                                      <p:cBhvr>
                                        <p:cTn id="52" fill="hold">
                                          <p:stCondLst>
                                            <p:cond delay="499"/>
                                          </p:stCondLst>
                                        </p:cTn>
                                        <p:tgtEl>
                                          <p:spTgt spid="347"/>
                                        </p:tgtEl>
                                        <p:attrNameLst>
                                          <p:attrName>style.visibility</p:attrName>
                                        </p:attrNameLst>
                                      </p:cBhvr>
                                      <p:to>
                                        <p:strVal val="hidden"/>
                                      </p:to>
                                    </p:set>
                                  </p:childTnLst>
                                </p:cTn>
                              </p:par>
                            </p:childTnLst>
                          </p:cTn>
                        </p:par>
                        <p:par>
                          <p:cTn id="53" fill="hold">
                            <p:stCondLst>
                              <p:cond delay="1000"/>
                            </p:stCondLst>
                            <p:childTnLst>
                              <p:par>
                                <p:cTn id="54" presetClass="entr" nodeType="afterEffect" presetID="9" grpId="13" fill="hold">
                                  <p:stCondLst>
                                    <p:cond delay="0"/>
                                  </p:stCondLst>
                                  <p:iterate type="el" backwards="0">
                                    <p:tmAbs val="0"/>
                                  </p:iterate>
                                  <p:childTnLst>
                                    <p:set>
                                      <p:cBhvr>
                                        <p:cTn id="55" fill="hold"/>
                                        <p:tgtEl>
                                          <p:spTgt spid="355"/>
                                        </p:tgtEl>
                                        <p:attrNameLst>
                                          <p:attrName>style.visibility</p:attrName>
                                        </p:attrNameLst>
                                      </p:cBhvr>
                                      <p:to>
                                        <p:strVal val="visible"/>
                                      </p:to>
                                    </p:set>
                                    <p:animEffect filter="dissolve" transition="in">
                                      <p:cBhvr>
                                        <p:cTn id="56" dur="500"/>
                                        <p:tgtEl>
                                          <p:spTgt spid="355"/>
                                        </p:tgtEl>
                                      </p:cBhvr>
                                    </p:animEffect>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0" presetID="1" grpId="14" fill="hold">
                                  <p:stCondLst>
                                    <p:cond delay="0"/>
                                  </p:stCondLst>
                                  <p:iterate type="el" backwards="0">
                                    <p:tmAbs val="0"/>
                                  </p:iterate>
                                  <p:childTnLst>
                                    <p:set>
                                      <p:cBhvr>
                                        <p:cTn id="60" fill="hold"/>
                                        <p:tgtEl>
                                          <p:spTgt spid="348"/>
                                        </p:tgtEl>
                                        <p:attrNameLst>
                                          <p:attrName>style.visibility</p:attrName>
                                        </p:attrNameLst>
                                      </p:cBhvr>
                                      <p:to>
                                        <p:strVal val="visible"/>
                                      </p:to>
                                    </p:set>
                                  </p:childTnLst>
                                </p:cTn>
                              </p:par>
                            </p:childTnLst>
                          </p:cTn>
                        </p:par>
                        <p:par>
                          <p:cTn id="61" fill="hold">
                            <p:stCondLst>
                              <p:cond delay="0"/>
                            </p:stCondLst>
                            <p:childTnLst>
                              <p:par>
                                <p:cTn id="62" presetClass="path" nodeType="afterEffect" presetSubtype="0" presetID="-1" grpId="15" accel="50000" decel="50000" fill="hold">
                                  <p:stCondLst>
                                    <p:cond delay="0"/>
                                  </p:stCondLst>
                                  <p:childTnLst>
                                    <p:animMotion path="M 0.000000 0.000000 C 0.068991 -0.050144 0.144219 -0.083223 0.222047 -0.097639 C 0.299111 -0.111914 0.377470 -0.107656 0.453407 -0.085066" origin="layout" pathEditMode="relative">
                                      <p:cBhvr>
                                        <p:cTn id="63" dur="1500" fill="hold"/>
                                        <p:tgtEl>
                                          <p:spTgt spid="348"/>
                                        </p:tgtEl>
                                        <p:attrNameLst>
                                          <p:attrName>ppt_x</p:attrName>
                                          <p:attrName>ppt_y</p:attrName>
                                        </p:attrNameLst>
                                      </p:cBhvr>
                                    </p:animMotion>
                                  </p:childTnLst>
                                </p:cTn>
                              </p:par>
                            </p:childTnLst>
                          </p:cTn>
                        </p:par>
                        <p:par>
                          <p:cTn id="64" fill="hold">
                            <p:stCondLst>
                              <p:cond delay="1500"/>
                            </p:stCondLst>
                            <p:childTnLst>
                              <p:par>
                                <p:cTn id="65" presetClass="entr" nodeType="afterEffect" presetSubtype="0" presetID="1" grpId="16" fill="hold">
                                  <p:stCondLst>
                                    <p:cond delay="0"/>
                                  </p:stCondLst>
                                  <p:iterate type="el" backwards="0">
                                    <p:tmAbs val="0"/>
                                  </p:iterate>
                                  <p:childTnLst>
                                    <p:set>
                                      <p:cBhvr>
                                        <p:cTn id="66" fill="hold"/>
                                        <p:tgtEl>
                                          <p:spTgt spid="349"/>
                                        </p:tgtEl>
                                        <p:attrNameLst>
                                          <p:attrName>style.visibility</p:attrName>
                                        </p:attrNameLst>
                                      </p:cBhvr>
                                      <p:to>
                                        <p:strVal val="visible"/>
                                      </p:to>
                                    </p:set>
                                  </p:childTnLst>
                                </p:cTn>
                              </p:par>
                            </p:childTnLst>
                          </p:cTn>
                        </p:par>
                        <p:par>
                          <p:cTn id="67" fill="hold">
                            <p:stCondLst>
                              <p:cond delay="1500"/>
                            </p:stCondLst>
                            <p:childTnLst>
                              <p:par>
                                <p:cTn id="68" presetClass="entr" nodeType="afterEffect" presetSubtype="0" presetID="1" grpId="17" fill="hold">
                                  <p:stCondLst>
                                    <p:cond delay="0"/>
                                  </p:stCondLst>
                                  <p:iterate type="el" backwards="0">
                                    <p:tmAbs val="0"/>
                                  </p:iterate>
                                  <p:childTnLst>
                                    <p:set>
                                      <p:cBhvr>
                                        <p:cTn id="69" fill="hold"/>
                                        <p:tgtEl>
                                          <p:spTgt spid="350"/>
                                        </p:tgtEl>
                                        <p:attrNameLst>
                                          <p:attrName>style.visibility</p:attrName>
                                        </p:attrNameLst>
                                      </p:cBhvr>
                                      <p:to>
                                        <p:strVal val="visible"/>
                                      </p:to>
                                    </p:set>
                                  </p:childTnLst>
                                </p:cTn>
                              </p:par>
                            </p:childTnLst>
                          </p:cTn>
                        </p:par>
                        <p:par>
                          <p:cTn id="70" fill="hold">
                            <p:stCondLst>
                              <p:cond delay="0"/>
                            </p:stCondLst>
                            <p:childTnLst>
                              <p:par>
                                <p:cTn id="71" presetClass="path" nodeType="afterEffect" presetSubtype="0" presetID="-1" grpId="18" accel="50000" decel="50000" fill="hold">
                                  <p:stCondLst>
                                    <p:cond delay="0"/>
                                  </p:stCondLst>
                                  <p:childTnLst>
                                    <p:animMotion path="M 0.000000 0.000000 L -0.318781 0.312919" origin="layout" pathEditMode="relative">
                                      <p:cBhvr>
                                        <p:cTn id="72" dur="1500" fill="hold"/>
                                        <p:tgtEl>
                                          <p:spTgt spid="349"/>
                                        </p:tgtEl>
                                        <p:attrNameLst>
                                          <p:attrName>ppt_x</p:attrName>
                                          <p:attrName>ppt_y</p:attrName>
                                        </p:attrNameLst>
                                      </p:cBhvr>
                                    </p:animMotion>
                                  </p:childTnLst>
                                </p:cTn>
                              </p:par>
                            </p:childTnLst>
                          </p:cTn>
                        </p:par>
                        <p:par>
                          <p:cTn id="73" fill="hold">
                            <p:stCondLst>
                              <p:cond delay="0"/>
                            </p:stCondLst>
                            <p:childTnLst>
                              <p:par>
                                <p:cTn id="74" presetClass="path" nodeType="withEffect" presetSubtype="0" presetID="-1" grpId="19" accel="50000" decel="50000" fill="hold">
                                  <p:stCondLst>
                                    <p:cond delay="0"/>
                                  </p:stCondLst>
                                  <p:childTnLst>
                                    <p:animMotion path="M 0.000000 0.000000 L -0.156228 0.311617" origin="layout" pathEditMode="relative">
                                      <p:cBhvr>
                                        <p:cTn id="75" dur="1500" fill="hold"/>
                                        <p:tgtEl>
                                          <p:spTgt spid="350"/>
                                        </p:tgtEl>
                                        <p:attrNameLst>
                                          <p:attrName>ppt_x</p:attrName>
                                          <p:attrName>ppt_y</p:attrName>
                                        </p:attrNameLst>
                                      </p:cBhvr>
                                    </p:animMotion>
                                  </p:childTnLst>
                                </p:cTn>
                              </p:par>
                            </p:childTnLst>
                          </p:cTn>
                        </p:par>
                      </p:childTnLst>
                    </p:cTn>
                  </p:par>
                  <p:par>
                    <p:cTn id="76" fill="hold">
                      <p:stCondLst>
                        <p:cond delay="indefinite"/>
                      </p:stCondLst>
                      <p:childTnLst>
                        <p:par>
                          <p:cTn id="77" fill="hold">
                            <p:stCondLst>
                              <p:cond delay="0"/>
                            </p:stCondLst>
                            <p:childTnLst>
                              <p:par>
                                <p:cTn id="78" presetClass="exit" nodeType="clickEffect" presetID="9" grpId="20" fill="hold">
                                  <p:stCondLst>
                                    <p:cond delay="0"/>
                                  </p:stCondLst>
                                  <p:iterate type="el" backwards="0">
                                    <p:tmAbs val="0"/>
                                  </p:iterate>
                                  <p:childTnLst>
                                    <p:animEffect filter="dissolve" transition="out">
                                      <p:cBhvr>
                                        <p:cTn id="79" dur="500" fill="hold"/>
                                        <p:tgtEl>
                                          <p:spTgt spid="355"/>
                                        </p:tgtEl>
                                      </p:cBhvr>
                                    </p:animEffect>
                                    <p:set>
                                      <p:cBhvr>
                                        <p:cTn id="80" fill="hold">
                                          <p:stCondLst>
                                            <p:cond delay="499"/>
                                          </p:stCondLst>
                                        </p:cTn>
                                        <p:tgtEl>
                                          <p:spTgt spid="355"/>
                                        </p:tgtEl>
                                        <p:attrNameLst>
                                          <p:attrName>style.visibility</p:attrName>
                                        </p:attrNameLst>
                                      </p:cBhvr>
                                      <p:to>
                                        <p:strVal val="hidden"/>
                                      </p:to>
                                    </p:set>
                                  </p:childTnLst>
                                </p:cTn>
                              </p:par>
                            </p:childTnLst>
                          </p:cTn>
                        </p:par>
                        <p:par>
                          <p:cTn id="81" fill="hold">
                            <p:stCondLst>
                              <p:cond delay="500"/>
                            </p:stCondLst>
                            <p:childTnLst>
                              <p:par>
                                <p:cTn id="82" presetClass="exit" nodeType="afterEffect" presetID="9" grpId="21" fill="hold">
                                  <p:stCondLst>
                                    <p:cond delay="0"/>
                                  </p:stCondLst>
                                  <p:iterate type="el" backwards="0">
                                    <p:tmAbs val="0"/>
                                  </p:iterate>
                                  <p:childTnLst>
                                    <p:animEffect filter="dissolve" transition="out">
                                      <p:cBhvr>
                                        <p:cTn id="83" dur="500" fill="hold"/>
                                        <p:tgtEl>
                                          <p:spTgt spid="350"/>
                                        </p:tgtEl>
                                      </p:cBhvr>
                                    </p:animEffect>
                                    <p:set>
                                      <p:cBhvr>
                                        <p:cTn id="84" fill="hold">
                                          <p:stCondLst>
                                            <p:cond delay="499"/>
                                          </p:stCondLst>
                                        </p:cTn>
                                        <p:tgtEl>
                                          <p:spTgt spid="350"/>
                                        </p:tgtEl>
                                        <p:attrNameLst>
                                          <p:attrName>style.visibility</p:attrName>
                                        </p:attrNameLst>
                                      </p:cBhvr>
                                      <p:to>
                                        <p:strVal val="hidden"/>
                                      </p:to>
                                    </p:set>
                                  </p:childTnLst>
                                </p:cTn>
                              </p:par>
                            </p:childTnLst>
                          </p:cTn>
                        </p:par>
                        <p:par>
                          <p:cTn id="85" fill="hold">
                            <p:stCondLst>
                              <p:cond delay="1000"/>
                            </p:stCondLst>
                            <p:childTnLst>
                              <p:par>
                                <p:cTn id="86" presetClass="exit" nodeType="afterEffect" presetID="9" grpId="22" fill="hold">
                                  <p:stCondLst>
                                    <p:cond delay="0"/>
                                  </p:stCondLst>
                                  <p:iterate type="el" backwards="0">
                                    <p:tmAbs val="0"/>
                                  </p:iterate>
                                  <p:childTnLst>
                                    <p:animEffect filter="dissolve" transition="out">
                                      <p:cBhvr>
                                        <p:cTn id="87" dur="500" fill="hold"/>
                                        <p:tgtEl>
                                          <p:spTgt spid="349"/>
                                        </p:tgtEl>
                                      </p:cBhvr>
                                    </p:animEffect>
                                    <p:set>
                                      <p:cBhvr>
                                        <p:cTn id="88" fill="hold">
                                          <p:stCondLst>
                                            <p:cond delay="499"/>
                                          </p:stCondLst>
                                        </p:cTn>
                                        <p:tgtEl>
                                          <p:spTgt spid="349"/>
                                        </p:tgtEl>
                                        <p:attrNameLst>
                                          <p:attrName>style.visibility</p:attrName>
                                        </p:attrNameLst>
                                      </p:cBhvr>
                                      <p:to>
                                        <p:strVal val="hidden"/>
                                      </p:to>
                                    </p:set>
                                  </p:childTnLst>
                                </p:cTn>
                              </p:par>
                            </p:childTnLst>
                          </p:cTn>
                        </p:par>
                        <p:par>
                          <p:cTn id="89" fill="hold">
                            <p:stCondLst>
                              <p:cond delay="1500"/>
                            </p:stCondLst>
                            <p:childTnLst>
                              <p:par>
                                <p:cTn id="90" presetClass="exit" nodeType="afterEffect" presetID="9" grpId="23" fill="hold">
                                  <p:stCondLst>
                                    <p:cond delay="0"/>
                                  </p:stCondLst>
                                  <p:iterate type="el" backwards="0">
                                    <p:tmAbs val="0"/>
                                  </p:iterate>
                                  <p:childTnLst>
                                    <p:animEffect filter="dissolve" transition="out">
                                      <p:cBhvr>
                                        <p:cTn id="91" dur="500" fill="hold"/>
                                        <p:tgtEl>
                                          <p:spTgt spid="348"/>
                                        </p:tgtEl>
                                      </p:cBhvr>
                                    </p:animEffect>
                                    <p:set>
                                      <p:cBhvr>
                                        <p:cTn id="92" fill="hold">
                                          <p:stCondLst>
                                            <p:cond delay="499"/>
                                          </p:stCondLst>
                                        </p:cTn>
                                        <p:tgtEl>
                                          <p:spTgt spid="348"/>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Class="entr" nodeType="clickEffect" presetID="9" grpId="24" fill="hold">
                                  <p:stCondLst>
                                    <p:cond delay="0"/>
                                  </p:stCondLst>
                                  <p:iterate type="el" backwards="0">
                                    <p:tmAbs val="0"/>
                                  </p:iterate>
                                  <p:childTnLst>
                                    <p:set>
                                      <p:cBhvr>
                                        <p:cTn id="96" fill="hold"/>
                                        <p:tgtEl>
                                          <p:spTgt spid="336"/>
                                        </p:tgtEl>
                                        <p:attrNameLst>
                                          <p:attrName>style.visibility</p:attrName>
                                        </p:attrNameLst>
                                      </p:cBhvr>
                                      <p:to>
                                        <p:strVal val="visible"/>
                                      </p:to>
                                    </p:set>
                                    <p:animEffect filter="dissolve" transition="in">
                                      <p:cBhvr>
                                        <p:cTn id="97" dur="500"/>
                                        <p:tgtEl>
                                          <p:spTgt spid="336"/>
                                        </p:tgtEl>
                                      </p:cBhvr>
                                    </p:animEffect>
                                  </p:childTnLst>
                                </p:cTn>
                              </p:par>
                            </p:childTnLst>
                          </p:cTn>
                        </p:par>
                        <p:par>
                          <p:cTn id="98" fill="hold">
                            <p:stCondLst>
                              <p:cond delay="500"/>
                            </p:stCondLst>
                            <p:childTnLst>
                              <p:par>
                                <p:cTn id="99" presetClass="entr" nodeType="afterEffect" presetID="9" grpId="25" fill="hold">
                                  <p:stCondLst>
                                    <p:cond delay="0"/>
                                  </p:stCondLst>
                                  <p:iterate type="el" backwards="0">
                                    <p:tmAbs val="0"/>
                                  </p:iterate>
                                  <p:childTnLst>
                                    <p:set>
                                      <p:cBhvr>
                                        <p:cTn id="100" fill="hold"/>
                                        <p:tgtEl>
                                          <p:spTgt spid="352"/>
                                        </p:tgtEl>
                                        <p:attrNameLst>
                                          <p:attrName>style.visibility</p:attrName>
                                        </p:attrNameLst>
                                      </p:cBhvr>
                                      <p:to>
                                        <p:strVal val="visible"/>
                                      </p:to>
                                    </p:set>
                                    <p:animEffect filter="dissolve" transition="in">
                                      <p:cBhvr>
                                        <p:cTn id="101" dur="500"/>
                                        <p:tgtEl>
                                          <p:spTgt spid="352"/>
                                        </p:tgtEl>
                                      </p:cBhvr>
                                    </p:animEffect>
                                  </p:childTnLst>
                                </p:cTn>
                              </p:par>
                            </p:childTnLst>
                          </p:cTn>
                        </p:par>
                        <p:par>
                          <p:cTn id="102" fill="hold">
                            <p:stCondLst>
                              <p:cond delay="1000"/>
                            </p:stCondLst>
                            <p:childTnLst>
                              <p:par>
                                <p:cTn id="103" presetClass="entr" nodeType="afterEffect" presetID="9" grpId="26" fill="hold">
                                  <p:stCondLst>
                                    <p:cond delay="0"/>
                                  </p:stCondLst>
                                  <p:iterate type="el" backwards="0">
                                    <p:tmAbs val="0"/>
                                  </p:iterate>
                                  <p:childTnLst>
                                    <p:set>
                                      <p:cBhvr>
                                        <p:cTn id="104" fill="hold"/>
                                        <p:tgtEl>
                                          <p:spTgt spid="353"/>
                                        </p:tgtEl>
                                        <p:attrNameLst>
                                          <p:attrName>style.visibility</p:attrName>
                                        </p:attrNameLst>
                                      </p:cBhvr>
                                      <p:to>
                                        <p:strVal val="visible"/>
                                      </p:to>
                                    </p:set>
                                    <p:animEffect filter="dissolve" transition="in">
                                      <p:cBhvr>
                                        <p:cTn id="105" dur="500"/>
                                        <p:tgtEl>
                                          <p:spTgt spid="353"/>
                                        </p:tgtEl>
                                      </p:cBhvr>
                                    </p:animEffect>
                                  </p:childTnLst>
                                </p:cTn>
                              </p:par>
                            </p:childTnLst>
                          </p:cTn>
                        </p:par>
                      </p:childTnLst>
                    </p:cTn>
                  </p:par>
                  <p:par>
                    <p:cTn id="106" fill="hold">
                      <p:stCondLst>
                        <p:cond delay="indefinite"/>
                      </p:stCondLst>
                      <p:childTnLst>
                        <p:par>
                          <p:cTn id="107" fill="hold">
                            <p:stCondLst>
                              <p:cond delay="0"/>
                            </p:stCondLst>
                            <p:childTnLst>
                              <p:par>
                                <p:cTn id="108" presetClass="path" nodeType="clickEffect" presetSubtype="0" presetID="-1" grpId="27" accel="50000" decel="50000" fill="hold">
                                  <p:stCondLst>
                                    <p:cond delay="0"/>
                                  </p:stCondLst>
                                  <p:childTnLst>
                                    <p:animMotion path="M 0.000000 0.000000 L 0.031983 0.000000" origin="layout" pathEditMode="relative">
                                      <p:cBhvr>
                                        <p:cTn id="109" dur="1000" fill="hold"/>
                                        <p:tgtEl>
                                          <p:spTgt spid="332"/>
                                        </p:tgtEl>
                                        <p:attrNameLst>
                                          <p:attrName>ppt_x</p:attrName>
                                          <p:attrName>ppt_y</p:attrName>
                                        </p:attrNameLst>
                                      </p:cBhvr>
                                    </p:animMotion>
                                  </p:childTnLst>
                                </p:cTn>
                              </p:par>
                            </p:childTnLst>
                          </p:cTn>
                        </p:par>
                      </p:childTnLst>
                    </p:cTn>
                  </p:par>
                  <p:par>
                    <p:cTn id="110" fill="hold">
                      <p:stCondLst>
                        <p:cond delay="indefinite"/>
                      </p:stCondLst>
                      <p:childTnLst>
                        <p:par>
                          <p:cTn id="111" fill="hold">
                            <p:stCondLst>
                              <p:cond delay="0"/>
                            </p:stCondLst>
                            <p:childTnLst>
                              <p:par>
                                <p:cTn id="112" presetClass="path" nodeType="clickEffect" presetSubtype="0" presetID="-1" grpId="28" accel="50000" decel="50000" fill="hold">
                                  <p:stCondLst>
                                    <p:cond delay="0"/>
                                  </p:stCondLst>
                                  <p:childTnLst>
                                    <p:animMotion path="M 0.034569 0.000000 L 0.168366 -0.002146" origin="layout" pathEditMode="relative">
                                      <p:cBhvr>
                                        <p:cTn id="113" dur="1000" fill="hold"/>
                                        <p:tgtEl>
                                          <p:spTgt spid="331"/>
                                        </p:tgtEl>
                                        <p:attrNameLst>
                                          <p:attrName>ppt_x</p:attrName>
                                          <p:attrName>ppt_y</p:attrName>
                                        </p:attrNameLst>
                                      </p:cBhvr>
                                    </p:animMotion>
                                  </p:childTnLst>
                                </p:cTn>
                              </p:par>
                            </p:childTnLst>
                          </p:cTn>
                        </p:par>
                        <p:par>
                          <p:cTn id="114" fill="hold">
                            <p:stCondLst>
                              <p:cond delay="0"/>
                            </p:stCondLst>
                            <p:childTnLst>
                              <p:par>
                                <p:cTn id="115" presetClass="path" nodeType="withEffect" presetSubtype="0" presetID="-1" grpId="29" accel="50000" decel="50000" fill="hold">
                                  <p:stCondLst>
                                    <p:cond delay="0"/>
                                  </p:stCondLst>
                                  <p:childTnLst>
                                    <p:animMotion path="M 0.000000 0.000000 L 0.134011 -0.002146" origin="layout" pathEditMode="relative">
                                      <p:cBhvr>
                                        <p:cTn id="116" dur="1000" fill="hold"/>
                                        <p:tgtEl>
                                          <p:spTgt spid="333"/>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7" grpId="7"/>
      <p:bldP build="whole" bldLvl="1" animBg="1" rev="0" advAuto="0" spid="354" grpId="6"/>
      <p:bldP build="whole" bldLvl="1" animBg="1" rev="0" advAuto="0" spid="347" grpId="12"/>
      <p:bldP build="whole" bldLvl="1" animBg="1" rev="0" advAuto="0" spid="354" grpId="11"/>
      <p:bldP build="whole" bldLvl="1" animBg="1" rev="0" advAuto="0" spid="355" grpId="13"/>
      <p:bldP build="whole" bldLvl="1" animBg="1" rev="0" advAuto="0" spid="349" grpId="16"/>
      <p:bldP build="whole" bldLvl="1" animBg="1" rev="0" advAuto="0" spid="355" grpId="20"/>
      <p:bldP build="whole" bldLvl="1" animBg="1" rev="0" advAuto="0" spid="341" grpId="1"/>
      <p:bldP build="whole" bldLvl="1" animBg="1" rev="0" advAuto="0" spid="341" grpId="3"/>
      <p:bldP build="whole" bldLvl="1" animBg="1" rev="0" advAuto="0" spid="349" grpId="22"/>
      <p:bldP build="whole" bldLvl="1" animBg="1" rev="0" advAuto="0" spid="350" grpId="17"/>
      <p:bldP build="whole" bldLvl="1" animBg="1" rev="0" advAuto="0" spid="346" grpId="2"/>
      <p:bldP build="whole" bldLvl="1" animBg="1" rev="0" advAuto="0" spid="346" grpId="4"/>
      <p:bldP build="whole" bldLvl="1" animBg="1" rev="0" advAuto="0" spid="348" grpId="14"/>
      <p:bldP build="whole" bldLvl="1" animBg="1" rev="0" advAuto="0" spid="350" grpId="21"/>
      <p:bldP build="whole" bldLvl="1" animBg="1" rev="0" advAuto="0" spid="353" grpId="26"/>
      <p:bldP build="whole" bldLvl="1" animBg="1" rev="0" advAuto="0" spid="352" grpId="25"/>
      <p:bldP build="whole" bldLvl="1" animBg="1" rev="0" advAuto="0" spid="348" grpId="23"/>
      <p:bldP build="whole" bldLvl="1" animBg="1" rev="0" advAuto="0" spid="334" grpId="5"/>
      <p:bldP build="whole" bldLvl="1" animBg="1" rev="0" advAuto="0" spid="336" grpId="24"/>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7" name="Shape 357"/>
          <p:cNvSpPr/>
          <p:nvPr>
            <p:ph type="title"/>
          </p:nvPr>
        </p:nvSpPr>
        <p:spPr>
          <a:prstGeom prst="rect">
            <a:avLst/>
          </a:prstGeom>
        </p:spPr>
        <p:txBody>
          <a:bodyPr/>
          <a:lstStyle>
            <a:lvl1pPr defTabSz="508254">
              <a:defRPr sz="6699">
                <a:latin typeface="Times"/>
                <a:ea typeface="Times"/>
                <a:cs typeface="Times"/>
                <a:sym typeface="Times"/>
              </a:defRPr>
            </a:lvl1pPr>
          </a:lstStyle>
          <a:p>
            <a:pPr/>
            <a:r>
              <a:t>Application Failure &amp; Recovery</a:t>
            </a:r>
          </a:p>
        </p:txBody>
      </p:sp>
      <p:sp>
        <p:nvSpPr>
          <p:cNvPr id="358" name="Shape 358"/>
          <p:cNvSpPr/>
          <p:nvPr/>
        </p:nvSpPr>
        <p:spPr>
          <a:xfrm>
            <a:off x="5691996" y="2333714"/>
            <a:ext cx="1689498" cy="938118"/>
          </a:xfrm>
          <a:prstGeom prst="roundRect">
            <a:avLst>
              <a:gd name="adj" fmla="val 20307"/>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Datastore</a:t>
            </a:r>
          </a:p>
        </p:txBody>
      </p:sp>
      <p:sp>
        <p:nvSpPr>
          <p:cNvPr id="359" name="Shape 359"/>
          <p:cNvSpPr/>
          <p:nvPr/>
        </p:nvSpPr>
        <p:spPr>
          <a:xfrm>
            <a:off x="7485502" y="4061926"/>
            <a:ext cx="4407029" cy="1185661"/>
          </a:xfrm>
          <a:prstGeom prst="rect">
            <a:avLst/>
          </a:prstGeom>
          <a:solidFill>
            <a:srgbClr val="53585F"/>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b"/>
          <a:lstStyle>
            <a:lvl1pPr>
              <a:defRPr sz="2400">
                <a:solidFill>
                  <a:srgbClr val="FFFFFF"/>
                </a:solidFill>
              </a:defRPr>
            </a:lvl1pPr>
          </a:lstStyle>
          <a:p>
            <a:pPr/>
            <a:r>
              <a:t>Publisher</a:t>
            </a:r>
          </a:p>
        </p:txBody>
      </p:sp>
      <p:sp>
        <p:nvSpPr>
          <p:cNvPr id="360" name="Shape 360"/>
          <p:cNvSpPr/>
          <p:nvPr/>
        </p:nvSpPr>
        <p:spPr>
          <a:xfrm>
            <a:off x="7542552" y="4119486"/>
            <a:ext cx="1270001" cy="647701"/>
          </a:xfrm>
          <a:prstGeom prst="roundRect">
            <a:avLst>
              <a:gd name="adj" fmla="val 29412"/>
            </a:avLst>
          </a:prstGeom>
          <a:solidFill>
            <a:srgbClr val="A6AAA9"/>
          </a:solid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Tailer</a:t>
            </a:r>
          </a:p>
        </p:txBody>
      </p:sp>
      <p:graphicFrame>
        <p:nvGraphicFramePr>
          <p:cNvPr id="361" name="Table 361"/>
          <p:cNvGraphicFramePr/>
          <p:nvPr/>
        </p:nvGraphicFramePr>
        <p:xfrm>
          <a:off x="3245331" y="4285148"/>
          <a:ext cx="2669216" cy="435496"/>
        </p:xfrm>
        <a:graphic xmlns:a="http://schemas.openxmlformats.org/drawingml/2006/main">
          <a:graphicData uri="http://schemas.openxmlformats.org/drawingml/2006/table">
            <a:tbl>
              <a:tblPr firstCol="0" firstRow="0" lastCol="0" lastRow="0" bandCol="0" bandRow="0" rtl="0">
                <a:tableStyleId>{C7B018BB-80A7-4F77-B60F-C8B233D01FF8}</a:tableStyleId>
              </a:tblPr>
              <a:tblGrid>
                <a:gridCol w="442752"/>
                <a:gridCol w="442752"/>
                <a:gridCol w="442752"/>
                <a:gridCol w="442752"/>
                <a:gridCol w="442752"/>
                <a:gridCol w="442752"/>
              </a:tblGrid>
              <a:tr h="422795">
                <a:tc>
                  <a:txBody>
                    <a:bodyPr/>
                    <a:lstStyle/>
                    <a:p>
                      <a:pPr defTabSz="914400"/>
                      <a:r>
                        <a:rPr sz="2000"/>
                        <a:t>6</a:t>
                      </a:r>
                    </a:p>
                  </a:txBody>
                  <a:tcPr marL="50800" marR="50800" marT="50800" marB="50800" anchor="ctr" anchorCtr="0" horzOverflow="overflow">
                    <a:lnL w="12700">
                      <a:solidFill>
                        <a:srgbClr val="606060"/>
                      </a:solidFill>
                      <a:miter lim="400000"/>
                    </a:lnL>
                    <a:lnT w="12700">
                      <a:solidFill>
                        <a:srgbClr val="606060"/>
                      </a:solidFill>
                      <a:miter lim="400000"/>
                    </a:lnT>
                    <a:lnB w="12700">
                      <a:solidFill>
                        <a:srgbClr val="606060"/>
                      </a:solidFill>
                      <a:miter lim="400000"/>
                    </a:lnB>
                  </a:tcPr>
                </a:tc>
                <a:tc>
                  <a:txBody>
                    <a:bodyPr/>
                    <a:lstStyle/>
                    <a:p>
                      <a:pPr defTabSz="914400"/>
                      <a:r>
                        <a:rPr sz="2000"/>
                        <a:t>7</a:t>
                      </a:r>
                    </a:p>
                  </a:txBody>
                  <a:tcPr marL="50800" marR="50800" marT="50800" marB="50800" anchor="ctr" anchorCtr="0" horzOverflow="overflow">
                    <a:lnT w="12700">
                      <a:solidFill>
                        <a:srgbClr val="606060"/>
                      </a:solidFill>
                      <a:miter lim="400000"/>
                    </a:lnT>
                    <a:lnB w="12700">
                      <a:solidFill>
                        <a:srgbClr val="606060"/>
                      </a:solidFill>
                      <a:miter lim="400000"/>
                    </a:lnB>
                  </a:tcPr>
                </a:tc>
                <a:tc>
                  <a:txBody>
                    <a:bodyPr/>
                    <a:lstStyle/>
                    <a:p>
                      <a:pPr defTabSz="914400"/>
                      <a:r>
                        <a:rPr sz="2000"/>
                        <a:t>8</a:t>
                      </a:r>
                    </a:p>
                  </a:txBody>
                  <a:tcPr marL="50800" marR="50800" marT="50800" marB="50800" anchor="ctr" anchorCtr="0" horzOverflow="overflow">
                    <a:lnT w="12700">
                      <a:solidFill>
                        <a:srgbClr val="606060"/>
                      </a:solidFill>
                      <a:miter lim="400000"/>
                    </a:lnT>
                    <a:lnB w="12700">
                      <a:solidFill>
                        <a:srgbClr val="606060"/>
                      </a:solidFill>
                      <a:miter lim="400000"/>
                    </a:lnB>
                  </a:tcPr>
                </a:tc>
                <a:tc>
                  <a:txBody>
                    <a:bodyPr/>
                    <a:lstStyle/>
                    <a:p>
                      <a:pPr defTabSz="914400"/>
                      <a:r>
                        <a:rPr sz="2000"/>
                        <a:t>9</a:t>
                      </a:r>
                    </a:p>
                  </a:txBody>
                  <a:tcPr marL="50800" marR="50800" marT="50800" marB="50800" anchor="ctr" anchorCtr="0" horzOverflow="overflow">
                    <a:lnT w="12700">
                      <a:solidFill>
                        <a:srgbClr val="606060"/>
                      </a:solidFill>
                      <a:miter lim="400000"/>
                    </a:lnT>
                    <a:lnB w="12700">
                      <a:solidFill>
                        <a:srgbClr val="606060"/>
                      </a:solidFill>
                      <a:miter lim="400000"/>
                    </a:lnB>
                  </a:tcPr>
                </a:tc>
                <a:tc>
                  <a:txBody>
                    <a:bodyPr/>
                    <a:lstStyle/>
                    <a:p>
                      <a:pPr defTabSz="914400"/>
                      <a:r>
                        <a:rPr sz="2000"/>
                        <a:t>10</a:t>
                      </a:r>
                    </a:p>
                  </a:txBody>
                  <a:tcPr marL="50800" marR="50800" marT="50800" marB="50800" anchor="ctr" anchorCtr="0" horzOverflow="overflow">
                    <a:lnT w="12700">
                      <a:solidFill>
                        <a:srgbClr val="606060"/>
                      </a:solidFill>
                      <a:miter lim="400000"/>
                    </a:lnT>
                    <a:lnB w="12700">
                      <a:solidFill>
                        <a:srgbClr val="606060"/>
                      </a:solidFill>
                      <a:miter lim="400000"/>
                    </a:lnB>
                  </a:tcPr>
                </a:tc>
                <a:tc>
                  <a:txBody>
                    <a:bodyPr/>
                    <a:lstStyle/>
                    <a:p>
                      <a:pPr defTabSz="914400"/>
                      <a:r>
                        <a:rPr sz="2000"/>
                        <a:t>11</a:t>
                      </a:r>
                    </a:p>
                  </a:txBody>
                  <a:tcPr marL="50800" marR="50800" marT="50800" marB="50800" anchor="ctr" anchorCtr="0" horzOverflow="overflow">
                    <a:lnR w="12700">
                      <a:solidFill>
                        <a:srgbClr val="606060"/>
                      </a:solidFill>
                      <a:miter lim="400000"/>
                    </a:lnR>
                    <a:lnT w="12700">
                      <a:solidFill>
                        <a:srgbClr val="606060"/>
                      </a:solidFill>
                      <a:miter lim="400000"/>
                    </a:lnT>
                    <a:lnB w="12700">
                      <a:solidFill>
                        <a:srgbClr val="606060"/>
                      </a:solidFill>
                      <a:miter lim="400000"/>
                    </a:lnB>
                  </a:tcPr>
                </a:tc>
              </a:tr>
            </a:tbl>
          </a:graphicData>
        </a:graphic>
      </p:graphicFrame>
      <p:graphicFrame>
        <p:nvGraphicFramePr>
          <p:cNvPr id="362" name="Table 362"/>
          <p:cNvGraphicFramePr/>
          <p:nvPr/>
        </p:nvGraphicFramePr>
        <p:xfrm>
          <a:off x="5902348" y="4285148"/>
          <a:ext cx="451931" cy="435496"/>
        </p:xfrm>
        <a:graphic xmlns:a="http://schemas.openxmlformats.org/drawingml/2006/main">
          <a:graphicData uri="http://schemas.openxmlformats.org/drawingml/2006/table">
            <a:tbl>
              <a:tblPr firstCol="0" firstRow="0" lastCol="0" lastRow="0" bandCol="0" bandRow="0" rtl="0">
                <a:tableStyleId>{C7B018BB-80A7-4F77-B60F-C8B233D01FF8}</a:tableStyleId>
              </a:tblPr>
              <a:tblGrid>
                <a:gridCol w="439230"/>
              </a:tblGrid>
              <a:tr h="422795">
                <a:tc>
                  <a:txBody>
                    <a:bodyPr/>
                    <a:lstStyle/>
                    <a:p>
                      <a:pPr defTabSz="914400"/>
                      <a:r>
                        <a:rPr sz="2000"/>
                        <a:t>12</a:t>
                      </a:r>
                    </a:p>
                  </a:txBody>
                  <a:tcPr marL="50800" marR="50800" marT="50800" marB="50800" anchor="ctr" anchorCtr="0"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tcPr>
                </a:tc>
              </a:tr>
            </a:tbl>
          </a:graphicData>
        </a:graphic>
      </p:graphicFrame>
      <p:sp>
        <p:nvSpPr>
          <p:cNvPr id="363" name="Shape 363"/>
          <p:cNvSpPr/>
          <p:nvPr/>
        </p:nvSpPr>
        <p:spPr>
          <a:xfrm>
            <a:off x="6381699" y="9372599"/>
            <a:ext cx="241402"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8</a:t>
            </a:r>
          </a:p>
        </p:txBody>
      </p:sp>
      <p:sp>
        <p:nvSpPr>
          <p:cNvPr id="364" name="Shape 364"/>
          <p:cNvSpPr/>
          <p:nvPr/>
        </p:nvSpPr>
        <p:spPr>
          <a:xfrm>
            <a:off x="1622377" y="4170848"/>
            <a:ext cx="1429718"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latin typeface="Times"/>
                <a:ea typeface="Times"/>
                <a:cs typeface="Times"/>
                <a:sym typeface="Times"/>
              </a:defRPr>
            </a:lvl1pPr>
          </a:lstStyle>
          <a:p>
            <a:pPr/>
            <a:r>
              <a:t>Txn log</a:t>
            </a:r>
          </a:p>
        </p:txBody>
      </p:sp>
      <p:sp>
        <p:nvSpPr>
          <p:cNvPr id="365" name="Shape 365"/>
          <p:cNvSpPr/>
          <p:nvPr/>
        </p:nvSpPr>
        <p:spPr>
          <a:xfrm>
            <a:off x="6408244" y="5039306"/>
            <a:ext cx="241402" cy="241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a:blip r:embed="rId4"/>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sp>
        <p:nvSpPr>
          <p:cNvPr id="366" name="Shape 366"/>
          <p:cNvSpPr/>
          <p:nvPr/>
        </p:nvSpPr>
        <p:spPr>
          <a:xfrm>
            <a:off x="6412782" y="4756099"/>
            <a:ext cx="241403" cy="241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a:blip r:embed="rId5"/>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367" name="Shape 367"/>
          <p:cNvSpPr/>
          <p:nvPr/>
        </p:nvSpPr>
        <p:spPr>
          <a:xfrm>
            <a:off x="6416044" y="5322513"/>
            <a:ext cx="241403" cy="2414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a:blip r:embed="rId6"/>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68" name="Shape 368"/>
          <p:cNvSpPr/>
          <p:nvPr/>
        </p:nvSpPr>
        <p:spPr>
          <a:xfrm>
            <a:off x="8886174" y="4119486"/>
            <a:ext cx="2957643" cy="647701"/>
          </a:xfrm>
          <a:prstGeom prst="roundRect">
            <a:avLst>
              <a:gd name="adj" fmla="val 29412"/>
            </a:avLst>
          </a:prstGeom>
          <a:solidFill>
            <a:srgbClr val="A6AAA9"/>
          </a:solid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Recovery Tailer</a:t>
            </a:r>
          </a:p>
        </p:txBody>
      </p:sp>
      <p:graphicFrame>
        <p:nvGraphicFramePr>
          <p:cNvPr id="369" name="Table 369"/>
          <p:cNvGraphicFramePr/>
          <p:nvPr/>
        </p:nvGraphicFramePr>
        <p:xfrm>
          <a:off x="6337534" y="4285148"/>
          <a:ext cx="451931" cy="435496"/>
        </p:xfrm>
        <a:graphic xmlns:a="http://schemas.openxmlformats.org/drawingml/2006/main">
          <a:graphicData uri="http://schemas.openxmlformats.org/drawingml/2006/table">
            <a:tbl>
              <a:tblPr firstCol="0" firstRow="0" lastCol="0" lastRow="0" bandCol="0" bandRow="0" rtl="0">
                <a:tableStyleId>{C7B018BB-80A7-4F77-B60F-C8B233D01FF8}</a:tableStyleId>
              </a:tblPr>
              <a:tblGrid>
                <a:gridCol w="439230"/>
              </a:tblGrid>
              <a:tr h="422795">
                <a:tc>
                  <a:txBody>
                    <a:bodyPr/>
                    <a:lstStyle/>
                    <a:p>
                      <a:pPr defTabSz="914400"/>
                      <a:r>
                        <a:rPr sz="2000"/>
                        <a:t>13</a:t>
                      </a:r>
                    </a:p>
                  </a:txBody>
                  <a:tcPr marL="50800" marR="50800" marT="50800" marB="50800" anchor="ctr" anchorCtr="0"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tcPr>
                </a:tc>
              </a:tr>
            </a:tbl>
          </a:graphicData>
        </a:graphic>
      </p:graphicFrame>
      <p:sp>
        <p:nvSpPr>
          <p:cNvPr id="370" name="Shape 370"/>
          <p:cNvSpPr/>
          <p:nvPr/>
        </p:nvSpPr>
        <p:spPr>
          <a:xfrm>
            <a:off x="6516244" y="3310973"/>
            <a:ext cx="1" cy="928684"/>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71" name="Shape 371"/>
          <p:cNvSpPr/>
          <p:nvPr/>
        </p:nvSpPr>
        <p:spPr>
          <a:xfrm>
            <a:off x="6799685" y="4447193"/>
            <a:ext cx="669247" cy="1"/>
          </a:xfrm>
          <a:prstGeom prst="line">
            <a:avLst/>
          </a:prstGeom>
          <a:ln w="25400">
            <a:solidFill>
              <a:srgbClr val="000000"/>
            </a:solidFill>
            <a:miter lim="400000"/>
            <a:tailEnd type="triangle"/>
          </a:ln>
        </p:spPr>
        <p:txBody>
          <a:bodyPr lIns="50800" tIns="50800" rIns="50800" bIns="50800" anchor="ctr"/>
          <a:lstStyle/>
          <a:p>
            <a:pPr>
              <a:defRPr sz="2400"/>
            </a:pPr>
          </a:p>
        </p:txBody>
      </p:sp>
      <p:grpSp>
        <p:nvGrpSpPr>
          <p:cNvPr id="374" name="Group 374"/>
          <p:cNvGrpSpPr/>
          <p:nvPr/>
        </p:nvGrpSpPr>
        <p:grpSpPr>
          <a:xfrm>
            <a:off x="2792597" y="4584700"/>
            <a:ext cx="3539446" cy="609601"/>
            <a:chOff x="0" y="0"/>
            <a:chExt cx="3539444" cy="609600"/>
          </a:xfrm>
        </p:grpSpPr>
        <p:sp>
          <p:nvSpPr>
            <p:cNvPr id="372" name="Shape 372"/>
            <p:cNvSpPr/>
            <p:nvPr/>
          </p:nvSpPr>
          <p:spPr>
            <a:xfrm>
              <a:off x="2260464" y="304800"/>
              <a:ext cx="1278981" cy="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373" name="Shape 373"/>
            <p:cNvSpPr/>
            <p:nvPr/>
          </p:nvSpPr>
          <p:spPr>
            <a:xfrm>
              <a:off x="0" y="0"/>
              <a:ext cx="221982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300">
                  <a:latin typeface="Times"/>
                  <a:ea typeface="Times"/>
                  <a:cs typeface="Times"/>
                  <a:sym typeface="Times"/>
                </a:defRPr>
              </a:lvl1pPr>
            </a:lstStyle>
            <a:p>
              <a:pPr/>
              <a:r>
                <a:t>lead caravan</a:t>
              </a:r>
            </a:p>
          </p:txBody>
        </p:sp>
      </p:grpSp>
      <p:sp>
        <p:nvSpPr>
          <p:cNvPr id="375" name="Shape 375"/>
          <p:cNvSpPr/>
          <p:nvPr/>
        </p:nvSpPr>
        <p:spPr>
          <a:xfrm>
            <a:off x="1343638" y="7043446"/>
            <a:ext cx="11581340"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latin typeface="Times"/>
                <a:ea typeface="Times"/>
                <a:cs typeface="Times"/>
                <a:sym typeface="Times"/>
              </a:defRPr>
            </a:lvl1pPr>
          </a:lstStyle>
          <a:p>
            <a:pPr/>
            <a:r>
              <a:t>Dictionary: a group of people, especially traders or pilgrims, traveling together across a desert in Asia or North Africa. </a:t>
            </a:r>
          </a:p>
        </p:txBody>
      </p:sp>
      <p:sp>
        <p:nvSpPr>
          <p:cNvPr id="376" name="Shape 376"/>
          <p:cNvSpPr/>
          <p:nvPr/>
        </p:nvSpPr>
        <p:spPr>
          <a:xfrm>
            <a:off x="704659" y="6347796"/>
            <a:ext cx="163748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Times"/>
                <a:ea typeface="Times"/>
                <a:cs typeface="Times"/>
                <a:sym typeface="Times"/>
              </a:defRPr>
            </a:lvl1pPr>
          </a:lstStyle>
          <a:p>
            <a:pPr/>
            <a:r>
              <a:t>Caravan</a:t>
            </a:r>
          </a:p>
        </p:txBody>
      </p:sp>
      <p:grpSp>
        <p:nvGrpSpPr>
          <p:cNvPr id="379" name="Group 379"/>
          <p:cNvGrpSpPr/>
          <p:nvPr/>
        </p:nvGrpSpPr>
        <p:grpSpPr>
          <a:xfrm>
            <a:off x="2028478" y="5077406"/>
            <a:ext cx="4314834" cy="609601"/>
            <a:chOff x="0" y="0"/>
            <a:chExt cx="4314833" cy="609600"/>
          </a:xfrm>
        </p:grpSpPr>
        <p:sp>
          <p:nvSpPr>
            <p:cNvPr id="377" name="Shape 377"/>
            <p:cNvSpPr/>
            <p:nvPr/>
          </p:nvSpPr>
          <p:spPr>
            <a:xfrm>
              <a:off x="3035853" y="304800"/>
              <a:ext cx="1278981" cy="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378" name="Shape 378"/>
            <p:cNvSpPr/>
            <p:nvPr/>
          </p:nvSpPr>
          <p:spPr>
            <a:xfrm>
              <a:off x="-1" y="0"/>
              <a:ext cx="2987633"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300">
                  <a:latin typeface="Times"/>
                  <a:ea typeface="Times"/>
                  <a:cs typeface="Times"/>
                  <a:sym typeface="Times"/>
                </a:defRPr>
              </a:lvl1pPr>
            </a:lstStyle>
            <a:p>
              <a:pPr/>
              <a:r>
                <a:t>recovery caravan</a:t>
              </a: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74"/>
                                        </p:tgtEl>
                                        <p:attrNameLst>
                                          <p:attrName>style.visibility</p:attrName>
                                        </p:attrNameLst>
                                      </p:cBhvr>
                                      <p:to>
                                        <p:strVal val="visible"/>
                                      </p:to>
                                    </p:set>
                                    <p:animEffect filter="dissolve" transition="in">
                                      <p:cBhvr>
                                        <p:cTn id="7" dur="500"/>
                                        <p:tgtEl>
                                          <p:spTgt spid="37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79"/>
                                        </p:tgtEl>
                                        <p:attrNameLst>
                                          <p:attrName>style.visibility</p:attrName>
                                        </p:attrNameLst>
                                      </p:cBhvr>
                                      <p:to>
                                        <p:strVal val="visible"/>
                                      </p:to>
                                    </p:set>
                                    <p:animEffect filter="dissolve" transition="in">
                                      <p:cBhvr>
                                        <p:cTn id="12" dur="500"/>
                                        <p:tgtEl>
                                          <p:spTgt spid="3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4" grpId="1"/>
      <p:bldP build="whole" bldLvl="1" animBg="1" rev="0" advAuto="0" spid="379"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3" name="Shape 383"/>
          <p:cNvSpPr/>
          <p:nvPr>
            <p:ph type="title"/>
          </p:nvPr>
        </p:nvSpPr>
        <p:spPr>
          <a:prstGeom prst="rect">
            <a:avLst/>
          </a:prstGeom>
        </p:spPr>
        <p:txBody>
          <a:bodyPr/>
          <a:lstStyle>
            <a:lvl1pPr>
              <a:defRPr sz="7700">
                <a:latin typeface="Times"/>
                <a:ea typeface="Times"/>
                <a:cs typeface="Times"/>
                <a:sym typeface="Times"/>
              </a:defRPr>
            </a:lvl1pPr>
          </a:lstStyle>
          <a:p>
            <a:pPr/>
            <a:r>
              <a:t>Caravan</a:t>
            </a:r>
          </a:p>
        </p:txBody>
      </p:sp>
      <p:sp>
        <p:nvSpPr>
          <p:cNvPr id="384" name="Shape 384"/>
          <p:cNvSpPr/>
          <p:nvPr>
            <p:ph type="body" idx="1"/>
          </p:nvPr>
        </p:nvSpPr>
        <p:spPr>
          <a:prstGeom prst="rect">
            <a:avLst/>
          </a:prstGeom>
        </p:spPr>
        <p:txBody>
          <a:bodyPr anchor="t"/>
          <a:lstStyle>
            <a:lvl1pPr>
              <a:defRPr>
                <a:latin typeface="Times"/>
                <a:ea typeface="Times"/>
                <a:cs typeface="Times"/>
                <a:sym typeface="Times"/>
              </a:defRPr>
            </a:lvl1pPr>
          </a:lstStyle>
          <a:p>
            <a:pPr/>
            <a:r>
              <a:t>Trade-off: latency v.s. recovery I/O load</a:t>
            </a:r>
          </a:p>
        </p:txBody>
      </p:sp>
      <p:sp>
        <p:nvSpPr>
          <p:cNvPr id="385" name="Shape 385"/>
          <p:cNvSpPr/>
          <p:nvPr/>
        </p:nvSpPr>
        <p:spPr>
          <a:xfrm>
            <a:off x="6381699" y="9372599"/>
            <a:ext cx="241402"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9</a:t>
            </a:r>
          </a:p>
        </p:txBody>
      </p:sp>
      <p:pic>
        <p:nvPicPr>
          <p:cNvPr id="386" name="pasted-image.png"/>
          <p:cNvPicPr>
            <a:picLocks noChangeAspect="1"/>
          </p:cNvPicPr>
          <p:nvPr/>
        </p:nvPicPr>
        <p:blipFill>
          <a:blip r:embed="rId3">
            <a:extLst/>
          </a:blip>
          <a:stretch>
            <a:fillRect/>
          </a:stretch>
        </p:blipFill>
        <p:spPr>
          <a:xfrm>
            <a:off x="1640417" y="3381324"/>
            <a:ext cx="9723966" cy="5213452"/>
          </a:xfrm>
          <a:prstGeom prst="rect">
            <a:avLst/>
          </a:prstGeom>
          <a:ln w="12700">
            <a:miter lim="400000"/>
          </a:ln>
        </p:spPr>
      </p:pic>
      <p:sp>
        <p:nvSpPr>
          <p:cNvPr id="387" name="Shape 387"/>
          <p:cNvSpPr/>
          <p:nvPr/>
        </p:nvSpPr>
        <p:spPr>
          <a:xfrm>
            <a:off x="955824" y="8659838"/>
            <a:ext cx="878237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44500" indent="-444500" algn="l">
              <a:buSzPct val="75000"/>
              <a:buChar char="•"/>
              <a:defRPr>
                <a:latin typeface="Times"/>
                <a:ea typeface="Times"/>
                <a:cs typeface="Times"/>
                <a:sym typeface="Times"/>
              </a:defRPr>
            </a:lvl1pPr>
          </a:lstStyle>
          <a:p>
            <a:pPr/>
            <a:r>
              <a:t>40% less in latency, 6 times more in I/O load</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87"/>
                                        </p:tgtEl>
                                        <p:attrNameLst>
                                          <p:attrName>style.visibility</p:attrName>
                                        </p:attrNameLst>
                                      </p:cBhvr>
                                      <p:to>
                                        <p:strVal val="visible"/>
                                      </p:to>
                                    </p:set>
                                    <p:animEffect filter="dissolve" transition="in">
                                      <p:cBhvr>
                                        <p:cTn id="7" dur="1000"/>
                                        <p:tgtEl>
                                          <p:spTgt spid="3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7"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1" name="Shape 391"/>
          <p:cNvSpPr/>
          <p:nvPr>
            <p:ph type="title"/>
          </p:nvPr>
        </p:nvSpPr>
        <p:spPr>
          <a:prstGeom prst="rect">
            <a:avLst/>
          </a:prstGeom>
        </p:spPr>
        <p:txBody>
          <a:bodyPr/>
          <a:lstStyle>
            <a:lvl1pPr>
              <a:defRPr sz="7700">
                <a:latin typeface="Times"/>
                <a:ea typeface="Times"/>
                <a:cs typeface="Times"/>
                <a:sym typeface="Times"/>
              </a:defRPr>
            </a:lvl1pPr>
          </a:lstStyle>
          <a:p>
            <a:pPr/>
            <a:r>
              <a:t>I/O Load</a:t>
            </a:r>
          </a:p>
        </p:txBody>
      </p:sp>
      <p:sp>
        <p:nvSpPr>
          <p:cNvPr id="392" name="Shape 392"/>
          <p:cNvSpPr/>
          <p:nvPr>
            <p:ph type="body" idx="1"/>
          </p:nvPr>
        </p:nvSpPr>
        <p:spPr>
          <a:prstGeom prst="rect">
            <a:avLst/>
          </a:prstGeom>
        </p:spPr>
        <p:txBody>
          <a:bodyPr anchor="t"/>
          <a:lstStyle>
            <a:lvl1pPr>
              <a:defRPr>
                <a:latin typeface="Times"/>
                <a:ea typeface="Times"/>
                <a:cs typeface="Times"/>
                <a:sym typeface="Times"/>
              </a:defRPr>
            </a:lvl1pPr>
          </a:lstStyle>
          <a:p>
            <a:pPr/>
            <a:r>
              <a:t>6 applications, read I/O is normally about 1/6</a:t>
            </a:r>
          </a:p>
        </p:txBody>
      </p:sp>
      <p:sp>
        <p:nvSpPr>
          <p:cNvPr id="393" name="Shape 393"/>
          <p:cNvSpPr/>
          <p:nvPr/>
        </p:nvSpPr>
        <p:spPr>
          <a:xfrm>
            <a:off x="6318148" y="9372599"/>
            <a:ext cx="36850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10</a:t>
            </a:r>
          </a:p>
        </p:txBody>
      </p:sp>
      <p:pic>
        <p:nvPicPr>
          <p:cNvPr id="394" name="pasted-image.png"/>
          <p:cNvPicPr>
            <a:picLocks noChangeAspect="1"/>
          </p:cNvPicPr>
          <p:nvPr/>
        </p:nvPicPr>
        <p:blipFill>
          <a:blip r:embed="rId3">
            <a:extLst/>
          </a:blip>
          <a:stretch>
            <a:fillRect/>
          </a:stretch>
        </p:blipFill>
        <p:spPr>
          <a:xfrm>
            <a:off x="2870436" y="3239254"/>
            <a:ext cx="7263928" cy="5497592"/>
          </a:xfrm>
          <a:prstGeom prst="rect">
            <a:avLst/>
          </a:prstGeom>
          <a:ln w="12700">
            <a:miter lim="400000"/>
          </a:ln>
        </p:spPr>
      </p:pic>
      <p:sp>
        <p:nvSpPr>
          <p:cNvPr id="395" name="Shape 395"/>
          <p:cNvSpPr/>
          <p:nvPr/>
        </p:nvSpPr>
        <p:spPr>
          <a:xfrm>
            <a:off x="1010821" y="8602178"/>
            <a:ext cx="741546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44500" indent="-444500" algn="l">
              <a:buSzPct val="75000"/>
              <a:buChar char="•"/>
              <a:defRPr>
                <a:latin typeface="Times"/>
                <a:ea typeface="Times"/>
                <a:cs typeface="Times"/>
                <a:sym typeface="Times"/>
              </a:defRPr>
            </a:lvl1pPr>
          </a:lstStyle>
          <a:p>
            <a:pPr/>
            <a:r>
              <a:t>35GB/s in average, peaks at 200GB/s</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95"/>
                                        </p:tgtEl>
                                        <p:attrNameLst>
                                          <p:attrName>style.visibility</p:attrName>
                                        </p:attrNameLst>
                                      </p:cBhvr>
                                      <p:to>
                                        <p:strVal val="visible"/>
                                      </p:to>
                                    </p:set>
                                    <p:animEffect filter="dissolve" transition="in">
                                      <p:cBhvr>
                                        <p:cTn id="7" dur="1000"/>
                                        <p:tgtEl>
                                          <p:spTgt spid="3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5"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9" name="Shape 399"/>
          <p:cNvSpPr/>
          <p:nvPr>
            <p:ph type="title"/>
          </p:nvPr>
        </p:nvSpPr>
        <p:spPr>
          <a:prstGeom prst="rect">
            <a:avLst/>
          </a:prstGeom>
        </p:spPr>
        <p:txBody>
          <a:bodyPr/>
          <a:lstStyle>
            <a:lvl1pPr>
              <a:defRPr sz="7700">
                <a:latin typeface="Times"/>
                <a:ea typeface="Times"/>
                <a:cs typeface="Times"/>
                <a:sym typeface="Times"/>
              </a:defRPr>
            </a:lvl1pPr>
          </a:lstStyle>
          <a:p>
            <a:pPr/>
            <a:r>
              <a:t>Latency</a:t>
            </a:r>
          </a:p>
        </p:txBody>
      </p:sp>
      <p:sp>
        <p:nvSpPr>
          <p:cNvPr id="400" name="Shape 400"/>
          <p:cNvSpPr/>
          <p:nvPr>
            <p:ph type="body" idx="1"/>
          </p:nvPr>
        </p:nvSpPr>
        <p:spPr>
          <a:prstGeom prst="rect">
            <a:avLst/>
          </a:prstGeom>
        </p:spPr>
        <p:txBody>
          <a:bodyPr anchor="t"/>
          <a:lstStyle>
            <a:lvl1pPr>
              <a:defRPr>
                <a:latin typeface="Times"/>
                <a:ea typeface="Times"/>
                <a:cs typeface="Times"/>
                <a:sym typeface="Times"/>
              </a:defRPr>
            </a:lvl1pPr>
          </a:lstStyle>
          <a:p>
            <a:pPr/>
            <a:r>
              <a:t>Production Datastore — 99% within 81ms</a:t>
            </a:r>
          </a:p>
        </p:txBody>
      </p:sp>
      <p:sp>
        <p:nvSpPr>
          <p:cNvPr id="401" name="Shape 401"/>
          <p:cNvSpPr/>
          <p:nvPr/>
        </p:nvSpPr>
        <p:spPr>
          <a:xfrm>
            <a:off x="6318148" y="9372599"/>
            <a:ext cx="36850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11</a:t>
            </a:r>
          </a:p>
        </p:txBody>
      </p:sp>
      <p:pic>
        <p:nvPicPr>
          <p:cNvPr id="402" name="pasted-image.png"/>
          <p:cNvPicPr>
            <a:picLocks noChangeAspect="1"/>
          </p:cNvPicPr>
          <p:nvPr/>
        </p:nvPicPr>
        <p:blipFill>
          <a:blip r:embed="rId3">
            <a:extLst/>
          </a:blip>
          <a:stretch>
            <a:fillRect/>
          </a:stretch>
        </p:blipFill>
        <p:spPr>
          <a:xfrm>
            <a:off x="1712307" y="3323948"/>
            <a:ext cx="9580186" cy="584518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6" name="Shape 406"/>
          <p:cNvSpPr/>
          <p:nvPr>
            <p:ph type="title"/>
          </p:nvPr>
        </p:nvSpPr>
        <p:spPr>
          <a:prstGeom prst="rect">
            <a:avLst/>
          </a:prstGeom>
        </p:spPr>
        <p:txBody>
          <a:bodyPr/>
          <a:lstStyle>
            <a:lvl1pPr>
              <a:defRPr sz="7700">
                <a:latin typeface="Times"/>
                <a:ea typeface="Times"/>
                <a:cs typeface="Times"/>
                <a:sym typeface="Times"/>
              </a:defRPr>
            </a:lvl1pPr>
          </a:lstStyle>
          <a:p>
            <a:pPr/>
            <a:r>
              <a:t>Datastore Failure</a:t>
            </a:r>
          </a:p>
        </p:txBody>
      </p:sp>
      <p:sp>
        <p:nvSpPr>
          <p:cNvPr id="407" name="Shape 407"/>
          <p:cNvSpPr/>
          <p:nvPr>
            <p:ph type="body" idx="1"/>
          </p:nvPr>
        </p:nvSpPr>
        <p:spPr>
          <a:prstGeom prst="rect">
            <a:avLst/>
          </a:prstGeom>
        </p:spPr>
        <p:txBody>
          <a:bodyPr anchor="t"/>
          <a:lstStyle>
            <a:lvl1pPr>
              <a:defRPr>
                <a:latin typeface="Times"/>
                <a:ea typeface="Times"/>
                <a:cs typeface="Times"/>
                <a:sym typeface="Times"/>
              </a:defRPr>
            </a:lvl1pPr>
          </a:lstStyle>
          <a:p>
            <a:pPr/>
            <a:r>
              <a:t>Datamarkers (file names, offsets) are different on replicas</a:t>
            </a:r>
          </a:p>
        </p:txBody>
      </p:sp>
      <p:sp>
        <p:nvSpPr>
          <p:cNvPr id="408" name="Shape 408"/>
          <p:cNvSpPr/>
          <p:nvPr/>
        </p:nvSpPr>
        <p:spPr>
          <a:xfrm>
            <a:off x="6318148" y="9372599"/>
            <a:ext cx="36850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12</a:t>
            </a:r>
          </a:p>
        </p:txBody>
      </p:sp>
      <p:sp>
        <p:nvSpPr>
          <p:cNvPr id="409" name="Shape 409"/>
          <p:cNvSpPr/>
          <p:nvPr/>
        </p:nvSpPr>
        <p:spPr>
          <a:xfrm>
            <a:off x="2943770" y="4554012"/>
            <a:ext cx="2656841" cy="1339089"/>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000">
                <a:latin typeface="Helvetica Neue"/>
                <a:ea typeface="Helvetica Neue"/>
                <a:cs typeface="Helvetica Neue"/>
                <a:sym typeface="Helvetica Neue"/>
              </a:defRPr>
            </a:pPr>
            <a:r>
              <a:t>{</a:t>
            </a:r>
          </a:p>
          <a:p>
            <a:pPr algn="l">
              <a:defRPr sz="2000">
                <a:latin typeface="Helvetica Neue"/>
                <a:ea typeface="Helvetica Neue"/>
                <a:cs typeface="Helvetica Neue"/>
                <a:sym typeface="Helvetica Neue"/>
              </a:defRPr>
            </a:pPr>
            <a:r>
              <a:t>  “f_name”: “aaa.log”,</a:t>
            </a:r>
          </a:p>
          <a:p>
            <a:pPr algn="l">
              <a:defRPr sz="2000">
                <a:latin typeface="Helvetica Neue"/>
                <a:ea typeface="Helvetica Neue"/>
                <a:cs typeface="Helvetica Neue"/>
                <a:sym typeface="Helvetica Neue"/>
              </a:defRPr>
            </a:pPr>
            <a:r>
              <a:t>  “offset”: “324”</a:t>
            </a:r>
          </a:p>
          <a:p>
            <a:pPr algn="l">
              <a:defRPr sz="2000">
                <a:latin typeface="Helvetica Neue"/>
                <a:ea typeface="Helvetica Neue"/>
                <a:cs typeface="Helvetica Neue"/>
                <a:sym typeface="Helvetica Neue"/>
              </a:defRPr>
            </a:pPr>
            <a:r>
              <a:t>}</a:t>
            </a:r>
          </a:p>
        </p:txBody>
      </p:sp>
      <p:sp>
        <p:nvSpPr>
          <p:cNvPr id="410" name="Shape 410"/>
          <p:cNvSpPr/>
          <p:nvPr/>
        </p:nvSpPr>
        <p:spPr>
          <a:xfrm>
            <a:off x="7361517" y="4554012"/>
            <a:ext cx="2699513" cy="1339089"/>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000">
                <a:latin typeface="Helvetica Neue"/>
                <a:ea typeface="Helvetica Neue"/>
                <a:cs typeface="Helvetica Neue"/>
                <a:sym typeface="Helvetica Neue"/>
              </a:defRPr>
            </a:pPr>
            <a:r>
              <a:t>{</a:t>
            </a:r>
          </a:p>
          <a:p>
            <a:pPr algn="l">
              <a:defRPr sz="2000">
                <a:latin typeface="Helvetica Neue"/>
                <a:ea typeface="Helvetica Neue"/>
                <a:cs typeface="Helvetica Neue"/>
                <a:sym typeface="Helvetica Neue"/>
              </a:defRPr>
            </a:pPr>
            <a:r>
              <a:t>  “f_name”: “bbb.log”,</a:t>
            </a:r>
          </a:p>
          <a:p>
            <a:pPr algn="l">
              <a:defRPr sz="2000">
                <a:latin typeface="Helvetica Neue"/>
                <a:ea typeface="Helvetica Neue"/>
                <a:cs typeface="Helvetica Neue"/>
                <a:sym typeface="Helvetica Neue"/>
              </a:defRPr>
            </a:pPr>
            <a:r>
              <a:t>  “offset”: “408”</a:t>
            </a:r>
          </a:p>
          <a:p>
            <a:pPr algn="l">
              <a:defRPr sz="2000">
                <a:latin typeface="Helvetica Neue"/>
                <a:ea typeface="Helvetica Neue"/>
                <a:cs typeface="Helvetica Neue"/>
                <a:sym typeface="Helvetica Neue"/>
              </a:defRPr>
            </a:pPr>
            <a:r>
              <a:t>}</a:t>
            </a:r>
          </a:p>
        </p:txBody>
      </p:sp>
      <p:grpSp>
        <p:nvGrpSpPr>
          <p:cNvPr id="413" name="Group 413"/>
          <p:cNvGrpSpPr/>
          <p:nvPr/>
        </p:nvGrpSpPr>
        <p:grpSpPr>
          <a:xfrm>
            <a:off x="4953210" y="7261265"/>
            <a:ext cx="3098380" cy="1979212"/>
            <a:chOff x="0" y="0"/>
            <a:chExt cx="3098378" cy="1979211"/>
          </a:xfrm>
        </p:grpSpPr>
        <p:sp>
          <p:nvSpPr>
            <p:cNvPr id="411" name="Shape 411"/>
            <p:cNvSpPr/>
            <p:nvPr/>
          </p:nvSpPr>
          <p:spPr>
            <a:xfrm>
              <a:off x="0" y="1331511"/>
              <a:ext cx="309837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a:latin typeface="Times"/>
                  <a:ea typeface="Times"/>
                  <a:cs typeface="Times"/>
                  <a:sym typeface="Times"/>
                </a:defRPr>
              </a:lvl1pPr>
            </a:lstStyle>
            <a:p>
              <a:pPr/>
              <a:r>
                <a:t>Logical position</a:t>
              </a:r>
            </a:p>
          </p:txBody>
        </p:sp>
        <p:sp>
          <p:nvSpPr>
            <p:cNvPr id="412" name="Shape 412"/>
            <p:cNvSpPr/>
            <p:nvPr/>
          </p:nvSpPr>
          <p:spPr>
            <a:xfrm>
              <a:off x="319194" y="-1"/>
              <a:ext cx="2459991" cy="1339090"/>
            </a:xfrm>
            <a:prstGeom prst="rect">
              <a:avLst/>
            </a:prstGeom>
            <a:no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sz="2000">
                  <a:latin typeface="Helvetica Neue"/>
                  <a:ea typeface="Helvetica Neue"/>
                  <a:cs typeface="Helvetica Neue"/>
                  <a:sym typeface="Helvetica Neue"/>
                </a:defRPr>
              </a:pPr>
              <a:r>
                <a:t>{</a:t>
              </a:r>
            </a:p>
            <a:p>
              <a:pPr algn="l">
                <a:defRPr sz="2000">
                  <a:latin typeface="Helvetica Neue"/>
                  <a:ea typeface="Helvetica Neue"/>
                  <a:cs typeface="Helvetica Neue"/>
                  <a:sym typeface="Helvetica Neue"/>
                </a:defRPr>
              </a:pPr>
              <a:r>
                <a:t>  “seq_num”: “187”,</a:t>
              </a:r>
            </a:p>
            <a:p>
              <a:pPr algn="l">
                <a:defRPr sz="2000">
                  <a:latin typeface="Helvetica Neue"/>
                  <a:ea typeface="Helvetica Neue"/>
                  <a:cs typeface="Helvetica Neue"/>
                  <a:sym typeface="Helvetica Neue"/>
                </a:defRPr>
              </a:pPr>
              <a:r>
                <a:t>  “index”: “11”</a:t>
              </a:r>
            </a:p>
            <a:p>
              <a:pPr algn="l">
                <a:defRPr sz="2000">
                  <a:latin typeface="Helvetica Neue"/>
                  <a:ea typeface="Helvetica Neue"/>
                  <a:cs typeface="Helvetica Neue"/>
                  <a:sym typeface="Helvetica Neue"/>
                </a:defRPr>
              </a:pPr>
              <a:r>
                <a:t>}</a:t>
              </a:r>
            </a:p>
          </p:txBody>
        </p:sp>
      </p:grpSp>
      <p:grpSp>
        <p:nvGrpSpPr>
          <p:cNvPr id="416" name="Group 416"/>
          <p:cNvGrpSpPr/>
          <p:nvPr/>
        </p:nvGrpSpPr>
        <p:grpSpPr>
          <a:xfrm>
            <a:off x="3637190" y="6062751"/>
            <a:ext cx="1581366" cy="1792513"/>
            <a:chOff x="0" y="0"/>
            <a:chExt cx="1581365" cy="1792512"/>
          </a:xfrm>
        </p:grpSpPr>
        <p:sp>
          <p:nvSpPr>
            <p:cNvPr id="414" name="Shape 414"/>
            <p:cNvSpPr/>
            <p:nvPr/>
          </p:nvSpPr>
          <p:spPr>
            <a:xfrm>
              <a:off x="0" y="0"/>
              <a:ext cx="1270000" cy="647700"/>
            </a:xfrm>
            <a:prstGeom prst="rect">
              <a:avLst/>
            </a:prstGeom>
            <a:gradFill flip="none" rotWithShape="1">
              <a:gsLst>
                <a:gs pos="0">
                  <a:srgbClr val="FBFBFB"/>
                </a:gs>
                <a:gs pos="100000">
                  <a:srgbClr val="BEBEBE"/>
                </a:gs>
              </a:gsLst>
              <a:lin ang="5400000" scaled="0"/>
            </a:gra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lvl1pPr>
            </a:lstStyle>
            <a:p>
              <a:pPr/>
              <a:r>
                <a:t>Mapper</a:t>
              </a:r>
            </a:p>
          </p:txBody>
        </p:sp>
        <p:sp>
          <p:nvSpPr>
            <p:cNvPr id="415" name="Shape 415"/>
            <p:cNvSpPr/>
            <p:nvPr/>
          </p:nvSpPr>
          <p:spPr>
            <a:xfrm flipH="1" flipV="1">
              <a:off x="467988" y="679136"/>
              <a:ext cx="1113378" cy="1113377"/>
            </a:xfrm>
            <a:prstGeom prst="line">
              <a:avLst/>
            </a:prstGeom>
            <a:noFill/>
            <a:ln w="38100" cap="rnd">
              <a:solidFill>
                <a:srgbClr val="000000"/>
              </a:solidFill>
              <a:custDash>
                <a:ds d="100000" sp="200000"/>
              </a:custDash>
              <a:miter lim="400000"/>
              <a:tailEnd type="triangle" w="med" len="med"/>
            </a:ln>
            <a:effectLst/>
          </p:spPr>
          <p:txBody>
            <a:bodyPr wrap="square" lIns="50800" tIns="50800" rIns="50800" bIns="50800" numCol="1" anchor="ctr">
              <a:noAutofit/>
            </a:bodyPr>
            <a:lstStyle/>
            <a:p>
              <a:pPr>
                <a:defRPr sz="2400"/>
              </a:pPr>
            </a:p>
          </p:txBody>
        </p:sp>
      </p:grpSp>
      <p:grpSp>
        <p:nvGrpSpPr>
          <p:cNvPr id="419" name="Group 419"/>
          <p:cNvGrpSpPr/>
          <p:nvPr/>
        </p:nvGrpSpPr>
        <p:grpSpPr>
          <a:xfrm>
            <a:off x="7763842" y="6062751"/>
            <a:ext cx="1582432" cy="1792513"/>
            <a:chOff x="0" y="0"/>
            <a:chExt cx="1582431" cy="1792512"/>
          </a:xfrm>
        </p:grpSpPr>
        <p:sp>
          <p:nvSpPr>
            <p:cNvPr id="417" name="Shape 417"/>
            <p:cNvSpPr/>
            <p:nvPr/>
          </p:nvSpPr>
          <p:spPr>
            <a:xfrm>
              <a:off x="312431" y="0"/>
              <a:ext cx="1270001" cy="647700"/>
            </a:xfrm>
            <a:prstGeom prst="rect">
              <a:avLst/>
            </a:prstGeom>
            <a:gradFill flip="none" rotWithShape="1">
              <a:gsLst>
                <a:gs pos="0">
                  <a:srgbClr val="FBFBFB"/>
                </a:gs>
                <a:gs pos="100000">
                  <a:srgbClr val="BEBEBE"/>
                </a:gs>
              </a:gsLst>
              <a:lin ang="5400000" scaled="0"/>
            </a:gra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lvl1pPr>
            </a:lstStyle>
            <a:p>
              <a:pPr/>
              <a:r>
                <a:t>Mapper</a:t>
              </a:r>
            </a:p>
          </p:txBody>
        </p:sp>
        <p:sp>
          <p:nvSpPr>
            <p:cNvPr id="418" name="Shape 418"/>
            <p:cNvSpPr/>
            <p:nvPr/>
          </p:nvSpPr>
          <p:spPr>
            <a:xfrm flipV="1">
              <a:off x="0" y="679136"/>
              <a:ext cx="1113377" cy="1113377"/>
            </a:xfrm>
            <a:prstGeom prst="line">
              <a:avLst/>
            </a:prstGeom>
            <a:noFill/>
            <a:ln w="38100" cap="rnd">
              <a:solidFill>
                <a:srgbClr val="000000"/>
              </a:solidFill>
              <a:custDash>
                <a:ds d="100000" sp="200000"/>
              </a:custDash>
              <a:miter lim="400000"/>
              <a:tailEnd type="triangle" w="med" len="med"/>
            </a:ln>
            <a:effectLst/>
          </p:spPr>
          <p:txBody>
            <a:bodyPr wrap="square" lIns="50800" tIns="50800" rIns="50800" bIns="50800" numCol="1" anchor="ctr">
              <a:noAutofit/>
            </a:bodyPr>
            <a:lstStyle/>
            <a:p>
              <a:pPr>
                <a:defRPr sz="2400"/>
              </a:pPr>
            </a:p>
          </p:txBody>
        </p:sp>
      </p:grpSp>
      <p:sp>
        <p:nvSpPr>
          <p:cNvPr id="420" name="Shape 420"/>
          <p:cNvSpPr/>
          <p:nvPr/>
        </p:nvSpPr>
        <p:spPr>
          <a:xfrm>
            <a:off x="3912120" y="3736661"/>
            <a:ext cx="518056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Times"/>
                <a:ea typeface="Times"/>
                <a:cs typeface="Times"/>
                <a:sym typeface="Times"/>
              </a:defRPr>
            </a:lvl1pPr>
          </a:lstStyle>
          <a:p>
            <a:pPr/>
            <a:r>
              <a:t>Datastore-specific positions</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20"/>
                                        </p:tgtEl>
                                        <p:attrNameLst>
                                          <p:attrName>style.visibility</p:attrName>
                                        </p:attrNameLst>
                                      </p:cBhvr>
                                      <p:to>
                                        <p:strVal val="visible"/>
                                      </p:to>
                                    </p:set>
                                    <p:animEffect filter="dissolve" transition="in">
                                      <p:cBhvr>
                                        <p:cTn id="7" dur="500"/>
                                        <p:tgtEl>
                                          <p:spTgt spid="420"/>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409"/>
                                        </p:tgtEl>
                                        <p:attrNameLst>
                                          <p:attrName>style.visibility</p:attrName>
                                        </p:attrNameLst>
                                      </p:cBhvr>
                                      <p:to>
                                        <p:strVal val="visible"/>
                                      </p:to>
                                    </p:set>
                                    <p:animEffect filter="dissolve" transition="in">
                                      <p:cBhvr>
                                        <p:cTn id="11" dur="500"/>
                                        <p:tgtEl>
                                          <p:spTgt spid="409"/>
                                        </p:tgtEl>
                                      </p:cBhvr>
                                    </p:animEffect>
                                  </p:childTnLst>
                                </p:cTn>
                              </p:par>
                            </p:childTnLst>
                          </p:cTn>
                        </p:par>
                        <p:par>
                          <p:cTn id="12" fill="hold">
                            <p:stCondLst>
                              <p:cond delay="1000"/>
                            </p:stCondLst>
                            <p:childTnLst>
                              <p:par>
                                <p:cTn id="13" presetClass="entr" nodeType="afterEffect" presetID="9" grpId="3" fill="hold">
                                  <p:stCondLst>
                                    <p:cond delay="0"/>
                                  </p:stCondLst>
                                  <p:iterate type="el" backwards="0">
                                    <p:tmAbs val="0"/>
                                  </p:iterate>
                                  <p:childTnLst>
                                    <p:set>
                                      <p:cBhvr>
                                        <p:cTn id="14" fill="hold"/>
                                        <p:tgtEl>
                                          <p:spTgt spid="410"/>
                                        </p:tgtEl>
                                        <p:attrNameLst>
                                          <p:attrName>style.visibility</p:attrName>
                                        </p:attrNameLst>
                                      </p:cBhvr>
                                      <p:to>
                                        <p:strVal val="visible"/>
                                      </p:to>
                                    </p:set>
                                    <p:animEffect filter="dissolve" transition="in">
                                      <p:cBhvr>
                                        <p:cTn id="15" dur="500"/>
                                        <p:tgtEl>
                                          <p:spTgt spid="410"/>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4" fill="hold">
                                  <p:stCondLst>
                                    <p:cond delay="0"/>
                                  </p:stCondLst>
                                  <p:iterate type="el" backwards="0">
                                    <p:tmAbs val="0"/>
                                  </p:iterate>
                                  <p:childTnLst>
                                    <p:set>
                                      <p:cBhvr>
                                        <p:cTn id="19" fill="hold"/>
                                        <p:tgtEl>
                                          <p:spTgt spid="413"/>
                                        </p:tgtEl>
                                        <p:attrNameLst>
                                          <p:attrName>style.visibility</p:attrName>
                                        </p:attrNameLst>
                                      </p:cBhvr>
                                      <p:to>
                                        <p:strVal val="visible"/>
                                      </p:to>
                                    </p:set>
                                    <p:animEffect filter="dissolve" transition="in">
                                      <p:cBhvr>
                                        <p:cTn id="20" dur="500"/>
                                        <p:tgtEl>
                                          <p:spTgt spid="413"/>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5" fill="hold">
                                  <p:stCondLst>
                                    <p:cond delay="0"/>
                                  </p:stCondLst>
                                  <p:iterate type="el" backwards="0">
                                    <p:tmAbs val="0"/>
                                  </p:iterate>
                                  <p:childTnLst>
                                    <p:set>
                                      <p:cBhvr>
                                        <p:cTn id="24" fill="hold"/>
                                        <p:tgtEl>
                                          <p:spTgt spid="416"/>
                                        </p:tgtEl>
                                        <p:attrNameLst>
                                          <p:attrName>style.visibility</p:attrName>
                                        </p:attrNameLst>
                                      </p:cBhvr>
                                      <p:to>
                                        <p:strVal val="visible"/>
                                      </p:to>
                                    </p:set>
                                    <p:animEffect filter="dissolve" transition="in">
                                      <p:cBhvr>
                                        <p:cTn id="25" dur="500"/>
                                        <p:tgtEl>
                                          <p:spTgt spid="416"/>
                                        </p:tgtEl>
                                      </p:cBhvr>
                                    </p:animEffect>
                                  </p:childTnLst>
                                </p:cTn>
                              </p:par>
                            </p:childTnLst>
                          </p:cTn>
                        </p:par>
                        <p:par>
                          <p:cTn id="26" fill="hold">
                            <p:stCondLst>
                              <p:cond delay="500"/>
                            </p:stCondLst>
                            <p:childTnLst>
                              <p:par>
                                <p:cTn id="27" presetClass="entr" nodeType="afterEffect" presetID="9" grpId="6" fill="hold">
                                  <p:stCondLst>
                                    <p:cond delay="0"/>
                                  </p:stCondLst>
                                  <p:iterate type="el" backwards="0">
                                    <p:tmAbs val="0"/>
                                  </p:iterate>
                                  <p:childTnLst>
                                    <p:set>
                                      <p:cBhvr>
                                        <p:cTn id="28" fill="hold"/>
                                        <p:tgtEl>
                                          <p:spTgt spid="419"/>
                                        </p:tgtEl>
                                        <p:attrNameLst>
                                          <p:attrName>style.visibility</p:attrName>
                                        </p:attrNameLst>
                                      </p:cBhvr>
                                      <p:to>
                                        <p:strVal val="visible"/>
                                      </p:to>
                                    </p:set>
                                    <p:animEffect filter="dissolve" transition="in">
                                      <p:cBhvr>
                                        <p:cTn id="29" dur="500"/>
                                        <p:tgtEl>
                                          <p:spTgt spid="4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9" grpId="2"/>
      <p:bldP build="whole" bldLvl="1" animBg="1" rev="0" advAuto="0" spid="419" grpId="6"/>
      <p:bldP build="whole" bldLvl="1" animBg="1" rev="0" advAuto="0" spid="420" grpId="1"/>
      <p:bldP build="whole" bldLvl="1" animBg="1" rev="0" advAuto="0" spid="410" grpId="3"/>
      <p:bldP build="whole" bldLvl="1" animBg="1" rev="0" advAuto="0" spid="413" grpId="4"/>
      <p:bldP build="whole" bldLvl="1" animBg="1" rev="0" advAuto="0" spid="416" grpId="5"/>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4" name="Shape 424"/>
          <p:cNvSpPr/>
          <p:nvPr>
            <p:ph type="title"/>
          </p:nvPr>
        </p:nvSpPr>
        <p:spPr>
          <a:prstGeom prst="rect">
            <a:avLst/>
          </a:prstGeom>
        </p:spPr>
        <p:txBody>
          <a:bodyPr/>
          <a:lstStyle>
            <a:lvl1pPr>
              <a:defRPr sz="7700">
                <a:latin typeface="Times"/>
                <a:ea typeface="Times"/>
                <a:cs typeface="Times"/>
                <a:sym typeface="Times"/>
              </a:defRPr>
            </a:lvl1pPr>
          </a:lstStyle>
          <a:p>
            <a:pPr/>
            <a:r>
              <a:t>Datastore Failure</a:t>
            </a:r>
          </a:p>
        </p:txBody>
      </p:sp>
      <p:sp>
        <p:nvSpPr>
          <p:cNvPr id="425" name="Shape 425"/>
          <p:cNvSpPr/>
          <p:nvPr/>
        </p:nvSpPr>
        <p:spPr>
          <a:xfrm>
            <a:off x="6318148" y="9372599"/>
            <a:ext cx="36850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13</a:t>
            </a:r>
          </a:p>
        </p:txBody>
      </p:sp>
      <p:sp>
        <p:nvSpPr>
          <p:cNvPr id="426" name="Shape 426"/>
          <p:cNvSpPr/>
          <p:nvPr/>
        </p:nvSpPr>
        <p:spPr>
          <a:xfrm>
            <a:off x="3527694" y="2898836"/>
            <a:ext cx="1689498" cy="938119"/>
          </a:xfrm>
          <a:prstGeom prst="roundRect">
            <a:avLst>
              <a:gd name="adj" fmla="val 20307"/>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Primary Datastore</a:t>
            </a:r>
          </a:p>
        </p:txBody>
      </p:sp>
      <p:sp>
        <p:nvSpPr>
          <p:cNvPr id="427" name="Shape 427"/>
          <p:cNvSpPr/>
          <p:nvPr/>
        </p:nvSpPr>
        <p:spPr>
          <a:xfrm>
            <a:off x="5623039" y="7391677"/>
            <a:ext cx="1727142" cy="1059320"/>
          </a:xfrm>
          <a:prstGeom prst="ellipse">
            <a:avLst/>
          </a:prstGeom>
          <a:blipFill>
            <a:blip r:embed="rId4"/>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App</a:t>
            </a:r>
          </a:p>
        </p:txBody>
      </p:sp>
      <p:sp>
        <p:nvSpPr>
          <p:cNvPr id="428" name="Shape 428"/>
          <p:cNvSpPr/>
          <p:nvPr/>
        </p:nvSpPr>
        <p:spPr>
          <a:xfrm>
            <a:off x="5654619" y="6622290"/>
            <a:ext cx="1727142" cy="647701"/>
          </a:xfrm>
          <a:prstGeom prst="rect">
            <a:avLst/>
          </a:prstGeom>
          <a:blipFill>
            <a:blip r:embed="rId4"/>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Subscriber</a:t>
            </a:r>
          </a:p>
        </p:txBody>
      </p:sp>
      <p:sp>
        <p:nvSpPr>
          <p:cNvPr id="429" name="Shape 429"/>
          <p:cNvSpPr/>
          <p:nvPr/>
        </p:nvSpPr>
        <p:spPr>
          <a:xfrm>
            <a:off x="3508872" y="3964847"/>
            <a:ext cx="1727142" cy="647701"/>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Publisher</a:t>
            </a:r>
          </a:p>
        </p:txBody>
      </p:sp>
      <p:sp>
        <p:nvSpPr>
          <p:cNvPr id="430" name="Shape 430"/>
          <p:cNvSpPr/>
          <p:nvPr/>
        </p:nvSpPr>
        <p:spPr>
          <a:xfrm>
            <a:off x="7840788" y="2900253"/>
            <a:ext cx="1689498" cy="938119"/>
          </a:xfrm>
          <a:prstGeom prst="roundRect">
            <a:avLst>
              <a:gd name="adj" fmla="val 20307"/>
            </a:avLst>
          </a:prstGeom>
          <a:blipFill>
            <a:blip r:embed="rId5"/>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Backup Datastore</a:t>
            </a:r>
          </a:p>
        </p:txBody>
      </p:sp>
      <p:sp>
        <p:nvSpPr>
          <p:cNvPr id="431" name="Shape 431"/>
          <p:cNvSpPr/>
          <p:nvPr/>
        </p:nvSpPr>
        <p:spPr>
          <a:xfrm>
            <a:off x="7821966" y="3966265"/>
            <a:ext cx="1727142" cy="647701"/>
          </a:xfrm>
          <a:prstGeom prst="rect">
            <a:avLst/>
          </a:prstGeom>
          <a:blipFill>
            <a:blip r:embed="rId5"/>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Publisher</a:t>
            </a:r>
          </a:p>
        </p:txBody>
      </p:sp>
      <p:grpSp>
        <p:nvGrpSpPr>
          <p:cNvPr id="436" name="Group 436"/>
          <p:cNvGrpSpPr/>
          <p:nvPr/>
        </p:nvGrpSpPr>
        <p:grpSpPr>
          <a:xfrm>
            <a:off x="3718150" y="2704248"/>
            <a:ext cx="1308586" cy="1327295"/>
            <a:chOff x="-53881" y="-53881"/>
            <a:chExt cx="1308585" cy="1327294"/>
          </a:xfrm>
        </p:grpSpPr>
        <p:pic>
          <p:nvPicPr>
            <p:cNvPr id="432" name=""/>
            <p:cNvPicPr>
              <a:picLocks noChangeAspect="0"/>
            </p:cNvPicPr>
            <p:nvPr/>
          </p:nvPicPr>
          <p:blipFill>
            <a:blip r:embed="rId6">
              <a:extLst/>
            </a:blip>
            <a:stretch>
              <a:fillRect/>
            </a:stretch>
          </p:blipFill>
          <p:spPr>
            <a:xfrm rot="18900000">
              <a:off x="-286799" y="562310"/>
              <a:ext cx="1774420" cy="76201"/>
            </a:xfrm>
            <a:prstGeom prst="rect">
              <a:avLst/>
            </a:prstGeom>
            <a:effectLst/>
          </p:spPr>
        </p:pic>
        <p:pic>
          <p:nvPicPr>
            <p:cNvPr id="434" name=""/>
            <p:cNvPicPr>
              <a:picLocks noChangeAspect="0"/>
            </p:cNvPicPr>
            <p:nvPr/>
          </p:nvPicPr>
          <p:blipFill>
            <a:blip r:embed="rId6">
              <a:extLst/>
            </a:blip>
            <a:stretch>
              <a:fillRect/>
            </a:stretch>
          </p:blipFill>
          <p:spPr>
            <a:xfrm rot="2700000">
              <a:off x="-286799" y="581019"/>
              <a:ext cx="1774420" cy="76201"/>
            </a:xfrm>
            <a:prstGeom prst="rect">
              <a:avLst/>
            </a:prstGeom>
            <a:effectLst/>
          </p:spPr>
        </p:pic>
      </p:grpSp>
      <p:sp>
        <p:nvSpPr>
          <p:cNvPr id="437" name="Shape 437"/>
          <p:cNvSpPr/>
          <p:nvPr/>
        </p:nvSpPr>
        <p:spPr>
          <a:xfrm>
            <a:off x="4339475" y="4805349"/>
            <a:ext cx="1995115" cy="1689048"/>
          </a:xfrm>
          <a:prstGeom prst="line">
            <a:avLst/>
          </a:prstGeom>
          <a:ln w="38100" cap="rnd">
            <a:solidFill>
              <a:srgbClr val="000000"/>
            </a:solidFill>
            <a:custDash>
              <a:ds d="100000" sp="200000"/>
            </a:custDash>
            <a:miter lim="400000"/>
            <a:tailEnd type="triangle"/>
          </a:ln>
        </p:spPr>
        <p:txBody>
          <a:bodyPr lIns="50800" tIns="50800" rIns="50800" bIns="50800" anchor="ctr"/>
          <a:lstStyle/>
          <a:p>
            <a:pPr>
              <a:defRPr sz="2400"/>
            </a:pPr>
          </a:p>
        </p:txBody>
      </p:sp>
      <p:sp>
        <p:nvSpPr>
          <p:cNvPr id="438" name="Shape 438"/>
          <p:cNvSpPr/>
          <p:nvPr/>
        </p:nvSpPr>
        <p:spPr>
          <a:xfrm flipH="1">
            <a:off x="6670894" y="4805350"/>
            <a:ext cx="1995114" cy="1689048"/>
          </a:xfrm>
          <a:prstGeom prst="line">
            <a:avLst/>
          </a:prstGeom>
          <a:ln w="38100" cap="rnd">
            <a:solidFill>
              <a:srgbClr val="000000"/>
            </a:solidFill>
            <a:custDash>
              <a:ds d="100000" sp="200000"/>
            </a:custDash>
            <a:miter lim="400000"/>
            <a:tailEnd type="triangle"/>
          </a:ln>
        </p:spPr>
        <p:txBody>
          <a:bodyPr lIns="50800" tIns="50800" rIns="50800" bIns="50800" anchor="ctr"/>
          <a:lstStyle/>
          <a:p>
            <a:pPr>
              <a:defRPr sz="2400"/>
            </a:pP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36"/>
                                        </p:tgtEl>
                                        <p:attrNameLst>
                                          <p:attrName>style.visibility</p:attrName>
                                        </p:attrNameLst>
                                      </p:cBhvr>
                                      <p:to>
                                        <p:strVal val="visible"/>
                                      </p:to>
                                    </p:set>
                                    <p:animEffect filter="dissolve" transition="in">
                                      <p:cBhvr>
                                        <p:cTn id="7" dur="500"/>
                                        <p:tgtEl>
                                          <p:spTgt spid="43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31"/>
                                        </p:tgtEl>
                                        <p:attrNameLst>
                                          <p:attrName>style.visibility</p:attrName>
                                        </p:attrNameLst>
                                      </p:cBhvr>
                                      <p:to>
                                        <p:strVal val="visible"/>
                                      </p:to>
                                    </p:set>
                                    <p:animEffect filter="dissolve" transition="in">
                                      <p:cBhvr>
                                        <p:cTn id="12" dur="500"/>
                                        <p:tgtEl>
                                          <p:spTgt spid="431"/>
                                        </p:tgtEl>
                                      </p:cBhvr>
                                    </p:animEffect>
                                  </p:childTnLst>
                                </p:cTn>
                              </p:par>
                            </p:childTnLst>
                          </p:cTn>
                        </p:par>
                      </p:childTnLst>
                    </p:cTn>
                  </p:par>
                  <p:par>
                    <p:cTn id="13" fill="hold">
                      <p:stCondLst>
                        <p:cond delay="indefinite"/>
                      </p:stCondLst>
                      <p:childTnLst>
                        <p:par>
                          <p:cTn id="14" fill="hold">
                            <p:stCondLst>
                              <p:cond delay="0"/>
                            </p:stCondLst>
                            <p:childTnLst>
                              <p:par>
                                <p:cTn id="15" presetClass="exit" nodeType="clickEffect" presetID="9" grpId="3" fill="hold">
                                  <p:stCondLst>
                                    <p:cond delay="0"/>
                                  </p:stCondLst>
                                  <p:iterate type="el" backwards="0">
                                    <p:tmAbs val="0"/>
                                  </p:iterate>
                                  <p:childTnLst>
                                    <p:animEffect filter="dissolve" transition="out">
                                      <p:cBhvr>
                                        <p:cTn id="16" dur="500" fill="hold"/>
                                        <p:tgtEl>
                                          <p:spTgt spid="437"/>
                                        </p:tgtEl>
                                      </p:cBhvr>
                                    </p:animEffect>
                                    <p:set>
                                      <p:cBhvr>
                                        <p:cTn id="17" fill="hold">
                                          <p:stCondLst>
                                            <p:cond delay="499"/>
                                          </p:stCondLst>
                                        </p:cTn>
                                        <p:tgtEl>
                                          <p:spTgt spid="437"/>
                                        </p:tgtEl>
                                        <p:attrNameLst>
                                          <p:attrName>style.visibility</p:attrName>
                                        </p:attrNameLst>
                                      </p:cBhvr>
                                      <p:to>
                                        <p:strVal val="hidden"/>
                                      </p:to>
                                    </p:set>
                                  </p:childTnLst>
                                </p:cTn>
                              </p:par>
                            </p:childTnLst>
                          </p:cTn>
                        </p:par>
                        <p:par>
                          <p:cTn id="18" fill="hold">
                            <p:stCondLst>
                              <p:cond delay="500"/>
                            </p:stCondLst>
                            <p:childTnLst>
                              <p:par>
                                <p:cTn id="19" presetClass="entr" nodeType="afterEffect" presetID="9" grpId="4" fill="hold">
                                  <p:stCondLst>
                                    <p:cond delay="0"/>
                                  </p:stCondLst>
                                  <p:iterate type="el" backwards="0">
                                    <p:tmAbs val="0"/>
                                  </p:iterate>
                                  <p:childTnLst>
                                    <p:set>
                                      <p:cBhvr>
                                        <p:cTn id="20" fill="hold"/>
                                        <p:tgtEl>
                                          <p:spTgt spid="438"/>
                                        </p:tgtEl>
                                        <p:attrNameLst>
                                          <p:attrName>style.visibility</p:attrName>
                                        </p:attrNameLst>
                                      </p:cBhvr>
                                      <p:to>
                                        <p:strVal val="visible"/>
                                      </p:to>
                                    </p:set>
                                    <p:animEffect filter="dissolve" transition="in">
                                      <p:cBhvr>
                                        <p:cTn id="21" dur="500"/>
                                        <p:tgtEl>
                                          <p:spTgt spid="4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1" grpId="2"/>
      <p:bldP build="whole" bldLvl="1" animBg="1" rev="0" advAuto="0" spid="438" grpId="4"/>
      <p:bldP build="whole" bldLvl="1" animBg="1" rev="0" advAuto="0" spid="437" grpId="3"/>
      <p:bldP build="whole" bldLvl="1" animBg="1" rev="0" advAuto="0" spid="436"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2" name="Shape 442"/>
          <p:cNvSpPr/>
          <p:nvPr>
            <p:ph type="title"/>
          </p:nvPr>
        </p:nvSpPr>
        <p:spPr>
          <a:prstGeom prst="rect">
            <a:avLst/>
          </a:prstGeom>
        </p:spPr>
        <p:txBody>
          <a:bodyPr/>
          <a:lstStyle>
            <a:lvl1pPr>
              <a:defRPr sz="7700">
                <a:latin typeface="Times"/>
                <a:ea typeface="Times"/>
                <a:cs typeface="Times"/>
                <a:sym typeface="Times"/>
              </a:defRPr>
            </a:lvl1pPr>
          </a:lstStyle>
          <a:p>
            <a:pPr/>
            <a:r>
              <a:t>Datastore Failure</a:t>
            </a:r>
          </a:p>
        </p:txBody>
      </p:sp>
      <p:sp>
        <p:nvSpPr>
          <p:cNvPr id="443" name="Shape 443"/>
          <p:cNvSpPr/>
          <p:nvPr/>
        </p:nvSpPr>
        <p:spPr>
          <a:xfrm>
            <a:off x="6318148" y="9372599"/>
            <a:ext cx="36850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14</a:t>
            </a:r>
          </a:p>
        </p:txBody>
      </p:sp>
      <p:pic>
        <p:nvPicPr>
          <p:cNvPr id="444" name="pasted-image.png"/>
          <p:cNvPicPr>
            <a:picLocks noChangeAspect="1"/>
          </p:cNvPicPr>
          <p:nvPr/>
        </p:nvPicPr>
        <p:blipFill>
          <a:blip r:embed="rId3">
            <a:extLst/>
          </a:blip>
          <a:stretch>
            <a:fillRect/>
          </a:stretch>
        </p:blipFill>
        <p:spPr>
          <a:xfrm>
            <a:off x="2629813" y="2196643"/>
            <a:ext cx="7745174" cy="711291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8" name="Shape 448"/>
          <p:cNvSpPr/>
          <p:nvPr>
            <p:ph type="title"/>
          </p:nvPr>
        </p:nvSpPr>
        <p:spPr>
          <a:prstGeom prst="rect">
            <a:avLst/>
          </a:prstGeom>
        </p:spPr>
        <p:txBody>
          <a:bodyPr/>
          <a:lstStyle>
            <a:lvl1pPr>
              <a:defRPr sz="7700">
                <a:latin typeface="Times"/>
                <a:ea typeface="Times"/>
                <a:cs typeface="Times"/>
                <a:sym typeface="Times"/>
              </a:defRPr>
            </a:lvl1pPr>
          </a:lstStyle>
          <a:p>
            <a:pPr/>
            <a:r>
              <a:t>Conclusion</a:t>
            </a:r>
          </a:p>
        </p:txBody>
      </p:sp>
      <p:sp>
        <p:nvSpPr>
          <p:cNvPr id="449" name="Shape 449"/>
          <p:cNvSpPr/>
          <p:nvPr>
            <p:ph type="body" idx="1"/>
          </p:nvPr>
        </p:nvSpPr>
        <p:spPr>
          <a:prstGeom prst="rect">
            <a:avLst/>
          </a:prstGeom>
        </p:spPr>
        <p:txBody>
          <a:bodyPr anchor="t"/>
          <a:lstStyle/>
          <a:p>
            <a:pPr>
              <a:spcBef>
                <a:spcPts val="2000"/>
              </a:spcBef>
              <a:defRPr>
                <a:latin typeface="Times"/>
                <a:ea typeface="Times"/>
                <a:cs typeface="Times"/>
                <a:sym typeface="Times"/>
              </a:defRPr>
            </a:pPr>
            <a:r>
              <a:t>Reliable Pub-Sub system</a:t>
            </a:r>
          </a:p>
          <a:p>
            <a:pPr>
              <a:spcBef>
                <a:spcPts val="2000"/>
              </a:spcBef>
              <a:defRPr>
                <a:latin typeface="Times"/>
                <a:ea typeface="Times"/>
                <a:cs typeface="Times"/>
                <a:sym typeface="Times"/>
              </a:defRPr>
            </a:pPr>
            <a:r>
              <a:t>Real world production</a:t>
            </a:r>
          </a:p>
          <a:p>
            <a:pPr>
              <a:spcBef>
                <a:spcPts val="2000"/>
              </a:spcBef>
              <a:defRPr>
                <a:latin typeface="Times"/>
                <a:ea typeface="Times"/>
                <a:cs typeface="Times"/>
                <a:sym typeface="Times"/>
              </a:defRPr>
            </a:pPr>
            <a:r>
              <a:t>Good transparency</a:t>
            </a:r>
          </a:p>
        </p:txBody>
      </p:sp>
      <p:sp>
        <p:nvSpPr>
          <p:cNvPr id="450" name="Shape 450"/>
          <p:cNvSpPr/>
          <p:nvPr/>
        </p:nvSpPr>
        <p:spPr>
          <a:xfrm>
            <a:off x="6318148" y="9372599"/>
            <a:ext cx="36850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15</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452" name="Shape 452"/>
          <p:cNvSpPr/>
          <p:nvPr>
            <p:ph type="title"/>
          </p:nvPr>
        </p:nvSpPr>
        <p:spPr>
          <a:prstGeom prst="rect">
            <a:avLst/>
          </a:prstGeom>
        </p:spPr>
        <p:txBody>
          <a:bodyPr/>
          <a:lstStyle>
            <a:lvl1pPr>
              <a:defRPr sz="7700">
                <a:latin typeface="Times"/>
                <a:ea typeface="Times"/>
                <a:cs typeface="Times"/>
                <a:sym typeface="Times"/>
              </a:defRPr>
            </a:lvl1pPr>
          </a:lstStyle>
          <a:p>
            <a:pPr/>
            <a:r>
              <a:t>Backup</a:t>
            </a:r>
          </a:p>
        </p:txBody>
      </p:sp>
      <p:sp>
        <p:nvSpPr>
          <p:cNvPr id="453" name="Shape 453"/>
          <p:cNvSpPr/>
          <p:nvPr>
            <p:ph type="body" idx="1"/>
          </p:nvPr>
        </p:nvSpPr>
        <p:spPr>
          <a:prstGeom prst="rect">
            <a:avLst/>
          </a:prstGeom>
        </p:spPr>
        <p:txBody>
          <a:bodyPr anchor="t"/>
          <a:lstStyle/>
          <a:p>
            <a:pPr>
              <a:spcBef>
                <a:spcPts val="2000"/>
              </a:spcBef>
              <a:defRPr>
                <a:latin typeface="Times"/>
                <a:ea typeface="Times"/>
                <a:cs typeface="Times"/>
                <a:sym typeface="Times"/>
              </a:defRPr>
            </a:pPr>
            <a:r>
              <a:t>Alternatives:</a:t>
            </a:r>
          </a:p>
          <a:p>
            <a:pPr lvl="1">
              <a:spcBef>
                <a:spcPts val="2000"/>
              </a:spcBef>
              <a:defRPr>
                <a:latin typeface="Times"/>
                <a:ea typeface="Times"/>
                <a:cs typeface="Times"/>
                <a:sym typeface="Times"/>
              </a:defRPr>
            </a:pPr>
            <a:r>
              <a:t>Broker based systems — extra infrastructure, higher latency</a:t>
            </a:r>
          </a:p>
          <a:p>
            <a:pPr lvl="1">
              <a:spcBef>
                <a:spcPts val="2000"/>
              </a:spcBef>
              <a:defRPr>
                <a:latin typeface="Times"/>
                <a:ea typeface="Times"/>
                <a:cs typeface="Times"/>
                <a:sym typeface="Times"/>
              </a:defRPr>
            </a:pPr>
            <a:r>
              <a:t>SIENA (wide-area content-based pub-sub) — no support for replica, does not scale</a:t>
            </a:r>
          </a:p>
          <a:p>
            <a:pPr lvl="1">
              <a:spcBef>
                <a:spcPts val="2000"/>
              </a:spcBef>
              <a:defRPr>
                <a:latin typeface="Times"/>
                <a:ea typeface="Times"/>
                <a:cs typeface="Times"/>
                <a:sym typeface="Times"/>
              </a:defRPr>
            </a:pPr>
            <a:r>
              <a:t>Thealfi (Google) — clients are end-users, not I/O efficient</a:t>
            </a:r>
          </a:p>
          <a:p>
            <a:pPr lvl="1">
              <a:spcBef>
                <a:spcPts val="2000"/>
              </a:spcBef>
              <a:defRPr>
                <a:latin typeface="Times"/>
                <a:ea typeface="Times"/>
                <a:cs typeface="Times"/>
                <a:sym typeface="Times"/>
              </a:defRPr>
            </a:pPr>
            <a:r>
              <a:t>Kafka (LinkedIn) — open sourced! But not sharded, only peeks at 250MB/s</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title"/>
          </p:nvPr>
        </p:nvSpPr>
        <p:spPr>
          <a:prstGeom prst="rect">
            <a:avLst/>
          </a:prstGeom>
        </p:spPr>
        <p:txBody>
          <a:bodyPr/>
          <a:lstStyle>
            <a:lvl1pPr>
              <a:defRPr>
                <a:latin typeface="Times"/>
                <a:ea typeface="Times"/>
                <a:cs typeface="Times"/>
                <a:sym typeface="Times"/>
              </a:defRPr>
            </a:lvl1pPr>
          </a:lstStyle>
          <a:p>
            <a:pPr/>
            <a:r>
              <a:t>Motivation</a:t>
            </a:r>
          </a:p>
        </p:txBody>
      </p:sp>
      <p:pic>
        <p:nvPicPr>
          <p:cNvPr id="125" name="pasted-image.png"/>
          <p:cNvPicPr>
            <a:picLocks noChangeAspect="1"/>
          </p:cNvPicPr>
          <p:nvPr/>
        </p:nvPicPr>
        <p:blipFill>
          <a:blip r:embed="rId3">
            <a:extLst/>
          </a:blip>
          <a:stretch>
            <a:fillRect/>
          </a:stretch>
        </p:blipFill>
        <p:spPr>
          <a:xfrm>
            <a:off x="952500" y="3334317"/>
            <a:ext cx="11099800" cy="5796415"/>
          </a:xfrm>
          <a:prstGeom prst="rect">
            <a:avLst/>
          </a:prstGeom>
          <a:ln w="12700">
            <a:miter lim="400000"/>
          </a:ln>
        </p:spPr>
      </p:pic>
      <p:sp>
        <p:nvSpPr>
          <p:cNvPr id="126" name="Shape 126"/>
          <p:cNvSpPr/>
          <p:nvPr>
            <p:ph type="body" idx="1"/>
          </p:nvPr>
        </p:nvSpPr>
        <p:spPr>
          <a:xfrm>
            <a:off x="952500" y="2616200"/>
            <a:ext cx="11099800" cy="6286500"/>
          </a:xfrm>
          <a:prstGeom prst="rect">
            <a:avLst/>
          </a:prstGeom>
        </p:spPr>
        <p:txBody>
          <a:bodyPr anchor="t"/>
          <a:lstStyle>
            <a:lvl1pPr>
              <a:defRPr>
                <a:latin typeface="Times"/>
                <a:ea typeface="Times"/>
                <a:cs typeface="Times"/>
                <a:sym typeface="Times"/>
              </a:defRPr>
            </a:lvl1pPr>
          </a:lstStyle>
          <a:p>
            <a:pPr/>
            <a:r>
              <a:t>Update secondary index services — e.g. Graph Search</a:t>
            </a:r>
          </a:p>
        </p:txBody>
      </p:sp>
      <p:sp>
        <p:nvSpPr>
          <p:cNvPr id="127" name="Shape 127"/>
          <p:cNvSpPr/>
          <p:nvPr/>
        </p:nvSpPr>
        <p:spPr>
          <a:xfrm>
            <a:off x="6381699" y="9372599"/>
            <a:ext cx="241402"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1</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p:nvPr>
        </p:nvSpPr>
        <p:spPr>
          <a:prstGeom prst="rect">
            <a:avLst/>
          </a:prstGeom>
        </p:spPr>
        <p:txBody>
          <a:bodyPr/>
          <a:lstStyle>
            <a:lvl1pPr>
              <a:defRPr>
                <a:latin typeface="Times"/>
                <a:ea typeface="Times"/>
                <a:cs typeface="Times"/>
                <a:sym typeface="Times"/>
              </a:defRPr>
            </a:lvl1pPr>
          </a:lstStyle>
          <a:p>
            <a:pPr/>
            <a:r>
              <a:t>Simple Solution?</a:t>
            </a:r>
          </a:p>
        </p:txBody>
      </p:sp>
      <p:sp>
        <p:nvSpPr>
          <p:cNvPr id="132" name="Shape 132"/>
          <p:cNvSpPr/>
          <p:nvPr>
            <p:ph type="body" idx="1"/>
          </p:nvPr>
        </p:nvSpPr>
        <p:spPr>
          <a:prstGeom prst="rect">
            <a:avLst/>
          </a:prstGeom>
        </p:spPr>
        <p:txBody>
          <a:bodyPr/>
          <a:lstStyle/>
          <a:p>
            <a:pPr/>
          </a:p>
        </p:txBody>
      </p:sp>
      <p:sp>
        <p:nvSpPr>
          <p:cNvPr id="133" name="Shape 133"/>
          <p:cNvSpPr/>
          <p:nvPr/>
        </p:nvSpPr>
        <p:spPr>
          <a:xfrm>
            <a:off x="5797770" y="3670424"/>
            <a:ext cx="1409260" cy="938119"/>
          </a:xfrm>
          <a:prstGeom prst="roundRect">
            <a:avLst>
              <a:gd name="adj" fmla="val 20307"/>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MySQL</a:t>
            </a:r>
          </a:p>
        </p:txBody>
      </p:sp>
      <p:sp>
        <p:nvSpPr>
          <p:cNvPr id="134" name="Shape 134"/>
          <p:cNvSpPr/>
          <p:nvPr/>
        </p:nvSpPr>
        <p:spPr>
          <a:xfrm>
            <a:off x="1206125" y="3815632"/>
            <a:ext cx="186608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Times"/>
                <a:ea typeface="Times"/>
                <a:cs typeface="Times"/>
                <a:sym typeface="Times"/>
              </a:defRPr>
            </a:lvl1pPr>
          </a:lstStyle>
          <a:p>
            <a:pPr/>
            <a:r>
              <a:t>Datastore</a:t>
            </a:r>
          </a:p>
        </p:txBody>
      </p:sp>
      <p:sp>
        <p:nvSpPr>
          <p:cNvPr id="135" name="Shape 135"/>
          <p:cNvSpPr/>
          <p:nvPr/>
        </p:nvSpPr>
        <p:spPr>
          <a:xfrm>
            <a:off x="5673174" y="6694931"/>
            <a:ext cx="1727142" cy="1059320"/>
          </a:xfrm>
          <a:prstGeom prst="ellipse">
            <a:avLst/>
          </a:prstGeom>
          <a:blipFill>
            <a:blip r:embed="rId3"/>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Graph Search</a:t>
            </a:r>
          </a:p>
        </p:txBody>
      </p:sp>
      <p:sp>
        <p:nvSpPr>
          <p:cNvPr id="136" name="Shape 136"/>
          <p:cNvSpPr/>
          <p:nvPr/>
        </p:nvSpPr>
        <p:spPr>
          <a:xfrm>
            <a:off x="1002752" y="6900740"/>
            <a:ext cx="227283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Times"/>
                <a:ea typeface="Times"/>
                <a:cs typeface="Times"/>
                <a:sym typeface="Times"/>
              </a:defRPr>
            </a:lvl1pPr>
          </a:lstStyle>
          <a:p>
            <a:pPr/>
            <a:r>
              <a:t>Application</a:t>
            </a:r>
          </a:p>
        </p:txBody>
      </p:sp>
      <p:grpSp>
        <p:nvGrpSpPr>
          <p:cNvPr id="140" name="Group 140"/>
          <p:cNvGrpSpPr/>
          <p:nvPr/>
        </p:nvGrpSpPr>
        <p:grpSpPr>
          <a:xfrm>
            <a:off x="7366892" y="3317539"/>
            <a:ext cx="5259204" cy="1643889"/>
            <a:chOff x="0" y="0"/>
            <a:chExt cx="5259203" cy="1643888"/>
          </a:xfrm>
        </p:grpSpPr>
        <p:sp>
          <p:nvSpPr>
            <p:cNvPr id="137" name="Shape 137"/>
            <p:cNvSpPr/>
            <p:nvPr/>
          </p:nvSpPr>
          <p:spPr>
            <a:xfrm flipH="1" flipV="1">
              <a:off x="0" y="924261"/>
              <a:ext cx="2245888" cy="1"/>
            </a:xfrm>
            <a:prstGeom prst="line">
              <a:avLst/>
            </a:prstGeom>
            <a:noFill/>
            <a:ln w="38100" cap="rnd">
              <a:solidFill>
                <a:srgbClr val="000000"/>
              </a:solidFill>
              <a:custDash>
                <a:ds d="100000" sp="200000"/>
              </a:custDash>
              <a:miter lim="400000"/>
              <a:tailEnd type="triangle" w="med" len="med"/>
            </a:ln>
            <a:effectLst/>
          </p:spPr>
          <p:txBody>
            <a:bodyPr wrap="square" lIns="50800" tIns="50800" rIns="50800" bIns="50800" numCol="1" anchor="ctr">
              <a:noAutofit/>
            </a:bodyPr>
            <a:lstStyle/>
            <a:p>
              <a:pPr>
                <a:defRPr sz="2400"/>
              </a:pPr>
            </a:p>
          </p:txBody>
        </p:sp>
        <p:sp>
          <p:nvSpPr>
            <p:cNvPr id="138" name="Shape 138"/>
            <p:cNvSpPr/>
            <p:nvPr/>
          </p:nvSpPr>
          <p:spPr>
            <a:xfrm>
              <a:off x="2432691" y="0"/>
              <a:ext cx="2826513" cy="1643889"/>
            </a:xfrm>
            <a:prstGeom prst="rect">
              <a:avLst/>
            </a:prstGeom>
            <a:no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sz="2000">
                  <a:latin typeface="Helvetica Neue"/>
                  <a:ea typeface="Helvetica Neue"/>
                  <a:cs typeface="Helvetica Neue"/>
                  <a:sym typeface="Helvetica Neue"/>
                </a:defRPr>
              </a:pPr>
              <a:r>
                <a:t>{</a:t>
              </a:r>
            </a:p>
            <a:p>
              <a:pPr algn="l">
                <a:defRPr sz="2000">
                  <a:latin typeface="Helvetica Neue"/>
                  <a:ea typeface="Helvetica Neue"/>
                  <a:cs typeface="Helvetica Neue"/>
                  <a:sym typeface="Helvetica Neue"/>
                </a:defRPr>
              </a:pPr>
              <a:r>
                <a:t>  “name”: “Alice”,</a:t>
              </a:r>
            </a:p>
            <a:p>
              <a:pPr algn="l">
                <a:defRPr sz="2000">
                  <a:latin typeface="Helvetica Neue"/>
                  <a:ea typeface="Helvetica Neue"/>
                  <a:cs typeface="Helvetica Neue"/>
                  <a:sym typeface="Helvetica Neue"/>
                </a:defRPr>
              </a:pPr>
              <a:r>
                <a:t>  “addr”: “Champaign”,</a:t>
              </a:r>
            </a:p>
            <a:p>
              <a:pPr algn="l">
                <a:defRPr sz="2000">
                  <a:latin typeface="Helvetica Neue"/>
                  <a:ea typeface="Helvetica Neue"/>
                  <a:cs typeface="Helvetica Neue"/>
                  <a:sym typeface="Helvetica Neue"/>
                </a:defRPr>
              </a:pPr>
              <a:r>
                <a:t>  …</a:t>
              </a:r>
            </a:p>
            <a:p>
              <a:pPr algn="l">
                <a:defRPr sz="2000">
                  <a:latin typeface="Helvetica Neue"/>
                  <a:ea typeface="Helvetica Neue"/>
                  <a:cs typeface="Helvetica Neue"/>
                  <a:sym typeface="Helvetica Neue"/>
                </a:defRPr>
              </a:pPr>
              <a:r>
                <a:t>}</a:t>
              </a:r>
            </a:p>
          </p:txBody>
        </p:sp>
        <p:sp>
          <p:nvSpPr>
            <p:cNvPr id="139" name="Shape 139"/>
            <p:cNvSpPr/>
            <p:nvPr/>
          </p:nvSpPr>
          <p:spPr>
            <a:xfrm>
              <a:off x="571481" y="214203"/>
              <a:ext cx="1129867" cy="571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000">
                  <a:latin typeface="Times"/>
                  <a:ea typeface="Times"/>
                  <a:cs typeface="Times"/>
                  <a:sym typeface="Times"/>
                </a:defRPr>
              </a:lvl1pPr>
            </a:lstStyle>
            <a:p>
              <a:pPr/>
              <a:r>
                <a:t>update</a:t>
              </a:r>
            </a:p>
          </p:txBody>
        </p:sp>
      </p:grpSp>
      <p:grpSp>
        <p:nvGrpSpPr>
          <p:cNvPr id="143" name="Group 143"/>
          <p:cNvGrpSpPr/>
          <p:nvPr/>
        </p:nvGrpSpPr>
        <p:grpSpPr>
          <a:xfrm>
            <a:off x="6485085" y="4869433"/>
            <a:ext cx="923114" cy="1537667"/>
            <a:chOff x="0" y="0"/>
            <a:chExt cx="923112" cy="1537665"/>
          </a:xfrm>
        </p:grpSpPr>
        <p:sp>
          <p:nvSpPr>
            <p:cNvPr id="141" name="Shape 141"/>
            <p:cNvSpPr/>
            <p:nvPr/>
          </p:nvSpPr>
          <p:spPr>
            <a:xfrm flipV="1">
              <a:off x="-1" y="-1"/>
              <a:ext cx="2" cy="1537667"/>
            </a:xfrm>
            <a:prstGeom prst="line">
              <a:avLst/>
            </a:prstGeom>
            <a:noFill/>
            <a:ln w="38100" cap="rnd">
              <a:solidFill>
                <a:srgbClr val="000000"/>
              </a:solidFill>
              <a:custDash>
                <a:ds d="100000" sp="200000"/>
              </a:custDash>
              <a:miter lim="400000"/>
              <a:tailEnd type="triangle" w="med" len="med"/>
            </a:ln>
            <a:effectLst/>
          </p:spPr>
          <p:txBody>
            <a:bodyPr wrap="square" lIns="50800" tIns="50800" rIns="50800" bIns="50800" numCol="1" anchor="ctr">
              <a:noAutofit/>
            </a:bodyPr>
            <a:lstStyle/>
            <a:p>
              <a:pPr>
                <a:defRPr sz="2400"/>
              </a:pPr>
            </a:p>
          </p:txBody>
        </p:sp>
        <p:sp>
          <p:nvSpPr>
            <p:cNvPr id="142" name="Shape 142"/>
            <p:cNvSpPr/>
            <p:nvPr/>
          </p:nvSpPr>
          <p:spPr>
            <a:xfrm>
              <a:off x="216104" y="591566"/>
              <a:ext cx="707009" cy="571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000">
                  <a:latin typeface="Times"/>
                  <a:ea typeface="Times"/>
                  <a:cs typeface="Times"/>
                  <a:sym typeface="Times"/>
                </a:defRPr>
              </a:lvl1pPr>
            </a:lstStyle>
            <a:p>
              <a:pPr/>
              <a:r>
                <a:t>pull</a:t>
              </a:r>
            </a:p>
          </p:txBody>
        </p:sp>
      </p:grpSp>
      <p:sp>
        <p:nvSpPr>
          <p:cNvPr id="144" name="Shape 144"/>
          <p:cNvSpPr/>
          <p:nvPr/>
        </p:nvSpPr>
        <p:spPr>
          <a:xfrm>
            <a:off x="6381699" y="9372599"/>
            <a:ext cx="241402"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33"/>
                                        </p:tgtEl>
                                        <p:attrNameLst>
                                          <p:attrName>style.visibility</p:attrName>
                                        </p:attrNameLst>
                                      </p:cBhvr>
                                      <p:to>
                                        <p:strVal val="visible"/>
                                      </p:to>
                                    </p:set>
                                    <p:animEffect filter="dissolve" transition="in">
                                      <p:cBhvr>
                                        <p:cTn id="7" dur="500"/>
                                        <p:tgtEl>
                                          <p:spTgt spid="133"/>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134"/>
                                        </p:tgtEl>
                                        <p:attrNameLst>
                                          <p:attrName>style.visibility</p:attrName>
                                        </p:attrNameLst>
                                      </p:cBhvr>
                                      <p:to>
                                        <p:strVal val="visible"/>
                                      </p:to>
                                    </p:set>
                                    <p:animEffect filter="dissolve" transition="in">
                                      <p:cBhvr>
                                        <p:cTn id="11" dur="500"/>
                                        <p:tgtEl>
                                          <p:spTgt spid="134"/>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3" fill="hold">
                                  <p:stCondLst>
                                    <p:cond delay="0"/>
                                  </p:stCondLst>
                                  <p:iterate type="el" backwards="0">
                                    <p:tmAbs val="0"/>
                                  </p:iterate>
                                  <p:childTnLst>
                                    <p:set>
                                      <p:cBhvr>
                                        <p:cTn id="15" fill="hold"/>
                                        <p:tgtEl>
                                          <p:spTgt spid="135"/>
                                        </p:tgtEl>
                                        <p:attrNameLst>
                                          <p:attrName>style.visibility</p:attrName>
                                        </p:attrNameLst>
                                      </p:cBhvr>
                                      <p:to>
                                        <p:strVal val="visible"/>
                                      </p:to>
                                    </p:set>
                                    <p:animEffect filter="dissolve" transition="in">
                                      <p:cBhvr>
                                        <p:cTn id="16" dur="500"/>
                                        <p:tgtEl>
                                          <p:spTgt spid="135"/>
                                        </p:tgtEl>
                                      </p:cBhvr>
                                    </p:animEffect>
                                  </p:childTnLst>
                                </p:cTn>
                              </p:par>
                            </p:childTnLst>
                          </p:cTn>
                        </p:par>
                        <p:par>
                          <p:cTn id="17" fill="hold">
                            <p:stCondLst>
                              <p:cond delay="500"/>
                            </p:stCondLst>
                            <p:childTnLst>
                              <p:par>
                                <p:cTn id="18" presetClass="entr" nodeType="afterEffect" presetID="9" grpId="4" fill="hold">
                                  <p:stCondLst>
                                    <p:cond delay="0"/>
                                  </p:stCondLst>
                                  <p:iterate type="el" backwards="0">
                                    <p:tmAbs val="0"/>
                                  </p:iterate>
                                  <p:childTnLst>
                                    <p:set>
                                      <p:cBhvr>
                                        <p:cTn id="19" fill="hold"/>
                                        <p:tgtEl>
                                          <p:spTgt spid="136"/>
                                        </p:tgtEl>
                                        <p:attrNameLst>
                                          <p:attrName>style.visibility</p:attrName>
                                        </p:attrNameLst>
                                      </p:cBhvr>
                                      <p:to>
                                        <p:strVal val="visible"/>
                                      </p:to>
                                    </p:set>
                                    <p:animEffect filter="dissolve" transition="in">
                                      <p:cBhvr>
                                        <p:cTn id="20" dur="500"/>
                                        <p:tgtEl>
                                          <p:spTgt spid="136"/>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2" presetID="22" grpId="5" fill="hold">
                                  <p:stCondLst>
                                    <p:cond delay="0"/>
                                  </p:stCondLst>
                                  <p:iterate type="el" backwards="0">
                                    <p:tmAbs val="0"/>
                                  </p:iterate>
                                  <p:childTnLst>
                                    <p:set>
                                      <p:cBhvr>
                                        <p:cTn id="24" fill="hold"/>
                                        <p:tgtEl>
                                          <p:spTgt spid="140"/>
                                        </p:tgtEl>
                                        <p:attrNameLst>
                                          <p:attrName>style.visibility</p:attrName>
                                        </p:attrNameLst>
                                      </p:cBhvr>
                                      <p:to>
                                        <p:strVal val="visible"/>
                                      </p:to>
                                    </p:set>
                                    <p:animEffect filter="wipe(right)" transition="in">
                                      <p:cBhvr>
                                        <p:cTn id="25" dur="499"/>
                                        <p:tgtEl>
                                          <p:spTgt spid="140"/>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4" presetID="22" grpId="6" fill="hold">
                                  <p:stCondLst>
                                    <p:cond delay="0"/>
                                  </p:stCondLst>
                                  <p:iterate type="el" backwards="0">
                                    <p:tmAbs val="0"/>
                                  </p:iterate>
                                  <p:childTnLst>
                                    <p:set>
                                      <p:cBhvr>
                                        <p:cTn id="29" fill="hold"/>
                                        <p:tgtEl>
                                          <p:spTgt spid="143"/>
                                        </p:tgtEl>
                                        <p:attrNameLst>
                                          <p:attrName>style.visibility</p:attrName>
                                        </p:attrNameLst>
                                      </p:cBhvr>
                                      <p:to>
                                        <p:strVal val="visible"/>
                                      </p:to>
                                    </p:set>
                                    <p:animEffect filter="wipe(down)" transition="in">
                                      <p:cBhvr>
                                        <p:cTn id="30" dur="5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5" grpId="3"/>
      <p:bldP build="whole" bldLvl="1" animBg="1" rev="0" advAuto="0" spid="136" grpId="4"/>
      <p:bldP build="whole" bldLvl="1" animBg="1" rev="0" advAuto="0" spid="133" grpId="1"/>
      <p:bldP build="whole" bldLvl="1" animBg="1" rev="0" advAuto="0" spid="134" grpId="2"/>
      <p:bldP build="whole" bldLvl="1" animBg="1" rev="0" advAuto="0" spid="140" grpId="5"/>
      <p:bldP build="whole" bldLvl="1" animBg="1" rev="0" advAuto="0" spid="143" grpId="6"/>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p:nvPr>
        </p:nvSpPr>
        <p:spPr>
          <a:prstGeom prst="rect">
            <a:avLst/>
          </a:prstGeom>
        </p:spPr>
        <p:txBody>
          <a:bodyPr/>
          <a:lstStyle>
            <a:lvl1pPr>
              <a:defRPr>
                <a:latin typeface="Times"/>
                <a:ea typeface="Times"/>
                <a:cs typeface="Times"/>
                <a:sym typeface="Times"/>
              </a:defRPr>
            </a:lvl1pPr>
          </a:lstStyle>
          <a:p>
            <a:pPr/>
            <a:r>
              <a:t>Simple Solution?</a:t>
            </a:r>
          </a:p>
        </p:txBody>
      </p:sp>
      <p:sp>
        <p:nvSpPr>
          <p:cNvPr id="147" name="Shape 147"/>
          <p:cNvSpPr/>
          <p:nvPr/>
        </p:nvSpPr>
        <p:spPr>
          <a:xfrm>
            <a:off x="5797770" y="3670424"/>
            <a:ext cx="1409260" cy="938119"/>
          </a:xfrm>
          <a:prstGeom prst="roundRect">
            <a:avLst>
              <a:gd name="adj" fmla="val 20307"/>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MySQL</a:t>
            </a:r>
          </a:p>
        </p:txBody>
      </p:sp>
      <p:sp>
        <p:nvSpPr>
          <p:cNvPr id="148" name="Shape 148"/>
          <p:cNvSpPr/>
          <p:nvPr/>
        </p:nvSpPr>
        <p:spPr>
          <a:xfrm>
            <a:off x="1206125" y="3815632"/>
            <a:ext cx="186608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Times"/>
                <a:ea typeface="Times"/>
                <a:cs typeface="Times"/>
                <a:sym typeface="Times"/>
              </a:defRPr>
            </a:lvl1pPr>
          </a:lstStyle>
          <a:p>
            <a:pPr/>
            <a:r>
              <a:t>Datastore</a:t>
            </a:r>
          </a:p>
        </p:txBody>
      </p:sp>
      <p:sp>
        <p:nvSpPr>
          <p:cNvPr id="149" name="Shape 149"/>
          <p:cNvSpPr/>
          <p:nvPr/>
        </p:nvSpPr>
        <p:spPr>
          <a:xfrm>
            <a:off x="5673174" y="6694931"/>
            <a:ext cx="1727142" cy="1059320"/>
          </a:xfrm>
          <a:prstGeom prst="ellipse">
            <a:avLst/>
          </a:prstGeom>
          <a:blipFill>
            <a:blip r:embed="rId4"/>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Graph Search</a:t>
            </a:r>
          </a:p>
        </p:txBody>
      </p:sp>
      <p:sp>
        <p:nvSpPr>
          <p:cNvPr id="150" name="Shape 150"/>
          <p:cNvSpPr/>
          <p:nvPr/>
        </p:nvSpPr>
        <p:spPr>
          <a:xfrm>
            <a:off x="1002752" y="6900740"/>
            <a:ext cx="227283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Times"/>
                <a:ea typeface="Times"/>
                <a:cs typeface="Times"/>
                <a:sym typeface="Times"/>
              </a:defRPr>
            </a:lvl1pPr>
          </a:lstStyle>
          <a:p>
            <a:pPr/>
            <a:r>
              <a:t>Application</a:t>
            </a:r>
          </a:p>
        </p:txBody>
      </p:sp>
      <p:sp>
        <p:nvSpPr>
          <p:cNvPr id="151" name="Shape 151"/>
          <p:cNvSpPr/>
          <p:nvPr/>
        </p:nvSpPr>
        <p:spPr>
          <a:xfrm>
            <a:off x="3508872" y="6694931"/>
            <a:ext cx="1727142" cy="1059320"/>
          </a:xfrm>
          <a:prstGeom prst="ellipse">
            <a:avLst/>
          </a:prstGeom>
          <a:blipFill>
            <a:blip r:embed="rId4"/>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News Feed</a:t>
            </a:r>
          </a:p>
        </p:txBody>
      </p:sp>
      <p:sp>
        <p:nvSpPr>
          <p:cNvPr id="152" name="Shape 152"/>
          <p:cNvSpPr/>
          <p:nvPr/>
        </p:nvSpPr>
        <p:spPr>
          <a:xfrm>
            <a:off x="10004435" y="7224590"/>
            <a:ext cx="1099789" cy="1"/>
          </a:xfrm>
          <a:prstGeom prst="line">
            <a:avLst/>
          </a:prstGeom>
          <a:ln w="101600" cap="rnd">
            <a:solidFill>
              <a:srgbClr val="000000"/>
            </a:solidFill>
            <a:custDash>
              <a:ds d="100000" sp="200000"/>
            </a:custDash>
          </a:ln>
        </p:spPr>
        <p:txBody>
          <a:bodyPr lIns="50800" tIns="50800" rIns="50800" bIns="50800" anchor="ctr"/>
          <a:lstStyle/>
          <a:p>
            <a:pPr>
              <a:defRPr sz="2400"/>
            </a:pPr>
          </a:p>
        </p:txBody>
      </p:sp>
      <p:sp>
        <p:nvSpPr>
          <p:cNvPr id="153" name="Shape 153"/>
          <p:cNvSpPr/>
          <p:nvPr/>
        </p:nvSpPr>
        <p:spPr>
          <a:xfrm>
            <a:off x="3633468" y="3670424"/>
            <a:ext cx="1409260" cy="938119"/>
          </a:xfrm>
          <a:prstGeom prst="roundRect">
            <a:avLst>
              <a:gd name="adj" fmla="val 20307"/>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HDFS</a:t>
            </a:r>
          </a:p>
        </p:txBody>
      </p:sp>
      <p:sp>
        <p:nvSpPr>
          <p:cNvPr id="154" name="Shape 154"/>
          <p:cNvSpPr/>
          <p:nvPr/>
        </p:nvSpPr>
        <p:spPr>
          <a:xfrm>
            <a:off x="7962072" y="3670424"/>
            <a:ext cx="1409261" cy="938119"/>
          </a:xfrm>
          <a:prstGeom prst="roundRect">
            <a:avLst>
              <a:gd name="adj" fmla="val 20307"/>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RocksDB</a:t>
            </a:r>
          </a:p>
        </p:txBody>
      </p:sp>
      <p:sp>
        <p:nvSpPr>
          <p:cNvPr id="155" name="Shape 155"/>
          <p:cNvSpPr/>
          <p:nvPr/>
        </p:nvSpPr>
        <p:spPr>
          <a:xfrm>
            <a:off x="1052774" y="3504483"/>
            <a:ext cx="10899253" cy="1270001"/>
          </a:xfrm>
          <a:prstGeom prst="rect">
            <a:avLst/>
          </a:prstGeom>
          <a:ln w="25400">
            <a:solidFill>
              <a:srgbClr val="85888D"/>
            </a:solidFill>
            <a:miter lim="400000"/>
          </a:ln>
        </p:spPr>
        <p:txBody>
          <a:bodyPr lIns="50800" tIns="50800" rIns="50800" bIns="50800" anchor="ctr"/>
          <a:lstStyle/>
          <a:p>
            <a:pPr>
              <a:defRPr sz="2400"/>
            </a:pPr>
          </a:p>
        </p:txBody>
      </p:sp>
      <p:sp>
        <p:nvSpPr>
          <p:cNvPr id="156" name="Shape 156"/>
          <p:cNvSpPr/>
          <p:nvPr/>
        </p:nvSpPr>
        <p:spPr>
          <a:xfrm>
            <a:off x="1052774" y="6589590"/>
            <a:ext cx="10899252" cy="1270001"/>
          </a:xfrm>
          <a:prstGeom prst="rect">
            <a:avLst/>
          </a:prstGeom>
          <a:ln w="25400">
            <a:solidFill>
              <a:srgbClr val="85888D"/>
            </a:solidFill>
            <a:miter lim="400000"/>
          </a:ln>
        </p:spPr>
        <p:txBody>
          <a:bodyPr lIns="50800" tIns="50800" rIns="50800" bIns="50800" anchor="ctr"/>
          <a:lstStyle/>
          <a:p>
            <a:pPr>
              <a:defRPr sz="2400"/>
            </a:pPr>
          </a:p>
        </p:txBody>
      </p:sp>
      <p:sp>
        <p:nvSpPr>
          <p:cNvPr id="157" name="Shape 157"/>
          <p:cNvSpPr/>
          <p:nvPr/>
        </p:nvSpPr>
        <p:spPr>
          <a:xfrm>
            <a:off x="10004435" y="4139483"/>
            <a:ext cx="1099789" cy="1"/>
          </a:xfrm>
          <a:prstGeom prst="line">
            <a:avLst/>
          </a:prstGeom>
          <a:ln w="101600" cap="rnd">
            <a:solidFill>
              <a:srgbClr val="000000"/>
            </a:solidFill>
            <a:custDash>
              <a:ds d="100000" sp="200000"/>
            </a:custDash>
          </a:ln>
        </p:spPr>
        <p:txBody>
          <a:bodyPr lIns="50800" tIns="50800" rIns="50800" bIns="50800" anchor="ctr"/>
          <a:lstStyle/>
          <a:p>
            <a:pPr>
              <a:defRPr sz="2400"/>
            </a:pPr>
          </a:p>
        </p:txBody>
      </p:sp>
      <p:sp>
        <p:nvSpPr>
          <p:cNvPr id="158" name="Shape 158"/>
          <p:cNvSpPr/>
          <p:nvPr/>
        </p:nvSpPr>
        <p:spPr>
          <a:xfrm>
            <a:off x="7803132" y="6694931"/>
            <a:ext cx="1727142" cy="1059320"/>
          </a:xfrm>
          <a:prstGeom prst="ellipse">
            <a:avLst/>
          </a:prstGeom>
          <a:blipFill>
            <a:blip r:embed="rId4"/>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TAO</a:t>
            </a:r>
          </a:p>
        </p:txBody>
      </p:sp>
      <p:sp>
        <p:nvSpPr>
          <p:cNvPr id="159" name="Shape 159"/>
          <p:cNvSpPr/>
          <p:nvPr/>
        </p:nvSpPr>
        <p:spPr>
          <a:xfrm>
            <a:off x="6381699" y="9372599"/>
            <a:ext cx="241402"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2</a:t>
            </a:r>
          </a:p>
        </p:txBody>
      </p:sp>
      <p:grpSp>
        <p:nvGrpSpPr>
          <p:cNvPr id="164" name="Group 164"/>
          <p:cNvGrpSpPr/>
          <p:nvPr/>
        </p:nvGrpSpPr>
        <p:grpSpPr>
          <a:xfrm>
            <a:off x="4313635" y="4902673"/>
            <a:ext cx="5423965" cy="1471187"/>
            <a:chOff x="0" y="0"/>
            <a:chExt cx="5423964" cy="1471185"/>
          </a:xfrm>
        </p:grpSpPr>
        <p:sp>
          <p:nvSpPr>
            <p:cNvPr id="160" name="Shape 160"/>
            <p:cNvSpPr/>
            <p:nvPr/>
          </p:nvSpPr>
          <p:spPr>
            <a:xfrm flipV="1">
              <a:off x="2118887" y="-1"/>
              <a:ext cx="1" cy="1471187"/>
            </a:xfrm>
            <a:prstGeom prst="line">
              <a:avLst/>
            </a:prstGeom>
            <a:noFill/>
            <a:ln w="38100" cap="rnd">
              <a:solidFill>
                <a:srgbClr val="000000"/>
              </a:solidFill>
              <a:custDash>
                <a:ds d="100000" sp="200000"/>
              </a:custDash>
              <a:miter lim="400000"/>
              <a:tailEnd type="triangle" w="med" len="med"/>
            </a:ln>
            <a:effectLst/>
          </p:spPr>
          <p:txBody>
            <a:bodyPr wrap="square" lIns="50800" tIns="50800" rIns="50800" bIns="50800" numCol="1" anchor="ctr">
              <a:noAutofit/>
            </a:bodyPr>
            <a:lstStyle/>
            <a:p>
              <a:pPr>
                <a:defRPr sz="2400"/>
              </a:pPr>
            </a:p>
          </p:txBody>
        </p:sp>
        <p:sp>
          <p:nvSpPr>
            <p:cNvPr id="161" name="Shape 161"/>
            <p:cNvSpPr/>
            <p:nvPr/>
          </p:nvSpPr>
          <p:spPr>
            <a:xfrm flipV="1">
              <a:off x="0" y="75725"/>
              <a:ext cx="1700201" cy="1268461"/>
            </a:xfrm>
            <a:prstGeom prst="line">
              <a:avLst/>
            </a:prstGeom>
            <a:noFill/>
            <a:ln w="38100" cap="rnd">
              <a:solidFill>
                <a:srgbClr val="000000"/>
              </a:solidFill>
              <a:custDash>
                <a:ds d="100000" sp="200000"/>
              </a:custDash>
              <a:miter lim="400000"/>
              <a:tailEnd type="triangle" w="med" len="med"/>
            </a:ln>
            <a:effectLst/>
          </p:spPr>
          <p:txBody>
            <a:bodyPr wrap="square" lIns="50800" tIns="50800" rIns="50800" bIns="50800" numCol="1" anchor="ctr">
              <a:noAutofit/>
            </a:bodyPr>
            <a:lstStyle/>
            <a:p>
              <a:pPr>
                <a:defRPr sz="2400"/>
              </a:pPr>
            </a:p>
          </p:txBody>
        </p:sp>
        <p:sp>
          <p:nvSpPr>
            <p:cNvPr id="162" name="Shape 162"/>
            <p:cNvSpPr/>
            <p:nvPr/>
          </p:nvSpPr>
          <p:spPr>
            <a:xfrm flipH="1" flipV="1">
              <a:off x="2537574" y="89320"/>
              <a:ext cx="1839142" cy="1241271"/>
            </a:xfrm>
            <a:prstGeom prst="line">
              <a:avLst/>
            </a:prstGeom>
            <a:noFill/>
            <a:ln w="38100" cap="rnd">
              <a:solidFill>
                <a:srgbClr val="000000"/>
              </a:solidFill>
              <a:custDash>
                <a:ds d="100000" sp="200000"/>
              </a:custDash>
              <a:miter lim="400000"/>
              <a:tailEnd type="triangle" w="med" len="med"/>
            </a:ln>
            <a:effectLst/>
          </p:spPr>
          <p:txBody>
            <a:bodyPr wrap="square" lIns="50800" tIns="50800" rIns="50800" bIns="50800" numCol="1" anchor="ctr">
              <a:noAutofit/>
            </a:bodyPr>
            <a:lstStyle/>
            <a:p>
              <a:pPr>
                <a:defRPr sz="2400"/>
              </a:pPr>
            </a:p>
          </p:txBody>
        </p:sp>
        <p:sp>
          <p:nvSpPr>
            <p:cNvPr id="163" name="Shape 163"/>
            <p:cNvSpPr/>
            <p:nvPr/>
          </p:nvSpPr>
          <p:spPr>
            <a:xfrm>
              <a:off x="4395487" y="399576"/>
              <a:ext cx="102847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Times"/>
                  <a:ea typeface="Times"/>
                  <a:cs typeface="Times"/>
                  <a:sym typeface="Times"/>
                </a:defRPr>
              </a:lvl1pPr>
            </a:lstStyle>
            <a:p>
              <a:pPr/>
              <a:r>
                <a:t>pull?</a:t>
              </a:r>
            </a:p>
          </p:txBody>
        </p:sp>
      </p:grpSp>
      <p:sp>
        <p:nvSpPr>
          <p:cNvPr id="165" name="Shape 165"/>
          <p:cNvSpPr/>
          <p:nvPr/>
        </p:nvSpPr>
        <p:spPr>
          <a:xfrm>
            <a:off x="975781" y="8075321"/>
            <a:ext cx="438137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44500" indent="-444500" algn="l">
              <a:buSzPct val="75000"/>
              <a:buChar char="•"/>
              <a:defRPr>
                <a:latin typeface="Times"/>
                <a:ea typeface="Times"/>
                <a:cs typeface="Times"/>
                <a:sym typeface="Times"/>
              </a:defRPr>
            </a:lvl1pPr>
          </a:lstStyle>
          <a:p>
            <a:pPr/>
            <a:r>
              <a:t>Various Applications</a:t>
            </a:r>
          </a:p>
        </p:txBody>
      </p:sp>
      <p:sp>
        <p:nvSpPr>
          <p:cNvPr id="166" name="Shape 166"/>
          <p:cNvSpPr/>
          <p:nvPr/>
        </p:nvSpPr>
        <p:spPr>
          <a:xfrm>
            <a:off x="975781" y="8673033"/>
            <a:ext cx="665420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44500" indent="-444500" algn="l">
              <a:buSzPct val="75000"/>
              <a:buChar char="•"/>
              <a:defRPr>
                <a:latin typeface="Times"/>
                <a:ea typeface="Times"/>
                <a:cs typeface="Times"/>
                <a:sym typeface="Times"/>
              </a:defRPr>
            </a:lvl1pPr>
          </a:lstStyle>
          <a:p>
            <a:pPr/>
            <a:r>
              <a:t>Difficulty in setting pull intervals</a:t>
            </a:r>
          </a:p>
        </p:txBody>
      </p:sp>
      <p:sp>
        <p:nvSpPr>
          <p:cNvPr id="167" name="Shape 167"/>
          <p:cNvSpPr/>
          <p:nvPr/>
        </p:nvSpPr>
        <p:spPr>
          <a:xfrm>
            <a:off x="975781" y="4902674"/>
            <a:ext cx="534489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44500" indent="-444500" algn="l">
              <a:buSzPct val="75000"/>
              <a:buChar char="•"/>
              <a:defRPr>
                <a:latin typeface="Times"/>
                <a:ea typeface="Times"/>
                <a:cs typeface="Times"/>
                <a:sym typeface="Times"/>
              </a:defRPr>
            </a:lvl1pPr>
          </a:lstStyle>
          <a:p>
            <a:pPr/>
            <a:r>
              <a:t>Heterogeneous Datastores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51"/>
                                        </p:tgtEl>
                                        <p:attrNameLst>
                                          <p:attrName>style.visibility</p:attrName>
                                        </p:attrNameLst>
                                      </p:cBhvr>
                                      <p:to>
                                        <p:strVal val="visible"/>
                                      </p:to>
                                    </p:set>
                                    <p:animEffect filter="dissolve" transition="in">
                                      <p:cBhvr>
                                        <p:cTn id="7" dur="500"/>
                                        <p:tgtEl>
                                          <p:spTgt spid="151"/>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158"/>
                                        </p:tgtEl>
                                        <p:attrNameLst>
                                          <p:attrName>style.visibility</p:attrName>
                                        </p:attrNameLst>
                                      </p:cBhvr>
                                      <p:to>
                                        <p:strVal val="visible"/>
                                      </p:to>
                                    </p:set>
                                    <p:animEffect filter="dissolve" transition="in">
                                      <p:cBhvr>
                                        <p:cTn id="11" dur="500"/>
                                        <p:tgtEl>
                                          <p:spTgt spid="158"/>
                                        </p:tgtEl>
                                      </p:cBhvr>
                                    </p:animEffect>
                                  </p:childTnLst>
                                </p:cTn>
                              </p:par>
                            </p:childTnLst>
                          </p:cTn>
                        </p:par>
                        <p:par>
                          <p:cTn id="12" fill="hold">
                            <p:stCondLst>
                              <p:cond delay="1000"/>
                            </p:stCondLst>
                            <p:childTnLst>
                              <p:par>
                                <p:cTn id="13" presetClass="entr" nodeType="afterEffect" presetID="9" grpId="3" fill="hold">
                                  <p:stCondLst>
                                    <p:cond delay="0"/>
                                  </p:stCondLst>
                                  <p:iterate type="el" backwards="0">
                                    <p:tmAbs val="0"/>
                                  </p:iterate>
                                  <p:childTnLst>
                                    <p:set>
                                      <p:cBhvr>
                                        <p:cTn id="14" fill="hold"/>
                                        <p:tgtEl>
                                          <p:spTgt spid="152"/>
                                        </p:tgtEl>
                                        <p:attrNameLst>
                                          <p:attrName>style.visibility</p:attrName>
                                        </p:attrNameLst>
                                      </p:cBhvr>
                                      <p:to>
                                        <p:strVal val="visible"/>
                                      </p:to>
                                    </p:set>
                                    <p:animEffect filter="dissolve" transition="in">
                                      <p:cBhvr>
                                        <p:cTn id="15" dur="500"/>
                                        <p:tgtEl>
                                          <p:spTgt spid="152"/>
                                        </p:tgtEl>
                                      </p:cBhvr>
                                    </p:animEffect>
                                  </p:childTnLst>
                                </p:cTn>
                              </p:par>
                            </p:childTnLst>
                          </p:cTn>
                        </p:par>
                        <p:par>
                          <p:cTn id="16" fill="hold">
                            <p:stCondLst>
                              <p:cond delay="1500"/>
                            </p:stCondLst>
                            <p:childTnLst>
                              <p:par>
                                <p:cTn id="17" presetClass="entr" nodeType="afterEffect" presetID="9" grpId="4" fill="hold">
                                  <p:stCondLst>
                                    <p:cond delay="0"/>
                                  </p:stCondLst>
                                  <p:iterate type="el" backwards="0">
                                    <p:tmAbs val="0"/>
                                  </p:iterate>
                                  <p:childTnLst>
                                    <p:set>
                                      <p:cBhvr>
                                        <p:cTn id="18" fill="hold"/>
                                        <p:tgtEl>
                                          <p:spTgt spid="165"/>
                                        </p:tgtEl>
                                        <p:attrNameLst>
                                          <p:attrName>style.visibility</p:attrName>
                                        </p:attrNameLst>
                                      </p:cBhvr>
                                      <p:to>
                                        <p:strVal val="visible"/>
                                      </p:to>
                                    </p:set>
                                    <p:animEffect filter="dissolve" transition="in">
                                      <p:cBhvr>
                                        <p:cTn id="19" dur="500"/>
                                        <p:tgtEl>
                                          <p:spTgt spid="165"/>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ID="9" grpId="5" fill="hold">
                                  <p:stCondLst>
                                    <p:cond delay="0"/>
                                  </p:stCondLst>
                                  <p:iterate type="el" backwards="0">
                                    <p:tmAbs val="0"/>
                                  </p:iterate>
                                  <p:childTnLst>
                                    <p:set>
                                      <p:cBhvr>
                                        <p:cTn id="23" fill="hold"/>
                                        <p:tgtEl>
                                          <p:spTgt spid="164"/>
                                        </p:tgtEl>
                                        <p:attrNameLst>
                                          <p:attrName>style.visibility</p:attrName>
                                        </p:attrNameLst>
                                      </p:cBhvr>
                                      <p:to>
                                        <p:strVal val="visible"/>
                                      </p:to>
                                    </p:set>
                                    <p:animEffect filter="dissolve" transition="in">
                                      <p:cBhvr>
                                        <p:cTn id="24" dur="500"/>
                                        <p:tgtEl>
                                          <p:spTgt spid="164"/>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ID="9" grpId="6" fill="hold">
                                  <p:stCondLst>
                                    <p:cond delay="0"/>
                                  </p:stCondLst>
                                  <p:iterate type="el" backwards="0">
                                    <p:tmAbs val="0"/>
                                  </p:iterate>
                                  <p:childTnLst>
                                    <p:set>
                                      <p:cBhvr>
                                        <p:cTn id="28" fill="hold"/>
                                        <p:tgtEl>
                                          <p:spTgt spid="166"/>
                                        </p:tgtEl>
                                        <p:attrNameLst>
                                          <p:attrName>style.visibility</p:attrName>
                                        </p:attrNameLst>
                                      </p:cBhvr>
                                      <p:to>
                                        <p:strVal val="visible"/>
                                      </p:to>
                                    </p:set>
                                    <p:animEffect filter="dissolve" transition="in">
                                      <p:cBhvr>
                                        <p:cTn id="29" dur="500"/>
                                        <p:tgtEl>
                                          <p:spTgt spid="166"/>
                                        </p:tgtEl>
                                      </p:cBhvr>
                                    </p:animEffect>
                                  </p:childTnLst>
                                </p:cTn>
                              </p:par>
                            </p:childTnLst>
                          </p:cTn>
                        </p:par>
                      </p:childTnLst>
                    </p:cTn>
                  </p:par>
                  <p:par>
                    <p:cTn id="30" fill="hold">
                      <p:stCondLst>
                        <p:cond delay="indefinite"/>
                      </p:stCondLst>
                      <p:childTnLst>
                        <p:par>
                          <p:cTn id="31" fill="hold">
                            <p:stCondLst>
                              <p:cond delay="0"/>
                            </p:stCondLst>
                            <p:childTnLst>
                              <p:par>
                                <p:cTn id="32" presetClass="exit" nodeType="clickEffect" presetID="9" grpId="7" fill="hold">
                                  <p:stCondLst>
                                    <p:cond delay="0"/>
                                  </p:stCondLst>
                                  <p:iterate type="el" backwards="0">
                                    <p:tmAbs val="0"/>
                                  </p:iterate>
                                  <p:childTnLst>
                                    <p:animEffect filter="dissolve" transition="out">
                                      <p:cBhvr>
                                        <p:cTn id="33" dur="500" fill="hold"/>
                                        <p:tgtEl>
                                          <p:spTgt spid="164"/>
                                        </p:tgtEl>
                                      </p:cBhvr>
                                    </p:animEffect>
                                    <p:set>
                                      <p:cBhvr>
                                        <p:cTn id="34" fill="hold">
                                          <p:stCondLst>
                                            <p:cond delay="499"/>
                                          </p:stCondLst>
                                        </p:cTn>
                                        <p:tgtEl>
                                          <p:spTgt spid="16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ID="9" grpId="8" fill="hold">
                                  <p:stCondLst>
                                    <p:cond delay="0"/>
                                  </p:stCondLst>
                                  <p:iterate type="el" backwards="0">
                                    <p:tmAbs val="0"/>
                                  </p:iterate>
                                  <p:childTnLst>
                                    <p:set>
                                      <p:cBhvr>
                                        <p:cTn id="38" fill="hold"/>
                                        <p:tgtEl>
                                          <p:spTgt spid="153"/>
                                        </p:tgtEl>
                                        <p:attrNameLst>
                                          <p:attrName>style.visibility</p:attrName>
                                        </p:attrNameLst>
                                      </p:cBhvr>
                                      <p:to>
                                        <p:strVal val="visible"/>
                                      </p:to>
                                    </p:set>
                                    <p:animEffect filter="dissolve" transition="in">
                                      <p:cBhvr>
                                        <p:cTn id="39" dur="500"/>
                                        <p:tgtEl>
                                          <p:spTgt spid="153"/>
                                        </p:tgtEl>
                                      </p:cBhvr>
                                    </p:animEffect>
                                  </p:childTnLst>
                                </p:cTn>
                              </p:par>
                            </p:childTnLst>
                          </p:cTn>
                        </p:par>
                        <p:par>
                          <p:cTn id="40" fill="hold">
                            <p:stCondLst>
                              <p:cond delay="500"/>
                            </p:stCondLst>
                            <p:childTnLst>
                              <p:par>
                                <p:cTn id="41" presetClass="entr" nodeType="afterEffect" presetID="9" grpId="9" fill="hold">
                                  <p:stCondLst>
                                    <p:cond delay="0"/>
                                  </p:stCondLst>
                                  <p:iterate type="el" backwards="0">
                                    <p:tmAbs val="0"/>
                                  </p:iterate>
                                  <p:childTnLst>
                                    <p:set>
                                      <p:cBhvr>
                                        <p:cTn id="42" fill="hold"/>
                                        <p:tgtEl>
                                          <p:spTgt spid="154"/>
                                        </p:tgtEl>
                                        <p:attrNameLst>
                                          <p:attrName>style.visibility</p:attrName>
                                        </p:attrNameLst>
                                      </p:cBhvr>
                                      <p:to>
                                        <p:strVal val="visible"/>
                                      </p:to>
                                    </p:set>
                                    <p:animEffect filter="dissolve" transition="in">
                                      <p:cBhvr>
                                        <p:cTn id="43" dur="500"/>
                                        <p:tgtEl>
                                          <p:spTgt spid="154"/>
                                        </p:tgtEl>
                                      </p:cBhvr>
                                    </p:animEffect>
                                  </p:childTnLst>
                                </p:cTn>
                              </p:par>
                            </p:childTnLst>
                          </p:cTn>
                        </p:par>
                        <p:par>
                          <p:cTn id="44" fill="hold">
                            <p:stCondLst>
                              <p:cond delay="1000"/>
                            </p:stCondLst>
                            <p:childTnLst>
                              <p:par>
                                <p:cTn id="45" presetClass="entr" nodeType="afterEffect" presetID="9" grpId="10" fill="hold">
                                  <p:stCondLst>
                                    <p:cond delay="0"/>
                                  </p:stCondLst>
                                  <p:iterate type="el" backwards="0">
                                    <p:tmAbs val="0"/>
                                  </p:iterate>
                                  <p:childTnLst>
                                    <p:set>
                                      <p:cBhvr>
                                        <p:cTn id="46" fill="hold"/>
                                        <p:tgtEl>
                                          <p:spTgt spid="157"/>
                                        </p:tgtEl>
                                        <p:attrNameLst>
                                          <p:attrName>style.visibility</p:attrName>
                                        </p:attrNameLst>
                                      </p:cBhvr>
                                      <p:to>
                                        <p:strVal val="visible"/>
                                      </p:to>
                                    </p:set>
                                    <p:animEffect filter="dissolve" transition="in">
                                      <p:cBhvr>
                                        <p:cTn id="47" dur="500"/>
                                        <p:tgtEl>
                                          <p:spTgt spid="157"/>
                                        </p:tgtEl>
                                      </p:cBhvr>
                                    </p:animEffect>
                                  </p:childTnLst>
                                </p:cTn>
                              </p:par>
                            </p:childTnLst>
                          </p:cTn>
                        </p:par>
                        <p:par>
                          <p:cTn id="48" fill="hold">
                            <p:stCondLst>
                              <p:cond delay="1500"/>
                            </p:stCondLst>
                            <p:childTnLst>
                              <p:par>
                                <p:cTn id="49" presetClass="entr" nodeType="afterEffect" presetID="9" grpId="11" fill="hold">
                                  <p:stCondLst>
                                    <p:cond delay="0"/>
                                  </p:stCondLst>
                                  <p:iterate type="el" backwards="0">
                                    <p:tmAbs val="0"/>
                                  </p:iterate>
                                  <p:childTnLst>
                                    <p:set>
                                      <p:cBhvr>
                                        <p:cTn id="50" fill="hold"/>
                                        <p:tgtEl>
                                          <p:spTgt spid="167"/>
                                        </p:tgtEl>
                                        <p:attrNameLst>
                                          <p:attrName>style.visibility</p:attrName>
                                        </p:attrNameLst>
                                      </p:cBhvr>
                                      <p:to>
                                        <p:strVal val="visible"/>
                                      </p:to>
                                    </p:set>
                                    <p:animEffect filter="dissolve" transition="in">
                                      <p:cBhvr>
                                        <p:cTn id="51" dur="500"/>
                                        <p:tgtEl>
                                          <p:spTgt spid="167"/>
                                        </p:tgtEl>
                                      </p:cBhvr>
                                    </p:animEffect>
                                  </p:childTnLst>
                                </p:cTn>
                              </p:par>
                            </p:childTnLst>
                          </p:cTn>
                        </p:par>
                      </p:childTnLst>
                    </p:cTn>
                  </p:par>
                  <p:par>
                    <p:cTn id="52" fill="hold">
                      <p:stCondLst>
                        <p:cond delay="indefinite"/>
                      </p:stCondLst>
                      <p:childTnLst>
                        <p:par>
                          <p:cTn id="53" fill="hold">
                            <p:stCondLst>
                              <p:cond delay="0"/>
                            </p:stCondLst>
                            <p:childTnLst>
                              <p:par>
                                <p:cTn id="54" presetClass="entr" nodeType="clickEffect" presetID="9" grpId="12" fill="hold">
                                  <p:stCondLst>
                                    <p:cond delay="0"/>
                                  </p:stCondLst>
                                  <p:iterate type="el" backwards="0">
                                    <p:tmAbs val="0"/>
                                  </p:iterate>
                                  <p:childTnLst>
                                    <p:set>
                                      <p:cBhvr>
                                        <p:cTn id="55" fill="hold"/>
                                        <p:tgtEl>
                                          <p:spTgt spid="155"/>
                                        </p:tgtEl>
                                        <p:attrNameLst>
                                          <p:attrName>style.visibility</p:attrName>
                                        </p:attrNameLst>
                                      </p:cBhvr>
                                      <p:to>
                                        <p:strVal val="visible"/>
                                      </p:to>
                                    </p:set>
                                    <p:animEffect filter="dissolve" transition="in">
                                      <p:cBhvr>
                                        <p:cTn id="56" dur="500"/>
                                        <p:tgtEl>
                                          <p:spTgt spid="155"/>
                                        </p:tgtEl>
                                      </p:cBhvr>
                                    </p:animEffect>
                                  </p:childTnLst>
                                </p:cTn>
                              </p:par>
                            </p:childTnLst>
                          </p:cTn>
                        </p:par>
                        <p:par>
                          <p:cTn id="57" fill="hold">
                            <p:stCondLst>
                              <p:cond delay="500"/>
                            </p:stCondLst>
                            <p:childTnLst>
                              <p:par>
                                <p:cTn id="58" presetClass="entr" nodeType="afterEffect" presetID="9" grpId="13" fill="hold">
                                  <p:stCondLst>
                                    <p:cond delay="0"/>
                                  </p:stCondLst>
                                  <p:iterate type="el" backwards="0">
                                    <p:tmAbs val="0"/>
                                  </p:iterate>
                                  <p:childTnLst>
                                    <p:set>
                                      <p:cBhvr>
                                        <p:cTn id="59" fill="hold"/>
                                        <p:tgtEl>
                                          <p:spTgt spid="156"/>
                                        </p:tgtEl>
                                        <p:attrNameLst>
                                          <p:attrName>style.visibility</p:attrName>
                                        </p:attrNameLst>
                                      </p:cBhvr>
                                      <p:to>
                                        <p:strVal val="visible"/>
                                      </p:to>
                                    </p:set>
                                    <p:animEffect filter="dissolve" transition="in">
                                      <p:cBhvr>
                                        <p:cTn id="60" dur="5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8" grpId="2"/>
      <p:bldP build="whole" bldLvl="1" animBg="1" rev="0" advAuto="0" spid="166" grpId="6"/>
      <p:bldP build="whole" bldLvl="1" animBg="1" rev="0" advAuto="0" spid="164" grpId="5"/>
      <p:bldP build="whole" bldLvl="1" animBg="1" rev="0" advAuto="0" spid="153" grpId="8"/>
      <p:bldP build="whole" bldLvl="1" animBg="1" rev="0" advAuto="0" spid="164" grpId="7"/>
      <p:bldP build="whole" bldLvl="1" animBg="1" rev="0" advAuto="0" spid="152" grpId="3"/>
      <p:bldP build="whole" bldLvl="1" animBg="1" rev="0" advAuto="0" spid="151" grpId="1"/>
      <p:bldP build="whole" bldLvl="1" animBg="1" rev="0" advAuto="0" spid="155" grpId="12"/>
      <p:bldP build="whole" bldLvl="1" animBg="1" rev="0" advAuto="0" spid="157" grpId="10"/>
      <p:bldP build="whole" bldLvl="1" animBg="1" rev="0" advAuto="0" spid="154" grpId="9"/>
      <p:bldP build="whole" bldLvl="1" animBg="1" rev="0" advAuto="0" spid="165" grpId="4"/>
      <p:bldP build="whole" bldLvl="1" animBg="1" rev="0" advAuto="0" spid="156" grpId="13"/>
      <p:bldP build="whole" bldLvl="1" animBg="1" rev="0" advAuto="0" spid="167" grpId="1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title"/>
          </p:nvPr>
        </p:nvSpPr>
        <p:spPr>
          <a:prstGeom prst="rect">
            <a:avLst/>
          </a:prstGeom>
        </p:spPr>
        <p:txBody>
          <a:bodyPr/>
          <a:lstStyle>
            <a:lvl1pPr>
              <a:defRPr>
                <a:latin typeface="Times"/>
                <a:ea typeface="Times"/>
                <a:cs typeface="Times"/>
                <a:sym typeface="Times"/>
              </a:defRPr>
            </a:lvl1pPr>
          </a:lstStyle>
          <a:p>
            <a:pPr/>
            <a:r>
              <a:t>Pub-Sub Architecture</a:t>
            </a:r>
          </a:p>
        </p:txBody>
      </p:sp>
      <p:sp>
        <p:nvSpPr>
          <p:cNvPr id="172" name="Shape 172"/>
          <p:cNvSpPr/>
          <p:nvPr/>
        </p:nvSpPr>
        <p:spPr>
          <a:xfrm>
            <a:off x="5832115" y="2770074"/>
            <a:ext cx="1409260" cy="938119"/>
          </a:xfrm>
          <a:prstGeom prst="roundRect">
            <a:avLst>
              <a:gd name="adj" fmla="val 20307"/>
            </a:avLst>
          </a:prstGeom>
          <a:blipFill>
            <a:blip r:embed="rId3">
              <a:alphaModFix amt="40000"/>
            </a:blip>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MySQL</a:t>
            </a:r>
          </a:p>
        </p:txBody>
      </p:sp>
      <p:sp>
        <p:nvSpPr>
          <p:cNvPr id="173" name="Shape 173"/>
          <p:cNvSpPr/>
          <p:nvPr/>
        </p:nvSpPr>
        <p:spPr>
          <a:xfrm>
            <a:off x="1240470" y="2915283"/>
            <a:ext cx="186608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Times"/>
                <a:ea typeface="Times"/>
                <a:cs typeface="Times"/>
                <a:sym typeface="Times"/>
              </a:defRPr>
            </a:lvl1pPr>
          </a:lstStyle>
          <a:p>
            <a:pPr/>
            <a:r>
              <a:t>Datastore</a:t>
            </a:r>
          </a:p>
        </p:txBody>
      </p:sp>
      <p:sp>
        <p:nvSpPr>
          <p:cNvPr id="174" name="Shape 174"/>
          <p:cNvSpPr/>
          <p:nvPr/>
        </p:nvSpPr>
        <p:spPr>
          <a:xfrm>
            <a:off x="5673174" y="7768425"/>
            <a:ext cx="1727142" cy="1059320"/>
          </a:xfrm>
          <a:prstGeom prst="ellipse">
            <a:avLst/>
          </a:prstGeom>
          <a:blipFill>
            <a:blip r:embed="rId4">
              <a:alphaModFix amt="40000"/>
            </a:blip>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Graph Search</a:t>
            </a:r>
          </a:p>
        </p:txBody>
      </p:sp>
      <p:sp>
        <p:nvSpPr>
          <p:cNvPr id="175" name="Shape 175"/>
          <p:cNvSpPr/>
          <p:nvPr/>
        </p:nvSpPr>
        <p:spPr>
          <a:xfrm>
            <a:off x="1002752" y="7974234"/>
            <a:ext cx="227283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Times"/>
                <a:ea typeface="Times"/>
                <a:cs typeface="Times"/>
                <a:sym typeface="Times"/>
              </a:defRPr>
            </a:lvl1pPr>
          </a:lstStyle>
          <a:p>
            <a:pPr/>
            <a:r>
              <a:t>Application</a:t>
            </a:r>
          </a:p>
        </p:txBody>
      </p:sp>
      <p:sp>
        <p:nvSpPr>
          <p:cNvPr id="176" name="Shape 176"/>
          <p:cNvSpPr/>
          <p:nvPr/>
        </p:nvSpPr>
        <p:spPr>
          <a:xfrm>
            <a:off x="3508872" y="7768425"/>
            <a:ext cx="1727142" cy="1059320"/>
          </a:xfrm>
          <a:prstGeom prst="ellipse">
            <a:avLst/>
          </a:prstGeom>
          <a:blipFill>
            <a:blip r:embed="rId4">
              <a:alphaModFix amt="40000"/>
            </a:blip>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News Feed</a:t>
            </a:r>
          </a:p>
        </p:txBody>
      </p:sp>
      <p:sp>
        <p:nvSpPr>
          <p:cNvPr id="177" name="Shape 177"/>
          <p:cNvSpPr/>
          <p:nvPr/>
        </p:nvSpPr>
        <p:spPr>
          <a:xfrm>
            <a:off x="10004435" y="8298084"/>
            <a:ext cx="1099789" cy="1"/>
          </a:xfrm>
          <a:prstGeom prst="line">
            <a:avLst/>
          </a:prstGeom>
          <a:ln w="101600" cap="rnd">
            <a:solidFill>
              <a:srgbClr val="000000">
                <a:alpha val="40000"/>
              </a:srgbClr>
            </a:solidFill>
            <a:custDash>
              <a:ds d="100000" sp="200000"/>
            </a:custDash>
          </a:ln>
        </p:spPr>
        <p:txBody>
          <a:bodyPr lIns="50800" tIns="50800" rIns="50800" bIns="50800" anchor="ctr"/>
          <a:lstStyle/>
          <a:p>
            <a:pPr>
              <a:defRPr sz="2400"/>
            </a:pPr>
          </a:p>
        </p:txBody>
      </p:sp>
      <p:sp>
        <p:nvSpPr>
          <p:cNvPr id="178" name="Shape 178"/>
          <p:cNvSpPr/>
          <p:nvPr/>
        </p:nvSpPr>
        <p:spPr>
          <a:xfrm>
            <a:off x="3667812" y="2770074"/>
            <a:ext cx="1409261" cy="938119"/>
          </a:xfrm>
          <a:prstGeom prst="roundRect">
            <a:avLst>
              <a:gd name="adj" fmla="val 20307"/>
            </a:avLst>
          </a:prstGeom>
          <a:blipFill>
            <a:blip r:embed="rId3">
              <a:alphaModFix amt="40000"/>
            </a:blip>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HDFS</a:t>
            </a:r>
          </a:p>
        </p:txBody>
      </p:sp>
      <p:sp>
        <p:nvSpPr>
          <p:cNvPr id="179" name="Shape 179"/>
          <p:cNvSpPr/>
          <p:nvPr/>
        </p:nvSpPr>
        <p:spPr>
          <a:xfrm>
            <a:off x="7996417" y="2770074"/>
            <a:ext cx="1409260" cy="938119"/>
          </a:xfrm>
          <a:prstGeom prst="roundRect">
            <a:avLst>
              <a:gd name="adj" fmla="val 20307"/>
            </a:avLst>
          </a:prstGeom>
          <a:blipFill>
            <a:blip r:embed="rId3">
              <a:alphaModFix amt="40000"/>
            </a:blip>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RocksDB</a:t>
            </a:r>
          </a:p>
        </p:txBody>
      </p:sp>
      <p:sp>
        <p:nvSpPr>
          <p:cNvPr id="180" name="Shape 180"/>
          <p:cNvSpPr/>
          <p:nvPr/>
        </p:nvSpPr>
        <p:spPr>
          <a:xfrm>
            <a:off x="1087119" y="2604133"/>
            <a:ext cx="10899252" cy="1270001"/>
          </a:xfrm>
          <a:prstGeom prst="rect">
            <a:avLst/>
          </a:prstGeom>
          <a:ln w="25400">
            <a:solidFill>
              <a:srgbClr val="85888D">
                <a:alpha val="40000"/>
              </a:srgbClr>
            </a:solidFill>
            <a:miter lim="400000"/>
          </a:ln>
        </p:spPr>
        <p:txBody>
          <a:bodyPr lIns="50800" tIns="50800" rIns="50800" bIns="50800" anchor="ctr"/>
          <a:lstStyle/>
          <a:p>
            <a:pPr>
              <a:defRPr sz="2400"/>
            </a:pPr>
          </a:p>
        </p:txBody>
      </p:sp>
      <p:sp>
        <p:nvSpPr>
          <p:cNvPr id="181" name="Shape 181"/>
          <p:cNvSpPr/>
          <p:nvPr/>
        </p:nvSpPr>
        <p:spPr>
          <a:xfrm>
            <a:off x="1052774" y="7663084"/>
            <a:ext cx="10899252" cy="1270001"/>
          </a:xfrm>
          <a:prstGeom prst="rect">
            <a:avLst/>
          </a:prstGeom>
          <a:ln w="25400">
            <a:solidFill>
              <a:srgbClr val="85888D">
                <a:alpha val="40000"/>
              </a:srgbClr>
            </a:solidFill>
            <a:miter lim="400000"/>
          </a:ln>
        </p:spPr>
        <p:txBody>
          <a:bodyPr lIns="50800" tIns="50800" rIns="50800" bIns="50800" anchor="ctr"/>
          <a:lstStyle/>
          <a:p>
            <a:pPr>
              <a:defRPr sz="2400"/>
            </a:pPr>
          </a:p>
        </p:txBody>
      </p:sp>
      <p:sp>
        <p:nvSpPr>
          <p:cNvPr id="182" name="Shape 182"/>
          <p:cNvSpPr/>
          <p:nvPr/>
        </p:nvSpPr>
        <p:spPr>
          <a:xfrm>
            <a:off x="10038779" y="3239133"/>
            <a:ext cx="1099789" cy="1"/>
          </a:xfrm>
          <a:prstGeom prst="line">
            <a:avLst/>
          </a:prstGeom>
          <a:ln w="101600" cap="rnd">
            <a:solidFill>
              <a:srgbClr val="000000">
                <a:alpha val="40000"/>
              </a:srgbClr>
            </a:solidFill>
            <a:custDash>
              <a:ds d="100000" sp="200000"/>
            </a:custDash>
          </a:ln>
        </p:spPr>
        <p:txBody>
          <a:bodyPr lIns="50800" tIns="50800" rIns="50800" bIns="50800" anchor="ctr"/>
          <a:lstStyle/>
          <a:p>
            <a:pPr>
              <a:defRPr sz="2400"/>
            </a:pPr>
          </a:p>
        </p:txBody>
      </p:sp>
      <p:sp>
        <p:nvSpPr>
          <p:cNvPr id="183" name="Shape 183"/>
          <p:cNvSpPr/>
          <p:nvPr/>
        </p:nvSpPr>
        <p:spPr>
          <a:xfrm>
            <a:off x="7803132" y="7768425"/>
            <a:ext cx="1727142" cy="1059320"/>
          </a:xfrm>
          <a:prstGeom prst="ellipse">
            <a:avLst/>
          </a:prstGeom>
          <a:blipFill>
            <a:blip r:embed="rId4">
              <a:alphaModFix amt="40000"/>
            </a:blip>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TAO</a:t>
            </a:r>
          </a:p>
        </p:txBody>
      </p:sp>
      <p:sp>
        <p:nvSpPr>
          <p:cNvPr id="184" name="Shape 184"/>
          <p:cNvSpPr/>
          <p:nvPr/>
        </p:nvSpPr>
        <p:spPr>
          <a:xfrm>
            <a:off x="5673174" y="4552950"/>
            <a:ext cx="1727142" cy="647700"/>
          </a:xfrm>
          <a:prstGeom prst="rect">
            <a:avLst/>
          </a:prstGeom>
          <a:solidFill>
            <a:srgbClr val="53585F"/>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Publisher</a:t>
            </a:r>
          </a:p>
        </p:txBody>
      </p:sp>
      <p:sp>
        <p:nvSpPr>
          <p:cNvPr id="185" name="Shape 185"/>
          <p:cNvSpPr/>
          <p:nvPr/>
        </p:nvSpPr>
        <p:spPr>
          <a:xfrm>
            <a:off x="5669912" y="6245542"/>
            <a:ext cx="1727142" cy="647700"/>
          </a:xfrm>
          <a:prstGeom prst="rect">
            <a:avLst/>
          </a:prstGeom>
          <a:solidFill>
            <a:srgbClr val="53585F"/>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Subscriber</a:t>
            </a:r>
          </a:p>
        </p:txBody>
      </p:sp>
      <p:sp>
        <p:nvSpPr>
          <p:cNvPr id="186" name="Shape 186"/>
          <p:cNvSpPr/>
          <p:nvPr/>
        </p:nvSpPr>
        <p:spPr>
          <a:xfrm>
            <a:off x="3540452" y="6245541"/>
            <a:ext cx="1727142" cy="647701"/>
          </a:xfrm>
          <a:prstGeom prst="rect">
            <a:avLst/>
          </a:prstGeom>
          <a:solidFill>
            <a:srgbClr val="53585F"/>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Subscriber</a:t>
            </a:r>
          </a:p>
        </p:txBody>
      </p:sp>
      <p:sp>
        <p:nvSpPr>
          <p:cNvPr id="187" name="Shape 187"/>
          <p:cNvSpPr/>
          <p:nvPr/>
        </p:nvSpPr>
        <p:spPr>
          <a:xfrm>
            <a:off x="7805896" y="6245542"/>
            <a:ext cx="1727142" cy="647700"/>
          </a:xfrm>
          <a:prstGeom prst="rect">
            <a:avLst/>
          </a:prstGeom>
          <a:solidFill>
            <a:srgbClr val="53585F"/>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Subscriber</a:t>
            </a:r>
          </a:p>
        </p:txBody>
      </p:sp>
      <p:grpSp>
        <p:nvGrpSpPr>
          <p:cNvPr id="190" name="Group 190"/>
          <p:cNvGrpSpPr/>
          <p:nvPr/>
        </p:nvGrpSpPr>
        <p:grpSpPr>
          <a:xfrm>
            <a:off x="6538874" y="3887740"/>
            <a:ext cx="756194" cy="620761"/>
            <a:chOff x="0" y="0"/>
            <a:chExt cx="756192" cy="620759"/>
          </a:xfrm>
        </p:grpSpPr>
        <p:sp>
          <p:nvSpPr>
            <p:cNvPr id="188" name="Shape 188"/>
            <p:cNvSpPr/>
            <p:nvPr/>
          </p:nvSpPr>
          <p:spPr>
            <a:xfrm flipH="1">
              <a:off x="-1" y="0"/>
              <a:ext cx="2" cy="620760"/>
            </a:xfrm>
            <a:prstGeom prst="line">
              <a:avLst/>
            </a:prstGeom>
            <a:noFill/>
            <a:ln w="38100" cap="rnd">
              <a:solidFill>
                <a:srgbClr val="000000"/>
              </a:solidFill>
              <a:custDash>
                <a:ds d="100000" sp="200000"/>
              </a:custDash>
              <a:miter lim="400000"/>
              <a:tailEnd type="triangle" w="med" len="med"/>
            </a:ln>
            <a:effectLst/>
          </p:spPr>
          <p:txBody>
            <a:bodyPr wrap="square" lIns="50800" tIns="50800" rIns="50800" bIns="50800" numCol="1" anchor="ctr">
              <a:noAutofit/>
            </a:bodyPr>
            <a:lstStyle/>
            <a:p>
              <a:pPr>
                <a:defRPr sz="2400"/>
              </a:pPr>
            </a:p>
          </p:txBody>
        </p:sp>
        <p:sp>
          <p:nvSpPr>
            <p:cNvPr id="189" name="Shape 189"/>
            <p:cNvSpPr/>
            <p:nvPr/>
          </p:nvSpPr>
          <p:spPr>
            <a:xfrm>
              <a:off x="155224" y="11159"/>
              <a:ext cx="600969" cy="571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000">
                  <a:latin typeface="Times"/>
                  <a:ea typeface="Times"/>
                  <a:cs typeface="Times"/>
                  <a:sym typeface="Times"/>
                </a:defRPr>
              </a:lvl1pPr>
            </a:lstStyle>
            <a:p>
              <a:pPr/>
              <a:r>
                <a:t>tail</a:t>
              </a:r>
            </a:p>
          </p:txBody>
        </p:sp>
      </p:grpSp>
      <p:grpSp>
        <p:nvGrpSpPr>
          <p:cNvPr id="195" name="Group 195"/>
          <p:cNvGrpSpPr/>
          <p:nvPr/>
        </p:nvGrpSpPr>
        <p:grpSpPr>
          <a:xfrm>
            <a:off x="4338244" y="5250894"/>
            <a:ext cx="5600129" cy="935371"/>
            <a:chOff x="0" y="0"/>
            <a:chExt cx="5600127" cy="935369"/>
          </a:xfrm>
        </p:grpSpPr>
        <p:sp>
          <p:nvSpPr>
            <p:cNvPr id="191" name="Shape 191"/>
            <p:cNvSpPr/>
            <p:nvPr/>
          </p:nvSpPr>
          <p:spPr>
            <a:xfrm>
              <a:off x="2164155" y="0"/>
              <a:ext cx="1" cy="911177"/>
            </a:xfrm>
            <a:prstGeom prst="line">
              <a:avLst/>
            </a:prstGeom>
            <a:noFill/>
            <a:ln w="38100" cap="rnd">
              <a:solidFill>
                <a:srgbClr val="000000"/>
              </a:solidFill>
              <a:custDash>
                <a:ds d="100000" sp="200000"/>
              </a:custDash>
              <a:miter lim="400000"/>
              <a:tailEnd type="triangle" w="med" len="med"/>
            </a:ln>
            <a:effectLst/>
          </p:spPr>
          <p:txBody>
            <a:bodyPr wrap="square" lIns="50800" tIns="50800" rIns="50800" bIns="50800" numCol="1" anchor="ctr">
              <a:noAutofit/>
            </a:bodyPr>
            <a:lstStyle/>
            <a:p>
              <a:pPr>
                <a:defRPr sz="2400"/>
              </a:pPr>
            </a:p>
          </p:txBody>
        </p:sp>
        <p:sp>
          <p:nvSpPr>
            <p:cNvPr id="192" name="Shape 192"/>
            <p:cNvSpPr/>
            <p:nvPr/>
          </p:nvSpPr>
          <p:spPr>
            <a:xfrm>
              <a:off x="4363849" y="142644"/>
              <a:ext cx="1236279" cy="571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000">
                  <a:latin typeface="Times"/>
                  <a:ea typeface="Times"/>
                  <a:cs typeface="Times"/>
                  <a:sym typeface="Times"/>
                </a:defRPr>
              </a:lvl1pPr>
            </a:lstStyle>
            <a:p>
              <a:pPr/>
              <a:r>
                <a:t>publish</a:t>
              </a:r>
            </a:p>
          </p:txBody>
        </p:sp>
        <p:sp>
          <p:nvSpPr>
            <p:cNvPr id="193" name="Shape 193"/>
            <p:cNvSpPr/>
            <p:nvPr/>
          </p:nvSpPr>
          <p:spPr>
            <a:xfrm>
              <a:off x="2628110" y="24192"/>
              <a:ext cx="1700201" cy="911178"/>
            </a:xfrm>
            <a:prstGeom prst="line">
              <a:avLst/>
            </a:prstGeom>
            <a:noFill/>
            <a:ln w="38100" cap="rnd">
              <a:solidFill>
                <a:srgbClr val="000000"/>
              </a:solidFill>
              <a:custDash>
                <a:ds d="100000" sp="200000"/>
              </a:custDash>
              <a:miter lim="400000"/>
              <a:tailEnd type="triangle" w="med" len="med"/>
            </a:ln>
            <a:effectLst/>
          </p:spPr>
          <p:txBody>
            <a:bodyPr wrap="square" lIns="50800" tIns="50800" rIns="50800" bIns="50800" numCol="1" anchor="ctr">
              <a:noAutofit/>
            </a:bodyPr>
            <a:lstStyle/>
            <a:p>
              <a:pPr>
                <a:defRPr sz="2400"/>
              </a:pPr>
            </a:p>
          </p:txBody>
        </p:sp>
        <p:sp>
          <p:nvSpPr>
            <p:cNvPr id="194" name="Shape 194"/>
            <p:cNvSpPr/>
            <p:nvPr/>
          </p:nvSpPr>
          <p:spPr>
            <a:xfrm flipH="1">
              <a:off x="-1" y="24192"/>
              <a:ext cx="1700202" cy="881095"/>
            </a:xfrm>
            <a:prstGeom prst="line">
              <a:avLst/>
            </a:prstGeom>
            <a:noFill/>
            <a:ln w="38100" cap="rnd">
              <a:solidFill>
                <a:srgbClr val="000000"/>
              </a:solidFill>
              <a:custDash>
                <a:ds d="100000" sp="200000"/>
              </a:custDash>
              <a:miter lim="400000"/>
              <a:tailEnd type="triangle" w="med" len="med"/>
            </a:ln>
            <a:effectLst/>
          </p:spPr>
          <p:txBody>
            <a:bodyPr wrap="square" lIns="50800" tIns="50800" rIns="50800" bIns="50800" numCol="1" anchor="ctr">
              <a:noAutofit/>
            </a:bodyPr>
            <a:lstStyle/>
            <a:p>
              <a:pPr>
                <a:defRPr sz="2400"/>
              </a:pPr>
            </a:p>
          </p:txBody>
        </p:sp>
      </p:grpSp>
      <p:grpSp>
        <p:nvGrpSpPr>
          <p:cNvPr id="200" name="Group 200"/>
          <p:cNvGrpSpPr/>
          <p:nvPr/>
        </p:nvGrpSpPr>
        <p:grpSpPr>
          <a:xfrm>
            <a:off x="4372442" y="6945265"/>
            <a:ext cx="6311228" cy="672624"/>
            <a:chOff x="0" y="0"/>
            <a:chExt cx="6311226" cy="672623"/>
          </a:xfrm>
        </p:grpSpPr>
        <p:sp>
          <p:nvSpPr>
            <p:cNvPr id="196" name="Shape 196"/>
            <p:cNvSpPr/>
            <p:nvPr/>
          </p:nvSpPr>
          <p:spPr>
            <a:xfrm>
              <a:off x="2164302" y="7414"/>
              <a:ext cx="1" cy="665210"/>
            </a:xfrm>
            <a:prstGeom prst="line">
              <a:avLst/>
            </a:prstGeom>
            <a:noFill/>
            <a:ln w="38100" cap="rnd">
              <a:solidFill>
                <a:srgbClr val="000000"/>
              </a:solidFill>
              <a:custDash>
                <a:ds d="100000" sp="200000"/>
              </a:custDash>
              <a:miter lim="400000"/>
              <a:tailEnd type="triangle" w="med" len="med"/>
            </a:ln>
            <a:effectLst/>
          </p:spPr>
          <p:txBody>
            <a:bodyPr wrap="square" lIns="50800" tIns="50800" rIns="50800" bIns="50800" numCol="1" anchor="ctr">
              <a:noAutofit/>
            </a:bodyPr>
            <a:lstStyle/>
            <a:p>
              <a:pPr>
                <a:defRPr sz="2400"/>
              </a:pPr>
            </a:p>
          </p:txBody>
        </p:sp>
        <p:sp>
          <p:nvSpPr>
            <p:cNvPr id="197" name="Shape 197"/>
            <p:cNvSpPr/>
            <p:nvPr/>
          </p:nvSpPr>
          <p:spPr>
            <a:xfrm flipH="1">
              <a:off x="-1" y="7414"/>
              <a:ext cx="2" cy="665210"/>
            </a:xfrm>
            <a:prstGeom prst="line">
              <a:avLst/>
            </a:prstGeom>
            <a:noFill/>
            <a:ln w="38100" cap="rnd">
              <a:solidFill>
                <a:srgbClr val="000000"/>
              </a:solidFill>
              <a:custDash>
                <a:ds d="100000" sp="200000"/>
              </a:custDash>
              <a:miter lim="400000"/>
              <a:tailEnd type="triangle" w="med" len="med"/>
            </a:ln>
            <a:effectLst/>
          </p:spPr>
          <p:txBody>
            <a:bodyPr wrap="square" lIns="50800" tIns="50800" rIns="50800" bIns="50800" numCol="1" anchor="ctr">
              <a:noAutofit/>
            </a:bodyPr>
            <a:lstStyle/>
            <a:p>
              <a:pPr>
                <a:defRPr sz="2400"/>
              </a:pPr>
            </a:p>
          </p:txBody>
        </p:sp>
        <p:sp>
          <p:nvSpPr>
            <p:cNvPr id="198" name="Shape 198"/>
            <p:cNvSpPr/>
            <p:nvPr/>
          </p:nvSpPr>
          <p:spPr>
            <a:xfrm>
              <a:off x="4328604" y="0"/>
              <a:ext cx="1" cy="665210"/>
            </a:xfrm>
            <a:prstGeom prst="line">
              <a:avLst/>
            </a:prstGeom>
            <a:noFill/>
            <a:ln w="38100" cap="rnd">
              <a:solidFill>
                <a:srgbClr val="000000"/>
              </a:solidFill>
              <a:custDash>
                <a:ds d="100000" sp="200000"/>
              </a:custDash>
              <a:miter lim="400000"/>
              <a:tailEnd type="triangle" w="med" len="med"/>
            </a:ln>
            <a:effectLst/>
          </p:spPr>
          <p:txBody>
            <a:bodyPr wrap="square" lIns="50800" tIns="50800" rIns="50800" bIns="50800" numCol="1" anchor="ctr">
              <a:noAutofit/>
            </a:bodyPr>
            <a:lstStyle/>
            <a:p>
              <a:pPr>
                <a:defRPr sz="2400"/>
              </a:pPr>
            </a:p>
          </p:txBody>
        </p:sp>
        <p:sp>
          <p:nvSpPr>
            <p:cNvPr id="199" name="Shape 199"/>
            <p:cNvSpPr/>
            <p:nvPr/>
          </p:nvSpPr>
          <p:spPr>
            <a:xfrm>
              <a:off x="4842590" y="40798"/>
              <a:ext cx="1468637" cy="571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000">
                  <a:latin typeface="Times"/>
                  <a:ea typeface="Times"/>
                  <a:cs typeface="Times"/>
                  <a:sym typeface="Times"/>
                </a:defRPr>
              </a:lvl1pPr>
            </a:lstStyle>
            <a:p>
              <a:pPr/>
              <a:r>
                <a:t>consume</a:t>
              </a:r>
            </a:p>
          </p:txBody>
        </p:sp>
      </p:grpSp>
      <p:sp>
        <p:nvSpPr>
          <p:cNvPr id="201" name="Shape 201"/>
          <p:cNvSpPr/>
          <p:nvPr/>
        </p:nvSpPr>
        <p:spPr>
          <a:xfrm>
            <a:off x="1071157" y="4000123"/>
            <a:ext cx="10899252" cy="3505954"/>
          </a:xfrm>
          <a:prstGeom prst="rect">
            <a:avLst/>
          </a:prstGeom>
          <a:ln w="25400">
            <a:solidFill>
              <a:srgbClr val="85888D"/>
            </a:solidFill>
            <a:miter lim="400000"/>
          </a:ln>
        </p:spPr>
        <p:txBody>
          <a:bodyPr lIns="50800" tIns="50800" rIns="50800" bIns="50800" anchor="ctr"/>
          <a:lstStyle/>
          <a:p>
            <a:pPr>
              <a:defRPr sz="2400"/>
            </a:pPr>
          </a:p>
        </p:txBody>
      </p:sp>
      <p:sp>
        <p:nvSpPr>
          <p:cNvPr id="202" name="Shape 202"/>
          <p:cNvSpPr/>
          <p:nvPr/>
        </p:nvSpPr>
        <p:spPr>
          <a:xfrm>
            <a:off x="1328763" y="5444759"/>
            <a:ext cx="168949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Times"/>
                <a:ea typeface="Times"/>
                <a:cs typeface="Times"/>
                <a:sym typeface="Times"/>
              </a:defRPr>
            </a:lvl1pPr>
          </a:lstStyle>
          <a:p>
            <a:pPr/>
            <a:r>
              <a:t>Pub-Sub</a:t>
            </a:r>
          </a:p>
        </p:txBody>
      </p:sp>
      <p:sp>
        <p:nvSpPr>
          <p:cNvPr id="203" name="Shape 203"/>
          <p:cNvSpPr/>
          <p:nvPr/>
        </p:nvSpPr>
        <p:spPr>
          <a:xfrm>
            <a:off x="6381699" y="9372599"/>
            <a:ext cx="241402"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3</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84"/>
                                        </p:tgtEl>
                                        <p:attrNameLst>
                                          <p:attrName>style.visibility</p:attrName>
                                        </p:attrNameLst>
                                      </p:cBhvr>
                                      <p:to>
                                        <p:strVal val="visible"/>
                                      </p:to>
                                    </p:set>
                                    <p:animEffect filter="dissolve" transition="in">
                                      <p:cBhvr>
                                        <p:cTn id="7" dur="1000"/>
                                        <p:tgtEl>
                                          <p:spTgt spid="184"/>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186"/>
                                        </p:tgtEl>
                                        <p:attrNameLst>
                                          <p:attrName>style.visibility</p:attrName>
                                        </p:attrNameLst>
                                      </p:cBhvr>
                                      <p:to>
                                        <p:strVal val="visible"/>
                                      </p:to>
                                    </p:set>
                                    <p:animEffect filter="dissolve" transition="in">
                                      <p:cBhvr>
                                        <p:cTn id="11" dur="1000"/>
                                        <p:tgtEl>
                                          <p:spTgt spid="186"/>
                                        </p:tgtEl>
                                      </p:cBhvr>
                                    </p:animEffect>
                                  </p:childTnLst>
                                </p:cTn>
                              </p:par>
                            </p:childTnLst>
                          </p:cTn>
                        </p:par>
                        <p:par>
                          <p:cTn id="12" fill="hold">
                            <p:stCondLst>
                              <p:cond delay="2000"/>
                            </p:stCondLst>
                            <p:childTnLst>
                              <p:par>
                                <p:cTn id="13" presetClass="entr" nodeType="afterEffect" presetID="9" grpId="3" fill="hold">
                                  <p:stCondLst>
                                    <p:cond delay="0"/>
                                  </p:stCondLst>
                                  <p:iterate type="el" backwards="0">
                                    <p:tmAbs val="0"/>
                                  </p:iterate>
                                  <p:childTnLst>
                                    <p:set>
                                      <p:cBhvr>
                                        <p:cTn id="14" fill="hold"/>
                                        <p:tgtEl>
                                          <p:spTgt spid="187"/>
                                        </p:tgtEl>
                                        <p:attrNameLst>
                                          <p:attrName>style.visibility</p:attrName>
                                        </p:attrNameLst>
                                      </p:cBhvr>
                                      <p:to>
                                        <p:strVal val="visible"/>
                                      </p:to>
                                    </p:set>
                                    <p:animEffect filter="dissolve" transition="in">
                                      <p:cBhvr>
                                        <p:cTn id="15" dur="1000"/>
                                        <p:tgtEl>
                                          <p:spTgt spid="187"/>
                                        </p:tgtEl>
                                      </p:cBhvr>
                                    </p:animEffect>
                                  </p:childTnLst>
                                </p:cTn>
                              </p:par>
                            </p:childTnLst>
                          </p:cTn>
                        </p:par>
                        <p:par>
                          <p:cTn id="16" fill="hold">
                            <p:stCondLst>
                              <p:cond delay="3000"/>
                            </p:stCondLst>
                            <p:childTnLst>
                              <p:par>
                                <p:cTn id="17" presetClass="entr" nodeType="afterEffect" presetID="9" grpId="4" fill="hold">
                                  <p:stCondLst>
                                    <p:cond delay="0"/>
                                  </p:stCondLst>
                                  <p:iterate type="el" backwards="0">
                                    <p:tmAbs val="0"/>
                                  </p:iterate>
                                  <p:childTnLst>
                                    <p:set>
                                      <p:cBhvr>
                                        <p:cTn id="18" fill="hold"/>
                                        <p:tgtEl>
                                          <p:spTgt spid="185"/>
                                        </p:tgtEl>
                                        <p:attrNameLst>
                                          <p:attrName>style.visibility</p:attrName>
                                        </p:attrNameLst>
                                      </p:cBhvr>
                                      <p:to>
                                        <p:strVal val="visible"/>
                                      </p:to>
                                    </p:set>
                                    <p:animEffect filter="dissolve" transition="in">
                                      <p:cBhvr>
                                        <p:cTn id="19" dur="1000"/>
                                        <p:tgtEl>
                                          <p:spTgt spid="185"/>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1" presetID="22" grpId="5" fill="hold">
                                  <p:stCondLst>
                                    <p:cond delay="0"/>
                                  </p:stCondLst>
                                  <p:iterate type="el" backwards="0">
                                    <p:tmAbs val="0"/>
                                  </p:iterate>
                                  <p:childTnLst>
                                    <p:set>
                                      <p:cBhvr>
                                        <p:cTn id="23" fill="hold"/>
                                        <p:tgtEl>
                                          <p:spTgt spid="190"/>
                                        </p:tgtEl>
                                        <p:attrNameLst>
                                          <p:attrName>style.visibility</p:attrName>
                                        </p:attrNameLst>
                                      </p:cBhvr>
                                      <p:to>
                                        <p:strVal val="visible"/>
                                      </p:to>
                                    </p:set>
                                    <p:animEffect filter="wipe(up)" transition="in">
                                      <p:cBhvr>
                                        <p:cTn id="24" dur="500"/>
                                        <p:tgtEl>
                                          <p:spTgt spid="190"/>
                                        </p:tgtEl>
                                      </p:cBhvr>
                                    </p:animEffect>
                                  </p:childTnLst>
                                </p:cTn>
                              </p:par>
                            </p:childTnLst>
                          </p:cTn>
                        </p:par>
                        <p:par>
                          <p:cTn id="25" fill="hold">
                            <p:stCondLst>
                              <p:cond delay="500"/>
                            </p:stCondLst>
                            <p:childTnLst>
                              <p:par>
                                <p:cTn id="26" presetClass="entr" nodeType="afterEffect" presetSubtype="1" presetID="22" grpId="6" fill="hold">
                                  <p:stCondLst>
                                    <p:cond delay="0"/>
                                  </p:stCondLst>
                                  <p:iterate type="el" backwards="0">
                                    <p:tmAbs val="0"/>
                                  </p:iterate>
                                  <p:childTnLst>
                                    <p:set>
                                      <p:cBhvr>
                                        <p:cTn id="27" fill="hold"/>
                                        <p:tgtEl>
                                          <p:spTgt spid="195"/>
                                        </p:tgtEl>
                                        <p:attrNameLst>
                                          <p:attrName>style.visibility</p:attrName>
                                        </p:attrNameLst>
                                      </p:cBhvr>
                                      <p:to>
                                        <p:strVal val="visible"/>
                                      </p:to>
                                    </p:set>
                                    <p:animEffect filter="wipe(up)" transition="in">
                                      <p:cBhvr>
                                        <p:cTn id="28" dur="500"/>
                                        <p:tgtEl>
                                          <p:spTgt spid="195"/>
                                        </p:tgtEl>
                                      </p:cBhvr>
                                    </p:animEffect>
                                  </p:childTnLst>
                                </p:cTn>
                              </p:par>
                            </p:childTnLst>
                          </p:cTn>
                        </p:par>
                        <p:par>
                          <p:cTn id="29" fill="hold">
                            <p:stCondLst>
                              <p:cond delay="1000"/>
                            </p:stCondLst>
                            <p:childTnLst>
                              <p:par>
                                <p:cTn id="30" presetClass="entr" nodeType="afterEffect" presetSubtype="1" presetID="22" grpId="7" fill="hold">
                                  <p:stCondLst>
                                    <p:cond delay="0"/>
                                  </p:stCondLst>
                                  <p:iterate type="el" backwards="0">
                                    <p:tmAbs val="0"/>
                                  </p:iterate>
                                  <p:childTnLst>
                                    <p:set>
                                      <p:cBhvr>
                                        <p:cTn id="31" fill="hold"/>
                                        <p:tgtEl>
                                          <p:spTgt spid="200"/>
                                        </p:tgtEl>
                                        <p:attrNameLst>
                                          <p:attrName>style.visibility</p:attrName>
                                        </p:attrNameLst>
                                      </p:cBhvr>
                                      <p:to>
                                        <p:strVal val="visible"/>
                                      </p:to>
                                    </p:set>
                                    <p:animEffect filter="wipe(up)" transition="in">
                                      <p:cBhvr>
                                        <p:cTn id="32" dur="500"/>
                                        <p:tgtEl>
                                          <p:spTgt spid="200"/>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8" fill="hold">
                                  <p:stCondLst>
                                    <p:cond delay="0"/>
                                  </p:stCondLst>
                                  <p:iterate type="el" backwards="0">
                                    <p:tmAbs val="0"/>
                                  </p:iterate>
                                  <p:childTnLst>
                                    <p:set>
                                      <p:cBhvr>
                                        <p:cTn id="36" fill="hold"/>
                                        <p:tgtEl>
                                          <p:spTgt spid="201"/>
                                        </p:tgtEl>
                                        <p:attrNameLst>
                                          <p:attrName>style.visibility</p:attrName>
                                        </p:attrNameLst>
                                      </p:cBhvr>
                                      <p:to>
                                        <p:strVal val="visible"/>
                                      </p:to>
                                    </p:set>
                                    <p:animEffect filter="dissolve" transition="in">
                                      <p:cBhvr>
                                        <p:cTn id="37" dur="500"/>
                                        <p:tgtEl>
                                          <p:spTgt spid="201"/>
                                        </p:tgtEl>
                                      </p:cBhvr>
                                    </p:animEffect>
                                  </p:childTnLst>
                                </p:cTn>
                              </p:par>
                            </p:childTnLst>
                          </p:cTn>
                        </p:par>
                        <p:par>
                          <p:cTn id="38" fill="hold">
                            <p:stCondLst>
                              <p:cond delay="500"/>
                            </p:stCondLst>
                            <p:childTnLst>
                              <p:par>
                                <p:cTn id="39" presetClass="entr" nodeType="afterEffect" presetID="9" grpId="9" fill="hold">
                                  <p:stCondLst>
                                    <p:cond delay="0"/>
                                  </p:stCondLst>
                                  <p:iterate type="el" backwards="0">
                                    <p:tmAbs val="0"/>
                                  </p:iterate>
                                  <p:childTnLst>
                                    <p:set>
                                      <p:cBhvr>
                                        <p:cTn id="40" fill="hold"/>
                                        <p:tgtEl>
                                          <p:spTgt spid="202"/>
                                        </p:tgtEl>
                                        <p:attrNameLst>
                                          <p:attrName>style.visibility</p:attrName>
                                        </p:attrNameLst>
                                      </p:cBhvr>
                                      <p:to>
                                        <p:strVal val="visible"/>
                                      </p:to>
                                    </p:set>
                                    <p:animEffect filter="dissolve" transition="in">
                                      <p:cBhvr>
                                        <p:cTn id="41" dur="5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0" grpId="7"/>
      <p:bldP build="whole" bldLvl="1" animBg="1" rev="0" advAuto="0" spid="187" grpId="3"/>
      <p:bldP build="whole" bldLvl="1" animBg="1" rev="0" advAuto="0" spid="185" grpId="4"/>
      <p:bldP build="whole" bldLvl="1" animBg="1" rev="0" advAuto="0" spid="190" grpId="5"/>
      <p:bldP build="whole" bldLvl="1" animBg="1" rev="0" advAuto="0" spid="195" grpId="6"/>
      <p:bldP build="whole" bldLvl="1" animBg="1" rev="0" advAuto="0" spid="202" grpId="9"/>
      <p:bldP build="whole" bldLvl="1" animBg="1" rev="0" advAuto="0" spid="184" grpId="1"/>
      <p:bldP build="whole" bldLvl="1" animBg="1" rev="0" advAuto="0" spid="201" grpId="8"/>
      <p:bldP build="whole" bldLvl="1" animBg="1" rev="0" advAuto="0" spid="186"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title"/>
          </p:nvPr>
        </p:nvSpPr>
        <p:spPr>
          <a:prstGeom prst="rect">
            <a:avLst/>
          </a:prstGeom>
        </p:spPr>
        <p:txBody>
          <a:bodyPr/>
          <a:lstStyle>
            <a:lvl1pPr>
              <a:defRPr>
                <a:latin typeface="Times"/>
                <a:ea typeface="Times"/>
                <a:cs typeface="Times"/>
                <a:sym typeface="Times"/>
              </a:defRPr>
            </a:lvl1pPr>
          </a:lstStyle>
          <a:p>
            <a:pPr/>
            <a:r>
              <a:t>Heterogeneous Datastores</a:t>
            </a:r>
          </a:p>
        </p:txBody>
      </p:sp>
      <p:sp>
        <p:nvSpPr>
          <p:cNvPr id="208" name="Shape 208"/>
          <p:cNvSpPr/>
          <p:nvPr/>
        </p:nvSpPr>
        <p:spPr>
          <a:xfrm>
            <a:off x="5832115" y="2770074"/>
            <a:ext cx="1409260" cy="938119"/>
          </a:xfrm>
          <a:prstGeom prst="roundRect">
            <a:avLst>
              <a:gd name="adj" fmla="val 20307"/>
            </a:avLst>
          </a:prstGeom>
          <a:blipFill>
            <a:blip r:embed="rId2">
              <a:alphaModFix amt="40000"/>
            </a:blip>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MySQL</a:t>
            </a:r>
          </a:p>
        </p:txBody>
      </p:sp>
      <p:sp>
        <p:nvSpPr>
          <p:cNvPr id="209" name="Shape 209"/>
          <p:cNvSpPr/>
          <p:nvPr/>
        </p:nvSpPr>
        <p:spPr>
          <a:xfrm>
            <a:off x="1240470" y="2915283"/>
            <a:ext cx="186608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Times"/>
                <a:ea typeface="Times"/>
                <a:cs typeface="Times"/>
                <a:sym typeface="Times"/>
              </a:defRPr>
            </a:lvl1pPr>
          </a:lstStyle>
          <a:p>
            <a:pPr/>
            <a:r>
              <a:t>Datastore</a:t>
            </a:r>
          </a:p>
        </p:txBody>
      </p:sp>
      <p:sp>
        <p:nvSpPr>
          <p:cNvPr id="210" name="Shape 210"/>
          <p:cNvSpPr/>
          <p:nvPr/>
        </p:nvSpPr>
        <p:spPr>
          <a:xfrm>
            <a:off x="5673174" y="7768425"/>
            <a:ext cx="1727142" cy="1059320"/>
          </a:xfrm>
          <a:prstGeom prst="ellipse">
            <a:avLst/>
          </a:prstGeom>
          <a:blipFill>
            <a:blip r:embed="rId3">
              <a:alphaModFix amt="40000"/>
            </a:blip>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Graph Search</a:t>
            </a:r>
          </a:p>
        </p:txBody>
      </p:sp>
      <p:sp>
        <p:nvSpPr>
          <p:cNvPr id="211" name="Shape 211"/>
          <p:cNvSpPr/>
          <p:nvPr/>
        </p:nvSpPr>
        <p:spPr>
          <a:xfrm>
            <a:off x="1002752" y="7974234"/>
            <a:ext cx="227283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Times"/>
                <a:ea typeface="Times"/>
                <a:cs typeface="Times"/>
                <a:sym typeface="Times"/>
              </a:defRPr>
            </a:lvl1pPr>
          </a:lstStyle>
          <a:p>
            <a:pPr/>
            <a:r>
              <a:t>Application</a:t>
            </a:r>
          </a:p>
        </p:txBody>
      </p:sp>
      <p:sp>
        <p:nvSpPr>
          <p:cNvPr id="212" name="Shape 212"/>
          <p:cNvSpPr/>
          <p:nvPr/>
        </p:nvSpPr>
        <p:spPr>
          <a:xfrm>
            <a:off x="3508872" y="7768425"/>
            <a:ext cx="1727142" cy="1059320"/>
          </a:xfrm>
          <a:prstGeom prst="ellipse">
            <a:avLst/>
          </a:prstGeom>
          <a:blipFill>
            <a:blip r:embed="rId3">
              <a:alphaModFix amt="40000"/>
            </a:blip>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News Feed</a:t>
            </a:r>
          </a:p>
        </p:txBody>
      </p:sp>
      <p:sp>
        <p:nvSpPr>
          <p:cNvPr id="213" name="Shape 213"/>
          <p:cNvSpPr/>
          <p:nvPr/>
        </p:nvSpPr>
        <p:spPr>
          <a:xfrm>
            <a:off x="10004435" y="8298084"/>
            <a:ext cx="1099789" cy="1"/>
          </a:xfrm>
          <a:prstGeom prst="line">
            <a:avLst/>
          </a:prstGeom>
          <a:ln w="101600" cap="rnd">
            <a:solidFill>
              <a:srgbClr val="000000">
                <a:alpha val="40000"/>
              </a:srgbClr>
            </a:solidFill>
            <a:custDash>
              <a:ds d="100000" sp="200000"/>
            </a:custDash>
          </a:ln>
        </p:spPr>
        <p:txBody>
          <a:bodyPr lIns="50800" tIns="50800" rIns="50800" bIns="50800" anchor="ctr"/>
          <a:lstStyle/>
          <a:p>
            <a:pPr>
              <a:defRPr sz="2400"/>
            </a:pPr>
          </a:p>
        </p:txBody>
      </p:sp>
      <p:sp>
        <p:nvSpPr>
          <p:cNvPr id="214" name="Shape 214"/>
          <p:cNvSpPr/>
          <p:nvPr/>
        </p:nvSpPr>
        <p:spPr>
          <a:xfrm>
            <a:off x="3667812" y="2770074"/>
            <a:ext cx="1409261" cy="938119"/>
          </a:xfrm>
          <a:prstGeom prst="roundRect">
            <a:avLst>
              <a:gd name="adj" fmla="val 20307"/>
            </a:avLst>
          </a:prstGeom>
          <a:blipFill>
            <a:blip r:embed="rId2">
              <a:alphaModFix amt="40000"/>
            </a:blip>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HDFS</a:t>
            </a:r>
          </a:p>
        </p:txBody>
      </p:sp>
      <p:sp>
        <p:nvSpPr>
          <p:cNvPr id="215" name="Shape 215"/>
          <p:cNvSpPr/>
          <p:nvPr/>
        </p:nvSpPr>
        <p:spPr>
          <a:xfrm>
            <a:off x="7996417" y="2770074"/>
            <a:ext cx="1409260" cy="938119"/>
          </a:xfrm>
          <a:prstGeom prst="roundRect">
            <a:avLst>
              <a:gd name="adj" fmla="val 20307"/>
            </a:avLst>
          </a:prstGeom>
          <a:blipFill>
            <a:blip r:embed="rId2">
              <a:alphaModFix amt="40000"/>
            </a:blip>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RocksDB</a:t>
            </a:r>
          </a:p>
        </p:txBody>
      </p:sp>
      <p:sp>
        <p:nvSpPr>
          <p:cNvPr id="216" name="Shape 216"/>
          <p:cNvSpPr/>
          <p:nvPr/>
        </p:nvSpPr>
        <p:spPr>
          <a:xfrm>
            <a:off x="1087119" y="2604133"/>
            <a:ext cx="10899252" cy="1270001"/>
          </a:xfrm>
          <a:prstGeom prst="rect">
            <a:avLst/>
          </a:prstGeom>
          <a:ln w="25400">
            <a:solidFill>
              <a:srgbClr val="85888D">
                <a:alpha val="40000"/>
              </a:srgbClr>
            </a:solidFill>
            <a:miter lim="400000"/>
          </a:ln>
        </p:spPr>
        <p:txBody>
          <a:bodyPr lIns="50800" tIns="50800" rIns="50800" bIns="50800" anchor="ctr"/>
          <a:lstStyle/>
          <a:p>
            <a:pPr>
              <a:defRPr sz="2400"/>
            </a:pPr>
          </a:p>
        </p:txBody>
      </p:sp>
      <p:sp>
        <p:nvSpPr>
          <p:cNvPr id="217" name="Shape 217"/>
          <p:cNvSpPr/>
          <p:nvPr/>
        </p:nvSpPr>
        <p:spPr>
          <a:xfrm>
            <a:off x="1052774" y="7663084"/>
            <a:ext cx="10899252" cy="1270001"/>
          </a:xfrm>
          <a:prstGeom prst="rect">
            <a:avLst/>
          </a:prstGeom>
          <a:ln w="25400">
            <a:solidFill>
              <a:srgbClr val="85888D">
                <a:alpha val="40000"/>
              </a:srgbClr>
            </a:solidFill>
            <a:miter lim="400000"/>
          </a:ln>
        </p:spPr>
        <p:txBody>
          <a:bodyPr lIns="50800" tIns="50800" rIns="50800" bIns="50800" anchor="ctr"/>
          <a:lstStyle/>
          <a:p>
            <a:pPr>
              <a:defRPr sz="2400"/>
            </a:pPr>
          </a:p>
        </p:txBody>
      </p:sp>
      <p:sp>
        <p:nvSpPr>
          <p:cNvPr id="218" name="Shape 218"/>
          <p:cNvSpPr/>
          <p:nvPr/>
        </p:nvSpPr>
        <p:spPr>
          <a:xfrm>
            <a:off x="10038779" y="3239133"/>
            <a:ext cx="1099789" cy="1"/>
          </a:xfrm>
          <a:prstGeom prst="line">
            <a:avLst/>
          </a:prstGeom>
          <a:ln w="101600" cap="rnd">
            <a:solidFill>
              <a:srgbClr val="000000">
                <a:alpha val="40000"/>
              </a:srgbClr>
            </a:solidFill>
            <a:custDash>
              <a:ds d="100000" sp="200000"/>
            </a:custDash>
          </a:ln>
        </p:spPr>
        <p:txBody>
          <a:bodyPr lIns="50800" tIns="50800" rIns="50800" bIns="50800" anchor="ctr"/>
          <a:lstStyle/>
          <a:p>
            <a:pPr>
              <a:defRPr sz="2400"/>
            </a:pPr>
          </a:p>
        </p:txBody>
      </p:sp>
      <p:sp>
        <p:nvSpPr>
          <p:cNvPr id="219" name="Shape 219"/>
          <p:cNvSpPr/>
          <p:nvPr/>
        </p:nvSpPr>
        <p:spPr>
          <a:xfrm>
            <a:off x="7803132" y="7768425"/>
            <a:ext cx="1727142" cy="1059320"/>
          </a:xfrm>
          <a:prstGeom prst="ellipse">
            <a:avLst/>
          </a:prstGeom>
          <a:blipFill>
            <a:blip r:embed="rId3">
              <a:alphaModFix amt="40000"/>
            </a:blip>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TAO</a:t>
            </a:r>
          </a:p>
        </p:txBody>
      </p:sp>
      <p:sp>
        <p:nvSpPr>
          <p:cNvPr id="220" name="Shape 220"/>
          <p:cNvSpPr/>
          <p:nvPr/>
        </p:nvSpPr>
        <p:spPr>
          <a:xfrm>
            <a:off x="1071157" y="4000123"/>
            <a:ext cx="10899252" cy="3505954"/>
          </a:xfrm>
          <a:prstGeom prst="rect">
            <a:avLst/>
          </a:prstGeom>
          <a:ln w="25400">
            <a:solidFill>
              <a:srgbClr val="85888D"/>
            </a:solidFill>
            <a:miter lim="400000"/>
          </a:ln>
        </p:spPr>
        <p:txBody>
          <a:bodyPr lIns="50800" tIns="50800" rIns="50800" bIns="50800" anchor="ctr"/>
          <a:lstStyle/>
          <a:p>
            <a:pPr>
              <a:defRPr sz="2400"/>
            </a:pPr>
          </a:p>
        </p:txBody>
      </p:sp>
      <p:sp>
        <p:nvSpPr>
          <p:cNvPr id="221" name="Shape 221"/>
          <p:cNvSpPr/>
          <p:nvPr/>
        </p:nvSpPr>
        <p:spPr>
          <a:xfrm>
            <a:off x="1328763" y="5444759"/>
            <a:ext cx="168949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Times"/>
                <a:ea typeface="Times"/>
                <a:cs typeface="Times"/>
                <a:sym typeface="Times"/>
              </a:defRPr>
            </a:lvl1pPr>
          </a:lstStyle>
          <a:p>
            <a:pPr/>
            <a:r>
              <a:t>Pub-Sub</a:t>
            </a:r>
          </a:p>
        </p:txBody>
      </p:sp>
      <p:sp>
        <p:nvSpPr>
          <p:cNvPr id="222" name="Shape 222"/>
          <p:cNvSpPr/>
          <p:nvPr/>
        </p:nvSpPr>
        <p:spPr>
          <a:xfrm>
            <a:off x="6381699" y="9372599"/>
            <a:ext cx="241402"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4</a:t>
            </a:r>
          </a:p>
        </p:txBody>
      </p:sp>
      <p:sp>
        <p:nvSpPr>
          <p:cNvPr id="223" name="Shape 223"/>
          <p:cNvSpPr/>
          <p:nvPr/>
        </p:nvSpPr>
        <p:spPr>
          <a:xfrm>
            <a:off x="5817574" y="4552950"/>
            <a:ext cx="1438342" cy="647700"/>
          </a:xfrm>
          <a:prstGeom prst="roundRect">
            <a:avLst>
              <a:gd name="adj" fmla="val 29412"/>
            </a:avLst>
          </a:prstGeom>
          <a:solidFill>
            <a:srgbClr val="A6AAA9"/>
          </a:solid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700">
                <a:solidFill>
                  <a:srgbClr val="FFFFFF"/>
                </a:solidFill>
              </a:defRPr>
            </a:lvl1pPr>
          </a:lstStyle>
          <a:p>
            <a:pPr/>
            <a:r>
              <a:t>MySQL Tailer</a:t>
            </a:r>
          </a:p>
        </p:txBody>
      </p:sp>
      <p:grpSp>
        <p:nvGrpSpPr>
          <p:cNvPr id="226" name="Group 226"/>
          <p:cNvGrpSpPr/>
          <p:nvPr/>
        </p:nvGrpSpPr>
        <p:grpSpPr>
          <a:xfrm>
            <a:off x="6517944" y="3874767"/>
            <a:ext cx="1550316" cy="620760"/>
            <a:chOff x="0" y="0"/>
            <a:chExt cx="1550315" cy="620759"/>
          </a:xfrm>
        </p:grpSpPr>
        <p:sp>
          <p:nvSpPr>
            <p:cNvPr id="224" name="Shape 224"/>
            <p:cNvSpPr/>
            <p:nvPr/>
          </p:nvSpPr>
          <p:spPr>
            <a:xfrm flipH="1">
              <a:off x="-1" y="0"/>
              <a:ext cx="2" cy="620760"/>
            </a:xfrm>
            <a:prstGeom prst="line">
              <a:avLst/>
            </a:prstGeom>
            <a:noFill/>
            <a:ln w="38100" cap="rnd">
              <a:solidFill>
                <a:srgbClr val="000000"/>
              </a:solidFill>
              <a:custDash>
                <a:ds d="100000" sp="200000"/>
              </a:custDash>
              <a:miter lim="400000"/>
              <a:tailEnd type="triangle" w="med" len="med"/>
            </a:ln>
            <a:effectLst/>
          </p:spPr>
          <p:txBody>
            <a:bodyPr wrap="square" lIns="50800" tIns="50800" rIns="50800" bIns="50800" numCol="1" anchor="ctr">
              <a:noAutofit/>
            </a:bodyPr>
            <a:lstStyle/>
            <a:p>
              <a:pPr>
                <a:defRPr sz="2400"/>
              </a:pPr>
            </a:p>
          </p:txBody>
        </p:sp>
        <p:sp>
          <p:nvSpPr>
            <p:cNvPr id="225" name="Shape 225"/>
            <p:cNvSpPr/>
            <p:nvPr/>
          </p:nvSpPr>
          <p:spPr>
            <a:xfrm>
              <a:off x="240181" y="11159"/>
              <a:ext cx="1310135" cy="571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000">
                  <a:latin typeface="Times"/>
                  <a:ea typeface="Times"/>
                  <a:cs typeface="Times"/>
                  <a:sym typeface="Times"/>
                </a:defRPr>
              </a:lvl1pPr>
            </a:lstStyle>
            <a:p>
              <a:pPr/>
              <a:r>
                <a:t>Txn log</a:t>
              </a:r>
            </a:p>
          </p:txBody>
        </p:sp>
      </p:grpSp>
      <p:sp>
        <p:nvSpPr>
          <p:cNvPr id="227" name="Shape 227"/>
          <p:cNvSpPr/>
          <p:nvPr/>
        </p:nvSpPr>
        <p:spPr>
          <a:xfrm>
            <a:off x="5673174" y="5866766"/>
            <a:ext cx="1727142" cy="647701"/>
          </a:xfrm>
          <a:prstGeom prst="rect">
            <a:avLst/>
          </a:prstGeom>
          <a:solidFill>
            <a:srgbClr val="53585F"/>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Publisher</a:t>
            </a:r>
          </a:p>
        </p:txBody>
      </p:sp>
      <p:grpSp>
        <p:nvGrpSpPr>
          <p:cNvPr id="230" name="Group 230"/>
          <p:cNvGrpSpPr/>
          <p:nvPr/>
        </p:nvGrpSpPr>
        <p:grpSpPr>
          <a:xfrm>
            <a:off x="6536745" y="5236798"/>
            <a:ext cx="4344941" cy="620761"/>
            <a:chOff x="0" y="0"/>
            <a:chExt cx="4344939" cy="620759"/>
          </a:xfrm>
        </p:grpSpPr>
        <p:sp>
          <p:nvSpPr>
            <p:cNvPr id="228" name="Shape 228"/>
            <p:cNvSpPr/>
            <p:nvPr/>
          </p:nvSpPr>
          <p:spPr>
            <a:xfrm flipH="1">
              <a:off x="-1" y="0"/>
              <a:ext cx="2" cy="620760"/>
            </a:xfrm>
            <a:prstGeom prst="line">
              <a:avLst/>
            </a:prstGeom>
            <a:noFill/>
            <a:ln w="38100" cap="rnd">
              <a:solidFill>
                <a:srgbClr val="000000"/>
              </a:solidFill>
              <a:custDash>
                <a:ds d="100000" sp="200000"/>
              </a:custDash>
              <a:miter lim="400000"/>
              <a:tailEnd type="triangle" w="med" len="med"/>
            </a:ln>
            <a:effectLst/>
          </p:spPr>
          <p:txBody>
            <a:bodyPr wrap="square" lIns="50800" tIns="50800" rIns="50800" bIns="50800" numCol="1" anchor="ctr">
              <a:noAutofit/>
            </a:bodyPr>
            <a:lstStyle/>
            <a:p>
              <a:pPr>
                <a:defRPr sz="2400"/>
              </a:pPr>
            </a:p>
          </p:txBody>
        </p:sp>
        <p:sp>
          <p:nvSpPr>
            <p:cNvPr id="229" name="Shape 229"/>
            <p:cNvSpPr/>
            <p:nvPr/>
          </p:nvSpPr>
          <p:spPr>
            <a:xfrm>
              <a:off x="146796" y="10115"/>
              <a:ext cx="4198144" cy="571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000">
                  <a:latin typeface="Times"/>
                  <a:ea typeface="Times"/>
                  <a:cs typeface="Times"/>
                  <a:sym typeface="Times"/>
                </a:defRPr>
              </a:lvl1pPr>
            </a:lstStyle>
            <a:p>
              <a:pPr/>
              <a:r>
                <a:t>Datastore agnostic updates</a:t>
              </a:r>
            </a:p>
          </p:txBody>
        </p:sp>
      </p:grpSp>
      <p:sp>
        <p:nvSpPr>
          <p:cNvPr id="231" name="Shape 231"/>
          <p:cNvSpPr/>
          <p:nvPr/>
        </p:nvSpPr>
        <p:spPr>
          <a:xfrm>
            <a:off x="3653272" y="4554490"/>
            <a:ext cx="1438342" cy="647701"/>
          </a:xfrm>
          <a:prstGeom prst="roundRect">
            <a:avLst>
              <a:gd name="adj" fmla="val 29412"/>
            </a:avLst>
          </a:prstGeom>
          <a:solidFill>
            <a:srgbClr val="A6AAA9"/>
          </a:solid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700">
                <a:solidFill>
                  <a:srgbClr val="FFFFFF"/>
                </a:solidFill>
              </a:defRPr>
            </a:lvl1pPr>
          </a:lstStyle>
          <a:p>
            <a:pPr/>
            <a:r>
              <a:t>HDFS Tailer</a:t>
            </a:r>
          </a:p>
        </p:txBody>
      </p:sp>
      <p:sp>
        <p:nvSpPr>
          <p:cNvPr id="232" name="Shape 232"/>
          <p:cNvSpPr/>
          <p:nvPr/>
        </p:nvSpPr>
        <p:spPr>
          <a:xfrm>
            <a:off x="4353642" y="3876308"/>
            <a:ext cx="1" cy="620760"/>
          </a:xfrm>
          <a:prstGeom prst="line">
            <a:avLst/>
          </a:prstGeom>
          <a:ln w="38100" cap="rnd">
            <a:solidFill>
              <a:srgbClr val="000000"/>
            </a:solidFill>
            <a:custDash>
              <a:ds d="100000" sp="200000"/>
            </a:custDash>
            <a:miter lim="400000"/>
            <a:tailEnd type="triangle"/>
          </a:ln>
        </p:spPr>
        <p:txBody>
          <a:bodyPr lIns="50800" tIns="50800" rIns="50800" bIns="50800" anchor="ctr"/>
          <a:lstStyle/>
          <a:p>
            <a:pPr>
              <a:defRPr sz="2400"/>
            </a:pPr>
          </a:p>
        </p:txBody>
      </p:sp>
      <p:sp>
        <p:nvSpPr>
          <p:cNvPr id="233" name="Shape 233"/>
          <p:cNvSpPr/>
          <p:nvPr/>
        </p:nvSpPr>
        <p:spPr>
          <a:xfrm>
            <a:off x="4874774" y="5293284"/>
            <a:ext cx="929133" cy="534730"/>
          </a:xfrm>
          <a:prstGeom prst="line">
            <a:avLst/>
          </a:prstGeom>
          <a:ln w="38100" cap="rnd">
            <a:solidFill>
              <a:srgbClr val="000000"/>
            </a:solidFill>
            <a:custDash>
              <a:ds d="100000" sp="200000"/>
            </a:custDash>
            <a:miter lim="400000"/>
            <a:tailEnd type="triangle"/>
          </a:ln>
        </p:spPr>
        <p:txBody>
          <a:bodyPr lIns="50800" tIns="50800" rIns="50800" bIns="50800" anchor="ctr"/>
          <a:lstStyle/>
          <a:p>
            <a:pPr>
              <a:defRPr sz="2400"/>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23"/>
                                        </p:tgtEl>
                                        <p:attrNameLst>
                                          <p:attrName>style.visibility</p:attrName>
                                        </p:attrNameLst>
                                      </p:cBhvr>
                                      <p:to>
                                        <p:strVal val="visible"/>
                                      </p:to>
                                    </p:set>
                                    <p:animEffect filter="dissolve" transition="in">
                                      <p:cBhvr>
                                        <p:cTn id="7" dur="5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2" grpId="2" fill="hold">
                                  <p:stCondLst>
                                    <p:cond delay="0"/>
                                  </p:stCondLst>
                                  <p:iterate type="el" backwards="0">
                                    <p:tmAbs val="0"/>
                                  </p:iterate>
                                  <p:childTnLst>
                                    <p:set>
                                      <p:cBhvr>
                                        <p:cTn id="11" fill="hold"/>
                                        <p:tgtEl>
                                          <p:spTgt spid="226"/>
                                        </p:tgtEl>
                                        <p:attrNameLst>
                                          <p:attrName>style.visibility</p:attrName>
                                        </p:attrNameLst>
                                      </p:cBhvr>
                                      <p:to>
                                        <p:strVal val="visible"/>
                                      </p:to>
                                    </p:set>
                                    <p:animEffect filter="wipe(up)" transition="in">
                                      <p:cBhvr>
                                        <p:cTn id="12" dur="500"/>
                                        <p:tgtEl>
                                          <p:spTgt spid="22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2" grpId="3" fill="hold">
                                  <p:stCondLst>
                                    <p:cond delay="0"/>
                                  </p:stCondLst>
                                  <p:iterate type="el" backwards="0">
                                    <p:tmAbs val="0"/>
                                  </p:iterate>
                                  <p:childTnLst>
                                    <p:set>
                                      <p:cBhvr>
                                        <p:cTn id="16" fill="hold"/>
                                        <p:tgtEl>
                                          <p:spTgt spid="230"/>
                                        </p:tgtEl>
                                        <p:attrNameLst>
                                          <p:attrName>style.visibility</p:attrName>
                                        </p:attrNameLst>
                                      </p:cBhvr>
                                      <p:to>
                                        <p:strVal val="visible"/>
                                      </p:to>
                                    </p:set>
                                    <p:animEffect filter="wipe(up)" transition="in">
                                      <p:cBhvr>
                                        <p:cTn id="17" dur="500"/>
                                        <p:tgtEl>
                                          <p:spTgt spid="230"/>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231"/>
                                        </p:tgtEl>
                                        <p:attrNameLst>
                                          <p:attrName>style.visibility</p:attrName>
                                        </p:attrNameLst>
                                      </p:cBhvr>
                                      <p:to>
                                        <p:strVal val="visible"/>
                                      </p:to>
                                    </p:set>
                                    <p:animEffect filter="dissolve" transition="in">
                                      <p:cBhvr>
                                        <p:cTn id="22" dur="500"/>
                                        <p:tgtEl>
                                          <p:spTgt spid="231"/>
                                        </p:tgtEl>
                                      </p:cBhvr>
                                    </p:animEffect>
                                  </p:childTnLst>
                                </p:cTn>
                              </p:par>
                            </p:childTnLst>
                          </p:cTn>
                        </p:par>
                        <p:par>
                          <p:cTn id="23" fill="hold">
                            <p:stCondLst>
                              <p:cond delay="500"/>
                            </p:stCondLst>
                            <p:childTnLst>
                              <p:par>
                                <p:cTn id="24" presetClass="entr" nodeType="afterEffect" presetSubtype="1" presetID="22" grpId="5" fill="hold">
                                  <p:stCondLst>
                                    <p:cond delay="0"/>
                                  </p:stCondLst>
                                  <p:iterate type="el" backwards="0">
                                    <p:tmAbs val="0"/>
                                  </p:iterate>
                                  <p:childTnLst>
                                    <p:set>
                                      <p:cBhvr>
                                        <p:cTn id="25" fill="hold"/>
                                        <p:tgtEl>
                                          <p:spTgt spid="232"/>
                                        </p:tgtEl>
                                        <p:attrNameLst>
                                          <p:attrName>style.visibility</p:attrName>
                                        </p:attrNameLst>
                                      </p:cBhvr>
                                      <p:to>
                                        <p:strVal val="visible"/>
                                      </p:to>
                                    </p:set>
                                    <p:animEffect filter="wipe(up)" transition="in">
                                      <p:cBhvr>
                                        <p:cTn id="26" dur="500"/>
                                        <p:tgtEl>
                                          <p:spTgt spid="232"/>
                                        </p:tgtEl>
                                      </p:cBhvr>
                                    </p:animEffect>
                                  </p:childTnLst>
                                </p:cTn>
                              </p:par>
                            </p:childTnLst>
                          </p:cTn>
                        </p:par>
                        <p:par>
                          <p:cTn id="27" fill="hold">
                            <p:stCondLst>
                              <p:cond delay="1000"/>
                            </p:stCondLst>
                            <p:childTnLst>
                              <p:par>
                                <p:cTn id="28" presetClass="entr" nodeType="afterEffect" presetSubtype="1" presetID="22" grpId="6" fill="hold">
                                  <p:stCondLst>
                                    <p:cond delay="0"/>
                                  </p:stCondLst>
                                  <p:iterate type="el" backwards="0">
                                    <p:tmAbs val="0"/>
                                  </p:iterate>
                                  <p:childTnLst>
                                    <p:set>
                                      <p:cBhvr>
                                        <p:cTn id="29" fill="hold"/>
                                        <p:tgtEl>
                                          <p:spTgt spid="233"/>
                                        </p:tgtEl>
                                        <p:attrNameLst>
                                          <p:attrName>style.visibility</p:attrName>
                                        </p:attrNameLst>
                                      </p:cBhvr>
                                      <p:to>
                                        <p:strVal val="visible"/>
                                      </p:to>
                                    </p:set>
                                    <p:animEffect filter="wipe(up)" transition="in">
                                      <p:cBhvr>
                                        <p:cTn id="30" dur="5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3" grpId="1"/>
      <p:bldP build="whole" bldLvl="1" animBg="1" rev="0" advAuto="0" spid="231" grpId="4"/>
      <p:bldP build="whole" bldLvl="1" animBg="1" rev="0" advAuto="0" spid="232" grpId="5"/>
      <p:bldP build="whole" bldLvl="1" animBg="1" rev="0" advAuto="0" spid="230" grpId="3"/>
      <p:bldP build="whole" bldLvl="1" animBg="1" rev="0" advAuto="0" spid="233" grpId="6"/>
      <p:bldP build="whole" bldLvl="1" animBg="1" rev="0" advAuto="0" spid="226"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Shape 235"/>
          <p:cNvSpPr/>
          <p:nvPr>
            <p:ph type="title"/>
          </p:nvPr>
        </p:nvSpPr>
        <p:spPr>
          <a:prstGeom prst="rect">
            <a:avLst/>
          </a:prstGeom>
        </p:spPr>
        <p:txBody>
          <a:bodyPr/>
          <a:lstStyle>
            <a:lvl1pPr>
              <a:defRPr>
                <a:latin typeface="Times"/>
                <a:ea typeface="Times"/>
                <a:cs typeface="Times"/>
                <a:sym typeface="Times"/>
              </a:defRPr>
            </a:lvl1pPr>
          </a:lstStyle>
          <a:p>
            <a:pPr/>
            <a:r>
              <a:t>Fetch a Data Block</a:t>
            </a:r>
          </a:p>
        </p:txBody>
      </p:sp>
      <p:sp>
        <p:nvSpPr>
          <p:cNvPr id="236" name="Shape 236"/>
          <p:cNvSpPr/>
          <p:nvPr/>
        </p:nvSpPr>
        <p:spPr>
          <a:xfrm>
            <a:off x="5691996" y="2333714"/>
            <a:ext cx="1689498" cy="938118"/>
          </a:xfrm>
          <a:prstGeom prst="roundRect">
            <a:avLst>
              <a:gd name="adj" fmla="val 20307"/>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Datastore</a:t>
            </a:r>
          </a:p>
        </p:txBody>
      </p:sp>
      <p:sp>
        <p:nvSpPr>
          <p:cNvPr id="237" name="Shape 237"/>
          <p:cNvSpPr/>
          <p:nvPr/>
        </p:nvSpPr>
        <p:spPr>
          <a:xfrm>
            <a:off x="5673174" y="7768425"/>
            <a:ext cx="1727142" cy="1059320"/>
          </a:xfrm>
          <a:prstGeom prst="ellipse">
            <a:avLst/>
          </a:prstGeom>
          <a:blipFill>
            <a:blip r:embed="rId4"/>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Graph Search</a:t>
            </a:r>
          </a:p>
        </p:txBody>
      </p:sp>
      <p:sp>
        <p:nvSpPr>
          <p:cNvPr id="238" name="Shape 238"/>
          <p:cNvSpPr/>
          <p:nvPr/>
        </p:nvSpPr>
        <p:spPr>
          <a:xfrm>
            <a:off x="1002752" y="7974234"/>
            <a:ext cx="227283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Times"/>
                <a:ea typeface="Times"/>
                <a:cs typeface="Times"/>
                <a:sym typeface="Times"/>
              </a:defRPr>
            </a:lvl1pPr>
          </a:lstStyle>
          <a:p>
            <a:pPr/>
            <a:r>
              <a:t>Application</a:t>
            </a:r>
          </a:p>
        </p:txBody>
      </p:sp>
      <p:sp>
        <p:nvSpPr>
          <p:cNvPr id="239" name="Shape 239"/>
          <p:cNvSpPr/>
          <p:nvPr/>
        </p:nvSpPr>
        <p:spPr>
          <a:xfrm>
            <a:off x="3508872" y="7768425"/>
            <a:ext cx="1727142" cy="1059320"/>
          </a:xfrm>
          <a:prstGeom prst="ellipse">
            <a:avLst/>
          </a:prstGeom>
          <a:blipFill>
            <a:blip r:embed="rId5"/>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News Feed</a:t>
            </a:r>
          </a:p>
        </p:txBody>
      </p:sp>
      <p:sp>
        <p:nvSpPr>
          <p:cNvPr id="240" name="Shape 240"/>
          <p:cNvSpPr/>
          <p:nvPr/>
        </p:nvSpPr>
        <p:spPr>
          <a:xfrm>
            <a:off x="7803132" y="7768425"/>
            <a:ext cx="1727142" cy="1059320"/>
          </a:xfrm>
          <a:prstGeom prst="ellipse">
            <a:avLst/>
          </a:prstGeom>
          <a:blipFill>
            <a:blip r:embed="rId6"/>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TAO</a:t>
            </a:r>
          </a:p>
        </p:txBody>
      </p:sp>
      <p:grpSp>
        <p:nvGrpSpPr>
          <p:cNvPr id="243" name="Group 243"/>
          <p:cNvGrpSpPr/>
          <p:nvPr/>
        </p:nvGrpSpPr>
        <p:grpSpPr>
          <a:xfrm>
            <a:off x="7485502" y="4061926"/>
            <a:ext cx="4407030" cy="1185661"/>
            <a:chOff x="0" y="0"/>
            <a:chExt cx="4407029" cy="1185660"/>
          </a:xfrm>
        </p:grpSpPr>
        <p:sp>
          <p:nvSpPr>
            <p:cNvPr id="241" name="Shape 241"/>
            <p:cNvSpPr/>
            <p:nvPr/>
          </p:nvSpPr>
          <p:spPr>
            <a:xfrm>
              <a:off x="0" y="0"/>
              <a:ext cx="4407030" cy="1185661"/>
            </a:xfrm>
            <a:prstGeom prst="rect">
              <a:avLst/>
            </a:prstGeom>
            <a:solidFill>
              <a:srgbClr val="53585F"/>
            </a:soli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b">
              <a:noAutofit/>
            </a:bodyPr>
            <a:lstStyle>
              <a:lvl1pPr>
                <a:defRPr sz="2400">
                  <a:solidFill>
                    <a:srgbClr val="FFFFFF"/>
                  </a:solidFill>
                </a:defRPr>
              </a:lvl1pPr>
            </a:lstStyle>
            <a:p>
              <a:pPr/>
              <a:r>
                <a:t>Publisher</a:t>
              </a:r>
            </a:p>
          </p:txBody>
        </p:sp>
        <p:sp>
          <p:nvSpPr>
            <p:cNvPr id="242" name="Shape 242"/>
            <p:cNvSpPr/>
            <p:nvPr/>
          </p:nvSpPr>
          <p:spPr>
            <a:xfrm>
              <a:off x="57050" y="57560"/>
              <a:ext cx="1270001" cy="647701"/>
            </a:xfrm>
            <a:prstGeom prst="roundRect">
              <a:avLst>
                <a:gd name="adj" fmla="val 29412"/>
              </a:avLst>
            </a:prstGeom>
            <a:solidFill>
              <a:srgbClr val="A6AAA9"/>
            </a:solidFill>
            <a:ln w="12700" cap="flat">
              <a:noFill/>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a:r>
                <a:t>Tailer</a:t>
              </a:r>
            </a:p>
          </p:txBody>
        </p:sp>
      </p:grpSp>
      <p:graphicFrame>
        <p:nvGraphicFramePr>
          <p:cNvPr id="244" name="Table 244"/>
          <p:cNvGraphicFramePr/>
          <p:nvPr/>
        </p:nvGraphicFramePr>
        <p:xfrm>
          <a:off x="3245331" y="4285148"/>
          <a:ext cx="2669216" cy="435496"/>
        </p:xfrm>
        <a:graphic xmlns:a="http://schemas.openxmlformats.org/drawingml/2006/main">
          <a:graphicData uri="http://schemas.openxmlformats.org/drawingml/2006/table">
            <a:tbl>
              <a:tblPr firstCol="0" firstRow="0" lastCol="0" lastRow="0" bandCol="0" bandRow="0" rtl="0">
                <a:tableStyleId>{C7B018BB-80A7-4F77-B60F-C8B233D01FF8}</a:tableStyleId>
              </a:tblPr>
              <a:tblGrid>
                <a:gridCol w="442752"/>
                <a:gridCol w="442752"/>
                <a:gridCol w="442752"/>
                <a:gridCol w="442752"/>
                <a:gridCol w="442752"/>
                <a:gridCol w="442752"/>
              </a:tblGrid>
              <a:tr h="422795">
                <a:tc>
                  <a:txBody>
                    <a:bodyPr/>
                    <a:lstStyle/>
                    <a:p>
                      <a:pPr defTabSz="914400"/>
                      <a:r>
                        <a:rPr sz="2000"/>
                        <a:t>6</a:t>
                      </a:r>
                    </a:p>
                  </a:txBody>
                  <a:tcPr marL="50800" marR="50800" marT="50800" marB="50800" anchor="ctr" anchorCtr="0" horzOverflow="overflow">
                    <a:lnL w="12700">
                      <a:solidFill>
                        <a:srgbClr val="606060"/>
                      </a:solidFill>
                      <a:miter lim="400000"/>
                    </a:lnL>
                    <a:lnT w="12700">
                      <a:solidFill>
                        <a:srgbClr val="606060"/>
                      </a:solidFill>
                      <a:miter lim="400000"/>
                    </a:lnT>
                    <a:lnB w="12700">
                      <a:solidFill>
                        <a:srgbClr val="606060"/>
                      </a:solidFill>
                      <a:miter lim="400000"/>
                    </a:lnB>
                  </a:tcPr>
                </a:tc>
                <a:tc>
                  <a:txBody>
                    <a:bodyPr/>
                    <a:lstStyle/>
                    <a:p>
                      <a:pPr defTabSz="914400"/>
                      <a:r>
                        <a:rPr sz="2000"/>
                        <a:t>7</a:t>
                      </a:r>
                    </a:p>
                  </a:txBody>
                  <a:tcPr marL="50800" marR="50800" marT="50800" marB="50800" anchor="ctr" anchorCtr="0" horzOverflow="overflow">
                    <a:lnT w="12700">
                      <a:solidFill>
                        <a:srgbClr val="606060"/>
                      </a:solidFill>
                      <a:miter lim="400000"/>
                    </a:lnT>
                    <a:lnB w="12700">
                      <a:solidFill>
                        <a:srgbClr val="606060"/>
                      </a:solidFill>
                      <a:miter lim="400000"/>
                    </a:lnB>
                  </a:tcPr>
                </a:tc>
                <a:tc>
                  <a:txBody>
                    <a:bodyPr/>
                    <a:lstStyle/>
                    <a:p>
                      <a:pPr defTabSz="914400"/>
                      <a:r>
                        <a:rPr sz="2000"/>
                        <a:t>8</a:t>
                      </a:r>
                    </a:p>
                  </a:txBody>
                  <a:tcPr marL="50800" marR="50800" marT="50800" marB="50800" anchor="ctr" anchorCtr="0" horzOverflow="overflow">
                    <a:lnT w="12700">
                      <a:solidFill>
                        <a:srgbClr val="606060"/>
                      </a:solidFill>
                      <a:miter lim="400000"/>
                    </a:lnT>
                    <a:lnB w="12700">
                      <a:solidFill>
                        <a:srgbClr val="606060"/>
                      </a:solidFill>
                      <a:miter lim="400000"/>
                    </a:lnB>
                  </a:tcPr>
                </a:tc>
                <a:tc>
                  <a:txBody>
                    <a:bodyPr/>
                    <a:lstStyle/>
                    <a:p>
                      <a:pPr defTabSz="914400"/>
                      <a:r>
                        <a:rPr sz="2000"/>
                        <a:t>9</a:t>
                      </a:r>
                    </a:p>
                  </a:txBody>
                  <a:tcPr marL="50800" marR="50800" marT="50800" marB="50800" anchor="ctr" anchorCtr="0" horzOverflow="overflow">
                    <a:lnT w="12700">
                      <a:solidFill>
                        <a:srgbClr val="606060"/>
                      </a:solidFill>
                      <a:miter lim="400000"/>
                    </a:lnT>
                    <a:lnB w="12700">
                      <a:solidFill>
                        <a:srgbClr val="606060"/>
                      </a:solidFill>
                      <a:miter lim="400000"/>
                    </a:lnB>
                  </a:tcPr>
                </a:tc>
                <a:tc>
                  <a:txBody>
                    <a:bodyPr/>
                    <a:lstStyle/>
                    <a:p>
                      <a:pPr defTabSz="914400"/>
                      <a:r>
                        <a:rPr sz="2000"/>
                        <a:t>10</a:t>
                      </a:r>
                    </a:p>
                  </a:txBody>
                  <a:tcPr marL="50800" marR="50800" marT="50800" marB="50800" anchor="ctr" anchorCtr="0" horzOverflow="overflow">
                    <a:lnT w="12700">
                      <a:solidFill>
                        <a:srgbClr val="606060"/>
                      </a:solidFill>
                      <a:miter lim="400000"/>
                    </a:lnT>
                    <a:lnB w="12700">
                      <a:solidFill>
                        <a:srgbClr val="606060"/>
                      </a:solidFill>
                      <a:miter lim="400000"/>
                    </a:lnB>
                  </a:tcPr>
                </a:tc>
                <a:tc>
                  <a:txBody>
                    <a:bodyPr/>
                    <a:lstStyle/>
                    <a:p>
                      <a:pPr defTabSz="914400"/>
                      <a:r>
                        <a:rPr sz="2000"/>
                        <a:t>11</a:t>
                      </a:r>
                    </a:p>
                  </a:txBody>
                  <a:tcPr marL="50800" marR="50800" marT="50800" marB="50800" anchor="ctr" anchorCtr="0" horzOverflow="overflow">
                    <a:lnR w="12700">
                      <a:solidFill>
                        <a:srgbClr val="606060"/>
                      </a:solidFill>
                      <a:miter lim="400000"/>
                    </a:lnR>
                    <a:lnT w="12700">
                      <a:solidFill>
                        <a:srgbClr val="606060"/>
                      </a:solidFill>
                      <a:miter lim="400000"/>
                    </a:lnT>
                    <a:lnB w="12700">
                      <a:solidFill>
                        <a:srgbClr val="606060"/>
                      </a:solidFill>
                      <a:miter lim="400000"/>
                    </a:lnB>
                  </a:tcPr>
                </a:tc>
              </a:tr>
            </a:tbl>
          </a:graphicData>
        </a:graphic>
      </p:graphicFrame>
      <p:graphicFrame>
        <p:nvGraphicFramePr>
          <p:cNvPr id="245" name="Table 245"/>
          <p:cNvGraphicFramePr/>
          <p:nvPr/>
        </p:nvGraphicFramePr>
        <p:xfrm>
          <a:off x="5902348" y="4285148"/>
          <a:ext cx="451931" cy="435496"/>
        </p:xfrm>
        <a:graphic xmlns:a="http://schemas.openxmlformats.org/drawingml/2006/main">
          <a:graphicData uri="http://schemas.openxmlformats.org/drawingml/2006/table">
            <a:tbl>
              <a:tblPr firstCol="0" firstRow="0" lastCol="0" lastRow="0" bandCol="0" bandRow="0" rtl="0">
                <a:tableStyleId>{C7B018BB-80A7-4F77-B60F-C8B233D01FF8}</a:tableStyleId>
              </a:tblPr>
              <a:tblGrid>
                <a:gridCol w="439230"/>
              </a:tblGrid>
              <a:tr h="422795">
                <a:tc>
                  <a:txBody>
                    <a:bodyPr/>
                    <a:lstStyle/>
                    <a:p>
                      <a:pPr defTabSz="914400"/>
                      <a:r>
                        <a:rPr sz="2000"/>
                        <a:t>12</a:t>
                      </a:r>
                    </a:p>
                  </a:txBody>
                  <a:tcPr marL="50800" marR="50800" marT="50800" marB="50800" anchor="ctr" anchorCtr="0"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tcPr>
                </a:tc>
              </a:tr>
            </a:tbl>
          </a:graphicData>
        </a:graphic>
      </p:graphicFrame>
      <p:sp>
        <p:nvSpPr>
          <p:cNvPr id="246" name="Shape 246"/>
          <p:cNvSpPr/>
          <p:nvPr/>
        </p:nvSpPr>
        <p:spPr>
          <a:xfrm>
            <a:off x="6381699" y="9372599"/>
            <a:ext cx="241402"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5</a:t>
            </a:r>
          </a:p>
        </p:txBody>
      </p:sp>
      <p:sp>
        <p:nvSpPr>
          <p:cNvPr id="247" name="Shape 247"/>
          <p:cNvSpPr/>
          <p:nvPr/>
        </p:nvSpPr>
        <p:spPr>
          <a:xfrm>
            <a:off x="5669913" y="6999038"/>
            <a:ext cx="1727142" cy="647701"/>
          </a:xfrm>
          <a:prstGeom prst="rect">
            <a:avLst/>
          </a:prstGeom>
          <a:blipFill>
            <a:blip r:embed="rId4"/>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Subscriber</a:t>
            </a:r>
          </a:p>
        </p:txBody>
      </p:sp>
      <p:sp>
        <p:nvSpPr>
          <p:cNvPr id="248" name="Shape 248"/>
          <p:cNvSpPr/>
          <p:nvPr/>
        </p:nvSpPr>
        <p:spPr>
          <a:xfrm>
            <a:off x="3540452" y="6999038"/>
            <a:ext cx="1727142" cy="647701"/>
          </a:xfrm>
          <a:prstGeom prst="rect">
            <a:avLst/>
          </a:prstGeom>
          <a:blipFill>
            <a:blip r:embed="rId5"/>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Subscriber</a:t>
            </a:r>
          </a:p>
        </p:txBody>
      </p:sp>
      <p:sp>
        <p:nvSpPr>
          <p:cNvPr id="249" name="Shape 249"/>
          <p:cNvSpPr/>
          <p:nvPr/>
        </p:nvSpPr>
        <p:spPr>
          <a:xfrm>
            <a:off x="7805897" y="6999038"/>
            <a:ext cx="1727142" cy="647701"/>
          </a:xfrm>
          <a:prstGeom prst="rect">
            <a:avLst/>
          </a:prstGeom>
          <a:blipFill>
            <a:blip r:embed="rId6"/>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Subscriber</a:t>
            </a:r>
          </a:p>
        </p:txBody>
      </p:sp>
      <p:sp>
        <p:nvSpPr>
          <p:cNvPr id="250" name="Shape 250"/>
          <p:cNvSpPr/>
          <p:nvPr/>
        </p:nvSpPr>
        <p:spPr>
          <a:xfrm>
            <a:off x="1622377" y="4170848"/>
            <a:ext cx="1429718"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latin typeface="Times"/>
                <a:ea typeface="Times"/>
                <a:cs typeface="Times"/>
                <a:sym typeface="Times"/>
              </a:defRPr>
            </a:lvl1pPr>
          </a:lstStyle>
          <a:p>
            <a:pPr/>
            <a:r>
              <a:t>Txn log</a:t>
            </a:r>
          </a:p>
        </p:txBody>
      </p:sp>
      <p:sp>
        <p:nvSpPr>
          <p:cNvPr id="251" name="Shape 251"/>
          <p:cNvSpPr/>
          <p:nvPr/>
        </p:nvSpPr>
        <p:spPr>
          <a:xfrm>
            <a:off x="3334812" y="4756099"/>
            <a:ext cx="241403" cy="241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a:blip r:embed="rId5"/>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252" name="Shape 252"/>
          <p:cNvSpPr/>
          <p:nvPr/>
        </p:nvSpPr>
        <p:spPr>
          <a:xfrm>
            <a:off x="3334812" y="5039306"/>
            <a:ext cx="241403" cy="241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a:blip r:embed="rId4"/>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sp>
        <p:nvSpPr>
          <p:cNvPr id="253" name="Shape 253"/>
          <p:cNvSpPr/>
          <p:nvPr/>
        </p:nvSpPr>
        <p:spPr>
          <a:xfrm>
            <a:off x="3334812" y="5322513"/>
            <a:ext cx="241403" cy="2414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a:blip r:embed="rId6"/>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54" name="Shape 254"/>
          <p:cNvSpPr/>
          <p:nvPr/>
        </p:nvSpPr>
        <p:spPr>
          <a:xfrm flipH="1">
            <a:off x="6082420" y="3310973"/>
            <a:ext cx="433825" cy="933816"/>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255" name="Shape 255"/>
          <p:cNvSpPr/>
          <p:nvPr/>
        </p:nvSpPr>
        <p:spPr>
          <a:xfrm>
            <a:off x="6356268" y="4447193"/>
            <a:ext cx="1112664" cy="1"/>
          </a:xfrm>
          <a:prstGeom prst="line">
            <a:avLst/>
          </a:prstGeom>
          <a:ln w="25400">
            <a:solidFill>
              <a:srgbClr val="000000"/>
            </a:solidFill>
            <a:miter lim="400000"/>
            <a:tailEnd type="triangle"/>
          </a:ln>
        </p:spPr>
        <p:txBody>
          <a:bodyPr lIns="50800" tIns="50800" rIns="50800" bIns="50800" anchor="ctr"/>
          <a:lstStyle/>
          <a:p>
            <a:pPr>
              <a:defRPr sz="2400"/>
            </a:pPr>
          </a:p>
        </p:txBody>
      </p:sp>
      <p:graphicFrame>
        <p:nvGraphicFramePr>
          <p:cNvPr id="256" name="Table 256"/>
          <p:cNvGraphicFramePr/>
          <p:nvPr/>
        </p:nvGraphicFramePr>
        <p:xfrm>
          <a:off x="5902348" y="4285148"/>
          <a:ext cx="451931" cy="435496"/>
        </p:xfrm>
        <a:graphic xmlns:a="http://schemas.openxmlformats.org/drawingml/2006/main">
          <a:graphicData uri="http://schemas.openxmlformats.org/drawingml/2006/table">
            <a:tbl>
              <a:tblPr firstCol="0" firstRow="0" lastCol="0" lastRow="0" bandCol="0" bandRow="0" rtl="0">
                <a:tableStyleId>{C7B018BB-80A7-4F77-B60F-C8B233D01FF8}</a:tableStyleId>
              </a:tblPr>
              <a:tblGrid>
                <a:gridCol w="439230"/>
              </a:tblGrid>
              <a:tr h="422795">
                <a:tc>
                  <a:txBody>
                    <a:bodyPr/>
                    <a:lstStyle/>
                    <a:p>
                      <a:pPr defTabSz="914400"/>
                      <a:r>
                        <a:rPr sz="2000"/>
                        <a:t>12</a:t>
                      </a:r>
                    </a:p>
                  </a:txBody>
                  <a:tcPr marL="50800" marR="50800" marT="50800" marB="50800" anchor="ctr" anchorCtr="0"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tcPr>
                </a:tc>
              </a:tr>
            </a:tbl>
          </a:graphicData>
        </a:graphic>
      </p:graphicFrame>
      <p:graphicFrame>
        <p:nvGraphicFramePr>
          <p:cNvPr id="257" name="Table 257"/>
          <p:cNvGraphicFramePr/>
          <p:nvPr/>
        </p:nvGraphicFramePr>
        <p:xfrm>
          <a:off x="9191831" y="4261195"/>
          <a:ext cx="451932" cy="435496"/>
        </p:xfrm>
        <a:graphic xmlns:a="http://schemas.openxmlformats.org/drawingml/2006/main">
          <a:graphicData uri="http://schemas.openxmlformats.org/drawingml/2006/table">
            <a:tbl>
              <a:tblPr firstCol="0" firstRow="0" lastCol="0" lastRow="0" bandCol="0" bandRow="0" rtl="0">
                <a:tableStyleId>{C7B018BB-80A7-4F77-B60F-C8B233D01FF8}</a:tableStyleId>
              </a:tblPr>
              <a:tblGrid>
                <a:gridCol w="439230"/>
              </a:tblGrid>
              <a:tr h="422795">
                <a:tc>
                  <a:txBody>
                    <a:bodyPr/>
                    <a:lstStyle/>
                    <a:p>
                      <a:pPr defTabSz="914400"/>
                      <a:r>
                        <a:rPr sz="2000"/>
                        <a:t>12</a:t>
                      </a:r>
                    </a:p>
                  </a:txBody>
                  <a:tcPr marL="50800" marR="50800" marT="50800" marB="50800" anchor="ctr" anchorCtr="0"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tcPr>
                </a:tc>
              </a:tr>
            </a:tbl>
          </a:graphicData>
        </a:graphic>
      </p:graphicFrame>
      <p:graphicFrame>
        <p:nvGraphicFramePr>
          <p:cNvPr id="258" name="Table 258"/>
          <p:cNvGraphicFramePr/>
          <p:nvPr/>
        </p:nvGraphicFramePr>
        <p:xfrm>
          <a:off x="9191831" y="4272448"/>
          <a:ext cx="451932" cy="435496"/>
        </p:xfrm>
        <a:graphic xmlns:a="http://schemas.openxmlformats.org/drawingml/2006/main">
          <a:graphicData uri="http://schemas.openxmlformats.org/drawingml/2006/table">
            <a:tbl>
              <a:tblPr firstCol="0" firstRow="0" lastCol="0" lastRow="0" bandCol="0" bandRow="0" rtl="0">
                <a:tableStyleId>{C7B018BB-80A7-4F77-B60F-C8B233D01FF8}</a:tableStyleId>
              </a:tblPr>
              <a:tblGrid>
                <a:gridCol w="439230"/>
              </a:tblGrid>
              <a:tr h="422795">
                <a:tc>
                  <a:txBody>
                    <a:bodyPr/>
                    <a:lstStyle/>
                    <a:p>
                      <a:pPr defTabSz="914400"/>
                      <a:r>
                        <a:rPr sz="2000"/>
                        <a:t>12</a:t>
                      </a:r>
                    </a:p>
                  </a:txBody>
                  <a:tcPr marL="50800" marR="50800" marT="50800" marB="50800" anchor="ctr" anchorCtr="0"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tcPr>
                </a:tc>
              </a:tr>
            </a:tbl>
          </a:graphicData>
        </a:graphic>
      </p:graphicFrame>
      <p:graphicFrame>
        <p:nvGraphicFramePr>
          <p:cNvPr id="259" name="Table 259"/>
          <p:cNvGraphicFramePr/>
          <p:nvPr/>
        </p:nvGraphicFramePr>
        <p:xfrm>
          <a:off x="9191831" y="4285148"/>
          <a:ext cx="451932" cy="435496"/>
        </p:xfrm>
        <a:graphic xmlns:a="http://schemas.openxmlformats.org/drawingml/2006/main">
          <a:graphicData uri="http://schemas.openxmlformats.org/drawingml/2006/table">
            <a:tbl>
              <a:tblPr firstCol="0" firstRow="0" lastCol="0" lastRow="0" bandCol="0" bandRow="0" rtl="0">
                <a:tableStyleId>{C7B018BB-80A7-4F77-B60F-C8B233D01FF8}</a:tableStyleId>
              </a:tblPr>
              <a:tblGrid>
                <a:gridCol w="439230"/>
              </a:tblGrid>
              <a:tr h="422795">
                <a:tc>
                  <a:txBody>
                    <a:bodyPr/>
                    <a:lstStyle/>
                    <a:p>
                      <a:pPr defTabSz="914400"/>
                      <a:r>
                        <a:rPr sz="2000"/>
                        <a:t>12</a:t>
                      </a:r>
                    </a:p>
                  </a:txBody>
                  <a:tcPr marL="50800" marR="50800" marT="50800" marB="50800" anchor="ctr" anchorCtr="0"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45"/>
                                        </p:tgtEl>
                                        <p:attrNameLst>
                                          <p:attrName>style.visibility</p:attrName>
                                        </p:attrNameLst>
                                      </p:cBhvr>
                                      <p:to>
                                        <p:strVal val="visible"/>
                                      </p:to>
                                    </p:set>
                                    <p:animEffect filter="dissolve" transition="in">
                                      <p:cBhvr>
                                        <p:cTn id="7" dur="500"/>
                                        <p:tgtEl>
                                          <p:spTgt spid="245"/>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256"/>
                                        </p:tgtEl>
                                        <p:attrNameLst>
                                          <p:attrName>style.visibility</p:attrName>
                                        </p:attrNameLst>
                                      </p:cBhvr>
                                      <p:to>
                                        <p:strVal val="visible"/>
                                      </p:to>
                                    </p:set>
                                    <p:animEffect filter="dissolve" transition="in">
                                      <p:cBhvr>
                                        <p:cTn id="11" dur="500"/>
                                        <p:tgtEl>
                                          <p:spTgt spid="256"/>
                                        </p:tgtEl>
                                      </p:cBhvr>
                                    </p:animEffect>
                                  </p:childTnLst>
                                </p:cTn>
                              </p:par>
                            </p:childTnLst>
                          </p:cTn>
                        </p:par>
                        <p:par>
                          <p:cTn id="12" fill="hold">
                            <p:stCondLst>
                              <p:cond delay="1000"/>
                            </p:stCondLst>
                            <p:childTnLst>
                              <p:par>
                                <p:cTn id="13" presetClass="entr" nodeType="afterEffect" presetID="9" grpId="3" fill="hold">
                                  <p:stCondLst>
                                    <p:cond delay="0"/>
                                  </p:stCondLst>
                                  <p:iterate type="el" backwards="0">
                                    <p:tmAbs val="0"/>
                                  </p:iterate>
                                  <p:childTnLst>
                                    <p:set>
                                      <p:cBhvr>
                                        <p:cTn id="14" fill="hold"/>
                                        <p:tgtEl>
                                          <p:spTgt spid="254"/>
                                        </p:tgtEl>
                                        <p:attrNameLst>
                                          <p:attrName>style.visibility</p:attrName>
                                        </p:attrNameLst>
                                      </p:cBhvr>
                                      <p:to>
                                        <p:strVal val="visible"/>
                                      </p:to>
                                    </p:set>
                                    <p:animEffect filter="dissolve" transition="in">
                                      <p:cBhvr>
                                        <p:cTn id="15" dur="500"/>
                                        <p:tgtEl>
                                          <p:spTgt spid="254"/>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4" fill="hold">
                                  <p:stCondLst>
                                    <p:cond delay="0"/>
                                  </p:stCondLst>
                                  <p:iterate type="el" backwards="0">
                                    <p:tmAbs val="0"/>
                                  </p:iterate>
                                  <p:childTnLst>
                                    <p:set>
                                      <p:cBhvr>
                                        <p:cTn id="19" fill="hold"/>
                                        <p:tgtEl>
                                          <p:spTgt spid="255"/>
                                        </p:tgtEl>
                                        <p:attrNameLst>
                                          <p:attrName>style.visibility</p:attrName>
                                        </p:attrNameLst>
                                      </p:cBhvr>
                                      <p:to>
                                        <p:strVal val="visible"/>
                                      </p:to>
                                    </p:set>
                                    <p:animEffect filter="dissolve" transition="in">
                                      <p:cBhvr>
                                        <p:cTn id="20" dur="500"/>
                                        <p:tgtEl>
                                          <p:spTgt spid="255"/>
                                        </p:tgtEl>
                                      </p:cBhvr>
                                    </p:animEffect>
                                  </p:childTnLst>
                                </p:cTn>
                              </p:par>
                            </p:childTnLst>
                          </p:cTn>
                        </p:par>
                      </p:childTnLst>
                    </p:cTn>
                  </p:par>
                  <p:par>
                    <p:cTn id="21" fill="hold">
                      <p:stCondLst>
                        <p:cond delay="indefinite"/>
                      </p:stCondLst>
                      <p:childTnLst>
                        <p:par>
                          <p:cTn id="22" fill="hold">
                            <p:stCondLst>
                              <p:cond delay="0"/>
                            </p:stCondLst>
                            <p:childTnLst>
                              <p:par>
                                <p:cTn id="23" presetClass="path" nodeType="clickEffect" presetSubtype="0" presetID="-1" grpId="5" accel="50000" decel="50000" fill="hold">
                                  <p:stCondLst>
                                    <p:cond delay="0"/>
                                  </p:stCondLst>
                                  <p:childTnLst>
                                    <p:animMotion path="M 0.000000 0.000000 L 0.253203 0.000000" origin="layout" pathEditMode="relative">
                                      <p:cBhvr>
                                        <p:cTn id="24" dur="1000" fill="hold"/>
                                        <p:tgtEl>
                                          <p:spTgt spid="256"/>
                                        </p:tgtEl>
                                        <p:attrNameLst>
                                          <p:attrName>ppt_x</p:attrName>
                                          <p:attrName>ppt_y</p:attrName>
                                        </p:attrNameLst>
                                      </p:cBhvr>
                                    </p:animMotion>
                                  </p:childTnLst>
                                </p:cTn>
                              </p:par>
                            </p:childTnLst>
                          </p:cTn>
                        </p:par>
                        <p:par>
                          <p:cTn id="25" fill="hold">
                            <p:stCondLst>
                              <p:cond delay="1000"/>
                            </p:stCondLst>
                            <p:childTnLst>
                              <p:par>
                                <p:cTn id="26" presetClass="entr" nodeType="afterEffect" presetSubtype="0" presetID="1" grpId="6" fill="hold">
                                  <p:stCondLst>
                                    <p:cond delay="0"/>
                                  </p:stCondLst>
                                  <p:iterate type="el" backwards="0">
                                    <p:tmAbs val="0"/>
                                  </p:iterate>
                                  <p:childTnLst>
                                    <p:set>
                                      <p:cBhvr>
                                        <p:cTn id="27" fill="hold"/>
                                        <p:tgtEl>
                                          <p:spTgt spid="257"/>
                                        </p:tgtEl>
                                        <p:attrNameLst>
                                          <p:attrName>style.visibility</p:attrName>
                                        </p:attrNameLst>
                                      </p:cBhvr>
                                      <p:to>
                                        <p:strVal val="visible"/>
                                      </p:to>
                                    </p:set>
                                  </p:childTnLst>
                                </p:cTn>
                              </p:par>
                            </p:childTnLst>
                          </p:cTn>
                        </p:par>
                        <p:par>
                          <p:cTn id="28" fill="hold">
                            <p:stCondLst>
                              <p:cond delay="1000"/>
                            </p:stCondLst>
                            <p:childTnLst>
                              <p:par>
                                <p:cTn id="29" presetClass="entr" nodeType="afterEffect" presetSubtype="0" presetID="1" grpId="7" fill="hold">
                                  <p:stCondLst>
                                    <p:cond delay="0"/>
                                  </p:stCondLst>
                                  <p:iterate type="el" backwards="0">
                                    <p:tmAbs val="0"/>
                                  </p:iterate>
                                  <p:childTnLst>
                                    <p:set>
                                      <p:cBhvr>
                                        <p:cTn id="30" fill="hold"/>
                                        <p:tgtEl>
                                          <p:spTgt spid="258"/>
                                        </p:tgtEl>
                                        <p:attrNameLst>
                                          <p:attrName>style.visibility</p:attrName>
                                        </p:attrNameLst>
                                      </p:cBhvr>
                                      <p:to>
                                        <p:strVal val="visible"/>
                                      </p:to>
                                    </p:set>
                                  </p:childTnLst>
                                </p:cTn>
                              </p:par>
                            </p:childTnLst>
                          </p:cTn>
                        </p:par>
                        <p:par>
                          <p:cTn id="31" fill="hold">
                            <p:stCondLst>
                              <p:cond delay="1000"/>
                            </p:stCondLst>
                            <p:childTnLst>
                              <p:par>
                                <p:cTn id="32" presetClass="entr" nodeType="afterEffect" presetSubtype="0" presetID="1" grpId="8" fill="hold">
                                  <p:stCondLst>
                                    <p:cond delay="0"/>
                                  </p:stCondLst>
                                  <p:iterate type="el" backwards="0">
                                    <p:tmAbs val="0"/>
                                  </p:iterate>
                                  <p:childTnLst>
                                    <p:set>
                                      <p:cBhvr>
                                        <p:cTn id="33" fill="hold"/>
                                        <p:tgtEl>
                                          <p:spTgt spid="25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Class="path" nodeType="clickEffect" presetSubtype="0" presetID="-1" grpId="9" accel="50000" decel="50000" fill="hold">
                                  <p:stCondLst>
                                    <p:cond delay="0"/>
                                  </p:stCondLst>
                                  <p:childTnLst>
                                    <p:animMotion path="M 0.000000 0.000000 L -0.383159 0.231760" origin="layout" pathEditMode="relative">
                                      <p:cBhvr>
                                        <p:cTn id="37" dur="1000" fill="hold"/>
                                        <p:tgtEl>
                                          <p:spTgt spid="257"/>
                                        </p:tgtEl>
                                        <p:attrNameLst>
                                          <p:attrName>ppt_x</p:attrName>
                                          <p:attrName>ppt_y</p:attrName>
                                        </p:attrNameLst>
                                      </p:cBhvr>
                                    </p:animMotion>
                                  </p:childTnLst>
                                </p:cTn>
                              </p:par>
                            </p:childTnLst>
                          </p:cTn>
                        </p:par>
                        <p:par>
                          <p:cTn id="38" fill="hold">
                            <p:stCondLst>
                              <p:cond delay="0"/>
                            </p:stCondLst>
                            <p:childTnLst>
                              <p:par>
                                <p:cTn id="39" presetClass="path" nodeType="withEffect" presetSubtype="0" presetID="-1" grpId="10" accel="50000" decel="50000" fill="hold">
                                  <p:stCondLst>
                                    <p:cond delay="0"/>
                                  </p:stCondLst>
                                  <p:childTnLst>
                                    <p:animMotion path="M 0.000000 0.000000 L -0.217386 0.233906" origin="layout" pathEditMode="relative">
                                      <p:cBhvr>
                                        <p:cTn id="40" dur="1000" fill="hold"/>
                                        <p:tgtEl>
                                          <p:spTgt spid="258"/>
                                        </p:tgtEl>
                                        <p:attrNameLst>
                                          <p:attrName>ppt_x</p:attrName>
                                          <p:attrName>ppt_y</p:attrName>
                                        </p:attrNameLst>
                                      </p:cBhvr>
                                    </p:animMotion>
                                  </p:childTnLst>
                                </p:cTn>
                              </p:par>
                            </p:childTnLst>
                          </p:cTn>
                        </p:par>
                        <p:par>
                          <p:cTn id="41" fill="hold">
                            <p:stCondLst>
                              <p:cond delay="0"/>
                            </p:stCondLst>
                            <p:childTnLst>
                              <p:par>
                                <p:cTn id="42" presetClass="path" nodeType="withEffect" presetSubtype="0" presetID="-1" grpId="11" accel="50000" decel="50000" fill="hold">
                                  <p:stCondLst>
                                    <p:cond delay="0"/>
                                  </p:stCondLst>
                                  <p:childTnLst>
                                    <p:animMotion path="M 0.000000 0.000000 L -0.054833 0.231760" origin="layout" pathEditMode="relative">
                                      <p:cBhvr>
                                        <p:cTn id="43" dur="1000" fill="hold"/>
                                        <p:tgtEl>
                                          <p:spTgt spid="259"/>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8" grpId="7"/>
      <p:bldP build="whole" bldLvl="1" animBg="1" rev="0" advAuto="0" spid="257" grpId="6"/>
      <p:bldP build="whole" bldLvl="1" animBg="1" rev="0" advAuto="0" spid="254" grpId="3"/>
      <p:bldP build="whole" bldLvl="1" animBg="1" rev="0" advAuto="0" spid="259" grpId="8"/>
      <p:bldP build="whole" bldLvl="1" animBg="1" rev="0" advAuto="0" spid="255" grpId="4"/>
      <p:bldP build="whole" bldLvl="1" animBg="1" rev="0" advAuto="0" spid="245" grpId="1"/>
      <p:bldP build="whole" bldLvl="1" animBg="1" rev="0" advAuto="0" spid="256"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Shape 263"/>
          <p:cNvSpPr/>
          <p:nvPr>
            <p:ph type="title"/>
          </p:nvPr>
        </p:nvSpPr>
        <p:spPr>
          <a:prstGeom prst="rect">
            <a:avLst/>
          </a:prstGeom>
        </p:spPr>
        <p:txBody>
          <a:bodyPr/>
          <a:lstStyle>
            <a:lvl1pPr>
              <a:defRPr>
                <a:latin typeface="Times"/>
                <a:ea typeface="Times"/>
                <a:cs typeface="Times"/>
                <a:sym typeface="Times"/>
              </a:defRPr>
            </a:lvl1pPr>
          </a:lstStyle>
          <a:p>
            <a:pPr/>
            <a:r>
              <a:t>Periodic Question-Ack</a:t>
            </a:r>
          </a:p>
        </p:txBody>
      </p:sp>
      <p:sp>
        <p:nvSpPr>
          <p:cNvPr id="264" name="Shape 264"/>
          <p:cNvSpPr/>
          <p:nvPr/>
        </p:nvSpPr>
        <p:spPr>
          <a:xfrm>
            <a:off x="5691996" y="2333714"/>
            <a:ext cx="1689498" cy="938118"/>
          </a:xfrm>
          <a:prstGeom prst="roundRect">
            <a:avLst>
              <a:gd name="adj" fmla="val 20307"/>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Datastore</a:t>
            </a:r>
          </a:p>
        </p:txBody>
      </p:sp>
      <p:sp>
        <p:nvSpPr>
          <p:cNvPr id="265" name="Shape 265"/>
          <p:cNvSpPr/>
          <p:nvPr/>
        </p:nvSpPr>
        <p:spPr>
          <a:xfrm>
            <a:off x="5673174" y="7768425"/>
            <a:ext cx="1727142" cy="1059320"/>
          </a:xfrm>
          <a:prstGeom prst="ellipse">
            <a:avLst/>
          </a:prstGeom>
          <a:blipFill>
            <a:blip r:embed="rId3"/>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Graph Search</a:t>
            </a:r>
          </a:p>
        </p:txBody>
      </p:sp>
      <p:sp>
        <p:nvSpPr>
          <p:cNvPr id="266" name="Shape 266"/>
          <p:cNvSpPr/>
          <p:nvPr/>
        </p:nvSpPr>
        <p:spPr>
          <a:xfrm>
            <a:off x="1002752" y="7974234"/>
            <a:ext cx="227283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Times"/>
                <a:ea typeface="Times"/>
                <a:cs typeface="Times"/>
                <a:sym typeface="Times"/>
              </a:defRPr>
            </a:lvl1pPr>
          </a:lstStyle>
          <a:p>
            <a:pPr/>
            <a:r>
              <a:t>Application</a:t>
            </a:r>
          </a:p>
        </p:txBody>
      </p:sp>
      <p:sp>
        <p:nvSpPr>
          <p:cNvPr id="267" name="Shape 267"/>
          <p:cNvSpPr/>
          <p:nvPr/>
        </p:nvSpPr>
        <p:spPr>
          <a:xfrm>
            <a:off x="3508872" y="7768425"/>
            <a:ext cx="1727142" cy="1059320"/>
          </a:xfrm>
          <a:prstGeom prst="ellipse">
            <a:avLst/>
          </a:prstGeom>
          <a:blipFill>
            <a:blip r:embed="rId4"/>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News Feed</a:t>
            </a:r>
          </a:p>
        </p:txBody>
      </p:sp>
      <p:sp>
        <p:nvSpPr>
          <p:cNvPr id="268" name="Shape 268"/>
          <p:cNvSpPr/>
          <p:nvPr/>
        </p:nvSpPr>
        <p:spPr>
          <a:xfrm>
            <a:off x="7803132" y="7768425"/>
            <a:ext cx="1727142" cy="1059320"/>
          </a:xfrm>
          <a:prstGeom prst="ellipse">
            <a:avLst/>
          </a:prstGeom>
          <a:blipFill>
            <a:blip r:embed="rId5"/>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TAO</a:t>
            </a:r>
          </a:p>
        </p:txBody>
      </p:sp>
      <p:grpSp>
        <p:nvGrpSpPr>
          <p:cNvPr id="271" name="Group 271"/>
          <p:cNvGrpSpPr/>
          <p:nvPr/>
        </p:nvGrpSpPr>
        <p:grpSpPr>
          <a:xfrm>
            <a:off x="7485502" y="4061926"/>
            <a:ext cx="4407030" cy="1185661"/>
            <a:chOff x="0" y="0"/>
            <a:chExt cx="4407029" cy="1185660"/>
          </a:xfrm>
        </p:grpSpPr>
        <p:sp>
          <p:nvSpPr>
            <p:cNvPr id="269" name="Shape 269"/>
            <p:cNvSpPr/>
            <p:nvPr/>
          </p:nvSpPr>
          <p:spPr>
            <a:xfrm>
              <a:off x="0" y="0"/>
              <a:ext cx="4407030" cy="1185661"/>
            </a:xfrm>
            <a:prstGeom prst="rect">
              <a:avLst/>
            </a:prstGeom>
            <a:solidFill>
              <a:srgbClr val="53585F"/>
            </a:soli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b">
              <a:noAutofit/>
            </a:bodyPr>
            <a:lstStyle>
              <a:lvl1pPr>
                <a:defRPr sz="2400">
                  <a:solidFill>
                    <a:srgbClr val="FFFFFF"/>
                  </a:solidFill>
                </a:defRPr>
              </a:lvl1pPr>
            </a:lstStyle>
            <a:p>
              <a:pPr/>
              <a:r>
                <a:t>Publisher</a:t>
              </a:r>
            </a:p>
          </p:txBody>
        </p:sp>
        <p:sp>
          <p:nvSpPr>
            <p:cNvPr id="270" name="Shape 270"/>
            <p:cNvSpPr/>
            <p:nvPr/>
          </p:nvSpPr>
          <p:spPr>
            <a:xfrm>
              <a:off x="57050" y="57560"/>
              <a:ext cx="1270001" cy="647701"/>
            </a:xfrm>
            <a:prstGeom prst="roundRect">
              <a:avLst>
                <a:gd name="adj" fmla="val 29412"/>
              </a:avLst>
            </a:prstGeom>
            <a:solidFill>
              <a:srgbClr val="A6AAA9"/>
            </a:solidFill>
            <a:ln w="12700" cap="flat">
              <a:noFill/>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a:r>
                <a:t>Tailer</a:t>
              </a:r>
            </a:p>
          </p:txBody>
        </p:sp>
      </p:grpSp>
      <p:graphicFrame>
        <p:nvGraphicFramePr>
          <p:cNvPr id="272" name="Table 272"/>
          <p:cNvGraphicFramePr/>
          <p:nvPr/>
        </p:nvGraphicFramePr>
        <p:xfrm>
          <a:off x="3245331" y="4285148"/>
          <a:ext cx="2669216" cy="435496"/>
        </p:xfrm>
        <a:graphic xmlns:a="http://schemas.openxmlformats.org/drawingml/2006/main">
          <a:graphicData uri="http://schemas.openxmlformats.org/drawingml/2006/table">
            <a:tbl>
              <a:tblPr firstCol="0" firstRow="0" lastCol="0" lastRow="0" bandCol="0" bandRow="0" rtl="0">
                <a:tableStyleId>{C7B018BB-80A7-4F77-B60F-C8B233D01FF8}</a:tableStyleId>
              </a:tblPr>
              <a:tblGrid>
                <a:gridCol w="442752"/>
                <a:gridCol w="442752"/>
                <a:gridCol w="442752"/>
                <a:gridCol w="442752"/>
                <a:gridCol w="442752"/>
                <a:gridCol w="442752"/>
              </a:tblGrid>
              <a:tr h="422795">
                <a:tc>
                  <a:txBody>
                    <a:bodyPr/>
                    <a:lstStyle/>
                    <a:p>
                      <a:pPr defTabSz="914400"/>
                      <a:r>
                        <a:rPr sz="2000"/>
                        <a:t>6</a:t>
                      </a:r>
                    </a:p>
                  </a:txBody>
                  <a:tcPr marL="50800" marR="50800" marT="50800" marB="50800" anchor="ctr" anchorCtr="0" horzOverflow="overflow">
                    <a:lnL w="12700">
                      <a:solidFill>
                        <a:srgbClr val="606060"/>
                      </a:solidFill>
                      <a:miter lim="400000"/>
                    </a:lnL>
                    <a:lnT w="12700">
                      <a:solidFill>
                        <a:srgbClr val="606060"/>
                      </a:solidFill>
                      <a:miter lim="400000"/>
                    </a:lnT>
                    <a:lnB w="12700">
                      <a:solidFill>
                        <a:srgbClr val="606060"/>
                      </a:solidFill>
                      <a:miter lim="400000"/>
                    </a:lnB>
                  </a:tcPr>
                </a:tc>
                <a:tc>
                  <a:txBody>
                    <a:bodyPr/>
                    <a:lstStyle/>
                    <a:p>
                      <a:pPr defTabSz="914400"/>
                      <a:r>
                        <a:rPr sz="2000"/>
                        <a:t>7</a:t>
                      </a:r>
                    </a:p>
                  </a:txBody>
                  <a:tcPr marL="50800" marR="50800" marT="50800" marB="50800" anchor="ctr" anchorCtr="0" horzOverflow="overflow">
                    <a:lnT w="12700">
                      <a:solidFill>
                        <a:srgbClr val="606060"/>
                      </a:solidFill>
                      <a:miter lim="400000"/>
                    </a:lnT>
                    <a:lnB w="12700">
                      <a:solidFill>
                        <a:srgbClr val="606060"/>
                      </a:solidFill>
                      <a:miter lim="400000"/>
                    </a:lnB>
                  </a:tcPr>
                </a:tc>
                <a:tc>
                  <a:txBody>
                    <a:bodyPr/>
                    <a:lstStyle/>
                    <a:p>
                      <a:pPr defTabSz="914400"/>
                      <a:r>
                        <a:rPr sz="2000"/>
                        <a:t>8</a:t>
                      </a:r>
                    </a:p>
                  </a:txBody>
                  <a:tcPr marL="50800" marR="50800" marT="50800" marB="50800" anchor="ctr" anchorCtr="0" horzOverflow="overflow">
                    <a:lnT w="12700">
                      <a:solidFill>
                        <a:srgbClr val="606060"/>
                      </a:solidFill>
                      <a:miter lim="400000"/>
                    </a:lnT>
                    <a:lnB w="12700">
                      <a:solidFill>
                        <a:srgbClr val="606060"/>
                      </a:solidFill>
                      <a:miter lim="400000"/>
                    </a:lnB>
                  </a:tcPr>
                </a:tc>
                <a:tc>
                  <a:txBody>
                    <a:bodyPr/>
                    <a:lstStyle/>
                    <a:p>
                      <a:pPr defTabSz="914400"/>
                      <a:r>
                        <a:rPr sz="2000"/>
                        <a:t>9</a:t>
                      </a:r>
                    </a:p>
                  </a:txBody>
                  <a:tcPr marL="50800" marR="50800" marT="50800" marB="50800" anchor="ctr" anchorCtr="0" horzOverflow="overflow">
                    <a:lnT w="12700">
                      <a:solidFill>
                        <a:srgbClr val="606060"/>
                      </a:solidFill>
                      <a:miter lim="400000"/>
                    </a:lnT>
                    <a:lnB w="12700">
                      <a:solidFill>
                        <a:srgbClr val="606060"/>
                      </a:solidFill>
                      <a:miter lim="400000"/>
                    </a:lnB>
                  </a:tcPr>
                </a:tc>
                <a:tc>
                  <a:txBody>
                    <a:bodyPr/>
                    <a:lstStyle/>
                    <a:p>
                      <a:pPr defTabSz="914400"/>
                      <a:r>
                        <a:rPr sz="2000"/>
                        <a:t>10</a:t>
                      </a:r>
                    </a:p>
                  </a:txBody>
                  <a:tcPr marL="50800" marR="50800" marT="50800" marB="50800" anchor="ctr" anchorCtr="0" horzOverflow="overflow">
                    <a:lnT w="12700">
                      <a:solidFill>
                        <a:srgbClr val="606060"/>
                      </a:solidFill>
                      <a:miter lim="400000"/>
                    </a:lnT>
                    <a:lnB w="12700">
                      <a:solidFill>
                        <a:srgbClr val="606060"/>
                      </a:solidFill>
                      <a:miter lim="400000"/>
                    </a:lnB>
                  </a:tcPr>
                </a:tc>
                <a:tc>
                  <a:txBody>
                    <a:bodyPr/>
                    <a:lstStyle/>
                    <a:p>
                      <a:pPr defTabSz="914400"/>
                      <a:r>
                        <a:rPr sz="2000"/>
                        <a:t>11</a:t>
                      </a:r>
                    </a:p>
                  </a:txBody>
                  <a:tcPr marL="50800" marR="50800" marT="50800" marB="50800" anchor="ctr" anchorCtr="0" horzOverflow="overflow">
                    <a:lnR w="12700">
                      <a:solidFill>
                        <a:srgbClr val="606060"/>
                      </a:solidFill>
                      <a:miter lim="400000"/>
                    </a:lnR>
                    <a:lnT w="12700">
                      <a:solidFill>
                        <a:srgbClr val="606060"/>
                      </a:solidFill>
                      <a:miter lim="400000"/>
                    </a:lnT>
                    <a:lnB w="12700">
                      <a:solidFill>
                        <a:srgbClr val="606060"/>
                      </a:solidFill>
                      <a:miter lim="400000"/>
                    </a:lnB>
                  </a:tcPr>
                </a:tc>
              </a:tr>
            </a:tbl>
          </a:graphicData>
        </a:graphic>
      </p:graphicFrame>
      <p:graphicFrame>
        <p:nvGraphicFramePr>
          <p:cNvPr id="273" name="Table 273"/>
          <p:cNvGraphicFramePr/>
          <p:nvPr/>
        </p:nvGraphicFramePr>
        <p:xfrm>
          <a:off x="5902348" y="4285148"/>
          <a:ext cx="451931" cy="435496"/>
        </p:xfrm>
        <a:graphic xmlns:a="http://schemas.openxmlformats.org/drawingml/2006/main">
          <a:graphicData uri="http://schemas.openxmlformats.org/drawingml/2006/table">
            <a:tbl>
              <a:tblPr firstCol="0" firstRow="0" lastCol="0" lastRow="0" bandCol="0" bandRow="0" rtl="0">
                <a:tableStyleId>{C7B018BB-80A7-4F77-B60F-C8B233D01FF8}</a:tableStyleId>
              </a:tblPr>
              <a:tblGrid>
                <a:gridCol w="439230"/>
              </a:tblGrid>
              <a:tr h="422795">
                <a:tc>
                  <a:txBody>
                    <a:bodyPr/>
                    <a:lstStyle/>
                    <a:p>
                      <a:pPr defTabSz="914400"/>
                      <a:r>
                        <a:rPr sz="2000"/>
                        <a:t>12</a:t>
                      </a:r>
                    </a:p>
                  </a:txBody>
                  <a:tcPr marL="50800" marR="50800" marT="50800" marB="50800" anchor="ctr" anchorCtr="0"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tcPr>
                </a:tc>
              </a:tr>
            </a:tbl>
          </a:graphicData>
        </a:graphic>
      </p:graphicFrame>
      <p:sp>
        <p:nvSpPr>
          <p:cNvPr id="274" name="Shape 274"/>
          <p:cNvSpPr/>
          <p:nvPr/>
        </p:nvSpPr>
        <p:spPr>
          <a:xfrm>
            <a:off x="6381699" y="9372599"/>
            <a:ext cx="241402"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6</a:t>
            </a:r>
          </a:p>
        </p:txBody>
      </p:sp>
      <p:sp>
        <p:nvSpPr>
          <p:cNvPr id="275" name="Shape 275"/>
          <p:cNvSpPr/>
          <p:nvPr/>
        </p:nvSpPr>
        <p:spPr>
          <a:xfrm>
            <a:off x="5669913" y="6999038"/>
            <a:ext cx="1727142" cy="647701"/>
          </a:xfrm>
          <a:prstGeom prst="rect">
            <a:avLst/>
          </a:prstGeom>
          <a:blipFill>
            <a:blip r:embed="rId3"/>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Subscriber</a:t>
            </a:r>
          </a:p>
        </p:txBody>
      </p:sp>
      <p:sp>
        <p:nvSpPr>
          <p:cNvPr id="276" name="Shape 276"/>
          <p:cNvSpPr/>
          <p:nvPr/>
        </p:nvSpPr>
        <p:spPr>
          <a:xfrm>
            <a:off x="3540452" y="6999038"/>
            <a:ext cx="1727142" cy="647701"/>
          </a:xfrm>
          <a:prstGeom prst="rect">
            <a:avLst/>
          </a:prstGeom>
          <a:blipFill>
            <a:blip r:embed="rId4"/>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Subscriber</a:t>
            </a:r>
          </a:p>
        </p:txBody>
      </p:sp>
      <p:sp>
        <p:nvSpPr>
          <p:cNvPr id="277" name="Shape 277"/>
          <p:cNvSpPr/>
          <p:nvPr/>
        </p:nvSpPr>
        <p:spPr>
          <a:xfrm>
            <a:off x="7805897" y="6999038"/>
            <a:ext cx="1727142" cy="647701"/>
          </a:xfrm>
          <a:prstGeom prst="rect">
            <a:avLst/>
          </a:prstGeom>
          <a:blipFill>
            <a:blip r:embed="rId5"/>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Subscriber</a:t>
            </a:r>
          </a:p>
        </p:txBody>
      </p:sp>
      <p:sp>
        <p:nvSpPr>
          <p:cNvPr id="278" name="Shape 278"/>
          <p:cNvSpPr/>
          <p:nvPr/>
        </p:nvSpPr>
        <p:spPr>
          <a:xfrm>
            <a:off x="1622377" y="4170848"/>
            <a:ext cx="1429718"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latin typeface="Times"/>
                <a:ea typeface="Times"/>
                <a:cs typeface="Times"/>
                <a:sym typeface="Times"/>
              </a:defRPr>
            </a:lvl1pPr>
          </a:lstStyle>
          <a:p>
            <a:pPr/>
            <a:r>
              <a:t>Txn log</a:t>
            </a:r>
          </a:p>
        </p:txBody>
      </p:sp>
      <p:sp>
        <p:nvSpPr>
          <p:cNvPr id="279" name="Shape 279"/>
          <p:cNvSpPr/>
          <p:nvPr/>
        </p:nvSpPr>
        <p:spPr>
          <a:xfrm>
            <a:off x="3334812" y="4756099"/>
            <a:ext cx="241403" cy="241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a:blip r:embed="rId4"/>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280" name="Shape 280"/>
          <p:cNvSpPr/>
          <p:nvPr/>
        </p:nvSpPr>
        <p:spPr>
          <a:xfrm>
            <a:off x="3334812" y="5039306"/>
            <a:ext cx="241403" cy="241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a:blip r:embed="rId3"/>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sp>
        <p:nvSpPr>
          <p:cNvPr id="281" name="Shape 281"/>
          <p:cNvSpPr/>
          <p:nvPr/>
        </p:nvSpPr>
        <p:spPr>
          <a:xfrm>
            <a:off x="3334812" y="5322513"/>
            <a:ext cx="241403" cy="2414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a:blip r:embed="rId5"/>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82" name="Shape 282"/>
          <p:cNvSpPr/>
          <p:nvPr/>
        </p:nvSpPr>
        <p:spPr>
          <a:xfrm flipH="1">
            <a:off x="6082420" y="3310973"/>
            <a:ext cx="433825" cy="933816"/>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283" name="Shape 283"/>
          <p:cNvSpPr/>
          <p:nvPr/>
        </p:nvSpPr>
        <p:spPr>
          <a:xfrm>
            <a:off x="6356268" y="4447193"/>
            <a:ext cx="1112664" cy="1"/>
          </a:xfrm>
          <a:prstGeom prst="line">
            <a:avLst/>
          </a:prstGeom>
          <a:ln w="25400">
            <a:solidFill>
              <a:srgbClr val="000000"/>
            </a:solidFill>
            <a:miter lim="400000"/>
            <a:tailEnd type="triangle"/>
          </a:ln>
        </p:spPr>
        <p:txBody>
          <a:bodyPr lIns="50800" tIns="50800" rIns="50800" bIns="50800" anchor="ctr"/>
          <a:lstStyle/>
          <a:p>
            <a:pPr>
              <a:defRPr sz="2400"/>
            </a:pPr>
          </a:p>
        </p:txBody>
      </p:sp>
      <p:graphicFrame>
        <p:nvGraphicFramePr>
          <p:cNvPr id="284" name="Table 284"/>
          <p:cNvGraphicFramePr/>
          <p:nvPr/>
        </p:nvGraphicFramePr>
        <p:xfrm>
          <a:off x="8241591" y="5391678"/>
          <a:ext cx="1442418" cy="435496"/>
        </p:xfrm>
        <a:graphic xmlns:a="http://schemas.openxmlformats.org/drawingml/2006/main">
          <a:graphicData uri="http://schemas.openxmlformats.org/drawingml/2006/table">
            <a:tbl>
              <a:tblPr firstCol="0" firstRow="0" lastCol="0" lastRow="0" bandCol="0" bandRow="0" rtl="0">
                <a:tableStyleId>{C7B018BB-80A7-4F77-B60F-C8B233D01FF8}</a:tableStyleId>
              </a:tblPr>
              <a:tblGrid>
                <a:gridCol w="1429717"/>
              </a:tblGrid>
              <a:tr h="422795">
                <a:tc>
                  <a:txBody>
                    <a:bodyPr/>
                    <a:lstStyle/>
                    <a:p>
                      <a:pPr defTabSz="914400"/>
                      <a:r>
                        <a:rPr sz="2000"/>
                        <a:t>done(12)?</a:t>
                      </a:r>
                    </a:p>
                  </a:txBody>
                  <a:tcPr marL="50800" marR="50800" marT="50800" marB="50800" anchor="ctr" anchorCtr="0"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tcPr>
                </a:tc>
              </a:tr>
            </a:tbl>
          </a:graphicData>
        </a:graphic>
      </p:graphicFrame>
      <p:graphicFrame>
        <p:nvGraphicFramePr>
          <p:cNvPr id="285" name="Table 285"/>
          <p:cNvGraphicFramePr/>
          <p:nvPr/>
        </p:nvGraphicFramePr>
        <p:xfrm>
          <a:off x="8241591" y="5391678"/>
          <a:ext cx="1442418" cy="435496"/>
        </p:xfrm>
        <a:graphic xmlns:a="http://schemas.openxmlformats.org/drawingml/2006/main">
          <a:graphicData uri="http://schemas.openxmlformats.org/drawingml/2006/table">
            <a:tbl>
              <a:tblPr firstCol="0" firstRow="0" lastCol="0" lastRow="0" bandCol="0" bandRow="0" rtl="0">
                <a:tableStyleId>{C7B018BB-80A7-4F77-B60F-C8B233D01FF8}</a:tableStyleId>
              </a:tblPr>
              <a:tblGrid>
                <a:gridCol w="1429717"/>
              </a:tblGrid>
              <a:tr h="422795">
                <a:tc>
                  <a:txBody>
                    <a:bodyPr/>
                    <a:lstStyle/>
                    <a:p>
                      <a:pPr defTabSz="914400"/>
                      <a:r>
                        <a:rPr sz="2000"/>
                        <a:t>done(12)?</a:t>
                      </a:r>
                    </a:p>
                  </a:txBody>
                  <a:tcPr marL="50800" marR="50800" marT="50800" marB="50800" anchor="ctr" anchorCtr="0"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tcPr>
                </a:tc>
              </a:tr>
            </a:tbl>
          </a:graphicData>
        </a:graphic>
      </p:graphicFrame>
      <p:graphicFrame>
        <p:nvGraphicFramePr>
          <p:cNvPr id="286" name="Table 286"/>
          <p:cNvGraphicFramePr/>
          <p:nvPr/>
        </p:nvGraphicFramePr>
        <p:xfrm>
          <a:off x="8241591" y="5391678"/>
          <a:ext cx="1442418" cy="435496"/>
        </p:xfrm>
        <a:graphic xmlns:a="http://schemas.openxmlformats.org/drawingml/2006/main">
          <a:graphicData uri="http://schemas.openxmlformats.org/drawingml/2006/table">
            <a:tbl>
              <a:tblPr firstCol="0" firstRow="0" lastCol="0" lastRow="0" bandCol="0" bandRow="0" rtl="0">
                <a:tableStyleId>{C7B018BB-80A7-4F77-B60F-C8B233D01FF8}</a:tableStyleId>
              </a:tblPr>
              <a:tblGrid>
                <a:gridCol w="1429717"/>
              </a:tblGrid>
              <a:tr h="422795">
                <a:tc>
                  <a:txBody>
                    <a:bodyPr/>
                    <a:lstStyle/>
                    <a:p>
                      <a:pPr defTabSz="914400"/>
                      <a:r>
                        <a:rPr sz="2000"/>
                        <a:t>done(12)?</a:t>
                      </a:r>
                    </a:p>
                  </a:txBody>
                  <a:tcPr marL="50800" marR="50800" marT="50800" marB="50800" anchor="ctr" anchorCtr="0"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84"/>
                                        </p:tgtEl>
                                        <p:attrNameLst>
                                          <p:attrName>style.visibility</p:attrName>
                                        </p:attrNameLst>
                                      </p:cBhvr>
                                      <p:to>
                                        <p:strVal val="visible"/>
                                      </p:to>
                                    </p:set>
                                    <p:animEffect filter="dissolve" transition="in">
                                      <p:cBhvr>
                                        <p:cTn id="7" dur="500"/>
                                        <p:tgtEl>
                                          <p:spTgt spid="284"/>
                                        </p:tgtEl>
                                      </p:cBhvr>
                                    </p:animEffect>
                                  </p:childTnLst>
                                </p:cTn>
                              </p:par>
                            </p:childTnLst>
                          </p:cTn>
                        </p:par>
                        <p:par>
                          <p:cTn id="8" fill="hold">
                            <p:stCondLst>
                              <p:cond delay="500"/>
                            </p:stCondLst>
                            <p:childTnLst>
                              <p:par>
                                <p:cTn id="9" presetClass="entr" nodeType="afterEffect" presetSubtype="0" presetID="1" grpId="2" fill="hold">
                                  <p:stCondLst>
                                    <p:cond delay="0"/>
                                  </p:stCondLst>
                                  <p:iterate type="el" backwards="0">
                                    <p:tmAbs val="0"/>
                                  </p:iterate>
                                  <p:childTnLst>
                                    <p:set>
                                      <p:cBhvr>
                                        <p:cTn id="10" fill="hold"/>
                                        <p:tgtEl>
                                          <p:spTgt spid="285"/>
                                        </p:tgtEl>
                                        <p:attrNameLst>
                                          <p:attrName>style.visibility</p:attrName>
                                        </p:attrNameLst>
                                      </p:cBhvr>
                                      <p:to>
                                        <p:strVal val="visible"/>
                                      </p:to>
                                    </p:set>
                                  </p:childTnLst>
                                </p:cTn>
                              </p:par>
                            </p:childTnLst>
                          </p:cTn>
                        </p:par>
                        <p:par>
                          <p:cTn id="11" fill="hold">
                            <p:stCondLst>
                              <p:cond delay="500"/>
                            </p:stCondLst>
                            <p:childTnLst>
                              <p:par>
                                <p:cTn id="12" presetClass="entr" nodeType="afterEffect" presetSubtype="0" presetID="1" grpId="3" fill="hold">
                                  <p:stCondLst>
                                    <p:cond delay="0"/>
                                  </p:stCondLst>
                                  <p:iterate type="el" backwards="0">
                                    <p:tmAbs val="0"/>
                                  </p:iterate>
                                  <p:childTnLst>
                                    <p:set>
                                      <p:cBhvr>
                                        <p:cTn id="13" fill="hold"/>
                                        <p:tgtEl>
                                          <p:spTgt spid="28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path" nodeType="clickEffect" presetSubtype="0" presetID="-1" grpId="4" accel="50000" decel="50000" fill="hold">
                                  <p:stCondLst>
                                    <p:cond delay="0"/>
                                  </p:stCondLst>
                                  <p:childTnLst>
                                    <p:animMotion path="M 0.000000 0.000000 L -0.350264 0.106748" origin="layout" pathEditMode="relative">
                                      <p:cBhvr>
                                        <p:cTn id="17" dur="1000" fill="hold"/>
                                        <p:tgtEl>
                                          <p:spTgt spid="284"/>
                                        </p:tgtEl>
                                        <p:attrNameLst>
                                          <p:attrName>ppt_x</p:attrName>
                                          <p:attrName>ppt_y</p:attrName>
                                        </p:attrNameLst>
                                      </p:cBhvr>
                                    </p:animMotion>
                                  </p:childTnLst>
                                </p:cTn>
                              </p:par>
                            </p:childTnLst>
                          </p:cTn>
                        </p:par>
                        <p:par>
                          <p:cTn id="18" fill="hold">
                            <p:stCondLst>
                              <p:cond delay="0"/>
                            </p:stCondLst>
                            <p:childTnLst>
                              <p:par>
                                <p:cTn id="19" presetClass="path" nodeType="withEffect" presetSubtype="0" presetID="-1" grpId="5" accel="50000" decel="50000" fill="hold">
                                  <p:stCondLst>
                                    <p:cond delay="0"/>
                                  </p:stCondLst>
                                  <p:childTnLst>
                                    <p:animMotion path="M 0.000000 0.000000 L -0.186269 0.106748" origin="layout" pathEditMode="relative">
                                      <p:cBhvr>
                                        <p:cTn id="20" dur="1000" fill="hold"/>
                                        <p:tgtEl>
                                          <p:spTgt spid="285"/>
                                        </p:tgtEl>
                                        <p:attrNameLst>
                                          <p:attrName>ppt_x</p:attrName>
                                          <p:attrName>ppt_y</p:attrName>
                                        </p:attrNameLst>
                                      </p:cBhvr>
                                    </p:animMotion>
                                  </p:childTnLst>
                                </p:cTn>
                              </p:par>
                            </p:childTnLst>
                          </p:cTn>
                        </p:par>
                        <p:par>
                          <p:cTn id="21" fill="hold">
                            <p:stCondLst>
                              <p:cond delay="0"/>
                            </p:stCondLst>
                            <p:childTnLst>
                              <p:par>
                                <p:cTn id="22" presetClass="path" nodeType="withEffect" presetSubtype="0" presetID="-1" grpId="6" accel="50000" decel="50000" fill="hold">
                                  <p:stCondLst>
                                    <p:cond delay="0"/>
                                  </p:stCondLst>
                                  <p:childTnLst>
                                    <p:animMotion path="M 0.000000 0.000000 L -0.022274 0.106748" origin="layout" pathEditMode="relative">
                                      <p:cBhvr>
                                        <p:cTn id="23" dur="1000" fill="hold"/>
                                        <p:tgtEl>
                                          <p:spTgt spid="286"/>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4" grpId="1"/>
      <p:bldP build="whole" bldLvl="1" animBg="1" rev="0" advAuto="0" spid="286" grpId="3"/>
      <p:bldP build="whole" bldLvl="1" animBg="1" rev="0" advAuto="0" spid="285"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8" name="Shape 288"/>
          <p:cNvSpPr/>
          <p:nvPr>
            <p:ph type="title"/>
          </p:nvPr>
        </p:nvSpPr>
        <p:spPr>
          <a:prstGeom prst="rect">
            <a:avLst/>
          </a:prstGeom>
        </p:spPr>
        <p:txBody>
          <a:bodyPr/>
          <a:lstStyle>
            <a:lvl1pPr>
              <a:defRPr>
                <a:latin typeface="Times"/>
                <a:ea typeface="Times"/>
                <a:cs typeface="Times"/>
                <a:sym typeface="Times"/>
              </a:defRPr>
            </a:lvl1pPr>
          </a:lstStyle>
          <a:p>
            <a:pPr/>
            <a:r>
              <a:t>Periodic Question-Ack</a:t>
            </a:r>
          </a:p>
        </p:txBody>
      </p:sp>
      <p:sp>
        <p:nvSpPr>
          <p:cNvPr id="289" name="Shape 289"/>
          <p:cNvSpPr/>
          <p:nvPr/>
        </p:nvSpPr>
        <p:spPr>
          <a:xfrm>
            <a:off x="5691996" y="2333714"/>
            <a:ext cx="1689498" cy="938118"/>
          </a:xfrm>
          <a:prstGeom prst="roundRect">
            <a:avLst>
              <a:gd name="adj" fmla="val 20307"/>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Datastore</a:t>
            </a:r>
          </a:p>
        </p:txBody>
      </p:sp>
      <p:sp>
        <p:nvSpPr>
          <p:cNvPr id="290" name="Shape 290"/>
          <p:cNvSpPr/>
          <p:nvPr/>
        </p:nvSpPr>
        <p:spPr>
          <a:xfrm>
            <a:off x="5673174" y="7768425"/>
            <a:ext cx="1727142" cy="1059320"/>
          </a:xfrm>
          <a:prstGeom prst="ellipse">
            <a:avLst/>
          </a:prstGeom>
          <a:blipFill>
            <a:blip r:embed="rId3"/>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Graph Search</a:t>
            </a:r>
          </a:p>
        </p:txBody>
      </p:sp>
      <p:sp>
        <p:nvSpPr>
          <p:cNvPr id="291" name="Shape 291"/>
          <p:cNvSpPr/>
          <p:nvPr/>
        </p:nvSpPr>
        <p:spPr>
          <a:xfrm>
            <a:off x="1002752" y="7974234"/>
            <a:ext cx="227283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Times"/>
                <a:ea typeface="Times"/>
                <a:cs typeface="Times"/>
                <a:sym typeface="Times"/>
              </a:defRPr>
            </a:lvl1pPr>
          </a:lstStyle>
          <a:p>
            <a:pPr/>
            <a:r>
              <a:t>Application</a:t>
            </a:r>
          </a:p>
        </p:txBody>
      </p:sp>
      <p:sp>
        <p:nvSpPr>
          <p:cNvPr id="292" name="Shape 292"/>
          <p:cNvSpPr/>
          <p:nvPr/>
        </p:nvSpPr>
        <p:spPr>
          <a:xfrm>
            <a:off x="3508872" y="7768425"/>
            <a:ext cx="1727142" cy="1059320"/>
          </a:xfrm>
          <a:prstGeom prst="ellipse">
            <a:avLst/>
          </a:prstGeom>
          <a:blipFill>
            <a:blip r:embed="rId4"/>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News Feed</a:t>
            </a:r>
          </a:p>
        </p:txBody>
      </p:sp>
      <p:sp>
        <p:nvSpPr>
          <p:cNvPr id="293" name="Shape 293"/>
          <p:cNvSpPr/>
          <p:nvPr/>
        </p:nvSpPr>
        <p:spPr>
          <a:xfrm>
            <a:off x="7803132" y="7768425"/>
            <a:ext cx="1727142" cy="1059320"/>
          </a:xfrm>
          <a:prstGeom prst="ellipse">
            <a:avLst/>
          </a:prstGeom>
          <a:blipFill>
            <a:blip r:embed="rId5"/>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TAO</a:t>
            </a:r>
          </a:p>
        </p:txBody>
      </p:sp>
      <p:grpSp>
        <p:nvGrpSpPr>
          <p:cNvPr id="296" name="Group 296"/>
          <p:cNvGrpSpPr/>
          <p:nvPr/>
        </p:nvGrpSpPr>
        <p:grpSpPr>
          <a:xfrm>
            <a:off x="7485502" y="4061926"/>
            <a:ext cx="4407030" cy="1185661"/>
            <a:chOff x="0" y="0"/>
            <a:chExt cx="4407029" cy="1185660"/>
          </a:xfrm>
        </p:grpSpPr>
        <p:sp>
          <p:nvSpPr>
            <p:cNvPr id="294" name="Shape 294"/>
            <p:cNvSpPr/>
            <p:nvPr/>
          </p:nvSpPr>
          <p:spPr>
            <a:xfrm>
              <a:off x="0" y="0"/>
              <a:ext cx="4407030" cy="1185661"/>
            </a:xfrm>
            <a:prstGeom prst="rect">
              <a:avLst/>
            </a:prstGeom>
            <a:solidFill>
              <a:srgbClr val="53585F"/>
            </a:soli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b">
              <a:noAutofit/>
            </a:bodyPr>
            <a:lstStyle>
              <a:lvl1pPr>
                <a:defRPr sz="2400">
                  <a:solidFill>
                    <a:srgbClr val="FFFFFF"/>
                  </a:solidFill>
                </a:defRPr>
              </a:lvl1pPr>
            </a:lstStyle>
            <a:p>
              <a:pPr/>
              <a:r>
                <a:t>Publisher</a:t>
              </a:r>
            </a:p>
          </p:txBody>
        </p:sp>
        <p:sp>
          <p:nvSpPr>
            <p:cNvPr id="295" name="Shape 295"/>
            <p:cNvSpPr/>
            <p:nvPr/>
          </p:nvSpPr>
          <p:spPr>
            <a:xfrm>
              <a:off x="57050" y="57560"/>
              <a:ext cx="1270001" cy="647701"/>
            </a:xfrm>
            <a:prstGeom prst="roundRect">
              <a:avLst>
                <a:gd name="adj" fmla="val 29412"/>
              </a:avLst>
            </a:prstGeom>
            <a:solidFill>
              <a:srgbClr val="A6AAA9"/>
            </a:solidFill>
            <a:ln w="12700" cap="flat">
              <a:noFill/>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a:r>
                <a:t>Tailer</a:t>
              </a:r>
            </a:p>
          </p:txBody>
        </p:sp>
      </p:grpSp>
      <p:graphicFrame>
        <p:nvGraphicFramePr>
          <p:cNvPr id="297" name="Table 297"/>
          <p:cNvGraphicFramePr/>
          <p:nvPr/>
        </p:nvGraphicFramePr>
        <p:xfrm>
          <a:off x="3245331" y="4285148"/>
          <a:ext cx="2669216" cy="435496"/>
        </p:xfrm>
        <a:graphic xmlns:a="http://schemas.openxmlformats.org/drawingml/2006/main">
          <a:graphicData uri="http://schemas.openxmlformats.org/drawingml/2006/table">
            <a:tbl>
              <a:tblPr firstCol="0" firstRow="0" lastCol="0" lastRow="0" bandCol="0" bandRow="0" rtl="0">
                <a:tableStyleId>{C7B018BB-80A7-4F77-B60F-C8B233D01FF8}</a:tableStyleId>
              </a:tblPr>
              <a:tblGrid>
                <a:gridCol w="442752"/>
                <a:gridCol w="442752"/>
                <a:gridCol w="442752"/>
                <a:gridCol w="442752"/>
                <a:gridCol w="442752"/>
                <a:gridCol w="442752"/>
              </a:tblGrid>
              <a:tr h="422795">
                <a:tc>
                  <a:txBody>
                    <a:bodyPr/>
                    <a:lstStyle/>
                    <a:p>
                      <a:pPr defTabSz="914400"/>
                      <a:r>
                        <a:rPr sz="2000"/>
                        <a:t>6</a:t>
                      </a:r>
                    </a:p>
                  </a:txBody>
                  <a:tcPr marL="50800" marR="50800" marT="50800" marB="50800" anchor="ctr" anchorCtr="0" horzOverflow="overflow">
                    <a:lnL w="12700">
                      <a:solidFill>
                        <a:srgbClr val="606060"/>
                      </a:solidFill>
                      <a:miter lim="400000"/>
                    </a:lnL>
                    <a:lnT w="12700">
                      <a:solidFill>
                        <a:srgbClr val="606060"/>
                      </a:solidFill>
                      <a:miter lim="400000"/>
                    </a:lnT>
                    <a:lnB w="12700">
                      <a:solidFill>
                        <a:srgbClr val="606060"/>
                      </a:solidFill>
                      <a:miter lim="400000"/>
                    </a:lnB>
                  </a:tcPr>
                </a:tc>
                <a:tc>
                  <a:txBody>
                    <a:bodyPr/>
                    <a:lstStyle/>
                    <a:p>
                      <a:pPr defTabSz="914400"/>
                      <a:r>
                        <a:rPr sz="2000"/>
                        <a:t>7</a:t>
                      </a:r>
                    </a:p>
                  </a:txBody>
                  <a:tcPr marL="50800" marR="50800" marT="50800" marB="50800" anchor="ctr" anchorCtr="0" horzOverflow="overflow">
                    <a:lnT w="12700">
                      <a:solidFill>
                        <a:srgbClr val="606060"/>
                      </a:solidFill>
                      <a:miter lim="400000"/>
                    </a:lnT>
                    <a:lnB w="12700">
                      <a:solidFill>
                        <a:srgbClr val="606060"/>
                      </a:solidFill>
                      <a:miter lim="400000"/>
                    </a:lnB>
                  </a:tcPr>
                </a:tc>
                <a:tc>
                  <a:txBody>
                    <a:bodyPr/>
                    <a:lstStyle/>
                    <a:p>
                      <a:pPr defTabSz="914400"/>
                      <a:r>
                        <a:rPr sz="2000"/>
                        <a:t>8</a:t>
                      </a:r>
                    </a:p>
                  </a:txBody>
                  <a:tcPr marL="50800" marR="50800" marT="50800" marB="50800" anchor="ctr" anchorCtr="0" horzOverflow="overflow">
                    <a:lnT w="12700">
                      <a:solidFill>
                        <a:srgbClr val="606060"/>
                      </a:solidFill>
                      <a:miter lim="400000"/>
                    </a:lnT>
                    <a:lnB w="12700">
                      <a:solidFill>
                        <a:srgbClr val="606060"/>
                      </a:solidFill>
                      <a:miter lim="400000"/>
                    </a:lnB>
                  </a:tcPr>
                </a:tc>
                <a:tc>
                  <a:txBody>
                    <a:bodyPr/>
                    <a:lstStyle/>
                    <a:p>
                      <a:pPr defTabSz="914400"/>
                      <a:r>
                        <a:rPr sz="2000"/>
                        <a:t>9</a:t>
                      </a:r>
                    </a:p>
                  </a:txBody>
                  <a:tcPr marL="50800" marR="50800" marT="50800" marB="50800" anchor="ctr" anchorCtr="0" horzOverflow="overflow">
                    <a:lnT w="12700">
                      <a:solidFill>
                        <a:srgbClr val="606060"/>
                      </a:solidFill>
                      <a:miter lim="400000"/>
                    </a:lnT>
                    <a:lnB w="12700">
                      <a:solidFill>
                        <a:srgbClr val="606060"/>
                      </a:solidFill>
                      <a:miter lim="400000"/>
                    </a:lnB>
                  </a:tcPr>
                </a:tc>
                <a:tc>
                  <a:txBody>
                    <a:bodyPr/>
                    <a:lstStyle/>
                    <a:p>
                      <a:pPr defTabSz="914400"/>
                      <a:r>
                        <a:rPr sz="2000"/>
                        <a:t>10</a:t>
                      </a:r>
                    </a:p>
                  </a:txBody>
                  <a:tcPr marL="50800" marR="50800" marT="50800" marB="50800" anchor="ctr" anchorCtr="0" horzOverflow="overflow">
                    <a:lnT w="12700">
                      <a:solidFill>
                        <a:srgbClr val="606060"/>
                      </a:solidFill>
                      <a:miter lim="400000"/>
                    </a:lnT>
                    <a:lnB w="12700">
                      <a:solidFill>
                        <a:srgbClr val="606060"/>
                      </a:solidFill>
                      <a:miter lim="400000"/>
                    </a:lnB>
                  </a:tcPr>
                </a:tc>
                <a:tc>
                  <a:txBody>
                    <a:bodyPr/>
                    <a:lstStyle/>
                    <a:p>
                      <a:pPr defTabSz="914400"/>
                      <a:r>
                        <a:rPr sz="2000"/>
                        <a:t>11</a:t>
                      </a:r>
                    </a:p>
                  </a:txBody>
                  <a:tcPr marL="50800" marR="50800" marT="50800" marB="50800" anchor="ctr" anchorCtr="0" horzOverflow="overflow">
                    <a:lnR w="12700">
                      <a:solidFill>
                        <a:srgbClr val="606060"/>
                      </a:solidFill>
                      <a:miter lim="400000"/>
                    </a:lnR>
                    <a:lnT w="12700">
                      <a:solidFill>
                        <a:srgbClr val="606060"/>
                      </a:solidFill>
                      <a:miter lim="400000"/>
                    </a:lnT>
                    <a:lnB w="12700">
                      <a:solidFill>
                        <a:srgbClr val="606060"/>
                      </a:solidFill>
                      <a:miter lim="400000"/>
                    </a:lnB>
                  </a:tcPr>
                </a:tc>
              </a:tr>
            </a:tbl>
          </a:graphicData>
        </a:graphic>
      </p:graphicFrame>
      <p:graphicFrame>
        <p:nvGraphicFramePr>
          <p:cNvPr id="298" name="Table 298"/>
          <p:cNvGraphicFramePr/>
          <p:nvPr/>
        </p:nvGraphicFramePr>
        <p:xfrm>
          <a:off x="5902348" y="4285148"/>
          <a:ext cx="451931" cy="435496"/>
        </p:xfrm>
        <a:graphic xmlns:a="http://schemas.openxmlformats.org/drawingml/2006/main">
          <a:graphicData uri="http://schemas.openxmlformats.org/drawingml/2006/table">
            <a:tbl>
              <a:tblPr firstCol="0" firstRow="0" lastCol="0" lastRow="0" bandCol="0" bandRow="0" rtl="0">
                <a:tableStyleId>{C7B018BB-80A7-4F77-B60F-C8B233D01FF8}</a:tableStyleId>
              </a:tblPr>
              <a:tblGrid>
                <a:gridCol w="439230"/>
              </a:tblGrid>
              <a:tr h="422795">
                <a:tc>
                  <a:txBody>
                    <a:bodyPr/>
                    <a:lstStyle/>
                    <a:p>
                      <a:pPr defTabSz="914400"/>
                      <a:r>
                        <a:rPr sz="2000"/>
                        <a:t>12</a:t>
                      </a:r>
                    </a:p>
                  </a:txBody>
                  <a:tcPr marL="50800" marR="50800" marT="50800" marB="50800" anchor="ctr" anchorCtr="0"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tcPr>
                </a:tc>
              </a:tr>
            </a:tbl>
          </a:graphicData>
        </a:graphic>
      </p:graphicFrame>
      <p:sp>
        <p:nvSpPr>
          <p:cNvPr id="299" name="Shape 299"/>
          <p:cNvSpPr/>
          <p:nvPr/>
        </p:nvSpPr>
        <p:spPr>
          <a:xfrm>
            <a:off x="6381699" y="9372599"/>
            <a:ext cx="241402"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6</a:t>
            </a:r>
          </a:p>
        </p:txBody>
      </p:sp>
      <p:sp>
        <p:nvSpPr>
          <p:cNvPr id="300" name="Shape 300"/>
          <p:cNvSpPr/>
          <p:nvPr/>
        </p:nvSpPr>
        <p:spPr>
          <a:xfrm>
            <a:off x="5669913" y="6999038"/>
            <a:ext cx="1727142" cy="647701"/>
          </a:xfrm>
          <a:prstGeom prst="rect">
            <a:avLst/>
          </a:prstGeom>
          <a:blipFill>
            <a:blip r:embed="rId3"/>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Subscriber</a:t>
            </a:r>
          </a:p>
        </p:txBody>
      </p:sp>
      <p:sp>
        <p:nvSpPr>
          <p:cNvPr id="301" name="Shape 301"/>
          <p:cNvSpPr/>
          <p:nvPr/>
        </p:nvSpPr>
        <p:spPr>
          <a:xfrm>
            <a:off x="3540452" y="6999038"/>
            <a:ext cx="1727142" cy="647701"/>
          </a:xfrm>
          <a:prstGeom prst="rect">
            <a:avLst/>
          </a:prstGeom>
          <a:blipFill>
            <a:blip r:embed="rId4"/>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Subscriber</a:t>
            </a:r>
          </a:p>
        </p:txBody>
      </p:sp>
      <p:sp>
        <p:nvSpPr>
          <p:cNvPr id="302" name="Shape 302"/>
          <p:cNvSpPr/>
          <p:nvPr/>
        </p:nvSpPr>
        <p:spPr>
          <a:xfrm>
            <a:off x="7805897" y="6999038"/>
            <a:ext cx="1727142" cy="647701"/>
          </a:xfrm>
          <a:prstGeom prst="rect">
            <a:avLst/>
          </a:prstGeom>
          <a:blipFill>
            <a:blip r:embed="rId5"/>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Subscriber</a:t>
            </a:r>
          </a:p>
        </p:txBody>
      </p:sp>
      <p:sp>
        <p:nvSpPr>
          <p:cNvPr id="303" name="Shape 303"/>
          <p:cNvSpPr/>
          <p:nvPr/>
        </p:nvSpPr>
        <p:spPr>
          <a:xfrm>
            <a:off x="1622377" y="4170848"/>
            <a:ext cx="1429718"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latin typeface="Times"/>
                <a:ea typeface="Times"/>
                <a:cs typeface="Times"/>
                <a:sym typeface="Times"/>
              </a:defRPr>
            </a:lvl1pPr>
          </a:lstStyle>
          <a:p>
            <a:pPr/>
            <a:r>
              <a:t>Txn log</a:t>
            </a:r>
          </a:p>
        </p:txBody>
      </p:sp>
      <p:sp>
        <p:nvSpPr>
          <p:cNvPr id="304" name="Shape 304"/>
          <p:cNvSpPr/>
          <p:nvPr/>
        </p:nvSpPr>
        <p:spPr>
          <a:xfrm>
            <a:off x="3334812" y="4756099"/>
            <a:ext cx="241403" cy="241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a:blip r:embed="rId4"/>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305" name="Shape 305"/>
          <p:cNvSpPr/>
          <p:nvPr/>
        </p:nvSpPr>
        <p:spPr>
          <a:xfrm>
            <a:off x="3334812" y="5039306"/>
            <a:ext cx="241403" cy="241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a:blip r:embed="rId3"/>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sp>
        <p:nvSpPr>
          <p:cNvPr id="306" name="Shape 306"/>
          <p:cNvSpPr/>
          <p:nvPr/>
        </p:nvSpPr>
        <p:spPr>
          <a:xfrm>
            <a:off x="3334812" y="5322513"/>
            <a:ext cx="241403" cy="2414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a:blip r:embed="rId5"/>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07" name="Shape 307"/>
          <p:cNvSpPr/>
          <p:nvPr/>
        </p:nvSpPr>
        <p:spPr>
          <a:xfrm flipH="1">
            <a:off x="6082420" y="3310973"/>
            <a:ext cx="433825" cy="933816"/>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08" name="Shape 308"/>
          <p:cNvSpPr/>
          <p:nvPr/>
        </p:nvSpPr>
        <p:spPr>
          <a:xfrm>
            <a:off x="6356268" y="4447193"/>
            <a:ext cx="1112664" cy="1"/>
          </a:xfrm>
          <a:prstGeom prst="line">
            <a:avLst/>
          </a:prstGeom>
          <a:ln w="25400">
            <a:solidFill>
              <a:srgbClr val="000000"/>
            </a:solidFill>
            <a:miter lim="400000"/>
            <a:tailEnd type="triangle"/>
          </a:ln>
        </p:spPr>
        <p:txBody>
          <a:bodyPr lIns="50800" tIns="50800" rIns="50800" bIns="50800" anchor="ctr"/>
          <a:lstStyle/>
          <a:p>
            <a:pPr>
              <a:defRPr sz="2400"/>
            </a:pPr>
          </a:p>
        </p:txBody>
      </p:sp>
      <p:graphicFrame>
        <p:nvGraphicFramePr>
          <p:cNvPr id="309" name="Table 309"/>
          <p:cNvGraphicFramePr/>
          <p:nvPr/>
        </p:nvGraphicFramePr>
        <p:xfrm>
          <a:off x="3689164" y="6454556"/>
          <a:ext cx="1442418" cy="435496"/>
        </p:xfrm>
        <a:graphic xmlns:a="http://schemas.openxmlformats.org/drawingml/2006/main">
          <a:graphicData uri="http://schemas.openxmlformats.org/drawingml/2006/table">
            <a:tbl>
              <a:tblPr firstCol="0" firstRow="0" lastCol="0" lastRow="0" bandCol="0" bandRow="0" rtl="0">
                <a:tableStyleId>{C7B018BB-80A7-4F77-B60F-C8B233D01FF8}</a:tableStyleId>
              </a:tblPr>
              <a:tblGrid>
                <a:gridCol w="1429717"/>
              </a:tblGrid>
              <a:tr h="422795">
                <a:tc>
                  <a:txBody>
                    <a:bodyPr/>
                    <a:lstStyle/>
                    <a:p>
                      <a:pPr defTabSz="914400"/>
                      <a:r>
                        <a:rPr sz="2000"/>
                        <a:t>ack(12)</a:t>
                      </a:r>
                    </a:p>
                  </a:txBody>
                  <a:tcPr marL="50800" marR="50800" marT="50800" marB="50800" anchor="ctr" anchorCtr="0"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tcPr>
                </a:tc>
              </a:tr>
            </a:tbl>
          </a:graphicData>
        </a:graphic>
      </p:graphicFrame>
      <p:grpSp>
        <p:nvGrpSpPr>
          <p:cNvPr id="314" name="Group 314"/>
          <p:cNvGrpSpPr/>
          <p:nvPr/>
        </p:nvGrpSpPr>
        <p:grpSpPr>
          <a:xfrm>
            <a:off x="8624108" y="3415885"/>
            <a:ext cx="2129818" cy="2161322"/>
            <a:chOff x="-53881" y="-53881"/>
            <a:chExt cx="2129817" cy="2161321"/>
          </a:xfrm>
        </p:grpSpPr>
        <p:pic>
          <p:nvPicPr>
            <p:cNvPr id="310" name=""/>
            <p:cNvPicPr>
              <a:picLocks noChangeAspect="0"/>
            </p:cNvPicPr>
            <p:nvPr/>
          </p:nvPicPr>
          <p:blipFill>
            <a:blip r:embed="rId6">
              <a:extLst/>
            </a:blip>
            <a:stretch>
              <a:fillRect/>
            </a:stretch>
          </p:blipFill>
          <p:spPr>
            <a:xfrm rot="18900000">
              <a:off x="-456882" y="972927"/>
              <a:ext cx="2935818" cy="76201"/>
            </a:xfrm>
            <a:prstGeom prst="rect">
              <a:avLst/>
            </a:prstGeom>
            <a:effectLst/>
          </p:spPr>
        </p:pic>
        <p:pic>
          <p:nvPicPr>
            <p:cNvPr id="312" name=""/>
            <p:cNvPicPr>
              <a:picLocks noChangeAspect="0"/>
            </p:cNvPicPr>
            <p:nvPr/>
          </p:nvPicPr>
          <p:blipFill>
            <a:blip r:embed="rId6">
              <a:extLst/>
            </a:blip>
            <a:stretch>
              <a:fillRect/>
            </a:stretch>
          </p:blipFill>
          <p:spPr>
            <a:xfrm rot="2700000">
              <a:off x="-456882" y="1004431"/>
              <a:ext cx="2935818" cy="76201"/>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09"/>
                                        </p:tgtEl>
                                        <p:attrNameLst>
                                          <p:attrName>style.visibility</p:attrName>
                                        </p:attrNameLst>
                                      </p:cBhvr>
                                      <p:to>
                                        <p:strVal val="visible"/>
                                      </p:to>
                                    </p:set>
                                    <p:animEffect filter="dissolve" transition="in">
                                      <p:cBhvr>
                                        <p:cTn id="7" dur="500"/>
                                        <p:tgtEl>
                                          <p:spTgt spid="309"/>
                                        </p:tgtEl>
                                      </p:cBhvr>
                                    </p:animEffect>
                                  </p:childTnLst>
                                </p:cTn>
                              </p:par>
                            </p:childTnLst>
                          </p:cTn>
                        </p:par>
                      </p:childTnLst>
                    </p:cTn>
                  </p:par>
                  <p:par>
                    <p:cTn id="8" fill="hold">
                      <p:stCondLst>
                        <p:cond delay="indefinite"/>
                      </p:stCondLst>
                      <p:childTnLst>
                        <p:par>
                          <p:cTn id="9" fill="hold">
                            <p:stCondLst>
                              <p:cond delay="0"/>
                            </p:stCondLst>
                            <p:childTnLst>
                              <p:par>
                                <p:cTn id="10" presetClass="path" nodeType="clickEffect" presetSubtype="0" presetID="-1" grpId="2" accel="50000" decel="50000" fill="hold">
                                  <p:stCondLst>
                                    <p:cond delay="0"/>
                                  </p:stCondLst>
                                  <p:childTnLst>
                                    <p:animMotion path="M 0.000000 0.000000 L 0.349850 -0.109442" origin="layout" pathEditMode="relative">
                                      <p:cBhvr>
                                        <p:cTn id="11" dur="1000" fill="hold"/>
                                        <p:tgtEl>
                                          <p:spTgt spid="309"/>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Class="exit" nodeType="clickEffect" presetID="9" grpId="3" fill="hold">
                                  <p:stCondLst>
                                    <p:cond delay="0"/>
                                  </p:stCondLst>
                                  <p:iterate type="el" backwards="0">
                                    <p:tmAbs val="0"/>
                                  </p:iterate>
                                  <p:childTnLst>
                                    <p:animEffect filter="dissolve" transition="out">
                                      <p:cBhvr>
                                        <p:cTn id="15" dur="500" fill="hold"/>
                                        <p:tgtEl>
                                          <p:spTgt spid="309"/>
                                        </p:tgtEl>
                                      </p:cBhvr>
                                    </p:animEffect>
                                    <p:set>
                                      <p:cBhvr>
                                        <p:cTn id="16" fill="hold">
                                          <p:stCondLst>
                                            <p:cond delay="499"/>
                                          </p:stCondLst>
                                        </p:cTn>
                                        <p:tgtEl>
                                          <p:spTgt spid="309"/>
                                        </p:tgtEl>
                                        <p:attrNameLst>
                                          <p:attrName>style.visibility</p:attrName>
                                        </p:attrNameLst>
                                      </p:cBhvr>
                                      <p:to>
                                        <p:strVal val="hidden"/>
                                      </p:to>
                                    </p:set>
                                  </p:childTnLst>
                                </p:cTn>
                              </p:par>
                            </p:childTnLst>
                          </p:cTn>
                        </p:par>
                        <p:par>
                          <p:cTn id="17" fill="hold">
                            <p:stCondLst>
                              <p:cond delay="0"/>
                            </p:stCondLst>
                            <p:childTnLst>
                              <p:par>
                                <p:cTn id="18" presetClass="path" nodeType="withEffect" presetSubtype="0" presetID="-1" grpId="4" accel="50000" decel="50000" fill="hold">
                                  <p:stCondLst>
                                    <p:cond delay="0"/>
                                  </p:stCondLst>
                                  <p:childTnLst>
                                    <p:animMotion path="M 0.000000 0.000000 L 0.205803 0.000000" origin="layout" pathEditMode="relative">
                                      <p:cBhvr>
                                        <p:cTn id="19" dur="1000" fill="hold"/>
                                        <p:tgtEl>
                                          <p:spTgt spid="304"/>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Class="path" nodeType="clickEffect" presetSubtype="0" presetID="-1" grpId="5" accel="50000" decel="50000" fill="hold">
                                  <p:stCondLst>
                                    <p:cond delay="0"/>
                                  </p:stCondLst>
                                  <p:childTnLst>
                                    <p:animMotion path="M 0.000000 0.000000 L 0.069000 0.000000" origin="layout" pathEditMode="relative">
                                      <p:cBhvr>
                                        <p:cTn id="23" dur="1000" fill="hold"/>
                                        <p:tgtEl>
                                          <p:spTgt spid="305"/>
                                        </p:tgtEl>
                                        <p:attrNameLst>
                                          <p:attrName>ppt_x</p:attrName>
                                          <p:attrName>ppt_y</p:attrName>
                                        </p:attrNameLst>
                                      </p:cBhvr>
                                    </p:animMotion>
                                  </p:childTnLst>
                                </p:cTn>
                              </p:par>
                            </p:childTnLst>
                          </p:cTn>
                        </p:par>
                        <p:par>
                          <p:cTn id="24" fill="hold">
                            <p:stCondLst>
                              <p:cond delay="0"/>
                            </p:stCondLst>
                            <p:childTnLst>
                              <p:par>
                                <p:cTn id="25" presetClass="path" nodeType="withEffect" presetSubtype="0" presetID="-1" grpId="6" accel="50000" decel="50000" fill="hold">
                                  <p:stCondLst>
                                    <p:cond delay="0"/>
                                  </p:stCondLst>
                                  <p:childTnLst>
                                    <p:animMotion path="M 0.000000 0.000000 L 0.104408 0.000000" origin="layout" pathEditMode="relative">
                                      <p:cBhvr>
                                        <p:cTn id="26" dur="1000" fill="hold"/>
                                        <p:tgtEl>
                                          <p:spTgt spid="306"/>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Class="entr" nodeType="clickEffect" presetID="9" grpId="7" fill="hold">
                                  <p:stCondLst>
                                    <p:cond delay="0"/>
                                  </p:stCondLst>
                                  <p:iterate type="el" backwards="0">
                                    <p:tmAbs val="0"/>
                                  </p:iterate>
                                  <p:childTnLst>
                                    <p:set>
                                      <p:cBhvr>
                                        <p:cTn id="30" fill="hold"/>
                                        <p:tgtEl>
                                          <p:spTgt spid="314"/>
                                        </p:tgtEl>
                                        <p:attrNameLst>
                                          <p:attrName>style.visibility</p:attrName>
                                        </p:attrNameLst>
                                      </p:cBhvr>
                                      <p:to>
                                        <p:strVal val="visible"/>
                                      </p:to>
                                    </p:set>
                                    <p:animEffect filter="dissolve" transition="in">
                                      <p:cBhvr>
                                        <p:cTn id="31" dur="5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4" grpId="7"/>
      <p:bldP build="whole" bldLvl="1" animBg="1" rev="0" advAuto="0" spid="309" grpId="3"/>
      <p:bldP build="whole" bldLvl="1" animBg="1" rev="0" advAuto="0" spid="309"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