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83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1" r:id="rId26"/>
    <p:sldId id="282" r:id="rId27"/>
    <p:sldId id="284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64674"/>
  </p:normalViewPr>
  <p:slideViewPr>
    <p:cSldViewPr snapToGrid="0" snapToObjects="1">
      <p:cViewPr varScale="1">
        <p:scale>
          <a:sx n="34" d="100"/>
          <a:sy n="34" d="100"/>
        </p:scale>
        <p:origin x="228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05794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0841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1" name="Shape 2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9836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6" name="Shape 2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8059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9525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5" name="Shape 2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644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3" name="Shape 3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6776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69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010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376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3" name="Shape 3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791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8373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312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8586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4844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4" name="Shape 20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096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0040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3" name="Shape 2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5493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6" name="Shape 2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584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4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7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1778000" y="932788"/>
            <a:ext cx="20828000" cy="4648201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State Machine Replication</a:t>
            </a:r>
          </a:p>
        </p:txBody>
      </p:sp>
      <p:sp>
        <p:nvSpPr>
          <p:cNvPr id="120" name="Shape 120"/>
          <p:cNvSpPr/>
          <p:nvPr/>
        </p:nvSpPr>
        <p:spPr>
          <a:xfrm>
            <a:off x="1566169" y="4745730"/>
            <a:ext cx="20828001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defTabSz="726440">
              <a:defRPr sz="9856"/>
            </a:pPr>
            <a:endParaRPr/>
          </a:p>
          <a:p>
            <a:pPr defTabSz="726440">
              <a:defRPr sz="9856"/>
            </a:pPr>
            <a:r>
              <a:t>State Machine Replication through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transparent </a:t>
            </a:r>
            <a:r>
              <a:t>distributed protocols</a:t>
            </a:r>
          </a:p>
        </p:txBody>
      </p:sp>
      <p:sp>
        <p:nvSpPr>
          <p:cNvPr id="121" name="Shape 121"/>
          <p:cNvSpPr/>
          <p:nvPr/>
        </p:nvSpPr>
        <p:spPr>
          <a:xfrm>
            <a:off x="1778000" y="8547884"/>
            <a:ext cx="20828000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defTabSz="726440">
              <a:defRPr sz="9856"/>
            </a:pPr>
            <a:endParaRPr/>
          </a:p>
          <a:p>
            <a:pPr defTabSz="726440">
              <a:defRPr sz="9856"/>
            </a:pPr>
            <a:r>
              <a:t>State Machine Replication through a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shared</a:t>
            </a:r>
            <a:r>
              <a:t> log</a:t>
            </a:r>
          </a:p>
        </p:txBody>
      </p:sp>
    </p:spTree>
  </p:cSld>
  <p:clrMapOvr>
    <a:masterClrMapping/>
  </p:clrMapOvr>
  <p:transition spd="med" advTm="122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title"/>
          </p:nvPr>
        </p:nvSpPr>
        <p:spPr>
          <a:xfrm>
            <a:off x="1689100" y="711200"/>
            <a:ext cx="21005800" cy="2286000"/>
          </a:xfrm>
          <a:prstGeom prst="rect">
            <a:avLst/>
          </a:prstGeom>
        </p:spPr>
        <p:txBody>
          <a:bodyPr/>
          <a:lstStyle/>
          <a:p>
            <a:r>
              <a:t>Tango Architecture</a:t>
            </a:r>
          </a:p>
        </p:txBody>
      </p:sp>
      <p:pic>
        <p:nvPicPr>
          <p:cNvPr id="236" name="PC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91160" y="3708672"/>
            <a:ext cx="2003130" cy="30881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C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38384" y="3708672"/>
            <a:ext cx="2003129" cy="30881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PC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115208" y="3708672"/>
            <a:ext cx="2003129" cy="3088157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hape 239"/>
          <p:cNvSpPr/>
          <p:nvPr/>
        </p:nvSpPr>
        <p:spPr>
          <a:xfrm>
            <a:off x="7753096" y="9786029"/>
            <a:ext cx="953474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7753096" y="11485798"/>
            <a:ext cx="953474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8045704" y="10000914"/>
            <a:ext cx="1270001" cy="12700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9489440" y="10000914"/>
            <a:ext cx="1270001" cy="12700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10933176" y="10000914"/>
            <a:ext cx="1270001" cy="12700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12376911" y="10000914"/>
            <a:ext cx="1270001" cy="12700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13820647" y="10000914"/>
            <a:ext cx="1270001" cy="12700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8213153" y="7331578"/>
            <a:ext cx="920238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arrow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47" name="Shape 247"/>
          <p:cNvSpPr/>
          <p:nvPr/>
        </p:nvSpPr>
        <p:spPr>
          <a:xfrm flipV="1">
            <a:off x="11568176" y="8507036"/>
            <a:ext cx="1" cy="125585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10472594" y="8711196"/>
            <a:ext cx="409575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Read</a:t>
            </a:r>
          </a:p>
        </p:txBody>
      </p:sp>
      <p:sp>
        <p:nvSpPr>
          <p:cNvPr id="249" name="Shape 249"/>
          <p:cNvSpPr/>
          <p:nvPr/>
        </p:nvSpPr>
        <p:spPr>
          <a:xfrm>
            <a:off x="14931135" y="7259728"/>
            <a:ext cx="1" cy="144410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14420913" y="7421479"/>
            <a:ext cx="409575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Append</a:t>
            </a:r>
          </a:p>
        </p:txBody>
      </p:sp>
      <p:sp>
        <p:nvSpPr>
          <p:cNvPr id="251" name="Shape 251"/>
          <p:cNvSpPr/>
          <p:nvPr/>
        </p:nvSpPr>
        <p:spPr>
          <a:xfrm>
            <a:off x="19149620" y="3762334"/>
            <a:ext cx="3448060" cy="5488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Properties</a:t>
            </a:r>
          </a:p>
          <a:p>
            <a:endParaRPr dirty="0"/>
          </a:p>
          <a:p>
            <a:pPr algn="l"/>
            <a:r>
              <a:rPr dirty="0"/>
              <a:t>Persistence</a:t>
            </a:r>
          </a:p>
          <a:p>
            <a:pPr algn="l"/>
            <a:r>
              <a:rPr dirty="0" smtClean="0"/>
              <a:t>Elasticity</a:t>
            </a:r>
            <a:endParaRPr dirty="0"/>
          </a:p>
          <a:p>
            <a:pPr algn="l"/>
            <a:r>
              <a:rPr lang="en-US" dirty="0" smtClean="0"/>
              <a:t>Availability</a:t>
            </a:r>
          </a:p>
          <a:p>
            <a:pPr algn="l"/>
            <a:r>
              <a:rPr dirty="0" smtClean="0"/>
              <a:t>Atomicity</a:t>
            </a:r>
            <a:endParaRPr dirty="0"/>
          </a:p>
          <a:p>
            <a:pPr algn="l"/>
            <a:r>
              <a:rPr dirty="0"/>
              <a:t>Isolation</a:t>
            </a:r>
          </a:p>
        </p:txBody>
      </p:sp>
      <p:sp>
        <p:nvSpPr>
          <p:cNvPr id="252" name="Shape 252"/>
          <p:cNvSpPr/>
          <p:nvPr/>
        </p:nvSpPr>
        <p:spPr>
          <a:xfrm>
            <a:off x="1125934" y="2616220"/>
            <a:ext cx="6043852" cy="10731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algn="l"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Tango object</a:t>
            </a:r>
          </a:p>
          <a:p>
            <a:pPr algn="l"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=</a:t>
            </a:r>
          </a:p>
          <a:p>
            <a:pPr algn="l" defTabSz="457200">
              <a:lnSpc>
                <a:spcPct val="117999"/>
              </a:lnSpc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view</a:t>
            </a:r>
          </a:p>
          <a:p>
            <a:pPr algn="l"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in-memory data structure</a:t>
            </a:r>
          </a:p>
          <a:p>
            <a:pPr algn="l"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+</a:t>
            </a:r>
          </a:p>
          <a:p>
            <a:pPr algn="l" defTabSz="457200">
              <a:lnSpc>
                <a:spcPct val="117999"/>
              </a:lnSpc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history</a:t>
            </a:r>
          </a:p>
          <a:p>
            <a:pPr algn="l"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ordered updates in shared log</a:t>
            </a:r>
          </a:p>
          <a:p>
            <a:pPr algn="l"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8832405" y="7408779"/>
            <a:ext cx="4375151" cy="889001"/>
          </a:xfrm>
          <a:prstGeom prst="rect">
            <a:avLst/>
          </a:prstGeom>
          <a:ln w="25400">
            <a:solidFill>
              <a:schemeClr val="accent1">
                <a:satOff val="-3355"/>
                <a:lumOff val="26614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Tango Runtime</a:t>
            </a:r>
          </a:p>
        </p:txBody>
      </p:sp>
      <p:sp>
        <p:nvSpPr>
          <p:cNvPr id="254" name="Shape 254"/>
          <p:cNvSpPr/>
          <p:nvPr/>
        </p:nvSpPr>
        <p:spPr>
          <a:xfrm>
            <a:off x="7864501" y="2642061"/>
            <a:ext cx="4375151" cy="889001"/>
          </a:xfrm>
          <a:prstGeom prst="rect">
            <a:avLst/>
          </a:prstGeom>
          <a:ln w="254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Applications</a:t>
            </a:r>
          </a:p>
        </p:txBody>
      </p:sp>
    </p:spTree>
  </p:cSld>
  <p:clrMapOvr>
    <a:masterClrMapping/>
  </p:clrMapOvr>
  <p:transition spd="slow" advTm="4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Tango Objects</a:t>
            </a:r>
          </a:p>
        </p:txBody>
      </p:sp>
      <p:sp>
        <p:nvSpPr>
          <p:cNvPr id="259" name="Shape 259"/>
          <p:cNvSpPr>
            <a:spLocks noGrp="1"/>
          </p:cNvSpPr>
          <p:nvPr>
            <p:ph type="body" sz="quarter" idx="1"/>
          </p:nvPr>
        </p:nvSpPr>
        <p:spPr>
          <a:xfrm>
            <a:off x="1689100" y="3238500"/>
            <a:ext cx="11084791" cy="9207500"/>
          </a:xfrm>
          <a:prstGeom prst="rect">
            <a:avLst/>
          </a:prstGeom>
        </p:spPr>
        <p:txBody>
          <a:bodyPr/>
          <a:lstStyle/>
          <a:p>
            <a:r>
              <a:rPr dirty="0"/>
              <a:t>Easy to use</a:t>
            </a:r>
          </a:p>
          <a:p>
            <a:r>
              <a:rPr dirty="0"/>
              <a:t>Easy to build</a:t>
            </a:r>
          </a:p>
          <a:p>
            <a:r>
              <a:rPr dirty="0"/>
              <a:t>Scalable and </a:t>
            </a:r>
            <a:r>
              <a:rPr dirty="0" smtClean="0"/>
              <a:t>Fast</a:t>
            </a:r>
            <a:r>
              <a:rPr lang="en-US" dirty="0" smtClean="0"/>
              <a:t> (CORFU)</a:t>
            </a:r>
            <a:endParaRPr dirty="0"/>
          </a:p>
        </p:txBody>
      </p:sp>
    </p:spTree>
  </p:cSld>
  <p:clrMapOvr>
    <a:masterClrMapping/>
  </p:clrMapOvr>
  <p:transition spd="slow" advTm="11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Tango Objects</a:t>
            </a:r>
          </a:p>
        </p:txBody>
      </p:sp>
      <p:sp>
        <p:nvSpPr>
          <p:cNvPr id="264" name="Shape 264"/>
          <p:cNvSpPr>
            <a:spLocks noGrp="1"/>
          </p:cNvSpPr>
          <p:nvPr>
            <p:ph type="body" sz="quarter" idx="1"/>
          </p:nvPr>
        </p:nvSpPr>
        <p:spPr>
          <a:xfrm>
            <a:off x="1469644" y="3645820"/>
            <a:ext cx="5593589" cy="2392507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Easy to use</a:t>
            </a:r>
          </a:p>
        </p:txBody>
      </p:sp>
      <p:sp>
        <p:nvSpPr>
          <p:cNvPr id="265" name="Shape 265"/>
          <p:cNvSpPr/>
          <p:nvPr/>
        </p:nvSpPr>
        <p:spPr>
          <a:xfrm>
            <a:off x="6998269" y="4406057"/>
            <a:ext cx="14005221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i="1" dirty="0"/>
              <a:t>Linearizability</a:t>
            </a:r>
            <a:r>
              <a:rPr dirty="0"/>
              <a:t> for single operations</a:t>
            </a:r>
          </a:p>
        </p:txBody>
      </p:sp>
      <p:sp>
        <p:nvSpPr>
          <p:cNvPr id="266" name="Shape 266"/>
          <p:cNvSpPr/>
          <p:nvPr/>
        </p:nvSpPr>
        <p:spPr>
          <a:xfrm>
            <a:off x="13843212" y="8620963"/>
            <a:ext cx="6336816" cy="1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13843212" y="10320732"/>
            <a:ext cx="6336816" cy="1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14135819" y="8835849"/>
            <a:ext cx="1270001" cy="12700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15579556" y="8835849"/>
            <a:ext cx="1270001" cy="12700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17023291" y="8835849"/>
            <a:ext cx="1270001" cy="12700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18467027" y="8835849"/>
            <a:ext cx="1270001" cy="12700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1402171" y="6457950"/>
            <a:ext cx="9959342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/>
            </a:lvl1pPr>
          </a:lstStyle>
          <a:p>
            <a:r>
              <a:t>currowner = ownermap.get (“ledger”)</a:t>
            </a:r>
          </a:p>
        </p:txBody>
      </p:sp>
      <p:sp>
        <p:nvSpPr>
          <p:cNvPr id="273" name="Shape 273"/>
          <p:cNvSpPr/>
          <p:nvPr/>
        </p:nvSpPr>
        <p:spPr>
          <a:xfrm>
            <a:off x="-2622601" y="7310588"/>
            <a:ext cx="9959341" cy="219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600"/>
            </a:pPr>
            <a:r>
              <a:t>if (….)        </a:t>
            </a:r>
          </a:p>
          <a:p>
            <a:pPr lvl="8">
              <a:defRPr sz="4600"/>
            </a:pPr>
            <a:r>
              <a:t>         ledger.add(item);                    </a:t>
            </a:r>
          </a:p>
        </p:txBody>
      </p:sp>
      <p:sp>
        <p:nvSpPr>
          <p:cNvPr id="274" name="Shape 274"/>
          <p:cNvSpPr/>
          <p:nvPr/>
        </p:nvSpPr>
        <p:spPr>
          <a:xfrm>
            <a:off x="14575578" y="5926892"/>
            <a:ext cx="1" cy="22559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0107035" y="4704019"/>
            <a:ext cx="102657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13978" y="5232920"/>
            <a:ext cx="8186113" cy="30469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800" dirty="0">
                <a:latin typeface="+mn-ea"/>
              </a:rPr>
              <a:t>Each operation by a client is visible (or available) instantaneously to all other clients </a:t>
            </a:r>
          </a:p>
        </p:txBody>
      </p:sp>
    </p:spTree>
    <p:custDataLst>
      <p:tags r:id="rId1"/>
    </p:custDataLst>
  </p:cSld>
  <p:clrMapOvr>
    <a:masterClrMapping/>
  </p:clrMapOvr>
  <p:transition spd="slow" advTm="1883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18559 0.000000" pathEditMode="relative">
                                      <p:cBhvr>
                                        <p:cTn id="14" dur="8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3" animBg="1" advAuto="0"/>
      <p:bldP spid="273" grpId="2" animBg="1" advAuto="0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Tango Objects</a:t>
            </a:r>
          </a:p>
        </p:txBody>
      </p:sp>
      <p:sp>
        <p:nvSpPr>
          <p:cNvPr id="279" name="Shape 279"/>
          <p:cNvSpPr/>
          <p:nvPr/>
        </p:nvSpPr>
        <p:spPr>
          <a:xfrm>
            <a:off x="6661650" y="4406057"/>
            <a:ext cx="7256795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i="1" dirty="0"/>
              <a:t>Serializable</a:t>
            </a:r>
            <a:r>
              <a:rPr dirty="0"/>
              <a:t> Transactions</a:t>
            </a:r>
          </a:p>
        </p:txBody>
      </p:sp>
      <p:sp>
        <p:nvSpPr>
          <p:cNvPr id="280" name="Shape 280"/>
          <p:cNvSpPr>
            <a:spLocks noGrp="1"/>
          </p:cNvSpPr>
          <p:nvPr>
            <p:ph type="body" sz="quarter" idx="1"/>
          </p:nvPr>
        </p:nvSpPr>
        <p:spPr>
          <a:xfrm>
            <a:off x="1469644" y="3645820"/>
            <a:ext cx="5593589" cy="2392507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Easy to use</a:t>
            </a:r>
          </a:p>
        </p:txBody>
      </p:sp>
      <p:sp>
        <p:nvSpPr>
          <p:cNvPr id="281" name="Shape 281"/>
          <p:cNvSpPr/>
          <p:nvPr/>
        </p:nvSpPr>
        <p:spPr>
          <a:xfrm>
            <a:off x="1402171" y="7887803"/>
            <a:ext cx="10196202" cy="800101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/>
            </a:lvl1pPr>
          </a:lstStyle>
          <a:p>
            <a:r>
              <a:rPr dirty="0"/>
              <a:t>currowner = ownermap.get (“ledger”);</a:t>
            </a:r>
          </a:p>
        </p:txBody>
      </p:sp>
      <p:sp>
        <p:nvSpPr>
          <p:cNvPr id="282" name="Shape 282"/>
          <p:cNvSpPr/>
          <p:nvPr/>
        </p:nvSpPr>
        <p:spPr>
          <a:xfrm>
            <a:off x="-2601749" y="8481292"/>
            <a:ext cx="9959341" cy="219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600"/>
            </a:pPr>
            <a:r>
              <a:rPr dirty="0"/>
              <a:t>if (….)        </a:t>
            </a:r>
          </a:p>
          <a:p>
            <a:pPr lvl="8">
              <a:defRPr sz="4600"/>
            </a:pPr>
            <a:r>
              <a:rPr dirty="0"/>
              <a:t>         ledger.add(item);                    </a:t>
            </a:r>
          </a:p>
        </p:txBody>
      </p:sp>
      <p:sp>
        <p:nvSpPr>
          <p:cNvPr id="283" name="Shape 283"/>
          <p:cNvSpPr/>
          <p:nvPr/>
        </p:nvSpPr>
        <p:spPr>
          <a:xfrm>
            <a:off x="1211426" y="7035164"/>
            <a:ext cx="451340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TR.BeginTX();</a:t>
            </a:r>
          </a:p>
        </p:txBody>
      </p:sp>
      <p:sp>
        <p:nvSpPr>
          <p:cNvPr id="284" name="Shape 284"/>
          <p:cNvSpPr/>
          <p:nvPr/>
        </p:nvSpPr>
        <p:spPr>
          <a:xfrm>
            <a:off x="1408512" y="10537491"/>
            <a:ext cx="6070065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status = TR.EndTX();</a:t>
            </a:r>
          </a:p>
        </p:txBody>
      </p:sp>
      <p:pic>
        <p:nvPicPr>
          <p:cNvPr id="285" name="Screen Shot 2016-02-06 at 6.13.46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10803" y="7430471"/>
            <a:ext cx="9245601" cy="3987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Screen Shot 2016-02-06 at 6.13.46 PM.png"/>
          <p:cNvPicPr>
            <a:picLocks noChangeAspect="1"/>
          </p:cNvPicPr>
          <p:nvPr/>
        </p:nvPicPr>
        <p:blipFill>
          <a:blip r:embed="rId3">
            <a:extLst/>
          </a:blip>
          <a:srcRect r="63700"/>
          <a:stretch>
            <a:fillRect/>
          </a:stretch>
        </p:blipFill>
        <p:spPr>
          <a:xfrm>
            <a:off x="14010803" y="7430471"/>
            <a:ext cx="3356145" cy="39878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287" name="Screen Shot 2016-02-06 at 6.13.46 PM.png"/>
          <p:cNvPicPr>
            <a:picLocks noChangeAspect="1"/>
          </p:cNvPicPr>
          <p:nvPr/>
        </p:nvPicPr>
        <p:blipFill>
          <a:blip r:embed="rId3">
            <a:extLst/>
          </a:blip>
          <a:srcRect l="36201" r="27028"/>
          <a:stretch>
            <a:fillRect/>
          </a:stretch>
        </p:blipFill>
        <p:spPr>
          <a:xfrm>
            <a:off x="17357885" y="7430471"/>
            <a:ext cx="3399586" cy="39878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288" name="Screen Shot 2016-02-06 at 6.13.46 PM.png"/>
          <p:cNvPicPr>
            <a:picLocks noChangeAspect="1"/>
          </p:cNvPicPr>
          <p:nvPr/>
        </p:nvPicPr>
        <p:blipFill>
          <a:blip r:embed="rId3">
            <a:extLst/>
          </a:blip>
          <a:srcRect l="70940"/>
          <a:stretch>
            <a:fillRect/>
          </a:stretch>
        </p:blipFill>
        <p:spPr>
          <a:xfrm>
            <a:off x="20569676" y="7430471"/>
            <a:ext cx="2686728" cy="39878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sp>
        <p:nvSpPr>
          <p:cNvPr id="11" name="Down Arrow 10"/>
          <p:cNvSpPr/>
          <p:nvPr/>
        </p:nvSpPr>
        <p:spPr>
          <a:xfrm>
            <a:off x="16215786" y="4662667"/>
            <a:ext cx="859731" cy="2372497"/>
          </a:xfrm>
          <a:prstGeom prst="downArrow">
            <a:avLst/>
          </a:prstGeom>
          <a:noFill/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1426" y="7835265"/>
            <a:ext cx="10786610" cy="852639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Shape 281"/>
          <p:cNvSpPr/>
          <p:nvPr/>
        </p:nvSpPr>
        <p:spPr>
          <a:xfrm>
            <a:off x="15960111" y="11813579"/>
            <a:ext cx="5952929" cy="1518364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r>
              <a:rPr lang="en-US" dirty="0" smtClean="0"/>
              <a:t>Updates by </a:t>
            </a:r>
            <a:r>
              <a:rPr lang="en-US" smtClean="0"/>
              <a:t>other apps</a:t>
            </a:r>
            <a:endParaRPr dirty="0"/>
          </a:p>
        </p:txBody>
      </p:sp>
      <p:sp>
        <p:nvSpPr>
          <p:cNvPr id="25" name="Down Arrow 24"/>
          <p:cNvSpPr/>
          <p:nvPr/>
        </p:nvSpPr>
        <p:spPr>
          <a:xfrm>
            <a:off x="20681061" y="4662666"/>
            <a:ext cx="859731" cy="2372497"/>
          </a:xfrm>
          <a:prstGeom prst="downArrow">
            <a:avLst/>
          </a:prstGeom>
          <a:noFill/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91535" y="9567080"/>
            <a:ext cx="10786610" cy="852639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508787" y="2949247"/>
            <a:ext cx="8186113" cy="37856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800" dirty="0" smtClean="0"/>
              <a:t>the </a:t>
            </a:r>
            <a:r>
              <a:rPr lang="en-US" sz="4800" dirty="0"/>
              <a:t>execution of a set of </a:t>
            </a:r>
            <a:r>
              <a:rPr lang="en-US" sz="4800" dirty="0" smtClean="0"/>
              <a:t>operations over </a:t>
            </a:r>
            <a:r>
              <a:rPr lang="en-US" sz="4800" dirty="0"/>
              <a:t>multiple items is equivalent to some serial execution (total ordering) of the transactions</a:t>
            </a:r>
            <a:r>
              <a:rPr lang="en-US" sz="4800" dirty="0" smtClean="0"/>
              <a:t>.</a:t>
            </a:r>
            <a:endParaRPr lang="en-US" sz="4800" dirty="0">
              <a:latin typeface="+mn-e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91535" y="10602725"/>
            <a:ext cx="10786610" cy="852639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21709761" y="4738866"/>
            <a:ext cx="859731" cy="2372497"/>
          </a:xfrm>
          <a:prstGeom prst="downArrow">
            <a:avLst/>
          </a:prstGeom>
          <a:noFill/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slow" advTm="624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2" animBg="1" advAuto="0"/>
      <p:bldP spid="286" grpId="3" animBg="1" advAuto="0"/>
      <p:bldP spid="287" grpId="4" animBg="1" advAuto="0"/>
      <p:bldP spid="287" grpId="5" animBg="1" advAuto="0"/>
      <p:bldP spid="288" grpId="6" animBg="1" advAuto="0"/>
      <p:bldP spid="11" grpId="0" animBg="1"/>
      <p:bldP spid="11" grpId="1" animBg="1"/>
      <p:bldP spid="12" grpId="0" animBg="1"/>
      <p:bldP spid="12" grpId="1" animBg="1"/>
      <p:bldP spid="24" grpId="0"/>
      <p:bldP spid="24" grpId="1"/>
      <p:bldP spid="25" grpId="0" animBg="1"/>
      <p:bldP spid="25" grpId="1" animBg="1"/>
      <p:bldP spid="26" grpId="0" animBg="1"/>
      <p:bldP spid="26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Tango Objects</a:t>
            </a:r>
          </a:p>
        </p:txBody>
      </p:sp>
      <p:sp>
        <p:nvSpPr>
          <p:cNvPr id="293" name="Shape 293"/>
          <p:cNvSpPr>
            <a:spLocks noGrp="1"/>
          </p:cNvSpPr>
          <p:nvPr>
            <p:ph type="body" idx="1"/>
          </p:nvPr>
        </p:nvSpPr>
        <p:spPr>
          <a:xfrm>
            <a:off x="1433067" y="2029777"/>
            <a:ext cx="21517866" cy="10903458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Easy to build</a:t>
            </a:r>
          </a:p>
          <a:p>
            <a:pPr lvl="1"/>
            <a:r>
              <a:t>API between runtime to object</a:t>
            </a:r>
          </a:p>
          <a:p>
            <a:pPr lvl="2"/>
            <a:r>
              <a:t>Upcall, Query and Update helper</a:t>
            </a:r>
          </a:p>
          <a:p>
            <a:pPr lvl="1"/>
            <a:r>
              <a:t>API between object and application</a:t>
            </a:r>
          </a:p>
          <a:p>
            <a:pPr lvl="2"/>
            <a:r>
              <a:t>Mutators and Accessors </a:t>
            </a:r>
          </a:p>
        </p:txBody>
      </p:sp>
    </p:spTree>
  </p:cSld>
  <p:clrMapOvr>
    <a:masterClrMapping/>
  </p:clrMapOvr>
  <p:transition spd="slow" advTm="789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Stream Abstraction</a:t>
            </a:r>
          </a:p>
        </p:txBody>
      </p:sp>
      <p:pic>
        <p:nvPicPr>
          <p:cNvPr id="298" name="Screen Shot 2016-02-01 at 10.03.4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4139" y="2691198"/>
            <a:ext cx="18719903" cy="1076204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15018327" y="7841673"/>
            <a:ext cx="6151418" cy="2216727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4390" y="7841673"/>
            <a:ext cx="6151418" cy="2216727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00735">
              <a:defRPr sz="10864"/>
            </a:lvl1pPr>
          </a:lstStyle>
          <a:p>
            <a:r>
              <a:t>Streams Stored with Backpointers</a:t>
            </a:r>
          </a:p>
        </p:txBody>
      </p:sp>
      <p:pic>
        <p:nvPicPr>
          <p:cNvPr id="301" name="Screen Shot 2016-02-01 at 10.53.46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70513" y="3498850"/>
            <a:ext cx="11252201" cy="868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Screen Shot 2016-02-01 at 10.11.02 PM.png"/>
          <p:cNvPicPr>
            <a:picLocks noChangeAspect="1"/>
          </p:cNvPicPr>
          <p:nvPr/>
        </p:nvPicPr>
        <p:blipFill rotWithShape="1">
          <a:blip r:embed="rId3">
            <a:extLst/>
          </a:blip>
          <a:srcRect l="-2272" t="-85" r="66529" b="-1"/>
          <a:stretch/>
        </p:blipFill>
        <p:spPr>
          <a:xfrm>
            <a:off x="4279010" y="3740726"/>
            <a:ext cx="7912990" cy="9625277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Shape 3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Evaluation</a:t>
            </a:r>
          </a:p>
        </p:txBody>
      </p:sp>
      <p:sp>
        <p:nvSpPr>
          <p:cNvPr id="306" name="Shape 306"/>
          <p:cNvSpPr>
            <a:spLocks noGrp="1"/>
          </p:cNvSpPr>
          <p:nvPr>
            <p:ph type="body" idx="1"/>
          </p:nvPr>
        </p:nvSpPr>
        <p:spPr>
          <a:xfrm>
            <a:off x="1689100" y="2961410"/>
            <a:ext cx="21005800" cy="9207500"/>
          </a:xfrm>
          <a:prstGeom prst="rect">
            <a:avLst/>
          </a:prstGeom>
        </p:spPr>
        <p:txBody>
          <a:bodyPr/>
          <a:lstStyle/>
          <a:p>
            <a:r>
              <a:rPr dirty="0"/>
              <a:t>Single Object Linearizability</a:t>
            </a:r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  <p:pic>
        <p:nvPicPr>
          <p:cNvPr id="8" name="Screen Shot 2016-02-01 at 10.11.02 PM.png"/>
          <p:cNvPicPr>
            <a:picLocks noChangeAspect="1"/>
          </p:cNvPicPr>
          <p:nvPr/>
        </p:nvPicPr>
        <p:blipFill rotWithShape="1">
          <a:blip r:embed="rId3">
            <a:extLst/>
          </a:blip>
          <a:srcRect l="66610" r="-2272"/>
          <a:stretch/>
        </p:blipFill>
        <p:spPr>
          <a:xfrm>
            <a:off x="15129162" y="4043567"/>
            <a:ext cx="7273598" cy="932243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7453745" y="5403273"/>
            <a:ext cx="781760" cy="3150091"/>
          </a:xfrm>
          <a:prstGeom prst="rect">
            <a:avLst/>
          </a:prstGeom>
          <a:noFill/>
          <a:ln w="12700" cap="flat">
            <a:solidFill>
              <a:schemeClr val="accent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265303" y="7334164"/>
            <a:ext cx="2189018" cy="1238164"/>
          </a:xfrm>
          <a:prstGeom prst="rect">
            <a:avLst/>
          </a:prstGeom>
          <a:noFill/>
          <a:ln w="12700" cap="flat">
            <a:solidFill>
              <a:schemeClr val="accent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Screen Shot 2016-02-01 at 10.13.55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44367" y="4283709"/>
            <a:ext cx="13260277" cy="9409239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Shape 3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Evaluation</a:t>
            </a:r>
          </a:p>
        </p:txBody>
      </p:sp>
      <p:sp>
        <p:nvSpPr>
          <p:cNvPr id="311" name="Shape 311"/>
          <p:cNvSpPr>
            <a:spLocks noGrp="1"/>
          </p:cNvSpPr>
          <p:nvPr>
            <p:ph type="body" idx="1"/>
          </p:nvPr>
        </p:nvSpPr>
        <p:spPr>
          <a:xfrm>
            <a:off x="1689100" y="2712027"/>
            <a:ext cx="21005800" cy="9207500"/>
          </a:xfrm>
          <a:prstGeom prst="rect">
            <a:avLst/>
          </a:prstGeom>
        </p:spPr>
        <p:txBody>
          <a:bodyPr/>
          <a:lstStyle/>
          <a:p>
            <a:r>
              <a:rPr dirty="0"/>
              <a:t>Transactions on a fully replicated TangoMap</a:t>
            </a:r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8839200" y="5721767"/>
            <a:ext cx="9096067" cy="1238164"/>
          </a:xfrm>
          <a:prstGeom prst="rect">
            <a:avLst/>
          </a:prstGeom>
          <a:noFill/>
          <a:ln w="12700" cap="flat">
            <a:solidFill>
              <a:schemeClr val="accent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Evaluation</a:t>
            </a:r>
          </a:p>
        </p:txBody>
      </p:sp>
      <p:sp>
        <p:nvSpPr>
          <p:cNvPr id="314" name="Shape 314"/>
          <p:cNvSpPr>
            <a:spLocks noGrp="1"/>
          </p:cNvSpPr>
          <p:nvPr>
            <p:ph type="body" idx="1"/>
          </p:nvPr>
        </p:nvSpPr>
        <p:spPr>
          <a:xfrm>
            <a:off x="1689100" y="2573481"/>
            <a:ext cx="21005800" cy="9207500"/>
          </a:xfrm>
          <a:prstGeom prst="rect">
            <a:avLst/>
          </a:prstGeom>
        </p:spPr>
        <p:txBody>
          <a:bodyPr/>
          <a:lstStyle/>
          <a:p>
            <a:r>
              <a:t>Scalability</a:t>
            </a:r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  <p:pic>
        <p:nvPicPr>
          <p:cNvPr id="315" name="Screen Shot 2016-02-01 at 10.16.24 PM.png"/>
          <p:cNvPicPr>
            <a:picLocks noChangeAspect="1"/>
          </p:cNvPicPr>
          <p:nvPr/>
        </p:nvPicPr>
        <p:blipFill>
          <a:blip r:embed="rId3">
            <a:extLst/>
          </a:blip>
          <a:srcRect l="34181" r="33625"/>
          <a:stretch>
            <a:fillRect/>
          </a:stretch>
        </p:blipFill>
        <p:spPr>
          <a:xfrm>
            <a:off x="6927547" y="3360942"/>
            <a:ext cx="9511246" cy="10392729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3" name="Straight Connector 2"/>
          <p:cNvCxnSpPr/>
          <p:nvPr/>
        </p:nvCxnSpPr>
        <p:spPr>
          <a:xfrm>
            <a:off x="8866909" y="5339708"/>
            <a:ext cx="7571884" cy="6266872"/>
          </a:xfrm>
          <a:prstGeom prst="line">
            <a:avLst/>
          </a:prstGeom>
          <a:noFill/>
          <a:ln w="254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10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Tango: Distributed Data Structures over a Shared Log</a:t>
            </a:r>
          </a:p>
        </p:txBody>
      </p:sp>
      <p:sp>
        <p:nvSpPr>
          <p:cNvPr id="126" name="Shape 126"/>
          <p:cNvSpPr>
            <a:spLocks noGrp="1"/>
          </p:cNvSpPr>
          <p:nvPr>
            <p:ph type="subTitle" sz="half" idx="1"/>
          </p:nvPr>
        </p:nvSpPr>
        <p:spPr>
          <a:xfrm>
            <a:off x="1778000" y="7334359"/>
            <a:ext cx="20828000" cy="4273227"/>
          </a:xfrm>
          <a:prstGeom prst="rect">
            <a:avLst/>
          </a:prstGeom>
        </p:spPr>
        <p:txBody>
          <a:bodyPr/>
          <a:lstStyle/>
          <a:p>
            <a:pPr defTabSz="182880"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t>Mahesh Balakrishnan, Dahlia Malkhi, Ted Wobber, Ming Wu, Vijayan Prabhakaran Michael Wei, John D. Davis, Sriram Rao, Tao Zou, Aviad Zuck</a:t>
            </a:r>
          </a:p>
          <a:p>
            <a:pPr defTabSz="182880">
              <a:defRPr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182880"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t>Microsoft Research</a:t>
            </a:r>
          </a:p>
          <a:p>
            <a:pPr defTabSz="182880">
              <a:defRPr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182880"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t>Presented by Faria Kalim</a:t>
            </a:r>
          </a:p>
          <a:p>
            <a:pPr defTabSz="182880">
              <a:defRPr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182880">
              <a:defRPr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182880">
              <a:defRPr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slow" advTm="131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Takeaways</a:t>
            </a:r>
          </a:p>
        </p:txBody>
      </p:sp>
      <p:sp>
        <p:nvSpPr>
          <p:cNvPr id="318" name="Shape 31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95300" indent="-495300" defTabSz="643889">
              <a:spcBef>
                <a:spcPts val="4600"/>
              </a:spcBef>
              <a:defRPr sz="4055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Pros</a:t>
            </a:r>
          </a:p>
          <a:p>
            <a:pPr marL="990600" lvl="1" indent="-495300" defTabSz="643889">
              <a:spcBef>
                <a:spcPts val="4600"/>
              </a:spcBef>
              <a:defRPr sz="4055"/>
            </a:pPr>
            <a:r>
              <a:rPr dirty="0"/>
              <a:t>A durable, iterable total order (i.e., a shared log) is a unifying abstraction for distributed systems, subsuming the roles of many distributed protocols</a:t>
            </a:r>
          </a:p>
          <a:p>
            <a:pPr marL="990600" lvl="1" indent="-495300" defTabSz="643889">
              <a:spcBef>
                <a:spcPts val="4600"/>
              </a:spcBef>
              <a:defRPr sz="4055"/>
            </a:pPr>
            <a:r>
              <a:rPr dirty="0"/>
              <a:t>It is possible to impose a total order at speeds exceeding the I/O capacity of any single machine</a:t>
            </a:r>
          </a:p>
          <a:p>
            <a:pPr marL="990600" lvl="1" indent="-495300" defTabSz="643889">
              <a:spcBef>
                <a:spcPts val="4600"/>
              </a:spcBef>
              <a:defRPr sz="4055"/>
            </a:pPr>
            <a:r>
              <a:rPr dirty="0"/>
              <a:t>A total order is useful even when individual nodes consume a subsequence of it</a:t>
            </a:r>
          </a:p>
          <a:p>
            <a:pPr marL="495300" indent="-495300" defTabSz="643889">
              <a:spcBef>
                <a:spcPts val="4600"/>
              </a:spcBef>
              <a:defRPr sz="4055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Cons</a:t>
            </a:r>
          </a:p>
          <a:p>
            <a:pPr marL="990600" lvl="1" indent="-495300" defTabSz="643889">
              <a:spcBef>
                <a:spcPts val="4600"/>
              </a:spcBef>
              <a:defRPr sz="4055"/>
            </a:pPr>
            <a:r>
              <a:rPr dirty="0"/>
              <a:t>Evaluation without the sequencer: how much would the performance decrease?</a:t>
            </a:r>
          </a:p>
          <a:p>
            <a:pPr marL="990600" lvl="1" indent="-495300" defTabSz="643889">
              <a:spcBef>
                <a:spcPts val="4600"/>
              </a:spcBef>
              <a:defRPr sz="4055"/>
            </a:pPr>
            <a:r>
              <a:rPr dirty="0"/>
              <a:t>How affordable is the SSD cluster?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Backup Slides</a:t>
            </a:r>
          </a:p>
        </p:txBody>
      </p:sp>
      <p:sp>
        <p:nvSpPr>
          <p:cNvPr id="326" name="Shape 3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Conclusion</a:t>
            </a:r>
          </a:p>
        </p:txBody>
      </p:sp>
      <p:sp>
        <p:nvSpPr>
          <p:cNvPr id="321" name="Shape 3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Tango allows users to build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highly available</a:t>
            </a:r>
            <a:r>
              <a:t>,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persistent</a:t>
            </a:r>
            <a:r>
              <a:t> and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strongly consistent</a:t>
            </a:r>
            <a:r>
              <a:t>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meta</a:t>
            </a:r>
            <a:r>
              <a:t>data services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easily</a:t>
            </a:r>
          </a:p>
          <a:p>
            <a:r>
              <a:t>Provides data structures backed by a shared log</a:t>
            </a:r>
          </a:p>
          <a:p>
            <a:pPr lvl="1"/>
            <a:r>
              <a:t>The data structures are easy to use and build</a:t>
            </a:r>
          </a:p>
          <a:p>
            <a:pPr lvl="1"/>
            <a:r>
              <a:t>The shared log provides consistency, persistence, elasticity, atomicity and isolation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Evaluation Setup</a:t>
            </a:r>
          </a:p>
        </p:txBody>
      </p:sp>
      <p:sp>
        <p:nvSpPr>
          <p:cNvPr id="329" name="Shape 3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628650" indent="-628650" defTabSz="817244">
              <a:spcBef>
                <a:spcPts val="5800"/>
              </a:spcBef>
              <a:defRPr sz="5148"/>
            </a:pPr>
            <a:r>
              <a:rPr lang="en-US" dirty="0" smtClean="0"/>
              <a:t>20Gbps between top of the rack switches, Gb per node</a:t>
            </a:r>
          </a:p>
          <a:p>
            <a:pPr marL="628650" indent="-628650" defTabSz="817244">
              <a:spcBef>
                <a:spcPts val="5800"/>
              </a:spcBef>
              <a:defRPr sz="5148"/>
            </a:pPr>
            <a:r>
              <a:rPr dirty="0" smtClean="0"/>
              <a:t>36 </a:t>
            </a:r>
            <a:r>
              <a:rPr dirty="0"/>
              <a:t>8-core machines in 2 racks</a:t>
            </a:r>
          </a:p>
          <a:p>
            <a:pPr marL="628650" indent="-628650" defTabSz="817244">
              <a:spcBef>
                <a:spcPts val="5800"/>
              </a:spcBef>
              <a:defRPr sz="5148"/>
            </a:pPr>
            <a:r>
              <a:rPr dirty="0"/>
              <a:t>Half the nodes (evenly divided across racks) equipped with 2 Intel X25V SSDs each.</a:t>
            </a:r>
          </a:p>
          <a:p>
            <a:pPr marL="628650" indent="-628650" defTabSz="817244">
              <a:spcBef>
                <a:spcPts val="5800"/>
              </a:spcBef>
              <a:defRPr sz="5148"/>
            </a:pPr>
            <a:r>
              <a:rPr dirty="0"/>
              <a:t>18-node CORFU deployment </a:t>
            </a:r>
          </a:p>
          <a:p>
            <a:pPr marL="628650" indent="-628650" defTabSz="817244">
              <a:spcBef>
                <a:spcPts val="5800"/>
              </a:spcBef>
              <a:defRPr sz="5148"/>
            </a:pPr>
            <a:r>
              <a:rPr dirty="0"/>
              <a:t>CORFU sequencer on a powerful, 32-core machine in separate rack. </a:t>
            </a:r>
          </a:p>
          <a:p>
            <a:pPr marL="628650" indent="-628650" defTabSz="817244">
              <a:spcBef>
                <a:spcPts val="5800"/>
              </a:spcBef>
              <a:defRPr sz="5148"/>
            </a:pPr>
            <a:r>
              <a:rPr dirty="0"/>
              <a:t>Other 18 nodes used as clients, running applications and benchmarks that operate on Tango objects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Tango Objects</a:t>
            </a:r>
          </a:p>
        </p:txBody>
      </p:sp>
      <p:sp>
        <p:nvSpPr>
          <p:cNvPr id="332" name="Shape 332"/>
          <p:cNvSpPr>
            <a:spLocks noGrp="1"/>
          </p:cNvSpPr>
          <p:nvPr>
            <p:ph type="body" sz="quarter" idx="1"/>
          </p:nvPr>
        </p:nvSpPr>
        <p:spPr>
          <a:xfrm>
            <a:off x="1689100" y="3238500"/>
            <a:ext cx="5339557" cy="9207500"/>
          </a:xfrm>
          <a:prstGeom prst="rect">
            <a:avLst/>
          </a:prstGeom>
        </p:spPr>
        <p:txBody>
          <a:bodyPr/>
          <a:lstStyle/>
          <a:p>
            <a:pPr marL="450850" indent="-450850" defTabSz="586104">
              <a:spcBef>
                <a:spcPts val="4100"/>
              </a:spcBef>
              <a:defRPr sz="3691" b="1">
                <a:latin typeface="Helvetica"/>
                <a:ea typeface="Helvetica"/>
                <a:cs typeface="Helvetica"/>
                <a:sym typeface="Helvetica"/>
              </a:defRPr>
            </a:pPr>
            <a:r>
              <a:t>Scalable and Fast</a:t>
            </a:r>
          </a:p>
          <a:p>
            <a:pPr marL="901700" lvl="1" indent="-450850" defTabSz="586104">
              <a:spcBef>
                <a:spcPts val="4100"/>
              </a:spcBef>
              <a:defRPr sz="3691" b="1">
                <a:latin typeface="Helvetica"/>
                <a:ea typeface="Helvetica"/>
                <a:cs typeface="Helvetica"/>
                <a:sym typeface="Helvetica"/>
              </a:defRPr>
            </a:pPr>
            <a:r>
              <a:t>CORFU decentralized shared log</a:t>
            </a:r>
          </a:p>
          <a:p>
            <a:pPr marL="901700" lvl="1" indent="-450850" defTabSz="586104">
              <a:spcBef>
                <a:spcPts val="4100"/>
              </a:spcBef>
              <a:defRPr sz="3691"/>
            </a:pPr>
            <a:r>
              <a:t>Reads scale linearly with number of flash drives</a:t>
            </a:r>
          </a:p>
          <a:p>
            <a:pPr marL="901700" lvl="1" indent="-450850" defTabSz="586104">
              <a:spcBef>
                <a:spcPts val="4100"/>
              </a:spcBef>
              <a:defRPr sz="3691"/>
            </a:pPr>
            <a:r>
              <a:t>600K/s appends (limited by sequencer speed)</a:t>
            </a:r>
          </a:p>
          <a:p>
            <a:pPr marL="901700" lvl="1" indent="-450850" defTabSz="586104">
              <a:spcBef>
                <a:spcPts val="4100"/>
              </a:spcBef>
              <a:defRPr sz="3691"/>
            </a:pPr>
            <a:endParaRPr/>
          </a:p>
        </p:txBody>
      </p:sp>
      <p:pic>
        <p:nvPicPr>
          <p:cNvPr id="333" name="Screen Shot 2016-02-01 at 9.50.4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0857" y="3402361"/>
            <a:ext cx="16814801" cy="9728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Use Cases</a:t>
            </a:r>
          </a:p>
        </p:txBody>
      </p:sp>
      <p:pic>
        <p:nvPicPr>
          <p:cNvPr id="336" name="P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7584" y="4023790"/>
            <a:ext cx="2003129" cy="3088158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Shape 337"/>
          <p:cNvSpPr/>
          <p:nvPr/>
        </p:nvSpPr>
        <p:spPr>
          <a:xfrm>
            <a:off x="1352296" y="8875947"/>
            <a:ext cx="807556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1352296" y="10575715"/>
            <a:ext cx="807556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1644904" y="9090831"/>
            <a:ext cx="1270001" cy="1270001"/>
          </a:xfrm>
          <a:prstGeom prst="rect">
            <a:avLst/>
          </a:prstGeom>
          <a:blipFill>
            <a:blip r:embed="rId3">
              <a:alphaModFix amt="50819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3088640" y="9090831"/>
            <a:ext cx="1270001" cy="1270001"/>
          </a:xfrm>
          <a:prstGeom prst="rect">
            <a:avLst/>
          </a:prstGeom>
          <a:blipFill>
            <a:blip r:embed="rId3">
              <a:alphaModFix amt="50819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4532376" y="9090831"/>
            <a:ext cx="1270001" cy="1270001"/>
          </a:xfrm>
          <a:prstGeom prst="rect">
            <a:avLst/>
          </a:prstGeom>
          <a:blipFill>
            <a:blip r:embed="rId3">
              <a:alphaModFix amt="50819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5976111" y="9090831"/>
            <a:ext cx="1270001" cy="1270001"/>
          </a:xfrm>
          <a:prstGeom prst="rect">
            <a:avLst/>
          </a:prstGeom>
          <a:blipFill>
            <a:blip r:embed="rId3">
              <a:alphaModFix amt="50819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7419847" y="9090831"/>
            <a:ext cx="1270001" cy="1270001"/>
          </a:xfrm>
          <a:prstGeom prst="rect">
            <a:avLst/>
          </a:prstGeom>
          <a:blipFill>
            <a:blip r:embed="rId3">
              <a:alphaModFix amt="50819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4" name="Shape 344"/>
          <p:cNvSpPr/>
          <p:nvPr/>
        </p:nvSpPr>
        <p:spPr>
          <a:xfrm flipV="1">
            <a:off x="12192000" y="3297734"/>
            <a:ext cx="0" cy="993570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45" name="Shape 345"/>
          <p:cNvSpPr/>
          <p:nvPr/>
        </p:nvSpPr>
        <p:spPr>
          <a:xfrm>
            <a:off x="14517227" y="8875948"/>
            <a:ext cx="807556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46" name="Shape 346"/>
          <p:cNvSpPr/>
          <p:nvPr/>
        </p:nvSpPr>
        <p:spPr>
          <a:xfrm>
            <a:off x="14517227" y="10575716"/>
            <a:ext cx="807556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14809835" y="9090832"/>
            <a:ext cx="1270001" cy="1270001"/>
          </a:xfrm>
          <a:prstGeom prst="rect">
            <a:avLst/>
          </a:prstGeom>
          <a:blipFill>
            <a:blip r:embed="rId3">
              <a:alphaModFix amt="50819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8" name="Shape 348"/>
          <p:cNvSpPr/>
          <p:nvPr/>
        </p:nvSpPr>
        <p:spPr>
          <a:xfrm>
            <a:off x="16253570" y="9090832"/>
            <a:ext cx="1270001" cy="1270001"/>
          </a:xfrm>
          <a:prstGeom prst="rect">
            <a:avLst/>
          </a:prstGeom>
          <a:blipFill>
            <a:blip r:embed="rId3">
              <a:alphaModFix amt="50819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9" name="Shape 349"/>
          <p:cNvSpPr/>
          <p:nvPr/>
        </p:nvSpPr>
        <p:spPr>
          <a:xfrm>
            <a:off x="17697307" y="9090832"/>
            <a:ext cx="1270001" cy="1270001"/>
          </a:xfrm>
          <a:prstGeom prst="rect">
            <a:avLst/>
          </a:prstGeom>
          <a:blipFill>
            <a:blip r:embed="rId3">
              <a:alphaModFix amt="50819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0" name="Shape 350"/>
          <p:cNvSpPr/>
          <p:nvPr/>
        </p:nvSpPr>
        <p:spPr>
          <a:xfrm>
            <a:off x="19141042" y="9090832"/>
            <a:ext cx="1270001" cy="1270001"/>
          </a:xfrm>
          <a:prstGeom prst="rect">
            <a:avLst/>
          </a:prstGeom>
          <a:blipFill>
            <a:blip r:embed="rId3">
              <a:alphaModFix amt="50819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1" name="Shape 351"/>
          <p:cNvSpPr/>
          <p:nvPr/>
        </p:nvSpPr>
        <p:spPr>
          <a:xfrm>
            <a:off x="20584779" y="9090832"/>
            <a:ext cx="1270001" cy="1270001"/>
          </a:xfrm>
          <a:prstGeom prst="rect">
            <a:avLst/>
          </a:prstGeom>
          <a:blipFill>
            <a:blip r:embed="rId3">
              <a:alphaModFix amt="48177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2" name="Shape 352"/>
          <p:cNvSpPr/>
          <p:nvPr/>
        </p:nvSpPr>
        <p:spPr>
          <a:xfrm>
            <a:off x="2957258" y="11366577"/>
            <a:ext cx="442023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Replicate State</a:t>
            </a:r>
          </a:p>
        </p:txBody>
      </p:sp>
      <p:sp>
        <p:nvSpPr>
          <p:cNvPr id="353" name="Shape 353"/>
          <p:cNvSpPr/>
          <p:nvPr/>
        </p:nvSpPr>
        <p:spPr>
          <a:xfrm>
            <a:off x="16241204" y="11366577"/>
            <a:ext cx="332613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Index State</a:t>
            </a:r>
          </a:p>
        </p:txBody>
      </p:sp>
      <p:sp>
        <p:nvSpPr>
          <p:cNvPr id="354" name="Shape 354"/>
          <p:cNvSpPr/>
          <p:nvPr/>
        </p:nvSpPr>
        <p:spPr>
          <a:xfrm>
            <a:off x="3649567" y="5136069"/>
            <a:ext cx="928530" cy="863601"/>
          </a:xfrm>
          <a:prstGeom prst="rect">
            <a:avLst/>
          </a:prstGeom>
          <a:blipFill>
            <a:blip r:embed="rId3">
              <a:alphaModFix amt="50819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2956152" y="6325279"/>
            <a:ext cx="928529" cy="863601"/>
          </a:xfrm>
          <a:prstGeom prst="rect">
            <a:avLst/>
          </a:prstGeom>
          <a:blipFill>
            <a:blip r:embed="rId3">
              <a:alphaModFix amt="50819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6" name="Shape 356"/>
          <p:cNvSpPr/>
          <p:nvPr/>
        </p:nvSpPr>
        <p:spPr>
          <a:xfrm>
            <a:off x="4252055" y="6325279"/>
            <a:ext cx="928530" cy="863601"/>
          </a:xfrm>
          <a:prstGeom prst="rect">
            <a:avLst/>
          </a:prstGeom>
          <a:blipFill>
            <a:blip r:embed="rId3">
              <a:alphaModFix amt="50819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2431780" y="7417742"/>
            <a:ext cx="928530" cy="863601"/>
          </a:xfrm>
          <a:prstGeom prst="rect">
            <a:avLst/>
          </a:prstGeom>
          <a:blipFill>
            <a:blip r:embed="rId3">
              <a:alphaModFix amt="50819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8" name="Shape 358"/>
          <p:cNvSpPr/>
          <p:nvPr/>
        </p:nvSpPr>
        <p:spPr>
          <a:xfrm>
            <a:off x="4703111" y="7417742"/>
            <a:ext cx="928530" cy="863601"/>
          </a:xfrm>
          <a:prstGeom prst="rect">
            <a:avLst/>
          </a:prstGeom>
          <a:blipFill>
            <a:blip r:embed="rId3">
              <a:alphaModFix amt="50819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9" name="Shape 359"/>
          <p:cNvSpPr/>
          <p:nvPr/>
        </p:nvSpPr>
        <p:spPr>
          <a:xfrm>
            <a:off x="4510285" y="7096504"/>
            <a:ext cx="421051" cy="42105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60" name="Shape 360"/>
          <p:cNvSpPr/>
          <p:nvPr/>
        </p:nvSpPr>
        <p:spPr>
          <a:xfrm flipH="1">
            <a:off x="2924133" y="7096504"/>
            <a:ext cx="421051" cy="42105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4212810" y="6085631"/>
            <a:ext cx="421051" cy="42105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62" name="Shape 362"/>
          <p:cNvSpPr/>
          <p:nvPr/>
        </p:nvSpPr>
        <p:spPr>
          <a:xfrm flipH="1">
            <a:off x="3541598" y="5958631"/>
            <a:ext cx="366199" cy="67055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pic>
        <p:nvPicPr>
          <p:cNvPr id="363" name="P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33804" y="4035890"/>
            <a:ext cx="2003130" cy="3088157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Shape 364"/>
          <p:cNvSpPr/>
          <p:nvPr/>
        </p:nvSpPr>
        <p:spPr>
          <a:xfrm>
            <a:off x="7445787" y="5148168"/>
            <a:ext cx="928530" cy="863601"/>
          </a:xfrm>
          <a:prstGeom prst="rect">
            <a:avLst/>
          </a:prstGeom>
          <a:blipFill>
            <a:blip r:embed="rId3">
              <a:alphaModFix amt="50819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6752372" y="6337378"/>
            <a:ext cx="928530" cy="863601"/>
          </a:xfrm>
          <a:prstGeom prst="rect">
            <a:avLst/>
          </a:prstGeom>
          <a:blipFill>
            <a:blip r:embed="rId3">
              <a:alphaModFix amt="50819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8048275" y="6337378"/>
            <a:ext cx="928530" cy="863601"/>
          </a:xfrm>
          <a:prstGeom prst="rect">
            <a:avLst/>
          </a:prstGeom>
          <a:blipFill>
            <a:blip r:embed="rId3">
              <a:alphaModFix amt="50819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6228000" y="7429841"/>
            <a:ext cx="928530" cy="863601"/>
          </a:xfrm>
          <a:prstGeom prst="rect">
            <a:avLst/>
          </a:prstGeom>
          <a:blipFill>
            <a:blip r:embed="rId3">
              <a:alphaModFix amt="50819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8499331" y="7429841"/>
            <a:ext cx="928530" cy="863601"/>
          </a:xfrm>
          <a:prstGeom prst="rect">
            <a:avLst/>
          </a:prstGeom>
          <a:blipFill>
            <a:blip r:embed="rId3">
              <a:alphaModFix amt="50819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8306505" y="7108603"/>
            <a:ext cx="421051" cy="42105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70" name="Shape 370"/>
          <p:cNvSpPr/>
          <p:nvPr/>
        </p:nvSpPr>
        <p:spPr>
          <a:xfrm flipH="1">
            <a:off x="6720353" y="7108603"/>
            <a:ext cx="421051" cy="42105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71" name="Shape 371"/>
          <p:cNvSpPr/>
          <p:nvPr/>
        </p:nvSpPr>
        <p:spPr>
          <a:xfrm>
            <a:off x="8009030" y="6097730"/>
            <a:ext cx="421051" cy="42105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72" name="Shape 372"/>
          <p:cNvSpPr/>
          <p:nvPr/>
        </p:nvSpPr>
        <p:spPr>
          <a:xfrm flipH="1">
            <a:off x="7337818" y="5970730"/>
            <a:ext cx="366199" cy="67055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pic>
        <p:nvPicPr>
          <p:cNvPr id="373" name="P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73028" y="3827535"/>
            <a:ext cx="2003130" cy="3088158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Shape 374"/>
          <p:cNvSpPr/>
          <p:nvPr/>
        </p:nvSpPr>
        <p:spPr>
          <a:xfrm>
            <a:off x="16085011" y="4939814"/>
            <a:ext cx="928530" cy="863601"/>
          </a:xfrm>
          <a:prstGeom prst="rect">
            <a:avLst/>
          </a:prstGeom>
          <a:blipFill>
            <a:blip r:embed="rId4">
              <a:alphaModFix amt="50068"/>
            </a:blip>
          </a:blipFill>
          <a:ln w="12700">
            <a:miter lim="400000"/>
          </a:ln>
          <a:effectLst>
            <a:outerShdw blurRad="50800" dist="12700" rotWithShape="0">
              <a:srgbClr val="000000">
                <a:alpha val="47932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5" name="Shape 375"/>
          <p:cNvSpPr/>
          <p:nvPr/>
        </p:nvSpPr>
        <p:spPr>
          <a:xfrm>
            <a:off x="15391596" y="6129024"/>
            <a:ext cx="928530" cy="863601"/>
          </a:xfrm>
          <a:prstGeom prst="rect">
            <a:avLst/>
          </a:prstGeom>
          <a:blipFill>
            <a:blip r:embed="rId4">
              <a:alphaModFix amt="50068"/>
            </a:blip>
          </a:blipFill>
          <a:ln w="12700">
            <a:miter lim="400000"/>
          </a:ln>
          <a:effectLst>
            <a:outerShdw blurRad="50800" dist="12700" rotWithShape="0">
              <a:srgbClr val="000000">
                <a:alpha val="47932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6" name="Shape 376"/>
          <p:cNvSpPr/>
          <p:nvPr/>
        </p:nvSpPr>
        <p:spPr>
          <a:xfrm>
            <a:off x="16687499" y="6129024"/>
            <a:ext cx="928530" cy="863601"/>
          </a:xfrm>
          <a:prstGeom prst="rect">
            <a:avLst/>
          </a:prstGeom>
          <a:blipFill>
            <a:blip r:embed="rId4">
              <a:alphaModFix amt="50068"/>
            </a:blip>
          </a:blipFill>
          <a:ln w="12700">
            <a:miter lim="400000"/>
          </a:ln>
          <a:effectLst>
            <a:outerShdw blurRad="50800" dist="12700" rotWithShape="0">
              <a:srgbClr val="000000">
                <a:alpha val="47932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7" name="Shape 377"/>
          <p:cNvSpPr/>
          <p:nvPr/>
        </p:nvSpPr>
        <p:spPr>
          <a:xfrm>
            <a:off x="14867224" y="7221487"/>
            <a:ext cx="928530" cy="863601"/>
          </a:xfrm>
          <a:prstGeom prst="rect">
            <a:avLst/>
          </a:prstGeom>
          <a:blipFill>
            <a:blip r:embed="rId4">
              <a:alphaModFix amt="50068"/>
            </a:blip>
          </a:blipFill>
          <a:ln w="12700">
            <a:miter lim="400000"/>
          </a:ln>
          <a:effectLst>
            <a:outerShdw blurRad="50800" dist="12700" rotWithShape="0">
              <a:srgbClr val="000000">
                <a:alpha val="47932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8" name="Shape 378"/>
          <p:cNvSpPr/>
          <p:nvPr/>
        </p:nvSpPr>
        <p:spPr>
          <a:xfrm>
            <a:off x="17138555" y="7221487"/>
            <a:ext cx="928530" cy="863601"/>
          </a:xfrm>
          <a:prstGeom prst="rect">
            <a:avLst/>
          </a:prstGeom>
          <a:blipFill>
            <a:blip r:embed="rId4">
              <a:alphaModFix amt="50068"/>
            </a:blip>
          </a:blipFill>
          <a:ln w="12700">
            <a:miter lim="400000"/>
          </a:ln>
          <a:effectLst>
            <a:outerShdw blurRad="50800" dist="12700" rotWithShape="0">
              <a:srgbClr val="000000">
                <a:alpha val="47932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9" name="Shape 379"/>
          <p:cNvSpPr/>
          <p:nvPr/>
        </p:nvSpPr>
        <p:spPr>
          <a:xfrm>
            <a:off x="16945729" y="6900249"/>
            <a:ext cx="421052" cy="42105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80" name="Shape 380"/>
          <p:cNvSpPr/>
          <p:nvPr/>
        </p:nvSpPr>
        <p:spPr>
          <a:xfrm flipH="1">
            <a:off x="15359577" y="6900249"/>
            <a:ext cx="421051" cy="42105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81" name="Shape 381"/>
          <p:cNvSpPr/>
          <p:nvPr/>
        </p:nvSpPr>
        <p:spPr>
          <a:xfrm>
            <a:off x="16648255" y="5889376"/>
            <a:ext cx="421051" cy="42105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82" name="Shape 382"/>
          <p:cNvSpPr/>
          <p:nvPr/>
        </p:nvSpPr>
        <p:spPr>
          <a:xfrm flipH="1">
            <a:off x="15977043" y="5762375"/>
            <a:ext cx="366199" cy="67055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pic>
        <p:nvPicPr>
          <p:cNvPr id="383" name="P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81623" y="3635309"/>
            <a:ext cx="2003130" cy="3088158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Shape 384"/>
          <p:cNvSpPr/>
          <p:nvPr/>
        </p:nvSpPr>
        <p:spPr>
          <a:xfrm>
            <a:off x="20755514" y="5859866"/>
            <a:ext cx="928530" cy="863601"/>
          </a:xfrm>
          <a:prstGeom prst="rect">
            <a:avLst/>
          </a:prstGeom>
          <a:blipFill>
            <a:blip r:embed="rId4">
              <a:alphaModFix amt="50068"/>
            </a:blip>
          </a:blipFill>
          <a:ln w="12700">
            <a:miter lim="400000"/>
          </a:ln>
          <a:effectLst>
            <a:outerShdw blurRad="50800" dist="12700" rotWithShape="0">
              <a:srgbClr val="000000">
                <a:alpha val="47932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5" name="Shape 385"/>
          <p:cNvSpPr/>
          <p:nvPr/>
        </p:nvSpPr>
        <p:spPr>
          <a:xfrm>
            <a:off x="21935422" y="4848993"/>
            <a:ext cx="928530" cy="863601"/>
          </a:xfrm>
          <a:prstGeom prst="rect">
            <a:avLst/>
          </a:prstGeom>
          <a:blipFill>
            <a:blip r:embed="rId4">
              <a:alphaModFix amt="50068"/>
            </a:blip>
          </a:blipFill>
          <a:ln w="12700">
            <a:miter lim="400000"/>
          </a:ln>
          <a:effectLst>
            <a:outerShdw blurRad="50800" dist="12700" rotWithShape="0">
              <a:srgbClr val="000000">
                <a:alpha val="47932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6" name="Shape 386"/>
          <p:cNvSpPr/>
          <p:nvPr/>
        </p:nvSpPr>
        <p:spPr>
          <a:xfrm>
            <a:off x="21935422" y="5859866"/>
            <a:ext cx="928530" cy="863601"/>
          </a:xfrm>
          <a:prstGeom prst="rect">
            <a:avLst/>
          </a:prstGeom>
          <a:blipFill>
            <a:blip r:embed="rId4">
              <a:alphaModFix amt="50068"/>
            </a:blip>
          </a:blipFill>
          <a:ln w="12700">
            <a:miter lim="400000"/>
          </a:ln>
          <a:effectLst>
            <a:outerShdw blurRad="50800" dist="12700" rotWithShape="0">
              <a:srgbClr val="000000">
                <a:alpha val="47932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7" name="Shape 387"/>
          <p:cNvSpPr/>
          <p:nvPr/>
        </p:nvSpPr>
        <p:spPr>
          <a:xfrm>
            <a:off x="20755514" y="6882838"/>
            <a:ext cx="928530" cy="863601"/>
          </a:xfrm>
          <a:prstGeom prst="rect">
            <a:avLst/>
          </a:prstGeom>
          <a:blipFill>
            <a:blip r:embed="rId4">
              <a:alphaModFix amt="50068"/>
            </a:blip>
          </a:blipFill>
          <a:ln w="12700">
            <a:miter lim="400000"/>
          </a:ln>
          <a:effectLst>
            <a:outerShdw blurRad="50800" dist="12700" rotWithShape="0">
              <a:srgbClr val="000000">
                <a:alpha val="47932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8" name="Shape 388"/>
          <p:cNvSpPr/>
          <p:nvPr/>
        </p:nvSpPr>
        <p:spPr>
          <a:xfrm>
            <a:off x="21935422" y="6870738"/>
            <a:ext cx="928530" cy="863601"/>
          </a:xfrm>
          <a:prstGeom prst="rect">
            <a:avLst/>
          </a:prstGeom>
          <a:blipFill>
            <a:blip r:embed="rId4">
              <a:alphaModFix amt="50068"/>
            </a:blip>
          </a:blipFill>
          <a:ln w="12700">
            <a:miter lim="400000"/>
          </a:ln>
          <a:effectLst>
            <a:outerShdw blurRad="50800" dist="12700" rotWithShape="0">
              <a:srgbClr val="000000">
                <a:alpha val="47932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9" name="Shape 389"/>
          <p:cNvSpPr/>
          <p:nvPr/>
        </p:nvSpPr>
        <p:spPr>
          <a:xfrm>
            <a:off x="20755514" y="4848993"/>
            <a:ext cx="928530" cy="863601"/>
          </a:xfrm>
          <a:prstGeom prst="rect">
            <a:avLst/>
          </a:prstGeom>
          <a:blipFill>
            <a:blip r:embed="rId4">
              <a:alphaModFix amt="50068"/>
            </a:blip>
          </a:blipFill>
          <a:ln w="12700">
            <a:miter lim="400000"/>
          </a:ln>
          <a:effectLst>
            <a:outerShdw blurRad="50800" dist="12700" rotWithShape="0">
              <a:srgbClr val="000000">
                <a:alpha val="47932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Other Use Cases</a:t>
            </a:r>
          </a:p>
        </p:txBody>
      </p:sp>
      <p:pic>
        <p:nvPicPr>
          <p:cNvPr id="392" name="P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7584" y="4023790"/>
            <a:ext cx="2003129" cy="3088158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Shape 393"/>
          <p:cNvSpPr/>
          <p:nvPr/>
        </p:nvSpPr>
        <p:spPr>
          <a:xfrm>
            <a:off x="1571752" y="9895848"/>
            <a:ext cx="807556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94" name="Shape 394"/>
          <p:cNvSpPr/>
          <p:nvPr/>
        </p:nvSpPr>
        <p:spPr>
          <a:xfrm>
            <a:off x="1571752" y="11595617"/>
            <a:ext cx="807556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95" name="Shape 395"/>
          <p:cNvSpPr/>
          <p:nvPr/>
        </p:nvSpPr>
        <p:spPr>
          <a:xfrm>
            <a:off x="1864360" y="10110733"/>
            <a:ext cx="1270001" cy="1270001"/>
          </a:xfrm>
          <a:prstGeom prst="rect">
            <a:avLst/>
          </a:prstGeom>
          <a:blipFill>
            <a:blip r:embed="rId3">
              <a:alphaModFix amt="50819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6" name="Shape 396"/>
          <p:cNvSpPr/>
          <p:nvPr/>
        </p:nvSpPr>
        <p:spPr>
          <a:xfrm>
            <a:off x="3308096" y="10110733"/>
            <a:ext cx="1270001" cy="1270001"/>
          </a:xfrm>
          <a:prstGeom prst="rect">
            <a:avLst/>
          </a:prstGeom>
          <a:blipFill>
            <a:blip r:embed="rId4">
              <a:alphaModFix amt="50000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7" name="Shape 397"/>
          <p:cNvSpPr/>
          <p:nvPr/>
        </p:nvSpPr>
        <p:spPr>
          <a:xfrm>
            <a:off x="4751832" y="10110733"/>
            <a:ext cx="1270001" cy="1270001"/>
          </a:xfrm>
          <a:prstGeom prst="rect">
            <a:avLst/>
          </a:prstGeom>
          <a:blipFill>
            <a:blip r:embed="rId4">
              <a:alphaModFix amt="50000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8" name="Shape 398"/>
          <p:cNvSpPr/>
          <p:nvPr/>
        </p:nvSpPr>
        <p:spPr>
          <a:xfrm>
            <a:off x="6195567" y="10110733"/>
            <a:ext cx="1270001" cy="1270001"/>
          </a:xfrm>
          <a:prstGeom prst="rect">
            <a:avLst/>
          </a:prstGeom>
          <a:blipFill>
            <a:blip r:embed="rId3">
              <a:alphaModFix amt="50819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9" name="Shape 399"/>
          <p:cNvSpPr/>
          <p:nvPr/>
        </p:nvSpPr>
        <p:spPr>
          <a:xfrm>
            <a:off x="7639304" y="10110733"/>
            <a:ext cx="1270001" cy="1270001"/>
          </a:xfrm>
          <a:prstGeom prst="rect">
            <a:avLst/>
          </a:prstGeom>
          <a:blipFill>
            <a:blip r:embed="rId3">
              <a:alphaModFix amt="50819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0" name="Shape 400"/>
          <p:cNvSpPr/>
          <p:nvPr/>
        </p:nvSpPr>
        <p:spPr>
          <a:xfrm flipV="1">
            <a:off x="12192000" y="3297734"/>
            <a:ext cx="0" cy="993570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01" name="Shape 401"/>
          <p:cNvSpPr/>
          <p:nvPr/>
        </p:nvSpPr>
        <p:spPr>
          <a:xfrm>
            <a:off x="14736683" y="9895849"/>
            <a:ext cx="807556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02" name="Shape 402"/>
          <p:cNvSpPr/>
          <p:nvPr/>
        </p:nvSpPr>
        <p:spPr>
          <a:xfrm>
            <a:off x="14736683" y="11595617"/>
            <a:ext cx="807556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03" name="Shape 403"/>
          <p:cNvSpPr/>
          <p:nvPr/>
        </p:nvSpPr>
        <p:spPr>
          <a:xfrm>
            <a:off x="15029291" y="10110734"/>
            <a:ext cx="1270001" cy="1270001"/>
          </a:xfrm>
          <a:prstGeom prst="rect">
            <a:avLst/>
          </a:prstGeom>
          <a:blipFill>
            <a:blip r:embed="rId3">
              <a:alphaModFix amt="50819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4" name="Shape 404"/>
          <p:cNvSpPr/>
          <p:nvPr/>
        </p:nvSpPr>
        <p:spPr>
          <a:xfrm>
            <a:off x="16473027" y="10110734"/>
            <a:ext cx="1270001" cy="1270001"/>
          </a:xfrm>
          <a:prstGeom prst="rect">
            <a:avLst/>
          </a:prstGeom>
          <a:blipFill>
            <a:blip r:embed="rId3">
              <a:alphaModFix amt="50819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17916763" y="10110734"/>
            <a:ext cx="1270001" cy="1270001"/>
          </a:xfrm>
          <a:prstGeom prst="rect">
            <a:avLst/>
          </a:prstGeom>
          <a:blipFill>
            <a:blip r:embed="rId4">
              <a:alphaModFix amt="50060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19360498" y="10110734"/>
            <a:ext cx="1270001" cy="1270001"/>
          </a:xfrm>
          <a:prstGeom prst="rect">
            <a:avLst/>
          </a:prstGeom>
          <a:blipFill>
            <a:blip r:embed="rId5">
              <a:alphaModFix amt="50819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7" name="Shape 407"/>
          <p:cNvSpPr/>
          <p:nvPr/>
        </p:nvSpPr>
        <p:spPr>
          <a:xfrm>
            <a:off x="20804235" y="10110734"/>
            <a:ext cx="1270001" cy="1270001"/>
          </a:xfrm>
          <a:prstGeom prst="rect">
            <a:avLst/>
          </a:prstGeom>
          <a:blipFill>
            <a:blip r:embed="rId3">
              <a:alphaModFix amt="50819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hape 408"/>
          <p:cNvSpPr/>
          <p:nvPr/>
        </p:nvSpPr>
        <p:spPr>
          <a:xfrm>
            <a:off x="2924302" y="12386478"/>
            <a:ext cx="492506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Partitioning State</a:t>
            </a:r>
          </a:p>
        </p:txBody>
      </p:sp>
      <p:sp>
        <p:nvSpPr>
          <p:cNvPr id="409" name="Shape 409"/>
          <p:cNvSpPr/>
          <p:nvPr/>
        </p:nvSpPr>
        <p:spPr>
          <a:xfrm>
            <a:off x="16160941" y="12386478"/>
            <a:ext cx="392557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Sharing State</a:t>
            </a:r>
          </a:p>
        </p:txBody>
      </p:sp>
      <p:sp>
        <p:nvSpPr>
          <p:cNvPr id="410" name="Shape 410"/>
          <p:cNvSpPr/>
          <p:nvPr/>
        </p:nvSpPr>
        <p:spPr>
          <a:xfrm>
            <a:off x="3649567" y="5136069"/>
            <a:ext cx="928530" cy="863601"/>
          </a:xfrm>
          <a:prstGeom prst="rect">
            <a:avLst/>
          </a:prstGeom>
          <a:blipFill>
            <a:blip r:embed="rId3">
              <a:alphaModFix amt="50819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1" name="Shape 411"/>
          <p:cNvSpPr/>
          <p:nvPr/>
        </p:nvSpPr>
        <p:spPr>
          <a:xfrm>
            <a:off x="2956152" y="6325279"/>
            <a:ext cx="928529" cy="863601"/>
          </a:xfrm>
          <a:prstGeom prst="rect">
            <a:avLst/>
          </a:prstGeom>
          <a:blipFill>
            <a:blip r:embed="rId3">
              <a:alphaModFix amt="50819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2" name="Shape 412"/>
          <p:cNvSpPr/>
          <p:nvPr/>
        </p:nvSpPr>
        <p:spPr>
          <a:xfrm>
            <a:off x="4252055" y="6325279"/>
            <a:ext cx="928530" cy="863601"/>
          </a:xfrm>
          <a:prstGeom prst="rect">
            <a:avLst/>
          </a:prstGeom>
          <a:blipFill>
            <a:blip r:embed="rId3">
              <a:alphaModFix amt="50819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3" name="Shape 413"/>
          <p:cNvSpPr/>
          <p:nvPr/>
        </p:nvSpPr>
        <p:spPr>
          <a:xfrm>
            <a:off x="2431780" y="7417742"/>
            <a:ext cx="928530" cy="863601"/>
          </a:xfrm>
          <a:prstGeom prst="rect">
            <a:avLst/>
          </a:prstGeom>
          <a:blipFill>
            <a:blip r:embed="rId3">
              <a:alphaModFix amt="50819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4" name="Shape 414"/>
          <p:cNvSpPr/>
          <p:nvPr/>
        </p:nvSpPr>
        <p:spPr>
          <a:xfrm>
            <a:off x="4703111" y="7417742"/>
            <a:ext cx="928530" cy="863601"/>
          </a:xfrm>
          <a:prstGeom prst="rect">
            <a:avLst/>
          </a:prstGeom>
          <a:blipFill>
            <a:blip r:embed="rId3">
              <a:alphaModFix amt="50819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5" name="Shape 415"/>
          <p:cNvSpPr/>
          <p:nvPr/>
        </p:nvSpPr>
        <p:spPr>
          <a:xfrm>
            <a:off x="4510285" y="7096504"/>
            <a:ext cx="421051" cy="42105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16" name="Shape 416"/>
          <p:cNvSpPr/>
          <p:nvPr/>
        </p:nvSpPr>
        <p:spPr>
          <a:xfrm flipH="1">
            <a:off x="2924133" y="7096504"/>
            <a:ext cx="421051" cy="42105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17" name="Shape 417"/>
          <p:cNvSpPr/>
          <p:nvPr/>
        </p:nvSpPr>
        <p:spPr>
          <a:xfrm>
            <a:off x="4212810" y="6085631"/>
            <a:ext cx="421051" cy="42105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18" name="Shape 418"/>
          <p:cNvSpPr/>
          <p:nvPr/>
        </p:nvSpPr>
        <p:spPr>
          <a:xfrm flipH="1">
            <a:off x="3541598" y="5958631"/>
            <a:ext cx="366199" cy="67055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pic>
        <p:nvPicPr>
          <p:cNvPr id="419" name="P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33804" y="4035890"/>
            <a:ext cx="2003130" cy="3088157"/>
          </a:xfrm>
          <a:prstGeom prst="rect">
            <a:avLst/>
          </a:prstGeom>
          <a:ln w="12700">
            <a:miter lim="400000"/>
          </a:ln>
        </p:spPr>
      </p:pic>
      <p:sp>
        <p:nvSpPr>
          <p:cNvPr id="420" name="Shape 420"/>
          <p:cNvSpPr/>
          <p:nvPr/>
        </p:nvSpPr>
        <p:spPr>
          <a:xfrm>
            <a:off x="7445787" y="5148168"/>
            <a:ext cx="928530" cy="863601"/>
          </a:xfrm>
          <a:prstGeom prst="rect">
            <a:avLst/>
          </a:prstGeom>
          <a:blipFill>
            <a:blip r:embed="rId4">
              <a:alphaModFix amt="50000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1" name="Shape 421"/>
          <p:cNvSpPr/>
          <p:nvPr/>
        </p:nvSpPr>
        <p:spPr>
          <a:xfrm>
            <a:off x="6752372" y="6337378"/>
            <a:ext cx="928530" cy="863601"/>
          </a:xfrm>
          <a:prstGeom prst="rect">
            <a:avLst/>
          </a:prstGeom>
          <a:blipFill>
            <a:blip r:embed="rId4">
              <a:alphaModFix amt="50000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2" name="Shape 422"/>
          <p:cNvSpPr/>
          <p:nvPr/>
        </p:nvSpPr>
        <p:spPr>
          <a:xfrm>
            <a:off x="8048275" y="6337378"/>
            <a:ext cx="928530" cy="863601"/>
          </a:xfrm>
          <a:prstGeom prst="rect">
            <a:avLst/>
          </a:prstGeom>
          <a:blipFill>
            <a:blip r:embed="rId4">
              <a:alphaModFix amt="50000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3" name="Shape 423"/>
          <p:cNvSpPr/>
          <p:nvPr/>
        </p:nvSpPr>
        <p:spPr>
          <a:xfrm>
            <a:off x="6228000" y="7429841"/>
            <a:ext cx="928530" cy="863601"/>
          </a:xfrm>
          <a:prstGeom prst="rect">
            <a:avLst/>
          </a:prstGeom>
          <a:blipFill>
            <a:blip r:embed="rId4">
              <a:alphaModFix amt="50000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4" name="Shape 424"/>
          <p:cNvSpPr/>
          <p:nvPr/>
        </p:nvSpPr>
        <p:spPr>
          <a:xfrm>
            <a:off x="8499331" y="7429841"/>
            <a:ext cx="928530" cy="863601"/>
          </a:xfrm>
          <a:prstGeom prst="rect">
            <a:avLst/>
          </a:prstGeom>
          <a:blipFill>
            <a:blip r:embed="rId4">
              <a:alphaModFix amt="50000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5" name="Shape 425"/>
          <p:cNvSpPr/>
          <p:nvPr/>
        </p:nvSpPr>
        <p:spPr>
          <a:xfrm>
            <a:off x="8306505" y="7108603"/>
            <a:ext cx="421051" cy="42105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26" name="Shape 426"/>
          <p:cNvSpPr/>
          <p:nvPr/>
        </p:nvSpPr>
        <p:spPr>
          <a:xfrm flipH="1">
            <a:off x="6720353" y="7108603"/>
            <a:ext cx="421051" cy="42105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27" name="Shape 427"/>
          <p:cNvSpPr/>
          <p:nvPr/>
        </p:nvSpPr>
        <p:spPr>
          <a:xfrm>
            <a:off x="8009030" y="6097730"/>
            <a:ext cx="421051" cy="42105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28" name="Shape 428"/>
          <p:cNvSpPr/>
          <p:nvPr/>
        </p:nvSpPr>
        <p:spPr>
          <a:xfrm flipH="1">
            <a:off x="7337818" y="5970730"/>
            <a:ext cx="366199" cy="67055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pic>
        <p:nvPicPr>
          <p:cNvPr id="429" name="P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73028" y="3827535"/>
            <a:ext cx="2003130" cy="3088158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Shape 430"/>
          <p:cNvSpPr/>
          <p:nvPr/>
        </p:nvSpPr>
        <p:spPr>
          <a:xfrm>
            <a:off x="16085011" y="4939814"/>
            <a:ext cx="928530" cy="863601"/>
          </a:xfrm>
          <a:prstGeom prst="rect">
            <a:avLst/>
          </a:prstGeom>
          <a:blipFill>
            <a:blip r:embed="rId3">
              <a:alphaModFix amt="50819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1" name="Shape 431"/>
          <p:cNvSpPr/>
          <p:nvPr/>
        </p:nvSpPr>
        <p:spPr>
          <a:xfrm>
            <a:off x="15391596" y="6129024"/>
            <a:ext cx="928530" cy="863601"/>
          </a:xfrm>
          <a:prstGeom prst="rect">
            <a:avLst/>
          </a:prstGeom>
          <a:blipFill>
            <a:blip r:embed="rId3">
              <a:alphaModFix amt="50819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2" name="Shape 432"/>
          <p:cNvSpPr/>
          <p:nvPr/>
        </p:nvSpPr>
        <p:spPr>
          <a:xfrm>
            <a:off x="16687499" y="6129024"/>
            <a:ext cx="928530" cy="863601"/>
          </a:xfrm>
          <a:prstGeom prst="rect">
            <a:avLst/>
          </a:prstGeom>
          <a:blipFill>
            <a:blip r:embed="rId3">
              <a:alphaModFix amt="50819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3" name="Shape 433"/>
          <p:cNvSpPr/>
          <p:nvPr/>
        </p:nvSpPr>
        <p:spPr>
          <a:xfrm>
            <a:off x="14867224" y="7221487"/>
            <a:ext cx="928530" cy="863601"/>
          </a:xfrm>
          <a:prstGeom prst="rect">
            <a:avLst/>
          </a:prstGeom>
          <a:blipFill>
            <a:blip r:embed="rId3">
              <a:alphaModFix amt="50819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4" name="Shape 434"/>
          <p:cNvSpPr/>
          <p:nvPr/>
        </p:nvSpPr>
        <p:spPr>
          <a:xfrm>
            <a:off x="17138555" y="7221487"/>
            <a:ext cx="928530" cy="863601"/>
          </a:xfrm>
          <a:prstGeom prst="rect">
            <a:avLst/>
          </a:prstGeom>
          <a:blipFill>
            <a:blip r:embed="rId3">
              <a:alphaModFix amt="50819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5" name="Shape 435"/>
          <p:cNvSpPr/>
          <p:nvPr/>
        </p:nvSpPr>
        <p:spPr>
          <a:xfrm>
            <a:off x="16945729" y="6900249"/>
            <a:ext cx="421052" cy="42105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36" name="Shape 436"/>
          <p:cNvSpPr/>
          <p:nvPr/>
        </p:nvSpPr>
        <p:spPr>
          <a:xfrm flipH="1">
            <a:off x="15359577" y="6900249"/>
            <a:ext cx="421051" cy="42105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37" name="Shape 437"/>
          <p:cNvSpPr/>
          <p:nvPr/>
        </p:nvSpPr>
        <p:spPr>
          <a:xfrm>
            <a:off x="16648255" y="5889376"/>
            <a:ext cx="421051" cy="42105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38" name="Shape 438"/>
          <p:cNvSpPr/>
          <p:nvPr/>
        </p:nvSpPr>
        <p:spPr>
          <a:xfrm flipH="1">
            <a:off x="15977043" y="5762375"/>
            <a:ext cx="366199" cy="67055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pic>
        <p:nvPicPr>
          <p:cNvPr id="439" name="P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81623" y="3635309"/>
            <a:ext cx="2003130" cy="3088158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Shape 440"/>
          <p:cNvSpPr/>
          <p:nvPr/>
        </p:nvSpPr>
        <p:spPr>
          <a:xfrm>
            <a:off x="20755514" y="5859866"/>
            <a:ext cx="928530" cy="863601"/>
          </a:xfrm>
          <a:prstGeom prst="rect">
            <a:avLst/>
          </a:prstGeom>
          <a:blipFill>
            <a:blip r:embed="rId4">
              <a:alphaModFix amt="50060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1" name="Shape 441"/>
          <p:cNvSpPr/>
          <p:nvPr/>
        </p:nvSpPr>
        <p:spPr>
          <a:xfrm>
            <a:off x="21935422" y="4848993"/>
            <a:ext cx="928530" cy="863601"/>
          </a:xfrm>
          <a:prstGeom prst="rect">
            <a:avLst/>
          </a:prstGeom>
          <a:blipFill>
            <a:blip r:embed="rId4">
              <a:alphaModFix amt="50060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2" name="Shape 442"/>
          <p:cNvSpPr/>
          <p:nvPr/>
        </p:nvSpPr>
        <p:spPr>
          <a:xfrm>
            <a:off x="21935422" y="5859866"/>
            <a:ext cx="928530" cy="863601"/>
          </a:xfrm>
          <a:prstGeom prst="rect">
            <a:avLst/>
          </a:prstGeom>
          <a:blipFill>
            <a:blip r:embed="rId4">
              <a:alphaModFix amt="50060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3" name="Shape 443"/>
          <p:cNvSpPr/>
          <p:nvPr/>
        </p:nvSpPr>
        <p:spPr>
          <a:xfrm>
            <a:off x="20755514" y="6882838"/>
            <a:ext cx="928530" cy="863601"/>
          </a:xfrm>
          <a:prstGeom prst="rect">
            <a:avLst/>
          </a:prstGeom>
          <a:blipFill>
            <a:blip r:embed="rId4">
              <a:alphaModFix amt="50060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4" name="Shape 444"/>
          <p:cNvSpPr/>
          <p:nvPr/>
        </p:nvSpPr>
        <p:spPr>
          <a:xfrm>
            <a:off x="21935422" y="6870738"/>
            <a:ext cx="928530" cy="863601"/>
          </a:xfrm>
          <a:prstGeom prst="rect">
            <a:avLst/>
          </a:prstGeom>
          <a:blipFill>
            <a:blip r:embed="rId4">
              <a:alphaModFix amt="50060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5" name="Shape 445"/>
          <p:cNvSpPr/>
          <p:nvPr/>
        </p:nvSpPr>
        <p:spPr>
          <a:xfrm>
            <a:off x="20755514" y="4848993"/>
            <a:ext cx="928530" cy="863601"/>
          </a:xfrm>
          <a:prstGeom prst="rect">
            <a:avLst/>
          </a:prstGeom>
          <a:blipFill>
            <a:blip r:embed="rId4">
              <a:alphaModFix amt="50060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6" name="Shape 446"/>
          <p:cNvSpPr/>
          <p:nvPr/>
        </p:nvSpPr>
        <p:spPr>
          <a:xfrm>
            <a:off x="14866159" y="8656495"/>
            <a:ext cx="928530" cy="863601"/>
          </a:xfrm>
          <a:prstGeom prst="rect">
            <a:avLst/>
          </a:prstGeom>
          <a:blipFill>
            <a:blip r:embed="rId6">
              <a:alphaModFix amt="50000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7" name="Shape 447"/>
          <p:cNvSpPr/>
          <p:nvPr/>
        </p:nvSpPr>
        <p:spPr>
          <a:xfrm>
            <a:off x="16083140" y="8656495"/>
            <a:ext cx="928530" cy="863601"/>
          </a:xfrm>
          <a:prstGeom prst="rect">
            <a:avLst/>
          </a:prstGeom>
          <a:blipFill>
            <a:blip r:embed="rId6">
              <a:alphaModFix amt="50000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8" name="Shape 448"/>
          <p:cNvSpPr/>
          <p:nvPr/>
        </p:nvSpPr>
        <p:spPr>
          <a:xfrm>
            <a:off x="17252207" y="8656495"/>
            <a:ext cx="928530" cy="863601"/>
          </a:xfrm>
          <a:prstGeom prst="rect">
            <a:avLst/>
          </a:prstGeom>
          <a:blipFill>
            <a:blip r:embed="rId6">
              <a:alphaModFix amt="50000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9" name="Shape 449"/>
          <p:cNvSpPr/>
          <p:nvPr/>
        </p:nvSpPr>
        <p:spPr>
          <a:xfrm>
            <a:off x="15474695" y="9249305"/>
            <a:ext cx="84988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50" name="Shape 450"/>
          <p:cNvSpPr/>
          <p:nvPr/>
        </p:nvSpPr>
        <p:spPr>
          <a:xfrm>
            <a:off x="16726823" y="9227995"/>
            <a:ext cx="84988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51" name="Shape 451"/>
          <p:cNvSpPr/>
          <p:nvPr/>
        </p:nvSpPr>
        <p:spPr>
          <a:xfrm>
            <a:off x="20243286" y="8656495"/>
            <a:ext cx="928530" cy="863601"/>
          </a:xfrm>
          <a:prstGeom prst="rect">
            <a:avLst/>
          </a:prstGeom>
          <a:blipFill>
            <a:blip r:embed="rId6">
              <a:alphaModFix amt="50000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2" name="Shape 452"/>
          <p:cNvSpPr/>
          <p:nvPr/>
        </p:nvSpPr>
        <p:spPr>
          <a:xfrm>
            <a:off x="21460268" y="8656495"/>
            <a:ext cx="928530" cy="863601"/>
          </a:xfrm>
          <a:prstGeom prst="rect">
            <a:avLst/>
          </a:prstGeom>
          <a:blipFill>
            <a:blip r:embed="rId6">
              <a:alphaModFix amt="50000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3" name="Shape 453"/>
          <p:cNvSpPr/>
          <p:nvPr/>
        </p:nvSpPr>
        <p:spPr>
          <a:xfrm>
            <a:off x="22629335" y="8656495"/>
            <a:ext cx="928529" cy="863601"/>
          </a:xfrm>
          <a:prstGeom prst="rect">
            <a:avLst/>
          </a:prstGeom>
          <a:blipFill>
            <a:blip r:embed="rId6">
              <a:alphaModFix amt="50000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4" name="Shape 454"/>
          <p:cNvSpPr/>
          <p:nvPr/>
        </p:nvSpPr>
        <p:spPr>
          <a:xfrm>
            <a:off x="20851823" y="9249305"/>
            <a:ext cx="84988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55" name="Shape 455"/>
          <p:cNvSpPr/>
          <p:nvPr/>
        </p:nvSpPr>
        <p:spPr>
          <a:xfrm>
            <a:off x="22103951" y="9227995"/>
            <a:ext cx="84988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00" y="2880124"/>
            <a:ext cx="13474700" cy="1048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429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80923" y="3973320"/>
            <a:ext cx="13721562" cy="9482636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1689100" y="585299"/>
            <a:ext cx="7503607" cy="2286001"/>
          </a:xfrm>
          <a:prstGeom prst="rect">
            <a:avLst/>
          </a:prstGeom>
        </p:spPr>
        <p:txBody>
          <a:bodyPr/>
          <a:lstStyle/>
          <a:p>
            <a:r>
              <a:t>Motivation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xfrm>
            <a:off x="1424312" y="-1864221"/>
            <a:ext cx="21005801" cy="10105117"/>
          </a:xfrm>
          <a:prstGeom prst="rect">
            <a:avLst/>
          </a:prstGeom>
        </p:spPr>
        <p:txBody>
          <a:bodyPr/>
          <a:lstStyle/>
          <a:p>
            <a:r>
              <a:rPr dirty="0"/>
              <a:t>Distributed data, but </a:t>
            </a:r>
            <a:r>
              <a:rPr i="1" dirty="0"/>
              <a:t>centralized</a:t>
            </a:r>
            <a:r>
              <a:rPr dirty="0"/>
              <a:t> metadata</a:t>
            </a:r>
          </a:p>
        </p:txBody>
      </p:sp>
      <p:pic>
        <p:nvPicPr>
          <p:cNvPr id="131" name="pasted-image.png"/>
          <p:cNvPicPr>
            <a:picLocks noChangeAspect="1"/>
          </p:cNvPicPr>
          <p:nvPr/>
        </p:nvPicPr>
        <p:blipFill>
          <a:blip r:embed="rId4">
            <a:extLst/>
          </a:blip>
          <a:srcRect l="26441" t="10495" r="43307" b="63394"/>
          <a:stretch>
            <a:fillRect/>
          </a:stretch>
        </p:blipFill>
        <p:spPr>
          <a:xfrm>
            <a:off x="9409134" y="4968549"/>
            <a:ext cx="4150936" cy="2475900"/>
          </a:xfrm>
          <a:prstGeom prst="rect">
            <a:avLst/>
          </a:prstGeom>
          <a:ln w="25400">
            <a:solidFill>
              <a:schemeClr val="accent5"/>
            </a:solidFill>
            <a:miter lim="400000"/>
          </a:ln>
        </p:spPr>
      </p:pic>
    </p:spTree>
    <p:custDataLst>
      <p:tags r:id="rId1"/>
    </p:custDataLst>
  </p:cSld>
  <p:clrMapOvr>
    <a:masterClrMapping/>
  </p:clrMapOvr>
  <p:transition spd="slow" advTm="388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"/>
                                      </p:to>
                                    </p:set>
                                    <p:animEffect filter="image" prLst="opacity: 0.50; ">
                                      <p:cBhvr>
                                        <p:cTn id="11" dur="indefinite" fill="hold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2" animBg="1" advAuto="0"/>
      <p:bldP spid="128" grpId="3" animBg="1" advAuto="0"/>
      <p:bldP spid="131" grpId="4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1689100" y="585299"/>
            <a:ext cx="7503607" cy="2286001"/>
          </a:xfrm>
          <a:prstGeom prst="rect">
            <a:avLst/>
          </a:prstGeom>
        </p:spPr>
        <p:txBody>
          <a:bodyPr/>
          <a:lstStyle/>
          <a:p>
            <a:r>
              <a:t>Motivation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1689100" y="2796042"/>
            <a:ext cx="21005800" cy="1010511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dirty="0"/>
              <a:t>Distributed data, but </a:t>
            </a:r>
            <a:r>
              <a:rPr i="1" dirty="0"/>
              <a:t>centralized</a:t>
            </a:r>
            <a:r>
              <a:rPr dirty="0"/>
              <a:t> metadata</a:t>
            </a:r>
          </a:p>
          <a:p>
            <a:pPr lvl="1"/>
            <a:r>
              <a:rPr dirty="0"/>
              <a:t>Usually in-memory data structures</a:t>
            </a:r>
          </a:p>
          <a:p>
            <a:pPr lvl="1"/>
            <a:r>
              <a:rPr dirty="0"/>
              <a:t>Require transactional access</a:t>
            </a:r>
          </a:p>
          <a:p>
            <a:r>
              <a:rPr dirty="0"/>
              <a:t>Alternatives?</a:t>
            </a:r>
          </a:p>
          <a:p>
            <a:pPr lvl="1"/>
            <a:r>
              <a:rPr lang="en-US" dirty="0" smtClean="0"/>
              <a:t>Support transactions but not</a:t>
            </a:r>
            <a:r>
              <a:rPr dirty="0" smtClean="0"/>
              <a:t> </a:t>
            </a:r>
            <a:r>
              <a:rPr dirty="0"/>
              <a:t>scalability (conventional databases)</a:t>
            </a:r>
          </a:p>
          <a:p>
            <a:pPr lvl="1"/>
            <a:r>
              <a:rPr dirty="0"/>
              <a:t>Support limited APIs (eg. Zookeeper)</a:t>
            </a:r>
          </a:p>
          <a:p>
            <a:pPr lvl="1"/>
            <a:r>
              <a:rPr dirty="0"/>
              <a:t>Implement customized protocols</a:t>
            </a:r>
          </a:p>
        </p:txBody>
      </p:sp>
    </p:spTree>
    <p:custDataLst>
      <p:tags r:id="rId1"/>
    </p:custDataLst>
  </p:cSld>
  <p:clrMapOvr>
    <a:masterClrMapping/>
  </p:clrMapOvr>
  <p:transition spd="slow" advTm="548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1689100" y="585299"/>
            <a:ext cx="11507916" cy="2286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Problem Statement</a:t>
            </a:r>
            <a:endParaRPr dirty="0"/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1689100" y="1912426"/>
            <a:ext cx="21005800" cy="41035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How to build a highly </a:t>
            </a:r>
            <a:r>
              <a:rPr lang="en-US" dirty="0" smtClean="0"/>
              <a:t>available </a:t>
            </a:r>
            <a:r>
              <a:rPr lang="en-US" dirty="0"/>
              <a:t>metadata </a:t>
            </a:r>
            <a:r>
              <a:rPr lang="en-US" dirty="0" smtClean="0"/>
              <a:t>service that provides whatever data abstractions you want?</a:t>
            </a:r>
            <a:endParaRPr dirty="0"/>
          </a:p>
        </p:txBody>
      </p:sp>
      <p:sp>
        <p:nvSpPr>
          <p:cNvPr id="4" name="Shape 143"/>
          <p:cNvSpPr/>
          <p:nvPr/>
        </p:nvSpPr>
        <p:spPr>
          <a:xfrm>
            <a:off x="1689100" y="6945145"/>
            <a:ext cx="21005800" cy="183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635000" indent="-635000" algn="l">
              <a:spcBef>
                <a:spcPts val="5900"/>
              </a:spcBef>
              <a:buSzPct val="75000"/>
              <a:buChar char="•"/>
              <a:defRPr sz="5200" i="1"/>
            </a:lvl1pPr>
          </a:lstStyle>
          <a:p>
            <a:r>
              <a:rPr dirty="0"/>
              <a:t>A shared log is a powerful and versatile abstraction.</a:t>
            </a:r>
          </a:p>
        </p:txBody>
      </p:sp>
      <p:sp>
        <p:nvSpPr>
          <p:cNvPr id="7" name="Shape 148"/>
          <p:cNvSpPr txBox="1">
            <a:spLocks/>
          </p:cNvSpPr>
          <p:nvPr/>
        </p:nvSpPr>
        <p:spPr>
          <a:xfrm>
            <a:off x="1467428" y="9187446"/>
            <a:ext cx="21005800" cy="3440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 smtClean="0">
                <a:latin typeface="Helvetica"/>
                <a:ea typeface="Helvetica"/>
                <a:cs typeface="Helvetica"/>
                <a:sym typeface="Helvetica"/>
              </a:rPr>
              <a:t>Tango</a:t>
            </a:r>
            <a:r>
              <a:rPr lang="en-US" dirty="0" smtClean="0">
                <a:latin typeface="Helvetica"/>
                <a:ea typeface="Helvetica"/>
                <a:cs typeface="Helvetica"/>
                <a:sym typeface="Helvetica"/>
              </a:rPr>
              <a:t>: A system for building highly available metadata services </a:t>
            </a:r>
          </a:p>
          <a:p>
            <a:pPr lvl="1" hangingPunct="1"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 smtClean="0">
                <a:latin typeface="Helvetica"/>
                <a:ea typeface="Helvetica"/>
                <a:cs typeface="Helvetica"/>
                <a:sym typeface="Helvetica"/>
              </a:rPr>
              <a:t>Tango object</a:t>
            </a:r>
            <a:r>
              <a:rPr lang="en-US" dirty="0" smtClean="0">
                <a:latin typeface="Helvetica"/>
                <a:ea typeface="Helvetica"/>
                <a:cs typeface="Helvetica"/>
                <a:sym typeface="Helvetica"/>
              </a:rPr>
              <a:t>: a class of in-memory data structures built over a durable, fault-tolerant shared log</a:t>
            </a:r>
            <a:endParaRPr lang="en-US" dirty="0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9" name="Shape 135"/>
          <p:cNvSpPr txBox="1">
            <a:spLocks/>
          </p:cNvSpPr>
          <p:nvPr/>
        </p:nvSpPr>
        <p:spPr>
          <a:xfrm>
            <a:off x="1467428" y="4899797"/>
            <a:ext cx="8784936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97500"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smtClean="0"/>
              <a:t>Contribution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7019201"/>
      </p:ext>
    </p:extLst>
  </p:cSld>
  <p:clrMapOvr>
    <a:masterClrMapping/>
  </p:clrMapOvr>
  <p:transition spd="slow" advTm="554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Remote Shared Log</a:t>
            </a:r>
          </a:p>
        </p:txBody>
      </p:sp>
      <p:pic>
        <p:nvPicPr>
          <p:cNvPr id="151" name="PC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94648" y="3882929"/>
            <a:ext cx="2003130" cy="3088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C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1872" y="3882929"/>
            <a:ext cx="2003129" cy="3088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PC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18696" y="3882929"/>
            <a:ext cx="2003129" cy="3088158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3656584" y="9960287"/>
            <a:ext cx="953474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3656584" y="11660055"/>
            <a:ext cx="953474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3949191" y="10175171"/>
            <a:ext cx="1270001" cy="12700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5392928" y="10175171"/>
            <a:ext cx="1270001" cy="12700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6836664" y="10175171"/>
            <a:ext cx="1270001" cy="12700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8280400" y="10175171"/>
            <a:ext cx="1270000" cy="12700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4116641" y="7505836"/>
            <a:ext cx="920238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arrow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121729" y="4904442"/>
            <a:ext cx="409575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Clients</a:t>
            </a:r>
          </a:p>
        </p:txBody>
      </p:sp>
      <p:sp>
        <p:nvSpPr>
          <p:cNvPr id="162" name="Shape 162"/>
          <p:cNvSpPr/>
          <p:nvPr/>
        </p:nvSpPr>
        <p:spPr>
          <a:xfrm>
            <a:off x="-170879" y="10378371"/>
            <a:ext cx="409575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Log</a:t>
            </a:r>
          </a:p>
        </p:txBody>
      </p:sp>
      <p:sp>
        <p:nvSpPr>
          <p:cNvPr id="163" name="Shape 163"/>
          <p:cNvSpPr/>
          <p:nvPr/>
        </p:nvSpPr>
        <p:spPr>
          <a:xfrm flipV="1">
            <a:off x="5475223" y="8681293"/>
            <a:ext cx="1" cy="125585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4637849" y="8040585"/>
            <a:ext cx="409575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Read</a:t>
            </a:r>
          </a:p>
        </p:txBody>
      </p:sp>
      <p:sp>
        <p:nvSpPr>
          <p:cNvPr id="165" name="Shape 165"/>
          <p:cNvSpPr/>
          <p:nvPr/>
        </p:nvSpPr>
        <p:spPr>
          <a:xfrm>
            <a:off x="10359135" y="7433986"/>
            <a:ext cx="1" cy="144410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10690161" y="7724237"/>
            <a:ext cx="409575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Append</a:t>
            </a:r>
          </a:p>
        </p:txBody>
      </p:sp>
      <p:sp>
        <p:nvSpPr>
          <p:cNvPr id="167" name="Shape 167"/>
          <p:cNvSpPr/>
          <p:nvPr/>
        </p:nvSpPr>
        <p:spPr>
          <a:xfrm>
            <a:off x="15182087" y="4057786"/>
            <a:ext cx="7371222" cy="689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The Shared Log API</a:t>
            </a:r>
          </a:p>
          <a:p>
            <a:pPr algn="l"/>
            <a:r>
              <a:rPr dirty="0"/>
              <a:t>O = append(V)</a:t>
            </a:r>
          </a:p>
          <a:p>
            <a:pPr algn="l"/>
            <a:r>
              <a:rPr dirty="0"/>
              <a:t>V = read(O)</a:t>
            </a:r>
          </a:p>
          <a:p>
            <a:pPr algn="l"/>
            <a:r>
              <a:rPr dirty="0"/>
              <a:t>trim(O) </a:t>
            </a:r>
          </a:p>
          <a:p>
            <a:pPr algn="l"/>
            <a:r>
              <a:rPr dirty="0"/>
              <a:t>O = check() </a:t>
            </a:r>
          </a:p>
          <a:p>
            <a:pPr algn="l"/>
            <a:endParaRPr dirty="0"/>
          </a:p>
          <a:p>
            <a:pPr algn="l"/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Imposes Total Ordering</a:t>
            </a:r>
          </a:p>
          <a:p>
            <a:pPr algn="l"/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Fast and Scalable</a:t>
            </a:r>
          </a:p>
          <a:p>
            <a:pPr algn="l" defTabSz="457200">
              <a:lnSpc>
                <a:spcPts val="5900"/>
              </a:lnSpc>
              <a:spcBef>
                <a:spcPts val="1200"/>
              </a:spcBef>
              <a:defRPr sz="2500">
                <a:latin typeface="Arial"/>
                <a:ea typeface="Arial"/>
                <a:cs typeface="Arial"/>
                <a:sym typeface="Arial"/>
              </a:defRPr>
            </a:pPr>
            <a:endParaRPr sz="1200" dirty="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9724135" y="10175679"/>
            <a:ext cx="1270001" cy="12700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 advTm="10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42950">
              <a:defRPr sz="10080"/>
            </a:lvl1pPr>
          </a:lstStyle>
          <a:p>
            <a:r>
              <a:t>CORFU: Clusters of Raw Flash Units</a:t>
            </a:r>
          </a:p>
        </p:txBody>
      </p:sp>
      <p:pic>
        <p:nvPicPr>
          <p:cNvPr id="173" name="PC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974945" y="3792164"/>
            <a:ext cx="2003130" cy="308815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4148026" y="8870588"/>
            <a:ext cx="1765696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4186159" y="10922344"/>
            <a:ext cx="1758070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4478767" y="9437461"/>
            <a:ext cx="1270001" cy="12700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5922503" y="9437461"/>
            <a:ext cx="1270001" cy="12700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7366239" y="9436953"/>
            <a:ext cx="1270001" cy="12700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8809975" y="9437461"/>
            <a:ext cx="1270001" cy="12700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4179412" y="7391016"/>
            <a:ext cx="1765950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arrow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121729" y="4904442"/>
            <a:ext cx="409575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Client</a:t>
            </a:r>
          </a:p>
        </p:txBody>
      </p:sp>
      <p:sp>
        <p:nvSpPr>
          <p:cNvPr id="182" name="Shape 182"/>
          <p:cNvSpPr/>
          <p:nvPr/>
        </p:nvSpPr>
        <p:spPr>
          <a:xfrm>
            <a:off x="358696" y="9640661"/>
            <a:ext cx="409575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dirty="0"/>
              <a:t>Log</a:t>
            </a:r>
          </a:p>
        </p:txBody>
      </p:sp>
      <p:sp>
        <p:nvSpPr>
          <p:cNvPr id="183" name="Shape 183"/>
          <p:cNvSpPr/>
          <p:nvPr/>
        </p:nvSpPr>
        <p:spPr>
          <a:xfrm flipV="1">
            <a:off x="5922503" y="8045525"/>
            <a:ext cx="1" cy="86360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5211958" y="7602067"/>
            <a:ext cx="409575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Read</a:t>
            </a:r>
          </a:p>
        </p:txBody>
      </p:sp>
      <p:sp>
        <p:nvSpPr>
          <p:cNvPr id="185" name="Shape 185"/>
          <p:cNvSpPr/>
          <p:nvPr/>
        </p:nvSpPr>
        <p:spPr>
          <a:xfrm>
            <a:off x="15922248" y="7416800"/>
            <a:ext cx="1" cy="86360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12331844" y="7724237"/>
            <a:ext cx="409575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Append</a:t>
            </a:r>
          </a:p>
        </p:txBody>
      </p:sp>
      <p:sp>
        <p:nvSpPr>
          <p:cNvPr id="187" name="Shape 187"/>
          <p:cNvSpPr/>
          <p:nvPr/>
        </p:nvSpPr>
        <p:spPr>
          <a:xfrm>
            <a:off x="10253710" y="9437715"/>
            <a:ext cx="1270001" cy="12700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11697447" y="9437715"/>
            <a:ext cx="1270001" cy="12700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13141182" y="9437207"/>
            <a:ext cx="1270001" cy="12700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14584919" y="9437715"/>
            <a:ext cx="1270001" cy="12700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16028654" y="9437715"/>
            <a:ext cx="1270001" cy="1270001"/>
          </a:xfrm>
          <a:prstGeom prst="rect">
            <a:avLst/>
          </a:prstGeom>
          <a:blipFill>
            <a:blip r:embed="rId5">
              <a:alphaModFix amt="49603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2" name="image2.png"/>
          <p:cNvPicPr>
            <a:picLocks noChangeAspect="1"/>
          </p:cNvPicPr>
          <p:nvPr/>
        </p:nvPicPr>
        <p:blipFill>
          <a:blip r:embed="rId6">
            <a:extLst/>
          </a:blip>
          <a:srcRect t="11411"/>
          <a:stretch>
            <a:fillRect/>
          </a:stretch>
        </p:blipFill>
        <p:spPr>
          <a:xfrm>
            <a:off x="6563551" y="11791416"/>
            <a:ext cx="11256898" cy="1821024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/>
          <p:nvPr/>
        </p:nvSpPr>
        <p:spPr>
          <a:xfrm>
            <a:off x="6792738" y="11804116"/>
            <a:ext cx="1079852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94" name="Shape 194"/>
          <p:cNvSpPr/>
          <p:nvPr/>
        </p:nvSpPr>
        <p:spPr>
          <a:xfrm flipH="1">
            <a:off x="11427342" y="10730777"/>
            <a:ext cx="1029936" cy="144850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95" name="Shape 195"/>
          <p:cNvSpPr/>
          <p:nvPr/>
        </p:nvSpPr>
        <p:spPr>
          <a:xfrm flipH="1">
            <a:off x="7087499" y="10730777"/>
            <a:ext cx="1260178" cy="144966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12488392" y="10647489"/>
            <a:ext cx="1049655" cy="161482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8482755" y="10647489"/>
            <a:ext cx="1049655" cy="161482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8030513" y="4442617"/>
            <a:ext cx="3350896" cy="889001"/>
          </a:xfrm>
          <a:prstGeom prst="rect">
            <a:avLst/>
          </a:prstGeom>
          <a:ln w="254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Application</a:t>
            </a:r>
          </a:p>
        </p:txBody>
      </p:sp>
      <p:pic>
        <p:nvPicPr>
          <p:cNvPr id="199" name="image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053941" y="7595378"/>
            <a:ext cx="1130000" cy="1129999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/>
        </p:nvSpPr>
        <p:spPr>
          <a:xfrm>
            <a:off x="18337130" y="6323055"/>
            <a:ext cx="409575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Sequencer</a:t>
            </a:r>
          </a:p>
        </p:txBody>
      </p:sp>
      <p:sp>
        <p:nvSpPr>
          <p:cNvPr id="202" name="Shape 202"/>
          <p:cNvSpPr/>
          <p:nvPr/>
        </p:nvSpPr>
        <p:spPr>
          <a:xfrm>
            <a:off x="7568769" y="5603694"/>
            <a:ext cx="4278631" cy="889001"/>
          </a:xfrm>
          <a:prstGeom prst="rect">
            <a:avLst/>
          </a:prstGeom>
          <a:ln w="25400">
            <a:solidFill>
              <a:schemeClr val="accent1">
                <a:satOff val="-3355"/>
                <a:lumOff val="26614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CORFU library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16427595" y="7756881"/>
            <a:ext cx="2747096" cy="553971"/>
          </a:xfrm>
          <a:prstGeom prst="leftRightArrow">
            <a:avLst/>
          </a:prstGeom>
          <a:noFill/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custDataLst>
      <p:tags r:id="rId1"/>
    </p:custDataLst>
  </p:cSld>
  <p:clrMapOvr>
    <a:masterClrMapping/>
  </p:clrMapOvr>
  <p:transition spd="slow" advTm="6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4" grpId="0" animBg="1"/>
      <p:bldP spid="195" grpId="0" animBg="1"/>
      <p:bldP spid="196" grpId="0" animBg="1"/>
      <p:bldP spid="197" grpId="0" animBg="1"/>
      <p:bldP spid="200" grpId="0" animBg="1"/>
      <p:bldP spid="20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creen Shot 2016-02-01 at 10.48.28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46258" y="3717118"/>
            <a:ext cx="14348941" cy="8642393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Sequencer 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8097609" cy="9207500"/>
          </a:xfrm>
          <a:prstGeom prst="rect">
            <a:avLst/>
          </a:prstGeom>
        </p:spPr>
        <p:txBody>
          <a:bodyPr/>
          <a:lstStyle/>
          <a:p>
            <a:r>
              <a:t>Not required for safety or liveness.</a:t>
            </a:r>
          </a:p>
          <a:p>
            <a:r>
              <a:t>Fast.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537381" y="5638640"/>
            <a:ext cx="4157519" cy="1238164"/>
          </a:xfrm>
          <a:prstGeom prst="rect">
            <a:avLst/>
          </a:prstGeom>
          <a:noFill/>
          <a:ln w="12700" cap="flat">
            <a:solidFill>
              <a:schemeClr val="accent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custDataLst>
      <p:tags r:id="rId1"/>
    </p:custDataLst>
  </p:cSld>
  <p:clrMapOvr>
    <a:masterClrMapping/>
  </p:clrMapOvr>
  <p:transition spd="slow" advTm="1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Chain Replication in Corfu</a:t>
            </a:r>
          </a:p>
        </p:txBody>
      </p:sp>
      <p:pic>
        <p:nvPicPr>
          <p:cNvPr id="213" name="image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557840" y="8465456"/>
            <a:ext cx="2410977" cy="1722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871898" y="8465456"/>
            <a:ext cx="2410976" cy="1722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85956" y="8465456"/>
            <a:ext cx="2410977" cy="1722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00013" y="8465456"/>
            <a:ext cx="2410977" cy="1722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age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473010" y="10906394"/>
            <a:ext cx="2410976" cy="1722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787067" y="10906394"/>
            <a:ext cx="2410977" cy="1722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01125" y="10906394"/>
            <a:ext cx="2410977" cy="1722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15183" y="10906394"/>
            <a:ext cx="2410977" cy="1722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PC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23004" y="3155073"/>
            <a:ext cx="2337850" cy="3604184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 222"/>
          <p:cNvSpPr/>
          <p:nvPr/>
        </p:nvSpPr>
        <p:spPr>
          <a:xfrm flipH="1">
            <a:off x="10969545" y="6891612"/>
            <a:ext cx="1260177" cy="144966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12364801" y="6808324"/>
            <a:ext cx="1049654" cy="161482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10391444" y="6129004"/>
            <a:ext cx="1" cy="1886886"/>
          </a:xfrm>
          <a:prstGeom prst="line">
            <a:avLst/>
          </a:prstGeom>
          <a:ln w="1016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25" name="Shape 225"/>
          <p:cNvSpPr/>
          <p:nvPr/>
        </p:nvSpPr>
        <p:spPr>
          <a:xfrm flipV="1">
            <a:off x="9967783" y="5803623"/>
            <a:ext cx="1" cy="2212267"/>
          </a:xfrm>
          <a:prstGeom prst="line">
            <a:avLst/>
          </a:prstGeom>
          <a:ln w="1016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14077386" y="6077248"/>
            <a:ext cx="1" cy="1886886"/>
          </a:xfrm>
          <a:prstGeom prst="line">
            <a:avLst/>
          </a:prstGeom>
          <a:ln w="1016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27" name="Shape 227"/>
          <p:cNvSpPr/>
          <p:nvPr/>
        </p:nvSpPr>
        <p:spPr>
          <a:xfrm flipV="1">
            <a:off x="13727421" y="5803623"/>
            <a:ext cx="1" cy="2212267"/>
          </a:xfrm>
          <a:prstGeom prst="line">
            <a:avLst/>
          </a:prstGeom>
          <a:ln w="1016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16619446" y="3397323"/>
            <a:ext cx="6820536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— Resolves contention</a:t>
            </a:r>
          </a:p>
        </p:txBody>
      </p:sp>
      <p:sp>
        <p:nvSpPr>
          <p:cNvPr id="229" name="Shape 229"/>
          <p:cNvSpPr/>
          <p:nvPr/>
        </p:nvSpPr>
        <p:spPr>
          <a:xfrm>
            <a:off x="16555311" y="4525283"/>
            <a:ext cx="694880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— Provides consistency</a:t>
            </a:r>
          </a:p>
        </p:txBody>
      </p:sp>
      <p:sp>
        <p:nvSpPr>
          <p:cNvPr id="230" name="Shape 230"/>
          <p:cNvSpPr/>
          <p:nvPr/>
        </p:nvSpPr>
        <p:spPr>
          <a:xfrm>
            <a:off x="11024055" y="9656609"/>
            <a:ext cx="572877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</a:t>
            </a:r>
          </a:p>
        </p:txBody>
      </p:sp>
      <p:sp>
        <p:nvSpPr>
          <p:cNvPr id="231" name="Shape 231"/>
          <p:cNvSpPr/>
          <p:nvPr/>
        </p:nvSpPr>
        <p:spPr>
          <a:xfrm>
            <a:off x="12597865" y="9656609"/>
            <a:ext cx="572877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B</a:t>
            </a:r>
          </a:p>
        </p:txBody>
      </p:sp>
      <p:sp>
        <p:nvSpPr>
          <p:cNvPr id="22" name="Shape 181"/>
          <p:cNvSpPr/>
          <p:nvPr/>
        </p:nvSpPr>
        <p:spPr>
          <a:xfrm>
            <a:off x="4657625" y="4089261"/>
            <a:ext cx="409575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Client</a:t>
            </a:r>
          </a:p>
        </p:txBody>
      </p:sp>
    </p:spTree>
    <p:custDataLst>
      <p:tags r:id="rId1"/>
    </p:custDataLst>
  </p:cSld>
  <p:clrMapOvr>
    <a:masterClrMapping/>
  </p:clrMapOvr>
  <p:transition spd="slow" advTm="934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"/>
                                      </p:to>
                                    </p:set>
                                    <p:animEffect filter="image" prLst="opacity: 0.50; ">
                                      <p:cBhvr>
                                        <p:cTn id="11" dur="indefinite" fill="hold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"/>
                                      </p:to>
                                    </p:set>
                                    <p:animEffect filter="image" prLst="opacity: 0.50; ">
                                      <p:cBhvr>
                                        <p:cTn id="20" dur="indefinite" fill="hold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"/>
                                      </p:to>
                                    </p:set>
                                    <p:animEffect filter="image" prLst="opacity: 0.50; ">
                                      <p:cBhvr>
                                        <p:cTn id="29" dur="indefinite" fill="hold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"/>
                                      </p:to>
                                    </p:set>
                                    <p:animEffect filter="image" prLst="opacity: 0.50; ">
                                      <p:cBhvr>
                                        <p:cTn id="38" dur="indefinite" fill="hold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1" animBg="1" advAuto="0"/>
      <p:bldP spid="224" grpId="2" animBg="1" advAuto="0"/>
      <p:bldP spid="225" grpId="3" animBg="1" advAuto="0"/>
      <p:bldP spid="225" grpId="4" animBg="1" advAuto="0"/>
      <p:bldP spid="226" grpId="5" animBg="1" advAuto="0"/>
      <p:bldP spid="226" grpId="6" animBg="1" advAuto="0"/>
      <p:bldP spid="227" grpId="7" animBg="1" advAuto="0"/>
      <p:bldP spid="227" grpId="8" animBg="1" advAuto="0"/>
      <p:bldP spid="228" grpId="9" animBg="1" advAuto="0"/>
      <p:bldP spid="229" grpId="10" animBg="1" advAuto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|0|0|0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|0|0|0|0|0|0|0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642</Words>
  <Application>Microsoft Macintosh PowerPoint</Application>
  <PresentationFormat>Custom</PresentationFormat>
  <Paragraphs>154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Helvetica</vt:lpstr>
      <vt:lpstr>Helvetica Light</vt:lpstr>
      <vt:lpstr>Helvetica Neue</vt:lpstr>
      <vt:lpstr>Times</vt:lpstr>
      <vt:lpstr>White</vt:lpstr>
      <vt:lpstr> State Machine Replication</vt:lpstr>
      <vt:lpstr>Tango: Distributed Data Structures over a Shared Log</vt:lpstr>
      <vt:lpstr>Motivation</vt:lpstr>
      <vt:lpstr>Motivation</vt:lpstr>
      <vt:lpstr>Problem Statement</vt:lpstr>
      <vt:lpstr>The Remote Shared Log</vt:lpstr>
      <vt:lpstr>CORFU: Clusters of Raw Flash Units</vt:lpstr>
      <vt:lpstr>The Sequencer </vt:lpstr>
      <vt:lpstr>Chain Replication in Corfu</vt:lpstr>
      <vt:lpstr>Tango Architecture</vt:lpstr>
      <vt:lpstr>Tango Objects</vt:lpstr>
      <vt:lpstr>Tango Objects</vt:lpstr>
      <vt:lpstr>Tango Objects</vt:lpstr>
      <vt:lpstr>Tango Objects</vt:lpstr>
      <vt:lpstr>The Stream Abstraction</vt:lpstr>
      <vt:lpstr>Streams Stored with Backpointers</vt:lpstr>
      <vt:lpstr>Evaluation</vt:lpstr>
      <vt:lpstr>Evaluation</vt:lpstr>
      <vt:lpstr>Evaluation</vt:lpstr>
      <vt:lpstr>Takeaways</vt:lpstr>
      <vt:lpstr>Backup Slides</vt:lpstr>
      <vt:lpstr>Conclusion</vt:lpstr>
      <vt:lpstr>Evaluation Setup</vt:lpstr>
      <vt:lpstr>Tango Objects</vt:lpstr>
      <vt:lpstr>Use Cases</vt:lpstr>
      <vt:lpstr>Other Use Cases</vt:lpstr>
      <vt:lpstr>Code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State Machine Replication</dc:title>
  <cp:lastModifiedBy>Kalim, Faria</cp:lastModifiedBy>
  <cp:revision>27</cp:revision>
  <dcterms:modified xsi:type="dcterms:W3CDTF">2016-02-11T21:34:12Z</dcterms:modified>
</cp:coreProperties>
</file>