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gif" ContentType="image/gif"/>
  <Default Extension="jpg" ContentType="image/jpeg"/>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7"/>
  </p:notesMasterIdLst>
  <p:sldIdLst>
    <p:sldId id="256" r:id="rId2"/>
    <p:sldId id="257" r:id="rId3"/>
    <p:sldId id="258" r:id="rId4"/>
    <p:sldId id="260" r:id="rId5"/>
    <p:sldId id="261" r:id="rId6"/>
    <p:sldId id="262" r:id="rId7"/>
    <p:sldId id="263" r:id="rId8"/>
    <p:sldId id="265" r:id="rId9"/>
    <p:sldId id="266" r:id="rId10"/>
    <p:sldId id="267" r:id="rId11"/>
    <p:sldId id="269" r:id="rId12"/>
    <p:sldId id="268" r:id="rId13"/>
    <p:sldId id="270" r:id="rId14"/>
    <p:sldId id="271" r:id="rId15"/>
    <p:sldId id="272" r:id="rId16"/>
    <p:sldId id="273" r:id="rId17"/>
    <p:sldId id="274" r:id="rId18"/>
    <p:sldId id="276" r:id="rId19"/>
    <p:sldId id="277" r:id="rId20"/>
    <p:sldId id="278" r:id="rId21"/>
    <p:sldId id="279" r:id="rId22"/>
    <p:sldId id="280" r:id="rId23"/>
    <p:sldId id="281" r:id="rId24"/>
    <p:sldId id="282" r:id="rId25"/>
    <p:sldId id="283"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427"/>
    <p:restoredTop sz="76829"/>
  </p:normalViewPr>
  <p:slideViewPr>
    <p:cSldViewPr snapToGrid="0" snapToObjects="1">
      <p:cViewPr varScale="1">
        <p:scale>
          <a:sx n="85" d="100"/>
          <a:sy n="85" d="100"/>
        </p:scale>
        <p:origin x="176" y="4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notesMaster" Target="notesMasters/notesMaster1.xml"/><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380E4FC-5F4E-A84C-B4C3-E40930EE3C14}" type="datetimeFigureOut">
              <a:rPr lang="en-US" smtClean="0"/>
              <a:t>4/13/16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5FB2D6A-F8A9-A544-8FF4-CD9C7F17D43E}" type="slidenum">
              <a:rPr lang="en-US" smtClean="0"/>
              <a:t>‹#›</a:t>
            </a:fld>
            <a:endParaRPr lang="en-US"/>
          </a:p>
        </p:txBody>
      </p:sp>
    </p:spTree>
    <p:extLst>
      <p:ext uri="{BB962C8B-B14F-4D97-AF65-F5344CB8AC3E}">
        <p14:creationId xmlns:p14="http://schemas.microsoft.com/office/powerpoint/2010/main" val="9418664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5FB2D6A-F8A9-A544-8FF4-CD9C7F17D43E}" type="slidenum">
              <a:rPr lang="en-US" smtClean="0"/>
              <a:t>1</a:t>
            </a:fld>
            <a:endParaRPr lang="en-US"/>
          </a:p>
        </p:txBody>
      </p:sp>
    </p:spTree>
    <p:extLst>
      <p:ext uri="{BB962C8B-B14F-4D97-AF65-F5344CB8AC3E}">
        <p14:creationId xmlns:p14="http://schemas.microsoft.com/office/powerpoint/2010/main" val="8475639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baseline="0" dirty="0" smtClean="0"/>
              <a:t>After we know how to implement a aggregate function, we want to see what kind of aggregates can be expressed in tag</a:t>
            </a:r>
          </a:p>
          <a:p>
            <a:pPr marL="228600" indent="-228600">
              <a:buAutoNum type="arabicPeriod"/>
            </a:pPr>
            <a:r>
              <a:rPr lang="en-US" baseline="0" dirty="0" smtClean="0"/>
              <a:t>To answer this question, we first look at SQL. And it turns out that it only supports 5:..</a:t>
            </a:r>
          </a:p>
          <a:p>
            <a:pPr marL="228600" indent="-228600">
              <a:buAutoNum type="arabicPeriod"/>
            </a:pPr>
            <a:r>
              <a:rPr lang="en-US" baseline="0" dirty="0" smtClean="0"/>
              <a:t>And obviously we want TAG to support more</a:t>
            </a:r>
          </a:p>
          <a:p>
            <a:pPr marL="228600" indent="-228600">
              <a:buAutoNum type="arabicPeriod"/>
            </a:pPr>
            <a:r>
              <a:rPr lang="en-US" baseline="0" dirty="0" smtClean="0"/>
              <a:t>An solution to that is to give a generic classification of aggregate function and show how dimensions of each classification affects TAG’s performance.</a:t>
            </a:r>
          </a:p>
          <a:p>
            <a:pPr marL="228600" indent="-228600">
              <a:buAutoNum type="arabicPeriod"/>
            </a:pPr>
            <a:endParaRPr lang="en-US" baseline="0" dirty="0" smtClean="0"/>
          </a:p>
          <a:p>
            <a:pPr marL="228600" indent="-228600">
              <a:buAutoNum type="arabicPeriod"/>
            </a:pPr>
            <a:r>
              <a:rPr lang="en-US" baseline="0" dirty="0" smtClean="0"/>
              <a:t>Duplicate sensitive: it determines whether or not aggregates can be affected by duplicate readings from a single device</a:t>
            </a:r>
          </a:p>
          <a:p>
            <a:pPr marL="228600" indent="-228600">
              <a:buAutoNum type="arabicPeriod"/>
            </a:pPr>
            <a:r>
              <a:rPr lang="en-US" baseline="0" dirty="0" smtClean="0"/>
              <a:t>Exemplary aggregates return one or more representative values from the set of all values</a:t>
            </a:r>
          </a:p>
          <a:p>
            <a:pPr marL="228600" indent="-228600">
              <a:buAutoNum type="arabicPeriod"/>
            </a:pPr>
            <a:r>
              <a:rPr lang="en-US" baseline="0" dirty="0" smtClean="0"/>
              <a:t>Summary aggregates compute some property over all values</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sz="1200" i="1" kern="1200" dirty="0" smtClean="0">
                <a:solidFill>
                  <a:schemeClr val="tx1"/>
                </a:solidFill>
                <a:effectLst/>
                <a:latin typeface="+mn-lt"/>
                <a:ea typeface="+mn-ea"/>
                <a:cs typeface="+mn-cs"/>
              </a:rPr>
              <a:t>monotonic </a:t>
            </a:r>
            <a:r>
              <a:rPr lang="en-US" sz="1200" kern="1200" dirty="0" smtClean="0">
                <a:solidFill>
                  <a:schemeClr val="tx1"/>
                </a:solidFill>
                <a:effectLst/>
                <a:latin typeface="+mn-lt"/>
                <a:ea typeface="+mn-ea"/>
                <a:cs typeface="+mn-cs"/>
              </a:rPr>
              <a:t>aggregates determines whether some predicates (such as HAVING) can be applied </a:t>
            </a:r>
            <a:r>
              <a:rPr lang="en-US" sz="1200" i="1" kern="1200" dirty="0" smtClean="0">
                <a:solidFill>
                  <a:schemeClr val="tx1"/>
                </a:solidFill>
                <a:effectLst/>
                <a:latin typeface="+mn-lt"/>
                <a:ea typeface="+mn-ea"/>
                <a:cs typeface="+mn-cs"/>
              </a:rPr>
              <a:t>in network </a:t>
            </a:r>
            <a:r>
              <a:rPr lang="en-US" baseline="0" dirty="0" smtClean="0"/>
              <a:t> </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baseline="0" dirty="0" smtClean="0"/>
              <a:t>Partial state: relates to the amount of state required for each partial state record which is inversely related to TAG’s performance</a:t>
            </a:r>
          </a:p>
          <a:p>
            <a:pPr marL="228600" indent="-228600">
              <a:buAutoNum type="arabicPeriod"/>
            </a:pPr>
            <a:endParaRPr lang="en-US" baseline="0" dirty="0" smtClean="0"/>
          </a:p>
          <a:p>
            <a:pPr marL="228600" indent="-228600">
              <a:buAutoNum type="arabicPeriod"/>
            </a:pPr>
            <a:endParaRPr lang="en-US" baseline="0" dirty="0" smtClean="0"/>
          </a:p>
        </p:txBody>
      </p:sp>
      <p:sp>
        <p:nvSpPr>
          <p:cNvPr id="4" name="Slide Number Placeholder 3"/>
          <p:cNvSpPr>
            <a:spLocks noGrp="1"/>
          </p:cNvSpPr>
          <p:nvPr>
            <p:ph type="sldNum" sz="quarter" idx="10"/>
          </p:nvPr>
        </p:nvSpPr>
        <p:spPr/>
        <p:txBody>
          <a:bodyPr/>
          <a:lstStyle/>
          <a:p>
            <a:fld id="{C5FB2D6A-F8A9-A544-8FF4-CD9C7F17D43E}" type="slidenum">
              <a:rPr lang="en-US" smtClean="0"/>
              <a:t>10</a:t>
            </a:fld>
            <a:endParaRPr lang="en-US"/>
          </a:p>
        </p:txBody>
      </p:sp>
    </p:spTree>
    <p:extLst>
      <p:ext uri="{BB962C8B-B14F-4D97-AF65-F5344CB8AC3E}">
        <p14:creationId xmlns:p14="http://schemas.microsoft.com/office/powerpoint/2010/main" val="561268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US" baseline="0" dirty="0" smtClean="0"/>
          </a:p>
        </p:txBody>
      </p:sp>
      <p:sp>
        <p:nvSpPr>
          <p:cNvPr id="4" name="Slide Number Placeholder 3"/>
          <p:cNvSpPr>
            <a:spLocks noGrp="1"/>
          </p:cNvSpPr>
          <p:nvPr>
            <p:ph type="sldNum" sz="quarter" idx="10"/>
          </p:nvPr>
        </p:nvSpPr>
        <p:spPr/>
        <p:txBody>
          <a:bodyPr/>
          <a:lstStyle/>
          <a:p>
            <a:fld id="{C5FB2D6A-F8A9-A544-8FF4-CD9C7F17D43E}" type="slidenum">
              <a:rPr lang="en-US" smtClean="0"/>
              <a:t>11</a:t>
            </a:fld>
            <a:endParaRPr lang="en-US"/>
          </a:p>
        </p:txBody>
      </p:sp>
    </p:spTree>
    <p:extLst>
      <p:ext uri="{BB962C8B-B14F-4D97-AF65-F5344CB8AC3E}">
        <p14:creationId xmlns:p14="http://schemas.microsoft.com/office/powerpoint/2010/main" val="15054553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baseline="0" dirty="0" smtClean="0"/>
              <a:t>Now let’s now talk about the algorithm for in network aggregates</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baseline="0" dirty="0" smtClean="0"/>
              <a:t>Since our goal is to reduce network communication, </a:t>
            </a:r>
            <a:r>
              <a:rPr lang="en-US" sz="1200" dirty="0" smtClean="0"/>
              <a:t>Parents need to wait until they heard from their children before routing aggregate for the current epoch.</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sz="1200" dirty="0" smtClean="0"/>
              <a:t>One solution for</a:t>
            </a:r>
            <a:r>
              <a:rPr lang="en-US" sz="1200" baseline="0" dirty="0" smtClean="0"/>
              <a:t> this is to having the parent subdivide epoch </a:t>
            </a:r>
            <a:r>
              <a:rPr lang="en-US" sz="1200" dirty="0" err="1" smtClean="0"/>
              <a:t>s.t.</a:t>
            </a:r>
            <a:r>
              <a:rPr lang="en-US" sz="1200" dirty="0" smtClean="0"/>
              <a:t> children are required to delivered their partial state records during a parent-specified time interval. Parents also</a:t>
            </a:r>
            <a:r>
              <a:rPr lang="en-US" sz="1200" baseline="0" dirty="0" smtClean="0"/>
              <a:t> has to ensure that they have enough time to combine </a:t>
            </a:r>
            <a:r>
              <a:rPr lang="en-US" sz="1200" baseline="0" dirty="0" err="1" smtClean="0"/>
              <a:t>appregate</a:t>
            </a:r>
            <a:r>
              <a:rPr lang="en-US" sz="1200" baseline="0" dirty="0" smtClean="0"/>
              <a:t> and propagate it to its own parent</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endParaRPr lang="en-US" sz="1200" dirty="0" smtClean="0"/>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endParaRPr lang="en-US" sz="1200" dirty="0" smtClean="0"/>
          </a:p>
          <a:p>
            <a:pPr marL="228600" indent="-228600">
              <a:buAutoNum type="arabicPeriod"/>
            </a:pPr>
            <a:endParaRPr lang="en-US" baseline="0" dirty="0" smtClean="0"/>
          </a:p>
        </p:txBody>
      </p:sp>
      <p:sp>
        <p:nvSpPr>
          <p:cNvPr id="4" name="Slide Number Placeholder 3"/>
          <p:cNvSpPr>
            <a:spLocks noGrp="1"/>
          </p:cNvSpPr>
          <p:nvPr>
            <p:ph type="sldNum" sz="quarter" idx="10"/>
          </p:nvPr>
        </p:nvSpPr>
        <p:spPr/>
        <p:txBody>
          <a:bodyPr/>
          <a:lstStyle/>
          <a:p>
            <a:fld id="{C5FB2D6A-F8A9-A544-8FF4-CD9C7F17D43E}" type="slidenum">
              <a:rPr lang="en-US" smtClean="0"/>
              <a:t>12</a:t>
            </a:fld>
            <a:endParaRPr lang="en-US"/>
          </a:p>
        </p:txBody>
      </p:sp>
    </p:spTree>
    <p:extLst>
      <p:ext uri="{BB962C8B-B14F-4D97-AF65-F5344CB8AC3E}">
        <p14:creationId xmlns:p14="http://schemas.microsoft.com/office/powerpoint/2010/main" val="13849704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baseline="0" dirty="0" smtClean="0"/>
              <a:t>On receiving query from parent:</a:t>
            </a:r>
          </a:p>
          <a:p>
            <a:pPr marL="685800" lvl="1" indent="-228600">
              <a:buAutoNum type="arabicPeriod"/>
            </a:pPr>
            <a:r>
              <a:rPr lang="en-US" baseline="0" dirty="0" smtClean="0"/>
              <a:t>A node will do the following things after receiving a request to aggregate	</a:t>
            </a:r>
          </a:p>
          <a:p>
            <a:pPr marL="685800" lvl="1" indent="-228600">
              <a:buAutoNum type="arabicPeriod"/>
            </a:pPr>
            <a:r>
              <a:rPr lang="is-IS" baseline="0" dirty="0" smtClean="0"/>
              <a:t>…	</a:t>
            </a:r>
          </a:p>
          <a:p>
            <a:pPr marL="685800" lvl="1" indent="-228600">
              <a:buAutoNum type="arabicPeriod"/>
            </a:pPr>
            <a:r>
              <a:rPr lang="en-US" sz="2000" dirty="0" smtClean="0"/>
              <a:t>According to the interval</a:t>
            </a:r>
            <a:r>
              <a:rPr lang="en-US" sz="2000" baseline="0" dirty="0" smtClean="0"/>
              <a:t> in r, p will s</a:t>
            </a:r>
            <a:r>
              <a:rPr lang="en-US" sz="2000" dirty="0" smtClean="0"/>
              <a:t>et delivery interval for its children : this interval is slightly before the time its parent expects to see p’s partial state record</a:t>
            </a:r>
          </a:p>
          <a:p>
            <a:pPr marL="228600" lvl="0" indent="-228600">
              <a:buAutoNum type="arabicPeriod"/>
            </a:pPr>
            <a:r>
              <a:rPr lang="en-US" sz="2000" dirty="0" smtClean="0"/>
              <a:t>One receiving aggregates from child</a:t>
            </a:r>
          </a:p>
          <a:p>
            <a:pPr marL="228600" indent="-228600">
              <a:buAutoNum type="arabicPeriod"/>
            </a:pPr>
            <a:r>
              <a:rPr lang="en-US" sz="2000" dirty="0" smtClean="0"/>
              <a:t>Using this algorithm,</a:t>
            </a:r>
            <a:r>
              <a:rPr lang="en-US" sz="2000" baseline="0" dirty="0" smtClean="0"/>
              <a:t> aggregate value will flow up back interval by interval. Eventually, a complete aggregate arrives at root.</a:t>
            </a:r>
          </a:p>
          <a:p>
            <a:pPr marL="228600" marR="0" lvl="1" indent="-228600" algn="l" defTabSz="914400" rtl="0" eaLnBrk="1" fontAlgn="auto" latinLnBrk="0" hangingPunct="1">
              <a:lnSpc>
                <a:spcPct val="100000"/>
              </a:lnSpc>
              <a:spcBef>
                <a:spcPts val="0"/>
              </a:spcBef>
              <a:spcAft>
                <a:spcPts val="0"/>
              </a:spcAft>
              <a:buClrTx/>
              <a:buSzTx/>
              <a:buFontTx/>
              <a:buAutoNum type="arabicPeriod"/>
              <a:tabLst/>
              <a:defRPr/>
            </a:pPr>
            <a:endParaRPr lang="en-US" sz="2000" dirty="0" smtClean="0"/>
          </a:p>
          <a:p>
            <a:pPr marL="228600" indent="-228600">
              <a:buAutoNum type="arabicPeriod"/>
            </a:pPr>
            <a:endParaRPr lang="en-US" baseline="0" dirty="0" smtClean="0"/>
          </a:p>
        </p:txBody>
      </p:sp>
      <p:sp>
        <p:nvSpPr>
          <p:cNvPr id="4" name="Slide Number Placeholder 3"/>
          <p:cNvSpPr>
            <a:spLocks noGrp="1"/>
          </p:cNvSpPr>
          <p:nvPr>
            <p:ph type="sldNum" sz="quarter" idx="10"/>
          </p:nvPr>
        </p:nvSpPr>
        <p:spPr/>
        <p:txBody>
          <a:bodyPr/>
          <a:lstStyle/>
          <a:p>
            <a:fld id="{C5FB2D6A-F8A9-A544-8FF4-CD9C7F17D43E}" type="slidenum">
              <a:rPr lang="en-US" smtClean="0"/>
              <a:t>13</a:t>
            </a:fld>
            <a:endParaRPr lang="en-US"/>
          </a:p>
        </p:txBody>
      </p:sp>
    </p:spTree>
    <p:extLst>
      <p:ext uri="{BB962C8B-B14F-4D97-AF65-F5344CB8AC3E}">
        <p14:creationId xmlns:p14="http://schemas.microsoft.com/office/powerpoint/2010/main" val="18708939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lvl="1" indent="-228600" algn="l" defTabSz="914400" rtl="0" eaLnBrk="1" fontAlgn="auto" latinLnBrk="0" hangingPunct="1">
              <a:lnSpc>
                <a:spcPct val="100000"/>
              </a:lnSpc>
              <a:spcBef>
                <a:spcPts val="0"/>
              </a:spcBef>
              <a:spcAft>
                <a:spcPts val="0"/>
              </a:spcAft>
              <a:buClrTx/>
              <a:buSzTx/>
              <a:buFontTx/>
              <a:buAutoNum type="arabicPeriod"/>
              <a:tabLst/>
              <a:defRPr/>
            </a:pPr>
            <a:r>
              <a:rPr lang="en-US" sz="2000" dirty="0" smtClean="0"/>
              <a:t>Grouping</a:t>
            </a:r>
            <a:r>
              <a:rPr lang="en-US" sz="2000" baseline="0" dirty="0" smtClean="0"/>
              <a:t> basic technique: </a:t>
            </a:r>
            <a:r>
              <a:rPr lang="en-US" sz="1200" kern="1200" dirty="0" smtClean="0">
                <a:solidFill>
                  <a:schemeClr val="tx1"/>
                </a:solidFill>
                <a:effectLst/>
                <a:latin typeface="+mn-lt"/>
                <a:ea typeface="+mn-ea"/>
                <a:cs typeface="+mn-cs"/>
              </a:rPr>
              <a:t>push the expression down with the query, ask nodes to choose the group they belong to, and then, as answers flow back, update aggregate values in the appropriate groups. </a:t>
            </a:r>
            <a:endParaRPr lang="en-US" sz="2000" dirty="0" smtClean="0"/>
          </a:p>
          <a:p>
            <a:pPr marL="228600" indent="-228600">
              <a:buAutoNum type="arabicPeriod"/>
            </a:pPr>
            <a:endParaRPr lang="en-US" baseline="0" dirty="0" smtClean="0"/>
          </a:p>
        </p:txBody>
      </p:sp>
      <p:sp>
        <p:nvSpPr>
          <p:cNvPr id="4" name="Slide Number Placeholder 3"/>
          <p:cNvSpPr>
            <a:spLocks noGrp="1"/>
          </p:cNvSpPr>
          <p:nvPr>
            <p:ph type="sldNum" sz="quarter" idx="10"/>
          </p:nvPr>
        </p:nvSpPr>
        <p:spPr/>
        <p:txBody>
          <a:bodyPr/>
          <a:lstStyle/>
          <a:p>
            <a:fld id="{C5FB2D6A-F8A9-A544-8FF4-CD9C7F17D43E}" type="slidenum">
              <a:rPr lang="en-US" smtClean="0"/>
              <a:t>14</a:t>
            </a:fld>
            <a:endParaRPr lang="en-US"/>
          </a:p>
        </p:txBody>
      </p:sp>
    </p:spTree>
    <p:extLst>
      <p:ext uri="{BB962C8B-B14F-4D97-AF65-F5344CB8AC3E}">
        <p14:creationId xmlns:p14="http://schemas.microsoft.com/office/powerpoint/2010/main" val="3565180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lvl="1" indent="-228600" algn="l" defTabSz="914400" rtl="0" eaLnBrk="1" fontAlgn="auto" latinLnBrk="0" hangingPunct="1">
              <a:lnSpc>
                <a:spcPct val="100000"/>
              </a:lnSpc>
              <a:spcBef>
                <a:spcPts val="0"/>
              </a:spcBef>
              <a:spcAft>
                <a:spcPts val="0"/>
              </a:spcAft>
              <a:buClrTx/>
              <a:buSzTx/>
              <a:buFontTx/>
              <a:buAutoNum type="arabicPeriod"/>
              <a:tabLst/>
              <a:defRPr/>
            </a:pPr>
            <a:r>
              <a:rPr lang="en-US" sz="2000" dirty="0" smtClean="0"/>
              <a:t>When loss</a:t>
            </a:r>
            <a:r>
              <a:rPr lang="en-US" sz="2000" baseline="0" dirty="0" smtClean="0"/>
              <a:t> happens because of device running out of power. </a:t>
            </a:r>
            <a:r>
              <a:rPr lang="en-US" sz="1200" kern="1200" baseline="0" dirty="0" smtClean="0">
                <a:solidFill>
                  <a:schemeClr val="tx1"/>
                </a:solidFill>
                <a:effectLst/>
                <a:latin typeface="+mn-lt"/>
                <a:ea typeface="+mn-ea"/>
                <a:cs typeface="+mn-cs"/>
              </a:rPr>
              <a:t>We can</a:t>
            </a:r>
            <a:r>
              <a:rPr lang="en-US" sz="1200" kern="1200" dirty="0" smtClean="0">
                <a:solidFill>
                  <a:schemeClr val="tx1"/>
                </a:solidFill>
                <a:effectLst/>
                <a:latin typeface="+mn-lt"/>
                <a:ea typeface="+mn-ea"/>
                <a:cs typeface="+mn-cs"/>
              </a:rPr>
              <a:t> include information about queries in partial state records, </a:t>
            </a:r>
            <a:r>
              <a:rPr lang="en-US" sz="1200" kern="1200" dirty="0" err="1" smtClean="0">
                <a:solidFill>
                  <a:schemeClr val="tx1"/>
                </a:solidFill>
                <a:effectLst/>
                <a:latin typeface="+mn-lt"/>
                <a:ea typeface="+mn-ea"/>
                <a:cs typeface="+mn-cs"/>
              </a:rPr>
              <a:t>tha</a:t>
            </a:r>
            <a:r>
              <a:rPr lang="en-US" sz="1200" kern="1200" dirty="0" smtClean="0">
                <a:solidFill>
                  <a:schemeClr val="tx1"/>
                </a:solidFill>
                <a:effectLst/>
                <a:latin typeface="+mn-lt"/>
                <a:ea typeface="+mn-ea"/>
                <a:cs typeface="+mn-cs"/>
              </a:rPr>
              <a:t> t</a:t>
            </a:r>
            <a:r>
              <a:rPr lang="en-US" sz="1200" kern="1200" baseline="0" dirty="0" smtClean="0">
                <a:solidFill>
                  <a:schemeClr val="tx1"/>
                </a:solidFill>
                <a:effectLst/>
                <a:latin typeface="+mn-lt"/>
                <a:ea typeface="+mn-ea"/>
                <a:cs typeface="+mn-cs"/>
              </a:rPr>
              <a:t> way </a:t>
            </a:r>
            <a:r>
              <a:rPr lang="en-US" sz="1200" kern="1200" dirty="0" smtClean="0">
                <a:solidFill>
                  <a:schemeClr val="tx1"/>
                </a:solidFill>
                <a:effectLst/>
                <a:latin typeface="+mn-lt"/>
                <a:ea typeface="+mn-ea"/>
                <a:cs typeface="+mn-cs"/>
              </a:rPr>
              <a:t>lost nodes can reconnect by listening to other node’s state records as they flow up the tree. </a:t>
            </a:r>
          </a:p>
          <a:p>
            <a:pPr marL="228600" marR="0" lvl="1"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dirty="0" smtClean="0">
                <a:solidFill>
                  <a:schemeClr val="tx1"/>
                </a:solidFill>
                <a:effectLst/>
                <a:latin typeface="+mn-lt"/>
                <a:ea typeface="+mn-ea"/>
                <a:cs typeface="+mn-cs"/>
              </a:rPr>
              <a:t>The second benefit, obviously, is a reduction in communication. Because each node is required</a:t>
            </a:r>
            <a:r>
              <a:rPr lang="en-US" sz="1200" kern="1200" baseline="0" dirty="0" smtClean="0">
                <a:solidFill>
                  <a:schemeClr val="tx1"/>
                </a:solidFill>
                <a:effectLst/>
                <a:latin typeface="+mn-lt"/>
                <a:ea typeface="+mn-ea"/>
                <a:cs typeface="+mn-cs"/>
              </a:rPr>
              <a:t> to transmit a single message per epoch.</a:t>
            </a:r>
          </a:p>
          <a:p>
            <a:pPr marL="228600" marR="0" lvl="1"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baseline="0" dirty="0" smtClean="0">
                <a:solidFill>
                  <a:schemeClr val="tx1"/>
                </a:solidFill>
                <a:effectLst/>
                <a:latin typeface="+mn-lt"/>
                <a:ea typeface="+mn-ea"/>
                <a:cs typeface="+mn-cs"/>
              </a:rPr>
              <a:t>The way it divides time into epoch gives a convenience idling mechanism. This is shown in previous figure where nodes in each level has a certain period where its completely idle. </a:t>
            </a:r>
            <a:r>
              <a:rPr lang="en-US" sz="1200" kern="1200" dirty="0" smtClean="0">
                <a:solidFill>
                  <a:schemeClr val="tx1"/>
                </a:solidFill>
                <a:effectLst/>
                <a:latin typeface="+mn-lt"/>
                <a:ea typeface="+mn-ea"/>
                <a:cs typeface="+mn-cs"/>
              </a:rPr>
              <a:t>during these period, the processor can be</a:t>
            </a:r>
            <a:r>
              <a:rPr lang="en-US" sz="1200" kern="1200" baseline="0" dirty="0" smtClean="0">
                <a:solidFill>
                  <a:schemeClr val="tx1"/>
                </a:solidFill>
                <a:effectLst/>
                <a:latin typeface="+mn-lt"/>
                <a:ea typeface="+mn-ea"/>
                <a:cs typeface="+mn-cs"/>
              </a:rPr>
              <a:t> set</a:t>
            </a:r>
            <a:r>
              <a:rPr lang="en-US" sz="1200" kern="1200" dirty="0" smtClean="0">
                <a:solidFill>
                  <a:schemeClr val="tx1"/>
                </a:solidFill>
                <a:effectLst/>
                <a:latin typeface="+mn-lt"/>
                <a:ea typeface="+mn-ea"/>
                <a:cs typeface="+mn-cs"/>
              </a:rPr>
              <a:t> into deep sleep mode</a:t>
            </a:r>
            <a:r>
              <a:rPr lang="en-US" sz="1200" kern="1200" baseline="0" dirty="0" smtClean="0">
                <a:solidFill>
                  <a:schemeClr val="tx1"/>
                </a:solidFill>
                <a:effectLst/>
                <a:latin typeface="+mn-lt"/>
                <a:ea typeface="+mn-ea"/>
                <a:cs typeface="+mn-cs"/>
              </a:rPr>
              <a:t> which further reduces power consumption</a:t>
            </a:r>
            <a:endParaRPr lang="en-US" sz="1200" kern="1200" dirty="0" smtClean="0">
              <a:solidFill>
                <a:schemeClr val="tx1"/>
              </a:solidFill>
              <a:effectLst/>
              <a:latin typeface="+mn-lt"/>
              <a:ea typeface="+mn-ea"/>
              <a:cs typeface="+mn-cs"/>
            </a:endParaRPr>
          </a:p>
          <a:p>
            <a:pPr marL="228600" marR="0" lvl="1" indent="-228600" algn="l" defTabSz="914400" rtl="0" eaLnBrk="1" fontAlgn="auto" latinLnBrk="0" hangingPunct="1">
              <a:lnSpc>
                <a:spcPct val="100000"/>
              </a:lnSpc>
              <a:spcBef>
                <a:spcPts val="0"/>
              </a:spcBef>
              <a:spcAft>
                <a:spcPts val="0"/>
              </a:spcAft>
              <a:buClrTx/>
              <a:buSzTx/>
              <a:buFontTx/>
              <a:buAutoNum type="arabicPeriod"/>
              <a:tabLst/>
              <a:defRPr/>
            </a:pPr>
            <a:endParaRPr lang="en-US" sz="2000" dirty="0" smtClean="0"/>
          </a:p>
          <a:p>
            <a:pPr marL="228600" marR="0" lvl="1" indent="-228600" algn="l" defTabSz="914400" rtl="0" eaLnBrk="1" fontAlgn="auto" latinLnBrk="0" hangingPunct="1">
              <a:lnSpc>
                <a:spcPct val="100000"/>
              </a:lnSpc>
              <a:spcBef>
                <a:spcPts val="0"/>
              </a:spcBef>
              <a:spcAft>
                <a:spcPts val="0"/>
              </a:spcAft>
              <a:buClrTx/>
              <a:buSzTx/>
              <a:buFontTx/>
              <a:buAutoNum type="arabicPeriod"/>
              <a:tabLst/>
              <a:defRPr/>
            </a:pPr>
            <a:endParaRPr lang="en-US" sz="2000" dirty="0" smtClean="0"/>
          </a:p>
          <a:p>
            <a:pPr marL="228600" indent="-228600">
              <a:buAutoNum type="arabicPeriod"/>
            </a:pPr>
            <a:endParaRPr lang="en-US" baseline="0" dirty="0" smtClean="0"/>
          </a:p>
        </p:txBody>
      </p:sp>
      <p:sp>
        <p:nvSpPr>
          <p:cNvPr id="4" name="Slide Number Placeholder 3"/>
          <p:cNvSpPr>
            <a:spLocks noGrp="1"/>
          </p:cNvSpPr>
          <p:nvPr>
            <p:ph type="sldNum" sz="quarter" idx="10"/>
          </p:nvPr>
        </p:nvSpPr>
        <p:spPr/>
        <p:txBody>
          <a:bodyPr/>
          <a:lstStyle/>
          <a:p>
            <a:fld id="{C5FB2D6A-F8A9-A544-8FF4-CD9C7F17D43E}" type="slidenum">
              <a:rPr lang="en-US" smtClean="0"/>
              <a:t>15</a:t>
            </a:fld>
            <a:endParaRPr lang="en-US"/>
          </a:p>
        </p:txBody>
      </p:sp>
    </p:spTree>
    <p:extLst>
      <p:ext uri="{BB962C8B-B14F-4D97-AF65-F5344CB8AC3E}">
        <p14:creationId xmlns:p14="http://schemas.microsoft.com/office/powerpoint/2010/main" val="20219047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baseline="0" dirty="0" smtClean="0"/>
              <a:t>Three communication model:</a:t>
            </a:r>
          </a:p>
          <a:p>
            <a:pPr marL="685800" lvl="1" indent="-228600">
              <a:buAutoNum type="arabicPeriod"/>
            </a:pPr>
            <a:r>
              <a:rPr lang="en-US" baseline="0" dirty="0" smtClean="0"/>
              <a:t>Simple assumes lossless communication between nodes and their neighbors</a:t>
            </a:r>
          </a:p>
          <a:p>
            <a:pPr marL="685800" lvl="1" indent="-228600">
              <a:buAutoNum type="arabicPeriod"/>
            </a:pPr>
            <a:r>
              <a:rPr lang="en-US" baseline="0" dirty="0" smtClean="0"/>
              <a:t>Random model </a:t>
            </a:r>
          </a:p>
          <a:p>
            <a:pPr marL="685800" marR="0" lvl="1" indent="-228600" algn="l" defTabSz="914400" rtl="0" eaLnBrk="1" fontAlgn="auto" latinLnBrk="0" hangingPunct="1">
              <a:lnSpc>
                <a:spcPct val="100000"/>
              </a:lnSpc>
              <a:spcBef>
                <a:spcPts val="0"/>
              </a:spcBef>
              <a:spcAft>
                <a:spcPts val="0"/>
              </a:spcAft>
              <a:buClrTx/>
              <a:buSzTx/>
              <a:buFontTx/>
              <a:buAutoNum type="arabicPeriod"/>
              <a:tabLst/>
              <a:defRPr/>
            </a:pPr>
            <a:r>
              <a:rPr lang="en-US" baseline="0" dirty="0" smtClean="0"/>
              <a:t>Realistic model that captures</a:t>
            </a:r>
            <a:r>
              <a:rPr lang="en-US" sz="1200" kern="1200" dirty="0" smtClean="0">
                <a:solidFill>
                  <a:schemeClr val="tx1"/>
                </a:solidFill>
                <a:effectLst/>
                <a:latin typeface="+mn-lt"/>
                <a:ea typeface="+mn-ea"/>
                <a:cs typeface="+mn-cs"/>
              </a:rPr>
              <a:t> the actual behavior of the radio and link layer on </a:t>
            </a:r>
            <a:r>
              <a:rPr lang="en-US" sz="1200" kern="1200" dirty="0" err="1" smtClean="0">
                <a:solidFill>
                  <a:schemeClr val="tx1"/>
                </a:solidFill>
                <a:effectLst/>
                <a:latin typeface="+mn-lt"/>
                <a:ea typeface="+mn-ea"/>
                <a:cs typeface="+mn-cs"/>
              </a:rPr>
              <a:t>TinyOS</a:t>
            </a:r>
            <a:r>
              <a:rPr lang="en-US" sz="1200" kern="1200" dirty="0" smtClean="0">
                <a:solidFill>
                  <a:schemeClr val="tx1"/>
                </a:solidFill>
                <a:effectLst/>
                <a:latin typeface="+mn-lt"/>
                <a:ea typeface="+mn-ea"/>
                <a:cs typeface="+mn-cs"/>
              </a:rPr>
              <a:t> motes. In this</a:t>
            </a:r>
            <a:r>
              <a:rPr lang="en-US" sz="1200" kern="1200" baseline="0" dirty="0" smtClean="0">
                <a:solidFill>
                  <a:schemeClr val="tx1"/>
                </a:solidFill>
                <a:effectLst/>
                <a:latin typeface="+mn-lt"/>
                <a:ea typeface="+mn-ea"/>
                <a:cs typeface="+mn-cs"/>
              </a:rPr>
              <a:t> model, the n</a:t>
            </a:r>
            <a:r>
              <a:rPr lang="en-US" sz="1200" kern="1200" dirty="0" smtClean="0">
                <a:solidFill>
                  <a:schemeClr val="tx1"/>
                </a:solidFill>
                <a:effectLst/>
                <a:latin typeface="+mn-lt"/>
                <a:ea typeface="+mn-ea"/>
                <a:cs typeface="+mn-cs"/>
              </a:rPr>
              <a:t>umber of hops from a particular node to the root is no longer directly proportional to the geographic distance between the node and the root</a:t>
            </a:r>
            <a:endParaRPr lang="en-US" baseline="0" dirty="0" smtClean="0"/>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dirty="0" smtClean="0">
                <a:solidFill>
                  <a:schemeClr val="tx1"/>
                </a:solidFill>
                <a:effectLst/>
                <a:latin typeface="+mn-lt"/>
                <a:ea typeface="+mn-ea"/>
                <a:cs typeface="+mn-cs"/>
              </a:rPr>
              <a:t>each square represents a single device, and shading (in these images) represents the number of radio hops the device is from the root (center); darker is closer. </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dirty="0" smtClean="0">
                <a:solidFill>
                  <a:schemeClr val="tx1"/>
                </a:solidFill>
                <a:effectLst/>
                <a:latin typeface="+mn-lt"/>
                <a:ea typeface="+mn-ea"/>
                <a:cs typeface="+mn-cs"/>
              </a:rPr>
              <a:t>The</a:t>
            </a:r>
            <a:r>
              <a:rPr lang="en-US" sz="1200" kern="1200" baseline="0" dirty="0" smtClean="0">
                <a:solidFill>
                  <a:schemeClr val="tx1"/>
                </a:solidFill>
                <a:effectLst/>
                <a:latin typeface="+mn-lt"/>
                <a:ea typeface="+mn-ea"/>
                <a:cs typeface="+mn-cs"/>
              </a:rPr>
              <a:t> simulation also models cost of </a:t>
            </a:r>
            <a:r>
              <a:rPr lang="en-US" sz="1200" kern="1200" baseline="0" dirty="0" err="1" smtClean="0">
                <a:solidFill>
                  <a:schemeClr val="tx1"/>
                </a:solidFill>
                <a:effectLst/>
                <a:latin typeface="+mn-lt"/>
                <a:ea typeface="+mn-ea"/>
                <a:cs typeface="+mn-cs"/>
              </a:rPr>
              <a:t>maintainence</a:t>
            </a:r>
            <a:r>
              <a:rPr lang="en-US" sz="1200" kern="1200" baseline="0" dirty="0" smtClean="0">
                <a:solidFill>
                  <a:schemeClr val="tx1"/>
                </a:solidFill>
                <a:effectLst/>
                <a:latin typeface="+mn-lt"/>
                <a:ea typeface="+mn-ea"/>
                <a:cs typeface="+mn-cs"/>
              </a:rPr>
              <a:t>. This is achieved by having each node send heartbeat message to indicate that its still alive</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baseline="0" dirty="0" smtClean="0">
                <a:solidFill>
                  <a:schemeClr val="tx1"/>
                </a:solidFill>
                <a:effectLst/>
                <a:latin typeface="+mn-lt"/>
                <a:ea typeface="+mn-ea"/>
                <a:cs typeface="+mn-cs"/>
              </a:rPr>
              <a:t>The simulation is not able to measure number of CPU instructions executed in each sensor. But it measures the total bytes transmitted in each algorithm based on size of the data structure allocated in each sensor</a:t>
            </a:r>
            <a:endParaRPr lang="en-US"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endParaRPr lang="en-US" dirty="0" smtClean="0"/>
          </a:p>
          <a:p>
            <a:pPr marL="228600" indent="-228600">
              <a:buAutoNum type="arabicPeriod"/>
            </a:pPr>
            <a:endParaRPr lang="en-US" baseline="0" dirty="0" smtClean="0"/>
          </a:p>
          <a:p>
            <a:pPr marL="228600" indent="-228600">
              <a:buAutoNum type="arabicPeriod"/>
            </a:pPr>
            <a:endParaRPr lang="en-US" baseline="0" dirty="0" smtClean="0"/>
          </a:p>
        </p:txBody>
      </p:sp>
      <p:sp>
        <p:nvSpPr>
          <p:cNvPr id="4" name="Slide Number Placeholder 3"/>
          <p:cNvSpPr>
            <a:spLocks noGrp="1"/>
          </p:cNvSpPr>
          <p:nvPr>
            <p:ph type="sldNum" sz="quarter" idx="10"/>
          </p:nvPr>
        </p:nvSpPr>
        <p:spPr/>
        <p:txBody>
          <a:bodyPr/>
          <a:lstStyle/>
          <a:p>
            <a:fld id="{C5FB2D6A-F8A9-A544-8FF4-CD9C7F17D43E}" type="slidenum">
              <a:rPr lang="en-US" smtClean="0"/>
              <a:t>16</a:t>
            </a:fld>
            <a:endParaRPr lang="en-US"/>
          </a:p>
        </p:txBody>
      </p:sp>
    </p:spTree>
    <p:extLst>
      <p:ext uri="{BB962C8B-B14F-4D97-AF65-F5344CB8AC3E}">
        <p14:creationId xmlns:p14="http://schemas.microsoft.com/office/powerpoint/2010/main" val="20929249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baseline="0" dirty="0" smtClean="0"/>
              <a:t>Here it shows performance measure on a sensor network with 2500 nodes</a:t>
            </a:r>
          </a:p>
          <a:p>
            <a:pPr marL="228600" indent="-228600">
              <a:buAutoNum type="arabicPeriod"/>
            </a:pPr>
            <a:r>
              <a:rPr lang="en-US" baseline="0" dirty="0" smtClean="0"/>
              <a:t>It shows difference between .. And .. For different aggregate functions</a:t>
            </a:r>
          </a:p>
          <a:p>
            <a:pPr marL="228600" indent="-228600">
              <a:buAutoNum type="arabicPeriod"/>
            </a:pPr>
            <a:r>
              <a:rPr lang="en-US" baseline="0" dirty="0" smtClean="0"/>
              <a:t>Count and max aggregates functions have least amount of bytes transmitted. Whereas there is significant performance improvement on median aggregate</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dirty="0" smtClean="0">
                <a:solidFill>
                  <a:schemeClr val="tx1"/>
                </a:solidFill>
                <a:effectLst/>
                <a:latin typeface="+mn-lt"/>
                <a:ea typeface="+mn-ea"/>
                <a:cs typeface="+mn-cs"/>
              </a:rPr>
              <a:t>In general in network aggregation can reduce communication costs</a:t>
            </a:r>
            <a:r>
              <a:rPr lang="en-US" sz="1200" kern="1200" baseline="0" dirty="0" smtClean="0">
                <a:solidFill>
                  <a:schemeClr val="tx1"/>
                </a:solidFill>
                <a:effectLst/>
                <a:latin typeface="+mn-lt"/>
                <a:ea typeface="+mn-ea"/>
                <a:cs typeface="+mn-cs"/>
              </a:rPr>
              <a:t> by a significant amount</a:t>
            </a:r>
            <a:endParaRPr lang="en-US" baseline="0" dirty="0" smtClean="0"/>
          </a:p>
        </p:txBody>
      </p:sp>
      <p:sp>
        <p:nvSpPr>
          <p:cNvPr id="4" name="Slide Number Placeholder 3"/>
          <p:cNvSpPr>
            <a:spLocks noGrp="1"/>
          </p:cNvSpPr>
          <p:nvPr>
            <p:ph type="sldNum" sz="quarter" idx="10"/>
          </p:nvPr>
        </p:nvSpPr>
        <p:spPr/>
        <p:txBody>
          <a:bodyPr/>
          <a:lstStyle/>
          <a:p>
            <a:fld id="{C5FB2D6A-F8A9-A544-8FF4-CD9C7F17D43E}" type="slidenum">
              <a:rPr lang="en-US" smtClean="0"/>
              <a:t>17</a:t>
            </a:fld>
            <a:endParaRPr lang="en-US"/>
          </a:p>
        </p:txBody>
      </p:sp>
    </p:spTree>
    <p:extLst>
      <p:ext uri="{BB962C8B-B14F-4D97-AF65-F5344CB8AC3E}">
        <p14:creationId xmlns:p14="http://schemas.microsoft.com/office/powerpoint/2010/main" val="19292403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baseline="0" dirty="0" smtClean="0"/>
              <a:t>Snoop on the network traffic to see what aggregate it missed</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baseline="0" dirty="0" smtClean="0"/>
              <a:t>Example: max aggregate: </a:t>
            </a:r>
            <a:r>
              <a:rPr lang="en-US" sz="1200" kern="1200" dirty="0" smtClean="0">
                <a:solidFill>
                  <a:schemeClr val="tx1"/>
                </a:solidFill>
                <a:effectLst/>
                <a:latin typeface="+mn-lt"/>
                <a:ea typeface="+mn-ea"/>
                <a:cs typeface="+mn-cs"/>
              </a:rPr>
              <a:t>if a node hears a peer reporting a maximum value greater than its local maximum, it does</a:t>
            </a:r>
            <a:r>
              <a:rPr lang="en-US" sz="1200" kern="1200" baseline="0" dirty="0" smtClean="0">
                <a:solidFill>
                  <a:schemeClr val="tx1"/>
                </a:solidFill>
                <a:effectLst/>
                <a:latin typeface="+mn-lt"/>
                <a:ea typeface="+mn-ea"/>
                <a:cs typeface="+mn-cs"/>
              </a:rPr>
              <a:t> not need to</a:t>
            </a:r>
            <a:r>
              <a:rPr lang="en-US" sz="1200" kern="1200" dirty="0" smtClean="0">
                <a:solidFill>
                  <a:schemeClr val="tx1"/>
                </a:solidFill>
                <a:effectLst/>
                <a:latin typeface="+mn-lt"/>
                <a:ea typeface="+mn-ea"/>
                <a:cs typeface="+mn-cs"/>
              </a:rPr>
              <a:t> send its own value </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dirty="0" smtClean="0">
                <a:solidFill>
                  <a:schemeClr val="tx1"/>
                </a:solidFill>
                <a:effectLst/>
                <a:latin typeface="+mn-lt"/>
                <a:ea typeface="+mn-ea"/>
                <a:cs typeface="+mn-cs"/>
              </a:rPr>
              <a:t>HT: idea is that each node </a:t>
            </a:r>
            <a:r>
              <a:rPr lang="is-I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dirty="0" smtClean="0">
                <a:solidFill>
                  <a:schemeClr val="tx1"/>
                </a:solidFill>
                <a:effectLst/>
                <a:latin typeface="+mn-lt"/>
                <a:ea typeface="+mn-ea"/>
                <a:cs typeface="+mn-cs"/>
              </a:rPr>
              <a:t>T</a:t>
            </a:r>
            <a:r>
              <a:rPr lang="is-IS" sz="1200" kern="1200" dirty="0" smtClean="0">
                <a:solidFill>
                  <a:schemeClr val="tx1"/>
                </a:solidFill>
                <a:effectLst/>
                <a:latin typeface="+mn-lt"/>
                <a:ea typeface="+mn-ea"/>
                <a:cs typeface="+mn-cs"/>
              </a:rPr>
              <a:t>here are a couple of ways to obtain this value:</a:t>
            </a:r>
          </a:p>
          <a:p>
            <a:pPr marL="685800" marR="0" lvl="1"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dirty="0" smtClean="0">
                <a:solidFill>
                  <a:schemeClr val="tx1"/>
                </a:solidFill>
                <a:effectLst/>
                <a:latin typeface="+mn-lt"/>
                <a:ea typeface="+mn-ea"/>
                <a:cs typeface="+mn-cs"/>
              </a:rPr>
              <a:t>S</a:t>
            </a:r>
            <a:r>
              <a:rPr lang="is-IS" sz="1200" kern="1200" dirty="0" smtClean="0">
                <a:solidFill>
                  <a:schemeClr val="tx1"/>
                </a:solidFill>
                <a:effectLst/>
                <a:latin typeface="+mn-lt"/>
                <a:ea typeface="+mn-ea"/>
                <a:cs typeface="+mn-cs"/>
              </a:rPr>
              <a:t>nooping </a:t>
            </a:r>
            <a:endParaRPr lang="en-US"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dirty="0" smtClean="0">
                <a:solidFill>
                  <a:schemeClr val="tx1"/>
                </a:solidFill>
                <a:effectLst/>
                <a:latin typeface="+mn-lt"/>
                <a:ea typeface="+mn-ea"/>
                <a:cs typeface="+mn-cs"/>
              </a:rPr>
              <a:t>HT EXAMPLE:</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 the root of the network seeking an exemplary sensor value, such as a MIN, might compute the minimum sensor value over the highest levels of the </a:t>
            </a:r>
            <a:r>
              <a:rPr lang="en-US" sz="1200" kern="1200" dirty="0" err="1" smtClean="0">
                <a:solidFill>
                  <a:schemeClr val="tx1"/>
                </a:solidFill>
                <a:effectLst/>
                <a:latin typeface="+mn-lt"/>
                <a:ea typeface="+mn-ea"/>
                <a:cs typeface="+mn-cs"/>
              </a:rPr>
              <a:t>subtree</a:t>
            </a:r>
            <a:r>
              <a:rPr lang="en-US" sz="1200" kern="1200" dirty="0" smtClean="0">
                <a:solidFill>
                  <a:schemeClr val="tx1"/>
                </a:solidFill>
                <a:effectLst/>
                <a:latin typeface="+mn-lt"/>
                <a:ea typeface="+mn-ea"/>
                <a:cs typeface="+mn-cs"/>
              </a:rPr>
              <a:t>, and then</a:t>
            </a:r>
            <a:r>
              <a:rPr lang="en-US" sz="1200" kern="1200" baseline="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ssue</a:t>
            </a:r>
            <a:r>
              <a:rPr lang="en-US" sz="1200" kern="1200" dirty="0" smtClean="0">
                <a:solidFill>
                  <a:schemeClr val="tx1"/>
                </a:solidFill>
                <a:effectLst/>
                <a:latin typeface="+mn-lt"/>
                <a:ea typeface="+mn-ea"/>
                <a:cs typeface="+mn-cs"/>
              </a:rPr>
              <a:t> a new request asking for values less than that</a:t>
            </a:r>
            <a:r>
              <a:rPr lang="en-US" sz="1200" kern="1200" baseline="0" dirty="0" smtClean="0">
                <a:solidFill>
                  <a:schemeClr val="tx1"/>
                </a:solidFill>
                <a:effectLst/>
                <a:latin typeface="+mn-lt"/>
                <a:ea typeface="+mn-ea"/>
                <a:cs typeface="+mn-cs"/>
              </a:rPr>
              <a:t> value </a:t>
            </a:r>
            <a:r>
              <a:rPr lang="en-US" sz="1200" kern="1200" dirty="0" smtClean="0">
                <a:solidFill>
                  <a:schemeClr val="tx1"/>
                </a:solidFill>
                <a:effectLst/>
                <a:latin typeface="+mn-lt"/>
                <a:ea typeface="+mn-ea"/>
                <a:cs typeface="+mn-cs"/>
              </a:rPr>
              <a:t>over the whole tree. </a:t>
            </a:r>
            <a:endParaRPr lang="en-US" dirty="0" smtClean="0"/>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endParaRPr lang="en-US"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endParaRPr lang="en-US" dirty="0" smtClean="0"/>
          </a:p>
          <a:p>
            <a:pPr marL="228600" indent="-228600">
              <a:buAutoNum type="arabicPeriod"/>
            </a:pPr>
            <a:endParaRPr lang="en-US" baseline="0" dirty="0" smtClean="0"/>
          </a:p>
        </p:txBody>
      </p:sp>
      <p:sp>
        <p:nvSpPr>
          <p:cNvPr id="4" name="Slide Number Placeholder 3"/>
          <p:cNvSpPr>
            <a:spLocks noGrp="1"/>
          </p:cNvSpPr>
          <p:nvPr>
            <p:ph type="sldNum" sz="quarter" idx="10"/>
          </p:nvPr>
        </p:nvSpPr>
        <p:spPr/>
        <p:txBody>
          <a:bodyPr/>
          <a:lstStyle/>
          <a:p>
            <a:fld id="{C5FB2D6A-F8A9-A544-8FF4-CD9C7F17D43E}" type="slidenum">
              <a:rPr lang="en-US" smtClean="0"/>
              <a:t>18</a:t>
            </a:fld>
            <a:endParaRPr lang="en-US"/>
          </a:p>
        </p:txBody>
      </p:sp>
    </p:spTree>
    <p:extLst>
      <p:ext uri="{BB962C8B-B14F-4D97-AF65-F5344CB8AC3E}">
        <p14:creationId xmlns:p14="http://schemas.microsoft.com/office/powerpoint/2010/main" val="171403563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baseline="0" dirty="0" smtClean="0"/>
              <a:t>This shows the performance of using Hypothesis testing on MAX aggregate on sensor network over the range [0..100]</a:t>
            </a:r>
          </a:p>
          <a:p>
            <a:pPr marL="228600" indent="-228600">
              <a:buAutoNum type="arabicPeriod"/>
            </a:pPr>
            <a:endParaRPr lang="en-US" baseline="0" dirty="0" smtClean="0"/>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dirty="0" smtClean="0">
                <a:solidFill>
                  <a:schemeClr val="tx1"/>
                </a:solidFill>
                <a:effectLst/>
                <a:latin typeface="+mn-lt"/>
                <a:ea typeface="+mn-ea"/>
                <a:cs typeface="+mn-cs"/>
              </a:rPr>
              <a:t>performance savings are nearly two-fold for a hypothesis of 90. snooping beat the other approaches by offering a nearly three-fold performance increase over the no-hypothesis case. This is because</a:t>
            </a:r>
            <a:r>
              <a:rPr lang="en-US" sz="1200" kern="1200" baseline="0" dirty="0" smtClean="0">
                <a:solidFill>
                  <a:schemeClr val="tx1"/>
                </a:solidFill>
                <a:effectLst/>
                <a:latin typeface="+mn-lt"/>
                <a:ea typeface="+mn-ea"/>
                <a:cs typeface="+mn-cs"/>
              </a:rPr>
              <a:t> experiment has </a:t>
            </a:r>
            <a:r>
              <a:rPr lang="en-US" sz="1200" kern="1200" dirty="0" smtClean="0">
                <a:solidFill>
                  <a:schemeClr val="tx1"/>
                </a:solidFill>
                <a:effectLst/>
                <a:latin typeface="+mn-lt"/>
                <a:ea typeface="+mn-ea"/>
                <a:cs typeface="+mn-cs"/>
              </a:rPr>
              <a:t>densely packed simple node distribution, most devices have three or more neighbors to snoop on, so there</a:t>
            </a:r>
            <a:r>
              <a:rPr lang="en-US" sz="1200" kern="1200" baseline="0" dirty="0" smtClean="0">
                <a:solidFill>
                  <a:schemeClr val="tx1"/>
                </a:solidFill>
                <a:effectLst/>
                <a:latin typeface="+mn-lt"/>
                <a:ea typeface="+mn-ea"/>
                <a:cs typeface="+mn-cs"/>
              </a:rPr>
              <a:t> few nodes that actually transmit</a:t>
            </a:r>
            <a:endParaRPr lang="en-US" dirty="0" smtClean="0"/>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endParaRPr lang="en-US" dirty="0" smtClean="0"/>
          </a:p>
        </p:txBody>
      </p:sp>
      <p:sp>
        <p:nvSpPr>
          <p:cNvPr id="4" name="Slide Number Placeholder 3"/>
          <p:cNvSpPr>
            <a:spLocks noGrp="1"/>
          </p:cNvSpPr>
          <p:nvPr>
            <p:ph type="sldNum" sz="quarter" idx="10"/>
          </p:nvPr>
        </p:nvSpPr>
        <p:spPr/>
        <p:txBody>
          <a:bodyPr/>
          <a:lstStyle/>
          <a:p>
            <a:fld id="{C5FB2D6A-F8A9-A544-8FF4-CD9C7F17D43E}" type="slidenum">
              <a:rPr lang="en-US" smtClean="0"/>
              <a:t>19</a:t>
            </a:fld>
            <a:endParaRPr lang="en-US"/>
          </a:p>
        </p:txBody>
      </p:sp>
    </p:spTree>
    <p:extLst>
      <p:ext uri="{BB962C8B-B14F-4D97-AF65-F5344CB8AC3E}">
        <p14:creationId xmlns:p14="http://schemas.microsoft.com/office/powerpoint/2010/main" val="21008234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t>Recent technology</a:t>
            </a:r>
            <a:r>
              <a:rPr lang="en-US" baseline="0" dirty="0" smtClean="0"/>
              <a:t> advances used for </a:t>
            </a:r>
            <a:r>
              <a:rPr lang="en-US" baseline="0" dirty="0" err="1" smtClean="0"/>
              <a:t>measuing</a:t>
            </a:r>
            <a:r>
              <a:rPr lang="en-US" baseline="0" dirty="0" smtClean="0"/>
              <a:t> and collecting all kinds of environmental data, such as </a:t>
            </a:r>
            <a:r>
              <a:rPr lang="is-IS" baseline="0" dirty="0" smtClean="0"/>
              <a:t>…</a:t>
            </a:r>
          </a:p>
          <a:p>
            <a:pPr marL="228600" indent="-228600">
              <a:buAutoNum type="arabicPeriod"/>
            </a:pPr>
            <a:r>
              <a:rPr lang="is-IS" baseline="0" dirty="0" smtClean="0"/>
              <a:t>They are typically battery powered deployed in wireless environment, and can work as independent computers.</a:t>
            </a:r>
          </a:p>
          <a:p>
            <a:pPr marL="228600" indent="-228600">
              <a:buAutoNum type="arabicPeriod"/>
            </a:pPr>
            <a:r>
              <a:rPr lang="is-IS" baseline="0" dirty="0" smtClean="0"/>
              <a:t>One example of them is Motes</a:t>
            </a:r>
          </a:p>
          <a:p>
            <a:pPr marL="228600" indent="-228600">
              <a:buAutoNum type="arabicPeriod"/>
            </a:pPr>
            <a:r>
              <a:rPr lang="en-US" baseline="0" dirty="0" smtClean="0"/>
              <a:t>I</a:t>
            </a:r>
            <a:r>
              <a:rPr lang="is-IS" baseline="0" dirty="0" smtClean="0"/>
              <a:t>t uses TinyOS operating system to facility deployment in ad-hoc networks</a:t>
            </a:r>
          </a:p>
          <a:p>
            <a:pPr marL="228600" indent="-228600">
              <a:buAutoNum type="arabicPeriod"/>
            </a:pPr>
            <a:r>
              <a:rPr lang="en-US" baseline="0" dirty="0" smtClean="0"/>
              <a:t>W</a:t>
            </a:r>
            <a:r>
              <a:rPr lang="is-IS" baseline="0" dirty="0" smtClean="0"/>
              <a:t>hich is a type network that does not have pre-existing infrastructures(routers, access point)</a:t>
            </a:r>
          </a:p>
          <a:p>
            <a:pPr marL="228600" indent="-228600">
              <a:buAutoNum type="arabicPeriod"/>
            </a:pPr>
            <a:r>
              <a:rPr lang="is-IS" baseline="0" dirty="0" smtClean="0"/>
              <a:t>In such networks, sensors participate in routing themselves to determine the network topology which can change dynamically.</a:t>
            </a:r>
            <a:endParaRPr lang="en-US" dirty="0"/>
          </a:p>
        </p:txBody>
      </p:sp>
      <p:sp>
        <p:nvSpPr>
          <p:cNvPr id="4" name="Slide Number Placeholder 3"/>
          <p:cNvSpPr>
            <a:spLocks noGrp="1"/>
          </p:cNvSpPr>
          <p:nvPr>
            <p:ph type="sldNum" sz="quarter" idx="10"/>
          </p:nvPr>
        </p:nvSpPr>
        <p:spPr/>
        <p:txBody>
          <a:bodyPr/>
          <a:lstStyle/>
          <a:p>
            <a:fld id="{C5FB2D6A-F8A9-A544-8FF4-CD9C7F17D43E}" type="slidenum">
              <a:rPr lang="en-US" smtClean="0"/>
              <a:t>2</a:t>
            </a:fld>
            <a:endParaRPr lang="en-US"/>
          </a:p>
        </p:txBody>
      </p:sp>
    </p:spTree>
    <p:extLst>
      <p:ext uri="{BB962C8B-B14F-4D97-AF65-F5344CB8AC3E}">
        <p14:creationId xmlns:p14="http://schemas.microsoft.com/office/powerpoint/2010/main" val="162509560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dirty="0" smtClean="0"/>
              <a:t>There are several ways to mitigate loss in the network such as message dropped</a:t>
            </a:r>
            <a:r>
              <a:rPr lang="en-US" baseline="0" dirty="0" smtClean="0"/>
              <a:t> and node failure</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endParaRPr lang="en-US" baseline="0" dirty="0" smtClean="0"/>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dirty="0" smtClean="0"/>
              <a:t>The</a:t>
            </a:r>
            <a:r>
              <a:rPr lang="en-US" baseline="0" dirty="0" smtClean="0"/>
              <a:t> example monitors effect of a single loss. With sensors reading uniformly chosen from [1..1000] . It randomly select a node to disable. It measures </a:t>
            </a:r>
            <a:r>
              <a:rPr lang="en-US" sz="1200" kern="1200" dirty="0" smtClean="0">
                <a:solidFill>
                  <a:schemeClr val="tx1"/>
                </a:solidFill>
                <a:effectLst/>
                <a:latin typeface="+mn-lt"/>
                <a:ea typeface="+mn-ea"/>
                <a:cs typeface="+mn-cs"/>
              </a:rPr>
              <a:t>the maximum temporary deviation from the true value of the aggregate that the loss caused in the perceived aggregate value at the root during any epoch. It runs the experiment</a:t>
            </a:r>
            <a:r>
              <a:rPr lang="en-US" sz="1200" kern="1200" baseline="0" dirty="0" smtClean="0">
                <a:solidFill>
                  <a:schemeClr val="tx1"/>
                </a:solidFill>
                <a:effectLst/>
                <a:latin typeface="+mn-lt"/>
                <a:ea typeface="+mn-ea"/>
                <a:cs typeface="+mn-cs"/>
              </a:rPr>
              <a:t> 100 times and report the average</a:t>
            </a:r>
            <a:endParaRPr lang="en-US"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endParaRPr lang="en-US"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dirty="0" smtClean="0">
                <a:solidFill>
                  <a:schemeClr val="tx1"/>
                </a:solidFill>
                <a:effectLst/>
                <a:latin typeface="+mn-lt"/>
                <a:ea typeface="+mn-ea"/>
                <a:cs typeface="+mn-cs"/>
              </a:rPr>
              <a:t>Result shows</a:t>
            </a:r>
            <a:r>
              <a:rPr lang="en-US" sz="1200" kern="1200" baseline="0" dirty="0" smtClean="0">
                <a:solidFill>
                  <a:schemeClr val="tx1"/>
                </a:solidFill>
                <a:effectLst/>
                <a:latin typeface="+mn-lt"/>
                <a:ea typeface="+mn-ea"/>
                <a:cs typeface="+mn-cs"/>
              </a:rPr>
              <a:t> that some aggregate functions are more sensitive to loss than others. For example, COUNT is most sensitive to network </a:t>
            </a:r>
            <a:r>
              <a:rPr lang="en-US" sz="1200" kern="1200" baseline="0" dirty="0" err="1" smtClean="0">
                <a:solidFill>
                  <a:schemeClr val="tx1"/>
                </a:solidFill>
                <a:effectLst/>
                <a:latin typeface="+mn-lt"/>
                <a:ea typeface="+mn-ea"/>
                <a:cs typeface="+mn-cs"/>
              </a:rPr>
              <a:t>loss.This</a:t>
            </a:r>
            <a:r>
              <a:rPr lang="en-US" sz="1200" kern="1200" baseline="0" dirty="0" smtClean="0">
                <a:solidFill>
                  <a:schemeClr val="tx1"/>
                </a:solidFill>
                <a:effectLst/>
                <a:latin typeface="+mn-lt"/>
                <a:ea typeface="+mn-ea"/>
                <a:cs typeface="+mn-cs"/>
              </a:rPr>
              <a:t> is because </a:t>
            </a:r>
            <a:r>
              <a:rPr lang="en-US" sz="1200" kern="1200" dirty="0" smtClean="0">
                <a:solidFill>
                  <a:schemeClr val="tx1"/>
                </a:solidFill>
                <a:effectLst/>
                <a:latin typeface="+mn-lt"/>
                <a:ea typeface="+mn-ea"/>
                <a:cs typeface="+mn-cs"/>
              </a:rPr>
              <a:t>if a node that connects the root to a large portion of the network is lost, the temporary error will be very high. </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endParaRPr lang="en-US"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dirty="0" smtClean="0">
                <a:solidFill>
                  <a:schemeClr val="tx1"/>
                </a:solidFill>
                <a:effectLst/>
                <a:latin typeface="+mn-lt"/>
                <a:ea typeface="+mn-ea"/>
                <a:cs typeface="+mn-cs"/>
              </a:rPr>
              <a:t>Compared to COUNT,</a:t>
            </a:r>
            <a:r>
              <a:rPr lang="en-US" sz="1200" kern="1200" baseline="0" dirty="0" smtClean="0">
                <a:solidFill>
                  <a:schemeClr val="tx1"/>
                </a:solidFill>
                <a:effectLst/>
                <a:latin typeface="+mn-lt"/>
                <a:ea typeface="+mn-ea"/>
                <a:cs typeface="+mn-cs"/>
              </a:rPr>
              <a:t> MIN is the least sensitive to loss. </a:t>
            </a:r>
            <a:endParaRPr lang="en-US" dirty="0" smtClean="0"/>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endParaRPr lang="en-US" dirty="0" smtClean="0"/>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endParaRPr lang="en-US" dirty="0" smtClean="0"/>
          </a:p>
        </p:txBody>
      </p:sp>
      <p:sp>
        <p:nvSpPr>
          <p:cNvPr id="4" name="Slide Number Placeholder 3"/>
          <p:cNvSpPr>
            <a:spLocks noGrp="1"/>
          </p:cNvSpPr>
          <p:nvPr>
            <p:ph type="sldNum" sz="quarter" idx="10"/>
          </p:nvPr>
        </p:nvSpPr>
        <p:spPr/>
        <p:txBody>
          <a:bodyPr/>
          <a:lstStyle/>
          <a:p>
            <a:fld id="{C5FB2D6A-F8A9-A544-8FF4-CD9C7F17D43E}" type="slidenum">
              <a:rPr lang="en-US" smtClean="0"/>
              <a:t>20</a:t>
            </a:fld>
            <a:endParaRPr lang="en-US"/>
          </a:p>
        </p:txBody>
      </p:sp>
    </p:spTree>
    <p:extLst>
      <p:ext uri="{BB962C8B-B14F-4D97-AF65-F5344CB8AC3E}">
        <p14:creationId xmlns:p14="http://schemas.microsoft.com/office/powerpoint/2010/main" val="20746897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dirty="0" smtClean="0"/>
              <a:t>Another method is child cache</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dirty="0" smtClean="0">
                <a:solidFill>
                  <a:schemeClr val="tx1"/>
                </a:solidFill>
                <a:effectLst/>
                <a:latin typeface="+mn-lt"/>
                <a:ea typeface="+mn-ea"/>
                <a:cs typeface="+mn-cs"/>
              </a:rPr>
              <a:t>Drawback1 : caching tends to temporally smear the aggregate values that are computed</a:t>
            </a:r>
            <a:r>
              <a:rPr lang="en-US" sz="1200" kern="1200" baseline="0" dirty="0" smtClean="0">
                <a:solidFill>
                  <a:schemeClr val="tx1"/>
                </a:solidFill>
                <a:effectLst/>
                <a:latin typeface="+mn-lt"/>
                <a:ea typeface="+mn-ea"/>
                <a:cs typeface="+mn-cs"/>
              </a:rPr>
              <a:t> and it is </a:t>
            </a:r>
            <a:r>
              <a:rPr lang="en-US" sz="1200" kern="1200" dirty="0" smtClean="0">
                <a:solidFill>
                  <a:schemeClr val="tx1"/>
                </a:solidFill>
                <a:effectLst/>
                <a:latin typeface="+mn-lt"/>
                <a:ea typeface="+mn-ea"/>
                <a:cs typeface="+mn-cs"/>
              </a:rPr>
              <a:t>undesirable for some workloads. </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dirty="0" smtClean="0"/>
              <a:t>Drawback2</a:t>
            </a:r>
            <a:r>
              <a:rPr lang="en-US" baseline="0" dirty="0" smtClean="0"/>
              <a:t> : uses memory used for group storage</a:t>
            </a:r>
            <a:endParaRPr lang="en-US" dirty="0" smtClean="0"/>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endParaRPr lang="en-US" dirty="0" smtClean="0"/>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dirty="0" err="1" smtClean="0"/>
              <a:t>Expepriment</a:t>
            </a:r>
            <a:r>
              <a:rPr lang="en-US" dirty="0" smtClean="0"/>
              <a:t>: </a:t>
            </a:r>
            <a:r>
              <a:rPr lang="en-US" sz="1200" kern="1200" dirty="0" smtClean="0">
                <a:solidFill>
                  <a:schemeClr val="tx1"/>
                </a:solidFill>
                <a:effectLst/>
                <a:latin typeface="+mn-lt"/>
                <a:ea typeface="+mn-ea"/>
                <a:cs typeface="+mn-cs"/>
              </a:rPr>
              <a:t>allocate a fixed size buffer at each node and measure the average number of devices involved in the aggregation</a:t>
            </a:r>
            <a:endParaRPr lang="en-US" dirty="0" smtClean="0"/>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dirty="0" smtClean="0"/>
              <a:t>Experiment</a:t>
            </a:r>
            <a:r>
              <a:rPr lang="en-US" baseline="0" dirty="0" smtClean="0"/>
              <a:t> shows that using child cache, there is an increase in number of nodes counted in any aggregates.</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endParaRPr lang="en-US" dirty="0" smtClean="0"/>
          </a:p>
        </p:txBody>
      </p:sp>
      <p:sp>
        <p:nvSpPr>
          <p:cNvPr id="4" name="Slide Number Placeholder 3"/>
          <p:cNvSpPr>
            <a:spLocks noGrp="1"/>
          </p:cNvSpPr>
          <p:nvPr>
            <p:ph type="sldNum" sz="quarter" idx="10"/>
          </p:nvPr>
        </p:nvSpPr>
        <p:spPr/>
        <p:txBody>
          <a:bodyPr/>
          <a:lstStyle/>
          <a:p>
            <a:fld id="{C5FB2D6A-F8A9-A544-8FF4-CD9C7F17D43E}" type="slidenum">
              <a:rPr lang="en-US" smtClean="0"/>
              <a:t>21</a:t>
            </a:fld>
            <a:endParaRPr lang="en-US"/>
          </a:p>
        </p:txBody>
      </p:sp>
    </p:spTree>
    <p:extLst>
      <p:ext uri="{BB962C8B-B14F-4D97-AF65-F5344CB8AC3E}">
        <p14:creationId xmlns:p14="http://schemas.microsoft.com/office/powerpoint/2010/main" val="91796794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dirty="0" smtClean="0"/>
              <a:t>Finally the prototype </a:t>
            </a:r>
            <a:r>
              <a:rPr lang="en-US" dirty="0" err="1" smtClean="0"/>
              <a:t>imlpementation</a:t>
            </a:r>
            <a:r>
              <a:rPr lang="en-US" dirty="0" smtClean="0"/>
              <a:t> include</a:t>
            </a:r>
            <a:r>
              <a:rPr lang="is-IS" dirty="0" smtClean="0"/>
              <a:t>…</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is-IS" dirty="0" smtClean="0"/>
              <a:t>Experiemnt shows that there</a:t>
            </a:r>
            <a:r>
              <a:rPr lang="is-IS" baseline="0" dirty="0" smtClean="0"/>
              <a:t> is huge reduction in communications using TAG. And also TAG has better aggregate quality</a:t>
            </a:r>
            <a:endParaRPr lang="en-US" dirty="0" smtClean="0"/>
          </a:p>
        </p:txBody>
      </p:sp>
      <p:sp>
        <p:nvSpPr>
          <p:cNvPr id="4" name="Slide Number Placeholder 3"/>
          <p:cNvSpPr>
            <a:spLocks noGrp="1"/>
          </p:cNvSpPr>
          <p:nvPr>
            <p:ph type="sldNum" sz="quarter" idx="10"/>
          </p:nvPr>
        </p:nvSpPr>
        <p:spPr/>
        <p:txBody>
          <a:bodyPr/>
          <a:lstStyle/>
          <a:p>
            <a:fld id="{C5FB2D6A-F8A9-A544-8FF4-CD9C7F17D43E}" type="slidenum">
              <a:rPr lang="en-US" smtClean="0"/>
              <a:t>22</a:t>
            </a:fld>
            <a:endParaRPr lang="en-US"/>
          </a:p>
        </p:txBody>
      </p:sp>
    </p:spTree>
    <p:extLst>
      <p:ext uri="{BB962C8B-B14F-4D97-AF65-F5344CB8AC3E}">
        <p14:creationId xmlns:p14="http://schemas.microsoft.com/office/powerpoint/2010/main" val="113275874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lvl="0" indent="-228600" algn="l" defTabSz="9144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C5FB2D6A-F8A9-A544-8FF4-CD9C7F17D43E}" type="slidenum">
              <a:rPr lang="en-US" smtClean="0"/>
              <a:t>23</a:t>
            </a:fld>
            <a:endParaRPr lang="en-US"/>
          </a:p>
        </p:txBody>
      </p:sp>
    </p:spTree>
    <p:extLst>
      <p:ext uri="{BB962C8B-B14F-4D97-AF65-F5344CB8AC3E}">
        <p14:creationId xmlns:p14="http://schemas.microsoft.com/office/powerpoint/2010/main" val="120289792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dirty="0" smtClean="0"/>
              <a:t>The simulation focus too much on message communication but does not measure the CPU usage which is also highly</a:t>
            </a:r>
            <a:r>
              <a:rPr lang="en-US" baseline="0" dirty="0" smtClean="0"/>
              <a:t> related to power consumption</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baseline="0" dirty="0" smtClean="0"/>
              <a:t>..</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baseline="0" dirty="0" smtClean="0"/>
              <a:t>Too few sensors, not realistic</a:t>
            </a:r>
            <a:endParaRPr lang="en-US" dirty="0" smtClean="0"/>
          </a:p>
          <a:p>
            <a:pPr marL="228600" marR="0" lvl="0" indent="-228600" algn="l" defTabSz="9144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C5FB2D6A-F8A9-A544-8FF4-CD9C7F17D43E}" type="slidenum">
              <a:rPr lang="en-US" smtClean="0"/>
              <a:t>24</a:t>
            </a:fld>
            <a:endParaRPr lang="en-US"/>
          </a:p>
        </p:txBody>
      </p:sp>
    </p:spTree>
    <p:extLst>
      <p:ext uri="{BB962C8B-B14F-4D97-AF65-F5344CB8AC3E}">
        <p14:creationId xmlns:p14="http://schemas.microsoft.com/office/powerpoint/2010/main" val="98753603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lvl="0" indent="-228600" algn="l" defTabSz="9144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C5FB2D6A-F8A9-A544-8FF4-CD9C7F17D43E}" type="slidenum">
              <a:rPr lang="en-US" smtClean="0"/>
              <a:t>25</a:t>
            </a:fld>
            <a:endParaRPr lang="en-US"/>
          </a:p>
        </p:txBody>
      </p:sp>
    </p:spTree>
    <p:extLst>
      <p:ext uri="{BB962C8B-B14F-4D97-AF65-F5344CB8AC3E}">
        <p14:creationId xmlns:p14="http://schemas.microsoft.com/office/powerpoint/2010/main" val="3143546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dirty="0" smtClean="0"/>
              <a:t>Working</a:t>
            </a:r>
            <a:r>
              <a:rPr lang="en-US" baseline="0" dirty="0" smtClean="0"/>
              <a:t> with SS has some challenges</a:t>
            </a:r>
          </a:p>
          <a:p>
            <a:pPr marL="685800" marR="0" lvl="1" indent="-228600" algn="l" defTabSz="914400" rtl="0" eaLnBrk="1" fontAlgn="auto" latinLnBrk="0" hangingPunct="1">
              <a:lnSpc>
                <a:spcPct val="100000"/>
              </a:lnSpc>
              <a:spcBef>
                <a:spcPts val="0"/>
              </a:spcBef>
              <a:spcAft>
                <a:spcPts val="0"/>
              </a:spcAft>
              <a:buClrTx/>
              <a:buSzTx/>
              <a:buFontTx/>
              <a:buAutoNum type="arabicPeriod"/>
              <a:tabLst/>
              <a:defRPr/>
            </a:pPr>
            <a:r>
              <a:rPr lang="en-US" baseline="0" dirty="0" smtClean="0"/>
              <a:t>As most of them are powered by portable batteries-&gt;have limit power supply, but at the same time we want </a:t>
            </a:r>
            <a:r>
              <a:rPr lang="is-IS" baseline="0" dirty="0" smtClean="0"/>
              <a:t>…</a:t>
            </a:r>
          </a:p>
          <a:p>
            <a:pPr marL="685800" marR="0" lvl="1" indent="-228600" algn="l" defTabSz="914400" rtl="0" eaLnBrk="1" fontAlgn="auto" latinLnBrk="0" hangingPunct="1">
              <a:lnSpc>
                <a:spcPct val="100000"/>
              </a:lnSpc>
              <a:spcBef>
                <a:spcPts val="0"/>
              </a:spcBef>
              <a:spcAft>
                <a:spcPts val="0"/>
              </a:spcAft>
              <a:buClrTx/>
              <a:buSzTx/>
              <a:buFontTx/>
              <a:buAutoNum type="arabicPeriod"/>
              <a:tabLst/>
              <a:defRPr/>
            </a:pPr>
            <a:r>
              <a:rPr lang="en-US" baseline="0" dirty="0" smtClean="0"/>
              <a:t>It’s found that majority of the power is consumed by communication including.., this implies that computation is preferred than communication. </a:t>
            </a:r>
          </a:p>
          <a:p>
            <a:pPr marL="685800" marR="0" lvl="1" indent="-228600" algn="l" defTabSz="914400" rtl="0" eaLnBrk="1" fontAlgn="auto" latinLnBrk="0" hangingPunct="1">
              <a:lnSpc>
                <a:spcPct val="100000"/>
              </a:lnSpc>
              <a:spcBef>
                <a:spcPts val="0"/>
              </a:spcBef>
              <a:spcAft>
                <a:spcPts val="0"/>
              </a:spcAft>
              <a:buClrTx/>
              <a:buSzTx/>
              <a:buFontTx/>
              <a:buAutoNum type="arabicPeriod"/>
              <a:tabLst/>
              <a:defRPr/>
            </a:pPr>
            <a:r>
              <a:rPr lang="en-US" baseline="0" dirty="0" smtClean="0"/>
              <a:t>From a user’s point of view, have to write low level code to develop application for collecting and aggregating data</a:t>
            </a:r>
          </a:p>
          <a:p>
            <a:pPr marL="685800" marR="0" lvl="1" indent="-228600" algn="l" defTabSz="914400" rtl="0" eaLnBrk="1" fontAlgn="auto" latinLnBrk="0" hangingPunct="1">
              <a:lnSpc>
                <a:spcPct val="100000"/>
              </a:lnSpc>
              <a:spcBef>
                <a:spcPts val="0"/>
              </a:spcBef>
              <a:spcAft>
                <a:spcPts val="0"/>
              </a:spcAft>
              <a:buClrTx/>
              <a:buSzTx/>
              <a:buFontTx/>
              <a:buAutoNum type="arabicPeriod"/>
              <a:tabLst/>
              <a:defRPr/>
            </a:pPr>
            <a:endParaRPr lang="en-US" baseline="0" dirty="0" smtClean="0"/>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baseline="0" dirty="0" smtClean="0"/>
              <a:t>In order for </a:t>
            </a:r>
            <a:r>
              <a:rPr lang="en-US" baseline="0" dirty="0" err="1" smtClean="0"/>
              <a:t>ss</a:t>
            </a:r>
            <a:r>
              <a:rPr lang="en-US" baseline="0" dirty="0" smtClean="0"/>
              <a:t> to better meet our needs</a:t>
            </a:r>
            <a:r>
              <a:rPr lang="is-IS" baseline="0" dirty="0" smtClean="0"/>
              <a:t>… </a:t>
            </a:r>
            <a:endParaRPr lang="en-US" baseline="0" dirty="0"/>
          </a:p>
        </p:txBody>
      </p:sp>
      <p:sp>
        <p:nvSpPr>
          <p:cNvPr id="4" name="Slide Number Placeholder 3"/>
          <p:cNvSpPr>
            <a:spLocks noGrp="1"/>
          </p:cNvSpPr>
          <p:nvPr>
            <p:ph type="sldNum" sz="quarter" idx="10"/>
          </p:nvPr>
        </p:nvSpPr>
        <p:spPr/>
        <p:txBody>
          <a:bodyPr/>
          <a:lstStyle/>
          <a:p>
            <a:fld id="{C5FB2D6A-F8A9-A544-8FF4-CD9C7F17D43E}" type="slidenum">
              <a:rPr lang="en-US" smtClean="0"/>
              <a:t>3</a:t>
            </a:fld>
            <a:endParaRPr lang="en-US"/>
          </a:p>
        </p:txBody>
      </p:sp>
    </p:spTree>
    <p:extLst>
      <p:ext uri="{BB962C8B-B14F-4D97-AF65-F5344CB8AC3E}">
        <p14:creationId xmlns:p14="http://schemas.microsoft.com/office/powerpoint/2010/main" val="21341690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t>In order to achieve these goals, the paper proposes a technique call TAG </a:t>
            </a:r>
          </a:p>
          <a:p>
            <a:pPr marL="228600" indent="-228600">
              <a:buAutoNum type="arabicPeriod"/>
            </a:pPr>
            <a:r>
              <a:rPr lang="en-US" dirty="0" smtClean="0"/>
              <a:t>TAG provides a simple</a:t>
            </a:r>
            <a:r>
              <a:rPr lang="en-US" baseline="0" dirty="0" smtClean="0"/>
              <a:t> and SQL-like interface to hide low level details</a:t>
            </a:r>
          </a:p>
          <a:p>
            <a:pPr marL="228600" indent="-228600">
              <a:buAutoNum type="arabicPeriod"/>
            </a:pPr>
            <a:r>
              <a:rPr lang="en-US" baseline="0" dirty="0" smtClean="0"/>
              <a:t>To reduce power consumption, it distributes and executes aggregation queries in an intelligent way</a:t>
            </a:r>
          </a:p>
          <a:p>
            <a:pPr marL="228600" indent="-228600">
              <a:buAutoNum type="arabicPeriod"/>
            </a:pPr>
            <a:r>
              <a:rPr lang="en-US" baseline="0" dirty="0" smtClean="0"/>
              <a:t>Aggregation is calculated as data flows through nodes(sensors)</a:t>
            </a:r>
          </a:p>
        </p:txBody>
      </p:sp>
      <p:sp>
        <p:nvSpPr>
          <p:cNvPr id="4" name="Slide Number Placeholder 3"/>
          <p:cNvSpPr>
            <a:spLocks noGrp="1"/>
          </p:cNvSpPr>
          <p:nvPr>
            <p:ph type="sldNum" sz="quarter" idx="10"/>
          </p:nvPr>
        </p:nvSpPr>
        <p:spPr/>
        <p:txBody>
          <a:bodyPr/>
          <a:lstStyle/>
          <a:p>
            <a:fld id="{C5FB2D6A-F8A9-A544-8FF4-CD9C7F17D43E}" type="slidenum">
              <a:rPr lang="en-US" smtClean="0"/>
              <a:t>4</a:t>
            </a:fld>
            <a:endParaRPr lang="en-US"/>
          </a:p>
        </p:txBody>
      </p:sp>
    </p:spTree>
    <p:extLst>
      <p:ext uri="{BB962C8B-B14F-4D97-AF65-F5344CB8AC3E}">
        <p14:creationId xmlns:p14="http://schemas.microsoft.com/office/powerpoint/2010/main" val="7380033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baseline="0" dirty="0" smtClean="0"/>
              <a:t>In order for TAG to achieve in network aggregation and for sensors to route data, it needs to have two capabilities.</a:t>
            </a:r>
          </a:p>
          <a:p>
            <a:pPr marL="685800" lvl="1" indent="-228600">
              <a:buAutoNum type="arabicPeriod"/>
            </a:pPr>
            <a:r>
              <a:rPr lang="en-US" baseline="0" dirty="0" smtClean="0"/>
              <a:t>First, TAG must be able deliver query to all the sensors in the network.</a:t>
            </a:r>
          </a:p>
          <a:p>
            <a:pPr marL="685800" lvl="1" indent="-228600">
              <a:buAutoNum type="arabicPeriod"/>
            </a:pPr>
            <a:r>
              <a:rPr lang="en-US" baseline="0" dirty="0" smtClean="0"/>
              <a:t>At least one route must exist from any sensor to the root where the aggregation is collected.</a:t>
            </a:r>
          </a:p>
          <a:p>
            <a:pPr marL="228600" indent="-228600">
              <a:buAutoNum type="arabicPeriod"/>
            </a:pPr>
            <a:r>
              <a:rPr lang="en-US" baseline="0" dirty="0" smtClean="0"/>
              <a:t>One way to achieve this is to organize sensors nodes into a tree-like topology</a:t>
            </a:r>
          </a:p>
          <a:p>
            <a:pPr marL="228600" indent="-228600">
              <a:buAutoNum type="arabicPeriod"/>
            </a:pPr>
            <a:endParaRPr lang="en-US" baseline="0" dirty="0" smtClean="0"/>
          </a:p>
        </p:txBody>
      </p:sp>
      <p:sp>
        <p:nvSpPr>
          <p:cNvPr id="4" name="Slide Number Placeholder 3"/>
          <p:cNvSpPr>
            <a:spLocks noGrp="1"/>
          </p:cNvSpPr>
          <p:nvPr>
            <p:ph type="sldNum" sz="quarter" idx="10"/>
          </p:nvPr>
        </p:nvSpPr>
        <p:spPr/>
        <p:txBody>
          <a:bodyPr/>
          <a:lstStyle/>
          <a:p>
            <a:fld id="{C5FB2D6A-F8A9-A544-8FF4-CD9C7F17D43E}" type="slidenum">
              <a:rPr lang="en-US" smtClean="0"/>
              <a:t>5</a:t>
            </a:fld>
            <a:endParaRPr lang="en-US"/>
          </a:p>
        </p:txBody>
      </p:sp>
    </p:spTree>
    <p:extLst>
      <p:ext uri="{BB962C8B-B14F-4D97-AF65-F5344CB8AC3E}">
        <p14:creationId xmlns:p14="http://schemas.microsoft.com/office/powerpoint/2010/main" val="9804992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baseline="0" dirty="0" smtClean="0"/>
              <a:t>In order for users to write declarative query, a SQL-style query syntax is adopted</a:t>
            </a:r>
          </a:p>
          <a:p>
            <a:pPr marL="228600" indent="-228600">
              <a:buAutoNum type="arabicPeriod"/>
            </a:pPr>
            <a:r>
              <a:rPr lang="en-US" baseline="0" dirty="0" smtClean="0"/>
              <a:t>This will return all the rooms on the 6 floor with an average volume greater than a certain threshold. </a:t>
            </a:r>
          </a:p>
          <a:p>
            <a:pPr marL="228600" indent="-228600">
              <a:buAutoNum type="arabicPeriod"/>
            </a:pPr>
            <a:endParaRPr lang="en-US" baseline="0" dirty="0" smtClean="0"/>
          </a:p>
        </p:txBody>
      </p:sp>
      <p:sp>
        <p:nvSpPr>
          <p:cNvPr id="4" name="Slide Number Placeholder 3"/>
          <p:cNvSpPr>
            <a:spLocks noGrp="1"/>
          </p:cNvSpPr>
          <p:nvPr>
            <p:ph type="sldNum" sz="quarter" idx="10"/>
          </p:nvPr>
        </p:nvSpPr>
        <p:spPr/>
        <p:txBody>
          <a:bodyPr/>
          <a:lstStyle/>
          <a:p>
            <a:fld id="{C5FB2D6A-F8A9-A544-8FF4-CD9C7F17D43E}" type="slidenum">
              <a:rPr lang="en-US" smtClean="0"/>
              <a:t>6</a:t>
            </a:fld>
            <a:endParaRPr lang="en-US"/>
          </a:p>
        </p:txBody>
      </p:sp>
    </p:spTree>
    <p:extLst>
      <p:ext uri="{BB962C8B-B14F-4D97-AF65-F5344CB8AC3E}">
        <p14:creationId xmlns:p14="http://schemas.microsoft.com/office/powerpoint/2010/main" val="8293294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US" baseline="0" dirty="0" smtClean="0"/>
          </a:p>
        </p:txBody>
      </p:sp>
      <p:sp>
        <p:nvSpPr>
          <p:cNvPr id="4" name="Slide Number Placeholder 3"/>
          <p:cNvSpPr>
            <a:spLocks noGrp="1"/>
          </p:cNvSpPr>
          <p:nvPr>
            <p:ph type="sldNum" sz="quarter" idx="10"/>
          </p:nvPr>
        </p:nvSpPr>
        <p:spPr/>
        <p:txBody>
          <a:bodyPr/>
          <a:lstStyle/>
          <a:p>
            <a:fld id="{C5FB2D6A-F8A9-A544-8FF4-CD9C7F17D43E}" type="slidenum">
              <a:rPr lang="en-US" smtClean="0"/>
              <a:t>7</a:t>
            </a:fld>
            <a:endParaRPr lang="en-US"/>
          </a:p>
        </p:txBody>
      </p:sp>
    </p:spTree>
    <p:extLst>
      <p:ext uri="{BB962C8B-B14F-4D97-AF65-F5344CB8AC3E}">
        <p14:creationId xmlns:p14="http://schemas.microsoft.com/office/powerpoint/2010/main" val="15673533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dirty="0" smtClean="0">
                <a:solidFill>
                  <a:schemeClr val="tx1"/>
                </a:solidFill>
                <a:effectLst/>
                <a:latin typeface="+mn-lt"/>
                <a:ea typeface="+mn-ea"/>
                <a:cs typeface="+mn-cs"/>
              </a:rPr>
              <a:t>The primary difference between TAG queries and SQL queries is that the output of a TAG query is a stream of values, rather than a single aggregate value </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dirty="0" smtClean="0">
                <a:solidFill>
                  <a:schemeClr val="tx1"/>
                </a:solidFill>
                <a:effectLst/>
                <a:latin typeface="+mn-lt"/>
                <a:ea typeface="+mn-ea"/>
                <a:cs typeface="+mn-cs"/>
              </a:rPr>
              <a:t>Secondly, it has this EPOCH DURATION field</a:t>
            </a:r>
            <a:r>
              <a:rPr lang="en-US" sz="1200" kern="1200" baseline="0" dirty="0" smtClean="0">
                <a:solidFill>
                  <a:schemeClr val="tx1"/>
                </a:solidFill>
                <a:effectLst/>
                <a:latin typeface="+mn-lt"/>
                <a:ea typeface="+mn-ea"/>
                <a:cs typeface="+mn-cs"/>
              </a:rPr>
              <a:t> that </a:t>
            </a:r>
            <a:r>
              <a:rPr lang="is-IS" sz="1200" kern="1200" baseline="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dirty="0" smtClean="0">
                <a:solidFill>
                  <a:schemeClr val="tx1"/>
                </a:solidFill>
                <a:effectLst/>
                <a:latin typeface="+mn-lt"/>
                <a:ea typeface="+mn-ea"/>
                <a:cs typeface="+mn-cs"/>
              </a:rPr>
              <a:t>In these </a:t>
            </a:r>
            <a:r>
              <a:rPr lang="en-US" sz="1200" i="1" kern="1200" dirty="0" smtClean="0">
                <a:solidFill>
                  <a:schemeClr val="tx1"/>
                </a:solidFill>
                <a:effectLst/>
                <a:latin typeface="+mn-lt"/>
                <a:ea typeface="+mn-ea"/>
                <a:cs typeface="+mn-cs"/>
              </a:rPr>
              <a:t>stream values</a:t>
            </a:r>
            <a:r>
              <a:rPr lang="en-US" sz="1200" kern="1200" dirty="0" smtClean="0">
                <a:solidFill>
                  <a:schemeClr val="tx1"/>
                </a:solidFill>
                <a:effectLst/>
                <a:latin typeface="+mn-lt"/>
                <a:ea typeface="+mn-ea"/>
                <a:cs typeface="+mn-cs"/>
              </a:rPr>
              <a:t>, each record consists of one </a:t>
            </a:r>
            <a:r>
              <a:rPr lang="en-US" sz="1200" i="1" kern="1200" dirty="0" smtClean="0">
                <a:solidFill>
                  <a:schemeClr val="tx1"/>
                </a:solidFill>
                <a:effectLst/>
                <a:latin typeface="+mn-lt"/>
                <a:ea typeface="+mn-ea"/>
                <a:cs typeface="+mn-cs"/>
              </a:rPr>
              <a:t>group id</a:t>
            </a:r>
            <a:r>
              <a:rPr lang="en-US" sz="1200" kern="1200" dirty="0" smtClean="0">
                <a:solidFill>
                  <a:schemeClr val="tx1"/>
                </a:solidFill>
                <a:effectLst/>
                <a:latin typeface="+mn-lt"/>
                <a:ea typeface="+mn-ea"/>
                <a:cs typeface="+mn-cs"/>
              </a:rPr>
              <a:t>, </a:t>
            </a:r>
            <a:r>
              <a:rPr lang="en-US" sz="1200" i="1" kern="1200" dirty="0" smtClean="0">
                <a:solidFill>
                  <a:schemeClr val="tx1"/>
                </a:solidFill>
                <a:effectLst/>
                <a:latin typeface="+mn-lt"/>
                <a:ea typeface="+mn-ea"/>
                <a:cs typeface="+mn-cs"/>
              </a:rPr>
              <a:t>aggregate value </a:t>
            </a:r>
            <a:r>
              <a:rPr lang="en-US" sz="1200" kern="1200" dirty="0" smtClean="0">
                <a:solidFill>
                  <a:schemeClr val="tx1"/>
                </a:solidFill>
                <a:effectLst/>
                <a:latin typeface="+mn-lt"/>
                <a:ea typeface="+mn-ea"/>
                <a:cs typeface="+mn-cs"/>
              </a:rPr>
              <a:t>pair per group. Each group is time-stamped and the readings used to compute an aggregate record all belong to the same time interval, or </a:t>
            </a:r>
            <a:r>
              <a:rPr lang="en-US" sz="1200" i="1" kern="1200" dirty="0" smtClean="0">
                <a:solidFill>
                  <a:schemeClr val="tx1"/>
                </a:solidFill>
                <a:effectLst/>
                <a:latin typeface="+mn-lt"/>
                <a:ea typeface="+mn-ea"/>
                <a:cs typeface="+mn-cs"/>
              </a:rPr>
              <a:t>epoch</a:t>
            </a:r>
            <a:r>
              <a:rPr lang="en-US" sz="1200" kern="1200" dirty="0" smtClean="0">
                <a:solidFill>
                  <a:schemeClr val="tx1"/>
                </a:solidFill>
                <a:effectLst/>
                <a:latin typeface="+mn-lt"/>
                <a:ea typeface="+mn-ea"/>
                <a:cs typeface="+mn-cs"/>
              </a:rPr>
              <a:t>. </a:t>
            </a:r>
            <a:endParaRPr lang="en-US" dirty="0" smtClean="0"/>
          </a:p>
          <a:p>
            <a:pPr marL="228600" indent="-228600">
              <a:buAutoNum type="arabicPeriod"/>
            </a:pPr>
            <a:endParaRPr lang="en-US" baseline="0" dirty="0" smtClean="0"/>
          </a:p>
        </p:txBody>
      </p:sp>
      <p:sp>
        <p:nvSpPr>
          <p:cNvPr id="4" name="Slide Number Placeholder 3"/>
          <p:cNvSpPr>
            <a:spLocks noGrp="1"/>
          </p:cNvSpPr>
          <p:nvPr>
            <p:ph type="sldNum" sz="quarter" idx="10"/>
          </p:nvPr>
        </p:nvSpPr>
        <p:spPr/>
        <p:txBody>
          <a:bodyPr/>
          <a:lstStyle/>
          <a:p>
            <a:fld id="{C5FB2D6A-F8A9-A544-8FF4-CD9C7F17D43E}" type="slidenum">
              <a:rPr lang="en-US" smtClean="0"/>
              <a:t>8</a:t>
            </a:fld>
            <a:endParaRPr lang="en-US"/>
          </a:p>
        </p:txBody>
      </p:sp>
    </p:spTree>
    <p:extLst>
      <p:ext uri="{BB962C8B-B14F-4D97-AF65-F5344CB8AC3E}">
        <p14:creationId xmlns:p14="http://schemas.microsoft.com/office/powerpoint/2010/main" val="7978698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baseline="0" dirty="0" smtClean="0"/>
              <a:t>In TAG each aggregate is implemented with three other functions</a:t>
            </a:r>
          </a:p>
        </p:txBody>
      </p:sp>
      <p:sp>
        <p:nvSpPr>
          <p:cNvPr id="4" name="Slide Number Placeholder 3"/>
          <p:cNvSpPr>
            <a:spLocks noGrp="1"/>
          </p:cNvSpPr>
          <p:nvPr>
            <p:ph type="sldNum" sz="quarter" idx="10"/>
          </p:nvPr>
        </p:nvSpPr>
        <p:spPr/>
        <p:txBody>
          <a:bodyPr/>
          <a:lstStyle/>
          <a:p>
            <a:fld id="{C5FB2D6A-F8A9-A544-8FF4-CD9C7F17D43E}" type="slidenum">
              <a:rPr lang="en-US" smtClean="0"/>
              <a:t>9</a:t>
            </a:fld>
            <a:endParaRPr lang="en-US"/>
          </a:p>
        </p:txBody>
      </p:sp>
    </p:spTree>
    <p:extLst>
      <p:ext uri="{BB962C8B-B14F-4D97-AF65-F5344CB8AC3E}">
        <p14:creationId xmlns:p14="http://schemas.microsoft.com/office/powerpoint/2010/main" val="19412988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E7059A7-460F-CC43-8638-113A603E4C64}" type="datetime1">
              <a:rPr lang="en-US" smtClean="0"/>
              <a:t>4/13/16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8C51D9-9B10-354C-BF56-7D412CD36490}" type="slidenum">
              <a:rPr lang="en-US" smtClean="0"/>
              <a:t>‹#›</a:t>
            </a:fld>
            <a:endParaRPr lang="en-US"/>
          </a:p>
        </p:txBody>
      </p:sp>
    </p:spTree>
    <p:extLst>
      <p:ext uri="{BB962C8B-B14F-4D97-AF65-F5344CB8AC3E}">
        <p14:creationId xmlns:p14="http://schemas.microsoft.com/office/powerpoint/2010/main" val="14585896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08DDAE-C246-8249-9B6A-F79CE0251B59}" type="datetime1">
              <a:rPr lang="en-US" smtClean="0"/>
              <a:t>4/13/16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8C51D9-9B10-354C-BF56-7D412CD36490}" type="slidenum">
              <a:rPr lang="en-US" smtClean="0"/>
              <a:t>‹#›</a:t>
            </a:fld>
            <a:endParaRPr lang="en-US"/>
          </a:p>
        </p:txBody>
      </p:sp>
    </p:spTree>
    <p:extLst>
      <p:ext uri="{BB962C8B-B14F-4D97-AF65-F5344CB8AC3E}">
        <p14:creationId xmlns:p14="http://schemas.microsoft.com/office/powerpoint/2010/main" val="8573052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2C671F-7EC2-694E-9D89-9E4B32A82C47}" type="datetime1">
              <a:rPr lang="en-US" smtClean="0"/>
              <a:t>4/13/16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8C51D9-9B10-354C-BF56-7D412CD36490}" type="slidenum">
              <a:rPr lang="en-US" smtClean="0"/>
              <a:t>‹#›</a:t>
            </a:fld>
            <a:endParaRPr lang="en-US"/>
          </a:p>
        </p:txBody>
      </p:sp>
    </p:spTree>
    <p:extLst>
      <p:ext uri="{BB962C8B-B14F-4D97-AF65-F5344CB8AC3E}">
        <p14:creationId xmlns:p14="http://schemas.microsoft.com/office/powerpoint/2010/main" val="1261733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14F4F24-65B6-D343-AF54-27551E3F0430}" type="datetime1">
              <a:rPr lang="en-US" smtClean="0"/>
              <a:t>4/13/16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8C51D9-9B10-354C-BF56-7D412CD36490}" type="slidenum">
              <a:rPr lang="en-US" smtClean="0"/>
              <a:t>‹#›</a:t>
            </a:fld>
            <a:endParaRPr lang="en-US"/>
          </a:p>
        </p:txBody>
      </p:sp>
    </p:spTree>
    <p:extLst>
      <p:ext uri="{BB962C8B-B14F-4D97-AF65-F5344CB8AC3E}">
        <p14:creationId xmlns:p14="http://schemas.microsoft.com/office/powerpoint/2010/main" val="14096920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4591E56-ED25-D44F-8EAA-2BAA5BFE57C6}" type="datetime1">
              <a:rPr lang="en-US" smtClean="0"/>
              <a:t>4/13/16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8C51D9-9B10-354C-BF56-7D412CD36490}" type="slidenum">
              <a:rPr lang="en-US" smtClean="0"/>
              <a:t>‹#›</a:t>
            </a:fld>
            <a:endParaRPr lang="en-US"/>
          </a:p>
        </p:txBody>
      </p:sp>
    </p:spTree>
    <p:extLst>
      <p:ext uri="{BB962C8B-B14F-4D97-AF65-F5344CB8AC3E}">
        <p14:creationId xmlns:p14="http://schemas.microsoft.com/office/powerpoint/2010/main" val="14188159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3BDD666-AB0A-E84D-B0A5-158F5D569733}" type="datetime1">
              <a:rPr lang="en-US" smtClean="0"/>
              <a:t>4/13/16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8C51D9-9B10-354C-BF56-7D412CD36490}" type="slidenum">
              <a:rPr lang="en-US" smtClean="0"/>
              <a:t>‹#›</a:t>
            </a:fld>
            <a:endParaRPr lang="en-US"/>
          </a:p>
        </p:txBody>
      </p:sp>
    </p:spTree>
    <p:extLst>
      <p:ext uri="{BB962C8B-B14F-4D97-AF65-F5344CB8AC3E}">
        <p14:creationId xmlns:p14="http://schemas.microsoft.com/office/powerpoint/2010/main" val="3818099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782C1DB-3E44-4A4C-B4F2-B703B6396ED4}" type="datetime1">
              <a:rPr lang="en-US" smtClean="0"/>
              <a:t>4/13/16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D8C51D9-9B10-354C-BF56-7D412CD36490}" type="slidenum">
              <a:rPr lang="en-US" smtClean="0"/>
              <a:t>‹#›</a:t>
            </a:fld>
            <a:endParaRPr lang="en-US"/>
          </a:p>
        </p:txBody>
      </p:sp>
    </p:spTree>
    <p:extLst>
      <p:ext uri="{BB962C8B-B14F-4D97-AF65-F5344CB8AC3E}">
        <p14:creationId xmlns:p14="http://schemas.microsoft.com/office/powerpoint/2010/main" val="399415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85B12F0-8CED-244D-AF50-83F431D609E0}" type="datetime1">
              <a:rPr lang="en-US" smtClean="0"/>
              <a:t>4/13/16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D8C51D9-9B10-354C-BF56-7D412CD36490}" type="slidenum">
              <a:rPr lang="en-US" smtClean="0"/>
              <a:t>‹#›</a:t>
            </a:fld>
            <a:endParaRPr lang="en-US"/>
          </a:p>
        </p:txBody>
      </p:sp>
    </p:spTree>
    <p:extLst>
      <p:ext uri="{BB962C8B-B14F-4D97-AF65-F5344CB8AC3E}">
        <p14:creationId xmlns:p14="http://schemas.microsoft.com/office/powerpoint/2010/main" val="20834409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B9805F-AA84-D24C-9988-AC2983B57402}" type="datetime1">
              <a:rPr lang="en-US" smtClean="0"/>
              <a:t>4/13/16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D8C51D9-9B10-354C-BF56-7D412CD36490}" type="slidenum">
              <a:rPr lang="en-US" smtClean="0"/>
              <a:t>‹#›</a:t>
            </a:fld>
            <a:endParaRPr lang="en-US"/>
          </a:p>
        </p:txBody>
      </p:sp>
    </p:spTree>
    <p:extLst>
      <p:ext uri="{BB962C8B-B14F-4D97-AF65-F5344CB8AC3E}">
        <p14:creationId xmlns:p14="http://schemas.microsoft.com/office/powerpoint/2010/main" val="16708461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EDFAC6-285E-0140-A274-2B1648A3531C}" type="datetime1">
              <a:rPr lang="en-US" smtClean="0"/>
              <a:t>4/13/16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8C51D9-9B10-354C-BF56-7D412CD36490}" type="slidenum">
              <a:rPr lang="en-US" smtClean="0"/>
              <a:t>‹#›</a:t>
            </a:fld>
            <a:endParaRPr lang="en-US"/>
          </a:p>
        </p:txBody>
      </p:sp>
    </p:spTree>
    <p:extLst>
      <p:ext uri="{BB962C8B-B14F-4D97-AF65-F5344CB8AC3E}">
        <p14:creationId xmlns:p14="http://schemas.microsoft.com/office/powerpoint/2010/main" val="1415495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E0E28F-DBB9-7B4D-801B-77EAAC454A34}" type="datetime1">
              <a:rPr lang="en-US" smtClean="0"/>
              <a:t>4/13/16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8C51D9-9B10-354C-BF56-7D412CD36490}" type="slidenum">
              <a:rPr lang="en-US" smtClean="0"/>
              <a:t>‹#›</a:t>
            </a:fld>
            <a:endParaRPr lang="en-US"/>
          </a:p>
        </p:txBody>
      </p:sp>
    </p:spTree>
    <p:extLst>
      <p:ext uri="{BB962C8B-B14F-4D97-AF65-F5344CB8AC3E}">
        <p14:creationId xmlns:p14="http://schemas.microsoft.com/office/powerpoint/2010/main" val="40151430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FF666B-4CDC-FC41-B605-EB408BDF03F3}" type="datetime1">
              <a:rPr lang="en-US" smtClean="0"/>
              <a:t>4/13/16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8C51D9-9B10-354C-BF56-7D412CD36490}" type="slidenum">
              <a:rPr lang="en-US" smtClean="0"/>
              <a:t>‹#›</a:t>
            </a:fld>
            <a:endParaRPr lang="en-US"/>
          </a:p>
        </p:txBody>
      </p:sp>
    </p:spTree>
    <p:extLst>
      <p:ext uri="{BB962C8B-B14F-4D97-AF65-F5344CB8AC3E}">
        <p14:creationId xmlns:p14="http://schemas.microsoft.com/office/powerpoint/2010/main" val="12853570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6.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7.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8.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9.jp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image" Target="../media/image10.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image" Target="../media/image11.jp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image" Target="../media/image3.jpeg"/><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image" Target="../media/image12.jp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image" Target="../media/image13.jp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image" Target="../media/image14.jp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4.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5.tif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227071"/>
            <a:ext cx="9144000" cy="1320801"/>
          </a:xfrm>
        </p:spPr>
        <p:txBody>
          <a:bodyPr>
            <a:normAutofit fontScale="90000"/>
          </a:bodyPr>
          <a:lstStyle/>
          <a:p>
            <a:r>
              <a:rPr lang="en-US" sz="3100" b="1" dirty="0">
                <a:latin typeface="+mn-lt"/>
                <a:ea typeface="+mn-ea"/>
                <a:cs typeface="+mn-cs"/>
              </a:rPr>
              <a:t>TAG: a Tiny </a:t>
            </a:r>
            <a:r>
              <a:rPr lang="en-US" sz="3100" b="1" dirty="0" err="1">
                <a:latin typeface="+mn-lt"/>
                <a:ea typeface="+mn-ea"/>
                <a:cs typeface="+mn-cs"/>
              </a:rPr>
              <a:t>AGgregation</a:t>
            </a:r>
            <a:r>
              <a:rPr lang="en-US" sz="3100" b="1" dirty="0">
                <a:latin typeface="+mn-lt"/>
                <a:ea typeface="+mn-ea"/>
                <a:cs typeface="+mn-cs"/>
              </a:rPr>
              <a:t> service for ad-hoc sensor </a:t>
            </a:r>
            <a:r>
              <a:rPr lang="en-US" sz="3100" b="1" dirty="0" smtClean="0">
                <a:latin typeface="+mn-lt"/>
                <a:ea typeface="+mn-ea"/>
                <a:cs typeface="+mn-cs"/>
              </a:rPr>
              <a:t>networks</a:t>
            </a:r>
            <a:r>
              <a:rPr lang="en-US" sz="3100" dirty="0" smtClean="0">
                <a:latin typeface="+mn-lt"/>
                <a:ea typeface="+mn-ea"/>
                <a:cs typeface="+mn-cs"/>
              </a:rPr>
              <a:t/>
            </a:r>
            <a:br>
              <a:rPr lang="en-US" sz="3100" dirty="0" smtClean="0">
                <a:latin typeface="+mn-lt"/>
                <a:ea typeface="+mn-ea"/>
                <a:cs typeface="+mn-cs"/>
              </a:rPr>
            </a:br>
            <a:r>
              <a:rPr lang="en-US" sz="2800" dirty="0">
                <a:latin typeface="+mn-lt"/>
                <a:ea typeface="+mn-ea"/>
                <a:cs typeface="+mn-cs"/>
              </a:rPr>
              <a:t/>
            </a:r>
            <a:br>
              <a:rPr lang="en-US" sz="2800" dirty="0">
                <a:latin typeface="+mn-lt"/>
                <a:ea typeface="+mn-ea"/>
                <a:cs typeface="+mn-cs"/>
              </a:rPr>
            </a:br>
            <a:r>
              <a:rPr lang="en-US" sz="2000" i="1" dirty="0">
                <a:latin typeface="+mn-lt"/>
                <a:ea typeface="+mn-ea"/>
                <a:cs typeface="+mn-cs"/>
              </a:rPr>
              <a:t>A</a:t>
            </a:r>
            <a:r>
              <a:rPr lang="en-US" sz="2000" i="1" dirty="0" smtClean="0">
                <a:latin typeface="+mn-lt"/>
                <a:ea typeface="+mn-ea"/>
                <a:cs typeface="+mn-cs"/>
              </a:rPr>
              <a:t>uthors:  </a:t>
            </a:r>
            <a:r>
              <a:rPr lang="en-US" sz="2000" i="1" dirty="0">
                <a:latin typeface="+mn-lt"/>
                <a:ea typeface="+mn-ea"/>
                <a:cs typeface="+mn-cs"/>
              </a:rPr>
              <a:t>Samuel Madden, Michael J. Franklin, Joseph M. </a:t>
            </a:r>
            <a:r>
              <a:rPr lang="en-US" sz="2000" i="1" dirty="0" err="1">
                <a:latin typeface="+mn-lt"/>
                <a:ea typeface="+mn-ea"/>
                <a:cs typeface="+mn-cs"/>
              </a:rPr>
              <a:t>Hellerstein</a:t>
            </a:r>
            <a:r>
              <a:rPr lang="en-US" sz="2000" i="1" dirty="0">
                <a:latin typeface="+mn-lt"/>
                <a:ea typeface="+mn-ea"/>
                <a:cs typeface="+mn-cs"/>
              </a:rPr>
              <a:t>, Wei Hong</a:t>
            </a:r>
            <a:r>
              <a:rPr lang="en-US" sz="2000" i="1" dirty="0">
                <a:latin typeface="+mn-lt"/>
                <a:ea typeface="+mn-ea"/>
                <a:cs typeface="+mn-cs"/>
              </a:rPr>
              <a:t/>
            </a:r>
            <a:br>
              <a:rPr lang="en-US" sz="2000" i="1" dirty="0">
                <a:latin typeface="+mn-lt"/>
                <a:ea typeface="+mn-ea"/>
                <a:cs typeface="+mn-cs"/>
              </a:rPr>
            </a:br>
            <a:endParaRPr lang="en-US" sz="2000" i="1" dirty="0">
              <a:latin typeface="+mn-lt"/>
              <a:ea typeface="+mn-ea"/>
              <a:cs typeface="+mn-cs"/>
            </a:endParaRPr>
          </a:p>
        </p:txBody>
      </p:sp>
      <p:sp>
        <p:nvSpPr>
          <p:cNvPr id="3" name="Subtitle 2"/>
          <p:cNvSpPr>
            <a:spLocks noGrp="1"/>
          </p:cNvSpPr>
          <p:nvPr>
            <p:ph type="subTitle" idx="1"/>
          </p:nvPr>
        </p:nvSpPr>
        <p:spPr>
          <a:xfrm>
            <a:off x="1524000" y="4309174"/>
            <a:ext cx="9144000" cy="1655762"/>
          </a:xfrm>
        </p:spPr>
        <p:txBody>
          <a:bodyPr/>
          <a:lstStyle/>
          <a:p>
            <a:r>
              <a:rPr lang="en-US" dirty="0" smtClean="0"/>
              <a:t>Presenter: </a:t>
            </a:r>
            <a:r>
              <a:rPr lang="en-US" dirty="0" err="1" smtClean="0"/>
              <a:t>Mingwei</a:t>
            </a:r>
            <a:r>
              <a:rPr lang="en-US" dirty="0" smtClean="0"/>
              <a:t> Hu</a:t>
            </a:r>
          </a:p>
        </p:txBody>
      </p:sp>
      <p:sp>
        <p:nvSpPr>
          <p:cNvPr id="4" name="Rectangle 1"/>
          <p:cNvSpPr>
            <a:spLocks noChangeArrowheads="1"/>
          </p:cNvSpPr>
          <p:nvPr/>
        </p:nvSpPr>
        <p:spPr bwMode="auto">
          <a:xfrm>
            <a:off x="0" y="-461665"/>
            <a:ext cx="312906"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charset="0"/>
              </a:rPr>
              <a:t>  </a:t>
            </a:r>
            <a:endParaRPr kumimoji="0" lang="en-US" altLang="en-US"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chemeClr val="tx1"/>
                </a:solidFill>
                <a:effectLst/>
                <a:latin typeface="Arial" charset="0"/>
              </a:rPr>
              <a:t/>
            </a:r>
            <a:br>
              <a:rPr kumimoji="0" lang="en-US" altLang="en-US" b="0" i="0" u="none" strike="noStrike" cap="none" normalizeH="0" baseline="0" dirty="0">
                <a:ln>
                  <a:noFill/>
                </a:ln>
                <a:solidFill>
                  <a:schemeClr val="tx1"/>
                </a:solidFill>
                <a:effectLst/>
                <a:latin typeface="Arial" charset="0"/>
              </a:rPr>
            </a:br>
            <a:endParaRPr kumimoji="0" lang="en-US" altLang="en-US" b="0" i="0" u="none" strike="noStrike" cap="none" normalizeH="0" baseline="0" dirty="0">
              <a:ln>
                <a:noFill/>
              </a:ln>
              <a:solidFill>
                <a:schemeClr val="tx1"/>
              </a:solidFill>
              <a:effectLst/>
              <a:latin typeface="Arial" charset="0"/>
            </a:endParaRPr>
          </a:p>
        </p:txBody>
      </p:sp>
      <p:pic>
        <p:nvPicPr>
          <p:cNvPr id="1026" name="Picture 2" descr="https://mail.google.com/mail/u/0/images/cleardot.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525" cy="9525"/>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p:cNvSpPr>
            <a:spLocks noChangeArrowheads="1"/>
          </p:cNvSpPr>
          <p:nvPr/>
        </p:nvSpPr>
        <p:spPr bwMode="auto">
          <a:xfrm>
            <a:off x="152400" y="-309265"/>
            <a:ext cx="312906"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charset="0"/>
              </a:rPr>
              <a:t>  </a:t>
            </a:r>
            <a:endParaRPr kumimoji="0" lang="en-US" altLang="en-US"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chemeClr val="tx1"/>
                </a:solidFill>
                <a:effectLst/>
                <a:latin typeface="Arial" charset="0"/>
              </a:rPr>
              <a:t/>
            </a:r>
            <a:br>
              <a:rPr kumimoji="0" lang="en-US" altLang="en-US" b="0" i="0" u="none" strike="noStrike" cap="none" normalizeH="0" baseline="0" dirty="0">
                <a:ln>
                  <a:noFill/>
                </a:ln>
                <a:solidFill>
                  <a:schemeClr val="tx1"/>
                </a:solidFill>
                <a:effectLst/>
                <a:latin typeface="Arial" charset="0"/>
              </a:rPr>
            </a:br>
            <a:endParaRPr kumimoji="0" lang="en-US" altLang="en-US" b="0" i="0" u="none" strike="noStrike" cap="none" normalizeH="0" baseline="0" dirty="0">
              <a:ln>
                <a:noFill/>
              </a:ln>
              <a:solidFill>
                <a:schemeClr val="tx1"/>
              </a:solidFill>
              <a:effectLst/>
              <a:latin typeface="Arial" charset="0"/>
            </a:endParaRPr>
          </a:p>
        </p:txBody>
      </p:sp>
      <p:pic>
        <p:nvPicPr>
          <p:cNvPr id="1028" name="Picture 4" descr="https://mail.google.com/mail/u/0/images/cleardot.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52400"/>
            <a:ext cx="9525" cy="9525"/>
          </a:xfrm>
          <a:prstGeom prst="rect">
            <a:avLst/>
          </a:prstGeom>
          <a:noFill/>
          <a:extLst>
            <a:ext uri="{909E8E84-426E-40DD-AFC4-6F175D3DCCD1}">
              <a14:hiddenFill xmlns:a14="http://schemas.microsoft.com/office/drawing/2010/main">
                <a:solidFill>
                  <a:srgbClr val="FFFFFF"/>
                </a:solidFill>
              </a14:hiddenFill>
            </a:ext>
          </a:extLst>
        </p:spPr>
      </p:pic>
      <p:sp>
        <p:nvSpPr>
          <p:cNvPr id="6" name="Slide Number Placeholder 5"/>
          <p:cNvSpPr>
            <a:spLocks noGrp="1"/>
          </p:cNvSpPr>
          <p:nvPr>
            <p:ph type="sldNum" sz="quarter" idx="12"/>
          </p:nvPr>
        </p:nvSpPr>
        <p:spPr/>
        <p:txBody>
          <a:bodyPr/>
          <a:lstStyle/>
          <a:p>
            <a:fld id="{ED8C51D9-9B10-354C-BF56-7D412CD36490}" type="slidenum">
              <a:rPr lang="en-US" smtClean="0"/>
              <a:t>1</a:t>
            </a:fld>
            <a:endParaRPr lang="en-US"/>
          </a:p>
        </p:txBody>
      </p:sp>
    </p:spTree>
    <p:extLst>
      <p:ext uri="{BB962C8B-B14F-4D97-AF65-F5344CB8AC3E}">
        <p14:creationId xmlns:p14="http://schemas.microsoft.com/office/powerpoint/2010/main" val="9904170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71174"/>
            <a:ext cx="9138920" cy="1325563"/>
          </a:xfrm>
        </p:spPr>
        <p:txBody>
          <a:bodyPr>
            <a:normAutofit/>
          </a:bodyPr>
          <a:lstStyle/>
          <a:p>
            <a:r>
              <a:rPr lang="en-US" sz="3200" dirty="0" smtClean="0">
                <a:solidFill>
                  <a:srgbClr val="C00000"/>
                </a:solidFill>
              </a:rPr>
              <a:t>Aggregates—Classification	</a:t>
            </a:r>
            <a:endParaRPr lang="en-US" sz="3200" dirty="0">
              <a:solidFill>
                <a:srgbClr val="C00000"/>
              </a:solidFill>
            </a:endParaRPr>
          </a:p>
        </p:txBody>
      </p:sp>
      <p:sp>
        <p:nvSpPr>
          <p:cNvPr id="3" name="Content Placeholder 2"/>
          <p:cNvSpPr>
            <a:spLocks noGrp="1"/>
          </p:cNvSpPr>
          <p:nvPr>
            <p:ph idx="1"/>
          </p:nvPr>
        </p:nvSpPr>
        <p:spPr>
          <a:xfrm>
            <a:off x="838200" y="1596737"/>
            <a:ext cx="10515600" cy="4741430"/>
          </a:xfrm>
        </p:spPr>
        <p:txBody>
          <a:bodyPr>
            <a:noAutofit/>
          </a:bodyPr>
          <a:lstStyle/>
          <a:p>
            <a:r>
              <a:rPr lang="en-US" sz="2800" dirty="0" smtClean="0"/>
              <a:t>SQL supports 5 aggregates: </a:t>
            </a:r>
            <a:r>
              <a:rPr lang="en-US" dirty="0" smtClean="0"/>
              <a:t>COUNT, MIN, MAX, SUM, and AVERAGE </a:t>
            </a:r>
          </a:p>
          <a:p>
            <a:r>
              <a:rPr lang="en-US" dirty="0" smtClean="0"/>
              <a:t>Want TAG to support more</a:t>
            </a:r>
          </a:p>
          <a:p>
            <a:r>
              <a:rPr lang="en-US" dirty="0" smtClean="0"/>
              <a:t>Classification of aggregate functions and how dimensions of each classification affect TAG performance</a:t>
            </a:r>
          </a:p>
          <a:p>
            <a:r>
              <a:rPr lang="en-US" dirty="0" smtClean="0"/>
              <a:t>Four dimensions proposed:</a:t>
            </a:r>
          </a:p>
          <a:p>
            <a:pPr lvl="1"/>
            <a:r>
              <a:rPr lang="en-US" dirty="0" smtClean="0"/>
              <a:t>Duplicate Sensitive</a:t>
            </a:r>
          </a:p>
          <a:p>
            <a:pPr lvl="1"/>
            <a:r>
              <a:rPr lang="en-US" dirty="0" smtClean="0"/>
              <a:t>Exemplary(E), Summary(S)</a:t>
            </a:r>
          </a:p>
          <a:p>
            <a:pPr lvl="1"/>
            <a:r>
              <a:rPr lang="en-US" dirty="0" smtClean="0"/>
              <a:t>Monotonic</a:t>
            </a:r>
          </a:p>
          <a:p>
            <a:pPr lvl="1"/>
            <a:r>
              <a:rPr lang="en-US" dirty="0" smtClean="0"/>
              <a:t>Partial State</a:t>
            </a:r>
          </a:p>
          <a:p>
            <a:endParaRPr lang="en-US" dirty="0" smtClean="0"/>
          </a:p>
          <a:p>
            <a:endParaRPr lang="en-US" dirty="0"/>
          </a:p>
          <a:p>
            <a:endParaRPr lang="en-US" dirty="0" smtClean="0"/>
          </a:p>
        </p:txBody>
      </p:sp>
      <p:sp>
        <p:nvSpPr>
          <p:cNvPr id="4" name="Slide Number Placeholder 3"/>
          <p:cNvSpPr>
            <a:spLocks noGrp="1"/>
          </p:cNvSpPr>
          <p:nvPr>
            <p:ph type="sldNum" sz="quarter" idx="12"/>
          </p:nvPr>
        </p:nvSpPr>
        <p:spPr/>
        <p:txBody>
          <a:bodyPr/>
          <a:lstStyle/>
          <a:p>
            <a:fld id="{ED8C51D9-9B10-354C-BF56-7D412CD36490}" type="slidenum">
              <a:rPr lang="en-US" smtClean="0"/>
              <a:t>10</a:t>
            </a:fld>
            <a:endParaRPr lang="en-US"/>
          </a:p>
        </p:txBody>
      </p:sp>
    </p:spTree>
    <p:extLst>
      <p:ext uri="{BB962C8B-B14F-4D97-AF65-F5344CB8AC3E}">
        <p14:creationId xmlns:p14="http://schemas.microsoft.com/office/powerpoint/2010/main" val="5758770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71174"/>
            <a:ext cx="9138920" cy="1325563"/>
          </a:xfrm>
        </p:spPr>
        <p:txBody>
          <a:bodyPr>
            <a:normAutofit/>
          </a:bodyPr>
          <a:lstStyle/>
          <a:p>
            <a:r>
              <a:rPr lang="en-US" sz="3200" dirty="0" smtClean="0">
                <a:solidFill>
                  <a:srgbClr val="C00000"/>
                </a:solidFill>
              </a:rPr>
              <a:t>Aggregates—Classification	</a:t>
            </a:r>
            <a:endParaRPr lang="en-US" sz="3200" dirty="0">
              <a:solidFill>
                <a:srgbClr val="C00000"/>
              </a:solidFill>
            </a:endParaRPr>
          </a:p>
        </p:txBody>
      </p:sp>
      <p:sp>
        <p:nvSpPr>
          <p:cNvPr id="3" name="Content Placeholder 2"/>
          <p:cNvSpPr>
            <a:spLocks noGrp="1"/>
          </p:cNvSpPr>
          <p:nvPr>
            <p:ph idx="1"/>
          </p:nvPr>
        </p:nvSpPr>
        <p:spPr>
          <a:xfrm>
            <a:off x="838200" y="2678691"/>
            <a:ext cx="10515600" cy="3659476"/>
          </a:xfrm>
        </p:spPr>
        <p:txBody>
          <a:bodyPr>
            <a:noAutofit/>
          </a:bodyPr>
          <a:lstStyle/>
          <a:p>
            <a:endParaRPr lang="en-US" dirty="0" smtClean="0"/>
          </a:p>
          <a:p>
            <a:endParaRPr lang="en-US" dirty="0"/>
          </a:p>
          <a:p>
            <a:endParaRPr lang="en-US" dirty="0" smtClean="0"/>
          </a:p>
          <a:p>
            <a:endParaRPr lang="en-US" dirty="0" smtClean="0"/>
          </a:p>
        </p:txBody>
      </p:sp>
      <p:sp>
        <p:nvSpPr>
          <p:cNvPr id="4" name="Slide Number Placeholder 3"/>
          <p:cNvSpPr>
            <a:spLocks noGrp="1"/>
          </p:cNvSpPr>
          <p:nvPr>
            <p:ph type="sldNum" sz="quarter" idx="12"/>
          </p:nvPr>
        </p:nvSpPr>
        <p:spPr/>
        <p:txBody>
          <a:bodyPr/>
          <a:lstStyle/>
          <a:p>
            <a:fld id="{ED8C51D9-9B10-354C-BF56-7D412CD36490}" type="slidenum">
              <a:rPr lang="en-US" smtClean="0"/>
              <a:t>11</a:t>
            </a:fld>
            <a:endParaRPr lang="en-US"/>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1353128"/>
            <a:ext cx="10569354" cy="1376218"/>
          </a:xfrm>
          <a:prstGeom prst="rect">
            <a:avLst/>
          </a:prstGeom>
        </p:spPr>
      </p:pic>
      <p:sp>
        <p:nvSpPr>
          <p:cNvPr id="6" name="Content Placeholder 2"/>
          <p:cNvSpPr txBox="1">
            <a:spLocks/>
          </p:cNvSpPr>
          <p:nvPr/>
        </p:nvSpPr>
        <p:spPr>
          <a:xfrm>
            <a:off x="891954" y="2972955"/>
            <a:ext cx="10515600" cy="303068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endParaRPr lang="en-US" dirty="0" smtClean="0"/>
          </a:p>
          <a:p>
            <a:endParaRPr lang="en-US" dirty="0" smtClean="0"/>
          </a:p>
          <a:p>
            <a:endParaRPr lang="en-US" dirty="0" smtClean="0"/>
          </a:p>
        </p:txBody>
      </p:sp>
      <p:sp>
        <p:nvSpPr>
          <p:cNvPr id="8" name="Content Placeholder 2"/>
          <p:cNvSpPr txBox="1">
            <a:spLocks/>
          </p:cNvSpPr>
          <p:nvPr/>
        </p:nvSpPr>
        <p:spPr>
          <a:xfrm>
            <a:off x="945708" y="2978437"/>
            <a:ext cx="10515600" cy="374303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sz="2400" dirty="0" smtClean="0"/>
              <a:t>Distributive: Size of partial records is the same as the size of the final aggregate</a:t>
            </a:r>
          </a:p>
          <a:p>
            <a:r>
              <a:rPr lang="en-US" sz="2400" dirty="0" smtClean="0"/>
              <a:t>Algebraic: partial state records are not aggregates, but of constant size</a:t>
            </a:r>
          </a:p>
          <a:p>
            <a:r>
              <a:rPr lang="en-US" sz="2400" dirty="0" smtClean="0"/>
              <a:t>Holistic: non-constant partial state size; cannot perform aggregation on partial states</a:t>
            </a:r>
          </a:p>
          <a:p>
            <a:r>
              <a:rPr lang="en-US" sz="2400" dirty="0" smtClean="0"/>
              <a:t>Unique: Similar to holistic, except that amount of states is proportional to the number of distinct values</a:t>
            </a:r>
          </a:p>
          <a:p>
            <a:endParaRPr lang="en-US" dirty="0" smtClean="0"/>
          </a:p>
          <a:p>
            <a:endParaRPr lang="en-US" dirty="0" smtClean="0"/>
          </a:p>
        </p:txBody>
      </p:sp>
    </p:spTree>
    <p:extLst>
      <p:ext uri="{BB962C8B-B14F-4D97-AF65-F5344CB8AC3E}">
        <p14:creationId xmlns:p14="http://schemas.microsoft.com/office/powerpoint/2010/main" val="16060705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71174"/>
            <a:ext cx="9138920" cy="1325563"/>
          </a:xfrm>
        </p:spPr>
        <p:txBody>
          <a:bodyPr>
            <a:normAutofit/>
          </a:bodyPr>
          <a:lstStyle/>
          <a:p>
            <a:r>
              <a:rPr lang="en-US" sz="3200" dirty="0" smtClean="0">
                <a:solidFill>
                  <a:srgbClr val="C00000"/>
                </a:solidFill>
              </a:rPr>
              <a:t>In Network Aggregates—Tiny Aggregation</a:t>
            </a:r>
            <a:endParaRPr lang="en-US" sz="3200" dirty="0">
              <a:solidFill>
                <a:srgbClr val="C00000"/>
              </a:solidFill>
            </a:endParaRPr>
          </a:p>
        </p:txBody>
      </p:sp>
      <p:sp>
        <p:nvSpPr>
          <p:cNvPr id="3" name="Content Placeholder 2"/>
          <p:cNvSpPr>
            <a:spLocks noGrp="1"/>
          </p:cNvSpPr>
          <p:nvPr>
            <p:ph idx="1"/>
          </p:nvPr>
        </p:nvSpPr>
        <p:spPr>
          <a:xfrm>
            <a:off x="838199" y="1427018"/>
            <a:ext cx="7036543" cy="4911149"/>
          </a:xfrm>
        </p:spPr>
        <p:txBody>
          <a:bodyPr>
            <a:noAutofit/>
          </a:bodyPr>
          <a:lstStyle/>
          <a:p>
            <a:r>
              <a:rPr lang="en-US" sz="2400" dirty="0" smtClean="0"/>
              <a:t>TAG consists of two phases:</a:t>
            </a:r>
          </a:p>
          <a:p>
            <a:pPr lvl="1"/>
            <a:r>
              <a:rPr lang="en-US" sz="2000" dirty="0" smtClean="0"/>
              <a:t>Distribution: aggregate queries pushed down to the network from the root</a:t>
            </a:r>
          </a:p>
          <a:p>
            <a:pPr lvl="1"/>
            <a:r>
              <a:rPr lang="en-US" sz="2000" dirty="0" smtClean="0"/>
              <a:t>Collection: aggregate values are routed up from children to parents</a:t>
            </a:r>
          </a:p>
          <a:p>
            <a:pPr lvl="1"/>
            <a:endParaRPr lang="en-US" sz="2000" dirty="0"/>
          </a:p>
          <a:p>
            <a:r>
              <a:rPr lang="en-US" sz="2400" dirty="0" smtClean="0"/>
              <a:t>Parents need to wait until they heard from their children before routing aggregate up for the current epoch.</a:t>
            </a:r>
          </a:p>
          <a:p>
            <a:endParaRPr lang="en-US" sz="2400" dirty="0"/>
          </a:p>
          <a:p>
            <a:r>
              <a:rPr lang="en-US" sz="2400" dirty="0" smtClean="0"/>
              <a:t>Solution: Subdivide epoch </a:t>
            </a:r>
            <a:r>
              <a:rPr lang="en-US" sz="2400" dirty="0" err="1" smtClean="0"/>
              <a:t>s.t.</a:t>
            </a:r>
            <a:r>
              <a:rPr lang="en-US" sz="2400" dirty="0" smtClean="0"/>
              <a:t> children are required to delivered their partial state records during a parent-specified time interval</a:t>
            </a:r>
          </a:p>
        </p:txBody>
      </p:sp>
      <p:sp>
        <p:nvSpPr>
          <p:cNvPr id="4" name="Slide Number Placeholder 3"/>
          <p:cNvSpPr>
            <a:spLocks noGrp="1"/>
          </p:cNvSpPr>
          <p:nvPr>
            <p:ph type="sldNum" sz="quarter" idx="12"/>
          </p:nvPr>
        </p:nvSpPr>
        <p:spPr/>
        <p:txBody>
          <a:bodyPr/>
          <a:lstStyle/>
          <a:p>
            <a:fld id="{ED8C51D9-9B10-354C-BF56-7D412CD36490}" type="slidenum">
              <a:rPr lang="en-US" smtClean="0"/>
              <a:t>12</a:t>
            </a:fld>
            <a:endParaRPr lang="en-US"/>
          </a:p>
        </p:txBody>
      </p:sp>
      <p:sp>
        <p:nvSpPr>
          <p:cNvPr id="5" name="Oval 4"/>
          <p:cNvSpPr/>
          <p:nvPr/>
        </p:nvSpPr>
        <p:spPr>
          <a:xfrm>
            <a:off x="9358468" y="1730396"/>
            <a:ext cx="609600" cy="5486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b="1" dirty="0" smtClean="0"/>
              <a:t>root</a:t>
            </a:r>
            <a:endParaRPr lang="en-US" sz="1100" b="1" dirty="0"/>
          </a:p>
        </p:txBody>
      </p:sp>
      <p:sp>
        <p:nvSpPr>
          <p:cNvPr id="6" name="Oval 5"/>
          <p:cNvSpPr/>
          <p:nvPr/>
        </p:nvSpPr>
        <p:spPr>
          <a:xfrm>
            <a:off x="10393706" y="4012348"/>
            <a:ext cx="609600" cy="5486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a:t>
            </a:r>
            <a:endParaRPr lang="en-US" dirty="0"/>
          </a:p>
        </p:txBody>
      </p:sp>
      <p:sp>
        <p:nvSpPr>
          <p:cNvPr id="7" name="Oval 6"/>
          <p:cNvSpPr/>
          <p:nvPr/>
        </p:nvSpPr>
        <p:spPr>
          <a:xfrm>
            <a:off x="9478115" y="4039470"/>
            <a:ext cx="609600" cy="5486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a:t>
            </a:r>
            <a:endParaRPr lang="en-US" dirty="0"/>
          </a:p>
        </p:txBody>
      </p:sp>
      <p:sp>
        <p:nvSpPr>
          <p:cNvPr id="8" name="Oval 7"/>
          <p:cNvSpPr/>
          <p:nvPr/>
        </p:nvSpPr>
        <p:spPr>
          <a:xfrm>
            <a:off x="8401155" y="4014387"/>
            <a:ext cx="609600" cy="5486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a:t>
            </a:r>
            <a:endParaRPr lang="en-US" dirty="0"/>
          </a:p>
        </p:txBody>
      </p:sp>
      <p:sp>
        <p:nvSpPr>
          <p:cNvPr id="9" name="Oval 8"/>
          <p:cNvSpPr/>
          <p:nvPr/>
        </p:nvSpPr>
        <p:spPr>
          <a:xfrm>
            <a:off x="9963983" y="2884933"/>
            <a:ext cx="609600" cy="5486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B</a:t>
            </a:r>
            <a:endParaRPr lang="en-US" dirty="0"/>
          </a:p>
        </p:txBody>
      </p:sp>
      <p:sp>
        <p:nvSpPr>
          <p:cNvPr id="10" name="Oval 9"/>
          <p:cNvSpPr/>
          <p:nvPr/>
        </p:nvSpPr>
        <p:spPr>
          <a:xfrm>
            <a:off x="8913055" y="2874873"/>
            <a:ext cx="609600" cy="5486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a:t>
            </a:r>
            <a:endParaRPr lang="en-US" dirty="0"/>
          </a:p>
        </p:txBody>
      </p:sp>
      <p:cxnSp>
        <p:nvCxnSpPr>
          <p:cNvPr id="11" name="Straight Connector 10"/>
          <p:cNvCxnSpPr>
            <a:stCxn id="8" idx="3"/>
          </p:cNvCxnSpPr>
          <p:nvPr/>
        </p:nvCxnSpPr>
        <p:spPr>
          <a:xfrm flipH="1">
            <a:off x="9358468" y="2198690"/>
            <a:ext cx="89274" cy="736681"/>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2" name="Straight Connector 11"/>
          <p:cNvCxnSpPr>
            <a:stCxn id="13" idx="4"/>
          </p:cNvCxnSpPr>
          <p:nvPr/>
        </p:nvCxnSpPr>
        <p:spPr>
          <a:xfrm flipH="1">
            <a:off x="8620381" y="3423513"/>
            <a:ext cx="597474" cy="611663"/>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3" name="Straight Connector 12"/>
          <p:cNvCxnSpPr>
            <a:stCxn id="13" idx="4"/>
            <a:endCxn id="10" idx="0"/>
          </p:cNvCxnSpPr>
          <p:nvPr/>
        </p:nvCxnSpPr>
        <p:spPr>
          <a:xfrm>
            <a:off x="9217855" y="3423513"/>
            <a:ext cx="565060" cy="615957"/>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8" idx="5"/>
            <a:endCxn id="12" idx="1"/>
          </p:cNvCxnSpPr>
          <p:nvPr/>
        </p:nvCxnSpPr>
        <p:spPr>
          <a:xfrm>
            <a:off x="9878794" y="2198690"/>
            <a:ext cx="174463" cy="766589"/>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10309327" y="3314095"/>
            <a:ext cx="389179" cy="830497"/>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7" name="Curved Connector 16"/>
          <p:cNvCxnSpPr>
            <a:stCxn id="5" idx="2"/>
            <a:endCxn id="10" idx="1"/>
          </p:cNvCxnSpPr>
          <p:nvPr/>
        </p:nvCxnSpPr>
        <p:spPr>
          <a:xfrm rot="10800000" flipV="1">
            <a:off x="9002330" y="2004715"/>
            <a:ext cx="356139" cy="950503"/>
          </a:xfrm>
          <a:prstGeom prst="curvedConnector2">
            <a:avLst/>
          </a:prstGeom>
          <a:ln w="412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Curved Connector 18"/>
          <p:cNvCxnSpPr>
            <a:stCxn id="10" idx="2"/>
          </p:cNvCxnSpPr>
          <p:nvPr/>
        </p:nvCxnSpPr>
        <p:spPr>
          <a:xfrm rot="10800000" flipV="1">
            <a:off x="8431995" y="3149192"/>
            <a:ext cx="481061" cy="995399"/>
          </a:xfrm>
          <a:prstGeom prst="curvedConnector2">
            <a:avLst/>
          </a:prstGeom>
          <a:ln w="412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Curved Connector 21"/>
          <p:cNvCxnSpPr>
            <a:endCxn id="5" idx="6"/>
          </p:cNvCxnSpPr>
          <p:nvPr/>
        </p:nvCxnSpPr>
        <p:spPr>
          <a:xfrm rot="16200000" flipV="1">
            <a:off x="9759329" y="2213455"/>
            <a:ext cx="967458" cy="549979"/>
          </a:xfrm>
          <a:prstGeom prst="curvedConnector2">
            <a:avLst/>
          </a:prstGeom>
          <a:ln w="412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Curved Connector 23"/>
          <p:cNvCxnSpPr>
            <a:endCxn id="9" idx="6"/>
          </p:cNvCxnSpPr>
          <p:nvPr/>
        </p:nvCxnSpPr>
        <p:spPr>
          <a:xfrm rot="16200000" flipV="1">
            <a:off x="10281651" y="3451185"/>
            <a:ext cx="989298" cy="405433"/>
          </a:xfrm>
          <a:prstGeom prst="curvedConnector2">
            <a:avLst/>
          </a:prstGeom>
          <a:ln w="412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8411066" y="2145377"/>
            <a:ext cx="794843" cy="369332"/>
          </a:xfrm>
          <a:prstGeom prst="rect">
            <a:avLst/>
          </a:prstGeom>
          <a:noFill/>
        </p:spPr>
        <p:txBody>
          <a:bodyPr wrap="square" rtlCol="0">
            <a:spAutoFit/>
          </a:bodyPr>
          <a:lstStyle/>
          <a:p>
            <a:r>
              <a:rPr lang="en-US" smtClean="0"/>
              <a:t>query</a:t>
            </a:r>
            <a:endParaRPr lang="en-US"/>
          </a:p>
        </p:txBody>
      </p:sp>
      <p:sp>
        <p:nvSpPr>
          <p:cNvPr id="27" name="TextBox 26"/>
          <p:cNvSpPr txBox="1"/>
          <p:nvPr/>
        </p:nvSpPr>
        <p:spPr>
          <a:xfrm>
            <a:off x="7926756" y="3186069"/>
            <a:ext cx="794843" cy="369332"/>
          </a:xfrm>
          <a:prstGeom prst="rect">
            <a:avLst/>
          </a:prstGeom>
          <a:noFill/>
        </p:spPr>
        <p:txBody>
          <a:bodyPr wrap="square" rtlCol="0">
            <a:spAutoFit/>
          </a:bodyPr>
          <a:lstStyle/>
          <a:p>
            <a:r>
              <a:rPr lang="en-US" dirty="0" smtClean="0"/>
              <a:t>query</a:t>
            </a:r>
            <a:endParaRPr lang="en-US" dirty="0"/>
          </a:p>
        </p:txBody>
      </p:sp>
      <p:sp>
        <p:nvSpPr>
          <p:cNvPr id="28" name="TextBox 27"/>
          <p:cNvSpPr txBox="1"/>
          <p:nvPr/>
        </p:nvSpPr>
        <p:spPr>
          <a:xfrm>
            <a:off x="10281833" y="1964140"/>
            <a:ext cx="794843" cy="369332"/>
          </a:xfrm>
          <a:prstGeom prst="rect">
            <a:avLst/>
          </a:prstGeom>
          <a:noFill/>
        </p:spPr>
        <p:txBody>
          <a:bodyPr wrap="square" rtlCol="0">
            <a:spAutoFit/>
          </a:bodyPr>
          <a:lstStyle/>
          <a:p>
            <a:r>
              <a:rPr lang="en-US" dirty="0" smtClean="0"/>
              <a:t>value</a:t>
            </a:r>
            <a:endParaRPr lang="en-US" dirty="0"/>
          </a:p>
        </p:txBody>
      </p:sp>
      <p:sp>
        <p:nvSpPr>
          <p:cNvPr id="29" name="TextBox 28"/>
          <p:cNvSpPr txBox="1"/>
          <p:nvPr/>
        </p:nvSpPr>
        <p:spPr>
          <a:xfrm>
            <a:off x="10837839" y="3269355"/>
            <a:ext cx="794843" cy="369332"/>
          </a:xfrm>
          <a:prstGeom prst="rect">
            <a:avLst/>
          </a:prstGeom>
          <a:noFill/>
        </p:spPr>
        <p:txBody>
          <a:bodyPr wrap="square" rtlCol="0">
            <a:spAutoFit/>
          </a:bodyPr>
          <a:lstStyle/>
          <a:p>
            <a:r>
              <a:rPr lang="en-US" dirty="0" smtClean="0"/>
              <a:t>value</a:t>
            </a:r>
            <a:endParaRPr lang="en-US" dirty="0"/>
          </a:p>
        </p:txBody>
      </p:sp>
    </p:spTree>
    <p:extLst>
      <p:ext uri="{BB962C8B-B14F-4D97-AF65-F5344CB8AC3E}">
        <p14:creationId xmlns:p14="http://schemas.microsoft.com/office/powerpoint/2010/main" val="2951106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71174"/>
            <a:ext cx="9138920" cy="1325563"/>
          </a:xfrm>
        </p:spPr>
        <p:txBody>
          <a:bodyPr>
            <a:normAutofit/>
          </a:bodyPr>
          <a:lstStyle/>
          <a:p>
            <a:r>
              <a:rPr lang="en-US" sz="3200" dirty="0" smtClean="0">
                <a:solidFill>
                  <a:srgbClr val="C00000"/>
                </a:solidFill>
              </a:rPr>
              <a:t>In Network Aggregates—Tiny Aggregation</a:t>
            </a:r>
            <a:endParaRPr lang="en-US" sz="3200" dirty="0">
              <a:solidFill>
                <a:srgbClr val="C00000"/>
              </a:solidFill>
            </a:endParaRPr>
          </a:p>
        </p:txBody>
      </p:sp>
      <p:sp>
        <p:nvSpPr>
          <p:cNvPr id="3" name="Content Placeholder 2"/>
          <p:cNvSpPr>
            <a:spLocks noGrp="1"/>
          </p:cNvSpPr>
          <p:nvPr>
            <p:ph idx="1"/>
          </p:nvPr>
        </p:nvSpPr>
        <p:spPr>
          <a:xfrm>
            <a:off x="838200" y="1427018"/>
            <a:ext cx="6186055" cy="4911149"/>
          </a:xfrm>
        </p:spPr>
        <p:txBody>
          <a:bodyPr>
            <a:noAutofit/>
          </a:bodyPr>
          <a:lstStyle/>
          <a:p>
            <a:r>
              <a:rPr lang="en-US" sz="2000" dirty="0" smtClean="0"/>
              <a:t>For a node p, upon receiving a request r to aggregate:</a:t>
            </a:r>
          </a:p>
          <a:p>
            <a:pPr lvl="1"/>
            <a:r>
              <a:rPr lang="en-US" sz="2000" dirty="0" smtClean="0"/>
              <a:t>Synchronize clock</a:t>
            </a:r>
          </a:p>
          <a:p>
            <a:pPr lvl="1"/>
            <a:r>
              <a:rPr lang="en-US" sz="2000" dirty="0" smtClean="0"/>
              <a:t>Choose sender as its parent</a:t>
            </a:r>
          </a:p>
          <a:p>
            <a:pPr lvl="1"/>
            <a:r>
              <a:rPr lang="en-US" sz="2000" dirty="0" smtClean="0"/>
              <a:t>Examine r (contains interval when sender expects to hear back from p)</a:t>
            </a:r>
          </a:p>
          <a:p>
            <a:pPr lvl="1"/>
            <a:r>
              <a:rPr lang="en-US" sz="2000" dirty="0" smtClean="0"/>
              <a:t>Set delivery interval for its children </a:t>
            </a:r>
          </a:p>
          <a:p>
            <a:pPr lvl="1"/>
            <a:r>
              <a:rPr lang="en-US" sz="2000" dirty="0" smtClean="0"/>
              <a:t>Forward query to children</a:t>
            </a:r>
          </a:p>
          <a:p>
            <a:pPr lvl="1"/>
            <a:endParaRPr lang="en-US" sz="2000" dirty="0"/>
          </a:p>
          <a:p>
            <a:r>
              <a:rPr lang="en-US" sz="2000" dirty="0" smtClean="0"/>
              <a:t>Upon receiving message from its children:</a:t>
            </a:r>
          </a:p>
          <a:p>
            <a:pPr lvl="1"/>
            <a:r>
              <a:rPr lang="en-US" sz="2000" dirty="0" smtClean="0"/>
              <a:t>Computes a partial state record from child values it receives</a:t>
            </a:r>
          </a:p>
          <a:p>
            <a:pPr lvl="1"/>
            <a:r>
              <a:rPr lang="en-US" sz="2000" dirty="0" smtClean="0"/>
              <a:t>During transmission interval, p propagates the aggregates up the network</a:t>
            </a:r>
          </a:p>
          <a:p>
            <a:pPr lvl="1"/>
            <a:endParaRPr lang="en-US" sz="2000" dirty="0" smtClean="0"/>
          </a:p>
          <a:p>
            <a:pPr lvl="1"/>
            <a:endParaRPr lang="en-US" sz="2000" dirty="0" smtClean="0"/>
          </a:p>
          <a:p>
            <a:pPr lvl="1"/>
            <a:endParaRPr lang="en-US" sz="2000" dirty="0" smtClean="0"/>
          </a:p>
        </p:txBody>
      </p:sp>
      <p:sp>
        <p:nvSpPr>
          <p:cNvPr id="4" name="Slide Number Placeholder 3"/>
          <p:cNvSpPr>
            <a:spLocks noGrp="1"/>
          </p:cNvSpPr>
          <p:nvPr>
            <p:ph type="sldNum" sz="quarter" idx="12"/>
          </p:nvPr>
        </p:nvSpPr>
        <p:spPr/>
        <p:txBody>
          <a:bodyPr/>
          <a:lstStyle/>
          <a:p>
            <a:fld id="{ED8C51D9-9B10-354C-BF56-7D412CD36490}" type="slidenum">
              <a:rPr lang="en-US" smtClean="0"/>
              <a:t>13</a:t>
            </a:fld>
            <a:endParaRPr lang="en-US"/>
          </a:p>
        </p:txBody>
      </p:sp>
      <p:pic>
        <p:nvPicPr>
          <p:cNvPr id="18" name="Picture 1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24255" y="1427018"/>
            <a:ext cx="4800600" cy="4013200"/>
          </a:xfrm>
          <a:prstGeom prst="rect">
            <a:avLst/>
          </a:prstGeom>
        </p:spPr>
      </p:pic>
    </p:spTree>
    <p:extLst>
      <p:ext uri="{BB962C8B-B14F-4D97-AF65-F5344CB8AC3E}">
        <p14:creationId xmlns:p14="http://schemas.microsoft.com/office/powerpoint/2010/main" val="17149550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71174"/>
            <a:ext cx="9138920" cy="1325563"/>
          </a:xfrm>
        </p:spPr>
        <p:txBody>
          <a:bodyPr>
            <a:normAutofit/>
          </a:bodyPr>
          <a:lstStyle/>
          <a:p>
            <a:r>
              <a:rPr lang="en-US" sz="3200" dirty="0" smtClean="0">
                <a:solidFill>
                  <a:srgbClr val="C00000"/>
                </a:solidFill>
              </a:rPr>
              <a:t>In Network Aggregates—Grouping</a:t>
            </a:r>
            <a:endParaRPr lang="en-US" sz="3200" dirty="0">
              <a:solidFill>
                <a:srgbClr val="C00000"/>
              </a:solidFill>
            </a:endParaRPr>
          </a:p>
        </p:txBody>
      </p:sp>
      <p:sp>
        <p:nvSpPr>
          <p:cNvPr id="3" name="Content Placeholder 2"/>
          <p:cNvSpPr>
            <a:spLocks noGrp="1"/>
          </p:cNvSpPr>
          <p:nvPr>
            <p:ph idx="1"/>
          </p:nvPr>
        </p:nvSpPr>
        <p:spPr>
          <a:xfrm>
            <a:off x="838201" y="1427018"/>
            <a:ext cx="5618018" cy="4911149"/>
          </a:xfrm>
        </p:spPr>
        <p:txBody>
          <a:bodyPr>
            <a:noAutofit/>
          </a:bodyPr>
          <a:lstStyle/>
          <a:p>
            <a:r>
              <a:rPr lang="en-US" sz="2200" dirty="0" smtClean="0"/>
              <a:t>Partial state records aggregated similar to Tiny aggregation, except each record has a group id</a:t>
            </a:r>
          </a:p>
          <a:p>
            <a:endParaRPr lang="en-US" sz="2200" dirty="0" smtClean="0"/>
          </a:p>
          <a:p>
            <a:endParaRPr lang="en-US" sz="2200" dirty="0"/>
          </a:p>
          <a:p>
            <a:r>
              <a:rPr lang="en-US" sz="2200" dirty="0"/>
              <a:t>On receiving an aggregate from a child:</a:t>
            </a:r>
          </a:p>
          <a:p>
            <a:pPr lvl="1"/>
            <a:r>
              <a:rPr lang="en-US" sz="2200" dirty="0" smtClean="0"/>
              <a:t>Combines </a:t>
            </a:r>
            <a:r>
              <a:rPr lang="en-US" sz="2200" dirty="0"/>
              <a:t>two values </a:t>
            </a:r>
            <a:r>
              <a:rPr lang="en-US" sz="2200" dirty="0" smtClean="0"/>
              <a:t>if node in same group as the child</a:t>
            </a:r>
          </a:p>
          <a:p>
            <a:pPr lvl="1"/>
            <a:r>
              <a:rPr lang="en-US" sz="2200" dirty="0" smtClean="0"/>
              <a:t>Otherwise store the value of the child’s group and forward it during next epoch</a:t>
            </a:r>
            <a:endParaRPr lang="en-US" sz="2200" dirty="0"/>
          </a:p>
        </p:txBody>
      </p:sp>
      <p:sp>
        <p:nvSpPr>
          <p:cNvPr id="4" name="Slide Number Placeholder 3"/>
          <p:cNvSpPr>
            <a:spLocks noGrp="1"/>
          </p:cNvSpPr>
          <p:nvPr>
            <p:ph type="sldNum" sz="quarter" idx="12"/>
          </p:nvPr>
        </p:nvSpPr>
        <p:spPr/>
        <p:txBody>
          <a:bodyPr/>
          <a:lstStyle/>
          <a:p>
            <a:fld id="{ED8C51D9-9B10-354C-BF56-7D412CD36490}" type="slidenum">
              <a:rPr lang="en-US" smtClean="0"/>
              <a:t>14</a:t>
            </a:fld>
            <a:endParaRPr lang="en-US"/>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94418" y="1317192"/>
            <a:ext cx="5343153" cy="2575935"/>
          </a:xfrm>
          <a:prstGeom prst="rect">
            <a:avLst/>
          </a:prstGeom>
        </p:spPr>
      </p:pic>
    </p:spTree>
    <p:extLst>
      <p:ext uri="{BB962C8B-B14F-4D97-AF65-F5344CB8AC3E}">
        <p14:creationId xmlns:p14="http://schemas.microsoft.com/office/powerpoint/2010/main" val="1556489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71174"/>
            <a:ext cx="9138920" cy="1325563"/>
          </a:xfrm>
        </p:spPr>
        <p:txBody>
          <a:bodyPr>
            <a:normAutofit/>
          </a:bodyPr>
          <a:lstStyle/>
          <a:p>
            <a:r>
              <a:rPr lang="en-US" sz="3200" dirty="0" smtClean="0">
                <a:solidFill>
                  <a:srgbClr val="C00000"/>
                </a:solidFill>
              </a:rPr>
              <a:t>Advantage of TAG</a:t>
            </a:r>
            <a:endParaRPr lang="en-US" sz="3200" dirty="0">
              <a:solidFill>
                <a:srgbClr val="C00000"/>
              </a:solidFill>
            </a:endParaRPr>
          </a:p>
        </p:txBody>
      </p:sp>
      <p:sp>
        <p:nvSpPr>
          <p:cNvPr id="3" name="Content Placeholder 2"/>
          <p:cNvSpPr>
            <a:spLocks noGrp="1"/>
          </p:cNvSpPr>
          <p:nvPr>
            <p:ph idx="1"/>
          </p:nvPr>
        </p:nvSpPr>
        <p:spPr>
          <a:xfrm>
            <a:off x="838201" y="1427018"/>
            <a:ext cx="9999688" cy="4911149"/>
          </a:xfrm>
        </p:spPr>
        <p:txBody>
          <a:bodyPr>
            <a:noAutofit/>
          </a:bodyPr>
          <a:lstStyle/>
          <a:p>
            <a:r>
              <a:rPr lang="en-US" sz="2200" dirty="0" smtClean="0"/>
              <a:t>Tolerates disconnections and loss. </a:t>
            </a:r>
          </a:p>
          <a:p>
            <a:endParaRPr lang="en-US" sz="2200" dirty="0" smtClean="0"/>
          </a:p>
          <a:p>
            <a:r>
              <a:rPr lang="en-US" sz="2200" dirty="0" smtClean="0"/>
              <a:t>Each node is required to transmit a single message per epoch</a:t>
            </a:r>
          </a:p>
          <a:p>
            <a:endParaRPr lang="en-US" sz="2200" dirty="0"/>
          </a:p>
          <a:p>
            <a:r>
              <a:rPr lang="en-US" sz="2200" dirty="0" smtClean="0"/>
              <a:t>Dividing time into epoch gives a convenience idling mechanism </a:t>
            </a:r>
            <a:endParaRPr lang="en-US" sz="2200" dirty="0"/>
          </a:p>
        </p:txBody>
      </p:sp>
      <p:sp>
        <p:nvSpPr>
          <p:cNvPr id="4" name="Slide Number Placeholder 3"/>
          <p:cNvSpPr>
            <a:spLocks noGrp="1"/>
          </p:cNvSpPr>
          <p:nvPr>
            <p:ph type="sldNum" sz="quarter" idx="12"/>
          </p:nvPr>
        </p:nvSpPr>
        <p:spPr/>
        <p:txBody>
          <a:bodyPr/>
          <a:lstStyle/>
          <a:p>
            <a:fld id="{ED8C51D9-9B10-354C-BF56-7D412CD36490}" type="slidenum">
              <a:rPr lang="en-US" smtClean="0"/>
              <a:t>15</a:t>
            </a:fld>
            <a:endParaRPr lang="en-US"/>
          </a:p>
        </p:txBody>
      </p:sp>
    </p:spTree>
    <p:extLst>
      <p:ext uri="{BB962C8B-B14F-4D97-AF65-F5344CB8AC3E}">
        <p14:creationId xmlns:p14="http://schemas.microsoft.com/office/powerpoint/2010/main" val="20133143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71174"/>
            <a:ext cx="9138920" cy="1325563"/>
          </a:xfrm>
        </p:spPr>
        <p:txBody>
          <a:bodyPr>
            <a:normAutofit/>
          </a:bodyPr>
          <a:lstStyle/>
          <a:p>
            <a:r>
              <a:rPr lang="en-US" sz="3200" dirty="0" smtClean="0">
                <a:solidFill>
                  <a:srgbClr val="C00000"/>
                </a:solidFill>
              </a:rPr>
              <a:t>Simulation-based evaluation</a:t>
            </a:r>
            <a:endParaRPr lang="en-US" sz="3200" dirty="0">
              <a:solidFill>
                <a:srgbClr val="C00000"/>
              </a:solidFill>
            </a:endParaRPr>
          </a:p>
        </p:txBody>
      </p:sp>
      <p:sp>
        <p:nvSpPr>
          <p:cNvPr id="3" name="Content Placeholder 2"/>
          <p:cNvSpPr>
            <a:spLocks noGrp="1"/>
          </p:cNvSpPr>
          <p:nvPr>
            <p:ph idx="1"/>
          </p:nvPr>
        </p:nvSpPr>
        <p:spPr>
          <a:xfrm>
            <a:off x="838201" y="1738859"/>
            <a:ext cx="10734206" cy="1678898"/>
          </a:xfrm>
        </p:spPr>
        <p:txBody>
          <a:bodyPr>
            <a:noAutofit/>
          </a:bodyPr>
          <a:lstStyle/>
          <a:p>
            <a:r>
              <a:rPr lang="en-US" sz="2000" dirty="0" smtClean="0"/>
              <a:t>Communication model that defines connectivity</a:t>
            </a:r>
          </a:p>
          <a:p>
            <a:pPr lvl="1"/>
            <a:r>
              <a:rPr lang="en-US" sz="1800" dirty="0" smtClean="0"/>
              <a:t>Simple, random, and realistic model</a:t>
            </a:r>
          </a:p>
          <a:p>
            <a:r>
              <a:rPr lang="en-US" sz="2000" dirty="0" smtClean="0"/>
              <a:t>Modeling of costs of topology maintenance by sending heartbeats</a:t>
            </a:r>
          </a:p>
          <a:p>
            <a:r>
              <a:rPr lang="en-US" sz="2000" dirty="0" smtClean="0"/>
              <a:t>Able to measure the state required </a:t>
            </a:r>
          </a:p>
          <a:p>
            <a:endParaRPr lang="en-US" sz="2000" dirty="0" smtClean="0"/>
          </a:p>
          <a:p>
            <a:endParaRPr lang="en-US" sz="2000" dirty="0" smtClean="0"/>
          </a:p>
        </p:txBody>
      </p:sp>
      <p:sp>
        <p:nvSpPr>
          <p:cNvPr id="4" name="Slide Number Placeholder 3"/>
          <p:cNvSpPr>
            <a:spLocks noGrp="1"/>
          </p:cNvSpPr>
          <p:nvPr>
            <p:ph type="sldNum" sz="quarter" idx="12"/>
          </p:nvPr>
        </p:nvSpPr>
        <p:spPr/>
        <p:txBody>
          <a:bodyPr/>
          <a:lstStyle/>
          <a:p>
            <a:fld id="{ED8C51D9-9B10-354C-BF56-7D412CD36490}" type="slidenum">
              <a:rPr lang="en-US" smtClean="0"/>
              <a:t>16</a:t>
            </a:fld>
            <a:endParaRPr lang="en-US"/>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94220" y="3560941"/>
            <a:ext cx="5516380" cy="2314662"/>
          </a:xfrm>
          <a:prstGeom prst="rect">
            <a:avLst/>
          </a:prstGeom>
        </p:spPr>
      </p:pic>
    </p:spTree>
    <p:extLst>
      <p:ext uri="{BB962C8B-B14F-4D97-AF65-F5344CB8AC3E}">
        <p14:creationId xmlns:p14="http://schemas.microsoft.com/office/powerpoint/2010/main" val="11109844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71174"/>
            <a:ext cx="9138920" cy="1325563"/>
          </a:xfrm>
        </p:spPr>
        <p:txBody>
          <a:bodyPr>
            <a:normAutofit/>
          </a:bodyPr>
          <a:lstStyle/>
          <a:p>
            <a:r>
              <a:rPr lang="en-US" sz="3200" dirty="0" smtClean="0">
                <a:solidFill>
                  <a:srgbClr val="C00000"/>
                </a:solidFill>
              </a:rPr>
              <a:t>TAG performance</a:t>
            </a:r>
            <a:endParaRPr lang="en-US" sz="3200" dirty="0">
              <a:solidFill>
                <a:srgbClr val="C00000"/>
              </a:solidFill>
            </a:endParaRPr>
          </a:p>
        </p:txBody>
      </p:sp>
      <p:sp>
        <p:nvSpPr>
          <p:cNvPr id="3" name="Content Placeholder 2"/>
          <p:cNvSpPr>
            <a:spLocks noGrp="1"/>
          </p:cNvSpPr>
          <p:nvPr>
            <p:ph idx="1"/>
          </p:nvPr>
        </p:nvSpPr>
        <p:spPr>
          <a:xfrm>
            <a:off x="838201" y="1738859"/>
            <a:ext cx="10734206" cy="1678898"/>
          </a:xfrm>
        </p:spPr>
        <p:txBody>
          <a:bodyPr>
            <a:noAutofit/>
          </a:bodyPr>
          <a:lstStyle/>
          <a:p>
            <a:endParaRPr lang="en-US" sz="2000" dirty="0" smtClean="0"/>
          </a:p>
          <a:p>
            <a:endParaRPr lang="en-US" sz="2000" dirty="0" smtClean="0"/>
          </a:p>
        </p:txBody>
      </p:sp>
      <p:sp>
        <p:nvSpPr>
          <p:cNvPr id="4" name="Slide Number Placeholder 3"/>
          <p:cNvSpPr>
            <a:spLocks noGrp="1"/>
          </p:cNvSpPr>
          <p:nvPr>
            <p:ph type="sldNum" sz="quarter" idx="12"/>
          </p:nvPr>
        </p:nvSpPr>
        <p:spPr/>
        <p:txBody>
          <a:bodyPr/>
          <a:lstStyle/>
          <a:p>
            <a:fld id="{ED8C51D9-9B10-354C-BF56-7D412CD36490}" type="slidenum">
              <a:rPr lang="en-US" smtClean="0"/>
              <a:t>17</a:t>
            </a:fld>
            <a:endParaRPr lang="en-US"/>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40725" y="1264171"/>
            <a:ext cx="5269875" cy="4955682"/>
          </a:xfrm>
          <a:prstGeom prst="rect">
            <a:avLst/>
          </a:prstGeom>
        </p:spPr>
      </p:pic>
    </p:spTree>
    <p:extLst>
      <p:ext uri="{BB962C8B-B14F-4D97-AF65-F5344CB8AC3E}">
        <p14:creationId xmlns:p14="http://schemas.microsoft.com/office/powerpoint/2010/main" val="13313834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71174"/>
            <a:ext cx="9138920" cy="1325563"/>
          </a:xfrm>
        </p:spPr>
        <p:txBody>
          <a:bodyPr>
            <a:normAutofit/>
          </a:bodyPr>
          <a:lstStyle/>
          <a:p>
            <a:r>
              <a:rPr lang="en-US" sz="3200" dirty="0" smtClean="0">
                <a:solidFill>
                  <a:srgbClr val="C00000"/>
                </a:solidFill>
              </a:rPr>
              <a:t>Optimization</a:t>
            </a:r>
            <a:endParaRPr lang="en-US" sz="3200" dirty="0">
              <a:solidFill>
                <a:srgbClr val="C00000"/>
              </a:solidFill>
            </a:endParaRPr>
          </a:p>
        </p:txBody>
      </p:sp>
      <p:sp>
        <p:nvSpPr>
          <p:cNvPr id="4" name="Slide Number Placeholder 3"/>
          <p:cNvSpPr>
            <a:spLocks noGrp="1"/>
          </p:cNvSpPr>
          <p:nvPr>
            <p:ph type="sldNum" sz="quarter" idx="12"/>
          </p:nvPr>
        </p:nvSpPr>
        <p:spPr/>
        <p:txBody>
          <a:bodyPr/>
          <a:lstStyle/>
          <a:p>
            <a:fld id="{ED8C51D9-9B10-354C-BF56-7D412CD36490}" type="slidenum">
              <a:rPr lang="en-US" smtClean="0"/>
              <a:t>18</a:t>
            </a:fld>
            <a:endParaRPr lang="en-US"/>
          </a:p>
        </p:txBody>
      </p:sp>
      <p:sp>
        <p:nvSpPr>
          <p:cNvPr id="7" name="Content Placeholder 2"/>
          <p:cNvSpPr txBox="1">
            <a:spLocks/>
          </p:cNvSpPr>
          <p:nvPr/>
        </p:nvSpPr>
        <p:spPr>
          <a:xfrm>
            <a:off x="838200" y="1596736"/>
            <a:ext cx="10734206" cy="526126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dirty="0" smtClean="0"/>
              <a:t>Taking advance of shared channel</a:t>
            </a:r>
            <a:endParaRPr lang="en-US" dirty="0"/>
          </a:p>
          <a:p>
            <a:pPr lvl="1"/>
            <a:r>
              <a:rPr lang="en-US" sz="2000" dirty="0" smtClean="0"/>
              <a:t>Sensor node can snoop on the network traffic to find aggregate request it missed</a:t>
            </a:r>
          </a:p>
          <a:p>
            <a:pPr lvl="1"/>
            <a:r>
              <a:rPr lang="en-US" sz="2000" dirty="0" smtClean="0"/>
              <a:t>Snooping reduces number of messages sent</a:t>
            </a:r>
          </a:p>
          <a:p>
            <a:pPr lvl="1"/>
            <a:endParaRPr lang="en-US" sz="2000" dirty="0"/>
          </a:p>
          <a:p>
            <a:r>
              <a:rPr lang="en-US" dirty="0" smtClean="0"/>
              <a:t>Hypothesis testing</a:t>
            </a:r>
          </a:p>
          <a:p>
            <a:pPr lvl="1"/>
            <a:r>
              <a:rPr lang="en-US" dirty="0" smtClean="0"/>
              <a:t>Each node can have a guess to value of a aggregate</a:t>
            </a:r>
          </a:p>
          <a:p>
            <a:pPr lvl="1"/>
            <a:r>
              <a:rPr lang="en-US" dirty="0"/>
              <a:t>Decides whether contributing its reading and the readings of its children will affect the value of the </a:t>
            </a:r>
            <a:r>
              <a:rPr lang="en-US" dirty="0" smtClean="0"/>
              <a:t>aggregate</a:t>
            </a:r>
          </a:p>
          <a:p>
            <a:pPr lvl="1"/>
            <a:r>
              <a:rPr lang="en-US" dirty="0" smtClean="0"/>
              <a:t>Snooping: </a:t>
            </a:r>
            <a:r>
              <a:rPr lang="en-US" dirty="0"/>
              <a:t>nodes suppress their local aggregates if they hear other aggregates that invalidate their own </a:t>
            </a:r>
            <a:endParaRPr lang="en-US" dirty="0"/>
          </a:p>
          <a:p>
            <a:pPr lvl="1"/>
            <a:endParaRPr lang="en-US" dirty="0" smtClean="0"/>
          </a:p>
          <a:p>
            <a:pPr lvl="1"/>
            <a:endParaRPr lang="en-US" sz="1600" dirty="0" smtClean="0"/>
          </a:p>
        </p:txBody>
      </p:sp>
    </p:spTree>
    <p:extLst>
      <p:ext uri="{BB962C8B-B14F-4D97-AF65-F5344CB8AC3E}">
        <p14:creationId xmlns:p14="http://schemas.microsoft.com/office/powerpoint/2010/main" val="3738385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71174"/>
            <a:ext cx="9138920" cy="1325563"/>
          </a:xfrm>
        </p:spPr>
        <p:txBody>
          <a:bodyPr>
            <a:normAutofit/>
          </a:bodyPr>
          <a:lstStyle/>
          <a:p>
            <a:r>
              <a:rPr lang="en-US" sz="3200" dirty="0" smtClean="0">
                <a:solidFill>
                  <a:srgbClr val="C00000"/>
                </a:solidFill>
              </a:rPr>
              <a:t>Optimization</a:t>
            </a:r>
            <a:endParaRPr lang="en-US" sz="3200" dirty="0">
              <a:solidFill>
                <a:srgbClr val="C00000"/>
              </a:solidFill>
            </a:endParaRPr>
          </a:p>
        </p:txBody>
      </p:sp>
      <p:sp>
        <p:nvSpPr>
          <p:cNvPr id="4" name="Slide Number Placeholder 3"/>
          <p:cNvSpPr>
            <a:spLocks noGrp="1"/>
          </p:cNvSpPr>
          <p:nvPr>
            <p:ph type="sldNum" sz="quarter" idx="12"/>
          </p:nvPr>
        </p:nvSpPr>
        <p:spPr/>
        <p:txBody>
          <a:bodyPr/>
          <a:lstStyle/>
          <a:p>
            <a:fld id="{ED8C51D9-9B10-354C-BF56-7D412CD36490}" type="slidenum">
              <a:rPr lang="en-US" smtClean="0"/>
              <a:t>19</a:t>
            </a:fld>
            <a:endParaRPr lang="en-US"/>
          </a:p>
        </p:txBody>
      </p:sp>
      <p:sp>
        <p:nvSpPr>
          <p:cNvPr id="7" name="Content Placeholder 2"/>
          <p:cNvSpPr txBox="1">
            <a:spLocks/>
          </p:cNvSpPr>
          <p:nvPr/>
        </p:nvSpPr>
        <p:spPr>
          <a:xfrm>
            <a:off x="838200" y="1596737"/>
            <a:ext cx="10734206" cy="388966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lvl="1"/>
            <a:endParaRPr lang="en-US" sz="1600" dirty="0" smtClean="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41839" y="1462621"/>
            <a:ext cx="6752140" cy="4157897"/>
          </a:xfrm>
          <a:prstGeom prst="rect">
            <a:avLst/>
          </a:prstGeom>
        </p:spPr>
      </p:pic>
    </p:spTree>
    <p:extLst>
      <p:ext uri="{BB962C8B-B14F-4D97-AF65-F5344CB8AC3E}">
        <p14:creationId xmlns:p14="http://schemas.microsoft.com/office/powerpoint/2010/main" val="4151322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9138920" cy="1325563"/>
          </a:xfrm>
        </p:spPr>
        <p:txBody>
          <a:bodyPr>
            <a:normAutofit/>
          </a:bodyPr>
          <a:lstStyle/>
          <a:p>
            <a:r>
              <a:rPr lang="en-US" sz="3200" dirty="0" smtClean="0">
                <a:solidFill>
                  <a:srgbClr val="C00000"/>
                </a:solidFill>
              </a:rPr>
              <a:t>Motivation	</a:t>
            </a:r>
            <a:endParaRPr lang="en-US" sz="3200" dirty="0">
              <a:solidFill>
                <a:srgbClr val="C00000"/>
              </a:solidFill>
            </a:endParaRPr>
          </a:p>
        </p:txBody>
      </p:sp>
      <p:sp>
        <p:nvSpPr>
          <p:cNvPr id="3" name="Content Placeholder 2"/>
          <p:cNvSpPr>
            <a:spLocks noGrp="1"/>
          </p:cNvSpPr>
          <p:nvPr>
            <p:ph idx="1"/>
          </p:nvPr>
        </p:nvSpPr>
        <p:spPr>
          <a:xfrm>
            <a:off x="838200" y="1453399"/>
            <a:ext cx="5952744" cy="4351338"/>
          </a:xfrm>
        </p:spPr>
        <p:txBody>
          <a:bodyPr>
            <a:noAutofit/>
          </a:bodyPr>
          <a:lstStyle/>
          <a:p>
            <a:r>
              <a:rPr lang="en-US" sz="2000" dirty="0" smtClean="0"/>
              <a:t>Smart Sensors</a:t>
            </a:r>
          </a:p>
          <a:p>
            <a:pPr lvl="1"/>
            <a:r>
              <a:rPr lang="en-US" sz="2000" dirty="0"/>
              <a:t>D</a:t>
            </a:r>
            <a:r>
              <a:rPr lang="en-US" sz="2000" dirty="0" smtClean="0"/>
              <a:t>evices that measure real world phenomena (temperature, buildings movement in earthquake, </a:t>
            </a:r>
            <a:r>
              <a:rPr lang="is-IS" sz="2000" dirty="0" smtClean="0"/>
              <a:t>…</a:t>
            </a:r>
            <a:r>
              <a:rPr lang="en-US" sz="2000" dirty="0" smtClean="0"/>
              <a:t>)</a:t>
            </a:r>
          </a:p>
          <a:p>
            <a:pPr lvl="1"/>
            <a:r>
              <a:rPr lang="en-US" sz="2000" dirty="0" smtClean="0"/>
              <a:t>Wireless, battery powered, full-fledged computers</a:t>
            </a:r>
          </a:p>
          <a:p>
            <a:pPr lvl="1"/>
            <a:endParaRPr lang="en-US" sz="2000" dirty="0"/>
          </a:p>
          <a:p>
            <a:r>
              <a:rPr lang="en-US" sz="2000" dirty="0" smtClean="0"/>
              <a:t>Motes</a:t>
            </a:r>
          </a:p>
          <a:p>
            <a:pPr lvl="1"/>
            <a:r>
              <a:rPr lang="en-US" sz="2000" dirty="0" smtClean="0"/>
              <a:t>Smart sensor developed in UC Berkeley</a:t>
            </a:r>
          </a:p>
          <a:p>
            <a:pPr lvl="1"/>
            <a:r>
              <a:rPr lang="en-US" sz="2000" dirty="0" err="1" smtClean="0"/>
              <a:t>TinyOS</a:t>
            </a:r>
            <a:r>
              <a:rPr lang="en-US" sz="2000" dirty="0" smtClean="0"/>
              <a:t>: ease the deployment of motes in ad-hoc networks</a:t>
            </a:r>
          </a:p>
          <a:p>
            <a:pPr lvl="1"/>
            <a:r>
              <a:rPr lang="en-US" sz="2000" dirty="0" smtClean="0"/>
              <a:t>Ad-hoc networks: networks not relying on pre-existing infrastructures(routers, access point)</a:t>
            </a:r>
          </a:p>
          <a:p>
            <a:pPr lvl="1"/>
            <a:r>
              <a:rPr lang="en-US" sz="2000" dirty="0" smtClean="0"/>
              <a:t>Sensors replace routers to identify other devices, adapting to topology change</a:t>
            </a:r>
            <a:endParaRPr lang="en-US" sz="2000" dirty="0" smtClean="0"/>
          </a:p>
          <a:p>
            <a:pPr lvl="2"/>
            <a:endParaRPr lang="en-US" sz="1800" dirty="0" smtClean="0"/>
          </a:p>
          <a:p>
            <a:pPr lvl="2"/>
            <a:endParaRPr lang="en-US" sz="1800" dirty="0" smtClean="0"/>
          </a:p>
          <a:p>
            <a:pPr lvl="2"/>
            <a:endParaRPr lang="en-US" sz="1800" dirty="0" smtClean="0"/>
          </a:p>
        </p:txBody>
      </p:sp>
      <p:sp>
        <p:nvSpPr>
          <p:cNvPr id="4" name="Slide Number Placeholder 3"/>
          <p:cNvSpPr>
            <a:spLocks noGrp="1"/>
          </p:cNvSpPr>
          <p:nvPr>
            <p:ph type="sldNum" sz="quarter" idx="12"/>
          </p:nvPr>
        </p:nvSpPr>
        <p:spPr/>
        <p:txBody>
          <a:bodyPr/>
          <a:lstStyle/>
          <a:p>
            <a:fld id="{ED8C51D9-9B10-354C-BF56-7D412CD36490}" type="slidenum">
              <a:rPr lang="en-US" smtClean="0"/>
              <a:t>2</a:t>
            </a:fld>
            <a:endParaRPr lang="en-US"/>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16724" y="1015714"/>
            <a:ext cx="3521964" cy="2235573"/>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44156" y="3629068"/>
            <a:ext cx="3467100" cy="2349500"/>
          </a:xfrm>
          <a:prstGeom prst="rect">
            <a:avLst/>
          </a:prstGeom>
        </p:spPr>
      </p:pic>
    </p:spTree>
    <p:extLst>
      <p:ext uri="{BB962C8B-B14F-4D97-AF65-F5344CB8AC3E}">
        <p14:creationId xmlns:p14="http://schemas.microsoft.com/office/powerpoint/2010/main" val="16555141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71174"/>
            <a:ext cx="9138920" cy="1325563"/>
          </a:xfrm>
        </p:spPr>
        <p:txBody>
          <a:bodyPr>
            <a:normAutofit/>
          </a:bodyPr>
          <a:lstStyle/>
          <a:p>
            <a:r>
              <a:rPr lang="en-US" sz="3200" dirty="0" smtClean="0">
                <a:solidFill>
                  <a:srgbClr val="C00000"/>
                </a:solidFill>
              </a:rPr>
              <a:t>Improving Tolerance to Loss</a:t>
            </a:r>
            <a:endParaRPr lang="en-US" sz="3200" dirty="0">
              <a:solidFill>
                <a:srgbClr val="C00000"/>
              </a:solidFill>
            </a:endParaRPr>
          </a:p>
        </p:txBody>
      </p:sp>
      <p:sp>
        <p:nvSpPr>
          <p:cNvPr id="4" name="Slide Number Placeholder 3"/>
          <p:cNvSpPr>
            <a:spLocks noGrp="1"/>
          </p:cNvSpPr>
          <p:nvPr>
            <p:ph type="sldNum" sz="quarter" idx="12"/>
          </p:nvPr>
        </p:nvSpPr>
        <p:spPr/>
        <p:txBody>
          <a:bodyPr/>
          <a:lstStyle/>
          <a:p>
            <a:fld id="{ED8C51D9-9B10-354C-BF56-7D412CD36490}" type="slidenum">
              <a:rPr lang="en-US" smtClean="0"/>
              <a:t>20</a:t>
            </a:fld>
            <a:endParaRPr lang="en-US"/>
          </a:p>
        </p:txBody>
      </p:sp>
      <p:sp>
        <p:nvSpPr>
          <p:cNvPr id="7" name="Content Placeholder 2"/>
          <p:cNvSpPr txBox="1">
            <a:spLocks/>
          </p:cNvSpPr>
          <p:nvPr/>
        </p:nvSpPr>
        <p:spPr>
          <a:xfrm>
            <a:off x="838200" y="1596737"/>
            <a:ext cx="10734206" cy="388966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lvl="1"/>
            <a:endParaRPr lang="en-US" sz="1600" dirty="0" smtClean="0"/>
          </a:p>
        </p:txBody>
      </p:sp>
      <p:sp>
        <p:nvSpPr>
          <p:cNvPr id="6" name="Content Placeholder 2"/>
          <p:cNvSpPr txBox="1">
            <a:spLocks/>
          </p:cNvSpPr>
          <p:nvPr/>
        </p:nvSpPr>
        <p:spPr>
          <a:xfrm>
            <a:off x="838200" y="1596737"/>
            <a:ext cx="10734206" cy="150622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dirty="0" smtClean="0"/>
              <a:t>Monitor quality of links to neighbor</a:t>
            </a:r>
            <a:endParaRPr lang="en-US" dirty="0"/>
          </a:p>
          <a:p>
            <a:pPr lvl="1"/>
            <a:r>
              <a:rPr lang="en-US" sz="2000" dirty="0" smtClean="0"/>
              <a:t>By tracking the proportion of the packets received from each neighbor</a:t>
            </a:r>
          </a:p>
          <a:p>
            <a:pPr lvl="1"/>
            <a:r>
              <a:rPr lang="en-US" sz="2000" dirty="0" smtClean="0"/>
              <a:t>Assume parent fails if hasn’t heard from it for a certain period of time</a:t>
            </a:r>
          </a:p>
          <a:p>
            <a:pPr lvl="1"/>
            <a:r>
              <a:rPr lang="en-US" sz="2000" dirty="0" smtClean="0"/>
              <a:t>Pick a new parent according to the link quality</a:t>
            </a:r>
          </a:p>
          <a:p>
            <a:pPr lvl="1"/>
            <a:endParaRPr lang="en-US" sz="2000" dirty="0"/>
          </a:p>
          <a:p>
            <a:pPr lvl="1"/>
            <a:endParaRPr lang="en-US" sz="1600" dirty="0" smtClean="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88148" y="3102965"/>
            <a:ext cx="6649720" cy="3069102"/>
          </a:xfrm>
          <a:prstGeom prst="rect">
            <a:avLst/>
          </a:prstGeom>
        </p:spPr>
      </p:pic>
    </p:spTree>
    <p:extLst>
      <p:ext uri="{BB962C8B-B14F-4D97-AF65-F5344CB8AC3E}">
        <p14:creationId xmlns:p14="http://schemas.microsoft.com/office/powerpoint/2010/main" val="11404989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71174"/>
            <a:ext cx="9138920" cy="1325563"/>
          </a:xfrm>
        </p:spPr>
        <p:txBody>
          <a:bodyPr>
            <a:normAutofit/>
          </a:bodyPr>
          <a:lstStyle/>
          <a:p>
            <a:r>
              <a:rPr lang="en-US" sz="3200" dirty="0" smtClean="0">
                <a:solidFill>
                  <a:srgbClr val="C00000"/>
                </a:solidFill>
              </a:rPr>
              <a:t>Improving Tolerance to Loss</a:t>
            </a:r>
            <a:endParaRPr lang="en-US" sz="3200" dirty="0">
              <a:solidFill>
                <a:srgbClr val="C00000"/>
              </a:solidFill>
            </a:endParaRPr>
          </a:p>
        </p:txBody>
      </p:sp>
      <p:sp>
        <p:nvSpPr>
          <p:cNvPr id="4" name="Slide Number Placeholder 3"/>
          <p:cNvSpPr>
            <a:spLocks noGrp="1"/>
          </p:cNvSpPr>
          <p:nvPr>
            <p:ph type="sldNum" sz="quarter" idx="12"/>
          </p:nvPr>
        </p:nvSpPr>
        <p:spPr/>
        <p:txBody>
          <a:bodyPr/>
          <a:lstStyle/>
          <a:p>
            <a:fld id="{ED8C51D9-9B10-354C-BF56-7D412CD36490}" type="slidenum">
              <a:rPr lang="en-US" smtClean="0"/>
              <a:t>21</a:t>
            </a:fld>
            <a:endParaRPr lang="en-US"/>
          </a:p>
        </p:txBody>
      </p:sp>
      <p:sp>
        <p:nvSpPr>
          <p:cNvPr id="7" name="Content Placeholder 2"/>
          <p:cNvSpPr txBox="1">
            <a:spLocks/>
          </p:cNvSpPr>
          <p:nvPr/>
        </p:nvSpPr>
        <p:spPr>
          <a:xfrm>
            <a:off x="838200" y="1596737"/>
            <a:ext cx="10734206" cy="388966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lvl="1"/>
            <a:endParaRPr lang="en-US" sz="1600" dirty="0" smtClean="0"/>
          </a:p>
        </p:txBody>
      </p:sp>
      <p:sp>
        <p:nvSpPr>
          <p:cNvPr id="6" name="Content Placeholder 2"/>
          <p:cNvSpPr txBox="1">
            <a:spLocks/>
          </p:cNvSpPr>
          <p:nvPr/>
        </p:nvSpPr>
        <p:spPr>
          <a:xfrm>
            <a:off x="838200" y="1596736"/>
            <a:ext cx="10734206" cy="526126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dirty="0" smtClean="0"/>
              <a:t>Child Cache</a:t>
            </a:r>
          </a:p>
          <a:p>
            <a:pPr lvl="1"/>
            <a:r>
              <a:rPr lang="en-US" dirty="0"/>
              <a:t>P</a:t>
            </a:r>
            <a:r>
              <a:rPr lang="en-US" dirty="0" smtClean="0"/>
              <a:t>arents </a:t>
            </a:r>
            <a:r>
              <a:rPr lang="en-US" dirty="0"/>
              <a:t>remember the partial state records their children reported for some number of rounds </a:t>
            </a:r>
            <a:endParaRPr lang="en-US" dirty="0"/>
          </a:p>
          <a:p>
            <a:pPr lvl="1"/>
            <a:r>
              <a:rPr lang="en-US" dirty="0" smtClean="0"/>
              <a:t> Use previous values when new values aren’t available</a:t>
            </a:r>
          </a:p>
          <a:p>
            <a:pPr lvl="1"/>
            <a:endParaRPr lang="en-US" sz="1600" dirty="0" smtClean="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34393" y="3219742"/>
            <a:ext cx="5819140" cy="3319170"/>
          </a:xfrm>
          <a:prstGeom prst="rect">
            <a:avLst/>
          </a:prstGeom>
        </p:spPr>
      </p:pic>
    </p:spTree>
    <p:extLst>
      <p:ext uri="{BB962C8B-B14F-4D97-AF65-F5344CB8AC3E}">
        <p14:creationId xmlns:p14="http://schemas.microsoft.com/office/powerpoint/2010/main" val="78969280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71174"/>
            <a:ext cx="9138920" cy="1325563"/>
          </a:xfrm>
        </p:spPr>
        <p:txBody>
          <a:bodyPr>
            <a:normAutofit/>
          </a:bodyPr>
          <a:lstStyle/>
          <a:p>
            <a:r>
              <a:rPr lang="en-US" sz="3200" dirty="0" smtClean="0">
                <a:solidFill>
                  <a:srgbClr val="C00000"/>
                </a:solidFill>
              </a:rPr>
              <a:t>Prototype Implementation</a:t>
            </a:r>
            <a:endParaRPr lang="en-US" sz="3200" dirty="0">
              <a:solidFill>
                <a:srgbClr val="C00000"/>
              </a:solidFill>
            </a:endParaRPr>
          </a:p>
        </p:txBody>
      </p:sp>
      <p:sp>
        <p:nvSpPr>
          <p:cNvPr id="4" name="Slide Number Placeholder 3"/>
          <p:cNvSpPr>
            <a:spLocks noGrp="1"/>
          </p:cNvSpPr>
          <p:nvPr>
            <p:ph type="sldNum" sz="quarter" idx="12"/>
          </p:nvPr>
        </p:nvSpPr>
        <p:spPr/>
        <p:txBody>
          <a:bodyPr/>
          <a:lstStyle/>
          <a:p>
            <a:fld id="{ED8C51D9-9B10-354C-BF56-7D412CD36490}" type="slidenum">
              <a:rPr lang="en-US" smtClean="0"/>
              <a:t>22</a:t>
            </a:fld>
            <a:endParaRPr lang="en-US"/>
          </a:p>
        </p:txBody>
      </p:sp>
      <p:sp>
        <p:nvSpPr>
          <p:cNvPr id="7" name="Content Placeholder 2"/>
          <p:cNvSpPr txBox="1">
            <a:spLocks/>
          </p:cNvSpPr>
          <p:nvPr/>
        </p:nvSpPr>
        <p:spPr>
          <a:xfrm>
            <a:off x="838200" y="1596737"/>
            <a:ext cx="10734206" cy="388966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lvl="1"/>
            <a:endParaRPr lang="en-US" sz="1600" dirty="0" smtClean="0"/>
          </a:p>
        </p:txBody>
      </p:sp>
      <p:sp>
        <p:nvSpPr>
          <p:cNvPr id="6" name="Content Placeholder 2"/>
          <p:cNvSpPr txBox="1">
            <a:spLocks/>
          </p:cNvSpPr>
          <p:nvPr/>
        </p:nvSpPr>
        <p:spPr>
          <a:xfrm>
            <a:off x="838200" y="1596736"/>
            <a:ext cx="10734206" cy="171609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sz="2400" dirty="0" smtClean="0"/>
              <a:t>16 sixteen in a tree of depth 4, </a:t>
            </a:r>
            <a:r>
              <a:rPr lang="en-US" sz="2400" dirty="0"/>
              <a:t>computing a COUNT aggregate over 150 4-second epochs (a 10 minute run.) </a:t>
            </a:r>
            <a:r>
              <a:rPr lang="en-US" sz="2400" dirty="0" smtClean="0"/>
              <a:t>. No child cache.</a:t>
            </a:r>
          </a:p>
          <a:p>
            <a:r>
              <a:rPr lang="en-US" sz="2400" dirty="0" smtClean="0"/>
              <a:t>The </a:t>
            </a:r>
            <a:r>
              <a:rPr lang="en-US" sz="2400" dirty="0"/>
              <a:t>centralized approach </a:t>
            </a:r>
            <a:r>
              <a:rPr lang="en-US" sz="2400" dirty="0" smtClean="0"/>
              <a:t>required </a:t>
            </a:r>
            <a:r>
              <a:rPr lang="en-US" sz="2400" dirty="0"/>
              <a:t>4685 messages, whereas TAG required just </a:t>
            </a:r>
            <a:r>
              <a:rPr lang="en-US" sz="2400" dirty="0" smtClean="0"/>
              <a:t>2330</a:t>
            </a:r>
            <a:endParaRPr lang="en-US" sz="2400" dirty="0"/>
          </a:p>
          <a:p>
            <a:pPr lvl="1"/>
            <a:endParaRPr lang="en-US" sz="1400" dirty="0" smtClean="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61368" y="2881237"/>
            <a:ext cx="7172376" cy="3976763"/>
          </a:xfrm>
          <a:prstGeom prst="rect">
            <a:avLst/>
          </a:prstGeom>
        </p:spPr>
      </p:pic>
    </p:spTree>
    <p:extLst>
      <p:ext uri="{BB962C8B-B14F-4D97-AF65-F5344CB8AC3E}">
        <p14:creationId xmlns:p14="http://schemas.microsoft.com/office/powerpoint/2010/main" val="172423853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71174"/>
            <a:ext cx="9138920" cy="1325563"/>
          </a:xfrm>
        </p:spPr>
        <p:txBody>
          <a:bodyPr>
            <a:normAutofit/>
          </a:bodyPr>
          <a:lstStyle/>
          <a:p>
            <a:r>
              <a:rPr lang="en-US" sz="3200" dirty="0" smtClean="0">
                <a:solidFill>
                  <a:srgbClr val="C00000"/>
                </a:solidFill>
              </a:rPr>
              <a:t>Conclusion</a:t>
            </a:r>
            <a:endParaRPr lang="en-US" sz="3200" dirty="0">
              <a:solidFill>
                <a:srgbClr val="C00000"/>
              </a:solidFill>
            </a:endParaRPr>
          </a:p>
        </p:txBody>
      </p:sp>
      <p:sp>
        <p:nvSpPr>
          <p:cNvPr id="4" name="Slide Number Placeholder 3"/>
          <p:cNvSpPr>
            <a:spLocks noGrp="1"/>
          </p:cNvSpPr>
          <p:nvPr>
            <p:ph type="sldNum" sz="quarter" idx="12"/>
          </p:nvPr>
        </p:nvSpPr>
        <p:spPr/>
        <p:txBody>
          <a:bodyPr/>
          <a:lstStyle/>
          <a:p>
            <a:fld id="{ED8C51D9-9B10-354C-BF56-7D412CD36490}" type="slidenum">
              <a:rPr lang="en-US" smtClean="0"/>
              <a:t>23</a:t>
            </a:fld>
            <a:endParaRPr lang="en-US"/>
          </a:p>
        </p:txBody>
      </p:sp>
      <p:sp>
        <p:nvSpPr>
          <p:cNvPr id="7" name="Content Placeholder 2"/>
          <p:cNvSpPr txBox="1">
            <a:spLocks/>
          </p:cNvSpPr>
          <p:nvPr/>
        </p:nvSpPr>
        <p:spPr>
          <a:xfrm>
            <a:off x="838200" y="1596737"/>
            <a:ext cx="10734206" cy="388966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lvl="1"/>
            <a:endParaRPr lang="en-US" sz="1600" dirty="0" smtClean="0"/>
          </a:p>
        </p:txBody>
      </p:sp>
      <p:sp>
        <p:nvSpPr>
          <p:cNvPr id="6" name="Content Placeholder 2"/>
          <p:cNvSpPr txBox="1">
            <a:spLocks/>
          </p:cNvSpPr>
          <p:nvPr/>
        </p:nvSpPr>
        <p:spPr>
          <a:xfrm>
            <a:off x="838200" y="1596735"/>
            <a:ext cx="10734206" cy="414449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dirty="0" smtClean="0"/>
              <a:t>In network aggregation offers an order of magnitude reduction in bandwidth consumption compared to centralized aggregation</a:t>
            </a:r>
          </a:p>
          <a:p>
            <a:endParaRPr lang="en-US" dirty="0"/>
          </a:p>
          <a:p>
            <a:r>
              <a:rPr lang="en-US" dirty="0" smtClean="0"/>
              <a:t> The declarative query enables users to use in network aggregation with having to write low-level code</a:t>
            </a:r>
          </a:p>
        </p:txBody>
      </p:sp>
    </p:spTree>
    <p:extLst>
      <p:ext uri="{BB962C8B-B14F-4D97-AF65-F5344CB8AC3E}">
        <p14:creationId xmlns:p14="http://schemas.microsoft.com/office/powerpoint/2010/main" val="120765578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71174"/>
            <a:ext cx="9138920" cy="1325563"/>
          </a:xfrm>
        </p:spPr>
        <p:txBody>
          <a:bodyPr>
            <a:normAutofit/>
          </a:bodyPr>
          <a:lstStyle/>
          <a:p>
            <a:r>
              <a:rPr lang="en-US" sz="3200" dirty="0" smtClean="0">
                <a:solidFill>
                  <a:srgbClr val="C00000"/>
                </a:solidFill>
              </a:rPr>
              <a:t>Thoughts</a:t>
            </a:r>
            <a:endParaRPr lang="en-US" sz="3200" dirty="0">
              <a:solidFill>
                <a:srgbClr val="C00000"/>
              </a:solidFill>
            </a:endParaRPr>
          </a:p>
        </p:txBody>
      </p:sp>
      <p:sp>
        <p:nvSpPr>
          <p:cNvPr id="4" name="Slide Number Placeholder 3"/>
          <p:cNvSpPr>
            <a:spLocks noGrp="1"/>
          </p:cNvSpPr>
          <p:nvPr>
            <p:ph type="sldNum" sz="quarter" idx="12"/>
          </p:nvPr>
        </p:nvSpPr>
        <p:spPr/>
        <p:txBody>
          <a:bodyPr/>
          <a:lstStyle/>
          <a:p>
            <a:fld id="{ED8C51D9-9B10-354C-BF56-7D412CD36490}" type="slidenum">
              <a:rPr lang="en-US" smtClean="0"/>
              <a:t>24</a:t>
            </a:fld>
            <a:endParaRPr lang="en-US"/>
          </a:p>
        </p:txBody>
      </p:sp>
      <p:sp>
        <p:nvSpPr>
          <p:cNvPr id="7" name="Content Placeholder 2"/>
          <p:cNvSpPr txBox="1">
            <a:spLocks/>
          </p:cNvSpPr>
          <p:nvPr/>
        </p:nvSpPr>
        <p:spPr>
          <a:xfrm>
            <a:off x="838200" y="1596737"/>
            <a:ext cx="10734206" cy="388966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lvl="1"/>
            <a:endParaRPr lang="en-US" sz="1600" dirty="0" smtClean="0"/>
          </a:p>
        </p:txBody>
      </p:sp>
      <p:sp>
        <p:nvSpPr>
          <p:cNvPr id="6" name="Content Placeholder 2"/>
          <p:cNvSpPr txBox="1">
            <a:spLocks/>
          </p:cNvSpPr>
          <p:nvPr/>
        </p:nvSpPr>
        <p:spPr>
          <a:xfrm>
            <a:off x="838200" y="1596735"/>
            <a:ext cx="10734206" cy="414449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dirty="0" smtClean="0"/>
              <a:t>The simulation focuses too much on message communication but does not measure the CPU usage</a:t>
            </a:r>
          </a:p>
          <a:p>
            <a:endParaRPr lang="en-US" dirty="0"/>
          </a:p>
          <a:p>
            <a:r>
              <a:rPr lang="en-US" dirty="0" smtClean="0"/>
              <a:t> Prototype implementation does not implement any optimization or caching</a:t>
            </a:r>
          </a:p>
          <a:p>
            <a:endParaRPr lang="en-US" dirty="0"/>
          </a:p>
          <a:p>
            <a:r>
              <a:rPr lang="en-US" dirty="0" smtClean="0"/>
              <a:t>Prototype implementation only includes 16 sensors </a:t>
            </a:r>
          </a:p>
        </p:txBody>
      </p:sp>
    </p:spTree>
    <p:extLst>
      <p:ext uri="{BB962C8B-B14F-4D97-AF65-F5344CB8AC3E}">
        <p14:creationId xmlns:p14="http://schemas.microsoft.com/office/powerpoint/2010/main" val="73424338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D8C51D9-9B10-354C-BF56-7D412CD36490}" type="slidenum">
              <a:rPr lang="en-US" smtClean="0"/>
              <a:t>25</a:t>
            </a:fld>
            <a:endParaRPr lang="en-US"/>
          </a:p>
        </p:txBody>
      </p:sp>
      <p:sp>
        <p:nvSpPr>
          <p:cNvPr id="7" name="Content Placeholder 2"/>
          <p:cNvSpPr txBox="1">
            <a:spLocks/>
          </p:cNvSpPr>
          <p:nvPr/>
        </p:nvSpPr>
        <p:spPr>
          <a:xfrm>
            <a:off x="838200" y="1596737"/>
            <a:ext cx="10734206" cy="388966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lvl="1"/>
            <a:endParaRPr lang="en-US" sz="1600" dirty="0" smtClean="0"/>
          </a:p>
        </p:txBody>
      </p:sp>
      <p:sp>
        <p:nvSpPr>
          <p:cNvPr id="6" name="Content Placeholder 2"/>
          <p:cNvSpPr txBox="1">
            <a:spLocks/>
          </p:cNvSpPr>
          <p:nvPr/>
        </p:nvSpPr>
        <p:spPr>
          <a:xfrm>
            <a:off x="619594" y="2825929"/>
            <a:ext cx="10734206" cy="8699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dirty="0" smtClean="0"/>
              <a:t>Questions?</a:t>
            </a:r>
          </a:p>
        </p:txBody>
      </p:sp>
    </p:spTree>
    <p:extLst>
      <p:ext uri="{BB962C8B-B14F-4D97-AF65-F5344CB8AC3E}">
        <p14:creationId xmlns:p14="http://schemas.microsoft.com/office/powerpoint/2010/main" val="17493611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9138920" cy="1325563"/>
          </a:xfrm>
        </p:spPr>
        <p:txBody>
          <a:bodyPr>
            <a:normAutofit/>
          </a:bodyPr>
          <a:lstStyle/>
          <a:p>
            <a:r>
              <a:rPr lang="en-US" sz="3200" dirty="0" smtClean="0">
                <a:solidFill>
                  <a:srgbClr val="C00000"/>
                </a:solidFill>
              </a:rPr>
              <a:t>Motivation	</a:t>
            </a:r>
            <a:endParaRPr lang="en-US" sz="3200" dirty="0">
              <a:solidFill>
                <a:srgbClr val="C00000"/>
              </a:solidFill>
            </a:endParaRPr>
          </a:p>
        </p:txBody>
      </p:sp>
      <p:sp>
        <p:nvSpPr>
          <p:cNvPr id="3" name="Content Placeholder 2"/>
          <p:cNvSpPr>
            <a:spLocks noGrp="1"/>
          </p:cNvSpPr>
          <p:nvPr>
            <p:ph idx="1"/>
          </p:nvPr>
        </p:nvSpPr>
        <p:spPr>
          <a:xfrm>
            <a:off x="838200" y="1612537"/>
            <a:ext cx="9488424" cy="4351338"/>
          </a:xfrm>
        </p:spPr>
        <p:txBody>
          <a:bodyPr>
            <a:noAutofit/>
          </a:bodyPr>
          <a:lstStyle/>
          <a:p>
            <a:r>
              <a:rPr lang="en-US" sz="2100" dirty="0" smtClean="0"/>
              <a:t>Challenges working with smart sensors</a:t>
            </a:r>
          </a:p>
          <a:p>
            <a:pPr lvl="1"/>
            <a:r>
              <a:rPr lang="en-US" sz="2100" dirty="0" smtClean="0"/>
              <a:t>Limited power supply while needs long lived deployment &amp; zero maintenance</a:t>
            </a:r>
          </a:p>
          <a:p>
            <a:pPr lvl="1"/>
            <a:endParaRPr lang="en-US" sz="2100" dirty="0" smtClean="0"/>
          </a:p>
          <a:p>
            <a:pPr lvl="1"/>
            <a:r>
              <a:rPr lang="en-US" sz="2100" dirty="0"/>
              <a:t>Power consumptions dominated by transmitting/receiving </a:t>
            </a:r>
            <a:r>
              <a:rPr lang="en-US" sz="2100" dirty="0" smtClean="0"/>
              <a:t>messages(communication)</a:t>
            </a:r>
          </a:p>
          <a:p>
            <a:pPr lvl="1"/>
            <a:endParaRPr lang="en-US" sz="2100" dirty="0" smtClean="0"/>
          </a:p>
          <a:p>
            <a:pPr lvl="1"/>
            <a:r>
              <a:rPr lang="en-US" sz="2100" dirty="0" smtClean="0"/>
              <a:t>Users have to write low level and error-prune code to collect and aggregate data from the network</a:t>
            </a:r>
          </a:p>
          <a:p>
            <a:pPr lvl="1"/>
            <a:endParaRPr lang="en-US" sz="2100" dirty="0"/>
          </a:p>
          <a:p>
            <a:r>
              <a:rPr lang="en-US" sz="2100" dirty="0" smtClean="0"/>
              <a:t>Goals:</a:t>
            </a:r>
          </a:p>
          <a:p>
            <a:pPr lvl="1"/>
            <a:r>
              <a:rPr lang="en-US" sz="2100" dirty="0" smtClean="0"/>
              <a:t>Have more power-conserving algorithm to reduce radio communication</a:t>
            </a:r>
          </a:p>
          <a:p>
            <a:pPr lvl="1"/>
            <a:endParaRPr lang="en-US" sz="2100" dirty="0" smtClean="0"/>
          </a:p>
          <a:p>
            <a:pPr lvl="1"/>
            <a:r>
              <a:rPr lang="en-US" sz="2100" dirty="0" smtClean="0"/>
              <a:t>Provide a high-level programming abstraction to hide low level details</a:t>
            </a:r>
            <a:endParaRPr lang="en-US" sz="2100" dirty="0"/>
          </a:p>
          <a:p>
            <a:pPr lvl="1"/>
            <a:endParaRPr lang="en-US" sz="2100" dirty="0" smtClean="0"/>
          </a:p>
        </p:txBody>
      </p:sp>
      <p:sp>
        <p:nvSpPr>
          <p:cNvPr id="4" name="Slide Number Placeholder 3"/>
          <p:cNvSpPr>
            <a:spLocks noGrp="1"/>
          </p:cNvSpPr>
          <p:nvPr>
            <p:ph type="sldNum" sz="quarter" idx="12"/>
          </p:nvPr>
        </p:nvSpPr>
        <p:spPr/>
        <p:txBody>
          <a:bodyPr/>
          <a:lstStyle/>
          <a:p>
            <a:fld id="{ED8C51D9-9B10-354C-BF56-7D412CD36490}" type="slidenum">
              <a:rPr lang="en-US" smtClean="0"/>
              <a:t>3</a:t>
            </a:fld>
            <a:endParaRPr lang="en-US"/>
          </a:p>
        </p:txBody>
      </p:sp>
    </p:spTree>
    <p:extLst>
      <p:ext uri="{BB962C8B-B14F-4D97-AF65-F5344CB8AC3E}">
        <p14:creationId xmlns:p14="http://schemas.microsoft.com/office/powerpoint/2010/main" val="2182357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9138920" cy="1325563"/>
          </a:xfrm>
        </p:spPr>
        <p:txBody>
          <a:bodyPr>
            <a:normAutofit/>
          </a:bodyPr>
          <a:lstStyle/>
          <a:p>
            <a:r>
              <a:rPr lang="en-US" sz="3200" dirty="0" smtClean="0">
                <a:solidFill>
                  <a:srgbClr val="C00000"/>
                </a:solidFill>
              </a:rPr>
              <a:t>Tiny Aggregation (TAG)	</a:t>
            </a:r>
            <a:endParaRPr lang="en-US" sz="3200" dirty="0">
              <a:solidFill>
                <a:srgbClr val="C00000"/>
              </a:solidFill>
            </a:endParaRPr>
          </a:p>
        </p:txBody>
      </p:sp>
      <p:sp>
        <p:nvSpPr>
          <p:cNvPr id="3" name="Content Placeholder 2"/>
          <p:cNvSpPr>
            <a:spLocks noGrp="1"/>
          </p:cNvSpPr>
          <p:nvPr>
            <p:ph idx="1"/>
          </p:nvPr>
        </p:nvSpPr>
        <p:spPr>
          <a:xfrm>
            <a:off x="838199" y="1825625"/>
            <a:ext cx="10515601" cy="4351338"/>
          </a:xfrm>
        </p:spPr>
        <p:txBody>
          <a:bodyPr>
            <a:noAutofit/>
          </a:bodyPr>
          <a:lstStyle/>
          <a:p>
            <a:r>
              <a:rPr lang="en-US" dirty="0" smtClean="0"/>
              <a:t>Provides a SQL-like declarative languages for data collection and aggregation</a:t>
            </a:r>
          </a:p>
          <a:p>
            <a:endParaRPr lang="en-US" dirty="0"/>
          </a:p>
          <a:p>
            <a:r>
              <a:rPr lang="en-US" dirty="0" smtClean="0"/>
              <a:t>Intelligent execution of aggregation queries to save time and power</a:t>
            </a:r>
          </a:p>
          <a:p>
            <a:endParaRPr lang="en-US" dirty="0"/>
          </a:p>
          <a:p>
            <a:r>
              <a:rPr lang="en-US" dirty="0" smtClean="0"/>
              <a:t> In network aggregation: calculates aggregation in each node as data flows through it</a:t>
            </a:r>
          </a:p>
          <a:p>
            <a:endParaRPr lang="en-US" dirty="0"/>
          </a:p>
          <a:p>
            <a:r>
              <a:rPr lang="en-US" dirty="0" smtClean="0"/>
              <a:t>Users inject query into a storage-rich </a:t>
            </a:r>
            <a:r>
              <a:rPr lang="en-US" dirty="0" err="1" smtClean="0"/>
              <a:t>basestation</a:t>
            </a:r>
            <a:r>
              <a:rPr lang="en-US" dirty="0" smtClean="0"/>
              <a:t>(root) </a:t>
            </a:r>
          </a:p>
          <a:p>
            <a:endParaRPr lang="en-US" dirty="0" smtClean="0"/>
          </a:p>
          <a:p>
            <a:pPr lvl="1"/>
            <a:endParaRPr lang="en-US" sz="2800" dirty="0"/>
          </a:p>
        </p:txBody>
      </p:sp>
      <p:sp>
        <p:nvSpPr>
          <p:cNvPr id="4" name="Slide Number Placeholder 3"/>
          <p:cNvSpPr>
            <a:spLocks noGrp="1"/>
          </p:cNvSpPr>
          <p:nvPr>
            <p:ph type="sldNum" sz="quarter" idx="12"/>
          </p:nvPr>
        </p:nvSpPr>
        <p:spPr/>
        <p:txBody>
          <a:bodyPr/>
          <a:lstStyle/>
          <a:p>
            <a:fld id="{ED8C51D9-9B10-354C-BF56-7D412CD36490}" type="slidenum">
              <a:rPr lang="en-US" smtClean="0"/>
              <a:t>4</a:t>
            </a:fld>
            <a:endParaRPr lang="en-US"/>
          </a:p>
        </p:txBody>
      </p:sp>
    </p:spTree>
    <p:extLst>
      <p:ext uri="{BB962C8B-B14F-4D97-AF65-F5344CB8AC3E}">
        <p14:creationId xmlns:p14="http://schemas.microsoft.com/office/powerpoint/2010/main" val="13475397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9138920" cy="1325563"/>
          </a:xfrm>
        </p:spPr>
        <p:txBody>
          <a:bodyPr>
            <a:normAutofit/>
          </a:bodyPr>
          <a:lstStyle/>
          <a:p>
            <a:r>
              <a:rPr lang="en-US" sz="3200" dirty="0" smtClean="0">
                <a:solidFill>
                  <a:srgbClr val="C00000"/>
                </a:solidFill>
              </a:rPr>
              <a:t>Background: Ad-Hoc Routing Algorithm</a:t>
            </a:r>
            <a:endParaRPr lang="en-US" sz="3200" dirty="0">
              <a:solidFill>
                <a:srgbClr val="C00000"/>
              </a:solidFill>
            </a:endParaRPr>
          </a:p>
        </p:txBody>
      </p:sp>
      <p:sp>
        <p:nvSpPr>
          <p:cNvPr id="3" name="Content Placeholder 2"/>
          <p:cNvSpPr>
            <a:spLocks noGrp="1"/>
          </p:cNvSpPr>
          <p:nvPr>
            <p:ph idx="1"/>
          </p:nvPr>
        </p:nvSpPr>
        <p:spPr>
          <a:xfrm>
            <a:off x="838200" y="1825625"/>
            <a:ext cx="3994642" cy="4351338"/>
          </a:xfrm>
        </p:spPr>
        <p:txBody>
          <a:bodyPr>
            <a:noAutofit/>
          </a:bodyPr>
          <a:lstStyle/>
          <a:p>
            <a:r>
              <a:rPr lang="en-US" sz="2100" dirty="0" smtClean="0"/>
              <a:t>A routing tree is needed for sensor to route data</a:t>
            </a:r>
            <a:endParaRPr lang="en-US" sz="2100" dirty="0"/>
          </a:p>
          <a:p>
            <a:r>
              <a:rPr lang="en-US" sz="2100" dirty="0" smtClean="0"/>
              <a:t>A root is assigned with level 0. Root broadcasts message {</a:t>
            </a:r>
            <a:r>
              <a:rPr lang="en-US" sz="2100" dirty="0" err="1" smtClean="0"/>
              <a:t>id,level</a:t>
            </a:r>
            <a:r>
              <a:rPr lang="en-US" sz="2100" dirty="0" smtClean="0"/>
              <a:t>} to other nodes in its range</a:t>
            </a:r>
          </a:p>
          <a:p>
            <a:r>
              <a:rPr lang="en-US" sz="2100" dirty="0" smtClean="0"/>
              <a:t>Upon receiving a message, a sensor (without level) will update its level and parent node, and does the broadcast again</a:t>
            </a:r>
            <a:endParaRPr lang="en-US" sz="2100" dirty="0"/>
          </a:p>
          <a:p>
            <a:r>
              <a:rPr lang="en-US" sz="2100" dirty="0" smtClean="0"/>
              <a:t>Algorithm ends when all nodes have a level</a:t>
            </a:r>
            <a:endParaRPr lang="en-US" sz="2100" dirty="0"/>
          </a:p>
        </p:txBody>
      </p:sp>
      <p:sp>
        <p:nvSpPr>
          <p:cNvPr id="4" name="Slide Number Placeholder 3"/>
          <p:cNvSpPr>
            <a:spLocks noGrp="1"/>
          </p:cNvSpPr>
          <p:nvPr>
            <p:ph type="sldNum" sz="quarter" idx="12"/>
          </p:nvPr>
        </p:nvSpPr>
        <p:spPr/>
        <p:txBody>
          <a:bodyPr/>
          <a:lstStyle/>
          <a:p>
            <a:fld id="{ED8C51D9-9B10-354C-BF56-7D412CD36490}" type="slidenum">
              <a:rPr lang="en-US" smtClean="0"/>
              <a:t>5</a:t>
            </a:fld>
            <a:endParaRPr lang="en-US"/>
          </a:p>
        </p:txBody>
      </p:sp>
      <p:sp>
        <p:nvSpPr>
          <p:cNvPr id="5" name="Oval 4"/>
          <p:cNvSpPr/>
          <p:nvPr/>
        </p:nvSpPr>
        <p:spPr>
          <a:xfrm>
            <a:off x="9358468" y="1730396"/>
            <a:ext cx="609600" cy="5486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b="1" dirty="0" smtClean="0"/>
              <a:t>root</a:t>
            </a:r>
            <a:endParaRPr lang="en-US" sz="1100" b="1" dirty="0"/>
          </a:p>
        </p:txBody>
      </p:sp>
      <p:sp>
        <p:nvSpPr>
          <p:cNvPr id="6" name="Oval 5"/>
          <p:cNvSpPr/>
          <p:nvPr/>
        </p:nvSpPr>
        <p:spPr>
          <a:xfrm>
            <a:off x="10393706" y="4012348"/>
            <a:ext cx="609600" cy="5486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a:t>
            </a:r>
            <a:endParaRPr lang="en-US" dirty="0"/>
          </a:p>
        </p:txBody>
      </p:sp>
      <p:sp>
        <p:nvSpPr>
          <p:cNvPr id="7" name="Oval 6"/>
          <p:cNvSpPr/>
          <p:nvPr/>
        </p:nvSpPr>
        <p:spPr>
          <a:xfrm>
            <a:off x="9478115" y="4039470"/>
            <a:ext cx="609600" cy="5486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a:t>
            </a:r>
            <a:endParaRPr lang="en-US" dirty="0"/>
          </a:p>
        </p:txBody>
      </p:sp>
      <p:sp>
        <p:nvSpPr>
          <p:cNvPr id="8" name="Oval 7"/>
          <p:cNvSpPr/>
          <p:nvPr/>
        </p:nvSpPr>
        <p:spPr>
          <a:xfrm>
            <a:off x="8401155" y="4014387"/>
            <a:ext cx="609600" cy="5486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a:t>
            </a:r>
            <a:endParaRPr lang="en-US" dirty="0"/>
          </a:p>
        </p:txBody>
      </p:sp>
      <p:sp>
        <p:nvSpPr>
          <p:cNvPr id="9" name="Oval 8"/>
          <p:cNvSpPr/>
          <p:nvPr/>
        </p:nvSpPr>
        <p:spPr>
          <a:xfrm>
            <a:off x="9963983" y="2884933"/>
            <a:ext cx="609600" cy="5486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B</a:t>
            </a:r>
            <a:endParaRPr lang="en-US" dirty="0"/>
          </a:p>
        </p:txBody>
      </p:sp>
      <p:sp>
        <p:nvSpPr>
          <p:cNvPr id="10" name="Oval 9"/>
          <p:cNvSpPr/>
          <p:nvPr/>
        </p:nvSpPr>
        <p:spPr>
          <a:xfrm>
            <a:off x="8913055" y="2874873"/>
            <a:ext cx="609600" cy="5486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a:t>
            </a:r>
            <a:endParaRPr lang="en-US" dirty="0"/>
          </a:p>
        </p:txBody>
      </p:sp>
      <p:cxnSp>
        <p:nvCxnSpPr>
          <p:cNvPr id="12" name="Straight Connector 11"/>
          <p:cNvCxnSpPr>
            <a:stCxn id="5" idx="3"/>
          </p:cNvCxnSpPr>
          <p:nvPr/>
        </p:nvCxnSpPr>
        <p:spPr>
          <a:xfrm flipH="1">
            <a:off x="9358468" y="2198690"/>
            <a:ext cx="89274" cy="736681"/>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5" name="Straight Connector 14"/>
          <p:cNvCxnSpPr>
            <a:stCxn id="10" idx="4"/>
          </p:cNvCxnSpPr>
          <p:nvPr/>
        </p:nvCxnSpPr>
        <p:spPr>
          <a:xfrm flipH="1">
            <a:off x="8620381" y="3423513"/>
            <a:ext cx="597474" cy="611663"/>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8" name="Straight Connector 17"/>
          <p:cNvCxnSpPr>
            <a:stCxn id="10" idx="4"/>
            <a:endCxn id="7" idx="0"/>
          </p:cNvCxnSpPr>
          <p:nvPr/>
        </p:nvCxnSpPr>
        <p:spPr>
          <a:xfrm>
            <a:off x="9217855" y="3423513"/>
            <a:ext cx="565060" cy="615957"/>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2" name="Straight Connector 21"/>
          <p:cNvCxnSpPr>
            <a:stCxn id="5" idx="5"/>
            <a:endCxn id="9" idx="1"/>
          </p:cNvCxnSpPr>
          <p:nvPr/>
        </p:nvCxnSpPr>
        <p:spPr>
          <a:xfrm>
            <a:off x="9878794" y="2198690"/>
            <a:ext cx="174463" cy="766589"/>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10309327" y="3314095"/>
            <a:ext cx="389179" cy="830497"/>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50" name="TextBox 49"/>
          <p:cNvSpPr txBox="1"/>
          <p:nvPr/>
        </p:nvSpPr>
        <p:spPr>
          <a:xfrm>
            <a:off x="5832717" y="3124177"/>
            <a:ext cx="609600" cy="369332"/>
          </a:xfrm>
          <a:prstGeom prst="rect">
            <a:avLst/>
          </a:prstGeom>
          <a:noFill/>
        </p:spPr>
        <p:txBody>
          <a:bodyPr wrap="square" rtlCol="0">
            <a:spAutoFit/>
          </a:bodyPr>
          <a:lstStyle/>
          <a:p>
            <a:r>
              <a:rPr lang="en-US" dirty="0" smtClean="0"/>
              <a:t>root</a:t>
            </a:r>
            <a:endParaRPr lang="en-US" dirty="0"/>
          </a:p>
        </p:txBody>
      </p:sp>
      <p:sp>
        <p:nvSpPr>
          <p:cNvPr id="51" name="TextBox 50"/>
          <p:cNvSpPr txBox="1"/>
          <p:nvPr/>
        </p:nvSpPr>
        <p:spPr>
          <a:xfrm>
            <a:off x="6555259" y="3610039"/>
            <a:ext cx="609600" cy="369332"/>
          </a:xfrm>
          <a:prstGeom prst="rect">
            <a:avLst/>
          </a:prstGeom>
          <a:noFill/>
        </p:spPr>
        <p:txBody>
          <a:bodyPr wrap="square" rtlCol="0">
            <a:spAutoFit/>
          </a:bodyPr>
          <a:lstStyle/>
          <a:p>
            <a:r>
              <a:rPr lang="en-US" dirty="0" smtClean="0"/>
              <a:t>B</a:t>
            </a:r>
            <a:endParaRPr lang="en-US" dirty="0"/>
          </a:p>
        </p:txBody>
      </p:sp>
      <p:sp>
        <p:nvSpPr>
          <p:cNvPr id="52" name="TextBox 51"/>
          <p:cNvSpPr txBox="1"/>
          <p:nvPr/>
        </p:nvSpPr>
        <p:spPr>
          <a:xfrm>
            <a:off x="6791905" y="2129518"/>
            <a:ext cx="498764" cy="369332"/>
          </a:xfrm>
          <a:prstGeom prst="rect">
            <a:avLst/>
          </a:prstGeom>
          <a:noFill/>
        </p:spPr>
        <p:txBody>
          <a:bodyPr wrap="square" rtlCol="0">
            <a:spAutoFit/>
          </a:bodyPr>
          <a:lstStyle/>
          <a:p>
            <a:r>
              <a:rPr lang="en-US" dirty="0" smtClean="0"/>
              <a:t>C</a:t>
            </a:r>
            <a:endParaRPr lang="en-US" dirty="0"/>
          </a:p>
        </p:txBody>
      </p:sp>
      <p:sp>
        <p:nvSpPr>
          <p:cNvPr id="53" name="TextBox 52"/>
          <p:cNvSpPr txBox="1"/>
          <p:nvPr/>
        </p:nvSpPr>
        <p:spPr>
          <a:xfrm>
            <a:off x="6233750" y="2590364"/>
            <a:ext cx="609600" cy="369332"/>
          </a:xfrm>
          <a:prstGeom prst="rect">
            <a:avLst/>
          </a:prstGeom>
          <a:noFill/>
        </p:spPr>
        <p:txBody>
          <a:bodyPr wrap="square" rtlCol="0">
            <a:spAutoFit/>
          </a:bodyPr>
          <a:lstStyle/>
          <a:p>
            <a:r>
              <a:rPr lang="en-US" dirty="0" smtClean="0"/>
              <a:t>A</a:t>
            </a:r>
            <a:endParaRPr lang="en-US" dirty="0"/>
          </a:p>
        </p:txBody>
      </p:sp>
      <p:sp>
        <p:nvSpPr>
          <p:cNvPr id="54" name="TextBox 53"/>
          <p:cNvSpPr txBox="1"/>
          <p:nvPr/>
        </p:nvSpPr>
        <p:spPr>
          <a:xfrm>
            <a:off x="5987230" y="1965006"/>
            <a:ext cx="609600" cy="369332"/>
          </a:xfrm>
          <a:prstGeom prst="rect">
            <a:avLst/>
          </a:prstGeom>
          <a:noFill/>
        </p:spPr>
        <p:txBody>
          <a:bodyPr wrap="square" rtlCol="0">
            <a:spAutoFit/>
          </a:bodyPr>
          <a:lstStyle/>
          <a:p>
            <a:r>
              <a:rPr lang="en-US" dirty="0" smtClean="0"/>
              <a:t>D</a:t>
            </a:r>
            <a:endParaRPr lang="en-US" dirty="0"/>
          </a:p>
        </p:txBody>
      </p:sp>
      <p:sp>
        <p:nvSpPr>
          <p:cNvPr id="56" name="TextBox 55"/>
          <p:cNvSpPr txBox="1"/>
          <p:nvPr/>
        </p:nvSpPr>
        <p:spPr>
          <a:xfrm>
            <a:off x="7071867" y="3983260"/>
            <a:ext cx="609600" cy="369332"/>
          </a:xfrm>
          <a:prstGeom prst="rect">
            <a:avLst/>
          </a:prstGeom>
          <a:noFill/>
        </p:spPr>
        <p:txBody>
          <a:bodyPr wrap="square" rtlCol="0">
            <a:spAutoFit/>
          </a:bodyPr>
          <a:lstStyle/>
          <a:p>
            <a:r>
              <a:rPr lang="en-US" dirty="0"/>
              <a:t>E</a:t>
            </a:r>
            <a:endParaRPr lang="en-US" dirty="0"/>
          </a:p>
        </p:txBody>
      </p:sp>
      <p:sp>
        <p:nvSpPr>
          <p:cNvPr id="57" name="Oval 56"/>
          <p:cNvSpPr/>
          <p:nvPr/>
        </p:nvSpPr>
        <p:spPr>
          <a:xfrm>
            <a:off x="5300202" y="2462262"/>
            <a:ext cx="1645348" cy="1665422"/>
          </a:xfrm>
          <a:prstGeom prst="ellipse">
            <a:avLst/>
          </a:prstGeom>
          <a:solidFill>
            <a:schemeClr val="accent1">
              <a:alpha val="0"/>
            </a:schemeClr>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Oval 57"/>
          <p:cNvSpPr/>
          <p:nvPr/>
        </p:nvSpPr>
        <p:spPr>
          <a:xfrm>
            <a:off x="5843395" y="2935371"/>
            <a:ext cx="1645348" cy="1665422"/>
          </a:xfrm>
          <a:prstGeom prst="ellipse">
            <a:avLst/>
          </a:prstGeom>
          <a:solidFill>
            <a:schemeClr val="accent1">
              <a:alpha val="0"/>
            </a:schemeClr>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Oval 58"/>
          <p:cNvSpPr/>
          <p:nvPr/>
        </p:nvSpPr>
        <p:spPr>
          <a:xfrm>
            <a:off x="5558860" y="1942319"/>
            <a:ext cx="1645348" cy="1665422"/>
          </a:xfrm>
          <a:prstGeom prst="ellipse">
            <a:avLst/>
          </a:prstGeom>
          <a:solidFill>
            <a:schemeClr val="accent1">
              <a:alpha val="0"/>
            </a:schemeClr>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1" name="Straight Arrow Connector 60"/>
          <p:cNvCxnSpPr/>
          <p:nvPr/>
        </p:nvCxnSpPr>
        <p:spPr>
          <a:xfrm>
            <a:off x="7488743" y="3124177"/>
            <a:ext cx="1267330" cy="0"/>
          </a:xfrm>
          <a:prstGeom prst="straightConnector1">
            <a:avLst/>
          </a:prstGeom>
          <a:ln w="34925">
            <a:tailEnd type="triangle"/>
          </a:ln>
        </p:spPr>
        <p:style>
          <a:lnRef idx="1">
            <a:schemeClr val="accent1"/>
          </a:lnRef>
          <a:fillRef idx="0">
            <a:schemeClr val="accent1"/>
          </a:fillRef>
          <a:effectRef idx="0">
            <a:schemeClr val="accent1"/>
          </a:effectRef>
          <a:fontRef idx="minor">
            <a:schemeClr val="tx1"/>
          </a:fontRef>
        </p:style>
      </p:cxnSp>
      <p:sp>
        <p:nvSpPr>
          <p:cNvPr id="63" name="TextBox 62"/>
          <p:cNvSpPr txBox="1"/>
          <p:nvPr/>
        </p:nvSpPr>
        <p:spPr>
          <a:xfrm>
            <a:off x="7601019" y="2605178"/>
            <a:ext cx="1089330" cy="369332"/>
          </a:xfrm>
          <a:prstGeom prst="rect">
            <a:avLst/>
          </a:prstGeom>
          <a:noFill/>
        </p:spPr>
        <p:txBody>
          <a:bodyPr wrap="square" rtlCol="0">
            <a:spAutoFit/>
          </a:bodyPr>
          <a:lstStyle/>
          <a:p>
            <a:r>
              <a:rPr lang="en-US" b="1" dirty="0" smtClean="0"/>
              <a:t>organize</a:t>
            </a:r>
            <a:endParaRPr lang="en-US" b="1" dirty="0"/>
          </a:p>
        </p:txBody>
      </p:sp>
    </p:spTree>
    <p:extLst>
      <p:ext uri="{BB962C8B-B14F-4D97-AF65-F5344CB8AC3E}">
        <p14:creationId xmlns:p14="http://schemas.microsoft.com/office/powerpoint/2010/main" val="10126607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9138920" cy="1325563"/>
          </a:xfrm>
        </p:spPr>
        <p:txBody>
          <a:bodyPr>
            <a:normAutofit/>
          </a:bodyPr>
          <a:lstStyle/>
          <a:p>
            <a:r>
              <a:rPr lang="en-US" sz="3200" dirty="0" smtClean="0">
                <a:solidFill>
                  <a:srgbClr val="C00000"/>
                </a:solidFill>
              </a:rPr>
              <a:t>Query Model</a:t>
            </a:r>
            <a:endParaRPr lang="en-US" sz="3200" dirty="0">
              <a:solidFill>
                <a:srgbClr val="C00000"/>
              </a:solidFill>
            </a:endParaRPr>
          </a:p>
        </p:txBody>
      </p:sp>
      <p:sp>
        <p:nvSpPr>
          <p:cNvPr id="3" name="Content Placeholder 2"/>
          <p:cNvSpPr>
            <a:spLocks noGrp="1"/>
          </p:cNvSpPr>
          <p:nvPr>
            <p:ph idx="1"/>
          </p:nvPr>
        </p:nvSpPr>
        <p:spPr>
          <a:xfrm>
            <a:off x="838200" y="1825625"/>
            <a:ext cx="10383982" cy="4351338"/>
          </a:xfrm>
        </p:spPr>
        <p:txBody>
          <a:bodyPr>
            <a:noAutofit/>
          </a:bodyPr>
          <a:lstStyle/>
          <a:p>
            <a:r>
              <a:rPr lang="en-US" sz="2100" dirty="0" smtClean="0"/>
              <a:t>A SQL-style query syntax</a:t>
            </a:r>
          </a:p>
          <a:p>
            <a:r>
              <a:rPr lang="en-US" sz="2100" dirty="0" smtClean="0"/>
              <a:t>Example: microphone sensor network for monitoring volume</a:t>
            </a:r>
          </a:p>
          <a:p>
            <a:endParaRPr lang="en-US" sz="2100" dirty="0"/>
          </a:p>
          <a:p>
            <a:endParaRPr lang="en-US" sz="2100" dirty="0" smtClean="0"/>
          </a:p>
          <a:p>
            <a:endParaRPr lang="en-US" sz="2100" dirty="0"/>
          </a:p>
          <a:p>
            <a:endParaRPr lang="en-US" sz="2100" dirty="0"/>
          </a:p>
          <a:p>
            <a:endParaRPr lang="en-US" sz="2100" dirty="0" smtClean="0"/>
          </a:p>
        </p:txBody>
      </p:sp>
      <p:sp>
        <p:nvSpPr>
          <p:cNvPr id="4" name="Slide Number Placeholder 3"/>
          <p:cNvSpPr>
            <a:spLocks noGrp="1"/>
          </p:cNvSpPr>
          <p:nvPr>
            <p:ph type="sldNum" sz="quarter" idx="12"/>
          </p:nvPr>
        </p:nvSpPr>
        <p:spPr/>
        <p:txBody>
          <a:bodyPr/>
          <a:lstStyle/>
          <a:p>
            <a:fld id="{ED8C51D9-9B10-354C-BF56-7D412CD36490}" type="slidenum">
              <a:rPr lang="en-US" smtClean="0"/>
              <a:t>6</a:t>
            </a:fld>
            <a:endParaRPr lang="en-US"/>
          </a:p>
        </p:txBody>
      </p:sp>
      <p:graphicFrame>
        <p:nvGraphicFramePr>
          <p:cNvPr id="11" name="Table 10"/>
          <p:cNvGraphicFramePr>
            <a:graphicFrameLocks noGrp="1"/>
          </p:cNvGraphicFramePr>
          <p:nvPr>
            <p:extLst>
              <p:ext uri="{D42A27DB-BD31-4B8C-83A1-F6EECF244321}">
                <p14:modId xmlns:p14="http://schemas.microsoft.com/office/powerpoint/2010/main" val="420200046"/>
              </p:ext>
            </p:extLst>
          </p:nvPr>
        </p:nvGraphicFramePr>
        <p:xfrm>
          <a:off x="1151081" y="2658934"/>
          <a:ext cx="9564256" cy="1463040"/>
        </p:xfrm>
        <a:graphic>
          <a:graphicData uri="http://schemas.openxmlformats.org/drawingml/2006/table">
            <a:tbl>
              <a:tblPr firstRow="1" bandRow="1">
                <a:tableStyleId>{5C22544A-7EE6-4342-B048-85BDC9FD1C3A}</a:tableStyleId>
              </a:tblPr>
              <a:tblGrid>
                <a:gridCol w="2391064"/>
                <a:gridCol w="2391064"/>
                <a:gridCol w="2391064"/>
                <a:gridCol w="2391064"/>
              </a:tblGrid>
              <a:tr h="308456">
                <a:tc>
                  <a:txBody>
                    <a:bodyPr/>
                    <a:lstStyle/>
                    <a:p>
                      <a:pPr algn="ctr"/>
                      <a:r>
                        <a:rPr lang="en-US" dirty="0" err="1" smtClean="0"/>
                        <a:t>Sensors#id</a:t>
                      </a:r>
                      <a:endParaRPr lang="en-US" dirty="0"/>
                    </a:p>
                  </a:txBody>
                  <a:tcPr/>
                </a:tc>
                <a:tc>
                  <a:txBody>
                    <a:bodyPr/>
                    <a:lstStyle/>
                    <a:p>
                      <a:pPr algn="ctr"/>
                      <a:r>
                        <a:rPr lang="en-US" dirty="0" smtClean="0"/>
                        <a:t>volume</a:t>
                      </a:r>
                      <a:endParaRPr lang="en-US" dirty="0"/>
                    </a:p>
                  </a:txBody>
                  <a:tcPr/>
                </a:tc>
                <a:tc>
                  <a:txBody>
                    <a:bodyPr/>
                    <a:lstStyle/>
                    <a:p>
                      <a:pPr algn="ctr"/>
                      <a:r>
                        <a:rPr lang="en-US" dirty="0" smtClean="0"/>
                        <a:t>floor</a:t>
                      </a:r>
                      <a:endParaRPr lang="en-US" dirty="0"/>
                    </a:p>
                  </a:txBody>
                  <a:tcPr/>
                </a:tc>
                <a:tc>
                  <a:txBody>
                    <a:bodyPr/>
                    <a:lstStyle/>
                    <a:p>
                      <a:pPr algn="ctr"/>
                      <a:r>
                        <a:rPr lang="en-US" dirty="0" smtClean="0"/>
                        <a:t>room</a:t>
                      </a:r>
                      <a:endParaRPr lang="en-US" dirty="0"/>
                    </a:p>
                  </a:txBody>
                  <a:tcPr/>
                </a:tc>
              </a:tr>
              <a:tr h="308456">
                <a:tc>
                  <a:txBody>
                    <a:bodyPr/>
                    <a:lstStyle/>
                    <a:p>
                      <a:pPr algn="ctr"/>
                      <a:r>
                        <a:rPr lang="en-US" dirty="0" smtClean="0"/>
                        <a:t>0</a:t>
                      </a:r>
                      <a:endParaRPr lang="en-US" dirty="0"/>
                    </a:p>
                  </a:txBody>
                  <a:tcPr/>
                </a:tc>
                <a:tc>
                  <a:txBody>
                    <a:bodyPr/>
                    <a:lstStyle/>
                    <a:p>
                      <a:pPr algn="ctr"/>
                      <a:r>
                        <a:rPr lang="en-US" dirty="0" smtClean="0"/>
                        <a:t>10</a:t>
                      </a:r>
                      <a:endParaRPr lang="en-US" dirty="0"/>
                    </a:p>
                  </a:txBody>
                  <a:tcPr/>
                </a:tc>
                <a:tc>
                  <a:txBody>
                    <a:bodyPr/>
                    <a:lstStyle/>
                    <a:p>
                      <a:pPr algn="ctr"/>
                      <a:r>
                        <a:rPr lang="en-US" dirty="0" smtClean="0"/>
                        <a:t>2</a:t>
                      </a:r>
                      <a:endParaRPr lang="en-US" dirty="0"/>
                    </a:p>
                  </a:txBody>
                  <a:tcPr/>
                </a:tc>
                <a:tc>
                  <a:txBody>
                    <a:bodyPr/>
                    <a:lstStyle/>
                    <a:p>
                      <a:pPr algn="ctr"/>
                      <a:r>
                        <a:rPr lang="en-US" dirty="0" smtClean="0"/>
                        <a:t>1</a:t>
                      </a:r>
                      <a:endParaRPr lang="en-US" dirty="0"/>
                    </a:p>
                  </a:txBody>
                  <a:tcPr/>
                </a:tc>
              </a:tr>
              <a:tr h="308456">
                <a:tc>
                  <a:txBody>
                    <a:bodyPr/>
                    <a:lstStyle/>
                    <a:p>
                      <a:pPr algn="ctr"/>
                      <a:r>
                        <a:rPr lang="en-US" dirty="0" smtClean="0"/>
                        <a:t>1</a:t>
                      </a:r>
                      <a:endParaRPr lang="en-US" dirty="0"/>
                    </a:p>
                  </a:txBody>
                  <a:tcPr/>
                </a:tc>
                <a:tc>
                  <a:txBody>
                    <a:bodyPr/>
                    <a:lstStyle/>
                    <a:p>
                      <a:pPr algn="ctr"/>
                      <a:r>
                        <a:rPr lang="en-US" dirty="0" smtClean="0"/>
                        <a:t>20</a:t>
                      </a:r>
                      <a:endParaRPr lang="en-US" dirty="0"/>
                    </a:p>
                  </a:txBody>
                  <a:tcPr/>
                </a:tc>
                <a:tc>
                  <a:txBody>
                    <a:bodyPr/>
                    <a:lstStyle/>
                    <a:p>
                      <a:pPr algn="ctr"/>
                      <a:r>
                        <a:rPr lang="en-US" dirty="0" smtClean="0"/>
                        <a:t>2</a:t>
                      </a:r>
                      <a:endParaRPr lang="en-US" dirty="0"/>
                    </a:p>
                  </a:txBody>
                  <a:tcPr/>
                </a:tc>
                <a:tc>
                  <a:txBody>
                    <a:bodyPr/>
                    <a:lstStyle/>
                    <a:p>
                      <a:pPr algn="ctr"/>
                      <a:r>
                        <a:rPr lang="en-US" dirty="0" smtClean="0"/>
                        <a:t>2</a:t>
                      </a:r>
                      <a:endParaRPr lang="en-US" dirty="0"/>
                    </a:p>
                  </a:txBody>
                  <a:tcPr/>
                </a:tc>
              </a:tr>
              <a:tr h="308456">
                <a:tc gridSpan="4">
                  <a:txBody>
                    <a:bodyPr/>
                    <a:lstStyle/>
                    <a:p>
                      <a:pPr algn="ctr"/>
                      <a:endParaRPr lang="is-IS" dirty="0" smtClean="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bl>
          </a:graphicData>
        </a:graphic>
      </p:graphicFrame>
      <p:pic>
        <p:nvPicPr>
          <p:cNvPr id="13" name="Picture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51081" y="4238412"/>
            <a:ext cx="5480271" cy="1584432"/>
          </a:xfrm>
          <a:prstGeom prst="rect">
            <a:avLst/>
          </a:prstGeom>
        </p:spPr>
      </p:pic>
    </p:spTree>
    <p:extLst>
      <p:ext uri="{BB962C8B-B14F-4D97-AF65-F5344CB8AC3E}">
        <p14:creationId xmlns:p14="http://schemas.microsoft.com/office/powerpoint/2010/main" val="2186692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9138920" cy="1325563"/>
          </a:xfrm>
        </p:spPr>
        <p:txBody>
          <a:bodyPr>
            <a:normAutofit/>
          </a:bodyPr>
          <a:lstStyle/>
          <a:p>
            <a:r>
              <a:rPr lang="en-US" sz="3200" dirty="0" smtClean="0">
                <a:solidFill>
                  <a:srgbClr val="C00000"/>
                </a:solidFill>
              </a:rPr>
              <a:t>Query Model</a:t>
            </a:r>
            <a:endParaRPr lang="en-US" sz="3200" dirty="0">
              <a:solidFill>
                <a:srgbClr val="C00000"/>
              </a:solidFill>
            </a:endParaRPr>
          </a:p>
        </p:txBody>
      </p:sp>
      <p:sp>
        <p:nvSpPr>
          <p:cNvPr id="3" name="Content Placeholder 2"/>
          <p:cNvSpPr>
            <a:spLocks noGrp="1"/>
          </p:cNvSpPr>
          <p:nvPr>
            <p:ph idx="1"/>
          </p:nvPr>
        </p:nvSpPr>
        <p:spPr>
          <a:xfrm>
            <a:off x="838200" y="1825625"/>
            <a:ext cx="7031182" cy="4351338"/>
          </a:xfrm>
        </p:spPr>
        <p:txBody>
          <a:bodyPr>
            <a:noAutofit/>
          </a:bodyPr>
          <a:lstStyle/>
          <a:p>
            <a:r>
              <a:rPr lang="en-US" sz="2400" dirty="0" smtClean="0"/>
              <a:t>SELECT clause:</a:t>
            </a:r>
          </a:p>
          <a:p>
            <a:pPr lvl="1"/>
            <a:r>
              <a:rPr lang="en-US" sz="1800" dirty="0" smtClean="0"/>
              <a:t>Specifies an arbitrary expression over one or more aggregation attributes</a:t>
            </a:r>
          </a:p>
          <a:p>
            <a:pPr lvl="1"/>
            <a:endParaRPr lang="en-US" sz="1800" dirty="0" smtClean="0"/>
          </a:p>
          <a:p>
            <a:r>
              <a:rPr lang="en-US" sz="2400" dirty="0" smtClean="0"/>
              <a:t>WHERE clause:</a:t>
            </a:r>
          </a:p>
          <a:p>
            <a:pPr lvl="1"/>
            <a:r>
              <a:rPr lang="en-US" sz="1800" dirty="0" smtClean="0"/>
              <a:t>Filters out individual tuple before aggregation</a:t>
            </a:r>
          </a:p>
          <a:p>
            <a:pPr lvl="1"/>
            <a:endParaRPr lang="en-US" sz="1800" dirty="0" smtClean="0"/>
          </a:p>
          <a:p>
            <a:r>
              <a:rPr lang="en-US" sz="2400" dirty="0" smtClean="0"/>
              <a:t>GROUP BY clause:</a:t>
            </a:r>
          </a:p>
          <a:p>
            <a:pPr lvl="1"/>
            <a:r>
              <a:rPr lang="en-US" sz="1800" dirty="0" smtClean="0"/>
              <a:t>Partitions tuples based on a given attributes</a:t>
            </a:r>
          </a:p>
          <a:p>
            <a:pPr lvl="1"/>
            <a:endParaRPr lang="en-US" sz="1800" dirty="0" smtClean="0"/>
          </a:p>
          <a:p>
            <a:r>
              <a:rPr lang="en-US" sz="2400" dirty="0" smtClean="0"/>
              <a:t>HAVING clause:</a:t>
            </a:r>
          </a:p>
          <a:p>
            <a:pPr lvl="1"/>
            <a:r>
              <a:rPr lang="en-US" sz="1800" dirty="0" smtClean="0"/>
              <a:t>Remove group not satisfying predicates</a:t>
            </a:r>
          </a:p>
          <a:p>
            <a:endParaRPr lang="en-US" sz="2400" dirty="0"/>
          </a:p>
          <a:p>
            <a:endParaRPr lang="en-US" sz="2400" dirty="0" smtClean="0"/>
          </a:p>
          <a:p>
            <a:endParaRPr lang="en-US" sz="2400" dirty="0"/>
          </a:p>
          <a:p>
            <a:endParaRPr lang="en-US" sz="2400" dirty="0"/>
          </a:p>
          <a:p>
            <a:endParaRPr lang="en-US" sz="2400" dirty="0" smtClean="0"/>
          </a:p>
        </p:txBody>
      </p:sp>
      <p:sp>
        <p:nvSpPr>
          <p:cNvPr id="4" name="Slide Number Placeholder 3"/>
          <p:cNvSpPr>
            <a:spLocks noGrp="1"/>
          </p:cNvSpPr>
          <p:nvPr>
            <p:ph type="sldNum" sz="quarter" idx="12"/>
          </p:nvPr>
        </p:nvSpPr>
        <p:spPr/>
        <p:txBody>
          <a:bodyPr/>
          <a:lstStyle/>
          <a:p>
            <a:fld id="{ED8C51D9-9B10-354C-BF56-7D412CD36490}" type="slidenum">
              <a:rPr lang="en-US" smtClean="0"/>
              <a:t>7</a:t>
            </a:fld>
            <a:endParaRPr lang="en-US"/>
          </a:p>
        </p:txBody>
      </p:sp>
      <p:pic>
        <p:nvPicPr>
          <p:cNvPr id="5" name="Picture 4"/>
          <p:cNvPicPr>
            <a:picLocks noChangeAspect="1"/>
          </p:cNvPicPr>
          <p:nvPr/>
        </p:nvPicPr>
        <p:blipFill>
          <a:blip r:embed="rId3"/>
          <a:stretch>
            <a:fillRect/>
          </a:stretch>
        </p:blipFill>
        <p:spPr>
          <a:xfrm>
            <a:off x="5908964" y="3948545"/>
            <a:ext cx="5689600" cy="1551709"/>
          </a:xfrm>
          <a:prstGeom prst="rect">
            <a:avLst/>
          </a:prstGeom>
        </p:spPr>
      </p:pic>
    </p:spTree>
    <p:extLst>
      <p:ext uri="{BB962C8B-B14F-4D97-AF65-F5344CB8AC3E}">
        <p14:creationId xmlns:p14="http://schemas.microsoft.com/office/powerpoint/2010/main" val="11518405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71174"/>
            <a:ext cx="9138920" cy="1325563"/>
          </a:xfrm>
        </p:spPr>
        <p:txBody>
          <a:bodyPr>
            <a:normAutofit/>
          </a:bodyPr>
          <a:lstStyle/>
          <a:p>
            <a:r>
              <a:rPr lang="en-US" sz="3200" dirty="0" smtClean="0">
                <a:solidFill>
                  <a:srgbClr val="C00000"/>
                </a:solidFill>
              </a:rPr>
              <a:t>Query Model</a:t>
            </a:r>
            <a:endParaRPr lang="en-US" sz="3200" dirty="0">
              <a:solidFill>
                <a:srgbClr val="C00000"/>
              </a:solidFill>
            </a:endParaRPr>
          </a:p>
        </p:txBody>
      </p:sp>
      <p:sp>
        <p:nvSpPr>
          <p:cNvPr id="3" name="Content Placeholder 2"/>
          <p:cNvSpPr>
            <a:spLocks noGrp="1"/>
          </p:cNvSpPr>
          <p:nvPr>
            <p:ph idx="1"/>
          </p:nvPr>
        </p:nvSpPr>
        <p:spPr>
          <a:xfrm>
            <a:off x="838200" y="1596737"/>
            <a:ext cx="10515600" cy="4741430"/>
          </a:xfrm>
        </p:spPr>
        <p:txBody>
          <a:bodyPr>
            <a:noAutofit/>
          </a:bodyPr>
          <a:lstStyle/>
          <a:p>
            <a:r>
              <a:rPr lang="en-US" dirty="0" smtClean="0"/>
              <a:t>Output of TAG queries: stream of values</a:t>
            </a:r>
          </a:p>
          <a:p>
            <a:pPr lvl="1"/>
            <a:r>
              <a:rPr lang="en-US" dirty="0" smtClean="0"/>
              <a:t>Allow users to understand how the network behaves over time</a:t>
            </a:r>
          </a:p>
          <a:p>
            <a:pPr lvl="1"/>
            <a:endParaRPr lang="en-US" dirty="0" smtClean="0"/>
          </a:p>
          <a:p>
            <a:pPr lvl="1"/>
            <a:r>
              <a:rPr lang="en-US" dirty="0" smtClean="0"/>
              <a:t>Each record consists of one &lt;group id, aggregate value&gt; pair per group</a:t>
            </a:r>
          </a:p>
          <a:p>
            <a:pPr lvl="1"/>
            <a:endParaRPr lang="en-US" dirty="0"/>
          </a:p>
          <a:p>
            <a:pPr lvl="1"/>
            <a:r>
              <a:rPr lang="en-US" dirty="0" smtClean="0"/>
              <a:t>Each group is time-stamped</a:t>
            </a:r>
          </a:p>
          <a:p>
            <a:pPr lvl="1"/>
            <a:endParaRPr lang="en-US" dirty="0"/>
          </a:p>
          <a:p>
            <a:pPr lvl="1"/>
            <a:r>
              <a:rPr lang="en-US" dirty="0" smtClean="0"/>
              <a:t>Readings used to calculate an aggregate all belong to the same time-interval epoch</a:t>
            </a:r>
          </a:p>
          <a:p>
            <a:pPr lvl="1"/>
            <a:endParaRPr lang="en-US" dirty="0"/>
          </a:p>
          <a:p>
            <a:pPr lvl="1"/>
            <a:r>
              <a:rPr lang="en-US" dirty="0" smtClean="0"/>
              <a:t>EPOCH DURATION also specifies the amount of time devices wait before sending samples to other devices</a:t>
            </a:r>
          </a:p>
          <a:p>
            <a:pPr lvl="1"/>
            <a:endParaRPr lang="en-US" sz="2800" dirty="0"/>
          </a:p>
          <a:p>
            <a:endParaRPr lang="en-US" dirty="0" smtClean="0"/>
          </a:p>
          <a:p>
            <a:endParaRPr lang="en-US" dirty="0"/>
          </a:p>
          <a:p>
            <a:endParaRPr lang="en-US" dirty="0"/>
          </a:p>
          <a:p>
            <a:endParaRPr lang="en-US" dirty="0" smtClean="0"/>
          </a:p>
        </p:txBody>
      </p:sp>
      <p:sp>
        <p:nvSpPr>
          <p:cNvPr id="4" name="Slide Number Placeholder 3"/>
          <p:cNvSpPr>
            <a:spLocks noGrp="1"/>
          </p:cNvSpPr>
          <p:nvPr>
            <p:ph type="sldNum" sz="quarter" idx="12"/>
          </p:nvPr>
        </p:nvSpPr>
        <p:spPr/>
        <p:txBody>
          <a:bodyPr/>
          <a:lstStyle/>
          <a:p>
            <a:fld id="{ED8C51D9-9B10-354C-BF56-7D412CD36490}" type="slidenum">
              <a:rPr lang="en-US" smtClean="0"/>
              <a:t>8</a:t>
            </a:fld>
            <a:endParaRPr lang="en-US"/>
          </a:p>
        </p:txBody>
      </p:sp>
    </p:spTree>
    <p:extLst>
      <p:ext uri="{BB962C8B-B14F-4D97-AF65-F5344CB8AC3E}">
        <p14:creationId xmlns:p14="http://schemas.microsoft.com/office/powerpoint/2010/main" val="1867240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71174"/>
            <a:ext cx="9138920" cy="1325563"/>
          </a:xfrm>
        </p:spPr>
        <p:txBody>
          <a:bodyPr>
            <a:normAutofit/>
          </a:bodyPr>
          <a:lstStyle/>
          <a:p>
            <a:r>
              <a:rPr lang="en-US" sz="3200" dirty="0" smtClean="0">
                <a:solidFill>
                  <a:srgbClr val="C00000"/>
                </a:solidFill>
              </a:rPr>
              <a:t>Aggregates—Implementation	</a:t>
            </a:r>
            <a:endParaRPr lang="en-US" sz="3200" dirty="0">
              <a:solidFill>
                <a:srgbClr val="C00000"/>
              </a:solidFill>
            </a:endParaRPr>
          </a:p>
        </p:txBody>
      </p:sp>
      <p:sp>
        <p:nvSpPr>
          <p:cNvPr id="3" name="Content Placeholder 2"/>
          <p:cNvSpPr>
            <a:spLocks noGrp="1"/>
          </p:cNvSpPr>
          <p:nvPr>
            <p:ph idx="1"/>
          </p:nvPr>
        </p:nvSpPr>
        <p:spPr>
          <a:xfrm>
            <a:off x="838200" y="1596737"/>
            <a:ext cx="10515600" cy="4741430"/>
          </a:xfrm>
        </p:spPr>
        <p:txBody>
          <a:bodyPr>
            <a:noAutofit/>
          </a:bodyPr>
          <a:lstStyle/>
          <a:p>
            <a:r>
              <a:rPr lang="en-US" dirty="0" smtClean="0"/>
              <a:t>Implemented using three functions:</a:t>
            </a:r>
          </a:p>
          <a:p>
            <a:pPr lvl="1"/>
            <a:r>
              <a:rPr lang="en-US" sz="2400" dirty="0" smtClean="0"/>
              <a:t>Merging function: &lt;z&gt; = f(&lt;x&gt;,&lt;y&gt;):</a:t>
            </a:r>
          </a:p>
          <a:p>
            <a:pPr lvl="2"/>
            <a:r>
              <a:rPr lang="en-US" sz="2000" dirty="0" smtClean="0"/>
              <a:t>&lt;x&gt; and &lt;y&gt; : partial states computed over one or more sensors</a:t>
            </a:r>
          </a:p>
          <a:p>
            <a:pPr lvl="2"/>
            <a:endParaRPr lang="en-US" sz="2000" dirty="0" smtClean="0"/>
          </a:p>
          <a:p>
            <a:pPr lvl="2"/>
            <a:r>
              <a:rPr lang="en-US" dirty="0" smtClean="0"/>
              <a:t>Example: AVERAGE aggregate:</a:t>
            </a:r>
          </a:p>
          <a:p>
            <a:pPr lvl="3"/>
            <a:r>
              <a:rPr lang="en-US" dirty="0" smtClean="0"/>
              <a:t>Partial state in form: &lt;sum ,count&gt;</a:t>
            </a:r>
          </a:p>
          <a:p>
            <a:pPr lvl="3"/>
            <a:r>
              <a:rPr lang="en-US" dirty="0" smtClean="0"/>
              <a:t>F(&lt;S1,C1&gt;,&lt;S2,C2&gt;) = &lt;S1+S2,C1+C2&gt;</a:t>
            </a:r>
          </a:p>
          <a:p>
            <a:pPr lvl="1"/>
            <a:endParaRPr lang="en-US" dirty="0"/>
          </a:p>
          <a:p>
            <a:pPr lvl="1"/>
            <a:r>
              <a:rPr lang="en-US" dirty="0" smtClean="0"/>
              <a:t>Initializer </a:t>
            </a:r>
            <a:r>
              <a:rPr lang="en-US" dirty="0" err="1" smtClean="0"/>
              <a:t>i</a:t>
            </a:r>
            <a:r>
              <a:rPr lang="en-US" dirty="0" smtClean="0"/>
              <a:t>:  Used to initialize a state record for a single sensor value</a:t>
            </a:r>
          </a:p>
          <a:p>
            <a:pPr lvl="2"/>
            <a:r>
              <a:rPr lang="en-US" dirty="0" smtClean="0"/>
              <a:t>AVERAGE: initializer I returns &lt;x,1&gt; for single value x</a:t>
            </a:r>
          </a:p>
          <a:p>
            <a:pPr lvl="1"/>
            <a:endParaRPr lang="en-US" dirty="0"/>
          </a:p>
          <a:p>
            <a:pPr lvl="1"/>
            <a:r>
              <a:rPr lang="en-US" dirty="0" smtClean="0"/>
              <a:t>Evaluator: computes the actual value of the aggregate (S/C for AVERAGE)</a:t>
            </a:r>
          </a:p>
          <a:p>
            <a:pPr lvl="2"/>
            <a:endParaRPr lang="en-US" sz="2000" dirty="0" smtClean="0"/>
          </a:p>
          <a:p>
            <a:pPr lvl="2"/>
            <a:endParaRPr lang="en-US" sz="2000" dirty="0"/>
          </a:p>
          <a:p>
            <a:endParaRPr lang="en-US" dirty="0"/>
          </a:p>
          <a:p>
            <a:endParaRPr lang="en-US" dirty="0"/>
          </a:p>
          <a:p>
            <a:endParaRPr lang="en-US" dirty="0" smtClean="0"/>
          </a:p>
        </p:txBody>
      </p:sp>
      <p:sp>
        <p:nvSpPr>
          <p:cNvPr id="4" name="Slide Number Placeholder 3"/>
          <p:cNvSpPr>
            <a:spLocks noGrp="1"/>
          </p:cNvSpPr>
          <p:nvPr>
            <p:ph type="sldNum" sz="quarter" idx="12"/>
          </p:nvPr>
        </p:nvSpPr>
        <p:spPr/>
        <p:txBody>
          <a:bodyPr/>
          <a:lstStyle/>
          <a:p>
            <a:fld id="{ED8C51D9-9B10-354C-BF56-7D412CD36490}" type="slidenum">
              <a:rPr lang="en-US" smtClean="0"/>
              <a:t>9</a:t>
            </a:fld>
            <a:endParaRPr lang="en-US"/>
          </a:p>
        </p:txBody>
      </p:sp>
    </p:spTree>
    <p:extLst>
      <p:ext uri="{BB962C8B-B14F-4D97-AF65-F5344CB8AC3E}">
        <p14:creationId xmlns:p14="http://schemas.microsoft.com/office/powerpoint/2010/main" val="130225186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2808</TotalTime>
  <Words>2713</Words>
  <Application>Microsoft Macintosh PowerPoint</Application>
  <PresentationFormat>Widescreen</PresentationFormat>
  <Paragraphs>359</Paragraphs>
  <Slides>25</Slides>
  <Notes>25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Calibri</vt:lpstr>
      <vt:lpstr>Calibri Light</vt:lpstr>
      <vt:lpstr>Arial</vt:lpstr>
      <vt:lpstr>Office Theme</vt:lpstr>
      <vt:lpstr>TAG: a Tiny AGgregation service for ad-hoc sensor networks  Authors:  Samuel Madden, Michael J. Franklin, Joseph M. Hellerstein, Wei Hong </vt:lpstr>
      <vt:lpstr>Motivation </vt:lpstr>
      <vt:lpstr>Motivation </vt:lpstr>
      <vt:lpstr>Tiny Aggregation (TAG) </vt:lpstr>
      <vt:lpstr>Background: Ad-Hoc Routing Algorithm</vt:lpstr>
      <vt:lpstr>Query Model</vt:lpstr>
      <vt:lpstr>Query Model</vt:lpstr>
      <vt:lpstr>Query Model</vt:lpstr>
      <vt:lpstr>Aggregates—Implementation </vt:lpstr>
      <vt:lpstr>Aggregates—Classification </vt:lpstr>
      <vt:lpstr>Aggregates—Classification </vt:lpstr>
      <vt:lpstr>In Network Aggregates—Tiny Aggregation</vt:lpstr>
      <vt:lpstr>In Network Aggregates—Tiny Aggregation</vt:lpstr>
      <vt:lpstr>In Network Aggregates—Grouping</vt:lpstr>
      <vt:lpstr>Advantage of TAG</vt:lpstr>
      <vt:lpstr>Simulation-based evaluation</vt:lpstr>
      <vt:lpstr>TAG performance</vt:lpstr>
      <vt:lpstr>Optimization</vt:lpstr>
      <vt:lpstr>Optimization</vt:lpstr>
      <vt:lpstr>Improving Tolerance to Loss</vt:lpstr>
      <vt:lpstr>Improving Tolerance to Loss</vt:lpstr>
      <vt:lpstr>Prototype Implementation</vt:lpstr>
      <vt:lpstr>Conclusion</vt:lpstr>
      <vt:lpstr>Thoughts</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Routing Scalability</dc:title>
  <dc:creator>Hu, Mingwei</dc:creator>
  <cp:lastModifiedBy>Hu, Mingwei</cp:lastModifiedBy>
  <cp:revision>304</cp:revision>
  <dcterms:created xsi:type="dcterms:W3CDTF">2016-02-17T23:51:03Z</dcterms:created>
  <dcterms:modified xsi:type="dcterms:W3CDTF">2016-04-14T18:24:53Z</dcterms:modified>
</cp:coreProperties>
</file>