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3"/>
  </p:normalViewPr>
  <p:slideViewPr>
    <p:cSldViewPr snapToGrid="0" snapToObjects="1">
      <p:cViewPr varScale="1">
        <p:scale>
          <a:sx n="156" d="100"/>
          <a:sy n="156" d="100"/>
        </p:scale>
        <p:origin x="19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018730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NSDI - Networked Systems Design and Implementation USENIX conference</a:t>
            </a:r>
          </a:p>
        </p:txBody>
      </p:sp>
    </p:spTree>
    <p:extLst>
      <p:ext uri="{BB962C8B-B14F-4D97-AF65-F5344CB8AC3E}">
        <p14:creationId xmlns:p14="http://schemas.microsoft.com/office/powerpoint/2010/main" val="163341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297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58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LogStore executes an extract operation by reading data starting at the offset specified at the request.</a:t>
            </a:r>
          </a:p>
          <a:p>
            <a:pPr lvl="0" rtl="0">
              <a:spcBef>
                <a:spcPts val="0"/>
              </a:spcBef>
              <a:buNone/>
            </a:pPr>
            <a:r>
              <a:rPr lang="en"/>
              <a:t>Search operation involves doing a data scan over all partitions and aggregating results. </a:t>
            </a:r>
          </a:p>
          <a:p>
            <a:pPr lvl="0" rtl="0">
              <a:spcBef>
                <a:spcPts val="0"/>
              </a:spcBef>
              <a:buNone/>
            </a:pPr>
            <a:endParaRPr/>
          </a:p>
          <a:p>
            <a:pPr lvl="0">
              <a:spcBef>
                <a:spcPts val="0"/>
              </a:spcBef>
              <a:buNone/>
            </a:pPr>
            <a:r>
              <a:rPr lang="en"/>
              <a:t>Some more optimizations can be added to improve performance.</a:t>
            </a:r>
          </a:p>
        </p:txBody>
      </p:sp>
    </p:spTree>
    <p:extLst>
      <p:ext uri="{BB962C8B-B14F-4D97-AF65-F5344CB8AC3E}">
        <p14:creationId xmlns:p14="http://schemas.microsoft.com/office/powerpoint/2010/main" val="808502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LogStore was using data scans and inverted index but Suffix Store creates the suffix array datastructures and keeps them in-memory.</a:t>
            </a:r>
          </a:p>
        </p:txBody>
      </p:sp>
    </p:spTree>
    <p:extLst>
      <p:ext uri="{BB962C8B-B14F-4D97-AF65-F5344CB8AC3E}">
        <p14:creationId xmlns:p14="http://schemas.microsoft.com/office/powerpoint/2010/main" val="136520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355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8431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Each Query Handler runs multiple tasks to search all local partitions in parallel, then aggregates the results, and sends these results back to the initiator.</a:t>
            </a:r>
          </a:p>
          <a:p>
            <a:pPr lvl="0" rtl="0">
              <a:spcBef>
                <a:spcPts val="0"/>
              </a:spcBef>
              <a:buNone/>
            </a:pPr>
            <a:endParaRPr/>
          </a:p>
          <a:p>
            <a:pPr lvl="0" rtl="0">
              <a:spcBef>
                <a:spcPts val="0"/>
              </a:spcBef>
              <a:buNone/>
            </a:pPr>
            <a:r>
              <a:rPr lang="en"/>
              <a:t>Extract is handled by one server only as data is key-partioned.</a:t>
            </a:r>
          </a:p>
          <a:p>
            <a:pPr lvl="0" rtl="0">
              <a:spcBef>
                <a:spcPts val="0"/>
              </a:spcBef>
              <a:buNone/>
            </a:pPr>
            <a:endParaRPr/>
          </a:p>
          <a:p>
            <a:pPr lvl="0">
              <a:spcBef>
                <a:spcPts val="0"/>
              </a:spcBef>
              <a:buNone/>
            </a:pPr>
            <a:r>
              <a:rPr lang="en"/>
              <a:t>Search needs to be sent to all servers and aggregated.</a:t>
            </a:r>
          </a:p>
        </p:txBody>
      </p:sp>
    </p:spTree>
    <p:extLst>
      <p:ext uri="{BB962C8B-B14F-4D97-AF65-F5344CB8AC3E}">
        <p14:creationId xmlns:p14="http://schemas.microsoft.com/office/powerpoint/2010/main" val="148161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SmallVal Dataset - 140 bytes per record</a:t>
            </a:r>
          </a:p>
          <a:p>
            <a:pPr lvl="0" rtl="0">
              <a:spcBef>
                <a:spcPts val="0"/>
              </a:spcBef>
              <a:buNone/>
            </a:pPr>
            <a:r>
              <a:rPr lang="en"/>
              <a:t>LargeVal Dataset - 1300 bytes per record</a:t>
            </a:r>
          </a:p>
          <a:p>
            <a:pPr lvl="0" rtl="0">
              <a:spcBef>
                <a:spcPts val="0"/>
              </a:spcBef>
              <a:buNone/>
            </a:pPr>
            <a:endParaRPr/>
          </a:p>
          <a:p>
            <a:pPr lvl="0">
              <a:spcBef>
                <a:spcPts val="0"/>
              </a:spcBef>
              <a:buNone/>
            </a:pPr>
            <a:r>
              <a:rPr lang="en"/>
              <a:t>YCSB - Yahoo Cloud Serving Benchmark</a:t>
            </a:r>
          </a:p>
        </p:txBody>
      </p:sp>
    </p:spTree>
    <p:extLst>
      <p:ext uri="{BB962C8B-B14F-4D97-AF65-F5344CB8AC3E}">
        <p14:creationId xmlns:p14="http://schemas.microsoft.com/office/powerpoint/2010/main" val="145517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their prime contribution. Handling large amounts of data in-memory. Note that the total RAM of the cluster here is 150 Gb. Succinct is able to store 242 Gb of input data while other stores choke at 23 Gb.</a:t>
            </a:r>
          </a:p>
        </p:txBody>
      </p:sp>
    </p:spTree>
    <p:extLst>
      <p:ext uri="{BB962C8B-B14F-4D97-AF65-F5344CB8AC3E}">
        <p14:creationId xmlns:p14="http://schemas.microsoft.com/office/powerpoint/2010/main" val="1578183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Workload query patterns are comparable to the YCSB - Yahoo Cloud Serving Benchmark.</a:t>
            </a:r>
          </a:p>
        </p:txBody>
      </p:sp>
    </p:spTree>
    <p:extLst>
      <p:ext uri="{BB962C8B-B14F-4D97-AF65-F5344CB8AC3E}">
        <p14:creationId xmlns:p14="http://schemas.microsoft.com/office/powerpoint/2010/main" val="96772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Compression techniques have been tried before but they mostly suffer from degraded throughput since data needs to be decompressed even for simple queries</a:t>
            </a:r>
          </a:p>
        </p:txBody>
      </p:sp>
    </p:spTree>
    <p:extLst>
      <p:ext uri="{BB962C8B-B14F-4D97-AF65-F5344CB8AC3E}">
        <p14:creationId xmlns:p14="http://schemas.microsoft.com/office/powerpoint/2010/main" val="149323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For MongoDB, the routing server becomes a throughput bottleneck; for Cassandra, the throughput is lower because more queries are exe- cuted off-disk.</a:t>
            </a:r>
          </a:p>
          <a:p>
            <a:pPr lvl="0" rtl="0">
              <a:spcBef>
                <a:spcPts val="0"/>
              </a:spcBef>
              <a:buNone/>
            </a:pPr>
            <a:endParaRPr/>
          </a:p>
          <a:p>
            <a:pPr lvl="0" rtl="0">
              <a:spcBef>
                <a:spcPts val="0"/>
              </a:spcBef>
              <a:buNone/>
            </a:pPr>
            <a:r>
              <a:rPr lang="en"/>
              <a:t>Talk about DNF.</a:t>
            </a:r>
          </a:p>
          <a:p>
            <a:pPr lvl="0" rtl="0">
              <a:spcBef>
                <a:spcPts val="0"/>
              </a:spcBef>
              <a:buNone/>
            </a:pPr>
            <a:endParaRPr/>
          </a:p>
        </p:txBody>
      </p:sp>
    </p:spTree>
    <p:extLst>
      <p:ext uri="{BB962C8B-B14F-4D97-AF65-F5344CB8AC3E}">
        <p14:creationId xmlns:p14="http://schemas.microsoft.com/office/powerpoint/2010/main" val="172100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82264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1255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Another important thing to notice is that Succinct performance is consistent for a given workload across cluster configuration.</a:t>
            </a:r>
          </a:p>
          <a:p>
            <a:pPr lvl="0" rtl="0">
              <a:spcBef>
                <a:spcPts val="0"/>
              </a:spcBef>
              <a:buNone/>
            </a:pPr>
            <a:endParaRPr/>
          </a:p>
          <a:p>
            <a:pPr lvl="0" rtl="0">
              <a:spcBef>
                <a:spcPts val="0"/>
              </a:spcBef>
              <a:buNone/>
            </a:pPr>
            <a:r>
              <a:rPr lang="en"/>
              <a:t>Also, the scale of top two graphs is different from the bottom ones.</a:t>
            </a:r>
          </a:p>
        </p:txBody>
      </p:sp>
    </p:spTree>
    <p:extLst>
      <p:ext uri="{BB962C8B-B14F-4D97-AF65-F5344CB8AC3E}">
        <p14:creationId xmlns:p14="http://schemas.microsoft.com/office/powerpoint/2010/main" val="750213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All systems store data and index in-memory only. Also note that they only evaluate this on the SmallVal dataset only. Succinct should perform worse on larger records.</a:t>
            </a:r>
          </a:p>
        </p:txBody>
      </p:sp>
    </p:spTree>
    <p:extLst>
      <p:ext uri="{BB962C8B-B14F-4D97-AF65-F5344CB8AC3E}">
        <p14:creationId xmlns:p14="http://schemas.microsoft.com/office/powerpoint/2010/main" val="96761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2660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No Indexes - Primary or Secondary</a:t>
            </a:r>
          </a:p>
          <a:p>
            <a:pPr lvl="0" rtl="0">
              <a:spcBef>
                <a:spcPts val="0"/>
              </a:spcBef>
              <a:buNone/>
            </a:pPr>
            <a:r>
              <a:rPr lang="en"/>
              <a:t>Random access and free-form search</a:t>
            </a:r>
          </a:p>
          <a:p>
            <a:pPr lvl="0" rtl="0">
              <a:spcBef>
                <a:spcPts val="0"/>
              </a:spcBef>
              <a:buNone/>
            </a:pPr>
            <a:r>
              <a:rPr lang="en"/>
              <a:t>No decompression for the supported operations. May require decompression for special use-cases.</a:t>
            </a:r>
          </a:p>
        </p:txBody>
      </p:sp>
    </p:spTree>
    <p:extLst>
      <p:ext uri="{BB962C8B-B14F-4D97-AF65-F5344CB8AC3E}">
        <p14:creationId xmlns:p14="http://schemas.microsoft.com/office/powerpoint/2010/main" val="1765242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2097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33316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755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endParaRPr/>
          </a:p>
        </p:txBody>
      </p:sp>
    </p:spTree>
    <p:extLst>
      <p:ext uri="{BB962C8B-B14F-4D97-AF65-F5344CB8AC3E}">
        <p14:creationId xmlns:p14="http://schemas.microsoft.com/office/powerpoint/2010/main" val="130393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Delete is supported as a deferred deletion approach by marking keys as tombstoned.</a:t>
            </a:r>
          </a:p>
          <a:p>
            <a:pPr lvl="0" rtl="0">
              <a:spcBef>
                <a:spcPts val="0"/>
              </a:spcBef>
              <a:buNone/>
            </a:pPr>
            <a:endParaRPr/>
          </a:p>
          <a:p>
            <a:pPr lvl="0">
              <a:spcBef>
                <a:spcPts val="0"/>
              </a:spcBef>
              <a:buNone/>
            </a:pPr>
            <a:r>
              <a:rPr lang="en"/>
              <a:t>Update is currently just a delete followed by an append.</a:t>
            </a:r>
          </a:p>
        </p:txBody>
      </p:sp>
    </p:spTree>
    <p:extLst>
      <p:ext uri="{BB962C8B-B14F-4D97-AF65-F5344CB8AC3E}">
        <p14:creationId xmlns:p14="http://schemas.microsoft.com/office/powerpoint/2010/main" val="23869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fact, evaluation uses this NoSQL interface implementation to compare against other systems.</a:t>
            </a:r>
          </a:p>
        </p:txBody>
      </p:sp>
    </p:spTree>
    <p:extLst>
      <p:ext uri="{BB962C8B-B14F-4D97-AF65-F5344CB8AC3E}">
        <p14:creationId xmlns:p14="http://schemas.microsoft.com/office/powerpoint/2010/main" val="21863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Lexicographically Sorted Array of Suffixes</a:t>
            </a:r>
          </a:p>
        </p:txBody>
      </p:sp>
    </p:spTree>
    <p:extLst>
      <p:ext uri="{BB962C8B-B14F-4D97-AF65-F5344CB8AC3E}">
        <p14:creationId xmlns:p14="http://schemas.microsoft.com/office/powerpoint/2010/main" val="31812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Explain by using pointers the space utilization</a:t>
            </a:r>
          </a:p>
        </p:txBody>
      </p:sp>
    </p:spTree>
    <p:extLst>
      <p:ext uri="{BB962C8B-B14F-4D97-AF65-F5344CB8AC3E}">
        <p14:creationId xmlns:p14="http://schemas.microsoft.com/office/powerpoint/2010/main" val="168584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t>Since AoS2Input stores locations of suffixes in AoS, NextCharIdx maps AoS2Input values to next larger value.</a:t>
            </a:r>
          </a:p>
          <a:p>
            <a:pPr lvl="0" rtl="0">
              <a:lnSpc>
                <a:spcPct val="115000"/>
              </a:lnSpc>
              <a:spcBef>
                <a:spcPts val="0"/>
              </a:spcBef>
              <a:buNone/>
            </a:pPr>
            <a:r>
              <a:rPr lang="en" sz="1200"/>
              <a:t>That is, NextCharIdx[idx] stores the AoS2Input index that stores AoS2Input[idx]+1; (right) only a few sampled values need be stored; unsampled values can be computed on the fly. </a:t>
            </a:r>
          </a:p>
          <a:p>
            <a:pPr lvl="0" rtl="0">
              <a:lnSpc>
                <a:spcPct val="115000"/>
              </a:lnSpc>
              <a:spcBef>
                <a:spcPts val="0"/>
              </a:spcBef>
              <a:buNone/>
            </a:pPr>
            <a:r>
              <a:rPr lang="en" sz="1200"/>
              <a:t>For instance, starting AoS2Input[5] and following pointers twice, we get the next larger sampled value 6. Since each pointer increases value by 1, the desired value is 6−2 =4.</a:t>
            </a:r>
          </a:p>
          <a:p>
            <a:pPr lvl="0" rtl="0">
              <a:lnSpc>
                <a:spcPct val="115000"/>
              </a:lnSpc>
              <a:spcBef>
                <a:spcPts val="0"/>
              </a:spcBef>
              <a:buNone/>
            </a:pPr>
            <a:r>
              <a:rPr lang="en" sz="1200"/>
              <a:t>Reducing the space usage of Input2AoS. (a) only a few sampled values need be stored; (b) extract functionality</a:t>
            </a:r>
            <a:r>
              <a:rPr lang="en" sz="1200">
                <a:solidFill>
                  <a:srgbClr val="0433FF"/>
                </a:solidFill>
              </a:rPr>
              <a:t> </a:t>
            </a:r>
            <a:r>
              <a:rPr lang="en" sz="1200"/>
              <a:t>is achieved using sampled values and NextCharIdx. </a:t>
            </a:r>
          </a:p>
          <a:p>
            <a:pPr lvl="0" rtl="0">
              <a:lnSpc>
                <a:spcPct val="115000"/>
              </a:lnSpc>
              <a:spcBef>
                <a:spcPts val="0"/>
              </a:spcBef>
              <a:buNone/>
            </a:pPr>
            <a:r>
              <a:rPr lang="en" sz="1200"/>
              <a:t>For instance, to execute extract(3, 3), we find the next smaller sampled index (Input2AoS[2]) and corresponding suffix and removing extra characters from the start.</a:t>
            </a:r>
          </a:p>
          <a:p>
            <a:pPr lvl="0" rtl="0">
              <a:spcBef>
                <a:spcPts val="0"/>
              </a:spcBef>
              <a:buNone/>
            </a:pPr>
            <a:endParaRPr/>
          </a:p>
          <a:p>
            <a:pPr lvl="0" rtl="0">
              <a:spcBef>
                <a:spcPts val="0"/>
              </a:spcBef>
              <a:buNone/>
            </a:pPr>
            <a:r>
              <a:rPr lang="en"/>
              <a:t>After all optimizations, Succinct is able to store compressed data in less memory than the original input size.</a:t>
            </a:r>
          </a:p>
        </p:txBody>
      </p:sp>
    </p:spTree>
    <p:extLst>
      <p:ext uri="{BB962C8B-B14F-4D97-AF65-F5344CB8AC3E}">
        <p14:creationId xmlns:p14="http://schemas.microsoft.com/office/powerpoint/2010/main" val="6537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706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uccinct.cs.berkeley.edu/wp/wordpress/wp-content/uploads/2014/05/retreat-winter-2016-succinctx.pdf" TargetMode="External"/><Relationship Id="rId4" Type="http://schemas.openxmlformats.org/officeDocument/2006/relationships/hyperlink" Target="http://succinct.cs.berkeley.edu/wp/wordpress/?page_id=8" TargetMode="External"/><Relationship Id="rId5" Type="http://schemas.openxmlformats.org/officeDocument/2006/relationships/hyperlink" Target="http://www.cs.berkeley.edu/~rachit/blowfish.pdf"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11700" y="744575"/>
            <a:ext cx="8520600" cy="792600"/>
          </a:xfrm>
          <a:prstGeom prst="rect">
            <a:avLst/>
          </a:prstGeom>
        </p:spPr>
        <p:txBody>
          <a:bodyPr lIns="91425" tIns="91425" rIns="91425" bIns="91425" anchor="b" anchorCtr="0">
            <a:noAutofit/>
          </a:bodyPr>
          <a:lstStyle/>
          <a:p>
            <a:pPr lvl="0" algn="ctr">
              <a:spcBef>
                <a:spcPts val="0"/>
              </a:spcBef>
              <a:buNone/>
            </a:pPr>
            <a:r>
              <a:rPr lang="en" sz="2800">
                <a:solidFill>
                  <a:srgbClr val="434343"/>
                </a:solidFill>
              </a:rPr>
              <a:t>Succinct: Enabling Queries on Compressed Data</a:t>
            </a:r>
          </a:p>
        </p:txBody>
      </p:sp>
      <p:sp>
        <p:nvSpPr>
          <p:cNvPr id="60" name="Shape 60"/>
          <p:cNvSpPr txBox="1">
            <a:spLocks noGrp="1"/>
          </p:cNvSpPr>
          <p:nvPr>
            <p:ph type="subTitle" idx="1"/>
          </p:nvPr>
        </p:nvSpPr>
        <p:spPr>
          <a:xfrm>
            <a:off x="311700" y="3487275"/>
            <a:ext cx="8520600" cy="792600"/>
          </a:xfrm>
          <a:prstGeom prst="rect">
            <a:avLst/>
          </a:prstGeom>
        </p:spPr>
        <p:txBody>
          <a:bodyPr lIns="91425" tIns="91425" rIns="91425" bIns="91425" anchor="t" anchorCtr="0">
            <a:noAutofit/>
          </a:bodyPr>
          <a:lstStyle/>
          <a:p>
            <a:pPr lvl="0" algn="r" rtl="0">
              <a:spcBef>
                <a:spcPts val="0"/>
              </a:spcBef>
              <a:buNone/>
            </a:pPr>
            <a:endParaRPr sz="1800">
              <a:solidFill>
                <a:srgbClr val="434343"/>
              </a:solidFill>
            </a:endParaRPr>
          </a:p>
          <a:p>
            <a:pPr lvl="0" algn="r" rtl="0">
              <a:spcBef>
                <a:spcPts val="0"/>
              </a:spcBef>
              <a:buNone/>
            </a:pPr>
            <a:r>
              <a:rPr lang="en" sz="1800">
                <a:solidFill>
                  <a:srgbClr val="434343"/>
                </a:solidFill>
              </a:rPr>
              <a:t>Presented by: Bhargav Mangipudi</a:t>
            </a:r>
          </a:p>
          <a:p>
            <a:pPr lvl="0" algn="r">
              <a:spcBef>
                <a:spcPts val="0"/>
              </a:spcBef>
              <a:buNone/>
            </a:pPr>
            <a:endParaRPr sz="1800">
              <a:solidFill>
                <a:srgbClr val="434343"/>
              </a:solidFill>
            </a:endParaRPr>
          </a:p>
        </p:txBody>
      </p:sp>
      <p:sp>
        <p:nvSpPr>
          <p:cNvPr id="61" name="Shape 61"/>
          <p:cNvSpPr txBox="1"/>
          <p:nvPr/>
        </p:nvSpPr>
        <p:spPr>
          <a:xfrm>
            <a:off x="457175" y="1537175"/>
            <a:ext cx="8520600" cy="548700"/>
          </a:xfrm>
          <a:prstGeom prst="rect">
            <a:avLst/>
          </a:prstGeom>
          <a:noFill/>
          <a:ln>
            <a:noFill/>
          </a:ln>
        </p:spPr>
        <p:txBody>
          <a:bodyPr lIns="91425" tIns="91425" rIns="91425" bIns="91425" anchor="t" anchorCtr="0">
            <a:noAutofit/>
          </a:bodyPr>
          <a:lstStyle/>
          <a:p>
            <a:pPr lvl="0" algn="ctr" rtl="0">
              <a:spcBef>
                <a:spcPts val="0"/>
              </a:spcBef>
              <a:buClr>
                <a:schemeClr val="dk1"/>
              </a:buClr>
              <a:buFont typeface="Arial"/>
              <a:buNone/>
            </a:pPr>
            <a:r>
              <a:rPr lang="en">
                <a:solidFill>
                  <a:srgbClr val="434343"/>
                </a:solidFill>
              </a:rPr>
              <a:t>Rachit Agarwal, Anurag Khandelwal, and Ion Stoica, University of California, Berkeley, NSDI 2015</a:t>
            </a:r>
          </a:p>
        </p:txBody>
      </p:sp>
      <p:sp>
        <p:nvSpPr>
          <p:cNvPr id="62" name="Shape 62"/>
          <p:cNvSpPr txBox="1"/>
          <p:nvPr/>
        </p:nvSpPr>
        <p:spPr>
          <a:xfrm>
            <a:off x="311700" y="4608450"/>
            <a:ext cx="8666100" cy="372900"/>
          </a:xfrm>
          <a:prstGeom prst="rect">
            <a:avLst/>
          </a:prstGeom>
          <a:noFill/>
          <a:ln>
            <a:noFill/>
          </a:ln>
        </p:spPr>
        <p:txBody>
          <a:bodyPr lIns="91425" tIns="91425" rIns="91425" bIns="91425" anchor="t" anchorCtr="0">
            <a:noAutofit/>
          </a:bodyPr>
          <a:lstStyle/>
          <a:p>
            <a:pPr lvl="0" algn="r">
              <a:spcBef>
                <a:spcPts val="0"/>
              </a:spcBef>
              <a:buNone/>
            </a:pPr>
            <a:r>
              <a:rPr lang="en" sz="1200">
                <a:solidFill>
                  <a:srgbClr val="666666"/>
                </a:solidFill>
              </a:rPr>
              <a:t>Presentation uses images and graphs from the original paper and Berkeley AMPLab website</a:t>
            </a: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Querying on Compressed Data - continued</a:t>
            </a:r>
          </a:p>
        </p:txBody>
      </p:sp>
      <p:sp>
        <p:nvSpPr>
          <p:cNvPr id="134" name="Shape 13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dirty="0"/>
              <a:t>[offset1, …] = </a:t>
            </a:r>
            <a:r>
              <a:rPr lang="en" b="1" dirty="0" err="1"/>
              <a:t>rangesearch</a:t>
            </a:r>
            <a:r>
              <a:rPr lang="en" dirty="0"/>
              <a:t>(f, str1, str2)</a:t>
            </a:r>
          </a:p>
          <a:p>
            <a:pPr lvl="0" rtl="0">
              <a:spcBef>
                <a:spcPts val="0"/>
              </a:spcBef>
              <a:buNone/>
            </a:pPr>
            <a:r>
              <a:rPr lang="en" sz="1600" dirty="0"/>
              <a:t>&gt;&gt; Since </a:t>
            </a:r>
            <a:r>
              <a:rPr lang="en" sz="1600" b="1" dirty="0" err="1"/>
              <a:t>AoS</a:t>
            </a:r>
            <a:r>
              <a:rPr lang="en" sz="1600" dirty="0"/>
              <a:t> stores suffixes in a sorted manner, </a:t>
            </a:r>
            <a:r>
              <a:rPr lang="en" sz="1600" i="1" dirty="0" err="1"/>
              <a:t>rangesearch</a:t>
            </a:r>
            <a:r>
              <a:rPr lang="en" sz="1600" dirty="0"/>
              <a:t> is achieved by doing </a:t>
            </a:r>
            <a:r>
              <a:rPr lang="en" sz="1600" b="1" dirty="0"/>
              <a:t>binary-search </a:t>
            </a:r>
            <a:r>
              <a:rPr lang="en" sz="1600" dirty="0"/>
              <a:t>for </a:t>
            </a:r>
            <a:r>
              <a:rPr lang="en" sz="1600" b="1" dirty="0"/>
              <a:t>min-bound</a:t>
            </a:r>
            <a:r>
              <a:rPr lang="en" sz="1600" dirty="0"/>
              <a:t> of </a:t>
            </a:r>
            <a:r>
              <a:rPr lang="en" sz="1600" b="1" dirty="0"/>
              <a:t>str1</a:t>
            </a:r>
            <a:r>
              <a:rPr lang="en" sz="1600" dirty="0"/>
              <a:t> and </a:t>
            </a:r>
            <a:r>
              <a:rPr lang="en" sz="1600" b="1" dirty="0"/>
              <a:t>max-bound</a:t>
            </a:r>
            <a:r>
              <a:rPr lang="en" sz="1600" dirty="0"/>
              <a:t> of </a:t>
            </a:r>
            <a:r>
              <a:rPr lang="en" sz="1600" b="1" dirty="0"/>
              <a:t>str2</a:t>
            </a:r>
            <a:r>
              <a:rPr lang="en" sz="1600" dirty="0"/>
              <a:t> and returning offsets that are between the two positions found.</a:t>
            </a:r>
          </a:p>
          <a:p>
            <a:pPr marL="457200" lvl="0" indent="-228600" rtl="0">
              <a:spcBef>
                <a:spcPts val="0"/>
              </a:spcBef>
              <a:spcAft>
                <a:spcPts val="0"/>
              </a:spcAft>
              <a:buChar char="❏"/>
            </a:pPr>
            <a:r>
              <a:rPr lang="en" dirty="0"/>
              <a:t>[(offset1, len1), …] = </a:t>
            </a:r>
            <a:r>
              <a:rPr lang="en" b="1" dirty="0" err="1"/>
              <a:t>wildcardsearch</a:t>
            </a:r>
            <a:r>
              <a:rPr lang="en" dirty="0"/>
              <a:t>(f, prefix, suffix, distance)</a:t>
            </a:r>
          </a:p>
          <a:p>
            <a:pPr lvl="0" rtl="0">
              <a:spcBef>
                <a:spcPts val="0"/>
              </a:spcBef>
              <a:buNone/>
            </a:pPr>
            <a:r>
              <a:rPr lang="en" dirty="0"/>
              <a:t>&gt;&gt; </a:t>
            </a:r>
            <a:r>
              <a:rPr lang="en" sz="1600" dirty="0"/>
              <a:t>First find the offsets of all </a:t>
            </a:r>
            <a:r>
              <a:rPr lang="en" sz="1600" b="1" dirty="0"/>
              <a:t>prefix</a:t>
            </a:r>
            <a:r>
              <a:rPr lang="en" sz="1600" dirty="0"/>
              <a:t> and </a:t>
            </a:r>
            <a:r>
              <a:rPr lang="en" sz="1600" b="1" dirty="0"/>
              <a:t>suffix</a:t>
            </a:r>
            <a:r>
              <a:rPr lang="en" sz="1600" dirty="0"/>
              <a:t> occurrences, and return all possible combinations such that the difference between the </a:t>
            </a:r>
            <a:r>
              <a:rPr lang="en" sz="1600" b="1" dirty="0"/>
              <a:t>suffix</a:t>
            </a:r>
            <a:r>
              <a:rPr lang="en" sz="1600" dirty="0"/>
              <a:t> and </a:t>
            </a:r>
            <a:r>
              <a:rPr lang="en" sz="1600" b="1" dirty="0"/>
              <a:t>prefix</a:t>
            </a:r>
            <a:r>
              <a:rPr lang="en" sz="1600" dirty="0"/>
              <a:t> offsets is positive and no larger than </a:t>
            </a:r>
            <a:r>
              <a:rPr lang="en" sz="1600" b="1" i="1" dirty="0"/>
              <a:t>distance</a:t>
            </a:r>
            <a:r>
              <a:rPr lang="en" sz="1600" dirty="0"/>
              <a:t>.</a:t>
            </a:r>
          </a:p>
        </p:txBody>
      </p:sp>
      <p:sp>
        <p:nvSpPr>
          <p:cNvPr id="135" name="Shape 1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Succinct Multi-Store Design</a:t>
            </a:r>
          </a:p>
        </p:txBody>
      </p:sp>
      <p:sp>
        <p:nvSpPr>
          <p:cNvPr id="141" name="Shape 141"/>
          <p:cNvSpPr txBox="1">
            <a:spLocks noGrp="1"/>
          </p:cNvSpPr>
          <p:nvPr>
            <p:ph type="body" idx="1"/>
          </p:nvPr>
        </p:nvSpPr>
        <p:spPr>
          <a:xfrm>
            <a:off x="311700" y="1152475"/>
            <a:ext cx="5607300" cy="3416400"/>
          </a:xfrm>
          <a:prstGeom prst="rect">
            <a:avLst/>
          </a:prstGeom>
        </p:spPr>
        <p:txBody>
          <a:bodyPr lIns="91425" tIns="91425" rIns="91425" bIns="91425" anchor="t" anchorCtr="0">
            <a:noAutofit/>
          </a:bodyPr>
          <a:lstStyle/>
          <a:p>
            <a:pPr lvl="0" rtl="0">
              <a:spcBef>
                <a:spcPts val="0"/>
              </a:spcBef>
              <a:buNone/>
            </a:pPr>
            <a:r>
              <a:rPr lang="en"/>
              <a:t>Succinct uses a write-friendly multi-store design to achieve higher throughput and better utilization of resources.</a:t>
            </a:r>
          </a:p>
          <a:p>
            <a:pPr lvl="0" rtl="0">
              <a:spcBef>
                <a:spcPts val="0"/>
              </a:spcBef>
              <a:buNone/>
            </a:pPr>
            <a:r>
              <a:rPr lang="en"/>
              <a:t>Chaining three different data stores enables staggering data flow into the system towards a compressed representation.</a:t>
            </a:r>
          </a:p>
          <a:p>
            <a:pPr lvl="0">
              <a:spcBef>
                <a:spcPts val="0"/>
              </a:spcBef>
              <a:buNone/>
            </a:pPr>
            <a:r>
              <a:rPr lang="en"/>
              <a:t>Data flows from the LogStore </a:t>
            </a:r>
            <a:r>
              <a:rPr lang="en">
                <a:solidFill>
                  <a:srgbClr val="545454"/>
                </a:solidFill>
                <a:highlight>
                  <a:srgbClr val="FFFFFF"/>
                </a:highlight>
              </a:rPr>
              <a:t>→</a:t>
            </a:r>
            <a:r>
              <a:rPr lang="en"/>
              <a:t> SuffixStore </a:t>
            </a:r>
            <a:r>
              <a:rPr lang="en">
                <a:solidFill>
                  <a:srgbClr val="545454"/>
                </a:solidFill>
                <a:highlight>
                  <a:srgbClr val="FFFFFF"/>
                </a:highlight>
              </a:rPr>
              <a:t>→</a:t>
            </a:r>
            <a:r>
              <a:rPr lang="en"/>
              <a:t> SuccinctStore. SuccinctStore is the final entropy-compressed representation of all input data.</a:t>
            </a:r>
          </a:p>
        </p:txBody>
      </p:sp>
      <p:sp>
        <p:nvSpPr>
          <p:cNvPr id="142" name="Shape 1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143" name="Shape 143"/>
          <p:cNvPicPr preferRelativeResize="0"/>
          <p:nvPr/>
        </p:nvPicPr>
        <p:blipFill>
          <a:blip r:embed="rId3">
            <a:alphaModFix/>
          </a:blip>
          <a:stretch>
            <a:fillRect/>
          </a:stretch>
        </p:blipFill>
        <p:spPr>
          <a:xfrm>
            <a:off x="5592924" y="1755500"/>
            <a:ext cx="3428224" cy="1632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LogStore</a:t>
            </a:r>
          </a:p>
        </p:txBody>
      </p:sp>
      <p:sp>
        <p:nvSpPr>
          <p:cNvPr id="149" name="Shape 14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Entry point for all “appends” in the system.</a:t>
            </a:r>
          </a:p>
          <a:p>
            <a:pPr marL="457200" lvl="0" indent="-228600" rtl="0">
              <a:spcBef>
                <a:spcPts val="0"/>
              </a:spcBef>
              <a:buChar char="-"/>
            </a:pPr>
            <a:r>
              <a:rPr lang="en"/>
              <a:t>LogStore maintains the records in main memory and is optimized for </a:t>
            </a:r>
            <a:r>
              <a:rPr lang="en" b="1"/>
              <a:t>data appends</a:t>
            </a:r>
            <a:r>
              <a:rPr lang="en"/>
              <a:t> (write) and </a:t>
            </a:r>
            <a:r>
              <a:rPr lang="en" b="1"/>
              <a:t>data scans</a:t>
            </a:r>
            <a:r>
              <a:rPr lang="en"/>
              <a:t> (search, extract queries)</a:t>
            </a:r>
          </a:p>
          <a:p>
            <a:pPr marL="457200" lvl="0" indent="-228600" rtl="0">
              <a:spcBef>
                <a:spcPts val="0"/>
              </a:spcBef>
              <a:buChar char="-"/>
            </a:pPr>
            <a:r>
              <a:rPr lang="en"/>
              <a:t>LogStore data is partitioned into multiple partitions to promote parallel searches. </a:t>
            </a:r>
          </a:p>
          <a:p>
            <a:pPr lvl="0" rtl="0">
              <a:spcBef>
                <a:spcPts val="0"/>
              </a:spcBef>
              <a:buNone/>
            </a:pPr>
            <a:endParaRPr/>
          </a:p>
          <a:p>
            <a:pPr marL="457200" lvl="0" indent="-228600">
              <a:spcBef>
                <a:spcPts val="0"/>
              </a:spcBef>
              <a:buChar char="-"/>
            </a:pPr>
            <a:r>
              <a:rPr lang="en"/>
              <a:t>Caveat: Simple partitioning data causes problems with queries that are across partition boundaries. To handle this, the partitions made have *reasonable* overlapping content. (Reasonable = 1Mb default)</a:t>
            </a:r>
          </a:p>
        </p:txBody>
      </p:sp>
      <p:sp>
        <p:nvSpPr>
          <p:cNvPr id="150" name="Shape 1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SuffixStore</a:t>
            </a:r>
          </a:p>
        </p:txBody>
      </p:sp>
      <p:sp>
        <p:nvSpPr>
          <p:cNvPr id="156" name="Shape 15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Intermediate layer between LogStore and SuccinctStore.</a:t>
            </a:r>
          </a:p>
          <a:p>
            <a:pPr marL="457200" lvl="0" indent="-228600" rtl="0">
              <a:spcBef>
                <a:spcPts val="0"/>
              </a:spcBef>
              <a:buChar char="-"/>
            </a:pPr>
            <a:r>
              <a:rPr lang="en"/>
              <a:t>Accumulates data from LogStore and stores them before initializing compression (and moving compressed data to SuccinctStore)</a:t>
            </a:r>
          </a:p>
          <a:p>
            <a:pPr marL="457200" lvl="0" indent="-228600" rtl="0">
              <a:spcBef>
                <a:spcPts val="0"/>
              </a:spcBef>
              <a:buChar char="-"/>
            </a:pPr>
            <a:r>
              <a:rPr lang="en"/>
              <a:t>Use the </a:t>
            </a:r>
            <a:r>
              <a:rPr lang="en" b="1" i="1"/>
              <a:t>uncompressed</a:t>
            </a:r>
            <a:r>
              <a:rPr lang="en"/>
              <a:t> suffix array data structures to enable queries on data stored in this region.</a:t>
            </a:r>
          </a:p>
          <a:p>
            <a:pPr marL="457200" lvl="0" indent="-228600">
              <a:lnSpc>
                <a:spcPct val="115000"/>
              </a:lnSpc>
              <a:spcBef>
                <a:spcPts val="0"/>
              </a:spcBef>
              <a:buChar char="-"/>
            </a:pPr>
            <a:r>
              <a:rPr lang="en"/>
              <a:t>Also performs compression of the data and makes it ready to be moved to SuccinctStore. (Mergesort across partitions)</a:t>
            </a:r>
          </a:p>
        </p:txBody>
      </p:sp>
      <p:sp>
        <p:nvSpPr>
          <p:cNvPr id="157" name="Shape 1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Immutable store that contains entropy-compressed representation of the data. </a:t>
            </a:r>
          </a:p>
          <a:p>
            <a:pPr marL="457200" lvl="0" indent="-228600" rtl="0">
              <a:spcBef>
                <a:spcPts val="0"/>
              </a:spcBef>
              <a:buChar char="-"/>
            </a:pPr>
            <a:r>
              <a:rPr lang="en"/>
              <a:t>Designed for memory efficiency and for enabling queries on the compressed representation.</a:t>
            </a:r>
          </a:p>
          <a:p>
            <a:pPr marL="457200" lvl="0" indent="-228600" rtl="0">
              <a:spcBef>
                <a:spcPts val="0"/>
              </a:spcBef>
              <a:buChar char="-"/>
            </a:pPr>
            <a:r>
              <a:rPr lang="en"/>
              <a:t>Data structures in this layer are only updated when SuffixStore is sufficiently filled and data has been compressed.</a:t>
            </a:r>
          </a:p>
          <a:p>
            <a:pPr marL="457200" lvl="0" indent="-228600" rtl="0">
              <a:spcBef>
                <a:spcPts val="0"/>
              </a:spcBef>
              <a:buChar char="-"/>
            </a:pPr>
            <a:r>
              <a:rPr lang="en"/>
              <a:t>Several optimizations are made to reduce the memory consumption.</a:t>
            </a:r>
          </a:p>
          <a:p>
            <a:pPr marL="457200" lvl="0" indent="-228600">
              <a:spcBef>
                <a:spcPts val="0"/>
              </a:spcBef>
              <a:buChar char="-"/>
            </a:pPr>
            <a:r>
              <a:rPr lang="en"/>
              <a:t>Trade-off between memory efficiency and query latency.</a:t>
            </a:r>
          </a:p>
        </p:txBody>
      </p:sp>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SuccinctStore</a:t>
            </a:r>
          </a:p>
        </p:txBody>
      </p:sp>
      <p:sp>
        <p:nvSpPr>
          <p:cNvPr id="164" name="Shape 16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Succinct Multi-Store Summary</a:t>
            </a:r>
          </a:p>
        </p:txBody>
      </p:sp>
      <p:sp>
        <p:nvSpPr>
          <p:cNvPr id="170" name="Shape 170"/>
          <p:cNvSpPr txBox="1">
            <a:spLocks noGrp="1"/>
          </p:cNvSpPr>
          <p:nvPr>
            <p:ph type="body" idx="1"/>
          </p:nvPr>
        </p:nvSpPr>
        <p:spPr>
          <a:xfrm>
            <a:off x="311700" y="1152475"/>
            <a:ext cx="5160300" cy="2880600"/>
          </a:xfrm>
          <a:prstGeom prst="rect">
            <a:avLst/>
          </a:prstGeom>
        </p:spPr>
        <p:txBody>
          <a:bodyPr lIns="91425" tIns="91425" rIns="91425" bIns="91425" anchor="t" anchorCtr="0">
            <a:noAutofit/>
          </a:bodyPr>
          <a:lstStyle/>
          <a:p>
            <a:pPr lvl="0" rtl="0">
              <a:spcBef>
                <a:spcPts val="0"/>
              </a:spcBef>
              <a:buNone/>
            </a:pPr>
            <a:r>
              <a:rPr lang="en"/>
              <a:t>The three stores serve different purposes and use different configurations:</a:t>
            </a:r>
          </a:p>
          <a:p>
            <a:pPr marL="457200" lvl="0" indent="-330200" rtl="0">
              <a:spcBef>
                <a:spcPts val="0"/>
              </a:spcBef>
              <a:buSzPct val="100000"/>
              <a:buChar char="-"/>
            </a:pPr>
            <a:r>
              <a:rPr lang="en" sz="1600"/>
              <a:t>LogStore has a latency bottleneck as all queries are over indexes and data scans.</a:t>
            </a:r>
          </a:p>
          <a:p>
            <a:pPr marL="457200" lvl="0" indent="-330200" rtl="0">
              <a:spcBef>
                <a:spcPts val="0"/>
              </a:spcBef>
              <a:buSzPct val="100000"/>
              <a:buChar char="-"/>
            </a:pPr>
            <a:r>
              <a:rPr lang="en" sz="1600"/>
              <a:t>SuffixStore has a memory bottleneck as it has to serve queries using </a:t>
            </a:r>
            <a:r>
              <a:rPr lang="en" sz="1600" b="1"/>
              <a:t>uncompressed</a:t>
            </a:r>
            <a:r>
              <a:rPr lang="en" sz="1600"/>
              <a:t> suffix data structures.</a:t>
            </a:r>
          </a:p>
          <a:p>
            <a:pPr marL="457200" lvl="0" indent="-330200" rtl="0">
              <a:spcBef>
                <a:spcPts val="0"/>
              </a:spcBef>
              <a:buSzPct val="100000"/>
              <a:buChar char="-"/>
            </a:pPr>
            <a:r>
              <a:rPr lang="en" sz="1600"/>
              <a:t>SuccinctStore has a tradeoff between latency and memory-efficiency using some tunable parameter.</a:t>
            </a:r>
          </a:p>
          <a:p>
            <a:pPr lvl="0" rtl="0">
              <a:spcBef>
                <a:spcPts val="0"/>
              </a:spcBef>
              <a:buNone/>
            </a:pPr>
            <a:endParaRPr/>
          </a:p>
        </p:txBody>
      </p:sp>
      <p:sp>
        <p:nvSpPr>
          <p:cNvPr id="171" name="Shape 1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15</a:t>
            </a:fld>
            <a:endParaRPr lang="en"/>
          </a:p>
        </p:txBody>
      </p:sp>
      <p:pic>
        <p:nvPicPr>
          <p:cNvPr id="172" name="Shape 172"/>
          <p:cNvPicPr preferRelativeResize="0"/>
          <p:nvPr/>
        </p:nvPicPr>
        <p:blipFill>
          <a:blip r:embed="rId3">
            <a:alphaModFix/>
          </a:blip>
          <a:stretch>
            <a:fillRect/>
          </a:stretch>
        </p:blipFill>
        <p:spPr>
          <a:xfrm>
            <a:off x="5592924" y="1755500"/>
            <a:ext cx="3428224" cy="1632500"/>
          </a:xfrm>
          <a:prstGeom prst="rect">
            <a:avLst/>
          </a:prstGeom>
          <a:noFill/>
          <a:ln>
            <a:noFill/>
          </a:ln>
        </p:spPr>
      </p:pic>
      <p:sp>
        <p:nvSpPr>
          <p:cNvPr id="173" name="Shape 173"/>
          <p:cNvSpPr txBox="1"/>
          <p:nvPr/>
        </p:nvSpPr>
        <p:spPr>
          <a:xfrm>
            <a:off x="334725" y="4155625"/>
            <a:ext cx="8327700" cy="743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600">
                <a:solidFill>
                  <a:schemeClr val="accent3"/>
                </a:solidFill>
                <a:latin typeface="Proxima Nova"/>
                <a:ea typeface="Proxima Nova"/>
                <a:cs typeface="Proxima Nova"/>
                <a:sym typeface="Proxima Nova"/>
              </a:rPr>
              <a:t>Next, we need a way to co-ordinate the data/queries across the three stores.</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Succinct E2E architecture</a:t>
            </a:r>
          </a:p>
        </p:txBody>
      </p:sp>
      <p:sp>
        <p:nvSpPr>
          <p:cNvPr id="179" name="Shape 1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pic>
        <p:nvPicPr>
          <p:cNvPr id="180" name="Shape 180"/>
          <p:cNvPicPr preferRelativeResize="0"/>
          <p:nvPr/>
        </p:nvPicPr>
        <p:blipFill>
          <a:blip r:embed="rId3">
            <a:alphaModFix/>
          </a:blip>
          <a:stretch>
            <a:fillRect/>
          </a:stretch>
        </p:blipFill>
        <p:spPr>
          <a:xfrm>
            <a:off x="0" y="2016599"/>
            <a:ext cx="9144001" cy="2771225"/>
          </a:xfrm>
          <a:prstGeom prst="rect">
            <a:avLst/>
          </a:prstGeom>
          <a:noFill/>
          <a:ln>
            <a:noFill/>
          </a:ln>
        </p:spPr>
      </p:pic>
      <p:sp>
        <p:nvSpPr>
          <p:cNvPr id="181" name="Shape 181"/>
          <p:cNvSpPr txBox="1"/>
          <p:nvPr/>
        </p:nvSpPr>
        <p:spPr>
          <a:xfrm>
            <a:off x="487200" y="1017725"/>
            <a:ext cx="8345100" cy="9990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accent3"/>
                </a:solidFill>
                <a:latin typeface="Proxima Nova"/>
                <a:ea typeface="Proxima Nova"/>
                <a:cs typeface="Proxima Nova"/>
                <a:sym typeface="Proxima Nova"/>
              </a:rPr>
              <a:t>A typical Succinct cluster has </a:t>
            </a:r>
            <a:r>
              <a:rPr lang="en" sz="1800" b="1">
                <a:solidFill>
                  <a:schemeClr val="accent3"/>
                </a:solidFill>
                <a:latin typeface="Proxima Nova"/>
                <a:ea typeface="Proxima Nova"/>
                <a:cs typeface="Proxima Nova"/>
                <a:sym typeface="Proxima Nova"/>
              </a:rPr>
              <a:t>ONE</a:t>
            </a:r>
            <a:r>
              <a:rPr lang="en" sz="1800">
                <a:solidFill>
                  <a:schemeClr val="accent3"/>
                </a:solidFill>
                <a:latin typeface="Proxima Nova"/>
                <a:ea typeface="Proxima Nova"/>
                <a:cs typeface="Proxima Nova"/>
                <a:sym typeface="Proxima Nova"/>
              </a:rPr>
              <a:t> node for LogStore, </a:t>
            </a:r>
            <a:r>
              <a:rPr lang="en" sz="1800" b="1">
                <a:solidFill>
                  <a:schemeClr val="accent3"/>
                </a:solidFill>
                <a:latin typeface="Proxima Nova"/>
                <a:ea typeface="Proxima Nova"/>
                <a:cs typeface="Proxima Nova"/>
                <a:sym typeface="Proxima Nova"/>
              </a:rPr>
              <a:t>ONE</a:t>
            </a:r>
            <a:r>
              <a:rPr lang="en" sz="1800">
                <a:solidFill>
                  <a:schemeClr val="accent3"/>
                </a:solidFill>
                <a:latin typeface="Proxima Nova"/>
                <a:ea typeface="Proxima Nova"/>
                <a:cs typeface="Proxima Nova"/>
                <a:sym typeface="Proxima Nova"/>
              </a:rPr>
              <a:t> node for SuffixStore and the </a:t>
            </a:r>
            <a:r>
              <a:rPr lang="en" sz="1800" b="1">
                <a:solidFill>
                  <a:schemeClr val="accent3"/>
                </a:solidFill>
                <a:latin typeface="Proxima Nova"/>
                <a:ea typeface="Proxima Nova"/>
                <a:cs typeface="Proxima Nova"/>
                <a:sym typeface="Proxima Nova"/>
              </a:rPr>
              <a:t>REST</a:t>
            </a:r>
            <a:r>
              <a:rPr lang="en" sz="1800">
                <a:solidFill>
                  <a:schemeClr val="accent3"/>
                </a:solidFill>
                <a:latin typeface="Proxima Nova"/>
                <a:ea typeface="Proxima Nova"/>
                <a:cs typeface="Proxima Nova"/>
                <a:sym typeface="Proxima Nova"/>
              </a:rPr>
              <a:t> of the nodes are used as SuccinctStore. There is a special </a:t>
            </a:r>
            <a:r>
              <a:rPr lang="en" sz="1800" b="1">
                <a:solidFill>
                  <a:schemeClr val="accent3"/>
                </a:solidFill>
                <a:latin typeface="Proxima Nova"/>
                <a:ea typeface="Proxima Nova"/>
                <a:cs typeface="Proxima Nova"/>
                <a:sym typeface="Proxima Nova"/>
              </a:rPr>
              <a:t>Coordinator</a:t>
            </a:r>
            <a:r>
              <a:rPr lang="en" sz="1800">
                <a:solidFill>
                  <a:schemeClr val="accent3"/>
                </a:solidFill>
                <a:latin typeface="Proxima Nova"/>
                <a:ea typeface="Proxima Nova"/>
                <a:cs typeface="Proxima Nova"/>
                <a:sym typeface="Proxima Nova"/>
              </a:rPr>
              <a:t> node that is used for query routing and member management.</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Evaluation</a:t>
            </a:r>
          </a:p>
        </p:txBody>
      </p:sp>
      <p:sp>
        <p:nvSpPr>
          <p:cNvPr id="187" name="Shape 1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t>All evaluations are performed by using Succinct as a NoSQL implementation.</a:t>
            </a:r>
          </a:p>
          <a:p>
            <a:pPr marL="457200" lvl="0" indent="-228600" rtl="0">
              <a:spcBef>
                <a:spcPts val="0"/>
              </a:spcBef>
              <a:buChar char="-"/>
            </a:pPr>
            <a:r>
              <a:rPr lang="en" dirty="0"/>
              <a:t>Compared against open-source and industrial systems with following </a:t>
            </a:r>
            <a:r>
              <a:rPr lang="en" dirty="0" smtClean="0"/>
              <a:t>features</a:t>
            </a:r>
            <a:r>
              <a:rPr lang="en-US" dirty="0" smtClean="0"/>
              <a:t>:</a:t>
            </a:r>
          </a:p>
          <a:p>
            <a:pPr marL="914400" lvl="2" indent="-228600">
              <a:spcAft>
                <a:spcPts val="0"/>
              </a:spcAft>
              <a:buChar char="-"/>
            </a:pPr>
            <a:r>
              <a:rPr lang="en" dirty="0" smtClean="0"/>
              <a:t>Secondary </a:t>
            </a:r>
            <a:r>
              <a:rPr lang="en" dirty="0"/>
              <a:t>indexes: </a:t>
            </a:r>
            <a:r>
              <a:rPr lang="en" dirty="0" err="1"/>
              <a:t>MongoDB</a:t>
            </a:r>
            <a:r>
              <a:rPr lang="en" dirty="0"/>
              <a:t>, </a:t>
            </a:r>
            <a:r>
              <a:rPr lang="en" dirty="0" smtClean="0"/>
              <a:t>Cassandra</a:t>
            </a:r>
            <a:endParaRPr lang="en-US" dirty="0" smtClean="0"/>
          </a:p>
          <a:p>
            <a:pPr marL="914400" lvl="2" indent="-228600">
              <a:spcAft>
                <a:spcPts val="0"/>
              </a:spcAft>
              <a:buChar char="-"/>
            </a:pPr>
            <a:r>
              <a:rPr lang="en" dirty="0" smtClean="0"/>
              <a:t>Hyperspace </a:t>
            </a:r>
            <a:r>
              <a:rPr lang="en" dirty="0"/>
              <a:t>hashing: </a:t>
            </a:r>
            <a:r>
              <a:rPr lang="en" dirty="0" err="1" smtClean="0"/>
              <a:t>HyperDex</a:t>
            </a:r>
            <a:endParaRPr lang="en-US" dirty="0"/>
          </a:p>
          <a:p>
            <a:pPr marL="914400" lvl="2" indent="-228600">
              <a:spcAft>
                <a:spcPts val="0"/>
              </a:spcAft>
              <a:buChar char="-"/>
            </a:pPr>
            <a:r>
              <a:rPr lang="en" dirty="0" smtClean="0"/>
              <a:t>In-memory </a:t>
            </a:r>
            <a:r>
              <a:rPr lang="en" dirty="0"/>
              <a:t>data scans: DB-X</a:t>
            </a:r>
          </a:p>
          <a:p>
            <a:pPr marL="457200" lvl="0" indent="-228600" rtl="0">
              <a:spcBef>
                <a:spcPts val="0"/>
              </a:spcBef>
              <a:buChar char="-"/>
            </a:pPr>
            <a:r>
              <a:rPr lang="en" dirty="0"/>
              <a:t>Use two multi-attribute record datasets from </a:t>
            </a:r>
            <a:r>
              <a:rPr lang="en" dirty="0" err="1"/>
              <a:t>Conviva</a:t>
            </a:r>
            <a:r>
              <a:rPr lang="en" dirty="0"/>
              <a:t> customers. Use workload patterns that are similar to YCSB.</a:t>
            </a:r>
          </a:p>
          <a:p>
            <a:pPr marL="457200" lvl="0" indent="-228600" rtl="0">
              <a:spcBef>
                <a:spcPts val="0"/>
              </a:spcBef>
              <a:buChar char="-"/>
            </a:pPr>
            <a:r>
              <a:rPr lang="en" dirty="0"/>
              <a:t>Experimentation performed on Amazon EC2 instances with 15GB RAM, 4-core machines.</a:t>
            </a:r>
          </a:p>
        </p:txBody>
      </p:sp>
      <p:sp>
        <p:nvSpPr>
          <p:cNvPr id="188" name="Shape 1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Evaluation - Memory Footprint</a:t>
            </a:r>
          </a:p>
        </p:txBody>
      </p:sp>
      <p:sp>
        <p:nvSpPr>
          <p:cNvPr id="194" name="Shape 194"/>
          <p:cNvSpPr txBox="1">
            <a:spLocks noGrp="1"/>
          </p:cNvSpPr>
          <p:nvPr>
            <p:ph type="body" idx="1"/>
          </p:nvPr>
        </p:nvSpPr>
        <p:spPr>
          <a:xfrm>
            <a:off x="311700" y="1152475"/>
            <a:ext cx="4287900" cy="3416400"/>
          </a:xfrm>
          <a:prstGeom prst="rect">
            <a:avLst/>
          </a:prstGeom>
        </p:spPr>
        <p:txBody>
          <a:bodyPr lIns="91425" tIns="91425" rIns="91425" bIns="91425" anchor="t" anchorCtr="0">
            <a:noAutofit/>
          </a:bodyPr>
          <a:lstStyle/>
          <a:p>
            <a:pPr lvl="0" rtl="0">
              <a:spcBef>
                <a:spcPts val="0"/>
              </a:spcBef>
              <a:buNone/>
            </a:pPr>
            <a:r>
              <a:rPr lang="en"/>
              <a:t>Graph represents the amount of input data (uncompressed) that can be held in memory by each of the data stores across the entire cluster (10 machines). </a:t>
            </a:r>
          </a:p>
          <a:p>
            <a:pPr lvl="0" rtl="0">
              <a:spcBef>
                <a:spcPts val="0"/>
              </a:spcBef>
              <a:buNone/>
            </a:pPr>
            <a:r>
              <a:rPr lang="en"/>
              <a:t>Succinct stores 10-11x more input data than other data stores.</a:t>
            </a:r>
          </a:p>
        </p:txBody>
      </p:sp>
      <p:sp>
        <p:nvSpPr>
          <p:cNvPr id="195" name="Shape 19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pic>
        <p:nvPicPr>
          <p:cNvPr id="196" name="Shape 196"/>
          <p:cNvPicPr preferRelativeResize="0"/>
          <p:nvPr/>
        </p:nvPicPr>
        <p:blipFill>
          <a:blip r:embed="rId3">
            <a:alphaModFix/>
          </a:blip>
          <a:stretch>
            <a:fillRect/>
          </a:stretch>
        </p:blipFill>
        <p:spPr>
          <a:xfrm>
            <a:off x="4601049" y="1152475"/>
            <a:ext cx="4287900" cy="290704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Evaluation - Throughput</a:t>
            </a:r>
          </a:p>
        </p:txBody>
      </p:sp>
      <p:sp>
        <p:nvSpPr>
          <p:cNvPr id="202" name="Shape 20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Throughput is evaluated over four different workload patterns and across the two datasets.</a:t>
            </a:r>
          </a:p>
          <a:p>
            <a:pPr lvl="0" rtl="0">
              <a:spcBef>
                <a:spcPts val="0"/>
              </a:spcBef>
              <a:buNone/>
            </a:pPr>
            <a:r>
              <a:rPr lang="en"/>
              <a:t>Workload A: 100% Reads</a:t>
            </a:r>
          </a:p>
          <a:p>
            <a:pPr lvl="0" rtl="0">
              <a:spcBef>
                <a:spcPts val="0"/>
              </a:spcBef>
              <a:buNone/>
            </a:pPr>
            <a:r>
              <a:rPr lang="en"/>
              <a:t>Workload B: 95% Reads, 5% Appends</a:t>
            </a:r>
          </a:p>
          <a:p>
            <a:pPr lvl="0" rtl="0">
              <a:spcBef>
                <a:spcPts val="0"/>
              </a:spcBef>
              <a:buNone/>
            </a:pPr>
            <a:r>
              <a:rPr lang="en"/>
              <a:t>Workload C: 100% Search</a:t>
            </a:r>
          </a:p>
          <a:p>
            <a:pPr lvl="0" rtl="0">
              <a:spcBef>
                <a:spcPts val="0"/>
              </a:spcBef>
              <a:buNone/>
            </a:pPr>
            <a:r>
              <a:rPr lang="en"/>
              <a:t>Workload D: 95% Search, 5% Appends</a:t>
            </a:r>
          </a:p>
        </p:txBody>
      </p:sp>
      <p:sp>
        <p:nvSpPr>
          <p:cNvPr id="203" name="Shape 20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11700" y="1152475"/>
            <a:ext cx="8520600" cy="3510900"/>
          </a:xfrm>
          <a:prstGeom prst="rect">
            <a:avLst/>
          </a:prstGeom>
        </p:spPr>
        <p:txBody>
          <a:bodyPr lIns="91425" tIns="91425" rIns="91425" bIns="91425" anchor="t" anchorCtr="0">
            <a:noAutofit/>
          </a:bodyPr>
          <a:lstStyle/>
          <a:p>
            <a:pPr marL="457200" lvl="0" indent="-228600" rtl="0">
              <a:spcBef>
                <a:spcPts val="0"/>
              </a:spcBef>
              <a:buChar char="-"/>
            </a:pPr>
            <a:r>
              <a:rPr lang="en"/>
              <a:t>High-performance data stores are efficient for storing and retrieving data using primary keys but do not perform well at interactive queries on values (e.g. secondary indexes).</a:t>
            </a:r>
          </a:p>
          <a:p>
            <a:pPr marL="457200" lvl="0" indent="-228600" rtl="0">
              <a:spcBef>
                <a:spcPts val="0"/>
              </a:spcBef>
              <a:buChar char="-"/>
            </a:pPr>
            <a:r>
              <a:rPr lang="en"/>
              <a:t>Creating secondary indexes helps with interactive queries but they have very high memory overhead (about 8x original data size).</a:t>
            </a:r>
          </a:p>
          <a:p>
            <a:pPr marL="457200" lvl="0" indent="-228600" rtl="0">
              <a:spcBef>
                <a:spcPts val="0"/>
              </a:spcBef>
              <a:buChar char="-"/>
            </a:pPr>
            <a:r>
              <a:rPr lang="en"/>
              <a:t>Using data scans for secondary attributes does not have a memory overhead but can lead to substantial latency due to immensity of data to be processed.</a:t>
            </a:r>
          </a:p>
          <a:p>
            <a:pPr lvl="0">
              <a:spcBef>
                <a:spcPts val="0"/>
              </a:spcBef>
              <a:buNone/>
            </a:pPr>
            <a:r>
              <a:rPr lang="en"/>
              <a:t>Succinct is a distributed data store that aims to perform efficiently on interactive queries on large data - providing </a:t>
            </a:r>
            <a:r>
              <a:rPr lang="en" i="1"/>
              <a:t>memory efficiency close to data scans and latency close to indexes</a:t>
            </a:r>
            <a:r>
              <a:rPr lang="en"/>
              <a:t>.</a:t>
            </a:r>
          </a:p>
        </p:txBody>
      </p:sp>
      <p:sp>
        <p:nvSpPr>
          <p:cNvPr id="69" name="Shape 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Motivation</a:t>
            </a:r>
          </a:p>
        </p:txBody>
      </p:sp>
      <p:sp>
        <p:nvSpPr>
          <p:cNvPr id="70" name="Shape 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20</a:t>
            </a:fld>
            <a:endParaRPr lang="en"/>
          </a:p>
        </p:txBody>
      </p:sp>
      <p:pic>
        <p:nvPicPr>
          <p:cNvPr id="209" name="Shape 209"/>
          <p:cNvPicPr preferRelativeResize="0"/>
          <p:nvPr/>
        </p:nvPicPr>
        <p:blipFill>
          <a:blip r:embed="rId3">
            <a:alphaModFix/>
          </a:blip>
          <a:stretch>
            <a:fillRect/>
          </a:stretch>
        </p:blipFill>
        <p:spPr>
          <a:xfrm>
            <a:off x="3518799" y="0"/>
            <a:ext cx="5625201" cy="5143500"/>
          </a:xfrm>
          <a:prstGeom prst="rect">
            <a:avLst/>
          </a:prstGeom>
          <a:noFill/>
          <a:ln>
            <a:noFill/>
          </a:ln>
        </p:spPr>
      </p:pic>
      <p:sp>
        <p:nvSpPr>
          <p:cNvPr id="210" name="Shape 210"/>
          <p:cNvSpPr txBox="1"/>
          <p:nvPr/>
        </p:nvSpPr>
        <p:spPr>
          <a:xfrm>
            <a:off x="577825" y="1234800"/>
            <a:ext cx="3012600" cy="26739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Workload A: 100% Reads</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Succinct’s throughput is significantly better than others for the SmallVal dataset.</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For the LargeVal dataset, since record size is larger, the </a:t>
            </a:r>
            <a:r>
              <a:rPr lang="en" b="1" i="1">
                <a:solidFill>
                  <a:schemeClr val="accent3"/>
                </a:solidFill>
                <a:latin typeface="Proxima Nova"/>
                <a:ea typeface="Proxima Nova"/>
                <a:cs typeface="Proxima Nova"/>
                <a:sym typeface="Proxima Nova"/>
              </a:rPr>
              <a:t>extract </a:t>
            </a:r>
            <a:r>
              <a:rPr lang="en">
                <a:solidFill>
                  <a:schemeClr val="accent3"/>
                </a:solidFill>
                <a:latin typeface="Proxima Nova"/>
                <a:ea typeface="Proxima Nova"/>
                <a:cs typeface="Proxima Nova"/>
                <a:sym typeface="Proxima Nova"/>
              </a:rPr>
              <a:t>operation in Succinct causes a latency degradation and results in lower throughput values.</a:t>
            </a:r>
          </a:p>
          <a:p>
            <a:pPr lvl="0" rtl="0">
              <a:lnSpc>
                <a:spcPct val="115000"/>
              </a:lnSpc>
              <a:spcBef>
                <a:spcPts val="0"/>
              </a:spcBef>
              <a:spcAft>
                <a:spcPts val="1600"/>
              </a:spcAft>
              <a:buNone/>
            </a:pPr>
            <a:endParaRPr>
              <a:solidFill>
                <a:schemeClr val="accent3"/>
              </a:solidFill>
              <a:latin typeface="Proxima Nova"/>
              <a:ea typeface="Proxima Nova"/>
              <a:cs typeface="Proxima Nova"/>
              <a:sym typeface="Proxima Nova"/>
            </a:endParaRPr>
          </a:p>
          <a:p>
            <a:pPr lvl="0" rtl="0">
              <a:spcBef>
                <a:spcPts val="0"/>
              </a:spcBef>
              <a:buNone/>
            </a:pPr>
            <a:endParaRPr>
              <a:solidFill>
                <a:schemeClr val="accent2"/>
              </a:solidFill>
            </a:endParaRPr>
          </a:p>
        </p:txBody>
      </p:sp>
      <p:sp>
        <p:nvSpPr>
          <p:cNvPr id="211" name="Shape 211"/>
          <p:cNvSpPr/>
          <p:nvPr/>
        </p:nvSpPr>
        <p:spPr>
          <a:xfrm>
            <a:off x="3910700" y="204100"/>
            <a:ext cx="5013000" cy="1241100"/>
          </a:xfrm>
          <a:prstGeom prst="rect">
            <a:avLst/>
          </a:prstGeom>
          <a:noFill/>
          <a:ln w="2857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21</a:t>
            </a:fld>
            <a:endParaRPr lang="en"/>
          </a:p>
        </p:txBody>
      </p:sp>
      <p:pic>
        <p:nvPicPr>
          <p:cNvPr id="217" name="Shape 217"/>
          <p:cNvPicPr preferRelativeResize="0"/>
          <p:nvPr/>
        </p:nvPicPr>
        <p:blipFill>
          <a:blip r:embed="rId3">
            <a:alphaModFix/>
          </a:blip>
          <a:stretch>
            <a:fillRect/>
          </a:stretch>
        </p:blipFill>
        <p:spPr>
          <a:xfrm>
            <a:off x="3518799" y="0"/>
            <a:ext cx="5625201" cy="5143500"/>
          </a:xfrm>
          <a:prstGeom prst="rect">
            <a:avLst/>
          </a:prstGeom>
          <a:noFill/>
          <a:ln>
            <a:noFill/>
          </a:ln>
        </p:spPr>
      </p:pic>
      <p:sp>
        <p:nvSpPr>
          <p:cNvPr id="218" name="Shape 218"/>
          <p:cNvSpPr txBox="1"/>
          <p:nvPr/>
        </p:nvSpPr>
        <p:spPr>
          <a:xfrm>
            <a:off x="362400" y="1375650"/>
            <a:ext cx="3216600" cy="2392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Workload B: 95% Reads, 5% Appends</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Throughput values are lower than Workload A due to the overhead caused by appends. </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Succinct’s throughput is consistent even if more data is being stored in the system.</a:t>
            </a:r>
          </a:p>
          <a:p>
            <a:pPr lvl="0" rtl="0">
              <a:lnSpc>
                <a:spcPct val="115000"/>
              </a:lnSpc>
              <a:spcBef>
                <a:spcPts val="0"/>
              </a:spcBef>
              <a:spcAft>
                <a:spcPts val="1600"/>
              </a:spcAft>
              <a:buNone/>
            </a:pPr>
            <a:endParaRPr>
              <a:solidFill>
                <a:schemeClr val="accent3"/>
              </a:solidFill>
              <a:latin typeface="Proxima Nova"/>
              <a:ea typeface="Proxima Nova"/>
              <a:cs typeface="Proxima Nova"/>
              <a:sym typeface="Proxima Nova"/>
            </a:endParaRPr>
          </a:p>
          <a:p>
            <a:pPr lvl="0" rtl="0">
              <a:spcBef>
                <a:spcPts val="0"/>
              </a:spcBef>
              <a:buNone/>
            </a:pPr>
            <a:endParaRPr>
              <a:solidFill>
                <a:schemeClr val="accent2"/>
              </a:solidFill>
            </a:endParaRPr>
          </a:p>
          <a:p>
            <a:pPr lvl="0" rtl="0">
              <a:spcBef>
                <a:spcPts val="0"/>
              </a:spcBef>
              <a:buNone/>
            </a:pPr>
            <a:endParaRPr>
              <a:solidFill>
                <a:schemeClr val="accent2"/>
              </a:solidFill>
            </a:endParaRPr>
          </a:p>
        </p:txBody>
      </p:sp>
      <p:sp>
        <p:nvSpPr>
          <p:cNvPr id="219" name="Shape 219"/>
          <p:cNvSpPr/>
          <p:nvPr/>
        </p:nvSpPr>
        <p:spPr>
          <a:xfrm>
            <a:off x="3943350" y="1375650"/>
            <a:ext cx="5013000" cy="1286100"/>
          </a:xfrm>
          <a:prstGeom prst="rect">
            <a:avLst/>
          </a:prstGeom>
          <a:noFill/>
          <a:ln w="2857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22</a:t>
            </a:fld>
            <a:endParaRPr lang="en"/>
          </a:p>
        </p:txBody>
      </p:sp>
      <p:pic>
        <p:nvPicPr>
          <p:cNvPr id="225" name="Shape 225"/>
          <p:cNvPicPr preferRelativeResize="0"/>
          <p:nvPr/>
        </p:nvPicPr>
        <p:blipFill>
          <a:blip r:embed="rId3">
            <a:alphaModFix/>
          </a:blip>
          <a:stretch>
            <a:fillRect/>
          </a:stretch>
        </p:blipFill>
        <p:spPr>
          <a:xfrm>
            <a:off x="3518799" y="0"/>
            <a:ext cx="5625201" cy="5143500"/>
          </a:xfrm>
          <a:prstGeom prst="rect">
            <a:avLst/>
          </a:prstGeom>
          <a:noFill/>
          <a:ln>
            <a:noFill/>
          </a:ln>
        </p:spPr>
      </p:pic>
      <p:sp>
        <p:nvSpPr>
          <p:cNvPr id="226" name="Shape 226"/>
          <p:cNvSpPr txBox="1"/>
          <p:nvPr/>
        </p:nvSpPr>
        <p:spPr>
          <a:xfrm>
            <a:off x="566525" y="867900"/>
            <a:ext cx="3012600" cy="3407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Workload C: 100% Search</a:t>
            </a:r>
          </a:p>
          <a:p>
            <a:pPr lvl="0" rtl="0">
              <a:lnSpc>
                <a:spcPct val="115000"/>
              </a:lnSpc>
              <a:spcBef>
                <a:spcPts val="0"/>
              </a:spcBef>
              <a:spcAft>
                <a:spcPts val="1600"/>
              </a:spcAft>
              <a:buNone/>
            </a:pPr>
            <a:r>
              <a:rPr lang="en" b="1" i="1">
                <a:solidFill>
                  <a:schemeClr val="accent3"/>
                </a:solidFill>
                <a:latin typeface="Proxima Nova"/>
                <a:ea typeface="Proxima Nova"/>
                <a:cs typeface="Proxima Nova"/>
                <a:sym typeface="Proxima Nova"/>
              </a:rPr>
              <a:t>Search</a:t>
            </a:r>
            <a:r>
              <a:rPr lang="en">
                <a:solidFill>
                  <a:schemeClr val="accent3"/>
                </a:solidFill>
                <a:latin typeface="Proxima Nova"/>
                <a:ea typeface="Proxima Nova"/>
                <a:cs typeface="Proxima Nova"/>
                <a:sym typeface="Proxima Nova"/>
              </a:rPr>
              <a:t> operation has lower overall throughput than </a:t>
            </a:r>
            <a:r>
              <a:rPr lang="en" b="1" i="1">
                <a:solidFill>
                  <a:schemeClr val="accent3"/>
                </a:solidFill>
                <a:latin typeface="Proxima Nova"/>
                <a:ea typeface="Proxima Nova"/>
                <a:cs typeface="Proxima Nova"/>
                <a:sym typeface="Proxima Nova"/>
              </a:rPr>
              <a:t>read</a:t>
            </a:r>
            <a:r>
              <a:rPr lang="en">
                <a:solidFill>
                  <a:schemeClr val="accent3"/>
                </a:solidFill>
                <a:latin typeface="Proxima Nova"/>
                <a:ea typeface="Proxima Nova"/>
                <a:cs typeface="Proxima Nova"/>
                <a:sym typeface="Proxima Nova"/>
              </a:rPr>
              <a:t>. This trend is seen across all data stores.</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For SmallVal dataset, MongoDB uses the in-memory index to achieve good relative performance.</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For LargeVal dataset, the indexes do not fit in memory and throughput is heavily degraded.</a:t>
            </a:r>
          </a:p>
          <a:p>
            <a:pPr lvl="0" rtl="0">
              <a:spcBef>
                <a:spcPts val="0"/>
              </a:spcBef>
              <a:buNone/>
            </a:pPr>
            <a:endParaRPr>
              <a:solidFill>
                <a:schemeClr val="accent2"/>
              </a:solidFill>
            </a:endParaRPr>
          </a:p>
        </p:txBody>
      </p:sp>
      <p:sp>
        <p:nvSpPr>
          <p:cNvPr id="227" name="Shape 227"/>
          <p:cNvSpPr/>
          <p:nvPr/>
        </p:nvSpPr>
        <p:spPr>
          <a:xfrm>
            <a:off x="3927025" y="2645225"/>
            <a:ext cx="5013000" cy="1216800"/>
          </a:xfrm>
          <a:prstGeom prst="rect">
            <a:avLst/>
          </a:prstGeom>
          <a:noFill/>
          <a:ln w="2857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23</a:t>
            </a:fld>
            <a:endParaRPr lang="en"/>
          </a:p>
        </p:txBody>
      </p:sp>
      <p:pic>
        <p:nvPicPr>
          <p:cNvPr id="233" name="Shape 233"/>
          <p:cNvPicPr preferRelativeResize="0"/>
          <p:nvPr/>
        </p:nvPicPr>
        <p:blipFill>
          <a:blip r:embed="rId3">
            <a:alphaModFix/>
          </a:blip>
          <a:stretch>
            <a:fillRect/>
          </a:stretch>
        </p:blipFill>
        <p:spPr>
          <a:xfrm>
            <a:off x="3518799" y="0"/>
            <a:ext cx="5625201" cy="5143500"/>
          </a:xfrm>
          <a:prstGeom prst="rect">
            <a:avLst/>
          </a:prstGeom>
          <a:noFill/>
          <a:ln>
            <a:noFill/>
          </a:ln>
        </p:spPr>
      </p:pic>
      <p:sp>
        <p:nvSpPr>
          <p:cNvPr id="234" name="Shape 234"/>
          <p:cNvSpPr txBox="1"/>
          <p:nvPr/>
        </p:nvSpPr>
        <p:spPr>
          <a:xfrm>
            <a:off x="370550" y="927900"/>
            <a:ext cx="3314700" cy="3287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Workload D: 95% Search, 5% Appends</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For MongoDB, appends cause reduction in throughput due to the added cost of updating indexes after each write.</a:t>
            </a:r>
          </a:p>
          <a:p>
            <a:pPr lvl="0" rtl="0">
              <a:lnSpc>
                <a:spcPct val="115000"/>
              </a:lnSpc>
              <a:spcBef>
                <a:spcPts val="0"/>
              </a:spcBef>
              <a:spcAft>
                <a:spcPts val="1600"/>
              </a:spcAft>
              <a:buNone/>
            </a:pPr>
            <a:r>
              <a:rPr lang="en">
                <a:solidFill>
                  <a:schemeClr val="accent3"/>
                </a:solidFill>
                <a:latin typeface="Proxima Nova"/>
                <a:ea typeface="Proxima Nova"/>
                <a:cs typeface="Proxima Nova"/>
                <a:sym typeface="Proxima Nova"/>
              </a:rPr>
              <a:t>Succinct is relatively unaffected by increasing the size of the dataset as appends are handled by the LogStore first and then propagated to more efficient system.</a:t>
            </a:r>
          </a:p>
          <a:p>
            <a:pPr lvl="0" rtl="0">
              <a:lnSpc>
                <a:spcPct val="115000"/>
              </a:lnSpc>
              <a:spcBef>
                <a:spcPts val="0"/>
              </a:spcBef>
              <a:spcAft>
                <a:spcPts val="1600"/>
              </a:spcAft>
              <a:buNone/>
            </a:pPr>
            <a:endParaRPr>
              <a:solidFill>
                <a:schemeClr val="accent3"/>
              </a:solidFill>
              <a:latin typeface="Proxima Nova"/>
              <a:ea typeface="Proxima Nova"/>
              <a:cs typeface="Proxima Nova"/>
              <a:sym typeface="Proxima Nova"/>
            </a:endParaRPr>
          </a:p>
          <a:p>
            <a:pPr lvl="0" rtl="0">
              <a:spcBef>
                <a:spcPts val="0"/>
              </a:spcBef>
              <a:buNone/>
            </a:pPr>
            <a:endParaRPr>
              <a:solidFill>
                <a:schemeClr val="accent2"/>
              </a:solidFill>
            </a:endParaRPr>
          </a:p>
          <a:p>
            <a:pPr lvl="0" rtl="0">
              <a:spcBef>
                <a:spcPts val="0"/>
              </a:spcBef>
              <a:buNone/>
            </a:pPr>
            <a:endParaRPr>
              <a:solidFill>
                <a:schemeClr val="accent2"/>
              </a:solidFill>
            </a:endParaRPr>
          </a:p>
        </p:txBody>
      </p:sp>
      <p:sp>
        <p:nvSpPr>
          <p:cNvPr id="235" name="Shape 235"/>
          <p:cNvSpPr/>
          <p:nvPr/>
        </p:nvSpPr>
        <p:spPr>
          <a:xfrm>
            <a:off x="3967850" y="3845375"/>
            <a:ext cx="5013000" cy="1208700"/>
          </a:xfrm>
          <a:prstGeom prst="rect">
            <a:avLst/>
          </a:prstGeom>
          <a:noFill/>
          <a:ln w="2857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Evaluation - Latency</a:t>
            </a:r>
          </a:p>
        </p:txBody>
      </p:sp>
      <p:sp>
        <p:nvSpPr>
          <p:cNvPr id="241" name="Shape 2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24</a:t>
            </a:fld>
            <a:endParaRPr lang="en"/>
          </a:p>
        </p:txBody>
      </p:sp>
      <p:pic>
        <p:nvPicPr>
          <p:cNvPr id="242" name="Shape 242"/>
          <p:cNvPicPr preferRelativeResize="0"/>
          <p:nvPr/>
        </p:nvPicPr>
        <p:blipFill>
          <a:blip r:embed="rId3">
            <a:alphaModFix/>
          </a:blip>
          <a:stretch>
            <a:fillRect/>
          </a:stretch>
        </p:blipFill>
        <p:spPr>
          <a:xfrm>
            <a:off x="1178037" y="1017725"/>
            <a:ext cx="6787922" cy="391312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Evaluation - Sequential Throughput</a:t>
            </a:r>
          </a:p>
        </p:txBody>
      </p:sp>
      <p:sp>
        <p:nvSpPr>
          <p:cNvPr id="248" name="Shape 2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On evaluating their system over sequential extract requests of varying sizes of reads, Succinct is able to achieve a constant throughput of 13Mbps, using a single core single thread implementation.</a:t>
            </a:r>
          </a:p>
          <a:p>
            <a:pPr lvl="0" rtl="0">
              <a:spcBef>
                <a:spcPts val="0"/>
              </a:spcBef>
              <a:buNone/>
            </a:pPr>
            <a:r>
              <a:rPr lang="en"/>
              <a:t>For applications that require large number of sequential reads, Succinct can overcome this limitation by keeping the original uncompressed data to support sequential reads, of course at the cost of halving the amount of data that Succinct pushes into main memory.</a:t>
            </a:r>
          </a:p>
        </p:txBody>
      </p:sp>
      <p:sp>
        <p:nvSpPr>
          <p:cNvPr id="249" name="Shape 2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25</a:t>
            </a:fld>
            <a:endParaRPr lang="en"/>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Conclusion</a:t>
            </a:r>
          </a:p>
        </p:txBody>
      </p:sp>
      <p:sp>
        <p:nvSpPr>
          <p:cNvPr id="255" name="Shape 2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Succinct is a distributed data store that:</a:t>
            </a:r>
          </a:p>
          <a:p>
            <a:pPr marL="457200" lvl="0" indent="-228600" rtl="0">
              <a:spcBef>
                <a:spcPts val="0"/>
              </a:spcBef>
              <a:buChar char="-"/>
            </a:pPr>
            <a:r>
              <a:rPr lang="en"/>
              <a:t>Stores an entropy-compressed representation of data using less memory than the input data (about </a:t>
            </a:r>
            <a:r>
              <a:rPr lang="en" b="1"/>
              <a:t>0.4x</a:t>
            </a:r>
            <a:r>
              <a:rPr lang="en"/>
              <a:t> original input size).</a:t>
            </a:r>
          </a:p>
          <a:p>
            <a:pPr marL="457200" lvl="0" indent="-228600" rtl="0">
              <a:spcBef>
                <a:spcPts val="0"/>
              </a:spcBef>
              <a:buChar char="-"/>
            </a:pPr>
            <a:r>
              <a:rPr lang="en"/>
              <a:t>Performs </a:t>
            </a:r>
            <a:r>
              <a:rPr lang="en" u="sng"/>
              <a:t>random access, search, count, range query, wildcard search, ...</a:t>
            </a:r>
            <a:r>
              <a:rPr lang="en"/>
              <a:t> operations directly on compressed representation.</a:t>
            </a:r>
          </a:p>
          <a:p>
            <a:pPr marL="457200" lvl="0" indent="-228600" rtl="0">
              <a:spcBef>
                <a:spcPts val="0"/>
              </a:spcBef>
              <a:buChar char="-"/>
            </a:pPr>
            <a:r>
              <a:rPr lang="en"/>
              <a:t>Avoids data scans and data de-compression costs leading to a lower latency on queries.</a:t>
            </a:r>
          </a:p>
          <a:p>
            <a:pPr lvl="0" rtl="0">
              <a:spcBef>
                <a:spcPts val="0"/>
              </a:spcBef>
              <a:buNone/>
            </a:pPr>
            <a:r>
              <a:rPr lang="en"/>
              <a:t>This enables the system to store and serve </a:t>
            </a:r>
            <a:r>
              <a:rPr lang="en" b="1"/>
              <a:t>10-11x</a:t>
            </a:r>
            <a:r>
              <a:rPr lang="en"/>
              <a:t> more data in-memory than other popular open-source storage systems.</a:t>
            </a:r>
          </a:p>
        </p:txBody>
      </p:sp>
      <p:sp>
        <p:nvSpPr>
          <p:cNvPr id="256" name="Shape 2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26</a:t>
            </a:fld>
            <a:endParaRPr lang="en"/>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Updates on Succinct (after the NSDI’15 paper)</a:t>
            </a:r>
          </a:p>
        </p:txBody>
      </p:sp>
      <p:sp>
        <p:nvSpPr>
          <p:cNvPr id="262" name="Shape 2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b="1" u="sng">
                <a:solidFill>
                  <a:schemeClr val="accent4"/>
                </a:solidFill>
                <a:hlinkClick r:id="rId3"/>
              </a:rPr>
              <a:t>SuccinctX</a:t>
            </a:r>
            <a:r>
              <a:rPr lang="en"/>
              <a:t> - Work on fast and efficient RegEx matching.</a:t>
            </a:r>
          </a:p>
          <a:p>
            <a:pPr marL="457200" lvl="0" indent="-228600" rtl="0">
              <a:spcBef>
                <a:spcPts val="0"/>
              </a:spcBef>
              <a:buChar char="-"/>
            </a:pPr>
            <a:r>
              <a:rPr lang="en" b="1" u="sng">
                <a:solidFill>
                  <a:schemeClr val="accent4"/>
                </a:solidFill>
                <a:hlinkClick r:id="rId4"/>
              </a:rPr>
              <a:t>Succinct Spark</a:t>
            </a:r>
            <a:r>
              <a:rPr lang="en"/>
              <a:t> - Integration with Apache Spark. Succinct Spark: Queries on Compressed RDDs</a:t>
            </a:r>
          </a:p>
          <a:p>
            <a:pPr marL="457200" lvl="0" indent="-228600" rtl="0">
              <a:spcBef>
                <a:spcPts val="0"/>
              </a:spcBef>
              <a:buChar char="-"/>
            </a:pPr>
            <a:r>
              <a:rPr lang="en" b="1" u="sng">
                <a:solidFill>
                  <a:schemeClr val="accent4"/>
                </a:solidFill>
                <a:hlinkClick r:id="rId5"/>
              </a:rPr>
              <a:t>Blowfish</a:t>
            </a:r>
            <a:r>
              <a:rPr lang="en"/>
              <a:t> (NSDI’16) publication which builds upon Succinct’s ideas. A distributed data store that admits a smooth tradeoff between storage and performance for point queries. </a:t>
            </a:r>
          </a:p>
          <a:p>
            <a:pPr lvl="0" rtl="0">
              <a:spcBef>
                <a:spcPts val="0"/>
              </a:spcBef>
              <a:buNone/>
            </a:pPr>
            <a:endParaRPr/>
          </a:p>
          <a:p>
            <a:pPr lvl="0" rtl="0">
              <a:spcBef>
                <a:spcPts val="0"/>
              </a:spcBef>
              <a:buNone/>
            </a:pPr>
            <a:endParaRPr>
              <a:solidFill>
                <a:srgbClr val="FF00FF"/>
              </a:solidFill>
            </a:endParaRPr>
          </a:p>
        </p:txBody>
      </p:sp>
      <p:sp>
        <p:nvSpPr>
          <p:cNvPr id="263" name="Shape 2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27</a:t>
            </a:fld>
            <a:endParaRPr lang="en"/>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Personal Thoughts </a:t>
            </a:r>
          </a:p>
        </p:txBody>
      </p:sp>
      <p:sp>
        <p:nvSpPr>
          <p:cNvPr id="269" name="Shape 2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Innovative approach to store input data in space size less than the original data’s size and still be able to perform all query operations.</a:t>
            </a:r>
          </a:p>
          <a:p>
            <a:pPr marL="457200" lvl="0" indent="-228600" rtl="0">
              <a:spcBef>
                <a:spcPts val="0"/>
              </a:spcBef>
              <a:buChar char="-"/>
            </a:pPr>
            <a:r>
              <a:rPr lang="en"/>
              <a:t>Does not support in-place updates which might be a big deterrent for using this system in most real-world production scenarios.</a:t>
            </a:r>
          </a:p>
          <a:p>
            <a:pPr marL="457200" lvl="0" indent="-228600" rtl="0">
              <a:spcBef>
                <a:spcPts val="0"/>
              </a:spcBef>
              <a:buChar char="-"/>
            </a:pPr>
            <a:r>
              <a:rPr lang="en"/>
              <a:t>Real-world use-case not specified prominently in the paper.</a:t>
            </a:r>
          </a:p>
          <a:p>
            <a:pPr marL="457200" lvl="0" indent="-228600" rtl="0">
              <a:spcBef>
                <a:spcPts val="0"/>
              </a:spcBef>
              <a:buChar char="-"/>
            </a:pPr>
            <a:r>
              <a:rPr lang="en"/>
              <a:t>Does not talk about redundancy, fault-tolerance and other aspects of distributed data stores. Implementing these is left as future work.</a:t>
            </a:r>
          </a:p>
          <a:p>
            <a:pPr lvl="0" rtl="0">
              <a:spcBef>
                <a:spcPts val="0"/>
              </a:spcBef>
              <a:buNone/>
            </a:pPr>
            <a:endParaRPr/>
          </a:p>
        </p:txBody>
      </p:sp>
      <p:sp>
        <p:nvSpPr>
          <p:cNvPr id="270" name="Shape 2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28</a:t>
            </a:fld>
            <a:endParaRPr lang="en"/>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lvl="0">
              <a:spcBef>
                <a:spcPts val="0"/>
              </a:spcBef>
              <a:buNone/>
            </a:pPr>
            <a:r>
              <a:rPr lang="en">
                <a:solidFill>
                  <a:srgbClr val="434343"/>
                </a:solidFill>
              </a:rPr>
              <a:t>Questions?</a:t>
            </a:r>
          </a:p>
        </p:txBody>
      </p:sp>
      <p:sp>
        <p:nvSpPr>
          <p:cNvPr id="276" name="Shape 2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29</a:t>
            </a:fld>
            <a:endParaRPr lang="en">
              <a:solidFill>
                <a:schemeClr val="lt1"/>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11700" y="1152475"/>
            <a:ext cx="8520600" cy="3596100"/>
          </a:xfrm>
          <a:prstGeom prst="rect">
            <a:avLst/>
          </a:prstGeom>
        </p:spPr>
        <p:txBody>
          <a:bodyPr lIns="91425" tIns="91425" rIns="91425" bIns="91425" anchor="t" anchorCtr="0">
            <a:noAutofit/>
          </a:bodyPr>
          <a:lstStyle/>
          <a:p>
            <a:pPr lvl="0" rtl="0">
              <a:spcBef>
                <a:spcPts val="0"/>
              </a:spcBef>
              <a:spcAft>
                <a:spcPts val="0"/>
              </a:spcAft>
              <a:buNone/>
            </a:pPr>
            <a:r>
              <a:rPr lang="en"/>
              <a:t>Succinct uses two key ideas:</a:t>
            </a:r>
          </a:p>
          <a:p>
            <a:pPr marL="457200" lvl="0" indent="-228600" rtl="0">
              <a:spcBef>
                <a:spcPts val="0"/>
              </a:spcBef>
              <a:buChar char="-"/>
            </a:pPr>
            <a:r>
              <a:rPr lang="en"/>
              <a:t>Input data is stored in an entropy-compressed representation to reduce memory consumption.</a:t>
            </a:r>
          </a:p>
          <a:p>
            <a:pPr marL="457200" lvl="0" indent="-228600" rtl="0">
              <a:spcBef>
                <a:spcPts val="0"/>
              </a:spcBef>
              <a:buChar char="-"/>
            </a:pPr>
            <a:r>
              <a:rPr lang="en"/>
              <a:t>All queries are executed directly on the compressed representation.</a:t>
            </a:r>
          </a:p>
          <a:p>
            <a:pPr lvl="0" rtl="0">
              <a:spcBef>
                <a:spcPts val="0"/>
              </a:spcBef>
              <a:buNone/>
            </a:pPr>
            <a:r>
              <a:rPr lang="en"/>
              <a:t>Thus, Succinct is able to support queries like random access, count, search, range and wildcard queries natively without storing indexes (or significant overhead); after the compressed data structure is created.</a:t>
            </a:r>
          </a:p>
          <a:p>
            <a:pPr lvl="0">
              <a:spcBef>
                <a:spcPts val="0"/>
              </a:spcBef>
              <a:buNone/>
            </a:pPr>
            <a:r>
              <a:rPr lang="en"/>
              <a:t>Succinct is implemented to work on flat (unstructured) text files. The main idea of their implementation is to store </a:t>
            </a:r>
            <a:r>
              <a:rPr lang="en" b="1"/>
              <a:t>all suffixes</a:t>
            </a:r>
            <a:r>
              <a:rPr lang="en"/>
              <a:t> in a file efficiently so that data queries can be executed with minimal overhead.</a:t>
            </a:r>
          </a:p>
        </p:txBody>
      </p:sp>
      <p:sp>
        <p:nvSpPr>
          <p:cNvPr id="76" name="Shape 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Motivation - continued</a:t>
            </a:r>
          </a:p>
        </p:txBody>
      </p:sp>
      <p:sp>
        <p:nvSpPr>
          <p:cNvPr id="77" name="Shape 7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Succinct Interface</a:t>
            </a:r>
          </a:p>
        </p:txBody>
      </p:sp>
      <p:sp>
        <p:nvSpPr>
          <p:cNvPr id="83" name="Shape 83"/>
          <p:cNvSpPr txBox="1">
            <a:spLocks noGrp="1"/>
          </p:cNvSpPr>
          <p:nvPr>
            <p:ph type="body" idx="1"/>
          </p:nvPr>
        </p:nvSpPr>
        <p:spPr>
          <a:xfrm>
            <a:off x="311700" y="1152475"/>
            <a:ext cx="8520600" cy="3604500"/>
          </a:xfrm>
          <a:prstGeom prst="rect">
            <a:avLst/>
          </a:prstGeom>
        </p:spPr>
        <p:txBody>
          <a:bodyPr lIns="91425" tIns="91425" rIns="91425" bIns="91425" anchor="t" anchorCtr="0">
            <a:noAutofit/>
          </a:bodyPr>
          <a:lstStyle/>
          <a:p>
            <a:pPr lvl="0" rtl="0">
              <a:spcBef>
                <a:spcPts val="0"/>
              </a:spcBef>
              <a:buNone/>
            </a:pPr>
            <a:r>
              <a:rPr lang="en" dirty="0"/>
              <a:t>Succinct supports the following operations over flat (unstructured) text files -</a:t>
            </a:r>
          </a:p>
          <a:p>
            <a:pPr marL="457200" lvl="0" indent="-228600" rtl="0">
              <a:spcBef>
                <a:spcPts val="0"/>
              </a:spcBef>
              <a:spcAft>
                <a:spcPts val="0"/>
              </a:spcAft>
              <a:buChar char="❏"/>
            </a:pPr>
            <a:r>
              <a:rPr lang="en" dirty="0" smtClean="0"/>
              <a:t>f </a:t>
            </a:r>
            <a:r>
              <a:rPr lang="en" dirty="0"/>
              <a:t>= </a:t>
            </a:r>
            <a:r>
              <a:rPr lang="en" b="1" dirty="0"/>
              <a:t>compress</a:t>
            </a:r>
            <a:r>
              <a:rPr lang="en" dirty="0"/>
              <a:t>(file)</a:t>
            </a:r>
          </a:p>
          <a:p>
            <a:pPr marL="457200" lvl="0" indent="-228600" rtl="0">
              <a:spcBef>
                <a:spcPts val="0"/>
              </a:spcBef>
              <a:spcAft>
                <a:spcPts val="0"/>
              </a:spcAft>
              <a:buChar char="❏"/>
            </a:pPr>
            <a:r>
              <a:rPr lang="en" b="1" dirty="0" smtClean="0"/>
              <a:t>append</a:t>
            </a:r>
            <a:r>
              <a:rPr lang="en" dirty="0" smtClean="0"/>
              <a:t>(f, </a:t>
            </a:r>
            <a:r>
              <a:rPr lang="en" dirty="0"/>
              <a:t>buffer)</a:t>
            </a:r>
          </a:p>
          <a:p>
            <a:pPr marL="457200" lvl="0" indent="-228600" rtl="0">
              <a:spcBef>
                <a:spcPts val="0"/>
              </a:spcBef>
              <a:spcAft>
                <a:spcPts val="0"/>
              </a:spcAft>
              <a:buChar char="❏"/>
            </a:pPr>
            <a:r>
              <a:rPr lang="en" dirty="0"/>
              <a:t>buffer = </a:t>
            </a:r>
            <a:r>
              <a:rPr lang="en" b="1" dirty="0"/>
              <a:t>extract</a:t>
            </a:r>
            <a:r>
              <a:rPr lang="en" dirty="0"/>
              <a:t>(f, offset, </a:t>
            </a:r>
            <a:r>
              <a:rPr lang="en" dirty="0" err="1"/>
              <a:t>len</a:t>
            </a:r>
            <a:r>
              <a:rPr lang="en" dirty="0"/>
              <a:t>)</a:t>
            </a:r>
          </a:p>
          <a:p>
            <a:pPr marL="457200" lvl="0" indent="-228600" rtl="0">
              <a:spcBef>
                <a:spcPts val="0"/>
              </a:spcBef>
              <a:spcAft>
                <a:spcPts val="0"/>
              </a:spcAft>
              <a:buChar char="❏"/>
            </a:pPr>
            <a:r>
              <a:rPr lang="en" dirty="0" err="1"/>
              <a:t>cnt</a:t>
            </a:r>
            <a:r>
              <a:rPr lang="en" dirty="0"/>
              <a:t> = </a:t>
            </a:r>
            <a:r>
              <a:rPr lang="en" b="1" dirty="0"/>
              <a:t>count</a:t>
            </a:r>
            <a:r>
              <a:rPr lang="en" dirty="0"/>
              <a:t>(f, </a:t>
            </a:r>
            <a:r>
              <a:rPr lang="en" dirty="0" err="1"/>
              <a:t>str</a:t>
            </a:r>
            <a:r>
              <a:rPr lang="en" dirty="0"/>
              <a:t>)</a:t>
            </a:r>
          </a:p>
          <a:p>
            <a:pPr marL="457200" lvl="0" indent="-228600" rtl="0">
              <a:spcBef>
                <a:spcPts val="0"/>
              </a:spcBef>
              <a:spcAft>
                <a:spcPts val="0"/>
              </a:spcAft>
              <a:buChar char="❏"/>
            </a:pPr>
            <a:r>
              <a:rPr lang="en" dirty="0"/>
              <a:t>[offset1, …] = </a:t>
            </a:r>
            <a:r>
              <a:rPr lang="en" b="1" dirty="0"/>
              <a:t>search</a:t>
            </a:r>
            <a:r>
              <a:rPr lang="en" dirty="0"/>
              <a:t>(f, </a:t>
            </a:r>
            <a:r>
              <a:rPr lang="en" dirty="0" err="1"/>
              <a:t>str</a:t>
            </a:r>
            <a:r>
              <a:rPr lang="en" dirty="0"/>
              <a:t>)</a:t>
            </a:r>
          </a:p>
          <a:p>
            <a:pPr marL="457200" lvl="0" indent="-228600" rtl="0">
              <a:spcBef>
                <a:spcPts val="0"/>
              </a:spcBef>
              <a:spcAft>
                <a:spcPts val="0"/>
              </a:spcAft>
              <a:buChar char="❏"/>
            </a:pPr>
            <a:r>
              <a:rPr lang="en" dirty="0"/>
              <a:t>[offset1, …] = </a:t>
            </a:r>
            <a:r>
              <a:rPr lang="en" b="1" dirty="0" err="1"/>
              <a:t>rangesearch</a:t>
            </a:r>
            <a:r>
              <a:rPr lang="en" dirty="0"/>
              <a:t>(f, str1, str2)</a:t>
            </a:r>
          </a:p>
          <a:p>
            <a:pPr marL="457200" lvl="0" indent="-228600" rtl="0">
              <a:spcBef>
                <a:spcPts val="0"/>
              </a:spcBef>
              <a:buChar char="❏"/>
            </a:pPr>
            <a:r>
              <a:rPr lang="en" dirty="0"/>
              <a:t>[(offset1, len1), …] = </a:t>
            </a:r>
            <a:r>
              <a:rPr lang="en" b="1" dirty="0" err="1"/>
              <a:t>wildcardsearch</a:t>
            </a:r>
            <a:r>
              <a:rPr lang="en" dirty="0"/>
              <a:t>(f, prefix, suffix, distance)</a:t>
            </a:r>
          </a:p>
          <a:p>
            <a:pPr lvl="0" rtl="0">
              <a:spcBef>
                <a:spcPts val="0"/>
              </a:spcBef>
              <a:buNone/>
            </a:pPr>
            <a:r>
              <a:rPr lang="en" sz="1400" dirty="0"/>
              <a:t>Note: </a:t>
            </a:r>
            <a:r>
              <a:rPr lang="en" sz="1400" b="1" dirty="0"/>
              <a:t>delete</a:t>
            </a:r>
            <a:r>
              <a:rPr lang="en" sz="1400" dirty="0"/>
              <a:t> and </a:t>
            </a:r>
            <a:r>
              <a:rPr lang="en" sz="1400" b="1" dirty="0"/>
              <a:t>update</a:t>
            </a:r>
            <a:r>
              <a:rPr lang="en" sz="1400" dirty="0"/>
              <a:t> operations are missing from the standard CRUD functionality</a:t>
            </a:r>
          </a:p>
        </p:txBody>
      </p:sp>
      <p:sp>
        <p:nvSpPr>
          <p:cNvPr id="84" name="Shape 8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Handling semi-structured data</a:t>
            </a:r>
          </a:p>
        </p:txBody>
      </p:sp>
      <p:sp>
        <p:nvSpPr>
          <p:cNvPr id="90" name="Shape 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91" name="Shape 91"/>
          <p:cNvPicPr preferRelativeResize="0"/>
          <p:nvPr/>
        </p:nvPicPr>
        <p:blipFill>
          <a:blip r:embed="rId3">
            <a:alphaModFix/>
          </a:blip>
          <a:stretch>
            <a:fillRect/>
          </a:stretch>
        </p:blipFill>
        <p:spPr>
          <a:xfrm>
            <a:off x="0" y="3129064"/>
            <a:ext cx="9144000" cy="1561170"/>
          </a:xfrm>
          <a:prstGeom prst="rect">
            <a:avLst/>
          </a:prstGeom>
          <a:noFill/>
          <a:ln>
            <a:noFill/>
          </a:ln>
        </p:spPr>
      </p:pic>
      <p:sp>
        <p:nvSpPr>
          <p:cNvPr id="92" name="Shape 92"/>
          <p:cNvSpPr txBox="1">
            <a:spLocks noGrp="1"/>
          </p:cNvSpPr>
          <p:nvPr>
            <p:ph type="body" idx="1"/>
          </p:nvPr>
        </p:nvSpPr>
        <p:spPr>
          <a:xfrm>
            <a:off x="311700" y="1152475"/>
            <a:ext cx="8520600" cy="1946400"/>
          </a:xfrm>
          <a:prstGeom prst="rect">
            <a:avLst/>
          </a:prstGeom>
        </p:spPr>
        <p:txBody>
          <a:bodyPr lIns="91425" tIns="91425" rIns="91425" bIns="91425" anchor="t" anchorCtr="0">
            <a:noAutofit/>
          </a:bodyPr>
          <a:lstStyle/>
          <a:p>
            <a:pPr lvl="0" rtl="0">
              <a:spcBef>
                <a:spcPts val="0"/>
              </a:spcBef>
              <a:buNone/>
            </a:pPr>
            <a:r>
              <a:rPr lang="en"/>
              <a:t>Succinct handles semi-structured data like multi-attribute key-value information, NoSQL document stores etc by transforming them to flat files using special delimiter symbols in the file and a mapping from </a:t>
            </a:r>
            <a:r>
              <a:rPr lang="en" b="1"/>
              <a:t>key</a:t>
            </a:r>
            <a:r>
              <a:rPr lang="en"/>
              <a:t> to its </a:t>
            </a:r>
            <a:r>
              <a:rPr lang="en" b="1"/>
              <a:t>offset</a:t>
            </a:r>
            <a:r>
              <a:rPr lang="en"/>
              <a:t> in the flat file.</a:t>
            </a:r>
          </a:p>
          <a:p>
            <a:pPr lvl="0">
              <a:spcBef>
                <a:spcPts val="0"/>
              </a:spcBef>
              <a:buNone/>
            </a:pPr>
            <a:r>
              <a:rPr lang="en"/>
              <a:t>Example: Searching along attribute </a:t>
            </a:r>
            <a:r>
              <a:rPr lang="en" i="1"/>
              <a:t>A2</a:t>
            </a:r>
            <a:r>
              <a:rPr lang="en"/>
              <a:t> below is equivalent to searching for keys that match </a:t>
            </a:r>
            <a:r>
              <a:rPr lang="en" i="1"/>
              <a:t>search(&lt;value&gt;•)</a:t>
            </a:r>
            <a:r>
              <a:rPr lang="en"/>
              <a:t> in the flat file representation.</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Succinct Data Structures</a:t>
            </a:r>
          </a:p>
        </p:txBody>
      </p:sp>
      <p:sp>
        <p:nvSpPr>
          <p:cNvPr id="98" name="Shape 9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99" name="Shape 99"/>
          <p:cNvPicPr preferRelativeResize="0"/>
          <p:nvPr/>
        </p:nvPicPr>
        <p:blipFill>
          <a:blip r:embed="rId3">
            <a:alphaModFix/>
          </a:blip>
          <a:stretch>
            <a:fillRect/>
          </a:stretch>
        </p:blipFill>
        <p:spPr>
          <a:xfrm>
            <a:off x="583724" y="1092350"/>
            <a:ext cx="3505099" cy="3112449"/>
          </a:xfrm>
          <a:prstGeom prst="rect">
            <a:avLst/>
          </a:prstGeom>
          <a:noFill/>
          <a:ln>
            <a:noFill/>
          </a:ln>
        </p:spPr>
      </p:pic>
      <p:pic>
        <p:nvPicPr>
          <p:cNvPr id="100" name="Shape 100"/>
          <p:cNvPicPr preferRelativeResize="0"/>
          <p:nvPr/>
        </p:nvPicPr>
        <p:blipFill>
          <a:blip r:embed="rId4">
            <a:alphaModFix/>
          </a:blip>
          <a:stretch>
            <a:fillRect/>
          </a:stretch>
        </p:blipFill>
        <p:spPr>
          <a:xfrm>
            <a:off x="5114424" y="1114012"/>
            <a:ext cx="3431901" cy="3069125"/>
          </a:xfrm>
          <a:prstGeom prst="rect">
            <a:avLst/>
          </a:prstGeom>
          <a:noFill/>
          <a:ln>
            <a:noFill/>
          </a:ln>
        </p:spPr>
      </p:pic>
      <p:cxnSp>
        <p:nvCxnSpPr>
          <p:cNvPr id="101" name="Shape 101"/>
          <p:cNvCxnSpPr>
            <a:stCxn id="97" idx="2"/>
          </p:cNvCxnSpPr>
          <p:nvPr/>
        </p:nvCxnSpPr>
        <p:spPr>
          <a:xfrm>
            <a:off x="4572000" y="1017725"/>
            <a:ext cx="22500" cy="3266700"/>
          </a:xfrm>
          <a:prstGeom prst="straightConnector1">
            <a:avLst/>
          </a:prstGeom>
          <a:noFill/>
          <a:ln w="9525" cap="flat" cmpd="sng">
            <a:solidFill>
              <a:schemeClr val="dk2"/>
            </a:solidFill>
            <a:prstDash val="dash"/>
            <a:round/>
            <a:headEnd type="none" w="lg" len="lg"/>
            <a:tailEnd type="none" w="lg" len="lg"/>
          </a:ln>
        </p:spPr>
      </p:cxnSp>
      <p:sp>
        <p:nvSpPr>
          <p:cNvPr id="102" name="Shape 102"/>
          <p:cNvSpPr txBox="1"/>
          <p:nvPr/>
        </p:nvSpPr>
        <p:spPr>
          <a:xfrm>
            <a:off x="311700" y="4252125"/>
            <a:ext cx="8234700" cy="7059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2"/>
                </a:solidFill>
                <a:latin typeface="Proxima Nova"/>
                <a:ea typeface="Proxima Nova"/>
                <a:cs typeface="Proxima Nova"/>
                <a:sym typeface="Proxima Nova"/>
              </a:rPr>
              <a:t>AoS</a:t>
            </a:r>
            <a:r>
              <a:rPr lang="en">
                <a:solidFill>
                  <a:schemeClr val="accent2"/>
                </a:solidFill>
                <a:latin typeface="Proxima Nova"/>
                <a:ea typeface="Proxima Nova"/>
                <a:cs typeface="Proxima Nova"/>
                <a:sym typeface="Proxima Nova"/>
              </a:rPr>
              <a:t> - Lexicographically Sorted Array of Suffixes</a:t>
            </a:r>
          </a:p>
          <a:p>
            <a:pPr lvl="0" rtl="0">
              <a:spcBef>
                <a:spcPts val="0"/>
              </a:spcBef>
              <a:buNone/>
            </a:pPr>
            <a:r>
              <a:rPr lang="en" b="1">
                <a:solidFill>
                  <a:schemeClr val="accent2"/>
                </a:solidFill>
                <a:latin typeface="Proxima Nova"/>
                <a:ea typeface="Proxima Nova"/>
                <a:cs typeface="Proxima Nova"/>
                <a:sym typeface="Proxima Nova"/>
              </a:rPr>
              <a:t>AoS2Input</a:t>
            </a:r>
            <a:r>
              <a:rPr lang="en">
                <a:solidFill>
                  <a:schemeClr val="accent2"/>
                </a:solidFill>
                <a:latin typeface="Proxima Nova"/>
                <a:ea typeface="Proxima Nova"/>
                <a:cs typeface="Proxima Nova"/>
                <a:sym typeface="Proxima Nova"/>
              </a:rPr>
              <a:t> - Index from AoS entry to position in file for the corresponding suffix’s start character.</a:t>
            </a:r>
          </a:p>
          <a:p>
            <a:pPr lvl="0">
              <a:spcBef>
                <a:spcPts val="0"/>
              </a:spcBef>
              <a:buNone/>
            </a:pPr>
            <a:r>
              <a:rPr lang="en" b="1">
                <a:solidFill>
                  <a:schemeClr val="accent2"/>
                </a:solidFill>
                <a:latin typeface="Proxima Nova"/>
                <a:ea typeface="Proxima Nova"/>
                <a:cs typeface="Proxima Nova"/>
                <a:sym typeface="Proxima Nova"/>
              </a:rPr>
              <a:t>Input2AoS</a:t>
            </a:r>
            <a:r>
              <a:rPr lang="en">
                <a:solidFill>
                  <a:schemeClr val="accent2"/>
                </a:solidFill>
                <a:latin typeface="Proxima Nova"/>
                <a:ea typeface="Proxima Nova"/>
                <a:cs typeface="Proxima Nova"/>
                <a:sym typeface="Proxima Nova"/>
              </a:rPr>
              <a:t> - Inverted Index from position in file to corresponding suffix.</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NextCharIdx Optimization</a:t>
            </a:r>
          </a:p>
        </p:txBody>
      </p:sp>
      <p:sp>
        <p:nvSpPr>
          <p:cNvPr id="108" name="Shape 108"/>
          <p:cNvSpPr txBox="1">
            <a:spLocks noGrp="1"/>
          </p:cNvSpPr>
          <p:nvPr>
            <p:ph type="body" idx="1"/>
          </p:nvPr>
        </p:nvSpPr>
        <p:spPr>
          <a:xfrm>
            <a:off x="311700" y="1152475"/>
            <a:ext cx="4754700" cy="3615600"/>
          </a:xfrm>
          <a:prstGeom prst="rect">
            <a:avLst/>
          </a:prstGeom>
        </p:spPr>
        <p:txBody>
          <a:bodyPr lIns="91425" tIns="91425" rIns="91425" bIns="91425" anchor="t" anchorCtr="0">
            <a:noAutofit/>
          </a:bodyPr>
          <a:lstStyle/>
          <a:p>
            <a:pPr lvl="0" rtl="0">
              <a:spcBef>
                <a:spcPts val="0"/>
              </a:spcBef>
              <a:buNone/>
            </a:pPr>
            <a:r>
              <a:rPr lang="en" sz="1400"/>
              <a:t>Original AoS array takes O(n^2) space. This is a lot of memory (larger than the input size) and can be further optimized.</a:t>
            </a:r>
          </a:p>
          <a:p>
            <a:pPr lvl="0" rtl="0">
              <a:spcBef>
                <a:spcPts val="0"/>
              </a:spcBef>
              <a:buNone/>
            </a:pPr>
            <a:r>
              <a:rPr lang="en" sz="1400"/>
              <a:t>AoS is compressed to a single character per suffix and a next character index linking the character to the next character of the suffix. </a:t>
            </a:r>
          </a:p>
          <a:p>
            <a:pPr lvl="0" rtl="0">
              <a:spcBef>
                <a:spcPts val="0"/>
              </a:spcBef>
              <a:buNone/>
            </a:pPr>
            <a:r>
              <a:rPr lang="en" sz="1400"/>
              <a:t>NextCharIdx optimization leads to O(n log(n)) space at the expense of increased processing for some operations.</a:t>
            </a:r>
          </a:p>
          <a:p>
            <a:pPr lvl="0" rtl="0">
              <a:spcBef>
                <a:spcPts val="0"/>
              </a:spcBef>
              <a:buNone/>
            </a:pPr>
            <a:r>
              <a:rPr lang="en" sz="1400"/>
              <a:t>Since the final mapping (NextCharIdx in Figure b) is always </a:t>
            </a:r>
            <a:r>
              <a:rPr lang="en" sz="1400" i="1"/>
              <a:t>increasing integers</a:t>
            </a:r>
            <a:r>
              <a:rPr lang="en" sz="1400"/>
              <a:t>, the size can be further reduced by using compression techniques like </a:t>
            </a:r>
            <a:r>
              <a:rPr lang="en" sz="1400" i="1"/>
              <a:t>run-length encoding</a:t>
            </a:r>
            <a:r>
              <a:rPr lang="en" sz="1400"/>
              <a:t>.</a:t>
            </a:r>
          </a:p>
          <a:p>
            <a:pPr lvl="0">
              <a:spcBef>
                <a:spcPts val="0"/>
              </a:spcBef>
              <a:buNone/>
            </a:pPr>
            <a:endParaRPr sz="1400"/>
          </a:p>
        </p:txBody>
      </p:sp>
      <p:sp>
        <p:nvSpPr>
          <p:cNvPr id="109" name="Shape 10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110" name="Shape 110"/>
          <p:cNvPicPr preferRelativeResize="0"/>
          <p:nvPr/>
        </p:nvPicPr>
        <p:blipFill>
          <a:blip r:embed="rId3">
            <a:alphaModFix/>
          </a:blip>
          <a:stretch>
            <a:fillRect/>
          </a:stretch>
        </p:blipFill>
        <p:spPr>
          <a:xfrm>
            <a:off x="5098300" y="1546601"/>
            <a:ext cx="3871224" cy="1736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Advanced memory compression techniques</a:t>
            </a:r>
          </a:p>
        </p:txBody>
      </p:sp>
      <p:sp>
        <p:nvSpPr>
          <p:cNvPr id="116" name="Shape 116"/>
          <p:cNvSpPr txBox="1">
            <a:spLocks noGrp="1"/>
          </p:cNvSpPr>
          <p:nvPr>
            <p:ph type="body" idx="1"/>
          </p:nvPr>
        </p:nvSpPr>
        <p:spPr>
          <a:xfrm>
            <a:off x="311700" y="1152475"/>
            <a:ext cx="7922400" cy="393600"/>
          </a:xfrm>
          <a:prstGeom prst="rect">
            <a:avLst/>
          </a:prstGeom>
        </p:spPr>
        <p:txBody>
          <a:bodyPr lIns="91425" tIns="91425" rIns="91425" bIns="91425" anchor="t" anchorCtr="0">
            <a:noAutofit/>
          </a:bodyPr>
          <a:lstStyle/>
          <a:p>
            <a:pPr marL="457200" lvl="0" indent="-317500" rtl="0">
              <a:spcBef>
                <a:spcPts val="0"/>
              </a:spcBef>
              <a:buSzPct val="100000"/>
              <a:buChar char="-"/>
            </a:pPr>
            <a:r>
              <a:rPr lang="en" sz="1400"/>
              <a:t>Sampling of AoS2Input and Input2AoS to reduce memory consumption</a:t>
            </a:r>
          </a:p>
        </p:txBody>
      </p:sp>
      <p:sp>
        <p:nvSpPr>
          <p:cNvPr id="117" name="Shape 1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8</a:t>
            </a:fld>
            <a:endParaRPr lang="en"/>
          </a:p>
        </p:txBody>
      </p:sp>
      <p:sp>
        <p:nvSpPr>
          <p:cNvPr id="118" name="Shape 118"/>
          <p:cNvSpPr txBox="1"/>
          <p:nvPr/>
        </p:nvSpPr>
        <p:spPr>
          <a:xfrm>
            <a:off x="311700" y="3902950"/>
            <a:ext cx="8520600" cy="723000"/>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Further optimizations include 2-D representation of NextCharIdx and using </a:t>
            </a:r>
            <a:r>
              <a:rPr lang="en" i="1">
                <a:solidFill>
                  <a:schemeClr val="accent3"/>
                </a:solidFill>
                <a:latin typeface="Proxima Nova"/>
                <a:ea typeface="Proxima Nova"/>
                <a:cs typeface="Proxima Nova"/>
                <a:sym typeface="Proxima Nova"/>
              </a:rPr>
              <a:t>Skewed Wavelet Tree</a:t>
            </a:r>
            <a:r>
              <a:rPr lang="en">
                <a:solidFill>
                  <a:schemeClr val="accent3"/>
                </a:solidFill>
                <a:latin typeface="Proxima Nova"/>
                <a:ea typeface="Proxima Nova"/>
                <a:cs typeface="Proxima Nova"/>
                <a:sym typeface="Proxima Nova"/>
              </a:rPr>
              <a:t> data structured to achieve </a:t>
            </a:r>
            <a:r>
              <a:rPr lang="en" b="1">
                <a:solidFill>
                  <a:schemeClr val="accent3"/>
                </a:solidFill>
                <a:latin typeface="Proxima Nova"/>
                <a:ea typeface="Proxima Nova"/>
                <a:cs typeface="Proxima Nova"/>
                <a:sym typeface="Proxima Nova"/>
              </a:rPr>
              <a:t>1.25-3x </a:t>
            </a:r>
            <a:r>
              <a:rPr lang="en">
                <a:solidFill>
                  <a:schemeClr val="accent3"/>
                </a:solidFill>
                <a:latin typeface="Proxima Nova"/>
                <a:ea typeface="Proxima Nova"/>
                <a:cs typeface="Proxima Nova"/>
                <a:sym typeface="Proxima Nova"/>
              </a:rPr>
              <a:t>more gain in space consumption.</a:t>
            </a:r>
          </a:p>
          <a:p>
            <a:pPr lvl="0" rtl="0">
              <a:spcBef>
                <a:spcPts val="0"/>
              </a:spcBef>
              <a:buNone/>
            </a:pPr>
            <a:endParaRPr/>
          </a:p>
        </p:txBody>
      </p:sp>
      <p:pic>
        <p:nvPicPr>
          <p:cNvPr id="119" name="Shape 119"/>
          <p:cNvPicPr preferRelativeResize="0"/>
          <p:nvPr/>
        </p:nvPicPr>
        <p:blipFill>
          <a:blip r:embed="rId3">
            <a:alphaModFix/>
          </a:blip>
          <a:stretch>
            <a:fillRect/>
          </a:stretch>
        </p:blipFill>
        <p:spPr>
          <a:xfrm>
            <a:off x="311700" y="1680824"/>
            <a:ext cx="4169550" cy="1929200"/>
          </a:xfrm>
          <a:prstGeom prst="rect">
            <a:avLst/>
          </a:prstGeom>
          <a:noFill/>
          <a:ln>
            <a:noFill/>
          </a:ln>
        </p:spPr>
      </p:pic>
      <p:pic>
        <p:nvPicPr>
          <p:cNvPr id="120" name="Shape 120"/>
          <p:cNvPicPr preferRelativeResize="0"/>
          <p:nvPr/>
        </p:nvPicPr>
        <p:blipFill>
          <a:blip r:embed="rId4">
            <a:alphaModFix/>
          </a:blip>
          <a:stretch>
            <a:fillRect/>
          </a:stretch>
        </p:blipFill>
        <p:spPr>
          <a:xfrm>
            <a:off x="4704367" y="1857437"/>
            <a:ext cx="4127932" cy="1734149"/>
          </a:xfrm>
          <a:prstGeom prst="rect">
            <a:avLst/>
          </a:prstGeom>
          <a:noFill/>
          <a:ln>
            <a:noFill/>
          </a:ln>
        </p:spPr>
      </p:pic>
      <p:cxnSp>
        <p:nvCxnSpPr>
          <p:cNvPr id="121" name="Shape 121"/>
          <p:cNvCxnSpPr/>
          <p:nvPr/>
        </p:nvCxnSpPr>
        <p:spPr>
          <a:xfrm>
            <a:off x="4687650" y="1603675"/>
            <a:ext cx="15300" cy="2104800"/>
          </a:xfrm>
          <a:prstGeom prst="straightConnector1">
            <a:avLst/>
          </a:prstGeom>
          <a:noFill/>
          <a:ln w="19050" cap="flat" cmpd="sng">
            <a:solidFill>
              <a:schemeClr val="dk2"/>
            </a:solidFill>
            <a:prstDash val="dash"/>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Querying on Compressed Data</a:t>
            </a:r>
          </a:p>
        </p:txBody>
      </p:sp>
      <p:sp>
        <p:nvSpPr>
          <p:cNvPr id="127" name="Shape 127"/>
          <p:cNvSpPr txBox="1">
            <a:spLocks noGrp="1"/>
          </p:cNvSpPr>
          <p:nvPr>
            <p:ph type="body" idx="1"/>
          </p:nvPr>
        </p:nvSpPr>
        <p:spPr>
          <a:xfrm>
            <a:off x="311700" y="1152475"/>
            <a:ext cx="8520600" cy="37461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dirty="0"/>
              <a:t>f = </a:t>
            </a:r>
            <a:r>
              <a:rPr lang="en" b="1" dirty="0"/>
              <a:t>compress</a:t>
            </a:r>
            <a:r>
              <a:rPr lang="en" dirty="0"/>
              <a:t>(file)</a:t>
            </a:r>
          </a:p>
          <a:p>
            <a:pPr marL="457200" lvl="0" indent="-228600" rtl="0">
              <a:spcBef>
                <a:spcPts val="0"/>
              </a:spcBef>
              <a:spcAft>
                <a:spcPts val="0"/>
              </a:spcAft>
              <a:buChar char="❏"/>
            </a:pPr>
            <a:r>
              <a:rPr lang="en" b="1" dirty="0"/>
              <a:t>append</a:t>
            </a:r>
            <a:r>
              <a:rPr lang="en" dirty="0"/>
              <a:t>(f, buffer)</a:t>
            </a:r>
          </a:p>
          <a:p>
            <a:pPr lvl="0" rtl="0">
              <a:spcBef>
                <a:spcPts val="0"/>
              </a:spcBef>
              <a:buNone/>
            </a:pPr>
            <a:r>
              <a:rPr lang="en" sz="1600" dirty="0"/>
              <a:t>&gt;&gt; These operations involve creating the compressed versions of </a:t>
            </a:r>
            <a:r>
              <a:rPr lang="en" sz="1600" b="1" dirty="0" err="1"/>
              <a:t>AoS</a:t>
            </a:r>
            <a:r>
              <a:rPr lang="en" sz="1600" dirty="0"/>
              <a:t> (</a:t>
            </a:r>
            <a:r>
              <a:rPr lang="en" sz="1600" dirty="0" err="1"/>
              <a:t>NextCharIdx</a:t>
            </a:r>
            <a:r>
              <a:rPr lang="en" sz="1600" dirty="0"/>
              <a:t> optimization) plus the </a:t>
            </a:r>
            <a:r>
              <a:rPr lang="en" sz="1600" b="1" dirty="0"/>
              <a:t>AoS2Input</a:t>
            </a:r>
            <a:r>
              <a:rPr lang="en" sz="1600" dirty="0"/>
              <a:t> and </a:t>
            </a:r>
            <a:r>
              <a:rPr lang="en" sz="1600" b="1" dirty="0"/>
              <a:t>Input2AoS</a:t>
            </a:r>
            <a:r>
              <a:rPr lang="en" sz="1600" dirty="0"/>
              <a:t> indexes for suffix entries. </a:t>
            </a:r>
          </a:p>
          <a:p>
            <a:pPr marL="457200" lvl="0" indent="-228600" rtl="0">
              <a:spcBef>
                <a:spcPts val="0"/>
              </a:spcBef>
              <a:spcAft>
                <a:spcPts val="0"/>
              </a:spcAft>
              <a:buChar char="❏"/>
            </a:pPr>
            <a:r>
              <a:rPr lang="en" dirty="0"/>
              <a:t>buffer = </a:t>
            </a:r>
            <a:r>
              <a:rPr lang="en" b="1" dirty="0"/>
              <a:t>extract</a:t>
            </a:r>
            <a:r>
              <a:rPr lang="en" dirty="0"/>
              <a:t>(f, offset, </a:t>
            </a:r>
            <a:r>
              <a:rPr lang="en" dirty="0" err="1"/>
              <a:t>len</a:t>
            </a:r>
            <a:r>
              <a:rPr lang="en" dirty="0"/>
              <a:t>)</a:t>
            </a:r>
          </a:p>
          <a:p>
            <a:pPr lvl="0" rtl="0">
              <a:spcBef>
                <a:spcPts val="0"/>
              </a:spcBef>
              <a:buNone/>
            </a:pPr>
            <a:r>
              <a:rPr lang="en" sz="1600" dirty="0"/>
              <a:t>&gt;&gt; </a:t>
            </a:r>
            <a:r>
              <a:rPr lang="en" sz="1600" i="1" dirty="0"/>
              <a:t>Extract</a:t>
            </a:r>
            <a:r>
              <a:rPr lang="en" sz="1600" dirty="0"/>
              <a:t> is implemented by directly using the </a:t>
            </a:r>
            <a:r>
              <a:rPr lang="en" sz="1600" b="1" dirty="0"/>
              <a:t>Input2AoS</a:t>
            </a:r>
            <a:r>
              <a:rPr lang="en" sz="1600" dirty="0"/>
              <a:t> index to find the corresponding starting character and following along </a:t>
            </a:r>
            <a:r>
              <a:rPr lang="en" sz="1600" b="1" dirty="0" err="1"/>
              <a:t>NextCharIdx</a:t>
            </a:r>
            <a:r>
              <a:rPr lang="en" sz="1600" dirty="0"/>
              <a:t> up to </a:t>
            </a:r>
            <a:r>
              <a:rPr lang="en" sz="1600" b="1" dirty="0" err="1"/>
              <a:t>len</a:t>
            </a:r>
            <a:r>
              <a:rPr lang="en" sz="1600" dirty="0"/>
              <a:t> places to retrieve the text.</a:t>
            </a:r>
          </a:p>
          <a:p>
            <a:pPr marL="457200" lvl="0" indent="-228600" rtl="0">
              <a:spcBef>
                <a:spcPts val="0"/>
              </a:spcBef>
              <a:spcAft>
                <a:spcPts val="0"/>
              </a:spcAft>
              <a:buChar char="❏"/>
            </a:pPr>
            <a:r>
              <a:rPr lang="en" dirty="0"/>
              <a:t>[offset1, …] = </a:t>
            </a:r>
            <a:r>
              <a:rPr lang="en" b="1" dirty="0"/>
              <a:t>search</a:t>
            </a:r>
            <a:r>
              <a:rPr lang="en" dirty="0"/>
              <a:t>(f, </a:t>
            </a:r>
            <a:r>
              <a:rPr lang="en" dirty="0" err="1"/>
              <a:t>str</a:t>
            </a:r>
            <a:r>
              <a:rPr lang="en" dirty="0"/>
              <a:t>)</a:t>
            </a:r>
          </a:p>
          <a:p>
            <a:pPr marL="457200" lvl="0" indent="-228600" rtl="0">
              <a:spcBef>
                <a:spcPts val="0"/>
              </a:spcBef>
              <a:spcAft>
                <a:spcPts val="0"/>
              </a:spcAft>
              <a:buChar char="❏"/>
            </a:pPr>
            <a:r>
              <a:rPr lang="en" dirty="0" err="1"/>
              <a:t>cnt</a:t>
            </a:r>
            <a:r>
              <a:rPr lang="en" dirty="0"/>
              <a:t> = </a:t>
            </a:r>
            <a:r>
              <a:rPr lang="en" b="1" dirty="0"/>
              <a:t>count</a:t>
            </a:r>
            <a:r>
              <a:rPr lang="en" dirty="0"/>
              <a:t>(f, </a:t>
            </a:r>
            <a:r>
              <a:rPr lang="en" dirty="0" err="1"/>
              <a:t>str</a:t>
            </a:r>
            <a:r>
              <a:rPr lang="en" dirty="0"/>
              <a:t>)</a:t>
            </a:r>
          </a:p>
          <a:p>
            <a:pPr lvl="0">
              <a:spcBef>
                <a:spcPts val="0"/>
              </a:spcBef>
              <a:buNone/>
            </a:pPr>
            <a:r>
              <a:rPr lang="en" sz="1600" dirty="0"/>
              <a:t>&gt;&gt; </a:t>
            </a:r>
            <a:r>
              <a:rPr lang="en" sz="1600" i="1" dirty="0"/>
              <a:t>Search</a:t>
            </a:r>
            <a:r>
              <a:rPr lang="en" sz="1600" dirty="0"/>
              <a:t> uses a binary search on the sorted </a:t>
            </a:r>
            <a:r>
              <a:rPr lang="en" sz="1600" dirty="0" err="1"/>
              <a:t>AoS</a:t>
            </a:r>
            <a:r>
              <a:rPr lang="en" sz="1600" dirty="0"/>
              <a:t> representation to get the bounds for suffixes starting with the given </a:t>
            </a:r>
            <a:r>
              <a:rPr lang="en" sz="1600" b="1" dirty="0"/>
              <a:t>str</a:t>
            </a:r>
            <a:r>
              <a:rPr lang="en" sz="1600" dirty="0"/>
              <a:t>. </a:t>
            </a:r>
            <a:r>
              <a:rPr lang="en" sz="1600" i="1" dirty="0"/>
              <a:t>Count</a:t>
            </a:r>
            <a:r>
              <a:rPr lang="en" sz="1600" dirty="0"/>
              <a:t> is a logical extension of </a:t>
            </a:r>
            <a:r>
              <a:rPr lang="en" sz="1600" i="1" dirty="0"/>
              <a:t>search</a:t>
            </a:r>
            <a:r>
              <a:rPr lang="en" sz="1600" dirty="0"/>
              <a:t> operation.</a:t>
            </a:r>
          </a:p>
        </p:txBody>
      </p:sp>
      <p:sp>
        <p:nvSpPr>
          <p:cNvPr id="128" name="Shape 1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2464</Words>
  <Application>Microsoft Macintosh PowerPoint</Application>
  <PresentationFormat>On-screen Show (16:9)</PresentationFormat>
  <Paragraphs>206</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Proxima Nova</vt:lpstr>
      <vt:lpstr>spearmint</vt:lpstr>
      <vt:lpstr>Succinct: Enabling Queries on Compressed Data</vt:lpstr>
      <vt:lpstr>Motivation</vt:lpstr>
      <vt:lpstr>Motivation - continued</vt:lpstr>
      <vt:lpstr>Succinct Interface</vt:lpstr>
      <vt:lpstr>Handling semi-structured data</vt:lpstr>
      <vt:lpstr>Succinct Data Structures</vt:lpstr>
      <vt:lpstr>NextCharIdx Optimization</vt:lpstr>
      <vt:lpstr>Advanced memory compression techniques</vt:lpstr>
      <vt:lpstr>Querying on Compressed Data</vt:lpstr>
      <vt:lpstr>Querying on Compressed Data - continued</vt:lpstr>
      <vt:lpstr>Succinct Multi-Store Design</vt:lpstr>
      <vt:lpstr>LogStore</vt:lpstr>
      <vt:lpstr>SuffixStore</vt:lpstr>
      <vt:lpstr>SuccinctStore</vt:lpstr>
      <vt:lpstr>Succinct Multi-Store Summary</vt:lpstr>
      <vt:lpstr>Succinct E2E architecture</vt:lpstr>
      <vt:lpstr>Evaluation</vt:lpstr>
      <vt:lpstr>Evaluation - Memory Footprint</vt:lpstr>
      <vt:lpstr>Evaluation - Throughput</vt:lpstr>
      <vt:lpstr>PowerPoint Presentation</vt:lpstr>
      <vt:lpstr>PowerPoint Presentation</vt:lpstr>
      <vt:lpstr>PowerPoint Presentation</vt:lpstr>
      <vt:lpstr>PowerPoint Presentation</vt:lpstr>
      <vt:lpstr>Evaluation - Latency</vt:lpstr>
      <vt:lpstr>Evaluation - Sequential Throughput</vt:lpstr>
      <vt:lpstr>Conclusion</vt:lpstr>
      <vt:lpstr>Updates on Succinct (after the NSDI’15 paper)</vt:lpstr>
      <vt:lpstr>Personal Thoughts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Succinct: Enabling Queries on Compressed Data</dc:title>
  <cp:lastModifiedBy>Bhargav Mangipudi</cp:lastModifiedBy>
  <cp:revision>1</cp:revision>
  <dcterms:modified xsi:type="dcterms:W3CDTF">2016-04-04T04:40:36Z</dcterms:modified>
</cp:coreProperties>
</file>