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70" r:id="rId4"/>
    <p:sldId id="272" r:id="rId5"/>
    <p:sldId id="273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6EE5F-1392-1D4F-8C00-AEB4ED329EE8}" type="datetimeFigureOut">
              <a:rPr lang="en-US" smtClean="0"/>
              <a:t>4/14/16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100B7-F0F0-BA4B-98D9-DC51A8C92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73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100B7-F0F0-BA4B-98D9-DC51A8C921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3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679"/>
            <a:ext cx="8229600" cy="680402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040"/>
            <a:ext cx="8229600" cy="4703763"/>
          </a:xfrm>
        </p:spPr>
        <p:txBody>
          <a:bodyPr>
            <a:normAutofit/>
          </a:bodyPr>
          <a:lstStyle>
            <a:lvl1pPr>
              <a:defRPr sz="2000" b="1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07EA-FC0C-1B45-93AC-F3A288E4F75C}" type="datetimeFigureOut">
              <a:rPr lang="en-US" smtClean="0"/>
              <a:t>4/14/16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BC79-9480-1042-96E1-82B94DA0811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master_bluesideba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7400"/>
            <a:ext cx="101600" cy="1041400"/>
          </a:xfrm>
          <a:prstGeom prst="rect">
            <a:avLst/>
          </a:prstGeom>
        </p:spPr>
      </p:pic>
      <p:cxnSp>
        <p:nvCxnSpPr>
          <p:cNvPr id="12" name="直線接點 7"/>
          <p:cNvCxnSpPr/>
          <p:nvPr userDrawn="1"/>
        </p:nvCxnSpPr>
        <p:spPr>
          <a:xfrm>
            <a:off x="457200" y="1006265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7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07EA-FC0C-1B45-93AC-F3A288E4F75C}" type="datetimeFigureOut">
              <a:rPr lang="en-US" smtClean="0"/>
              <a:t>4/14/16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BC79-9480-1042-96E1-82B94DA08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9345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5303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07EA-FC0C-1B45-93AC-F3A288E4F75C}" type="datetimeFigureOut">
              <a:rPr lang="en-US" smtClean="0"/>
              <a:t>4/14/16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BC79-9480-1042-96E1-82B94DA0811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aster_bottom2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224"/>
          <a:stretch/>
        </p:blipFill>
        <p:spPr>
          <a:xfrm>
            <a:off x="-6318" y="4836161"/>
            <a:ext cx="9160413" cy="114873"/>
          </a:xfrm>
          <a:prstGeom prst="rect">
            <a:avLst/>
          </a:prstGeom>
        </p:spPr>
      </p:pic>
      <p:pic>
        <p:nvPicPr>
          <p:cNvPr id="8" name="Picture 7" descr="Cover_BuildingCrop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22" y="4941105"/>
            <a:ext cx="9155112" cy="136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7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07EA-FC0C-1B45-93AC-F3A288E4F75C}" type="datetimeFigureOut">
              <a:rPr lang="en-US" smtClean="0"/>
              <a:t>4/14/16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BC79-9480-1042-96E1-82B94DA0811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master_bluesideba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7400"/>
            <a:ext cx="101600" cy="1041400"/>
          </a:xfrm>
          <a:prstGeom prst="rect">
            <a:avLst/>
          </a:prstGeom>
        </p:spPr>
      </p:pic>
      <p:cxnSp>
        <p:nvCxnSpPr>
          <p:cNvPr id="10" name="直線接點 7"/>
          <p:cNvCxnSpPr/>
          <p:nvPr userDrawn="1"/>
        </p:nvCxnSpPr>
        <p:spPr>
          <a:xfrm>
            <a:off x="457200" y="1178985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629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07EA-FC0C-1B45-93AC-F3A288E4F75C}" type="datetimeFigureOut">
              <a:rPr lang="en-US" smtClean="0"/>
              <a:t>4/14/16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BC79-9480-1042-96E1-82B94DA0811E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master_bluesideba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7400"/>
            <a:ext cx="101600" cy="1041400"/>
          </a:xfrm>
          <a:prstGeom prst="rect">
            <a:avLst/>
          </a:prstGeom>
        </p:spPr>
      </p:pic>
      <p:cxnSp>
        <p:nvCxnSpPr>
          <p:cNvPr id="11" name="直線接點 7"/>
          <p:cNvCxnSpPr/>
          <p:nvPr userDrawn="1"/>
        </p:nvCxnSpPr>
        <p:spPr>
          <a:xfrm>
            <a:off x="457200" y="1178985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57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07EA-FC0C-1B45-93AC-F3A288E4F75C}" type="datetimeFigureOut">
              <a:rPr lang="en-US" smtClean="0"/>
              <a:t>4/14/16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BC79-9480-1042-96E1-82B94DA08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4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07EA-FC0C-1B45-93AC-F3A288E4F75C}" type="datetimeFigureOut">
              <a:rPr lang="en-US" smtClean="0"/>
              <a:t>4/14/16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BC79-9480-1042-96E1-82B94DA08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53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07EA-FC0C-1B45-93AC-F3A288E4F75C}" type="datetimeFigureOut">
              <a:rPr lang="en-US" smtClean="0"/>
              <a:t>4/14/16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BC79-9480-1042-96E1-82B94DA08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3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07EA-FC0C-1B45-93AC-F3A288E4F75C}" type="datetimeFigureOut">
              <a:rPr lang="en-US" smtClean="0"/>
              <a:t>4/14/16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BC79-9480-1042-96E1-82B94DA08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76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707EA-FC0C-1B45-93AC-F3A288E4F75C}" type="datetimeFigureOut">
              <a:rPr lang="en-US" smtClean="0"/>
              <a:t>4/14/16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BC79-9480-1042-96E1-82B94DA08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8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804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707EA-FC0C-1B45-93AC-F3A288E4F75C}" type="datetimeFigureOut">
              <a:rPr lang="en-US" smtClean="0"/>
              <a:t>4/14/16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7BC79-9480-1042-96E1-82B94DA0811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2nd_bottom.eps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0941"/>
            <a:ext cx="9144000" cy="60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24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q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q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5600" y="771844"/>
            <a:ext cx="8524239" cy="1500187"/>
          </a:xfrm>
        </p:spPr>
        <p:txBody>
          <a:bodyPr anchor="t"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Automating Distributed Partial Aggregation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355600" y="2368551"/>
            <a:ext cx="8676639" cy="12985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Scriber: </a:t>
            </a:r>
            <a:r>
              <a:rPr lang="en-US" sz="2400" dirty="0" err="1" smtClean="0">
                <a:solidFill>
                  <a:schemeClr val="tx1"/>
                </a:solidFill>
              </a:rPr>
              <a:t>Tsung</a:t>
            </a:r>
            <a:r>
              <a:rPr lang="en-US" sz="2400" dirty="0" smtClean="0">
                <a:solidFill>
                  <a:schemeClr val="tx1"/>
                </a:solidFill>
              </a:rPr>
              <a:t>-Wei Huang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CS525 Advanced Distributed Systems, Spring 2016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19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– Motivation and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041"/>
            <a:ext cx="8229600" cy="4767898"/>
          </a:xfrm>
        </p:spPr>
        <p:txBody>
          <a:bodyPr>
            <a:normAutofit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Partial aggregation in </a:t>
            </a:r>
            <a:r>
              <a:rPr lang="en-US" dirty="0" err="1" smtClean="0"/>
              <a:t>MapReduce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Initial reduce </a:t>
            </a:r>
            <a:r>
              <a:rPr lang="en-US" dirty="0" smtClean="0">
                <a:sym typeface="Wingdings"/>
              </a:rPr>
              <a:t> partial </a:t>
            </a:r>
            <a:r>
              <a:rPr lang="en-US" dirty="0" smtClean="0">
                <a:sym typeface="Wingdings"/>
              </a:rPr>
              <a:t>results</a:t>
            </a:r>
            <a:endParaRPr lang="en-US" dirty="0" smtClean="0"/>
          </a:p>
          <a:p>
            <a:pPr lvl="2"/>
            <a:r>
              <a:rPr lang="en-US" dirty="0" smtClean="0"/>
              <a:t>Combine </a:t>
            </a:r>
            <a:r>
              <a:rPr lang="en-US" dirty="0" smtClean="0">
                <a:sym typeface="Wingdings"/>
              </a:rPr>
              <a:t> combine partial results</a:t>
            </a:r>
            <a:endParaRPr lang="en-US" dirty="0" smtClean="0"/>
          </a:p>
          <a:p>
            <a:pPr lvl="2"/>
            <a:r>
              <a:rPr lang="en-US" dirty="0" smtClean="0"/>
              <a:t>Final reduce </a:t>
            </a:r>
            <a:r>
              <a:rPr lang="en-US" dirty="0" smtClean="0">
                <a:sym typeface="Wingdings"/>
              </a:rPr>
              <a:t> derived result</a:t>
            </a:r>
            <a:endParaRPr lang="en-US" dirty="0" smtClean="0"/>
          </a:p>
          <a:p>
            <a:pPr lvl="1"/>
            <a:r>
              <a:rPr lang="en-US" dirty="0" smtClean="0"/>
              <a:t>Reduce network IO overhead (shuffling)</a:t>
            </a:r>
          </a:p>
          <a:p>
            <a:pPr lvl="1"/>
            <a:endParaRPr lang="en-US" dirty="0"/>
          </a:p>
          <a:p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Synthesizes </a:t>
            </a:r>
            <a:r>
              <a:rPr lang="en-US" i="1" dirty="0" smtClean="0">
                <a:solidFill>
                  <a:srgbClr val="FF0000"/>
                </a:solidFill>
              </a:rPr>
              <a:t>combine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function</a:t>
            </a:r>
          </a:p>
          <a:p>
            <a:pPr lvl="2"/>
            <a:r>
              <a:rPr lang="en-US" dirty="0" smtClean="0"/>
              <a:t>Mathematical proof</a:t>
            </a:r>
          </a:p>
          <a:p>
            <a:pPr lvl="2"/>
            <a:r>
              <a:rPr lang="en-US" dirty="0" smtClean="0"/>
              <a:t>Z3 SMT/SAT solver</a:t>
            </a:r>
          </a:p>
          <a:p>
            <a:pPr lvl="1"/>
            <a:r>
              <a:rPr lang="en-US" dirty="0" smtClean="0"/>
              <a:t>Target on three categories</a:t>
            </a:r>
          </a:p>
          <a:p>
            <a:pPr lvl="2"/>
            <a:r>
              <a:rPr lang="en-US" dirty="0" smtClean="0"/>
              <a:t>Counting (e.g., |</a:t>
            </a:r>
            <a:r>
              <a:rPr lang="en-US" i="1" dirty="0" smtClean="0"/>
              <a:t>x</a:t>
            </a:r>
            <a:r>
              <a:rPr lang="en-US" dirty="0" smtClean="0"/>
              <a:t>| dependent)</a:t>
            </a:r>
          </a:p>
          <a:p>
            <a:pPr lvl="2"/>
            <a:r>
              <a:rPr lang="en-US" dirty="0" smtClean="0"/>
              <a:t>State machine (e.g., (</a:t>
            </a:r>
            <a:r>
              <a:rPr lang="en-US" i="1" dirty="0" err="1" smtClean="0"/>
              <a:t>si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dirty="0" smtClean="0"/>
              <a:t>) </a:t>
            </a:r>
            <a:r>
              <a:rPr lang="en-US" dirty="0" smtClean="0">
                <a:sym typeface="Wingdings"/>
              </a:rPr>
              <a:t> </a:t>
            </a:r>
            <a:r>
              <a:rPr lang="en-US" i="1" dirty="0" err="1" smtClean="0">
                <a:sym typeface="Wingdings"/>
              </a:rPr>
              <a:t>sj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Single input (e.g., MAX, SUM)</a:t>
            </a:r>
          </a:p>
        </p:txBody>
      </p:sp>
      <p:pic>
        <p:nvPicPr>
          <p:cNvPr id="5" name="Picture 4" descr="Screen Shot 2016-04-13 at 6.32.2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187" y="1439173"/>
            <a:ext cx="2271713" cy="17151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50478" y="390843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&lt;1, 2&gt;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99543" y="39068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&lt;1, 4&gt;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271636" y="390685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&lt;1, 6&gt;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065895" y="390843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&lt;1, </a:t>
            </a:r>
            <a:r>
              <a:rPr lang="en-US" dirty="0"/>
              <a:t>3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63067" y="3537518"/>
            <a:ext cx="2381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Reducer = SUM(vi) + 10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63067" y="3908437"/>
            <a:ext cx="775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&lt;K, V&gt;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0" idx="2"/>
          </p:cNvCxnSpPr>
          <p:nvPr/>
        </p:nvCxnSpPr>
        <p:spPr>
          <a:xfrm>
            <a:off x="6031352" y="4277769"/>
            <a:ext cx="468191" cy="44504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2"/>
          </p:cNvCxnSpPr>
          <p:nvPr/>
        </p:nvCxnSpPr>
        <p:spPr>
          <a:xfrm flipH="1">
            <a:off x="6499543" y="4276182"/>
            <a:ext cx="380874" cy="4466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81682" y="4722813"/>
            <a:ext cx="138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 (partial)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12" idx="2"/>
            <a:endCxn id="24" idx="0"/>
          </p:cNvCxnSpPr>
          <p:nvPr/>
        </p:nvCxnSpPr>
        <p:spPr>
          <a:xfrm>
            <a:off x="7652510" y="4276182"/>
            <a:ext cx="464146" cy="448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421679" y="4724400"/>
            <a:ext cx="138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 (partial)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13" idx="2"/>
            <a:endCxn id="24" idx="0"/>
          </p:cNvCxnSpPr>
          <p:nvPr/>
        </p:nvCxnSpPr>
        <p:spPr>
          <a:xfrm flipH="1">
            <a:off x="8116656" y="4277769"/>
            <a:ext cx="330113" cy="4466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1" idx="2"/>
            <a:endCxn id="38" idx="0"/>
          </p:cNvCxnSpPr>
          <p:nvPr/>
        </p:nvCxnSpPr>
        <p:spPr>
          <a:xfrm>
            <a:off x="6576659" y="5092145"/>
            <a:ext cx="626108" cy="2974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650478" y="5389563"/>
            <a:ext cx="310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Combine (p1, p2): v1 + v2 – 10</a:t>
            </a:r>
          </a:p>
        </p:txBody>
      </p:sp>
      <p:cxnSp>
        <p:nvCxnSpPr>
          <p:cNvPr id="39" name="Straight Arrow Connector 38"/>
          <p:cNvCxnSpPr>
            <a:stCxn id="24" idx="2"/>
            <a:endCxn id="38" idx="0"/>
          </p:cNvCxnSpPr>
          <p:nvPr/>
        </p:nvCxnSpPr>
        <p:spPr>
          <a:xfrm flipH="1">
            <a:off x="7202767" y="5093732"/>
            <a:ext cx="913889" cy="2958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088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Combine Function Synthesizer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04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Foundation – Decomposability</a:t>
            </a:r>
          </a:p>
          <a:p>
            <a:pPr lvl="1"/>
            <a:r>
              <a:rPr lang="en-US" i="1" dirty="0" smtClean="0"/>
              <a:t>Reducer R is decomposable </a:t>
            </a:r>
            <a:r>
              <a:rPr lang="en-US" i="1" dirty="0" err="1" smtClean="0"/>
              <a:t>iff</a:t>
            </a:r>
            <a:r>
              <a:rPr lang="en-US" i="1" dirty="0" smtClean="0"/>
              <a:t> the corresponding accumulator F is </a:t>
            </a:r>
            <a:r>
              <a:rPr lang="en-US" i="1" dirty="0" smtClean="0">
                <a:solidFill>
                  <a:srgbClr val="FF0000"/>
                </a:solidFill>
              </a:rPr>
              <a:t>commutative</a:t>
            </a:r>
            <a:r>
              <a:rPr lang="en-US" i="1" dirty="0" smtClean="0"/>
              <a:t>. Then C(s1, s2) = F(s1, H(s2)), where C is the combine function, F is the accumulator, and H is any inverse function of F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Synthesis flow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27375" y="3508375"/>
            <a:ext cx="2222500" cy="468312"/>
          </a:xfrm>
          <a:prstGeom prst="rect">
            <a:avLst/>
          </a:prstGeom>
          <a:solidFill>
            <a:srgbClr val="00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Decomposable? (Z3)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Document 4"/>
          <p:cNvSpPr/>
          <p:nvPr/>
        </p:nvSpPr>
        <p:spPr>
          <a:xfrm>
            <a:off x="3127375" y="2825750"/>
            <a:ext cx="2222500" cy="492125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Reducer (with </a:t>
            </a:r>
            <a:r>
              <a:rPr lang="en-US" i="1" dirty="0" smtClean="0"/>
              <a:t>F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  <a:endCxn id="4" idx="0"/>
          </p:cNvCxnSpPr>
          <p:nvPr/>
        </p:nvCxnSpPr>
        <p:spPr>
          <a:xfrm>
            <a:off x="4238625" y="3285340"/>
            <a:ext cx="0" cy="2230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3"/>
            <a:endCxn id="13" idx="1"/>
          </p:cNvCxnSpPr>
          <p:nvPr/>
        </p:nvCxnSpPr>
        <p:spPr>
          <a:xfrm>
            <a:off x="5349875" y="3742531"/>
            <a:ext cx="7540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76876" y="3323709"/>
            <a:ext cx="486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103938" y="3508375"/>
            <a:ext cx="2135187" cy="468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Original reducer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16187" y="3999983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27063" y="4748211"/>
            <a:ext cx="2182812" cy="12128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Category 1: </a:t>
            </a:r>
          </a:p>
          <a:p>
            <a:pPr algn="ctr"/>
            <a:r>
              <a:rPr lang="en-US" b="1" dirty="0" smtClean="0"/>
              <a:t>Counting</a:t>
            </a:r>
          </a:p>
          <a:p>
            <a:pPr algn="ctr"/>
            <a:r>
              <a:rPr lang="en-US" dirty="0" smtClean="0"/>
              <a:t>(iterative algorithm finding the offset)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4" idx="2"/>
            <a:endCxn id="19" idx="0"/>
          </p:cNvCxnSpPr>
          <p:nvPr/>
        </p:nvCxnSpPr>
        <p:spPr>
          <a:xfrm flipH="1">
            <a:off x="1718469" y="3976687"/>
            <a:ext cx="2520156" cy="771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127375" y="4751382"/>
            <a:ext cx="2222500" cy="12128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Category 2:</a:t>
            </a:r>
          </a:p>
          <a:p>
            <a:pPr algn="ctr"/>
            <a:r>
              <a:rPr lang="en-US" b="1" dirty="0" smtClean="0"/>
              <a:t>State machine</a:t>
            </a:r>
          </a:p>
          <a:p>
            <a:pPr algn="ctr"/>
            <a:r>
              <a:rPr lang="en-US" dirty="0" smtClean="0"/>
              <a:t>(exhaustive search with threshold)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4" idx="2"/>
            <a:endCxn id="24" idx="0"/>
          </p:cNvCxnSpPr>
          <p:nvPr/>
        </p:nvCxnSpPr>
        <p:spPr>
          <a:xfrm>
            <a:off x="4238625" y="3976687"/>
            <a:ext cx="0" cy="7746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827713" y="4751382"/>
            <a:ext cx="2411412" cy="12128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Category 3:</a:t>
            </a:r>
          </a:p>
          <a:p>
            <a:pPr algn="ctr"/>
            <a:r>
              <a:rPr lang="en-US" b="1" dirty="0" smtClean="0"/>
              <a:t>Singe input</a:t>
            </a:r>
          </a:p>
          <a:p>
            <a:pPr algn="ctr"/>
            <a:r>
              <a:rPr lang="en-US" dirty="0" smtClean="0"/>
              <a:t>(Boolean satisfiability)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4" idx="2"/>
            <a:endCxn id="31" idx="0"/>
          </p:cNvCxnSpPr>
          <p:nvPr/>
        </p:nvCxnSpPr>
        <p:spPr>
          <a:xfrm>
            <a:off x="4238625" y="3976687"/>
            <a:ext cx="2794794" cy="7746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2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Piazza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04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Pros (40-45%)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 smtClean="0"/>
              <a:t>Automatic code synthesizer with strong theory support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 smtClean="0"/>
              <a:t>Novel idea of checking decomposability (Z3 SMT solver)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/>
              <a:t>Reduced IO and latency (consequence of partial aggregation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Cons </a:t>
            </a:r>
            <a:r>
              <a:rPr lang="en-US" dirty="0" smtClean="0"/>
              <a:t>(55-60%)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i="1" dirty="0" smtClean="0">
                <a:solidFill>
                  <a:srgbClr val="FF0000"/>
                </a:solidFill>
              </a:rPr>
              <a:t>Can only handle certain </a:t>
            </a:r>
            <a:r>
              <a:rPr lang="en-US" i="1" dirty="0" smtClean="0">
                <a:solidFill>
                  <a:srgbClr val="FF0000"/>
                </a:solidFill>
              </a:rPr>
              <a:t>reducers (</a:t>
            </a:r>
            <a:r>
              <a:rPr lang="en-US" i="1" dirty="0" smtClean="0">
                <a:solidFill>
                  <a:srgbClr val="FF0000"/>
                </a:solidFill>
              </a:rPr>
              <a:t>bounded loop and non-recursion)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 smtClean="0"/>
              <a:t>Only based on SCOPE </a:t>
            </a:r>
            <a:r>
              <a:rPr lang="en-US" dirty="0" smtClean="0"/>
              <a:t>language (</a:t>
            </a:r>
            <a:r>
              <a:rPr lang="en-US" dirty="0" smtClean="0"/>
              <a:t>extension to other languages?)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 smtClean="0"/>
              <a:t>Lack of comparison with other aggregation service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 smtClean="0"/>
              <a:t>Lack of details of benchmarks (hand-picked</a:t>
            </a:r>
            <a:r>
              <a:rPr lang="en-US" dirty="0" smtClean="0"/>
              <a:t>?)</a:t>
            </a:r>
            <a:endParaRPr lang="en-US" dirty="0" smtClean="0"/>
          </a:p>
          <a:p>
            <a:pPr marL="800100" lvl="1" indent="-342900">
              <a:buFont typeface="+mj-lt"/>
              <a:buAutoNum type="arabicParenR"/>
            </a:pPr>
            <a:r>
              <a:rPr lang="en-US" dirty="0" smtClean="0"/>
              <a:t>Decomposable aggregators are only about 6% (practical?</a:t>
            </a:r>
            <a:r>
              <a:rPr lang="en-US" dirty="0" smtClean="0"/>
              <a:t>)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 smtClean="0"/>
              <a:t>Paper </a:t>
            </a:r>
            <a:r>
              <a:rPr lang="en-US" dirty="0" smtClean="0"/>
              <a:t>is not standalone. Important proofs are included in other reports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29322" y="5623688"/>
            <a:ext cx="7457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8000"/>
                </a:solidFill>
              </a:rPr>
              <a:t>*Pros and cons are listed in the order of percentage students </a:t>
            </a:r>
            <a:r>
              <a:rPr lang="en-US" i="1" dirty="0" smtClean="0">
                <a:solidFill>
                  <a:srgbClr val="008000"/>
                </a:solidFill>
              </a:rPr>
              <a:t>posted in Piazza</a:t>
            </a:r>
            <a:endParaRPr lang="en-US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36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04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Extension to more general cases</a:t>
            </a:r>
          </a:p>
          <a:p>
            <a:pPr lvl="1"/>
            <a:r>
              <a:rPr lang="en-US" dirty="0" smtClean="0"/>
              <a:t>Beyond </a:t>
            </a:r>
            <a:r>
              <a:rPr lang="en-US" i="1" dirty="0" smtClean="0"/>
              <a:t>counting</a:t>
            </a:r>
            <a:r>
              <a:rPr lang="en-US" dirty="0" smtClean="0"/>
              <a:t>, </a:t>
            </a:r>
            <a:r>
              <a:rPr lang="en-US" i="1" dirty="0" smtClean="0"/>
              <a:t>state machine</a:t>
            </a:r>
            <a:r>
              <a:rPr lang="en-US" dirty="0" smtClean="0"/>
              <a:t>, and </a:t>
            </a:r>
            <a:r>
              <a:rPr lang="en-US" i="1" dirty="0" smtClean="0"/>
              <a:t>single input </a:t>
            </a:r>
            <a:r>
              <a:rPr lang="en-US" dirty="0" smtClean="0"/>
              <a:t>categories</a:t>
            </a:r>
          </a:p>
          <a:p>
            <a:pPr lvl="1"/>
            <a:r>
              <a:rPr lang="en-US" dirty="0" smtClean="0"/>
              <a:t>Effectiveness and scalability of SAT-based method</a:t>
            </a:r>
          </a:p>
          <a:p>
            <a:endParaRPr lang="en-US" dirty="0"/>
          </a:p>
          <a:p>
            <a:r>
              <a:rPr lang="en-US" dirty="0"/>
              <a:t>Integration to existing </a:t>
            </a:r>
            <a:r>
              <a:rPr lang="en-US" dirty="0" err="1"/>
              <a:t>MapReduce</a:t>
            </a:r>
            <a:r>
              <a:rPr lang="en-US" dirty="0"/>
              <a:t> flow/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Fully automatic</a:t>
            </a:r>
          </a:p>
          <a:p>
            <a:pPr lvl="1"/>
            <a:r>
              <a:rPr lang="en-US" dirty="0" smtClean="0"/>
              <a:t>No manual pick-up</a:t>
            </a:r>
          </a:p>
        </p:txBody>
      </p:sp>
    </p:spTree>
    <p:extLst>
      <p:ext uri="{BB962C8B-B14F-4D97-AF65-F5344CB8AC3E}">
        <p14:creationId xmlns:p14="http://schemas.microsoft.com/office/powerpoint/2010/main" val="480948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16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3034</TotalTime>
  <Words>421</Words>
  <Application>Microsoft Macintosh PowerPoint</Application>
  <PresentationFormat>On-screen Show (4:3)</PresentationFormat>
  <Paragraphs>71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Recap – Motivation and Approach</vt:lpstr>
      <vt:lpstr>Automatic Combine Function Synthesizer</vt:lpstr>
      <vt:lpstr>Piazza Discussion</vt:lpstr>
      <vt:lpstr>Question</vt:lpstr>
      <vt:lpstr>Thank you!</vt:lpstr>
    </vt:vector>
  </TitlesOfParts>
  <Company>UNIVERSITY OF ILLINOIS URBANA-CHAMPAIGN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TSUNG-WEI HUANG</dc:creator>
  <cp:lastModifiedBy>TSUNG-WEI HUANG</cp:lastModifiedBy>
  <cp:revision>464</cp:revision>
  <dcterms:created xsi:type="dcterms:W3CDTF">2016-03-07T01:44:30Z</dcterms:created>
  <dcterms:modified xsi:type="dcterms:W3CDTF">2016-04-14T18:15:22Z</dcterms:modified>
</cp:coreProperties>
</file>