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8" r:id="rId9"/>
    <p:sldId id="269" r:id="rId10"/>
    <p:sldId id="274" r:id="rId11"/>
    <p:sldId id="275" r:id="rId12"/>
    <p:sldId id="272" r:id="rId13"/>
    <p:sldId id="276" r:id="rId14"/>
    <p:sldId id="273" r:id="rId15"/>
    <p:sldId id="264" r:id="rId16"/>
    <p:sldId id="257" r:id="rId17"/>
    <p:sldId id="280" r:id="rId18"/>
    <p:sldId id="267" r:id="rId19"/>
    <p:sldId id="263" r:id="rId20"/>
    <p:sldId id="270" r:id="rId21"/>
    <p:sldId id="279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1"/>
    <p:restoredTop sz="83861"/>
  </p:normalViewPr>
  <p:slideViewPr>
    <p:cSldViewPr snapToGrid="0" snapToObjects="1">
      <p:cViewPr varScale="1">
        <p:scale>
          <a:sx n="95" d="100"/>
          <a:sy n="95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551E-7FF8-B043-910E-F87D03698D88}" type="datetimeFigureOut">
              <a:rPr lang="en-US" smtClean="0"/>
              <a:t>4/21/16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59EB5-E74F-944B-8785-E2B93C9A7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5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paper has won best paper award in SOSP’15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making it extremely hard to correlate events that cross these boundaries.</a:t>
            </a:r>
          </a:p>
          <a:p>
            <a:endParaRPr lang="en-US" dirty="0" smtClean="0"/>
          </a:p>
          <a:p>
            <a:r>
              <a:rPr lang="en-US" dirty="0" smtClean="0"/>
              <a:t>Pivot Tracing, a monitoring framework that gives operators and users, at runtime, the ability to obtain an </a:t>
            </a:r>
            <a:r>
              <a:rPr lang="en-US" b="1" dirty="0" smtClean="0"/>
              <a:t>arbitrary</a:t>
            </a:r>
            <a:r>
              <a:rPr lang="en-US" dirty="0" smtClean="0"/>
              <a:t> metric at one point of the system, while selecting, filtering, and grouping by events meaningful at other parts of the system, even when crossing component or machine boundaries.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31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Imagine you are operating a cluster running Hadoop</a:t>
            </a:r>
            <a:r>
              <a:rPr lang="en-US" baseline="0" dirty="0" smtClean="0"/>
              <a:t> stack. A typical deployment of Hadoop may contain </a:t>
            </a:r>
            <a:r>
              <a:rPr lang="en-US" baseline="0" dirty="0" err="1" smtClean="0"/>
              <a:t>Hbase</a:t>
            </a:r>
            <a:r>
              <a:rPr lang="en-US" baseline="0" dirty="0" smtClean="0"/>
              <a:t>, </a:t>
            </a:r>
            <a:r>
              <a:rPr lang="is-IS" baseline="0" dirty="0" smtClean="0"/>
              <a:t>…, HDFS, ..., MapReduce</a:t>
            </a:r>
            <a:endParaRPr lang="en-US" dirty="0" smtClean="0"/>
          </a:p>
          <a:p>
            <a:r>
              <a:rPr lang="en-US" dirty="0" smtClean="0"/>
              <a:t>All these system are distributed among multiple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9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HDFS</a:t>
            </a:r>
            <a:r>
              <a:rPr lang="en-US" baseline="0" dirty="0" smtClean="0"/>
              <a:t> is a good place to start</a:t>
            </a:r>
            <a:endParaRPr lang="en-US" dirty="0" smtClean="0"/>
          </a:p>
          <a:p>
            <a:r>
              <a:rPr lang="en-US" dirty="0" smtClean="0"/>
              <a:t>By default, the systems expose a few metrics for disk consumption, such as disk read throughput aggregated by each HDFS </a:t>
            </a:r>
            <a:r>
              <a:rPr lang="en-US" dirty="0" err="1" smtClean="0"/>
              <a:t>DataNode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By let’s say you</a:t>
            </a:r>
            <a:r>
              <a:rPr lang="en-US" baseline="0" dirty="0" smtClean="0"/>
              <a:t> want to attributed disk consumption to systems on top of HDFS. </a:t>
            </a:r>
            <a:r>
              <a:rPr lang="is-IS" baseline="0" dirty="0" smtClean="0"/>
              <a:t>… HDFS does not give you that </a:t>
            </a:r>
          </a:p>
          <a:p>
            <a:endParaRPr lang="is-IS" baseline="0" dirty="0" smtClean="0"/>
          </a:p>
          <a:p>
            <a:r>
              <a:rPr lang="en-US" baseline="0" dirty="0" smtClean="0"/>
              <a:t>L</a:t>
            </a:r>
            <a:r>
              <a:rPr lang="is-IS" baseline="0" dirty="0" smtClean="0"/>
              <a:t>ets say you are now instrested in disk throutput atttributed to top level applications (users) – (usful, you know which user...)</a:t>
            </a:r>
          </a:p>
          <a:p>
            <a:endParaRPr lang="is-IS" baseline="0" dirty="0" smtClean="0"/>
          </a:p>
          <a:p>
            <a:r>
              <a:rPr lang="en-US" baseline="0" dirty="0" smtClean="0"/>
              <a:t>Disk throughput N</a:t>
            </a:r>
            <a:r>
              <a:rPr lang="is-IS" baseline="0" dirty="0" smtClean="0"/>
              <a:t>ot just hdfs, DataNode metrics miss something</a:t>
            </a:r>
          </a:p>
          <a:p>
            <a:endParaRPr lang="is-I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7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Pivot tracing</a:t>
            </a:r>
            <a:r>
              <a:rPr lang="en-US" baseline="0" dirty="0" smtClean="0"/>
              <a:t> models system events (at points of interest) as tuples in a streaming distributed data set</a:t>
            </a:r>
          </a:p>
          <a:p>
            <a:r>
              <a:rPr lang="en-US" baseline="0" dirty="0" smtClean="0"/>
              <a:t>Dynamically evaluate relational queries (written in the lang. that is provides) over the data set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smtClean="0"/>
              <a:t>An </a:t>
            </a:r>
            <a:r>
              <a:rPr lang="en-US" baseline="0" dirty="0" smtClean="0"/>
              <a:t>example of how PT expresses relation query on data set </a:t>
            </a:r>
            <a:r>
              <a:rPr lang="is-IS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BTW, We call this point add instrumentation </a:t>
            </a:r>
            <a:r>
              <a:rPr lang="en-US" baseline="0" dirty="0" err="1" smtClean="0"/>
              <a:t>tracepoint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tracepoint</a:t>
            </a:r>
            <a:r>
              <a:rPr lang="en-US" dirty="0" smtClean="0"/>
              <a:t> typically corresponds to some event: a user submits a request; a low-level IO operation completes; an external RPC is invoked, etc. A </a:t>
            </a:r>
            <a:r>
              <a:rPr lang="en-US" dirty="0" err="1" smtClean="0"/>
              <a:t>tracepoint</a:t>
            </a:r>
            <a:r>
              <a:rPr lang="en-US" dirty="0" smtClean="0"/>
              <a:t> </a:t>
            </a:r>
            <a:r>
              <a:rPr lang="en-US" dirty="0" err="1" smtClean="0"/>
              <a:t>idenfities</a:t>
            </a:r>
            <a:r>
              <a:rPr lang="en-US" baseline="0" dirty="0" smtClean="0"/>
              <a:t> </a:t>
            </a:r>
            <a:r>
              <a:rPr lang="en-US" dirty="0" smtClean="0"/>
              <a:t>one or more locations in the system code where Pivot Tracing can install and run instrumentation. </a:t>
            </a:r>
            <a:r>
              <a:rPr lang="en-US" dirty="0" err="1" smtClean="0"/>
              <a:t>Tracepoints</a:t>
            </a:r>
            <a:r>
              <a:rPr lang="en-US" dirty="0" smtClean="0"/>
              <a:t> export named variables that can be accessed by instrumentation. Figure 5 shows the specification of one of the </a:t>
            </a:r>
            <a:r>
              <a:rPr lang="en-US" dirty="0" err="1" smtClean="0"/>
              <a:t>tracepoints</a:t>
            </a:r>
            <a:r>
              <a:rPr lang="en-US" dirty="0" smtClean="0"/>
              <a:t> in Q2 from §2. Besides declared exports, all </a:t>
            </a:r>
            <a:r>
              <a:rPr lang="en-US" dirty="0" err="1" smtClean="0"/>
              <a:t>tracepoints</a:t>
            </a:r>
            <a:r>
              <a:rPr lang="en-US" dirty="0" smtClean="0"/>
              <a:t> export a few variables by default: host, timestamp, process id, process name, and the </a:t>
            </a:r>
            <a:r>
              <a:rPr lang="en-US" dirty="0" err="1" smtClean="0"/>
              <a:t>tracepoint</a:t>
            </a:r>
            <a:r>
              <a:rPr lang="en-US" dirty="0" smtClean="0"/>
              <a:t> </a:t>
            </a:r>
            <a:r>
              <a:rPr lang="en-US" dirty="0" err="1" smtClean="0"/>
              <a:t>deûnition</a:t>
            </a:r>
            <a:r>
              <a:rPr lang="en-US" dirty="0" smtClean="0"/>
              <a:t>. Whenever execution of the system reaches a </a:t>
            </a:r>
            <a:r>
              <a:rPr lang="en-US" dirty="0" err="1" smtClean="0"/>
              <a:t>tracepoint</a:t>
            </a:r>
            <a:r>
              <a:rPr lang="en-US" dirty="0" smtClean="0"/>
              <a:t>, any instrumentation configured for that </a:t>
            </a:r>
            <a:r>
              <a:rPr lang="en-US" dirty="0" err="1" smtClean="0"/>
              <a:t>tracepoint</a:t>
            </a:r>
            <a:r>
              <a:rPr lang="en-US" dirty="0" smtClean="0"/>
              <a:t> will be invoked, generating a tuple with its exported variables. _</a:t>
            </a:r>
            <a:r>
              <a:rPr lang="en-US" dirty="0" err="1" smtClean="0"/>
              <a:t>ese</a:t>
            </a:r>
            <a:r>
              <a:rPr lang="en-US" dirty="0" smtClean="0"/>
              <a:t> are then accessible to any instrumentation code installed at the </a:t>
            </a:r>
            <a:r>
              <a:rPr lang="en-US" dirty="0" err="1" smtClean="0"/>
              <a:t>tracepoint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Pivot Tracing enables users to express </a:t>
            </a:r>
            <a:r>
              <a:rPr lang="en-US" dirty="0" err="1" smtClean="0"/>
              <a:t>highlevel</a:t>
            </a:r>
            <a:r>
              <a:rPr lang="en-US" dirty="0" smtClean="0"/>
              <a:t> queries about the variables exported by one or more </a:t>
            </a:r>
            <a:r>
              <a:rPr lang="en-US" dirty="0" err="1" smtClean="0"/>
              <a:t>tracepoints</a:t>
            </a:r>
            <a:r>
              <a:rPr lang="en-US" dirty="0" smtClean="0"/>
              <a:t>. We abstract </a:t>
            </a:r>
            <a:r>
              <a:rPr lang="en-US" dirty="0" err="1" smtClean="0"/>
              <a:t>tracepoint</a:t>
            </a:r>
            <a:r>
              <a:rPr lang="en-US" dirty="0" smtClean="0"/>
              <a:t> invocations as streaming datasets of tuples; Pivot Tracing queries are therefore relational queries across the tuples of several such datasets.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6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With HBJ</a:t>
            </a:r>
            <a:r>
              <a:rPr lang="en-US" baseline="0" dirty="0" smtClean="0"/>
              <a:t> we can write queries that join tuples that are generated by multiple </a:t>
            </a:r>
            <a:r>
              <a:rPr lang="en-US" baseline="0" dirty="0" err="1" smtClean="0"/>
              <a:t>tracepoints</a:t>
            </a:r>
            <a:r>
              <a:rPr lang="en-US" baseline="0" dirty="0" smtClean="0"/>
              <a:t>. Q</a:t>
            </a:r>
            <a:r>
              <a:rPr lang="en-US" dirty="0" smtClean="0"/>
              <a:t>ueries can group and filter events based on properties of any events that happened before them in an execution.</a:t>
            </a:r>
          </a:p>
          <a:p>
            <a:r>
              <a:rPr lang="en-US" dirty="0" smtClean="0"/>
              <a:t>Happened-before join </a:t>
            </a:r>
            <a:r>
              <a:rPr lang="is-IS" dirty="0" smtClean="0"/>
              <a:t>… </a:t>
            </a:r>
            <a:r>
              <a:rPr lang="en-US" dirty="0" smtClean="0"/>
              <a:t>giving us visibility into the relationships between events in the system</a:t>
            </a:r>
          </a:p>
          <a:p>
            <a:endParaRPr lang="en-US" dirty="0" smtClean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-&gt; b if the occurrence of event a causally preceded the occurrence of event b </a:t>
            </a:r>
            <a:r>
              <a:rPr lang="en-US" dirty="0" smtClean="0">
                <a:solidFill>
                  <a:srgbClr val="FF0000"/>
                </a:solidFill>
              </a:rPr>
              <a:t>and they occurred as part of the execution of the same request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26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Co-Relate </a:t>
            </a:r>
            <a:r>
              <a:rPr lang="en-US" dirty="0" err="1" smtClean="0"/>
              <a:t>DataNodeMetrics</a:t>
            </a:r>
            <a:r>
              <a:rPr lang="en-US" dirty="0" smtClean="0"/>
              <a:t> events with client protocol</a:t>
            </a:r>
            <a:r>
              <a:rPr lang="en-US" baseline="0" dirty="0" smtClean="0"/>
              <a:t> process that initiated the request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Now we can write queries that joins every pair of tuples generated by these </a:t>
            </a:r>
            <a:r>
              <a:rPr lang="en-US" baseline="0" dirty="0" err="1" smtClean="0"/>
              <a:t>tracepoint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6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Baggage is a generalization of end-to-end metadata propagation techniques outlined in prior work such as X-Trace [52] and Dapper [87].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good thing about baggage</a:t>
            </a:r>
            <a:r>
              <a:rPr lang="en-US" baseline="0" dirty="0" smtClean="0"/>
              <a:t> is that one can use </a:t>
            </a:r>
            <a:r>
              <a:rPr lang="en-US" dirty="0" smtClean="0"/>
              <a:t>it to propagate</a:t>
            </a:r>
            <a:r>
              <a:rPr lang="en-US" baseline="0" dirty="0" smtClean="0"/>
              <a:t> state along execution path</a:t>
            </a:r>
            <a:endParaRPr lang="en-US" dirty="0" smtClean="0"/>
          </a:p>
          <a:p>
            <a:r>
              <a:rPr lang="is-IS" dirty="0" smtClean="0"/>
              <a:t>….[how</a:t>
            </a:r>
            <a:r>
              <a:rPr lang="is-IS" baseline="0" dirty="0" smtClean="0"/>
              <a:t> baggage works]</a:t>
            </a:r>
            <a:endParaRPr lang="en-US" dirty="0" smtClean="0"/>
          </a:p>
          <a:p>
            <a:r>
              <a:rPr lang="en-US" dirty="0" smtClean="0"/>
              <a:t>Using baggage, Pivot Tracing efficiently evaluates happened-before joins in situ during the execution of a request.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Agent</a:t>
            </a:r>
          </a:p>
          <a:p>
            <a:r>
              <a:rPr lang="en-US" dirty="0" smtClean="0"/>
              <a:t>Instrument</a:t>
            </a:r>
          </a:p>
          <a:p>
            <a:r>
              <a:rPr lang="en-US" dirty="0" smtClean="0"/>
              <a:t>Define </a:t>
            </a:r>
            <a:r>
              <a:rPr lang="en-US" dirty="0" err="1" smtClean="0"/>
              <a:t>tracepoint</a:t>
            </a:r>
            <a:r>
              <a:rPr lang="en-US" baseline="0" dirty="0" smtClean="0"/>
              <a:t> (places where PT can add instrumentation) – export identifiers that queries can refer to (default: </a:t>
            </a:r>
            <a:r>
              <a:rPr lang="is-IS" baseline="0" dirty="0" smtClean="0"/>
              <a:t>…)</a:t>
            </a:r>
          </a:p>
          <a:p>
            <a:r>
              <a:rPr lang="is-IS" baseline="0" dirty="0" smtClean="0"/>
              <a:t>Query SQL-like (selection projection filter group aggregation happened before join)</a:t>
            </a:r>
          </a:p>
          <a:p>
            <a:r>
              <a:rPr lang="is-IS" baseline="0" dirty="0" smtClean="0"/>
              <a:t>Advice OBSERVE PACK UNPACK FILTER EMIT (to pt agent for global agregation)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PT agent: aggregates result locally and periodically sends</a:t>
            </a:r>
            <a:r>
              <a:rPr lang="en-US" baseline="0" dirty="0" smtClean="0"/>
              <a:t> aggregation results to front end and front end returns is to the operator who ran the query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9EB5-E74F-944B-8785-E2B93C9A7B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3972-7ABA-AC4F-BF54-D50EC5130879}" type="datetime1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084D-B519-874C-9313-CFE426ECFAED}" type="datetime1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0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24F-B3E8-814D-9DFD-458F97B8D11B}" type="datetime1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7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90DB-9C5A-D541-B219-48A7EF5F1DF2}" type="datetime1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3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31E75-E730-314B-A171-7E86000B0D79}" type="datetime1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A6CB-CB94-4F4B-A858-5CECC5BEFE31}" type="datetime1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7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EB79-8510-8D4C-9DB1-57B11ED4735D}" type="datetime1">
              <a:rPr lang="en-US" smtClean="0"/>
              <a:t>4/21/16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6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C46D-5FC0-CE45-BD15-B6EA5A27EE26}" type="datetime1">
              <a:rPr lang="en-US" smtClean="0"/>
              <a:t>4/21/16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7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5D5-F948-D24E-AE4F-44FC679741CE}" type="datetime1">
              <a:rPr lang="en-US" smtClean="0"/>
              <a:t>4/21/16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0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4F00-C485-4E46-87D1-8F8A2ED7E29D}" type="datetime1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2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06D2-837A-E74A-AF8A-B00C13027802}" type="datetime1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59B39-7D55-2844-991E-0FDA13195F3B}" type="datetime1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6BD7B-0D1A-2344-8B68-81BD1FA8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3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emf"/><Relationship Id="rId7" Type="http://schemas.openxmlformats.org/officeDocument/2006/relationships/image" Target="../media/image22.tiff"/><Relationship Id="rId8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2.tif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Pivot Tracing: Dynamic Causal Monitoring for Distributed Systems [SOSP’15]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Jonathan Mace, Ryan </a:t>
            </a:r>
            <a:r>
              <a:rPr lang="en-US" dirty="0" err="1" smtClean="0"/>
              <a:t>Roelke</a:t>
            </a:r>
            <a:r>
              <a:rPr lang="en-US" dirty="0" smtClean="0"/>
              <a:t>, Rodrigo Fonseca</a:t>
            </a:r>
          </a:p>
          <a:p>
            <a:r>
              <a:rPr lang="en-US" dirty="0" smtClean="0"/>
              <a:t>Brown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8543" y="5652655"/>
            <a:ext cx="4874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Presented by: Ali Kheradmand</a:t>
            </a:r>
          </a:p>
          <a:p>
            <a:pPr algn="ctr"/>
            <a:r>
              <a:rPr lang="en-US" dirty="0" smtClean="0"/>
              <a:t>CS525 Advanced Distributed Systems, Spring 2016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130" y="2699381"/>
            <a:ext cx="856620" cy="8566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613478"/>
            <a:ext cx="6070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Some pictures </a:t>
            </a:r>
            <a:r>
              <a:rPr lang="en-US" sz="1100" dirty="0"/>
              <a:t>and </a:t>
            </a:r>
            <a:r>
              <a:rPr lang="en-US" sz="1100" dirty="0" smtClean="0"/>
              <a:t>plots are adopted from the paper and its presentation by Jonathan Mace in SOSP’15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008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Implementation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41360"/>
            <a:ext cx="2743200" cy="365125"/>
          </a:xfrm>
        </p:spPr>
        <p:txBody>
          <a:bodyPr/>
          <a:lstStyle/>
          <a:p>
            <a:fld id="{5346BD7B-0D1A-2344-8B68-81BD1FA8F59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82" y="627147"/>
            <a:ext cx="798315" cy="7668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78660" y="4656675"/>
            <a:ext cx="1695706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070416" y="5334596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8507" y="4852722"/>
            <a:ext cx="900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request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560" y="4577569"/>
            <a:ext cx="345085" cy="34508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746328" y="4405377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27631" y="4313559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02992" y="4953934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68975" y="4036045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3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2068642" y="4661642"/>
            <a:ext cx="8784236" cy="1049312"/>
          </a:xfrm>
          <a:custGeom>
            <a:avLst/>
            <a:gdLst>
              <a:gd name="connsiteX0" fmla="*/ 0 w 8784236"/>
              <a:gd name="connsiteY0" fmla="*/ 299804 h 1049312"/>
              <a:gd name="connsiteX1" fmla="*/ 2533338 w 8784236"/>
              <a:gd name="connsiteY1" fmla="*/ 299804 h 1049312"/>
              <a:gd name="connsiteX2" fmla="*/ 2848131 w 8784236"/>
              <a:gd name="connsiteY2" fmla="*/ 1049312 h 1049312"/>
              <a:gd name="connsiteX3" fmla="*/ 5291528 w 8784236"/>
              <a:gd name="connsiteY3" fmla="*/ 1049312 h 1049312"/>
              <a:gd name="connsiteX4" fmla="*/ 5561351 w 8784236"/>
              <a:gd name="connsiteY4" fmla="*/ 44971 h 1049312"/>
              <a:gd name="connsiteX5" fmla="*/ 8784236 w 8784236"/>
              <a:gd name="connsiteY5" fmla="*/ 0 h 10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4236" h="1049312">
                <a:moveTo>
                  <a:pt x="0" y="299804"/>
                </a:moveTo>
                <a:lnTo>
                  <a:pt x="2533338" y="299804"/>
                </a:lnTo>
                <a:lnTo>
                  <a:pt x="2848131" y="1049312"/>
                </a:lnTo>
                <a:lnTo>
                  <a:pt x="5291528" y="1049312"/>
                </a:lnTo>
                <a:lnTo>
                  <a:pt x="5561351" y="44971"/>
                </a:lnTo>
                <a:lnTo>
                  <a:pt x="8784236" y="0"/>
                </a:lnTo>
              </a:path>
            </a:pathLst>
          </a:custGeom>
          <a:noFill/>
          <a:ln w="57150">
            <a:solidFill>
              <a:schemeClr val="accent2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Baggage: per request </a:t>
            </a:r>
            <a:r>
              <a:rPr lang="en-US" dirty="0" err="1" smtClean="0"/>
              <a:t>KeyValue</a:t>
            </a:r>
            <a:r>
              <a:rPr lang="en-US" dirty="0" smtClean="0"/>
              <a:t> container propagated along the execution path of a request </a:t>
            </a:r>
          </a:p>
          <a:p>
            <a:pPr lvl="1"/>
            <a:r>
              <a:rPr lang="en-US" dirty="0" smtClean="0"/>
              <a:t>As the request traverses different components (thread, process, machine) in a distributed system </a:t>
            </a:r>
            <a:endParaRPr lang="en-US" dirty="0"/>
          </a:p>
        </p:txBody>
      </p:sp>
      <p:sp>
        <p:nvSpPr>
          <p:cNvPr id="24" name="Triangle 23"/>
          <p:cNvSpPr/>
          <p:nvPr/>
        </p:nvSpPr>
        <p:spPr>
          <a:xfrm>
            <a:off x="3345456" y="4759061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31457" y="4464286"/>
            <a:ext cx="389745" cy="38974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19" y="4731482"/>
            <a:ext cx="477929" cy="382343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3540329" y="5148806"/>
            <a:ext cx="9827" cy="50370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78660" y="6056449"/>
            <a:ext cx="17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procName</a:t>
            </a:r>
            <a:r>
              <a:rPr lang="en-US" dirty="0" smtClean="0"/>
              <a:t>=</a:t>
            </a:r>
            <a:r>
              <a:rPr lang="en-US" dirty="0" err="1" smtClean="0"/>
              <a:t>HGet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2185099" y="5186595"/>
            <a:ext cx="1382560" cy="1632388"/>
          </a:xfrm>
          <a:custGeom>
            <a:avLst/>
            <a:gdLst>
              <a:gd name="connsiteX0" fmla="*/ 1382560 w 1382560"/>
              <a:gd name="connsiteY0" fmla="*/ 1349114 h 1632388"/>
              <a:gd name="connsiteX1" fmla="*/ 737983 w 1382560"/>
              <a:gd name="connsiteY1" fmla="*/ 1618937 h 1632388"/>
              <a:gd name="connsiteX2" fmla="*/ 3465 w 1382560"/>
              <a:gd name="connsiteY2" fmla="*/ 974360 h 1632388"/>
              <a:gd name="connsiteX3" fmla="*/ 1052776 w 1382560"/>
              <a:gd name="connsiteY3" fmla="*/ 0 h 16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560" h="1632388">
                <a:moveTo>
                  <a:pt x="1382560" y="1349114"/>
                </a:moveTo>
                <a:cubicBezTo>
                  <a:pt x="1175196" y="1515255"/>
                  <a:pt x="967832" y="1681396"/>
                  <a:pt x="737983" y="1618937"/>
                </a:cubicBezTo>
                <a:cubicBezTo>
                  <a:pt x="508134" y="1556478"/>
                  <a:pt x="-49000" y="1244183"/>
                  <a:pt x="3465" y="974360"/>
                </a:cubicBezTo>
                <a:cubicBezTo>
                  <a:pt x="55930" y="704537"/>
                  <a:pt x="872894" y="144905"/>
                  <a:pt x="1052776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44172" y="5785960"/>
            <a:ext cx="23237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PACK(</a:t>
            </a:r>
            <a:r>
              <a:rPr lang="en-US" dirty="0" err="1" smtClean="0"/>
              <a:t>procName:HGet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012926" y="3693848"/>
            <a:ext cx="20764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UNPACK(</a:t>
            </a:r>
            <a:r>
              <a:rPr lang="en-US" dirty="0" err="1" smtClean="0"/>
              <a:t>procName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11" idx="0"/>
            <a:endCxn id="39" idx="2"/>
          </p:cNvCxnSpPr>
          <p:nvPr/>
        </p:nvCxnSpPr>
        <p:spPr>
          <a:xfrm flipV="1">
            <a:off x="8734687" y="3681158"/>
            <a:ext cx="13831" cy="72421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69142" y="3311826"/>
            <a:ext cx="17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2D050"/>
                </a:solidFill>
              </a:rPr>
              <a:t>procName</a:t>
            </a:r>
            <a:r>
              <a:rPr lang="en-US" dirty="0" smtClean="0">
                <a:solidFill>
                  <a:srgbClr val="92D050"/>
                </a:solidFill>
              </a:rPr>
              <a:t>=</a:t>
            </a:r>
            <a:r>
              <a:rPr lang="en-US" dirty="0" err="1" smtClean="0">
                <a:solidFill>
                  <a:srgbClr val="92D050"/>
                </a:solidFill>
              </a:rPr>
              <a:t>HGet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1" name="Triangle 40"/>
          <p:cNvSpPr/>
          <p:nvPr/>
        </p:nvSpPr>
        <p:spPr>
          <a:xfrm>
            <a:off x="3363162" y="5710954"/>
            <a:ext cx="389745" cy="389745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/>
          <p:cNvCxnSpPr>
            <a:stCxn id="11" idx="2"/>
          </p:cNvCxnSpPr>
          <p:nvPr/>
        </p:nvCxnSpPr>
        <p:spPr>
          <a:xfrm flipH="1">
            <a:off x="8726329" y="5037388"/>
            <a:ext cx="8358" cy="59846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8560260" y="5713462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237072" y="6147843"/>
            <a:ext cx="100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delta=10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0579 L 0.12044 0.0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44 0.00579 L 0.20638 0.00579 L 0.22982 0.11736 L 0.43268 0.11505 L 0.45351 -0.02685 L 0.54336 -0.02685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  <p:bldP spid="35" grpId="0" animBg="1"/>
      <p:bldP spid="37" grpId="0" animBg="1"/>
      <p:bldP spid="39" grpId="0"/>
      <p:bldP spid="41" grpId="0" animBg="1"/>
      <p:bldP spid="47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610988" y="1912104"/>
            <a:ext cx="3262260" cy="1337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294146" y="1912104"/>
            <a:ext cx="3262260" cy="1335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1183341" y="2360789"/>
            <a:ext cx="9574306" cy="0"/>
          </a:xfrm>
          <a:prstGeom prst="line">
            <a:avLst/>
          </a:prstGeom>
          <a:ln w="57150">
            <a:solidFill>
              <a:srgbClr val="FFC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1868" y="1464909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84763" y="1464909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2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779" y="2891483"/>
            <a:ext cx="394310" cy="31544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8721" y="1415016"/>
            <a:ext cx="8207233" cy="2111017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141603" y="2931818"/>
            <a:ext cx="1771691" cy="496439"/>
            <a:chOff x="3141603" y="3177707"/>
            <a:chExt cx="1771691" cy="496439"/>
          </a:xfrm>
        </p:grpSpPr>
        <p:sp>
          <p:nvSpPr>
            <p:cNvPr id="17" name="Rectangle 16"/>
            <p:cNvSpPr/>
            <p:nvPr/>
          </p:nvSpPr>
          <p:spPr>
            <a:xfrm>
              <a:off x="3144769" y="3177707"/>
              <a:ext cx="1768525" cy="49643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PT Agent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1603" y="3177707"/>
              <a:ext cx="496439" cy="49643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356272" y="2931818"/>
            <a:ext cx="1771691" cy="496439"/>
            <a:chOff x="3141603" y="3177707"/>
            <a:chExt cx="1771691" cy="496439"/>
          </a:xfrm>
        </p:grpSpPr>
        <p:sp>
          <p:nvSpPr>
            <p:cNvPr id="21" name="Rectangle 20"/>
            <p:cNvSpPr/>
            <p:nvPr/>
          </p:nvSpPr>
          <p:spPr>
            <a:xfrm>
              <a:off x="3144769" y="3177707"/>
              <a:ext cx="1768525" cy="49643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PT Agent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1603" y="3177707"/>
              <a:ext cx="496439" cy="496439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225" y="2891483"/>
            <a:ext cx="394310" cy="3154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484138" y="1118307"/>
            <a:ext cx="170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Needs manual efforts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805525" y="1863199"/>
            <a:ext cx="1092324" cy="118600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154" y="1863199"/>
            <a:ext cx="559789" cy="497590"/>
          </a:xfrm>
          <a:prstGeom prst="rect">
            <a:avLst/>
          </a:prstGeom>
        </p:spPr>
      </p:pic>
      <p:sp>
        <p:nvSpPr>
          <p:cNvPr id="35" name="Snip Single Corner Rectangle 34"/>
          <p:cNvSpPr/>
          <p:nvPr/>
        </p:nvSpPr>
        <p:spPr>
          <a:xfrm>
            <a:off x="4706758" y="4343085"/>
            <a:ext cx="2584277" cy="727321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PT Front End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058493" y="3994619"/>
            <a:ext cx="1496019" cy="117208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</a:t>
            </a:r>
            <a:r>
              <a:rPr lang="en-US" b="1" dirty="0" err="1" smtClean="0">
                <a:solidFill>
                  <a:schemeClr val="tx1"/>
                </a:solidFill>
              </a:rPr>
              <a:t>Tracepoint</a:t>
            </a:r>
            <a:r>
              <a:rPr lang="en-US" b="1" dirty="0" smtClean="0">
                <a:solidFill>
                  <a:schemeClr val="tx1"/>
                </a:solidFill>
              </a:rPr>
              <a:t> A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Class: </a:t>
            </a:r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Method: </a:t>
            </a:r>
            <a:r>
              <a:rPr lang="en-US" dirty="0" smtClean="0">
                <a:solidFill>
                  <a:schemeClr val="tx1"/>
                </a:solidFill>
              </a:rPr>
              <a:t>A1()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07781" y="5579333"/>
            <a:ext cx="2991427" cy="117208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Advice Ad1 for 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OBSERVE </a:t>
            </a:r>
            <a:r>
              <a:rPr lang="en-US" dirty="0" err="1">
                <a:solidFill>
                  <a:schemeClr val="tx1"/>
                </a:solidFill>
              </a:rPr>
              <a:t>procName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PACK </a:t>
            </a:r>
            <a:r>
              <a:rPr lang="en-US" dirty="0" err="1" smtClean="0">
                <a:solidFill>
                  <a:schemeClr val="tx1"/>
                </a:solidFill>
              </a:rPr>
              <a:t>procName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744952" y="3994619"/>
            <a:ext cx="1478372" cy="117208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</a:t>
            </a:r>
            <a:r>
              <a:rPr lang="en-US" b="1" dirty="0" err="1" smtClean="0">
                <a:solidFill>
                  <a:schemeClr val="tx1"/>
                </a:solidFill>
              </a:rPr>
              <a:t>Tracepoint</a:t>
            </a:r>
            <a:r>
              <a:rPr lang="en-US" b="1" dirty="0" smtClean="0">
                <a:solidFill>
                  <a:schemeClr val="tx1"/>
                </a:solidFill>
              </a:rPr>
              <a:t> B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Class: </a:t>
            </a:r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Method: </a:t>
            </a:r>
            <a:r>
              <a:rPr lang="en-US" dirty="0" smtClean="0">
                <a:solidFill>
                  <a:schemeClr val="tx1"/>
                </a:solidFill>
              </a:rPr>
              <a:t>B1()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Exports: delta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101559" y="5579333"/>
            <a:ext cx="2952108" cy="117208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Advice Ad2 for B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OBERVE delta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UNPACK </a:t>
            </a:r>
            <a:r>
              <a:rPr lang="en-US" dirty="0" err="1" smtClean="0">
                <a:solidFill>
                  <a:schemeClr val="tx1"/>
                </a:solidFill>
              </a:rPr>
              <a:t>procName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EMIT </a:t>
            </a:r>
            <a:r>
              <a:rPr lang="en-US" dirty="0" err="1" smtClean="0">
                <a:solidFill>
                  <a:schemeClr val="tx1"/>
                </a:solidFill>
              </a:rPr>
              <a:t>procname</a:t>
            </a:r>
            <a:r>
              <a:rPr lang="en-US" dirty="0" smtClean="0">
                <a:solidFill>
                  <a:schemeClr val="tx1"/>
                </a:solidFill>
              </a:rPr>
              <a:t>, SUM(delta)</a:t>
            </a:r>
            <a:endParaRPr lang="en-US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56" y="5274648"/>
            <a:ext cx="5156200" cy="14732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275560" y="623005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868500" y="5170220"/>
            <a:ext cx="436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</a:t>
            </a:r>
            <a:r>
              <a:rPr lang="en-US" dirty="0" err="1" smtClean="0"/>
              <a:t>procName</a:t>
            </a:r>
            <a:r>
              <a:rPr lang="en-US" dirty="0" smtClean="0"/>
              <a:t>, host, timestamp, </a:t>
            </a:r>
            <a:r>
              <a:rPr lang="en-US" dirty="0" err="1" smtClean="0"/>
              <a:t>pid</a:t>
            </a:r>
            <a:r>
              <a:rPr lang="en-US" dirty="0" smtClean="0"/>
              <a:t> by default</a:t>
            </a:r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2722641" y="4676931"/>
            <a:ext cx="1830802" cy="5977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664367" y="5106608"/>
            <a:ext cx="691905" cy="40498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5" idx="3"/>
            <a:endCxn id="17" idx="2"/>
          </p:cNvCxnSpPr>
          <p:nvPr/>
        </p:nvCxnSpPr>
        <p:spPr>
          <a:xfrm flipH="1" flipV="1">
            <a:off x="4029032" y="3428257"/>
            <a:ext cx="1969865" cy="9148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5" idx="3"/>
            <a:endCxn id="21" idx="2"/>
          </p:cNvCxnSpPr>
          <p:nvPr/>
        </p:nvCxnSpPr>
        <p:spPr>
          <a:xfrm flipV="1">
            <a:off x="5998897" y="3428257"/>
            <a:ext cx="2244804" cy="9148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381836" y="377410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7010319" y="388950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Ad2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7657838" y="2065625"/>
            <a:ext cx="389745" cy="38974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985" y="2219798"/>
            <a:ext cx="380355" cy="1601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8507067" y="210348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Ad2</a:t>
            </a:r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405" y="2222896"/>
            <a:ext cx="380355" cy="16014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308487" y="210658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54" name="Triangle 53"/>
          <p:cNvSpPr/>
          <p:nvPr/>
        </p:nvSpPr>
        <p:spPr>
          <a:xfrm>
            <a:off x="3491897" y="2038270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61" y="2038270"/>
            <a:ext cx="583981" cy="58398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71" y="2164004"/>
            <a:ext cx="394310" cy="315448"/>
          </a:xfrm>
          <a:prstGeom prst="rect">
            <a:avLst/>
          </a:prstGeom>
        </p:spPr>
      </p:pic>
      <p:sp>
        <p:nvSpPr>
          <p:cNvPr id="89" name="Folded Corner 88"/>
          <p:cNvSpPr/>
          <p:nvPr/>
        </p:nvSpPr>
        <p:spPr>
          <a:xfrm>
            <a:off x="7350521" y="2543190"/>
            <a:ext cx="1872850" cy="279584"/>
          </a:xfrm>
          <a:prstGeom prst="foldedCorne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procName</a:t>
            </a:r>
            <a:r>
              <a:rPr lang="en-US" dirty="0" smtClean="0"/>
              <a:t>, delta)</a:t>
            </a:r>
            <a:endParaRPr lang="en-US" dirty="0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6048920" y="3455127"/>
            <a:ext cx="1829921" cy="7475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2532201" y="4429292"/>
            <a:ext cx="1928752" cy="677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2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578 L 0.20247 0.00578 " pathEditMode="fixed" rAng="0" ptsTypes="AA">
                                      <p:cBhvr>
                                        <p:cTn id="1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48 0.00856 L 0.54648 0.00254 " pathEditMode="fixed" rAng="0" ptsTypes="AA">
                                      <p:cBhvr>
                                        <p:cTn id="1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00352 0.07223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518 0.00856 L 0.77174 0.00578 " pathEditMode="relative" ptsTypes="AA">
                                      <p:cBhvr>
                                        <p:cTn id="1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repeatCount="1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" fill="hold"/>
                                        <p:tgtEl>
                                          <p:spTgt spid="8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7" grpId="0"/>
      <p:bldP spid="8" grpId="0"/>
      <p:bldP spid="16" grpId="0" animBg="1"/>
      <p:bldP spid="27" grpId="0"/>
      <p:bldP spid="27" grpId="1"/>
      <p:bldP spid="35" grpId="0" animBg="1"/>
      <p:bldP spid="44" grpId="0" animBg="1"/>
      <p:bldP spid="44" grpId="1" animBg="1"/>
      <p:bldP spid="45" grpId="0" animBg="1"/>
      <p:bldP spid="52" grpId="0" animBg="1"/>
      <p:bldP spid="52" grpId="1" animBg="1"/>
      <p:bldP spid="53" grpId="0" animBg="1"/>
      <p:bldP spid="57" grpId="0"/>
      <p:bldP spid="58" grpId="0"/>
      <p:bldP spid="58" grpId="1"/>
      <p:bldP spid="72" grpId="0"/>
      <p:bldP spid="72" grpId="1"/>
      <p:bldP spid="73" grpId="0"/>
      <p:bldP spid="73" grpId="1"/>
      <p:bldP spid="55" grpId="0" animBg="1"/>
      <p:bldP spid="81" grpId="0"/>
      <p:bldP spid="79" grpId="0"/>
      <p:bldP spid="54" grpId="0" animBg="1"/>
      <p:bldP spid="89" grpId="0" animBg="1"/>
      <p:bldP spid="89" grpId="1" animBg="1"/>
      <p:bldP spid="89" grpId="2" animBg="1"/>
      <p:bldP spid="89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prototype of Pivot Tracing in Java</a:t>
            </a:r>
          </a:p>
          <a:p>
            <a:r>
              <a:rPr lang="en-US" dirty="0" smtClean="0"/>
              <a:t>Instrumented several systems in Hadoop stack</a:t>
            </a:r>
          </a:p>
          <a:p>
            <a:pPr lvl="1"/>
            <a:r>
              <a:rPr lang="en-US" dirty="0" err="1" smtClean="0"/>
              <a:t>HBase</a:t>
            </a:r>
            <a:r>
              <a:rPr lang="en-US" dirty="0" smtClean="0"/>
              <a:t>, YARN, </a:t>
            </a:r>
            <a:r>
              <a:rPr lang="en-US" dirty="0" err="1" smtClean="0"/>
              <a:t>ZooKeeper</a:t>
            </a:r>
            <a:r>
              <a:rPr lang="en-US" dirty="0" smtClean="0"/>
              <a:t>, HDFS, </a:t>
            </a:r>
            <a:r>
              <a:rPr lang="en-US" dirty="0" err="1" smtClean="0"/>
              <a:t>MapReduce</a:t>
            </a:r>
            <a:endParaRPr lang="en-US" dirty="0" smtClean="0"/>
          </a:p>
          <a:p>
            <a:pPr lvl="1"/>
            <a:r>
              <a:rPr lang="en-US" dirty="0" smtClean="0"/>
              <a:t>~50-200 LOC per system (</a:t>
            </a:r>
            <a:r>
              <a:rPr lang="en-US" dirty="0"/>
              <a:t>at </a:t>
            </a:r>
            <a:r>
              <a:rPr lang="en-US" dirty="0" smtClean="0"/>
              <a:t>boundaries of execution)</a:t>
            </a:r>
          </a:p>
          <a:p>
            <a:r>
              <a:rPr lang="en-US" dirty="0" smtClean="0"/>
              <a:t>Benchmarks from </a:t>
            </a:r>
            <a:r>
              <a:rPr lang="en-US" dirty="0" err="1" smtClean="0"/>
              <a:t>HiBench</a:t>
            </a:r>
            <a:r>
              <a:rPr lang="en-US" dirty="0" smtClean="0"/>
              <a:t>, YCSB, HDFS DFSIO</a:t>
            </a:r>
          </a:p>
          <a:p>
            <a:pPr lvl="1"/>
            <a:r>
              <a:rPr lang="en-US" dirty="0"/>
              <a:t>no </a:t>
            </a:r>
            <a:r>
              <a:rPr lang="en-US" dirty="0" smtClean="0"/>
              <a:t>significant performance </a:t>
            </a:r>
            <a:r>
              <a:rPr lang="en-US" dirty="0"/>
              <a:t>change with Pivot Tracing </a:t>
            </a:r>
            <a:r>
              <a:rPr lang="en-US" dirty="0" smtClean="0"/>
              <a:t>enabled</a:t>
            </a:r>
          </a:p>
          <a:p>
            <a:pPr lvl="2"/>
            <a:r>
              <a:rPr lang="en-US" dirty="0" smtClean="0"/>
              <a:t>Network or disk bound </a:t>
            </a:r>
          </a:p>
          <a:p>
            <a:r>
              <a:rPr lang="en-US" dirty="0" smtClean="0"/>
              <a:t>Stress </a:t>
            </a:r>
            <a:r>
              <a:rPr lang="en-US" dirty="0"/>
              <a:t>tested HDFS using requests derived from the HDFS </a:t>
            </a:r>
            <a:r>
              <a:rPr lang="en-US" dirty="0" err="1"/>
              <a:t>NNBench</a:t>
            </a:r>
            <a:r>
              <a:rPr lang="en-US" dirty="0"/>
              <a:t> </a:t>
            </a:r>
            <a:r>
              <a:rPr lang="en-US" dirty="0" smtClean="0"/>
              <a:t>benchmark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6" y="1237325"/>
            <a:ext cx="8988612" cy="4786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9929" y="4625788"/>
            <a:ext cx="1089212" cy="497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9929" y="5526741"/>
            <a:ext cx="2693895" cy="497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12306" y="5123330"/>
            <a:ext cx="1089212" cy="497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69141" y="2447365"/>
            <a:ext cx="7301753" cy="349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342896" y="2325905"/>
            <a:ext cx="207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 0.3% overhead</a:t>
            </a:r>
          </a:p>
          <a:p>
            <a:r>
              <a:rPr lang="en-US" b="1" dirty="0" smtClean="0"/>
              <a:t>w/o query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87221" y="1011328"/>
            <a:ext cx="35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Baggage propagation + Debug mode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12" idx="2"/>
          </p:cNvCxnSpPr>
          <p:nvPr/>
        </p:nvCxnSpPr>
        <p:spPr>
          <a:xfrm flipV="1">
            <a:off x="9170894" y="1380660"/>
            <a:ext cx="811306" cy="1066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5999" y="3204042"/>
            <a:ext cx="950259" cy="349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68788" y="1195994"/>
            <a:ext cx="808317" cy="489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08400" y="1011328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CPU-bound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187221" y="3553665"/>
            <a:ext cx="889544" cy="812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5999" y="3960159"/>
            <a:ext cx="950259" cy="349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5" grpId="0" animBg="1"/>
      <p:bldP spid="19" grpId="0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Pivot Tracing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case studies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Used Pivot Tracing to find a bug in HDFS’s replica selection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Used Pivot Tracing to decompose end </a:t>
            </a:r>
            <a:r>
              <a:rPr lang="en-US" dirty="0"/>
              <a:t>to end </a:t>
            </a:r>
            <a:r>
              <a:rPr lang="en-US" dirty="0" smtClean="0"/>
              <a:t>request latency into per-component latency in </a:t>
            </a:r>
            <a:r>
              <a:rPr lang="en-US" dirty="0" err="1" smtClean="0"/>
              <a:t>HBase</a:t>
            </a:r>
            <a:r>
              <a:rPr lang="en-US" dirty="0"/>
              <a:t> and found the </a:t>
            </a:r>
            <a:r>
              <a:rPr lang="en-US" dirty="0" smtClean="0"/>
              <a:t>bottleneck: a faulty </a:t>
            </a:r>
            <a:r>
              <a:rPr lang="en-US" dirty="0"/>
              <a:t>network cable caused a network </a:t>
            </a:r>
            <a:r>
              <a:rPr lang="en-US" dirty="0" smtClean="0"/>
              <a:t>link to </a:t>
            </a:r>
            <a:r>
              <a:rPr lang="en-US" dirty="0"/>
              <a:t>downgrade from 1Gbit to </a:t>
            </a:r>
            <a:r>
              <a:rPr lang="en-US" dirty="0" smtClean="0"/>
              <a:t>100Mbit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Pivot Tracing: </a:t>
            </a:r>
            <a:r>
              <a:rPr lang="en-US" dirty="0"/>
              <a:t>Dynamic Causal Monitoring for Distributed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Dynamic Instrumentation </a:t>
            </a:r>
          </a:p>
          <a:p>
            <a:r>
              <a:rPr lang="en-US" dirty="0" smtClean="0"/>
              <a:t>Happened-Before join</a:t>
            </a:r>
          </a:p>
          <a:p>
            <a:r>
              <a:rPr lang="en-US" dirty="0" smtClean="0"/>
              <a:t>Baggage Abstraction</a:t>
            </a:r>
          </a:p>
          <a:p>
            <a:r>
              <a:rPr lang="en-US" dirty="0" smtClean="0"/>
              <a:t>Low </a:t>
            </a:r>
            <a:r>
              <a:rPr lang="en-US" dirty="0"/>
              <a:t>execution overhead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Opinion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Dynamic </a:t>
            </a:r>
          </a:p>
          <a:p>
            <a:pPr lvl="1"/>
            <a:r>
              <a:rPr lang="en-US" dirty="0" smtClean="0"/>
              <a:t>Expressive</a:t>
            </a:r>
          </a:p>
          <a:p>
            <a:pPr lvl="1"/>
            <a:r>
              <a:rPr lang="en-US" dirty="0" smtClean="0"/>
              <a:t>Low overhead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Very specific granularity: request</a:t>
            </a:r>
          </a:p>
          <a:p>
            <a:pPr lvl="2"/>
            <a:r>
              <a:rPr lang="en-US" dirty="0" smtClean="0"/>
              <a:t>a -&gt; b if </a:t>
            </a:r>
            <a:r>
              <a:rPr lang="en-US" dirty="0"/>
              <a:t>the occurrence of event a causally preceded the occurrence of event b </a:t>
            </a:r>
            <a:r>
              <a:rPr lang="en-US" dirty="0">
                <a:solidFill>
                  <a:srgbClr val="FF0000"/>
                </a:solidFill>
              </a:rPr>
              <a:t>and they occurred as part of the execution of the same request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Needs manual efforts to incorporate Baggage abstraction in a system</a:t>
            </a:r>
          </a:p>
          <a:p>
            <a:pPr lvl="1"/>
            <a:r>
              <a:rPr lang="en-US" dirty="0" smtClean="0"/>
              <a:t>The user needs deep knowledge of the system under test in order to be able to develop effective </a:t>
            </a:r>
            <a:r>
              <a:rPr lang="en-US" dirty="0" err="1" smtClean="0"/>
              <a:t>tracepoints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Mace, Jonathan, Ryan </a:t>
            </a:r>
            <a:r>
              <a:rPr lang="en-US" dirty="0" err="1"/>
              <a:t>Roelke</a:t>
            </a:r>
            <a:r>
              <a:rPr lang="en-US" dirty="0"/>
              <a:t>, and Rodrigo Fonseca. "Pivot tracing: dynamic causal monitoring for distributed systems." </a:t>
            </a:r>
            <a:r>
              <a:rPr lang="en-US" i="1" dirty="0"/>
              <a:t>Proceedings of the 25th Symposium on Operating Systems Principles</a:t>
            </a:r>
            <a:r>
              <a:rPr lang="en-US" dirty="0"/>
              <a:t>. ACM, 2015</a:t>
            </a:r>
            <a:r>
              <a:rPr lang="en-US" dirty="0" smtClean="0"/>
              <a:t>.</a:t>
            </a:r>
          </a:p>
          <a:p>
            <a:r>
              <a:rPr lang="en-US" dirty="0"/>
              <a:t>Mace, </a:t>
            </a:r>
            <a:r>
              <a:rPr lang="en-US" dirty="0" smtClean="0"/>
              <a:t>Jonathan. Pivot Tracing presentation at SOSP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4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8" y="2013696"/>
            <a:ext cx="4612341" cy="34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Pivot Tracing Query Language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5714"/>
            <a:ext cx="12192000" cy="30065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Monitoring and troubleshooting distributed systems is hard</a:t>
            </a:r>
          </a:p>
          <a:p>
            <a:r>
              <a:rPr lang="en-US" dirty="0" smtClean="0"/>
              <a:t>Logs, counters, metrics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gets recorded is defined a priori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 information is component centric </a:t>
            </a:r>
          </a:p>
          <a:p>
            <a:r>
              <a:rPr lang="en-US" dirty="0" smtClean="0"/>
              <a:t>Pivot Tracing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Dynamic instrumentation of distributed systems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Correlate events across components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Happened-Before join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0" y="1714500"/>
            <a:ext cx="7454900" cy="3429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50" y="2058194"/>
            <a:ext cx="77597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Case Study - </a:t>
            </a:r>
            <a:r>
              <a:rPr lang="en-US" dirty="0" err="1" smtClean="0"/>
              <a:t>cont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7" y="1760676"/>
            <a:ext cx="4282002" cy="74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72" y="2376671"/>
            <a:ext cx="5432221" cy="96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49" y="3327821"/>
            <a:ext cx="5363891" cy="876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55" y="4150932"/>
            <a:ext cx="5204455" cy="911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49" y="5061741"/>
            <a:ext cx="5386668" cy="14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9515"/>
            <a:ext cx="12192000" cy="383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4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Example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73891" y="2649070"/>
            <a:ext cx="6252882" cy="28776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gnetic Disk 10"/>
          <p:cNvSpPr/>
          <p:nvPr/>
        </p:nvSpPr>
        <p:spPr>
          <a:xfrm>
            <a:off x="3860426" y="5916707"/>
            <a:ext cx="2097741" cy="70288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491628" y="3133165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5114364" y="3133165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911972" y="4407552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3" y="3523036"/>
            <a:ext cx="1326774" cy="884516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17" idx="0"/>
          </p:cNvCxnSpPr>
          <p:nvPr/>
        </p:nvCxnSpPr>
        <p:spPr>
          <a:xfrm>
            <a:off x="3479987" y="3765176"/>
            <a:ext cx="1420344" cy="64237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900331" y="3765176"/>
            <a:ext cx="1169054" cy="64237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900331" y="5049928"/>
            <a:ext cx="0" cy="86677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468346" y="3449074"/>
            <a:ext cx="64601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675779" y="3765176"/>
            <a:ext cx="1048872" cy="215153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2415" y="1744987"/>
            <a:ext cx="2967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Monitor disk usage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05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Example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73891" y="2649070"/>
            <a:ext cx="6252882" cy="28776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437" y="1737658"/>
            <a:ext cx="753035" cy="75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14" y="1737657"/>
            <a:ext cx="753035" cy="753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91" y="1737656"/>
            <a:ext cx="753035" cy="753035"/>
          </a:xfrm>
          <a:prstGeom prst="rect">
            <a:avLst/>
          </a:prstGeom>
        </p:spPr>
      </p:pic>
      <p:sp>
        <p:nvSpPr>
          <p:cNvPr id="11" name="Magnetic Disk 10"/>
          <p:cNvSpPr/>
          <p:nvPr/>
        </p:nvSpPr>
        <p:spPr>
          <a:xfrm>
            <a:off x="3860426" y="5916707"/>
            <a:ext cx="2097741" cy="70288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491628" y="3133165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5114364" y="3133165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911972" y="4407552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3" y="3523036"/>
            <a:ext cx="1326774" cy="88451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774826" y="2460812"/>
            <a:ext cx="0" cy="3617259"/>
          </a:xfrm>
          <a:custGeom>
            <a:avLst/>
            <a:gdLst>
              <a:gd name="connsiteX0" fmla="*/ 0 w 0"/>
              <a:gd name="connsiteY0" fmla="*/ 0 h 3617259"/>
              <a:gd name="connsiteX1" fmla="*/ 0 w 0"/>
              <a:gd name="connsiteY1" fmla="*/ 2070847 h 3617259"/>
              <a:gd name="connsiteX2" fmla="*/ 0 w 0"/>
              <a:gd name="connsiteY2" fmla="*/ 3617259 h 361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3617259">
                <a:moveTo>
                  <a:pt x="0" y="0"/>
                </a:moveTo>
                <a:lnTo>
                  <a:pt x="0" y="2070847"/>
                </a:lnTo>
                <a:lnTo>
                  <a:pt x="0" y="3617259"/>
                </a:lnTo>
              </a:path>
            </a:pathLst>
          </a:custGeom>
          <a:noFill/>
          <a:ln w="38100">
            <a:solidFill>
              <a:srgbClr val="92D05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851897" y="2474259"/>
            <a:ext cx="1788459" cy="3590365"/>
          </a:xfrm>
          <a:custGeom>
            <a:avLst/>
            <a:gdLst>
              <a:gd name="connsiteX0" fmla="*/ 0 w 1788459"/>
              <a:gd name="connsiteY0" fmla="*/ 0 h 3590365"/>
              <a:gd name="connsiteX1" fmla="*/ 0 w 1788459"/>
              <a:gd name="connsiteY1" fmla="*/ 1102659 h 3590365"/>
              <a:gd name="connsiteX2" fmla="*/ 1788459 w 1788459"/>
              <a:gd name="connsiteY2" fmla="*/ 2474259 h 3590365"/>
              <a:gd name="connsiteX3" fmla="*/ 1788459 w 1788459"/>
              <a:gd name="connsiteY3" fmla="*/ 3590365 h 359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459" h="3590365">
                <a:moveTo>
                  <a:pt x="0" y="0"/>
                </a:moveTo>
                <a:lnTo>
                  <a:pt x="0" y="1102659"/>
                </a:lnTo>
                <a:lnTo>
                  <a:pt x="1788459" y="2474259"/>
                </a:lnTo>
                <a:lnTo>
                  <a:pt x="1788459" y="3590365"/>
                </a:lnTo>
              </a:path>
            </a:pathLst>
          </a:custGeom>
          <a:noFill/>
          <a:ln w="381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070661" y="2474259"/>
            <a:ext cx="1734671" cy="3576917"/>
          </a:xfrm>
          <a:custGeom>
            <a:avLst/>
            <a:gdLst>
              <a:gd name="connsiteX0" fmla="*/ 1734671 w 1734671"/>
              <a:gd name="connsiteY0" fmla="*/ 0 h 3576917"/>
              <a:gd name="connsiteX1" fmla="*/ 1734671 w 1734671"/>
              <a:gd name="connsiteY1" fmla="*/ 1089212 h 3576917"/>
              <a:gd name="connsiteX2" fmla="*/ 0 w 1734671"/>
              <a:gd name="connsiteY2" fmla="*/ 2487706 h 3576917"/>
              <a:gd name="connsiteX3" fmla="*/ 0 w 1734671"/>
              <a:gd name="connsiteY3" fmla="*/ 3576917 h 357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671" h="3576917">
                <a:moveTo>
                  <a:pt x="1734671" y="0"/>
                </a:moveTo>
                <a:lnTo>
                  <a:pt x="1734671" y="1089212"/>
                </a:lnTo>
                <a:lnTo>
                  <a:pt x="0" y="2487706"/>
                </a:lnTo>
                <a:lnTo>
                  <a:pt x="0" y="3576917"/>
                </a:lnTo>
              </a:path>
            </a:pathLst>
          </a:custGeom>
          <a:noFill/>
          <a:ln w="38100"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846" y="1771791"/>
            <a:ext cx="3134331" cy="2820898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01485" y="5627594"/>
            <a:ext cx="1707776" cy="874059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DataNode</a:t>
            </a:r>
            <a:r>
              <a:rPr lang="en-US" dirty="0" smtClean="0"/>
              <a:t> Metrics 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09261" y="5039563"/>
            <a:ext cx="1902711" cy="588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425" y="2460812"/>
            <a:ext cx="2810751" cy="24369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5425" y="2835445"/>
            <a:ext cx="2705257" cy="237291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499847" y="3523036"/>
            <a:ext cx="1310906" cy="2501246"/>
          </a:xfrm>
          <a:custGeom>
            <a:avLst/>
            <a:gdLst>
              <a:gd name="connsiteX0" fmla="*/ 766482 w 766482"/>
              <a:gd name="connsiteY0" fmla="*/ 0 h 2030506"/>
              <a:gd name="connsiteX1" fmla="*/ 766482 w 766482"/>
              <a:gd name="connsiteY1" fmla="*/ 1385048 h 2030506"/>
              <a:gd name="connsiteX2" fmla="*/ 0 w 766482"/>
              <a:gd name="connsiteY2" fmla="*/ 1385048 h 2030506"/>
              <a:gd name="connsiteX3" fmla="*/ 0 w 766482"/>
              <a:gd name="connsiteY3" fmla="*/ 2030506 h 203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482" h="2030506">
                <a:moveTo>
                  <a:pt x="766482" y="0"/>
                </a:moveTo>
                <a:lnTo>
                  <a:pt x="766482" y="1385048"/>
                </a:lnTo>
                <a:lnTo>
                  <a:pt x="0" y="1385048"/>
                </a:lnTo>
                <a:lnTo>
                  <a:pt x="0" y="2030506"/>
                </a:lnTo>
              </a:path>
            </a:pathLst>
          </a:custGeom>
          <a:noFill/>
          <a:ln w="38100"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425" y="3139575"/>
            <a:ext cx="2734877" cy="23871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5425" y="3358014"/>
            <a:ext cx="2729457" cy="2369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0005" y="5716379"/>
            <a:ext cx="1645980" cy="10743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68661" y="4854294"/>
            <a:ext cx="779354" cy="24821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06792" y="2779804"/>
            <a:ext cx="4706433" cy="18835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72240" y="5579153"/>
            <a:ext cx="1446121" cy="23670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 animBg="1"/>
      <p:bldP spid="31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gets recorded is defined a priori</a:t>
            </a:r>
          </a:p>
          <a:p>
            <a:pPr lvl="1"/>
            <a:r>
              <a:rPr lang="en-US" dirty="0" smtClean="0"/>
              <a:t>Not enough information</a:t>
            </a:r>
          </a:p>
          <a:p>
            <a:pPr lvl="1"/>
            <a:r>
              <a:rPr lang="en-US" dirty="0" smtClean="0"/>
              <a:t>Too much information</a:t>
            </a:r>
          </a:p>
          <a:p>
            <a:pPr lvl="1"/>
            <a:r>
              <a:rPr lang="en-US" dirty="0" smtClean="0"/>
              <a:t>Cost of additional information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602" y="3620294"/>
            <a:ext cx="8572500" cy="76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11999" y="5992309"/>
            <a:ext cx="399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Dynamic Instrumentation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034" y="4496428"/>
            <a:ext cx="1168563" cy="13817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Ideas –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The information is component centric </a:t>
            </a:r>
          </a:p>
          <a:p>
            <a:pPr lvl="1"/>
            <a:r>
              <a:rPr lang="en-US" dirty="0"/>
              <a:t>Operators need to relate information from different 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Systems are designed to compose</a:t>
            </a:r>
          </a:p>
          <a:p>
            <a:pPr lvl="1"/>
            <a:r>
              <a:rPr lang="en-US" dirty="0" smtClean="0"/>
              <a:t>Monitoring provided by one system (if any) does not relates to other systems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9565" y="3853487"/>
            <a:ext cx="5036695" cy="23234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7678" y="4152074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430414" y="4152074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228022" y="5426461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6037" y="4784085"/>
            <a:ext cx="1420344" cy="64237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16381" y="4784085"/>
            <a:ext cx="1169054" cy="64237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84396" y="4467983"/>
            <a:ext cx="64601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126" y="3777109"/>
            <a:ext cx="1168563" cy="13817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73555" y="5266052"/>
            <a:ext cx="2295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Causal Tracing</a:t>
            </a:r>
            <a:endParaRPr lang="en-US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Pivot Tracing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865490" y="1095297"/>
            <a:ext cx="5036695" cy="22726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13603" y="1393884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9636339" y="1393884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433947" y="2518371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620901" y="2642830"/>
            <a:ext cx="389745" cy="38974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063639" y="3575566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063639" y="4103027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808810" y="3097074"/>
            <a:ext cx="425131" cy="395314"/>
          </a:xfrm>
          <a:prstGeom prst="straightConnector1">
            <a:avLst/>
          </a:prstGeom>
          <a:ln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5620" y="1604976"/>
            <a:ext cx="420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Tracepoint</a:t>
            </a:r>
            <a:r>
              <a:rPr lang="en-US" sz="2400" dirty="0" smtClean="0"/>
              <a:t> (aka </a:t>
            </a:r>
            <a:r>
              <a:rPr lang="en-US" sz="2400" dirty="0" err="1" smtClean="0"/>
              <a:t>Pointcut</a:t>
            </a:r>
            <a:r>
              <a:rPr lang="en-US" sz="2400" dirty="0" smtClean="0"/>
              <a:t> in AOP)</a:t>
            </a:r>
            <a:endParaRPr lang="en-US" sz="2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90" y="2134462"/>
            <a:ext cx="3953468" cy="13562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09465" y="4267922"/>
            <a:ext cx="612321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(name: </a:t>
            </a:r>
            <a:r>
              <a:rPr lang="en-US" dirty="0" err="1" smtClean="0"/>
              <a:t>DataNodeMetrics</a:t>
            </a:r>
            <a:r>
              <a:rPr lang="en-US" dirty="0" smtClean="0"/>
              <a:t>, host: hop1, delta: 10, timestamp: </a:t>
            </a:r>
            <a:r>
              <a:rPr lang="is-IS" dirty="0" smtClean="0"/>
              <a:t>…)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9063639" y="4630488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7013605" y="3785056"/>
            <a:ext cx="1976716" cy="67845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008786" y="2834376"/>
            <a:ext cx="2612115" cy="6400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57" y="5050900"/>
            <a:ext cx="8482753" cy="119035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073220" y="5187929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137324" y="5610460"/>
            <a:ext cx="253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.</a:t>
            </a:r>
          </a:p>
          <a:p>
            <a:r>
              <a:rPr lang="en-US" sz="2000" b="1" dirty="0"/>
              <a:t>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339" y="4630488"/>
            <a:ext cx="2431701" cy="2188531"/>
          </a:xfrm>
          <a:prstGeom prst="rect">
            <a:avLst/>
          </a:prstGeom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32" grpId="0" animBg="1"/>
      <p:bldP spid="40" grpId="0"/>
      <p:bldP spid="46" grpId="0" animBg="1"/>
      <p:bldP spid="47" grpId="0" animBg="1"/>
      <p:bldP spid="3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Pivot Tracing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670620" y="870447"/>
            <a:ext cx="5036695" cy="22726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818733" y="1169034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9441469" y="1169034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239077" y="2293521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970427" y="1304147"/>
            <a:ext cx="389745" cy="389745"/>
          </a:xfrm>
          <a:prstGeom prst="ellips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/>
          <p:cNvSpPr/>
          <p:nvPr/>
        </p:nvSpPr>
        <p:spPr>
          <a:xfrm>
            <a:off x="9647594" y="2400160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26031" y="2417980"/>
            <a:ext cx="389745" cy="38974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911643" y="2109946"/>
            <a:ext cx="389745" cy="389745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904399" y="2642314"/>
            <a:ext cx="389745" cy="389745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914144" y="3153193"/>
            <a:ext cx="389745" cy="389745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904399" y="3664072"/>
            <a:ext cx="389745" cy="389745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1" name="Triangle 20"/>
          <p:cNvSpPr/>
          <p:nvPr/>
        </p:nvSpPr>
        <p:spPr>
          <a:xfrm>
            <a:off x="10666940" y="3488432"/>
            <a:ext cx="389745" cy="389745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riangle 21"/>
          <p:cNvSpPr/>
          <p:nvPr/>
        </p:nvSpPr>
        <p:spPr>
          <a:xfrm>
            <a:off x="10666940" y="4059291"/>
            <a:ext cx="389745" cy="389745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3" name="Triangle 22"/>
          <p:cNvSpPr/>
          <p:nvPr/>
        </p:nvSpPr>
        <p:spPr>
          <a:xfrm>
            <a:off x="10683366" y="4656673"/>
            <a:ext cx="389745" cy="389745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117417" y="1711175"/>
            <a:ext cx="29851" cy="2916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012030" y="2804398"/>
            <a:ext cx="866209" cy="53821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104278" y="3350716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104278" y="3878177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33" name="Straight Arrow Connector 32"/>
          <p:cNvCxnSpPr>
            <a:endCxn id="31" idx="0"/>
          </p:cNvCxnSpPr>
          <p:nvPr/>
        </p:nvCxnSpPr>
        <p:spPr>
          <a:xfrm flipH="1">
            <a:off x="8299151" y="2924211"/>
            <a:ext cx="321752" cy="42650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3" y="1847866"/>
            <a:ext cx="5206799" cy="1072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8104278" y="4405638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8</a:t>
            </a:fld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959132" y="5046418"/>
            <a:ext cx="1695706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350888" y="5724339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139252" y="5366479"/>
            <a:ext cx="6056027" cy="734518"/>
          </a:xfrm>
          <a:custGeom>
            <a:avLst/>
            <a:gdLst>
              <a:gd name="connsiteX0" fmla="*/ 0 w 6056027"/>
              <a:gd name="connsiteY0" fmla="*/ 0 h 734518"/>
              <a:gd name="connsiteX1" fmla="*/ 2008682 w 6056027"/>
              <a:gd name="connsiteY1" fmla="*/ 0 h 734518"/>
              <a:gd name="connsiteX2" fmla="*/ 2728210 w 6056027"/>
              <a:gd name="connsiteY2" fmla="*/ 719528 h 734518"/>
              <a:gd name="connsiteX3" fmla="*/ 6056027 w 6056027"/>
              <a:gd name="connsiteY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6027" h="734518">
                <a:moveTo>
                  <a:pt x="0" y="0"/>
                </a:moveTo>
                <a:lnTo>
                  <a:pt x="2008682" y="0"/>
                </a:lnTo>
                <a:lnTo>
                  <a:pt x="2728210" y="719528"/>
                </a:lnTo>
                <a:lnTo>
                  <a:pt x="6056027" y="734518"/>
                </a:lnTo>
              </a:path>
            </a:pathLst>
          </a:custGeom>
          <a:noFill/>
          <a:ln w="38100">
            <a:solidFill>
              <a:schemeClr val="accent2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5348" y="4197310"/>
            <a:ext cx="39115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Happened before relation: a -&gt; b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534" y="5177757"/>
            <a:ext cx="900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request</a:t>
            </a: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79448" y="5143945"/>
            <a:ext cx="389745" cy="389745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7" name="Triangle 36"/>
          <p:cNvSpPr/>
          <p:nvPr/>
        </p:nvSpPr>
        <p:spPr>
          <a:xfrm>
            <a:off x="5144374" y="5845471"/>
            <a:ext cx="389745" cy="389745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6965" y="4701214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1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311388" y="5316109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2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654838" y="4885880"/>
            <a:ext cx="802030" cy="959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453979" y="4661309"/>
            <a:ext cx="296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Execution path of the request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7" y="4902604"/>
            <a:ext cx="345085" cy="3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5" grpId="0" animBg="1"/>
      <p:bldP spid="10" grpId="0"/>
      <p:bldP spid="11" grpId="0"/>
      <p:bldP spid="36" grpId="0" animBg="1"/>
      <p:bldP spid="37" grpId="0" animBg="1"/>
      <p:bldP spid="12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Happened-Before join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19527" y="2563319"/>
            <a:ext cx="5276539" cy="23234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31" y="1450848"/>
            <a:ext cx="753035" cy="753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808" y="1450847"/>
            <a:ext cx="753035" cy="753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85" y="1450846"/>
            <a:ext cx="753035" cy="753035"/>
          </a:xfrm>
          <a:prstGeom prst="rect">
            <a:avLst/>
          </a:prstGeom>
        </p:spPr>
      </p:pic>
      <p:sp>
        <p:nvSpPr>
          <p:cNvPr id="8" name="Magnetic Disk 7"/>
          <p:cNvSpPr/>
          <p:nvPr/>
        </p:nvSpPr>
        <p:spPr>
          <a:xfrm>
            <a:off x="2346420" y="5035789"/>
            <a:ext cx="2097741" cy="57416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77622" y="2846355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600358" y="2846355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397966" y="4120742"/>
            <a:ext cx="1976718" cy="632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HDFS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786717" y="4242633"/>
            <a:ext cx="389745" cy="38974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5059078" y="2294069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3065946" y="2310898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/>
          <p:cNvSpPr/>
          <p:nvPr/>
        </p:nvSpPr>
        <p:spPr>
          <a:xfrm>
            <a:off x="1133806" y="2276891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67856" y="2233534"/>
            <a:ext cx="0" cy="299804"/>
          </a:xfrm>
          <a:custGeom>
            <a:avLst/>
            <a:gdLst>
              <a:gd name="connsiteX0" fmla="*/ 0 w 0"/>
              <a:gd name="connsiteY0" fmla="*/ 0 h 299804"/>
              <a:gd name="connsiteX1" fmla="*/ 0 w 0"/>
              <a:gd name="connsiteY1" fmla="*/ 299804 h 29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99804">
                <a:moveTo>
                  <a:pt x="0" y="0"/>
                </a:moveTo>
                <a:lnTo>
                  <a:pt x="0" y="299804"/>
                </a:lnTo>
              </a:path>
            </a:pathLst>
          </a:custGeom>
          <a:noFill/>
          <a:ln w="38100">
            <a:solidFill>
              <a:srgbClr val="92D05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267856" y="2683239"/>
            <a:ext cx="719528" cy="1753850"/>
          </a:xfrm>
          <a:custGeom>
            <a:avLst/>
            <a:gdLst>
              <a:gd name="connsiteX0" fmla="*/ 0 w 719528"/>
              <a:gd name="connsiteY0" fmla="*/ 0 h 1753850"/>
              <a:gd name="connsiteX1" fmla="*/ 0 w 719528"/>
              <a:gd name="connsiteY1" fmla="*/ 1304145 h 1753850"/>
              <a:gd name="connsiteX2" fmla="*/ 719528 w 719528"/>
              <a:gd name="connsiteY2" fmla="*/ 1319135 h 1753850"/>
              <a:gd name="connsiteX3" fmla="*/ 719528 w 719528"/>
              <a:gd name="connsiteY3" fmla="*/ 1753850 h 175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528" h="1753850">
                <a:moveTo>
                  <a:pt x="0" y="0"/>
                </a:moveTo>
                <a:lnTo>
                  <a:pt x="0" y="1304145"/>
                </a:lnTo>
                <a:lnTo>
                  <a:pt x="719528" y="1319135"/>
                </a:lnTo>
                <a:lnTo>
                  <a:pt x="719528" y="1753850"/>
                </a:lnTo>
              </a:path>
            </a:pathLst>
          </a:custGeom>
          <a:noFill/>
          <a:ln w="38100">
            <a:solidFill>
              <a:srgbClr val="92D05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987384" y="4601980"/>
            <a:ext cx="0" cy="554636"/>
          </a:xfrm>
          <a:custGeom>
            <a:avLst/>
            <a:gdLst>
              <a:gd name="connsiteX0" fmla="*/ 0 w 0"/>
              <a:gd name="connsiteY0" fmla="*/ 0 h 554636"/>
              <a:gd name="connsiteX1" fmla="*/ 0 w 0"/>
              <a:gd name="connsiteY1" fmla="*/ 554636 h 5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4636">
                <a:moveTo>
                  <a:pt x="0" y="0"/>
                </a:moveTo>
                <a:lnTo>
                  <a:pt x="0" y="554636"/>
                </a:lnTo>
              </a:path>
            </a:pathLst>
          </a:custGeom>
          <a:noFill/>
          <a:ln w="38100">
            <a:solidFill>
              <a:srgbClr val="92D05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/>
          <p:cNvSpPr/>
          <p:nvPr/>
        </p:nvSpPr>
        <p:spPr>
          <a:xfrm>
            <a:off x="836949" y="5684476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38199" y="6284909"/>
            <a:ext cx="389745" cy="38974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325463" y="5770451"/>
            <a:ext cx="264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</a:t>
            </a:r>
            <a:r>
              <a:rPr lang="en-US" dirty="0" err="1" smtClean="0"/>
              <a:t>ClientProtocol</a:t>
            </a:r>
            <a:r>
              <a:rPr lang="en-US" dirty="0" smtClean="0"/>
              <a:t> </a:t>
            </a:r>
            <a:r>
              <a:rPr lang="en-US" dirty="0" err="1" smtClean="0"/>
              <a:t>tracepoint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25462" y="6230390"/>
            <a:ext cx="297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</a:t>
            </a:r>
            <a:r>
              <a:rPr lang="en-US" dirty="0" err="1" smtClean="0"/>
              <a:t>DataNodeMetrics</a:t>
            </a:r>
            <a:r>
              <a:rPr lang="en-US" dirty="0" smtClean="0"/>
              <a:t> </a:t>
            </a:r>
            <a:r>
              <a:rPr lang="en-US" dirty="0" err="1" smtClean="0"/>
              <a:t>tracepoint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75554" y="1017721"/>
            <a:ext cx="4252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(name: </a:t>
            </a:r>
            <a:r>
              <a:rPr lang="en-US" dirty="0" err="1" smtClean="0"/>
              <a:t>ClientProtocol</a:t>
            </a:r>
            <a:r>
              <a:rPr lang="en-US" dirty="0" smtClean="0"/>
              <a:t>, </a:t>
            </a:r>
            <a:r>
              <a:rPr lang="en-US" dirty="0" err="1" smtClean="0"/>
              <a:t>procName</a:t>
            </a:r>
            <a:r>
              <a:rPr lang="en-US" dirty="0" smtClean="0"/>
              <a:t>=</a:t>
            </a:r>
            <a:r>
              <a:rPr lang="en-US" dirty="0" err="1" smtClean="0"/>
              <a:t>HGet</a:t>
            </a:r>
            <a:r>
              <a:rPr lang="en-US" dirty="0" smtClean="0"/>
              <a:t>, </a:t>
            </a:r>
            <a:r>
              <a:rPr lang="is-IS" dirty="0" smtClean="0"/>
              <a:t>…)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730585" y="1626446"/>
            <a:ext cx="501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(name: </a:t>
            </a:r>
            <a:r>
              <a:rPr lang="en-US" dirty="0" err="1" smtClean="0"/>
              <a:t>DataNodeMetrics</a:t>
            </a:r>
            <a:r>
              <a:rPr lang="en-US" dirty="0" smtClean="0"/>
              <a:t>, delta=10, </a:t>
            </a:r>
            <a:r>
              <a:rPr lang="is-IS" dirty="0" smtClean="0"/>
              <a:t>host= hop1, ...)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6285314" y="990416"/>
            <a:ext cx="389745" cy="389745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85315" y="1606033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616" y="2218747"/>
            <a:ext cx="511376" cy="491190"/>
          </a:xfrm>
          <a:prstGeom prst="rect">
            <a:avLst/>
          </a:prstGeom>
        </p:spPr>
      </p:pic>
      <p:sp>
        <p:nvSpPr>
          <p:cNvPr id="36" name="Triangle 35"/>
          <p:cNvSpPr/>
          <p:nvPr/>
        </p:nvSpPr>
        <p:spPr>
          <a:xfrm>
            <a:off x="7795199" y="2203352"/>
            <a:ext cx="389745" cy="389745"/>
          </a:xfrm>
          <a:prstGeom prst="triangle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227664" y="2240521"/>
            <a:ext cx="389745" cy="38974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157801" y="2650608"/>
            <a:ext cx="494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(name: </a:t>
            </a:r>
            <a:r>
              <a:rPr lang="en-US" dirty="0" err="1">
                <a:solidFill>
                  <a:srgbClr val="92D050"/>
                </a:solidFill>
              </a:rPr>
              <a:t>ClientProtocol</a:t>
            </a:r>
            <a:r>
              <a:rPr lang="en-US" dirty="0">
                <a:solidFill>
                  <a:srgbClr val="92D050"/>
                </a:solidFill>
              </a:rPr>
              <a:t>, </a:t>
            </a:r>
            <a:r>
              <a:rPr lang="en-US" dirty="0" err="1">
                <a:solidFill>
                  <a:srgbClr val="92D050"/>
                </a:solidFill>
              </a:rPr>
              <a:t>procName</a:t>
            </a:r>
            <a:r>
              <a:rPr lang="en-US" dirty="0">
                <a:solidFill>
                  <a:srgbClr val="92D050"/>
                </a:solidFill>
              </a:rPr>
              <a:t>=</a:t>
            </a:r>
            <a:r>
              <a:rPr lang="en-US" dirty="0" err="1">
                <a:solidFill>
                  <a:srgbClr val="92D050"/>
                </a:solidFill>
              </a:rPr>
              <a:t>HGet</a:t>
            </a:r>
            <a:r>
              <a:rPr lang="en-US" dirty="0">
                <a:solidFill>
                  <a:srgbClr val="92D050"/>
                </a:solidFill>
              </a:rPr>
              <a:t>, </a:t>
            </a:r>
            <a:r>
              <a:rPr lang="is-IS" dirty="0" smtClean="0">
                <a:solidFill>
                  <a:srgbClr val="92D050"/>
                </a:solidFill>
              </a:rPr>
              <a:t>…,</a:t>
            </a:r>
          </a:p>
          <a:p>
            <a:r>
              <a:rPr lang="en-US" dirty="0">
                <a:solidFill>
                  <a:srgbClr val="0070C0"/>
                </a:solidFill>
              </a:rPr>
              <a:t>name: </a:t>
            </a:r>
            <a:r>
              <a:rPr lang="en-US" dirty="0" err="1">
                <a:solidFill>
                  <a:srgbClr val="0070C0"/>
                </a:solidFill>
              </a:rPr>
              <a:t>DataNodeMetrics</a:t>
            </a:r>
            <a:r>
              <a:rPr lang="en-US" dirty="0">
                <a:solidFill>
                  <a:srgbClr val="0070C0"/>
                </a:solidFill>
              </a:rPr>
              <a:t>, delta=10, </a:t>
            </a:r>
            <a:r>
              <a:rPr lang="is-IS" dirty="0">
                <a:solidFill>
                  <a:srgbClr val="0070C0"/>
                </a:solidFill>
              </a:rPr>
              <a:t>host= hop1, ...</a:t>
            </a:r>
            <a:r>
              <a:rPr lang="is-IS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BD7B-0D1A-2344-8B68-81BD1FA8F59D}" type="slidenum">
              <a:rPr lang="en-US" smtClean="0"/>
              <a:t>9</a:t>
            </a:fld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586" y="3450211"/>
            <a:ext cx="5849952" cy="965794"/>
          </a:xfrm>
          <a:prstGeom prst="rect">
            <a:avLst/>
          </a:prstGeom>
        </p:spPr>
      </p:pic>
      <p:cxnSp>
        <p:nvCxnSpPr>
          <p:cNvPr id="46" name="Straight Arrow Connector 45"/>
          <p:cNvCxnSpPr>
            <a:stCxn id="21" idx="5"/>
          </p:cNvCxnSpPr>
          <p:nvPr/>
        </p:nvCxnSpPr>
        <p:spPr>
          <a:xfrm flipV="1">
            <a:off x="3358255" y="1248314"/>
            <a:ext cx="2895906" cy="1257457"/>
          </a:xfrm>
          <a:prstGeom prst="straightConnector1">
            <a:avLst/>
          </a:prstGeom>
          <a:ln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27107" y="2022537"/>
            <a:ext cx="2227054" cy="2504346"/>
          </a:xfrm>
          <a:prstGeom prst="straightConnector1">
            <a:avLst/>
          </a:prstGeom>
          <a:ln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674" y="4451933"/>
            <a:ext cx="2726635" cy="236254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612435" y="4975830"/>
            <a:ext cx="2834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dirty="0" err="1" smtClean="0">
                <a:solidFill>
                  <a:srgbClr val="92D050"/>
                </a:solidFill>
              </a:rPr>
              <a:t>procName</a:t>
            </a:r>
            <a:r>
              <a:rPr lang="en-US" dirty="0" smtClean="0">
                <a:solidFill>
                  <a:srgbClr val="92D050"/>
                </a:solidFill>
              </a:rPr>
              <a:t>=</a:t>
            </a:r>
            <a:r>
              <a:rPr lang="en-US" dirty="0" err="1" smtClean="0">
                <a:solidFill>
                  <a:srgbClr val="92D050"/>
                </a:solidFill>
              </a:rPr>
              <a:t>HGet</a:t>
            </a:r>
            <a:r>
              <a:rPr lang="en-US" dirty="0">
                <a:solidFill>
                  <a:srgbClr val="92D05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delta=10)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8" name="Triangle 37"/>
          <p:cNvSpPr/>
          <p:nvPr/>
        </p:nvSpPr>
        <p:spPr>
          <a:xfrm>
            <a:off x="6236456" y="2772615"/>
            <a:ext cx="389745" cy="389745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730585" y="2797052"/>
            <a:ext cx="389745" cy="38974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1" grpId="0"/>
      <p:bldP spid="32" grpId="0"/>
      <p:bldP spid="33" grpId="0" animBg="1"/>
      <p:bldP spid="34" grpId="0" animBg="1"/>
      <p:bldP spid="36" grpId="0" animBg="1"/>
      <p:bldP spid="37" grpId="0" animBg="1"/>
      <p:bldP spid="42" grpId="0"/>
      <p:bldP spid="51" grpId="0"/>
      <p:bldP spid="51" grpId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3029</TotalTime>
  <Words>1404</Words>
  <Application>Microsoft Macintosh PowerPoint</Application>
  <PresentationFormat>Widescreen</PresentationFormat>
  <Paragraphs>244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Arial</vt:lpstr>
      <vt:lpstr>Office Theme</vt:lpstr>
      <vt:lpstr>Pivot Tracing: Dynamic Causal Monitoring for Distributed Systems [SOSP’15]</vt:lpstr>
      <vt:lpstr>Quick Overview</vt:lpstr>
      <vt:lpstr>Motivating Example</vt:lpstr>
      <vt:lpstr>Motivating Example</vt:lpstr>
      <vt:lpstr>Challenges and Ideas</vt:lpstr>
      <vt:lpstr>Challenges and Ideas – cont.</vt:lpstr>
      <vt:lpstr>Pivot Tracing</vt:lpstr>
      <vt:lpstr>Pivot Tracing</vt:lpstr>
      <vt:lpstr>Happened-Before join</vt:lpstr>
      <vt:lpstr>Efficient Implementation of </vt:lpstr>
      <vt:lpstr>Design and Implementation</vt:lpstr>
      <vt:lpstr>Evaluation</vt:lpstr>
      <vt:lpstr>Result</vt:lpstr>
      <vt:lpstr>Pivot Tracing in action</vt:lpstr>
      <vt:lpstr>Summary</vt:lpstr>
      <vt:lpstr>Personal Opinion</vt:lpstr>
      <vt:lpstr>References</vt:lpstr>
      <vt:lpstr>Backup Slides</vt:lpstr>
      <vt:lpstr>Pivot Tracing Query Language</vt:lpstr>
      <vt:lpstr>Example of Happened-Before join</vt:lpstr>
      <vt:lpstr>HDFS Case Study</vt:lpstr>
      <vt:lpstr>HDFS Case Study - cont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Kheradmand, Ali</dc:creator>
  <cp:lastModifiedBy>Kheradmand, Ali</cp:lastModifiedBy>
  <cp:revision>230</cp:revision>
  <cp:lastPrinted>2016-04-21T22:15:03Z</cp:lastPrinted>
  <dcterms:created xsi:type="dcterms:W3CDTF">2016-04-19T17:53:05Z</dcterms:created>
  <dcterms:modified xsi:type="dcterms:W3CDTF">2016-04-21T22:21:00Z</dcterms:modified>
</cp:coreProperties>
</file>