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5"/>
  </p:notesMasterIdLst>
  <p:handoutMasterIdLst>
    <p:handoutMasterId r:id="rId26"/>
  </p:handoutMasterIdLst>
  <p:sldIdLst>
    <p:sldId id="291" r:id="rId3"/>
    <p:sldId id="261" r:id="rId4"/>
    <p:sldId id="257" r:id="rId5"/>
    <p:sldId id="272" r:id="rId6"/>
    <p:sldId id="271" r:id="rId7"/>
    <p:sldId id="273" r:id="rId8"/>
    <p:sldId id="282" r:id="rId9"/>
    <p:sldId id="281" r:id="rId10"/>
    <p:sldId id="274" r:id="rId11"/>
    <p:sldId id="277" r:id="rId12"/>
    <p:sldId id="278" r:id="rId13"/>
    <p:sldId id="275" r:id="rId14"/>
    <p:sldId id="292" r:id="rId15"/>
    <p:sldId id="280" r:id="rId16"/>
    <p:sldId id="279" r:id="rId17"/>
    <p:sldId id="285" r:id="rId18"/>
    <p:sldId id="286" r:id="rId19"/>
    <p:sldId id="287" r:id="rId20"/>
    <p:sldId id="288" r:id="rId21"/>
    <p:sldId id="289" r:id="rId22"/>
    <p:sldId id="276" r:id="rId23"/>
    <p:sldId id="29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86568" autoAdjust="0"/>
  </p:normalViewPr>
  <p:slideViewPr>
    <p:cSldViewPr snapToGrid="0">
      <p:cViewPr varScale="1">
        <p:scale>
          <a:sx n="95" d="100"/>
          <a:sy n="95" d="100"/>
        </p:scale>
        <p:origin x="1256" y="1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2/11/16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2/11/16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	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36778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79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99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450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21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43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639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901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230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876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98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483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59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58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72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453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12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20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36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69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889000" y="2266950"/>
            <a:ext cx="10414000" cy="23241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03039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2/11/16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2/11/16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2/11/16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F629-ECA2-4CF3-B790-9D9BDED98269}" type="datetime1">
              <a:rPr lang="en-US" smtClean="0"/>
              <a:t>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t>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xfrm>
            <a:off x="889000" y="466395"/>
            <a:ext cx="10414000" cy="84065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endParaRPr dirty="0"/>
          </a:p>
          <a:p>
            <a:r>
              <a:rPr dirty="0"/>
              <a:t>State Machine Replication</a:t>
            </a:r>
          </a:p>
        </p:txBody>
      </p:sp>
      <p:sp>
        <p:nvSpPr>
          <p:cNvPr id="120" name="Shape 120"/>
          <p:cNvSpPr/>
          <p:nvPr/>
        </p:nvSpPr>
        <p:spPr>
          <a:xfrm>
            <a:off x="888999" y="1307049"/>
            <a:ext cx="10414001" cy="232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5400" tIns="25400" rIns="25400" bIns="25400" anchor="ctr">
            <a:normAutofit/>
          </a:bodyPr>
          <a:lstStyle/>
          <a:p>
            <a:pPr defTabSz="363220">
              <a:defRPr sz="9856"/>
            </a:pPr>
            <a:endParaRPr sz="4928" dirty="0"/>
          </a:p>
          <a:p>
            <a:pPr defTabSz="363220">
              <a:defRPr sz="9856"/>
            </a:pPr>
            <a:r>
              <a:rPr sz="4928" dirty="0"/>
              <a:t>State Machine Replication through </a:t>
            </a:r>
            <a:r>
              <a:rPr sz="4928" b="1" dirty="0">
                <a:latin typeface="Helvetica"/>
                <a:ea typeface="Helvetica"/>
                <a:cs typeface="Helvetica"/>
                <a:sym typeface="Helvetica"/>
              </a:rPr>
              <a:t>transparent </a:t>
            </a:r>
            <a:r>
              <a:rPr sz="4928" dirty="0"/>
              <a:t>distributed protocols</a:t>
            </a:r>
          </a:p>
        </p:txBody>
      </p:sp>
      <p:sp>
        <p:nvSpPr>
          <p:cNvPr id="121" name="Shape 121"/>
          <p:cNvSpPr/>
          <p:nvPr/>
        </p:nvSpPr>
        <p:spPr>
          <a:xfrm>
            <a:off x="889000" y="3631150"/>
            <a:ext cx="10414000" cy="232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5400" tIns="25400" rIns="25400" bIns="25400" anchor="ctr">
            <a:normAutofit/>
          </a:bodyPr>
          <a:lstStyle/>
          <a:p>
            <a:pPr defTabSz="363220">
              <a:defRPr sz="9856"/>
            </a:pPr>
            <a:endParaRPr sz="4928" dirty="0"/>
          </a:p>
          <a:p>
            <a:pPr defTabSz="363220">
              <a:defRPr sz="9856"/>
            </a:pPr>
            <a:r>
              <a:rPr sz="4928" dirty="0"/>
              <a:t>State Machine Replication through a </a:t>
            </a:r>
            <a:r>
              <a:rPr sz="4928" b="1" dirty="0">
                <a:latin typeface="Helvetica"/>
                <a:ea typeface="Helvetica"/>
                <a:cs typeface="Helvetica"/>
                <a:sym typeface="Helvetica"/>
              </a:rPr>
              <a:t>shared</a:t>
            </a:r>
            <a:r>
              <a:rPr sz="4928" dirty="0"/>
              <a:t> log</a:t>
            </a:r>
          </a:p>
        </p:txBody>
      </p:sp>
    </p:spTree>
    <p:extLst>
      <p:ext uri="{BB962C8B-B14F-4D97-AF65-F5344CB8AC3E}">
        <p14:creationId xmlns:p14="http://schemas.microsoft.com/office/powerpoint/2010/main" val="15845979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915826" y="3558569"/>
            <a:ext cx="2546565" cy="167468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Example – Primary Replica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</a:t>
            </a:r>
            <a:r>
              <a:rPr lang="en-US" b="1" dirty="0" smtClean="0"/>
              <a:t>large</a:t>
            </a:r>
            <a:r>
              <a:rPr lang="en-US" dirty="0" smtClean="0"/>
              <a:t> difference between</a:t>
            </a:r>
            <a:br>
              <a:rPr lang="en-US" dirty="0" smtClean="0"/>
            </a:br>
            <a:r>
              <a:rPr lang="en-US" dirty="0" smtClean="0"/>
              <a:t>the arrival time of input requests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371725"/>
            <a:ext cx="4448175" cy="30289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458949" y="3533631"/>
            <a:ext cx="1116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620018" y="5034337"/>
            <a:ext cx="1736333" cy="366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764107" y="2371725"/>
            <a:ext cx="113672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Thread 1</a:t>
            </a:r>
            <a:endParaRPr lang="en-US" sz="14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9015308" y="2371725"/>
            <a:ext cx="113672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Thread 2</a:t>
            </a:r>
            <a:endParaRPr lang="en-US" sz="1400" b="1" i="1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153274" y="3927901"/>
            <a:ext cx="0" cy="781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59674" y="3927901"/>
            <a:ext cx="0" cy="781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005726" y="4795634"/>
            <a:ext cx="703781" cy="3239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05726" y="3619131"/>
            <a:ext cx="339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1</a:t>
            </a:r>
            <a:endParaRPr lang="en-US" sz="14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1437956" y="3620124"/>
            <a:ext cx="339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86876" y="4805908"/>
            <a:ext cx="577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DMT</a:t>
            </a:r>
            <a:endParaRPr lang="en-US" sz="14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783422" y="4139629"/>
            <a:ext cx="472612" cy="421241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2737493" y="4139628"/>
            <a:ext cx="472612" cy="421241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850204" y="4151062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816114" y="4151062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256034" y="4732685"/>
            <a:ext cx="48145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153293" y="4790611"/>
            <a:ext cx="79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delay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21" idx="3"/>
          </p:cNvCxnSpPr>
          <p:nvPr/>
        </p:nvCxnSpPr>
        <p:spPr>
          <a:xfrm flipV="1">
            <a:off x="1344774" y="2371725"/>
            <a:ext cx="4751226" cy="140129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23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14" grpId="0" animBg="1"/>
      <p:bldP spid="15" grpId="0" animBg="1"/>
      <p:bldP spid="29" grpId="0" animBg="1"/>
      <p:bldP spid="30" grpId="0" animBg="1"/>
      <p:bldP spid="32" grpId="0"/>
      <p:bldP spid="33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371725"/>
            <a:ext cx="4914900" cy="3105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Example – Backup Replica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</a:t>
            </a:r>
            <a:r>
              <a:rPr lang="en-US" b="1" dirty="0" smtClean="0"/>
              <a:t>small</a:t>
            </a:r>
            <a:r>
              <a:rPr lang="en-US" dirty="0" smtClean="0"/>
              <a:t> difference </a:t>
            </a:r>
            <a:r>
              <a:rPr lang="en-US" dirty="0"/>
              <a:t>between</a:t>
            </a:r>
            <a:br>
              <a:rPr lang="en-US" dirty="0"/>
            </a:br>
            <a:r>
              <a:rPr lang="en-US" dirty="0"/>
              <a:t>the arrival time of input </a:t>
            </a:r>
            <a:r>
              <a:rPr lang="en-US" dirty="0" smtClean="0"/>
              <a:t>requests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14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8609744" y="5034337"/>
            <a:ext cx="2390882" cy="366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764107" y="2371725"/>
            <a:ext cx="113672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Thread 1</a:t>
            </a:r>
            <a:endParaRPr lang="en-US" sz="14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9012434" y="2371725"/>
            <a:ext cx="113672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Thread 2</a:t>
            </a:r>
            <a:endParaRPr lang="en-US" sz="1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915826" y="3558569"/>
            <a:ext cx="2546565" cy="167468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458949" y="3533631"/>
            <a:ext cx="1106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153274" y="3927901"/>
            <a:ext cx="0" cy="781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59674" y="3927901"/>
            <a:ext cx="0" cy="781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005726" y="4795634"/>
            <a:ext cx="703781" cy="3239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005726" y="3619131"/>
            <a:ext cx="339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1</a:t>
            </a:r>
            <a:endParaRPr lang="en-US" sz="1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1437956" y="3620124"/>
            <a:ext cx="339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6876" y="4805908"/>
            <a:ext cx="577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DMT</a:t>
            </a:r>
            <a:endParaRPr lang="en-US" sz="14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1783422" y="4139629"/>
            <a:ext cx="472612" cy="421241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2294849" y="4139628"/>
            <a:ext cx="472612" cy="421241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850204" y="4151062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373470" y="4151062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344774" y="2371725"/>
            <a:ext cx="4751226" cy="1401295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76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9" grpId="0" animBg="1"/>
      <p:bldP spid="18" grpId="0" animBg="1"/>
      <p:bldP spid="19" grpId="0" animBg="1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Need to agree upon a ‘logical admission time’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Observation</a:t>
            </a:r>
            <a:r>
              <a:rPr lang="en-US" dirty="0" smtClean="0"/>
              <a:t>: Traffic is bursty! </a:t>
            </a:r>
          </a:p>
          <a:p>
            <a:endParaRPr lang="en-US" dirty="0" smtClean="0"/>
          </a:p>
          <a:p>
            <a:r>
              <a:rPr lang="en-US" dirty="0" smtClean="0"/>
              <a:t>If requests arrive in a burst, because we already ordered the sequence of requests – their admission time is deterministic!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434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Time-bubbling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931826" y="1993473"/>
            <a:ext cx="2546565" cy="167468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169274" y="2362805"/>
            <a:ext cx="0" cy="781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75674" y="2362805"/>
            <a:ext cx="0" cy="781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021726" y="3230538"/>
            <a:ext cx="703781" cy="3239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21726" y="2054035"/>
            <a:ext cx="339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1</a:t>
            </a:r>
            <a:endParaRPr lang="en-US" sz="1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102876" y="3240812"/>
            <a:ext cx="577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DMT</a:t>
            </a:r>
            <a:endParaRPr lang="en-US" sz="14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2799422" y="2574533"/>
            <a:ext cx="472612" cy="421241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66204" y="2585966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453956" y="2055028"/>
            <a:ext cx="339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2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926404" y="4177873"/>
            <a:ext cx="2546565" cy="167468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2163852" y="4547205"/>
            <a:ext cx="0" cy="781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70252" y="4547205"/>
            <a:ext cx="0" cy="781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2016304" y="5414938"/>
            <a:ext cx="703781" cy="3239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016304" y="4238435"/>
            <a:ext cx="339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1</a:t>
            </a:r>
            <a:endParaRPr lang="en-US" sz="14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2097454" y="5425212"/>
            <a:ext cx="577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DMT</a:t>
            </a:r>
            <a:endParaRPr lang="en-US" sz="1400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2794000" y="4758933"/>
            <a:ext cx="472612" cy="421241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768998" y="4757383"/>
            <a:ext cx="438182" cy="424340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860782" y="4770366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842754" y="4769008"/>
            <a:ext cx="314348" cy="3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448534" y="4239428"/>
            <a:ext cx="339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2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772635" y="4753510"/>
            <a:ext cx="472612" cy="421241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851256" y="4764944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13091" y="4176880"/>
            <a:ext cx="1106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417943" y="2022732"/>
            <a:ext cx="1106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945973" y="3332822"/>
            <a:ext cx="381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Global Sequence of socket calls</a:t>
            </a:r>
            <a:endParaRPr lang="en-US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7329971" y="3845371"/>
            <a:ext cx="472612" cy="421241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7396753" y="3856804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671" y="2616297"/>
            <a:ext cx="379477" cy="37947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548" y="4787440"/>
            <a:ext cx="379477" cy="379477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543" y="3887135"/>
            <a:ext cx="379477" cy="379477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7525036" y="1265858"/>
            <a:ext cx="364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r>
              <a:rPr lang="en-US" sz="1100" dirty="0" smtClean="0"/>
              <a:t>timeout</a:t>
            </a:r>
            <a:r>
              <a:rPr lang="en-US" dirty="0" smtClean="0"/>
              <a:t> – delay threshold </a:t>
            </a:r>
            <a:r>
              <a:rPr lang="en-US" sz="1400" dirty="0" smtClean="0">
                <a:solidFill>
                  <a:schemeClr val="bg1"/>
                </a:solidFill>
              </a:rPr>
              <a:t>(100us)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295761" y="4758362"/>
            <a:ext cx="472612" cy="421241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374382" y="4769796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4260713" y="4754956"/>
            <a:ext cx="472612" cy="421241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339845" y="4765031"/>
            <a:ext cx="314348" cy="3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49" name="Rounded Rectangle 48"/>
          <p:cNvSpPr/>
          <p:nvPr/>
        </p:nvSpPr>
        <p:spPr>
          <a:xfrm>
            <a:off x="8238568" y="3845940"/>
            <a:ext cx="472612" cy="421241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8317189" y="3857374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9259420" y="3840518"/>
            <a:ext cx="472612" cy="421241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9338041" y="3851952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9782546" y="3845370"/>
            <a:ext cx="472612" cy="421241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9861167" y="3856804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8747498" y="3841964"/>
            <a:ext cx="472612" cy="421241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8814280" y="3853397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57" name="Rounded Rectangle 56"/>
          <p:cNvSpPr/>
          <p:nvPr/>
        </p:nvSpPr>
        <p:spPr>
          <a:xfrm>
            <a:off x="3749419" y="2578284"/>
            <a:ext cx="472612" cy="421241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3828040" y="2589718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4770271" y="2572862"/>
            <a:ext cx="472612" cy="421241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848892" y="2584296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5293397" y="2577714"/>
            <a:ext cx="472612" cy="421241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5372018" y="2589148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4258349" y="2574308"/>
            <a:ext cx="472612" cy="421241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4325131" y="2585741"/>
            <a:ext cx="339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3996647" y="5287482"/>
            <a:ext cx="0" cy="52398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4001499" y="3067978"/>
            <a:ext cx="0" cy="52398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2061637" y="2489119"/>
            <a:ext cx="200434" cy="196513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2076763" y="4673519"/>
            <a:ext cx="200434" cy="196513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189" y="2825197"/>
            <a:ext cx="176860" cy="176860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589" y="2840323"/>
            <a:ext cx="176860" cy="176860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767" y="4989049"/>
            <a:ext cx="176860" cy="176860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315" y="4978775"/>
            <a:ext cx="176860" cy="176860"/>
          </a:xfrm>
          <a:prstGeom prst="rect">
            <a:avLst/>
          </a:prstGeom>
        </p:spPr>
      </p:pic>
      <p:sp>
        <p:nvSpPr>
          <p:cNvPr id="75" name="Rounded Rectangle 74"/>
          <p:cNvSpPr/>
          <p:nvPr/>
        </p:nvSpPr>
        <p:spPr>
          <a:xfrm>
            <a:off x="3768998" y="4757296"/>
            <a:ext cx="438182" cy="424340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3842754" y="4768921"/>
            <a:ext cx="314348" cy="3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339845" y="4764944"/>
            <a:ext cx="314348" cy="3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7529887" y="1672258"/>
            <a:ext cx="3505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</a:t>
            </a:r>
            <a:r>
              <a:rPr lang="en-US" sz="1050" dirty="0" smtClean="0"/>
              <a:t>clock</a:t>
            </a:r>
            <a:r>
              <a:rPr lang="en-US" dirty="0" smtClean="0"/>
              <a:t> – logical clock ticks </a:t>
            </a:r>
            <a:r>
              <a:rPr lang="en-US" sz="1400" dirty="0" smtClean="0">
                <a:solidFill>
                  <a:schemeClr val="bg1"/>
                </a:solidFill>
              </a:rPr>
              <a:t>(1000)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2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/>
      <p:bldP spid="30" grpId="0" animBg="1"/>
      <p:bldP spid="31" grpId="0"/>
      <p:bldP spid="44" grpId="0"/>
      <p:bldP spid="45" grpId="0" animBg="1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/>
      <p:bldP spid="68" grpId="0" animBg="1"/>
      <p:bldP spid="70" grpId="0" animBg="1"/>
      <p:bldP spid="75" grpId="0" animBg="1"/>
      <p:bldP spid="76" grpId="0"/>
      <p:bldP spid="77" grpId="0"/>
      <p:bldP spid="7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Time-bubbling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Take-away</a:t>
            </a:r>
            <a:r>
              <a:rPr lang="en-US" dirty="0" smtClean="0"/>
              <a:t>: You get consistent DMT schedules across all replicas!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992" y="2685501"/>
            <a:ext cx="7030403" cy="315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62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Checkpointing &amp; Recovery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Storage checkpointing [file-system incl. installation + working </a:t>
            </a:r>
            <a:r>
              <a:rPr lang="en-US" dirty="0" err="1" smtClean="0"/>
              <a:t>dir</a:t>
            </a:r>
            <a:r>
              <a:rPr lang="en-US" dirty="0" smtClean="0"/>
              <a:t>]: </a:t>
            </a:r>
          </a:p>
          <a:p>
            <a:pPr lvl="1"/>
            <a:r>
              <a:rPr lang="en-US" dirty="0" smtClean="0"/>
              <a:t>LXC (Linux Containers)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Process state checkpointing [memory + register state]:	</a:t>
            </a:r>
          </a:p>
          <a:p>
            <a:pPr lvl="1"/>
            <a:r>
              <a:rPr lang="en-US" dirty="0" smtClean="0"/>
              <a:t>CRIU (Checkpoint/Restore In Userspace)</a:t>
            </a:r>
          </a:p>
          <a:p>
            <a:pPr lvl="1"/>
            <a:r>
              <a:rPr lang="en-US" dirty="0" smtClean="0"/>
              <a:t>Only does this when server is idle (no alive connections) because of TCP stack state</a:t>
            </a:r>
          </a:p>
        </p:txBody>
      </p:sp>
    </p:spTree>
    <p:extLst>
      <p:ext uri="{BB962C8B-B14F-4D97-AF65-F5344CB8AC3E}">
        <p14:creationId xmlns:p14="http://schemas.microsoft.com/office/powerpoint/2010/main" val="56809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Evaluation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Setup: 3 replica machines, each with 12 cores (with HT), 64 </a:t>
            </a:r>
            <a:r>
              <a:rPr lang="en-US" dirty="0" err="1" smtClean="0"/>
              <a:t>gb</a:t>
            </a:r>
            <a:r>
              <a:rPr lang="en-US" dirty="0" smtClean="0"/>
              <a:t> memory </a:t>
            </a:r>
          </a:p>
          <a:p>
            <a:r>
              <a:rPr lang="en-US" dirty="0" smtClean="0"/>
              <a:t>Five multi-threaded server programs tested: </a:t>
            </a:r>
          </a:p>
          <a:p>
            <a:pPr lvl="1"/>
            <a:r>
              <a:rPr lang="en-US" dirty="0" smtClean="0"/>
              <a:t>Web servers: Apache, Mongoose</a:t>
            </a:r>
          </a:p>
          <a:p>
            <a:pPr lvl="1"/>
            <a:r>
              <a:rPr lang="en-US" dirty="0" smtClean="0"/>
              <a:t>Database server: MySQL</a:t>
            </a:r>
          </a:p>
          <a:p>
            <a:pPr lvl="1"/>
            <a:r>
              <a:rPr lang="en-US" dirty="0" smtClean="0"/>
              <a:t>Anti-virus server: </a:t>
            </a:r>
            <a:r>
              <a:rPr lang="en-US" dirty="0" err="1" smtClean="0"/>
              <a:t>ClamAV</a:t>
            </a:r>
            <a:endParaRPr lang="en-US" dirty="0" smtClean="0"/>
          </a:p>
          <a:p>
            <a:pPr lvl="1"/>
            <a:r>
              <a:rPr lang="en-US" dirty="0" smtClean="0"/>
              <a:t>Multimedia server: </a:t>
            </a:r>
            <a:r>
              <a:rPr lang="en-US" dirty="0" err="1" smtClean="0"/>
              <a:t>MediaTomb</a:t>
            </a:r>
            <a:r>
              <a:rPr lang="en-US" dirty="0" smtClean="0"/>
              <a:t>   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b="1" dirty="0" smtClean="0"/>
              <a:t>None of the programs required any modification to run with CRANE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1695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Performance Overhead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90650" y="1784325"/>
            <a:ext cx="5690288" cy="40068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83974" y="1922514"/>
            <a:ext cx="57259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DMT</a:t>
            </a:r>
            <a:endParaRPr lang="en-US" sz="1400" b="1" dirty="0"/>
          </a:p>
        </p:txBody>
      </p:sp>
      <p:sp>
        <p:nvSpPr>
          <p:cNvPr id="5" name="Rectangle 4"/>
          <p:cNvSpPr/>
          <p:nvPr/>
        </p:nvSpPr>
        <p:spPr>
          <a:xfrm>
            <a:off x="4960883" y="4004441"/>
            <a:ext cx="199696" cy="14188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59669" y="4151586"/>
            <a:ext cx="210207" cy="1271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00497" y="4340772"/>
            <a:ext cx="210206" cy="1082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421182" y="4214649"/>
            <a:ext cx="168166" cy="1212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219090" y="2722179"/>
            <a:ext cx="199697" cy="2701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187560" y="2448911"/>
            <a:ext cx="493986" cy="105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4235670" y="4225159"/>
            <a:ext cx="4183117" cy="5255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15312" y="4867870"/>
            <a:ext cx="23332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Mean overhead for CRANE is 34%</a:t>
            </a:r>
          </a:p>
          <a:p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859676" y="3792020"/>
            <a:ext cx="0" cy="39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649074" y="3745501"/>
            <a:ext cx="0" cy="39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471007" y="3766049"/>
            <a:ext cx="0" cy="39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251843" y="3741023"/>
            <a:ext cx="0" cy="39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104598" y="3707256"/>
            <a:ext cx="0" cy="39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654193" y="3548294"/>
            <a:ext cx="0" cy="39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423042" y="3766049"/>
            <a:ext cx="0" cy="39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234701" y="3766049"/>
            <a:ext cx="0" cy="39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083974" y="3710968"/>
            <a:ext cx="0" cy="390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505265" y="2721574"/>
            <a:ext cx="151302" cy="427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43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Time-bubbling Overhead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 of time bubbles inserted in all PAXOS consensus requests</a:t>
            </a:r>
          </a:p>
          <a:p>
            <a:r>
              <a:rPr lang="en-US" dirty="0" smtClean="0"/>
              <a:t>Per 1000 requests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0530" y="2971032"/>
            <a:ext cx="6652632" cy="198021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701159" y="3984297"/>
            <a:ext cx="6180082" cy="2522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8147407" y="3308279"/>
            <a:ext cx="985755" cy="15411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6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Handling Failures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Primary killed:</a:t>
            </a:r>
          </a:p>
          <a:p>
            <a:pPr lvl="1"/>
            <a:r>
              <a:rPr lang="en-US" dirty="0" smtClean="0"/>
              <a:t>Leader election invoked, which took 1.97 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One backup killed:</a:t>
            </a:r>
          </a:p>
          <a:p>
            <a:pPr lvl="1"/>
            <a:r>
              <a:rPr lang="en-US" dirty="0" smtClean="0"/>
              <a:t>Incurred negligible performance overhead as long as other replicas remained consistent.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63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 Made Transparent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3"/>
            <a:ext cx="9604310" cy="1062365"/>
          </a:xfrm>
        </p:spPr>
        <p:txBody>
          <a:bodyPr/>
          <a:lstStyle/>
          <a:p>
            <a:r>
              <a:rPr lang="en-US" dirty="0"/>
              <a:t>Heming </a:t>
            </a:r>
            <a:r>
              <a:rPr lang="en-US" dirty="0" smtClean="0"/>
              <a:t>Cui, </a:t>
            </a:r>
            <a:r>
              <a:rPr lang="en-US" dirty="0" err="1"/>
              <a:t>Rui</a:t>
            </a:r>
            <a:r>
              <a:rPr lang="en-US" dirty="0"/>
              <a:t> </a:t>
            </a:r>
            <a:r>
              <a:rPr lang="en-US" dirty="0" err="1" smtClean="0"/>
              <a:t>Gu</a:t>
            </a:r>
            <a:r>
              <a:rPr lang="en-US" dirty="0" smtClean="0"/>
              <a:t>, </a:t>
            </a:r>
            <a:r>
              <a:rPr lang="en-US" dirty="0"/>
              <a:t>Cheng </a:t>
            </a:r>
            <a:r>
              <a:rPr lang="en-US" dirty="0" smtClean="0"/>
              <a:t>Liu, </a:t>
            </a:r>
            <a:r>
              <a:rPr lang="en-US" dirty="0" err="1"/>
              <a:t>Tianyu</a:t>
            </a:r>
            <a:r>
              <a:rPr lang="en-US" dirty="0"/>
              <a:t> </a:t>
            </a:r>
            <a:r>
              <a:rPr lang="en-US" dirty="0" err="1"/>
              <a:t>Chenx</a:t>
            </a:r>
            <a:r>
              <a:rPr lang="en-US" dirty="0"/>
              <a:t>, and </a:t>
            </a:r>
            <a:r>
              <a:rPr lang="en-US" dirty="0" err="1"/>
              <a:t>Junfeng</a:t>
            </a:r>
            <a:r>
              <a:rPr lang="en-US" dirty="0"/>
              <a:t> Yang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Presented by Hassan </a:t>
            </a:r>
            <a:r>
              <a:rPr lang="en-US" dirty="0" err="1" smtClean="0"/>
              <a:t>Shahid</a:t>
            </a:r>
            <a:r>
              <a:rPr lang="en-US" dirty="0" smtClean="0"/>
              <a:t> Khan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Final thoughts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General-purpose – suited for programs with low pthread sync operations.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Limited by the POSIX Socket API and use of the </a:t>
            </a:r>
            <a:r>
              <a:rPr lang="en-US" dirty="0" err="1"/>
              <a:t>p</a:t>
            </a:r>
            <a:r>
              <a:rPr lang="en-US" dirty="0" err="1" smtClean="0"/>
              <a:t>threads</a:t>
            </a:r>
            <a:r>
              <a:rPr lang="en-US" dirty="0" smtClean="0"/>
              <a:t> library</a:t>
            </a:r>
          </a:p>
          <a:p>
            <a:r>
              <a:rPr lang="en-US" smtClean="0"/>
              <a:t>Does not detail overhead if replicas &gt; 3</a:t>
            </a:r>
            <a:endParaRPr lang="en-US" dirty="0" smtClean="0"/>
          </a:p>
          <a:p>
            <a:r>
              <a:rPr lang="en-US" dirty="0" smtClean="0"/>
              <a:t>Does not cover all sources of non-determinism. Does not make IPC deterministic</a:t>
            </a:r>
          </a:p>
        </p:txBody>
      </p:sp>
    </p:spTree>
    <p:extLst>
      <p:ext uri="{BB962C8B-B14F-4D97-AF65-F5344CB8AC3E}">
        <p14:creationId xmlns:p14="http://schemas.microsoft.com/office/powerpoint/2010/main" val="224784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CRANE Architecture (backup)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95400" y="1994945"/>
            <a:ext cx="9601200" cy="378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3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Checkpoint &amp; Recovery Performance (backup)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51749" y="2255713"/>
            <a:ext cx="6600825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18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availability</a:t>
            </a:r>
          </a:p>
          <a:p>
            <a:r>
              <a:rPr lang="en-US" dirty="0" smtClean="0"/>
              <a:t>Fault-resistance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787" y="3922282"/>
            <a:ext cx="1143000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452" y="621494"/>
            <a:ext cx="1352692" cy="14404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242" y="4278868"/>
            <a:ext cx="1143000" cy="114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013" y="3922282"/>
            <a:ext cx="1143000" cy="1143000"/>
          </a:xfrm>
          <a:prstGeom prst="rect">
            <a:avLst/>
          </a:prstGeom>
        </p:spPr>
      </p:pic>
      <p:sp>
        <p:nvSpPr>
          <p:cNvPr id="10" name="Multiply 9"/>
          <p:cNvSpPr/>
          <p:nvPr/>
        </p:nvSpPr>
        <p:spPr>
          <a:xfrm>
            <a:off x="7310955" y="658154"/>
            <a:ext cx="1442279" cy="133019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599926" y="21768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648787" y="508770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47677" y="5421868"/>
            <a:ext cx="640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320662" y="508770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314" y="2418550"/>
            <a:ext cx="1800968" cy="128881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559383" y="2880842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cxnSp>
        <p:nvCxnSpPr>
          <p:cNvPr id="18" name="Straight Connector 17"/>
          <p:cNvCxnSpPr>
            <a:stCxn id="5" idx="0"/>
            <a:endCxn id="15" idx="2"/>
          </p:cNvCxnSpPr>
          <p:nvPr/>
        </p:nvCxnSpPr>
        <p:spPr>
          <a:xfrm flipV="1">
            <a:off x="6220287" y="3707368"/>
            <a:ext cx="1854511" cy="2149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0"/>
            <a:endCxn id="15" idx="2"/>
          </p:cNvCxnSpPr>
          <p:nvPr/>
        </p:nvCxnSpPr>
        <p:spPr>
          <a:xfrm flipV="1">
            <a:off x="8006742" y="3707368"/>
            <a:ext cx="68056" cy="571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0"/>
            <a:endCxn id="15" idx="2"/>
          </p:cNvCxnSpPr>
          <p:nvPr/>
        </p:nvCxnSpPr>
        <p:spPr>
          <a:xfrm flipH="1" flipV="1">
            <a:off x="8074798" y="3707368"/>
            <a:ext cx="1762715" cy="2149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5" idx="0"/>
          </p:cNvCxnSpPr>
          <p:nvPr/>
        </p:nvCxnSpPr>
        <p:spPr>
          <a:xfrm flipV="1">
            <a:off x="8074798" y="2130641"/>
            <a:ext cx="0" cy="2879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State Machine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Replication (SMR)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 program as ‘state machine’</a:t>
            </a:r>
          </a:p>
          <a:p>
            <a:pPr marL="274320" lvl="1" indent="0">
              <a:buNone/>
            </a:pPr>
            <a:r>
              <a:rPr lang="en-US" dirty="0" smtClean="0"/>
              <a:t>- </a:t>
            </a:r>
            <a:r>
              <a:rPr lang="en-US" u="sng" dirty="0" smtClean="0"/>
              <a:t>States</a:t>
            </a:r>
            <a:r>
              <a:rPr lang="en-US" dirty="0" smtClean="0"/>
              <a:t> – program data </a:t>
            </a:r>
          </a:p>
          <a:p>
            <a:pPr marL="274320" lvl="1" indent="0">
              <a:buNone/>
            </a:pPr>
            <a:r>
              <a:rPr lang="en-US" dirty="0" smtClean="0"/>
              <a:t>- </a:t>
            </a:r>
            <a:r>
              <a:rPr lang="en-US" u="sng" dirty="0" smtClean="0"/>
              <a:t>Transitions</a:t>
            </a:r>
            <a:r>
              <a:rPr lang="en-US" dirty="0" smtClean="0"/>
              <a:t> – </a:t>
            </a:r>
            <a:r>
              <a:rPr lang="en-US" b="1" dirty="0" smtClean="0">
                <a:solidFill>
                  <a:schemeClr val="accent1"/>
                </a:solidFill>
              </a:rPr>
              <a:t>deterministic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executions of</a:t>
            </a:r>
            <a:br>
              <a:rPr lang="en-US" dirty="0" smtClean="0"/>
            </a:br>
            <a:r>
              <a:rPr lang="en-US" dirty="0" smtClean="0"/>
              <a:t>the program under input requests</a:t>
            </a:r>
          </a:p>
          <a:p>
            <a:r>
              <a:rPr lang="en-US" dirty="0"/>
              <a:t>Ensure correct replicas step through </a:t>
            </a:r>
            <a:br>
              <a:rPr lang="en-US" dirty="0"/>
            </a:br>
            <a:r>
              <a:rPr lang="en-US" dirty="0" smtClean="0"/>
              <a:t>the </a:t>
            </a:r>
            <a:r>
              <a:rPr lang="en-US" dirty="0"/>
              <a:t>same sequence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state </a:t>
            </a:r>
            <a:r>
              <a:rPr lang="en-US" dirty="0"/>
              <a:t>transitions</a:t>
            </a:r>
            <a:endParaRPr lang="en-US" dirty="0" smtClean="0"/>
          </a:p>
          <a:p>
            <a:r>
              <a:rPr lang="en-US" dirty="0" smtClean="0"/>
              <a:t>Need distributed consensus </a:t>
            </a:r>
            <a:br>
              <a:rPr lang="en-US" dirty="0" smtClean="0"/>
            </a:br>
            <a:r>
              <a:rPr lang="en-US" dirty="0" smtClean="0"/>
              <a:t>(PAXOS?) to </a:t>
            </a:r>
            <a:r>
              <a:rPr lang="en-US" dirty="0"/>
              <a:t>ensure same </a:t>
            </a:r>
            <a:r>
              <a:rPr lang="en-US" dirty="0" smtClean="0"/>
              <a:t>sequence 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input requests </a:t>
            </a:r>
            <a:r>
              <a:rPr lang="en-US" dirty="0" smtClean="0"/>
              <a:t>to </a:t>
            </a:r>
            <a:r>
              <a:rPr lang="en-US" dirty="0"/>
              <a:t>all </a:t>
            </a:r>
            <a:r>
              <a:rPr lang="en-US" dirty="0" smtClean="0"/>
              <a:t>replicas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787" y="3922282"/>
            <a:ext cx="1143000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452" y="621494"/>
            <a:ext cx="1352692" cy="14404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242" y="4278868"/>
            <a:ext cx="1143000" cy="114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6013" y="3922282"/>
            <a:ext cx="1143000" cy="1143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648787" y="508770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47677" y="5421868"/>
            <a:ext cx="640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320662" y="508770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314" y="2418550"/>
            <a:ext cx="1800968" cy="1288818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559383" y="2880842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</a:t>
            </a:r>
            <a:endParaRPr lang="en-US" dirty="0"/>
          </a:p>
        </p:txBody>
      </p:sp>
      <p:cxnSp>
        <p:nvCxnSpPr>
          <p:cNvPr id="18" name="Straight Connector 17"/>
          <p:cNvCxnSpPr>
            <a:stCxn id="5" idx="0"/>
            <a:endCxn id="15" idx="2"/>
          </p:cNvCxnSpPr>
          <p:nvPr/>
        </p:nvCxnSpPr>
        <p:spPr>
          <a:xfrm flipV="1">
            <a:off x="6220287" y="3707368"/>
            <a:ext cx="1854511" cy="2149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0"/>
            <a:endCxn id="15" idx="2"/>
          </p:cNvCxnSpPr>
          <p:nvPr/>
        </p:nvCxnSpPr>
        <p:spPr>
          <a:xfrm flipV="1">
            <a:off x="8006742" y="3707368"/>
            <a:ext cx="68056" cy="571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0"/>
            <a:endCxn id="15" idx="2"/>
          </p:cNvCxnSpPr>
          <p:nvPr/>
        </p:nvCxnSpPr>
        <p:spPr>
          <a:xfrm flipH="1" flipV="1">
            <a:off x="8074798" y="3707368"/>
            <a:ext cx="1762715" cy="2149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5" idx="0"/>
          </p:cNvCxnSpPr>
          <p:nvPr/>
        </p:nvCxnSpPr>
        <p:spPr>
          <a:xfrm flipV="1">
            <a:off x="8074798" y="2130641"/>
            <a:ext cx="0" cy="2879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0662" y="662962"/>
            <a:ext cx="1352692" cy="144047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941" y="587018"/>
            <a:ext cx="1352692" cy="144047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618946" y="21173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Replica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424468" y="24596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Replica</a:t>
            </a:r>
            <a:endParaRPr lang="en-US" dirty="0"/>
          </a:p>
        </p:txBody>
      </p:sp>
      <p:cxnSp>
        <p:nvCxnSpPr>
          <p:cNvPr id="9" name="Straight Connector 8"/>
          <p:cNvCxnSpPr>
            <a:stCxn id="15" idx="0"/>
          </p:cNvCxnSpPr>
          <p:nvPr/>
        </p:nvCxnSpPr>
        <p:spPr>
          <a:xfrm flipH="1" flipV="1">
            <a:off x="6791787" y="2027488"/>
            <a:ext cx="1283011" cy="391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5" idx="0"/>
          </p:cNvCxnSpPr>
          <p:nvPr/>
        </p:nvCxnSpPr>
        <p:spPr>
          <a:xfrm flipV="1">
            <a:off x="8074798" y="2103432"/>
            <a:ext cx="1504208" cy="3151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8074798" y="2120366"/>
            <a:ext cx="0" cy="2879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8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Some problems with SMR systems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Cannot handle ‘multi-threaded’ programs (which most server programs are!)</a:t>
            </a:r>
            <a:endParaRPr lang="en-US" dirty="0"/>
          </a:p>
          <a:p>
            <a:pPr marL="228600" lvl="1" indent="0">
              <a:buNone/>
            </a:pPr>
            <a:r>
              <a:rPr lang="en-US" sz="2000" dirty="0" smtClean="0"/>
              <a:t>- Sources of non-determinism: thread interleaving, scheduling, environment variables etc. </a:t>
            </a:r>
            <a:br>
              <a:rPr lang="en-US" sz="2000" dirty="0" smtClean="0"/>
            </a:b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Narrowly defined consensus interfaces and require program modification. </a:t>
            </a:r>
          </a:p>
          <a:p>
            <a:pPr marL="228600" lvl="1" indent="0">
              <a:buNone/>
            </a:pPr>
            <a:r>
              <a:rPr lang="en-US" sz="2000" dirty="0" smtClean="0"/>
              <a:t>- Often tailor-made to fit requirements – </a:t>
            </a:r>
            <a:r>
              <a:rPr lang="en-US" sz="2000" dirty="0" err="1" smtClean="0"/>
              <a:t>e.g</a:t>
            </a:r>
            <a:r>
              <a:rPr lang="en-US" sz="2000" dirty="0" smtClean="0"/>
              <a:t> Chubby – a locking service.</a:t>
            </a:r>
          </a:p>
          <a:p>
            <a:endParaRPr lang="en-US" dirty="0" smtClean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221" y="4911364"/>
            <a:ext cx="1018702" cy="108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92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Solution: </a:t>
            </a:r>
            <a:r>
              <a:rPr lang="en-US" u="sng" dirty="0" smtClean="0">
                <a:solidFill>
                  <a:schemeClr val="tx1"/>
                </a:solidFill>
              </a:rPr>
              <a:t>CRANE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 smtClean="0"/>
              <a:t>C</a:t>
            </a:r>
            <a:r>
              <a:rPr lang="en-US" sz="1800" dirty="0" smtClean="0">
                <a:solidFill>
                  <a:schemeClr val="tx1"/>
                </a:solidFill>
              </a:rPr>
              <a:t>orrectly </a:t>
            </a:r>
            <a:r>
              <a:rPr lang="en-US" sz="1800" dirty="0" smtClean="0"/>
              <a:t>R</a:t>
            </a:r>
            <a:r>
              <a:rPr lang="en-US" sz="1800" dirty="0" smtClean="0">
                <a:solidFill>
                  <a:schemeClr val="tx1"/>
                </a:solidFill>
              </a:rPr>
              <a:t>eplic</a:t>
            </a:r>
            <a:r>
              <a:rPr lang="en-US" sz="1800" dirty="0" smtClean="0"/>
              <a:t>A</a:t>
            </a:r>
            <a:r>
              <a:rPr lang="en-US" sz="1800" dirty="0" smtClean="0">
                <a:solidFill>
                  <a:schemeClr val="tx1"/>
                </a:solidFill>
              </a:rPr>
              <a:t>ting </a:t>
            </a:r>
            <a:r>
              <a:rPr lang="en-US" sz="1800" dirty="0" smtClean="0"/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ondeterministic </a:t>
            </a:r>
            <a:r>
              <a:rPr lang="en-US" sz="1800" dirty="0" smtClean="0"/>
              <a:t>E</a:t>
            </a:r>
            <a:r>
              <a:rPr lang="en-US" sz="1800" dirty="0" smtClean="0">
                <a:solidFill>
                  <a:schemeClr val="tx1"/>
                </a:solidFill>
              </a:rPr>
              <a:t>xecutions)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‘transparent’ SMR system. </a:t>
            </a:r>
          </a:p>
          <a:p>
            <a:r>
              <a:rPr lang="en-US" dirty="0" smtClean="0"/>
              <a:t>Focus on functionality (not replication) – run </a:t>
            </a:r>
            <a:r>
              <a:rPr lang="en-US" i="1" dirty="0" smtClean="0">
                <a:solidFill>
                  <a:schemeClr val="accent1"/>
                </a:solidFill>
              </a:rPr>
              <a:t>any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program on top of CRANE without any modification.</a:t>
            </a:r>
          </a:p>
        </p:txBody>
      </p:sp>
    </p:spTree>
    <p:extLst>
      <p:ext uri="{BB962C8B-B14F-4D97-AF65-F5344CB8AC3E}">
        <p14:creationId xmlns:p14="http://schemas.microsoft.com/office/powerpoint/2010/main" val="274212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Contributions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Chooses a socket-level consensus interface </a:t>
            </a:r>
            <a:r>
              <a:rPr lang="en-US" b="1" dirty="0" smtClean="0"/>
              <a:t>(POSIX Socket API)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To have consensus on the same sequence of socket calls – implements PAXOS.</a:t>
            </a:r>
          </a:p>
          <a:p>
            <a:r>
              <a:rPr lang="en-US" dirty="0" smtClean="0"/>
              <a:t>CRANE architecture: one primary replica, all others are backups.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Contributions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 smtClean="0"/>
              <a:t>Handles application level non-determinism via </a:t>
            </a:r>
            <a:r>
              <a:rPr lang="en-US" i="1" dirty="0" smtClean="0"/>
              <a:t>deterministic multithreading </a:t>
            </a:r>
            <a:r>
              <a:rPr lang="en-US" dirty="0" smtClean="0"/>
              <a:t>(</a:t>
            </a:r>
            <a:r>
              <a:rPr lang="en-US" b="1" dirty="0" smtClean="0"/>
              <a:t>DMT</a:t>
            </a:r>
            <a:r>
              <a:rPr lang="en-US" dirty="0" smtClean="0"/>
              <a:t>)</a:t>
            </a: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r>
              <a:rPr lang="en-US" dirty="0" smtClean="0"/>
              <a:t>Based on </a:t>
            </a:r>
            <a:r>
              <a:rPr lang="en-US" b="1" dirty="0" smtClean="0"/>
              <a:t>PARROT</a:t>
            </a:r>
            <a:r>
              <a:rPr lang="en-US" dirty="0" smtClean="0"/>
              <a:t> [SOSP ‘13] (Schedules </a:t>
            </a:r>
            <a:r>
              <a:rPr lang="en-US" b="1" dirty="0" smtClean="0"/>
              <a:t>pthread</a:t>
            </a:r>
            <a:r>
              <a:rPr lang="en-US" dirty="0" smtClean="0"/>
              <a:t> synchronizations)</a:t>
            </a:r>
          </a:p>
          <a:p>
            <a:r>
              <a:rPr lang="en-US" dirty="0" smtClean="0"/>
              <a:t>Maintains a logical time that advances deterministically on each thread’s synchronization operation. DMT serializes synchronization operations to make the execution deterministic.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598274" y="2927383"/>
            <a:ext cx="0" cy="12584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385674" y="2927383"/>
            <a:ext cx="0" cy="12584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77370" y="2476131"/>
            <a:ext cx="912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Thread 1</a:t>
            </a:r>
            <a:endParaRPr lang="en-US" sz="14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6009956" y="2477124"/>
            <a:ext cx="9088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Thread 2</a:t>
            </a:r>
            <a:endParaRPr lang="en-US" sz="14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4638496" y="3009531"/>
            <a:ext cx="1056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FF0000"/>
                </a:solidFill>
              </a:rPr>
              <a:t>0</a:t>
            </a:r>
            <a:r>
              <a:rPr lang="en-US" sz="1400" i="1" dirty="0" smtClean="0"/>
              <a:t>: Lock(X)</a:t>
            </a:r>
            <a:endParaRPr lang="en-US" sz="14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4469258" y="3563479"/>
            <a:ext cx="130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FF0000"/>
                </a:solidFill>
              </a:rPr>
              <a:t>2</a:t>
            </a:r>
            <a:r>
              <a:rPr lang="en-US" sz="1400" i="1" dirty="0" smtClean="0"/>
              <a:t>: Unlock(X)</a:t>
            </a:r>
            <a:endParaRPr lang="en-US" sz="14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372402" y="3235154"/>
            <a:ext cx="1056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FF0000"/>
                </a:solidFill>
              </a:rPr>
              <a:t>1</a:t>
            </a:r>
            <a:r>
              <a:rPr lang="en-US" sz="1400" i="1" dirty="0" smtClean="0"/>
              <a:t>: Lock(Y)</a:t>
            </a:r>
            <a:endParaRPr lang="en-US" sz="14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6366265" y="3872561"/>
            <a:ext cx="1246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FF0000"/>
                </a:solidFill>
              </a:rPr>
              <a:t>4</a:t>
            </a:r>
            <a:r>
              <a:rPr lang="en-US" sz="1400" i="1" dirty="0" smtClean="0"/>
              <a:t>: Unlock(Y)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34907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7" grpId="0"/>
      <p:bldP spid="18" grpId="0"/>
      <p:bldP spid="19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Is PAXOS + DMT enough to keep replicas in sync?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No! </a:t>
            </a:r>
            <a:r>
              <a:rPr lang="en-US" dirty="0" smtClean="0"/>
              <a:t>Physical time that each client request arrives at different replicas may be different – causing the execution to diverge!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Web Server with two replicas – primary and backup replica</a:t>
            </a:r>
          </a:p>
          <a:p>
            <a:pPr lvl="1"/>
            <a:r>
              <a:rPr lang="en-US" dirty="0" smtClean="0"/>
              <a:t>Suppose two clients simultaneously send HTTP </a:t>
            </a:r>
            <a:r>
              <a:rPr lang="en-US" b="1" dirty="0" smtClean="0"/>
              <a:t>PUT</a:t>
            </a:r>
            <a:r>
              <a:rPr lang="en-US" dirty="0" smtClean="0"/>
              <a:t> and </a:t>
            </a:r>
            <a:r>
              <a:rPr lang="en-US" b="1" dirty="0" smtClean="0"/>
              <a:t>GET</a:t>
            </a:r>
            <a:r>
              <a:rPr lang="en-US" dirty="0" smtClean="0"/>
              <a:t> requests (on url: “</a:t>
            </a:r>
            <a:r>
              <a:rPr lang="en-US" i="1" dirty="0" err="1" smtClean="0"/>
              <a:t>a.php</a:t>
            </a:r>
            <a:r>
              <a:rPr lang="en-US" dirty="0" smtClean="0"/>
              <a:t>”)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325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658</Words>
  <Application>Microsoft Macintosh PowerPoint</Application>
  <PresentationFormat>Widescreen</PresentationFormat>
  <Paragraphs>180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Helvetica</vt:lpstr>
      <vt:lpstr>Diamond Grid 16x9</vt:lpstr>
      <vt:lpstr> State Machine Replication</vt:lpstr>
      <vt:lpstr>Paxos Made Transparent</vt:lpstr>
      <vt:lpstr>Motivation</vt:lpstr>
      <vt:lpstr>State Machine  Replication (SMR)</vt:lpstr>
      <vt:lpstr>Some problems with SMR systems</vt:lpstr>
      <vt:lpstr>Solution: CRANE (Correctly ReplicAting Nondeterministic Executions)</vt:lpstr>
      <vt:lpstr>Contributions</vt:lpstr>
      <vt:lpstr>Contributions</vt:lpstr>
      <vt:lpstr>Is PAXOS + DMT enough to keep replicas in sync?</vt:lpstr>
      <vt:lpstr>Example – Primary Replica</vt:lpstr>
      <vt:lpstr>Example – Backup Replica</vt:lpstr>
      <vt:lpstr>Need to agree upon a ‘logical admission time’</vt:lpstr>
      <vt:lpstr>Time-bubbling</vt:lpstr>
      <vt:lpstr>Time-bubbling</vt:lpstr>
      <vt:lpstr>Checkpointing &amp; Recovery</vt:lpstr>
      <vt:lpstr>Evaluation</vt:lpstr>
      <vt:lpstr>Performance Overhead</vt:lpstr>
      <vt:lpstr>Time-bubbling Overhead</vt:lpstr>
      <vt:lpstr>Handling Failures</vt:lpstr>
      <vt:lpstr>Final thoughts</vt:lpstr>
      <vt:lpstr>CRANE Architecture (backup)</vt:lpstr>
      <vt:lpstr>Checkpoint &amp; Recovery Performance (backup)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2016-02-02T00:45:26Z</dcterms:created>
  <dcterms:modified xsi:type="dcterms:W3CDTF">2016-02-11T21:32:44Z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