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Lst>
  <p:notesMasterIdLst>
    <p:notesMasterId r:id="rId22"/>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5321"/>
  </p:normalViewPr>
  <p:slideViewPr>
    <p:cSldViewPr snapToGrid="0" snapToObjects="1">
      <p:cViewPr>
        <p:scale>
          <a:sx n="79" d="100"/>
          <a:sy n="79" d="100"/>
        </p:scale>
        <p:origin x="132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D80C51-A083-8649-9596-5A513CCA6864}" type="datetimeFigureOut">
              <a:rPr lang="en-US" smtClean="0"/>
              <a:t>2/17/16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05CC3-1091-7145-8254-BE0C191805C7}" type="slidenum">
              <a:rPr lang="en-US" smtClean="0"/>
              <a:t>‹#›</a:t>
            </a:fld>
            <a:endParaRPr lang="en-US" dirty="0"/>
          </a:p>
        </p:txBody>
      </p:sp>
    </p:spTree>
    <p:extLst>
      <p:ext uri="{BB962C8B-B14F-4D97-AF65-F5344CB8AC3E}">
        <p14:creationId xmlns:p14="http://schemas.microsoft.com/office/powerpoint/2010/main" val="205106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305CC3-1091-7145-8254-BE0C191805C7}" type="slidenum">
              <a:rPr lang="en-US" smtClean="0"/>
              <a:t>1</a:t>
            </a:fld>
            <a:endParaRPr lang="en-US" dirty="0"/>
          </a:p>
        </p:txBody>
      </p:sp>
    </p:spTree>
    <p:extLst>
      <p:ext uri="{BB962C8B-B14F-4D97-AF65-F5344CB8AC3E}">
        <p14:creationId xmlns:p14="http://schemas.microsoft.com/office/powerpoint/2010/main" val="1143502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 different combinations of parameter</a:t>
            </a:r>
            <a:r>
              <a:rPr lang="en-US" baseline="0" dirty="0" smtClean="0"/>
              <a:t> thresholds for the </a:t>
            </a:r>
            <a:r>
              <a:rPr lang="en-US" baseline="0" dirty="0" err="1" smtClean="0"/>
              <a:t>lowerbound</a:t>
            </a:r>
            <a:r>
              <a:rPr lang="en-US" baseline="0" dirty="0" smtClean="0"/>
              <a:t> and the </a:t>
            </a:r>
            <a:r>
              <a:rPr lang="en-US" baseline="0" dirty="0" err="1" smtClean="0"/>
              <a:t>upperbound</a:t>
            </a:r>
            <a:r>
              <a:rPr lang="en-US" baseline="0" dirty="0" smtClean="0"/>
              <a:t> are used. Don’t want </a:t>
            </a:r>
            <a:r>
              <a:rPr lang="en-US" baseline="0" dirty="0" err="1" smtClean="0"/>
              <a:t>lowerbound</a:t>
            </a:r>
            <a:r>
              <a:rPr lang="en-US" baseline="0" dirty="0" smtClean="0"/>
              <a:t> and </a:t>
            </a:r>
            <a:r>
              <a:rPr lang="en-US" baseline="0" dirty="0" err="1" smtClean="0"/>
              <a:t>upperbound</a:t>
            </a:r>
            <a:r>
              <a:rPr lang="en-US" baseline="0" dirty="0" smtClean="0"/>
              <a:t> to be close to each other, otherwise lots of rescaling and moving of operators and thus, an increase in latency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Vs. Baseline:</a:t>
            </a:r>
            <a:r>
              <a:rPr lang="en-US" baseline="0" dirty="0" smtClean="0"/>
              <a:t> Cost reduced by an average of 10%, and the number of latency violations increases by an average of 3. In addition, the results of parameter optimization vary a lot less (the measured cost only varies by 10%, and the maximum latency violation count is only 2 times the minimal violation count). Thus, the parameter optimization performs </a:t>
            </a:r>
            <a:r>
              <a:rPr lang="en-US" b="1" baseline="0" dirty="0" smtClean="0"/>
              <a:t>at least as well</a:t>
            </a:r>
            <a:r>
              <a:rPr lang="en-US" b="0" baseline="0" dirty="0" smtClean="0"/>
              <a:t> as the baseline.</a:t>
            </a:r>
          </a:p>
          <a:p>
            <a:endParaRPr lang="en-US" baseline="0" dirty="0" smtClean="0"/>
          </a:p>
        </p:txBody>
      </p:sp>
      <p:sp>
        <p:nvSpPr>
          <p:cNvPr id="4" name="Slide Number Placeholder 3"/>
          <p:cNvSpPr>
            <a:spLocks noGrp="1"/>
          </p:cNvSpPr>
          <p:nvPr>
            <p:ph type="sldNum" sz="quarter" idx="10"/>
          </p:nvPr>
        </p:nvSpPr>
        <p:spPr/>
        <p:txBody>
          <a:bodyPr/>
          <a:lstStyle/>
          <a:p>
            <a:fld id="{54305CC3-1091-7145-8254-BE0C191805C7}" type="slidenum">
              <a:rPr lang="en-US" smtClean="0"/>
              <a:t>15</a:t>
            </a:fld>
            <a:endParaRPr lang="en-US" dirty="0"/>
          </a:p>
        </p:txBody>
      </p:sp>
    </p:spTree>
    <p:extLst>
      <p:ext uri="{BB962C8B-B14F-4D97-AF65-F5344CB8AC3E}">
        <p14:creationId xmlns:p14="http://schemas.microsoft.com/office/powerpoint/2010/main" val="1114092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Reinforcement Learning (machine learning algorithm) - </a:t>
            </a:r>
            <a:r>
              <a:rPr lang="en-US" sz="1200" b="0" i="0" kern="1200" dirty="0" smtClean="0">
                <a:solidFill>
                  <a:schemeClr val="tx1"/>
                </a:solidFill>
                <a:effectLst/>
                <a:latin typeface="+mn-lt"/>
                <a:ea typeface="+mn-ea"/>
                <a:cs typeface="+mn-cs"/>
              </a:rPr>
              <a:t>how software agents ought to take actions in an environment so as to maximize some notion of cumulative reward. 3 parameters: the utilization target, learning rate, and importance.	</a:t>
            </a:r>
            <a:endParaRPr lang="en-US" b="0" baseline="0" dirty="0" smtClean="0"/>
          </a:p>
          <a:p>
            <a:r>
              <a:rPr lang="en-US" b="0" baseline="0" dirty="0" smtClean="0"/>
              <a:t>Vs. Reinforcement Learning: cost is around the same as parameter optimization, however, the latency violations are a lot higher in most cases (an average of 14 more). Thus, parameter optimization achieves a better tradeoff between latency violations and monetary costs as compared to reinforcement learning.</a:t>
            </a:r>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54305CC3-1091-7145-8254-BE0C191805C7}" type="slidenum">
              <a:rPr lang="en-US" smtClean="0"/>
              <a:t>16</a:t>
            </a:fld>
            <a:endParaRPr lang="en-US" dirty="0"/>
          </a:p>
        </p:txBody>
      </p:sp>
    </p:spTree>
    <p:extLst>
      <p:ext uri="{BB962C8B-B14F-4D97-AF65-F5344CB8AC3E}">
        <p14:creationId xmlns:p14="http://schemas.microsoft.com/office/powerpoint/2010/main" val="1957153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If the window size is increased by a factor of 6, from 30 seconds to 180 seconds, the average runtime only increases by a factor of 2.5, 1.4, or 3.0 for the energy, Twitter or financial workloads respectively.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Similar results can be observed if we compare for a fixed window size the runtimes for different query counts: The runtime for increasing the number of queries from 10 for the energy use case to 35 queries for the financial use case, results only in a runtime increase by in a factor of 1.8 in average over all window sizes.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Overall, we can say that the proposed model scales linearly when considering the length of the utilization history and the number of queries.</a:t>
            </a:r>
            <a:endParaRPr lang="en-US" dirty="0"/>
          </a:p>
        </p:txBody>
      </p:sp>
      <p:sp>
        <p:nvSpPr>
          <p:cNvPr id="4" name="Slide Number Placeholder 3"/>
          <p:cNvSpPr>
            <a:spLocks noGrp="1"/>
          </p:cNvSpPr>
          <p:nvPr>
            <p:ph type="sldNum" sz="quarter" idx="10"/>
          </p:nvPr>
        </p:nvSpPr>
        <p:spPr/>
        <p:txBody>
          <a:bodyPr/>
          <a:lstStyle/>
          <a:p>
            <a:fld id="{54305CC3-1091-7145-8254-BE0C191805C7}" type="slidenum">
              <a:rPr lang="en-US" smtClean="0"/>
              <a:t>17</a:t>
            </a:fld>
            <a:endParaRPr lang="en-US" dirty="0"/>
          </a:p>
        </p:txBody>
      </p:sp>
    </p:spTree>
    <p:extLst>
      <p:ext uri="{BB962C8B-B14F-4D97-AF65-F5344CB8AC3E}">
        <p14:creationId xmlns:p14="http://schemas.microsoft.com/office/powerpoint/2010/main" val="682653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Distributed Data Stream Engine </a:t>
            </a:r>
            <a:r>
              <a:rPr lang="en-US" sz="1200" b="0" kern="1200" dirty="0" smtClean="0">
                <a:solidFill>
                  <a:schemeClr val="tx1"/>
                </a:solidFill>
                <a:effectLst/>
                <a:latin typeface="+mn-lt"/>
                <a:ea typeface="+mn-ea"/>
                <a:cs typeface="+mn-cs"/>
              </a:rPr>
              <a:t>contains a centralized management unit which dynamically allocates </a:t>
            </a:r>
            <a:r>
              <a:rPr lang="en-US" sz="1200" kern="1200" dirty="0" smtClean="0">
                <a:solidFill>
                  <a:schemeClr val="tx1"/>
                </a:solidFill>
                <a:latin typeface="+mn-lt"/>
                <a:ea typeface="+mn-ea"/>
                <a:cs typeface="+mn-cs"/>
              </a:rPr>
              <a:t>and removing hosts as well as assigning operators to particular hosts</a:t>
            </a:r>
            <a:r>
              <a:rPr lang="en-US" sz="1200" b="1" kern="1200" dirty="0" smtClean="0">
                <a:solidFill>
                  <a:schemeClr val="tx1"/>
                </a:solidFill>
                <a:effectLst/>
                <a:latin typeface="+mn-lt"/>
                <a:ea typeface="+mn-ea"/>
                <a:cs typeface="+mn-cs"/>
              </a:rPr>
              <a:t>.</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system supports primitive relational algebra operators (selection, projection, join, and aggregation)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Online profiler </a:t>
            </a:r>
            <a:r>
              <a:rPr lang="en-US" sz="1200" kern="1200" dirty="0" smtClean="0">
                <a:solidFill>
                  <a:schemeClr val="tx1"/>
                </a:solidFill>
                <a:effectLst/>
                <a:latin typeface="+mn-lt"/>
                <a:ea typeface="+mn-ea"/>
                <a:cs typeface="+mn-cs"/>
              </a:rPr>
              <a:t>determines the frequency of triggering the parameter optimization. It monitors changes of the workload pattern based on the overall CPU load using an adaptive window (which I will talk about later)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a change of the workload pattern is detected, the optimization component is triggered using an up to date short-term history of current load characteristics (more details</a:t>
            </a:r>
            <a:r>
              <a:rPr lang="en-US" sz="1200" kern="1200" baseline="0" dirty="0" smtClean="0">
                <a:solidFill>
                  <a:schemeClr val="tx1"/>
                </a:solidFill>
                <a:effectLst/>
                <a:latin typeface="+mn-lt"/>
                <a:ea typeface="+mn-ea"/>
                <a:cs typeface="+mn-cs"/>
              </a:rPr>
              <a:t> to come)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-parameter optimization </a:t>
            </a:r>
            <a:r>
              <a:rPr lang="en-US" sz="1200" kern="1200" dirty="0" smtClean="0">
                <a:solidFill>
                  <a:schemeClr val="tx1"/>
                </a:solidFill>
                <a:effectLst/>
                <a:latin typeface="+mn-lt"/>
                <a:ea typeface="+mn-ea"/>
                <a:cs typeface="+mn-cs"/>
              </a:rPr>
              <a:t>is used to find the parameter configuration for the scaling strategy, which (1) minimizes the monetary cost the user needs to pay and (2) ensures a good quality of service i.e. low latency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4305CC3-1091-7145-8254-BE0C191805C7}" type="slidenum">
              <a:rPr lang="en-US" smtClean="0"/>
              <a:t>5</a:t>
            </a:fld>
            <a:endParaRPr lang="en-US" dirty="0"/>
          </a:p>
        </p:txBody>
      </p:sp>
    </p:spTree>
    <p:extLst>
      <p:ext uri="{BB962C8B-B14F-4D97-AF65-F5344CB8AC3E}">
        <p14:creationId xmlns:p14="http://schemas.microsoft.com/office/powerpoint/2010/main" val="876928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Overloaded: </a:t>
            </a:r>
            <a:r>
              <a:rPr lang="en-US" b="0" dirty="0" smtClean="0"/>
              <a:t>If</a:t>
            </a:r>
            <a:r>
              <a:rPr lang="en-US" b="0" baseline="0" dirty="0" smtClean="0"/>
              <a:t> the upper threshold is exceeded at a host for d successive measurements, the host is marked as overloaded. </a:t>
            </a:r>
            <a:r>
              <a:rPr lang="en-US" sz="1200" b="0" kern="1200" baseline="0" dirty="0" smtClean="0">
                <a:solidFill>
                  <a:schemeClr val="tx1"/>
                </a:solidFill>
                <a:latin typeface="+mn-lt"/>
                <a:ea typeface="+mn-ea"/>
                <a:cs typeface="+mn-cs"/>
              </a:rPr>
              <a:t>T</a:t>
            </a:r>
            <a:r>
              <a:rPr lang="en-US" sz="1200" kern="1200" dirty="0" smtClean="0">
                <a:solidFill>
                  <a:schemeClr val="tx1"/>
                </a:solidFill>
                <a:latin typeface="+mn-lt"/>
                <a:ea typeface="+mn-ea"/>
                <a:cs typeface="+mn-cs"/>
              </a:rPr>
              <a:t>hen operators are sent to other hosts using a subset algorithm. Picks a subset of operators that do not exceed the threshold, in addition, no other subset has a larger summed load and still satisfies the threshol</a:t>
            </a:r>
            <a:r>
              <a:rPr lang="en-US" sz="1200" kern="1200" baseline="0" dirty="0" smtClean="0">
                <a:solidFill>
                  <a:schemeClr val="tx1"/>
                </a:solidFill>
                <a:latin typeface="+mn-lt"/>
                <a:ea typeface="+mn-ea"/>
                <a:cs typeface="+mn-cs"/>
              </a:rPr>
              <a:t>d at the originally overloaded host.</a:t>
            </a:r>
          </a:p>
          <a:p>
            <a:r>
              <a:rPr lang="en-US" sz="1200" b="1" kern="1200" baseline="0" dirty="0" smtClean="0">
                <a:solidFill>
                  <a:schemeClr val="tx1"/>
                </a:solidFill>
                <a:latin typeface="+mn-lt"/>
                <a:ea typeface="+mn-ea"/>
                <a:cs typeface="+mn-cs"/>
              </a:rPr>
              <a:t>Underloaded: </a:t>
            </a:r>
            <a:r>
              <a:rPr lang="en-US" sz="1200" b="0" kern="1200" baseline="0" dirty="0" smtClean="0">
                <a:solidFill>
                  <a:schemeClr val="tx1"/>
                </a:solidFill>
                <a:latin typeface="+mn-lt"/>
                <a:ea typeface="+mn-ea"/>
                <a:cs typeface="+mn-cs"/>
              </a:rPr>
              <a:t>if measurements fall below lower threshold for d consecutive measurements. Manager looks for least burdened host and sends operators to that host, and the original host is cancelled. If operators cannot be moved without overloading other hosts, then the moving stops.</a:t>
            </a:r>
          </a:p>
          <a:p>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Certain actions are taken to prevent too frequent scaling decisions: (1) after each scaling decision the affected host is not touched for a certain period of time, called the grace period </a:t>
            </a:r>
            <a:r>
              <a:rPr lang="en-US" sz="1200" i="1" kern="1200" dirty="0" smtClean="0">
                <a:solidFill>
                  <a:schemeClr val="tx1"/>
                </a:solidFill>
                <a:effectLst/>
                <a:latin typeface="+mn-lt"/>
                <a:ea typeface="+mn-ea"/>
                <a:cs typeface="+mn-cs"/>
              </a:rPr>
              <a:t>g</a:t>
            </a:r>
            <a:r>
              <a:rPr lang="en-US" sz="1200" kern="1200" dirty="0" smtClean="0">
                <a:solidFill>
                  <a:schemeClr val="tx1"/>
                </a:solidFill>
                <a:effectLst/>
                <a:latin typeface="+mn-lt"/>
                <a:ea typeface="+mn-ea"/>
                <a:cs typeface="+mn-cs"/>
              </a:rPr>
              <a:t>, (2) scaling decisions are only made after </a:t>
            </a:r>
            <a:r>
              <a:rPr lang="en-US" sz="1200" i="1"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 or </a:t>
            </a:r>
            <a:r>
              <a:rPr lang="en-US" sz="1200" i="1"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 consecutive violations of the threshold, and (3) the load to move for a scaling out decision is chosen to reduce the host load at least 10% below the upper threshold </a:t>
            </a:r>
            <a:r>
              <a:rPr lang="en-US" sz="1200" i="1" kern="1200" dirty="0" smtClean="0">
                <a:solidFill>
                  <a:schemeClr val="tx1"/>
                </a:solidFill>
                <a:effectLst/>
                <a:latin typeface="+mn-lt"/>
                <a:ea typeface="+mn-ea"/>
                <a:cs typeface="+mn-cs"/>
              </a:rPr>
              <a:t>thres</a:t>
            </a:r>
            <a:r>
              <a:rPr lang="en-US" sz="1200" kern="1200" dirty="0" smtClean="0">
                <a:solidFill>
                  <a:schemeClr val="tx1"/>
                </a:solidFill>
                <a:effectLst/>
                <a:latin typeface="+mn-lt"/>
                <a:ea typeface="+mn-ea"/>
                <a:cs typeface="+mn-cs"/>
              </a:rPr>
              <a:t>↑ </a:t>
            </a:r>
            <a:endParaRPr lang="en-US" dirty="0" smtClean="0"/>
          </a:p>
          <a:p>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4305CC3-1091-7145-8254-BE0C191805C7}" type="slidenum">
              <a:rPr lang="en-US" smtClean="0"/>
              <a:t>6</a:t>
            </a:fld>
            <a:endParaRPr lang="en-US" dirty="0"/>
          </a:p>
        </p:txBody>
      </p:sp>
    </p:spTree>
    <p:extLst>
      <p:ext uri="{BB962C8B-B14F-4D97-AF65-F5344CB8AC3E}">
        <p14:creationId xmlns:p14="http://schemas.microsoft.com/office/powerpoint/2010/main" val="200909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Utils is an input to this, which is basically the short-term utilization history.</a:t>
            </a:r>
          </a:p>
          <a:p>
            <a:pPr marL="228600" indent="-228600">
              <a:buAutoNum type="arabicParenR"/>
            </a:pPr>
            <a:r>
              <a:rPr lang="en-US" dirty="0" smtClean="0"/>
              <a:t>Cost function calculates cost of the system with</a:t>
            </a:r>
            <a:r>
              <a:rPr lang="en-US" baseline="0" dirty="0" smtClean="0"/>
              <a:t> the current system parameters p</a:t>
            </a:r>
          </a:p>
          <a:p>
            <a:pPr marL="228600" indent="-228600">
              <a:buAutoNum type="arabicParenR"/>
            </a:pPr>
            <a:r>
              <a:rPr lang="en-US" baseline="0" dirty="0" smtClean="0"/>
              <a:t>Search algorithm tries to find a new configuration p* with lowest cost cost(p*). If p* is “better” than p then the system adapts.</a:t>
            </a:r>
          </a:p>
        </p:txBody>
      </p:sp>
      <p:sp>
        <p:nvSpPr>
          <p:cNvPr id="4" name="Slide Number Placeholder 3"/>
          <p:cNvSpPr>
            <a:spLocks noGrp="1"/>
          </p:cNvSpPr>
          <p:nvPr>
            <p:ph type="sldNum" sz="quarter" idx="10"/>
          </p:nvPr>
        </p:nvSpPr>
        <p:spPr/>
        <p:txBody>
          <a:bodyPr/>
          <a:lstStyle/>
          <a:p>
            <a:fld id="{54305CC3-1091-7145-8254-BE0C191805C7}" type="slidenum">
              <a:rPr lang="en-US" smtClean="0"/>
              <a:t>7</a:t>
            </a:fld>
            <a:endParaRPr lang="en-US" dirty="0"/>
          </a:p>
        </p:txBody>
      </p:sp>
    </p:spTree>
    <p:extLst>
      <p:ext uri="{BB962C8B-B14F-4D97-AF65-F5344CB8AC3E}">
        <p14:creationId xmlns:p14="http://schemas.microsoft.com/office/powerpoint/2010/main" val="637884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cost is calculated in a “pay as you go manner”, and the charge is fixed price </a:t>
            </a:r>
            <a:r>
              <a:rPr lang="en-US" i="1" baseline="0" dirty="0" smtClean="0"/>
              <a:t>pv </a:t>
            </a:r>
            <a:r>
              <a:rPr lang="en-US" baseline="0" dirty="0" smtClean="0"/>
              <a:t>for a particular time interval t. The total cost </a:t>
            </a:r>
            <a:r>
              <a:rPr lang="en-US" i="1" baseline="0" dirty="0" smtClean="0"/>
              <a:t>cost(p)</a:t>
            </a:r>
            <a:r>
              <a:rPr lang="en-US" i="0" baseline="0" dirty="0" smtClean="0"/>
              <a:t> us determined by summing up the number of intervals per virtual machine. In the example above, the total cost is </a:t>
            </a:r>
            <a:r>
              <a:rPr lang="en-US" i="0" baseline="0" dirty="0" smtClean="0"/>
              <a:t>(3+3 +2) </a:t>
            </a:r>
            <a:r>
              <a:rPr lang="en-US" i="0" baseline="0" dirty="0" smtClean="0"/>
              <a:t>* </a:t>
            </a:r>
            <a:r>
              <a:rPr lang="en-US" i="1" baseline="0" dirty="0" smtClean="0"/>
              <a:t>pv = </a:t>
            </a:r>
            <a:r>
              <a:rPr lang="en-US" i="1" baseline="0" dirty="0" smtClean="0"/>
              <a:t>6 </a:t>
            </a:r>
            <a:r>
              <a:rPr lang="en-US" i="1" baseline="0" dirty="0" smtClean="0"/>
              <a:t>* pv</a:t>
            </a:r>
            <a:endParaRPr lang="en-US" i="1" dirty="0"/>
          </a:p>
        </p:txBody>
      </p:sp>
      <p:sp>
        <p:nvSpPr>
          <p:cNvPr id="4" name="Slide Number Placeholder 3"/>
          <p:cNvSpPr>
            <a:spLocks noGrp="1"/>
          </p:cNvSpPr>
          <p:nvPr>
            <p:ph type="sldNum" sz="quarter" idx="10"/>
          </p:nvPr>
        </p:nvSpPr>
        <p:spPr/>
        <p:txBody>
          <a:bodyPr/>
          <a:lstStyle/>
          <a:p>
            <a:fld id="{54305CC3-1091-7145-8254-BE0C191805C7}" type="slidenum">
              <a:rPr lang="en-US" smtClean="0"/>
              <a:t>8</a:t>
            </a:fld>
            <a:endParaRPr lang="en-US" dirty="0"/>
          </a:p>
        </p:txBody>
      </p:sp>
    </p:spTree>
    <p:extLst>
      <p:ext uri="{BB962C8B-B14F-4D97-AF65-F5344CB8AC3E}">
        <p14:creationId xmlns:p14="http://schemas.microsoft.com/office/powerpoint/2010/main" val="736940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function analysis:</a:t>
            </a:r>
          </a:p>
          <a:p>
            <a:r>
              <a:rPr lang="en-US" dirty="0" smtClean="0"/>
              <a:t>-MAX is a constant which is larger than the maximum</a:t>
            </a:r>
            <a:r>
              <a:rPr lang="en-US" baseline="0" dirty="0" smtClean="0"/>
              <a:t> expected cost of any configuration. A configuration without any latency violation is preferred to one that does even when the one with latency violation does have a lower cost. No valid configuration means choose the one with lowest number of violations.</a:t>
            </a:r>
            <a:endParaRPr lang="en-US" dirty="0"/>
          </a:p>
        </p:txBody>
      </p:sp>
      <p:sp>
        <p:nvSpPr>
          <p:cNvPr id="4" name="Slide Number Placeholder 3"/>
          <p:cNvSpPr>
            <a:spLocks noGrp="1"/>
          </p:cNvSpPr>
          <p:nvPr>
            <p:ph type="sldNum" sz="quarter" idx="10"/>
          </p:nvPr>
        </p:nvSpPr>
        <p:spPr/>
        <p:txBody>
          <a:bodyPr/>
          <a:lstStyle/>
          <a:p>
            <a:fld id="{54305CC3-1091-7145-8254-BE0C191805C7}" type="slidenum">
              <a:rPr lang="en-US" smtClean="0"/>
              <a:t>9</a:t>
            </a:fld>
            <a:endParaRPr lang="en-US" dirty="0"/>
          </a:p>
        </p:txBody>
      </p:sp>
    </p:spTree>
    <p:extLst>
      <p:ext uri="{BB962C8B-B14F-4D97-AF65-F5344CB8AC3E}">
        <p14:creationId xmlns:p14="http://schemas.microsoft.com/office/powerpoint/2010/main" val="198471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problem</a:t>
            </a:r>
            <a:r>
              <a:rPr lang="en-US" baseline="0" dirty="0" smtClean="0"/>
              <a:t> is not differentiable so standard optimization algorithms such as gradient descent will not work. In addition, the algorithm cannot be too slow otherwise the latency of the system will increase.</a:t>
            </a:r>
          </a:p>
          <a:p>
            <a:r>
              <a:rPr lang="en-US" baseline="0" dirty="0" smtClean="0"/>
              <a:t>-Use Random Recursive Search and the underlying assumption is that efficiency of classical random sampling decreases with an increasing sample size. Exploration – the complete search space is searched for a best possible solution. Exploitation – search only the “promising areas” that were found in the exploration phase</a:t>
            </a:r>
          </a:p>
          <a:p>
            <a:r>
              <a:rPr lang="en-US" baseline="0" dirty="0" smtClean="0"/>
              <a:t>During the exploration phase:</a:t>
            </a:r>
          </a:p>
          <a:p>
            <a:r>
              <a:rPr lang="en-US" b="1" baseline="0" dirty="0" smtClean="0"/>
              <a:t>-Realign sub-phase: </a:t>
            </a:r>
            <a:r>
              <a:rPr lang="en-US" b="0" baseline="0" dirty="0" smtClean="0"/>
              <a:t>if a new better solution has been found during the exploration phase the sample space is moved towards this new best solution.</a:t>
            </a:r>
            <a:endParaRPr lang="en-US" b="1" baseline="0" dirty="0" smtClean="0"/>
          </a:p>
          <a:p>
            <a:r>
              <a:rPr lang="en-US" b="1" baseline="0" dirty="0" smtClean="0"/>
              <a:t>-Shrink sub-phase: </a:t>
            </a:r>
            <a:r>
              <a:rPr lang="en-US" b="0" i="0" baseline="0" dirty="0" smtClean="0"/>
              <a:t>if no better solution has been found the size of the sample space is reduced</a:t>
            </a:r>
          </a:p>
          <a:p>
            <a:r>
              <a:rPr lang="en-US" b="0" i="0" baseline="0" dirty="0" smtClean="0"/>
              <a:t>The exploitation phase terminates when the size of the area is below a certain threshold. Which will then trigger another exploration phase (hence recursive)</a:t>
            </a:r>
          </a:p>
          <a:p>
            <a:endParaRPr lang="en-US" b="0" i="0" baseline="0" dirty="0" smtClean="0"/>
          </a:p>
        </p:txBody>
      </p:sp>
      <p:sp>
        <p:nvSpPr>
          <p:cNvPr id="4" name="Slide Number Placeholder 3"/>
          <p:cNvSpPr>
            <a:spLocks noGrp="1"/>
          </p:cNvSpPr>
          <p:nvPr>
            <p:ph type="sldNum" sz="quarter" idx="10"/>
          </p:nvPr>
        </p:nvSpPr>
        <p:spPr/>
        <p:txBody>
          <a:bodyPr/>
          <a:lstStyle/>
          <a:p>
            <a:fld id="{54305CC3-1091-7145-8254-BE0C191805C7}" type="slidenum">
              <a:rPr lang="en-US" smtClean="0"/>
              <a:t>10</a:t>
            </a:fld>
            <a:endParaRPr lang="en-US" dirty="0"/>
          </a:p>
        </p:txBody>
      </p:sp>
    </p:spTree>
    <p:extLst>
      <p:ext uri="{BB962C8B-B14F-4D97-AF65-F5344CB8AC3E}">
        <p14:creationId xmlns:p14="http://schemas.microsoft.com/office/powerpoint/2010/main" val="145316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window is divided into “chunks” and the variance of each chunk is calculated. If the</a:t>
            </a:r>
            <a:r>
              <a:rPr lang="en-US" baseline="0" dirty="0" smtClean="0"/>
              <a:t> variances differ less than a particular threshold e for all combinations of chunks, then no need to call for parameter optimization. Otherwise, the online parameter optimization is triggered</a:t>
            </a:r>
          </a:p>
          <a:p>
            <a:r>
              <a:rPr lang="en-US" baseline="0" dirty="0" smtClean="0"/>
              <a:t>There is also a delta parameter involved in the adaptive window algorithm. A smaller delta value = less frequent parameter optimizations and greater delta value = more triggering of parameter optimization</a:t>
            </a:r>
            <a:endParaRPr lang="en-US" dirty="0"/>
          </a:p>
        </p:txBody>
      </p:sp>
      <p:sp>
        <p:nvSpPr>
          <p:cNvPr id="4" name="Slide Number Placeholder 3"/>
          <p:cNvSpPr>
            <a:spLocks noGrp="1"/>
          </p:cNvSpPr>
          <p:nvPr>
            <p:ph type="sldNum" sz="quarter" idx="10"/>
          </p:nvPr>
        </p:nvSpPr>
        <p:spPr/>
        <p:txBody>
          <a:bodyPr/>
          <a:lstStyle/>
          <a:p>
            <a:fld id="{54305CC3-1091-7145-8254-BE0C191805C7}" type="slidenum">
              <a:rPr lang="en-US" smtClean="0"/>
              <a:t>11</a:t>
            </a:fld>
            <a:endParaRPr lang="en-US" dirty="0"/>
          </a:p>
        </p:txBody>
      </p:sp>
    </p:spTree>
    <p:extLst>
      <p:ext uri="{BB962C8B-B14F-4D97-AF65-F5344CB8AC3E}">
        <p14:creationId xmlns:p14="http://schemas.microsoft.com/office/powerpoint/2010/main" val="1254661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compute cost of</a:t>
            </a:r>
            <a:r>
              <a:rPr lang="en-US" baseline="0" dirty="0" smtClean="0"/>
              <a:t> running our data stream engine</a:t>
            </a:r>
            <a:r>
              <a:rPr lang="en-US" dirty="0" smtClean="0"/>
              <a:t>, the pricing scheme is the same of</a:t>
            </a:r>
            <a:r>
              <a:rPr lang="en-US" baseline="0" dirty="0" smtClean="0"/>
              <a:t> Amazon Kinesis’s pricing scheme. Only difference is instead of a per hour billing rate, a per minute billing rate is used in order to capture in finer detail when the system scales in or out (which takes only seconds), and just overall, the system behavior is better captured.</a:t>
            </a:r>
          </a:p>
          <a:p>
            <a:endParaRPr lang="en-US" baseline="0" dirty="0" smtClean="0"/>
          </a:p>
          <a:p>
            <a:r>
              <a:rPr lang="en-US" baseline="0" dirty="0" smtClean="0"/>
              <a:t>Each experiment is run for 90 seconds with 2500 measured points.</a:t>
            </a:r>
            <a:endParaRPr lang="en-US" dirty="0"/>
          </a:p>
        </p:txBody>
      </p:sp>
      <p:sp>
        <p:nvSpPr>
          <p:cNvPr id="4" name="Slide Number Placeholder 3"/>
          <p:cNvSpPr>
            <a:spLocks noGrp="1"/>
          </p:cNvSpPr>
          <p:nvPr>
            <p:ph type="sldNum" sz="quarter" idx="10"/>
          </p:nvPr>
        </p:nvSpPr>
        <p:spPr/>
        <p:txBody>
          <a:bodyPr/>
          <a:lstStyle/>
          <a:p>
            <a:fld id="{54305CC3-1091-7145-8254-BE0C191805C7}" type="slidenum">
              <a:rPr lang="en-US" smtClean="0"/>
              <a:t>13</a:t>
            </a:fld>
            <a:endParaRPr lang="en-US" dirty="0"/>
          </a:p>
        </p:txBody>
      </p:sp>
    </p:spTree>
    <p:extLst>
      <p:ext uri="{BB962C8B-B14F-4D97-AF65-F5344CB8AC3E}">
        <p14:creationId xmlns:p14="http://schemas.microsoft.com/office/powerpoint/2010/main" val="132431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0341F7-7F1E-194D-A020-8900BB9A73A2}" type="datetime1">
              <a:rPr lang="en-US" smtClean="0"/>
              <a:t>2/17/16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6242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A30CDA-3386-9049-81CF-132E5E7E6C84}" type="datetime1">
              <a:rPr lang="en-US" smtClean="0"/>
              <a:t>2/17/16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1346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D9227-074E-DD4F-A87E-8EA00751617F}" type="datetime1">
              <a:rPr lang="en-US" smtClean="0"/>
              <a:t>2/17/16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374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1341D9-2A69-0049-A17E-8EAACDDE83E9}" type="datetime1">
              <a:rPr lang="en-US" smtClean="0"/>
              <a:t>2/17/16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26485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ED544B-9EA7-7245-B832-F35B19B7AEEB}" type="datetime1">
              <a:rPr lang="en-US" smtClean="0"/>
              <a:t>2/17/16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05059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F6932F-B025-C84F-973E-ABD61DB7B170}" type="datetime1">
              <a:rPr lang="en-US" smtClean="0"/>
              <a:t>2/17/16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5955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0CA486-CCB0-CF44-9339-909FBD01629F}" type="datetime1">
              <a:rPr lang="en-US" smtClean="0"/>
              <a:t>2/17/16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60578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550D01-CA56-1243-A5BE-BC21A2106725}" type="datetime1">
              <a:rPr lang="en-US" smtClean="0"/>
              <a:t>2/17/16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457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2D16F9-FFEF-4F42-B74C-3FE672737CBA}" type="datetime1">
              <a:rPr lang="en-US" smtClean="0"/>
              <a:t>2/17/16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79877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E4B99D-BF18-374B-809A-D75767F02D93}" type="datetime1">
              <a:rPr lang="en-US" smtClean="0"/>
              <a:t>2/17/16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9165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8F0E60-DB48-494F-98BA-DDAC8054B870}" type="datetime1">
              <a:rPr lang="en-US" smtClean="0"/>
              <a:t>2/17/16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6736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CD10A0-0BA5-6343-9710-769951CF1244}" type="datetime1">
              <a:rPr lang="en-US" smtClean="0"/>
              <a:t>2/17/16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7774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DCF2CC-9764-3F4A-A22A-C49F5C13E8F1}" type="datetime1">
              <a:rPr lang="en-US" smtClean="0"/>
              <a:t>2/17/16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8569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937BF-8B39-8842-9408-8AAE33560006}" type="datetime1">
              <a:rPr lang="en-US" smtClean="0"/>
              <a:t>2/17/16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2237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A0045-957F-8F4B-9595-51BFC00289A0}" type="datetime1">
              <a:rPr lang="en-US" smtClean="0"/>
              <a:t>2/17/16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72850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4DC0F-57ED-2E41-A665-D871A3BDB0BF}" type="datetime1">
              <a:rPr lang="en-US" smtClean="0"/>
              <a:t>2/17/16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170352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AD0A16-C8C9-D844-92A2-E03CDCC57DBD}" type="datetime1">
              <a:rPr lang="en-US" smtClean="0"/>
              <a:t>2/17/16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4065843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644578"/>
            <a:ext cx="8825658" cy="4132804"/>
          </a:xfrm>
        </p:spPr>
        <p:txBody>
          <a:bodyPr/>
          <a:lstStyle/>
          <a:p>
            <a:pPr algn="ctr"/>
            <a:r>
              <a:rPr lang="en-US" sz="4000" dirty="0" smtClean="0"/>
              <a:t>Online </a:t>
            </a:r>
            <a:r>
              <a:rPr lang="en-US" sz="4000" dirty="0"/>
              <a:t>Parameter Optimization for </a:t>
            </a:r>
            <a:r>
              <a:rPr lang="en-US" sz="4000" dirty="0" smtClean="0"/>
              <a:t/>
            </a:r>
            <a:br>
              <a:rPr lang="en-US" sz="4000" dirty="0" smtClean="0"/>
            </a:br>
            <a:r>
              <a:rPr lang="en-US" sz="4000" dirty="0" smtClean="0"/>
              <a:t>Elastic </a:t>
            </a:r>
            <a:r>
              <a:rPr lang="en-US" sz="4000" dirty="0"/>
              <a:t>Data Stream Processing </a:t>
            </a:r>
            <a:r>
              <a:rPr lang="en-US" sz="4000" dirty="0" smtClean="0"/>
              <a:t/>
            </a:r>
            <a:br>
              <a:rPr lang="en-US" sz="4000" dirty="0" smtClean="0"/>
            </a:br>
            <a:r>
              <a:rPr lang="en-US" dirty="0"/>
              <a:t/>
            </a:r>
            <a:br>
              <a:rPr lang="en-US" dirty="0"/>
            </a:br>
            <a:r>
              <a:rPr lang="en-US" sz="2000" dirty="0" smtClean="0"/>
              <a:t>Thomas </a:t>
            </a:r>
            <a:r>
              <a:rPr lang="en-US" sz="2000" dirty="0" err="1" smtClean="0"/>
              <a:t>Heinze</a:t>
            </a:r>
            <a:r>
              <a:rPr lang="en-US" sz="2000" dirty="0" smtClean="0"/>
              <a:t>, Lars </a:t>
            </a:r>
            <a:r>
              <a:rPr lang="en-US" sz="2000" dirty="0" err="1" smtClean="0"/>
              <a:t>Roediger</a:t>
            </a:r>
            <a:r>
              <a:rPr lang="en-US" sz="2000" dirty="0" smtClean="0"/>
              <a:t>, </a:t>
            </a:r>
            <a:r>
              <a:rPr lang="en-US" sz="2000" dirty="0" err="1" smtClean="0"/>
              <a:t>Yuanzhen</a:t>
            </a:r>
            <a:r>
              <a:rPr lang="en-US" sz="2000" dirty="0" smtClean="0"/>
              <a:t> </a:t>
            </a:r>
            <a:r>
              <a:rPr lang="en-US" sz="2000" dirty="0" err="1" smtClean="0"/>
              <a:t>Ji</a:t>
            </a:r>
            <a:r>
              <a:rPr lang="en-US" sz="2000" dirty="0" smtClean="0"/>
              <a:t>, </a:t>
            </a:r>
            <a:r>
              <a:rPr lang="en-US" sz="2000" dirty="0" err="1" smtClean="0"/>
              <a:t>Zbigniew</a:t>
            </a:r>
            <a:r>
              <a:rPr lang="en-US" sz="2000" dirty="0" smtClean="0"/>
              <a:t> </a:t>
            </a:r>
            <a:r>
              <a:rPr lang="en-US" sz="2000" dirty="0" err="1" smtClean="0"/>
              <a:t>Jerzak</a:t>
            </a:r>
            <a:r>
              <a:rPr lang="en-US" sz="2000" dirty="0" smtClean="0"/>
              <a:t> </a:t>
            </a:r>
            <a:r>
              <a:rPr lang="en-US" sz="2000" dirty="0" smtClean="0">
                <a:sym typeface="Wingdings"/>
              </a:rPr>
              <a:t> (SAP SE)</a:t>
            </a:r>
            <a:br>
              <a:rPr lang="en-US" sz="2000" dirty="0" smtClean="0">
                <a:sym typeface="Wingdings"/>
              </a:rPr>
            </a:br>
            <a:r>
              <a:rPr lang="en-US" sz="2000" dirty="0" smtClean="0">
                <a:sym typeface="Wingdings"/>
              </a:rPr>
              <a:t>Andreas Meister (University of Magdeburg)</a:t>
            </a:r>
            <a:br>
              <a:rPr lang="en-US" sz="2000" dirty="0" smtClean="0">
                <a:sym typeface="Wingdings"/>
              </a:rPr>
            </a:br>
            <a:r>
              <a:rPr lang="en-US" sz="2000" dirty="0" err="1" smtClean="0">
                <a:sym typeface="Wingdings"/>
              </a:rPr>
              <a:t>Christof</a:t>
            </a:r>
            <a:r>
              <a:rPr lang="en-US" sz="2000" dirty="0" smtClean="0">
                <a:sym typeface="Wingdings"/>
              </a:rPr>
              <a:t> </a:t>
            </a:r>
            <a:r>
              <a:rPr lang="en-US" sz="2000" dirty="0" err="1" smtClean="0">
                <a:sym typeface="Wingdings"/>
              </a:rPr>
              <a:t>Fetzer</a:t>
            </a:r>
            <a:r>
              <a:rPr lang="en-US" sz="2000" dirty="0" smtClean="0">
                <a:sym typeface="Wingdings"/>
              </a:rPr>
              <a:t> (TU Dresden)</a:t>
            </a:r>
            <a:endParaRPr lang="en-US" dirty="0"/>
          </a:p>
        </p:txBody>
      </p:sp>
      <p:sp>
        <p:nvSpPr>
          <p:cNvPr id="3" name="Subtitle 2"/>
          <p:cNvSpPr>
            <a:spLocks noGrp="1"/>
          </p:cNvSpPr>
          <p:nvPr>
            <p:ph type="subTitle" idx="1"/>
          </p:nvPr>
        </p:nvSpPr>
        <p:spPr>
          <a:xfrm>
            <a:off x="1154955" y="4987240"/>
            <a:ext cx="8825658" cy="861420"/>
          </a:xfrm>
        </p:spPr>
        <p:txBody>
          <a:bodyPr>
            <a:normAutofit/>
          </a:bodyPr>
          <a:lstStyle/>
          <a:p>
            <a:pPr algn="ctr"/>
            <a:r>
              <a:rPr lang="en-US" dirty="0" smtClean="0"/>
              <a:t>Presented by </a:t>
            </a:r>
            <a:r>
              <a:rPr lang="en-US" dirty="0" smtClean="0"/>
              <a:t>Rohit </a:t>
            </a:r>
            <a:r>
              <a:rPr lang="en-US" dirty="0" smtClean="0"/>
              <a:t>Mukerji</a:t>
            </a:r>
          </a:p>
          <a:p>
            <a:pPr algn="ctr"/>
            <a:r>
              <a:rPr lang="en-US" dirty="0" smtClean="0"/>
              <a:t>February 18, 2016</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2127705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86225"/>
          </a:xfrm>
        </p:spPr>
        <p:txBody>
          <a:bodyPr/>
          <a:lstStyle/>
          <a:p>
            <a:r>
              <a:rPr lang="en-US" sz="3600" dirty="0" smtClean="0"/>
              <a:t>Search Algorithm</a:t>
            </a:r>
            <a:endParaRPr lang="en-US" sz="3600" dirty="0"/>
          </a:p>
        </p:txBody>
      </p:sp>
      <p:sp>
        <p:nvSpPr>
          <p:cNvPr id="3" name="Content Placeholder 2"/>
          <p:cNvSpPr>
            <a:spLocks noGrp="1"/>
          </p:cNvSpPr>
          <p:nvPr>
            <p:ph idx="1"/>
          </p:nvPr>
        </p:nvSpPr>
        <p:spPr>
          <a:xfrm>
            <a:off x="646111" y="1338943"/>
            <a:ext cx="10816546" cy="4391635"/>
          </a:xfrm>
        </p:spPr>
        <p:txBody>
          <a:bodyPr/>
          <a:lstStyle/>
          <a:p>
            <a:r>
              <a:rPr lang="en-US" sz="2400" dirty="0" smtClean="0"/>
              <a:t>Goal : find the best parameter configuration p* with the minimal cost given the current time series of operator utilizations</a:t>
            </a:r>
          </a:p>
          <a:p>
            <a:endParaRPr lang="en-US" dirty="0"/>
          </a:p>
          <a:p>
            <a:pPr>
              <a:buFont typeface="Arial" charset="0"/>
              <a:buChar char="•"/>
            </a:pPr>
            <a:r>
              <a:rPr lang="en-US" dirty="0" smtClean="0"/>
              <a:t>Uses Random Recursive Search (RRS) Algorithm</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10</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100" y="3213100"/>
            <a:ext cx="7300686" cy="2517478"/>
          </a:xfrm>
          <a:prstGeom prst="rect">
            <a:avLst/>
          </a:prstGeom>
        </p:spPr>
      </p:pic>
      <p:sp>
        <p:nvSpPr>
          <p:cNvPr id="5" name="TextBox 4"/>
          <p:cNvSpPr txBox="1"/>
          <p:nvPr/>
        </p:nvSpPr>
        <p:spPr>
          <a:xfrm>
            <a:off x="3592286" y="5878286"/>
            <a:ext cx="2246128" cy="369332"/>
          </a:xfrm>
          <a:prstGeom prst="rect">
            <a:avLst/>
          </a:prstGeom>
          <a:noFill/>
        </p:spPr>
        <p:txBody>
          <a:bodyPr wrap="none" rtlCol="0">
            <a:spAutoFit/>
          </a:bodyPr>
          <a:lstStyle/>
          <a:p>
            <a:r>
              <a:rPr lang="en-US" dirty="0" smtClean="0"/>
              <a:t>Realign sub-phase</a:t>
            </a:r>
            <a:endParaRPr lang="en-US" dirty="0"/>
          </a:p>
        </p:txBody>
      </p:sp>
      <p:sp>
        <p:nvSpPr>
          <p:cNvPr id="6" name="TextBox 5"/>
          <p:cNvSpPr txBox="1"/>
          <p:nvPr/>
        </p:nvSpPr>
        <p:spPr>
          <a:xfrm>
            <a:off x="6809014" y="5878286"/>
            <a:ext cx="2037737" cy="369332"/>
          </a:xfrm>
          <a:prstGeom prst="rect">
            <a:avLst/>
          </a:prstGeom>
          <a:noFill/>
        </p:spPr>
        <p:txBody>
          <a:bodyPr wrap="none" rtlCol="0">
            <a:spAutoFit/>
          </a:bodyPr>
          <a:lstStyle/>
          <a:p>
            <a:r>
              <a:rPr lang="en-US" smtClean="0"/>
              <a:t>Shrink sub-phase</a:t>
            </a:r>
            <a:endParaRPr lang="en-US"/>
          </a:p>
        </p:txBody>
      </p:sp>
    </p:spTree>
    <p:extLst>
      <p:ext uri="{BB962C8B-B14F-4D97-AF65-F5344CB8AC3E}">
        <p14:creationId xmlns:p14="http://schemas.microsoft.com/office/powerpoint/2010/main" val="337940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Online Profiler</a:t>
            </a:r>
            <a:endParaRPr lang="en-US" sz="3600" dirty="0"/>
          </a:p>
        </p:txBody>
      </p:sp>
      <p:sp>
        <p:nvSpPr>
          <p:cNvPr id="3" name="Content Placeholder 2"/>
          <p:cNvSpPr>
            <a:spLocks noGrp="1"/>
          </p:cNvSpPr>
          <p:nvPr>
            <p:ph idx="1"/>
          </p:nvPr>
        </p:nvSpPr>
        <p:spPr>
          <a:xfrm>
            <a:off x="646111" y="1350790"/>
            <a:ext cx="10310360" cy="4837739"/>
          </a:xfrm>
        </p:spPr>
        <p:txBody>
          <a:bodyPr/>
          <a:lstStyle/>
          <a:p>
            <a:r>
              <a:rPr lang="en-US" dirty="0" smtClean="0"/>
              <a:t>Responsible for deciding when to trigger the optimization as well as the size of the utilization history to be used as an input</a:t>
            </a:r>
          </a:p>
          <a:p>
            <a:pPr lvl="1"/>
            <a:r>
              <a:rPr lang="en-US" dirty="0" smtClean="0"/>
              <a:t>Need just the right window size; use an adaptive window size strategy</a:t>
            </a:r>
          </a:p>
          <a:p>
            <a:r>
              <a:rPr lang="en-US" dirty="0" smtClean="0"/>
              <a:t>Consider CPU usage of various hosts</a:t>
            </a:r>
          </a:p>
          <a:p>
            <a:pPr lvl="1"/>
            <a:r>
              <a:rPr lang="en-US" dirty="0" smtClean="0"/>
              <a:t>Good metric as it indicates how “busy” a host is and the rate at which input is coming in</a:t>
            </a:r>
          </a:p>
          <a:p>
            <a:endParaRPr lang="en-US" dirty="0"/>
          </a:p>
          <a:p>
            <a:r>
              <a:rPr lang="en-US" dirty="0" smtClean="0"/>
              <a:t>Idea:</a:t>
            </a:r>
          </a:p>
          <a:p>
            <a:pPr lvl="1"/>
            <a:r>
              <a:rPr lang="en-US" dirty="0" smtClean="0"/>
              <a:t>The size of the window increases as long as the observed metrics do not change significantly</a:t>
            </a:r>
          </a:p>
          <a:p>
            <a:pPr lvl="1"/>
            <a:r>
              <a:rPr lang="en-US" dirty="0" smtClean="0"/>
              <a:t>If a significant change is detected, elements from the end of the window (oldest elements) are removed until the variance of the window is small again</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589486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646111" y="1318133"/>
            <a:ext cx="10506303" cy="5082667"/>
          </a:xfrm>
        </p:spPr>
        <p:txBody>
          <a:bodyPr/>
          <a:lstStyle/>
          <a:p>
            <a:pPr marL="0" indent="0">
              <a:buNone/>
            </a:pPr>
            <a:r>
              <a:rPr lang="en-US" dirty="0" smtClean="0"/>
              <a:t>Some Questions to consider:</a:t>
            </a:r>
          </a:p>
          <a:p>
            <a:pPr marL="0" indent="0">
              <a:buNone/>
            </a:pPr>
            <a:endParaRPr lang="en-US" dirty="0" smtClean="0"/>
          </a:p>
          <a:p>
            <a:r>
              <a:rPr lang="en-US" dirty="0" smtClean="0"/>
              <a:t>1</a:t>
            </a:r>
            <a:r>
              <a:rPr lang="en-US" dirty="0"/>
              <a:t>. Does the online parameter optimization improve the </a:t>
            </a:r>
            <a:r>
              <a:rPr lang="en-US" dirty="0" smtClean="0"/>
              <a:t>trade-off between </a:t>
            </a:r>
            <a:r>
              <a:rPr lang="en-US" dirty="0"/>
              <a:t>monetary cost and latency violations compared to </a:t>
            </a:r>
            <a:r>
              <a:rPr lang="en-US" dirty="0" smtClean="0"/>
              <a:t>state of </a:t>
            </a:r>
            <a:r>
              <a:rPr lang="en-US" dirty="0"/>
              <a:t>the art solutions</a:t>
            </a:r>
            <a:r>
              <a:rPr lang="en-US" dirty="0" smtClean="0"/>
              <a:t>?</a:t>
            </a:r>
          </a:p>
          <a:p>
            <a:endParaRPr lang="en-US" dirty="0" smtClean="0"/>
          </a:p>
          <a:p>
            <a:r>
              <a:rPr lang="en-US" dirty="0" smtClean="0"/>
              <a:t>2</a:t>
            </a:r>
            <a:r>
              <a:rPr lang="en-US" dirty="0"/>
              <a:t>. Can we influence the results of our parameter optimization </a:t>
            </a:r>
            <a:r>
              <a:rPr lang="en-US" dirty="0" smtClean="0"/>
              <a:t>by the </a:t>
            </a:r>
            <a:r>
              <a:rPr lang="en-US" dirty="0"/>
              <a:t>latency </a:t>
            </a:r>
            <a:r>
              <a:rPr lang="en-US" dirty="0" smtClean="0"/>
              <a:t>threshold?</a:t>
            </a:r>
          </a:p>
          <a:p>
            <a:endParaRPr lang="en-US" dirty="0" smtClean="0"/>
          </a:p>
          <a:p>
            <a:r>
              <a:rPr lang="en-US" dirty="0" smtClean="0"/>
              <a:t>3</a:t>
            </a:r>
            <a:r>
              <a:rPr lang="en-US" dirty="0"/>
              <a:t>. Does the online parameter optimization solution scale with </a:t>
            </a:r>
            <a:r>
              <a:rPr lang="en-US" dirty="0" smtClean="0"/>
              <a:t>an increasing </a:t>
            </a:r>
            <a:r>
              <a:rPr lang="en-US" dirty="0"/>
              <a:t>operator count and history size?</a:t>
            </a:r>
          </a:p>
        </p:txBody>
      </p:sp>
      <p:sp>
        <p:nvSpPr>
          <p:cNvPr id="4" name="Slide Number Placeholder 3"/>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1190941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53568"/>
          </a:xfrm>
        </p:spPr>
        <p:txBody>
          <a:bodyPr/>
          <a:lstStyle/>
          <a:p>
            <a:r>
              <a:rPr lang="en-US" dirty="0" smtClean="0"/>
              <a:t>Testing Input and Environment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6111" y="1928699"/>
            <a:ext cx="7073900" cy="3860800"/>
          </a:xfrm>
        </p:spPr>
      </p:pic>
      <p:sp>
        <p:nvSpPr>
          <p:cNvPr id="3" name="Slide Number Placeholder 2"/>
          <p:cNvSpPr>
            <a:spLocks noGrp="1"/>
          </p:cNvSpPr>
          <p:nvPr>
            <p:ph type="sldNum" sz="quarter" idx="12"/>
          </p:nvPr>
        </p:nvSpPr>
        <p:spPr/>
        <p:txBody>
          <a:bodyPr/>
          <a:lstStyle/>
          <a:p>
            <a:fld id="{D57F1E4F-1CFF-5643-939E-02111984F565}" type="slidenum">
              <a:rPr lang="en-US" smtClean="0"/>
              <a:t>13</a:t>
            </a:fld>
            <a:endParaRPr lang="en-US" dirty="0"/>
          </a:p>
        </p:txBody>
      </p:sp>
      <p:sp>
        <p:nvSpPr>
          <p:cNvPr id="5" name="TextBox 4"/>
          <p:cNvSpPr txBox="1"/>
          <p:nvPr/>
        </p:nvSpPr>
        <p:spPr>
          <a:xfrm>
            <a:off x="7872744" y="2104773"/>
            <a:ext cx="3352200" cy="1754326"/>
          </a:xfrm>
          <a:prstGeom prst="rect">
            <a:avLst/>
          </a:prstGeom>
          <a:noFill/>
        </p:spPr>
        <p:txBody>
          <a:bodyPr wrap="none" rtlCol="0">
            <a:spAutoFit/>
          </a:bodyPr>
          <a:lstStyle/>
          <a:p>
            <a:r>
              <a:rPr lang="en-US" dirty="0" smtClean="0"/>
              <a:t>3 Sources of Data Streams:</a:t>
            </a:r>
          </a:p>
          <a:p>
            <a:endParaRPr lang="en-US" dirty="0" smtClean="0"/>
          </a:p>
          <a:p>
            <a:pPr marL="342900" indent="-342900">
              <a:buAutoNum type="arabicParenR"/>
            </a:pPr>
            <a:r>
              <a:rPr lang="en-US" dirty="0" smtClean="0"/>
              <a:t>Frankfurt Stock Exchange</a:t>
            </a:r>
          </a:p>
          <a:p>
            <a:pPr marL="342900" indent="-342900">
              <a:buAutoNum type="arabicParenR"/>
            </a:pPr>
            <a:r>
              <a:rPr lang="en-US" dirty="0" smtClean="0"/>
              <a:t>Twitter Feeds</a:t>
            </a:r>
          </a:p>
          <a:p>
            <a:pPr marL="342900" indent="-342900">
              <a:buAutoNum type="arabicParenR"/>
            </a:pPr>
            <a:r>
              <a:rPr lang="en-US" dirty="0" smtClean="0"/>
              <a:t>Energy Data from DEBS </a:t>
            </a:r>
          </a:p>
          <a:p>
            <a:r>
              <a:rPr lang="en-US" dirty="0" smtClean="0"/>
              <a:t>     Challenge in 2014</a:t>
            </a:r>
            <a:endParaRPr lang="en-US" dirty="0"/>
          </a:p>
        </p:txBody>
      </p:sp>
      <p:sp>
        <p:nvSpPr>
          <p:cNvPr id="7" name="TextBox 6"/>
          <p:cNvSpPr txBox="1"/>
          <p:nvPr/>
        </p:nvSpPr>
        <p:spPr>
          <a:xfrm>
            <a:off x="7872744" y="4376057"/>
            <a:ext cx="4038285" cy="1477328"/>
          </a:xfrm>
          <a:prstGeom prst="rect">
            <a:avLst/>
          </a:prstGeom>
          <a:noFill/>
        </p:spPr>
        <p:txBody>
          <a:bodyPr wrap="none" rtlCol="0">
            <a:spAutoFit/>
          </a:bodyPr>
          <a:lstStyle/>
          <a:p>
            <a:r>
              <a:rPr lang="en-US" dirty="0" smtClean="0"/>
              <a:t>Run in private shared cloud </a:t>
            </a:r>
          </a:p>
          <a:p>
            <a:r>
              <a:rPr lang="en-US" dirty="0" smtClean="0"/>
              <a:t>environment with up to </a:t>
            </a:r>
          </a:p>
          <a:p>
            <a:r>
              <a:rPr lang="en-US" dirty="0" smtClean="0"/>
              <a:t>12 client hosts and one manager</a:t>
            </a:r>
          </a:p>
          <a:p>
            <a:r>
              <a:rPr lang="en-US" dirty="0" smtClean="0"/>
              <a:t> host. Each host has 2 cores and 4GB </a:t>
            </a:r>
          </a:p>
          <a:p>
            <a:r>
              <a:rPr lang="en-US" dirty="0" smtClean="0"/>
              <a:t>RAM.</a:t>
            </a:r>
            <a:endParaRPr lang="en-US" dirty="0"/>
          </a:p>
        </p:txBody>
      </p:sp>
    </p:spTree>
    <p:extLst>
      <p:ext uri="{BB962C8B-B14F-4D97-AF65-F5344CB8AC3E}">
        <p14:creationId xmlns:p14="http://schemas.microsoft.com/office/powerpoint/2010/main" val="336106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39268"/>
          </a:xfrm>
        </p:spPr>
        <p:txBody>
          <a:bodyPr>
            <a:normAutofit/>
          </a:bodyPr>
          <a:lstStyle/>
          <a:p>
            <a:r>
              <a:rPr lang="en-US" sz="2800" dirty="0"/>
              <a:t>Average Processing Latency of Different Approaches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2204" y="1191986"/>
            <a:ext cx="8111539" cy="3660675"/>
          </a:xfrm>
        </p:spPr>
      </p:pic>
      <p:sp>
        <p:nvSpPr>
          <p:cNvPr id="3" name="Slide Number Placeholder 2"/>
          <p:cNvSpPr>
            <a:spLocks noGrp="1"/>
          </p:cNvSpPr>
          <p:nvPr>
            <p:ph type="sldNum" sz="quarter" idx="12"/>
          </p:nvPr>
        </p:nvSpPr>
        <p:spPr/>
        <p:txBody>
          <a:bodyPr/>
          <a:lstStyle/>
          <a:p>
            <a:fld id="{D57F1E4F-1CFF-5643-939E-02111984F565}" type="slidenum">
              <a:rPr lang="en-US" smtClean="0"/>
              <a:t>14</a:t>
            </a:fld>
            <a:endParaRPr lang="en-US" dirty="0"/>
          </a:p>
        </p:txBody>
      </p:sp>
      <p:sp>
        <p:nvSpPr>
          <p:cNvPr id="5" name="TextBox 4"/>
          <p:cNvSpPr txBox="1"/>
          <p:nvPr/>
        </p:nvSpPr>
        <p:spPr>
          <a:xfrm>
            <a:off x="767443" y="5470071"/>
            <a:ext cx="10867077" cy="923330"/>
          </a:xfrm>
          <a:prstGeom prst="rect">
            <a:avLst/>
          </a:prstGeom>
          <a:noFill/>
        </p:spPr>
        <p:txBody>
          <a:bodyPr wrap="none" rtlCol="0">
            <a:spAutoFit/>
          </a:bodyPr>
          <a:lstStyle/>
          <a:p>
            <a:r>
              <a:rPr lang="en-US" dirty="0" smtClean="0"/>
              <a:t>The end-to-end latency is measured, which is the measured time between an event enters </a:t>
            </a:r>
          </a:p>
          <a:p>
            <a:r>
              <a:rPr lang="en-US" dirty="0" smtClean="0"/>
              <a:t>the query and leaves the query at the sink. A value of 3 seconds is used as the upper threshold. </a:t>
            </a:r>
          </a:p>
          <a:p>
            <a:r>
              <a:rPr lang="en-US" dirty="0" smtClean="0"/>
              <a:t>Based on the results, the average processing latency is not influenced by different strategies.</a:t>
            </a:r>
            <a:endParaRPr lang="en-US" dirty="0"/>
          </a:p>
        </p:txBody>
      </p:sp>
    </p:spTree>
    <p:extLst>
      <p:ext uri="{BB962C8B-B14F-4D97-AF65-F5344CB8AC3E}">
        <p14:creationId xmlns:p14="http://schemas.microsoft.com/office/powerpoint/2010/main" val="868901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75982"/>
          </a:xfrm>
        </p:spPr>
        <p:txBody>
          <a:bodyPr/>
          <a:lstStyle/>
          <a:p>
            <a:pPr algn="ctr"/>
            <a:r>
              <a:rPr lang="en-US" sz="2800" dirty="0" smtClean="0"/>
              <a:t>Vs. The Baseline (Manual Parameter Setting)</a:t>
            </a:r>
            <a:endParaRPr lang="en-US" sz="2800" dirty="0"/>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sp>
        <p:nvSpPr>
          <p:cNvPr id="6" name="TextBox 5"/>
          <p:cNvSpPr txBox="1"/>
          <p:nvPr/>
        </p:nvSpPr>
        <p:spPr>
          <a:xfrm>
            <a:off x="277582" y="5666009"/>
            <a:ext cx="11077904" cy="1200329"/>
          </a:xfrm>
          <a:prstGeom prst="rect">
            <a:avLst/>
          </a:prstGeom>
          <a:noFill/>
        </p:spPr>
        <p:txBody>
          <a:bodyPr wrap="none" rtlCol="0">
            <a:spAutoFit/>
          </a:bodyPr>
          <a:lstStyle/>
          <a:p>
            <a:r>
              <a:rPr lang="en-US" b="1" u="sng" dirty="0" smtClean="0"/>
              <a:t>Naïve Strategy</a:t>
            </a:r>
            <a:r>
              <a:rPr lang="en-US" dirty="0" smtClean="0"/>
              <a:t>: use the median result of all measured configurations for each workload to illustrate the </a:t>
            </a:r>
          </a:p>
          <a:p>
            <a:r>
              <a:rPr lang="en-US" dirty="0" smtClean="0"/>
              <a:t>expected results for an unexperienced user.</a:t>
            </a:r>
          </a:p>
          <a:p>
            <a:r>
              <a:rPr lang="en-US" b="1" u="sng" dirty="0" smtClean="0"/>
              <a:t>Top 3 Per Workload</a:t>
            </a:r>
            <a:r>
              <a:rPr lang="en-US" dirty="0" smtClean="0"/>
              <a:t>: Determine the best 3 configurations per workload for all </a:t>
            </a:r>
            <a:r>
              <a:rPr lang="en-US" dirty="0" smtClean="0"/>
              <a:t>16 </a:t>
            </a:r>
            <a:r>
              <a:rPr lang="en-US" dirty="0" smtClean="0"/>
              <a:t>scenarios and average </a:t>
            </a:r>
          </a:p>
          <a:p>
            <a:r>
              <a:rPr lang="en-US" dirty="0" smtClean="0"/>
              <a:t>the results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277" y="992409"/>
            <a:ext cx="10591800" cy="4673600"/>
          </a:xfrm>
          <a:prstGeom prst="rect">
            <a:avLst/>
          </a:prstGeom>
        </p:spPr>
      </p:pic>
    </p:spTree>
    <p:extLst>
      <p:ext uri="{BB962C8B-B14F-4D97-AF65-F5344CB8AC3E}">
        <p14:creationId xmlns:p14="http://schemas.microsoft.com/office/powerpoint/2010/main" val="353739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506303" cy="624968"/>
          </a:xfrm>
        </p:spPr>
        <p:txBody>
          <a:bodyPr/>
          <a:lstStyle/>
          <a:p>
            <a:r>
              <a:rPr lang="en-US" sz="3200" dirty="0" smtClean="0"/>
              <a:t>Parameter Optimization vs. Other Methods</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6111" y="1077686"/>
            <a:ext cx="8932604" cy="4761543"/>
          </a:xfrm>
        </p:spPr>
      </p:pic>
      <p:sp>
        <p:nvSpPr>
          <p:cNvPr id="3" name="Slide Number Placeholder 2"/>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256361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7239"/>
          </a:xfrm>
        </p:spPr>
        <p:txBody>
          <a:bodyPr/>
          <a:lstStyle/>
          <a:p>
            <a:r>
              <a:rPr lang="en-US" sz="3600" dirty="0" smtClean="0"/>
              <a:t>Does the proposed solution scale?</a:t>
            </a:r>
            <a:endParaRPr lang="en-US" sz="3600" dirty="0"/>
          </a:p>
        </p:txBody>
      </p:sp>
      <p:sp>
        <p:nvSpPr>
          <p:cNvPr id="3" name="Content Placeholder 2"/>
          <p:cNvSpPr>
            <a:spLocks noGrp="1"/>
          </p:cNvSpPr>
          <p:nvPr>
            <p:ph idx="1"/>
          </p:nvPr>
        </p:nvSpPr>
        <p:spPr>
          <a:xfrm>
            <a:off x="515483" y="1289957"/>
            <a:ext cx="10947174" cy="5045529"/>
          </a:xfrm>
        </p:spPr>
        <p:txBody>
          <a:bodyPr/>
          <a:lstStyle/>
          <a:p>
            <a:r>
              <a:rPr lang="en-US" dirty="0" smtClean="0"/>
              <a:t>The cost function is the most important thing to consider when discussing scalability</a:t>
            </a:r>
          </a:p>
          <a:p>
            <a:pPr lvl="1"/>
            <a:r>
              <a:rPr lang="en-US" dirty="0" smtClean="0"/>
              <a:t>Deals with two metrics: the number of placed operators and the length of the utilization history</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486" y="2127196"/>
            <a:ext cx="6085177" cy="2628508"/>
          </a:xfrm>
          <a:prstGeom prst="rect">
            <a:avLst/>
          </a:prstGeom>
        </p:spPr>
      </p:pic>
      <p:sp>
        <p:nvSpPr>
          <p:cNvPr id="7" name="TextBox 6"/>
          <p:cNvSpPr txBox="1"/>
          <p:nvPr/>
        </p:nvSpPr>
        <p:spPr>
          <a:xfrm>
            <a:off x="979714" y="5437414"/>
            <a:ext cx="9946826" cy="923330"/>
          </a:xfrm>
          <a:prstGeom prst="rect">
            <a:avLst/>
          </a:prstGeom>
          <a:noFill/>
        </p:spPr>
        <p:txBody>
          <a:bodyPr wrap="none" rtlCol="0">
            <a:spAutoFit/>
          </a:bodyPr>
          <a:lstStyle/>
          <a:p>
            <a:r>
              <a:rPr lang="en-US" dirty="0" smtClean="0"/>
              <a:t>If the window size is increased by a factor of 6, from 30 seconds to 180 seconds, the average</a:t>
            </a:r>
          </a:p>
          <a:p>
            <a:r>
              <a:rPr lang="en-US" dirty="0"/>
              <a:t>r</a:t>
            </a:r>
            <a:r>
              <a:rPr lang="en-US" dirty="0" smtClean="0"/>
              <a:t>untime only increases by a factor of 2.5, 1.4 or 3.0 for energy, Twitter or financial work-loads</a:t>
            </a:r>
          </a:p>
          <a:p>
            <a:r>
              <a:rPr lang="en-US" dirty="0" smtClean="0"/>
              <a:t>respectively</a:t>
            </a:r>
            <a:endParaRPr lang="en-US" dirty="0"/>
          </a:p>
        </p:txBody>
      </p:sp>
    </p:spTree>
    <p:extLst>
      <p:ext uri="{BB962C8B-B14F-4D97-AF65-F5344CB8AC3E}">
        <p14:creationId xmlns:p14="http://schemas.microsoft.com/office/powerpoint/2010/main" val="1051970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53568"/>
          </a:xfrm>
        </p:spPr>
        <p:txBody>
          <a:bodyPr/>
          <a:lstStyle/>
          <a:p>
            <a:pPr algn="ctr"/>
            <a:r>
              <a:rPr lang="en-US" dirty="0" smtClean="0"/>
              <a:t>Summary/Results</a:t>
            </a:r>
            <a:endParaRPr lang="en-US" dirty="0"/>
          </a:p>
        </p:txBody>
      </p:sp>
      <p:sp>
        <p:nvSpPr>
          <p:cNvPr id="3" name="Content Placeholder 2"/>
          <p:cNvSpPr>
            <a:spLocks noGrp="1"/>
          </p:cNvSpPr>
          <p:nvPr>
            <p:ph idx="1"/>
          </p:nvPr>
        </p:nvSpPr>
        <p:spPr>
          <a:xfrm>
            <a:off x="646111" y="1306286"/>
            <a:ext cx="10359345" cy="5274128"/>
          </a:xfrm>
        </p:spPr>
        <p:txBody>
          <a:bodyPr>
            <a:normAutofit/>
          </a:bodyPr>
          <a:lstStyle/>
          <a:p>
            <a:r>
              <a:rPr lang="en-US" dirty="0" smtClean="0"/>
              <a:t>The </a:t>
            </a:r>
            <a:r>
              <a:rPr lang="en-US" dirty="0" smtClean="0"/>
              <a:t>parameter optimization version performs better than the baseline (manually tuned configuration) and the reinforcement learning in terms of the trade off between monetary cost and speed.</a:t>
            </a:r>
          </a:p>
          <a:p>
            <a:endParaRPr lang="en-US" dirty="0"/>
          </a:p>
          <a:p>
            <a:r>
              <a:rPr lang="en-US" dirty="0" smtClean="0"/>
              <a:t>The proposed solution is scalable</a:t>
            </a:r>
          </a:p>
          <a:p>
            <a:endParaRPr lang="en-US" dirty="0"/>
          </a:p>
          <a:p>
            <a:r>
              <a:rPr lang="en-US" dirty="0" smtClean="0"/>
              <a:t>Does not require knowledge to use because the system adjusts on its own to different workloads</a:t>
            </a:r>
          </a:p>
          <a:p>
            <a:endParaRPr lang="en-US" dirty="0"/>
          </a:p>
          <a:p>
            <a:r>
              <a:rPr lang="en-US" dirty="0" smtClean="0"/>
              <a:t>Can be reused modularly without any </a:t>
            </a:r>
            <a:r>
              <a:rPr lang="en-US" dirty="0" smtClean="0"/>
              <a:t>modification</a:t>
            </a:r>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764024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a:t>
            </a:r>
            <a:endParaRPr lang="en-US" dirty="0"/>
          </a:p>
        </p:txBody>
      </p:sp>
      <p:sp>
        <p:nvSpPr>
          <p:cNvPr id="3" name="Content Placeholder 2"/>
          <p:cNvSpPr>
            <a:spLocks noGrp="1"/>
          </p:cNvSpPr>
          <p:nvPr>
            <p:ph idx="1"/>
          </p:nvPr>
        </p:nvSpPr>
        <p:spPr>
          <a:xfrm>
            <a:off x="677334" y="1518557"/>
            <a:ext cx="8596668" cy="4522806"/>
          </a:xfrm>
        </p:spPr>
        <p:txBody>
          <a:bodyPr/>
          <a:lstStyle/>
          <a:p>
            <a:r>
              <a:rPr lang="en-US" dirty="0" smtClean="0"/>
              <a:t>Central Management Component is a single point of failure. Also paper did not touch upon what happens if the online profiler were to fail as well</a:t>
            </a:r>
          </a:p>
          <a:p>
            <a:endParaRPr lang="en-US" dirty="0"/>
          </a:p>
          <a:p>
            <a:r>
              <a:rPr lang="en-US" dirty="0" smtClean="0"/>
              <a:t>This system cannot handle load bursts i.e. when the magnitude of the workload sharply increases in a short duration of time.</a:t>
            </a:r>
          </a:p>
          <a:p>
            <a:endParaRPr lang="en-US" dirty="0"/>
          </a:p>
          <a:p>
            <a:r>
              <a:rPr lang="en-US" dirty="0" smtClean="0"/>
              <a:t>During operator movements, the processing of incoming events is stopped to avoid any loss of information. This increases the latency of the system and can perhaps be solved by creating a temporary host.</a:t>
            </a:r>
          </a:p>
          <a:p>
            <a:endParaRPr lang="en-US" dirty="0"/>
          </a:p>
          <a:p>
            <a:r>
              <a:rPr lang="en-US" dirty="0" smtClean="0"/>
              <a:t>Overall, more tests could have been conducted as this will give concrete evidence whether or not the proposed system does indeed perform well.</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92299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Stream Processing Engines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4069" y="1149286"/>
            <a:ext cx="8343900" cy="3835400"/>
          </a:xfrm>
        </p:spPr>
      </p:pic>
      <p:sp>
        <p:nvSpPr>
          <p:cNvPr id="3" name="Slide Number Placeholder 2"/>
          <p:cNvSpPr>
            <a:spLocks noGrp="1"/>
          </p:cNvSpPr>
          <p:nvPr>
            <p:ph type="sldNum" sz="quarter" idx="12"/>
          </p:nvPr>
        </p:nvSpPr>
        <p:spPr/>
        <p:txBody>
          <a:bodyPr/>
          <a:lstStyle/>
          <a:p>
            <a:fld id="{D57F1E4F-1CFF-5643-939E-02111984F565}" type="slidenum">
              <a:rPr lang="en-US" smtClean="0"/>
              <a:t>2</a:t>
            </a:fld>
            <a:endParaRPr lang="en-US" dirty="0"/>
          </a:p>
        </p:txBody>
      </p:sp>
      <p:sp>
        <p:nvSpPr>
          <p:cNvPr id="9" name="TextBox 8"/>
          <p:cNvSpPr txBox="1"/>
          <p:nvPr/>
        </p:nvSpPr>
        <p:spPr>
          <a:xfrm>
            <a:off x="425387" y="5092253"/>
            <a:ext cx="11503470" cy="1938992"/>
          </a:xfrm>
          <a:prstGeom prst="rect">
            <a:avLst/>
          </a:prstGeom>
          <a:noFill/>
        </p:spPr>
        <p:txBody>
          <a:bodyPr wrap="none" rtlCol="0">
            <a:spAutoFit/>
          </a:bodyPr>
          <a:lstStyle/>
          <a:p>
            <a:pPr marL="285750" indent="-285750">
              <a:buFont typeface="Arial" charset="0"/>
              <a:buChar char="•"/>
            </a:pPr>
            <a:r>
              <a:rPr lang="en-US" sz="2400" dirty="0" smtClean="0"/>
              <a:t>Processes queries using directed acyclic graph structure (DAG)</a:t>
            </a:r>
          </a:p>
          <a:p>
            <a:pPr marL="285750" indent="-285750">
              <a:buFont typeface="Arial" charset="0"/>
              <a:buChar char="•"/>
            </a:pPr>
            <a:r>
              <a:rPr lang="en-US" sz="2400" dirty="0" smtClean="0"/>
              <a:t>Are used in order to process large amounts of data in real time compared</a:t>
            </a:r>
            <a:br>
              <a:rPr lang="en-US" sz="2400" dirty="0" smtClean="0"/>
            </a:br>
            <a:r>
              <a:rPr lang="en-US" sz="2400" dirty="0" smtClean="0"/>
              <a:t>to batch processing done in Hadoop</a:t>
            </a:r>
          </a:p>
          <a:p>
            <a:pPr marL="800100" lvl="1" indent="-342900">
              <a:buFont typeface="Courier New" charset="0"/>
              <a:buChar char="o"/>
            </a:pPr>
            <a:r>
              <a:rPr lang="en-US" sz="2400" dirty="0" smtClean="0"/>
              <a:t>i.e. Apache Storm</a:t>
            </a:r>
          </a:p>
          <a:p>
            <a:pPr marL="285750" indent="-285750">
              <a:buFont typeface="Arial" charset="0"/>
              <a:buChar char="•"/>
            </a:pPr>
            <a:endParaRPr lang="en-US" sz="2400" dirty="0" smtClean="0"/>
          </a:p>
        </p:txBody>
      </p:sp>
    </p:spTree>
    <p:extLst>
      <p:ext uri="{BB962C8B-B14F-4D97-AF65-F5344CB8AC3E}">
        <p14:creationId xmlns:p14="http://schemas.microsoft.com/office/powerpoint/2010/main" val="1401867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097" y="2755047"/>
            <a:ext cx="9404723" cy="1400530"/>
          </a:xfrm>
        </p:spPr>
        <p:txBody>
          <a:bodyPr/>
          <a:lstStyle/>
          <a:p>
            <a:pPr algn="ctr"/>
            <a:r>
              <a:rPr lang="en-US" dirty="0" smtClean="0"/>
              <a:t>Thank You</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428615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Motivation</a:t>
            </a:r>
            <a:endParaRPr lang="en-US" dirty="0"/>
          </a:p>
        </p:txBody>
      </p:sp>
      <p:sp>
        <p:nvSpPr>
          <p:cNvPr id="3" name="Content Placeholder 2"/>
          <p:cNvSpPr>
            <a:spLocks noGrp="1"/>
          </p:cNvSpPr>
          <p:nvPr>
            <p:ph idx="1"/>
          </p:nvPr>
        </p:nvSpPr>
        <p:spPr>
          <a:xfrm>
            <a:off x="1103312" y="2052918"/>
            <a:ext cx="10452812" cy="4195481"/>
          </a:xfrm>
        </p:spPr>
        <p:txBody>
          <a:bodyPr>
            <a:normAutofit fontScale="92500" lnSpcReduction="10000"/>
          </a:bodyPr>
          <a:lstStyle/>
          <a:p>
            <a:pPr marL="0" indent="0">
              <a:buNone/>
            </a:pPr>
            <a:r>
              <a:rPr lang="en-US" sz="2800" dirty="0" smtClean="0"/>
              <a:t>1) Major problem in today’s cloud systems is low utilization of the entire system</a:t>
            </a:r>
          </a:p>
          <a:p>
            <a:pPr lvl="1">
              <a:buFont typeface="Wingdings" charset="2"/>
              <a:buChar char="§"/>
            </a:pPr>
            <a:r>
              <a:rPr lang="en-US" sz="2400" dirty="0" smtClean="0"/>
              <a:t>Results in high cost for user and low energy efficiency for cloud</a:t>
            </a:r>
            <a:endParaRPr lang="en-US" sz="2800" dirty="0"/>
          </a:p>
          <a:p>
            <a:pPr lvl="1">
              <a:buFont typeface="Wingdings" charset="2"/>
              <a:buChar char="§"/>
            </a:pPr>
            <a:r>
              <a:rPr lang="en-US" sz="2400" dirty="0" smtClean="0"/>
              <a:t>Average cloud utilization is only 30%; users reserve 80%</a:t>
            </a:r>
          </a:p>
          <a:p>
            <a:pPr marL="457200" lvl="1" indent="0">
              <a:buNone/>
            </a:pPr>
            <a:endParaRPr lang="en-US" sz="2400" dirty="0" smtClean="0"/>
          </a:p>
          <a:p>
            <a:pPr marL="0" indent="0">
              <a:buNone/>
            </a:pPr>
            <a:r>
              <a:rPr lang="en-US" sz="2600" dirty="0" smtClean="0"/>
              <a:t>2) Knowledge of the system is required in order to manually set parameters</a:t>
            </a:r>
            <a:endParaRPr lang="en-US" sz="2600" dirty="0"/>
          </a:p>
          <a:p>
            <a:pPr marL="742950" lvl="2" indent="-342900">
              <a:buFont typeface="Wingdings" charset="2"/>
              <a:buChar char="§"/>
            </a:pPr>
            <a:r>
              <a:rPr lang="en-US" sz="2400" dirty="0" smtClean="0">
                <a:sym typeface="Wingdings"/>
              </a:rPr>
              <a:t>lack of understanding results in conservative parameter settings, which results in low usage of the system</a:t>
            </a:r>
            <a:endParaRPr lang="en-US" sz="2400" dirty="0"/>
          </a:p>
          <a:p>
            <a:pPr marL="0" indent="0">
              <a:buNone/>
            </a:pPr>
            <a:r>
              <a:rPr lang="en-US" sz="2600" dirty="0" smtClean="0">
                <a:sym typeface="Wingdings"/>
              </a:rPr>
              <a:t>  </a:t>
            </a:r>
            <a:r>
              <a:rPr lang="en-US" sz="2600" dirty="0" smtClean="0"/>
              <a:t> </a:t>
            </a:r>
          </a:p>
        </p:txBody>
      </p:sp>
      <p:sp>
        <p:nvSpPr>
          <p:cNvPr id="4" name="Slide Number Placeholder 3"/>
          <p:cNvSpPr>
            <a:spLocks noGrp="1"/>
          </p:cNvSpPr>
          <p:nvPr>
            <p:ph type="sldNum" sz="quarter" idx="12"/>
          </p:nvPr>
        </p:nvSpPr>
        <p:spPr/>
        <p:txBody>
          <a:bodyPr/>
          <a:lstStyle/>
          <a:p>
            <a:r>
              <a:rPr lang="en-US" sz="1600" dirty="0" smtClean="0"/>
              <a:t>3</a:t>
            </a:r>
            <a:endParaRPr lang="en-US" sz="1600" dirty="0"/>
          </a:p>
        </p:txBody>
      </p:sp>
    </p:spTree>
    <p:extLst>
      <p:ext uri="{BB962C8B-B14F-4D97-AF65-F5344CB8AC3E}">
        <p14:creationId xmlns:p14="http://schemas.microsoft.com/office/powerpoint/2010/main" val="685669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Proposition</a:t>
            </a:r>
            <a:endParaRPr lang="en-US" dirty="0"/>
          </a:p>
        </p:txBody>
      </p:sp>
      <p:sp>
        <p:nvSpPr>
          <p:cNvPr id="3" name="Content Placeholder 2"/>
          <p:cNvSpPr>
            <a:spLocks noGrp="1"/>
          </p:cNvSpPr>
          <p:nvPr>
            <p:ph idx="1"/>
          </p:nvPr>
        </p:nvSpPr>
        <p:spPr>
          <a:xfrm>
            <a:off x="1103312" y="1466194"/>
            <a:ext cx="9901019" cy="4782206"/>
          </a:xfrm>
        </p:spPr>
        <p:txBody>
          <a:bodyPr>
            <a:normAutofit/>
          </a:bodyPr>
          <a:lstStyle/>
          <a:p>
            <a:r>
              <a:rPr lang="en-US" sz="2800" dirty="0" smtClean="0"/>
              <a:t>Want to build an elastic data stream processing system </a:t>
            </a:r>
            <a:r>
              <a:rPr lang="en-US" sz="2800" dirty="0"/>
              <a:t>which allows to trade off monetary cost against the </a:t>
            </a:r>
            <a:r>
              <a:rPr lang="en-US" sz="2800" dirty="0" smtClean="0"/>
              <a:t>offered </a:t>
            </a:r>
            <a:r>
              <a:rPr lang="en-US" sz="2800" dirty="0"/>
              <a:t>quality of </a:t>
            </a:r>
            <a:r>
              <a:rPr lang="en-US" sz="2800" dirty="0" smtClean="0"/>
              <a:t>service (latency)</a:t>
            </a:r>
          </a:p>
          <a:p>
            <a:pPr lvl="1">
              <a:buFont typeface="Arial" charset="0"/>
              <a:buChar char="•"/>
            </a:pPr>
            <a:r>
              <a:rPr lang="en-US" sz="2600" u="sng" dirty="0" smtClean="0"/>
              <a:t>Elastic:</a:t>
            </a:r>
            <a:r>
              <a:rPr lang="en-US" sz="2600" dirty="0" smtClean="0"/>
              <a:t> system that automatically scales in or out based on workload needs</a:t>
            </a:r>
            <a:endParaRPr lang="en-US" sz="2600" u="sng" dirty="0"/>
          </a:p>
        </p:txBody>
      </p:sp>
      <p:sp>
        <p:nvSpPr>
          <p:cNvPr id="4" name="Slide Number Placeholder 3"/>
          <p:cNvSpPr>
            <a:spLocks noGrp="1"/>
          </p:cNvSpPr>
          <p:nvPr>
            <p:ph type="sldNum" sz="quarter" idx="12"/>
          </p:nvPr>
        </p:nvSpPr>
        <p:spPr/>
        <p:txBody>
          <a:bodyPr/>
          <a:lstStyle/>
          <a:p>
            <a:fld id="{D57F1E4F-1CFF-5643-939E-02111984F565}" type="slidenum">
              <a:rPr lang="en-US" smtClean="0"/>
              <a:t>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18118"/>
            <a:ext cx="12192000" cy="2030282"/>
          </a:xfrm>
          <a:prstGeom prst="rect">
            <a:avLst/>
          </a:prstGeom>
        </p:spPr>
      </p:pic>
    </p:spTree>
    <p:extLst>
      <p:ext uri="{BB962C8B-B14F-4D97-AF65-F5344CB8AC3E}">
        <p14:creationId xmlns:p14="http://schemas.microsoft.com/office/powerpoint/2010/main" val="130816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731" y="358124"/>
            <a:ext cx="9404723" cy="1400530"/>
          </a:xfrm>
        </p:spPr>
        <p:txBody>
          <a:bodyPr/>
          <a:lstStyle/>
          <a:p>
            <a:pPr algn="ctr"/>
            <a:r>
              <a:rPr lang="en-US" dirty="0" smtClean="0"/>
              <a:t>Architecture</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2256" y="1471042"/>
            <a:ext cx="7131745" cy="4807919"/>
          </a:xfrm>
        </p:spPr>
      </p:pic>
      <p:sp>
        <p:nvSpPr>
          <p:cNvPr id="3" name="Slide Number Placeholder 2"/>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155090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24116"/>
            <a:ext cx="9404723" cy="739268"/>
          </a:xfrm>
        </p:spPr>
        <p:txBody>
          <a:bodyPr>
            <a:normAutofit/>
          </a:bodyPr>
          <a:lstStyle/>
          <a:p>
            <a:r>
              <a:rPr lang="en-US" dirty="0" smtClean="0"/>
              <a:t>Threshold-Based Scaling</a:t>
            </a:r>
            <a:endParaRPr lang="en-US" dirty="0"/>
          </a:p>
        </p:txBody>
      </p:sp>
      <p:sp>
        <p:nvSpPr>
          <p:cNvPr id="3" name="Content Placeholder 2"/>
          <p:cNvSpPr>
            <a:spLocks noGrp="1"/>
          </p:cNvSpPr>
          <p:nvPr>
            <p:ph idx="1"/>
          </p:nvPr>
        </p:nvSpPr>
        <p:spPr>
          <a:xfrm>
            <a:off x="646111" y="975229"/>
            <a:ext cx="10375675" cy="5572528"/>
          </a:xfrm>
        </p:spPr>
        <p:txBody>
          <a:bodyPr>
            <a:normAutofit/>
          </a:bodyPr>
          <a:lstStyle/>
          <a:p>
            <a:r>
              <a:rPr lang="en-US" sz="2400" dirty="0" smtClean="0"/>
              <a:t>3 factors are considered when deciding to scale</a:t>
            </a:r>
          </a:p>
          <a:p>
            <a:pPr marL="971550" lvl="1" indent="-514350">
              <a:buAutoNum type="arabicParenR"/>
            </a:pPr>
            <a:r>
              <a:rPr lang="en-US" sz="2400" dirty="0" smtClean="0"/>
              <a:t>CPU</a:t>
            </a:r>
          </a:p>
          <a:p>
            <a:pPr marL="971550" lvl="1" indent="-514350">
              <a:buAutoNum type="arabicParenR"/>
            </a:pPr>
            <a:r>
              <a:rPr lang="en-US" sz="2400" dirty="0" smtClean="0"/>
              <a:t> Network</a:t>
            </a:r>
          </a:p>
          <a:p>
            <a:pPr marL="971550" lvl="1" indent="-514350">
              <a:buAutoNum type="arabicParenR"/>
            </a:pPr>
            <a:r>
              <a:rPr lang="en-US" sz="2400" dirty="0" smtClean="0"/>
              <a:t>Memory Consumption</a:t>
            </a:r>
          </a:p>
          <a:p>
            <a:pPr marL="57150" indent="0">
              <a:buNone/>
            </a:pPr>
            <a:endParaRPr lang="en-US" sz="2400" dirty="0"/>
          </a:p>
          <a:p>
            <a:pPr marL="57150" indent="0">
              <a:buNone/>
            </a:pPr>
            <a:r>
              <a:rPr lang="en-US" sz="2400" dirty="0" smtClean="0"/>
              <a:t>Actions are triggered when a host is marked as </a:t>
            </a:r>
          </a:p>
          <a:p>
            <a:pPr marL="57150" indent="0">
              <a:buNone/>
            </a:pPr>
            <a:r>
              <a:rPr lang="en-US" sz="2400" dirty="0" smtClean="0"/>
              <a:t>overloaded	 				and	 				under-loaded</a:t>
            </a:r>
          </a:p>
          <a:p>
            <a:pPr marL="57150" indent="0">
              <a:buNone/>
            </a:pPr>
            <a:endParaRPr lang="en-US" sz="2800" dirty="0"/>
          </a:p>
        </p:txBody>
      </p:sp>
      <p:sp>
        <p:nvSpPr>
          <p:cNvPr id="6" name="Slide Number Placeholder 5"/>
          <p:cNvSpPr>
            <a:spLocks noGrp="1"/>
          </p:cNvSpPr>
          <p:nvPr>
            <p:ph type="sldNum" sz="quarter" idx="12"/>
          </p:nvPr>
        </p:nvSpPr>
        <p:spPr/>
        <p:txBody>
          <a:bodyPr/>
          <a:lstStyle/>
          <a:p>
            <a:fld id="{D57F1E4F-1CFF-5643-939E-02111984F565}" type="slidenum">
              <a:rPr lang="en-US" smtClean="0"/>
              <a:t>6</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11" y="4457701"/>
            <a:ext cx="3116123" cy="18941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8938" y="4457701"/>
            <a:ext cx="3417318" cy="1894114"/>
          </a:xfrm>
          <a:prstGeom prst="rect">
            <a:avLst/>
          </a:prstGeom>
        </p:spPr>
      </p:pic>
    </p:spTree>
    <p:extLst>
      <p:ext uri="{BB962C8B-B14F-4D97-AF65-F5344CB8AC3E}">
        <p14:creationId xmlns:p14="http://schemas.microsoft.com/office/powerpoint/2010/main" val="892625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55596"/>
          </a:xfrm>
        </p:spPr>
        <p:txBody>
          <a:bodyPr>
            <a:normAutofit/>
          </a:bodyPr>
          <a:lstStyle/>
          <a:p>
            <a:r>
              <a:rPr lang="en-US" dirty="0" smtClean="0"/>
              <a:t>Online Parameter Optimization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3735" y="2010397"/>
            <a:ext cx="6789473" cy="4501981"/>
          </a:xfrm>
        </p:spPr>
      </p:pic>
      <p:sp>
        <p:nvSpPr>
          <p:cNvPr id="3" name="Slide Number Placeholder 2"/>
          <p:cNvSpPr>
            <a:spLocks noGrp="1"/>
          </p:cNvSpPr>
          <p:nvPr>
            <p:ph type="sldNum" sz="quarter" idx="12"/>
          </p:nvPr>
        </p:nvSpPr>
        <p:spPr/>
        <p:txBody>
          <a:bodyPr/>
          <a:lstStyle/>
          <a:p>
            <a:fld id="{D57F1E4F-1CFF-5643-939E-02111984F565}" type="slidenum">
              <a:rPr lang="en-US" smtClean="0"/>
              <a:t>7</a:t>
            </a:fld>
            <a:endParaRPr lang="en-US" dirty="0"/>
          </a:p>
        </p:txBody>
      </p:sp>
      <p:sp>
        <p:nvSpPr>
          <p:cNvPr id="5" name="TextBox 4"/>
          <p:cNvSpPr txBox="1"/>
          <p:nvPr/>
        </p:nvSpPr>
        <p:spPr>
          <a:xfrm>
            <a:off x="1110343" y="1214539"/>
            <a:ext cx="9482083" cy="646331"/>
          </a:xfrm>
          <a:prstGeom prst="rect">
            <a:avLst/>
          </a:prstGeom>
          <a:noFill/>
        </p:spPr>
        <p:txBody>
          <a:bodyPr wrap="none" rtlCol="0">
            <a:spAutoFit/>
          </a:bodyPr>
          <a:lstStyle/>
          <a:p>
            <a:r>
              <a:rPr lang="en-US" dirty="0" smtClean="0"/>
              <a:t>Parameters </a:t>
            </a:r>
            <a:r>
              <a:rPr lang="en-US" i="1" dirty="0" smtClean="0"/>
              <a:t>p</a:t>
            </a:r>
            <a:r>
              <a:rPr lang="en-US" dirty="0" smtClean="0"/>
              <a:t> include, lower threshold and duration, upper threshold and duration, </a:t>
            </a:r>
          </a:p>
          <a:p>
            <a:r>
              <a:rPr lang="en-US" dirty="0" smtClean="0"/>
              <a:t>grace period </a:t>
            </a:r>
            <a:r>
              <a:rPr lang="en-US" i="1" dirty="0" smtClean="0"/>
              <a:t>g</a:t>
            </a:r>
            <a:r>
              <a:rPr lang="en-US" dirty="0" smtClean="0"/>
              <a:t>, bin packing variant </a:t>
            </a:r>
            <a:r>
              <a:rPr lang="en-US" i="1" dirty="0" smtClean="0"/>
              <a:t>bin</a:t>
            </a:r>
            <a:endParaRPr lang="en-US" i="1" dirty="0"/>
          </a:p>
        </p:txBody>
      </p:sp>
    </p:spTree>
    <p:extLst>
      <p:ext uri="{BB962C8B-B14F-4D97-AF65-F5344CB8AC3E}">
        <p14:creationId xmlns:p14="http://schemas.microsoft.com/office/powerpoint/2010/main" val="976862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40446"/>
            <a:ext cx="9404723" cy="1359754"/>
          </a:xfrm>
        </p:spPr>
        <p:txBody>
          <a:bodyPr>
            <a:normAutofit fontScale="90000"/>
          </a:bodyPr>
          <a:lstStyle/>
          <a:p>
            <a:r>
              <a:rPr lang="en-US" sz="3600" dirty="0" smtClean="0"/>
              <a:t>Cost Function</a:t>
            </a:r>
            <a:br>
              <a:rPr lang="en-US" sz="3600" dirty="0" smtClean="0"/>
            </a:br>
            <a:r>
              <a:rPr lang="en-US" sz="1200" dirty="0"/>
              <a:t>-</a:t>
            </a:r>
            <a:r>
              <a:rPr lang="en-US" sz="3600" dirty="0" smtClean="0"/>
              <a:t/>
            </a:r>
            <a:br>
              <a:rPr lang="en-US" sz="3600" dirty="0" smtClean="0"/>
            </a:br>
            <a:r>
              <a:rPr lang="en-US" sz="2000" dirty="0"/>
              <a:t>C</a:t>
            </a:r>
            <a:r>
              <a:rPr lang="en-US" sz="2000" dirty="0" smtClean="0"/>
              <a:t>alculate </a:t>
            </a:r>
            <a:r>
              <a:rPr lang="en-US" sz="2000" dirty="0"/>
              <a:t>the monetary costs for a parameter configuration, where the best configuration is marked by a minimal cost value </a:t>
            </a:r>
            <a:br>
              <a:rPr lang="en-US" sz="2000" dirty="0"/>
            </a:br>
            <a:r>
              <a:rPr lang="en-US" sz="3600" dirty="0" smtClean="0"/>
              <a:t/>
            </a:r>
            <a:br>
              <a:rPr lang="en-US" sz="3600" dirty="0" smtClean="0"/>
            </a:br>
            <a:endParaRPr lang="en-US" sz="36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5229" y="1860519"/>
            <a:ext cx="5740680" cy="4510535"/>
          </a:xfrm>
        </p:spPr>
      </p:pic>
      <p:sp>
        <p:nvSpPr>
          <p:cNvPr id="3" name="Slide Number Placeholder 2"/>
          <p:cNvSpPr>
            <a:spLocks noGrp="1"/>
          </p:cNvSpPr>
          <p:nvPr>
            <p:ph type="sldNum" sz="quarter" idx="12"/>
          </p:nvPr>
        </p:nvSpPr>
        <p:spPr/>
        <p:txBody>
          <a:bodyPr/>
          <a:lstStyle/>
          <a:p>
            <a:fld id="{D57F1E4F-1CFF-5643-939E-02111984F565}" type="slidenum">
              <a:rPr lang="en-US" smtClean="0"/>
              <a:t>8</a:t>
            </a:fld>
            <a:endParaRPr lang="en-US" dirty="0"/>
          </a:p>
        </p:txBody>
      </p:sp>
      <p:sp>
        <p:nvSpPr>
          <p:cNvPr id="5" name="TextBox 4"/>
          <p:cNvSpPr txBox="1"/>
          <p:nvPr/>
        </p:nvSpPr>
        <p:spPr>
          <a:xfrm>
            <a:off x="6908061" y="2171702"/>
            <a:ext cx="5093440" cy="3693319"/>
          </a:xfrm>
          <a:prstGeom prst="rect">
            <a:avLst/>
          </a:prstGeom>
          <a:noFill/>
        </p:spPr>
        <p:txBody>
          <a:bodyPr wrap="square" rtlCol="0">
            <a:spAutoFit/>
          </a:bodyPr>
          <a:lstStyle/>
          <a:p>
            <a:r>
              <a:rPr lang="en-US" b="1" u="sng" dirty="0" smtClean="0"/>
              <a:t>Utils: </a:t>
            </a:r>
            <a:r>
              <a:rPr lang="en-US" dirty="0" smtClean="0"/>
              <a:t> how much each operator utilizes</a:t>
            </a:r>
            <a:endParaRPr lang="en-US" b="1" u="sng" dirty="0" smtClean="0"/>
          </a:p>
          <a:p>
            <a:r>
              <a:rPr lang="en-US" dirty="0" smtClean="0"/>
              <a:t>a host at a given time</a:t>
            </a:r>
          </a:p>
          <a:p>
            <a:endParaRPr lang="en-US" dirty="0"/>
          </a:p>
          <a:p>
            <a:r>
              <a:rPr lang="en-US" b="1" u="sng" dirty="0" smtClean="0"/>
              <a:t>Assign: </a:t>
            </a:r>
            <a:r>
              <a:rPr lang="en-US" dirty="0" smtClean="0"/>
              <a:t>the assignment of operators to </a:t>
            </a:r>
          </a:p>
          <a:p>
            <a:r>
              <a:rPr lang="en-US" dirty="0" smtClean="0"/>
              <a:t>a host at a given time</a:t>
            </a:r>
            <a:endParaRPr lang="en-US" dirty="0"/>
          </a:p>
          <a:p>
            <a:endParaRPr lang="en-US" dirty="0" smtClean="0"/>
          </a:p>
          <a:p>
            <a:r>
              <a:rPr lang="en-US" dirty="0"/>
              <a:t>Certain parameters, e.g., the grace </a:t>
            </a:r>
            <a:r>
              <a:rPr lang="en-US" dirty="0" smtClean="0"/>
              <a:t>period</a:t>
            </a:r>
          </a:p>
          <a:p>
            <a:r>
              <a:rPr lang="en-US" dirty="0" smtClean="0"/>
              <a:t> </a:t>
            </a:r>
            <a:r>
              <a:rPr lang="en-US" dirty="0"/>
              <a:t>and the threshold </a:t>
            </a:r>
            <a:r>
              <a:rPr lang="en-US" dirty="0" smtClean="0"/>
              <a:t>du-ration</a:t>
            </a:r>
            <a:r>
              <a:rPr lang="en-US" dirty="0"/>
              <a:t>, do not have </a:t>
            </a:r>
            <a:endParaRPr lang="en-US" dirty="0" smtClean="0"/>
          </a:p>
          <a:p>
            <a:r>
              <a:rPr lang="en-US" dirty="0" smtClean="0"/>
              <a:t>any </a:t>
            </a:r>
            <a:r>
              <a:rPr lang="en-US" dirty="0"/>
              <a:t>influence on the scaling </a:t>
            </a:r>
            <a:r>
              <a:rPr lang="en-US" dirty="0" smtClean="0"/>
              <a:t>behavior </a:t>
            </a:r>
            <a:r>
              <a:rPr lang="en-US" dirty="0"/>
              <a:t>if </a:t>
            </a:r>
            <a:endParaRPr lang="en-US" dirty="0" smtClean="0"/>
          </a:p>
          <a:p>
            <a:r>
              <a:rPr lang="en-US" dirty="0" smtClean="0"/>
              <a:t>the </a:t>
            </a:r>
            <a:r>
              <a:rPr lang="en-US" dirty="0"/>
              <a:t>cost for a single utilization </a:t>
            </a:r>
            <a:r>
              <a:rPr lang="en-US" dirty="0" smtClean="0"/>
              <a:t>snapshot</a:t>
            </a:r>
          </a:p>
          <a:p>
            <a:r>
              <a:rPr lang="en-US" dirty="0" smtClean="0"/>
              <a:t> </a:t>
            </a:r>
            <a:r>
              <a:rPr lang="en-US" dirty="0"/>
              <a:t>is </a:t>
            </a:r>
            <a:r>
              <a:rPr lang="en-US" dirty="0" smtClean="0"/>
              <a:t>calculated. The system uses the last k (a number decided by the online profiler) snapshots when calculating cost</a:t>
            </a:r>
            <a:endParaRPr lang="en-US" dirty="0"/>
          </a:p>
        </p:txBody>
      </p:sp>
      <p:sp>
        <p:nvSpPr>
          <p:cNvPr id="6" name="TextBox 5"/>
          <p:cNvSpPr txBox="1"/>
          <p:nvPr/>
        </p:nvSpPr>
        <p:spPr>
          <a:xfrm>
            <a:off x="3869871" y="76744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24658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22939"/>
          </a:xfrm>
        </p:spPr>
        <p:txBody>
          <a:bodyPr/>
          <a:lstStyle/>
          <a:p>
            <a:r>
              <a:rPr lang="en-US" sz="2800" i="1" dirty="0" smtClean="0"/>
              <a:t>Latency-Aware Cost Function</a:t>
            </a:r>
            <a:endParaRPr lang="en-US" sz="2800" i="1" dirty="0"/>
          </a:p>
        </p:txBody>
      </p:sp>
      <p:sp>
        <p:nvSpPr>
          <p:cNvPr id="3" name="Content Placeholder 2"/>
          <p:cNvSpPr>
            <a:spLocks noGrp="1"/>
          </p:cNvSpPr>
          <p:nvPr>
            <p:ph idx="1"/>
          </p:nvPr>
        </p:nvSpPr>
        <p:spPr>
          <a:xfrm>
            <a:off x="457200" y="1175657"/>
            <a:ext cx="10319657" cy="5372100"/>
          </a:xfrm>
        </p:spPr>
        <p:txBody>
          <a:bodyPr/>
          <a:lstStyle/>
          <a:p>
            <a:r>
              <a:rPr lang="en-US" dirty="0" smtClean="0"/>
              <a:t>Minimizing cost alone isn’t enough, we want to also ensure good performance by providing a low-latency system.</a:t>
            </a:r>
          </a:p>
          <a:p>
            <a:pPr marL="0" indent="0">
              <a:buNone/>
            </a:pPr>
            <a:endParaRPr lang="en-US" dirty="0" smtClean="0"/>
          </a:p>
          <a:p>
            <a:pPr marL="0" indent="0">
              <a:buNone/>
            </a:pPr>
            <a:r>
              <a:rPr lang="en-US" dirty="0" smtClean="0"/>
              <a:t>We define a latency function as follows:</a:t>
            </a:r>
            <a:endParaRPr lang="en-US" dirty="0"/>
          </a:p>
          <a:p>
            <a:pPr marL="0" indent="0">
              <a:buNone/>
            </a:pPr>
            <a:r>
              <a:rPr lang="en-US" i="1" dirty="0" smtClean="0"/>
              <a:t>lat(q</a:t>
            </a:r>
            <a:r>
              <a:rPr lang="en-US" i="1" baseline="-25000" dirty="0" smtClean="0"/>
              <a:t>l</a:t>
            </a:r>
            <a:r>
              <a:rPr lang="en-US" i="1" dirty="0" smtClean="0"/>
              <a:t> , t</a:t>
            </a:r>
            <a:r>
              <a:rPr lang="en-US" i="1" baseline="-25000" dirty="0" smtClean="0"/>
              <a:t>j</a:t>
            </a:r>
            <a:r>
              <a:rPr lang="en-US" i="1" dirty="0" smtClean="0"/>
              <a:t>) </a:t>
            </a:r>
            <a:r>
              <a:rPr lang="en-US" dirty="0" smtClean="0"/>
              <a:t>= latency for query q</a:t>
            </a:r>
            <a:r>
              <a:rPr lang="en-US" baseline="-25000" dirty="0" smtClean="0"/>
              <a:t>l</a:t>
            </a:r>
            <a:r>
              <a:rPr lang="en-US" dirty="0"/>
              <a:t> </a:t>
            </a:r>
            <a:r>
              <a:rPr lang="en-US" dirty="0" smtClean="0"/>
              <a:t>at time t</a:t>
            </a:r>
            <a:r>
              <a:rPr lang="en-US" baseline="-25000" dirty="0" smtClean="0"/>
              <a:t>j </a:t>
            </a:r>
            <a:r>
              <a:rPr lang="en-US" dirty="0"/>
              <a:t> </a:t>
            </a:r>
            <a:r>
              <a:rPr lang="en-US" dirty="0" smtClean="0"/>
              <a:t>and the system latency at time t</a:t>
            </a:r>
            <a:r>
              <a:rPr lang="en-US" baseline="-25000" dirty="0" smtClean="0"/>
              <a:t>j</a:t>
            </a:r>
            <a:r>
              <a:rPr lang="en-US" dirty="0" smtClean="0"/>
              <a:t> is measured as the average latency of all currently running queries</a:t>
            </a:r>
          </a:p>
          <a:p>
            <a:pPr marL="0" indent="0">
              <a:buNone/>
            </a:pPr>
            <a:r>
              <a:rPr lang="en-US" dirty="0" smtClean="0"/>
              <a:t> </a:t>
            </a:r>
            <a:endParaRPr lang="en-US" dirty="0"/>
          </a:p>
          <a:p>
            <a:pPr marL="0" indent="0">
              <a:buNone/>
            </a:pPr>
            <a:r>
              <a:rPr lang="en-US" dirty="0" smtClean="0"/>
              <a:t>We adjust our cost function as follows:</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9</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048" y="4630057"/>
            <a:ext cx="6225887" cy="921657"/>
          </a:xfrm>
          <a:prstGeom prst="rect">
            <a:avLst/>
          </a:prstGeom>
        </p:spPr>
      </p:pic>
    </p:spTree>
    <p:extLst>
      <p:ext uri="{BB962C8B-B14F-4D97-AF65-F5344CB8AC3E}">
        <p14:creationId xmlns:p14="http://schemas.microsoft.com/office/powerpoint/2010/main" val="1221026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5426</TotalTime>
  <Words>2174</Words>
  <Application>Microsoft Macintosh PowerPoint</Application>
  <PresentationFormat>Widescreen</PresentationFormat>
  <Paragraphs>186</Paragraphs>
  <Slides>20</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Courier New</vt:lpstr>
      <vt:lpstr>Trebuchet MS</vt:lpstr>
      <vt:lpstr>Wingdings</vt:lpstr>
      <vt:lpstr>Wingdings 3</vt:lpstr>
      <vt:lpstr>Arial</vt:lpstr>
      <vt:lpstr>Facet</vt:lpstr>
      <vt:lpstr>Online Parameter Optimization for  Elastic Data Stream Processing   Thomas Heinze, Lars Roediger, Yuanzhen Ji, Zbigniew Jerzak  (SAP SE) Andreas Meister (University of Magdeburg) Christof Fetzer (TU Dresden)</vt:lpstr>
      <vt:lpstr>Data Stream Processing Engines</vt:lpstr>
      <vt:lpstr>Motivation</vt:lpstr>
      <vt:lpstr>Proposition</vt:lpstr>
      <vt:lpstr>Architecture</vt:lpstr>
      <vt:lpstr>Threshold-Based Scaling</vt:lpstr>
      <vt:lpstr>Online Parameter Optimization</vt:lpstr>
      <vt:lpstr>Cost Function - Calculate the monetary costs for a parameter configuration, where the best configuration is marked by a minimal cost value   </vt:lpstr>
      <vt:lpstr>Latency-Aware Cost Function</vt:lpstr>
      <vt:lpstr>Search Algorithm</vt:lpstr>
      <vt:lpstr>Online Profiler</vt:lpstr>
      <vt:lpstr>Evaluation</vt:lpstr>
      <vt:lpstr>Testing Input and Environment</vt:lpstr>
      <vt:lpstr>Average Processing Latency of Different Approaches</vt:lpstr>
      <vt:lpstr>Vs. The Baseline (Manual Parameter Setting)</vt:lpstr>
      <vt:lpstr>Parameter Optimization vs. Other Methods</vt:lpstr>
      <vt:lpstr>Does the proposed solution scale?</vt:lpstr>
      <vt:lpstr>Summary/Results</vt:lpstr>
      <vt:lpstr>Thoughts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Parameter Optimization for Elastic Data Stream Processing  </dc:title>
  <dc:creator>Mukerji, Rohit</dc:creator>
  <cp:lastModifiedBy>Mukerji, Rohit</cp:lastModifiedBy>
  <cp:revision>106</cp:revision>
  <dcterms:created xsi:type="dcterms:W3CDTF">2016-02-13T01:02:57Z</dcterms:created>
  <dcterms:modified xsi:type="dcterms:W3CDTF">2016-02-18T17:22:19Z</dcterms:modified>
</cp:coreProperties>
</file>