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78"/>
            <a:ext cx="12205740" cy="6862377"/>
          </a:xfrm>
          <a:prstGeom prst="rect">
            <a:avLst/>
          </a:prstGeom>
        </p:spPr>
      </p:pic>
      <p:sp>
        <p:nvSpPr>
          <p:cNvPr id="8" name="图文框 7"/>
          <p:cNvSpPr/>
          <p:nvPr/>
        </p:nvSpPr>
        <p:spPr>
          <a:xfrm>
            <a:off x="2786063" y="1571625"/>
            <a:ext cx="6615112" cy="2471738"/>
          </a:xfrm>
          <a:prstGeom prst="frame">
            <a:avLst>
              <a:gd name="adj1" fmla="val 151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solidFill>
                <a:schemeClr val="tx1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786400" y="1681200"/>
            <a:ext cx="6616800" cy="15084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797200" y="3225600"/>
            <a:ext cx="6616800" cy="468000"/>
          </a:xfrm>
        </p:spPr>
        <p:txBody>
          <a:bodyPr anchor="b" anchorCtr="0"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02432" y="482600"/>
            <a:ext cx="11387137" cy="5745163"/>
          </a:xfrm>
        </p:spPr>
        <p:txBody>
          <a:bodyPr/>
          <a:lstStyle>
            <a:lvl2pPr marL="342900" indent="-342900">
              <a:buClr>
                <a:srgbClr val="000000"/>
              </a:buClr>
              <a:buFont typeface="Arial" pitchFamily="34" charset="0"/>
              <a:buChar char="•"/>
              <a:defRPr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681486" y="1333305"/>
            <a:ext cx="10834777" cy="5213270"/>
          </a:xfrm>
        </p:spPr>
        <p:txBody>
          <a:bodyPr lIns="108000" rIns="108000"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474747"/>
              </a:buClr>
              <a:buSzPct val="10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790000" y="3067200"/>
            <a:ext cx="6681600" cy="1407600"/>
          </a:xfrm>
        </p:spPr>
        <p:txBody>
          <a:bodyPr lIns="0" tIns="0" rIns="0" bIns="0" anchor="ctr" anchorCtr="0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788030" y="4520451"/>
            <a:ext cx="667982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MH_Title"/>
          <p:cNvSpPr/>
          <p:nvPr>
            <p:custDataLst>
              <p:tags r:id="rId2"/>
            </p:custDataLst>
          </p:nvPr>
        </p:nvSpPr>
        <p:spPr>
          <a:xfrm>
            <a:off x="2788031" y="3067536"/>
            <a:ext cx="6679820" cy="1409214"/>
          </a:xfrm>
          <a:custGeom>
            <a:avLst/>
            <a:gdLst>
              <a:gd name="connsiteX0" fmla="*/ 0 w 3254309"/>
              <a:gd name="connsiteY0" fmla="*/ 0 h 696722"/>
              <a:gd name="connsiteX1" fmla="*/ 3254309 w 3254309"/>
              <a:gd name="connsiteY1" fmla="*/ 0 h 696722"/>
              <a:gd name="connsiteX2" fmla="*/ 3254309 w 3254309"/>
              <a:gd name="connsiteY2" fmla="*/ 696722 h 696722"/>
              <a:gd name="connsiteX3" fmla="*/ 0 w 3254309"/>
              <a:gd name="connsiteY3" fmla="*/ 696722 h 696722"/>
              <a:gd name="connsiteX4" fmla="*/ 0 w 3254309"/>
              <a:gd name="connsiteY4" fmla="*/ 0 h 696722"/>
              <a:gd name="connsiteX0-1" fmla="*/ 0 w 3254309"/>
              <a:gd name="connsiteY0-2" fmla="*/ 2004 h 698726"/>
              <a:gd name="connsiteX1-3" fmla="*/ 206017 w 3254309"/>
              <a:gd name="connsiteY1-4" fmla="*/ 0 h 698726"/>
              <a:gd name="connsiteX2-5" fmla="*/ 3254309 w 3254309"/>
              <a:gd name="connsiteY2-6" fmla="*/ 2004 h 698726"/>
              <a:gd name="connsiteX3-7" fmla="*/ 3254309 w 3254309"/>
              <a:gd name="connsiteY3-8" fmla="*/ 698726 h 698726"/>
              <a:gd name="connsiteX4-9" fmla="*/ 0 w 3254309"/>
              <a:gd name="connsiteY4-10" fmla="*/ 698726 h 698726"/>
              <a:gd name="connsiteX5" fmla="*/ 0 w 3254309"/>
              <a:gd name="connsiteY5" fmla="*/ 2004 h 698726"/>
              <a:gd name="connsiteX0-11" fmla="*/ 11697 w 3266006"/>
              <a:gd name="connsiteY0-12" fmla="*/ 2004 h 698726"/>
              <a:gd name="connsiteX1-13" fmla="*/ 217714 w 3266006"/>
              <a:gd name="connsiteY1-14" fmla="*/ 0 h 698726"/>
              <a:gd name="connsiteX2-15" fmla="*/ 3266006 w 3266006"/>
              <a:gd name="connsiteY2-16" fmla="*/ 2004 h 698726"/>
              <a:gd name="connsiteX3-17" fmla="*/ 3266006 w 3266006"/>
              <a:gd name="connsiteY3-18" fmla="*/ 698726 h 698726"/>
              <a:gd name="connsiteX4-19" fmla="*/ 11697 w 3266006"/>
              <a:gd name="connsiteY4-20" fmla="*/ 698726 h 698726"/>
              <a:gd name="connsiteX5-21" fmla="*/ 0 w 3266006"/>
              <a:gd name="connsiteY5-22" fmla="*/ 203200 h 698726"/>
              <a:gd name="connsiteX6" fmla="*/ 11697 w 3266006"/>
              <a:gd name="connsiteY6" fmla="*/ 2004 h 698726"/>
              <a:gd name="connsiteX0-23" fmla="*/ 0 w 3266006"/>
              <a:gd name="connsiteY0-24" fmla="*/ 203200 h 698726"/>
              <a:gd name="connsiteX1-25" fmla="*/ 217714 w 3266006"/>
              <a:gd name="connsiteY1-26" fmla="*/ 0 h 698726"/>
              <a:gd name="connsiteX2-27" fmla="*/ 3266006 w 3266006"/>
              <a:gd name="connsiteY2-28" fmla="*/ 2004 h 698726"/>
              <a:gd name="connsiteX3-29" fmla="*/ 3266006 w 3266006"/>
              <a:gd name="connsiteY3-30" fmla="*/ 698726 h 698726"/>
              <a:gd name="connsiteX4-31" fmla="*/ 11697 w 3266006"/>
              <a:gd name="connsiteY4-32" fmla="*/ 698726 h 698726"/>
              <a:gd name="connsiteX5-33" fmla="*/ 0 w 3266006"/>
              <a:gd name="connsiteY5-34" fmla="*/ 203200 h 698726"/>
              <a:gd name="connsiteX0-35" fmla="*/ 217714 w 3266006"/>
              <a:gd name="connsiteY0-36" fmla="*/ 0 h 698726"/>
              <a:gd name="connsiteX1-37" fmla="*/ 3266006 w 3266006"/>
              <a:gd name="connsiteY1-38" fmla="*/ 2004 h 698726"/>
              <a:gd name="connsiteX2-39" fmla="*/ 3266006 w 3266006"/>
              <a:gd name="connsiteY2-40" fmla="*/ 698726 h 698726"/>
              <a:gd name="connsiteX3-41" fmla="*/ 11697 w 3266006"/>
              <a:gd name="connsiteY3-42" fmla="*/ 698726 h 698726"/>
              <a:gd name="connsiteX4-43" fmla="*/ 0 w 3266006"/>
              <a:gd name="connsiteY4-44" fmla="*/ 203200 h 698726"/>
              <a:gd name="connsiteX5-45" fmla="*/ 309154 w 3266006"/>
              <a:gd name="connsiteY5-46" fmla="*/ 91440 h 698726"/>
              <a:gd name="connsiteX0-47" fmla="*/ 217714 w 3266006"/>
              <a:gd name="connsiteY0-48" fmla="*/ 0 h 698726"/>
              <a:gd name="connsiteX1-49" fmla="*/ 3266006 w 3266006"/>
              <a:gd name="connsiteY1-50" fmla="*/ 2004 h 698726"/>
              <a:gd name="connsiteX2-51" fmla="*/ 3266006 w 3266006"/>
              <a:gd name="connsiteY2-52" fmla="*/ 698726 h 698726"/>
              <a:gd name="connsiteX3-53" fmla="*/ 11697 w 3266006"/>
              <a:gd name="connsiteY3-54" fmla="*/ 698726 h 698726"/>
              <a:gd name="connsiteX4-55" fmla="*/ 0 w 3266006"/>
              <a:gd name="connsiteY4-56" fmla="*/ 203200 h 698726"/>
              <a:gd name="connsiteX0-57" fmla="*/ 206017 w 3254309"/>
              <a:gd name="connsiteY0-58" fmla="*/ 0 h 698726"/>
              <a:gd name="connsiteX1-59" fmla="*/ 3254309 w 3254309"/>
              <a:gd name="connsiteY1-60" fmla="*/ 2004 h 698726"/>
              <a:gd name="connsiteX2-61" fmla="*/ 3254309 w 3254309"/>
              <a:gd name="connsiteY2-62" fmla="*/ 698726 h 698726"/>
              <a:gd name="connsiteX3-63" fmla="*/ 0 w 3254309"/>
              <a:gd name="connsiteY3-64" fmla="*/ 698726 h 698726"/>
              <a:gd name="connsiteX4-65" fmla="*/ 209 w 3254309"/>
              <a:gd name="connsiteY4-66" fmla="*/ 203200 h 698726"/>
            </a:gdLst>
            <a:ahLst/>
            <a:cxnLst>
              <a:cxn ang="0">
                <a:pos x="connsiteX0-57" y="connsiteY0-58"/>
              </a:cxn>
              <a:cxn ang="0">
                <a:pos x="connsiteX1-59" y="connsiteY1-60"/>
              </a:cxn>
              <a:cxn ang="0">
                <a:pos x="connsiteX2-61" y="connsiteY2-62"/>
              </a:cxn>
              <a:cxn ang="0">
                <a:pos x="connsiteX3-63" y="connsiteY3-64"/>
              </a:cxn>
              <a:cxn ang="0">
                <a:pos x="connsiteX4-65" y="connsiteY4-66"/>
              </a:cxn>
            </a:cxnLst>
            <a:rect l="l" t="t" r="r" b="b"/>
            <a:pathLst>
              <a:path w="3254309" h="698726">
                <a:moveTo>
                  <a:pt x="206017" y="0"/>
                </a:moveTo>
                <a:lnTo>
                  <a:pt x="3254309" y="2004"/>
                </a:lnTo>
                <a:lnTo>
                  <a:pt x="3254309" y="698726"/>
                </a:lnTo>
                <a:lnTo>
                  <a:pt x="0" y="698726"/>
                </a:lnTo>
                <a:cubicBezTo>
                  <a:pt x="70" y="533551"/>
                  <a:pt x="139" y="368375"/>
                  <a:pt x="209" y="203200"/>
                </a:cubicBezTo>
              </a:path>
            </a:pathLst>
          </a:cu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/>
          <a:p>
            <a:pPr algn="ctr"/>
            <a:endParaRPr lang="zh-CN" altLang="en-US" sz="4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8" name="MH_Others_1"/>
          <p:cNvSpPr/>
          <p:nvPr>
            <p:custDataLst>
              <p:tags r:id="rId3"/>
            </p:custDataLst>
          </p:nvPr>
        </p:nvSpPr>
        <p:spPr>
          <a:xfrm rot="8275313">
            <a:off x="2615843" y="2524064"/>
            <a:ext cx="394704" cy="789408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9" name="MH_Others_2"/>
          <p:cNvSpPr/>
          <p:nvPr>
            <p:custDataLst>
              <p:tags r:id="rId4"/>
            </p:custDataLst>
          </p:nvPr>
        </p:nvSpPr>
        <p:spPr>
          <a:xfrm rot="5747767">
            <a:off x="2657030" y="3160936"/>
            <a:ext cx="183046" cy="366091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ea typeface="黑体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681486" y="1382556"/>
            <a:ext cx="5242235" cy="5177269"/>
          </a:xfrm>
        </p:spPr>
        <p:txBody>
          <a:bodyPr lIns="108000" tIns="46800" rIns="108000" bIns="46800"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  <a:defRPr sz="2400"/>
            </a:lvl1pPr>
            <a:lvl2pPr marL="0" indent="0">
              <a:buNone/>
              <a:defRPr sz="18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274029" y="1382556"/>
            <a:ext cx="5242235" cy="5177269"/>
          </a:xfrm>
        </p:spPr>
        <p:txBody>
          <a:bodyPr lIns="108000" tIns="46800" rIns="108000" bIns="46800">
            <a:norm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buSzPct val="100000"/>
              <a:buFont typeface="Arial" pitchFamily="34" charset="0"/>
              <a:buChar char="•"/>
              <a:defRPr sz="2400"/>
            </a:lvl1pPr>
            <a:lvl2pPr marL="0" indent="0">
              <a:buNone/>
              <a:defRPr sz="1800"/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38184" y="423595"/>
            <a:ext cx="10515602" cy="71702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83" y="13763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38183" y="2200275"/>
            <a:ext cx="5157787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7" y="13763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170597" y="2200275"/>
            <a:ext cx="5183188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>
            <p:custDataLst>
              <p:tags r:id="rId2"/>
            </p:custDataLst>
          </p:nvPr>
        </p:nvSpPr>
        <p:spPr>
          <a:xfrm>
            <a:off x="3090863" y="1503363"/>
            <a:ext cx="3600450" cy="36004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椭圆 3"/>
          <p:cNvSpPr/>
          <p:nvPr>
            <p:custDataLst>
              <p:tags r:id="rId3"/>
            </p:custDataLst>
          </p:nvPr>
        </p:nvSpPr>
        <p:spPr>
          <a:xfrm>
            <a:off x="8021639" y="2095501"/>
            <a:ext cx="733425" cy="733425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椭圆 4"/>
          <p:cNvSpPr/>
          <p:nvPr>
            <p:custDataLst>
              <p:tags r:id="rId4"/>
            </p:custDataLst>
          </p:nvPr>
        </p:nvSpPr>
        <p:spPr>
          <a:xfrm>
            <a:off x="8736013" y="1566863"/>
            <a:ext cx="392112" cy="393700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椭圆 5"/>
          <p:cNvSpPr/>
          <p:nvPr>
            <p:custDataLst>
              <p:tags r:id="rId5"/>
            </p:custDataLst>
          </p:nvPr>
        </p:nvSpPr>
        <p:spPr>
          <a:xfrm>
            <a:off x="3773489" y="5027613"/>
            <a:ext cx="574675" cy="5762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椭圆 6"/>
          <p:cNvSpPr/>
          <p:nvPr>
            <p:custDataLst>
              <p:tags r:id="rId6"/>
            </p:custDataLst>
          </p:nvPr>
        </p:nvSpPr>
        <p:spPr>
          <a:xfrm>
            <a:off x="4252913" y="5734051"/>
            <a:ext cx="360362" cy="3587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椭圆 7"/>
          <p:cNvSpPr/>
          <p:nvPr>
            <p:custDataLst>
              <p:tags r:id="rId7"/>
            </p:custDataLst>
          </p:nvPr>
        </p:nvSpPr>
        <p:spPr>
          <a:xfrm>
            <a:off x="4916488" y="1503363"/>
            <a:ext cx="3600450" cy="3600450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687780" y="2676144"/>
            <a:ext cx="4333859" cy="1254887"/>
          </a:xfrm>
        </p:spPr>
        <p:txBody>
          <a:bodyPr>
            <a:normAutofit/>
          </a:bodyPr>
          <a:lstStyle>
            <a:lvl1pPr algn="ctr">
              <a:defRPr sz="7200" b="0">
                <a:solidFill>
                  <a:schemeClr val="bg1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" r="34078" b="34300"/>
          <a:stretch>
            <a:fillRect/>
          </a:stretch>
        </p:blipFill>
        <p:spPr>
          <a:xfrm>
            <a:off x="0" y="-85592"/>
            <a:ext cx="12363450" cy="6943592"/>
          </a:xfrm>
          <a:prstGeom prst="rect">
            <a:avLst/>
          </a:prstGeom>
        </p:spPr>
      </p:pic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" r="34078" b="34300"/>
          <a:stretch>
            <a:fillRect/>
          </a:stretch>
        </p:blipFill>
        <p:spPr>
          <a:xfrm>
            <a:off x="0" y="-85592"/>
            <a:ext cx="12363450" cy="6943592"/>
          </a:xfrm>
          <a:prstGeom prst="rect">
            <a:avLst/>
          </a:prstGeom>
        </p:spPr>
      </p:pic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1554600" y="211051"/>
            <a:ext cx="9082800" cy="9396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1554600" y="1298747"/>
            <a:ext cx="9082800" cy="45432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dirty="0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554600" y="5990043"/>
            <a:ext cx="9082800" cy="597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" r="34078" b="34300"/>
          <a:stretch>
            <a:fillRect/>
          </a:stretch>
        </p:blipFill>
        <p:spPr>
          <a:xfrm>
            <a:off x="0" y="-85592"/>
            <a:ext cx="12363450" cy="6943592"/>
          </a:xfrm>
          <a:prstGeom prst="rect">
            <a:avLst/>
          </a:prstGeom>
        </p:spPr>
      </p:pic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727881" y="544514"/>
            <a:ext cx="1182511" cy="5811839"/>
          </a:xfrm>
        </p:spPr>
        <p:txBody>
          <a:bodyPr vert="eaVert" anchor="ctr" anchorCtr="0"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344557" y="544514"/>
            <a:ext cx="10007353" cy="5811839"/>
          </a:xfrm>
        </p:spPr>
        <p:txBody>
          <a:bodyPr vert="eaVert"/>
          <a:lstStyle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" r="34078" b="34300"/>
          <a:stretch>
            <a:fillRect/>
          </a:stretch>
        </p:blipFill>
        <p:spPr>
          <a:xfrm>
            <a:off x="0" y="-85592"/>
            <a:ext cx="12363450" cy="6943592"/>
          </a:xfrm>
          <a:prstGeom prst="rect">
            <a:avLst/>
          </a:prstGeom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681487" y="234606"/>
            <a:ext cx="10834777" cy="6995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bg1"/>
                </a:solidFill>
                <a:latin typeface="Arial" pitchFamily="34" charset="0"/>
                <a:ea typeface="黑体" pitchFamily="49" charset="-122"/>
              </a:defRPr>
            </a:lvl1pPr>
          </a:lstStyle>
          <a:p>
            <a:fld id="{7E209CE7-C191-49CB-93DE-563C8614E8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bg1"/>
                </a:solidFill>
                <a:latin typeface="Arial" pitchFamily="34" charset="0"/>
                <a:ea typeface="黑体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bg1"/>
                </a:solidFill>
                <a:latin typeface="Arial" pitchFamily="34" charset="0"/>
                <a:ea typeface="黑体" pitchFamily="49" charset="-122"/>
              </a:defRPr>
            </a:lvl1pPr>
          </a:lstStyle>
          <a:p>
            <a:fld id="{B31067DD-7756-4DF3-904A-8F40BA684AA6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681487" y="1254399"/>
            <a:ext cx="10834777" cy="4965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5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rgbClr val="462D27"/>
          </a:solidFill>
          <a:effectLst/>
          <a:latin typeface="Arial" pitchFamily="34" charset="0"/>
          <a:ea typeface="黑体" pitchFamily="49" charset="-122"/>
          <a:cs typeface="+mj-cs"/>
        </a:defRPr>
      </a:lvl1pPr>
    </p:titleStyle>
    <p:bodyStyle>
      <a:lvl1pPr marL="267970" indent="-267970" algn="just" defTabSz="685800" rtl="0" eaLnBrk="1" latinLnBrk="0" hangingPunct="1">
        <a:lnSpc>
          <a:spcPct val="110000"/>
        </a:lnSpc>
        <a:spcBef>
          <a:spcPts val="1350"/>
        </a:spcBef>
        <a:spcAft>
          <a:spcPts val="0"/>
        </a:spcAft>
        <a:buClr>
          <a:schemeClr val="accent1"/>
        </a:buClr>
        <a:buSzPct val="60000"/>
        <a:buFont typeface="Webdings" pitchFamily="18" charset="2"/>
        <a:buChar char=""/>
        <a:defRPr sz="2400" kern="1200" baseline="0">
          <a:solidFill>
            <a:schemeClr val="tx1"/>
          </a:solidFill>
          <a:latin typeface="Arial" pitchFamily="34" charset="0"/>
          <a:ea typeface="黑体" pitchFamily="49" charset="-122"/>
          <a:cs typeface="+mn-cs"/>
        </a:defRPr>
      </a:lvl1pPr>
      <a:lvl2pPr marL="267970" indent="-267970" algn="just" defTabSz="685800" rtl="0" eaLnBrk="1" latinLnBrk="0" hangingPunct="1">
        <a:lnSpc>
          <a:spcPct val="130000"/>
        </a:lnSpc>
        <a:spcBef>
          <a:spcPts val="0"/>
        </a:spcBef>
        <a:spcAft>
          <a:spcPts val="450"/>
        </a:spcAft>
        <a:buClr>
          <a:schemeClr val="accent2">
            <a:lumMod val="60000"/>
            <a:lumOff val="40000"/>
          </a:schemeClr>
        </a:buClr>
        <a:buFont typeface="幼圆" pitchFamily="49" charset="-122"/>
        <a:buChar char=" "/>
        <a:defRPr sz="2000" kern="1200" baseline="0">
          <a:solidFill>
            <a:schemeClr val="tx1"/>
          </a:solidFill>
          <a:latin typeface="Arial" pitchFamily="34" charset="0"/>
          <a:ea typeface="黑体" pitchFamily="49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Naiad Discussion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p>
            <a:r>
              <a:rPr lang="en-US" altLang="zh-CN"/>
              <a:t>CS 525 Spring 2016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Motivation</a:t>
            </a:r>
            <a:endParaRPr lang="en-US" altLang="zh-CN"/>
          </a:p>
          <a:p>
            <a:pPr lvl="2"/>
            <a:r>
              <a:rPr lang="en-US" altLang="zh-CN" sz="2000"/>
              <a:t>batch processing, stream processing, iterative and incremental computation</a:t>
            </a:r>
            <a:endParaRPr lang="en-US" altLang="zh-CN" sz="2000"/>
          </a:p>
          <a:p>
            <a:pPr lvl="2"/>
            <a:r>
              <a:rPr lang="en-US" altLang="zh-CN" sz="2000"/>
              <a:t>low-latency, consistency, iterative tasks</a:t>
            </a:r>
            <a:endParaRPr lang="en-US" altLang="zh-CN" sz="2000"/>
          </a:p>
          <a:p>
            <a:pPr lvl="2"/>
            <a:r>
              <a:rPr lang="en-US" altLang="zh-CN" sz="2000"/>
              <a:t>twitter example</a:t>
            </a:r>
            <a:endParaRPr lang="en-US" altLang="zh-CN" sz="2000"/>
          </a:p>
          <a:p>
            <a:r>
              <a:rPr lang="en-US" altLang="zh-CN"/>
              <a:t>Timely Dataflow model</a:t>
            </a:r>
            <a:endParaRPr lang="en-US" altLang="zh-CN"/>
          </a:p>
          <a:p>
            <a:pPr lvl="2"/>
            <a:r>
              <a:rPr lang="en-US" altLang="zh-CN" sz="2000"/>
              <a:t>graph-based, stateful vertices, feedback nodes</a:t>
            </a:r>
            <a:endParaRPr lang="en-US" altLang="zh-CN" sz="2000"/>
          </a:p>
          <a:p>
            <a:pPr lvl="2"/>
            <a:r>
              <a:rPr lang="en-US" altLang="zh-CN" sz="2000"/>
              <a:t>progress tracking protocol, accumulations</a:t>
            </a:r>
            <a:endParaRPr lang="en-US" altLang="zh-CN" sz="2000"/>
          </a:p>
          <a:p>
            <a:r>
              <a:rPr lang="en-US" altLang="zh-CN"/>
              <a:t>Implementation and Evaluation</a:t>
            </a:r>
            <a:endParaRPr lang="en-US" altLang="zh-CN"/>
          </a:p>
          <a:p>
            <a:pPr lvl="2"/>
            <a:r>
              <a:rPr lang="en-US" altLang="zh-CN"/>
              <a:t>C#, .NET</a:t>
            </a:r>
            <a:endParaRPr lang="en-US" altLang="zh-CN"/>
          </a:p>
          <a:p>
            <a:pPr lvl="2"/>
            <a:r>
              <a:rPr lang="en-US" altLang="zh-CN"/>
              <a:t>different micro-benchmarks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Discussion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Pros</a:t>
            </a:r>
            <a:endParaRPr lang="en-US" altLang="zh-CN"/>
          </a:p>
          <a:p>
            <a:pPr lvl="2"/>
            <a:r>
              <a:rPr lang="en-US" altLang="zh-CN" sz="2000"/>
              <a:t>Expressiveness, Efficiency, Capability </a:t>
            </a:r>
            <a:endParaRPr lang="en-US" altLang="zh-CN" sz="2000"/>
          </a:p>
          <a:p>
            <a:pPr lvl="2"/>
            <a:r>
              <a:rPr lang="en-US" altLang="zh-CN" sz="2000"/>
              <a:t>Outperforms specialized frameworks, offer flexibility of general purpose framewoks</a:t>
            </a:r>
            <a:endParaRPr lang="en-US" altLang="zh-CN" sz="2000"/>
          </a:p>
          <a:p>
            <a:pPr lvl="2"/>
            <a:r>
              <a:rPr lang="en-US" altLang="zh-CN" sz="2000"/>
              <a:t>low-level APIs to create tailored parallel models for applications </a:t>
            </a:r>
            <a:endParaRPr lang="en-US" altLang="zh-CN" sz="2000"/>
          </a:p>
          <a:p>
            <a:r>
              <a:rPr lang="en-US" altLang="zh-CN"/>
              <a:t>Cons</a:t>
            </a:r>
            <a:endParaRPr lang="en-US" altLang="zh-CN"/>
          </a:p>
          <a:p>
            <a:pPr lvl="2"/>
            <a:r>
              <a:rPr lang="en-US" altLang="zh-CN" sz="2000"/>
              <a:t>Possible drawbacks of the system?</a:t>
            </a:r>
            <a:endParaRPr lang="en-US" altLang="zh-CN" sz="2000"/>
          </a:p>
          <a:p>
            <a:pPr lvl="2"/>
            <a:r>
              <a:rPr lang="en-US" altLang="zh-CN" sz="2000"/>
              <a:t>Throughput can be furthur improved.</a:t>
            </a:r>
            <a:endParaRPr lang="en-US" altLang="zh-CN" sz="2000"/>
          </a:p>
          <a:p>
            <a:pPr lvl="2"/>
            <a:r>
              <a:rPr lang="en-US" altLang="zh-CN" sz="2000"/>
              <a:t>Structure...</a:t>
            </a:r>
            <a:endParaRPr lang="en-US" altLang="zh-CN" sz="2000"/>
          </a:p>
          <a:p>
            <a:pPr lvl="2"/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Discussion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How does Naiad deal with stragglers?</a:t>
            </a:r>
            <a:endParaRPr lang="en-US" altLang="zh-CN"/>
          </a:p>
          <a:p>
            <a:r>
              <a:rPr lang="en-US" altLang="zh-CN"/>
              <a:t>How does Naiad deal with large state queries?</a:t>
            </a:r>
            <a:endParaRPr lang="en-US" altLang="zh-CN"/>
          </a:p>
          <a:p>
            <a:r>
              <a:rPr lang="en-US" altLang="zh-CN"/>
              <a:t>Special Nodes &amp; </a:t>
            </a:r>
            <a:r>
              <a:rPr lang="en-US" altLang="zh-CN">
                <a:sym typeface="+mn-ea"/>
              </a:rPr>
              <a:t>Logical time stamps</a:t>
            </a:r>
            <a:r>
              <a:rPr lang="en-US" altLang="zh-CN"/>
              <a:t>: Ingress, Egress, Feedback</a:t>
            </a:r>
            <a:endParaRPr lang="en-US" altLang="zh-CN"/>
          </a:p>
          <a:p>
            <a:pPr lvl="2"/>
            <a:r>
              <a:rPr lang="en-US" altLang="zh-CN" sz="2000"/>
              <a:t>local frontier, global frontier, FIFO</a:t>
            </a:r>
            <a:endParaRPr lang="en-US" altLang="zh-CN" sz="2000"/>
          </a:p>
          <a:p>
            <a:r>
              <a:rPr lang="en-US" altLang="zh-CN"/>
              <a:t>Limitations:</a:t>
            </a:r>
            <a:endParaRPr lang="en-US" altLang="zh-CN"/>
          </a:p>
          <a:p>
            <a:pPr lvl="2"/>
            <a:r>
              <a:rPr lang="en-US" altLang="zh-CN"/>
              <a:t>Scalability</a:t>
            </a:r>
            <a:endParaRPr lang="en-US" altLang="zh-CN"/>
          </a:p>
          <a:p>
            <a:pPr lvl="2"/>
            <a:r>
              <a:rPr lang="en-US" altLang="zh-CN"/>
              <a:t>Coordination overhead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50923100941"/>
  <p:tag name="MH_LIBRARY" val="CONTENTS"/>
  <p:tag name="MH_TYPE" val="TITLE"/>
  <p:tag name="ID" val="547125"/>
</p:tagLst>
</file>

<file path=ppt/tags/tag10.xml><?xml version="1.0" encoding="utf-8"?>
<p:tagLst xmlns:p="http://schemas.openxmlformats.org/presentationml/2006/main">
  <p:tag name="KSO_WM_TEMPLATE_CATEGORY" val="custom"/>
  <p:tag name="KSO_WM_TEMPLATE_INDEX" val="160103"/>
</p:tagLst>
</file>

<file path=ppt/tags/tag2.xml><?xml version="1.0" encoding="utf-8"?>
<p:tagLst xmlns:p="http://schemas.openxmlformats.org/presentationml/2006/main">
  <p:tag name="MH" val="20150923100941"/>
  <p:tag name="MH_LIBRARY" val="CONTENTS"/>
  <p:tag name="MH_TYPE" val="OTHERS"/>
  <p:tag name="ID" val="547125"/>
</p:tagLst>
</file>

<file path=ppt/tags/tag3.xml><?xml version="1.0" encoding="utf-8"?>
<p:tagLst xmlns:p="http://schemas.openxmlformats.org/presentationml/2006/main">
  <p:tag name="MH" val="20150923100941"/>
  <p:tag name="MH_LIBRARY" val="CONTENTS"/>
  <p:tag name="MH_TYPE" val="OTHERS"/>
  <p:tag name="ID" val="547125"/>
</p:tagLst>
</file>

<file path=ppt/tags/tag4.xml><?xml version="1.0" encoding="utf-8"?>
<p:tagLst xmlns:p="http://schemas.openxmlformats.org/presentationml/2006/main">
  <p:tag name="MH" val="20150923103049"/>
  <p:tag name="MH_LIBRARY" val="GRAPHIC"/>
  <p:tag name="MH_ORDER" val="Oval 2"/>
  <p:tag name="KSO_WM_TAG_VERSION" val="1.0"/>
  <p:tag name="KSO_WM_BEAUTIFY_FLAG" val="#wm#"/>
  <p:tag name="KSO_WM_UNIT_TYPE" val="i"/>
  <p:tag name="KSO_WM_UNIT_ID" val="279*i*0"/>
  <p:tag name="KSO_WM_TEMPLATE_CATEGORY" val="custom"/>
  <p:tag name="KSO_WM_TEMPLATE_INDEX" val="160103"/>
</p:tagLst>
</file>

<file path=ppt/tags/tag5.xml><?xml version="1.0" encoding="utf-8"?>
<p:tagLst xmlns:p="http://schemas.openxmlformats.org/presentationml/2006/main">
  <p:tag name="MH" val="20150923103049"/>
  <p:tag name="MH_LIBRARY" val="GRAPHIC"/>
  <p:tag name="MH_ORDER" val="Oval 4"/>
  <p:tag name="KSO_WM_TAG_VERSION" val="1.0"/>
  <p:tag name="KSO_WM_BEAUTIFY_FLAG" val="#wm#"/>
  <p:tag name="KSO_WM_UNIT_TYPE" val="i"/>
  <p:tag name="KSO_WM_UNIT_ID" val="279*i*1"/>
  <p:tag name="KSO_WM_TEMPLATE_CATEGORY" val="custom"/>
  <p:tag name="KSO_WM_TEMPLATE_INDEX" val="160103"/>
</p:tagLst>
</file>

<file path=ppt/tags/tag6.xml><?xml version="1.0" encoding="utf-8"?>
<p:tagLst xmlns:p="http://schemas.openxmlformats.org/presentationml/2006/main">
  <p:tag name="MH" val="20150923103049"/>
  <p:tag name="MH_LIBRARY" val="GRAPHIC"/>
  <p:tag name="MH_ORDER" val="Oval 5"/>
  <p:tag name="KSO_WM_TAG_VERSION" val="1.0"/>
  <p:tag name="KSO_WM_BEAUTIFY_FLAG" val="#wm#"/>
  <p:tag name="KSO_WM_UNIT_TYPE" val="i"/>
  <p:tag name="KSO_WM_UNIT_ID" val="279*i*2"/>
  <p:tag name="KSO_WM_TEMPLATE_CATEGORY" val="custom"/>
  <p:tag name="KSO_WM_TEMPLATE_INDEX" val="160103"/>
</p:tagLst>
</file>

<file path=ppt/tags/tag7.xml><?xml version="1.0" encoding="utf-8"?>
<p:tagLst xmlns:p="http://schemas.openxmlformats.org/presentationml/2006/main">
  <p:tag name="MH" val="20150923103049"/>
  <p:tag name="MH_LIBRARY" val="GRAPHIC"/>
  <p:tag name="MH_ORDER" val="Oval 6"/>
  <p:tag name="KSO_WM_TAG_VERSION" val="1.0"/>
  <p:tag name="KSO_WM_BEAUTIFY_FLAG" val="#wm#"/>
  <p:tag name="KSO_WM_UNIT_TYPE" val="i"/>
  <p:tag name="KSO_WM_UNIT_ID" val="279*i*3"/>
  <p:tag name="KSO_WM_TEMPLATE_CATEGORY" val="custom"/>
  <p:tag name="KSO_WM_TEMPLATE_INDEX" val="160103"/>
</p:tagLst>
</file>

<file path=ppt/tags/tag8.xml><?xml version="1.0" encoding="utf-8"?>
<p:tagLst xmlns:p="http://schemas.openxmlformats.org/presentationml/2006/main">
  <p:tag name="MH" val="20150923103049"/>
  <p:tag name="MH_LIBRARY" val="GRAPHIC"/>
  <p:tag name="MH_ORDER" val="Oval 7"/>
  <p:tag name="KSO_WM_TAG_VERSION" val="1.0"/>
  <p:tag name="KSO_WM_BEAUTIFY_FLAG" val="#wm#"/>
  <p:tag name="KSO_WM_UNIT_TYPE" val="i"/>
  <p:tag name="KSO_WM_UNIT_ID" val="279*i*4"/>
  <p:tag name="KSO_WM_TEMPLATE_CATEGORY" val="custom"/>
  <p:tag name="KSO_WM_TEMPLATE_INDEX" val="160103"/>
</p:tagLst>
</file>

<file path=ppt/tags/tag9.xml><?xml version="1.0" encoding="utf-8"?>
<p:tagLst xmlns:p="http://schemas.openxmlformats.org/presentationml/2006/main">
  <p:tag name="MH" val="20150923103049"/>
  <p:tag name="MH_LIBRARY" val="GRAPHIC"/>
  <p:tag name="MH_ORDER" val="Oval 3"/>
  <p:tag name="KSO_WM_TAG_VERSION" val="1.0"/>
  <p:tag name="KSO_WM_BEAUTIFY_FLAG" val="#wm#"/>
  <p:tag name="KSO_WM_UNIT_TYPE" val="i"/>
  <p:tag name="KSO_WM_UNIT_ID" val="279*i*5"/>
  <p:tag name="KSO_WM_TEMPLATE_CATEGORY" val="custom"/>
  <p:tag name="KSO_WM_TEMPLATE_INDEX" val="160103"/>
</p:tagLst>
</file>

<file path=ppt/theme/theme1.xml><?xml version="1.0" encoding="utf-8"?>
<a:theme xmlns:a="http://schemas.openxmlformats.org/drawingml/2006/main" name="A000120140530A99PPBG">
  <a:themeElements>
    <a:clrScheme name="自定义 16">
      <a:dk1>
        <a:srgbClr val="474747"/>
      </a:dk1>
      <a:lt1>
        <a:srgbClr val="FFFFFF"/>
      </a:lt1>
      <a:dk2>
        <a:srgbClr val="FFFFFF"/>
      </a:dk2>
      <a:lt2>
        <a:srgbClr val="5F5F5F"/>
      </a:lt2>
      <a:accent1>
        <a:srgbClr val="4F2D28"/>
      </a:accent1>
      <a:accent2>
        <a:srgbClr val="E6A330"/>
      </a:accent2>
      <a:accent3>
        <a:srgbClr val="A9887B"/>
      </a:accent3>
      <a:accent4>
        <a:srgbClr val="968571"/>
      </a:accent4>
      <a:accent5>
        <a:srgbClr val="6B4D3D"/>
      </a:accent5>
      <a:accent6>
        <a:srgbClr val="00B050"/>
      </a:accent6>
      <a:hlink>
        <a:srgbClr val="E3C6A9"/>
      </a:hlink>
      <a:folHlink>
        <a:srgbClr val="AFB2B4"/>
      </a:folHlink>
    </a:clrScheme>
    <a:fontScheme name="自定义 2">
      <a:majorFont>
        <a:latin typeface="Baskerville Old Face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itchFamily="34" charset="0"/>
            <a:ea typeface="微软雅黑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872</Words>
  <Application>Kingsoft Office WPP</Application>
  <PresentationFormat>宽屏</PresentationFormat>
  <Paragraphs>39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A000120140530A99PPBG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MaxZ</dc:creator>
  <cp:lastModifiedBy>MaxZ</cp:lastModifiedBy>
  <cp:revision>9</cp:revision>
  <dcterms:created xsi:type="dcterms:W3CDTF">2016-02-16T18:04:35Z</dcterms:created>
  <dcterms:modified xsi:type="dcterms:W3CDTF">2016-02-17T17:38:26Z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