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82" r:id="rId5"/>
    <p:sldId id="259" r:id="rId6"/>
    <p:sldId id="260" r:id="rId7"/>
    <p:sldId id="261" r:id="rId8"/>
    <p:sldId id="262" r:id="rId9"/>
    <p:sldId id="269" r:id="rId10"/>
    <p:sldId id="272" r:id="rId11"/>
    <p:sldId id="273" r:id="rId12"/>
    <p:sldId id="270" r:id="rId13"/>
    <p:sldId id="274" r:id="rId14"/>
    <p:sldId id="275" r:id="rId15"/>
    <p:sldId id="276" r:id="rId16"/>
    <p:sldId id="271" r:id="rId17"/>
    <p:sldId id="277" r:id="rId18"/>
    <p:sldId id="278" r:id="rId19"/>
    <p:sldId id="279" r:id="rId20"/>
    <p:sldId id="280" r:id="rId21"/>
    <p:sldId id="281" r:id="rId22"/>
    <p:sldId id="263" r:id="rId23"/>
    <p:sldId id="264" r:id="rId24"/>
    <p:sldId id="265" r:id="rId25"/>
    <p:sldId id="267" r:id="rId26"/>
    <p:sldId id="268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5" d="100"/>
          <a:sy n="65" d="100"/>
        </p:scale>
        <p:origin x="-1648" y="-5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53D4EE-D852-6C48-B440-6357C23D5C98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89A049A9-7DFC-674B-BB06-3C0B0D76275A}">
      <dgm:prSet phldrT="[Text]"/>
      <dgm:spPr/>
      <dgm:t>
        <a:bodyPr/>
        <a:lstStyle/>
        <a:p>
          <a:r>
            <a:rPr lang="en-US" dirty="0" smtClean="0"/>
            <a:t>Replication</a:t>
          </a:r>
          <a:endParaRPr lang="en-US" dirty="0"/>
        </a:p>
      </dgm:t>
    </dgm:pt>
    <dgm:pt modelId="{4A0AA1D6-6F3C-F040-8748-97D189AF5989}" type="parTrans" cxnId="{61413DBF-3BC9-5A40-B315-097F24D5660F}">
      <dgm:prSet/>
      <dgm:spPr/>
      <dgm:t>
        <a:bodyPr/>
        <a:lstStyle/>
        <a:p>
          <a:endParaRPr lang="en-US"/>
        </a:p>
      </dgm:t>
    </dgm:pt>
    <dgm:pt modelId="{A558950F-5618-F34D-B378-FB93864EF0ED}" type="sibTrans" cxnId="{61413DBF-3BC9-5A40-B315-097F24D5660F}">
      <dgm:prSet/>
      <dgm:spPr/>
      <dgm:t>
        <a:bodyPr/>
        <a:lstStyle/>
        <a:p>
          <a:endParaRPr lang="en-US"/>
        </a:p>
      </dgm:t>
    </dgm:pt>
    <dgm:pt modelId="{DAD5059A-D61A-4B4B-9552-4A2A26ECFD26}">
      <dgm:prSet phldrT="[Text]"/>
      <dgm:spPr/>
      <dgm:t>
        <a:bodyPr/>
        <a:lstStyle/>
        <a:p>
          <a:r>
            <a:rPr lang="en-US" dirty="0" smtClean="0"/>
            <a:t>High level of consistency</a:t>
          </a:r>
          <a:endParaRPr lang="en-US" dirty="0"/>
        </a:p>
      </dgm:t>
    </dgm:pt>
    <dgm:pt modelId="{9B63CA9E-345B-574C-8D56-DA917C64EEFB}" type="parTrans" cxnId="{CA46B707-973E-8544-9EB7-2E51F941A581}">
      <dgm:prSet/>
      <dgm:spPr/>
      <dgm:t>
        <a:bodyPr/>
        <a:lstStyle/>
        <a:p>
          <a:endParaRPr lang="en-US"/>
        </a:p>
      </dgm:t>
    </dgm:pt>
    <dgm:pt modelId="{E4C0E26D-2708-D449-B576-02EB05576B86}" type="sibTrans" cxnId="{CA46B707-973E-8544-9EB7-2E51F941A581}">
      <dgm:prSet/>
      <dgm:spPr/>
      <dgm:t>
        <a:bodyPr/>
        <a:lstStyle/>
        <a:p>
          <a:endParaRPr lang="en-US"/>
        </a:p>
      </dgm:t>
    </dgm:pt>
    <dgm:pt modelId="{3760FCE0-3670-634E-B319-ECBA8F79FB2A}">
      <dgm:prSet phldrT="[Text]"/>
      <dgm:spPr/>
      <dgm:t>
        <a:bodyPr/>
        <a:lstStyle/>
        <a:p>
          <a:r>
            <a:rPr lang="en-US" dirty="0" smtClean="0"/>
            <a:t>More sent messages</a:t>
          </a:r>
          <a:endParaRPr lang="en-US" dirty="0"/>
        </a:p>
      </dgm:t>
    </dgm:pt>
    <dgm:pt modelId="{66A5A319-990D-E243-BF2F-D8EEAADB0AE8}" type="parTrans" cxnId="{D115F150-8821-214B-8C89-480EDE405DA6}">
      <dgm:prSet/>
      <dgm:spPr/>
      <dgm:t>
        <a:bodyPr/>
        <a:lstStyle/>
        <a:p>
          <a:endParaRPr lang="en-US"/>
        </a:p>
      </dgm:t>
    </dgm:pt>
    <dgm:pt modelId="{ACDD98ED-CB0A-C34A-9BC8-2E62A28D899C}" type="sibTrans" cxnId="{D115F150-8821-214B-8C89-480EDE405DA6}">
      <dgm:prSet/>
      <dgm:spPr/>
      <dgm:t>
        <a:bodyPr/>
        <a:lstStyle/>
        <a:p>
          <a:endParaRPr lang="en-US"/>
        </a:p>
      </dgm:t>
    </dgm:pt>
    <dgm:pt modelId="{6BCAD53D-9159-6040-A5AA-AF7EE2957ED3}">
      <dgm:prSet/>
      <dgm:spPr/>
      <dgm:t>
        <a:bodyPr/>
        <a:lstStyle/>
        <a:p>
          <a:r>
            <a:rPr lang="en-US" dirty="0" smtClean="0"/>
            <a:t>Higher latency!</a:t>
          </a:r>
          <a:endParaRPr lang="en-US" dirty="0"/>
        </a:p>
      </dgm:t>
    </dgm:pt>
    <dgm:pt modelId="{1804CEC9-59B2-494C-BB2D-4C408F77F402}" type="parTrans" cxnId="{8E088C71-BDED-C747-ACB5-FEB60F8B363A}">
      <dgm:prSet/>
      <dgm:spPr/>
      <dgm:t>
        <a:bodyPr/>
        <a:lstStyle/>
        <a:p>
          <a:endParaRPr lang="en-US"/>
        </a:p>
      </dgm:t>
    </dgm:pt>
    <dgm:pt modelId="{5BFC9D66-FCDC-D741-B121-228C8622ABCC}" type="sibTrans" cxnId="{8E088C71-BDED-C747-ACB5-FEB60F8B363A}">
      <dgm:prSet/>
      <dgm:spPr/>
      <dgm:t>
        <a:bodyPr/>
        <a:lstStyle/>
        <a:p>
          <a:endParaRPr lang="en-US"/>
        </a:p>
      </dgm:t>
    </dgm:pt>
    <dgm:pt modelId="{3DD64E00-FFB2-ED4A-965C-A041EBC6A9DC}" type="pres">
      <dgm:prSet presAssocID="{8353D4EE-D852-6C48-B440-6357C23D5C98}" presName="Name0" presStyleCnt="0">
        <dgm:presLayoutVars>
          <dgm:dir/>
          <dgm:resizeHandles val="exact"/>
        </dgm:presLayoutVars>
      </dgm:prSet>
      <dgm:spPr/>
    </dgm:pt>
    <dgm:pt modelId="{B8C5D85A-2500-424E-8069-1D7361390E2D}" type="pres">
      <dgm:prSet presAssocID="{89A049A9-7DFC-674B-BB06-3C0B0D76275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510B80-FD40-4843-B475-678C2F8C54E7}" type="pres">
      <dgm:prSet presAssocID="{A558950F-5618-F34D-B378-FB93864EF0ED}" presName="sibTrans" presStyleLbl="sibTrans2D1" presStyleIdx="0" presStyleCnt="3"/>
      <dgm:spPr/>
      <dgm:t>
        <a:bodyPr/>
        <a:lstStyle/>
        <a:p>
          <a:endParaRPr lang="en-US"/>
        </a:p>
      </dgm:t>
    </dgm:pt>
    <dgm:pt modelId="{9A3449CE-8716-E946-982A-F4FA98323BD6}" type="pres">
      <dgm:prSet presAssocID="{A558950F-5618-F34D-B378-FB93864EF0ED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D34DE241-4674-D44A-9AE1-911995A50326}" type="pres">
      <dgm:prSet presAssocID="{DAD5059A-D61A-4B4B-9552-4A2A26ECFD2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B64AB0-D399-5C4B-B909-991D587E92BD}" type="pres">
      <dgm:prSet presAssocID="{E4C0E26D-2708-D449-B576-02EB05576B86}" presName="sibTrans" presStyleLbl="sibTrans2D1" presStyleIdx="1" presStyleCnt="3"/>
      <dgm:spPr/>
      <dgm:t>
        <a:bodyPr/>
        <a:lstStyle/>
        <a:p>
          <a:endParaRPr lang="en-US"/>
        </a:p>
      </dgm:t>
    </dgm:pt>
    <dgm:pt modelId="{155F794B-854C-A04D-9DFB-40FDD7180D1B}" type="pres">
      <dgm:prSet presAssocID="{E4C0E26D-2708-D449-B576-02EB05576B86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35B04067-7FDC-1942-A83E-A972E08A54D5}" type="pres">
      <dgm:prSet presAssocID="{3760FCE0-3670-634E-B319-ECBA8F79FB2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AEF973-CD46-7946-A62F-583224757ABA}" type="pres">
      <dgm:prSet presAssocID="{ACDD98ED-CB0A-C34A-9BC8-2E62A28D899C}" presName="sibTrans" presStyleLbl="sibTrans2D1" presStyleIdx="2" presStyleCnt="3"/>
      <dgm:spPr/>
      <dgm:t>
        <a:bodyPr/>
        <a:lstStyle/>
        <a:p>
          <a:endParaRPr lang="en-US"/>
        </a:p>
      </dgm:t>
    </dgm:pt>
    <dgm:pt modelId="{771D94C7-C5F5-A349-9E6E-741965A3AF0C}" type="pres">
      <dgm:prSet presAssocID="{ACDD98ED-CB0A-C34A-9BC8-2E62A28D899C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2156FDEC-F9F7-9943-8D72-89B6DFB32FB4}" type="pres">
      <dgm:prSet presAssocID="{6BCAD53D-9159-6040-A5AA-AF7EE2957ED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F49D62-87D6-3E4C-A8E4-961767241DFE}" type="presOf" srcId="{ACDD98ED-CB0A-C34A-9BC8-2E62A28D899C}" destId="{771D94C7-C5F5-A349-9E6E-741965A3AF0C}" srcOrd="1" destOrd="0" presId="urn:microsoft.com/office/officeart/2005/8/layout/process1"/>
    <dgm:cxn modelId="{31639B33-D3AE-1647-A45E-ED39BB4445C2}" type="presOf" srcId="{8353D4EE-D852-6C48-B440-6357C23D5C98}" destId="{3DD64E00-FFB2-ED4A-965C-A041EBC6A9DC}" srcOrd="0" destOrd="0" presId="urn:microsoft.com/office/officeart/2005/8/layout/process1"/>
    <dgm:cxn modelId="{AB34E199-0E9C-B447-ADB3-DA3C30A738D6}" type="presOf" srcId="{A558950F-5618-F34D-B378-FB93864EF0ED}" destId="{9A3449CE-8716-E946-982A-F4FA98323BD6}" srcOrd="1" destOrd="0" presId="urn:microsoft.com/office/officeart/2005/8/layout/process1"/>
    <dgm:cxn modelId="{F207655F-FEC8-DB43-8756-CF1A207EDCC1}" type="presOf" srcId="{DAD5059A-D61A-4B4B-9552-4A2A26ECFD26}" destId="{D34DE241-4674-D44A-9AE1-911995A50326}" srcOrd="0" destOrd="0" presId="urn:microsoft.com/office/officeart/2005/8/layout/process1"/>
    <dgm:cxn modelId="{0417F38D-5D16-8148-B926-153FA76914C2}" type="presOf" srcId="{89A049A9-7DFC-674B-BB06-3C0B0D76275A}" destId="{B8C5D85A-2500-424E-8069-1D7361390E2D}" srcOrd="0" destOrd="0" presId="urn:microsoft.com/office/officeart/2005/8/layout/process1"/>
    <dgm:cxn modelId="{8E088C71-BDED-C747-ACB5-FEB60F8B363A}" srcId="{8353D4EE-D852-6C48-B440-6357C23D5C98}" destId="{6BCAD53D-9159-6040-A5AA-AF7EE2957ED3}" srcOrd="3" destOrd="0" parTransId="{1804CEC9-59B2-494C-BB2D-4C408F77F402}" sibTransId="{5BFC9D66-FCDC-D741-B121-228C8622ABCC}"/>
    <dgm:cxn modelId="{2348E629-0618-2D4D-8D31-B9EC034B2154}" type="presOf" srcId="{6BCAD53D-9159-6040-A5AA-AF7EE2957ED3}" destId="{2156FDEC-F9F7-9943-8D72-89B6DFB32FB4}" srcOrd="0" destOrd="0" presId="urn:microsoft.com/office/officeart/2005/8/layout/process1"/>
    <dgm:cxn modelId="{EAC763B5-BC4F-934B-AC47-0C02521E2E6D}" type="presOf" srcId="{E4C0E26D-2708-D449-B576-02EB05576B86}" destId="{155F794B-854C-A04D-9DFB-40FDD7180D1B}" srcOrd="1" destOrd="0" presId="urn:microsoft.com/office/officeart/2005/8/layout/process1"/>
    <dgm:cxn modelId="{CA46B707-973E-8544-9EB7-2E51F941A581}" srcId="{8353D4EE-D852-6C48-B440-6357C23D5C98}" destId="{DAD5059A-D61A-4B4B-9552-4A2A26ECFD26}" srcOrd="1" destOrd="0" parTransId="{9B63CA9E-345B-574C-8D56-DA917C64EEFB}" sibTransId="{E4C0E26D-2708-D449-B576-02EB05576B86}"/>
    <dgm:cxn modelId="{61413DBF-3BC9-5A40-B315-097F24D5660F}" srcId="{8353D4EE-D852-6C48-B440-6357C23D5C98}" destId="{89A049A9-7DFC-674B-BB06-3C0B0D76275A}" srcOrd="0" destOrd="0" parTransId="{4A0AA1D6-6F3C-F040-8748-97D189AF5989}" sibTransId="{A558950F-5618-F34D-B378-FB93864EF0ED}"/>
    <dgm:cxn modelId="{3701F6B8-85C2-3945-AFE9-AD4F426DD7AB}" type="presOf" srcId="{ACDD98ED-CB0A-C34A-9BC8-2E62A28D899C}" destId="{E6AEF973-CD46-7946-A62F-583224757ABA}" srcOrd="0" destOrd="0" presId="urn:microsoft.com/office/officeart/2005/8/layout/process1"/>
    <dgm:cxn modelId="{D115F150-8821-214B-8C89-480EDE405DA6}" srcId="{8353D4EE-D852-6C48-B440-6357C23D5C98}" destId="{3760FCE0-3670-634E-B319-ECBA8F79FB2A}" srcOrd="2" destOrd="0" parTransId="{66A5A319-990D-E243-BF2F-D8EEAADB0AE8}" sibTransId="{ACDD98ED-CB0A-C34A-9BC8-2E62A28D899C}"/>
    <dgm:cxn modelId="{284A3C09-B80A-0346-95A2-6642633E3ED1}" type="presOf" srcId="{E4C0E26D-2708-D449-B576-02EB05576B86}" destId="{3DB64AB0-D399-5C4B-B909-991D587E92BD}" srcOrd="0" destOrd="0" presId="urn:microsoft.com/office/officeart/2005/8/layout/process1"/>
    <dgm:cxn modelId="{8B605147-2B1D-2C46-A682-1E6D3457E488}" type="presOf" srcId="{3760FCE0-3670-634E-B319-ECBA8F79FB2A}" destId="{35B04067-7FDC-1942-A83E-A972E08A54D5}" srcOrd="0" destOrd="0" presId="urn:microsoft.com/office/officeart/2005/8/layout/process1"/>
    <dgm:cxn modelId="{88EA1264-F6DB-5D49-B6F2-BB1DF78691A5}" type="presOf" srcId="{A558950F-5618-F34D-B378-FB93864EF0ED}" destId="{B1510B80-FD40-4843-B475-678C2F8C54E7}" srcOrd="0" destOrd="0" presId="urn:microsoft.com/office/officeart/2005/8/layout/process1"/>
    <dgm:cxn modelId="{889D4F54-EBA9-D34E-988C-0B44BA1A60BB}" type="presParOf" srcId="{3DD64E00-FFB2-ED4A-965C-A041EBC6A9DC}" destId="{B8C5D85A-2500-424E-8069-1D7361390E2D}" srcOrd="0" destOrd="0" presId="urn:microsoft.com/office/officeart/2005/8/layout/process1"/>
    <dgm:cxn modelId="{90E82A9D-8A03-A14C-A67A-9AA144889B50}" type="presParOf" srcId="{3DD64E00-FFB2-ED4A-965C-A041EBC6A9DC}" destId="{B1510B80-FD40-4843-B475-678C2F8C54E7}" srcOrd="1" destOrd="0" presId="urn:microsoft.com/office/officeart/2005/8/layout/process1"/>
    <dgm:cxn modelId="{6D2BDF99-4C8F-7B43-9785-1B9B65ACF561}" type="presParOf" srcId="{B1510B80-FD40-4843-B475-678C2F8C54E7}" destId="{9A3449CE-8716-E946-982A-F4FA98323BD6}" srcOrd="0" destOrd="0" presId="urn:microsoft.com/office/officeart/2005/8/layout/process1"/>
    <dgm:cxn modelId="{27ED5D66-E2F3-0841-959F-9CB48357EE13}" type="presParOf" srcId="{3DD64E00-FFB2-ED4A-965C-A041EBC6A9DC}" destId="{D34DE241-4674-D44A-9AE1-911995A50326}" srcOrd="2" destOrd="0" presId="urn:microsoft.com/office/officeart/2005/8/layout/process1"/>
    <dgm:cxn modelId="{4EA1728D-B3E0-7043-8F72-1C22590AA892}" type="presParOf" srcId="{3DD64E00-FFB2-ED4A-965C-A041EBC6A9DC}" destId="{3DB64AB0-D399-5C4B-B909-991D587E92BD}" srcOrd="3" destOrd="0" presId="urn:microsoft.com/office/officeart/2005/8/layout/process1"/>
    <dgm:cxn modelId="{F2DAB097-5503-6442-BD8A-FAC90D532E99}" type="presParOf" srcId="{3DB64AB0-D399-5C4B-B909-991D587E92BD}" destId="{155F794B-854C-A04D-9DFB-40FDD7180D1B}" srcOrd="0" destOrd="0" presId="urn:microsoft.com/office/officeart/2005/8/layout/process1"/>
    <dgm:cxn modelId="{E2CF367A-06D3-924D-A197-D20C5328CD4F}" type="presParOf" srcId="{3DD64E00-FFB2-ED4A-965C-A041EBC6A9DC}" destId="{35B04067-7FDC-1942-A83E-A972E08A54D5}" srcOrd="4" destOrd="0" presId="urn:microsoft.com/office/officeart/2005/8/layout/process1"/>
    <dgm:cxn modelId="{EE4F7132-74F9-E14E-A304-12699D8A3233}" type="presParOf" srcId="{3DD64E00-FFB2-ED4A-965C-A041EBC6A9DC}" destId="{E6AEF973-CD46-7946-A62F-583224757ABA}" srcOrd="5" destOrd="0" presId="urn:microsoft.com/office/officeart/2005/8/layout/process1"/>
    <dgm:cxn modelId="{3A9148C0-25AA-FF41-8237-7B111F54CC0A}" type="presParOf" srcId="{E6AEF973-CD46-7946-A62F-583224757ABA}" destId="{771D94C7-C5F5-A349-9E6E-741965A3AF0C}" srcOrd="0" destOrd="0" presId="urn:microsoft.com/office/officeart/2005/8/layout/process1"/>
    <dgm:cxn modelId="{F1FEB4ED-62DA-C847-955C-B7B633CBD0B7}" type="presParOf" srcId="{3DD64E00-FFB2-ED4A-965C-A041EBC6A9DC}" destId="{2156FDEC-F9F7-9943-8D72-89B6DFB32FB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53CCB7-6335-3044-8821-25E1580A992A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7024F9-2DC7-C64E-905C-B40E0ABD83FB}">
      <dgm:prSet phldrT="[Text]"/>
      <dgm:spPr/>
      <dgm:t>
        <a:bodyPr/>
        <a:lstStyle/>
        <a:p>
          <a:r>
            <a:rPr lang="en-US" dirty="0" err="1" smtClean="0"/>
            <a:t>Serializable</a:t>
          </a:r>
          <a:r>
            <a:rPr lang="en-US" dirty="0" smtClean="0"/>
            <a:t> Transactions</a:t>
          </a:r>
          <a:endParaRPr lang="en-US" dirty="0"/>
        </a:p>
      </dgm:t>
    </dgm:pt>
    <dgm:pt modelId="{17DB2A50-D744-FD4F-93F9-8184419BE130}" type="parTrans" cxnId="{D0DFF6C6-E987-094A-A51A-C4E0102ED8C8}">
      <dgm:prSet/>
      <dgm:spPr/>
      <dgm:t>
        <a:bodyPr/>
        <a:lstStyle/>
        <a:p>
          <a:endParaRPr lang="en-US"/>
        </a:p>
      </dgm:t>
    </dgm:pt>
    <dgm:pt modelId="{D1205089-987B-5145-B371-01DDD45047BC}" type="sibTrans" cxnId="{D0DFF6C6-E987-094A-A51A-C4E0102ED8C8}">
      <dgm:prSet/>
      <dgm:spPr/>
      <dgm:t>
        <a:bodyPr/>
        <a:lstStyle/>
        <a:p>
          <a:endParaRPr lang="en-US"/>
        </a:p>
      </dgm:t>
    </dgm:pt>
    <dgm:pt modelId="{F285E5AF-FCA2-DE42-B0AE-A3B0A7F9CAD3}">
      <dgm:prSet phldrT="[Text]"/>
      <dgm:spPr/>
      <dgm:t>
        <a:bodyPr/>
        <a:lstStyle/>
        <a:p>
          <a:r>
            <a:rPr lang="en-US" dirty="0" smtClean="0"/>
            <a:t>Geo-replicated</a:t>
          </a:r>
          <a:endParaRPr lang="en-US" dirty="0"/>
        </a:p>
      </dgm:t>
    </dgm:pt>
    <dgm:pt modelId="{901C1E1F-D138-704F-9074-331A26A4799B}" type="parTrans" cxnId="{70972757-86FC-3241-AF1E-980AD960C34D}">
      <dgm:prSet/>
      <dgm:spPr/>
      <dgm:t>
        <a:bodyPr/>
        <a:lstStyle/>
        <a:p>
          <a:endParaRPr lang="en-US"/>
        </a:p>
      </dgm:t>
    </dgm:pt>
    <dgm:pt modelId="{DD8B9CBC-63E6-B844-BD07-B9C3590D0DA2}" type="sibTrans" cxnId="{70972757-86FC-3241-AF1E-980AD960C34D}">
      <dgm:prSet/>
      <dgm:spPr/>
      <dgm:t>
        <a:bodyPr/>
        <a:lstStyle/>
        <a:p>
          <a:endParaRPr lang="en-US"/>
        </a:p>
      </dgm:t>
    </dgm:pt>
    <dgm:pt modelId="{2ACB8054-03DB-1C48-8BD6-D6A729D6B42A}">
      <dgm:prSet phldrT="[Text]"/>
      <dgm:spPr/>
      <dgm:t>
        <a:bodyPr/>
        <a:lstStyle/>
        <a:p>
          <a:r>
            <a:rPr lang="en-US" dirty="0" smtClean="0"/>
            <a:t>Low latency</a:t>
          </a:r>
          <a:endParaRPr lang="en-US" dirty="0"/>
        </a:p>
      </dgm:t>
    </dgm:pt>
    <dgm:pt modelId="{CEF5C922-7F3B-AB4F-9E68-5A49B446DC52}" type="parTrans" cxnId="{C895A682-BA40-2D4C-8B7D-FA67B9C48661}">
      <dgm:prSet/>
      <dgm:spPr/>
      <dgm:t>
        <a:bodyPr/>
        <a:lstStyle/>
        <a:p>
          <a:endParaRPr lang="en-US"/>
        </a:p>
      </dgm:t>
    </dgm:pt>
    <dgm:pt modelId="{1CC0C2EC-0545-C84D-88D3-F7FAE4118773}" type="sibTrans" cxnId="{C895A682-BA40-2D4C-8B7D-FA67B9C48661}">
      <dgm:prSet/>
      <dgm:spPr/>
      <dgm:t>
        <a:bodyPr/>
        <a:lstStyle/>
        <a:p>
          <a:endParaRPr lang="en-US"/>
        </a:p>
      </dgm:t>
    </dgm:pt>
    <dgm:pt modelId="{08C5F101-D3B6-6A4E-819E-C75E53C2A5D5}">
      <dgm:prSet phldrT="[Text]"/>
      <dgm:spPr/>
      <dgm:t>
        <a:bodyPr/>
        <a:lstStyle/>
        <a:p>
          <a:r>
            <a:rPr lang="en-US" dirty="0" smtClean="0"/>
            <a:t>Loosely Synchronized Clocks</a:t>
          </a:r>
          <a:endParaRPr lang="en-US" dirty="0"/>
        </a:p>
      </dgm:t>
    </dgm:pt>
    <dgm:pt modelId="{D3A4FF25-2C8A-FB40-B724-7A50EE6A2242}" type="parTrans" cxnId="{B41EEB46-FA40-3643-8D9B-EB8240F3DB37}">
      <dgm:prSet/>
      <dgm:spPr/>
      <dgm:t>
        <a:bodyPr/>
        <a:lstStyle/>
        <a:p>
          <a:endParaRPr lang="en-US"/>
        </a:p>
      </dgm:t>
    </dgm:pt>
    <dgm:pt modelId="{813193AC-44E4-3346-82B5-74547EE69231}" type="sibTrans" cxnId="{B41EEB46-FA40-3643-8D9B-EB8240F3DB37}">
      <dgm:prSet/>
      <dgm:spPr/>
      <dgm:t>
        <a:bodyPr/>
        <a:lstStyle/>
        <a:p>
          <a:endParaRPr lang="en-US"/>
        </a:p>
      </dgm:t>
    </dgm:pt>
    <dgm:pt modelId="{5FECABA1-A03D-014E-9051-569800DD51A0}">
      <dgm:prSet phldrT="[Text]"/>
      <dgm:spPr/>
      <dgm:t>
        <a:bodyPr/>
        <a:lstStyle/>
        <a:p>
          <a:r>
            <a:rPr lang="en-US" dirty="0" smtClean="0"/>
            <a:t>Log Replication</a:t>
          </a:r>
          <a:endParaRPr lang="en-US" dirty="0"/>
        </a:p>
      </dgm:t>
    </dgm:pt>
    <dgm:pt modelId="{F5A555C2-0E84-364C-91E9-E5F7AAE5B801}" type="parTrans" cxnId="{54408E19-469B-E54B-A881-5781019829AA}">
      <dgm:prSet/>
      <dgm:spPr/>
      <dgm:t>
        <a:bodyPr/>
        <a:lstStyle/>
        <a:p>
          <a:endParaRPr lang="en-US"/>
        </a:p>
      </dgm:t>
    </dgm:pt>
    <dgm:pt modelId="{9356535A-3B93-534E-B987-3B063892F3B5}" type="sibTrans" cxnId="{54408E19-469B-E54B-A881-5781019829AA}">
      <dgm:prSet/>
      <dgm:spPr/>
      <dgm:t>
        <a:bodyPr/>
        <a:lstStyle/>
        <a:p>
          <a:endParaRPr lang="en-US"/>
        </a:p>
      </dgm:t>
    </dgm:pt>
    <dgm:pt modelId="{3B80B0E9-8DD1-5840-9C42-375FA6B2EBDA}" type="pres">
      <dgm:prSet presAssocID="{8753CCB7-6335-3044-8821-25E1580A992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145309-2294-1A4A-A983-9A3983BD46C3}" type="pres">
      <dgm:prSet presAssocID="{047024F9-2DC7-C64E-905C-B40E0ABD83F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C8E7BB-17A0-AF49-B847-60B52EC5CC4A}" type="pres">
      <dgm:prSet presAssocID="{D1205089-987B-5145-B371-01DDD45047BC}" presName="sibTrans" presStyleCnt="0"/>
      <dgm:spPr/>
    </dgm:pt>
    <dgm:pt modelId="{B111719F-49D9-CB48-B8A9-8491FD2CDFCE}" type="pres">
      <dgm:prSet presAssocID="{F285E5AF-FCA2-DE42-B0AE-A3B0A7F9CAD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13A4E4-6D7C-DA47-ACD5-46FB79BE9CF9}" type="pres">
      <dgm:prSet presAssocID="{DD8B9CBC-63E6-B844-BD07-B9C3590D0DA2}" presName="sibTrans" presStyleCnt="0"/>
      <dgm:spPr/>
    </dgm:pt>
    <dgm:pt modelId="{7937B97B-E82D-8D4F-89E5-50A1E79D9C05}" type="pres">
      <dgm:prSet presAssocID="{2ACB8054-03DB-1C48-8BD6-D6A729D6B42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DE8C5F-B18E-F242-BDF8-1BEA3B25B2BA}" type="pres">
      <dgm:prSet presAssocID="{1CC0C2EC-0545-C84D-88D3-F7FAE4118773}" presName="sibTrans" presStyleCnt="0"/>
      <dgm:spPr/>
    </dgm:pt>
    <dgm:pt modelId="{7BF3B04E-DA93-0F46-BE37-E3BF63345CC7}" type="pres">
      <dgm:prSet presAssocID="{08C5F101-D3B6-6A4E-819E-C75E53C2A5D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11114-090F-D146-ABB8-9945360AC8C4}" type="pres">
      <dgm:prSet presAssocID="{813193AC-44E4-3346-82B5-74547EE69231}" presName="sibTrans" presStyleCnt="0"/>
      <dgm:spPr/>
    </dgm:pt>
    <dgm:pt modelId="{43370DE1-3B94-7549-AB23-67ECE14C32E0}" type="pres">
      <dgm:prSet presAssocID="{5FECABA1-A03D-014E-9051-569800DD51A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D17C1F-3E68-FB48-A3DD-29B8F4CC5D58}" type="presOf" srcId="{5FECABA1-A03D-014E-9051-569800DD51A0}" destId="{43370DE1-3B94-7549-AB23-67ECE14C32E0}" srcOrd="0" destOrd="0" presId="urn:microsoft.com/office/officeart/2005/8/layout/default"/>
    <dgm:cxn modelId="{B41EEB46-FA40-3643-8D9B-EB8240F3DB37}" srcId="{8753CCB7-6335-3044-8821-25E1580A992A}" destId="{08C5F101-D3B6-6A4E-819E-C75E53C2A5D5}" srcOrd="3" destOrd="0" parTransId="{D3A4FF25-2C8A-FB40-B724-7A50EE6A2242}" sibTransId="{813193AC-44E4-3346-82B5-74547EE69231}"/>
    <dgm:cxn modelId="{49758C38-ADDB-0A44-AFE8-30E1C8C8A038}" type="presOf" srcId="{8753CCB7-6335-3044-8821-25E1580A992A}" destId="{3B80B0E9-8DD1-5840-9C42-375FA6B2EBDA}" srcOrd="0" destOrd="0" presId="urn:microsoft.com/office/officeart/2005/8/layout/default"/>
    <dgm:cxn modelId="{8163261E-AA7C-8A4A-ABD7-382AF531DB18}" type="presOf" srcId="{F285E5AF-FCA2-DE42-B0AE-A3B0A7F9CAD3}" destId="{B111719F-49D9-CB48-B8A9-8491FD2CDFCE}" srcOrd="0" destOrd="0" presId="urn:microsoft.com/office/officeart/2005/8/layout/default"/>
    <dgm:cxn modelId="{908F04FB-B77B-CF41-A834-4AA1AB289950}" type="presOf" srcId="{08C5F101-D3B6-6A4E-819E-C75E53C2A5D5}" destId="{7BF3B04E-DA93-0F46-BE37-E3BF63345CC7}" srcOrd="0" destOrd="0" presId="urn:microsoft.com/office/officeart/2005/8/layout/default"/>
    <dgm:cxn modelId="{2D72B337-76CB-994B-8EFC-E40845C47C0D}" type="presOf" srcId="{047024F9-2DC7-C64E-905C-B40E0ABD83FB}" destId="{FF145309-2294-1A4A-A983-9A3983BD46C3}" srcOrd="0" destOrd="0" presId="urn:microsoft.com/office/officeart/2005/8/layout/default"/>
    <dgm:cxn modelId="{D0DFF6C6-E987-094A-A51A-C4E0102ED8C8}" srcId="{8753CCB7-6335-3044-8821-25E1580A992A}" destId="{047024F9-2DC7-C64E-905C-B40E0ABD83FB}" srcOrd="0" destOrd="0" parTransId="{17DB2A50-D744-FD4F-93F9-8184419BE130}" sibTransId="{D1205089-987B-5145-B371-01DDD45047BC}"/>
    <dgm:cxn modelId="{54408E19-469B-E54B-A881-5781019829AA}" srcId="{8753CCB7-6335-3044-8821-25E1580A992A}" destId="{5FECABA1-A03D-014E-9051-569800DD51A0}" srcOrd="4" destOrd="0" parTransId="{F5A555C2-0E84-364C-91E9-E5F7AAE5B801}" sibTransId="{9356535A-3B93-534E-B987-3B063892F3B5}"/>
    <dgm:cxn modelId="{70972757-86FC-3241-AF1E-980AD960C34D}" srcId="{8753CCB7-6335-3044-8821-25E1580A992A}" destId="{F285E5AF-FCA2-DE42-B0AE-A3B0A7F9CAD3}" srcOrd="1" destOrd="0" parTransId="{901C1E1F-D138-704F-9074-331A26A4799B}" sibTransId="{DD8B9CBC-63E6-B844-BD07-B9C3590D0DA2}"/>
    <dgm:cxn modelId="{13204058-11E8-AD4B-999F-CD42BFA64208}" type="presOf" srcId="{2ACB8054-03DB-1C48-8BD6-D6A729D6B42A}" destId="{7937B97B-E82D-8D4F-89E5-50A1E79D9C05}" srcOrd="0" destOrd="0" presId="urn:microsoft.com/office/officeart/2005/8/layout/default"/>
    <dgm:cxn modelId="{C895A682-BA40-2D4C-8B7D-FA67B9C48661}" srcId="{8753CCB7-6335-3044-8821-25E1580A992A}" destId="{2ACB8054-03DB-1C48-8BD6-D6A729D6B42A}" srcOrd="2" destOrd="0" parTransId="{CEF5C922-7F3B-AB4F-9E68-5A49B446DC52}" sibTransId="{1CC0C2EC-0545-C84D-88D3-F7FAE4118773}"/>
    <dgm:cxn modelId="{51D3E0B6-1D07-A747-92E1-72242BA12DAB}" type="presParOf" srcId="{3B80B0E9-8DD1-5840-9C42-375FA6B2EBDA}" destId="{FF145309-2294-1A4A-A983-9A3983BD46C3}" srcOrd="0" destOrd="0" presId="urn:microsoft.com/office/officeart/2005/8/layout/default"/>
    <dgm:cxn modelId="{ADB879F4-C56C-214F-93FB-AB221075DDC8}" type="presParOf" srcId="{3B80B0E9-8DD1-5840-9C42-375FA6B2EBDA}" destId="{E9C8E7BB-17A0-AF49-B847-60B52EC5CC4A}" srcOrd="1" destOrd="0" presId="urn:microsoft.com/office/officeart/2005/8/layout/default"/>
    <dgm:cxn modelId="{ED4B648D-42BB-B147-81AD-44C0FE2A4336}" type="presParOf" srcId="{3B80B0E9-8DD1-5840-9C42-375FA6B2EBDA}" destId="{B111719F-49D9-CB48-B8A9-8491FD2CDFCE}" srcOrd="2" destOrd="0" presId="urn:microsoft.com/office/officeart/2005/8/layout/default"/>
    <dgm:cxn modelId="{F206A869-631C-784C-ADBC-370D6B6BCBE0}" type="presParOf" srcId="{3B80B0E9-8DD1-5840-9C42-375FA6B2EBDA}" destId="{7413A4E4-6D7C-DA47-ACD5-46FB79BE9CF9}" srcOrd="3" destOrd="0" presId="urn:microsoft.com/office/officeart/2005/8/layout/default"/>
    <dgm:cxn modelId="{937C051E-2D3D-7844-BA4A-1FC0FBB9E7DB}" type="presParOf" srcId="{3B80B0E9-8DD1-5840-9C42-375FA6B2EBDA}" destId="{7937B97B-E82D-8D4F-89E5-50A1E79D9C05}" srcOrd="4" destOrd="0" presId="urn:microsoft.com/office/officeart/2005/8/layout/default"/>
    <dgm:cxn modelId="{BB7D6085-4E47-1E4D-B1E5-B341315A1C0A}" type="presParOf" srcId="{3B80B0E9-8DD1-5840-9C42-375FA6B2EBDA}" destId="{E8DE8C5F-B18E-F242-BDF8-1BEA3B25B2BA}" srcOrd="5" destOrd="0" presId="urn:microsoft.com/office/officeart/2005/8/layout/default"/>
    <dgm:cxn modelId="{BBB41BF1-0372-F541-B4D3-6176710D1FE5}" type="presParOf" srcId="{3B80B0E9-8DD1-5840-9C42-375FA6B2EBDA}" destId="{7BF3B04E-DA93-0F46-BE37-E3BF63345CC7}" srcOrd="6" destOrd="0" presId="urn:microsoft.com/office/officeart/2005/8/layout/default"/>
    <dgm:cxn modelId="{FACC75BC-3C08-344B-A33B-D0BF8781343B}" type="presParOf" srcId="{3B80B0E9-8DD1-5840-9C42-375FA6B2EBDA}" destId="{39611114-090F-D146-ABB8-9945360AC8C4}" srcOrd="7" destOrd="0" presId="urn:microsoft.com/office/officeart/2005/8/layout/default"/>
    <dgm:cxn modelId="{22ABB3DD-441E-9A47-9AAA-7C0DD0329335}" type="presParOf" srcId="{3B80B0E9-8DD1-5840-9C42-375FA6B2EBDA}" destId="{43370DE1-3B94-7549-AB23-67ECE14C32E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5D85A-2500-424E-8069-1D7361390E2D}">
      <dsp:nvSpPr>
        <dsp:cNvPr id="0" name=""/>
        <dsp:cNvSpPr/>
      </dsp:nvSpPr>
      <dsp:spPr>
        <a:xfrm>
          <a:off x="3688" y="1055375"/>
          <a:ext cx="1612758" cy="967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Replication</a:t>
          </a:r>
          <a:endParaRPr lang="en-US" sz="2100" kern="1200" dirty="0"/>
        </a:p>
      </dsp:txBody>
      <dsp:txXfrm>
        <a:off x="32030" y="1083717"/>
        <a:ext cx="1556074" cy="910971"/>
      </dsp:txXfrm>
    </dsp:sp>
    <dsp:sp modelId="{B1510B80-FD40-4843-B475-678C2F8C54E7}">
      <dsp:nvSpPr>
        <dsp:cNvPr id="0" name=""/>
        <dsp:cNvSpPr/>
      </dsp:nvSpPr>
      <dsp:spPr>
        <a:xfrm>
          <a:off x="1777723" y="1339221"/>
          <a:ext cx="341904" cy="3999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777723" y="1419214"/>
        <a:ext cx="239333" cy="239978"/>
      </dsp:txXfrm>
    </dsp:sp>
    <dsp:sp modelId="{D34DE241-4674-D44A-9AE1-911995A50326}">
      <dsp:nvSpPr>
        <dsp:cNvPr id="0" name=""/>
        <dsp:cNvSpPr/>
      </dsp:nvSpPr>
      <dsp:spPr>
        <a:xfrm>
          <a:off x="2261550" y="1055375"/>
          <a:ext cx="1612758" cy="967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High level of consistency</a:t>
          </a:r>
          <a:endParaRPr lang="en-US" sz="2100" kern="1200" dirty="0"/>
        </a:p>
      </dsp:txBody>
      <dsp:txXfrm>
        <a:off x="2289892" y="1083717"/>
        <a:ext cx="1556074" cy="910971"/>
      </dsp:txXfrm>
    </dsp:sp>
    <dsp:sp modelId="{3DB64AB0-D399-5C4B-B909-991D587E92BD}">
      <dsp:nvSpPr>
        <dsp:cNvPr id="0" name=""/>
        <dsp:cNvSpPr/>
      </dsp:nvSpPr>
      <dsp:spPr>
        <a:xfrm>
          <a:off x="4035585" y="1339221"/>
          <a:ext cx="341904" cy="3999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035585" y="1419214"/>
        <a:ext cx="239333" cy="239978"/>
      </dsp:txXfrm>
    </dsp:sp>
    <dsp:sp modelId="{35B04067-7FDC-1942-A83E-A972E08A54D5}">
      <dsp:nvSpPr>
        <dsp:cNvPr id="0" name=""/>
        <dsp:cNvSpPr/>
      </dsp:nvSpPr>
      <dsp:spPr>
        <a:xfrm>
          <a:off x="4519413" y="1055375"/>
          <a:ext cx="1612758" cy="967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More sent messages</a:t>
          </a:r>
          <a:endParaRPr lang="en-US" sz="2100" kern="1200" dirty="0"/>
        </a:p>
      </dsp:txBody>
      <dsp:txXfrm>
        <a:off x="4547755" y="1083717"/>
        <a:ext cx="1556074" cy="910971"/>
      </dsp:txXfrm>
    </dsp:sp>
    <dsp:sp modelId="{E6AEF973-CD46-7946-A62F-583224757ABA}">
      <dsp:nvSpPr>
        <dsp:cNvPr id="0" name=""/>
        <dsp:cNvSpPr/>
      </dsp:nvSpPr>
      <dsp:spPr>
        <a:xfrm>
          <a:off x="6293447" y="1339221"/>
          <a:ext cx="341904" cy="39996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6293447" y="1419214"/>
        <a:ext cx="239333" cy="239978"/>
      </dsp:txXfrm>
    </dsp:sp>
    <dsp:sp modelId="{2156FDEC-F9F7-9943-8D72-89B6DFB32FB4}">
      <dsp:nvSpPr>
        <dsp:cNvPr id="0" name=""/>
        <dsp:cNvSpPr/>
      </dsp:nvSpPr>
      <dsp:spPr>
        <a:xfrm>
          <a:off x="6777275" y="1055375"/>
          <a:ext cx="1612758" cy="9676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Higher latency!</a:t>
          </a:r>
          <a:endParaRPr lang="en-US" sz="2100" kern="1200" dirty="0"/>
        </a:p>
      </dsp:txBody>
      <dsp:txXfrm>
        <a:off x="6805617" y="1083717"/>
        <a:ext cx="1556074" cy="9109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145309-2294-1A4A-A983-9A3983BD46C3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Serializable</a:t>
          </a:r>
          <a:r>
            <a:rPr lang="en-US" sz="3100" kern="1200" dirty="0" smtClean="0"/>
            <a:t> Transactions</a:t>
          </a:r>
          <a:endParaRPr lang="en-US" sz="3100" kern="1200" dirty="0"/>
        </a:p>
      </dsp:txBody>
      <dsp:txXfrm>
        <a:off x="0" y="591343"/>
        <a:ext cx="2571749" cy="1543050"/>
      </dsp:txXfrm>
    </dsp:sp>
    <dsp:sp modelId="{B111719F-49D9-CB48-B8A9-8491FD2CDFCE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Geo-replicated</a:t>
          </a:r>
          <a:endParaRPr lang="en-US" sz="3100" kern="1200" dirty="0"/>
        </a:p>
      </dsp:txBody>
      <dsp:txXfrm>
        <a:off x="2828925" y="591343"/>
        <a:ext cx="2571749" cy="1543050"/>
      </dsp:txXfrm>
    </dsp:sp>
    <dsp:sp modelId="{7937B97B-E82D-8D4F-89E5-50A1E79D9C05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Low latency</a:t>
          </a:r>
          <a:endParaRPr lang="en-US" sz="3100" kern="1200" dirty="0"/>
        </a:p>
      </dsp:txBody>
      <dsp:txXfrm>
        <a:off x="5657849" y="591343"/>
        <a:ext cx="2571749" cy="1543050"/>
      </dsp:txXfrm>
    </dsp:sp>
    <dsp:sp modelId="{7BF3B04E-DA93-0F46-BE37-E3BF63345CC7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Loosely Synchronized Clocks</a:t>
          </a:r>
          <a:endParaRPr lang="en-US" sz="3100" kern="1200" dirty="0"/>
        </a:p>
      </dsp:txBody>
      <dsp:txXfrm>
        <a:off x="1414462" y="2391569"/>
        <a:ext cx="2571749" cy="1543050"/>
      </dsp:txXfrm>
    </dsp:sp>
    <dsp:sp modelId="{43370DE1-3B94-7549-AB23-67ECE14C32E0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Log Replication</a:t>
          </a:r>
          <a:endParaRPr lang="en-US" sz="3100" kern="1200" dirty="0"/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C815F-97DD-9B4A-89A4-79D00354FF33}" type="datetimeFigureOut">
              <a:rPr lang="en-US" smtClean="0"/>
              <a:t>3/15/16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93A69-E432-D547-877C-CB066BA3F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685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D3453-D08D-DD4D-9148-45AE039A9E9A}" type="datetimeFigureOut">
              <a:rPr lang="en-US" smtClean="0"/>
              <a:t>3/15/16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E2D8B-F85A-CB4F-8647-0C80827B5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244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What is latency?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Costs of latency? Amazon</a:t>
            </a:r>
            <a:r>
              <a:rPr lang="en-US" baseline="0" dirty="0" smtClean="0"/>
              <a:t> 100ms = 1%, high speed trading – 5ms means millions of $$, transatlantic cable = $300 million for 6ms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0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External Preparing</a:t>
            </a:r>
            <a:r>
              <a:rPr lang="en-US" baseline="0" dirty="0" smtClean="0"/>
              <a:t> Transaction Pool – If preparing, it’s new to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6836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Type is finished</a:t>
            </a:r>
            <a:r>
              <a:rPr lang="en-US" baseline="0" dirty="0" smtClean="0"/>
              <a:t> – Exists in EPT pool already</a:t>
            </a:r>
          </a:p>
          <a:p>
            <a:r>
              <a:rPr lang="en-US" dirty="0" smtClean="0"/>
              <a:t>	If the committed flag is set, it’ll write to the </a:t>
            </a:r>
            <a:r>
              <a:rPr lang="en-US" dirty="0" err="1" smtClean="0"/>
              <a:t>datastore</a:t>
            </a:r>
            <a:endParaRPr lang="en-US" dirty="0" smtClean="0"/>
          </a:p>
          <a:p>
            <a:r>
              <a:rPr lang="en-US" dirty="0" smtClean="0"/>
              <a:t>Remove</a:t>
            </a:r>
            <a:r>
              <a:rPr lang="en-US" baseline="0" dirty="0" smtClean="0"/>
              <a:t> from EPT Pool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07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01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If A “commits” transactions but fails, another</a:t>
            </a:r>
            <a:r>
              <a:rPr lang="en-US" baseline="0" dirty="0" smtClean="0"/>
              <a:t> datacenter B can </a:t>
            </a:r>
            <a:r>
              <a:rPr lang="en-US" baseline="0" dirty="0" err="1" smtClean="0"/>
              <a:t>propogate</a:t>
            </a:r>
            <a:r>
              <a:rPr lang="en-US" baseline="0" dirty="0" smtClean="0"/>
              <a:t> the information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When a data</a:t>
            </a:r>
            <a:r>
              <a:rPr lang="en-US" baseline="0" dirty="0" smtClean="0"/>
              <a:t>center fails, A can get information about failed B from C</a:t>
            </a:r>
          </a:p>
          <a:p>
            <a:pPr marL="628650" lvl="1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The grace time gives us guarantees that while a datacenter</a:t>
            </a:r>
            <a:r>
              <a:rPr lang="en-US" baseline="0" dirty="0" smtClean="0"/>
              <a:t> A is down, B and C are safe to commit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910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Utilizes Amazon Elastic Compute Cloud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437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 at average to see trends. </a:t>
            </a:r>
          </a:p>
          <a:p>
            <a:endParaRPr lang="en-US" dirty="0" smtClean="0"/>
          </a:p>
          <a:p>
            <a:r>
              <a:rPr lang="en-US" dirty="0" smtClean="0"/>
              <a:t>For latency,</a:t>
            </a:r>
            <a:r>
              <a:rPr lang="en-US" baseline="0" dirty="0" smtClean="0"/>
              <a:t> only replicated commit performs better than Helios. Increasing fault tolerance increases latency. Other algorithms have high latency</a:t>
            </a:r>
          </a:p>
          <a:p>
            <a:r>
              <a:rPr lang="en-US" baseline="0" dirty="0" smtClean="0"/>
              <a:t>Throughput – Helios performed better than all the existing systems, even with fault tolerance</a:t>
            </a:r>
          </a:p>
          <a:p>
            <a:r>
              <a:rPr lang="en-US" baseline="0" dirty="0" smtClean="0"/>
              <a:t>Abort percentage – </a:t>
            </a:r>
            <a:r>
              <a:rPr lang="en-US" baseline="0" dirty="0" err="1" smtClean="0"/>
              <a:t>Msg</a:t>
            </a:r>
            <a:r>
              <a:rPr lang="en-US" baseline="0" dirty="0" smtClean="0"/>
              <a:t> Futures has lowest abort percentage but Helios performed within a percentage point similar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063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-Very good throughput as clients increase – peaks around 225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Latency is good as number of clients increases – starts to spike up around 250 clients but still beats out other systems except Replicated Commit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Abort percentage increases with number of clients linearly but doesn’t ever spike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063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 smtClean="0"/>
              <a:t>V off (unsynchronized clocks)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Ahead by 100 </a:t>
            </a:r>
            <a:r>
              <a:rPr lang="en-US" baseline="0" dirty="0" err="1" smtClean="0"/>
              <a:t>ms</a:t>
            </a:r>
            <a:r>
              <a:rPr lang="en-US" baseline="0" dirty="0" smtClean="0"/>
              <a:t> (causes other datacenters to improve in latency)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Behind by 100ms (Virginia at advantage – increases average latency)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Altered each datacenter (increased latency by about 60ms)</a:t>
            </a:r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RTT estimation errors (increased and decreased latency expectations. Second one was no latency)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Off by about 4.5 – 9% 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Throughput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Virginia off by 100 </a:t>
            </a:r>
            <a:r>
              <a:rPr lang="en-US" baseline="0" dirty="0" err="1" smtClean="0"/>
              <a:t>ms</a:t>
            </a:r>
            <a:r>
              <a:rPr lang="en-US" baseline="0" dirty="0" smtClean="0"/>
              <a:t> increased throughput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Virginia off by -100ms decreased throughput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Varying clock increased throughput</a:t>
            </a:r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  <a:p>
            <a:pPr marL="628650" lvl="1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063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Some</a:t>
            </a:r>
            <a:r>
              <a:rPr lang="en-US" baseline="0" dirty="0" smtClean="0"/>
              <a:t> Datacenters and their key attribute</a:t>
            </a:r>
          </a:p>
          <a:p>
            <a:endParaRPr lang="en-US" baseline="0" dirty="0" smtClean="0"/>
          </a:p>
          <a:p>
            <a:r>
              <a:rPr lang="en-US" baseline="0" dirty="0" smtClean="0"/>
              <a:t>Message Futures also uses a distributed shared log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942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 descending order as times mentioned on piazza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 descending order as times mentioned on piazza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Q1: Too trivial, Tautology?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Q2: Depend on usecase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Q3: Seperate log, seperate parameters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Serializable</a:t>
            </a:r>
            <a:r>
              <a:rPr lang="en-US" dirty="0" smtClean="0"/>
              <a:t> – Able to achieve the same outcome if transactions submitted serially</a:t>
            </a:r>
          </a:p>
          <a:p>
            <a:r>
              <a:rPr lang="en-US" dirty="0" smtClean="0"/>
              <a:t>Geo-replicated – tolerates failure</a:t>
            </a:r>
          </a:p>
          <a:p>
            <a:r>
              <a:rPr lang="en-US" dirty="0" smtClean="0"/>
              <a:t>Clock synchronization</a:t>
            </a:r>
            <a:r>
              <a:rPr lang="en-US" baseline="0" dirty="0" smtClean="0"/>
              <a:t> – helps with conflict detection.</a:t>
            </a:r>
          </a:p>
          <a:p>
            <a:r>
              <a:rPr lang="en-US" baseline="0" dirty="0" smtClean="0"/>
              <a:t>Log-structured stores with log replication</a:t>
            </a:r>
          </a:p>
          <a:p>
            <a:r>
              <a:rPr lang="en-US" baseline="0" dirty="0" smtClean="0"/>
              <a:t>Low latency – lower bound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24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Influence zone (t</a:t>
            </a:r>
            <a:r>
              <a:rPr lang="en-US" baseline="0" dirty="0" smtClean="0"/>
              <a:t> can see everything here)</a:t>
            </a:r>
          </a:p>
          <a:p>
            <a:r>
              <a:rPr lang="en-US" baseline="0" dirty="0" smtClean="0"/>
              <a:t>Critical zone (Any commits here </a:t>
            </a:r>
          </a:p>
          <a:p>
            <a:r>
              <a:rPr lang="en-US" baseline="0" dirty="0" smtClean="0"/>
              <a:t>Awareness zone (when B knows about t)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Assumptions:</a:t>
            </a:r>
          </a:p>
          <a:p>
            <a:r>
              <a:rPr lang="en-US" baseline="0" dirty="0" smtClean="0"/>
              <a:t>	Infinite compute power</a:t>
            </a:r>
          </a:p>
          <a:p>
            <a:r>
              <a:rPr lang="en-US" baseline="0" dirty="0" smtClean="0"/>
              <a:t>	Symmetric communication</a:t>
            </a:r>
          </a:p>
          <a:p>
            <a:r>
              <a:rPr lang="en-US" baseline="0" dirty="0" smtClean="0"/>
              <a:t>	Arbitrary Read-Writes</a:t>
            </a:r>
          </a:p>
          <a:p>
            <a:r>
              <a:rPr lang="en-US" baseline="0" dirty="0" smtClean="0"/>
              <a:t>	Knowledge – knows every transaction up till current time – RTT/2</a:t>
            </a:r>
          </a:p>
          <a:p>
            <a:r>
              <a:rPr lang="en-US" baseline="0" dirty="0" err="1" smtClean="0"/>
              <a:t>Commity</a:t>
            </a:r>
            <a:r>
              <a:rPr lang="en-US" baseline="0" dirty="0" smtClean="0"/>
              <a:t> latency - fixed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44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</a:t>
            </a:r>
            <a:r>
              <a:rPr lang="en-US" baseline="-25000" dirty="0" smtClean="0"/>
              <a:t>A</a:t>
            </a:r>
            <a:r>
              <a:rPr lang="en-US" dirty="0" smtClean="0"/>
              <a:t>[B, C] = Tau,  A knows that datacenter B knows events at C up until t_1</a:t>
            </a:r>
            <a:r>
              <a:rPr lang="en-US" baseline="0" dirty="0" smtClean="0"/>
              <a:t> 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Commit</a:t>
            </a:r>
            <a:r>
              <a:rPr lang="en-US" baseline="0" dirty="0" smtClean="0"/>
              <a:t> offset value for every single datacenter pair</a:t>
            </a:r>
          </a:p>
          <a:p>
            <a:r>
              <a:rPr lang="en-US" baseline="0" smtClean="0"/>
              <a:t>Tunable parameter</a:t>
            </a:r>
            <a:endParaRPr lang="en-US" baseline="0" dirty="0" smtClean="0"/>
          </a:p>
          <a:p>
            <a:r>
              <a:rPr lang="en-US" baseline="0" dirty="0" smtClean="0"/>
              <a:t>Optimal assignment - Calculated using the RTT and the commit latency</a:t>
            </a:r>
          </a:p>
          <a:p>
            <a:r>
              <a:rPr lang="en-US" baseline="0" dirty="0" smtClean="0"/>
              <a:t>To ensure nothing is committed in the critical zone, (</a:t>
            </a:r>
            <a:r>
              <a:rPr lang="en-US" baseline="0" dirty="0" err="1" smtClean="0"/>
              <a:t>co_AB</a:t>
            </a:r>
            <a:r>
              <a:rPr lang="en-US" baseline="0" dirty="0" smtClean="0"/>
              <a:t> + </a:t>
            </a:r>
            <a:r>
              <a:rPr lang="en-US" baseline="0" dirty="0" err="1" smtClean="0"/>
              <a:t>co_BA</a:t>
            </a:r>
            <a:r>
              <a:rPr lang="en-US" baseline="0" dirty="0" smtClean="0"/>
              <a:t>) &gt;= 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337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Check preparing transaction</a:t>
            </a:r>
            <a:r>
              <a:rPr lang="en-US" baseline="0" dirty="0" smtClean="0"/>
              <a:t>s pool and EPT for conflicts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4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Check self’s </a:t>
            </a:r>
            <a:r>
              <a:rPr lang="en-US" dirty="0" err="1" smtClean="0"/>
              <a:t>readset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60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Appends to </a:t>
            </a:r>
            <a:r>
              <a:rPr lang="en-US" dirty="0" err="1" smtClean="0"/>
              <a:t>logA</a:t>
            </a:r>
            <a:r>
              <a:rPr lang="en-US" dirty="0" smtClean="0"/>
              <a:t> at the end and sends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60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local, already has knowledge of transaction and skips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E2D8B-F85A-CB4F-8647-0C80827B511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19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D3FB6-62C2-F94F-87F2-5595F2620A08}" type="datetime1">
              <a:rPr lang="en-US" smtClean="0"/>
              <a:t>3/15/16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90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BA376-DA53-654B-AA36-EA754CC80784}" type="datetime1">
              <a:rPr lang="en-US" smtClean="0"/>
              <a:t>3/15/16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A8A8F-ABB9-DC43-A7BC-1D12F7F46BFC}" type="datetime1">
              <a:rPr lang="en-US" smtClean="0"/>
              <a:t>3/15/16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71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1"/>
            <a:ext cx="5487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812641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1"/>
            <a:ext cx="548700" cy="52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8556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8F44-F9EC-4243-8872-FD7E1FFB91CF}" type="datetime1">
              <a:rPr lang="en-US" smtClean="0"/>
              <a:t>3/15/16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37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5685-1E0E-5A4C-8C8B-8F9A04EBAF1A}" type="datetime1">
              <a:rPr lang="en-US" smtClean="0"/>
              <a:t>3/15/16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53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FB386-1F44-BC4A-B44E-73C1C036A278}" type="datetime1">
              <a:rPr lang="en-US" smtClean="0"/>
              <a:t>3/15/16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5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437CB-90A6-BC4D-B229-E63E6C293540}" type="datetime1">
              <a:rPr lang="en-US" smtClean="0"/>
              <a:t>3/15/16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6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9D1D-DA71-FB4B-81B7-FF2E1C05A134}" type="datetime1">
              <a:rPr lang="en-US" smtClean="0"/>
              <a:t>3/15/16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8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2455-2D24-834F-A55A-C52BFBE11EC9}" type="datetime1">
              <a:rPr lang="en-US" smtClean="0"/>
              <a:t>3/15/16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8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F3E3-1C01-2D4D-B211-56EB65A60AFD}" type="datetime1">
              <a:rPr lang="en-US" smtClean="0"/>
              <a:t>3/15/16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9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C4A-B978-214C-BE14-56BC9BC53B1E}" type="datetime1">
              <a:rPr lang="en-US" smtClean="0"/>
              <a:t>3/15/16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03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D0F68-B611-5446-8ACA-8DD9B3665753}" type="datetime1">
              <a:rPr lang="en-US" smtClean="0"/>
              <a:t>3/15/16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C1F64-09DF-5F4E-9CF7-8B1B4F5FB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6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243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Minimizing Commit Latency of Transactions in Geo-Replicated Data Stores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93130"/>
            <a:ext cx="7772400" cy="1232877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Paper Authors: Faisal </a:t>
            </a:r>
            <a:r>
              <a:rPr lang="en-US" dirty="0" err="1" smtClean="0"/>
              <a:t>Nawab</a:t>
            </a:r>
            <a:r>
              <a:rPr lang="en-US" dirty="0" smtClean="0"/>
              <a:t>, </a:t>
            </a:r>
            <a:r>
              <a:rPr lang="en-US" dirty="0" err="1" smtClean="0"/>
              <a:t>Vaibhav</a:t>
            </a:r>
            <a:r>
              <a:rPr lang="en-US" dirty="0" smtClean="0"/>
              <a:t> </a:t>
            </a:r>
            <a:r>
              <a:rPr lang="en-US" dirty="0" err="1" smtClean="0"/>
              <a:t>Arora</a:t>
            </a:r>
            <a:r>
              <a:rPr lang="en-US" dirty="0" smtClean="0"/>
              <a:t>, </a:t>
            </a:r>
            <a:r>
              <a:rPr lang="en-US" dirty="0" err="1" smtClean="0"/>
              <a:t>Divyakant</a:t>
            </a:r>
            <a:r>
              <a:rPr lang="en-US" dirty="0" smtClean="0"/>
              <a:t> </a:t>
            </a:r>
            <a:r>
              <a:rPr lang="en-US" dirty="0" err="1" smtClean="0"/>
              <a:t>Argrawal</a:t>
            </a:r>
            <a:r>
              <a:rPr lang="en-US" dirty="0" smtClean="0"/>
              <a:t>, </a:t>
            </a:r>
            <a:r>
              <a:rPr lang="en-US" dirty="0" err="1" smtClean="0"/>
              <a:t>Amr</a:t>
            </a:r>
            <a:r>
              <a:rPr lang="en-US" dirty="0" smtClean="0"/>
              <a:t> El </a:t>
            </a:r>
            <a:r>
              <a:rPr lang="en-US" dirty="0" err="1" smtClean="0"/>
              <a:t>Abbadi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University of California, Santa Barbara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Presenter: Stefan Dao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617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Helios Algorithm (Commit Request)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37184" y="2168768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PT Pool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793523" y="2168768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EPT Pool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87585" y="3243437"/>
            <a:ext cx="1893277" cy="8792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255" y="4601797"/>
            <a:ext cx="2786412" cy="1737946"/>
          </a:xfrm>
          <a:prstGeom prst="rect">
            <a:avLst/>
          </a:prstGeom>
        </p:spPr>
      </p:pic>
      <p:cxnSp>
        <p:nvCxnSpPr>
          <p:cNvPr id="10" name="Straight Arrow Connector 9"/>
          <p:cNvCxnSpPr>
            <a:stCxn id="7" idx="3"/>
          </p:cNvCxnSpPr>
          <p:nvPr/>
        </p:nvCxnSpPr>
        <p:spPr>
          <a:xfrm>
            <a:off x="3180862" y="3683053"/>
            <a:ext cx="2667976" cy="1093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80862" y="3352798"/>
            <a:ext cx="2076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Check if overwritten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830390" y="3415322"/>
            <a:ext cx="1893277" cy="8792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 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56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Helios Algorithm (Commit Request)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37184" y="2168768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PT Pool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793523" y="2168768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EPT Pool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6002" y="4631158"/>
            <a:ext cx="1893277" cy="8792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7718" y="4601797"/>
            <a:ext cx="2786412" cy="1737946"/>
          </a:xfrm>
          <a:prstGeom prst="rect">
            <a:avLst/>
          </a:prstGeom>
        </p:spPr>
      </p:pic>
      <p:cxnSp>
        <p:nvCxnSpPr>
          <p:cNvPr id="10" name="Straight Arrow Connector 9"/>
          <p:cNvCxnSpPr>
            <a:stCxn id="7" idx="3"/>
          </p:cNvCxnSpPr>
          <p:nvPr/>
        </p:nvCxnSpPr>
        <p:spPr>
          <a:xfrm>
            <a:off x="2269279" y="5070774"/>
            <a:ext cx="2852063" cy="2827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69279" y="4740519"/>
            <a:ext cx="2715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</a:t>
            </a:r>
            <a:r>
              <a:rPr lang="en-US" dirty="0" err="1" smtClean="0"/>
              <a:t>t.kts</a:t>
            </a:r>
            <a:r>
              <a:rPr lang="en-US" baseline="30000" dirty="0" err="1" smtClean="0"/>
              <a:t>t</a:t>
            </a:r>
            <a:r>
              <a:rPr lang="en-US" dirty="0" smtClean="0"/>
              <a:t> of all datacenters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848838" y="3415322"/>
            <a:ext cx="1893277" cy="8792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 Set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7" idx="0"/>
            <a:endCxn id="5" idx="1"/>
          </p:cNvCxnSpPr>
          <p:nvPr/>
        </p:nvCxnSpPr>
        <p:spPr>
          <a:xfrm flipV="1">
            <a:off x="1322641" y="2608384"/>
            <a:ext cx="3114543" cy="20227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13007" y="3132558"/>
            <a:ext cx="1511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to </a:t>
            </a:r>
            <a:r>
              <a:rPr lang="en-US" dirty="0" err="1" smtClean="0"/>
              <a:t>PTPool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6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Helios Algorithm (Log Processing)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23338" y="2256690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PT Pool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20969" y="1865921"/>
            <a:ext cx="1893277" cy="8792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T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3"/>
            <a:endCxn id="5" idx="1"/>
          </p:cNvCxnSpPr>
          <p:nvPr/>
        </p:nvCxnSpPr>
        <p:spPr>
          <a:xfrm>
            <a:off x="2614246" y="2305537"/>
            <a:ext cx="2409092" cy="3907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14246" y="1790616"/>
            <a:ext cx="3310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Check for conflicts (and not local)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77866" y="3360614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EPT Pool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023338" y="4564181"/>
            <a:ext cx="1893277" cy="8792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Store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016943" y="5654426"/>
            <a:ext cx="1893277" cy="8792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 Tables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08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3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Helios Algorithm (Log Processing)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23338" y="2256690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PT Pool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3155459"/>
            <a:ext cx="1893277" cy="8792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T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3"/>
            <a:endCxn id="13" idx="1"/>
          </p:cNvCxnSpPr>
          <p:nvPr/>
        </p:nvCxnSpPr>
        <p:spPr>
          <a:xfrm>
            <a:off x="2350477" y="3595075"/>
            <a:ext cx="2627389" cy="2051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50477" y="3155459"/>
            <a:ext cx="245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T is preparing, append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77866" y="3360614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EPT Pool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023338" y="4564181"/>
            <a:ext cx="1893277" cy="8792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Store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016943" y="5654426"/>
            <a:ext cx="1893277" cy="8792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 Tables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90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3" grpId="0" animBg="1"/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Helios Algorithm (Log Processing)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23338" y="2256690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PT Pool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0431" y="4564181"/>
            <a:ext cx="1893277" cy="8792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T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3"/>
            <a:endCxn id="16" idx="1"/>
          </p:cNvCxnSpPr>
          <p:nvPr/>
        </p:nvCxnSpPr>
        <p:spPr>
          <a:xfrm>
            <a:off x="2213708" y="5003797"/>
            <a:ext cx="280963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13708" y="5310543"/>
            <a:ext cx="3416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 is finished and committed, write to </a:t>
            </a:r>
            <a:r>
              <a:rPr lang="en-US" dirty="0" err="1" smtClean="0"/>
              <a:t>datastore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77866" y="3360614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EPT Pool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023338" y="4564181"/>
            <a:ext cx="1893277" cy="8792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Store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016943" y="5654426"/>
            <a:ext cx="1893277" cy="8792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 Tables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14</a:t>
            </a:fld>
            <a:endParaRPr lang="en-US"/>
          </a:p>
        </p:txBody>
      </p:sp>
      <p:cxnSp>
        <p:nvCxnSpPr>
          <p:cNvPr id="11" name="Straight Arrow Connector 10"/>
          <p:cNvCxnSpPr>
            <a:stCxn id="6" idx="0"/>
            <a:endCxn id="13" idx="1"/>
          </p:cNvCxnSpPr>
          <p:nvPr/>
        </p:nvCxnSpPr>
        <p:spPr>
          <a:xfrm flipV="1">
            <a:off x="1267070" y="3800230"/>
            <a:ext cx="3710796" cy="7639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61108" y="3360614"/>
            <a:ext cx="3416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Either way, remove from EPT Pool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581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3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Helios Algorithm (Log Processing)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23338" y="2256690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PT Pool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0431" y="5443413"/>
            <a:ext cx="1893277" cy="8792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T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>
            <a:off x="2213708" y="5883029"/>
            <a:ext cx="2809630" cy="2149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373554" y="4908001"/>
            <a:ext cx="3510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 time tables with timestamp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77866" y="3360614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EPT Pool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023338" y="4564181"/>
            <a:ext cx="1893277" cy="8792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Store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016943" y="5654426"/>
            <a:ext cx="1893277" cy="87923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 Tables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28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3" grpId="0" animBg="1"/>
      <p:bldP spid="16" grpId="0" animBg="1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Helios Algorithm (Committing Preparing Transactions)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7184" y="1895230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PT Pool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74476" y="2696307"/>
            <a:ext cx="1893277" cy="8792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T</a:t>
            </a:r>
            <a:endParaRPr lang="en-US" dirty="0"/>
          </a:p>
        </p:txBody>
      </p:sp>
      <p:cxnSp>
        <p:nvCxnSpPr>
          <p:cNvPr id="7" name="Straight Arrow Connector 6"/>
          <p:cNvCxnSpPr>
            <a:endCxn id="6" idx="1"/>
          </p:cNvCxnSpPr>
          <p:nvPr/>
        </p:nvCxnSpPr>
        <p:spPr>
          <a:xfrm>
            <a:off x="2520461" y="2422767"/>
            <a:ext cx="1354015" cy="7131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684107" y="3880335"/>
            <a:ext cx="1893277" cy="8792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Store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6" idx="3"/>
            <a:endCxn id="9" idx="1"/>
          </p:cNvCxnSpPr>
          <p:nvPr/>
        </p:nvCxnSpPr>
        <p:spPr>
          <a:xfrm>
            <a:off x="5767753" y="3135923"/>
            <a:ext cx="916354" cy="1184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669692" y="4964669"/>
            <a:ext cx="4126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time &gt; </a:t>
            </a:r>
            <a:r>
              <a:rPr lang="en-US" dirty="0" err="1" smtClean="0"/>
              <a:t>t.kts</a:t>
            </a:r>
            <a:r>
              <a:rPr lang="en-US" dirty="0" smtClean="0"/>
              <a:t>, commit and log the commit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36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Liveness</a:t>
            </a:r>
            <a:r>
              <a:rPr lang="en-US" dirty="0" smtClean="0"/>
              <a:t> of Helios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9431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want our system to be robust to failures!</a:t>
            </a:r>
          </a:p>
          <a:p>
            <a:pPr lvl="1"/>
            <a:r>
              <a:rPr lang="en-US" dirty="0" smtClean="0"/>
              <a:t>How?</a:t>
            </a:r>
          </a:p>
          <a:p>
            <a:r>
              <a:rPr lang="en-US" dirty="0" smtClean="0"/>
              <a:t>Allow up to </a:t>
            </a:r>
            <a:r>
              <a:rPr lang="en-US" i="1" dirty="0" smtClean="0"/>
              <a:t>f </a:t>
            </a:r>
            <a:r>
              <a:rPr lang="en-US" dirty="0" smtClean="0"/>
              <a:t>failures within the system</a:t>
            </a:r>
          </a:p>
          <a:p>
            <a:r>
              <a:rPr lang="en-US" dirty="0" smtClean="0"/>
              <a:t>Wait on commits for </a:t>
            </a:r>
            <a:r>
              <a:rPr lang="en-US" i="1" dirty="0" smtClean="0"/>
              <a:t>f </a:t>
            </a:r>
            <a:r>
              <a:rPr lang="en-US" dirty="0" smtClean="0"/>
              <a:t>responses</a:t>
            </a:r>
          </a:p>
          <a:p>
            <a:r>
              <a:rPr lang="en-US" dirty="0" smtClean="0"/>
              <a:t>Utilizes time-based invalidation (Grace Time)</a:t>
            </a:r>
          </a:p>
          <a:p>
            <a:pPr lvl="1"/>
            <a:r>
              <a:rPr lang="en-US" dirty="0" smtClean="0"/>
              <a:t>Invalidates transactions after GT</a:t>
            </a:r>
          </a:p>
          <a:p>
            <a:r>
              <a:rPr lang="en-US" dirty="0" smtClean="0"/>
              <a:t>Grace Time has tradeoffs…</a:t>
            </a:r>
          </a:p>
          <a:p>
            <a:pPr lvl="1"/>
            <a:r>
              <a:rPr lang="en-US" dirty="0" smtClean="0"/>
              <a:t>Increased latency</a:t>
            </a:r>
          </a:p>
          <a:p>
            <a:pPr lvl="1"/>
            <a:r>
              <a:rPr lang="en-US" dirty="0" smtClean="0"/>
              <a:t>Small Grace Time </a:t>
            </a:r>
            <a:r>
              <a:rPr lang="en-US" dirty="0" err="1" smtClean="0"/>
              <a:t>vs</a:t>
            </a:r>
            <a:r>
              <a:rPr lang="en-US" dirty="0" smtClean="0"/>
              <a:t> Large Grace Time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65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Liveness</a:t>
            </a:r>
            <a:r>
              <a:rPr lang="en-US" dirty="0" smtClean="0"/>
              <a:t> Cont.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17953" y="2637692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Rectangle 4"/>
          <p:cNvSpPr/>
          <p:nvPr/>
        </p:nvSpPr>
        <p:spPr>
          <a:xfrm>
            <a:off x="5023338" y="1758460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87007" y="4103076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3"/>
            <a:endCxn id="6" idx="1"/>
          </p:cNvCxnSpPr>
          <p:nvPr/>
        </p:nvCxnSpPr>
        <p:spPr>
          <a:xfrm>
            <a:off x="2911230" y="3077308"/>
            <a:ext cx="1575777" cy="1465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0"/>
            <a:endCxn id="5" idx="2"/>
          </p:cNvCxnSpPr>
          <p:nvPr/>
        </p:nvCxnSpPr>
        <p:spPr>
          <a:xfrm flipV="1">
            <a:off x="5433646" y="2637692"/>
            <a:ext cx="536331" cy="1465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3"/>
            <a:endCxn id="5" idx="1"/>
          </p:cNvCxnSpPr>
          <p:nvPr/>
        </p:nvCxnSpPr>
        <p:spPr>
          <a:xfrm flipV="1">
            <a:off x="2911230" y="2198076"/>
            <a:ext cx="2112108" cy="8792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12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Liveness</a:t>
            </a:r>
            <a:r>
              <a:rPr lang="en-US" dirty="0" smtClean="0"/>
              <a:t> Cont.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17953" y="2637692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Rectangle 4"/>
          <p:cNvSpPr/>
          <p:nvPr/>
        </p:nvSpPr>
        <p:spPr>
          <a:xfrm>
            <a:off x="5023338" y="1758460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87007" y="4103076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3"/>
            <a:endCxn id="6" idx="1"/>
          </p:cNvCxnSpPr>
          <p:nvPr/>
        </p:nvCxnSpPr>
        <p:spPr>
          <a:xfrm>
            <a:off x="2911230" y="3077308"/>
            <a:ext cx="1575777" cy="1465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0"/>
            <a:endCxn id="5" idx="2"/>
          </p:cNvCxnSpPr>
          <p:nvPr/>
        </p:nvCxnSpPr>
        <p:spPr>
          <a:xfrm flipV="1">
            <a:off x="5433646" y="2637692"/>
            <a:ext cx="536331" cy="1465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3"/>
            <a:endCxn id="5" idx="1"/>
          </p:cNvCxnSpPr>
          <p:nvPr/>
        </p:nvCxnSpPr>
        <p:spPr>
          <a:xfrm flipV="1">
            <a:off x="2911230" y="2198076"/>
            <a:ext cx="2112108" cy="8792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Multiply 2"/>
          <p:cNvSpPr/>
          <p:nvPr/>
        </p:nvSpPr>
        <p:spPr>
          <a:xfrm>
            <a:off x="3572607" y="2162908"/>
            <a:ext cx="914400" cy="914400"/>
          </a:xfrm>
          <a:prstGeom prst="mathMultiply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5287108" y="2754924"/>
            <a:ext cx="914400" cy="914400"/>
          </a:xfrm>
          <a:prstGeom prst="mathMultiply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08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892"/>
            <a:ext cx="8229600" cy="4525963"/>
          </a:xfrm>
        </p:spPr>
        <p:txBody>
          <a:bodyPr/>
          <a:lstStyle/>
          <a:p>
            <a:r>
              <a:rPr lang="en-US" dirty="0" smtClean="0"/>
              <a:t>Definition: Time interval between stimulation and response</a:t>
            </a:r>
          </a:p>
          <a:p>
            <a:r>
              <a:rPr lang="en-US" dirty="0" smtClean="0"/>
              <a:t>Why is it important?</a:t>
            </a:r>
          </a:p>
          <a:p>
            <a:pPr lvl="1"/>
            <a:r>
              <a:rPr lang="en-US" dirty="0" smtClean="0"/>
              <a:t>Low latency means more $$$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5308" y="3670253"/>
            <a:ext cx="4523154" cy="318774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71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Liveness</a:t>
            </a:r>
            <a:r>
              <a:rPr lang="en-US" dirty="0" smtClean="0"/>
              <a:t> Cont.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17953" y="2637692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Rectangle 4"/>
          <p:cNvSpPr/>
          <p:nvPr/>
        </p:nvSpPr>
        <p:spPr>
          <a:xfrm>
            <a:off x="5023338" y="1758460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87007" y="4103076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3"/>
            <a:endCxn id="6" idx="1"/>
          </p:cNvCxnSpPr>
          <p:nvPr/>
        </p:nvCxnSpPr>
        <p:spPr>
          <a:xfrm>
            <a:off x="2911230" y="3077308"/>
            <a:ext cx="1575777" cy="1465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0"/>
            <a:endCxn id="5" idx="2"/>
          </p:cNvCxnSpPr>
          <p:nvPr/>
        </p:nvCxnSpPr>
        <p:spPr>
          <a:xfrm flipV="1">
            <a:off x="5433646" y="2637692"/>
            <a:ext cx="536331" cy="1465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3"/>
            <a:endCxn id="5" idx="1"/>
          </p:cNvCxnSpPr>
          <p:nvPr/>
        </p:nvCxnSpPr>
        <p:spPr>
          <a:xfrm flipV="1">
            <a:off x="2911230" y="2198076"/>
            <a:ext cx="2112108" cy="8792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Multiply 2"/>
          <p:cNvSpPr/>
          <p:nvPr/>
        </p:nvSpPr>
        <p:spPr>
          <a:xfrm>
            <a:off x="3572607" y="2162908"/>
            <a:ext cx="914400" cy="914400"/>
          </a:xfrm>
          <a:prstGeom prst="mathMultiply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5287108" y="2754924"/>
            <a:ext cx="914400" cy="914400"/>
          </a:xfrm>
          <a:prstGeom prst="mathMultiply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2738" y="3669324"/>
            <a:ext cx="3509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Helios-1 : A needs confirmation from  C before it can commit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45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Liveness</a:t>
            </a:r>
            <a:r>
              <a:rPr lang="en-US" dirty="0" smtClean="0"/>
              <a:t> Cont.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17953" y="2637692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Rectangle 4"/>
          <p:cNvSpPr/>
          <p:nvPr/>
        </p:nvSpPr>
        <p:spPr>
          <a:xfrm>
            <a:off x="5023338" y="1758460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87007" y="4103076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8" name="Straight Arrow Connector 7"/>
          <p:cNvCxnSpPr>
            <a:stCxn id="4" idx="3"/>
            <a:endCxn id="6" idx="1"/>
          </p:cNvCxnSpPr>
          <p:nvPr/>
        </p:nvCxnSpPr>
        <p:spPr>
          <a:xfrm>
            <a:off x="2911230" y="3077308"/>
            <a:ext cx="1575777" cy="1465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0"/>
            <a:endCxn id="5" idx="2"/>
          </p:cNvCxnSpPr>
          <p:nvPr/>
        </p:nvCxnSpPr>
        <p:spPr>
          <a:xfrm flipV="1">
            <a:off x="5433646" y="2637692"/>
            <a:ext cx="536331" cy="1465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3"/>
            <a:endCxn id="5" idx="1"/>
          </p:cNvCxnSpPr>
          <p:nvPr/>
        </p:nvCxnSpPr>
        <p:spPr>
          <a:xfrm flipV="1">
            <a:off x="2911230" y="2198076"/>
            <a:ext cx="2112108" cy="8792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86284" y="1215483"/>
            <a:ext cx="4767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Transactions from B before failure are invalidated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03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Paper evaluates the following:</a:t>
            </a:r>
          </a:p>
          <a:p>
            <a:pPr lvl="1"/>
            <a:r>
              <a:rPr lang="en-US" dirty="0" smtClean="0"/>
              <a:t>How does Helios perform relative to existing systems (latency, throughput, abort rate)? (Message Futures, Replicated Commit, 2PC/</a:t>
            </a:r>
            <a:r>
              <a:rPr lang="en-US" dirty="0" err="1" smtClean="0"/>
              <a:t>Paxos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What are the effects of poor clock synchronization?</a:t>
            </a:r>
          </a:p>
          <a:p>
            <a:pPr lvl="1"/>
            <a:r>
              <a:rPr lang="en-US" dirty="0" smtClean="0"/>
              <a:t>What are the effects of poor RTT estimation?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5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7724" y="359507"/>
            <a:ext cx="4540738" cy="6234389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-1711569" y="256199"/>
            <a:ext cx="8229600" cy="1143000"/>
          </a:xfrm>
        </p:spPr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23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90769" y="1934308"/>
            <a:ext cx="27549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Experiment Setup</a:t>
            </a:r>
            <a:br>
              <a:rPr lang="en-US" dirty="0" smtClean="0"/>
            </a:b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60 clients with 5 distinctly geo-located datacenters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Running regular instances of Helios</a:t>
            </a:r>
          </a:p>
        </p:txBody>
      </p:sp>
      <p:sp>
        <p:nvSpPr>
          <p:cNvPr id="11" name="Donut 10"/>
          <p:cNvSpPr/>
          <p:nvPr/>
        </p:nvSpPr>
        <p:spPr>
          <a:xfrm>
            <a:off x="6955691" y="1074615"/>
            <a:ext cx="777631" cy="1402863"/>
          </a:xfrm>
          <a:prstGeom prst="donut">
            <a:avLst>
              <a:gd name="adj" fmla="val 576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Donut 11"/>
          <p:cNvSpPr/>
          <p:nvPr/>
        </p:nvSpPr>
        <p:spPr>
          <a:xfrm>
            <a:off x="6955691" y="2743202"/>
            <a:ext cx="777631" cy="1402863"/>
          </a:xfrm>
          <a:prstGeom prst="donut">
            <a:avLst>
              <a:gd name="adj" fmla="val 576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Donut 12"/>
          <p:cNvSpPr/>
          <p:nvPr/>
        </p:nvSpPr>
        <p:spPr>
          <a:xfrm>
            <a:off x="6955691" y="4259389"/>
            <a:ext cx="777631" cy="1402863"/>
          </a:xfrm>
          <a:prstGeom prst="donut">
            <a:avLst>
              <a:gd name="adj" fmla="val 576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-1711569" y="256199"/>
            <a:ext cx="8229600" cy="1143000"/>
          </a:xfrm>
        </p:spPr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9092" y="0"/>
            <a:ext cx="5418621" cy="660180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0769" y="1934308"/>
            <a:ext cx="345830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Experiment Setup</a:t>
            </a:r>
            <a:br>
              <a:rPr lang="en-US" dirty="0" smtClean="0"/>
            </a:b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Increasing number of clients to see the effects on throughput, latency, and abort percentage of each system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8452338" y="3126154"/>
            <a:ext cx="0" cy="56248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onut 8"/>
          <p:cNvSpPr/>
          <p:nvPr/>
        </p:nvSpPr>
        <p:spPr>
          <a:xfrm>
            <a:off x="7111999" y="1875693"/>
            <a:ext cx="777631" cy="640862"/>
          </a:xfrm>
          <a:prstGeom prst="donut">
            <a:avLst>
              <a:gd name="adj" fmla="val 576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064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-2317262" y="256198"/>
            <a:ext cx="8229600" cy="1143000"/>
          </a:xfrm>
        </p:spPr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2756" y="256198"/>
            <a:ext cx="5599164" cy="638687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699847"/>
            <a:ext cx="345830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Experiment Setup</a:t>
            </a:r>
            <a:br>
              <a:rPr lang="en-US" dirty="0" smtClean="0"/>
            </a:b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Vary clock Virginia datacenter by -100/+100 </a:t>
            </a:r>
            <a:r>
              <a:rPr lang="en-US" dirty="0" err="1" smtClean="0"/>
              <a:t>ms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Vary clock on each datacenter by set amount</a:t>
            </a:r>
          </a:p>
        </p:txBody>
      </p:sp>
    </p:spTree>
    <p:extLst>
      <p:ext uri="{BB962C8B-B14F-4D97-AF65-F5344CB8AC3E}">
        <p14:creationId xmlns:p14="http://schemas.microsoft.com/office/powerpoint/2010/main" val="2508970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Thoughts!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Paper was very easy to follow</a:t>
            </a:r>
          </a:p>
          <a:p>
            <a:r>
              <a:rPr lang="en-US" dirty="0" smtClean="0"/>
              <a:t>Thoughtful experimentation!</a:t>
            </a:r>
          </a:p>
          <a:p>
            <a:pPr lvl="1"/>
            <a:r>
              <a:rPr lang="en-US" dirty="0" smtClean="0"/>
              <a:t>Utilized </a:t>
            </a:r>
            <a:r>
              <a:rPr lang="en-US" dirty="0" err="1" smtClean="0"/>
              <a:t>Zipf</a:t>
            </a:r>
            <a:r>
              <a:rPr lang="en-US" dirty="0" smtClean="0"/>
              <a:t> distribution for data store access. Addressed issues such as scalability</a:t>
            </a:r>
          </a:p>
          <a:p>
            <a:r>
              <a:rPr lang="en-US" dirty="0" smtClean="0"/>
              <a:t>In terms of latency…not the best system but performs well overall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32105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en" sz="3700" b="1"/>
              <a:t>Discussion: Minimizing Commit Latency of Transactions in Geo-Replicated Data Stores 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Scribed by Jen-Yang Wen</a:t>
            </a:r>
          </a:p>
        </p:txBody>
      </p:sp>
    </p:spTree>
    <p:extLst>
      <p:ext uri="{BB962C8B-B14F-4D97-AF65-F5344CB8AC3E}">
        <p14:creationId xmlns:p14="http://schemas.microsoft.com/office/powerpoint/2010/main" val="430709211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211567"/>
            <a:ext cx="8520600" cy="763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Summary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975167"/>
            <a:ext cx="8695531" cy="29940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2500" b="1" dirty="0"/>
              <a:t>Feature:</a:t>
            </a:r>
          </a:p>
          <a:p>
            <a:pPr marL="457200" lvl="0" indent="-228600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</a:pPr>
            <a:r>
              <a:rPr lang="en" sz="2500" dirty="0"/>
              <a:t>Low latency serializable transactions on geo-replicated data stores</a:t>
            </a:r>
          </a:p>
          <a:p>
            <a:pPr lvl="0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2500" b="1" dirty="0"/>
              <a:t>Technique:</a:t>
            </a:r>
          </a:p>
          <a:p>
            <a:pPr marL="457200" lvl="0" indent="-228600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</a:pPr>
            <a:r>
              <a:rPr lang="en" sz="2500" dirty="0"/>
              <a:t>Timestamps by local loosely synchronized clocks </a:t>
            </a:r>
          </a:p>
          <a:p>
            <a:pPr marL="457200" lvl="0" indent="-228600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</a:pPr>
            <a:r>
              <a:rPr lang="en" sz="2500" dirty="0"/>
              <a:t>Shared Log </a:t>
            </a:r>
          </a:p>
          <a:p>
            <a:pPr marL="457200" lvl="0" indent="-228600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</a:pPr>
            <a:r>
              <a:rPr lang="en" sz="2500" dirty="0"/>
              <a:t>Optimizing average commit latency by linear programming</a:t>
            </a:r>
          </a:p>
          <a:p>
            <a:pPr marL="457200" lvl="0" indent="-228600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</a:pPr>
            <a:r>
              <a:rPr lang="en" sz="2500" dirty="0"/>
              <a:t>Configurable f-resilient</a:t>
            </a:r>
          </a:p>
          <a:p>
            <a:pPr lvl="0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/>
              <a:t>Evaluation</a:t>
            </a:r>
            <a:r>
              <a:rPr lang="en" sz="2500" dirty="0"/>
              <a:t>:</a:t>
            </a:r>
          </a:p>
          <a:p>
            <a:pPr marL="457200" lvl="0" indent="-228600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</a:pPr>
            <a:r>
              <a:rPr lang="en" sz="2500" dirty="0"/>
              <a:t>On Amazon AWS with 5 geo-replicated data centers</a:t>
            </a:r>
          </a:p>
          <a:p>
            <a:pPr lvl="0">
              <a:spcBef>
                <a:spcPts val="0"/>
              </a:spcBef>
              <a:buNone/>
            </a:pPr>
            <a:endParaRPr sz="2500" dirty="0"/>
          </a:p>
        </p:txBody>
      </p:sp>
    </p:spTree>
    <p:extLst>
      <p:ext uri="{BB962C8B-B14F-4D97-AF65-F5344CB8AC3E}">
        <p14:creationId xmlns:p14="http://schemas.microsoft.com/office/powerpoint/2010/main" val="1219097599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Discussion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4304700" cy="4555200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 dirty="0">
                <a:solidFill>
                  <a:srgbClr val="000000"/>
                </a:solidFill>
              </a:rPr>
              <a:t>Pros: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</a:pPr>
            <a:r>
              <a:rPr lang="en" sz="2000" b="1" dirty="0">
                <a:solidFill>
                  <a:srgbClr val="000000"/>
                </a:solidFill>
              </a:rPr>
              <a:t>High performance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</a:pPr>
            <a:r>
              <a:rPr lang="en" sz="2000" b="1" dirty="0">
                <a:solidFill>
                  <a:srgbClr val="000000"/>
                </a:solidFill>
              </a:rPr>
              <a:t>Novel theory, proof, and protocol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</a:pPr>
            <a:r>
              <a:rPr lang="en" sz="2000" b="1" dirty="0">
                <a:solidFill>
                  <a:srgbClr val="000000"/>
                </a:solidFill>
              </a:rPr>
              <a:t>Flexibility</a:t>
            </a:r>
          </a:p>
          <a:p>
            <a:pPr marL="914400" lvl="1" indent="-228600" rtl="0">
              <a:spcBef>
                <a:spcPts val="0"/>
              </a:spcBef>
              <a:buClr>
                <a:srgbClr val="000000"/>
              </a:buClr>
            </a:pPr>
            <a:r>
              <a:rPr lang="en" sz="2000" b="1" dirty="0">
                <a:solidFill>
                  <a:srgbClr val="000000"/>
                </a:solidFill>
              </a:rPr>
              <a:t>Separate serializability from liveness</a:t>
            </a:r>
          </a:p>
          <a:p>
            <a:pPr marL="914400" lvl="1" indent="-228600" rtl="0">
              <a:spcBef>
                <a:spcPts val="0"/>
              </a:spcBef>
              <a:buClr>
                <a:srgbClr val="000000"/>
              </a:buClr>
            </a:pPr>
            <a:r>
              <a:rPr lang="en" sz="2000" b="1" dirty="0">
                <a:solidFill>
                  <a:srgbClr val="000000"/>
                </a:solidFill>
              </a:rPr>
              <a:t>Able to manual tuning parameters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</a:pPr>
            <a:r>
              <a:rPr lang="en" sz="2000" b="1" dirty="0">
                <a:solidFill>
                  <a:srgbClr val="000000"/>
                </a:solidFill>
              </a:rPr>
              <a:t>Evaluation on AWS geo-replicated systems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</a:pPr>
            <a:r>
              <a:rPr lang="en" sz="2000" b="1" dirty="0">
                <a:solidFill>
                  <a:srgbClr val="000000"/>
                </a:solidFill>
              </a:rPr>
              <a:t>Use shared log for higher stability</a:t>
            </a:r>
          </a:p>
          <a:p>
            <a:pPr marL="457200" lvl="0" indent="-228600" rtl="0">
              <a:spcBef>
                <a:spcPts val="0"/>
              </a:spcBef>
              <a:buClr>
                <a:srgbClr val="000000"/>
              </a:buClr>
            </a:pPr>
            <a:r>
              <a:rPr lang="en" sz="2000" b="1" dirty="0">
                <a:solidFill>
                  <a:srgbClr val="000000"/>
                </a:solidFill>
              </a:rPr>
              <a:t>Extensive analysis</a:t>
            </a:r>
          </a:p>
          <a:p>
            <a:pPr marL="457200" lvl="0" indent="-228600">
              <a:spcBef>
                <a:spcPts val="0"/>
              </a:spcBef>
              <a:buClr>
                <a:srgbClr val="000000"/>
              </a:buClr>
            </a:pPr>
            <a:r>
              <a:rPr lang="en" sz="2000" b="1" dirty="0">
                <a:solidFill>
                  <a:srgbClr val="000000"/>
                </a:solidFill>
              </a:rPr>
              <a:t>Well organized</a:t>
            </a:r>
          </a:p>
        </p:txBody>
      </p:sp>
    </p:spTree>
    <p:extLst>
      <p:ext uri="{BB962C8B-B14F-4D97-AF65-F5344CB8AC3E}">
        <p14:creationId xmlns:p14="http://schemas.microsoft.com/office/powerpoint/2010/main" val="353578394"/>
      </p:ext>
    </p:extLst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Datacenters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DCs must be resilient to disruptions</a:t>
            </a:r>
          </a:p>
          <a:p>
            <a:pPr lvl="1"/>
            <a:r>
              <a:rPr lang="en-US" dirty="0" smtClean="0"/>
              <a:t>Solution? Replication…but it’s expensive!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86632782"/>
              </p:ext>
            </p:extLst>
          </p:nvPr>
        </p:nvGraphicFramePr>
        <p:xfrm>
          <a:off x="379046" y="2129691"/>
          <a:ext cx="8393723" cy="3078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02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Discussion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4304700" cy="4555200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 dirty="0"/>
              <a:t>Pros:</a:t>
            </a:r>
          </a:p>
          <a:p>
            <a:pPr marL="457200" lvl="0" indent="-228600" rtl="0">
              <a:spcBef>
                <a:spcPts val="0"/>
              </a:spcBef>
              <a:buClr>
                <a:srgbClr val="FF0000"/>
              </a:buClr>
            </a:pPr>
            <a:r>
              <a:rPr lang="en" sz="2000" b="1" dirty="0">
                <a:solidFill>
                  <a:srgbClr val="FF0000"/>
                </a:solidFill>
              </a:rPr>
              <a:t>High performance</a:t>
            </a:r>
          </a:p>
          <a:p>
            <a:pPr marL="457200" lvl="0" indent="-228600" rtl="0">
              <a:spcBef>
                <a:spcPts val="0"/>
              </a:spcBef>
              <a:buClr>
                <a:srgbClr val="FF9900"/>
              </a:buClr>
            </a:pPr>
            <a:r>
              <a:rPr lang="en" sz="2000" b="1" dirty="0">
                <a:solidFill>
                  <a:srgbClr val="FF9900"/>
                </a:solidFill>
              </a:rPr>
              <a:t>Novel theory, proof, and protocol</a:t>
            </a:r>
          </a:p>
          <a:p>
            <a:pPr marL="457200" lvl="0" indent="-228600" rtl="0">
              <a:spcBef>
                <a:spcPts val="0"/>
              </a:spcBef>
              <a:buClr>
                <a:srgbClr val="38761D"/>
              </a:buClr>
            </a:pPr>
            <a:r>
              <a:rPr lang="en" sz="2000" b="1" dirty="0">
                <a:solidFill>
                  <a:srgbClr val="38761D"/>
                </a:solidFill>
              </a:rPr>
              <a:t>Flexibility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sz="2000" b="1" dirty="0"/>
              <a:t>Separate serializability from liveness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sz="2000" b="1" dirty="0"/>
              <a:t>Able to manual tuning parameters</a:t>
            </a:r>
          </a:p>
          <a:p>
            <a:pPr marL="457200" lvl="0" indent="-228600" rtl="0">
              <a:spcBef>
                <a:spcPts val="0"/>
              </a:spcBef>
              <a:buClr>
                <a:srgbClr val="0000FF"/>
              </a:buClr>
            </a:pPr>
            <a:r>
              <a:rPr lang="en" sz="2000" b="1" dirty="0">
                <a:solidFill>
                  <a:srgbClr val="0000FF"/>
                </a:solidFill>
              </a:rPr>
              <a:t>Evaluation on AWS geo-replicated systems</a:t>
            </a:r>
          </a:p>
          <a:p>
            <a:pPr marL="457200" lvl="0" indent="-228600" rtl="0">
              <a:spcBef>
                <a:spcPts val="0"/>
              </a:spcBef>
              <a:buClr>
                <a:srgbClr val="9900FF"/>
              </a:buClr>
            </a:pPr>
            <a:r>
              <a:rPr lang="en" sz="2000" b="1" dirty="0">
                <a:solidFill>
                  <a:srgbClr val="9900FF"/>
                </a:solidFill>
              </a:rPr>
              <a:t>Use shared log for higher stability</a:t>
            </a:r>
          </a:p>
          <a:p>
            <a:pPr marL="457200" lvl="0" indent="-228600" rtl="0">
              <a:spcBef>
                <a:spcPts val="0"/>
              </a:spcBef>
              <a:buClr>
                <a:srgbClr val="980000"/>
              </a:buClr>
            </a:pPr>
            <a:r>
              <a:rPr lang="en" sz="2000" b="1" dirty="0">
                <a:solidFill>
                  <a:srgbClr val="980000"/>
                </a:solidFill>
              </a:rPr>
              <a:t>Extensive analysis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sz="2000" b="1" dirty="0"/>
              <a:t>Well organized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500525" y="1536633"/>
            <a:ext cx="4643400" cy="4555200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000" b="1" dirty="0"/>
              <a:t>Cons</a:t>
            </a:r>
            <a:r>
              <a:rPr lang="en" sz="2000" dirty="0"/>
              <a:t>: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sz="2000" b="1" dirty="0"/>
              <a:t>Irrealistic assumptions</a:t>
            </a:r>
          </a:p>
          <a:p>
            <a:pPr marL="457200" lvl="0" indent="-228600" rtl="0">
              <a:spcBef>
                <a:spcPts val="0"/>
              </a:spcBef>
              <a:buClr>
                <a:srgbClr val="FF0000"/>
              </a:buClr>
            </a:pPr>
            <a:r>
              <a:rPr lang="en" sz="2000" b="1" dirty="0">
                <a:solidFill>
                  <a:srgbClr val="FF0000"/>
                </a:solidFill>
              </a:rPr>
              <a:t>Performance sensitive to clock sync.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sz="2000" b="1" dirty="0">
                <a:solidFill>
                  <a:srgbClr val="FF0000"/>
                </a:solidFill>
              </a:rPr>
              <a:t>Not the best in all the three evaluation aspects</a:t>
            </a:r>
          </a:p>
          <a:p>
            <a:pPr marL="457200" lvl="0" indent="-228600" rtl="0">
              <a:spcBef>
                <a:spcPts val="0"/>
              </a:spcBef>
              <a:buClr>
                <a:srgbClr val="0000FF"/>
              </a:buClr>
            </a:pPr>
            <a:r>
              <a:rPr lang="en" sz="2000" b="1" dirty="0">
                <a:solidFill>
                  <a:srgbClr val="0000FF"/>
                </a:solidFill>
              </a:rPr>
              <a:t>Experiment only over 10 mins</a:t>
            </a:r>
          </a:p>
          <a:p>
            <a:pPr marL="457200" lvl="0" indent="-228600" rtl="0">
              <a:spcBef>
                <a:spcPts val="0"/>
              </a:spcBef>
              <a:buClr>
                <a:srgbClr val="FF9900"/>
              </a:buClr>
            </a:pPr>
            <a:r>
              <a:rPr lang="en" sz="2000" b="1" dirty="0">
                <a:solidFill>
                  <a:srgbClr val="FF9900"/>
                </a:solidFill>
              </a:rPr>
              <a:t>Proof not formal</a:t>
            </a:r>
          </a:p>
          <a:p>
            <a:pPr marL="457200" lvl="0" indent="-228600" rtl="0">
              <a:spcBef>
                <a:spcPts val="0"/>
              </a:spcBef>
              <a:buClr>
                <a:srgbClr val="0000FF"/>
              </a:buClr>
            </a:pPr>
            <a:r>
              <a:rPr lang="en" sz="2000" b="1" dirty="0">
                <a:solidFill>
                  <a:srgbClr val="0000FF"/>
                </a:solidFill>
              </a:rPr>
              <a:t>Liveness and commit latency tradeoff</a:t>
            </a:r>
          </a:p>
          <a:p>
            <a:pPr marL="457200" lvl="0" indent="-228600" rtl="0">
              <a:spcBef>
                <a:spcPts val="0"/>
              </a:spcBef>
              <a:buClr>
                <a:srgbClr val="38761D"/>
              </a:buClr>
            </a:pPr>
            <a:r>
              <a:rPr lang="en" sz="2000" b="1" dirty="0">
                <a:solidFill>
                  <a:srgbClr val="38761D"/>
                </a:solidFill>
              </a:rPr>
              <a:t>Tedious configuration process</a:t>
            </a:r>
          </a:p>
          <a:p>
            <a:pPr marL="457200" lvl="0" indent="-228600" rtl="0">
              <a:spcBef>
                <a:spcPts val="0"/>
              </a:spcBef>
              <a:buClr>
                <a:srgbClr val="980000"/>
              </a:buClr>
            </a:pPr>
            <a:r>
              <a:rPr lang="en" sz="2000" b="1" dirty="0">
                <a:solidFill>
                  <a:srgbClr val="980000"/>
                </a:solidFill>
              </a:rPr>
              <a:t>No test under failure</a:t>
            </a:r>
          </a:p>
          <a:p>
            <a:pPr marL="457200" lvl="0" indent="-228600" rtl="0">
              <a:spcBef>
                <a:spcPts val="0"/>
              </a:spcBef>
              <a:buClr>
                <a:srgbClr val="0000FF"/>
              </a:buClr>
            </a:pPr>
            <a:r>
              <a:rPr lang="en" sz="2000" b="1" dirty="0">
                <a:solidFill>
                  <a:srgbClr val="0000FF"/>
                </a:solidFill>
              </a:rPr>
              <a:t>Focus on average, not tail latency</a:t>
            </a:r>
          </a:p>
          <a:p>
            <a:pPr marL="457200" lvl="0" indent="-228600" rtl="0">
              <a:spcBef>
                <a:spcPts val="0"/>
              </a:spcBef>
              <a:buClr>
                <a:srgbClr val="9900FF"/>
              </a:buClr>
            </a:pPr>
            <a:r>
              <a:rPr lang="en" sz="2000" b="1" dirty="0">
                <a:solidFill>
                  <a:srgbClr val="9900FF"/>
                </a:solidFill>
              </a:rPr>
              <a:t>Storage overhead of the full copy shared logs</a:t>
            </a:r>
          </a:p>
          <a:p>
            <a:pPr marL="457200" lvl="0" indent="-228600" rtl="0">
              <a:spcBef>
                <a:spcPts val="0"/>
              </a:spcBef>
              <a:buClr>
                <a:srgbClr val="980000"/>
              </a:buClr>
            </a:pPr>
            <a:r>
              <a:rPr lang="en" sz="2000" b="1" dirty="0">
                <a:solidFill>
                  <a:srgbClr val="980000"/>
                </a:solidFill>
              </a:rPr>
              <a:t>Limited discussion on Grace Time/ f-value</a:t>
            </a:r>
          </a:p>
        </p:txBody>
      </p:sp>
    </p:spTree>
    <p:extLst>
      <p:ext uri="{BB962C8B-B14F-4D97-AF65-F5344CB8AC3E}">
        <p14:creationId xmlns:p14="http://schemas.microsoft.com/office/powerpoint/2010/main" val="2946846522"/>
      </p:ext>
    </p:extLst>
  </p:cSld>
  <p:clrMapOvr>
    <a:masterClrMapping/>
  </p:clrMapOvr>
  <p:transition xmlns:p14="http://schemas.microsoft.com/office/powerpoint/2010/main"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Questions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698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4925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</a:pPr>
            <a:r>
              <a:rPr lang="en" sz="1900" b="1"/>
              <a:t>A quick poll: Does the “Proof of lower-bound “ seem formal to you?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1900" b="1"/>
          </a:p>
        </p:txBody>
      </p:sp>
      <p:sp>
        <p:nvSpPr>
          <p:cNvPr id="81" name="Shape 81"/>
          <p:cNvSpPr txBox="1"/>
          <p:nvPr/>
        </p:nvSpPr>
        <p:spPr>
          <a:xfrm>
            <a:off x="311700" y="2336800"/>
            <a:ext cx="8783400" cy="69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92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" sz="1900" b="1">
                <a:solidFill>
                  <a:schemeClr val="dk2"/>
                </a:solidFill>
              </a:rPr>
              <a:t>Different servers have different commit speed, a good idea?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82" name="Shape 82"/>
          <p:cNvSpPr txBox="1"/>
          <p:nvPr/>
        </p:nvSpPr>
        <p:spPr>
          <a:xfrm>
            <a:off x="311700" y="3149600"/>
            <a:ext cx="8407200" cy="125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92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" sz="1900" b="1">
                <a:solidFill>
                  <a:schemeClr val="dk2"/>
                </a:solidFill>
              </a:rPr>
              <a:t>It would be interesting to see how multiple applications running on cloud platform and requiring different average commit latencies can be handled.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304800" y="4848867"/>
            <a:ext cx="7189200" cy="89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457200" lvl="0" indent="-34925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</a:pPr>
            <a:r>
              <a:rPr lang="en" sz="1900" b="1">
                <a:solidFill>
                  <a:schemeClr val="dk2"/>
                </a:solidFill>
              </a:rPr>
              <a:t>Any additional questions or comments?</a:t>
            </a:r>
          </a:p>
        </p:txBody>
      </p:sp>
    </p:spTree>
    <p:extLst>
      <p:ext uri="{BB962C8B-B14F-4D97-AF65-F5344CB8AC3E}">
        <p14:creationId xmlns:p14="http://schemas.microsoft.com/office/powerpoint/2010/main" val="1438474798"/>
      </p:ext>
    </p:extLst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Cassandra, Dynamo (Geo-replication)</a:t>
            </a:r>
          </a:p>
          <a:p>
            <a:r>
              <a:rPr lang="en-US" dirty="0" smtClean="0"/>
              <a:t>Megastore, </a:t>
            </a:r>
            <a:r>
              <a:rPr lang="en-US" dirty="0" err="1" smtClean="0"/>
              <a:t>Paxos</a:t>
            </a:r>
            <a:r>
              <a:rPr lang="en-US" dirty="0" smtClean="0"/>
              <a:t>-CP (</a:t>
            </a:r>
            <a:r>
              <a:rPr lang="en-US" dirty="0" err="1" smtClean="0"/>
              <a:t>Serializability</a:t>
            </a:r>
            <a:r>
              <a:rPr lang="en-US" dirty="0" smtClean="0"/>
              <a:t>)</a:t>
            </a:r>
          </a:p>
          <a:p>
            <a:r>
              <a:rPr lang="en-US" dirty="0" smtClean="0"/>
              <a:t>Message Futures (Low Latency)</a:t>
            </a:r>
          </a:p>
          <a:p>
            <a:r>
              <a:rPr lang="en-US" dirty="0" smtClean="0"/>
              <a:t>Spanner, </a:t>
            </a:r>
            <a:r>
              <a:rPr lang="en-US" dirty="0" err="1" smtClean="0"/>
              <a:t>Orbe</a:t>
            </a:r>
            <a:r>
              <a:rPr lang="en-US" dirty="0" smtClean="0"/>
              <a:t>, </a:t>
            </a:r>
            <a:r>
              <a:rPr lang="en-US" dirty="0" err="1" smtClean="0"/>
              <a:t>GentleRain</a:t>
            </a:r>
            <a:r>
              <a:rPr lang="en-US" dirty="0" smtClean="0"/>
              <a:t> (Clock Synchronization)</a:t>
            </a:r>
          </a:p>
          <a:p>
            <a:r>
              <a:rPr lang="en-US" dirty="0" err="1" smtClean="0"/>
              <a:t>RAMCloud</a:t>
            </a:r>
            <a:r>
              <a:rPr lang="en-US" dirty="0" smtClean="0"/>
              <a:t> (Distributed Shared Log)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01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Helios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605536"/>
              </p:ext>
            </p:extLst>
          </p:nvPr>
        </p:nvGraphicFramePr>
        <p:xfrm>
          <a:off x="457200" y="128759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Donut 5"/>
          <p:cNvSpPr/>
          <p:nvPr/>
        </p:nvSpPr>
        <p:spPr>
          <a:xfrm>
            <a:off x="5705231" y="1378562"/>
            <a:ext cx="3438770" cy="2658403"/>
          </a:xfrm>
          <a:prstGeom prst="donut">
            <a:avLst>
              <a:gd name="adj" fmla="val 7358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0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Lower-Bound on Commit Latency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Commit Latency (L</a:t>
            </a:r>
            <a:r>
              <a:rPr lang="en-US" sz="2600" baseline="-25000" dirty="0"/>
              <a:t>x</a:t>
            </a:r>
            <a:r>
              <a:rPr lang="en-US" sz="2600" dirty="0" smtClean="0"/>
              <a:t>)</a:t>
            </a:r>
          </a:p>
          <a:p>
            <a:r>
              <a:rPr lang="en-US" sz="2600" dirty="0"/>
              <a:t>S</a:t>
            </a:r>
            <a:r>
              <a:rPr lang="en-US" sz="2600" dirty="0" smtClean="0"/>
              <a:t>ummation of latencies between datacenters must be greater than or equal to round trip time (RTT) </a:t>
            </a:r>
            <a:endParaRPr lang="en-US" sz="2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429" y="3064607"/>
            <a:ext cx="8130687" cy="3061555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91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Minimum Average Optimal latency (MAO)</a:t>
            </a:r>
          </a:p>
          <a:p>
            <a:pPr lvl="1"/>
            <a:r>
              <a:rPr lang="en-US" dirty="0" smtClean="0"/>
              <a:t>Linear equation to minimize L</a:t>
            </a:r>
            <a:r>
              <a:rPr lang="en-US" baseline="-25000" dirty="0" smtClean="0"/>
              <a:t>A</a:t>
            </a:r>
          </a:p>
          <a:p>
            <a:pPr lvl="1"/>
            <a:r>
              <a:rPr lang="en-US" dirty="0" smtClean="0"/>
              <a:t>Subject to L</a:t>
            </a:r>
            <a:r>
              <a:rPr lang="en-US" baseline="-25000" dirty="0" smtClean="0"/>
              <a:t>A</a:t>
            </a:r>
            <a:r>
              <a:rPr lang="en-US" dirty="0" smtClean="0"/>
              <a:t> + L</a:t>
            </a:r>
            <a:r>
              <a:rPr lang="en-US" baseline="-25000" dirty="0" smtClean="0"/>
              <a:t>B</a:t>
            </a:r>
            <a:r>
              <a:rPr lang="en-US" dirty="0" smtClean="0"/>
              <a:t> &gt; RTT(A,B)</a:t>
            </a:r>
          </a:p>
          <a:p>
            <a:pPr lvl="1"/>
            <a:r>
              <a:rPr lang="en-US" dirty="0" smtClean="0"/>
              <a:t>L</a:t>
            </a:r>
            <a:r>
              <a:rPr lang="en-US" baseline="-25000" dirty="0" smtClean="0"/>
              <a:t>A</a:t>
            </a:r>
            <a:r>
              <a:rPr lang="en-US" dirty="0" smtClean="0"/>
              <a:t> </a:t>
            </a:r>
            <a:r>
              <a:rPr lang="en-US" u="sng" dirty="0" smtClean="0"/>
              <a:t>&gt;</a:t>
            </a:r>
            <a:r>
              <a:rPr lang="en-US" dirty="0" smtClean="0"/>
              <a:t> 0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939" y="3797300"/>
            <a:ext cx="5757984" cy="268929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581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Helios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N x N time table</a:t>
            </a:r>
          </a:p>
          <a:p>
            <a:pPr lvl="1"/>
            <a:r>
              <a:rPr lang="en-US" dirty="0" smtClean="0"/>
              <a:t>Ex. T</a:t>
            </a:r>
            <a:r>
              <a:rPr lang="en-US" baseline="-25000" dirty="0" smtClean="0"/>
              <a:t>A</a:t>
            </a:r>
            <a:r>
              <a:rPr lang="en-US" dirty="0" smtClean="0"/>
              <a:t>[B, C] = t</a:t>
            </a:r>
            <a:r>
              <a:rPr lang="en-US" baseline="-25000" dirty="0" smtClean="0"/>
              <a:t>1</a:t>
            </a:r>
          </a:p>
          <a:p>
            <a:r>
              <a:rPr lang="en-US" dirty="0" smtClean="0"/>
              <a:t>Commit offsets </a:t>
            </a:r>
          </a:p>
          <a:p>
            <a:pPr lvl="1"/>
            <a:r>
              <a:rPr lang="en-US" dirty="0" smtClean="0"/>
              <a:t>Ex. (</a:t>
            </a:r>
            <a:r>
              <a:rPr lang="en-US" dirty="0" err="1" smtClean="0"/>
              <a:t>co</a:t>
            </a:r>
            <a:r>
              <a:rPr lang="en-US" baseline="-25000" dirty="0" err="1" smtClean="0"/>
              <a:t>A</a:t>
            </a:r>
            <a:r>
              <a:rPr lang="en-US" baseline="30000" dirty="0" err="1"/>
              <a:t>B</a:t>
            </a:r>
            <a:r>
              <a:rPr lang="en-US" dirty="0" smtClean="0"/>
              <a:t>)</a:t>
            </a:r>
          </a:p>
          <a:p>
            <a:r>
              <a:rPr lang="en-US" dirty="0" smtClean="0"/>
              <a:t>Knowledge Timestamps (</a:t>
            </a:r>
            <a:r>
              <a:rPr lang="en-US" dirty="0" err="1" smtClean="0"/>
              <a:t>kts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kts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B</a:t>
            </a:r>
            <a:r>
              <a:rPr lang="en-US" dirty="0" smtClean="0"/>
              <a:t> = q(t) + </a:t>
            </a:r>
            <a:r>
              <a:rPr lang="en-US" dirty="0" err="1" smtClean="0"/>
              <a:t>co</a:t>
            </a:r>
            <a:r>
              <a:rPr lang="en-US" baseline="-25000" dirty="0" err="1" smtClean="0"/>
              <a:t>A</a:t>
            </a:r>
            <a:r>
              <a:rPr lang="en-US" baseline="30000" dirty="0" err="1" smtClean="0"/>
              <a:t>B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349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Helios Algorithm (Commit Request)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37184" y="2168768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PT Pool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793523" y="2168768"/>
            <a:ext cx="1893277" cy="8792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EPT Pool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20969" y="1865921"/>
            <a:ext cx="1893277" cy="8792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255" y="4601797"/>
            <a:ext cx="2786412" cy="1737946"/>
          </a:xfrm>
          <a:prstGeom prst="rect">
            <a:avLst/>
          </a:prstGeom>
        </p:spPr>
      </p:pic>
      <p:cxnSp>
        <p:nvCxnSpPr>
          <p:cNvPr id="10" name="Straight Arrow Connector 9"/>
          <p:cNvCxnSpPr>
            <a:stCxn id="7" idx="3"/>
          </p:cNvCxnSpPr>
          <p:nvPr/>
        </p:nvCxnSpPr>
        <p:spPr>
          <a:xfrm>
            <a:off x="2614246" y="2305537"/>
            <a:ext cx="1822938" cy="2735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614246" y="1975282"/>
            <a:ext cx="1904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Check for conflicts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536222" y="3415322"/>
            <a:ext cx="1893277" cy="8792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 Set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C1F64-09DF-5F4E-9CF7-8B1B4F5FBA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2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1387</Words>
  <Application>Microsoft Macintosh PowerPoint</Application>
  <PresentationFormat>On-screen Show (4:3)</PresentationFormat>
  <Paragraphs>309</Paragraphs>
  <Slides>31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Minimizing Commit Latency of Transactions in Geo-Replicated Data Stores</vt:lpstr>
      <vt:lpstr>Latency</vt:lpstr>
      <vt:lpstr>Datacenters Challenges</vt:lpstr>
      <vt:lpstr>Related Work</vt:lpstr>
      <vt:lpstr>Helios</vt:lpstr>
      <vt:lpstr>Lower-Bound on Commit Latency</vt:lpstr>
      <vt:lpstr>Optimal Latency</vt:lpstr>
      <vt:lpstr>Helios Cont.</vt:lpstr>
      <vt:lpstr>Helios Algorithm (Commit Request)</vt:lpstr>
      <vt:lpstr>Helios Algorithm (Commit Request)</vt:lpstr>
      <vt:lpstr>Helios Algorithm (Commit Request)</vt:lpstr>
      <vt:lpstr>Helios Algorithm (Log Processing)</vt:lpstr>
      <vt:lpstr>Helios Algorithm (Log Processing)</vt:lpstr>
      <vt:lpstr>Helios Algorithm (Log Processing)</vt:lpstr>
      <vt:lpstr>Helios Algorithm (Log Processing)</vt:lpstr>
      <vt:lpstr>Helios Algorithm (Committing Preparing Transactions)</vt:lpstr>
      <vt:lpstr>Liveness of Helios</vt:lpstr>
      <vt:lpstr>Liveness Cont.</vt:lpstr>
      <vt:lpstr>Liveness Cont.</vt:lpstr>
      <vt:lpstr>Liveness Cont.</vt:lpstr>
      <vt:lpstr>Liveness Cont.</vt:lpstr>
      <vt:lpstr>Evaluation</vt:lpstr>
      <vt:lpstr>Evaluation</vt:lpstr>
      <vt:lpstr>Evaluation</vt:lpstr>
      <vt:lpstr>Evaluation</vt:lpstr>
      <vt:lpstr>My Thoughts!</vt:lpstr>
      <vt:lpstr>Discussion: Minimizing Commit Latency of Transactions in Geo-Replicated Data Stores </vt:lpstr>
      <vt:lpstr>Summary</vt:lpstr>
      <vt:lpstr>Discussion</vt:lpstr>
      <vt:lpstr>Discussion</vt:lpstr>
      <vt:lpstr>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Minimizing Commit Latency of Transactions in Geo-Replicated Data Stores</dc:title>
  <dc:creator>Stefan Dao</dc:creator>
  <cp:lastModifiedBy>Stefan Dao</cp:lastModifiedBy>
  <cp:revision>49</cp:revision>
  <dcterms:created xsi:type="dcterms:W3CDTF">2016-03-14T05:16:04Z</dcterms:created>
  <dcterms:modified xsi:type="dcterms:W3CDTF">2016-03-15T18:50:00Z</dcterms:modified>
</cp:coreProperties>
</file>