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4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5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oleObject8.bin" ContentType="application/vnd.openxmlformats-officedocument.oleObject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4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3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44" r:id="rId34"/>
    <p:sldId id="345" r:id="rId35"/>
    <p:sldId id="288" r:id="rId36"/>
    <p:sldId id="289" r:id="rId37"/>
    <p:sldId id="290" r:id="rId38"/>
    <p:sldId id="291" r:id="rId39"/>
    <p:sldId id="292" r:id="rId40"/>
    <p:sldId id="293" r:id="rId41"/>
    <p:sldId id="338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36" r:id="rId65"/>
    <p:sldId id="337" r:id="rId66"/>
    <p:sldId id="318" r:id="rId67"/>
    <p:sldId id="319" r:id="rId68"/>
    <p:sldId id="320" r:id="rId69"/>
    <p:sldId id="321" r:id="rId70"/>
    <p:sldId id="322" r:id="rId71"/>
    <p:sldId id="323" r:id="rId72"/>
    <p:sldId id="324" r:id="rId73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6" autoAdjust="0"/>
  </p:normalViewPr>
  <p:slideViewPr>
    <p:cSldViewPr>
      <p:cViewPr varScale="1">
        <p:scale>
          <a:sx n="94" d="100"/>
          <a:sy n="94" d="100"/>
        </p:scale>
        <p:origin x="-128" y="-528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4" Type="http://schemas.openxmlformats.org/officeDocument/2006/relationships/hyperlink" Target="http://www.limewir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53281" y="15240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bg1"/>
                </a:solidFill>
                <a:latin typeface="Times New Roman"/>
              </a:rPr>
              <a:t>CS 525 </a:t>
            </a:r>
            <a:r>
              <a:rPr lang="en-US" sz="6100" dirty="0">
                <a:latin typeface="Times New Roman"/>
              </a:rPr>
              <a:t/>
            </a:r>
            <a:br>
              <a:rPr lang="en-US" sz="6100" dirty="0">
                <a:latin typeface="Times New Roman"/>
              </a:rPr>
            </a:br>
            <a:r>
              <a:rPr lang="en-US" sz="6100" dirty="0">
                <a:latin typeface="Times New Roman"/>
              </a:rPr>
              <a:t>Advanced Distributed Systems</a:t>
            </a:r>
            <a:br>
              <a:rPr lang="en-US" sz="6100" dirty="0">
                <a:latin typeface="Times New Roman"/>
              </a:rPr>
            </a:br>
            <a:r>
              <a:rPr lang="en-US" sz="6100" dirty="0">
                <a:latin typeface="Times New Roman"/>
              </a:rPr>
              <a:t>Spring </a:t>
            </a:r>
            <a:r>
              <a:rPr lang="en-US" sz="6100" dirty="0" smtClean="0">
                <a:latin typeface="Times New Roman"/>
              </a:rPr>
              <a:t>2016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4196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/>
            <a:r>
              <a:rPr lang="en-US" sz="3900" dirty="0"/>
              <a:t>Indranil Gupta (Indy)</a:t>
            </a:r>
          </a:p>
          <a:p>
            <a:pPr algn="ctr"/>
            <a:r>
              <a:rPr lang="en-US" sz="3900" dirty="0"/>
              <a:t>Lecture </a:t>
            </a:r>
            <a:r>
              <a:rPr lang="en-US" sz="3900" dirty="0" smtClean="0"/>
              <a:t>4, 5</a:t>
            </a:r>
            <a:endParaRPr lang="en-US" sz="3900" dirty="0"/>
          </a:p>
          <a:p>
            <a:pPr algn="ctr"/>
            <a:r>
              <a:rPr lang="en-US" sz="3900" dirty="0" smtClean="0">
                <a:solidFill>
                  <a:srgbClr val="17375E"/>
                </a:solidFill>
              </a:rPr>
              <a:t>Peer to Peer Systems</a:t>
            </a:r>
            <a:endParaRPr lang="en-US" altLang="ja-JP" sz="3900" u="sng" dirty="0"/>
          </a:p>
          <a:p>
            <a:pPr algn="ctr"/>
            <a:r>
              <a:rPr lang="en-US" sz="3900"/>
              <a:t>January </a:t>
            </a:r>
            <a:r>
              <a:rPr lang="en-US" sz="3900" smtClean="0"/>
              <a:t>28, 2016</a:t>
            </a:r>
            <a:endParaRPr lang="en-US" sz="3900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38122" y="6227234"/>
            <a:ext cx="2274289" cy="51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83" tIns="63491" rIns="126983" bIns="63491">
            <a:spAutoFit/>
          </a:bodyPr>
          <a:lstStyle/>
          <a:p>
            <a:r>
              <a:rPr lang="en-US"/>
              <a:t>All slides © IG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27F47-2FE8-3345-A8A6-1454EBDF57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8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Next system: Gnutella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x12345678 </a:t>
            </a:r>
            <a:r>
              <a:rPr lang="en-US" sz="2800" dirty="0">
                <a:latin typeface="Times New Roman" charset="0"/>
                <a:ea typeface="ＭＳ Ｐゴシック" charset="0"/>
              </a:rPr>
              <a:t>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15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Search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 smtClean="0">
                <a:solidFill>
                  <a:srgbClr val="FF0000"/>
                </a:solidFill>
              </a:rPr>
              <a:t>QueryHit</a:t>
            </a:r>
            <a:r>
              <a:rPr lang="en-US" b="1" u="sng" dirty="0" smtClean="0"/>
              <a:t> Message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</a:t>
            </a:r>
            <a:r>
              <a:rPr lang="en-US" dirty="0" smtClean="0"/>
              <a:t>with respect to </a:t>
            </a:r>
            <a:r>
              <a:rPr lang="en-US" dirty="0"/>
              <a:t>number of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/>
              <a:t>P2P techniques abound in cloud computing </a:t>
            </a:r>
            <a:r>
              <a:rPr lang="en-US" dirty="0" smtClean="0"/>
              <a:t>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 smtClean="0"/>
              <a:t>Riak</a:t>
            </a:r>
            <a:r>
              <a:rPr lang="en-US" dirty="0" smtClean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</a:t>
            </a:r>
            <a:r>
              <a:rPr lang="en-US" dirty="0" smtClean="0"/>
              <a:t>type, e.g., Query) </a:t>
            </a:r>
            <a:r>
              <a:rPr lang="en-US" dirty="0"/>
              <a:t>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n</a:t>
            </a:r>
            <a:endParaRPr lang="en-US" sz="14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</a:t>
            </a:r>
            <a:r>
              <a:rPr lang="en-US" dirty="0" smtClean="0"/>
              <a:t>messages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HTTP </a:t>
            </a:r>
            <a:r>
              <a:rPr lang="en-US" sz="2400" dirty="0">
                <a:latin typeface="Times New Roman" charset="0"/>
                <a:ea typeface="ＭＳ Ｐゴシック" charset="0"/>
              </a:rPr>
              <a:t>is the file transfer protocol. Why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 smtClean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 standard, well-debugged, and widely used.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To support partial file transfers.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</a:t>
            </a:r>
            <a:r>
              <a:rPr lang="en-US" sz="2200" dirty="0" smtClean="0"/>
              <a:t>Ping’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/>
              <a:t>Ping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flooded out like </a:t>
            </a:r>
            <a:r>
              <a:rPr lang="en-US" altLang="ja-JP" sz="2200" dirty="0" err="1" smtClean="0"/>
              <a:t>Querys</a:t>
            </a:r>
            <a:r>
              <a:rPr lang="en-US" altLang="ja-JP" sz="2200" dirty="0"/>
              <a:t>, </a:t>
            </a:r>
            <a:r>
              <a:rPr lang="en-US" altLang="ja-JP" sz="2200" dirty="0" smtClean="0"/>
              <a:t>Pongs </a:t>
            </a:r>
            <a:r>
              <a:rPr lang="en-US" altLang="ja-JP" sz="2200" dirty="0"/>
              <a:t>routed along reverse path like </a:t>
            </a:r>
            <a:r>
              <a:rPr lang="en-US" altLang="ja-JP" sz="2200" dirty="0" err="1" smtClean="0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 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e.g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., Chord System 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</p:spTree>
    <p:extLst>
      <p:ext uri="{BB962C8B-B14F-4D97-AF65-F5344CB8AC3E}">
        <p14:creationId xmlns:p14="http://schemas.microsoft.com/office/powerpoint/2010/main" val="18426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" y="1828800"/>
            <a:ext cx="7033088" cy="4267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neigbhor</a:t>
            </a:r>
            <a:r>
              <a:rPr lang="en-US" sz="1400" dirty="0">
                <a:latin typeface="Times New Roman" charset="0"/>
                <a:ea typeface="ＭＳ Ｐゴシック" charset="0"/>
              </a:rPr>
              <a:t>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829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/>
                <a:gridCol w="2514578"/>
                <a:gridCol w="1708639"/>
                <a:gridCol w="2002486"/>
                <a:gridCol w="24981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3"/>
        </p:xfrm>
        <a:graphic>
          <a:graphicData uri="http://schemas.openxmlformats.org/drawingml/2006/table">
            <a:tbl>
              <a:tblPr/>
              <a:tblGrid>
                <a:gridCol w="1591586"/>
                <a:gridCol w="2447014"/>
                <a:gridCol w="1752600"/>
                <a:gridCol w="2133600"/>
                <a:gridCol w="228600"/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   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than or equal 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to its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greater than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 smtClean="0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anti-clockwise of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</a:t>
            </a:r>
            <a:r>
              <a:rPr lang="en-US" altLang="ja-JP" sz="1800" dirty="0" smtClean="0"/>
              <a:t>RPCs</a:t>
            </a:r>
          </a:p>
          <a:p>
            <a:pPr eaLnBrk="1" hangingPunct="1"/>
            <a:r>
              <a:rPr lang="en-US" sz="1800" dirty="0" smtClean="0"/>
              <a:t>(remote procedure calls)</a:t>
            </a:r>
            <a:endParaRPr lang="en-US" sz="18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</a:t>
            </a:r>
            <a:r>
              <a:rPr lang="en-US" sz="330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most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! </a:t>
            </a:r>
            <a:r>
              <a:rPr lang="en-US" sz="3300" dirty="0">
                <a:latin typeface="Times New Roman" charset="0"/>
                <a:ea typeface="ＭＳ Ｐゴシック" charset="0"/>
              </a:rPr>
              <a:t>a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nd “Balls and Bins”)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ok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91200" y="1789113"/>
            <a:ext cx="1522413" cy="15097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530975" y="1752600"/>
            <a:ext cx="708025" cy="7080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rot="20695049">
            <a:off x="6751638" y="1751013"/>
            <a:ext cx="101600" cy="14573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0" y="2460625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Next hop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81800" y="32226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Key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7391400" y="2536825"/>
            <a:ext cx="152400" cy="609600"/>
          </a:xfrm>
          <a:prstGeom prst="rightBrace">
            <a:avLst>
              <a:gd name="adj1" fmla="val 33333"/>
              <a:gd name="adj2" fmla="val 392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794" y="1523999"/>
            <a:ext cx="7762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Here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</a:rPr>
              <a:t>Choosing </a:t>
            </a:r>
            <a:r>
              <a:rPr lang="en-US" i="1" smtClean="0">
                <a:latin typeface="Times New Roman" charset="0"/>
                <a:ea typeface="ＭＳ Ｐゴシック" charset="0"/>
              </a:rPr>
              <a:t>r=2log(N)</a:t>
            </a:r>
            <a:r>
              <a:rPr lang="en-US" smtClean="0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 smtClean="0">
                <a:latin typeface="Times New Roman" charset="0"/>
                <a:ea typeface="ＭＳ Ｐゴシック" charset="0"/>
              </a:rPr>
              <a:t>lookup correctness</a:t>
            </a:r>
            <a:r>
              <a:rPr lang="en-US" smtClean="0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1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2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clusters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>
                <a:latin typeface="Times New Roman" charset="0"/>
                <a:ea typeface="ＭＳ Ｐゴシック" charset="0"/>
              </a:rPr>
              <a:t>Common </a:t>
            </a:r>
            <a:r>
              <a:rPr lang="en-US" sz="1400" dirty="0">
                <a:latin typeface="Times New Roman" charset="0"/>
                <a:ea typeface="ＭＳ Ｐゴシック" charset="0"/>
              </a:rPr>
              <a:t>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AWS)</a:t>
            </a:r>
            <a:r>
              <a:rPr lang="en-US" sz="1400" dirty="0">
                <a:latin typeface="Times New Roman" charset="0"/>
                <a:ea typeface="ＭＳ Ｐゴシック" charset="0"/>
              </a:rPr>
              <a:t>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(we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3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see these later in the course!)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rounds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lecture)</a:t>
            </a:r>
            <a:endParaRPr lang="en-US" sz="1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Wrap</a:t>
            </a:r>
            <a:r>
              <a:rPr lang="en-US" dirty="0"/>
              <a:t>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>
                <a:latin typeface="Times New Roman" charset="0"/>
                <a:ea typeface="ＭＳ Ｐゴシック" charset="0"/>
              </a:rPr>
              <a:t>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84" charset="-128"/>
              </a:rPr>
              <a:t>Designed by Anthony </a:t>
            </a:r>
            <a:r>
              <a:rPr lang="en-US" dirty="0" err="1" smtClean="0">
                <a:ea typeface="ＭＳ Ｐゴシック" pitchFamily="-84" charset="-128"/>
              </a:rPr>
              <a:t>Rowstron</a:t>
            </a:r>
            <a:r>
              <a:rPr lang="en-US" dirty="0" smtClean="0">
                <a:ea typeface="ＭＳ Ｐゴシック" pitchFamily="-84" charset="-128"/>
              </a:rPr>
              <a:t> (Microsoft Research) </a:t>
            </a:r>
            <a:r>
              <a:rPr lang="en-US" dirty="0">
                <a:ea typeface="ＭＳ Ｐゴシック" pitchFamily="-84" charset="-128"/>
              </a:rPr>
              <a:t>and </a:t>
            </a:r>
            <a:r>
              <a:rPr lang="en-US" dirty="0" smtClean="0">
                <a:ea typeface="ＭＳ Ｐゴシック" pitchFamily="-84" charset="-128"/>
              </a:rPr>
              <a:t>Peter </a:t>
            </a:r>
            <a:r>
              <a:rPr lang="en-US" dirty="0" err="1" smtClean="0">
                <a:ea typeface="ＭＳ Ｐゴシック" pitchFamily="-84" charset="-128"/>
              </a:rPr>
              <a:t>Druschel</a:t>
            </a:r>
            <a:r>
              <a:rPr lang="en-US" dirty="0" smtClean="0">
                <a:ea typeface="ＭＳ Ｐゴシック" pitchFamily="-84" charset="-128"/>
              </a:rPr>
              <a:t> (Rice University)</a:t>
            </a:r>
            <a:endParaRPr lang="en-US" dirty="0">
              <a:ea typeface="ＭＳ Ｐゴシック" pitchFamily="-8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</a:t>
            </a:r>
            <a:r>
              <a:rPr lang="en-US" dirty="0" smtClean="0">
                <a:ea typeface="ＭＳ Ｐゴシック" pitchFamily="-84" charset="-128"/>
              </a:rPr>
              <a:t>(using a virtual ring</a:t>
            </a:r>
            <a:r>
              <a:rPr lang="en-US" dirty="0">
                <a:ea typeface="ＭＳ Ｐゴシック" pitchFamily="-84" charset="-128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 dirty="0">
                <a:latin typeface="Times New Roman" charset="0"/>
                <a:ea typeface="ＭＳ Ｐゴシック" charset="0"/>
              </a:rPr>
              <a:t>based on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prefix matching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Think 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a peer with id 01110100101. It maintains a neighbor peer with an id matching each of the following prefixes (* = bit different from this peer’s corresponding bit):</a:t>
            </a:r>
          </a:p>
          <a:p>
            <a:pPr lvl="1"/>
            <a:r>
              <a:rPr lang="en-US" smtClean="0"/>
              <a:t>*</a:t>
            </a:r>
          </a:p>
          <a:p>
            <a:pPr lvl="1"/>
            <a:r>
              <a:rPr lang="en-US" dirty="0" smtClean="0"/>
              <a:t>0*</a:t>
            </a:r>
          </a:p>
          <a:p>
            <a:pPr lvl="1"/>
            <a:r>
              <a:rPr lang="en-US" dirty="0"/>
              <a:t>0</a:t>
            </a:r>
            <a:r>
              <a:rPr lang="en-US" dirty="0" smtClean="0"/>
              <a:t>1*</a:t>
            </a:r>
          </a:p>
          <a:p>
            <a:pPr lvl="1"/>
            <a:r>
              <a:rPr lang="en-US" dirty="0" smtClean="0"/>
              <a:t>011*</a:t>
            </a:r>
          </a:p>
          <a:p>
            <a:pPr lvl="1"/>
            <a:r>
              <a:rPr lang="en-US" dirty="0" smtClean="0"/>
              <a:t>… 0111010010*</a:t>
            </a:r>
          </a:p>
          <a:p>
            <a:r>
              <a:rPr lang="en-US" dirty="0" smtClean="0"/>
              <a:t>When it needs to route to a peer, say 011101</a:t>
            </a:r>
            <a:r>
              <a:rPr lang="en-US" u="sng" dirty="0" smtClean="0"/>
              <a:t>1</a:t>
            </a:r>
            <a:r>
              <a:rPr lang="en-US" dirty="0" smtClean="0"/>
              <a:t>1001, it starts by forwarding to a neighbor with the largest matching prefix, i.e., 011101*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 smtClean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Thus, in the prefix routing, early </a:t>
            </a:r>
            <a:r>
              <a:rPr lang="en-US" dirty="0">
                <a:latin typeface="Times New Roman" charset="0"/>
                <a:ea typeface="ＭＳ Ｐゴシック" charset="0"/>
              </a:rPr>
              <a:t>hops are short and later hops are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longer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Yet overall </a:t>
            </a:r>
            <a:r>
              <a:rPr lang="en-US" dirty="0">
                <a:latin typeface="Times New Roman" charset="0"/>
                <a:ea typeface="ＭＳ Ｐゴシック" charset="0"/>
              </a:rPr>
              <a:t>“stretch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”, </a:t>
            </a:r>
            <a:r>
              <a:rPr lang="en-US" dirty="0">
                <a:latin typeface="Times New Roman" charset="0"/>
                <a:ea typeface="ＭＳ Ｐゴシック" charset="0"/>
              </a:rPr>
              <a:t>compared to direct Internet path, stays short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300" dirty="0">
                <a:latin typeface="Times New Roman" charset="0"/>
                <a:ea typeface="ＭＳ Ｐゴシック" charset="0"/>
              </a:rPr>
              <a:t>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group (hash mod k)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pointer information, i.e., &lt;</a:t>
            </a:r>
            <a:r>
              <a:rPr lang="en-US" sz="2000" dirty="0">
                <a:latin typeface="Times New Roman" charset="0"/>
                <a:ea typeface="ＭＳ Ｐゴシック" charset="0"/>
              </a:rPr>
              <a:t>filename, file location&gt;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Spread </a:t>
            </a:r>
            <a:r>
              <a:rPr lang="en-US" sz="2000" smtClean="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today (COTS machines)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dissemination time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 smtClean="0">
                <a:latin typeface="Times New Roman" charset="0"/>
                <a:ea typeface="ＭＳ Ｐゴシック" charset="0"/>
              </a:rPr>
              <a:t>Client (</a:t>
            </a:r>
            <a:r>
              <a:rPr lang="en-US" sz="3900" dirty="0">
                <a:latin typeface="Times New Roman" charset="0"/>
                <a:ea typeface="ＭＳ Ｐゴシック" charset="0"/>
              </a:rPr>
              <a:t>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algorithm)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4137</Words>
  <Application>Microsoft Macintosh PowerPoint</Application>
  <PresentationFormat>Custom</PresentationFormat>
  <Paragraphs>874</Paragraphs>
  <Slides>72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HPP-template</vt:lpstr>
      <vt:lpstr>Equation</vt:lpstr>
      <vt:lpstr>PowerPoint Presentation</vt:lpstr>
      <vt:lpstr>Why Study Peer to Peer Systems?</vt:lpstr>
      <vt:lpstr>Why Study Peer to Peer Systems?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Chord 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129</cp:revision>
  <dcterms:created xsi:type="dcterms:W3CDTF">2012-12-19T21:49:48Z</dcterms:created>
  <dcterms:modified xsi:type="dcterms:W3CDTF">2016-01-26T15:43:37Z</dcterms:modified>
</cp:coreProperties>
</file>