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3" r:id="rId14"/>
    <p:sldId id="269" r:id="rId15"/>
    <p:sldId id="270" r:id="rId16"/>
    <p:sldId id="274" r:id="rId17"/>
    <p:sldId id="26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48B9D3-FD51-4AAD-8363-8563C2A88B80}">
          <p14:sldIdLst>
            <p14:sldId id="256"/>
            <p14:sldId id="258"/>
            <p14:sldId id="257"/>
            <p14:sldId id="259"/>
            <p14:sldId id="260"/>
            <p14:sldId id="262"/>
            <p14:sldId id="263"/>
            <p14:sldId id="264"/>
            <p14:sldId id="265"/>
            <p14:sldId id="266"/>
            <p14:sldId id="267"/>
            <p14:sldId id="268"/>
            <p14:sldId id="273"/>
            <p14:sldId id="269"/>
            <p14:sldId id="270"/>
            <p14:sldId id="274"/>
          </p14:sldIdLst>
        </p14:section>
        <p14:section name="Backup Slides" id="{9598B600-A64C-4611-8634-EE171E050FC8}">
          <p14:sldIdLst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7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20AFEA-6797-48FC-93A7-AFA4412BD7FD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9D2526-0290-45C0-8D6B-566F224E7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740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D2526-0290-45C0-8D6B-566F224E78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64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D2526-0290-45C0-8D6B-566F224E78E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94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2D99-E858-4525-9BF9-66DBC485D4A6}" type="datetime1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Saurabh Jha for CS 525 @ UIUC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FB30-7B88-48C6-9180-08D43DF9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249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C013-C397-47D4-B0CF-963B4609A7FF}" type="datetime1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Saurabh Jha for CS 525 @ UIUC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FB30-7B88-48C6-9180-08D43DF9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58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5327B-F787-45EE-AB63-A9CE5D578E30}" type="datetime1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Saurabh Jha for CS 525 @ UIUC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FB30-7B88-48C6-9180-08D43DF9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4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1E23-E84C-46ED-9034-B23A7E91D2BD}" type="datetime1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Saurabh Jha for CS 525 @ UIUC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FB30-7B88-48C6-9180-08D43DF9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142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5D78-F2CE-4251-96F7-DFA55E2784B0}" type="datetime1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Saurabh Jha for CS 525 @ UIUC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FB30-7B88-48C6-9180-08D43DF9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32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0CD40-7338-41A9-B682-ABC79D05F22A}" type="datetime1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Saurabh Jha for CS 525 @ UIUC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FB30-7B88-48C6-9180-08D43DF9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61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B0B4-A113-4FF7-9886-503F47A1A930}" type="datetime1">
              <a:rPr lang="en-US" smtClean="0"/>
              <a:t>3/29/2016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Saurabh Jha for CS 525 @ UIUC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FB30-7B88-48C6-9180-08D43DF9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6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8F0D-55B8-42AB-A2B3-B59256245BBD}" type="datetime1">
              <a:rPr lang="en-US" smtClean="0"/>
              <a:t>3/29/2016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Saurabh Jha for CS 525 @ UIUC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FB30-7B88-48C6-9180-08D43DF9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68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D24D0-5A22-4873-BF14-89DDF71AAB06}" type="datetime1">
              <a:rPr lang="en-US" smtClean="0"/>
              <a:t>3/29/2016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Saurabh Jha for CS 525 @ UIUC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FB30-7B88-48C6-9180-08D43DF9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744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DF1D1-664A-4368-98E8-5813E048EEF2}" type="datetime1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Saurabh Jha for CS 525 @ UIUC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FB30-7B88-48C6-9180-08D43DF9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5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AAE4-84DC-4810-A8BF-5229E5282FFC}" type="datetime1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Saurabh Jha for CS 525 @ UIUC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FB30-7B88-48C6-9180-08D43DF9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07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28B2B-230D-420E-BAF5-B65D1DF75DEC}" type="datetime1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Presented by Saurabh Jha for CS 525 @ UIUC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0FB30-7B88-48C6-9180-08D43DF9B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03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Ivy: A Read/Write Peer-to-Peer File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Authors: </a:t>
            </a:r>
            <a:r>
              <a:rPr lang="en-US" dirty="0" err="1" smtClean="0"/>
              <a:t>Muthitacharoen</a:t>
            </a:r>
            <a:r>
              <a:rPr lang="en-US" dirty="0" smtClean="0"/>
              <a:t> </a:t>
            </a:r>
            <a:r>
              <a:rPr lang="en-US" dirty="0" err="1"/>
              <a:t>Athicha</a:t>
            </a:r>
            <a:r>
              <a:rPr lang="en-US" dirty="0"/>
              <a:t>, Robert Morris, </a:t>
            </a:r>
            <a:r>
              <a:rPr lang="en-US" dirty="0" err="1"/>
              <a:t>Thomer</a:t>
            </a:r>
            <a:r>
              <a:rPr lang="en-US" dirty="0"/>
              <a:t> M. Gil, and Benjie Chen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00966" y="4789714"/>
            <a:ext cx="2590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Presented by Saurabh Jha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FB30-7B88-48C6-9180-08D43DF9B46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67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Concurrent Updates</a:t>
            </a:r>
          </a:p>
          <a:p>
            <a:pPr lvl="1"/>
            <a:r>
              <a:rPr lang="en-US" dirty="0" smtClean="0"/>
              <a:t>Concurrent updates are ordered using public keys</a:t>
            </a:r>
          </a:p>
          <a:p>
            <a:pPr lvl="1"/>
            <a:r>
              <a:rPr lang="en-US" dirty="0" smtClean="0"/>
              <a:t>When the write is complete </a:t>
            </a:r>
            <a:r>
              <a:rPr lang="en-US" dirty="0"/>
              <a:t>[</a:t>
            </a:r>
            <a:r>
              <a:rPr lang="en-US" dirty="0" smtClean="0"/>
              <a:t>close()], participants agree on this order or the application manually resolves it</a:t>
            </a:r>
          </a:p>
          <a:p>
            <a:pPr lvl="1"/>
            <a:r>
              <a:rPr lang="en-US" dirty="0" smtClean="0"/>
              <a:t>Lack of serialization (as offered by centralized file system) can create conflicting views and unintended operations</a:t>
            </a:r>
          </a:p>
          <a:p>
            <a:pPr lvl="1"/>
            <a:r>
              <a:rPr lang="en-US" dirty="0" smtClean="0"/>
              <a:t>Exclusive creation of directories except during partitioning</a:t>
            </a:r>
          </a:p>
          <a:p>
            <a:r>
              <a:rPr lang="en-US" dirty="0" smtClean="0"/>
              <a:t>Partitioned Updates</a:t>
            </a:r>
          </a:p>
          <a:p>
            <a:pPr lvl="1"/>
            <a:r>
              <a:rPr lang="en-US" dirty="0" smtClean="0"/>
              <a:t>Ivy not aware of partitions, hence conflicting updates can be made</a:t>
            </a:r>
          </a:p>
          <a:p>
            <a:pPr lvl="1"/>
            <a:r>
              <a:rPr lang="en-US" dirty="0" smtClean="0"/>
              <a:t>Relies on </a:t>
            </a:r>
            <a:r>
              <a:rPr lang="en-US" dirty="0" err="1" smtClean="0"/>
              <a:t>DHash</a:t>
            </a:r>
            <a:r>
              <a:rPr lang="en-US" dirty="0" smtClean="0"/>
              <a:t> servers to make sure that updates are available to each peer [Not Guaranteed though!]</a:t>
            </a:r>
          </a:p>
          <a:p>
            <a:pPr lvl="1"/>
            <a:r>
              <a:rPr lang="en-US" dirty="0" smtClean="0"/>
              <a:t>Healing ensures that meta-data structure is consistent. May lead to lost updates.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Saurabh Jha for CS 525 @ UIUC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FB30-7B88-48C6-9180-08D43DF9B46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59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Modified Andrew Benchmark (MAB) for evaluation</a:t>
            </a:r>
          </a:p>
          <a:p>
            <a:pPr lvl="1"/>
            <a:r>
              <a:rPr lang="en-US" dirty="0" smtClean="0"/>
              <a:t>Create </a:t>
            </a:r>
            <a:r>
              <a:rPr lang="en-US" dirty="0" err="1" smtClean="0"/>
              <a:t>dir</a:t>
            </a:r>
            <a:r>
              <a:rPr lang="en-US" dirty="0" smtClean="0"/>
              <a:t> hierarchy, Copy files, Walk directory while reading </a:t>
            </a:r>
            <a:r>
              <a:rPr lang="en-US" dirty="0" err="1" smtClean="0"/>
              <a:t>attr</a:t>
            </a:r>
            <a:r>
              <a:rPr lang="en-US" dirty="0" smtClean="0"/>
              <a:t> for each file, read files, compile files into programs</a:t>
            </a:r>
          </a:p>
          <a:p>
            <a:r>
              <a:rPr lang="en-US" dirty="0" smtClean="0"/>
              <a:t>Experiment Configuration</a:t>
            </a:r>
          </a:p>
          <a:p>
            <a:pPr lvl="1"/>
            <a:r>
              <a:rPr lang="en-US" dirty="0" smtClean="0"/>
              <a:t>Mode</a:t>
            </a:r>
          </a:p>
          <a:p>
            <a:pPr lvl="2"/>
            <a:r>
              <a:rPr lang="en-US" dirty="0" smtClean="0"/>
              <a:t>Single Node</a:t>
            </a:r>
          </a:p>
          <a:p>
            <a:pPr lvl="2"/>
            <a:r>
              <a:rPr lang="en-US" dirty="0" smtClean="0"/>
              <a:t>WAN</a:t>
            </a:r>
          </a:p>
          <a:p>
            <a:pPr lvl="1"/>
            <a:r>
              <a:rPr lang="en-US" dirty="0" smtClean="0"/>
              <a:t>Parameters (varying)</a:t>
            </a:r>
          </a:p>
          <a:p>
            <a:pPr lvl="2"/>
            <a:r>
              <a:rPr lang="en-US" dirty="0" smtClean="0"/>
              <a:t># Participants</a:t>
            </a:r>
          </a:p>
          <a:p>
            <a:pPr lvl="2"/>
            <a:r>
              <a:rPr lang="en-US" dirty="0" smtClean="0"/>
              <a:t># Concurrent Writers</a:t>
            </a:r>
          </a:p>
          <a:p>
            <a:pPr lvl="2"/>
            <a:r>
              <a:rPr lang="en-US" dirty="0" smtClean="0"/>
              <a:t>Snapshot interval</a:t>
            </a:r>
          </a:p>
          <a:p>
            <a:pPr lvl="2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Saurabh Jha for CS 525 @ UIUC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FB30-7B88-48C6-9180-08D43DF9B46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23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339" y="1329073"/>
            <a:ext cx="4897504" cy="33300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8850" y="1614148"/>
            <a:ext cx="5123229" cy="30449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32338" y="5181888"/>
            <a:ext cx="49746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386 NFS RPCs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508 Log Updates taking 7.2 seconds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Inserts 8.8MB for 1.6 MB data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01116" y="5077112"/>
            <a:ext cx="56121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1 NFS requests causes 3 log head fetches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Total Fetches: 3346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Performance decreases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due to increased number of </a:t>
            </a:r>
            <a:r>
              <a:rPr lang="en-US" sz="2400" dirty="0" err="1" smtClean="0">
                <a:solidFill>
                  <a:srgbClr val="FF0000"/>
                </a:solidFill>
              </a:rPr>
              <a:t>rtts</a:t>
            </a:r>
            <a:r>
              <a:rPr lang="en-US" sz="2400" dirty="0" smtClean="0">
                <a:solidFill>
                  <a:srgbClr val="FF0000"/>
                </a:solidFill>
              </a:rPr>
              <a:t>’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8941" y="3222058"/>
            <a:ext cx="2841675" cy="37982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511880" y="3251622"/>
            <a:ext cx="1304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~ 3X Slower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181919" y="4543892"/>
            <a:ext cx="837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WAN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905110" y="4543893"/>
            <a:ext cx="17043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Single Node</a:t>
            </a:r>
            <a:endParaRPr lang="en-US" sz="2400" b="1" dirty="0"/>
          </a:p>
        </p:txBody>
      </p:sp>
      <p:sp>
        <p:nvSpPr>
          <p:cNvPr id="14" name="Rectangle 13"/>
          <p:cNvSpPr/>
          <p:nvPr/>
        </p:nvSpPr>
        <p:spPr>
          <a:xfrm>
            <a:off x="7067083" y="3372363"/>
            <a:ext cx="3371144" cy="3458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981450" y="6481472"/>
            <a:ext cx="4114800" cy="365125"/>
          </a:xfrm>
        </p:spPr>
        <p:txBody>
          <a:bodyPr/>
          <a:lstStyle/>
          <a:p>
            <a:r>
              <a:rPr lang="en-US" dirty="0" smtClean="0"/>
              <a:t>Presented by Saurabh Jha for CS 525 @ UIUC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FB30-7B88-48C6-9180-08D43DF9B46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51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88571" y="4777890"/>
            <a:ext cx="26722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Many Logs/ One Writer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304376" y="4777890"/>
            <a:ext cx="23825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Many </a:t>
            </a:r>
            <a:r>
              <a:rPr lang="en-US" sz="2000" b="1" dirty="0" err="1" smtClean="0"/>
              <a:t>DHash</a:t>
            </a:r>
            <a:r>
              <a:rPr lang="en-US" sz="2000" b="1" dirty="0" smtClean="0"/>
              <a:t> Servers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9345801" y="4777890"/>
            <a:ext cx="1633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Many Writers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88571" y="5713436"/>
            <a:ext cx="3287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Little Impact: Logs are fetched in parallel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599" y="5713435"/>
            <a:ext cx="32874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Runtime growth due to increase in chord #packets used to coordinate to </a:t>
            </a:r>
            <a:r>
              <a:rPr lang="en-US" dirty="0" err="1" smtClean="0">
                <a:solidFill>
                  <a:srgbClr val="FF0000"/>
                </a:solidFill>
              </a:rPr>
              <a:t>DHash</a:t>
            </a:r>
            <a:r>
              <a:rPr lang="en-US" dirty="0" smtClean="0">
                <a:solidFill>
                  <a:srgbClr val="FF0000"/>
                </a:solidFill>
              </a:rPr>
              <a:t> servers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708570" y="5713435"/>
            <a:ext cx="32874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Runtime growth due to increased number of log heads and cost of fetching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138" y="1364049"/>
            <a:ext cx="3860351" cy="321695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5081" y="1387487"/>
            <a:ext cx="3661337" cy="312739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9071" y="1246654"/>
            <a:ext cx="3666985" cy="3152922"/>
          </a:xfrm>
          <a:prstGeom prst="rect">
            <a:avLst/>
          </a:prstGeom>
        </p:spPr>
      </p:pic>
      <p:cxnSp>
        <p:nvCxnSpPr>
          <p:cNvPr id="20" name="Straight Arrow Connector 19"/>
          <p:cNvCxnSpPr/>
          <p:nvPr/>
        </p:nvCxnSpPr>
        <p:spPr>
          <a:xfrm flipH="1">
            <a:off x="6400960" y="1604572"/>
            <a:ext cx="424382" cy="707667"/>
          </a:xfrm>
          <a:prstGeom prst="straightConnector1">
            <a:avLst/>
          </a:prstGeom>
          <a:ln w="698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10352313" y="1518456"/>
            <a:ext cx="424382" cy="707667"/>
          </a:xfrm>
          <a:prstGeom prst="straightConnector1">
            <a:avLst/>
          </a:prstGeom>
          <a:ln w="698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3548586" y="983021"/>
            <a:ext cx="424382" cy="707667"/>
          </a:xfrm>
          <a:prstGeom prst="straightConnector1">
            <a:avLst/>
          </a:prstGeom>
          <a:ln w="698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539547"/>
            <a:ext cx="4114800" cy="365125"/>
          </a:xfrm>
        </p:spPr>
        <p:txBody>
          <a:bodyPr/>
          <a:lstStyle/>
          <a:p>
            <a:r>
              <a:rPr lang="en-US" dirty="0" smtClean="0"/>
              <a:t>Presented by Saurabh Jha for CS 525 @ UIUC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FB30-7B88-48C6-9180-08D43DF9B46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58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7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NFS like semantic, fully functional with existing </a:t>
            </a:r>
            <a:r>
              <a:rPr lang="en-US" dirty="0" err="1" smtClean="0"/>
              <a:t>OS’es</a:t>
            </a:r>
            <a:endParaRPr lang="en-US" dirty="0" smtClean="0"/>
          </a:p>
          <a:p>
            <a:r>
              <a:rPr lang="en-US" dirty="0" smtClean="0"/>
              <a:t>No need for dedicated servers</a:t>
            </a:r>
          </a:p>
          <a:p>
            <a:r>
              <a:rPr lang="en-US" dirty="0" smtClean="0"/>
              <a:t>Provision for security, recovery and integrity</a:t>
            </a:r>
          </a:p>
          <a:p>
            <a:pPr lvl="1"/>
            <a:r>
              <a:rPr lang="en-US" dirty="0" smtClean="0"/>
              <a:t>Defined useful semantics</a:t>
            </a:r>
          </a:p>
          <a:p>
            <a:r>
              <a:rPr lang="en-US" dirty="0" smtClean="0"/>
              <a:t>No locks 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Saurabh Jha for CS 525 @ UIUC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FB30-7B88-48C6-9180-08D43DF9B46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06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Huge Storage Requirement - Immutable and append on only logs</a:t>
            </a:r>
          </a:p>
          <a:p>
            <a:pPr lvl="1"/>
            <a:r>
              <a:rPr lang="en-US" dirty="0" smtClean="0"/>
              <a:t>What happens when participants run out of storage</a:t>
            </a:r>
          </a:p>
          <a:p>
            <a:pPr lvl="1"/>
            <a:r>
              <a:rPr lang="en-US" dirty="0" smtClean="0"/>
              <a:t>May be not, storage is cheap!</a:t>
            </a:r>
          </a:p>
          <a:p>
            <a:r>
              <a:rPr lang="en-US" dirty="0" smtClean="0"/>
              <a:t>2 – 3 X slower, would you be really using it ?</a:t>
            </a:r>
          </a:p>
          <a:p>
            <a:pPr lvl="1"/>
            <a:r>
              <a:rPr lang="en-US" dirty="0" smtClean="0"/>
              <a:t>CVS</a:t>
            </a:r>
            <a:endParaRPr lang="en-US" dirty="0"/>
          </a:p>
          <a:p>
            <a:r>
              <a:rPr lang="en-US" dirty="0" smtClean="0"/>
              <a:t>Manual conflict resolutions!</a:t>
            </a:r>
            <a:endParaRPr lang="en-US" dirty="0"/>
          </a:p>
          <a:p>
            <a:r>
              <a:rPr lang="en-US" dirty="0" smtClean="0"/>
              <a:t>Scalability Issues</a:t>
            </a:r>
          </a:p>
          <a:p>
            <a:r>
              <a:rPr lang="en-US" sz="3200" dirty="0" smtClean="0"/>
              <a:t>Work more focused on showing the possibility of concept through implementation rather than design itself. </a:t>
            </a:r>
            <a:endParaRPr lang="en-US" sz="3200" dirty="0"/>
          </a:p>
          <a:p>
            <a:pPr lvl="1"/>
            <a:r>
              <a:rPr lang="en-US" dirty="0" smtClean="0"/>
              <a:t>Some choices are arbitrary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Saurabh Jha for CS 525 @ UIUC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FB30-7B88-48C6-9180-08D43DF9B46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09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Discussion: </a:t>
            </a:r>
            <a:br>
              <a:rPr lang="en-US" dirty="0" smtClean="0"/>
            </a:br>
            <a:r>
              <a:rPr lang="en-US" dirty="0" smtClean="0"/>
              <a:t>How did Ivy handle these challenges?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1" y="1978025"/>
            <a:ext cx="7620000" cy="2354824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Unanswered Question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No model to show the impact of node to node latency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How does churn rate affect file system performance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How to detect rogue agents?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How much should each peer contribute?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Manual conflict resolution, can there be some abstraction?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90600" y="1978025"/>
            <a:ext cx="404328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Peer issues</a:t>
            </a:r>
          </a:p>
          <a:p>
            <a:pPr lvl="1"/>
            <a:r>
              <a:rPr lang="en-US" dirty="0" smtClean="0"/>
              <a:t>Decentralization </a:t>
            </a:r>
          </a:p>
          <a:p>
            <a:pPr lvl="1"/>
            <a:r>
              <a:rPr lang="en-US" dirty="0" smtClean="0"/>
              <a:t>Churn </a:t>
            </a:r>
          </a:p>
          <a:p>
            <a:pPr lvl="1"/>
            <a:r>
              <a:rPr lang="en-US" dirty="0" smtClean="0"/>
              <a:t>Trust </a:t>
            </a:r>
          </a:p>
          <a:p>
            <a:pPr lvl="1"/>
            <a:r>
              <a:rPr lang="en-US" dirty="0" smtClean="0"/>
              <a:t>Accounting </a:t>
            </a:r>
          </a:p>
          <a:p>
            <a:pPr lvl="1"/>
            <a:r>
              <a:rPr lang="en-US" dirty="0" smtClean="0"/>
              <a:t>Transparency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Saurabh Jha for CS 525 @ UIUC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FB30-7B88-48C6-9180-08D43DF9B46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40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P2P Storage Systems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9835" y="1847396"/>
            <a:ext cx="9077908" cy="485213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FB30-7B88-48C6-9180-08D43DF9B46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92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- P2P Storage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9032" y="4024539"/>
            <a:ext cx="10515600" cy="2713718"/>
          </a:xfrm>
        </p:spPr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nables programs to store and access remote files exactly as they do local ones</a:t>
            </a:r>
          </a:p>
          <a:p>
            <a:pPr lvl="1"/>
            <a:r>
              <a:rPr lang="en-US" dirty="0" smtClean="0"/>
              <a:t>Goal: Build a Distributed File System on P2P model</a:t>
            </a:r>
          </a:p>
          <a:p>
            <a:pPr lvl="1"/>
            <a:r>
              <a:rPr lang="en-US" dirty="0" smtClean="0"/>
              <a:t>Allow users to share storage or files easily and arbitrarily </a:t>
            </a:r>
          </a:p>
          <a:p>
            <a:r>
              <a:rPr lang="en-US" dirty="0" smtClean="0"/>
              <a:t>The focus of this talk </a:t>
            </a:r>
          </a:p>
          <a:p>
            <a:pPr lvl="1"/>
            <a:r>
              <a:rPr lang="en-US" dirty="0" smtClean="0"/>
              <a:t>Ivy – A Read/Write Peer-to-Peer File Systems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8946" y="1505557"/>
            <a:ext cx="4541355" cy="2493772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92875"/>
            <a:ext cx="4114800" cy="365125"/>
          </a:xfrm>
        </p:spPr>
        <p:txBody>
          <a:bodyPr/>
          <a:lstStyle/>
          <a:p>
            <a:r>
              <a:rPr lang="en-US" dirty="0" smtClean="0"/>
              <a:t>Presented by Saurabh Jha for CS 525 @ UIUC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FB30-7B88-48C6-9180-08D43DF9B46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9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Motivation for P2P DFS</a:t>
            </a:r>
          </a:p>
          <a:p>
            <a:r>
              <a:rPr lang="en-US" dirty="0" smtClean="0"/>
              <a:t>Challenges in building P2P DFS</a:t>
            </a:r>
          </a:p>
          <a:p>
            <a:r>
              <a:rPr lang="en-US" dirty="0" smtClean="0"/>
              <a:t>Ivy</a:t>
            </a:r>
          </a:p>
          <a:p>
            <a:pPr lvl="1"/>
            <a:r>
              <a:rPr lang="en-US" dirty="0" smtClean="0"/>
              <a:t>Introduction</a:t>
            </a:r>
          </a:p>
          <a:p>
            <a:pPr lvl="1"/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Semantics</a:t>
            </a:r>
          </a:p>
          <a:p>
            <a:r>
              <a:rPr lang="en-US" dirty="0" smtClean="0"/>
              <a:t>Experiments / Evaluation</a:t>
            </a:r>
          </a:p>
          <a:p>
            <a:r>
              <a:rPr lang="en-US" dirty="0" smtClean="0"/>
              <a:t>Pros/Cons</a:t>
            </a:r>
          </a:p>
          <a:p>
            <a:r>
              <a:rPr lang="en-US" dirty="0" smtClean="0"/>
              <a:t>Discussion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Saurabh Jha for CS 525 @ UIUC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FB30-7B88-48C6-9180-08D43DF9B46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90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893998"/>
              </p:ext>
            </p:extLst>
          </p:nvPr>
        </p:nvGraphicFramePr>
        <p:xfrm>
          <a:off x="1270404" y="5076939"/>
          <a:ext cx="105156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Model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Examples</a:t>
                      </a:r>
                      <a:r>
                        <a:rPr lang="en-US" b="1" baseline="0" dirty="0" smtClean="0"/>
                        <a:t> of</a:t>
                      </a:r>
                      <a:r>
                        <a:rPr lang="en-US" b="1" dirty="0" smtClean="0"/>
                        <a:t> File Systems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Client Server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NFS,</a:t>
                      </a:r>
                      <a:r>
                        <a:rPr lang="en-US" baseline="0" dirty="0" smtClean="0"/>
                        <a:t> CIFS, AFS etc.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Cluster of Servers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ZebraFS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xFS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Lustre</a:t>
                      </a:r>
                      <a:r>
                        <a:rPr lang="en-US" dirty="0" smtClean="0"/>
                        <a:t> etc.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P2P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CFS,</a:t>
                      </a:r>
                      <a:r>
                        <a:rPr lang="en-US" baseline="0" dirty="0" smtClean="0"/>
                        <a:t> Ivy etc.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4653" r="8128"/>
          <a:stretch/>
        </p:blipFill>
        <p:spPr>
          <a:xfrm>
            <a:off x="4634090" y="1431471"/>
            <a:ext cx="3788229" cy="185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4177" r="5801"/>
          <a:stretch/>
        </p:blipFill>
        <p:spPr>
          <a:xfrm>
            <a:off x="176730" y="1391235"/>
            <a:ext cx="3929743" cy="189751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45136" y="1391235"/>
            <a:ext cx="3546864" cy="194767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210873" y="3532415"/>
            <a:ext cx="2074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Client Server Model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447721" y="3499759"/>
            <a:ext cx="2526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Cluster of Servers Model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718418" y="3510647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P2P Model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74829" y="4092020"/>
            <a:ext cx="32317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- Single Point of Failure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- Server performance bottleneck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+ Easy to setup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24872" y="3925193"/>
            <a:ext cx="32961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- Dedicated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- Too many design considerations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+ Scalable and Trusted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068335" y="3981849"/>
            <a:ext cx="38975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- Too many design considerations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- Hard to achieve popular file semantics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+ Not dedicated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63596" y="6572364"/>
            <a:ext cx="4114800" cy="365125"/>
          </a:xfrm>
        </p:spPr>
        <p:txBody>
          <a:bodyPr/>
          <a:lstStyle/>
          <a:p>
            <a:r>
              <a:rPr lang="en-US" dirty="0" smtClean="0"/>
              <a:t>Presented by Saurabh Jha for CS 525 @ UIUC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FB30-7B88-48C6-9180-08D43DF9B46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61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in Designing P2P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Peer issues</a:t>
            </a:r>
          </a:p>
          <a:p>
            <a:pPr lvl="1"/>
            <a:r>
              <a:rPr lang="en-US" dirty="0" smtClean="0"/>
              <a:t>Decentralization </a:t>
            </a:r>
          </a:p>
          <a:p>
            <a:pPr lvl="1"/>
            <a:r>
              <a:rPr lang="en-US" dirty="0" smtClean="0"/>
              <a:t>Churn </a:t>
            </a:r>
          </a:p>
          <a:p>
            <a:pPr lvl="1"/>
            <a:r>
              <a:rPr lang="en-US" dirty="0" smtClean="0"/>
              <a:t>Trust </a:t>
            </a:r>
          </a:p>
          <a:p>
            <a:pPr lvl="1"/>
            <a:r>
              <a:rPr lang="en-US" dirty="0" smtClean="0"/>
              <a:t>Accounting </a:t>
            </a:r>
          </a:p>
        </p:txBody>
      </p:sp>
      <p:sp>
        <p:nvSpPr>
          <p:cNvPr id="5" name="Rectangle 4"/>
          <p:cNvSpPr/>
          <p:nvPr/>
        </p:nvSpPr>
        <p:spPr>
          <a:xfrm>
            <a:off x="5050930" y="2768022"/>
            <a:ext cx="4167936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>
              <a:lnSpc>
                <a:spcPct val="90000"/>
              </a:lnSpc>
            </a:pPr>
            <a:r>
              <a:rPr lang="en-US" altLang="en-US" b="1" dirty="0" smtClean="0">
                <a:solidFill>
                  <a:srgbClr val="FF0000"/>
                </a:solidFill>
              </a:rPr>
              <a:t>Difficult with multiple shared writers</a:t>
            </a:r>
            <a:endParaRPr lang="en-US" altLang="en-US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50930" y="3164331"/>
            <a:ext cx="4086375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>
              <a:lnSpc>
                <a:spcPct val="90000"/>
              </a:lnSpc>
            </a:pPr>
            <a:r>
              <a:rPr lang="en-US" altLang="en-US" b="1" dirty="0" smtClean="0">
                <a:solidFill>
                  <a:srgbClr val="FF0000"/>
                </a:solidFill>
              </a:rPr>
              <a:t>Difficult with churn and partitioning</a:t>
            </a:r>
            <a:endParaRPr lang="en-US" altLang="en-US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50931" y="3619532"/>
            <a:ext cx="4621330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>
              <a:lnSpc>
                <a:spcPct val="90000"/>
              </a:lnSpc>
            </a:pPr>
            <a:r>
              <a:rPr lang="en-US" altLang="en-US" b="1" dirty="0" smtClean="0">
                <a:solidFill>
                  <a:srgbClr val="FF0000"/>
                </a:solidFill>
              </a:rPr>
              <a:t>Difficult with trusted partners gone rogue</a:t>
            </a:r>
            <a:endParaRPr lang="en-US" altLang="en-US" b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50930" y="4074733"/>
            <a:ext cx="6769995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>
              <a:lnSpc>
                <a:spcPct val="90000"/>
              </a:lnSpc>
            </a:pPr>
            <a:r>
              <a:rPr lang="en-US" altLang="en-US" b="1" dirty="0" smtClean="0">
                <a:solidFill>
                  <a:srgbClr val="FF0000"/>
                </a:solidFill>
              </a:rPr>
              <a:t>Difficult to provide popular NFS like semantics for accessing files</a:t>
            </a:r>
            <a:endParaRPr lang="en-US" altLang="en-US" b="1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38200" y="4001294"/>
            <a:ext cx="6103066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File issues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Consistency/Integrity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Persistence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Security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Transparency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Saurabh Jha for CS 525 @ UIUC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FB30-7B88-48C6-9180-08D43DF9B46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2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Ivy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6640286" cy="442277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multi-user read/write P2P file system</a:t>
            </a:r>
          </a:p>
          <a:p>
            <a:r>
              <a:rPr lang="en-US" altLang="en-US" dirty="0" smtClean="0"/>
              <a:t>Log-based file system</a:t>
            </a:r>
          </a:p>
          <a:p>
            <a:pPr lvl="1"/>
            <a:r>
              <a:rPr lang="en-US" altLang="en-US" dirty="0" smtClean="0"/>
              <a:t>Logs stored in </a:t>
            </a:r>
            <a:r>
              <a:rPr lang="en-US" altLang="en-US" dirty="0" err="1" smtClean="0"/>
              <a:t>DHash</a:t>
            </a:r>
            <a:r>
              <a:rPr lang="en-US" altLang="en-US" dirty="0" smtClean="0"/>
              <a:t> distributed hash table</a:t>
            </a:r>
            <a:endParaRPr lang="en-US" dirty="0" smtClean="0"/>
          </a:p>
          <a:p>
            <a:r>
              <a:rPr lang="en-US" dirty="0" smtClean="0"/>
              <a:t>Allows transparent access to files using NFS interface</a:t>
            </a:r>
          </a:p>
          <a:p>
            <a:r>
              <a:rPr lang="en-US" dirty="0" smtClean="0"/>
              <a:t>Users do not have to trust each other</a:t>
            </a:r>
          </a:p>
          <a:p>
            <a:r>
              <a:rPr lang="en-US" altLang="en-US" dirty="0" smtClean="0"/>
              <a:t>Allows to operate under partitioning</a:t>
            </a:r>
          </a:p>
          <a:p>
            <a:r>
              <a:rPr lang="en-US" altLang="en-US" dirty="0" smtClean="0"/>
              <a:t>Consistency and conflict resolution semantics defined</a:t>
            </a:r>
          </a:p>
          <a:p>
            <a:pPr lvl="1"/>
            <a:r>
              <a:rPr lang="en-US" altLang="en-US" dirty="0" smtClean="0"/>
              <a:t>Close to Open consistency of file data</a:t>
            </a:r>
            <a:endParaRPr lang="en-US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2091" y="1843575"/>
            <a:ext cx="4547683" cy="261070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189325" y="4718654"/>
            <a:ext cx="338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Figure - Ivy Software Architecture</a:t>
            </a:r>
            <a:endParaRPr lang="en-US" b="1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8509300" y="1446158"/>
            <a:ext cx="549599" cy="759160"/>
          </a:xfrm>
          <a:prstGeom prst="straightConnector1">
            <a:avLst/>
          </a:prstGeom>
          <a:ln w="53975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105689" y="990516"/>
            <a:ext cx="1906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Solves Trust Issues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20549" y="5235877"/>
            <a:ext cx="2927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NFS File Operation Semantics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7616415" y="4253070"/>
            <a:ext cx="150606" cy="967961"/>
          </a:xfrm>
          <a:prstGeom prst="straightConnector1">
            <a:avLst/>
          </a:prstGeom>
          <a:ln w="53975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10734880" y="1391343"/>
            <a:ext cx="549599" cy="759160"/>
          </a:xfrm>
          <a:prstGeom prst="straightConnector1">
            <a:avLst/>
          </a:prstGeom>
          <a:ln w="53975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0285581" y="989455"/>
            <a:ext cx="1782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Handles P2P Part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Saurabh Jha for CS 525 @ UIUC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FB30-7B88-48C6-9180-08D43DF9B46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511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 smtClean="0"/>
              <a:t>Ivy uses set of logs</a:t>
            </a:r>
          </a:p>
          <a:p>
            <a:pPr lvl="1"/>
            <a:r>
              <a:rPr lang="en-US" altLang="en-US" sz="2000" dirty="0" smtClean="0"/>
              <a:t>One per participant</a:t>
            </a:r>
          </a:p>
          <a:p>
            <a:pPr lvl="1"/>
            <a:r>
              <a:rPr lang="en-US" sz="2000" dirty="0" smtClean="0"/>
              <a:t>Linked list of immutable records	</a:t>
            </a:r>
          </a:p>
          <a:p>
            <a:pPr lvl="1"/>
            <a:r>
              <a:rPr lang="en-US" sz="1600" dirty="0" smtClean="0"/>
              <a:t>Both metadata and data </a:t>
            </a:r>
            <a:endParaRPr lang="en-US" altLang="en-US" sz="1600" dirty="0" smtClean="0"/>
          </a:p>
          <a:p>
            <a:r>
              <a:rPr lang="en-US" altLang="en-US" sz="2400" dirty="0" smtClean="0"/>
              <a:t>Owner appends own log only but can read all of them</a:t>
            </a:r>
          </a:p>
          <a:p>
            <a:r>
              <a:rPr lang="en-US" altLang="en-US" sz="2400" dirty="0" smtClean="0"/>
              <a:t>Each file system has its own view block</a:t>
            </a:r>
          </a:p>
          <a:p>
            <a:pPr lvl="1"/>
            <a:r>
              <a:rPr lang="en-US" altLang="en-US" sz="2000" dirty="0" smtClean="0"/>
              <a:t>Created by participants or a new participant joins this view block</a:t>
            </a:r>
          </a:p>
          <a:p>
            <a:pPr lvl="1"/>
            <a:r>
              <a:rPr lang="en-US" altLang="en-US" sz="2000" dirty="0" smtClean="0"/>
              <a:t>View block is essentially a data structure pointing to all log heads</a:t>
            </a:r>
          </a:p>
          <a:p>
            <a:r>
              <a:rPr lang="en-US" altLang="en-US" sz="2400" i="1" dirty="0" smtClean="0"/>
              <a:t>log-head</a:t>
            </a:r>
            <a:r>
              <a:rPr lang="en-US" altLang="en-US" sz="2400" dirty="0" smtClean="0"/>
              <a:t> points to most recent log record</a:t>
            </a:r>
          </a:p>
          <a:p>
            <a:r>
              <a:rPr lang="en-US" altLang="en-US" sz="2400" dirty="0" smtClean="0"/>
              <a:t>Maintain private snapshot of the system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7744" r="4885"/>
          <a:stretch/>
        </p:blipFill>
        <p:spPr>
          <a:xfrm>
            <a:off x="5707322" y="161365"/>
            <a:ext cx="6319727" cy="294759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509299" y="3248809"/>
            <a:ext cx="3558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Figure – Example Ivy View and Logs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Saurabh Jha for CS 525 @ UIUC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FB30-7B88-48C6-9180-08D43DF9B46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61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Supporting File System Operations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97639" y="4392884"/>
            <a:ext cx="1847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Table - Log Types 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4762216"/>
            <a:ext cx="1135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 participant consult all logs to find relevant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Ivy uses version vector to order and create a consistent view of the file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Concurrent versions are resolved by ordering public keys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321260"/>
            <a:ext cx="10515600" cy="3071721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Presented by Saurabh Jha for CS 525 @ UIUC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FB30-7B88-48C6-9180-08D43DF9B46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62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8" y="1422854"/>
            <a:ext cx="9916887" cy="285845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An update operation of one Ivy participant is visible to another almost immediately except during partitioning</a:t>
            </a:r>
          </a:p>
          <a:p>
            <a:pPr lvl="1"/>
            <a:r>
              <a:rPr lang="en-US" dirty="0" smtClean="0"/>
              <a:t>The immutable nature of logs helps provide better consistency model than NFS</a:t>
            </a:r>
          </a:p>
          <a:p>
            <a:r>
              <a:rPr lang="en-US" dirty="0" smtClean="0"/>
              <a:t>Provides close-to-open consistency for file data</a:t>
            </a:r>
          </a:p>
          <a:p>
            <a:r>
              <a:rPr lang="en-US" dirty="0" smtClean="0"/>
              <a:t>Caches file blocks along with version vector</a:t>
            </a:r>
          </a:p>
          <a:p>
            <a:r>
              <a:rPr lang="en-US" dirty="0" smtClean="0"/>
              <a:t>Use this cached version to serve future requests if no change in the log heads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6400" y="4099644"/>
            <a:ext cx="6625997" cy="247879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92875"/>
            <a:ext cx="4114800" cy="365125"/>
          </a:xfrm>
        </p:spPr>
        <p:txBody>
          <a:bodyPr/>
          <a:lstStyle/>
          <a:p>
            <a:r>
              <a:rPr lang="en-US" dirty="0" smtClean="0"/>
              <a:t>Presented by Saurabh Jha for CS 525 @ UIUC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0FB30-7B88-48C6-9180-08D43DF9B46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3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947</Words>
  <Application>Microsoft Office PowerPoint</Application>
  <PresentationFormat>Widescreen</PresentationFormat>
  <Paragraphs>195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Ivy: A Read/Write Peer-to-Peer File System</vt:lpstr>
      <vt:lpstr>Introduction - P2P Storage Systems</vt:lpstr>
      <vt:lpstr>Outline</vt:lpstr>
      <vt:lpstr>Motivation</vt:lpstr>
      <vt:lpstr>Challenges in Designing P2P Systems</vt:lpstr>
      <vt:lpstr>Ivy</vt:lpstr>
      <vt:lpstr>Design</vt:lpstr>
      <vt:lpstr>Supporting File System Operations</vt:lpstr>
      <vt:lpstr>Cache Consistency</vt:lpstr>
      <vt:lpstr>Updates</vt:lpstr>
      <vt:lpstr>Experiments</vt:lpstr>
      <vt:lpstr>Evaluation</vt:lpstr>
      <vt:lpstr>Evaluation</vt:lpstr>
      <vt:lpstr>Pros</vt:lpstr>
      <vt:lpstr>Cons</vt:lpstr>
      <vt:lpstr>Discussion:  How did Ivy handle these challenges?</vt:lpstr>
      <vt:lpstr>Comparison of P2P Storage Systems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Ivy: A Read/Write Peer-to-Peer File System</dc:title>
  <dc:creator>Saurabh Jha</dc:creator>
  <cp:lastModifiedBy>Saurabh Jha</cp:lastModifiedBy>
  <cp:revision>164</cp:revision>
  <dcterms:created xsi:type="dcterms:W3CDTF">2016-03-29T14:58:09Z</dcterms:created>
  <dcterms:modified xsi:type="dcterms:W3CDTF">2016-03-29T18:36:35Z</dcterms:modified>
</cp:coreProperties>
</file>