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  <p:sldMasterId id="2147483665" r:id="rId2"/>
  </p:sldMasterIdLst>
  <p:notesMasterIdLst>
    <p:notesMasterId r:id="rId21"/>
  </p:notesMasterIdLst>
  <p:handoutMasterIdLst>
    <p:handoutMasterId r:id="rId22"/>
  </p:handoutMasterIdLst>
  <p:sldIdLst>
    <p:sldId id="260" r:id="rId3"/>
    <p:sldId id="298" r:id="rId4"/>
    <p:sldId id="299" r:id="rId5"/>
    <p:sldId id="301" r:id="rId6"/>
    <p:sldId id="302" r:id="rId7"/>
    <p:sldId id="300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3" r:id="rId18"/>
    <p:sldId id="314" r:id="rId19"/>
    <p:sldId id="312" r:id="rId20"/>
  </p:sldIdLst>
  <p:sldSz cx="10058400" cy="7772400"/>
  <p:notesSz cx="6858000" cy="9144000"/>
  <p:defaultTextStyle>
    <a:defPPr>
      <a:defRPr lang="en-US"/>
    </a:defPPr>
    <a:lvl1pPr marL="0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6322"/>
    <a:srgbClr val="1429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957" autoAdjust="0"/>
  </p:normalViewPr>
  <p:slideViewPr>
    <p:cSldViewPr snapToGrid="0" snapToObjects="1">
      <p:cViewPr>
        <p:scale>
          <a:sx n="75" d="100"/>
          <a:sy n="75" d="100"/>
        </p:scale>
        <p:origin x="1362" y="36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1" d="100"/>
          <a:sy n="91" d="100"/>
        </p:scale>
        <p:origin x="-4280" y="-33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ECE_handoutmaster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87" y="8450729"/>
            <a:ext cx="6858000" cy="705971"/>
          </a:xfrm>
          <a:prstGeom prst="rect">
            <a:avLst/>
          </a:prstGeom>
        </p:spPr>
      </p:pic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solidFill>
                <a:srgbClr val="142958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7356FF-FEF1-EF48-BD73-4B95B2E46E83}" type="datetimeFigureOut">
              <a:rPr lang="en-US" smtClean="0">
                <a:solidFill>
                  <a:srgbClr val="F16322"/>
                </a:solidFill>
              </a:rPr>
              <a:t>3/3/2016</a:t>
            </a:fld>
            <a:endParaRPr lang="en-US" dirty="0">
              <a:solidFill>
                <a:srgbClr val="F1632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476999" y="8889999"/>
            <a:ext cx="379413" cy="2524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CEFB91-0E46-0049-83A0-416CE6334971}" type="slidenum">
              <a:rPr lang="en-US" smtClean="0">
                <a:solidFill>
                  <a:schemeClr val="bg1"/>
                </a:solidFill>
                <a:latin typeface="OfficinaSansITCStd Book"/>
                <a:cs typeface="OfficinaSansITCStd Book"/>
              </a:rPr>
              <a:t>‹#›</a:t>
            </a:fld>
            <a:endParaRPr lang="en-US" dirty="0">
              <a:solidFill>
                <a:schemeClr val="bg1"/>
              </a:solidFill>
              <a:latin typeface="OfficinaSansITCStd Book"/>
              <a:cs typeface="OfficinaSansITCStd Book"/>
            </a:endParaRPr>
          </a:p>
        </p:txBody>
      </p:sp>
    </p:spTree>
    <p:extLst>
      <p:ext uri="{BB962C8B-B14F-4D97-AF65-F5344CB8AC3E}">
        <p14:creationId xmlns:p14="http://schemas.microsoft.com/office/powerpoint/2010/main" val="20048813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rgbClr val="142958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rgbClr val="F16322"/>
                </a:solidFill>
              </a:defRPr>
            </a:lvl1pPr>
          </a:lstStyle>
          <a:p>
            <a:fld id="{DBF7D493-8EEB-7E45-916B-5FBC49ABC710}" type="datetimeFigureOut">
              <a:rPr lang="en-US" smtClean="0"/>
              <a:pPr/>
              <a:t>3/3/2016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685800"/>
            <a:ext cx="4438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8" name="Picture 7" descr="ECE_handoutmaster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87" y="8450729"/>
            <a:ext cx="6858000" cy="705971"/>
          </a:xfrm>
          <a:prstGeom prst="rect">
            <a:avLst/>
          </a:prstGeom>
        </p:spPr>
      </p:pic>
      <p:sp>
        <p:nvSpPr>
          <p:cNvPr id="9" name="Slide Number Placeholder 4"/>
          <p:cNvSpPr>
            <a:spLocks noGrp="1"/>
          </p:cNvSpPr>
          <p:nvPr>
            <p:ph type="sldNum" sz="quarter" idx="5"/>
          </p:nvPr>
        </p:nvSpPr>
        <p:spPr>
          <a:xfrm>
            <a:off x="6476999" y="8889999"/>
            <a:ext cx="379413" cy="2524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CEFB91-0E46-0049-83A0-416CE6334971}" type="slidenum">
              <a:rPr lang="en-US" smtClean="0">
                <a:solidFill>
                  <a:schemeClr val="bg1"/>
                </a:solidFill>
                <a:latin typeface="OfficinaSansITCStd Book"/>
                <a:cs typeface="OfficinaSansITCStd Book"/>
              </a:rPr>
              <a:t>‹#›</a:t>
            </a:fld>
            <a:endParaRPr lang="en-US" dirty="0">
              <a:solidFill>
                <a:schemeClr val="bg1"/>
              </a:solidFill>
              <a:latin typeface="OfficinaSansITCStd Book"/>
              <a:cs typeface="OfficinaSansITCStd Book"/>
            </a:endParaRPr>
          </a:p>
        </p:txBody>
      </p:sp>
    </p:spTree>
    <p:extLst>
      <p:ext uri="{BB962C8B-B14F-4D97-AF65-F5344CB8AC3E}">
        <p14:creationId xmlns:p14="http://schemas.microsoft.com/office/powerpoint/2010/main" val="3356410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ECE Main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EFB91-0E46-0049-83A0-416CE6334971}" type="slidenum">
              <a:rPr lang="en-US" smtClean="0">
                <a:solidFill>
                  <a:schemeClr val="bg1"/>
                </a:solidFill>
                <a:latin typeface="OfficinaSansITCStd Book"/>
                <a:cs typeface="OfficinaSansITCStd Book"/>
              </a:rPr>
              <a:t>1</a:t>
            </a:fld>
            <a:endParaRPr lang="en-US" dirty="0">
              <a:solidFill>
                <a:schemeClr val="bg1"/>
              </a:solidFill>
              <a:latin typeface="OfficinaSansITCStd Book"/>
              <a:cs typeface="OfficinaSansITCStd Book"/>
            </a:endParaRPr>
          </a:p>
        </p:txBody>
      </p:sp>
    </p:spTree>
    <p:extLst>
      <p:ext uri="{BB962C8B-B14F-4D97-AF65-F5344CB8AC3E}">
        <p14:creationId xmlns:p14="http://schemas.microsoft.com/office/powerpoint/2010/main" val="21246325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Presume that the loads from </a:t>
            </a:r>
            <a:r>
              <a:rPr lang="en-US" dirty="0" err="1" smtClean="0"/>
              <a:t>facebook</a:t>
            </a:r>
            <a:r>
              <a:rPr lang="en-US" dirty="0" smtClean="0"/>
              <a:t> used in this test match those used in development of LRC</a:t>
            </a:r>
          </a:p>
          <a:p>
            <a:endParaRPr lang="en-US" dirty="0" smtClean="0"/>
          </a:p>
          <a:p>
            <a:r>
              <a:rPr lang="en-US" dirty="0" smtClean="0"/>
              <a:t>Pretty full coverage</a:t>
            </a:r>
            <a:r>
              <a:rPr lang="en-US" baseline="0" dirty="0" smtClean="0"/>
              <a:t> of fault injection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EFB91-0E46-0049-83A0-416CE6334971}" type="slidenum">
              <a:rPr lang="en-US" smtClean="0">
                <a:solidFill>
                  <a:schemeClr val="bg1"/>
                </a:solidFill>
                <a:latin typeface="OfficinaSansITCStd Book"/>
                <a:cs typeface="OfficinaSansITCStd Book"/>
              </a:rPr>
              <a:t>12</a:t>
            </a:fld>
            <a:endParaRPr lang="en-US" dirty="0">
              <a:solidFill>
                <a:schemeClr val="bg1"/>
              </a:solidFill>
              <a:latin typeface="OfficinaSansITCStd Book"/>
              <a:cs typeface="OfficinaSansITCStd Book"/>
            </a:endParaRPr>
          </a:p>
        </p:txBody>
      </p:sp>
    </p:spTree>
    <p:extLst>
      <p:ext uri="{BB962C8B-B14F-4D97-AF65-F5344CB8AC3E}">
        <p14:creationId xmlns:p14="http://schemas.microsoft.com/office/powerpoint/2010/main" val="23364555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Bounded overhead is an important consideration </a:t>
            </a:r>
          </a:p>
          <a:p>
            <a:r>
              <a:rPr lang="en-US" dirty="0" smtClean="0"/>
              <a:t>	For instance in every case it has more</a:t>
            </a:r>
            <a:r>
              <a:rPr lang="en-US" baseline="0" dirty="0" smtClean="0"/>
              <a:t> overhead then azure – But </a:t>
            </a:r>
            <a:r>
              <a:rPr lang="en-US" baseline="0" dirty="0" err="1" smtClean="0"/>
              <a:t>unproportionally</a:t>
            </a:r>
            <a:r>
              <a:rPr lang="en-US" baseline="0" dirty="0" smtClean="0"/>
              <a:t> beats azure in reconstruction time and latency.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EFB91-0E46-0049-83A0-416CE6334971}" type="slidenum">
              <a:rPr lang="en-US" smtClean="0">
                <a:solidFill>
                  <a:schemeClr val="bg1"/>
                </a:solidFill>
                <a:latin typeface="OfficinaSansITCStd Book"/>
                <a:cs typeface="OfficinaSansITCStd Book"/>
              </a:rPr>
              <a:t>13</a:t>
            </a:fld>
            <a:endParaRPr lang="en-US" dirty="0">
              <a:solidFill>
                <a:schemeClr val="bg1"/>
              </a:solidFill>
              <a:latin typeface="OfficinaSansITCStd Book"/>
              <a:cs typeface="OfficinaSansITCStd Book"/>
            </a:endParaRPr>
          </a:p>
        </p:txBody>
      </p:sp>
    </p:spTree>
    <p:extLst>
      <p:ext uri="{BB962C8B-B14F-4D97-AF65-F5344CB8AC3E}">
        <p14:creationId xmlns:p14="http://schemas.microsoft.com/office/powerpoint/2010/main" val="25441915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Red is higher percentage</a:t>
            </a:r>
            <a:r>
              <a:rPr lang="en-US" baseline="0" dirty="0" smtClean="0"/>
              <a:t> of Reads to hot data, encoded with </a:t>
            </a:r>
            <a:r>
              <a:rPr lang="en-US" baseline="0" dirty="0" err="1" smtClean="0"/>
              <a:t>fastcode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The really striking performance increases claimed are with respect to RS coding</a:t>
            </a:r>
          </a:p>
          <a:p>
            <a:r>
              <a:rPr lang="en-US" baseline="0" dirty="0" smtClean="0"/>
              <a:t>	We already know that LRC beats the pants off of 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EFB91-0E46-0049-83A0-416CE6334971}" type="slidenum">
              <a:rPr lang="en-US" smtClean="0">
                <a:solidFill>
                  <a:schemeClr val="bg1"/>
                </a:solidFill>
                <a:latin typeface="OfficinaSansITCStd Book"/>
                <a:cs typeface="OfficinaSansITCStd Book"/>
              </a:rPr>
              <a:t>14</a:t>
            </a:fld>
            <a:endParaRPr lang="en-US" dirty="0">
              <a:solidFill>
                <a:schemeClr val="bg1"/>
              </a:solidFill>
              <a:latin typeface="OfficinaSansITCStd Book"/>
              <a:cs typeface="OfficinaSansITCStd Book"/>
            </a:endParaRPr>
          </a:p>
        </p:txBody>
      </p:sp>
    </p:spTree>
    <p:extLst>
      <p:ext uri="{BB962C8B-B14F-4D97-AF65-F5344CB8AC3E}">
        <p14:creationId xmlns:p14="http://schemas.microsoft.com/office/powerpoint/2010/main" val="14193418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</a:t>
            </a:r>
            <a:r>
              <a:rPr lang="en-US" baseline="0" dirty="0" smtClean="0"/>
              <a:t> a performance metric cared about. So simply meeting others is good enough.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EFB91-0E46-0049-83A0-416CE6334971}" type="slidenum">
              <a:rPr lang="en-US" smtClean="0">
                <a:solidFill>
                  <a:schemeClr val="bg1"/>
                </a:solidFill>
                <a:latin typeface="OfficinaSansITCStd Book"/>
                <a:cs typeface="OfficinaSansITCStd Book"/>
              </a:rPr>
              <a:t>16</a:t>
            </a:fld>
            <a:endParaRPr lang="en-US" dirty="0">
              <a:solidFill>
                <a:schemeClr val="bg1"/>
              </a:solidFill>
              <a:latin typeface="OfficinaSansITCStd Book"/>
              <a:cs typeface="OfficinaSansITCStd Book"/>
            </a:endParaRPr>
          </a:p>
        </p:txBody>
      </p:sp>
    </p:spTree>
    <p:extLst>
      <p:ext uri="{BB962C8B-B14F-4D97-AF65-F5344CB8AC3E}">
        <p14:creationId xmlns:p14="http://schemas.microsoft.com/office/powerpoint/2010/main" val="4024961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Erasure Codes</a:t>
            </a:r>
            <a:r>
              <a:rPr lang="en-US" baseline="0" dirty="0" smtClean="0"/>
              <a:t> are a way of recovering data when only some of the data is lost.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FEC</a:t>
            </a:r>
          </a:p>
          <a:p>
            <a:r>
              <a:rPr lang="en-US" baseline="0" dirty="0" smtClean="0"/>
              <a:t>	* Allows the DFS to recreate without </a:t>
            </a:r>
            <a:r>
              <a:rPr lang="en-US" baseline="0" dirty="0" err="1" smtClean="0"/>
              <a:t>recomputing</a:t>
            </a:r>
            <a:r>
              <a:rPr lang="en-US" baseline="0" dirty="0" smtClean="0"/>
              <a:t> the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EFB91-0E46-0049-83A0-416CE6334971}" type="slidenum">
              <a:rPr lang="en-US" smtClean="0">
                <a:solidFill>
                  <a:schemeClr val="bg1"/>
                </a:solidFill>
                <a:latin typeface="OfficinaSansITCStd Book"/>
                <a:cs typeface="OfficinaSansITCStd Book"/>
              </a:rPr>
              <a:t>2</a:t>
            </a:fld>
            <a:endParaRPr lang="en-US" dirty="0">
              <a:solidFill>
                <a:schemeClr val="bg1"/>
              </a:solidFill>
              <a:latin typeface="OfficinaSansITCStd Book"/>
              <a:cs typeface="OfficinaSansITCStd Book"/>
            </a:endParaRPr>
          </a:p>
        </p:txBody>
      </p:sp>
    </p:spTree>
    <p:extLst>
      <p:ext uri="{BB962C8B-B14F-4D97-AF65-F5344CB8AC3E}">
        <p14:creationId xmlns:p14="http://schemas.microsoft.com/office/powerpoint/2010/main" val="2746583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EFB91-0E46-0049-83A0-416CE6334971}" type="slidenum">
              <a:rPr lang="en-US" smtClean="0">
                <a:solidFill>
                  <a:schemeClr val="bg1"/>
                </a:solidFill>
                <a:latin typeface="OfficinaSansITCStd Book"/>
                <a:cs typeface="OfficinaSansITCStd Book"/>
              </a:rPr>
              <a:t>3</a:t>
            </a:fld>
            <a:endParaRPr lang="en-US" dirty="0">
              <a:solidFill>
                <a:schemeClr val="bg1"/>
              </a:solidFill>
              <a:latin typeface="OfficinaSansITCStd Book"/>
              <a:cs typeface="OfficinaSansITCStd Book"/>
            </a:endParaRPr>
          </a:p>
        </p:txBody>
      </p:sp>
    </p:spTree>
    <p:extLst>
      <p:ext uri="{BB962C8B-B14F-4D97-AF65-F5344CB8AC3E}">
        <p14:creationId xmlns:p14="http://schemas.microsoft.com/office/powerpoint/2010/main" val="12161272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Skew,</a:t>
            </a:r>
            <a:r>
              <a:rPr lang="en-US" baseline="0" dirty="0" smtClean="0"/>
              <a:t> Hot, Cold</a:t>
            </a:r>
          </a:p>
          <a:p>
            <a:r>
              <a:rPr lang="en-US" baseline="0" dirty="0" smtClean="0"/>
              <a:t>	Hot is data that is accessed a lot. Cold is data that is not accessed a lot</a:t>
            </a:r>
          </a:p>
          <a:p>
            <a:r>
              <a:rPr lang="en-US" baseline="0" dirty="0" smtClean="0"/>
              <a:t>	Skew describes how most data is Cold</a:t>
            </a:r>
          </a:p>
          <a:p>
            <a:endParaRPr lang="en-US" baseline="0" dirty="0" smtClean="0"/>
          </a:p>
          <a:p>
            <a:pPr marL="0" marR="0" indent="0" algn="l" defTabSz="5094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Degraded Reads, Reconstruction   DIFFERENT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Degraded Reads – Read of</a:t>
            </a:r>
            <a:r>
              <a:rPr lang="en-US" baseline="0" dirty="0" smtClean="0"/>
              <a:t> a lost block that must first be reconstructed – Ideal if FAST for hot blocks</a:t>
            </a:r>
          </a:p>
          <a:p>
            <a:r>
              <a:rPr lang="en-US" baseline="0" dirty="0" smtClean="0"/>
              <a:t>	Reconstruction – Periodic reconstruction of blocks using parity</a:t>
            </a:r>
          </a:p>
          <a:p>
            <a:endParaRPr lang="en-US" baseline="0" dirty="0" smtClean="0"/>
          </a:p>
          <a:p>
            <a:pPr marL="0" marR="0" indent="0" algn="l" defTabSz="5094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Encoding, Decoding, </a:t>
            </a:r>
            <a:r>
              <a:rPr lang="en-US" dirty="0" err="1" smtClean="0"/>
              <a:t>Upcoding</a:t>
            </a:r>
            <a:r>
              <a:rPr lang="en-US" dirty="0" smtClean="0"/>
              <a:t>, </a:t>
            </a:r>
            <a:r>
              <a:rPr lang="en-US" dirty="0" err="1" smtClean="0"/>
              <a:t>Downcoding</a:t>
            </a:r>
            <a:endParaRPr lang="en-US" dirty="0" smtClean="0"/>
          </a:p>
          <a:p>
            <a:r>
              <a:rPr lang="en-US" baseline="0" dirty="0" smtClean="0"/>
              <a:t>	Encode – Code the data so it is safe</a:t>
            </a:r>
          </a:p>
          <a:p>
            <a:r>
              <a:rPr lang="en-US" baseline="0" dirty="0" smtClean="0"/>
              <a:t>	Decode – Use Coding to repair lost data</a:t>
            </a:r>
          </a:p>
          <a:p>
            <a:r>
              <a:rPr lang="en-US" baseline="0" dirty="0" smtClean="0"/>
              <a:t>	</a:t>
            </a:r>
            <a:r>
              <a:rPr lang="en-US" baseline="0" dirty="0" err="1" smtClean="0"/>
              <a:t>Upcoding</a:t>
            </a:r>
            <a:r>
              <a:rPr lang="en-US" baseline="0" dirty="0" smtClean="0"/>
              <a:t> – Convert from high overhead to low overhead</a:t>
            </a:r>
          </a:p>
          <a:p>
            <a:r>
              <a:rPr lang="en-US" baseline="0" dirty="0" smtClean="0"/>
              <a:t>	</a:t>
            </a:r>
            <a:r>
              <a:rPr lang="en-US" baseline="0" dirty="0" err="1" smtClean="0"/>
              <a:t>Downcoding</a:t>
            </a:r>
            <a:r>
              <a:rPr lang="en-US" baseline="0" dirty="0" smtClean="0"/>
              <a:t> – Convert to high overhead, fast reconstruction</a:t>
            </a:r>
          </a:p>
          <a:p>
            <a:endParaRPr lang="en-US" baseline="0" dirty="0" smtClean="0"/>
          </a:p>
          <a:p>
            <a:pPr marL="0" marR="0" indent="0" algn="l" defTabSz="5094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PC, RS, LRC</a:t>
            </a:r>
          </a:p>
          <a:p>
            <a:pPr marL="0" marR="0" indent="0" algn="l" defTabSz="5094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	PC – Product Codes</a:t>
            </a:r>
          </a:p>
          <a:p>
            <a:pPr marL="0" marR="0" indent="0" algn="l" defTabSz="5094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	RS – Reed Solomon</a:t>
            </a:r>
          </a:p>
          <a:p>
            <a:pPr marL="0" marR="0" indent="0" algn="l" defTabSz="5094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	LRC</a:t>
            </a:r>
            <a:r>
              <a:rPr lang="en-US" baseline="0" dirty="0" smtClean="0"/>
              <a:t> - </a:t>
            </a:r>
            <a:r>
              <a:rPr lang="en-US" sz="13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Local Reconstruction Codes</a:t>
            </a:r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EFB91-0E46-0049-83A0-416CE6334971}" type="slidenum">
              <a:rPr lang="en-US" smtClean="0">
                <a:solidFill>
                  <a:schemeClr val="bg1"/>
                </a:solidFill>
                <a:latin typeface="OfficinaSansITCStd Book"/>
                <a:cs typeface="OfficinaSansITCStd Book"/>
              </a:rPr>
              <a:t>4</a:t>
            </a:fld>
            <a:endParaRPr lang="en-US" dirty="0">
              <a:solidFill>
                <a:schemeClr val="bg1"/>
              </a:solidFill>
              <a:latin typeface="OfficinaSansITCStd Book"/>
              <a:cs typeface="OfficinaSansITCStd Book"/>
            </a:endParaRPr>
          </a:p>
        </p:txBody>
      </p:sp>
    </p:spTree>
    <p:extLst>
      <p:ext uri="{BB962C8B-B14F-4D97-AF65-F5344CB8AC3E}">
        <p14:creationId xmlns:p14="http://schemas.microsoft.com/office/powerpoint/2010/main" val="17538143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Redundancy</a:t>
            </a:r>
            <a:r>
              <a:rPr lang="en-US" baseline="0" dirty="0" smtClean="0"/>
              <a:t>:</a:t>
            </a:r>
          </a:p>
          <a:p>
            <a:r>
              <a:rPr lang="en-US" baseline="0" dirty="0" smtClean="0"/>
              <a:t>	3x the storage requirement is not scalable</a:t>
            </a:r>
          </a:p>
          <a:p>
            <a:r>
              <a:rPr lang="en-US" baseline="0" dirty="0" smtClean="0"/>
              <a:t>	compared to the codes we will see its MTBF is </a:t>
            </a:r>
            <a:r>
              <a:rPr lang="en-US" baseline="0" dirty="0" smtClean="0"/>
              <a:t>lower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Single</a:t>
            </a:r>
          </a:p>
          <a:p>
            <a:r>
              <a:rPr lang="en-US" baseline="0" dirty="0" smtClean="0"/>
              <a:t>	</a:t>
            </a:r>
            <a:r>
              <a:rPr lang="en-US" b="1" baseline="0" dirty="0" smtClean="0"/>
              <a:t>Inefficient</a:t>
            </a:r>
            <a:r>
              <a:rPr lang="en-US" baseline="0" dirty="0" smtClean="0"/>
              <a:t> on the mostly COLD data we see</a:t>
            </a:r>
          </a:p>
          <a:p>
            <a:r>
              <a:rPr lang="en-US" baseline="0" dirty="0" smtClean="0"/>
              <a:t>	Use less parity per block or conversely more blocks per parity block</a:t>
            </a:r>
          </a:p>
          <a:p>
            <a:r>
              <a:rPr lang="en-US" baseline="0" dirty="0" smtClean="0"/>
              <a:t>		Requires you to fetch all of the data blocks during reconstruction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EFB91-0E46-0049-83A0-416CE6334971}" type="slidenum">
              <a:rPr lang="en-US" smtClean="0">
                <a:solidFill>
                  <a:schemeClr val="bg1"/>
                </a:solidFill>
                <a:latin typeface="OfficinaSansITCStd Book"/>
                <a:cs typeface="OfficinaSansITCStd Book"/>
              </a:rPr>
              <a:t>6</a:t>
            </a:fld>
            <a:endParaRPr lang="en-US" dirty="0">
              <a:solidFill>
                <a:schemeClr val="bg1"/>
              </a:solidFill>
              <a:latin typeface="OfficinaSansITCStd Book"/>
              <a:cs typeface="OfficinaSansITCStd Book"/>
            </a:endParaRPr>
          </a:p>
        </p:txBody>
      </p:sp>
    </p:spTree>
    <p:extLst>
      <p:ext uri="{BB962C8B-B14F-4D97-AF65-F5344CB8AC3E}">
        <p14:creationId xmlns:p14="http://schemas.microsoft.com/office/powerpoint/2010/main" val="42266072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HDFS – Hadoop Distributed File System</a:t>
            </a:r>
          </a:p>
          <a:p>
            <a:endParaRPr lang="en-US" dirty="0" smtClean="0"/>
          </a:p>
          <a:p>
            <a:r>
              <a:rPr lang="en-US" dirty="0" smtClean="0"/>
              <a:t>State</a:t>
            </a:r>
            <a:r>
              <a:rPr lang="en-US" baseline="0" dirty="0" smtClean="0"/>
              <a:t> – file size, modification time, read count, </a:t>
            </a:r>
            <a:r>
              <a:rPr lang="en-US" baseline="0" dirty="0" smtClean="0"/>
              <a:t>encoding</a:t>
            </a:r>
          </a:p>
          <a:p>
            <a:endParaRPr lang="en-US" baseline="0" dirty="0" smtClean="0"/>
          </a:p>
          <a:p>
            <a:r>
              <a:rPr lang="en-US" baseline="0" dirty="0" smtClean="0"/>
              <a:t>Dynamically changes coding scheme up/down</a:t>
            </a:r>
          </a:p>
          <a:p>
            <a:endParaRPr lang="en-US" baseline="0" dirty="0" smtClean="0"/>
          </a:p>
          <a:p>
            <a:r>
              <a:rPr lang="en-US" baseline="0" dirty="0" smtClean="0"/>
              <a:t>Uses HDFS to ensure that no two blocks are on the same disk. </a:t>
            </a:r>
          </a:p>
          <a:p>
            <a:r>
              <a:rPr lang="en-US" baseline="0" dirty="0" smtClean="0"/>
              <a:t>	Low parity that can only survive one block loss can lose a whole disk</a:t>
            </a:r>
          </a:p>
          <a:p>
            <a:r>
              <a:rPr lang="en-US" baseline="0" dirty="0" smtClean="0"/>
              <a:t>	In reality, Erasure codes can be tuned to handle arbitrary number of failures</a:t>
            </a:r>
          </a:p>
          <a:p>
            <a:endParaRPr lang="en-US" baseline="0" dirty="0" smtClean="0"/>
          </a:p>
          <a:p>
            <a:r>
              <a:rPr lang="en-US" baseline="0" dirty="0" smtClean="0"/>
              <a:t>MapReduce</a:t>
            </a:r>
          </a:p>
          <a:p>
            <a:r>
              <a:rPr lang="en-US" baseline="0" dirty="0" smtClean="0"/>
              <a:t>	Scalable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EFB91-0E46-0049-83A0-416CE6334971}" type="slidenum">
              <a:rPr lang="en-US" smtClean="0">
                <a:solidFill>
                  <a:schemeClr val="bg1"/>
                </a:solidFill>
                <a:latin typeface="OfficinaSansITCStd Book"/>
                <a:cs typeface="OfficinaSansITCStd Book"/>
              </a:rPr>
              <a:t>8</a:t>
            </a:fld>
            <a:endParaRPr lang="en-US" dirty="0">
              <a:solidFill>
                <a:schemeClr val="bg1"/>
              </a:solidFill>
              <a:latin typeface="OfficinaSansITCStd Book"/>
              <a:cs typeface="OfficinaSansITCStd Book"/>
            </a:endParaRPr>
          </a:p>
        </p:txBody>
      </p:sp>
    </p:spTree>
    <p:extLst>
      <p:ext uri="{BB962C8B-B14F-4D97-AF65-F5344CB8AC3E}">
        <p14:creationId xmlns:p14="http://schemas.microsoft.com/office/powerpoint/2010/main" val="2820454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Upon data</a:t>
            </a:r>
            <a:r>
              <a:rPr lang="en-US" baseline="0" dirty="0" smtClean="0"/>
              <a:t> entering the system it is 3-way replicated for durability and fast degraded read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When the system detects “write cold” UNLIKE SINGLE EC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 smtClean="0"/>
              <a:t>Checks state of read HOT/COLD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can see the up/down coding from two codes.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EFB91-0E46-0049-83A0-416CE6334971}" type="slidenum">
              <a:rPr lang="en-US" smtClean="0">
                <a:solidFill>
                  <a:schemeClr val="bg1"/>
                </a:solidFill>
                <a:latin typeface="OfficinaSansITCStd Book"/>
                <a:cs typeface="OfficinaSansITCStd Book"/>
              </a:rPr>
              <a:t>9</a:t>
            </a:fld>
            <a:endParaRPr lang="en-US" dirty="0">
              <a:solidFill>
                <a:schemeClr val="bg1"/>
              </a:solidFill>
              <a:latin typeface="OfficinaSansITCStd Book"/>
              <a:cs typeface="OfficinaSansITCStd Book"/>
            </a:endParaRPr>
          </a:p>
        </p:txBody>
      </p:sp>
    </p:spTree>
    <p:extLst>
      <p:ext uri="{BB962C8B-B14F-4D97-AF65-F5344CB8AC3E}">
        <p14:creationId xmlns:p14="http://schemas.microsoft.com/office/powerpoint/2010/main" val="501315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LEFT – PC</a:t>
            </a:r>
          </a:p>
          <a:p>
            <a:r>
              <a:rPr lang="en-US" dirty="0" smtClean="0"/>
              <a:t>	Only</a:t>
            </a:r>
            <a:r>
              <a:rPr lang="en-US" baseline="0" dirty="0" smtClean="0"/>
              <a:t> needs to access Parity blocks to construct new parity scheme</a:t>
            </a:r>
          </a:p>
          <a:p>
            <a:r>
              <a:rPr lang="en-US" baseline="0" dirty="0" smtClean="0"/>
              <a:t>	Only requires XOR operations</a:t>
            </a:r>
          </a:p>
          <a:p>
            <a:r>
              <a:rPr lang="en-US" baseline="0" dirty="0" smtClean="0"/>
              <a:t>	No Data transmitted (compared to 6-10 data blocks for reconstruction)</a:t>
            </a:r>
          </a:p>
          <a:p>
            <a:endParaRPr lang="en-US" baseline="0" dirty="0" smtClean="0"/>
          </a:p>
          <a:p>
            <a:r>
              <a:rPr lang="en-US" dirty="0" smtClean="0"/>
              <a:t>RIGHT – LRC</a:t>
            </a:r>
          </a:p>
          <a:p>
            <a:r>
              <a:rPr lang="en-US" dirty="0" smtClean="0"/>
              <a:t>	Local parity can be constructed</a:t>
            </a:r>
            <a:r>
              <a:rPr lang="en-US" baseline="0" dirty="0" smtClean="0"/>
              <a:t> relatively easily – 6 reads</a:t>
            </a:r>
          </a:p>
          <a:p>
            <a:r>
              <a:rPr lang="en-US" baseline="0" dirty="0" smtClean="0"/>
              <a:t>	Global parity would require fetching all the data blocks</a:t>
            </a:r>
          </a:p>
          <a:p>
            <a:r>
              <a:rPr lang="en-US" baseline="0" dirty="0" smtClean="0"/>
              <a:t>	Code Collapsing </a:t>
            </a:r>
            <a:r>
              <a:rPr lang="en-US" baseline="0" dirty="0" err="1" smtClean="0"/>
              <a:t>LRCfast</a:t>
            </a:r>
            <a:r>
              <a:rPr lang="en-US" baseline="0" dirty="0" smtClean="0"/>
              <a:t> </a:t>
            </a:r>
            <a:r>
              <a:rPr lang="en-US" baseline="0" dirty="0" smtClean="0">
                <a:sym typeface="Wingdings" panose="05000000000000000000" pitchFamily="2" charset="2"/>
              </a:rPr>
              <a:t> </a:t>
            </a:r>
            <a:r>
              <a:rPr lang="en-US" baseline="0" dirty="0" err="1" smtClean="0">
                <a:sym typeface="Wingdings" panose="05000000000000000000" pitchFamily="2" charset="2"/>
              </a:rPr>
              <a:t>LRCcomp</a:t>
            </a:r>
            <a:endParaRPr lang="en-US" baseline="0" dirty="0" smtClean="0">
              <a:sym typeface="Wingdings" panose="05000000000000000000" pitchFamily="2" charset="2"/>
            </a:endParaRPr>
          </a:p>
          <a:p>
            <a:r>
              <a:rPr lang="en-US" baseline="0" dirty="0" smtClean="0">
                <a:sym typeface="Wingdings" panose="05000000000000000000" pitchFamily="2" charset="2"/>
              </a:rPr>
              <a:t>	Most failure modes only require reading the Local parity</a:t>
            </a:r>
          </a:p>
          <a:p>
            <a:r>
              <a:rPr lang="en-US" baseline="0" dirty="0" smtClean="0">
                <a:sym typeface="Wingdings" panose="05000000000000000000" pitchFamily="2" charset="2"/>
              </a:rPr>
              <a:t>	Reconstruction is fast because of </a:t>
            </a:r>
            <a:r>
              <a:rPr lang="en-US" sz="13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smaller Galois field compared to </a:t>
            </a:r>
            <a:r>
              <a:rPr lang="en-US" sz="13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RS</a:t>
            </a:r>
          </a:p>
          <a:p>
            <a:endParaRPr lang="en-US" sz="13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3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Others</a:t>
            </a:r>
          </a:p>
          <a:p>
            <a:r>
              <a:rPr lang="en-US" sz="13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Paper specifies that other (modern) EC schemes can be up</a:t>
            </a:r>
            <a:r>
              <a:rPr lang="en-US" sz="13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down coded efficiently</a:t>
            </a:r>
          </a:p>
          <a:p>
            <a:r>
              <a:rPr lang="en-US" sz="13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Does not show how it is done or any other information other than: “we have done it”</a:t>
            </a:r>
            <a:endParaRPr lang="en-US" sz="13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3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baseline="0" dirty="0" smtClean="0"/>
          </a:p>
          <a:p>
            <a:r>
              <a:rPr lang="en-US" baseline="0" dirty="0" smtClean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EFB91-0E46-0049-83A0-416CE6334971}" type="slidenum">
              <a:rPr lang="en-US" smtClean="0">
                <a:solidFill>
                  <a:schemeClr val="bg1"/>
                </a:solidFill>
                <a:latin typeface="OfficinaSansITCStd Book"/>
                <a:cs typeface="OfficinaSansITCStd Book"/>
              </a:rPr>
              <a:t>10</a:t>
            </a:fld>
            <a:endParaRPr lang="en-US" dirty="0">
              <a:solidFill>
                <a:schemeClr val="bg1"/>
              </a:solidFill>
              <a:latin typeface="OfficinaSansITCStd Book"/>
              <a:cs typeface="OfficinaSansITCStd Book"/>
            </a:endParaRPr>
          </a:p>
        </p:txBody>
      </p:sp>
    </p:spTree>
    <p:extLst>
      <p:ext uri="{BB962C8B-B14F-4D97-AF65-F5344CB8AC3E}">
        <p14:creationId xmlns:p14="http://schemas.microsoft.com/office/powerpoint/2010/main" val="42628192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Client</a:t>
            </a:r>
          </a:p>
          <a:p>
            <a:r>
              <a:rPr lang="en-US" dirty="0" smtClean="0"/>
              <a:t>	Does</a:t>
            </a:r>
            <a:r>
              <a:rPr lang="en-US" baseline="0" dirty="0" smtClean="0"/>
              <a:t> not store data because data loss is usually transient (node reboot)</a:t>
            </a:r>
          </a:p>
          <a:p>
            <a:endParaRPr lang="en-US" baseline="0" dirty="0" smtClean="0"/>
          </a:p>
          <a:p>
            <a:r>
              <a:rPr lang="en-US" baseline="0" dirty="0" smtClean="0"/>
              <a:t>Periodic</a:t>
            </a:r>
          </a:p>
          <a:p>
            <a:r>
              <a:rPr lang="en-US" baseline="0" dirty="0" smtClean="0"/>
              <a:t>	Prioritize Hot reconstruction to reduce number of Degraded Reads during recovery period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EFB91-0E46-0049-83A0-416CE6334971}" type="slidenum">
              <a:rPr lang="en-US" smtClean="0">
                <a:solidFill>
                  <a:schemeClr val="bg1"/>
                </a:solidFill>
                <a:latin typeface="OfficinaSansITCStd Book"/>
                <a:cs typeface="OfficinaSansITCStd Book"/>
              </a:rPr>
              <a:t>11</a:t>
            </a:fld>
            <a:endParaRPr lang="en-US" dirty="0">
              <a:solidFill>
                <a:schemeClr val="bg1"/>
              </a:solidFill>
              <a:latin typeface="OfficinaSansITCStd Book"/>
              <a:cs typeface="OfficinaSansITCStd Book"/>
            </a:endParaRPr>
          </a:p>
        </p:txBody>
      </p:sp>
    </p:spTree>
    <p:extLst>
      <p:ext uri="{BB962C8B-B14F-4D97-AF65-F5344CB8AC3E}">
        <p14:creationId xmlns:p14="http://schemas.microsoft.com/office/powerpoint/2010/main" val="1918330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w/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44500" y="619125"/>
            <a:ext cx="4673600" cy="74295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4000" b="1" baseline="0">
                <a:solidFill>
                  <a:srgbClr val="142958"/>
                </a:solidFill>
                <a:latin typeface="Arial Narrow" panose="020B0606020202030204" pitchFamily="34" charset="0"/>
                <a:cs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ECE OVERVIEW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44500" y="1387191"/>
            <a:ext cx="4673600" cy="32731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700" baseline="0">
                <a:solidFill>
                  <a:srgbClr val="F16322"/>
                </a:solidFill>
                <a:latin typeface="Droid Sans" panose="020B0606030804020204" pitchFamily="34" charset="0"/>
                <a:ea typeface="Droid Sans" panose="020B0606030804020204" pitchFamily="34" charset="0"/>
                <a:cs typeface="Droid Sans" panose="020B0606030804020204" pitchFamily="34" charset="0"/>
              </a:defRPr>
            </a:lvl1pPr>
          </a:lstStyle>
          <a:p>
            <a:pPr lvl="0"/>
            <a:r>
              <a:rPr lang="en-US" dirty="0" smtClean="0"/>
              <a:t>Brad Petersen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44500" y="1620796"/>
            <a:ext cx="4673600" cy="25090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 b="0" i="0" baseline="0">
                <a:solidFill>
                  <a:srgbClr val="F16322"/>
                </a:solidFill>
                <a:latin typeface="Droid Sans" panose="020B0606030804020204" pitchFamily="34" charset="0"/>
                <a:ea typeface="Droid Sans" panose="020B0606030804020204" pitchFamily="34" charset="0"/>
                <a:cs typeface="Droid Sans" panose="020B0606030804020204" pitchFamily="34" charset="0"/>
              </a:defRPr>
            </a:lvl1pPr>
          </a:lstStyle>
          <a:p>
            <a:pPr lvl="0"/>
            <a:r>
              <a:rPr lang="en-US" dirty="0" smtClean="0"/>
              <a:t>Director of Communications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460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9592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ondary Slide w/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44500" y="731519"/>
            <a:ext cx="4673600" cy="63055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 b="1" i="0" baseline="0">
                <a:solidFill>
                  <a:srgbClr val="142958"/>
                </a:solidFill>
                <a:latin typeface="Arial Narrow" panose="020B0606020202030204" pitchFamily="34" charset="0"/>
                <a:cs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TITLE OF SLIDE</a:t>
            </a:r>
            <a:endParaRPr lang="en-US" dirty="0"/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44500" y="1628416"/>
            <a:ext cx="9194800" cy="460220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0" i="0" baseline="0">
                <a:solidFill>
                  <a:srgbClr val="002060"/>
                </a:solidFill>
                <a:latin typeface="Droid Sans" panose="020B0606030804020204" pitchFamily="34" charset="0"/>
                <a:ea typeface="Droid Sans" panose="020B0606030804020204" pitchFamily="34" charset="0"/>
                <a:cs typeface="Droid Sans" panose="020B0606030804020204" pitchFamily="34" charset="0"/>
              </a:defRPr>
            </a:lvl1pPr>
          </a:lstStyle>
          <a:p>
            <a:pPr lvl="0"/>
            <a:r>
              <a:rPr lang="en-US" dirty="0" smtClean="0"/>
              <a:t>Body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340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ondary Slide w/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44500" y="990600"/>
            <a:ext cx="4673600" cy="74295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 b="1" baseline="0">
                <a:solidFill>
                  <a:srgbClr val="142958"/>
                </a:solidFill>
                <a:latin typeface="Arial Narrow" panose="020B0606020202030204" pitchFamily="34" charset="0"/>
                <a:cs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TITLE OF SLIDE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444500" y="1917700"/>
            <a:ext cx="9245600" cy="4826000"/>
          </a:xfrm>
          <a:prstGeom prst="rect">
            <a:avLst/>
          </a:prstGeom>
        </p:spPr>
        <p:txBody>
          <a:bodyPr vert="horz"/>
          <a:lstStyle>
            <a:lvl1pPr marL="382059" indent="-382059">
              <a:buFont typeface="Wingdings" panose="05000000000000000000" pitchFamily="2" charset="2"/>
              <a:buChar char="§"/>
              <a:defRPr b="0" i="0">
                <a:solidFill>
                  <a:srgbClr val="002060"/>
                </a:solidFill>
                <a:latin typeface="Droid Sans" panose="020B0606030804020204" pitchFamily="34" charset="0"/>
                <a:ea typeface="Droid Sans" panose="020B0606030804020204" pitchFamily="34" charset="0"/>
                <a:cs typeface="Droid Sans" panose="020B0606030804020204" pitchFamily="34" charset="0"/>
              </a:defRPr>
            </a:lvl1pPr>
            <a:lvl2pPr>
              <a:defRPr b="0" i="0">
                <a:solidFill>
                  <a:srgbClr val="002060"/>
                </a:solidFill>
                <a:latin typeface="Droid Sans" panose="020B0606030804020204" pitchFamily="34" charset="0"/>
                <a:ea typeface="Droid Sans" panose="020B0606030804020204" pitchFamily="34" charset="0"/>
                <a:cs typeface="Droid Sans" panose="020B0606030804020204" pitchFamily="34" charset="0"/>
              </a:defRPr>
            </a:lvl2pPr>
            <a:lvl3pPr>
              <a:defRPr b="0" i="0">
                <a:solidFill>
                  <a:srgbClr val="002060"/>
                </a:solidFill>
                <a:latin typeface="Droid Sans" panose="020B0606030804020204" pitchFamily="34" charset="0"/>
                <a:ea typeface="Droid Sans" panose="020B0606030804020204" pitchFamily="34" charset="0"/>
                <a:cs typeface="Droid Sans" panose="020B0606030804020204" pitchFamily="34" charset="0"/>
              </a:defRPr>
            </a:lvl3pPr>
            <a:lvl4pPr>
              <a:defRPr b="0" i="0">
                <a:solidFill>
                  <a:srgbClr val="002060"/>
                </a:solidFill>
                <a:latin typeface="Droid Sans" panose="020B0606030804020204" pitchFamily="34" charset="0"/>
                <a:ea typeface="Droid Sans" panose="020B0606030804020204" pitchFamily="34" charset="0"/>
                <a:cs typeface="Droid Sans" panose="020B0606030804020204" pitchFamily="34" charset="0"/>
              </a:defRPr>
            </a:lvl4pPr>
            <a:lvl5pPr>
              <a:defRPr b="0" i="0">
                <a:solidFill>
                  <a:srgbClr val="002060"/>
                </a:solidFill>
                <a:latin typeface="Droid Sans" panose="020B0606030804020204" pitchFamily="34" charset="0"/>
                <a:ea typeface="Droid Sans" panose="020B0606030804020204" pitchFamily="34" charset="0"/>
                <a:cs typeface="Droid Sans" panose="020B0606030804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746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ondary Slide w/Text &amp; 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44500" y="619125"/>
            <a:ext cx="4673600" cy="74295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 b="1" baseline="0">
                <a:solidFill>
                  <a:srgbClr val="142958"/>
                </a:solidFill>
                <a:latin typeface="Arial Narrow" panose="020B0606020202030204" pitchFamily="34" charset="0"/>
                <a:cs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TITLE OF SLIDE</a:t>
            </a:r>
            <a:endParaRPr lang="en-US" dirty="0"/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44500" y="1608096"/>
            <a:ext cx="5956300" cy="460220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="0" i="0" baseline="0">
                <a:solidFill>
                  <a:srgbClr val="002060"/>
                </a:solidFill>
                <a:latin typeface="Droid Sans" panose="020B0606030804020204" pitchFamily="34" charset="0"/>
                <a:ea typeface="Droid Sans" panose="020B0606030804020204" pitchFamily="34" charset="0"/>
                <a:cs typeface="Droid Sans" panose="020B0606030804020204" pitchFamily="34" charset="0"/>
              </a:defRPr>
            </a:lvl1pPr>
          </a:lstStyle>
          <a:p>
            <a:pPr lvl="0"/>
            <a:r>
              <a:rPr lang="en-US" dirty="0" smtClean="0"/>
              <a:t>Body Text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 hasCustomPrompt="1"/>
          </p:nvPr>
        </p:nvSpPr>
        <p:spPr>
          <a:xfrm>
            <a:off x="6642100" y="1608096"/>
            <a:ext cx="2962448" cy="4602204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1800" baseline="0"/>
            </a:lvl1pPr>
          </a:lstStyle>
          <a:p>
            <a:pPr lvl="0"/>
            <a:r>
              <a:rPr lang="en-US" dirty="0" smtClean="0"/>
              <a:t>Click proper below image </a:t>
            </a:r>
          </a:p>
          <a:p>
            <a:pPr lvl="0"/>
            <a:r>
              <a:rPr lang="en-US" dirty="0" smtClean="0"/>
              <a:t>to insert media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666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ondary Slid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5322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aster_bluesidebar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87400"/>
            <a:ext cx="101600" cy="1041400"/>
          </a:xfrm>
          <a:prstGeom prst="rect">
            <a:avLst/>
          </a:prstGeom>
        </p:spPr>
      </p:pic>
      <p:pic>
        <p:nvPicPr>
          <p:cNvPr id="6" name="Picture 5" descr="master_bottom2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19600"/>
            <a:ext cx="10058400" cy="3352800"/>
          </a:xfrm>
          <a:prstGeom prst="rect">
            <a:avLst/>
          </a:prstGeom>
        </p:spPr>
      </p:pic>
      <p:pic>
        <p:nvPicPr>
          <p:cNvPr id="7" name="Picture 6" descr="Cover_BuildingCrop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323" y="2880073"/>
            <a:ext cx="10100798" cy="1501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756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7" r:id="rId2"/>
  </p:sldLayoutIdLst>
  <p:txStyles>
    <p:titleStyle>
      <a:lvl1pPr algn="ctr" defTabSz="509412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50941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509412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509412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509412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509412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nd_bottom.eps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85000"/>
            <a:ext cx="1005840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328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6" r:id="rId2"/>
    <p:sldLayoutId id="2147483669" r:id="rId3"/>
    <p:sldLayoutId id="2147483668" r:id="rId4"/>
  </p:sldLayoutIdLst>
  <p:txStyles>
    <p:titleStyle>
      <a:lvl1pPr algn="ctr" defTabSz="509412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50941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509412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509412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509412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509412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/>
          <p:cNvSpPr txBox="1">
            <a:spLocks/>
          </p:cNvSpPr>
          <p:nvPr/>
        </p:nvSpPr>
        <p:spPr>
          <a:xfrm>
            <a:off x="444500" y="619125"/>
            <a:ext cx="7853926" cy="742950"/>
          </a:xfrm>
          <a:prstGeom prst="rect">
            <a:avLst/>
          </a:prstGeom>
        </p:spPr>
        <p:txBody>
          <a:bodyPr vert="horz"/>
          <a:lstStyle>
            <a:lvl1pPr marL="0" indent="0" algn="l" defTabSz="509412" rtl="0" eaLnBrk="1" latinLnBrk="0" hangingPunct="1">
              <a:spcBef>
                <a:spcPct val="20000"/>
              </a:spcBef>
              <a:buFont typeface="Arial"/>
              <a:buNone/>
              <a:defRPr sz="4000" kern="1200" baseline="0">
                <a:solidFill>
                  <a:srgbClr val="142958"/>
                </a:solidFill>
                <a:latin typeface="Vinyl OT Regular"/>
                <a:ea typeface="+mn-ea"/>
                <a:cs typeface="Vinyl OT Regular"/>
              </a:defRPr>
            </a:lvl1pPr>
            <a:lvl2pPr marL="827795" indent="-318383" algn="l" defTabSz="509412" rtl="0" eaLnBrk="1" latinLnBrk="0" hangingPunct="1">
              <a:spcBef>
                <a:spcPct val="20000"/>
              </a:spcBef>
              <a:buFont typeface="Arial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73531" indent="-254706" algn="l" defTabSz="509412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2943" indent="-254706" algn="l" defTabSz="509412" rtl="0" eaLnBrk="1" latinLnBrk="0" hangingPunct="1">
              <a:spcBef>
                <a:spcPct val="20000"/>
              </a:spcBef>
              <a:buFont typeface="Arial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92355" indent="-254706" algn="l" defTabSz="509412" rtl="0" eaLnBrk="1" latinLnBrk="0" hangingPunct="1">
              <a:spcBef>
                <a:spcPct val="20000"/>
              </a:spcBef>
              <a:buFont typeface="Arial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01767" indent="-254706" algn="l" defTabSz="509412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11180" indent="-254706" algn="l" defTabSz="509412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20592" indent="-254706" algn="l" defTabSz="509412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30004" indent="-254706" algn="l" defTabSz="509412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latin typeface="Arial Narrow" panose="020B0606020202030204" pitchFamily="34" charset="0"/>
              </a:rPr>
              <a:t>A Tale of Two Erasure Codes in HDFS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9" name="Text Placeholder 4"/>
          <p:cNvSpPr txBox="1">
            <a:spLocks/>
          </p:cNvSpPr>
          <p:nvPr/>
        </p:nvSpPr>
        <p:spPr>
          <a:xfrm>
            <a:off x="444500" y="1387191"/>
            <a:ext cx="4673600" cy="327310"/>
          </a:xfrm>
          <a:prstGeom prst="rect">
            <a:avLst/>
          </a:prstGeom>
        </p:spPr>
        <p:txBody>
          <a:bodyPr vert="horz"/>
          <a:lstStyle>
            <a:lvl1pPr marL="0" indent="0" algn="l" defTabSz="509412" rtl="0" eaLnBrk="1" latinLnBrk="0" hangingPunct="1">
              <a:spcBef>
                <a:spcPct val="20000"/>
              </a:spcBef>
              <a:buFont typeface="Arial"/>
              <a:buNone/>
              <a:defRPr sz="1700" kern="1200" baseline="0">
                <a:solidFill>
                  <a:srgbClr val="F16322"/>
                </a:solidFill>
                <a:latin typeface="OfficinaSansITCStd Bold"/>
                <a:ea typeface="+mn-ea"/>
                <a:cs typeface="OfficinaSansITCStd Bold"/>
              </a:defRPr>
            </a:lvl1pPr>
            <a:lvl2pPr marL="827795" indent="-318383" algn="l" defTabSz="509412" rtl="0" eaLnBrk="1" latinLnBrk="0" hangingPunct="1">
              <a:spcBef>
                <a:spcPct val="20000"/>
              </a:spcBef>
              <a:buFont typeface="Arial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73531" indent="-254706" algn="l" defTabSz="509412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2943" indent="-254706" algn="l" defTabSz="509412" rtl="0" eaLnBrk="1" latinLnBrk="0" hangingPunct="1">
              <a:spcBef>
                <a:spcPct val="20000"/>
              </a:spcBef>
              <a:buFont typeface="Arial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92355" indent="-254706" algn="l" defTabSz="509412" rtl="0" eaLnBrk="1" latinLnBrk="0" hangingPunct="1">
              <a:spcBef>
                <a:spcPct val="20000"/>
              </a:spcBef>
              <a:buFont typeface="Arial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01767" indent="-254706" algn="l" defTabSz="509412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11180" indent="-254706" algn="l" defTabSz="509412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20592" indent="-254706" algn="l" defTabSz="509412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30004" indent="-254706" algn="l" defTabSz="509412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Droid Sans" panose="020B0606030804020204" pitchFamily="34" charset="0"/>
                <a:ea typeface="Droid Sans" panose="020B0606030804020204" pitchFamily="34" charset="0"/>
                <a:cs typeface="Droid Sans" panose="020B0606030804020204" pitchFamily="34" charset="0"/>
              </a:rPr>
              <a:t>Thomas McKenna</a:t>
            </a:r>
          </a:p>
        </p:txBody>
      </p:sp>
      <p:sp>
        <p:nvSpPr>
          <p:cNvPr id="10" name="Text Placeholder 7"/>
          <p:cNvSpPr txBox="1">
            <a:spLocks/>
          </p:cNvSpPr>
          <p:nvPr/>
        </p:nvSpPr>
        <p:spPr>
          <a:xfrm>
            <a:off x="444500" y="1620796"/>
            <a:ext cx="4673600" cy="250908"/>
          </a:xfrm>
          <a:prstGeom prst="rect">
            <a:avLst/>
          </a:prstGeom>
        </p:spPr>
        <p:txBody>
          <a:bodyPr vert="horz"/>
          <a:lstStyle>
            <a:lvl1pPr marL="0" indent="0" algn="l" defTabSz="509412" rtl="0" eaLnBrk="1" latinLnBrk="0" hangingPunct="1">
              <a:spcBef>
                <a:spcPct val="20000"/>
              </a:spcBef>
              <a:buFont typeface="Arial"/>
              <a:buNone/>
              <a:defRPr sz="1200" b="0" i="0" kern="1200" baseline="0">
                <a:solidFill>
                  <a:srgbClr val="F16322"/>
                </a:solidFill>
                <a:latin typeface="OfficinaSansITCStd Book"/>
                <a:ea typeface="+mn-ea"/>
                <a:cs typeface="OfficinaSansITCStd Book"/>
              </a:defRPr>
            </a:lvl1pPr>
            <a:lvl2pPr marL="827795" indent="-318383" algn="l" defTabSz="509412" rtl="0" eaLnBrk="1" latinLnBrk="0" hangingPunct="1">
              <a:spcBef>
                <a:spcPct val="20000"/>
              </a:spcBef>
              <a:buFont typeface="Arial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73531" indent="-254706" algn="l" defTabSz="509412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2943" indent="-254706" algn="l" defTabSz="509412" rtl="0" eaLnBrk="1" latinLnBrk="0" hangingPunct="1">
              <a:spcBef>
                <a:spcPct val="20000"/>
              </a:spcBef>
              <a:buFont typeface="Arial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92355" indent="-254706" algn="l" defTabSz="509412" rtl="0" eaLnBrk="1" latinLnBrk="0" hangingPunct="1">
              <a:spcBef>
                <a:spcPct val="20000"/>
              </a:spcBef>
              <a:buFont typeface="Arial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01767" indent="-254706" algn="l" defTabSz="509412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11180" indent="-254706" algn="l" defTabSz="509412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20592" indent="-254706" algn="l" defTabSz="509412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30004" indent="-254706" algn="l" defTabSz="509412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Droid Sans Pro"/>
            </a:endParaRPr>
          </a:p>
          <a:p>
            <a:endParaRPr lang="en-US" dirty="0"/>
          </a:p>
          <a:p>
            <a:r>
              <a:rPr lang="en-US" dirty="0">
                <a:latin typeface="Droid Sans Pro"/>
              </a:rPr>
              <a:t>March 3</a:t>
            </a:r>
            <a:r>
              <a:rPr lang="en-US" dirty="0" smtClean="0">
                <a:latin typeface="Droid Sans Pro"/>
              </a:rPr>
              <a:t>, 2016</a:t>
            </a:r>
            <a:endParaRPr lang="en-US" dirty="0">
              <a:latin typeface="Droid Sans Pro"/>
            </a:endParaRPr>
          </a:p>
          <a:p>
            <a:endParaRPr lang="en-US" dirty="0">
              <a:latin typeface="Droid Sans" panose="020B0606030804020204" pitchFamily="34" charset="0"/>
              <a:ea typeface="Droid Sans" panose="020B0606030804020204" pitchFamily="34" charset="0"/>
              <a:cs typeface="Droid Sans" panose="020B06060308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94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44500" y="990600"/>
            <a:ext cx="5969000" cy="742950"/>
          </a:xfrm>
        </p:spPr>
        <p:txBody>
          <a:bodyPr/>
          <a:lstStyle/>
          <a:p>
            <a:r>
              <a:rPr lang="en-US" dirty="0" smtClean="0"/>
              <a:t>Mechanics of Up/Down Coding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9700" y="1733550"/>
            <a:ext cx="4191000" cy="363955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4230" y="1733550"/>
            <a:ext cx="3716969" cy="488951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65750" y="5822950"/>
            <a:ext cx="4362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Others?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5530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When data is lost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On a client read – Degraded read</a:t>
            </a:r>
          </a:p>
          <a:p>
            <a:pPr lvl="1"/>
            <a:r>
              <a:rPr lang="en-US" dirty="0" smtClean="0"/>
              <a:t>The client fetches data and parity</a:t>
            </a:r>
          </a:p>
          <a:p>
            <a:pPr lvl="1"/>
            <a:r>
              <a:rPr lang="en-US" dirty="0" smtClean="0"/>
              <a:t>Reconstructs lost data and uses as return from read</a:t>
            </a:r>
          </a:p>
          <a:p>
            <a:pPr lvl="1"/>
            <a:r>
              <a:rPr lang="en-US" dirty="0" smtClean="0"/>
              <a:t>Does not commit reconstructed data</a:t>
            </a:r>
          </a:p>
          <a:p>
            <a:r>
              <a:rPr lang="en-US" dirty="0" smtClean="0"/>
              <a:t>Periodic Job</a:t>
            </a:r>
          </a:p>
          <a:p>
            <a:pPr lvl="1"/>
            <a:r>
              <a:rPr lang="en-US" dirty="0" smtClean="0"/>
              <a:t>Same as client but stores reconstructed data</a:t>
            </a:r>
          </a:p>
          <a:p>
            <a:pPr lvl="1"/>
            <a:r>
              <a:rPr lang="en-US" dirty="0" smtClean="0"/>
              <a:t>Prioritizes Hot reconstruction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7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Testing Setup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Use Load data from Facebook</a:t>
            </a:r>
          </a:p>
          <a:p>
            <a:pPr lvl="1"/>
            <a:r>
              <a:rPr lang="en-US" dirty="0" smtClean="0"/>
              <a:t>Production/real world loads</a:t>
            </a:r>
          </a:p>
          <a:p>
            <a:r>
              <a:rPr lang="en-US" dirty="0" smtClean="0"/>
              <a:t>Network and IO sensitive MapReduce job</a:t>
            </a:r>
          </a:p>
          <a:p>
            <a:r>
              <a:rPr lang="en-US" dirty="0" smtClean="0"/>
              <a:t>Fault injection</a:t>
            </a:r>
          </a:p>
          <a:p>
            <a:pPr lvl="1"/>
            <a:r>
              <a:rPr lang="en-US" dirty="0" smtClean="0"/>
              <a:t>Simulate failure of block, disk, and node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54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44500" y="1917700"/>
            <a:ext cx="9245600" cy="2349500"/>
          </a:xfrm>
        </p:spPr>
        <p:txBody>
          <a:bodyPr/>
          <a:lstStyle/>
          <a:p>
            <a:r>
              <a:rPr lang="en-US" dirty="0" smtClean="0"/>
              <a:t>Bounded overhead</a:t>
            </a:r>
          </a:p>
          <a:p>
            <a:r>
              <a:rPr lang="en-US" dirty="0" smtClean="0"/>
              <a:t>On average better degraded read performance because of fast hot data reconstruction’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694" y="5330736"/>
            <a:ext cx="8507012" cy="127652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50294" y="6518364"/>
            <a:ext cx="77460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Percent improvement HACFS over others. More positive better.</a:t>
            </a:r>
            <a:endParaRPr lang="en-US" dirty="0"/>
          </a:p>
        </p:txBody>
      </p:sp>
      <p:sp>
        <p:nvSpPr>
          <p:cNvPr id="7" name="Frame 6"/>
          <p:cNvSpPr/>
          <p:nvPr/>
        </p:nvSpPr>
        <p:spPr>
          <a:xfrm>
            <a:off x="8487959" y="5561564"/>
            <a:ext cx="776695" cy="1015402"/>
          </a:xfrm>
          <a:prstGeom prst="frame">
            <a:avLst>
              <a:gd name="adj1" fmla="val 5743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Frame 7"/>
          <p:cNvSpPr/>
          <p:nvPr/>
        </p:nvSpPr>
        <p:spPr>
          <a:xfrm>
            <a:off x="5225319" y="5574264"/>
            <a:ext cx="854365" cy="1015402"/>
          </a:xfrm>
          <a:prstGeom prst="frame">
            <a:avLst>
              <a:gd name="adj1" fmla="val 5743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054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44500" y="990600"/>
            <a:ext cx="6184900" cy="742950"/>
          </a:xfrm>
        </p:spPr>
        <p:txBody>
          <a:bodyPr/>
          <a:lstStyle/>
          <a:p>
            <a:r>
              <a:rPr lang="en-US" dirty="0" smtClean="0"/>
              <a:t>More Performance (Read Latency)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44500" y="1917700"/>
            <a:ext cx="4140200" cy="4826000"/>
          </a:xfrm>
        </p:spPr>
        <p:txBody>
          <a:bodyPr/>
          <a:lstStyle/>
          <a:p>
            <a:r>
              <a:rPr lang="en-US" dirty="0" smtClean="0"/>
              <a:t>HACFS latency is better for any given </a:t>
            </a:r>
            <a:r>
              <a:rPr lang="en-US" dirty="0" smtClean="0"/>
              <a:t>overhead</a:t>
            </a:r>
          </a:p>
          <a:p>
            <a:r>
              <a:rPr lang="en-US" dirty="0" smtClean="0"/>
              <a:t>Claims based on RS</a:t>
            </a: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3785" y="3117850"/>
            <a:ext cx="4822940" cy="37528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6405" y="1827115"/>
            <a:ext cx="4457700" cy="1197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8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44500" y="990600"/>
            <a:ext cx="6261100" cy="742950"/>
          </a:xfrm>
        </p:spPr>
        <p:txBody>
          <a:bodyPr/>
          <a:lstStyle/>
          <a:p>
            <a:r>
              <a:rPr lang="en-US" dirty="0" smtClean="0"/>
              <a:t>More Performance (Reconstruction)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44500" y="1917700"/>
            <a:ext cx="4254500" cy="4826000"/>
          </a:xfrm>
        </p:spPr>
        <p:txBody>
          <a:bodyPr/>
          <a:lstStyle/>
          <a:p>
            <a:r>
              <a:rPr lang="en-US" sz="3200" dirty="0"/>
              <a:t>Note about LRC</a:t>
            </a:r>
          </a:p>
          <a:p>
            <a:pPr lvl="1"/>
            <a:r>
              <a:rPr lang="en-US" sz="2800" dirty="0"/>
              <a:t>Cost of parity recovery larger than </a:t>
            </a:r>
            <a:r>
              <a:rPr lang="en-US" sz="2800" dirty="0" smtClean="0"/>
              <a:t>data recovery</a:t>
            </a:r>
          </a:p>
          <a:p>
            <a:pPr lvl="1"/>
            <a:r>
              <a:rPr lang="en-US" sz="2800" dirty="0" smtClean="0"/>
              <a:t>Global reconstruction more expensive then RS</a:t>
            </a:r>
          </a:p>
          <a:p>
            <a:r>
              <a:rPr lang="en-US" sz="3200" dirty="0" smtClean="0"/>
              <a:t>Reed-</a:t>
            </a:r>
            <a:r>
              <a:rPr lang="en-US" sz="3200" dirty="0" err="1" smtClean="0"/>
              <a:t>Soloman</a:t>
            </a:r>
            <a:endParaRPr lang="en-US" sz="3200" dirty="0" smtClean="0"/>
          </a:p>
          <a:p>
            <a:pPr lvl="1"/>
            <a:r>
              <a:rPr lang="en-US" sz="2800" dirty="0" smtClean="0"/>
              <a:t>Both versions of PC and LRC reconstruct faster than RS</a:t>
            </a:r>
            <a:endParaRPr lang="en-US" sz="2800" dirty="0"/>
          </a:p>
          <a:p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9000" y="3041128"/>
            <a:ext cx="4660900" cy="356974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1660061"/>
            <a:ext cx="4457700" cy="1197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23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More Performance (Costs)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44500" y="1917700"/>
            <a:ext cx="4343400" cy="4826000"/>
          </a:xfrm>
        </p:spPr>
        <p:txBody>
          <a:bodyPr/>
          <a:lstStyle/>
          <a:p>
            <a:r>
              <a:rPr lang="en-US" dirty="0" smtClean="0"/>
              <a:t>Similar construction costs to LRC</a:t>
            </a:r>
          </a:p>
          <a:p>
            <a:r>
              <a:rPr lang="en-US" dirty="0" smtClean="0"/>
              <a:t>CC3 high % hot data and hot reads</a:t>
            </a:r>
          </a:p>
          <a:p>
            <a:pPr lvl="1"/>
            <a:r>
              <a:rPr lang="en-US" dirty="0" smtClean="0"/>
              <a:t>Churn and lots of conversion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8100" y="2469074"/>
            <a:ext cx="4742113" cy="3723251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5715000" y="3454400"/>
            <a:ext cx="4051300" cy="25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308600" y="6192325"/>
            <a:ext cx="474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Clarification: (black) ‘c’ is for conversion,</a:t>
            </a:r>
          </a:p>
          <a:p>
            <a:r>
              <a:rPr lang="en-US" dirty="0" smtClean="0"/>
              <a:t>(white) ‘e’ is for encoding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08600" y="1194053"/>
            <a:ext cx="4457700" cy="1197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4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Other systems have optimal overhead but poor recovery </a:t>
            </a:r>
            <a:r>
              <a:rPr lang="en-US" dirty="0" smtClean="0"/>
              <a:t>time (like RS)</a:t>
            </a:r>
            <a:endParaRPr lang="en-US" dirty="0" smtClean="0"/>
          </a:p>
          <a:p>
            <a:r>
              <a:rPr lang="en-US" dirty="0" smtClean="0"/>
              <a:t>Some systems achieve fast recovery time at the cost of encoding </a:t>
            </a:r>
            <a:r>
              <a:rPr lang="en-US" dirty="0" smtClean="0"/>
              <a:t>time</a:t>
            </a:r>
            <a:endParaRPr lang="en-US" dirty="0" smtClean="0"/>
          </a:p>
          <a:p>
            <a:r>
              <a:rPr lang="en-US" dirty="0" smtClean="0"/>
              <a:t>Tiered Storage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16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Thoughts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It would have been nice to see:</a:t>
            </a:r>
          </a:p>
          <a:p>
            <a:pPr lvl="1"/>
            <a:r>
              <a:rPr lang="en-US" dirty="0" smtClean="0"/>
              <a:t>PC and LRC vs HACFS-PC and HACFS-LRC</a:t>
            </a:r>
          </a:p>
          <a:p>
            <a:pPr lvl="1"/>
            <a:r>
              <a:rPr lang="en-US" dirty="0" smtClean="0"/>
              <a:t>Latency vs overhead curves instead of points</a:t>
            </a:r>
          </a:p>
          <a:p>
            <a:pPr lvl="1"/>
            <a:endParaRPr lang="en-US" dirty="0"/>
          </a:p>
          <a:p>
            <a:r>
              <a:rPr lang="en-US" dirty="0" smtClean="0"/>
              <a:t>A lot of things in paper needed more explanation and clarity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9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What are Erasure Codes?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A technique used to recover lost or corrupt data</a:t>
            </a:r>
          </a:p>
          <a:p>
            <a:endParaRPr lang="en-US" dirty="0" smtClean="0"/>
          </a:p>
          <a:p>
            <a:r>
              <a:rPr lang="en-US" dirty="0" smtClean="0"/>
              <a:t>FEC – Forward Error Correction</a:t>
            </a:r>
          </a:p>
          <a:p>
            <a:endParaRPr lang="en-US" dirty="0" smtClean="0"/>
          </a:p>
          <a:p>
            <a:r>
              <a:rPr lang="en-US" dirty="0" smtClean="0"/>
              <a:t>Parity to recover data (e.g. RAID 5)</a:t>
            </a:r>
          </a:p>
          <a:p>
            <a:endParaRPr lang="en-US" dirty="0" smtClean="0"/>
          </a:p>
          <a:p>
            <a:r>
              <a:rPr lang="en-US" dirty="0" smtClean="0"/>
              <a:t>Less space used than replication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853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How Parity Works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44500" y="1917700"/>
            <a:ext cx="5092700" cy="4826000"/>
          </a:xfrm>
        </p:spPr>
        <p:txBody>
          <a:bodyPr/>
          <a:lstStyle/>
          <a:p>
            <a:r>
              <a:rPr lang="en-US" dirty="0" smtClean="0"/>
              <a:t>Each set of blocks create a parity block</a:t>
            </a:r>
          </a:p>
          <a:p>
            <a:r>
              <a:rPr lang="en-US" dirty="0" smtClean="0"/>
              <a:t>A lost block can be calculated from other blocks and the parity</a:t>
            </a:r>
          </a:p>
          <a:p>
            <a:r>
              <a:rPr lang="en-US" dirty="0" smtClean="0"/>
              <a:t>Each block needs to be accessed.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8090" y="1917700"/>
            <a:ext cx="4241566" cy="4826000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5892800" y="4146550"/>
            <a:ext cx="3314700" cy="3683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5400000">
            <a:off x="4171950" y="3854450"/>
            <a:ext cx="3810000" cy="3683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455810" y="3335655"/>
            <a:ext cx="660400" cy="65659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55810" y="2659380"/>
            <a:ext cx="660400" cy="65659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457868" y="1975168"/>
            <a:ext cx="660400" cy="65659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455810" y="4008755"/>
            <a:ext cx="660400" cy="65659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5810" y="4699000"/>
            <a:ext cx="660400" cy="5969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447355" y="5335905"/>
            <a:ext cx="660400" cy="65659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283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Skew, Hot, Cold</a:t>
            </a:r>
          </a:p>
          <a:p>
            <a:endParaRPr lang="en-US" dirty="0"/>
          </a:p>
          <a:p>
            <a:r>
              <a:rPr lang="en-US" dirty="0" smtClean="0"/>
              <a:t>Degraded Reads, Reconstruction</a:t>
            </a:r>
          </a:p>
          <a:p>
            <a:endParaRPr lang="en-US" dirty="0"/>
          </a:p>
          <a:p>
            <a:r>
              <a:rPr lang="en-US" dirty="0" smtClean="0"/>
              <a:t>Encoding, Decoding, </a:t>
            </a:r>
            <a:r>
              <a:rPr lang="en-US" dirty="0" err="1" smtClean="0"/>
              <a:t>Upcoding</a:t>
            </a:r>
            <a:r>
              <a:rPr lang="en-US" dirty="0" smtClean="0"/>
              <a:t>, </a:t>
            </a:r>
            <a:r>
              <a:rPr lang="en-US" dirty="0" err="1" smtClean="0"/>
              <a:t>Downcoding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PC, RS, LRC</a:t>
            </a:r>
          </a:p>
        </p:txBody>
      </p:sp>
    </p:spTree>
    <p:extLst>
      <p:ext uri="{BB962C8B-B14F-4D97-AF65-F5344CB8AC3E}">
        <p14:creationId xmlns:p14="http://schemas.microsoft.com/office/powerpoint/2010/main" val="61072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Motivation and Observation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Lots of Skew</a:t>
            </a:r>
          </a:p>
          <a:p>
            <a:pPr lvl="1"/>
            <a:r>
              <a:rPr lang="en-US" dirty="0" smtClean="0"/>
              <a:t>High ratio of cold to hot data</a:t>
            </a:r>
          </a:p>
          <a:p>
            <a:pPr lvl="1"/>
            <a:r>
              <a:rPr lang="en-US" dirty="0" smtClean="0"/>
              <a:t>Want fast recovery of hot data</a:t>
            </a:r>
            <a:endParaRPr lang="en-US" dirty="0" smtClean="0"/>
          </a:p>
          <a:p>
            <a:pPr lvl="1"/>
            <a:r>
              <a:rPr lang="en-US" dirty="0" smtClean="0"/>
              <a:t>Want very low overhead</a:t>
            </a:r>
            <a:endParaRPr lang="en-US" dirty="0" smtClean="0"/>
          </a:p>
          <a:p>
            <a:r>
              <a:rPr lang="en-US" dirty="0" smtClean="0"/>
              <a:t>98% failures are single block, 1.87% are 2 blocks</a:t>
            </a:r>
          </a:p>
          <a:p>
            <a:r>
              <a:rPr lang="en-US" dirty="0" smtClean="0"/>
              <a:t>Erasure Codes allow for a tradeoff of overhead vs reconstruction time</a:t>
            </a:r>
          </a:p>
        </p:txBody>
      </p:sp>
    </p:spTree>
    <p:extLst>
      <p:ext uri="{BB962C8B-B14F-4D97-AF65-F5344CB8AC3E}">
        <p14:creationId xmlns:p14="http://schemas.microsoft.com/office/powerpoint/2010/main" val="157440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Current Techniques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Redundancy is popular</a:t>
            </a:r>
          </a:p>
          <a:p>
            <a:pPr lvl="1"/>
            <a:r>
              <a:rPr lang="en-US" dirty="0" smtClean="0"/>
              <a:t>Fast reconstruction</a:t>
            </a:r>
          </a:p>
          <a:p>
            <a:pPr lvl="1"/>
            <a:r>
              <a:rPr lang="en-US" dirty="0" smtClean="0"/>
              <a:t>Requires a lot of storage overhead</a:t>
            </a:r>
          </a:p>
          <a:p>
            <a:pPr lvl="1"/>
            <a:r>
              <a:rPr lang="en-US" dirty="0" smtClean="0"/>
              <a:t>Lower mean </a:t>
            </a:r>
            <a:r>
              <a:rPr lang="en-US" dirty="0" smtClean="0"/>
              <a:t>time to failure</a:t>
            </a:r>
          </a:p>
          <a:p>
            <a:r>
              <a:rPr lang="en-US" dirty="0" smtClean="0"/>
              <a:t>Single erasure code systems</a:t>
            </a:r>
          </a:p>
          <a:p>
            <a:pPr lvl="1"/>
            <a:r>
              <a:rPr lang="en-US" dirty="0" smtClean="0"/>
              <a:t>Have to be tuned for low overhead OR fast reconstruction</a:t>
            </a:r>
          </a:p>
          <a:p>
            <a:pPr lvl="1"/>
            <a:r>
              <a:rPr lang="en-US" dirty="0" smtClean="0"/>
              <a:t>Inefficient when compared to dual EC system </a:t>
            </a:r>
          </a:p>
          <a:p>
            <a:pPr lvl="1"/>
            <a:r>
              <a:rPr lang="en-US" dirty="0" smtClean="0"/>
              <a:t>Low overhead means lots of network transfers</a:t>
            </a:r>
          </a:p>
          <a:p>
            <a:pPr lvl="1"/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5100" y="455946"/>
            <a:ext cx="1792606" cy="203960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/>
          <a:srcRect t="43181"/>
          <a:stretch/>
        </p:blipFill>
        <p:spPr>
          <a:xfrm>
            <a:off x="7785100" y="3003549"/>
            <a:ext cx="1792606" cy="115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84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Solution is HACFS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Adaptively code the data</a:t>
            </a:r>
          </a:p>
          <a:p>
            <a:pPr lvl="1"/>
            <a:r>
              <a:rPr lang="en-US" dirty="0" smtClean="0"/>
              <a:t>Cold data </a:t>
            </a:r>
            <a:r>
              <a:rPr lang="en-US" dirty="0" smtClean="0"/>
              <a:t>has</a:t>
            </a:r>
            <a:r>
              <a:rPr lang="en-US" dirty="0" smtClean="0"/>
              <a:t> </a:t>
            </a:r>
            <a:r>
              <a:rPr lang="en-US" dirty="0" smtClean="0"/>
              <a:t>low over head (higher reconstruction time)</a:t>
            </a:r>
          </a:p>
          <a:p>
            <a:pPr lvl="1"/>
            <a:r>
              <a:rPr lang="en-US" dirty="0" smtClean="0"/>
              <a:t>Hot data </a:t>
            </a:r>
            <a:r>
              <a:rPr lang="en-US" dirty="0" smtClean="0"/>
              <a:t>has</a:t>
            </a:r>
            <a:r>
              <a:rPr lang="en-US" dirty="0" smtClean="0"/>
              <a:t> </a:t>
            </a:r>
            <a:r>
              <a:rPr lang="en-US" dirty="0" smtClean="0"/>
              <a:t>fast reconstruction time (high overhead)</a:t>
            </a:r>
          </a:p>
          <a:p>
            <a:r>
              <a:rPr lang="en-US" dirty="0" smtClean="0"/>
              <a:t>Limit the total overhead ratio</a:t>
            </a:r>
          </a:p>
          <a:p>
            <a:pPr lvl="1"/>
            <a:r>
              <a:rPr lang="en-US" dirty="0" smtClean="0"/>
              <a:t>Replication ~3x</a:t>
            </a:r>
          </a:p>
          <a:p>
            <a:pPr lvl="1"/>
            <a:r>
              <a:rPr lang="en-US" dirty="0" smtClean="0"/>
              <a:t>Single EC ~1.5</a:t>
            </a:r>
          </a:p>
          <a:p>
            <a:pPr lvl="1"/>
            <a:r>
              <a:rPr lang="en-US" dirty="0" smtClean="0"/>
              <a:t>Double EC ~1.5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81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Construction of HACFS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8100" y="1857297"/>
            <a:ext cx="4609523" cy="4886403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44500" y="1917700"/>
            <a:ext cx="4483100" cy="4826000"/>
          </a:xfrm>
        </p:spPr>
        <p:txBody>
          <a:bodyPr/>
          <a:lstStyle/>
          <a:p>
            <a:r>
              <a:rPr lang="en-US" dirty="0" smtClean="0"/>
              <a:t>Built on HDFS</a:t>
            </a:r>
          </a:p>
          <a:p>
            <a:r>
              <a:rPr lang="en-US" dirty="0" smtClean="0"/>
              <a:t>RAID Module</a:t>
            </a:r>
          </a:p>
          <a:p>
            <a:r>
              <a:rPr lang="en-US" dirty="0" smtClean="0"/>
              <a:t>Keeps State</a:t>
            </a:r>
          </a:p>
          <a:p>
            <a:r>
              <a:rPr lang="en-US" dirty="0" smtClean="0"/>
              <a:t>Up/Down Codes</a:t>
            </a:r>
          </a:p>
          <a:p>
            <a:r>
              <a:rPr lang="en-US" dirty="0" smtClean="0"/>
              <a:t>No two blocks on same disk</a:t>
            </a:r>
            <a:endParaRPr lang="en-US" dirty="0"/>
          </a:p>
          <a:p>
            <a:r>
              <a:rPr lang="en-US" dirty="0" smtClean="0"/>
              <a:t>MapReduce all the things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41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44500" y="990600"/>
            <a:ext cx="4737100" cy="742950"/>
          </a:xfrm>
        </p:spPr>
        <p:txBody>
          <a:bodyPr/>
          <a:lstStyle/>
          <a:p>
            <a:r>
              <a:rPr lang="en-US" dirty="0" smtClean="0"/>
              <a:t>How Up/Down Coding works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44500" y="1917700"/>
            <a:ext cx="9245600" cy="2260600"/>
          </a:xfrm>
        </p:spPr>
        <p:txBody>
          <a:bodyPr/>
          <a:lstStyle/>
          <a:p>
            <a:r>
              <a:rPr lang="en-US" dirty="0" smtClean="0"/>
              <a:t>System uses state to determine best coding</a:t>
            </a:r>
          </a:p>
          <a:p>
            <a:r>
              <a:rPr lang="en-US" dirty="0" smtClean="0"/>
              <a:t>Amount fast coded bounded by total ratio</a:t>
            </a:r>
          </a:p>
          <a:p>
            <a:r>
              <a:rPr lang="en-US" dirty="0" smtClean="0"/>
              <a:t>Periodically downs Cold and ups Hot data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7053" y="3873500"/>
            <a:ext cx="5564295" cy="2960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9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econdary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744</Words>
  <Application>Microsoft Office PowerPoint</Application>
  <PresentationFormat>Custom</PresentationFormat>
  <Paragraphs>207</Paragraphs>
  <Slides>18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Arial Narrow</vt:lpstr>
      <vt:lpstr>Calibri</vt:lpstr>
      <vt:lpstr>Droid Sans</vt:lpstr>
      <vt:lpstr>Droid Sans Pro</vt:lpstr>
      <vt:lpstr>OfficinaSansITCStd Book</vt:lpstr>
      <vt:lpstr>Vinyl OT Regular</vt:lpstr>
      <vt:lpstr>Wingdings</vt:lpstr>
      <vt:lpstr>Cover Slide</vt:lpstr>
      <vt:lpstr>Secondary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WINTERAVEN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Debby Winter</dc:creator>
  <cp:lastModifiedBy>Thomas McKenna</cp:lastModifiedBy>
  <cp:revision>92</cp:revision>
  <dcterms:created xsi:type="dcterms:W3CDTF">2013-03-29T19:51:49Z</dcterms:created>
  <dcterms:modified xsi:type="dcterms:W3CDTF">2016-03-03T19:41:20Z</dcterms:modified>
</cp:coreProperties>
</file>