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64" r:id="rId3"/>
    <p:sldId id="363" r:id="rId4"/>
    <p:sldId id="365" r:id="rId5"/>
    <p:sldId id="367" r:id="rId6"/>
    <p:sldId id="370" r:id="rId7"/>
    <p:sldId id="373" r:id="rId8"/>
    <p:sldId id="374" r:id="rId9"/>
    <p:sldId id="375" r:id="rId10"/>
    <p:sldId id="376" r:id="rId11"/>
    <p:sldId id="377" r:id="rId12"/>
    <p:sldId id="379" r:id="rId13"/>
    <p:sldId id="378" r:id="rId14"/>
    <p:sldId id="415" r:id="rId15"/>
    <p:sldId id="381" r:id="rId16"/>
    <p:sldId id="408" r:id="rId17"/>
    <p:sldId id="409" r:id="rId18"/>
    <p:sldId id="417" r:id="rId19"/>
    <p:sldId id="383" r:id="rId20"/>
    <p:sldId id="411" r:id="rId21"/>
    <p:sldId id="384" r:id="rId22"/>
    <p:sldId id="385" r:id="rId23"/>
    <p:sldId id="421" r:id="rId24"/>
    <p:sldId id="390" r:id="rId25"/>
    <p:sldId id="429" r:id="rId26"/>
    <p:sldId id="414" r:id="rId27"/>
    <p:sldId id="391" r:id="rId28"/>
    <p:sldId id="392" r:id="rId29"/>
    <p:sldId id="430" r:id="rId30"/>
    <p:sldId id="393" r:id="rId31"/>
    <p:sldId id="394" r:id="rId32"/>
    <p:sldId id="431" r:id="rId33"/>
    <p:sldId id="426" r:id="rId34"/>
    <p:sldId id="398" r:id="rId35"/>
    <p:sldId id="41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45" autoAdjust="0"/>
  </p:normalViewPr>
  <p:slideViewPr>
    <p:cSldViewPr snapToGrid="0" snapToObjects="1">
      <p:cViewPr>
        <p:scale>
          <a:sx n="33" d="100"/>
          <a:sy n="33" d="100"/>
        </p:scale>
        <p:origin x="-243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386B4-437F-4273-A119-BE6D8681D2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B89D2D-9847-483F-8C4B-528B2F0C6262}">
      <dgm:prSet phldrT="[文本]"/>
      <dgm:spPr/>
      <dgm:t>
        <a:bodyPr/>
        <a:lstStyle/>
        <a:p>
          <a:pPr algn="ctr"/>
          <a:r>
            <a:rPr lang="en-US" dirty="0" smtClean="0"/>
            <a:t>Minimization </a:t>
          </a:r>
          <a:r>
            <a:rPr lang="en-US" altLang="zh-CN" dirty="0" smtClean="0"/>
            <a:t>Principle</a:t>
          </a:r>
          <a:endParaRPr lang="zh-CN" altLang="en-US" dirty="0"/>
        </a:p>
      </dgm:t>
    </dgm:pt>
    <dgm:pt modelId="{476D5BED-D562-40D2-B746-637B38E54235}" type="parTrans" cxnId="{87350184-F2D5-4DFA-B26A-416DB8E8E30D}">
      <dgm:prSet/>
      <dgm:spPr/>
      <dgm:t>
        <a:bodyPr/>
        <a:lstStyle/>
        <a:p>
          <a:pPr algn="ctr"/>
          <a:endParaRPr lang="zh-CN" altLang="en-US"/>
        </a:p>
      </dgm:t>
    </dgm:pt>
    <dgm:pt modelId="{0D45A690-5134-4FD5-88C2-665B98B781CB}" type="sibTrans" cxnId="{87350184-F2D5-4DFA-B26A-416DB8E8E30D}">
      <dgm:prSet/>
      <dgm:spPr/>
      <dgm:t>
        <a:bodyPr/>
        <a:lstStyle/>
        <a:p>
          <a:pPr algn="ctr"/>
          <a:endParaRPr lang="zh-CN" altLang="en-US"/>
        </a:p>
      </dgm:t>
    </dgm:pt>
    <dgm:pt modelId="{96F9EF56-D2B8-4711-B174-91EFF7F7E780}">
      <dgm:prSet phldrT="[文本]"/>
      <dgm:spPr/>
      <dgm:t>
        <a:bodyPr/>
        <a:lstStyle/>
        <a:p>
          <a:pPr algn="ctr"/>
          <a:r>
            <a:rPr lang="en-US" altLang="zh-CN" dirty="0" smtClean="0"/>
            <a:t>Prevention Principle</a:t>
          </a:r>
          <a:endParaRPr lang="zh-CN" altLang="en-US" dirty="0"/>
        </a:p>
      </dgm:t>
    </dgm:pt>
    <dgm:pt modelId="{71009D3D-CE90-471A-8670-D0CDB4CD984B}" type="parTrans" cxnId="{80582EFF-6DDD-44CB-9472-E216AA4CBD15}">
      <dgm:prSet/>
      <dgm:spPr/>
      <dgm:t>
        <a:bodyPr/>
        <a:lstStyle/>
        <a:p>
          <a:pPr algn="ctr"/>
          <a:endParaRPr lang="zh-CN" altLang="en-US"/>
        </a:p>
      </dgm:t>
    </dgm:pt>
    <dgm:pt modelId="{19E9F002-CC89-4967-B4EB-48C326173CE5}" type="sibTrans" cxnId="{80582EFF-6DDD-44CB-9472-E216AA4CBD15}">
      <dgm:prSet/>
      <dgm:spPr/>
      <dgm:t>
        <a:bodyPr/>
        <a:lstStyle/>
        <a:p>
          <a:pPr algn="ctr"/>
          <a:endParaRPr lang="zh-CN" altLang="en-US"/>
        </a:p>
      </dgm:t>
    </dgm:pt>
    <dgm:pt modelId="{FFFE4D09-F5A9-42AA-AA89-CD1E0605D686}" type="pres">
      <dgm:prSet presAssocID="{896386B4-437F-4273-A119-BE6D8681D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27E136B-5E6D-4931-A053-8FB0ED4000AA}" type="pres">
      <dgm:prSet presAssocID="{59B89D2D-9847-483F-8C4B-528B2F0C6262}" presName="parentText" presStyleLbl="node1" presStyleIdx="0" presStyleCnt="2" custLinFactNeighborX="0" custLinFactNeighborY="-2209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01B063-FBCB-420A-817B-9FC45ABE5D7D}" type="pres">
      <dgm:prSet presAssocID="{0D45A690-5134-4FD5-88C2-665B98B781CB}" presName="spacer" presStyleCnt="0"/>
      <dgm:spPr/>
    </dgm:pt>
    <dgm:pt modelId="{A251FB37-DB5E-4CC9-933F-E5FE7E9E32B7}" type="pres">
      <dgm:prSet presAssocID="{96F9EF56-D2B8-4711-B174-91EFF7F7E7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582EFF-6DDD-44CB-9472-E216AA4CBD15}" srcId="{896386B4-437F-4273-A119-BE6D8681D221}" destId="{96F9EF56-D2B8-4711-B174-91EFF7F7E780}" srcOrd="1" destOrd="0" parTransId="{71009D3D-CE90-471A-8670-D0CDB4CD984B}" sibTransId="{19E9F002-CC89-4967-B4EB-48C326173CE5}"/>
    <dgm:cxn modelId="{55C73F41-9878-4718-9BFB-3E29899916E0}" type="presOf" srcId="{896386B4-437F-4273-A119-BE6D8681D221}" destId="{FFFE4D09-F5A9-42AA-AA89-CD1E0605D686}" srcOrd="0" destOrd="0" presId="urn:microsoft.com/office/officeart/2005/8/layout/vList2"/>
    <dgm:cxn modelId="{7C03464E-42D3-416E-86E6-BDEB479DC494}" type="presOf" srcId="{59B89D2D-9847-483F-8C4B-528B2F0C6262}" destId="{A27E136B-5E6D-4931-A053-8FB0ED4000AA}" srcOrd="0" destOrd="0" presId="urn:microsoft.com/office/officeart/2005/8/layout/vList2"/>
    <dgm:cxn modelId="{87350184-F2D5-4DFA-B26A-416DB8E8E30D}" srcId="{896386B4-437F-4273-A119-BE6D8681D221}" destId="{59B89D2D-9847-483F-8C4B-528B2F0C6262}" srcOrd="0" destOrd="0" parTransId="{476D5BED-D562-40D2-B746-637B38E54235}" sibTransId="{0D45A690-5134-4FD5-88C2-665B98B781CB}"/>
    <dgm:cxn modelId="{1CE02CAD-E1CF-4EB7-895F-4E66E57EA432}" type="presOf" srcId="{96F9EF56-D2B8-4711-B174-91EFF7F7E780}" destId="{A251FB37-DB5E-4CC9-933F-E5FE7E9E32B7}" srcOrd="0" destOrd="0" presId="urn:microsoft.com/office/officeart/2005/8/layout/vList2"/>
    <dgm:cxn modelId="{79286F1A-E664-4BE9-B476-C4B34DA07D26}" type="presParOf" srcId="{FFFE4D09-F5A9-42AA-AA89-CD1E0605D686}" destId="{A27E136B-5E6D-4931-A053-8FB0ED4000AA}" srcOrd="0" destOrd="0" presId="urn:microsoft.com/office/officeart/2005/8/layout/vList2"/>
    <dgm:cxn modelId="{58CB9414-CFA5-4DFF-BFA3-1D0B571F778B}" type="presParOf" srcId="{FFFE4D09-F5A9-42AA-AA89-CD1E0605D686}" destId="{C501B063-FBCB-420A-817B-9FC45ABE5D7D}" srcOrd="1" destOrd="0" presId="urn:microsoft.com/office/officeart/2005/8/layout/vList2"/>
    <dgm:cxn modelId="{9F65CA89-3798-402F-8E1B-ED0DB14F46C1}" type="presParOf" srcId="{FFFE4D09-F5A9-42AA-AA89-CD1E0605D686}" destId="{A251FB37-DB5E-4CC9-933F-E5FE7E9E32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E136B-5E6D-4931-A053-8FB0ED4000AA}">
      <dsp:nvSpPr>
        <dsp:cNvPr id="0" name=""/>
        <dsp:cNvSpPr/>
      </dsp:nvSpPr>
      <dsp:spPr>
        <a:xfrm>
          <a:off x="0" y="0"/>
          <a:ext cx="4886324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Minimization </a:t>
          </a:r>
          <a:r>
            <a:rPr lang="en-US" altLang="zh-CN" sz="3600" kern="1200" dirty="0" smtClean="0"/>
            <a:t>Principle</a:t>
          </a:r>
          <a:endParaRPr lang="zh-CN" altLang="en-US" sz="3600" kern="1200" dirty="0"/>
        </a:p>
      </dsp:txBody>
      <dsp:txXfrm>
        <a:off x="42151" y="42151"/>
        <a:ext cx="4802022" cy="779158"/>
      </dsp:txXfrm>
    </dsp:sp>
    <dsp:sp modelId="{A251FB37-DB5E-4CC9-933F-E5FE7E9E32B7}">
      <dsp:nvSpPr>
        <dsp:cNvPr id="0" name=""/>
        <dsp:cNvSpPr/>
      </dsp:nvSpPr>
      <dsp:spPr>
        <a:xfrm>
          <a:off x="0" y="983702"/>
          <a:ext cx="4886324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Prevention Principle</a:t>
          </a:r>
          <a:endParaRPr lang="zh-CN" altLang="en-US" sz="3600" kern="1200" dirty="0"/>
        </a:p>
      </dsp:txBody>
      <dsp:txXfrm>
        <a:off x="42151" y="1025853"/>
        <a:ext cx="4802022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7F53-E193-1C41-AAF7-444C67AB2813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E1B20-4E24-3E49-A833-3FFD7E86D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As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title implies, </a:t>
            </a:r>
            <a:r>
              <a:rPr lang="en-US" altLang="zh-CN" baseline="0" dirty="0" smtClean="0"/>
              <a:t>this is actually not a typical research paper. Instead, this paper is a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3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One</a:t>
            </a:r>
            <a:r>
              <a:rPr lang="en-US" altLang="zh-CN" baseline="0" dirty="0" smtClean="0"/>
              <a:t> the other hand, for </a:t>
            </a:r>
            <a:r>
              <a:rPr lang="en-US" altLang="zh-CN" sz="1200" dirty="0" smtClean="0"/>
              <a:t>large scale use, users usually</a:t>
            </a:r>
            <a:r>
              <a:rPr lang="en-US" altLang="zh-CN" sz="1200" baseline="0" dirty="0" smtClean="0"/>
              <a:t> prefer </a:t>
            </a:r>
            <a:r>
              <a:rPr lang="en-US" altLang="zh-CN" sz="1200" dirty="0" smtClean="0"/>
              <a:t>cheaper nodes even</a:t>
            </a:r>
            <a:r>
              <a:rPr lang="en-US" altLang="zh-CN" sz="1200" baseline="0" dirty="0" smtClean="0"/>
              <a:t> if their performance is not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outstanding.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RAM is </a:t>
            </a:r>
            <a:r>
              <a:rPr lang="en-US" altLang="zh-CN" sz="1200" dirty="0" smtClean="0"/>
              <a:t>generally the most limiting resource. Say, </a:t>
            </a:r>
            <a:r>
              <a:rPr lang="en-US" altLang="zh-CN" sz="3200" dirty="0" smtClean="0"/>
              <a:t>in mica, applications often hit RAM limits before ROM. </a:t>
            </a:r>
          </a:p>
          <a:p>
            <a:endParaRPr lang="en-US" altLang="zh-CN" sz="1200" baseline="0" dirty="0" smtClean="0"/>
          </a:p>
          <a:p>
            <a:endParaRPr lang="en-US" altLang="zh-CN" sz="1200" baseline="0" dirty="0" smtClean="0"/>
          </a:p>
          <a:p>
            <a:r>
              <a:rPr lang="en-US" altLang="zh-CN" sz="1200" baseline="0" dirty="0" smtClean="0"/>
              <a:t>All these factors drive </a:t>
            </a:r>
            <a:r>
              <a:rPr lang="en-US" altLang="zh-CN" sz="1200" baseline="0" dirty="0" err="1" smtClean="0"/>
              <a:t>TinyOS</a:t>
            </a:r>
            <a:r>
              <a:rPr lang="en-US" altLang="zh-CN" sz="1200" baseline="0" dirty="0" smtClean="0"/>
              <a:t> to use </a:t>
            </a:r>
            <a:r>
              <a:rPr lang="en-US" altLang="zh-CN" sz="1200" dirty="0" smtClean="0">
                <a:solidFill>
                  <a:srgbClr val="FF0000"/>
                </a:solidFill>
              </a:rPr>
              <a:t>as few hardware resources as possible.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other</a:t>
            </a:r>
            <a:r>
              <a:rPr lang="en-US" altLang="zh-CN" baseline="0" dirty="0" smtClean="0"/>
              <a:t> principle is </a:t>
            </a:r>
            <a:r>
              <a:rPr lang="en-US" altLang="zh-CN" dirty="0" smtClean="0"/>
              <a:t>Prevention.</a:t>
            </a:r>
          </a:p>
          <a:p>
            <a:r>
              <a:rPr lang="en-US" altLang="zh-CN" dirty="0" smtClean="0"/>
              <a:t>Generally</a:t>
            </a:r>
            <a:r>
              <a:rPr lang="en-US" altLang="zh-CN" baseline="0" dirty="0" smtClean="0"/>
              <a:t> speaking, the </a:t>
            </a:r>
            <a:r>
              <a:rPr lang="en-US" altLang="zh-CN" sz="1200" dirty="0" smtClean="0"/>
              <a:t>In-the-field debugging for sensor nodes</a:t>
            </a:r>
            <a:r>
              <a:rPr lang="en-US" altLang="zh-CN" sz="1200" baseline="0" dirty="0" smtClean="0"/>
              <a:t> is difficult. </a:t>
            </a:r>
          </a:p>
          <a:p>
            <a:endParaRPr lang="en-US" altLang="zh-CN" sz="1200" baseline="0" dirty="0" smtClean="0"/>
          </a:p>
          <a:p>
            <a:r>
              <a:rPr lang="en-US" altLang="zh-CN" sz="1200" baseline="0" dirty="0" smtClean="0"/>
              <a:t>For instance, due to the limited RAM and ROM, it is hard to keep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extensive logging. </a:t>
            </a:r>
            <a:b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sensor networks even do not support TCP connection or other per-node access.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it is hard to debug a node since the input is unknown.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</a:t>
            </a:r>
            <a:r>
              <a:rPr lang="en-US" altLang="zh-CN" dirty="0" smtClean="0"/>
              <a:t>Prevention Principle means</a:t>
            </a:r>
            <a:r>
              <a:rPr lang="en-US" altLang="zh-CN" baseline="0" dirty="0" smtClean="0"/>
              <a:t> that </a:t>
            </a:r>
            <a:r>
              <a:rPr lang="en-US" altLang="zh-CN" sz="1200" dirty="0" smtClean="0">
                <a:solidFill>
                  <a:srgbClr val="FF0000"/>
                </a:solidFill>
              </a:rPr>
              <a:t>Bugs should be prevented through software structure.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Following</a:t>
            </a:r>
            <a:r>
              <a:rPr lang="en-US" altLang="zh-CN" baseline="0" dirty="0" smtClean="0"/>
              <a:t> these two principles, the designer proposed to </a:t>
            </a:r>
            <a:r>
              <a:rPr lang="en-US" altLang="zh-CN" sz="1200" dirty="0" smtClean="0"/>
              <a:t>Push what are traditionally dynamic, run-time operations into static, compile-time ones.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 so allows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have near-optimal RAM overhead and enables large and dependable software systems.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 introduced the approach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four aspects.</a:t>
            </a:r>
          </a:p>
          <a:p>
            <a:r>
              <a:rPr lang="en-US" altLang="zh-CN" sz="1200" dirty="0" smtClean="0"/>
              <a:t>ROM and RAM Allocation</a:t>
            </a:r>
          </a:p>
          <a:p>
            <a:r>
              <a:rPr lang="en-US" altLang="zh-CN" sz="1200" dirty="0" smtClean="0"/>
              <a:t>	- Code Isolation</a:t>
            </a:r>
          </a:p>
          <a:p>
            <a:r>
              <a:rPr lang="en-US" altLang="zh-CN" sz="1200" dirty="0" smtClean="0"/>
              <a:t>	- Language/OS Co-design</a:t>
            </a:r>
          </a:p>
          <a:p>
            <a:r>
              <a:rPr lang="en-US" altLang="zh-CN" sz="1200" dirty="0" smtClean="0"/>
              <a:t>	- Software Components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For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ROM and RAM Allocation, </a:t>
            </a:r>
            <a:r>
              <a:rPr lang="en-US" altLang="zh-CN" dirty="0" err="1" smtClean="0"/>
              <a:t>TinyOS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Minimizes ROM using</a:t>
            </a:r>
            <a:r>
              <a:rPr lang="en-US" altLang="zh-CN" sz="1200" baseline="0" dirty="0" smtClean="0"/>
              <a:t> the method of </a:t>
            </a:r>
            <a:r>
              <a:rPr lang="en-US" altLang="zh-CN" sz="1200" dirty="0" err="1" smtClean="0"/>
              <a:t>inlining</a:t>
            </a:r>
            <a:r>
              <a:rPr lang="en-US" altLang="zh-CN" sz="1200" dirty="0" smtClean="0"/>
              <a:t> and dead code elimination.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RAM occupation</a:t>
            </a:r>
            <a:r>
              <a:rPr lang="en-US" altLang="zh-CN" sz="1200" baseline="0" dirty="0" smtClean="0"/>
              <a:t> is m</a:t>
            </a:r>
            <a:r>
              <a:rPr lang="en-US" altLang="zh-CN" sz="1200" dirty="0" smtClean="0"/>
              <a:t>inimized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by making system calls require as little RAM state as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In this way, ROM:RAM ratio required</a:t>
            </a:r>
            <a:r>
              <a:rPr lang="en-US" altLang="zh-CN" sz="1200" baseline="0" dirty="0" smtClean="0"/>
              <a:t> by </a:t>
            </a:r>
            <a:r>
              <a:rPr lang="en-US" altLang="zh-CN" sz="1200" dirty="0" err="1" smtClean="0"/>
              <a:t>TinyOS</a:t>
            </a:r>
            <a:r>
              <a:rPr lang="en-US" altLang="zh-CN" sz="1200" dirty="0" smtClean="0"/>
              <a:t> is</a:t>
            </a:r>
            <a:r>
              <a:rPr lang="en-US" altLang="zh-CN" sz="1200" baseline="0" dirty="0" smtClean="0"/>
              <a:t> around </a:t>
            </a:r>
            <a:r>
              <a:rPr lang="en-US" altLang="zh-CN" sz="1200" dirty="0" smtClean="0"/>
              <a:t>10:1.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sz="1200" dirty="0" err="1" smtClean="0"/>
              <a:t>TinyOS</a:t>
            </a:r>
            <a:r>
              <a:rPr lang="en-US" altLang="zh-CN" sz="1200" dirty="0" smtClean="0"/>
              <a:t> 1.0,</a:t>
            </a:r>
            <a:r>
              <a:rPr lang="en-US" altLang="zh-CN" sz="1200" baseline="0" dirty="0" smtClean="0"/>
              <a:t> a fixed </a:t>
            </a:r>
            <a:r>
              <a:rPr lang="en-US" altLang="zh-CN" sz="1200" dirty="0" smtClean="0"/>
              <a:t>array of private timer structures is allocated</a:t>
            </a:r>
            <a:r>
              <a:rPr lang="en-US" altLang="zh-CN" sz="1200" baseline="0" dirty="0" smtClean="0"/>
              <a:t>.</a:t>
            </a:r>
          </a:p>
          <a:p>
            <a:r>
              <a:rPr lang="en-US" altLang="zh-CN" sz="1200" baseline="0" dirty="0" smtClean="0"/>
              <a:t>So how the components access the array?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aseline="0" dirty="0" smtClean="0"/>
              <a:t>A function named </a:t>
            </a:r>
            <a:r>
              <a:rPr lang="en-US" altLang="zh-CN" sz="1200" i="0" dirty="0" smtClean="0"/>
              <a:t>unique</a:t>
            </a:r>
            <a:r>
              <a:rPr lang="en-US" altLang="zh-CN" sz="1200" i="0" baseline="0" dirty="0" smtClean="0"/>
              <a:t> is used to help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 different timers.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 to this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is a string. For example, the string timer. </a:t>
            </a:r>
            <a:r>
              <a:rPr lang="en-US" altLang="zh-CN" i="0" dirty="0" smtClean="0"/>
              <a:t>Each time</a:t>
            </a:r>
            <a:r>
              <a:rPr lang="en-US" altLang="zh-CN" i="0" baseline="0" dirty="0" smtClean="0"/>
              <a:t> </a:t>
            </a:r>
            <a:r>
              <a:rPr lang="en-US" altLang="zh-CN" i="0" dirty="0" smtClean="0"/>
              <a:t>unique is invoked</a:t>
            </a:r>
            <a:r>
              <a:rPr lang="en-US" altLang="zh-CN" i="0" baseline="0" dirty="0" smtClean="0"/>
              <a:t> </a:t>
            </a:r>
            <a:r>
              <a:rPr lang="en-US" altLang="zh-CN" i="0" dirty="0" smtClean="0"/>
              <a:t>with the string “timer”,</a:t>
            </a:r>
          </a:p>
          <a:p>
            <a:r>
              <a:rPr lang="en-US" altLang="zh-CN" i="0" dirty="0" smtClean="0"/>
              <a:t>it returns a unique integer in the range of 0 to n−1,</a:t>
            </a:r>
            <a:r>
              <a:rPr lang="en-US" altLang="zh-CN" i="0" baseline="0" dirty="0" smtClean="0"/>
              <a:t> </a:t>
            </a:r>
            <a:r>
              <a:rPr lang="en-US" altLang="zh-CN" i="0" dirty="0" smtClean="0"/>
              <a:t>where n is the number of times unique is invoked with the string timer.</a:t>
            </a:r>
          </a:p>
          <a:p>
            <a:endParaRPr lang="en-US" altLang="zh-CN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i="0" dirty="0" smtClean="0"/>
              <a:t>The </a:t>
            </a:r>
            <a:r>
              <a:rPr lang="en-US" altLang="zh-CN" sz="1200" dirty="0" smtClean="0"/>
              <a:t>compiler evaluates unique </a:t>
            </a:r>
            <a:r>
              <a:rPr lang="en-US" altLang="zh-CN" sz="1200" dirty="0" smtClean="0">
                <a:solidFill>
                  <a:srgbClr val="FF0000"/>
                </a:solidFill>
              </a:rPr>
              <a:t>at compile time</a:t>
            </a:r>
            <a:r>
              <a:rPr lang="en-US" altLang="zh-CN" sz="1200" dirty="0" smtClean="0">
                <a:solidFill>
                  <a:schemeClr val="tx1"/>
                </a:solidFill>
              </a:rPr>
              <a:t>,</a:t>
            </a:r>
            <a:r>
              <a:rPr lang="en-US" altLang="zh-CN" sz="1200" baseline="0" dirty="0" smtClean="0">
                <a:solidFill>
                  <a:schemeClr val="tx1"/>
                </a:solidFill>
              </a:rPr>
              <a:t> so that the value of n can be determined.</a:t>
            </a:r>
            <a:endParaRPr lang="en-US" altLang="zh-CN" i="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HilTimerMilliC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组件中声明了这一句：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　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interface Timer[uint8_t id];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表明它可以提供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Timer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接口的不同实例，每一个实例对应一个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uint8_t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值！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简化：直接说提前计算、分配所需空间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look at an example.</a:t>
            </a:r>
          </a:p>
          <a:p>
            <a:r>
              <a:rPr lang="en-US" altLang="zh-CN" dirty="0" smtClean="0"/>
              <a:t>Say</a:t>
            </a:r>
            <a:r>
              <a:rPr lang="en-US" altLang="zh-CN" baseline="0" dirty="0" smtClean="0"/>
              <a:t> two sets of values are set to be equal to the return value of unique with string A and B.</a:t>
            </a:r>
          </a:p>
          <a:p>
            <a:r>
              <a:rPr lang="en-US" altLang="zh-CN" baseline="0" dirty="0" smtClean="0"/>
              <a:t>At compile time, these values will be replaced by random but unique numbers. </a:t>
            </a:r>
          </a:p>
          <a:p>
            <a:r>
              <a:rPr lang="en-US" altLang="zh-CN" baseline="0" dirty="0" smtClean="0"/>
              <a:t>For instance, the unique is invoked with string A by 3 times, therefore n is 3, and the return value ranges from 0 to 2. </a:t>
            </a:r>
          </a:p>
          <a:p>
            <a:r>
              <a:rPr lang="en-US" altLang="zh-CN" baseline="0" dirty="0" smtClean="0"/>
              <a:t>For A0 to A2, each value can get a unique random number.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Therefore,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A component can allocate a key with unique and passed this key in all calls to the timer system.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As shown</a:t>
            </a:r>
            <a:r>
              <a:rPr lang="en-US" altLang="zh-CN" sz="1200" baseline="0" dirty="0" smtClean="0"/>
              <a:t> in this example, all the three applications can get a unique timer with the keys returned by the  function unique.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However, </a:t>
            </a:r>
            <a:r>
              <a:rPr lang="en-US" altLang="zh-CN" sz="1200" dirty="0" smtClean="0"/>
              <a:t>to prevent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overflow, </a:t>
            </a:r>
            <a:r>
              <a:rPr lang="en-US" altLang="zh-CN" sz="1200" dirty="0" smtClean="0"/>
              <a:t>the timer array is</a:t>
            </a:r>
            <a:r>
              <a:rPr lang="en-US" altLang="zh-CN" sz="1200" baseline="0" dirty="0" smtClean="0"/>
              <a:t> made </a:t>
            </a:r>
            <a:r>
              <a:rPr lang="en-US" altLang="zh-CN" sz="1200" dirty="0" smtClean="0"/>
              <a:t>safely large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wastes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RAM</a:t>
            </a:r>
            <a:r>
              <a:rPr lang="en-US" altLang="zh-CN" sz="120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Therefore,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A component can allocate a key with unique and passed this key in all calls to the timer system.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As shown</a:t>
            </a:r>
            <a:r>
              <a:rPr lang="en-US" altLang="zh-CN" sz="1200" baseline="0" dirty="0" smtClean="0"/>
              <a:t> in this example, all the three applications can get a unique timer with the function unique.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However, </a:t>
            </a:r>
            <a:r>
              <a:rPr lang="en-US" altLang="zh-CN" sz="1200" dirty="0" smtClean="0"/>
              <a:t>to prevent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overflow, </a:t>
            </a:r>
            <a:r>
              <a:rPr lang="en-US" altLang="zh-CN" sz="1200" dirty="0" smtClean="0"/>
              <a:t>the timer array is</a:t>
            </a:r>
            <a:r>
              <a:rPr lang="en-US" altLang="zh-CN" sz="1200" baseline="0" dirty="0" smtClean="0"/>
              <a:t> made </a:t>
            </a:r>
            <a:r>
              <a:rPr lang="en-US" altLang="zh-CN" sz="1200" dirty="0" smtClean="0"/>
              <a:t>safely large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wastes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RAM</a:t>
            </a:r>
            <a:r>
              <a:rPr lang="en-US" altLang="zh-CN" sz="120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dirty="0" err="1" smtClean="0"/>
              <a:t>tinyOS</a:t>
            </a:r>
            <a:r>
              <a:rPr lang="en-US" altLang="zh-CN" dirty="0" smtClean="0"/>
              <a:t> 1.1, this problem</a:t>
            </a:r>
            <a:r>
              <a:rPr lang="en-US" altLang="zh-CN" baseline="0" dirty="0" smtClean="0"/>
              <a:t> is nearly perfectly solved.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 new function named </a:t>
            </a:r>
            <a:r>
              <a:rPr lang="en-US" altLang="zh-CN" sz="1200" dirty="0" err="1" smtClean="0"/>
              <a:t>uniqueCount</a:t>
            </a:r>
            <a:r>
              <a:rPr lang="en-US" altLang="zh-CN" sz="1200" dirty="0" smtClean="0"/>
              <a:t> is</a:t>
            </a:r>
            <a:r>
              <a:rPr lang="en-US" altLang="zh-CN" sz="1200" baseline="0" dirty="0" smtClean="0"/>
              <a:t> used. It returns the </a:t>
            </a:r>
            <a:r>
              <a:rPr lang="en-US" altLang="zh-CN" sz="1200" dirty="0" smtClean="0"/>
              <a:t>number of calls to unique with</a:t>
            </a:r>
            <a:r>
              <a:rPr lang="en-US" altLang="zh-CN" sz="1200" baseline="0" dirty="0" smtClean="0"/>
              <a:t> the given string.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For instance, if unique is invoked by three times with string “time”, then the return value of </a:t>
            </a:r>
            <a:r>
              <a:rPr lang="en-US" altLang="zh-CN" sz="1200" baseline="0" dirty="0" err="1" smtClean="0"/>
              <a:t>uniquecount</a:t>
            </a:r>
            <a:r>
              <a:rPr lang="en-US" altLang="zh-CN" sz="1200" baseline="0" dirty="0" smtClean="0"/>
              <a:t> is 3.</a:t>
            </a: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Before talking about </a:t>
            </a:r>
            <a:r>
              <a:rPr lang="en-US" altLang="zh-CN" dirty="0" err="1" smtClean="0"/>
              <a:t>TinyOS</a:t>
            </a:r>
            <a:r>
              <a:rPr lang="en-US" altLang="zh-CN" dirty="0" smtClean="0"/>
              <a:t>, let’s have a brief</a:t>
            </a:r>
            <a:r>
              <a:rPr lang="en-US" altLang="zh-CN" baseline="0" dirty="0" smtClean="0"/>
              <a:t> review about sensor nodes. </a:t>
            </a:r>
          </a:p>
          <a:p>
            <a:r>
              <a:rPr lang="en-US" altLang="zh-CN" baseline="0" dirty="0" smtClean="0"/>
              <a:t>As we have learnt before, a sensor node is able to measure data, process data, and communicate with other nodes.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It usually consists of hardware, OS and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upper-layer </a:t>
            </a:r>
            <a:r>
              <a:rPr lang="en-US" altLang="zh-CN" baseline="0" dirty="0" smtClean="0"/>
              <a:t>applications.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8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Therefore,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The timer service can determine the</a:t>
            </a:r>
            <a:r>
              <a:rPr lang="en-US" altLang="zh-CN" sz="1200" baseline="0" dirty="0" smtClean="0"/>
              <a:t> size of the timer a</a:t>
            </a:r>
            <a:r>
              <a:rPr lang="en-US" altLang="zh-CN" sz="1200" dirty="0" smtClean="0"/>
              <a:t>rray with</a:t>
            </a:r>
            <a:r>
              <a:rPr lang="en-US" altLang="zh-CN" sz="1200" baseline="0" dirty="0" smtClean="0"/>
              <a:t> the help of </a:t>
            </a:r>
            <a:r>
              <a:rPr lang="en-US" altLang="zh-CN" sz="1200" baseline="0" dirty="0" err="1" smtClean="0"/>
              <a:t>unqiuecount</a:t>
            </a:r>
            <a:r>
              <a:rPr lang="en-US" altLang="zh-CN" sz="1200" baseline="0" dirty="0" smtClean="0"/>
              <a:t>. </a:t>
            </a:r>
          </a:p>
          <a:p>
            <a:r>
              <a:rPr lang="en-US" altLang="zh-CN" sz="1200" baseline="0" dirty="0" smtClean="0"/>
              <a:t>So the components can access the array with the unique values safely.</a:t>
            </a:r>
          </a:p>
          <a:p>
            <a:endParaRPr lang="en-US" altLang="zh-CN" sz="1200" baseline="0" dirty="0" smtClean="0"/>
          </a:p>
          <a:p>
            <a:r>
              <a:rPr lang="en-US" altLang="zh-CN" sz="1200" baseline="0" dirty="0" smtClean="0"/>
              <a:t>In this way, the code for run-time </a:t>
            </a:r>
            <a:r>
              <a:rPr lang="en-US" altLang="zh-CN" sz="1200" dirty="0" smtClean="0"/>
              <a:t>array boundary checks can be</a:t>
            </a:r>
            <a:r>
              <a:rPr lang="en-US" altLang="zh-CN" sz="1200" baseline="0" dirty="0" smtClean="0"/>
              <a:t> e</a:t>
            </a:r>
            <a:r>
              <a:rPr lang="en-US" altLang="zh-CN" sz="1200" dirty="0" smtClean="0"/>
              <a:t>lided,</a:t>
            </a:r>
            <a:r>
              <a:rPr lang="en-US" altLang="zh-CN" sz="1200" baseline="0" dirty="0" smtClean="0"/>
              <a:t> and the </a:t>
            </a:r>
            <a:r>
              <a:rPr lang="en-US" altLang="zh-CN" sz="1200" dirty="0" smtClean="0"/>
              <a:t>optimal timer structure size</a:t>
            </a:r>
            <a:r>
              <a:rPr lang="en-US" altLang="zh-CN" sz="1200" baseline="0" dirty="0" smtClean="0"/>
              <a:t> is achieved.</a:t>
            </a:r>
          </a:p>
          <a:p>
            <a:endParaRPr lang="en-US" altLang="zh-CN" sz="12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second approach is the isolation.</a:t>
            </a:r>
          </a:p>
          <a:p>
            <a:r>
              <a:rPr lang="en-US" altLang="zh-CN" baseline="0" dirty="0" smtClean="0"/>
              <a:t>The isolation here means that </a:t>
            </a:r>
            <a:r>
              <a:rPr lang="en-US" altLang="zh-CN" dirty="0" smtClean="0"/>
              <a:t>each component’s interactions to an underlying shared resource should be completely independent.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the early version of </a:t>
            </a:r>
            <a:r>
              <a:rPr lang="en-US" altLang="zh-CN" dirty="0" err="1" smtClean="0"/>
              <a:t>tinyOS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In many cases multiple components share a single memory resource.</a:t>
            </a:r>
          </a:p>
          <a:p>
            <a:r>
              <a:rPr lang="en-US" altLang="zh-CN" sz="1200" dirty="0" smtClean="0"/>
              <a:t>For</a:t>
            </a:r>
            <a:r>
              <a:rPr lang="en-US" altLang="zh-CN" sz="1200" baseline="0" dirty="0" smtClean="0"/>
              <a:t> instance, multiple components would share the same transmission queue. The request are send to the queue independently.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However,</a:t>
            </a:r>
            <a:r>
              <a:rPr lang="en-US" altLang="zh-CN" baseline="0" dirty="0" smtClean="0"/>
              <a:t> once the queue is full, the new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request fails. To repost the request, the </a:t>
            </a:r>
            <a:r>
              <a:rPr lang="en-US" altLang="zh-CN" sz="1200" dirty="0" smtClean="0"/>
              <a:t>component usually</a:t>
            </a:r>
            <a:r>
              <a:rPr lang="en-US" altLang="zh-CN" sz="1200" baseline="0" dirty="0" smtClean="0"/>
              <a:t> need to be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dirty="0" smtClean="0"/>
              <a:t>re-invoked.</a:t>
            </a:r>
          </a:p>
          <a:p>
            <a:endParaRPr lang="en-US" altLang="zh-CN" sz="1200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problem would even lead to unidentifiable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[,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ʌnaɪ'dɛntɪfaɪəbl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bugs, which are really frustrating in the platforms where debugging is not easy.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dirty="0" smtClean="0"/>
              <a:t>The author concludes</a:t>
            </a:r>
            <a:r>
              <a:rPr lang="en-US" altLang="zh-CN" sz="1200" baseline="0" dirty="0" smtClean="0"/>
              <a:t> that </a:t>
            </a:r>
            <a:r>
              <a:rPr lang="en-US" altLang="zh-CN" sz="1200" dirty="0" smtClean="0"/>
              <a:t>Global, shared memory pools are too dangerous for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robust software and violated the bug prevention principle.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take an example of packets transmission.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send a link layer packet, a program needs to instantiate an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AMSenderC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component. Through which the request is sent to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AMQueueC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 checks if the corresponding program’s entry in the queue is occupied. If not, it accepts the packet for transmission;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so, it tells the caller to retry.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</a:t>
            </a:r>
            <a:r>
              <a:rPr lang="en-US" altLang="zh-CN" sz="1200" dirty="0" smtClean="0">
                <a:solidFill>
                  <a:srgbClr val="FF0000"/>
                </a:solidFill>
              </a:rPr>
              <a:t>each component’s interactions to an underlying shared resource are completely independent.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approach is the </a:t>
            </a:r>
            <a:r>
              <a:rPr lang="en-US" altLang="zh-CN" dirty="0" smtClean="0"/>
              <a:t>Language/OS Co-design,</a:t>
            </a:r>
            <a:r>
              <a:rPr lang="en-US" altLang="zh-CN" baseline="0" dirty="0" smtClean="0"/>
              <a:t> which means that </a:t>
            </a:r>
            <a:r>
              <a:rPr lang="en-US" altLang="zh-CN" sz="1200" dirty="0" smtClean="0"/>
              <a:t>NesC co-evolved with </a:t>
            </a:r>
            <a:r>
              <a:rPr lang="en-US" altLang="zh-CN" sz="1200" dirty="0" err="1" smtClean="0"/>
              <a:t>TinyOS</a:t>
            </a:r>
            <a:r>
              <a:rPr lang="en-US" altLang="zh-CN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evolution is actually a two-edged sword.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advantage is that,  it is much easier for OS developer to </a:t>
            </a:r>
            <a:r>
              <a:rPr lang="en-US" altLang="zh-CN" sz="1200" dirty="0" smtClean="0"/>
              <a:t>achieve the design</a:t>
            </a:r>
            <a:r>
              <a:rPr lang="en-US" altLang="zh-CN" sz="1200" baseline="0" dirty="0" smtClean="0"/>
              <a:t> goals, say, </a:t>
            </a:r>
            <a:r>
              <a:rPr lang="en-US" altLang="zh-CN" sz="1200" dirty="0" smtClean="0"/>
              <a:t>minimization and prevention.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drawback is that, the </a:t>
            </a:r>
            <a:r>
              <a:rPr lang="en-US" altLang="zh-CN" sz="1200" dirty="0" smtClean="0"/>
              <a:t>evolution of </a:t>
            </a:r>
            <a:r>
              <a:rPr lang="en-US" altLang="zh-CN" sz="1200" dirty="0" err="1" smtClean="0"/>
              <a:t>nesC</a:t>
            </a:r>
            <a:r>
              <a:rPr lang="en-US" altLang="zh-CN" sz="1200" dirty="0" smtClean="0"/>
              <a:t> makes it harder</a:t>
            </a:r>
            <a:r>
              <a:rPr lang="en-US" altLang="zh-CN" sz="1200" baseline="0" dirty="0" smtClean="0"/>
              <a:t> and harder for new developers to understand, which </a:t>
            </a:r>
            <a:r>
              <a:rPr lang="en-US" altLang="zh-CN" sz="1200" dirty="0" smtClean="0"/>
              <a:t>raises the barrier to entry.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Say,</a:t>
            </a:r>
            <a:r>
              <a:rPr lang="en-US" altLang="zh-CN" sz="1200" baseline="0" dirty="0" smtClean="0"/>
              <a:t> it added a lot of new features such as </a:t>
            </a:r>
            <a:r>
              <a:rPr lang="en-US" altLang="zh-CN" sz="1200" dirty="0" smtClean="0"/>
              <a:t>Static Virtualization and components,</a:t>
            </a:r>
            <a:r>
              <a:rPr lang="en-US" altLang="zh-CN" sz="1200" baseline="0" dirty="0" smtClean="0"/>
              <a:t> which enlarged the gap between </a:t>
            </a:r>
            <a:r>
              <a:rPr lang="en-US" altLang="zh-CN" sz="1200" baseline="0" dirty="0" err="1" smtClean="0"/>
              <a:t>NesC</a:t>
            </a:r>
            <a:r>
              <a:rPr lang="en-US" altLang="zh-CN" sz="1200" baseline="0" dirty="0" smtClean="0"/>
              <a:t> and C language. 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that more and more </a:t>
            </a:r>
            <a:r>
              <a:rPr lang="en-US" altLang="zh-CN" sz="1200" dirty="0" smtClean="0"/>
              <a:t>users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are attracted</a:t>
            </a:r>
            <a:r>
              <a:rPr lang="en-US" altLang="zh-CN" sz="1200" baseline="0" dirty="0" smtClean="0"/>
              <a:t> by other products such as </a:t>
            </a:r>
            <a:r>
              <a:rPr lang="en-US" altLang="zh-CN" sz="1200" dirty="0" smtClean="0"/>
              <a:t>Arduino and </a:t>
            </a:r>
            <a:r>
              <a:rPr lang="en-US" altLang="zh-CN" sz="1200" dirty="0" err="1" smtClean="0"/>
              <a:t>Contiki</a:t>
            </a:r>
            <a:r>
              <a:rPr lang="en-US" altLang="zh-CN" sz="1200" dirty="0" smtClean="0"/>
              <a:t>, which are easier</a:t>
            </a:r>
            <a:r>
              <a:rPr lang="en-US" altLang="zh-CN" sz="1200" baseline="0" dirty="0" smtClean="0"/>
              <a:t> for beginners to use.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 summarized the lessons that can be learned during the evolution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good lessons and bad lessons.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good ones,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NesC has benefited the development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providing more </a:t>
            </a:r>
            <a:r>
              <a:rPr lang="en-US" altLang="zh-CN" dirty="0" smtClean="0"/>
              <a:t>flexibility.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Software Components </a:t>
            </a:r>
            <a:r>
              <a:rPr lang="en-US" altLang="zh-CN" dirty="0" smtClean="0"/>
              <a:t>provided clean, reusable interfaces, as well as good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data privacy.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It</a:t>
            </a:r>
            <a:r>
              <a:rPr lang="en-US" altLang="zh-CN" sz="1200" baseline="0" dirty="0" smtClean="0"/>
              <a:t> is really helpful to </a:t>
            </a:r>
            <a:r>
              <a:rPr lang="en-US" altLang="zh-CN" dirty="0" smtClean="0"/>
              <a:t>promote your</a:t>
            </a:r>
            <a:r>
              <a:rPr lang="en-US" altLang="zh-CN" baseline="0" dirty="0" smtClean="0"/>
              <a:t> software </a:t>
            </a:r>
            <a:r>
              <a:rPr lang="en-US" altLang="zh-CN" dirty="0" smtClean="0"/>
              <a:t>among other research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groups who might find the system useful.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Commercial participants contribute a</a:t>
            </a:r>
            <a:r>
              <a:rPr lang="en-US" altLang="zh-CN" baseline="0" dirty="0" smtClean="0"/>
              <a:t> lot when they join the community </a:t>
            </a:r>
            <a:r>
              <a:rPr lang="en-US" altLang="zh-CN" dirty="0" smtClean="0"/>
              <a:t>later.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Writing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documentation is worth the long-term time savings in answering questions.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en-US" altLang="zh-CN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key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in </a:t>
            </a:r>
            <a:r>
              <a:rPr lang="en-US" altLang="zh-C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concept of </a:t>
            </a:r>
            <a:r>
              <a:rPr lang="en-US" altLang="zh-CN" sz="1200" dirty="0" smtClean="0"/>
              <a:t>Components.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we have learned in this class before,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dirty="0" smtClean="0"/>
              <a:t>Component</a:t>
            </a:r>
            <a:r>
              <a:rPr lang="en-US" altLang="zh-CN" sz="1200" baseline="0" dirty="0" smtClean="0"/>
              <a:t> is either </a:t>
            </a:r>
            <a:r>
              <a:rPr lang="en-US" altLang="zh-CN" sz="1200" dirty="0" smtClean="0"/>
              <a:t>a module ['</a:t>
            </a:r>
            <a:r>
              <a:rPr lang="en-US" altLang="zh-CN" sz="1200" dirty="0" err="1" smtClean="0"/>
              <a:t>mɑdʒul</a:t>
            </a:r>
            <a:r>
              <a:rPr lang="en-US" altLang="zh-CN" sz="1200" dirty="0" smtClean="0"/>
              <a:t>] specifying a set of methods and internal storage, or A configuration which</a:t>
            </a:r>
            <a:r>
              <a:rPr lang="en-US" altLang="zh-CN" sz="1200" baseline="0" dirty="0" smtClean="0"/>
              <a:t> is a set of </a:t>
            </a:r>
            <a:r>
              <a:rPr lang="en-US" altLang="zh-CN" sz="1200" dirty="0" smtClean="0"/>
              <a:t>components wired</a:t>
            </a:r>
            <a:r>
              <a:rPr lang="en-US" altLang="zh-CN" sz="1200" baseline="0" dirty="0" smtClean="0"/>
              <a:t> by </a:t>
            </a:r>
            <a:r>
              <a:rPr lang="en-US" altLang="zh-CN" sz="1200" dirty="0" smtClean="0"/>
              <a:t>specified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methods.</a:t>
            </a:r>
          </a:p>
          <a:p>
            <a:r>
              <a:rPr lang="en-US" altLang="zh-CN" sz="1200" dirty="0" smtClean="0"/>
              <a:t>The</a:t>
            </a:r>
            <a:r>
              <a:rPr lang="en-US" altLang="zh-CN" sz="1200" baseline="0" dirty="0" smtClean="0"/>
              <a:t> use of components  </a:t>
            </a:r>
            <a:r>
              <a:rPr lang="en-US" altLang="zh-CN" sz="1200" dirty="0" smtClean="0"/>
              <a:t>Provides data privacy</a:t>
            </a:r>
            <a:r>
              <a:rPr lang="en-US" altLang="zh-CN" sz="1200" baseline="0" dirty="0" smtClean="0"/>
              <a:t> and </a:t>
            </a:r>
            <a:r>
              <a:rPr lang="en-US" altLang="zh-CN" sz="1200" dirty="0" smtClean="0"/>
              <a:t>Allows code re-use.</a:t>
            </a:r>
          </a:p>
          <a:p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Previously,</a:t>
            </a:r>
            <a:r>
              <a:rPr lang="en-US" altLang="zh-CN" sz="1200" baseline="0" dirty="0" smtClean="0"/>
              <a:t> the designer of </a:t>
            </a:r>
            <a:r>
              <a:rPr lang="en-US" altLang="zh-CN" sz="1200" baseline="0" dirty="0" err="1" smtClean="0"/>
              <a:t>TinyOS</a:t>
            </a:r>
            <a:r>
              <a:rPr lang="en-US" altLang="zh-CN" sz="1200" baseline="0" dirty="0" smtClean="0"/>
              <a:t> prefer to use </a:t>
            </a:r>
            <a:r>
              <a:rPr lang="en-US" altLang="zh-CN" sz="1200" dirty="0" smtClean="0"/>
              <a:t>Fine-grained components,</a:t>
            </a:r>
            <a:r>
              <a:rPr lang="en-US" altLang="zh-CN" sz="1200" baseline="0" dirty="0" smtClean="0"/>
              <a:t> because they are </a:t>
            </a:r>
            <a:r>
              <a:rPr lang="en-US" altLang="zh-CN" sz="1200" dirty="0" smtClean="0"/>
              <a:t>easy to verify and debug, and</a:t>
            </a:r>
            <a:r>
              <a:rPr lang="en-US" altLang="zh-CN" sz="1200" baseline="0" dirty="0" smtClean="0"/>
              <a:t> can be </a:t>
            </a:r>
            <a:r>
              <a:rPr lang="en-US" altLang="zh-CN" sz="1200" dirty="0" smtClean="0"/>
              <a:t>extended</a:t>
            </a:r>
            <a:r>
              <a:rPr lang="en-US" altLang="zh-CN" sz="1200" baseline="0" dirty="0" smtClean="0"/>
              <a:t> by modifying small piece of codes.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(~like a Java static class).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 designers did not foresee the </a:t>
            </a:r>
            <a:r>
              <a:rPr lang="en-US" altLang="zh-CN" sz="1200" dirty="0" smtClean="0"/>
              <a:t>drawbacks of fine-grained components. As illustrated in t</a:t>
            </a:r>
            <a:r>
              <a:rPr lang="en-US" altLang="zh-CN" sz="1200" baseline="0" dirty="0" smtClean="0"/>
              <a:t>his figure, the functions of </a:t>
            </a:r>
            <a:r>
              <a:rPr lang="en-US" altLang="zh-CN" sz="1200" baseline="0" dirty="0" err="1" smtClean="0"/>
              <a:t>TimerC</a:t>
            </a:r>
            <a:r>
              <a:rPr lang="en-US" altLang="zh-CN" sz="1200" baseline="0" dirty="0" smtClean="0"/>
              <a:t> are spread across a lot of tiny files, which makes it hard to track and understand the way that this component works.</a:t>
            </a:r>
            <a:endParaRPr lang="en-US" altLang="zh-CN" sz="1200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 summarized the lessons that can be learned during the evolution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good lessons and bad lessons.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good ones,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NesC has benefited the development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providing more </a:t>
            </a:r>
            <a:r>
              <a:rPr lang="en-US" altLang="zh-CN" dirty="0" smtClean="0"/>
              <a:t>flexibility.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Software Components </a:t>
            </a:r>
            <a:r>
              <a:rPr lang="en-US" altLang="zh-CN" dirty="0" smtClean="0"/>
              <a:t>provided clean, reusable interfaces, as well as good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data privacy.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It</a:t>
            </a:r>
            <a:r>
              <a:rPr lang="en-US" altLang="zh-CN" sz="1200" baseline="0" dirty="0" smtClean="0"/>
              <a:t> is really helpful to </a:t>
            </a:r>
            <a:r>
              <a:rPr lang="en-US" altLang="zh-CN" dirty="0" smtClean="0"/>
              <a:t>promote your</a:t>
            </a:r>
            <a:r>
              <a:rPr lang="en-US" altLang="zh-CN" baseline="0" dirty="0" smtClean="0"/>
              <a:t> software </a:t>
            </a:r>
            <a:r>
              <a:rPr lang="en-US" altLang="zh-CN" dirty="0" smtClean="0"/>
              <a:t>among other research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groups who might find the system useful.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Commercial participants contribute a</a:t>
            </a:r>
            <a:r>
              <a:rPr lang="en-US" altLang="zh-CN" baseline="0" dirty="0" smtClean="0"/>
              <a:t> lot when they join the community </a:t>
            </a:r>
            <a:r>
              <a:rPr lang="en-US" altLang="zh-CN" dirty="0" smtClean="0"/>
              <a:t>later.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Writing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documentation is worth the long-term time savings in answering questions.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en-US" altLang="zh-CN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The</a:t>
            </a:r>
            <a:r>
              <a:rPr lang="en-US" altLang="zh-CN" sz="1200" baseline="0" dirty="0" smtClean="0"/>
              <a:t> features of a sensor node’s hardware are quite different from those of a normal computer. </a:t>
            </a:r>
          </a:p>
          <a:p>
            <a:r>
              <a:rPr lang="en-US" altLang="zh-CN" sz="1200" baseline="0" dirty="0" smtClean="0"/>
              <a:t>While its size can be really small, its processing speed is limited. Only </a:t>
            </a:r>
            <a:r>
              <a:rPr lang="en-US" altLang="zh-CN" sz="1200" dirty="0" smtClean="0"/>
              <a:t>MHz clock is</a:t>
            </a:r>
            <a:r>
              <a:rPr lang="en-US" altLang="zh-CN" sz="1200" baseline="0" dirty="0" smtClean="0"/>
              <a:t> available, and the size of RAM is only several KB (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kilobyte</a:t>
            </a:r>
            <a:r>
              <a:rPr lang="en-US" altLang="zh-CN" sz="1200" baseline="0" dirty="0" smtClean="0"/>
              <a:t>)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Another</a:t>
            </a:r>
            <a:r>
              <a:rPr lang="en-US" altLang="zh-CN" sz="1200" baseline="0" dirty="0" smtClean="0"/>
              <a:t> main problem is the limited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capacity. Because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restricted battery size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sensor would work for only a few days. Some functions such as wireless transmission will significantly shortened the lifetime of the sensor.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the sensor nodes are easy to fail, and due to the unstable wireless link, sometimes even the connection to the node would be unavailable.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---------------------------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Sensor(s) to convert a different energy form to an electrical impulse e.g., to measure temperature </a:t>
            </a:r>
          </a:p>
          <a:p>
            <a:r>
              <a:rPr lang="en-US" altLang="zh-CN" sz="1200" dirty="0" smtClean="0"/>
              <a:t>Microprocessor </a:t>
            </a:r>
          </a:p>
          <a:p>
            <a:r>
              <a:rPr lang="en-US" altLang="zh-CN" sz="1200" dirty="0" smtClean="0"/>
              <a:t>Communications link e.g., wireless </a:t>
            </a:r>
          </a:p>
          <a:p>
            <a:r>
              <a:rPr lang="en-US" altLang="zh-CN" sz="1200" dirty="0" smtClean="0"/>
              <a:t>Power source e.g., battery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5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paper the author also discussed about the </a:t>
            </a:r>
            <a:r>
              <a:rPr lang="en-US" altLang="zh-CN" dirty="0" smtClean="0"/>
              <a:t>Community Structure of </a:t>
            </a:r>
            <a:r>
              <a:rPr lang="en-US" altLang="zh-CN" dirty="0" err="1" smtClean="0"/>
              <a:t>TinyOs</a:t>
            </a:r>
            <a:r>
              <a:rPr lang="en-US" altLang="zh-CN" dirty="0" smtClean="0"/>
              <a:t>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figure we can find that the evolution of the </a:t>
            </a:r>
            <a:r>
              <a:rPr lang="en-US" altLang="zh-CN" dirty="0" smtClean="0"/>
              <a:t>community contains</a:t>
            </a:r>
            <a:r>
              <a:rPr lang="en-US" altLang="zh-CN" baseline="0" dirty="0" smtClean="0"/>
              <a:t> threes stages. Before the first </a:t>
            </a:r>
            <a:r>
              <a:rPr lang="en-US" altLang="zh-CN" baseline="0" dirty="0" err="1" smtClean="0"/>
              <a:t>offical</a:t>
            </a:r>
            <a:r>
              <a:rPr lang="en-US" altLang="zh-CN" baseline="0" dirty="0" smtClean="0"/>
              <a:t> version is released, the community mainly consists of college students. In the second stage, some companies joined the community. In the third stage, some early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left the group. However,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and more companies started to take part in. The community is e</a:t>
            </a:r>
            <a:r>
              <a:rPr lang="en-US" altLang="zh-CN" sz="1200" dirty="0" smtClean="0"/>
              <a:t>xpanding globally.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interesting topic during this evolution is the relationship between </a:t>
            </a:r>
            <a:r>
              <a:rPr lang="en-US" altLang="zh-CN" sz="1200" dirty="0" smtClean="0"/>
              <a:t>Industry and Academia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[,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ækə'dimɪə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altLang="zh-CN" sz="120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Indeed, the industrial members</a:t>
            </a:r>
            <a:r>
              <a:rPr lang="en-US" altLang="zh-CN" sz="1200" dirty="0" smtClean="0"/>
              <a:t> contributed some of the most critical components of </a:t>
            </a:r>
            <a:r>
              <a:rPr lang="en-US" altLang="zh-CN" sz="1200" dirty="0" err="1" smtClean="0"/>
              <a:t>TinyOS</a:t>
            </a:r>
            <a:r>
              <a:rPr lang="en-US" altLang="zh-CN" sz="120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However,</a:t>
            </a:r>
            <a:r>
              <a:rPr lang="en-US" altLang="zh-CN" sz="1200" baseline="0" dirty="0" smtClean="0"/>
              <a:t> since 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timescale of startups is quite different from that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unversities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CN" sz="1200" dirty="0" smtClean="0"/>
              <a:t>Irreconcilable [</a:t>
            </a:r>
            <a:r>
              <a:rPr lang="en-US" altLang="zh-CN" sz="1200" dirty="0" err="1" smtClean="0"/>
              <a:t>ɪ'rɛkənsaɪləbl</a:t>
            </a:r>
            <a:r>
              <a:rPr lang="en-US" altLang="zh-CN" sz="1200" dirty="0" smtClean="0"/>
              <a:t>] tension always exists.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For</a:t>
            </a:r>
            <a:r>
              <a:rPr lang="en-US" altLang="zh-CN" sz="1200" baseline="0" dirty="0" smtClean="0"/>
              <a:t> instance, the developers in universities would like to </a:t>
            </a:r>
            <a:r>
              <a:rPr lang="en-US" altLang="zh-CN" sz="2800" dirty="0" smtClean="0"/>
              <a:t>modify existing codes and establish a design which would minimize future maintenance ['</a:t>
            </a:r>
            <a:r>
              <a:rPr lang="en-US" altLang="zh-CN" sz="2800" dirty="0" err="1" smtClean="0"/>
              <a:t>mentənəns</a:t>
            </a:r>
            <a:r>
              <a:rPr lang="en-US" altLang="zh-CN" sz="2800" dirty="0" smtClean="0"/>
              <a:t>].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smtClean="0"/>
              <a:t>Meanwhile,</a:t>
            </a:r>
            <a:r>
              <a:rPr lang="en-US" altLang="zh-CN" sz="2800" baseline="0" dirty="0" smtClean="0"/>
              <a:t> the </a:t>
            </a:r>
            <a:r>
              <a:rPr lang="en-US" altLang="zh-CN" sz="2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startups want to </a:t>
            </a:r>
            <a:r>
              <a:rPr lang="en-US" altLang="zh-CN" sz="2800" dirty="0" smtClean="0"/>
              <a:t>settle on a “good enough” platform quickly and move on to sell higher-level services.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smtClean="0"/>
              <a:t>As a</a:t>
            </a:r>
            <a:r>
              <a:rPr lang="en-US" altLang="zh-CN" sz="2800" baseline="0" dirty="0" smtClean="0"/>
              <a:t> result, some of the </a:t>
            </a:r>
            <a:r>
              <a:rPr lang="en-US" altLang="zh-CN" sz="1200" dirty="0" smtClean="0"/>
              <a:t>companies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dropped out within nine months.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 summarized the lessons that can be learned during the evolution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good lessons and bad lessons.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good ones,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NesC has benefited the development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providing more </a:t>
            </a:r>
            <a:r>
              <a:rPr lang="en-US" altLang="zh-CN" dirty="0" smtClean="0"/>
              <a:t>flexibility.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Software Components </a:t>
            </a:r>
            <a:r>
              <a:rPr lang="en-US" altLang="zh-CN" dirty="0" smtClean="0"/>
              <a:t>provided clean, reusable interfaces, as well as good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data privacy.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It</a:t>
            </a:r>
            <a:r>
              <a:rPr lang="en-US" altLang="zh-CN" sz="1200" baseline="0" dirty="0" smtClean="0"/>
              <a:t> is really helpful to </a:t>
            </a:r>
            <a:r>
              <a:rPr lang="en-US" altLang="zh-CN" dirty="0" smtClean="0"/>
              <a:t>promote your</a:t>
            </a:r>
            <a:r>
              <a:rPr lang="en-US" altLang="zh-CN" baseline="0" dirty="0" smtClean="0"/>
              <a:t> software </a:t>
            </a:r>
            <a:r>
              <a:rPr lang="en-US" altLang="zh-CN" dirty="0" smtClean="0"/>
              <a:t>among other research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groups who might find the system useful.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Commercial participants contribute a</a:t>
            </a:r>
            <a:r>
              <a:rPr lang="en-US" altLang="zh-CN" baseline="0" dirty="0" smtClean="0"/>
              <a:t> lot when they join the community </a:t>
            </a:r>
            <a:r>
              <a:rPr lang="en-US" altLang="zh-CN" dirty="0" smtClean="0"/>
              <a:t>later.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Writing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documentation is worth the long-term time savings in answering questions.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en-US" altLang="zh-CN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author summarized the lessons that can be learned during the evolution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good lessons and bad lessons.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good ones,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NesC has benefited the development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providing more </a:t>
            </a:r>
            <a:r>
              <a:rPr lang="en-US" altLang="zh-CN" dirty="0" smtClean="0"/>
              <a:t>flexibility.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Software Components </a:t>
            </a:r>
            <a:r>
              <a:rPr lang="en-US" altLang="zh-CN" dirty="0" smtClean="0"/>
              <a:t>provided clean, reusable interfaces, as well as good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data privacy.</a:t>
            </a: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It</a:t>
            </a:r>
            <a:r>
              <a:rPr lang="en-US" altLang="zh-CN" sz="1200" baseline="0" dirty="0" smtClean="0"/>
              <a:t> is really helpful to </a:t>
            </a:r>
            <a:r>
              <a:rPr lang="en-US" altLang="zh-CN" dirty="0" smtClean="0"/>
              <a:t>promote your</a:t>
            </a:r>
            <a:r>
              <a:rPr lang="en-US" altLang="zh-CN" baseline="0" dirty="0" smtClean="0"/>
              <a:t> software </a:t>
            </a:r>
            <a:r>
              <a:rPr lang="en-US" altLang="zh-CN" dirty="0" smtClean="0"/>
              <a:t>among other research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groups who might find the system useful.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Commercial participants contribute a</a:t>
            </a:r>
            <a:r>
              <a:rPr lang="en-US" altLang="zh-CN" baseline="0" dirty="0" smtClean="0"/>
              <a:t> lot when they join the community </a:t>
            </a:r>
            <a:r>
              <a:rPr lang="en-US" altLang="zh-CN" dirty="0" smtClean="0"/>
              <a:t>later.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Writing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documentation is worth the long-term time savings in answering questions.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en-US" altLang="zh-CN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In conclusion,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Some decisions that seemed sound at the time had significant negative long-term implications that are</a:t>
            </a:r>
            <a:r>
              <a:rPr lang="en-US" altLang="zh-CN" sz="1200" baseline="0" dirty="0" smtClean="0"/>
              <a:t> hard to foresee</a:t>
            </a:r>
            <a:r>
              <a:rPr lang="en-US" altLang="zh-CN" sz="1200" dirty="0" smtClean="0"/>
              <a:t>. </a:t>
            </a:r>
          </a:p>
          <a:p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However, The ability for universities to transition research into practical, real-world products is still important and valuable. 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The author also</a:t>
            </a:r>
            <a:r>
              <a:rPr lang="en-US" altLang="zh-CN" sz="1200" baseline="0" dirty="0" smtClean="0"/>
              <a:t> wishes that </a:t>
            </a:r>
            <a:r>
              <a:rPr lang="en-US" altLang="zh-CN" sz="1200" dirty="0" smtClean="0"/>
              <a:t>lessons he have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learned may help others developers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in the future.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 when</a:t>
            </a:r>
            <a:r>
              <a:rPr lang="en-US" altLang="zh-CN" baseline="0" dirty="0" smtClean="0"/>
              <a:t> we come to the OS layer, the designer need to handle these issues.</a:t>
            </a:r>
          </a:p>
          <a:p>
            <a:endParaRPr lang="en-US" altLang="zh-CN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 system has to be </a:t>
            </a:r>
            <a:r>
              <a:rPr lang="en-US" altLang="zh-CN" sz="1200" dirty="0" smtClean="0"/>
              <a:t>Energy Efficient.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</a:t>
            </a:r>
            <a:r>
              <a:rPr lang="en-US" altLang="zh-CN" sz="1200" baseline="0" dirty="0" smtClean="0"/>
              <a:t> resources such as RAM and Rom are limited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And it is difficult to debug the system in the field.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Currently </a:t>
            </a:r>
            <a:r>
              <a:rPr lang="en-US" altLang="zh-CN" sz="1200" baseline="0" dirty="0" err="1" smtClean="0"/>
              <a:t>TinyOS</a:t>
            </a:r>
            <a:r>
              <a:rPr lang="en-US" altLang="zh-CN" sz="1200" baseline="0" dirty="0" smtClean="0"/>
              <a:t> has done a good job handling these problems.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Tiny OS firstly</a:t>
            </a:r>
            <a:r>
              <a:rPr lang="en-US" altLang="zh-CN" baseline="0" dirty="0" smtClean="0"/>
              <a:t> </a:t>
            </a:r>
            <a:r>
              <a:rPr lang="en-US" altLang="zh-CN" sz="1200" baseline="0" dirty="0" smtClean="0"/>
              <a:t>e</a:t>
            </a:r>
            <a:r>
              <a:rPr lang="en-US" altLang="zh-CN" sz="1200" dirty="0" smtClean="0"/>
              <a:t>merged from Berkeley in 2000. After</a:t>
            </a:r>
            <a:r>
              <a:rPr lang="en-US" altLang="zh-CN" sz="1200" baseline="0" dirty="0" smtClean="0"/>
              <a:t> four major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revisions, it has been used in many platforms, and by 2012,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around 25,000 downloads per year.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TinyOS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developers chose to design and use </a:t>
            </a:r>
            <a:r>
              <a:rPr lang="en-US" altLang="zh-CN" sz="1200" dirty="0" smtClean="0"/>
              <a:t>a C dialect named</a:t>
            </a:r>
            <a:r>
              <a:rPr lang="en-US" altLang="zh-CN" sz="1200" baseline="0" dirty="0" smtClean="0"/>
              <a:t> </a:t>
            </a:r>
            <a:r>
              <a:rPr lang="en-US" altLang="zh-CN" sz="1200" dirty="0" err="1" smtClean="0"/>
              <a:t>nesC</a:t>
            </a:r>
            <a:r>
              <a:rPr lang="en-US" altLang="zh-CN" sz="1200" dirty="0" smtClean="0"/>
              <a:t>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paper was published in 2012 so the author didn’t mention that the latest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official version is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2.1.2. It seems that the authors are developing 2.2 now.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has evolved to use a C dialect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nesC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has gone through four major revisions,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 tens of sensor network platforms, and has approximately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25,000 downloads per year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come</a:t>
            </a:r>
            <a:r>
              <a:rPr lang="en-US" altLang="zh-CN" baseline="0" dirty="0" smtClean="0"/>
              <a:t> back to the paper. The motivation is to </a:t>
            </a:r>
            <a:r>
              <a:rPr lang="en-US" altLang="zh-CN" sz="1200" dirty="0" smtClean="0"/>
              <a:t>examine how </a:t>
            </a:r>
            <a:r>
              <a:rPr lang="en-US" altLang="zh-CN" sz="1200" dirty="0" err="1" smtClean="0"/>
              <a:t>TinyOS</a:t>
            </a:r>
            <a:r>
              <a:rPr lang="en-US" altLang="zh-CN" sz="1200" dirty="0" smtClean="0"/>
              <a:t> evolved over the past decade,</a:t>
            </a:r>
            <a:r>
              <a:rPr lang="en-US" altLang="zh-CN" sz="1200" baseline="0" dirty="0" smtClean="0"/>
              <a:t> and </a:t>
            </a:r>
            <a:r>
              <a:rPr lang="en-US" altLang="zh-CN" sz="1200" dirty="0" smtClean="0"/>
              <a:t>examine how technical and social decisions have impacted the growth of </a:t>
            </a:r>
            <a:r>
              <a:rPr lang="en-US" altLang="zh-CN" sz="1200" dirty="0" err="1" smtClean="0"/>
              <a:t>TinyOS</a:t>
            </a:r>
            <a:r>
              <a:rPr lang="en-US" altLang="zh-CN" sz="1200" dirty="0" smtClean="0"/>
              <a:t>.</a:t>
            </a:r>
          </a:p>
          <a:p>
            <a:endParaRPr lang="en-US" altLang="zh-CN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For other developers, the</a:t>
            </a:r>
            <a:r>
              <a:rPr lang="en-US" altLang="zh-CN" sz="1200" baseline="0" dirty="0" smtClean="0"/>
              <a:t> author also </a:t>
            </a:r>
            <a:r>
              <a:rPr lang="en-US" altLang="zh-CN" sz="1200" dirty="0" smtClean="0"/>
              <a:t>summarize some lessons he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learned during these years.</a:t>
            </a:r>
          </a:p>
          <a:p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Driven by the unique issues of</a:t>
            </a:r>
            <a:r>
              <a:rPr lang="en-US" altLang="zh-CN" baseline="0" dirty="0" smtClean="0"/>
              <a:t> Sensor nodes’ hardware, the design of </a:t>
            </a:r>
            <a:r>
              <a:rPr lang="en-US" altLang="zh-CN" baseline="0" dirty="0" err="1" smtClean="0"/>
              <a:t>TinyOS</a:t>
            </a:r>
            <a:r>
              <a:rPr lang="en-US" altLang="zh-CN" baseline="0" dirty="0" smtClean="0"/>
              <a:t> mainly follows two p</a:t>
            </a:r>
            <a:r>
              <a:rPr lang="en-US" altLang="zh-CN" dirty="0" smtClean="0"/>
              <a:t>rinciples:</a:t>
            </a:r>
            <a:r>
              <a:rPr lang="en-US" altLang="zh-CN" baseline="0" dirty="0" smtClean="0"/>
              <a:t> </a:t>
            </a:r>
            <a:r>
              <a:rPr lang="en-US" altLang="zh-CN" sz="1200" dirty="0" smtClean="0"/>
              <a:t>Minimization and Prevention.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Let’s look</a:t>
            </a:r>
            <a:r>
              <a:rPr lang="en-US" altLang="zh-CN" baseline="0" dirty="0" smtClean="0"/>
              <a:t> at these p</a:t>
            </a:r>
            <a:r>
              <a:rPr lang="en-US" altLang="zh-CN" dirty="0" smtClean="0"/>
              <a:t>rinciples on</a:t>
            </a:r>
            <a:r>
              <a:rPr lang="en-US" altLang="zh-CN" baseline="0" dirty="0" smtClean="0"/>
              <a:t>e by one.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The </a:t>
            </a:r>
            <a:r>
              <a:rPr lang="en-US" altLang="zh-CN" dirty="0" smtClean="0"/>
              <a:t>Minimization Principle focus</a:t>
            </a:r>
            <a:r>
              <a:rPr lang="en-US" altLang="zh-CN" baseline="0" dirty="0" smtClean="0"/>
              <a:t>es on energy and cost.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 energy, as I have introduced before, </a:t>
            </a:r>
            <a:r>
              <a:rPr lang="en-US" altLang="zh-CN" sz="1200" dirty="0" smtClean="0"/>
              <a:t>using more hardware resources means consuming more power both when awake and when asleep.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should</a:t>
            </a:r>
            <a:r>
              <a:rPr lang="en-US" altLang="zh-CN" baseline="0" dirty="0" smtClean="0"/>
              <a:t> note that, </a:t>
            </a:r>
            <a:r>
              <a:rPr lang="en-US" altLang="zh-CN" sz="1200" dirty="0" smtClean="0"/>
              <a:t>since nodes would keep sleeping almost all of the time, even small sleep power is significant. As</a:t>
            </a:r>
            <a:r>
              <a:rPr lang="en-US" altLang="zh-CN" sz="1200" baseline="0" dirty="0" smtClean="0"/>
              <a:t> shown in the table, the processor </a:t>
            </a:r>
            <a:r>
              <a:rPr lang="en-US" altLang="zh-CN" sz="1200" dirty="0" smtClean="0"/>
              <a:t>dominated platforms mainly</a:t>
            </a:r>
            <a:r>
              <a:rPr lang="en-US" altLang="zh-CN" sz="1200" baseline="0" dirty="0" smtClean="0"/>
              <a:t> because of its low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 current.</a:t>
            </a:r>
            <a:endParaRPr lang="zh-CN" alt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B20-4E24-3E49-A833-3FFD7E86DD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EFC7-3AF9-4640-B831-FC46C410FA5C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0EE6-78E1-432C-B4A6-240B55B8FAA3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BE19-A816-43B2-9D5C-0251599C7A93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F233-6EE4-492B-B589-68C9A2103881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09A2-E396-4FB6-B5BF-258D80E99439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D3C9-25D7-410E-A77D-43C8F97BE4B1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BA54-08C9-41E8-BB86-E74B5FB8ED8E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56F4-AE4A-4490-8098-3902ADE92F75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C7FE-427C-455C-AFBB-3DF08667106E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7FB4-AF17-462D-BD84-12008B31397B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8FC7-FC9E-4817-A5A3-A578064B7F2B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A4B6-FC3E-4C49-BC15-BD755DAB3417}" type="datetime1">
              <a:rPr lang="en-US" altLang="zh-CN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B334-CF15-EE45-8811-EBD61873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Experiences from a Decade of </a:t>
            </a:r>
            <a:r>
              <a:rPr lang="en-US" altLang="zh-CN" b="1" dirty="0" err="1"/>
              <a:t>TinyOS</a:t>
            </a:r>
            <a:r>
              <a:rPr lang="en-US" altLang="zh-CN" b="1" dirty="0"/>
              <a:t>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3847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dirty="0"/>
              <a:t>Philip Levis</a:t>
            </a:r>
          </a:p>
          <a:p>
            <a:r>
              <a:rPr lang="en-US" altLang="zh-CN" dirty="0"/>
              <a:t>Stanford </a:t>
            </a:r>
            <a:r>
              <a:rPr lang="en-US" altLang="zh-CN" dirty="0" smtClean="0"/>
              <a:t>University</a:t>
            </a:r>
          </a:p>
          <a:p>
            <a:r>
              <a:rPr lang="en-US" altLang="zh-CN" dirty="0" smtClean="0"/>
              <a:t>Presented by </a:t>
            </a:r>
            <a:r>
              <a:rPr lang="en-US" altLang="zh-CN" dirty="0" err="1" smtClean="0"/>
              <a:t>Tuo</a:t>
            </a:r>
            <a:r>
              <a:rPr lang="en-US" altLang="zh-CN" dirty="0" smtClean="0"/>
              <a:t> Yu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Minimization </a:t>
            </a:r>
            <a:r>
              <a:rPr lang="en-US" altLang="zh-CN" dirty="0" smtClean="0"/>
              <a:t>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 startAt="2"/>
            </a:pPr>
            <a:r>
              <a:rPr lang="en-US" altLang="zh-CN" sz="3200" dirty="0" smtClean="0"/>
              <a:t>Cost:</a:t>
            </a:r>
          </a:p>
          <a:p>
            <a:pPr marL="457200" indent="-457200">
              <a:buFontTx/>
              <a:buChar char="-"/>
            </a:pPr>
            <a:r>
              <a:rPr lang="en-US" altLang="zh-CN" sz="3200" dirty="0" smtClean="0"/>
              <a:t>For </a:t>
            </a:r>
            <a:r>
              <a:rPr lang="en-US" altLang="zh-CN" sz="3200" dirty="0"/>
              <a:t>large scale or commercial </a:t>
            </a:r>
            <a:r>
              <a:rPr lang="en-US" altLang="zh-CN" sz="3200" dirty="0" smtClean="0"/>
              <a:t>use, devices with lower performance but cheaper price are preferred.</a:t>
            </a:r>
          </a:p>
          <a:p>
            <a:pPr marL="457200" indent="-457200">
              <a:buFontTx/>
              <a:buChar char="-"/>
            </a:pPr>
            <a:endParaRPr lang="en-US" altLang="zh-CN" sz="3200" dirty="0" smtClean="0"/>
          </a:p>
          <a:p>
            <a:pPr marL="457200" indent="-457200">
              <a:buFontTx/>
              <a:buChar char="-"/>
            </a:pPr>
            <a:r>
              <a:rPr lang="en-US" altLang="zh-CN" sz="3200" dirty="0" smtClean="0"/>
              <a:t>RAM is generally </a:t>
            </a:r>
            <a:r>
              <a:rPr lang="en-US" altLang="zh-CN" sz="3200" dirty="0"/>
              <a:t>the most limiting resource.</a:t>
            </a:r>
          </a:p>
          <a:p>
            <a:pPr marL="914400" lvl="1" indent="-457200">
              <a:buFontTx/>
              <a:buChar char="-"/>
            </a:pPr>
            <a:r>
              <a:rPr lang="en-US" altLang="zh-CN" sz="3200" dirty="0" smtClean="0"/>
              <a:t>E.g. In mica/mica2, applications often hit </a:t>
            </a:r>
            <a:r>
              <a:rPr lang="en-US" altLang="zh-CN" sz="3200" dirty="0"/>
              <a:t>RAM limits </a:t>
            </a:r>
            <a:r>
              <a:rPr lang="en-US" altLang="zh-CN" sz="3200" dirty="0" smtClean="0"/>
              <a:t>before ROM</a:t>
            </a:r>
            <a:r>
              <a:rPr lang="en-US" altLang="zh-CN" sz="3200" dirty="0"/>
              <a:t>. </a:t>
            </a:r>
            <a:endParaRPr lang="en-US" altLang="zh-CN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 err="1" smtClean="0">
                <a:solidFill>
                  <a:srgbClr val="FF0000"/>
                </a:solidFill>
              </a:rPr>
              <a:t>TinyOS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software should use as few hardware resources as possible</a:t>
            </a:r>
            <a:r>
              <a:rPr lang="en-US" altLang="zh-CN" sz="3200" dirty="0" smtClean="0">
                <a:solidFill>
                  <a:srgbClr val="FF0000"/>
                </a:solidFill>
              </a:rPr>
              <a:t>.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Prevention </a:t>
            </a:r>
            <a:r>
              <a:rPr lang="en-US" altLang="zh-CN" dirty="0" smtClean="0"/>
              <a:t>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 In-the-field </a:t>
            </a:r>
            <a:r>
              <a:rPr lang="en-US" altLang="zh-CN" sz="3200" dirty="0"/>
              <a:t>debugging of </a:t>
            </a:r>
            <a:r>
              <a:rPr lang="en-US" altLang="zh-CN" sz="3200" dirty="0" smtClean="0"/>
              <a:t>sensor networks is difficult.</a:t>
            </a:r>
          </a:p>
          <a:p>
            <a:r>
              <a:rPr lang="en-US" altLang="zh-CN" sz="3200" dirty="0" smtClean="0"/>
              <a:t>	- Traditional debugging techniques are 	precluded because of limited </a:t>
            </a:r>
            <a:r>
              <a:rPr lang="en-US" altLang="zh-CN" sz="3200" dirty="0"/>
              <a:t>resources </a:t>
            </a:r>
            <a:r>
              <a:rPr lang="en-US" altLang="zh-CN" sz="3200" dirty="0" smtClean="0"/>
              <a:t>and 	energy.</a:t>
            </a:r>
          </a:p>
          <a:p>
            <a:r>
              <a:rPr lang="en-US" altLang="zh-CN" sz="3200" dirty="0" smtClean="0"/>
              <a:t>	- Sometimes per-node access is not supported.</a:t>
            </a:r>
          </a:p>
          <a:p>
            <a:r>
              <a:rPr lang="en-US" altLang="zh-CN" sz="3200" dirty="0" smtClean="0"/>
              <a:t>	- Unknown input.</a:t>
            </a:r>
          </a:p>
          <a:p>
            <a:endParaRPr lang="en-US" altLang="zh-CN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rgbClr val="FF0000"/>
                </a:solidFill>
              </a:rPr>
              <a:t>Bugs should be prevented through software structure</a:t>
            </a:r>
            <a:r>
              <a:rPr lang="en-US" altLang="zh-CN" sz="3200" dirty="0" smtClean="0">
                <a:solidFill>
                  <a:srgbClr val="FF0000"/>
                </a:solidFill>
              </a:rPr>
              <a:t>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Solutions of </a:t>
            </a:r>
            <a:r>
              <a:rPr lang="en-US" altLang="zh-CN" dirty="0" err="1" smtClean="0"/>
              <a:t>TinyOS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“Push what </a:t>
            </a:r>
            <a:r>
              <a:rPr lang="en-US" altLang="zh-CN" sz="3200" dirty="0"/>
              <a:t>are traditionally dynamic, run-time operations </a:t>
            </a:r>
            <a:r>
              <a:rPr lang="en-US" altLang="zh-CN" sz="3200" dirty="0" smtClean="0"/>
              <a:t>into static</a:t>
            </a:r>
            <a:r>
              <a:rPr lang="en-US" altLang="zh-CN" sz="3200" dirty="0"/>
              <a:t>, compile-time ones</a:t>
            </a:r>
            <a:r>
              <a:rPr lang="en-US" altLang="zh-CN" sz="3200" dirty="0" smtClean="0"/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Approaches:</a:t>
            </a:r>
            <a:endParaRPr lang="en-US" sz="3200" dirty="0" smtClean="0"/>
          </a:p>
          <a:p>
            <a:r>
              <a:rPr lang="en-US" altLang="zh-CN" sz="3200" dirty="0"/>
              <a:t>	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43" y="3572885"/>
            <a:ext cx="6870206" cy="31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ROM and RAM Allocation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Minimize ROM</a:t>
            </a:r>
            <a:r>
              <a:rPr lang="en-US" altLang="zh-CN" sz="3200" dirty="0"/>
              <a:t>: </a:t>
            </a:r>
            <a:r>
              <a:rPr lang="en-US" altLang="zh-CN" sz="3200" dirty="0" err="1"/>
              <a:t>inlining</a:t>
            </a:r>
            <a:r>
              <a:rPr lang="en-US" altLang="zh-CN" sz="3200" dirty="0"/>
              <a:t> and dead </a:t>
            </a:r>
            <a:r>
              <a:rPr lang="en-US" altLang="zh-CN" sz="3200" dirty="0" smtClean="0"/>
              <a:t>code elimination.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Minimize RAM</a:t>
            </a:r>
            <a:r>
              <a:rPr lang="en-US" altLang="zh-CN" sz="3200" dirty="0" smtClean="0"/>
              <a:t>: make </a:t>
            </a:r>
            <a:r>
              <a:rPr lang="en-US" altLang="zh-CN" sz="3200" dirty="0"/>
              <a:t>system calls require as little RAM state as possible</a:t>
            </a:r>
            <a:r>
              <a:rPr lang="en-US" altLang="zh-CN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err="1"/>
              <a:t>TinyOS</a:t>
            </a:r>
            <a:r>
              <a:rPr lang="en-US" altLang="zh-CN" sz="3200" dirty="0"/>
              <a:t> programs generally require a 10:1 ratio of ROM:RAM ratio.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113186"/>
            <a:ext cx="85345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Optimal timer structure size: 10 bytes for 32-bit timer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/>
              <a:t>TinyOS</a:t>
            </a:r>
            <a:r>
              <a:rPr lang="en-US" altLang="zh-CN" sz="2800" dirty="0" smtClean="0"/>
              <a:t> 1.0: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Allocate </a:t>
            </a:r>
            <a:r>
              <a:rPr lang="en-US" altLang="zh-CN" sz="2800" dirty="0"/>
              <a:t>a fixed array of private timer </a:t>
            </a:r>
            <a:r>
              <a:rPr lang="en-US" altLang="zh-CN" sz="2800" dirty="0" smtClean="0"/>
              <a:t>structures.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r>
              <a:rPr lang="en-US" altLang="zh-CN" sz="2800" dirty="0" smtClean="0"/>
              <a:t>	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924505"/>
            <a:ext cx="4543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328738" y="2924505"/>
            <a:ext cx="5091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28738" y="3425937"/>
            <a:ext cx="5091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28650" y="4966248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1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72247" y="2709954"/>
            <a:ext cx="1112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Timer </a:t>
            </a:r>
          </a:p>
          <a:p>
            <a:r>
              <a:rPr lang="en-US" altLang="zh-CN" sz="2800" dirty="0" smtClean="0"/>
              <a:t>array</a:t>
            </a:r>
            <a:endParaRPr lang="zh-CN" altLang="en-US" sz="2800" dirty="0"/>
          </a:p>
        </p:txBody>
      </p:sp>
      <p:sp>
        <p:nvSpPr>
          <p:cNvPr id="13" name="圆角矩形 12"/>
          <p:cNvSpPr/>
          <p:nvPr/>
        </p:nvSpPr>
        <p:spPr>
          <a:xfrm>
            <a:off x="3219450" y="4966248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2</a:t>
            </a:r>
            <a:endParaRPr lang="zh-CN" altLang="en-US" sz="2800" dirty="0"/>
          </a:p>
        </p:txBody>
      </p:sp>
      <p:sp>
        <p:nvSpPr>
          <p:cNvPr id="14" name="圆角矩形 13"/>
          <p:cNvSpPr/>
          <p:nvPr/>
        </p:nvSpPr>
        <p:spPr>
          <a:xfrm>
            <a:off x="5872163" y="4966248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3</a:t>
            </a:r>
            <a:endParaRPr lang="zh-CN" altLang="en-US" sz="2800" dirty="0"/>
          </a:p>
        </p:txBody>
      </p:sp>
      <p:cxnSp>
        <p:nvCxnSpPr>
          <p:cNvPr id="15" name="直接箭头连接符 14"/>
          <p:cNvCxnSpPr>
            <a:stCxn id="9" idx="0"/>
          </p:cNvCxnSpPr>
          <p:nvPr/>
        </p:nvCxnSpPr>
        <p:spPr>
          <a:xfrm flipV="1">
            <a:off x="1647825" y="3861348"/>
            <a:ext cx="542925" cy="11049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3" idx="0"/>
          </p:cNvCxnSpPr>
          <p:nvPr/>
        </p:nvCxnSpPr>
        <p:spPr>
          <a:xfrm flipV="1">
            <a:off x="4238625" y="3861348"/>
            <a:ext cx="0" cy="11049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6057900" y="3861348"/>
            <a:ext cx="833438" cy="11049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234238" y="2924505"/>
            <a:ext cx="1300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34238" y="3464037"/>
            <a:ext cx="1300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534400" y="2924505"/>
            <a:ext cx="0" cy="50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884319" y="2924505"/>
            <a:ext cx="0" cy="50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72238" y="2779606"/>
            <a:ext cx="81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. . .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66950" y="4070896"/>
            <a:ext cx="5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?</a:t>
            </a:r>
            <a:endParaRPr lang="zh-CN" alt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6621" y="4090632"/>
            <a:ext cx="5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?</a:t>
            </a:r>
            <a:endParaRPr lang="zh-CN" alt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738938" y="4032797"/>
            <a:ext cx="5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?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948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1.0: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	</a:t>
            </a:r>
            <a:r>
              <a:rPr lang="en-US" altLang="zh-CN" sz="2800" i="1" dirty="0"/>
              <a:t>unsigned </a:t>
            </a:r>
            <a:r>
              <a:rPr lang="en-US" altLang="zh-CN" sz="2800" i="1" dirty="0" err="1"/>
              <a:t>int</a:t>
            </a:r>
            <a:r>
              <a:rPr lang="en-US" altLang="zh-CN" sz="2800" i="1" dirty="0"/>
              <a:t> unique(char *identifier</a:t>
            </a:r>
            <a:r>
              <a:rPr lang="en-US" altLang="zh-CN" sz="2800" i="1" dirty="0" smtClean="0"/>
              <a:t>)</a:t>
            </a:r>
          </a:p>
          <a:p>
            <a:r>
              <a:rPr lang="en-US" altLang="zh-CN" sz="2800" dirty="0"/>
              <a:t>	- </a:t>
            </a:r>
            <a:r>
              <a:rPr lang="en-US" altLang="zh-CN" sz="2800" dirty="0" smtClean="0"/>
              <a:t>Identifier</a:t>
            </a:r>
            <a:r>
              <a:rPr lang="en-US" altLang="zh-CN" sz="2800" dirty="0"/>
              <a:t>: given </a:t>
            </a:r>
            <a:r>
              <a:rPr lang="en-US" altLang="zh-CN" sz="2800" dirty="0" smtClean="0"/>
              <a:t>string, such as “Timer”, ”A”.</a:t>
            </a:r>
            <a:endParaRPr lang="en-US" altLang="zh-CN" sz="2800" dirty="0"/>
          </a:p>
          <a:p>
            <a:r>
              <a:rPr lang="en-US" altLang="zh-CN" sz="2800" dirty="0" smtClean="0"/>
              <a:t>	- Return:  a </a:t>
            </a:r>
            <a:r>
              <a:rPr lang="en-US" altLang="zh-CN" sz="2800" dirty="0">
                <a:solidFill>
                  <a:srgbClr val="FF0000"/>
                </a:solidFill>
              </a:rPr>
              <a:t>unique</a:t>
            </a:r>
            <a:r>
              <a:rPr lang="en-US" altLang="zh-CN" sz="2800" dirty="0"/>
              <a:t> integer </a:t>
            </a:r>
            <a:r>
              <a:rPr lang="en-US" altLang="zh-CN" sz="2800" dirty="0" smtClean="0"/>
              <a:t>in 0 </a:t>
            </a:r>
            <a:r>
              <a:rPr lang="en-US" altLang="zh-CN" sz="2800" dirty="0"/>
              <a:t>to </a:t>
            </a:r>
            <a:r>
              <a:rPr lang="en-US" altLang="zh-CN" sz="2800" i="1" dirty="0"/>
              <a:t>n</a:t>
            </a:r>
            <a:r>
              <a:rPr lang="en-US" altLang="zh-CN" sz="2800" dirty="0"/>
              <a:t>−</a:t>
            </a:r>
            <a:r>
              <a:rPr lang="en-US" altLang="zh-CN" sz="2800" dirty="0" smtClean="0"/>
              <a:t>1</a:t>
            </a:r>
          </a:p>
          <a:p>
            <a:r>
              <a:rPr lang="en-US" altLang="zh-CN" sz="2800" i="1" dirty="0" smtClean="0"/>
              <a:t>	n</a:t>
            </a:r>
            <a:r>
              <a:rPr lang="en-US" altLang="zh-CN" sz="2800" dirty="0" smtClean="0"/>
              <a:t>:  number </a:t>
            </a:r>
            <a:r>
              <a:rPr lang="en-US" altLang="zh-CN" sz="2800" dirty="0"/>
              <a:t>of times unique is invoked with </a:t>
            </a:r>
            <a:r>
              <a:rPr lang="en-US" altLang="zh-CN" sz="2800" dirty="0" smtClean="0"/>
              <a:t>the string.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	- The compiler evaluates </a:t>
            </a:r>
            <a:r>
              <a:rPr lang="en-US" altLang="zh-CN" sz="2800" dirty="0"/>
              <a:t>unique</a:t>
            </a:r>
            <a:r>
              <a:rPr lang="en-US" altLang="zh-CN" sz="2800" dirty="0" smtClean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at compile </a:t>
            </a:r>
            <a:r>
              <a:rPr lang="en-US" altLang="zh-CN" sz="2800" dirty="0" smtClean="0">
                <a:solidFill>
                  <a:srgbClr val="FF0000"/>
                </a:solidFill>
              </a:rPr>
              <a:t>time</a:t>
            </a:r>
            <a:r>
              <a:rPr lang="en-US" altLang="zh-CN" sz="2800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15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879231" y="2305883"/>
            <a:ext cx="5380892" cy="386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1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16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002328" y="2034531"/>
            <a:ext cx="26904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A0 = </a:t>
            </a:r>
            <a:r>
              <a:rPr lang="en-US" altLang="zh-CN" sz="2400" dirty="0" smtClean="0"/>
              <a:t>unique</a:t>
            </a:r>
            <a:r>
              <a:rPr lang="en-US" altLang="zh-CN" sz="2400" dirty="0"/>
              <a:t>("</a:t>
            </a:r>
            <a:r>
              <a:rPr lang="en-US" altLang="zh-CN" sz="2400" dirty="0" smtClean="0"/>
              <a:t>A</a:t>
            </a:r>
            <a:r>
              <a:rPr lang="en-US" altLang="zh-CN" sz="2400" dirty="0"/>
              <a:t>"</a:t>
            </a:r>
            <a:r>
              <a:rPr lang="en-US" altLang="zh-CN" sz="2400" dirty="0" smtClean="0"/>
              <a:t>);</a:t>
            </a:r>
            <a:endParaRPr lang="en-US" altLang="zh-CN" sz="2400" dirty="0"/>
          </a:p>
          <a:p>
            <a:r>
              <a:rPr lang="en-US" altLang="zh-CN" sz="2400" dirty="0"/>
              <a:t>A1 = </a:t>
            </a:r>
            <a:r>
              <a:rPr lang="en-US" altLang="zh-CN" sz="2400" dirty="0" smtClean="0"/>
              <a:t>unique</a:t>
            </a:r>
            <a:r>
              <a:rPr lang="en-US" altLang="zh-CN" sz="2400" dirty="0"/>
              <a:t>("</a:t>
            </a:r>
            <a:r>
              <a:rPr lang="en-US" altLang="zh-CN" sz="2400" dirty="0" smtClean="0"/>
              <a:t>A</a:t>
            </a:r>
            <a:r>
              <a:rPr lang="en-US" altLang="zh-CN" sz="2400" dirty="0"/>
              <a:t>"</a:t>
            </a:r>
            <a:r>
              <a:rPr lang="en-US" altLang="zh-CN" sz="2400" dirty="0" smtClean="0"/>
              <a:t>);</a:t>
            </a:r>
            <a:endParaRPr lang="en-US" altLang="zh-CN" sz="2400" dirty="0"/>
          </a:p>
          <a:p>
            <a:r>
              <a:rPr lang="en-US" altLang="zh-CN" sz="2400" dirty="0"/>
              <a:t>A2 = </a:t>
            </a:r>
            <a:r>
              <a:rPr lang="en-US" altLang="zh-CN" sz="2400" dirty="0" smtClean="0"/>
              <a:t>unique("A</a:t>
            </a:r>
            <a:r>
              <a:rPr lang="en-US" altLang="zh-CN" sz="2400" dirty="0"/>
              <a:t>"</a:t>
            </a:r>
            <a:r>
              <a:rPr lang="en-US" altLang="zh-CN" sz="2400" dirty="0" smtClean="0"/>
              <a:t>);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B0 = </a:t>
            </a:r>
            <a:r>
              <a:rPr lang="en-US" altLang="zh-CN" sz="2400" dirty="0" smtClean="0"/>
              <a:t>unique("B");</a:t>
            </a:r>
            <a:endParaRPr lang="en-US" altLang="zh-CN" sz="2400" dirty="0"/>
          </a:p>
          <a:p>
            <a:r>
              <a:rPr lang="en-US" altLang="zh-CN" sz="2400" dirty="0"/>
              <a:t>B1 = </a:t>
            </a:r>
            <a:r>
              <a:rPr lang="en-US" altLang="zh-CN" sz="2400" dirty="0" smtClean="0"/>
              <a:t>unique("B");</a:t>
            </a:r>
            <a:endParaRPr lang="en-US" altLang="zh-CN" sz="2400" dirty="0"/>
          </a:p>
          <a:p>
            <a:r>
              <a:rPr lang="en-US" altLang="zh-CN" sz="2400" dirty="0"/>
              <a:t>B2 = </a:t>
            </a:r>
            <a:r>
              <a:rPr lang="en-US" altLang="zh-CN" sz="2400" dirty="0" smtClean="0"/>
              <a:t>unique("B");</a:t>
            </a:r>
            <a:endParaRPr lang="en-US" altLang="zh-CN" sz="2400" dirty="0"/>
          </a:p>
          <a:p>
            <a:r>
              <a:rPr lang="en-US" altLang="zh-CN" sz="2400" dirty="0"/>
              <a:t>B3 = </a:t>
            </a:r>
            <a:r>
              <a:rPr lang="en-US" altLang="zh-CN" sz="2400" dirty="0" smtClean="0"/>
              <a:t>unique("B");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444767" y="2042635"/>
            <a:ext cx="1345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A0 = 1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r>
              <a:rPr lang="en-US" altLang="zh-CN" sz="2400" dirty="0"/>
              <a:t>A1 </a:t>
            </a:r>
            <a:r>
              <a:rPr lang="en-US" altLang="zh-CN" sz="2400" dirty="0" smtClean="0"/>
              <a:t>= 0;</a:t>
            </a:r>
            <a:endParaRPr lang="en-US" altLang="zh-CN" sz="2400" dirty="0"/>
          </a:p>
          <a:p>
            <a:r>
              <a:rPr lang="en-US" altLang="zh-CN" sz="2400" dirty="0"/>
              <a:t>A2 = </a:t>
            </a:r>
            <a:r>
              <a:rPr lang="en-US" altLang="zh-CN" sz="2400" dirty="0" smtClean="0"/>
              <a:t>2;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B0 </a:t>
            </a:r>
            <a:r>
              <a:rPr lang="en-US" altLang="zh-CN" sz="2400" dirty="0" smtClean="0"/>
              <a:t>= 2;</a:t>
            </a:r>
            <a:endParaRPr lang="en-US" altLang="zh-CN" sz="2400" dirty="0"/>
          </a:p>
          <a:p>
            <a:r>
              <a:rPr lang="en-US" altLang="zh-CN" sz="2400" dirty="0"/>
              <a:t>B1 </a:t>
            </a:r>
            <a:r>
              <a:rPr lang="en-US" altLang="zh-CN" sz="2400" dirty="0" smtClean="0"/>
              <a:t>= 3;</a:t>
            </a:r>
            <a:endParaRPr lang="en-US" altLang="zh-CN" sz="2400" dirty="0"/>
          </a:p>
          <a:p>
            <a:r>
              <a:rPr lang="en-US" altLang="zh-CN" sz="2400" dirty="0"/>
              <a:t>B2 = </a:t>
            </a:r>
            <a:r>
              <a:rPr lang="en-US" altLang="zh-CN" sz="2400" dirty="0" smtClean="0"/>
              <a:t>1;</a:t>
            </a:r>
            <a:endParaRPr lang="en-US" altLang="zh-CN" sz="2400" dirty="0"/>
          </a:p>
          <a:p>
            <a:r>
              <a:rPr lang="en-US" altLang="zh-CN" sz="2400" dirty="0"/>
              <a:t>B3 = </a:t>
            </a:r>
            <a:r>
              <a:rPr lang="en-US" altLang="zh-CN" sz="2400" dirty="0" smtClean="0"/>
              <a:t>0;</a:t>
            </a:r>
            <a:endParaRPr lang="zh-CN" altLang="en-US" sz="2400" dirty="0"/>
          </a:p>
        </p:txBody>
      </p:sp>
      <p:sp>
        <p:nvSpPr>
          <p:cNvPr id="10" name="右箭头 9"/>
          <p:cNvSpPr/>
          <p:nvPr/>
        </p:nvSpPr>
        <p:spPr>
          <a:xfrm>
            <a:off x="4198333" y="3332300"/>
            <a:ext cx="1288073" cy="861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14380" y="2690407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Compile </a:t>
            </a:r>
            <a:r>
              <a:rPr lang="en-US" altLang="zh-CN" sz="2800" dirty="0"/>
              <a:t>time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49308" y="2409092"/>
            <a:ext cx="149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(n=3)</a:t>
            </a:r>
            <a:endParaRPr lang="zh-CN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49308" y="3978472"/>
            <a:ext cx="149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(n=4)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945178" y="2034531"/>
            <a:ext cx="7684472" cy="1297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1.0:</a:t>
            </a:r>
          </a:p>
          <a:p>
            <a:r>
              <a:rPr lang="en-US" altLang="zh-CN" sz="2800" dirty="0" smtClean="0"/>
              <a:t>	- </a:t>
            </a:r>
            <a:r>
              <a:rPr lang="en-US" altLang="zh-CN" sz="2800" dirty="0"/>
              <a:t>A component </a:t>
            </a:r>
            <a:r>
              <a:rPr lang="en-US" altLang="zh-CN" sz="2800" dirty="0" smtClean="0"/>
              <a:t>allocates a </a:t>
            </a:r>
            <a:r>
              <a:rPr lang="en-US" altLang="zh-CN" sz="2800" dirty="0"/>
              <a:t>key with unique and passed this key in all calls to the timer system</a:t>
            </a:r>
            <a:r>
              <a:rPr lang="en-US" altLang="zh-CN" sz="2800" dirty="0" smtClean="0"/>
              <a:t>.</a:t>
            </a:r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17</a:t>
            </a:fld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042017"/>
            <a:ext cx="4543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直接连接符 32"/>
          <p:cNvCxnSpPr/>
          <p:nvPr/>
        </p:nvCxnSpPr>
        <p:spPr>
          <a:xfrm>
            <a:off x="1514475" y="3042017"/>
            <a:ext cx="5091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514475" y="3543449"/>
            <a:ext cx="5091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814387" y="5947945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1</a:t>
            </a:r>
            <a:endParaRPr lang="zh-CN" altLang="en-US" sz="2800" dirty="0"/>
          </a:p>
        </p:txBody>
      </p:sp>
      <p:sp>
        <p:nvSpPr>
          <p:cNvPr id="36" name="矩形 35"/>
          <p:cNvSpPr/>
          <p:nvPr/>
        </p:nvSpPr>
        <p:spPr>
          <a:xfrm>
            <a:off x="257984" y="2827466"/>
            <a:ext cx="1112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Timer </a:t>
            </a:r>
          </a:p>
          <a:p>
            <a:r>
              <a:rPr lang="en-US" altLang="zh-CN" sz="2800" dirty="0" smtClean="0"/>
              <a:t>array</a:t>
            </a:r>
            <a:endParaRPr lang="zh-CN" altLang="en-US" sz="2800" dirty="0"/>
          </a:p>
        </p:txBody>
      </p:sp>
      <p:sp>
        <p:nvSpPr>
          <p:cNvPr id="37" name="圆角矩形 36"/>
          <p:cNvSpPr/>
          <p:nvPr/>
        </p:nvSpPr>
        <p:spPr>
          <a:xfrm>
            <a:off x="3405187" y="5964405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2</a:t>
            </a:r>
            <a:endParaRPr lang="zh-CN" altLang="en-US" sz="2800" dirty="0"/>
          </a:p>
        </p:txBody>
      </p:sp>
      <p:sp>
        <p:nvSpPr>
          <p:cNvPr id="38" name="圆角矩形 37"/>
          <p:cNvSpPr/>
          <p:nvPr/>
        </p:nvSpPr>
        <p:spPr>
          <a:xfrm>
            <a:off x="6057900" y="5964404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3</a:t>
            </a:r>
            <a:endParaRPr lang="zh-CN" altLang="en-US" sz="2800" dirty="0"/>
          </a:p>
        </p:txBody>
      </p:sp>
      <p:cxnSp>
        <p:nvCxnSpPr>
          <p:cNvPr id="39" name="直接箭头连接符 38"/>
          <p:cNvCxnSpPr>
            <a:stCxn id="35" idx="0"/>
          </p:cNvCxnSpPr>
          <p:nvPr/>
        </p:nvCxnSpPr>
        <p:spPr>
          <a:xfrm flipV="1">
            <a:off x="1833562" y="3543449"/>
            <a:ext cx="871538" cy="240449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7" idx="0"/>
          </p:cNvCxnSpPr>
          <p:nvPr/>
        </p:nvCxnSpPr>
        <p:spPr>
          <a:xfrm flipH="1" flipV="1">
            <a:off x="1833562" y="3581549"/>
            <a:ext cx="2590800" cy="238285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3405187" y="3581549"/>
            <a:ext cx="3626644" cy="236639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419975" y="3042017"/>
            <a:ext cx="1300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419975" y="3581549"/>
            <a:ext cx="1300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720137" y="3042017"/>
            <a:ext cx="0" cy="50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070056" y="3042017"/>
            <a:ext cx="0" cy="50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57975" y="2897118"/>
            <a:ext cx="81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. . .</a:t>
            </a:r>
            <a:endParaRPr lang="zh-CN" alt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4531309"/>
            <a:ext cx="237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Unique(“A”)</a:t>
            </a:r>
          </a:p>
          <a:p>
            <a:r>
              <a:rPr lang="en-US" altLang="zh-CN" sz="2400" dirty="0" smtClean="0"/>
              <a:t>Returns Key=1</a:t>
            </a:r>
            <a:endParaRPr lang="zh-CN" alt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829049" y="4946808"/>
            <a:ext cx="237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Unique(“A”)</a:t>
            </a:r>
          </a:p>
          <a:p>
            <a:r>
              <a:rPr lang="en-US" altLang="zh-CN" sz="2400" dirty="0" smtClean="0"/>
              <a:t>Returns Key=0</a:t>
            </a:r>
            <a:endParaRPr lang="zh-CN" alt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619875" y="4983538"/>
            <a:ext cx="237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Unique(“A”)</a:t>
            </a:r>
          </a:p>
          <a:p>
            <a:r>
              <a:rPr lang="en-US" altLang="zh-CN" sz="2400" dirty="0" smtClean="0"/>
              <a:t>Returns Key=2</a:t>
            </a:r>
            <a:endParaRPr lang="zh-CN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1514475" y="3042017"/>
            <a:ext cx="2271712" cy="501432"/>
          </a:xfrm>
          <a:prstGeom prst="rect">
            <a:avLst/>
          </a:prstGeom>
          <a:solidFill>
            <a:srgbClr val="F2F2F2">
              <a:alpha val="3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1.0:</a:t>
            </a:r>
          </a:p>
          <a:p>
            <a:r>
              <a:rPr lang="en-US" altLang="zh-CN" sz="2800" dirty="0" smtClean="0"/>
              <a:t>	- </a:t>
            </a:r>
            <a:r>
              <a:rPr lang="en-US" altLang="zh-CN" sz="2800" dirty="0"/>
              <a:t>Programs made the timer array safely large so that the array is not pasted. Stable but </a:t>
            </a:r>
            <a:r>
              <a:rPr lang="en-US" altLang="zh-CN" sz="2800" dirty="0">
                <a:solidFill>
                  <a:srgbClr val="FF0000"/>
                </a:solidFill>
              </a:rPr>
              <a:t>waste more RAM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18</a:t>
            </a:fld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042017"/>
            <a:ext cx="4543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直接连接符 32"/>
          <p:cNvCxnSpPr/>
          <p:nvPr/>
        </p:nvCxnSpPr>
        <p:spPr>
          <a:xfrm>
            <a:off x="1514475" y="3042017"/>
            <a:ext cx="5091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514475" y="3543449"/>
            <a:ext cx="5091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57984" y="2827466"/>
            <a:ext cx="1112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Timer </a:t>
            </a:r>
          </a:p>
          <a:p>
            <a:r>
              <a:rPr lang="en-US" altLang="zh-CN" sz="2800" dirty="0" smtClean="0"/>
              <a:t>array</a:t>
            </a:r>
            <a:endParaRPr lang="zh-CN" altLang="en-US" sz="2800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7419975" y="3042017"/>
            <a:ext cx="1300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419975" y="3581549"/>
            <a:ext cx="13001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720137" y="3042017"/>
            <a:ext cx="0" cy="50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070056" y="3042017"/>
            <a:ext cx="0" cy="50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57975" y="2897118"/>
            <a:ext cx="81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. . .</a:t>
            </a:r>
            <a:endParaRPr lang="zh-CN" altLang="en-US" sz="3600" b="1" dirty="0"/>
          </a:p>
        </p:txBody>
      </p:sp>
      <p:sp>
        <p:nvSpPr>
          <p:cNvPr id="23" name="矩形 22"/>
          <p:cNvSpPr/>
          <p:nvPr/>
        </p:nvSpPr>
        <p:spPr>
          <a:xfrm>
            <a:off x="1514475" y="3042017"/>
            <a:ext cx="2271712" cy="501432"/>
          </a:xfrm>
          <a:prstGeom prst="rect">
            <a:avLst/>
          </a:prstGeom>
          <a:solidFill>
            <a:srgbClr val="F2F2F2">
              <a:alpha val="3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514475" y="3781573"/>
            <a:ext cx="0" cy="657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720137" y="3781572"/>
            <a:ext cx="0" cy="657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1514475" y="4110110"/>
            <a:ext cx="72056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514475" y="4110111"/>
            <a:ext cx="72056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927111" y="4177040"/>
            <a:ext cx="211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S</a:t>
            </a:r>
            <a:r>
              <a:rPr lang="en-US" altLang="zh-CN" sz="2800" dirty="0" smtClean="0"/>
              <a:t>afely large !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100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r>
              <a:rPr lang="en-US" altLang="zh-CN" sz="2800" dirty="0" smtClean="0"/>
              <a:t>	</a:t>
            </a:r>
            <a:r>
              <a:rPr lang="en-US" altLang="zh-CN" sz="2800" i="1" dirty="0"/>
              <a:t>unsigned </a:t>
            </a:r>
            <a:r>
              <a:rPr lang="en-US" altLang="zh-CN" sz="2800" i="1" dirty="0" err="1"/>
              <a:t>int</a:t>
            </a:r>
            <a:r>
              <a:rPr lang="en-US" altLang="zh-CN" sz="2800" i="1" dirty="0"/>
              <a:t> </a:t>
            </a:r>
            <a:r>
              <a:rPr lang="en-US" altLang="zh-CN" sz="2800" i="1" dirty="0" err="1" smtClean="0"/>
              <a:t>uniqueCount</a:t>
            </a:r>
            <a:r>
              <a:rPr lang="en-US" altLang="zh-CN" sz="2800" i="1" dirty="0" smtClean="0"/>
              <a:t>(char *</a:t>
            </a:r>
            <a:r>
              <a:rPr lang="en-US" altLang="zh-CN" sz="2800" i="1" dirty="0"/>
              <a:t>identifier)</a:t>
            </a:r>
          </a:p>
          <a:p>
            <a:r>
              <a:rPr lang="en-US" altLang="zh-CN" sz="2800" dirty="0" smtClean="0"/>
              <a:t>	- Identifier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given string s, such as “Timer”, “A”.</a:t>
            </a:r>
          </a:p>
          <a:p>
            <a:r>
              <a:rPr lang="en-US" altLang="zh-CN" sz="2800" dirty="0" smtClean="0"/>
              <a:t>	- Return:  the </a:t>
            </a:r>
            <a:r>
              <a:rPr lang="en-US" altLang="zh-CN" sz="2800" dirty="0" smtClean="0">
                <a:solidFill>
                  <a:srgbClr val="FF0000"/>
                </a:solidFill>
              </a:rPr>
              <a:t>number of </a:t>
            </a:r>
            <a:r>
              <a:rPr lang="en-US" altLang="zh-CN" sz="2800" dirty="0">
                <a:solidFill>
                  <a:srgbClr val="FF0000"/>
                </a:solidFill>
              </a:rPr>
              <a:t>calls </a:t>
            </a:r>
            <a:r>
              <a:rPr lang="en-US" altLang="zh-CN" sz="2800" dirty="0"/>
              <a:t>to </a:t>
            </a:r>
            <a:r>
              <a:rPr lang="en-US" altLang="zh-CN" sz="2800" dirty="0" smtClean="0">
                <a:solidFill>
                  <a:srgbClr val="FF0000"/>
                </a:solidFill>
              </a:rPr>
              <a:t>unique</a:t>
            </a:r>
            <a:r>
              <a:rPr lang="en-US" altLang="zh-CN" sz="2800" dirty="0" smtClean="0"/>
              <a:t> with the string.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	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19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08890" y="2310177"/>
            <a:ext cx="6383215" cy="386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43004" y="3862056"/>
            <a:ext cx="3647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A0 = </a:t>
            </a:r>
            <a:r>
              <a:rPr lang="en-US" altLang="zh-CN" sz="2400" dirty="0" smtClean="0"/>
              <a:t>unique(“A");</a:t>
            </a:r>
            <a:endParaRPr lang="en-US" altLang="zh-CN" sz="2400" dirty="0"/>
          </a:p>
          <a:p>
            <a:r>
              <a:rPr lang="en-US" altLang="zh-CN" sz="2400" dirty="0"/>
              <a:t>A1 = </a:t>
            </a:r>
            <a:r>
              <a:rPr lang="en-US" altLang="zh-CN" sz="2400" dirty="0" smtClean="0"/>
              <a:t>unique(“A");</a:t>
            </a:r>
            <a:endParaRPr lang="en-US" altLang="zh-CN" sz="2400" dirty="0"/>
          </a:p>
          <a:p>
            <a:r>
              <a:rPr lang="en-US" altLang="zh-CN" sz="2400" dirty="0"/>
              <a:t>A2 = </a:t>
            </a:r>
            <a:r>
              <a:rPr lang="en-US" altLang="zh-CN" sz="2400" dirty="0" smtClean="0"/>
              <a:t>unique(“A");</a:t>
            </a:r>
          </a:p>
          <a:p>
            <a:r>
              <a:rPr lang="en-US" altLang="zh-CN" sz="2400" dirty="0" smtClean="0"/>
              <a:t>AC </a:t>
            </a:r>
            <a:r>
              <a:rPr lang="en-US" altLang="zh-CN" sz="2400" dirty="0"/>
              <a:t>= </a:t>
            </a:r>
            <a:r>
              <a:rPr lang="en-US" altLang="zh-CN" sz="2400" dirty="0" err="1" smtClean="0"/>
              <a:t>uniqueCount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(“A");</a:t>
            </a:r>
            <a:endParaRPr lang="en-US" altLang="zh-CN" sz="2400" dirty="0"/>
          </a:p>
        </p:txBody>
      </p:sp>
      <p:sp>
        <p:nvSpPr>
          <p:cNvPr id="4" name="矩形 3"/>
          <p:cNvSpPr/>
          <p:nvPr/>
        </p:nvSpPr>
        <p:spPr>
          <a:xfrm>
            <a:off x="6673851" y="3878943"/>
            <a:ext cx="1248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A0 = 2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r>
              <a:rPr lang="en-US" altLang="zh-CN" sz="2400" dirty="0"/>
              <a:t>A1 = 0</a:t>
            </a:r>
            <a:r>
              <a:rPr lang="en-US" altLang="zh-CN" sz="2400" dirty="0" smtClean="0"/>
              <a:t>;</a:t>
            </a:r>
            <a:endParaRPr lang="en-US" altLang="zh-CN" sz="2400" dirty="0"/>
          </a:p>
          <a:p>
            <a:r>
              <a:rPr lang="en-US" altLang="zh-CN" sz="2400" dirty="0"/>
              <a:t>A2 = 1</a:t>
            </a:r>
            <a:r>
              <a:rPr lang="en-US" altLang="zh-CN" sz="2400" dirty="0" smtClean="0"/>
              <a:t>;</a:t>
            </a:r>
          </a:p>
          <a:p>
            <a:r>
              <a:rPr lang="en-US" altLang="zh-CN" sz="2400" dirty="0" smtClean="0"/>
              <a:t>AC = 3;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4414143" y="3878943"/>
            <a:ext cx="1579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Compile </a:t>
            </a:r>
            <a:r>
              <a:rPr lang="en-US" altLang="zh-CN" sz="2000" dirty="0"/>
              <a:t>time</a:t>
            </a:r>
            <a:endParaRPr lang="zh-CN" altLang="en-US" sz="2000" dirty="0"/>
          </a:p>
        </p:txBody>
      </p:sp>
      <p:sp>
        <p:nvSpPr>
          <p:cNvPr id="9" name="右箭头 8"/>
          <p:cNvSpPr/>
          <p:nvPr/>
        </p:nvSpPr>
        <p:spPr>
          <a:xfrm>
            <a:off x="4812494" y="4286370"/>
            <a:ext cx="808892" cy="4731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43004" y="3862056"/>
            <a:ext cx="6781796" cy="15865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3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eo.lcc.uma.es/staff/guillermo/index_files/Images/F304CROE01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95" y="314325"/>
            <a:ext cx="2588115" cy="22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Sensor Nodes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71" y="1371600"/>
            <a:ext cx="6163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altLang="zh-CN" sz="3200" dirty="0" smtClean="0"/>
              <a:t>sensor </a:t>
            </a:r>
            <a:r>
              <a:rPr lang="en-US" altLang="zh-CN" sz="3200" dirty="0"/>
              <a:t>node </a:t>
            </a:r>
            <a:r>
              <a:rPr lang="en-US" altLang="zh-CN" sz="3200" dirty="0" smtClean="0"/>
              <a:t>can:</a:t>
            </a:r>
            <a:endParaRPr lang="en-US" altLang="zh-CN" sz="3200" dirty="0"/>
          </a:p>
          <a:p>
            <a:r>
              <a:rPr lang="en-US" altLang="zh-CN" sz="3200" dirty="0" smtClean="0"/>
              <a:t>- Gather </a:t>
            </a:r>
            <a:r>
              <a:rPr lang="en-US" altLang="zh-CN" sz="3200" dirty="0"/>
              <a:t>sensory </a:t>
            </a:r>
            <a:r>
              <a:rPr lang="en-US" altLang="zh-CN" sz="3200" dirty="0" smtClean="0"/>
              <a:t>information</a:t>
            </a:r>
          </a:p>
          <a:p>
            <a:r>
              <a:rPr lang="en-US" altLang="zh-CN" sz="3200" dirty="0" smtClean="0"/>
              <a:t>- Perform </a:t>
            </a:r>
            <a:r>
              <a:rPr lang="en-US" altLang="zh-CN" sz="3200" dirty="0"/>
              <a:t>some processing</a:t>
            </a:r>
          </a:p>
          <a:p>
            <a:r>
              <a:rPr lang="en-US" altLang="zh-CN" sz="3200" dirty="0" smtClean="0"/>
              <a:t>- Communicate </a:t>
            </a:r>
            <a:r>
              <a:rPr lang="en-US" altLang="zh-CN" sz="3200" dirty="0"/>
              <a:t>with other connected nodes </a:t>
            </a:r>
            <a:endParaRPr lang="en-US" altLang="zh-CN" sz="3200" dirty="0" smtClean="0"/>
          </a:p>
          <a:p>
            <a:pPr marL="457200" indent="-457200">
              <a:buFontTx/>
              <a:buChar char="-"/>
            </a:pPr>
            <a:endParaRPr lang="en-US" altLang="zh-CN" sz="3200" dirty="0"/>
          </a:p>
          <a:p>
            <a:r>
              <a:rPr lang="en-US" altLang="zh-CN" sz="3200" dirty="0" smtClean="0"/>
              <a:t>A </a:t>
            </a:r>
            <a:r>
              <a:rPr lang="en-US" altLang="zh-CN" sz="3200" dirty="0"/>
              <a:t>Sensor Node </a:t>
            </a:r>
            <a:r>
              <a:rPr lang="en-US" altLang="zh-CN" sz="3200" dirty="0" smtClean="0"/>
              <a:t>contains:</a:t>
            </a:r>
          </a:p>
          <a:p>
            <a:r>
              <a:rPr lang="en-US" altLang="zh-CN" sz="3200" dirty="0" smtClean="0"/>
              <a:t>- Hardware</a:t>
            </a:r>
            <a:endParaRPr lang="en-US" altLang="zh-CN" sz="3200" dirty="0"/>
          </a:p>
          <a:p>
            <a:r>
              <a:rPr lang="en-US" altLang="zh-CN" sz="3200" dirty="0" smtClean="0"/>
              <a:t>- Operating System</a:t>
            </a:r>
          </a:p>
          <a:p>
            <a:r>
              <a:rPr lang="en-US" altLang="zh-CN" sz="3200" dirty="0" smtClean="0"/>
              <a:t>- Applications </a:t>
            </a:r>
            <a:endParaRPr lang="en-US" sz="3200" dirty="0" smtClean="0"/>
          </a:p>
        </p:txBody>
      </p:sp>
      <p:sp>
        <p:nvSpPr>
          <p:cNvPr id="4" name="矩形 3"/>
          <p:cNvSpPr/>
          <p:nvPr/>
        </p:nvSpPr>
        <p:spPr>
          <a:xfrm>
            <a:off x="631946" y="6460728"/>
            <a:ext cx="797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[1] </a:t>
            </a:r>
            <a:r>
              <a:rPr lang="en-US" altLang="zh-CN" dirty="0" err="1" smtClean="0"/>
              <a:t>Indranil</a:t>
            </a:r>
            <a:r>
              <a:rPr lang="en-US" altLang="zh-CN" dirty="0" smtClean="0"/>
              <a:t> </a:t>
            </a:r>
            <a:r>
              <a:rPr lang="en-US" altLang="zh-CN" dirty="0"/>
              <a:t>Gupta, </a:t>
            </a:r>
            <a:r>
              <a:rPr lang="en-US" altLang="zh-CN" dirty="0" smtClean="0"/>
              <a:t>“CS </a:t>
            </a:r>
            <a:r>
              <a:rPr lang="en-US" altLang="zh-CN" dirty="0"/>
              <a:t>525 Advanced Distributed Systems Spring </a:t>
            </a:r>
            <a:r>
              <a:rPr lang="en-US" altLang="zh-CN" dirty="0" smtClean="0"/>
              <a:t>2016,” UIUC, 2016 </a:t>
            </a:r>
            <a:endParaRPr lang="zh-CN" altLang="en-US" dirty="0"/>
          </a:p>
        </p:txBody>
      </p:sp>
      <p:sp>
        <p:nvSpPr>
          <p:cNvPr id="5" name="AutoShape 5" descr="Image result for WeC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7" descr="Image result for WeC sens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60" y="4424265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22" y="2612571"/>
            <a:ext cx="1989059" cy="18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Example of Timer Service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1.1:</a:t>
            </a:r>
          </a:p>
          <a:p>
            <a:r>
              <a:rPr lang="en-US" altLang="zh-CN" sz="2800" dirty="0" smtClean="0"/>
              <a:t>	- The timer </a:t>
            </a:r>
            <a:r>
              <a:rPr lang="en-US" altLang="zh-CN" sz="2800" dirty="0"/>
              <a:t>service can declare an array of timer state</a:t>
            </a:r>
            <a:r>
              <a:rPr lang="en-US" altLang="zh-CN" sz="2800" dirty="0" smtClean="0"/>
              <a:t>:</a:t>
            </a:r>
          </a:p>
          <a:p>
            <a:r>
              <a:rPr lang="en-US" altLang="zh-CN" sz="2400" i="1" dirty="0" smtClean="0">
                <a:latin typeface="Kozuka Gothic Pr6N EL" pitchFamily="34" charset="-128"/>
                <a:ea typeface="Kozuka Gothic Pr6N EL" pitchFamily="34" charset="-128"/>
              </a:rPr>
              <a:t>              </a:t>
            </a:r>
            <a:r>
              <a:rPr lang="en-US" altLang="zh-CN" sz="2800" i="1" dirty="0" err="1"/>
              <a:t>timer_state_t</a:t>
            </a:r>
            <a:r>
              <a:rPr lang="en-US" altLang="zh-CN" sz="2800" i="1" dirty="0"/>
              <a:t>   timers[</a:t>
            </a:r>
            <a:r>
              <a:rPr lang="en-US" altLang="zh-CN" sz="2800" i="1" dirty="0" err="1">
                <a:solidFill>
                  <a:srgbClr val="FF0000"/>
                </a:solidFill>
              </a:rPr>
              <a:t>uniqueCount</a:t>
            </a:r>
            <a:r>
              <a:rPr lang="en-US" altLang="zh-CN" sz="2800" i="1" dirty="0" smtClean="0"/>
              <a:t>(“A")];</a:t>
            </a:r>
            <a:endParaRPr lang="en-US" altLang="zh-CN" sz="2800" i="1" dirty="0"/>
          </a:p>
          <a:p>
            <a:r>
              <a:rPr lang="en-US" altLang="zh-CN" sz="2800" dirty="0" smtClean="0"/>
              <a:t>	</a:t>
            </a:r>
          </a:p>
          <a:p>
            <a:endParaRPr lang="en-US" altLang="zh-CN" sz="2800" i="1" dirty="0"/>
          </a:p>
          <a:p>
            <a:endParaRPr lang="en-US" altLang="zh-CN" sz="2800" i="1" dirty="0" smtClean="0"/>
          </a:p>
          <a:p>
            <a:endParaRPr lang="en-US" altLang="zh-CN" sz="2800" i="1" dirty="0"/>
          </a:p>
          <a:p>
            <a:endParaRPr lang="en-US" altLang="zh-CN" sz="2800" i="1" dirty="0" smtClean="0"/>
          </a:p>
          <a:p>
            <a:endParaRPr lang="en-US" altLang="zh-CN" sz="2800" i="1" dirty="0"/>
          </a:p>
          <a:p>
            <a:endParaRPr lang="en-US" altLang="zh-CN" sz="2800" i="1" dirty="0"/>
          </a:p>
          <a:p>
            <a:r>
              <a:rPr lang="en-US" altLang="zh-CN" sz="2800" dirty="0" smtClean="0"/>
              <a:t>- Elide run-time array </a:t>
            </a:r>
            <a:r>
              <a:rPr lang="en-US" altLang="zh-CN" sz="2800" dirty="0"/>
              <a:t>boundary </a:t>
            </a:r>
            <a:r>
              <a:rPr lang="en-US" altLang="zh-CN" sz="2800" dirty="0" smtClean="0"/>
              <a:t>checks, reducing code </a:t>
            </a:r>
            <a:r>
              <a:rPr lang="en-US" altLang="zh-CN" sz="2800" dirty="0"/>
              <a:t>size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/>
              <a:t>- </a:t>
            </a:r>
            <a:r>
              <a:rPr lang="en-US" altLang="zh-CN" sz="2800" dirty="0" smtClean="0"/>
              <a:t>Achieve optimal </a:t>
            </a:r>
            <a:r>
              <a:rPr lang="en-US" altLang="zh-CN" sz="2800" dirty="0"/>
              <a:t>timer </a:t>
            </a:r>
            <a:r>
              <a:rPr lang="en-US" altLang="zh-CN" sz="2800" dirty="0" smtClean="0"/>
              <a:t>size</a:t>
            </a:r>
            <a:r>
              <a:rPr lang="en-US" altLang="zh-CN" sz="2800" dirty="0"/>
              <a:t>: 10 bytes for </a:t>
            </a:r>
            <a:r>
              <a:rPr lang="en-US" altLang="zh-CN" sz="2800" dirty="0" smtClean="0"/>
              <a:t>each </a:t>
            </a:r>
            <a:r>
              <a:rPr lang="en-US" altLang="zh-CN" sz="2800" dirty="0"/>
              <a:t>timer</a:t>
            </a:r>
            <a:r>
              <a:rPr lang="en-US" altLang="zh-CN" sz="2800" dirty="0" smtClean="0"/>
              <a:t>.</a:t>
            </a:r>
            <a:endParaRPr lang="en-US" altLang="zh-CN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20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341741" y="2269539"/>
            <a:ext cx="6240158" cy="42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511"/>
          <a:stretch/>
        </p:blipFill>
        <p:spPr bwMode="auto">
          <a:xfrm>
            <a:off x="3705226" y="3365867"/>
            <a:ext cx="2271712" cy="50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734782" y="3254727"/>
            <a:ext cx="1853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Timer array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3705225" y="3365867"/>
            <a:ext cx="2271712" cy="501432"/>
          </a:xfrm>
          <a:prstGeom prst="rect">
            <a:avLst/>
          </a:prstGeom>
          <a:solidFill>
            <a:srgbClr val="F2F2F2">
              <a:alpha val="3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705225" y="3151315"/>
            <a:ext cx="1" cy="32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705226" y="3253745"/>
            <a:ext cx="227171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74309" y="2832927"/>
            <a:ext cx="2046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uniqueCount</a:t>
            </a:r>
            <a:r>
              <a:rPr lang="en-US" altLang="zh-CN" sz="2000" dirty="0" smtClean="0"/>
              <a:t>(“A")</a:t>
            </a:r>
            <a:endParaRPr lang="zh-CN" altLang="en-US" sz="2000" dirty="0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967412" y="3156837"/>
            <a:ext cx="1" cy="32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1550209" y="4423945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1</a:t>
            </a:r>
            <a:endParaRPr lang="zh-CN" altLang="en-US" sz="2800" dirty="0"/>
          </a:p>
        </p:txBody>
      </p:sp>
      <p:sp>
        <p:nvSpPr>
          <p:cNvPr id="27" name="圆角矩形 26"/>
          <p:cNvSpPr/>
          <p:nvPr/>
        </p:nvSpPr>
        <p:spPr>
          <a:xfrm>
            <a:off x="3821906" y="4423944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2</a:t>
            </a:r>
            <a:endParaRPr lang="zh-CN" altLang="en-US" sz="2800" dirty="0"/>
          </a:p>
        </p:txBody>
      </p:sp>
      <p:sp>
        <p:nvSpPr>
          <p:cNvPr id="28" name="圆角矩形 27"/>
          <p:cNvSpPr/>
          <p:nvPr/>
        </p:nvSpPr>
        <p:spPr>
          <a:xfrm>
            <a:off x="6093604" y="4423945"/>
            <a:ext cx="20383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Component 3</a:t>
            </a:r>
            <a:endParaRPr lang="zh-CN" altLang="en-US" sz="2800" dirty="0"/>
          </a:p>
        </p:txBody>
      </p:sp>
      <p:cxnSp>
        <p:nvCxnSpPr>
          <p:cNvPr id="29" name="直接箭头连接符 28"/>
          <p:cNvCxnSpPr>
            <a:stCxn id="26" idx="0"/>
            <a:endCxn id="17" idx="2"/>
          </p:cNvCxnSpPr>
          <p:nvPr/>
        </p:nvCxnSpPr>
        <p:spPr>
          <a:xfrm flipV="1">
            <a:off x="2569384" y="3867299"/>
            <a:ext cx="2271697" cy="55664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27" idx="0"/>
          </p:cNvCxnSpPr>
          <p:nvPr/>
        </p:nvCxnSpPr>
        <p:spPr>
          <a:xfrm flipH="1" flipV="1">
            <a:off x="4019550" y="3867299"/>
            <a:ext cx="821531" cy="55664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8" idx="0"/>
          </p:cNvCxnSpPr>
          <p:nvPr/>
        </p:nvCxnSpPr>
        <p:spPr>
          <a:xfrm flipH="1" flipV="1">
            <a:off x="5562601" y="3880366"/>
            <a:ext cx="1550178" cy="54357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337689" y="3039283"/>
            <a:ext cx="26027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Size  determined in compile time 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Isolation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1.x:</a:t>
            </a:r>
            <a:endParaRPr lang="en-US" altLang="zh-CN" sz="2800" dirty="0"/>
          </a:p>
          <a:p>
            <a:pPr marL="457200" indent="-457200">
              <a:buFontTx/>
              <a:buChar char="-"/>
            </a:pPr>
            <a:r>
              <a:rPr lang="en-US" altLang="zh-CN" sz="2800" dirty="0"/>
              <a:t>In many cases multiple components share a single memory resource (</a:t>
            </a:r>
            <a:r>
              <a:rPr lang="en-US" altLang="zh-CN" sz="2800" dirty="0" err="1"/>
              <a:t>TinyOS</a:t>
            </a:r>
            <a:r>
              <a:rPr lang="en-US" altLang="zh-CN" sz="2800" dirty="0"/>
              <a:t> 1.1).</a:t>
            </a:r>
          </a:p>
          <a:p>
            <a:endParaRPr lang="en-US" altLang="zh-CN" sz="2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6" y="3243024"/>
            <a:ext cx="8004064" cy="21518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6969" y="2816840"/>
            <a:ext cx="184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Components 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107610" y="3485809"/>
            <a:ext cx="4530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</a:t>
            </a:r>
            <a:r>
              <a:rPr lang="en-US" altLang="zh-CN" sz="2400" dirty="0" smtClean="0"/>
              <a:t>ixed-size task/</a:t>
            </a:r>
            <a:r>
              <a:rPr lang="en-US" altLang="zh-CN" sz="2400" dirty="0"/>
              <a:t>transmission</a:t>
            </a:r>
            <a:r>
              <a:rPr lang="en-US" altLang="zh-CN" sz="2400" dirty="0" smtClean="0"/>
              <a:t> queue</a:t>
            </a:r>
            <a:endParaRPr lang="zh-CN" altLang="en-US" sz="2400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115878" y="3494215"/>
            <a:ext cx="1106789" cy="824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84962" y="3355715"/>
            <a:ext cx="267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Post task/request</a:t>
            </a:r>
            <a:endParaRPr lang="zh-CN" altLang="en-US" sz="2400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Isolation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1.x:</a:t>
            </a:r>
            <a:endParaRPr lang="en-US" altLang="zh-CN" sz="2800" dirty="0"/>
          </a:p>
          <a:p>
            <a:pPr marL="457200" indent="-457200">
              <a:buFontTx/>
              <a:buChar char="-"/>
            </a:pPr>
            <a:r>
              <a:rPr lang="en-US" altLang="zh-CN" sz="2800" dirty="0" smtClean="0"/>
              <a:t>In many cases multiple components share </a:t>
            </a:r>
            <a:r>
              <a:rPr lang="en-US" altLang="zh-CN" sz="2800" dirty="0"/>
              <a:t>a </a:t>
            </a:r>
            <a:r>
              <a:rPr lang="en-US" altLang="zh-CN" sz="2800" dirty="0" smtClean="0"/>
              <a:t>single memory resource (</a:t>
            </a:r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1.1).</a:t>
            </a:r>
            <a:endParaRPr lang="en-US" altLang="zh-CN" sz="2800" dirty="0"/>
          </a:p>
          <a:p>
            <a:pPr marL="457200" indent="-457200">
              <a:buFontTx/>
              <a:buChar char="-"/>
            </a:pPr>
            <a:endParaRPr lang="en-US" altLang="zh-CN" sz="2800" dirty="0" smtClean="0"/>
          </a:p>
          <a:p>
            <a:pPr marL="457200" indent="-457200">
              <a:buFontTx/>
              <a:buChar char="-"/>
            </a:pPr>
            <a:endParaRPr lang="en-US" altLang="zh-CN" sz="2800" dirty="0"/>
          </a:p>
          <a:p>
            <a:pPr marL="457200" indent="-457200">
              <a:buFontTx/>
              <a:buChar char="-"/>
            </a:pPr>
            <a:endParaRPr lang="en-US" altLang="zh-CN" sz="2800" dirty="0" smtClean="0"/>
          </a:p>
          <a:p>
            <a:pPr marL="457200" indent="-457200">
              <a:buFontTx/>
              <a:buChar char="-"/>
            </a:pPr>
            <a:endParaRPr lang="en-US" altLang="zh-CN" sz="2800" dirty="0"/>
          </a:p>
          <a:p>
            <a:pPr marL="457200" indent="-457200">
              <a:buFontTx/>
              <a:buChar char="-"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pPr marL="457200" indent="-457200">
              <a:buFontTx/>
              <a:buChar char="-"/>
            </a:pPr>
            <a:r>
              <a:rPr lang="en-US" altLang="zh-CN" sz="2800" dirty="0"/>
              <a:t>Usually need to </a:t>
            </a:r>
            <a:r>
              <a:rPr lang="en-US" altLang="zh-CN" sz="2800" dirty="0" smtClean="0"/>
              <a:t>re-invoke the component to repost the task/request.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6" y="3243024"/>
            <a:ext cx="8004064" cy="21518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6969" y="2816840"/>
            <a:ext cx="184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Components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36190" y="3250117"/>
            <a:ext cx="153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FULL!</a:t>
            </a:r>
            <a:endParaRPr lang="zh-CN" altLang="en-US" sz="3600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100380" y="4318970"/>
            <a:ext cx="1122287" cy="779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十字形 11"/>
          <p:cNvSpPr/>
          <p:nvPr/>
        </p:nvSpPr>
        <p:spPr>
          <a:xfrm rot="2787922">
            <a:off x="1362752" y="4444066"/>
            <a:ext cx="597540" cy="588030"/>
          </a:xfrm>
          <a:prstGeom prst="plus">
            <a:avLst>
              <a:gd name="adj" fmla="val 4005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34331" y="4933251"/>
            <a:ext cx="86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</a:t>
            </a:r>
            <a:r>
              <a:rPr lang="en-US" altLang="zh-CN" sz="2400" dirty="0" smtClean="0"/>
              <a:t>ail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4107610" y="3485809"/>
            <a:ext cx="4530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</a:t>
            </a:r>
            <a:r>
              <a:rPr lang="en-US" altLang="zh-CN" sz="2400" dirty="0" smtClean="0"/>
              <a:t>ixed-size task/</a:t>
            </a:r>
            <a:r>
              <a:rPr lang="en-US" altLang="zh-CN" sz="2400" dirty="0"/>
              <a:t>transmission</a:t>
            </a:r>
            <a:r>
              <a:rPr lang="en-US" altLang="zh-CN" sz="2400" dirty="0" smtClean="0"/>
              <a:t> queue</a:t>
            </a:r>
            <a:endParaRPr lang="zh-CN" altLang="en-US" sz="2400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22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95250" y="5547240"/>
            <a:ext cx="901065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-	Global</a:t>
            </a:r>
            <a:r>
              <a:rPr lang="en-US" altLang="zh-CN" sz="2800" dirty="0">
                <a:solidFill>
                  <a:srgbClr val="FF0000"/>
                </a:solidFill>
              </a:rPr>
              <a:t>, shared memory pools </a:t>
            </a:r>
            <a:r>
              <a:rPr lang="en-US" altLang="zh-CN" sz="2800" dirty="0" smtClean="0">
                <a:solidFill>
                  <a:srgbClr val="FF0000"/>
                </a:solidFill>
              </a:rPr>
              <a:t>are too </a:t>
            </a:r>
            <a:r>
              <a:rPr lang="en-US" altLang="zh-CN" sz="2800" dirty="0">
                <a:solidFill>
                  <a:srgbClr val="FF0000"/>
                </a:solidFill>
              </a:rPr>
              <a:t>dangerous </a:t>
            </a:r>
            <a:r>
              <a:rPr lang="en-US" altLang="zh-CN" sz="2800" dirty="0" smtClean="0">
                <a:solidFill>
                  <a:srgbClr val="FF0000"/>
                </a:solidFill>
              </a:rPr>
              <a:t>for 	robust </a:t>
            </a:r>
            <a:r>
              <a:rPr lang="en-US" altLang="zh-CN" sz="2800" dirty="0">
                <a:solidFill>
                  <a:srgbClr val="FF0000"/>
                </a:solidFill>
              </a:rPr>
              <a:t>software and </a:t>
            </a:r>
            <a:r>
              <a:rPr lang="en-US" altLang="zh-CN" sz="2800" dirty="0" smtClean="0">
                <a:solidFill>
                  <a:srgbClr val="FF0000"/>
                </a:solidFill>
              </a:rPr>
              <a:t>violate </a:t>
            </a:r>
            <a:r>
              <a:rPr lang="en-US" altLang="zh-CN" sz="2800" dirty="0">
                <a:solidFill>
                  <a:srgbClr val="FF0000"/>
                </a:solidFill>
              </a:rPr>
              <a:t>the bug prevention principle.</a:t>
            </a:r>
          </a:p>
        </p:txBody>
      </p:sp>
    </p:spTree>
    <p:extLst>
      <p:ext uri="{BB962C8B-B14F-4D97-AF65-F5344CB8AC3E}">
        <p14:creationId xmlns:p14="http://schemas.microsoft.com/office/powerpoint/2010/main" val="34491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Isolation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477411"/>
            <a:ext cx="8767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When </a:t>
            </a:r>
            <a:r>
              <a:rPr lang="en-US" altLang="zh-CN" sz="2800" dirty="0"/>
              <a:t>a component tries to send a packet, </a:t>
            </a:r>
            <a:r>
              <a:rPr lang="en-US" altLang="zh-CN" sz="2800" dirty="0" smtClean="0"/>
              <a:t>the queue </a:t>
            </a:r>
            <a:r>
              <a:rPr lang="en-US" altLang="zh-CN" sz="2800" dirty="0"/>
              <a:t>checks if the corresponding client’s entry in </a:t>
            </a:r>
            <a:r>
              <a:rPr lang="en-US" altLang="zh-CN" sz="2800" dirty="0" smtClean="0"/>
              <a:t>the queue </a:t>
            </a:r>
            <a:r>
              <a:rPr lang="en-US" altLang="zh-CN" sz="2800" dirty="0"/>
              <a:t>is occupied. </a:t>
            </a:r>
            <a:endParaRPr lang="en-US" altLang="zh-CN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19" y="2106895"/>
            <a:ext cx="5172680" cy="341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9" r="95402"/>
          <a:stretch/>
        </p:blipFill>
        <p:spPr>
          <a:xfrm>
            <a:off x="920670" y="4214342"/>
            <a:ext cx="368031" cy="43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051" r="94699" b="44586"/>
          <a:stretch/>
        </p:blipFill>
        <p:spPr>
          <a:xfrm>
            <a:off x="908095" y="3332265"/>
            <a:ext cx="424177" cy="4812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90" b="81322"/>
          <a:stretch/>
        </p:blipFill>
        <p:spPr>
          <a:xfrm>
            <a:off x="912181" y="2536167"/>
            <a:ext cx="385010" cy="4019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19614" y="3109884"/>
            <a:ext cx="201478" cy="20688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32530" y="3334729"/>
            <a:ext cx="201478" cy="20688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3655" y="2039654"/>
            <a:ext cx="136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Programs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781795" y="2536167"/>
            <a:ext cx="1278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Accept ! </a:t>
            </a:r>
            <a:endParaRPr lang="zh-CN" altLang="en-US" sz="2400" dirty="0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441342" y="2737137"/>
            <a:ext cx="4138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441342" y="4431592"/>
            <a:ext cx="32469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819614" y="2879873"/>
            <a:ext cx="201478" cy="206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4688315" y="3541612"/>
            <a:ext cx="1061556" cy="889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579390" y="2737137"/>
            <a:ext cx="340963" cy="200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30" idx="3"/>
          </p:cNvCxnSpPr>
          <p:nvPr/>
        </p:nvCxnSpPr>
        <p:spPr>
          <a:xfrm flipV="1">
            <a:off x="6021092" y="2766999"/>
            <a:ext cx="760703" cy="216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8194" idx="3"/>
          </p:cNvCxnSpPr>
          <p:nvPr/>
        </p:nvCxnSpPr>
        <p:spPr>
          <a:xfrm>
            <a:off x="6003654" y="3461537"/>
            <a:ext cx="1116045" cy="351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119699" y="3634670"/>
            <a:ext cx="1636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Need retry !</a:t>
            </a:r>
            <a:endParaRPr lang="zh-CN" altLang="en-US" sz="2400" dirty="0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23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413655" y="5477410"/>
            <a:ext cx="8382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457200">
              <a:buFontTx/>
              <a:buChar char="-"/>
            </a:pPr>
            <a:r>
              <a:rPr lang="en-US" altLang="zh-CN" sz="2800" dirty="0">
                <a:solidFill>
                  <a:srgbClr val="FF0000"/>
                </a:solidFill>
              </a:rPr>
              <a:t>Make each component’s interactions to an </a:t>
            </a:r>
            <a:r>
              <a:rPr lang="en-US" altLang="zh-CN" sz="2800" dirty="0" smtClean="0">
                <a:solidFill>
                  <a:srgbClr val="FF0000"/>
                </a:solidFill>
              </a:rPr>
              <a:t>	underlying </a:t>
            </a:r>
            <a:r>
              <a:rPr lang="en-US" altLang="zh-CN" sz="2800" dirty="0">
                <a:solidFill>
                  <a:srgbClr val="FF0000"/>
                </a:solidFill>
              </a:rPr>
              <a:t>shared resource completely independent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  <a:endParaRPr lang="en-US" altLang="zh-CN" sz="2800" dirty="0"/>
          </a:p>
          <a:p>
            <a:pPr indent="-457200">
              <a:buFontTx/>
              <a:buChar char="-"/>
            </a:pPr>
            <a:endParaRPr lang="en-US" altLang="zh-CN" sz="2800" dirty="0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441342" y="3572896"/>
            <a:ext cx="32469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688315" y="3213325"/>
            <a:ext cx="1061556" cy="359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119699" y="3230704"/>
            <a:ext cx="1636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Need retry !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6034008" y="3230704"/>
            <a:ext cx="1085691" cy="207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799" y="1047117"/>
            <a:ext cx="876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TinyOS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2.x:</a:t>
            </a:r>
            <a:endParaRPr lang="en-US" altLang="zh-CN" sz="2800" dirty="0"/>
          </a:p>
          <a:p>
            <a:pPr marL="457200" indent="-457200">
              <a:buFontTx/>
              <a:buChar char="-"/>
            </a:pPr>
            <a:r>
              <a:rPr lang="en-US" altLang="zh-CN" sz="2800" dirty="0" smtClean="0"/>
              <a:t>Accomplish “Static </a:t>
            </a:r>
            <a:r>
              <a:rPr lang="en-US" altLang="zh-CN" sz="2800" dirty="0"/>
              <a:t>V</a:t>
            </a:r>
            <a:r>
              <a:rPr lang="en-US" altLang="zh-CN" sz="2800" dirty="0" smtClean="0"/>
              <a:t>irtualization”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at compile-time.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164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Language/OS Co-design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NesC</a:t>
            </a:r>
          </a:p>
          <a:p>
            <a:r>
              <a:rPr lang="en-US" altLang="zh-CN" sz="2800" dirty="0" smtClean="0"/>
              <a:t>	- A </a:t>
            </a:r>
            <a:r>
              <a:rPr lang="en-US" altLang="zh-CN" sz="2800" dirty="0"/>
              <a:t>C </a:t>
            </a:r>
            <a:r>
              <a:rPr lang="en-US" altLang="zh-CN" sz="2800" dirty="0" smtClean="0"/>
              <a:t>dialect, co-evolved with </a:t>
            </a:r>
            <a:r>
              <a:rPr lang="en-US" altLang="zh-CN" sz="2800" dirty="0" err="1" smtClean="0"/>
              <a:t>TinyOS</a:t>
            </a:r>
            <a:r>
              <a:rPr lang="en-US" altLang="zh-CN" sz="2800" dirty="0" smtClean="0"/>
              <a:t>.</a:t>
            </a:r>
          </a:p>
          <a:p>
            <a:endParaRPr lang="en-US" altLang="zh-C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Two-edged sword: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Gave the </a:t>
            </a:r>
            <a:r>
              <a:rPr lang="en-US" altLang="zh-CN" sz="2800" dirty="0"/>
              <a:t>project tremendous flexibility to achieve </a:t>
            </a:r>
            <a:r>
              <a:rPr lang="en-US" altLang="zh-CN" sz="2800" dirty="0" smtClean="0"/>
              <a:t>system design goals (minimization and prevention).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CN" sz="2800" dirty="0" smtClean="0"/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/>
              <a:t>Each stage of this evolution moves </a:t>
            </a:r>
            <a:r>
              <a:rPr lang="en-US" altLang="zh-CN" sz="2800" dirty="0" err="1" smtClean="0"/>
              <a:t>nesC</a:t>
            </a:r>
            <a:r>
              <a:rPr lang="en-US" altLang="zh-CN" sz="2800" dirty="0" smtClean="0"/>
              <a:t> further from C and raises the barrier to entry. </a:t>
            </a:r>
          </a:p>
          <a:p>
            <a:pPr lvl="1"/>
            <a:r>
              <a:rPr lang="en-US" altLang="zh-CN" sz="2800" dirty="0" smtClean="0"/>
              <a:t>- Some hobbyists and researchers began to use Arduino and </a:t>
            </a:r>
            <a:r>
              <a:rPr lang="en-US" altLang="zh-CN" sz="2800" dirty="0" err="1" smtClean="0"/>
              <a:t>Contiki</a:t>
            </a:r>
            <a:r>
              <a:rPr lang="en-US" altLang="zh-CN" sz="2800" dirty="0" smtClean="0"/>
              <a:t>, which are simpler and easier to use.</a:t>
            </a:r>
            <a:endParaRPr lang="en-US" altLang="zh-CN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rgbClr val="FF0000"/>
                </a:solidFill>
              </a:rPr>
              <a:t>Good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69" y="1098765"/>
            <a:ext cx="876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Good language extensions (</a:t>
            </a:r>
            <a:r>
              <a:rPr lang="en-US" altLang="zh-CN" sz="2800" dirty="0" err="1" smtClean="0"/>
              <a:t>NesC</a:t>
            </a:r>
            <a:r>
              <a:rPr lang="en-US" altLang="zh-CN" sz="2800" dirty="0" smtClean="0"/>
              <a:t>)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484" y="334553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chemeClr val="accent1"/>
                </a:solidFill>
              </a:rPr>
              <a:t>Bad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69366"/>
            <a:ext cx="876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/>
              <a:t>NesC</a:t>
            </a:r>
            <a:r>
              <a:rPr lang="en-US" altLang="zh-CN" sz="2800" dirty="0"/>
              <a:t> raises the barrier to </a:t>
            </a:r>
            <a:r>
              <a:rPr lang="en-US" altLang="zh-CN" sz="2800" dirty="0" smtClean="0"/>
              <a:t>entry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55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Language/OS Co-design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NesC</a:t>
            </a:r>
          </a:p>
          <a:p>
            <a:r>
              <a:rPr lang="en-US" altLang="zh-CN" sz="2800" dirty="0" smtClean="0"/>
              <a:t>	- A </a:t>
            </a:r>
            <a:r>
              <a:rPr lang="en-US" altLang="zh-CN" sz="2800" dirty="0"/>
              <a:t>C </a:t>
            </a:r>
            <a:r>
              <a:rPr lang="en-US" altLang="zh-CN" sz="2800" dirty="0" smtClean="0"/>
              <a:t>dialect, co-evolved with </a:t>
            </a:r>
            <a:r>
              <a:rPr lang="en-US" altLang="zh-CN" sz="2800" dirty="0" err="1" smtClean="0"/>
              <a:t>TinyOS</a:t>
            </a:r>
            <a:r>
              <a:rPr lang="en-US" altLang="zh-CN" sz="2800" dirty="0" smtClean="0"/>
              <a:t>.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Update: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Current version of </a:t>
            </a:r>
            <a:r>
              <a:rPr lang="en-US" altLang="zh-CN" sz="2800" dirty="0" err="1">
                <a:solidFill>
                  <a:srgbClr val="FF0000"/>
                </a:solidFill>
              </a:rPr>
              <a:t>TinyOS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includes </a:t>
            </a:r>
            <a:r>
              <a:rPr lang="en-US" altLang="zh-CN" sz="2800" dirty="0">
                <a:solidFill>
                  <a:srgbClr val="FF0000"/>
                </a:solidFill>
              </a:rPr>
              <a:t>a threads </a:t>
            </a:r>
            <a:r>
              <a:rPr lang="en-US" altLang="zh-CN" sz="2800" dirty="0" smtClean="0">
                <a:solidFill>
                  <a:srgbClr val="FF0000"/>
                </a:solidFill>
              </a:rPr>
              <a:t>library which allows programmers to </a:t>
            </a:r>
            <a:r>
              <a:rPr lang="en-US" altLang="zh-CN" sz="2800" dirty="0">
                <a:solidFill>
                  <a:srgbClr val="FF0000"/>
                </a:solidFill>
              </a:rPr>
              <a:t>write applications in C, rather than </a:t>
            </a:r>
            <a:r>
              <a:rPr lang="en-US" altLang="zh-CN" sz="2800" dirty="0" err="1">
                <a:solidFill>
                  <a:srgbClr val="FF0000"/>
                </a:solidFill>
              </a:rPr>
              <a:t>nesC</a:t>
            </a:r>
            <a:r>
              <a:rPr lang="en-US" altLang="zh-CN" sz="2800" dirty="0">
                <a:solidFill>
                  <a:srgbClr val="FF0000"/>
                </a:solidFill>
              </a:rPr>
              <a:t>, reducing the barrier to entry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altLang="zh-CN" sz="2800" dirty="0" smtClean="0">
                <a:solidFill>
                  <a:srgbClr val="FF0000"/>
                </a:solidFill>
              </a:rPr>
              <a:t>The </a:t>
            </a:r>
            <a:r>
              <a:rPr lang="en-US" altLang="zh-CN" sz="2800" dirty="0">
                <a:solidFill>
                  <a:srgbClr val="FF0000"/>
                </a:solidFill>
              </a:rPr>
              <a:t>core OS is </a:t>
            </a:r>
            <a:r>
              <a:rPr lang="en-US" altLang="zh-CN" sz="2800" dirty="0" smtClean="0">
                <a:solidFill>
                  <a:srgbClr val="FF0000"/>
                </a:solidFill>
              </a:rPr>
              <a:t>still in </a:t>
            </a:r>
            <a:r>
              <a:rPr lang="en-US" altLang="zh-CN" sz="2800" dirty="0" err="1">
                <a:solidFill>
                  <a:srgbClr val="FF0000"/>
                </a:solidFill>
              </a:rPr>
              <a:t>nesC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/>
              <a:t>(http://</a:t>
            </a:r>
            <a:r>
              <a:rPr lang="en-US" altLang="zh-CN" sz="2800" dirty="0" smtClean="0"/>
              <a:t>tinyos.stanford.edu/tinyos-wiki/)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http://ecx.images-amazon.com/images/I/41No5hFjM4L._SX346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96" y="285750"/>
            <a:ext cx="4414354" cy="63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Software </a:t>
            </a:r>
            <a:r>
              <a:rPr lang="en-US" altLang="zh-CN" dirty="0" smtClean="0"/>
              <a:t>Components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7670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Component</a:t>
            </a:r>
          </a:p>
          <a:p>
            <a:r>
              <a:rPr lang="en-US" altLang="zh-CN" sz="2800" dirty="0"/>
              <a:t>	</a:t>
            </a:r>
            <a:r>
              <a:rPr lang="en-US" altLang="zh-CN" sz="2800" dirty="0" smtClean="0"/>
              <a:t>- A </a:t>
            </a:r>
            <a:r>
              <a:rPr lang="en-US" altLang="zh-CN" sz="2800" dirty="0"/>
              <a:t>module specifying a set of methods and internal </a:t>
            </a:r>
            <a:r>
              <a:rPr lang="en-US" altLang="zh-CN" sz="2800" dirty="0" smtClean="0"/>
              <a:t>storage, OR</a:t>
            </a:r>
          </a:p>
          <a:p>
            <a:r>
              <a:rPr lang="en-US" altLang="zh-CN" sz="2800" dirty="0" smtClean="0"/>
              <a:t>	- A </a:t>
            </a:r>
            <a:r>
              <a:rPr lang="en-US" altLang="zh-CN" sz="2800" dirty="0"/>
              <a:t>configuration, a set of other components wired </a:t>
            </a:r>
            <a:r>
              <a:rPr lang="en-US" altLang="zh-CN" sz="2800" dirty="0" smtClean="0"/>
              <a:t>by specified methods.[1]</a:t>
            </a:r>
          </a:p>
          <a:p>
            <a:r>
              <a:rPr lang="en-US" altLang="zh-CN" sz="2800" dirty="0" smtClean="0"/>
              <a:t>	- Provide </a:t>
            </a:r>
            <a:r>
              <a:rPr lang="en-US" altLang="zh-CN" sz="2800" dirty="0"/>
              <a:t>data </a:t>
            </a:r>
            <a:r>
              <a:rPr lang="en-US" altLang="zh-CN" sz="2800" dirty="0" smtClean="0"/>
              <a:t>privacy.</a:t>
            </a:r>
          </a:p>
          <a:p>
            <a:r>
              <a:rPr lang="en-US" altLang="zh-CN" sz="2800" dirty="0" smtClean="0"/>
              <a:t>	- Allow </a:t>
            </a:r>
            <a:r>
              <a:rPr lang="en-US" altLang="zh-CN" sz="2800" dirty="0"/>
              <a:t>code </a:t>
            </a:r>
            <a:r>
              <a:rPr lang="en-US" altLang="zh-CN" sz="2800" dirty="0" smtClean="0"/>
              <a:t>re-use.</a:t>
            </a:r>
          </a:p>
          <a:p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Fine-grained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components </a:t>
            </a:r>
          </a:p>
          <a:p>
            <a:r>
              <a:rPr lang="en-US" altLang="zh-CN" sz="2800" dirty="0" smtClean="0"/>
              <a:t>	- </a:t>
            </a:r>
            <a:r>
              <a:rPr lang="en-US" altLang="zh-CN" sz="2800" dirty="0"/>
              <a:t>Small component is easy to verify and </a:t>
            </a:r>
            <a:r>
              <a:rPr lang="en-US" altLang="zh-CN" sz="2800" dirty="0" smtClean="0"/>
              <a:t>debug.</a:t>
            </a:r>
          </a:p>
          <a:p>
            <a:r>
              <a:rPr lang="en-US" altLang="zh-CN" sz="2800" dirty="0" smtClean="0"/>
              <a:t>	- Easy </a:t>
            </a:r>
            <a:r>
              <a:rPr lang="en-US" altLang="zh-CN" sz="2800" dirty="0"/>
              <a:t>to extend or modify in a small </a:t>
            </a:r>
            <a:r>
              <a:rPr lang="en-US" altLang="zh-CN" sz="2800" dirty="0" smtClean="0"/>
              <a:t>way.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27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631946" y="6547812"/>
            <a:ext cx="6285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[1] </a:t>
            </a:r>
            <a:r>
              <a:rPr lang="en-US" altLang="zh-CN" sz="1400" dirty="0" err="1" smtClean="0"/>
              <a:t>Indranil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Gupta, </a:t>
            </a:r>
            <a:r>
              <a:rPr lang="en-US" altLang="zh-CN" sz="1400" dirty="0" smtClean="0"/>
              <a:t>“CS </a:t>
            </a:r>
            <a:r>
              <a:rPr lang="en-US" altLang="zh-CN" sz="1400" dirty="0"/>
              <a:t>525 Advanced Distributed Systems Spring </a:t>
            </a:r>
            <a:r>
              <a:rPr lang="en-US" altLang="zh-CN" sz="1400" dirty="0" smtClean="0"/>
              <a:t>2016,” UIUC, 2016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35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Software </a:t>
            </a:r>
            <a:r>
              <a:rPr lang="en-US" altLang="zh-CN" dirty="0" smtClean="0"/>
              <a:t>Components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Drawbacks </a:t>
            </a:r>
            <a:r>
              <a:rPr lang="en-US" altLang="zh-CN" sz="2800" dirty="0"/>
              <a:t>of </a:t>
            </a:r>
            <a:r>
              <a:rPr lang="en-US" altLang="zh-CN" sz="2800" dirty="0" smtClean="0"/>
              <a:t>fine-grained components</a:t>
            </a:r>
          </a:p>
          <a:p>
            <a:pPr lvl="1"/>
            <a:r>
              <a:rPr lang="en-US" altLang="zh-CN" sz="2800" dirty="0" smtClean="0"/>
              <a:t>- So </a:t>
            </a:r>
            <a:r>
              <a:rPr lang="en-US" altLang="zh-CN" sz="2800" dirty="0"/>
              <a:t>many tiny </a:t>
            </a:r>
            <a:r>
              <a:rPr lang="en-US" altLang="zh-CN" sz="2800" dirty="0" smtClean="0"/>
              <a:t>pieces of </a:t>
            </a:r>
            <a:r>
              <a:rPr lang="en-US" altLang="zh-CN" sz="2800" dirty="0"/>
              <a:t>functionality spread across </a:t>
            </a:r>
            <a:r>
              <a:rPr lang="en-US" altLang="zh-CN" sz="2800" dirty="0" smtClean="0"/>
              <a:t>files.</a:t>
            </a:r>
          </a:p>
          <a:p>
            <a:pPr lvl="1"/>
            <a:r>
              <a:rPr lang="en-US" altLang="zh-CN" sz="2800" dirty="0" smtClean="0"/>
              <a:t>- Hard to </a:t>
            </a:r>
            <a:r>
              <a:rPr lang="en-US" altLang="zh-CN" sz="2800" dirty="0"/>
              <a:t>track </a:t>
            </a:r>
            <a:r>
              <a:rPr lang="en-US" altLang="zh-CN" sz="2800" dirty="0" smtClean="0"/>
              <a:t>and understand.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95" y="2756595"/>
            <a:ext cx="4454809" cy="39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rgbClr val="FF0000"/>
                </a:solidFill>
              </a:rPr>
              <a:t>Good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69" y="1098765"/>
            <a:ext cx="876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Good language extensions (</a:t>
            </a:r>
            <a:r>
              <a:rPr lang="en-US" altLang="zh-CN" sz="2800" dirty="0" err="1" smtClean="0">
                <a:solidFill>
                  <a:schemeClr val="bg1">
                    <a:lumMod val="65000"/>
                  </a:schemeClr>
                </a:solidFill>
              </a:rPr>
              <a:t>NesC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Good software components design</a:t>
            </a: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484" y="334553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chemeClr val="accent1"/>
                </a:solidFill>
              </a:rPr>
              <a:t>Bad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69366"/>
            <a:ext cx="876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NesC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 raises the barrier to 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entry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/>
              <a:t>Fine-grained </a:t>
            </a:r>
            <a:r>
              <a:rPr lang="en-US" altLang="zh-CN" sz="2800" dirty="0"/>
              <a:t>components </a:t>
            </a:r>
            <a:r>
              <a:rPr lang="en-US" altLang="zh-CN" sz="2800" dirty="0" smtClean="0"/>
              <a:t>increase structural complexity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55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46" y="989055"/>
            <a:ext cx="2102501" cy="19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Sensor Nodes - </a:t>
            </a:r>
            <a:r>
              <a:rPr lang="en-US" altLang="zh-CN" dirty="0" smtClean="0"/>
              <a:t>Hardware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70" y="1371600"/>
            <a:ext cx="62231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Features: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Small Size </a:t>
            </a:r>
          </a:p>
          <a:p>
            <a:r>
              <a:rPr lang="en-US" sz="3200" dirty="0" smtClean="0"/>
              <a:t>		- few </a:t>
            </a:r>
            <a:r>
              <a:rPr lang="en-US" sz="3200" dirty="0"/>
              <a:t>mm to a few </a:t>
            </a:r>
            <a:r>
              <a:rPr lang="en-US" sz="3200" dirty="0" smtClean="0"/>
              <a:t>inches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Limited processing</a:t>
            </a:r>
          </a:p>
          <a:p>
            <a:r>
              <a:rPr lang="en-US" altLang="zh-CN" sz="3200" dirty="0" smtClean="0"/>
              <a:t>		- MHz </a:t>
            </a:r>
            <a:r>
              <a:rPr lang="en-US" altLang="zh-CN" sz="3200" dirty="0"/>
              <a:t>clock, MB flash, KB RAM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Limited </a:t>
            </a:r>
            <a:r>
              <a:rPr lang="en-US" sz="3200" dirty="0"/>
              <a:t>power 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- Mica: </a:t>
            </a:r>
            <a:r>
              <a:rPr lang="en-US" sz="3200" dirty="0"/>
              <a:t>7-10 days at full </a:t>
            </a:r>
            <a:r>
              <a:rPr lang="en-US" sz="3200" dirty="0" smtClean="0"/>
              <a:t>blast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Failure </a:t>
            </a:r>
            <a:r>
              <a:rPr lang="en-US" sz="3200" dirty="0"/>
              <a:t>prone nodes and </a:t>
            </a:r>
            <a:r>
              <a:rPr lang="en-US" sz="3200" dirty="0" smtClean="0"/>
              <a:t>links</a:t>
            </a:r>
          </a:p>
        </p:txBody>
      </p:sp>
      <p:sp>
        <p:nvSpPr>
          <p:cNvPr id="4" name="矩形 3"/>
          <p:cNvSpPr/>
          <p:nvPr/>
        </p:nvSpPr>
        <p:spPr>
          <a:xfrm>
            <a:off x="631946" y="6460728"/>
            <a:ext cx="797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[1] </a:t>
            </a:r>
            <a:r>
              <a:rPr lang="en-US" altLang="zh-CN" dirty="0" err="1" smtClean="0"/>
              <a:t>Indranil</a:t>
            </a:r>
            <a:r>
              <a:rPr lang="en-US" altLang="zh-CN" dirty="0" smtClean="0"/>
              <a:t> </a:t>
            </a:r>
            <a:r>
              <a:rPr lang="en-US" altLang="zh-CN" dirty="0"/>
              <a:t>Gupta, </a:t>
            </a:r>
            <a:r>
              <a:rPr lang="en-US" altLang="zh-CN" dirty="0" smtClean="0"/>
              <a:t>“CS </a:t>
            </a:r>
            <a:r>
              <a:rPr lang="en-US" altLang="zh-CN" dirty="0"/>
              <a:t>525 Advanced Distributed Systems Spring </a:t>
            </a:r>
            <a:r>
              <a:rPr lang="en-US" altLang="zh-CN" dirty="0" smtClean="0"/>
              <a:t>2016,” UIUC, 2016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51" y="4817562"/>
            <a:ext cx="712399" cy="166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cpukiller.com/images/pentium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16" y="3255418"/>
            <a:ext cx="211477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3.bp.blogspot.com/-_YoyS9jzDgs/T9CguP7xtoI/AAAAAAAAAPk/IUawXDeVO7s/s1600/52307427200903061825080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40" y="2823080"/>
            <a:ext cx="1561955" cy="15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Community Structure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0" y="1981310"/>
            <a:ext cx="8361319" cy="1923623"/>
          </a:xfrm>
          <a:prstGeom prst="rect">
            <a:avLst/>
          </a:prstGeom>
        </p:spPr>
      </p:pic>
      <p:sp>
        <p:nvSpPr>
          <p:cNvPr id="11" name="右大括号 10"/>
          <p:cNvSpPr/>
          <p:nvPr/>
        </p:nvSpPr>
        <p:spPr>
          <a:xfrm rot="4718440">
            <a:off x="2417755" y="3092331"/>
            <a:ext cx="350373" cy="123283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大括号 12"/>
          <p:cNvSpPr/>
          <p:nvPr/>
        </p:nvSpPr>
        <p:spPr>
          <a:xfrm rot="4718440">
            <a:off x="4957289" y="1272606"/>
            <a:ext cx="392579" cy="3858467"/>
          </a:xfrm>
          <a:prstGeom prst="rightBrace">
            <a:avLst>
              <a:gd name="adj1" fmla="val 0"/>
              <a:gd name="adj2" fmla="val 216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380291" y="3972998"/>
            <a:ext cx="3196260" cy="1738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Building a </a:t>
            </a:r>
            <a:r>
              <a:rPr lang="en-US" altLang="zh-CN" sz="2400" dirty="0" smtClean="0"/>
              <a:t>community</a:t>
            </a:r>
            <a:endParaRPr lang="en-US" altLang="zh-CN" sz="2400" dirty="0"/>
          </a:p>
          <a:p>
            <a:endParaRPr lang="en-US" altLang="zh-CN" sz="1100" dirty="0" smtClean="0"/>
          </a:p>
          <a:p>
            <a:r>
              <a:rPr lang="en-US" altLang="zh-CN" dirty="0" smtClean="0"/>
              <a:t>DARPA NEST project,</a:t>
            </a:r>
          </a:p>
          <a:p>
            <a:r>
              <a:rPr lang="en-US" altLang="zh-CN" dirty="0" smtClean="0"/>
              <a:t>UC Berkeley, Intel Labs Berkeley,</a:t>
            </a:r>
          </a:p>
          <a:p>
            <a:r>
              <a:rPr lang="en-US" altLang="zh-CN" dirty="0" smtClean="0"/>
              <a:t>TU Berlin, Crossbow, Inc., </a:t>
            </a:r>
          </a:p>
          <a:p>
            <a:r>
              <a:rPr lang="en-US" altLang="zh-CN" dirty="0" smtClean="0"/>
              <a:t>Vanderbilt, UCLA, Harvard.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5636684" y="3397561"/>
            <a:ext cx="289399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Expanding </a:t>
            </a:r>
            <a:r>
              <a:rPr lang="en-US" altLang="zh-CN" sz="2400" dirty="0" smtClean="0"/>
              <a:t>globally</a:t>
            </a:r>
          </a:p>
          <a:p>
            <a:endParaRPr lang="en-US" altLang="zh-CN" sz="1100" dirty="0"/>
          </a:p>
          <a:p>
            <a:r>
              <a:rPr lang="en-US" altLang="zh-CN" dirty="0"/>
              <a:t>TU Berlin, Stanford, </a:t>
            </a:r>
            <a:r>
              <a:rPr lang="en-US" altLang="zh-CN" dirty="0" err="1"/>
              <a:t>Moteiv</a:t>
            </a:r>
            <a:r>
              <a:rPr lang="en-US" altLang="zh-CN" dirty="0"/>
              <a:t>, </a:t>
            </a:r>
            <a:endParaRPr lang="en-US" altLang="zh-CN" dirty="0" smtClean="0"/>
          </a:p>
          <a:p>
            <a:r>
              <a:rPr lang="en-US" altLang="zh-CN" dirty="0" smtClean="0"/>
              <a:t>Arch Rock, Crossbow,</a:t>
            </a:r>
          </a:p>
          <a:p>
            <a:r>
              <a:rPr lang="en-US" altLang="zh-CN" dirty="0" smtClean="0"/>
              <a:t>Rincon </a:t>
            </a:r>
            <a:r>
              <a:rPr lang="en-US" altLang="zh-CN" dirty="0"/>
              <a:t>Research, Handhelds.</a:t>
            </a:r>
          </a:p>
          <a:p>
            <a:r>
              <a:rPr lang="en-US" altLang="zh-CN" dirty="0"/>
              <a:t>org, </a:t>
            </a:r>
            <a:r>
              <a:rPr lang="en-US" altLang="zh-CN" dirty="0" err="1"/>
              <a:t>Zolertia</a:t>
            </a:r>
            <a:r>
              <a:rPr lang="en-US" altLang="zh-CN" dirty="0"/>
              <a:t>,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Shockfish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08900" y="471721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UC Berkeley </a:t>
            </a:r>
            <a:r>
              <a:rPr lang="en-US" altLang="zh-CN" dirty="0" smtClean="0"/>
              <a:t>students </a:t>
            </a:r>
          </a:p>
          <a:p>
            <a:r>
              <a:rPr lang="en-US" altLang="zh-CN" dirty="0" smtClean="0"/>
              <a:t>Visit students from</a:t>
            </a:r>
            <a:endParaRPr lang="en-US" altLang="zh-CN" dirty="0"/>
          </a:p>
          <a:p>
            <a:r>
              <a:rPr lang="en-US" altLang="zh-CN" dirty="0"/>
              <a:t>UCLA and USC</a:t>
            </a:r>
            <a:endParaRPr lang="zh-CN" altLang="en-US" dirty="0"/>
          </a:p>
        </p:txBody>
      </p:sp>
      <p:sp>
        <p:nvSpPr>
          <p:cNvPr id="44" name="右大括号 43"/>
          <p:cNvSpPr/>
          <p:nvPr/>
        </p:nvSpPr>
        <p:spPr>
          <a:xfrm rot="4718440">
            <a:off x="1074779" y="3358770"/>
            <a:ext cx="339634" cy="128628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8900" y="4272225"/>
            <a:ext cx="227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Research </a:t>
            </a:r>
            <a:r>
              <a:rPr lang="en-US" altLang="zh-CN" sz="2400" dirty="0"/>
              <a:t>project</a:t>
            </a:r>
            <a:endParaRPr lang="zh-CN" altLang="en-US" sz="2400" dirty="0"/>
          </a:p>
        </p:txBody>
      </p:sp>
      <p:sp>
        <p:nvSpPr>
          <p:cNvPr id="46" name="灯片编号占位符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30</a:t>
            </a:fld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580603" y="2589987"/>
            <a:ext cx="85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Pre-1.0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861289" y="2959319"/>
            <a:ext cx="0" cy="45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805194" y="2373055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v1.x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964482" y="2745575"/>
            <a:ext cx="0" cy="45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363189" y="2401278"/>
            <a:ext cx="0" cy="45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195763" y="2031946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v2.x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4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Community Structure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69" y="1371600"/>
            <a:ext cx="87670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Industry </a:t>
            </a:r>
            <a:r>
              <a:rPr lang="en-US" altLang="zh-CN" sz="2800" dirty="0" smtClean="0"/>
              <a:t>vs </a:t>
            </a:r>
            <a:r>
              <a:rPr lang="en-US" altLang="zh-CN" sz="2800" dirty="0"/>
              <a:t>Academia</a:t>
            </a:r>
            <a:endParaRPr lang="en-US" altLang="zh-CN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Industrial contributions constitute some </a:t>
            </a:r>
            <a:r>
              <a:rPr lang="en-US" altLang="zh-CN" sz="2800" dirty="0"/>
              <a:t>of the most critical components of </a:t>
            </a:r>
            <a:r>
              <a:rPr lang="en-US" altLang="zh-CN" sz="2800" dirty="0" err="1"/>
              <a:t>TinyOS</a:t>
            </a:r>
            <a:r>
              <a:rPr lang="en-US" altLang="zh-CN" sz="2800" dirty="0" smtClean="0"/>
              <a:t>.</a:t>
            </a:r>
          </a:p>
          <a:p>
            <a:endParaRPr lang="en-US" altLang="zh-CN" sz="2800" dirty="0"/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/>
              <a:t>Irreconcilable tension</a:t>
            </a:r>
          </a:p>
          <a:p>
            <a:pPr lvl="1"/>
            <a:r>
              <a:rPr lang="en-US" altLang="zh-CN" sz="2800" dirty="0" smtClean="0"/>
              <a:t>- Academia</a:t>
            </a:r>
            <a:r>
              <a:rPr lang="en-US" altLang="zh-CN" sz="2800" dirty="0"/>
              <a:t>: modify existing codes and establish a design which </a:t>
            </a:r>
            <a:r>
              <a:rPr lang="en-US" altLang="zh-CN" sz="2800" dirty="0" smtClean="0"/>
              <a:t>would minimize </a:t>
            </a:r>
            <a:r>
              <a:rPr lang="en-US" altLang="zh-CN" sz="2800" dirty="0"/>
              <a:t>future maintenance</a:t>
            </a:r>
            <a:r>
              <a:rPr lang="en-US" altLang="zh-CN" sz="2800" dirty="0" smtClean="0"/>
              <a:t>.</a:t>
            </a:r>
          </a:p>
          <a:p>
            <a:pPr lvl="1"/>
            <a:endParaRPr lang="en-US" altLang="zh-CN" sz="2800" dirty="0" smtClean="0"/>
          </a:p>
          <a:p>
            <a:pPr lvl="1"/>
            <a:r>
              <a:rPr lang="en-US" altLang="zh-CN" sz="2800" dirty="0" smtClean="0"/>
              <a:t>- Industry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>settle on </a:t>
            </a:r>
            <a:r>
              <a:rPr lang="en-US" altLang="zh-CN" sz="2800" dirty="0"/>
              <a:t>a “good enough” platform quickly </a:t>
            </a:r>
            <a:r>
              <a:rPr lang="en-US" altLang="zh-CN" sz="2800" dirty="0" smtClean="0"/>
              <a:t>and move </a:t>
            </a:r>
            <a:r>
              <a:rPr lang="en-US" altLang="zh-CN" sz="2800" dirty="0"/>
              <a:t>on to sell </a:t>
            </a:r>
            <a:r>
              <a:rPr lang="en-US" altLang="zh-CN" sz="2800" dirty="0" smtClean="0"/>
              <a:t>higher-level services.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	- Some companies dropped out of </a:t>
            </a:r>
            <a:r>
              <a:rPr lang="en-US" altLang="zh-CN" sz="2800" dirty="0"/>
              <a:t>participation.</a:t>
            </a:r>
            <a:endParaRPr lang="en-US" altLang="zh-CN" sz="28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rgbClr val="FF0000"/>
                </a:solidFill>
              </a:rPr>
              <a:t>Good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69" y="1098765"/>
            <a:ext cx="8767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Good language extensions (</a:t>
            </a:r>
            <a:r>
              <a:rPr lang="en-US" altLang="zh-CN" sz="2800" dirty="0" err="1" smtClean="0">
                <a:solidFill>
                  <a:schemeClr val="bg1">
                    <a:lumMod val="65000"/>
                  </a:schemeClr>
                </a:solidFill>
              </a:rPr>
              <a:t>NesC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Good software components design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Late industrial involvement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484" y="334553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chemeClr val="accent1"/>
                </a:solidFill>
              </a:rPr>
              <a:t>Bad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69366"/>
            <a:ext cx="8767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NesC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 raises the barrier to 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entry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Fine-grained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components 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increase structural complexity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/>
              <a:t>Timescale mismatch during early industrial involvement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55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rgbClr val="FF0000"/>
                </a:solidFill>
              </a:rPr>
              <a:t>Good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69" y="1098765"/>
            <a:ext cx="8767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Good language extensions (</a:t>
            </a:r>
            <a:r>
              <a:rPr lang="en-US" altLang="zh-CN" sz="2800" dirty="0" err="1" smtClean="0">
                <a:solidFill>
                  <a:schemeClr val="bg1">
                    <a:lumMod val="65000"/>
                  </a:schemeClr>
                </a:solidFill>
              </a:rPr>
              <a:t>NesC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Good software components design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Late industrial involvement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prstClr val="black"/>
                </a:solidFill>
              </a:rPr>
              <a:t>Promote software to Initial </a:t>
            </a:r>
            <a:r>
              <a:rPr lang="en-US" altLang="zh-CN" sz="2800" dirty="0" smtClean="0">
                <a:solidFill>
                  <a:prstClr val="black"/>
                </a:solidFill>
              </a:rPr>
              <a:t>Users</a:t>
            </a:r>
            <a:endParaRPr lang="en-US" altLang="zh-CN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Write diverse documentation</a:t>
            </a:r>
            <a:endParaRPr lang="en-US" altLang="zh-CN" sz="2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8484" y="334553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smtClean="0"/>
              <a:t>Lessons Learned (</a:t>
            </a:r>
            <a:r>
              <a:rPr lang="en-US" altLang="zh-CN" dirty="0" smtClean="0">
                <a:solidFill>
                  <a:schemeClr val="accent1"/>
                </a:solidFill>
              </a:rPr>
              <a:t>Bad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69366"/>
            <a:ext cx="8767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NesC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 raises the barrier to 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entry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Fine-grained 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</a:rPr>
              <a:t>components </a:t>
            </a: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increase structural complexity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Timescale mismatch during early industrial involvement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/>
              <a:t>Project mainly focuses on </a:t>
            </a:r>
            <a:r>
              <a:rPr lang="en-US" altLang="zh-CN" sz="2800" dirty="0" smtClean="0"/>
              <a:t>experts</a:t>
            </a:r>
          </a:p>
          <a:p>
            <a:pPr marL="457200" indent="-457200">
              <a:buFont typeface="Calibri" panose="020F0502020204030204" pitchFamily="34" charset="0"/>
              <a:buChar char="×"/>
            </a:pPr>
            <a:r>
              <a:rPr lang="en-US" altLang="zh-CN" sz="2800" dirty="0" smtClean="0"/>
              <a:t>Only </a:t>
            </a:r>
            <a:r>
              <a:rPr lang="en-US" altLang="zh-CN" sz="2800" dirty="0"/>
              <a:t>Developer </a:t>
            </a:r>
            <a:r>
              <a:rPr lang="en-US" altLang="zh-CN" sz="2800" dirty="0" smtClean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1849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69" y="1371600"/>
            <a:ext cx="8767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- Some </a:t>
            </a:r>
            <a:r>
              <a:rPr lang="en-US" altLang="zh-CN" sz="2800" dirty="0"/>
              <a:t>decisions that </a:t>
            </a:r>
            <a:r>
              <a:rPr lang="en-US" altLang="zh-CN" sz="2800" dirty="0" smtClean="0"/>
              <a:t>seemed sound </a:t>
            </a:r>
            <a:r>
              <a:rPr lang="en-US" altLang="zh-CN" sz="2800" dirty="0"/>
              <a:t>at the time had </a:t>
            </a:r>
            <a:r>
              <a:rPr lang="en-US" altLang="zh-CN" sz="2800" dirty="0" smtClean="0"/>
              <a:t>significant </a:t>
            </a:r>
            <a:r>
              <a:rPr lang="en-US" altLang="zh-CN" sz="2800" dirty="0"/>
              <a:t>negative long-term </a:t>
            </a:r>
            <a:r>
              <a:rPr lang="en-US" altLang="zh-CN" sz="2800" dirty="0" smtClean="0"/>
              <a:t>implications. 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- The ability </a:t>
            </a:r>
            <a:r>
              <a:rPr lang="en-US" altLang="zh-CN" sz="2800" dirty="0"/>
              <a:t>for universities to transition research </a:t>
            </a:r>
            <a:r>
              <a:rPr lang="en-US" altLang="zh-CN" sz="2800" dirty="0" smtClean="0"/>
              <a:t>into practical</a:t>
            </a:r>
            <a:r>
              <a:rPr lang="en-US" altLang="zh-CN" sz="2800" dirty="0"/>
              <a:t>, real-world impact and benefits will remain </a:t>
            </a:r>
            <a:r>
              <a:rPr lang="en-US" altLang="zh-CN" sz="2800" dirty="0" smtClean="0"/>
              <a:t>important and </a:t>
            </a:r>
            <a:r>
              <a:rPr lang="en-US" altLang="zh-CN" sz="2800" dirty="0"/>
              <a:t>valuable. 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- The lessons we learned may </a:t>
            </a:r>
            <a:r>
              <a:rPr lang="en-US" altLang="zh-CN" sz="2800" dirty="0"/>
              <a:t>help others </a:t>
            </a:r>
            <a:r>
              <a:rPr lang="en-US" altLang="zh-CN" sz="2800" dirty="0" smtClean="0"/>
              <a:t>in </a:t>
            </a:r>
            <a:r>
              <a:rPr lang="en-US" altLang="zh-CN" sz="2800" dirty="0"/>
              <a:t>the future.</a:t>
            </a:r>
            <a:endParaRPr lang="en-US" altLang="zh-CN" sz="28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3680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72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 you</a:t>
            </a:r>
            <a:endParaRPr lang="zh-CN" altLang="en-US" sz="7200" b="1" i="0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0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Sensor Nodes - </a:t>
            </a:r>
            <a:r>
              <a:rPr lang="en-US" altLang="zh-CN" dirty="0" smtClean="0"/>
              <a:t>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70" y="1371600"/>
            <a:ext cx="822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Main issues:</a:t>
            </a:r>
          </a:p>
          <a:p>
            <a:endParaRPr lang="en-US" altLang="zh-CN" sz="3200" dirty="0"/>
          </a:p>
          <a:p>
            <a:r>
              <a:rPr lang="en-US" altLang="zh-CN" sz="3200" dirty="0" smtClean="0"/>
              <a:t>- Energy Efficiency</a:t>
            </a:r>
          </a:p>
          <a:p>
            <a:r>
              <a:rPr lang="en-US" altLang="zh-CN" sz="3200" dirty="0" smtClean="0"/>
              <a:t>- Limited Resources (size of RAM/ROM)</a:t>
            </a:r>
          </a:p>
          <a:p>
            <a:r>
              <a:rPr lang="en-US" altLang="zh-CN" sz="3200" dirty="0" smtClean="0"/>
              <a:t>- Difficult In-the-field Debugging</a:t>
            </a:r>
          </a:p>
          <a:p>
            <a:endParaRPr lang="en-US" altLang="zh-CN" sz="3200" dirty="0"/>
          </a:p>
          <a:p>
            <a:endParaRPr lang="en-US" sz="32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http://www.tinyos.net/tos-j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98" y="4716270"/>
            <a:ext cx="4288502" cy="1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TinyOS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70" y="1219200"/>
            <a:ext cx="869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operating system designed for </a:t>
            </a:r>
            <a:r>
              <a:rPr lang="en-US" sz="2800" dirty="0" smtClean="0"/>
              <a:t>embedded devices in </a:t>
            </a:r>
            <a:r>
              <a:rPr lang="en-US" altLang="zh-CN" sz="2800" dirty="0"/>
              <a:t>sensor </a:t>
            </a:r>
            <a:r>
              <a:rPr lang="en-US" altLang="zh-CN" sz="2800" dirty="0" smtClean="0"/>
              <a:t>networks.</a:t>
            </a:r>
          </a:p>
        </p:txBody>
      </p:sp>
      <p:pic>
        <p:nvPicPr>
          <p:cNvPr id="2050" name="Picture 2" descr="http://www.tinyos.net/tos-j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81" y="87120"/>
            <a:ext cx="2960177" cy="11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9" y="4299006"/>
            <a:ext cx="8361319" cy="19236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6969" y="3439594"/>
            <a:ext cx="381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Emerged from UC Berkeley in 2000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914400" y="3839704"/>
            <a:ext cx="0" cy="1912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575134" y="4110694"/>
            <a:ext cx="3702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Development transitioned into Arch Rock, Stanford, and </a:t>
            </a:r>
            <a:r>
              <a:rPr lang="en-US" altLang="zh-CN" sz="2000" dirty="0" err="1"/>
              <a:t>Moteiv</a:t>
            </a:r>
            <a:endParaRPr lang="en-US" altLang="zh-CN" sz="2000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801979" y="4754412"/>
            <a:ext cx="0" cy="442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右大括号 12"/>
          <p:cNvSpPr/>
          <p:nvPr/>
        </p:nvSpPr>
        <p:spPr>
          <a:xfrm rot="4718440">
            <a:off x="1074778" y="5640855"/>
            <a:ext cx="339634" cy="128628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4399" y="6474573"/>
            <a:ext cx="934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Pre-1.0</a:t>
            </a:r>
            <a:endParaRPr lang="zh-CN" altLang="en-US" sz="2000" dirty="0"/>
          </a:p>
        </p:txBody>
      </p:sp>
      <p:sp>
        <p:nvSpPr>
          <p:cNvPr id="16" name="右大括号 15"/>
          <p:cNvSpPr/>
          <p:nvPr/>
        </p:nvSpPr>
        <p:spPr>
          <a:xfrm rot="4718440">
            <a:off x="2370134" y="5410027"/>
            <a:ext cx="350373" cy="123283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99928" y="6237504"/>
            <a:ext cx="60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v1.x</a:t>
            </a:r>
            <a:endParaRPr lang="zh-CN" altLang="en-US" sz="2000" dirty="0"/>
          </a:p>
        </p:txBody>
      </p:sp>
      <p:sp>
        <p:nvSpPr>
          <p:cNvPr id="18" name="右大括号 17"/>
          <p:cNvSpPr/>
          <p:nvPr/>
        </p:nvSpPr>
        <p:spPr>
          <a:xfrm rot="4718440">
            <a:off x="4909668" y="3590302"/>
            <a:ext cx="392579" cy="385846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942243" y="5739549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v2.x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4942243" y="6443577"/>
            <a:ext cx="3286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v2.1.2 (</a:t>
            </a:r>
            <a:r>
              <a:rPr lang="en-US" altLang="zh-CN" sz="2000" dirty="0"/>
              <a:t>Latest official </a:t>
            </a:r>
            <a:r>
              <a:rPr lang="en-US" altLang="zh-CN" sz="2000" dirty="0" smtClean="0"/>
              <a:t> version)</a:t>
            </a:r>
            <a:endParaRPr lang="zh-CN" altLang="en-US" sz="200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545293" y="5196649"/>
            <a:ext cx="0" cy="127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5950620" y="4239895"/>
            <a:ext cx="3692" cy="522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30417" y="3518579"/>
            <a:ext cx="3171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Approximately 35,000 </a:t>
            </a:r>
            <a:r>
              <a:rPr lang="en-US" altLang="zh-CN" sz="2000" dirty="0"/>
              <a:t>downloads per year</a:t>
            </a:r>
            <a:endParaRPr lang="zh-CN" altLang="en-US" sz="2000" dirty="0"/>
          </a:p>
        </p:txBody>
      </p:sp>
      <p:sp>
        <p:nvSpPr>
          <p:cNvPr id="28" name="矩形 27"/>
          <p:cNvSpPr/>
          <p:nvPr/>
        </p:nvSpPr>
        <p:spPr>
          <a:xfrm>
            <a:off x="6305342" y="5512298"/>
            <a:ext cx="1849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Developing v2.2</a:t>
            </a:r>
            <a:endParaRPr lang="zh-CN" altLang="en-US" sz="2000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679769" y="4942564"/>
            <a:ext cx="15499" cy="70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08564" y="2173307"/>
            <a:ext cx="7185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- Use </a:t>
            </a:r>
            <a:r>
              <a:rPr lang="en-US" altLang="zh-CN" sz="2800" dirty="0"/>
              <a:t>a C dialect called </a:t>
            </a:r>
            <a:r>
              <a:rPr lang="en-US" altLang="zh-CN" sz="2800" dirty="0" err="1"/>
              <a:t>nesC</a:t>
            </a:r>
            <a:r>
              <a:rPr lang="en-US" altLang="zh-CN" sz="2800" dirty="0"/>
              <a:t>.</a:t>
            </a:r>
          </a:p>
          <a:p>
            <a:r>
              <a:rPr lang="en-US" altLang="zh-CN" sz="2800" dirty="0" smtClean="0"/>
              <a:t>- Used </a:t>
            </a:r>
            <a:r>
              <a:rPr lang="en-US" altLang="zh-CN" sz="2800" dirty="0"/>
              <a:t>in numerous commercial </a:t>
            </a:r>
            <a:r>
              <a:rPr lang="en-US" altLang="zh-CN" sz="2800" dirty="0" smtClean="0"/>
              <a:t>products.</a:t>
            </a:r>
            <a:endParaRPr lang="en-US" altLang="zh-CN" sz="1600" dirty="0"/>
          </a:p>
        </p:txBody>
      </p:sp>
      <p:sp>
        <p:nvSpPr>
          <p:cNvPr id="2049" name="灯片编号占位符 2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Examine how </a:t>
            </a:r>
            <a:r>
              <a:rPr lang="en-US" sz="3200" dirty="0" err="1"/>
              <a:t>TinyOS</a:t>
            </a:r>
            <a:r>
              <a:rPr lang="en-US" sz="3200" dirty="0"/>
              <a:t> evolved over </a:t>
            </a:r>
            <a:r>
              <a:rPr lang="en-US" sz="3200" dirty="0" smtClean="0"/>
              <a:t>the past </a:t>
            </a:r>
            <a:r>
              <a:rPr lang="en-US" sz="3200" dirty="0"/>
              <a:t>decade. </a:t>
            </a:r>
            <a:endParaRPr lang="en-US" sz="3200" dirty="0" smtClean="0"/>
          </a:p>
          <a:p>
            <a:endParaRPr lang="en-US" altLang="zh-CN" sz="3200" dirty="0"/>
          </a:p>
          <a:p>
            <a:r>
              <a:rPr lang="en-US" altLang="zh-CN" sz="3200" dirty="0" smtClean="0"/>
              <a:t>Examine </a:t>
            </a:r>
            <a:r>
              <a:rPr lang="en-US" altLang="zh-CN" sz="3200" dirty="0"/>
              <a:t>how technical and social decisions</a:t>
            </a:r>
          </a:p>
          <a:p>
            <a:r>
              <a:rPr lang="en-US" altLang="zh-CN" sz="3200" dirty="0"/>
              <a:t>encouraged or restricted the growth of </a:t>
            </a:r>
            <a:r>
              <a:rPr lang="en-US" altLang="zh-CN" sz="3200" dirty="0" err="1" smtClean="0"/>
              <a:t>TinyOS</a:t>
            </a:r>
            <a:r>
              <a:rPr lang="en-US" altLang="zh-CN" sz="3200" dirty="0" smtClean="0"/>
              <a:t>.</a:t>
            </a:r>
            <a:endParaRPr lang="zh-CN" altLang="en-US" sz="3200" dirty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Summarize the lessons </a:t>
            </a:r>
            <a:r>
              <a:rPr lang="en-US" altLang="zh-CN" sz="3200" dirty="0"/>
              <a:t>learned </a:t>
            </a:r>
            <a:r>
              <a:rPr lang="en-US" altLang="zh-CN" sz="3200" dirty="0" smtClean="0"/>
              <a:t>from the development of </a:t>
            </a:r>
            <a:r>
              <a:rPr lang="en-US" altLang="zh-CN" sz="3200" dirty="0"/>
              <a:t>the </a:t>
            </a:r>
            <a:r>
              <a:rPr lang="en-US" altLang="zh-CN" sz="3200" dirty="0" err="1" smtClean="0"/>
              <a:t>TinyOS</a:t>
            </a:r>
            <a:r>
              <a:rPr lang="en-US" altLang="zh-CN" sz="3200" dirty="0" smtClean="0"/>
              <a:t>.</a:t>
            </a:r>
            <a:endParaRPr lang="en-US" altLang="zh-CN" sz="3200" dirty="0"/>
          </a:p>
          <a:p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717207942"/>
              </p:ext>
            </p:extLst>
          </p:nvPr>
        </p:nvGraphicFramePr>
        <p:xfrm>
          <a:off x="2066925" y="2451100"/>
          <a:ext cx="4886325" cy="186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04800" y="1219200"/>
            <a:ext cx="6606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/>
              <a:t>Two Basic Principles Driving </a:t>
            </a:r>
            <a:r>
              <a:rPr lang="en-US" altLang="zh-CN" sz="3200" dirty="0" err="1" smtClean="0"/>
              <a:t>TinyOS</a:t>
            </a:r>
            <a:r>
              <a:rPr lang="en-US" altLang="zh-CN" sz="3200" dirty="0"/>
              <a:t>: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98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Minimization </a:t>
            </a:r>
            <a:r>
              <a:rPr lang="en-US" altLang="zh-CN" dirty="0" smtClean="0"/>
              <a:t>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49760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3200" dirty="0" smtClean="0"/>
              <a:t>Energy:</a:t>
            </a:r>
          </a:p>
          <a:p>
            <a:pPr marL="457200" indent="-457200">
              <a:buFontTx/>
              <a:buChar char="-"/>
            </a:pPr>
            <a:r>
              <a:rPr lang="en-US" altLang="zh-CN" sz="3200" dirty="0" smtClean="0"/>
              <a:t>Using more hardware </a:t>
            </a:r>
            <a:r>
              <a:rPr lang="en-US" altLang="zh-CN" sz="3200" dirty="0"/>
              <a:t>resources </a:t>
            </a:r>
            <a:r>
              <a:rPr lang="en-US" altLang="zh-CN" sz="3200" dirty="0" smtClean="0"/>
              <a:t>means consuming more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power </a:t>
            </a:r>
            <a:r>
              <a:rPr lang="en-US" altLang="zh-CN" sz="3200" dirty="0">
                <a:solidFill>
                  <a:srgbClr val="FF0000"/>
                </a:solidFill>
              </a:rPr>
              <a:t>both when awake and when asleep</a:t>
            </a:r>
            <a:r>
              <a:rPr lang="en-US" altLang="zh-CN" sz="3200" dirty="0" smtClean="0"/>
              <a:t>.</a:t>
            </a:r>
          </a:p>
          <a:p>
            <a:pPr marL="457200" indent="-457200">
              <a:buFontTx/>
              <a:buChar char="-"/>
            </a:pPr>
            <a:endParaRPr lang="en-US" altLang="zh-CN" sz="3200" dirty="0" smtClean="0"/>
          </a:p>
        </p:txBody>
      </p:sp>
      <p:sp>
        <p:nvSpPr>
          <p:cNvPr id="4" name="矩形 3"/>
          <p:cNvSpPr/>
          <p:nvPr/>
        </p:nvSpPr>
        <p:spPr>
          <a:xfrm>
            <a:off x="689672" y="6473497"/>
            <a:ext cx="822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[2] G</a:t>
            </a:r>
            <a:r>
              <a:rPr lang="en-US" altLang="zh-CN" dirty="0"/>
              <a:t>. </a:t>
            </a:r>
            <a:r>
              <a:rPr lang="en-US" altLang="zh-CN" dirty="0" err="1"/>
              <a:t>Pottie</a:t>
            </a:r>
            <a:r>
              <a:rPr lang="en-US" altLang="zh-CN" dirty="0"/>
              <a:t>. Casting the Wireless Sensor Net. MIT </a:t>
            </a:r>
            <a:r>
              <a:rPr lang="en-US" altLang="zh-CN" dirty="0" smtClean="0"/>
              <a:t>Technology Review</a:t>
            </a:r>
            <a:r>
              <a:rPr lang="en-US" altLang="zh-CN" dirty="0"/>
              <a:t>, July 2003.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ttp://www.chrismadden.co.uk/cartoon-gallery/wp-content/uploads/2012/12/fiscal-cliff-car-dollar-sign-cartoon-chris-madde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6"/>
          <a:stretch/>
        </p:blipFill>
        <p:spPr bwMode="auto">
          <a:xfrm>
            <a:off x="5841999" y="1346329"/>
            <a:ext cx="284480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841999" y="6090949"/>
            <a:ext cx="16049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www.chrismadden.co.uk</a:t>
            </a:r>
            <a:endParaRPr lang="zh-CN" altLang="en-US" sz="1100" dirty="0"/>
          </a:p>
        </p:txBody>
      </p:sp>
      <p:sp>
        <p:nvSpPr>
          <p:cNvPr id="8" name="TextBox 7"/>
          <p:cNvSpPr txBox="1"/>
          <p:nvPr/>
        </p:nvSpPr>
        <p:spPr>
          <a:xfrm rot="1776685">
            <a:off x="6961151" y="2394466"/>
            <a:ext cx="933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dobe Gothic Std B" pitchFamily="34" charset="-128"/>
                <a:ea typeface="Adobe Gothic Std B" pitchFamily="34" charset="-128"/>
              </a:rPr>
              <a:t>Sensor</a:t>
            </a:r>
            <a:endParaRPr lang="zh-CN" altLang="en-US" b="1" dirty="0">
              <a:latin typeface="Adobe Gothic Std B" pitchFamily="34" charset="-128"/>
              <a:ea typeface="Dotum" panose="020B0600000101010101" pitchFamily="34" charset="-127"/>
            </a:endParaRPr>
          </a:p>
        </p:txBody>
      </p:sp>
      <p:pic>
        <p:nvPicPr>
          <p:cNvPr id="1030" name="Picture 6" descr="http://image.shutterstock.com/display_pic_with_logo/101458/101458,1205370228,1/stock-photo-cartoon-ton-weight-isolated-on-white-103142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/>
          <a:stretch/>
        </p:blipFill>
        <p:spPr bwMode="auto">
          <a:xfrm>
            <a:off x="7640638" y="4479925"/>
            <a:ext cx="1071562" cy="10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46926" y="5531354"/>
            <a:ext cx="1697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dobe Gothic Std B" pitchFamily="34" charset="-128"/>
                <a:ea typeface="Adobe Gothic Std B" pitchFamily="34" charset="-128"/>
              </a:rPr>
              <a:t>Transmission</a:t>
            </a:r>
          </a:p>
          <a:p>
            <a:endParaRPr lang="zh-CN" altLang="en-US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2129" y="5007389"/>
            <a:ext cx="3749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bit transmitted brings a sensor node one moment closer to death.”[2]</a:t>
            </a:r>
          </a:p>
        </p:txBody>
      </p:sp>
    </p:spTree>
    <p:extLst>
      <p:ext uri="{BB962C8B-B14F-4D97-AF65-F5344CB8AC3E}">
        <p14:creationId xmlns:p14="http://schemas.microsoft.com/office/powerpoint/2010/main" val="35225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9" y="3140480"/>
            <a:ext cx="6417027" cy="299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Minimization </a:t>
            </a:r>
            <a:r>
              <a:rPr lang="en-US" altLang="zh-CN" dirty="0" smtClean="0"/>
              <a:t>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969" y="1371600"/>
            <a:ext cx="8534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3200" dirty="0" smtClean="0"/>
              <a:t>Energy:</a:t>
            </a:r>
          </a:p>
          <a:p>
            <a:r>
              <a:rPr lang="en-US" altLang="zh-CN" sz="3200" dirty="0" smtClean="0"/>
              <a:t>- Since nodes sleep </a:t>
            </a:r>
            <a:r>
              <a:rPr lang="en-US" altLang="zh-CN" sz="3200" dirty="0"/>
              <a:t>almost all of the time, even small sleep </a:t>
            </a:r>
            <a:r>
              <a:rPr lang="en-US" altLang="zh-CN" sz="3200" dirty="0" smtClean="0"/>
              <a:t>power draws </a:t>
            </a:r>
            <a:r>
              <a:rPr lang="en-US" altLang="zh-CN" sz="3200" dirty="0"/>
              <a:t>are </a:t>
            </a:r>
            <a:r>
              <a:rPr lang="en-US" altLang="zh-CN" sz="3200" dirty="0" smtClean="0"/>
              <a:t>significant</a:t>
            </a:r>
            <a:r>
              <a:rPr lang="en-US" altLang="zh-CN" sz="3200" dirty="0"/>
              <a:t>.</a:t>
            </a:r>
          </a:p>
          <a:p>
            <a:endParaRPr lang="en-US" sz="3200" dirty="0" smtClean="0"/>
          </a:p>
        </p:txBody>
      </p:sp>
      <p:sp>
        <p:nvSpPr>
          <p:cNvPr id="6" name="矩形 5"/>
          <p:cNvSpPr/>
          <p:nvPr/>
        </p:nvSpPr>
        <p:spPr>
          <a:xfrm>
            <a:off x="5087249" y="3779382"/>
            <a:ext cx="812815" cy="1651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72847" y="3464960"/>
            <a:ext cx="140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D</a:t>
            </a:r>
            <a:r>
              <a:rPr lang="en-US" altLang="zh-CN" sz="2000" dirty="0" smtClean="0"/>
              <a:t>ominated </a:t>
            </a:r>
          </a:p>
          <a:p>
            <a:r>
              <a:rPr lang="en-US" altLang="zh-CN" sz="2000" dirty="0" smtClean="0"/>
              <a:t>platforms !</a:t>
            </a:r>
            <a:endParaRPr lang="zh-CN" altLang="en-US" sz="2000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5577234" y="3768944"/>
            <a:ext cx="1995613" cy="10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334-CF15-EE45-8811-EBD61873BB2F}" type="slidenum">
              <a:rPr lang="en-US" smtClean="0"/>
              <a:t>9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548882" y="5766318"/>
            <a:ext cx="877077" cy="368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883" y="6392909"/>
            <a:ext cx="7853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/>
              <a:t>[3] Levis</a:t>
            </a:r>
            <a:r>
              <a:rPr lang="en-US" altLang="zh-CN" sz="1100" dirty="0"/>
              <a:t>, Philip. "Experiences from a decade of </a:t>
            </a:r>
            <a:r>
              <a:rPr lang="en-US" altLang="zh-CN" sz="1100" dirty="0" err="1"/>
              <a:t>TinyOS</a:t>
            </a:r>
            <a:r>
              <a:rPr lang="en-US" altLang="zh-CN" sz="1100" dirty="0"/>
              <a:t> development." </a:t>
            </a:r>
            <a:r>
              <a:rPr lang="en-US" altLang="zh-CN" sz="1100" dirty="0" err="1"/>
              <a:t>In</a:t>
            </a:r>
            <a:r>
              <a:rPr lang="en-US" altLang="zh-CN" sz="1100" i="1" dirty="0" err="1"/>
              <a:t>Presented</a:t>
            </a:r>
            <a:r>
              <a:rPr lang="en-US" altLang="zh-CN" sz="1100" i="1" dirty="0"/>
              <a:t> as part of the 10th USENIX Symposium on Operating Systems Design and Implementation (OSDI 12)</a:t>
            </a:r>
            <a:r>
              <a:rPr lang="en-US" altLang="zh-CN" sz="1100" dirty="0"/>
              <a:t>, pp. 207-220. 2012.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346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19974</TotalTime>
  <Words>3173</Words>
  <Application>Microsoft Office PowerPoint</Application>
  <PresentationFormat>全屏显示(4:3)</PresentationFormat>
  <Paragraphs>628</Paragraphs>
  <Slides>35</Slides>
  <Notes>35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Theme</vt:lpstr>
      <vt:lpstr>Experiences from a Decade of TinyOS Development</vt:lpstr>
      <vt:lpstr>Sensor Nodes</vt:lpstr>
      <vt:lpstr>Sensor Nodes - Hardware</vt:lpstr>
      <vt:lpstr>Sensor Nodes - OS</vt:lpstr>
      <vt:lpstr>TinyOS</vt:lpstr>
      <vt:lpstr>Motivation</vt:lpstr>
      <vt:lpstr>Basic Principles</vt:lpstr>
      <vt:lpstr>Minimization Principle</vt:lpstr>
      <vt:lpstr>Minimization Principle</vt:lpstr>
      <vt:lpstr>Minimization Principle</vt:lpstr>
      <vt:lpstr>Prevention Principle</vt:lpstr>
      <vt:lpstr>Solutions of TinyOS</vt:lpstr>
      <vt:lpstr>ROM and RAM Allocation</vt:lpstr>
      <vt:lpstr>Example of Timer Service</vt:lpstr>
      <vt:lpstr>Example of Timer Service</vt:lpstr>
      <vt:lpstr>Example of Timer Service</vt:lpstr>
      <vt:lpstr>Example of Timer Service</vt:lpstr>
      <vt:lpstr>Example of Timer Service</vt:lpstr>
      <vt:lpstr>Example of Timer Service</vt:lpstr>
      <vt:lpstr>Example of Timer Service</vt:lpstr>
      <vt:lpstr>Isolation</vt:lpstr>
      <vt:lpstr>Isolation</vt:lpstr>
      <vt:lpstr>Isolation</vt:lpstr>
      <vt:lpstr>Language/OS Co-design</vt:lpstr>
      <vt:lpstr>Lessons Learned (Good)</vt:lpstr>
      <vt:lpstr>Language/OS Co-design</vt:lpstr>
      <vt:lpstr>Software Components</vt:lpstr>
      <vt:lpstr>Software Components</vt:lpstr>
      <vt:lpstr>Lessons Learned (Good)</vt:lpstr>
      <vt:lpstr>Community Structure</vt:lpstr>
      <vt:lpstr>Community Structure</vt:lpstr>
      <vt:lpstr>Lessons Learned (Good)</vt:lpstr>
      <vt:lpstr>Lessons Learned (Good)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TinyOS</dc:title>
  <dc:creator>ITI</dc:creator>
  <cp:lastModifiedBy>think</cp:lastModifiedBy>
  <cp:revision>351</cp:revision>
  <dcterms:created xsi:type="dcterms:W3CDTF">2014-02-14T19:47:56Z</dcterms:created>
  <dcterms:modified xsi:type="dcterms:W3CDTF">2016-03-10T21:24:12Z</dcterms:modified>
</cp:coreProperties>
</file>