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60" r:id="rId3"/>
    <p:sldId id="280" r:id="rId4"/>
    <p:sldId id="265" r:id="rId5"/>
    <p:sldId id="267" r:id="rId6"/>
    <p:sldId id="268" r:id="rId7"/>
    <p:sldId id="269" r:id="rId8"/>
    <p:sldId id="279" r:id="rId9"/>
    <p:sldId id="271" r:id="rId10"/>
    <p:sldId id="273" r:id="rId11"/>
    <p:sldId id="276" r:id="rId12"/>
    <p:sldId id="270" r:id="rId13"/>
    <p:sldId id="274" r:id="rId14"/>
    <p:sldId id="275" r:id="rId15"/>
    <p:sldId id="277" r:id="rId16"/>
    <p:sldId id="272" r:id="rId17"/>
    <p:sldId id="278" r:id="rId18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58"/>
    <a:srgbClr val="F1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734" y="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3/1/2016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ECE Main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2463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ECE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Brad Petersen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0796"/>
            <a:ext cx="4673600" cy="2509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Director of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Subtitle (If Needed)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2065296"/>
            <a:ext cx="91948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Subtitle (If Needed)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917700"/>
            <a:ext cx="9245600" cy="48260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619125"/>
            <a:ext cx="4673600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Subtitle (If Needed)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2065296"/>
            <a:ext cx="5956300" cy="4602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2065296"/>
            <a:ext cx="2962448" cy="46022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proper below image 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101600" cy="1041400"/>
          </a:xfrm>
          <a:prstGeom prst="rect">
            <a:avLst/>
          </a:prstGeom>
        </p:spPr>
      </p:pic>
      <p:pic>
        <p:nvPicPr>
          <p:cNvPr id="6" name="Picture 5" descr="master_bottom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10058400" cy="3352800"/>
          </a:xfrm>
          <a:prstGeom prst="rect">
            <a:avLst/>
          </a:prstGeom>
        </p:spPr>
      </p:pic>
      <p:pic>
        <p:nvPicPr>
          <p:cNvPr id="7" name="Picture 6" descr="Cover_BuildingCrop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" y="2880073"/>
            <a:ext cx="10100798" cy="15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bottom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0"/>
            <a:ext cx="10058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68" r:id="rId4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44499" y="404010"/>
            <a:ext cx="9289435" cy="74295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142958"/>
                </a:solidFill>
                <a:latin typeface="Vinyl OT Regular"/>
                <a:ea typeface="+mn-ea"/>
                <a:cs typeface="Vinyl OT Regular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E-Store: Fine-Grained Elastic Partitioning for Distributed Transaction Processing Systems</a:t>
            </a:r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44500" y="1387191"/>
            <a:ext cx="4673600" cy="327310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700" kern="1200" baseline="0">
                <a:solidFill>
                  <a:srgbClr val="F16322"/>
                </a:solidFill>
                <a:latin typeface="OfficinaSansITCStd Bold"/>
                <a:ea typeface="+mn-ea"/>
                <a:cs typeface="OfficinaSansITCStd Bold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Jihui Yang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44500" y="1620796"/>
            <a:ext cx="4673600" cy="250908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200" b="0" i="0" kern="1200" baseline="0">
                <a:solidFill>
                  <a:srgbClr val="F16322"/>
                </a:solidFill>
                <a:latin typeface="OfficinaSansITCStd Book"/>
                <a:ea typeface="+mn-ea"/>
                <a:cs typeface="OfficinaSansITCStd Book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CS525 Advanced Distributed System</a:t>
            </a:r>
            <a:endParaRPr lang="en-US" dirty="0">
              <a:latin typeface="Droid Sans Pro"/>
            </a:endParaRPr>
          </a:p>
          <a:p>
            <a:endParaRPr lang="en-US" dirty="0"/>
          </a:p>
          <a:p>
            <a:r>
              <a:rPr lang="en-US" dirty="0">
                <a:latin typeface="Droid Sans Pro"/>
              </a:rPr>
              <a:t>March </a:t>
            </a:r>
            <a:r>
              <a:rPr lang="en-US" dirty="0" smtClean="0">
                <a:latin typeface="Droid Sans Pro"/>
              </a:rPr>
              <a:t>1, 2016</a:t>
            </a:r>
            <a:endParaRPr lang="en-US" dirty="0">
              <a:latin typeface="Droid Sans Pro"/>
            </a:endParaRPr>
          </a:p>
          <a:p>
            <a:endParaRPr lang="en-US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499" y="619125"/>
            <a:ext cx="5611743" cy="742950"/>
          </a:xfrm>
        </p:spPr>
        <p:txBody>
          <a:bodyPr/>
          <a:lstStyle/>
          <a:p>
            <a:r>
              <a:rPr lang="en-US" dirty="0" smtClean="0"/>
              <a:t>Throughput and Latency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987826"/>
            <a:ext cx="9462052" cy="3181887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2067339" y="4619639"/>
            <a:ext cx="484632" cy="9595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361820" y="4619639"/>
            <a:ext cx="484632" cy="9595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841898" y="4619639"/>
            <a:ext cx="484632" cy="9595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079660" y="4581248"/>
            <a:ext cx="484632" cy="9595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499" y="619125"/>
            <a:ext cx="5081657" cy="742950"/>
          </a:xfrm>
        </p:spPr>
        <p:txBody>
          <a:bodyPr/>
          <a:lstStyle/>
          <a:p>
            <a:r>
              <a:rPr lang="en-US" dirty="0" smtClean="0"/>
              <a:t>Squall—Data Migration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62075"/>
            <a:ext cx="8338373" cy="55423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25078" y="221513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86427">
            <a:off x="3598518" y="338387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77478" y="527649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619125"/>
            <a:ext cx="9030804" cy="742950"/>
          </a:xfrm>
        </p:spPr>
        <p:txBody>
          <a:bodyPr/>
          <a:lstStyle/>
          <a:p>
            <a:r>
              <a:rPr lang="en-US" dirty="0"/>
              <a:t>H-Store: a distributed, main-memory DBMS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2" y="1362075"/>
            <a:ext cx="8302934" cy="52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H-Store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559891"/>
            <a:ext cx="9245600" cy="4826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orizontally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partitioned tables, where the tuples of each table are allocated without redundancy to the various nodes managed by 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H-Store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client application initiates a transaction by sending a request 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any node. Each transaction is routed to one or more partitions and their corresponding servers that contain the data accessed by a transaction.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E-Store assumes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all non-replicated tables of an OLTP database form a tree-schema based on foreign key relationships. Although this rules out graph-structured schemas and m-n relationships, it applies to many real-world OLTP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239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5300" y="1715051"/>
            <a:ext cx="9245600" cy="4826000"/>
          </a:xfrm>
        </p:spPr>
        <p:txBody>
          <a:bodyPr/>
          <a:lstStyle/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E-Store</a:t>
            </a:r>
            <a:r>
              <a:rPr lang="en-US" sz="2500" dirty="0">
                <a:solidFill>
                  <a:schemeClr val="accent1"/>
                </a:solidFill>
              </a:rPr>
              <a:t> is designed to maintain system performance over a </a:t>
            </a:r>
            <a:r>
              <a:rPr lang="en-US" sz="2500" dirty="0" smtClean="0">
                <a:solidFill>
                  <a:schemeClr val="accent1"/>
                </a:solidFill>
              </a:rPr>
              <a:t>highly </a:t>
            </a:r>
            <a:r>
              <a:rPr lang="en-US" sz="2500" dirty="0">
                <a:solidFill>
                  <a:schemeClr val="accent1"/>
                </a:solidFill>
              </a:rPr>
              <a:t>variable and diverse load</a:t>
            </a:r>
            <a:r>
              <a:rPr lang="en-US" sz="25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E-Monitor</a:t>
            </a:r>
            <a:r>
              <a:rPr lang="en-US" sz="2500" dirty="0">
                <a:solidFill>
                  <a:schemeClr val="accent1"/>
                </a:solidFill>
              </a:rPr>
              <a:t> identifies load </a:t>
            </a:r>
            <a:r>
              <a:rPr lang="en-US" sz="2500" dirty="0" smtClean="0">
                <a:solidFill>
                  <a:schemeClr val="accent1"/>
                </a:solidFill>
              </a:rPr>
              <a:t>imbalances </a:t>
            </a:r>
            <a:r>
              <a:rPr lang="en-US" sz="2500" dirty="0">
                <a:solidFill>
                  <a:schemeClr val="accent1"/>
                </a:solidFill>
              </a:rPr>
              <a:t>and tracks for a short time window the most-read or -written “hot” tuples</a:t>
            </a:r>
            <a:r>
              <a:rPr lang="en-US" sz="25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E-Planner</a:t>
            </a:r>
            <a:r>
              <a:rPr lang="en-US" sz="2500" dirty="0">
                <a:solidFill>
                  <a:schemeClr val="accent1"/>
                </a:solidFill>
              </a:rPr>
              <a:t> chooses which data to move and where to place </a:t>
            </a:r>
            <a:r>
              <a:rPr lang="en-US" sz="2500" dirty="0" smtClean="0">
                <a:solidFill>
                  <a:schemeClr val="accent1"/>
                </a:solidFill>
              </a:rPr>
              <a:t>it and generates </a:t>
            </a:r>
            <a:r>
              <a:rPr lang="en-US" sz="2500" dirty="0">
                <a:solidFill>
                  <a:schemeClr val="accent1"/>
                </a:solidFill>
              </a:rPr>
              <a:t>the </a:t>
            </a:r>
            <a:r>
              <a:rPr lang="en-US" sz="2500" dirty="0" smtClean="0">
                <a:solidFill>
                  <a:schemeClr val="accent1"/>
                </a:solidFill>
              </a:rPr>
              <a:t>reconfiguration </a:t>
            </a:r>
            <a:r>
              <a:rPr lang="en-US" sz="2500" dirty="0">
                <a:solidFill>
                  <a:schemeClr val="accent1"/>
                </a:solidFill>
              </a:rPr>
              <a:t>plan</a:t>
            </a:r>
            <a:r>
              <a:rPr lang="en-US" sz="25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500" dirty="0" smtClean="0">
                <a:solidFill>
                  <a:schemeClr val="accent1"/>
                </a:solidFill>
              </a:rPr>
              <a:t>E-Store claims </a:t>
            </a:r>
            <a:r>
              <a:rPr lang="en-US" sz="2500" dirty="0">
                <a:solidFill>
                  <a:schemeClr val="accent1"/>
                </a:solidFill>
              </a:rPr>
              <a:t>that its elasticity techniques are </a:t>
            </a:r>
            <a:r>
              <a:rPr lang="en-US" sz="2500" dirty="0" smtClean="0">
                <a:solidFill>
                  <a:schemeClr val="accent1"/>
                </a:solidFill>
              </a:rPr>
              <a:t>generic </a:t>
            </a:r>
            <a:r>
              <a:rPr lang="en-US" sz="2500" dirty="0">
                <a:solidFill>
                  <a:schemeClr val="accent1"/>
                </a:solidFill>
              </a:rPr>
              <a:t>and </a:t>
            </a:r>
            <a:r>
              <a:rPr lang="en-US" sz="2500" dirty="0" smtClean="0">
                <a:solidFill>
                  <a:schemeClr val="accent1"/>
                </a:solidFill>
              </a:rPr>
              <a:t>is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adaptable</a:t>
            </a:r>
            <a:r>
              <a:rPr lang="en-US" sz="2500" dirty="0" smtClean="0">
                <a:solidFill>
                  <a:schemeClr val="accent1"/>
                </a:solidFill>
              </a:rPr>
              <a:t> </a:t>
            </a:r>
            <a:r>
              <a:rPr lang="en-US" sz="2500" dirty="0">
                <a:solidFill>
                  <a:schemeClr val="accent1"/>
                </a:solidFill>
              </a:rPr>
              <a:t>to other shared-nothing DBMSs </a:t>
            </a:r>
          </a:p>
        </p:txBody>
      </p:sp>
    </p:spTree>
    <p:extLst>
      <p:ext uri="{BB962C8B-B14F-4D97-AF65-F5344CB8AC3E}">
        <p14:creationId xmlns:p14="http://schemas.microsoft.com/office/powerpoint/2010/main" val="41561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Thoughts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679161"/>
            <a:ext cx="9245600" cy="4826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500" dirty="0" smtClean="0">
                <a:solidFill>
                  <a:schemeClr val="accent1"/>
                </a:solidFill>
              </a:rPr>
              <a:t>E-Store designer only talks about CPU utilization. However, </a:t>
            </a:r>
            <a:r>
              <a:rPr lang="en-US" sz="2500" dirty="0" err="1" smtClean="0">
                <a:solidFill>
                  <a:schemeClr val="accent1"/>
                </a:solidFill>
              </a:rPr>
              <a:t>reprovisioning</a:t>
            </a:r>
            <a:r>
              <a:rPr lang="en-US" sz="2500" dirty="0" smtClean="0">
                <a:solidFill>
                  <a:schemeClr val="accent1"/>
                </a:solidFill>
              </a:rPr>
              <a:t> algorithm currently </a:t>
            </a:r>
            <a:r>
              <a:rPr lang="en-US" sz="2500" dirty="0">
                <a:solidFill>
                  <a:schemeClr val="accent1"/>
                </a:solidFill>
              </a:rPr>
              <a:t>do not take the amount of main memory into account when producing reconfiguration plans, and this is left as future work</a:t>
            </a:r>
            <a:r>
              <a:rPr lang="en-US" sz="25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chemeClr val="accent1"/>
                </a:solidFill>
              </a:rPr>
              <a:t>Authors claim E-Store is adaptable to other DBMSs, it will be convince only when E-Store is tested on other DBMSs to see if it can achieve high throughput and low latency</a:t>
            </a:r>
            <a:endParaRPr 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626152"/>
            <a:ext cx="9245600" cy="4826000"/>
          </a:xfrm>
        </p:spPr>
        <p:txBody>
          <a:bodyPr/>
          <a:lstStyle/>
          <a:p>
            <a:pPr marL="509412" lvl="1" indent="0"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Thank you! </a:t>
            </a:r>
          </a:p>
          <a:p>
            <a:pPr marL="509412" lvl="1" indent="0">
              <a:buNone/>
            </a:pPr>
            <a:r>
              <a:rPr lang="en-US" sz="6600" dirty="0">
                <a:solidFill>
                  <a:schemeClr val="accent1"/>
                </a:solidFill>
              </a:rPr>
              <a:t>	</a:t>
            </a:r>
            <a:r>
              <a:rPr lang="en-US" sz="6600" dirty="0" smtClean="0">
                <a:solidFill>
                  <a:schemeClr val="accent1"/>
                </a:solidFill>
              </a:rPr>
              <a:t>			Any questions?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619125"/>
            <a:ext cx="8001410" cy="742950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/>
              <a:t>transaction </a:t>
            </a:r>
            <a:r>
              <a:rPr lang="en-US" dirty="0" smtClean="0"/>
              <a:t>processing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362075"/>
            <a:ext cx="9245600" cy="4883565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OLTP system is a popular data processing system in today's enterprises. Some examples of OLTP systems include order entry, retail sales, and financial </a:t>
            </a:r>
            <a:r>
              <a:rPr lang="en-US" sz="2400">
                <a:solidFill>
                  <a:schemeClr val="accent1"/>
                </a:solidFill>
              </a:rPr>
              <a:t>transaction </a:t>
            </a:r>
            <a:r>
              <a:rPr lang="en-US" sz="2400" smtClean="0">
                <a:solidFill>
                  <a:schemeClr val="accent1"/>
                </a:solidFill>
              </a:rPr>
              <a:t>systems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In large applications, efficient OLTP may depend on sophisticated transaction management </a:t>
            </a:r>
            <a:r>
              <a:rPr lang="en-US" sz="2400" dirty="0" smtClean="0">
                <a:solidFill>
                  <a:schemeClr val="accent1"/>
                </a:solidFill>
              </a:rPr>
              <a:t>software and/or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dirty="0" smtClean="0">
                <a:solidFill>
                  <a:schemeClr val="accent1"/>
                </a:solidFill>
              </a:rPr>
              <a:t>database</a:t>
            </a:r>
            <a:r>
              <a:rPr lang="en-US" sz="2400" dirty="0">
                <a:solidFill>
                  <a:schemeClr val="accent1"/>
                </a:solidFill>
              </a:rPr>
              <a:t> optimization tactics to facilitate the processing of large numbers of concurrent updates to an OLTP-oriented database.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619125"/>
            <a:ext cx="6698422" cy="742950"/>
          </a:xfrm>
        </p:spPr>
        <p:txBody>
          <a:bodyPr/>
          <a:lstStyle/>
          <a:p>
            <a:r>
              <a:rPr lang="en-US" dirty="0" smtClean="0"/>
              <a:t>Challenges OLTP faces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362075"/>
            <a:ext cx="9245600" cy="48835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42958"/>
                </a:solidFill>
              </a:rPr>
              <a:t>Many Online </a:t>
            </a:r>
            <a:r>
              <a:rPr lang="en-US" sz="2400" dirty="0">
                <a:solidFill>
                  <a:srgbClr val="142958"/>
                </a:solidFill>
              </a:rPr>
              <a:t>transaction </a:t>
            </a:r>
            <a:r>
              <a:rPr lang="en-US" sz="2400" dirty="0" smtClean="0">
                <a:solidFill>
                  <a:srgbClr val="142958"/>
                </a:solidFill>
              </a:rPr>
              <a:t>processing(OLTP) </a:t>
            </a:r>
            <a:r>
              <a:rPr lang="en-US" sz="2400" dirty="0">
                <a:solidFill>
                  <a:srgbClr val="142958"/>
                </a:solidFill>
              </a:rPr>
              <a:t>applications are subject to </a:t>
            </a:r>
            <a:r>
              <a:rPr lang="en-US" sz="2400" b="1" dirty="0">
                <a:solidFill>
                  <a:srgbClr val="142958"/>
                </a:solidFill>
              </a:rPr>
              <a:t>unpredictable </a:t>
            </a:r>
            <a:r>
              <a:rPr lang="en-US" sz="2400" dirty="0">
                <a:solidFill>
                  <a:srgbClr val="142958"/>
                </a:solidFill>
              </a:rPr>
              <a:t>variations in </a:t>
            </a:r>
            <a:r>
              <a:rPr lang="en-US" sz="2400" dirty="0" smtClean="0">
                <a:solidFill>
                  <a:srgbClr val="142958"/>
                </a:solidFill>
              </a:rPr>
              <a:t>demand.</a:t>
            </a:r>
            <a:br>
              <a:rPr lang="en-US" sz="2400" dirty="0" smtClean="0">
                <a:solidFill>
                  <a:srgbClr val="142958"/>
                </a:solidFill>
              </a:rPr>
            </a:br>
            <a:endParaRPr lang="en-US" sz="2400" dirty="0" smtClean="0">
              <a:solidFill>
                <a:srgbClr val="14295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42958"/>
                </a:solidFill>
              </a:rPr>
              <a:t>Important for a </a:t>
            </a:r>
            <a:r>
              <a:rPr lang="en-US" sz="2400" dirty="0">
                <a:solidFill>
                  <a:srgbClr val="142958"/>
                </a:solidFill>
              </a:rPr>
              <a:t>back-end </a:t>
            </a:r>
            <a:r>
              <a:rPr lang="en-US" sz="2400" dirty="0" smtClean="0">
                <a:solidFill>
                  <a:srgbClr val="142958"/>
                </a:solidFill>
              </a:rPr>
              <a:t>Database management system(DBMS) </a:t>
            </a:r>
            <a:r>
              <a:rPr lang="en-US" sz="2400" dirty="0">
                <a:solidFill>
                  <a:srgbClr val="142958"/>
                </a:solidFill>
              </a:rPr>
              <a:t>be </a:t>
            </a:r>
            <a:r>
              <a:rPr lang="en-US" sz="2400" b="1" dirty="0">
                <a:solidFill>
                  <a:srgbClr val="142958"/>
                </a:solidFill>
              </a:rPr>
              <a:t>resilient </a:t>
            </a:r>
            <a:r>
              <a:rPr lang="en-US" sz="2400" dirty="0">
                <a:solidFill>
                  <a:srgbClr val="142958"/>
                </a:solidFill>
              </a:rPr>
              <a:t>to load spikes</a:t>
            </a:r>
            <a:r>
              <a:rPr lang="en-US" sz="2400" dirty="0" smtClean="0">
                <a:solidFill>
                  <a:srgbClr val="142958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4295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42958"/>
                </a:solidFill>
              </a:rPr>
              <a:t>Several different </a:t>
            </a:r>
            <a:r>
              <a:rPr lang="en-US" sz="2400" dirty="0">
                <a:solidFill>
                  <a:srgbClr val="142958"/>
                </a:solidFill>
              </a:rPr>
              <a:t>workload skew that each </a:t>
            </a:r>
            <a:r>
              <a:rPr lang="en-US" sz="2400" b="1" dirty="0">
                <a:solidFill>
                  <a:srgbClr val="142958"/>
                </a:solidFill>
              </a:rPr>
              <a:t>require different </a:t>
            </a:r>
            <a:r>
              <a:rPr lang="en-US" sz="2400" b="1" dirty="0" smtClean="0">
                <a:solidFill>
                  <a:srgbClr val="142958"/>
                </a:solidFill>
              </a:rPr>
              <a:t>solutions: </a:t>
            </a:r>
            <a:r>
              <a:rPr lang="en-US" sz="2400" b="1" dirty="0">
                <a:solidFill>
                  <a:srgbClr val="142958"/>
                </a:solidFill>
              </a:rPr>
              <a:t>Hot </a:t>
            </a:r>
            <a:r>
              <a:rPr lang="en-US" sz="2400" b="1" dirty="0" smtClean="0">
                <a:solidFill>
                  <a:srgbClr val="142958"/>
                </a:solidFill>
              </a:rPr>
              <a:t>Spots, </a:t>
            </a:r>
            <a:r>
              <a:rPr lang="en-US" sz="2400" b="1" dirty="0">
                <a:solidFill>
                  <a:srgbClr val="142958"/>
                </a:solidFill>
              </a:rPr>
              <a:t>Time-Varying </a:t>
            </a:r>
            <a:r>
              <a:rPr lang="en-US" sz="2400" b="1" dirty="0" smtClean="0">
                <a:solidFill>
                  <a:srgbClr val="142958"/>
                </a:solidFill>
              </a:rPr>
              <a:t>Skew, </a:t>
            </a:r>
            <a:r>
              <a:rPr lang="en-US" sz="2400" b="1" dirty="0">
                <a:solidFill>
                  <a:srgbClr val="142958"/>
                </a:solidFill>
              </a:rPr>
              <a:t>Load </a:t>
            </a:r>
            <a:r>
              <a:rPr lang="en-US" sz="2400" b="1" dirty="0" smtClean="0">
                <a:solidFill>
                  <a:srgbClr val="142958"/>
                </a:solidFill>
              </a:rPr>
              <a:t>Spikes, </a:t>
            </a:r>
            <a:r>
              <a:rPr lang="en-US" sz="2400" b="1" dirty="0">
                <a:solidFill>
                  <a:srgbClr val="142958"/>
                </a:solidFill>
              </a:rPr>
              <a:t>The Hockey Stick </a:t>
            </a:r>
            <a:r>
              <a:rPr lang="en-US" sz="2400" b="1" dirty="0" smtClean="0">
                <a:solidFill>
                  <a:srgbClr val="142958"/>
                </a:solidFill>
              </a:rPr>
              <a:t>Effect.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14295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42958"/>
                </a:solidFill>
              </a:rPr>
              <a:t>Need to </a:t>
            </a:r>
            <a:r>
              <a:rPr lang="en-US" sz="2400" dirty="0">
                <a:solidFill>
                  <a:srgbClr val="142958"/>
                </a:solidFill>
              </a:rPr>
              <a:t>adapt to unanticipated changes in an application’s </a:t>
            </a:r>
            <a:r>
              <a:rPr lang="en-US" sz="2400" dirty="0" smtClean="0">
                <a:solidFill>
                  <a:srgbClr val="142958"/>
                </a:solidFill>
              </a:rPr>
              <a:t>workload </a:t>
            </a:r>
            <a:r>
              <a:rPr lang="en-US" sz="2400" dirty="0">
                <a:solidFill>
                  <a:srgbClr val="142958"/>
                </a:solidFill>
              </a:rPr>
              <a:t>while continuing to </a:t>
            </a:r>
            <a:r>
              <a:rPr lang="en-US" sz="2400" dirty="0" smtClean="0">
                <a:solidFill>
                  <a:srgbClr val="142958"/>
                </a:solidFill>
              </a:rPr>
              <a:t>guarantee </a:t>
            </a:r>
            <a:r>
              <a:rPr lang="en-US" sz="2400" b="1" dirty="0" smtClean="0">
                <a:solidFill>
                  <a:srgbClr val="142958"/>
                </a:solidFill>
              </a:rPr>
              <a:t>ACID</a:t>
            </a:r>
            <a:endParaRPr lang="en-US" sz="2400" dirty="0">
              <a:solidFill>
                <a:srgbClr val="1429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E-store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362075"/>
            <a:ext cx="9245600" cy="52375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Previous work: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only been able to migrate large chunks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comprehensive framework that Instead of monitoring and migrating data at the granularity of pre-defined chunks, E-Store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dynamically alters chunks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extracting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their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hot tuples,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which are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considered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 separate “singleton”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chunks.</a:t>
            </a:r>
          </a:p>
          <a:p>
            <a:pPr marL="0" indent="0">
              <a:buNone/>
            </a:pPr>
            <a:r>
              <a:rPr lang="en-US" sz="2200" dirty="0" smtClean="0"/>
              <a:t>			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monitor tool for identification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					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		     tuple-level </a:t>
            </a:r>
            <a:r>
              <a:rPr lang="en-US" sz="2400" dirty="0">
                <a:solidFill>
                  <a:schemeClr val="accent1"/>
                </a:solidFill>
              </a:rPr>
              <a:t>access </a:t>
            </a:r>
            <a:r>
              <a:rPr lang="en-US" sz="2400" dirty="0" smtClean="0">
                <a:solidFill>
                  <a:schemeClr val="accent1"/>
                </a:solidFill>
              </a:rPr>
              <a:t>patterns monitoring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							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		     two-tier </a:t>
            </a:r>
            <a:r>
              <a:rPr lang="en-US" sz="2400" dirty="0">
                <a:solidFill>
                  <a:schemeClr val="accent1"/>
                </a:solidFill>
              </a:rPr>
              <a:t>data placement </a:t>
            </a:r>
            <a:r>
              <a:rPr lang="en-US" sz="2400" dirty="0" smtClean="0">
                <a:solidFill>
                  <a:schemeClr val="accent1"/>
                </a:solidFill>
              </a:rPr>
              <a:t>scheme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					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			    integrated </a:t>
            </a:r>
            <a:r>
              <a:rPr lang="en-US" sz="2400" b="1" dirty="0" smtClean="0">
                <a:solidFill>
                  <a:schemeClr val="accent1"/>
                </a:solidFill>
              </a:rPr>
              <a:t>H-Store DBMS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75784" y="3825214"/>
            <a:ext cx="484632" cy="490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75784" y="4697962"/>
            <a:ext cx="484632" cy="490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75784" y="5559768"/>
            <a:ext cx="484632" cy="490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E-Store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62075"/>
            <a:ext cx="10058400" cy="5172004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>
            <a:off x="7563214" y="3812141"/>
            <a:ext cx="484632" cy="75108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432321" y="2739423"/>
            <a:ext cx="1597417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21634" y="3812141"/>
            <a:ext cx="484632" cy="7012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52620" y="5565914"/>
            <a:ext cx="110125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499" y="619125"/>
            <a:ext cx="8805517" cy="742950"/>
          </a:xfrm>
        </p:spPr>
        <p:txBody>
          <a:bodyPr/>
          <a:lstStyle/>
          <a:p>
            <a:r>
              <a:rPr lang="en-US" dirty="0" smtClean="0"/>
              <a:t>E-Monitor: Adaptive partition </a:t>
            </a:r>
            <a:r>
              <a:rPr lang="en-US" dirty="0"/>
              <a:t>monitoring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573143"/>
            <a:ext cx="9245600" cy="4826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Problem: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1.examine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transactions’ access patterns based on recent log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activity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delay 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2.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monitor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the usage of individual tuples in every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transaction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expensive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Solution: a two-phase monitoring strategy </a:t>
            </a:r>
          </a:p>
        </p:txBody>
      </p:sp>
    </p:spTree>
    <p:extLst>
      <p:ext uri="{BB962C8B-B14F-4D97-AF65-F5344CB8AC3E}">
        <p14:creationId xmlns:p14="http://schemas.microsoft.com/office/powerpoint/2010/main" val="19878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619125"/>
            <a:ext cx="8209170" cy="742950"/>
          </a:xfrm>
        </p:spPr>
        <p:txBody>
          <a:bodyPr/>
          <a:lstStyle/>
          <a:p>
            <a:r>
              <a:rPr lang="en-US" dirty="0"/>
              <a:t>E-Monitor: Adaptive partition monitoring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500" y="1718918"/>
            <a:ext cx="9245600" cy="4826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Phase 1: Collecting System Level Metrics </a:t>
            </a:r>
            <a:endParaRPr lang="en-US" sz="3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sz="3000" dirty="0">
                <a:solidFill>
                  <a:schemeClr val="accent1"/>
                </a:solidFill>
              </a:rPr>
              <a:t>Retrieve node utilization from last 60 sec.</a:t>
            </a:r>
          </a:p>
          <a:p>
            <a:pPr marL="457200" indent="-457200">
              <a:buAutoNum type="arabicPeriod"/>
            </a:pPr>
            <a:r>
              <a:rPr lang="en-US" sz="3000" dirty="0">
                <a:solidFill>
                  <a:schemeClr val="accent1"/>
                </a:solidFill>
              </a:rPr>
              <a:t>Pre-set watermark triggers tuple-level monitoring.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</a:rPr>
              <a:t>Phase 2: Tuple-Level Monitoring</a:t>
            </a:r>
          </a:p>
          <a:p>
            <a:pPr marL="457200" indent="-457200"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Find top-k most frequently accessed tuples within time t</a:t>
            </a:r>
          </a:p>
          <a:p>
            <a:pPr marL="457200" indent="-457200"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Generate a global top-k list. This list is used to build a reconfiguration plan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627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499" y="619125"/>
            <a:ext cx="8951291" cy="742950"/>
          </a:xfrm>
        </p:spPr>
        <p:txBody>
          <a:bodyPr/>
          <a:lstStyle/>
          <a:p>
            <a:r>
              <a:rPr lang="en-US" dirty="0"/>
              <a:t>E-Planner: </a:t>
            </a:r>
            <a:r>
              <a:rPr lang="en-US" dirty="0" smtClean="0"/>
              <a:t>Provisioning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499" y="1546639"/>
            <a:ext cx="9245600" cy="48260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				Scaling Cluster Size Up/Down?</a:t>
            </a:r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6" name="Left-Right-Up Arrow 5"/>
          <p:cNvSpPr/>
          <p:nvPr/>
        </p:nvSpPr>
        <p:spPr>
          <a:xfrm>
            <a:off x="3671614" y="1933304"/>
            <a:ext cx="1959798" cy="1497496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986" y="2905446"/>
            <a:ext cx="3039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Droid Sans" panose="020B0606030804020204"/>
              </a:rPr>
              <a:t>Two-Tiered Bin Packing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3719" y="2858466"/>
            <a:ext cx="3045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Droid Sans" panose="020B0606030804020204"/>
              </a:rPr>
              <a:t>One-Tiered </a:t>
            </a:r>
            <a:r>
              <a:rPr lang="en-US" dirty="0">
                <a:solidFill>
                  <a:schemeClr val="accent1"/>
                </a:solidFill>
                <a:latin typeface="Droid Sans" panose="020B0606030804020204"/>
              </a:rPr>
              <a:t>Bin Packing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870" y="4241244"/>
            <a:ext cx="6006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Both use </a:t>
            </a:r>
            <a:r>
              <a:rPr lang="en-US" dirty="0">
                <a:solidFill>
                  <a:srgbClr val="FF0000"/>
                </a:solidFill>
              </a:rPr>
              <a:t>an integer programming model to generate </a:t>
            </a:r>
            <a:r>
              <a:rPr lang="en-US" dirty="0" smtClean="0">
                <a:solidFill>
                  <a:srgbClr val="FF0000"/>
                </a:solidFill>
              </a:rPr>
              <a:t>optimal </a:t>
            </a:r>
            <a:r>
              <a:rPr lang="en-US" dirty="0">
                <a:solidFill>
                  <a:srgbClr val="FF0000"/>
                </a:solidFill>
              </a:rPr>
              <a:t>assignment of tuples to partitions. </a:t>
            </a:r>
            <a:r>
              <a:rPr lang="en-US" dirty="0" smtClean="0">
                <a:solidFill>
                  <a:srgbClr val="FF0000"/>
                </a:solidFill>
              </a:rPr>
              <a:t>Time consuming, not </a:t>
            </a:r>
            <a:r>
              <a:rPr lang="en-US" dirty="0">
                <a:solidFill>
                  <a:srgbClr val="FF0000"/>
                </a:solidFill>
              </a:rPr>
              <a:t>practical for real-world deployments</a:t>
            </a:r>
          </a:p>
        </p:txBody>
      </p:sp>
      <p:sp>
        <p:nvSpPr>
          <p:cNvPr id="10" name="&quot;No&quot; Symbol 9"/>
          <p:cNvSpPr/>
          <p:nvPr/>
        </p:nvSpPr>
        <p:spPr>
          <a:xfrm>
            <a:off x="3713921" y="3852015"/>
            <a:ext cx="1875183" cy="1875183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499" y="619125"/>
            <a:ext cx="8951291" cy="742950"/>
          </a:xfrm>
        </p:spPr>
        <p:txBody>
          <a:bodyPr/>
          <a:lstStyle/>
          <a:p>
            <a:r>
              <a:rPr lang="en-US" dirty="0"/>
              <a:t>E-Planner: </a:t>
            </a:r>
            <a:r>
              <a:rPr lang="en-US" dirty="0" smtClean="0"/>
              <a:t>Provisioning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4499" y="1546639"/>
            <a:ext cx="9245600" cy="48260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				Scaling Cluster Size Up/Down?</a:t>
            </a:r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20209" y="2171456"/>
            <a:ext cx="618489" cy="689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6352" y="2438752"/>
            <a:ext cx="1289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1"/>
                </a:solidFill>
                <a:latin typeface="Droid Sans" panose="020B0606030804020204"/>
              </a:rPr>
              <a:t>Greedy</a:t>
            </a:r>
            <a:endParaRPr lang="en-US" sz="2500" dirty="0">
              <a:solidFill>
                <a:schemeClr val="accent1"/>
              </a:solidFill>
              <a:latin typeface="Droid Sans" panose="020B0606030804020204"/>
            </a:endParaRPr>
          </a:p>
        </p:txBody>
      </p:sp>
      <p:sp>
        <p:nvSpPr>
          <p:cNvPr id="9" name="Left-Right-Up Arrow 8"/>
          <p:cNvSpPr/>
          <p:nvPr/>
        </p:nvSpPr>
        <p:spPr>
          <a:xfrm rot="10800000">
            <a:off x="3784631" y="2402210"/>
            <a:ext cx="1689642" cy="110144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5443" y="3688218"/>
            <a:ext cx="28280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1"/>
                </a:solidFill>
                <a:latin typeface="Droid Sans" panose="020B0606030804020204"/>
              </a:rPr>
              <a:t>Greedy Extended</a:t>
            </a:r>
            <a:endParaRPr lang="en-US" sz="2500" dirty="0">
              <a:solidFill>
                <a:schemeClr val="accent1"/>
              </a:solidFill>
              <a:latin typeface="Droid Sans" panose="020B06060308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8032" y="2438752"/>
            <a:ext cx="13340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1"/>
                </a:solidFill>
                <a:latin typeface="Droid Sans" panose="020B0606030804020204"/>
              </a:rPr>
              <a:t>First Fit</a:t>
            </a:r>
            <a:endParaRPr lang="en-US" sz="2500" dirty="0">
              <a:solidFill>
                <a:schemeClr val="accent1"/>
              </a:solidFill>
              <a:latin typeface="Droid Sans" panose="020B0606030804020204"/>
            </a:endParaRPr>
          </a:p>
        </p:txBody>
      </p:sp>
      <p:sp>
        <p:nvSpPr>
          <p:cNvPr id="13" name="Equal 12"/>
          <p:cNvSpPr/>
          <p:nvPr/>
        </p:nvSpPr>
        <p:spPr>
          <a:xfrm rot="5400000">
            <a:off x="4172252" y="4276067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499" y="5285273"/>
            <a:ext cx="901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Droid Sans" panose="020B0606030804020204"/>
              </a:rPr>
              <a:t>Reasonably high </a:t>
            </a:r>
            <a:r>
              <a:rPr lang="en-US" dirty="0">
                <a:solidFill>
                  <a:schemeClr val="accent1"/>
                </a:solidFill>
                <a:latin typeface="Droid Sans" panose="020B0606030804020204"/>
              </a:rPr>
              <a:t>quality partition plans in a much shorter timeframe</a:t>
            </a:r>
          </a:p>
        </p:txBody>
      </p:sp>
    </p:spTree>
    <p:extLst>
      <p:ext uri="{BB962C8B-B14F-4D97-AF65-F5344CB8AC3E}">
        <p14:creationId xmlns:p14="http://schemas.microsoft.com/office/powerpoint/2010/main" val="42006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531</Words>
  <Application>Microsoft Office PowerPoint</Application>
  <PresentationFormat>Custom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Droid Sans</vt:lpstr>
      <vt:lpstr>Droid Sans Pro</vt:lpstr>
      <vt:lpstr>OfficinaSansITCStd Book</vt:lpstr>
      <vt:lpstr>宋体</vt:lpstr>
      <vt:lpstr>Arial</vt:lpstr>
      <vt:lpstr>Arial Narrow</vt:lpstr>
      <vt:lpstr>Calibri</vt:lpstr>
      <vt:lpstr>Times New Roman</vt:lpstr>
      <vt:lpstr>Wingdings</vt:lpstr>
      <vt:lpstr>Cover Slide</vt:lpstr>
      <vt:lpstr>Secondary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WINTERAVEN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Winter</dc:creator>
  <cp:lastModifiedBy>Jihui Yang</cp:lastModifiedBy>
  <cp:revision>89</cp:revision>
  <dcterms:created xsi:type="dcterms:W3CDTF">2013-03-29T19:51:49Z</dcterms:created>
  <dcterms:modified xsi:type="dcterms:W3CDTF">2016-03-02T05:31:51Z</dcterms:modified>
</cp:coreProperties>
</file>