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9" r:id="rId3"/>
    <p:sldId id="260" r:id="rId4"/>
    <p:sldId id="274" r:id="rId5"/>
    <p:sldId id="262" r:id="rId6"/>
    <p:sldId id="277" r:id="rId7"/>
    <p:sldId id="278" r:id="rId8"/>
    <p:sldId id="279" r:id="rId9"/>
    <p:sldId id="280" r:id="rId10"/>
    <p:sldId id="276" r:id="rId11"/>
    <p:sldId id="263" r:id="rId12"/>
    <p:sldId id="264" r:id="rId13"/>
    <p:sldId id="265" r:id="rId14"/>
    <p:sldId id="266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1E9CA-9D03-40FD-A32D-B31B42BDB1DB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697B-4C90-42B0-9DDE-6E80A2880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0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697B-4C90-42B0-9DDE-6E80A2880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63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697B-4C90-42B0-9DDE-6E80A2880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13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6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9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8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9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2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1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12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0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9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5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A68B4C-2245-4867-BEA3-57B066705972}" type="datetimeFigureOut">
              <a:rPr lang="zh-CN" altLang="en-US" smtClean="0"/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2549D6-A131-4E9D-BE6E-F6159F7595A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2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aky_bucke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csdn.net/google19890102/article/details/50276775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8220" y="466852"/>
            <a:ext cx="10058400" cy="2403348"/>
          </a:xfrm>
        </p:spPr>
        <p:txBody>
          <a:bodyPr>
            <a:normAutofit fontScale="90000"/>
          </a:bodyPr>
          <a:lstStyle/>
          <a:p>
            <a:r>
              <a:rPr lang="en-US" altLang="zh-CN" sz="6000" dirty="0" smtClean="0"/>
              <a:t>Managed Communication and Consistency for Fast Data-Parallel Iterative Analytics</a:t>
            </a:r>
            <a:endParaRPr lang="zh-CN" altLang="en-US" sz="6000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73466" y="3639971"/>
            <a:ext cx="8590916" cy="1943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Jinliang</a:t>
            </a:r>
            <a:r>
              <a:rPr lang="en-US" altLang="zh-CN" dirty="0" smtClean="0"/>
              <a:t> Wei	Wei Dai	</a:t>
            </a:r>
            <a:r>
              <a:rPr lang="en-US" altLang="zh-CN" dirty="0" err="1" smtClean="0"/>
              <a:t>Aurick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Qiao</a:t>
            </a:r>
            <a:r>
              <a:rPr lang="en-US" altLang="zh-CN" dirty="0" smtClean="0"/>
              <a:t>	</a:t>
            </a:r>
            <a:r>
              <a:rPr lang="en-US" altLang="zh-CN" dirty="0" err="1" smtClean="0"/>
              <a:t>Qirong</a:t>
            </a:r>
            <a:r>
              <a:rPr lang="en-US" altLang="zh-CN" dirty="0" smtClean="0"/>
              <a:t> Ho	</a:t>
            </a:r>
            <a:r>
              <a:rPr lang="en-US" altLang="zh-CN" dirty="0" err="1" smtClean="0"/>
              <a:t>Henggang</a:t>
            </a:r>
            <a:r>
              <a:rPr lang="en-US" altLang="zh-CN" dirty="0" smtClean="0"/>
              <a:t> Cui</a:t>
            </a:r>
          </a:p>
          <a:p>
            <a:r>
              <a:rPr lang="en-US" altLang="zh-CN" dirty="0" smtClean="0"/>
              <a:t>Gregory R. Ganger	Phillip B. Gibbons	Garth A. Gibson	Eric P. Xing</a:t>
            </a:r>
          </a:p>
          <a:p>
            <a:r>
              <a:rPr lang="en-US" altLang="zh-CN" dirty="0" smtClean="0"/>
              <a:t>CMU, </a:t>
            </a:r>
            <a:r>
              <a:rPr lang="en-US" altLang="zh-CN" dirty="0" err="1" smtClean="0"/>
              <a:t>Infocomm</a:t>
            </a:r>
            <a:r>
              <a:rPr lang="en-US" altLang="zh-CN" dirty="0" smtClean="0"/>
              <a:t> Research, A*STAR, Intel Labs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Presenter: Xuewei Zhang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12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Fault Tolerant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Checkpointing</a:t>
            </a:r>
            <a:r>
              <a:rPr lang="en-US" altLang="zh-CN" dirty="0" smtClean="0"/>
              <a:t> at server </a:t>
            </a:r>
          </a:p>
          <a:p>
            <a:r>
              <a:rPr lang="en-US" altLang="zh-CN" dirty="0" smtClean="0"/>
              <a:t>Slow, only do checkpoint after time</a:t>
            </a:r>
          </a:p>
          <a:p>
            <a:pPr lvl="1"/>
            <a:r>
              <a:rPr lang="en-US" altLang="zh-CN" dirty="0" smtClean="0"/>
              <a:t>Estimation: </a:t>
            </a:r>
            <a:r>
              <a:rPr lang="en-US" altLang="zh-CN" dirty="0" err="1"/>
              <a:t>Ts</a:t>
            </a:r>
            <a:r>
              <a:rPr lang="en-US" altLang="zh-CN" dirty="0"/>
              <a:t> ~ </a:t>
            </a:r>
            <a:r>
              <a:rPr lang="en-US" altLang="zh-CN" dirty="0" smtClean="0"/>
              <a:t>20s, </a:t>
            </a:r>
            <a:r>
              <a:rPr lang="en-US" altLang="zh-CN" dirty="0" err="1" smtClean="0"/>
              <a:t>Tf</a:t>
            </a:r>
            <a:r>
              <a:rPr lang="en-US" altLang="zh-CN" dirty="0" smtClean="0"/>
              <a:t> ~ 1 year, N ~ 50 </a:t>
            </a:r>
          </a:p>
          <a:p>
            <a:pPr lvl="1"/>
            <a:r>
              <a:rPr lang="en-US" altLang="zh-CN" dirty="0" smtClean="0"/>
              <a:t>Output: 1.4h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31" y="2316390"/>
            <a:ext cx="1106170" cy="3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Managed 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Band-width driven</a:t>
            </a:r>
            <a:r>
              <a:rPr lang="en-US" altLang="zh-CN" dirty="0" smtClean="0"/>
              <a:t>: leaky bucket model</a:t>
            </a:r>
          </a:p>
          <a:p>
            <a:pPr lvl="1"/>
            <a:r>
              <a:rPr lang="en-US" altLang="zh-CN" dirty="0" smtClean="0"/>
              <a:t>Network fluctuation</a:t>
            </a:r>
          </a:p>
          <a:p>
            <a:pPr lvl="1"/>
            <a:r>
              <a:rPr lang="en-US" altLang="zh-CN" dirty="0" smtClean="0"/>
              <a:t>16-bit float</a:t>
            </a:r>
          </a:p>
          <a:p>
            <a:pPr lvl="1"/>
            <a:endParaRPr lang="en-US" altLang="zh-CN" dirty="0" smtClean="0"/>
          </a:p>
          <a:p>
            <a:r>
              <a:rPr lang="en-US" altLang="zh-CN" b="1" dirty="0" smtClean="0"/>
              <a:t>Update Prioritization </a:t>
            </a:r>
            <a:r>
              <a:rPr lang="en-US" altLang="zh-CN" dirty="0" smtClean="0"/>
              <a:t>for rows</a:t>
            </a:r>
          </a:p>
          <a:p>
            <a:pPr lvl="1"/>
            <a:r>
              <a:rPr lang="en-US" altLang="zh-CN" dirty="0" smtClean="0"/>
              <a:t>Randomized </a:t>
            </a:r>
          </a:p>
          <a:p>
            <a:pPr lvl="1"/>
            <a:r>
              <a:rPr lang="en-US" altLang="zh-CN" dirty="0" smtClean="0"/>
              <a:t>Round-Robin</a:t>
            </a:r>
          </a:p>
          <a:p>
            <a:pPr lvl="1"/>
            <a:r>
              <a:rPr lang="en-US" altLang="zh-CN" dirty="0" smtClean="0"/>
              <a:t>Absolute Magnitude</a:t>
            </a:r>
          </a:p>
          <a:p>
            <a:pPr lvl="1"/>
            <a:r>
              <a:rPr lang="en-US" altLang="zh-CN" dirty="0" smtClean="0"/>
              <a:t>Relative Magnitude</a:t>
            </a:r>
          </a:p>
          <a:p>
            <a:pPr lvl="1"/>
            <a:endParaRPr lang="zh-CN" altLang="en-US" dirty="0"/>
          </a:p>
        </p:txBody>
      </p:sp>
      <p:pic>
        <p:nvPicPr>
          <p:cNvPr id="2050" name="Picture 2" descr="File:LeakyBuc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365125"/>
            <a:ext cx="30289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0" y="6355391"/>
            <a:ext cx="338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hlinkClick r:id="rId3"/>
              </a:rPr>
              <a:t>https://en.wikipedia.org/wiki/Leaky_bucket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4107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91" y="1666162"/>
            <a:ext cx="5124450" cy="2571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Adaptive Step Size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Requirement: </a:t>
            </a:r>
          </a:p>
          <a:p>
            <a:pPr lvl="1"/>
            <a:r>
              <a:rPr lang="en-US" altLang="zh-CN" dirty="0"/>
              <a:t>1</a:t>
            </a:r>
            <a:r>
              <a:rPr lang="en-US" altLang="zh-CN" dirty="0" smtClean="0"/>
              <a:t>. Iteration </a:t>
            </a:r>
            <a:r>
              <a:rPr lang="en-US" altLang="zh-CN" dirty="0"/>
              <a:t>↑ step size</a:t>
            </a:r>
            <a:r>
              <a:rPr lang="en-US" altLang="zh-CN" dirty="0" smtClean="0"/>
              <a:t>↓</a:t>
            </a:r>
          </a:p>
          <a:p>
            <a:pPr lvl="1"/>
            <a:r>
              <a:rPr lang="en-US" altLang="zh-CN" dirty="0" smtClean="0"/>
              <a:t>2. </a:t>
            </a:r>
            <a:r>
              <a:rPr lang="en-US" altLang="zh-CN" dirty="0"/>
              <a:t>Delay ↑ step size</a:t>
            </a:r>
            <a:r>
              <a:rPr lang="en-US" altLang="zh-CN" dirty="0" smtClean="0"/>
              <a:t>↓</a:t>
            </a:r>
          </a:p>
          <a:p>
            <a:r>
              <a:rPr lang="en-US" altLang="zh-CN" b="1" dirty="0" smtClean="0"/>
              <a:t>Adaptive Revision</a:t>
            </a:r>
          </a:p>
          <a:p>
            <a:pPr lvl="1"/>
            <a:r>
              <a:rPr lang="en-US" altLang="zh-CN" dirty="0" smtClean="0"/>
              <a:t>1. Gradient Change </a:t>
            </a:r>
            <a:r>
              <a:rPr lang="en-US" altLang="zh-CN" dirty="0"/>
              <a:t>↑ step size</a:t>
            </a:r>
            <a:r>
              <a:rPr lang="en-US" altLang="zh-CN" dirty="0" smtClean="0"/>
              <a:t>↓</a:t>
            </a:r>
          </a:p>
          <a:p>
            <a:pPr lvl="1"/>
            <a:r>
              <a:rPr lang="en-US" altLang="zh-CN" dirty="0" smtClean="0"/>
              <a:t>2. Delay </a:t>
            </a:r>
            <a:r>
              <a:rPr lang="en-US" altLang="zh-CN" dirty="0"/>
              <a:t>↑ step size↓</a:t>
            </a:r>
          </a:p>
          <a:p>
            <a:pPr lvl="1"/>
            <a:r>
              <a:rPr lang="en-US" altLang="zh-CN" dirty="0" smtClean="0"/>
              <a:t>3. Iteration </a:t>
            </a:r>
            <a:r>
              <a:rPr lang="en-US" altLang="zh-CN" dirty="0"/>
              <a:t>↑ step size</a:t>
            </a:r>
            <a:r>
              <a:rPr lang="en-US" altLang="zh-CN" dirty="0" smtClean="0"/>
              <a:t>↓</a:t>
            </a:r>
          </a:p>
          <a:p>
            <a:r>
              <a:rPr lang="en-US" altLang="zh-CN" b="1" dirty="0" smtClean="0"/>
              <a:t>Parameter versioning</a:t>
            </a:r>
          </a:p>
          <a:p>
            <a:pPr lvl="1"/>
            <a:r>
              <a:rPr lang="en-US" altLang="zh-CN" dirty="0" smtClean="0"/>
              <a:t>reduce message load</a:t>
            </a:r>
          </a:p>
          <a:p>
            <a:r>
              <a:rPr lang="en-US" altLang="zh-CN" b="1" dirty="0" smtClean="0"/>
              <a:t>User-defined stored procedure</a:t>
            </a:r>
          </a:p>
          <a:p>
            <a:pPr lvl="1"/>
            <a:r>
              <a:rPr lang="en-US" altLang="zh-CN" dirty="0" smtClean="0"/>
              <a:t>apply weight over delay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586" y="2859331"/>
            <a:ext cx="4898196" cy="520820"/>
          </a:xfrm>
          <a:prstGeom prst="rect">
            <a:avLst/>
          </a:prstGeom>
        </p:spPr>
      </p:pic>
      <p:pic>
        <p:nvPicPr>
          <p:cNvPr id="3074" name="Picture 2" descr="http://i.imgur.com/PDkYp6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12" y="500783"/>
            <a:ext cx="26574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705" y="3586295"/>
            <a:ext cx="6836295" cy="29315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659" y="3657314"/>
            <a:ext cx="5275901" cy="318838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6355391"/>
            <a:ext cx="4823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hlinkClick r:id="rId8"/>
              </a:rPr>
              <a:t>http</a:t>
            </a:r>
            <a:r>
              <a:rPr lang="en-US" altLang="zh-CN" sz="1400" dirty="0">
                <a:hlinkClick r:id="rId8"/>
              </a:rPr>
              <a:t>://</a:t>
            </a:r>
            <a:r>
              <a:rPr lang="en-US" altLang="zh-CN" sz="1400" dirty="0" smtClean="0">
                <a:hlinkClick r:id="rId8"/>
              </a:rPr>
              <a:t>blog.csdn.net/google19890102/article/details/50276775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1045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ML programs: </a:t>
            </a:r>
          </a:p>
          <a:p>
            <a:pPr lvl="1"/>
            <a:r>
              <a:rPr lang="en-US" altLang="zh-CN" dirty="0" smtClean="0"/>
              <a:t>Matrix Factorization</a:t>
            </a:r>
          </a:p>
          <a:p>
            <a:pPr lvl="1"/>
            <a:r>
              <a:rPr lang="en-US" altLang="zh-CN" dirty="0" smtClean="0"/>
              <a:t>Multiclass Logistic Regression</a:t>
            </a:r>
          </a:p>
          <a:p>
            <a:pPr lvl="1"/>
            <a:r>
              <a:rPr lang="en-US" altLang="zh-CN" dirty="0" smtClean="0"/>
              <a:t>Topic Modeling (LDA)</a:t>
            </a:r>
          </a:p>
          <a:p>
            <a:r>
              <a:rPr lang="en-US" altLang="zh-CN" dirty="0" smtClean="0"/>
              <a:t>Cluster setup: </a:t>
            </a:r>
          </a:p>
          <a:p>
            <a:pPr lvl="1"/>
            <a:r>
              <a:rPr lang="en-US" altLang="zh-CN" dirty="0" err="1" smtClean="0"/>
              <a:t>PRObE</a:t>
            </a:r>
            <a:r>
              <a:rPr lang="en-US" altLang="zh-CN" dirty="0" smtClean="0"/>
              <a:t> Nome, 16 cores on each machine, 32GB, 1Gb Ether, 20 GB </a:t>
            </a:r>
            <a:r>
              <a:rPr lang="en-US" altLang="zh-CN" dirty="0" err="1" smtClean="0"/>
              <a:t>Infiniband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PRObE</a:t>
            </a:r>
            <a:r>
              <a:rPr lang="en-US" altLang="zh-CN" dirty="0" smtClean="0"/>
              <a:t> Susitna, 64 cores on each machine, 128GB, 1GbE, 40GbE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5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98" y="1845734"/>
            <a:ext cx="93916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47" y="2267447"/>
            <a:ext cx="9423192" cy="3505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2869" y="2267447"/>
            <a:ext cx="1736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Bandwidth</a:t>
            </a: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Prioritization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0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28" y="2133146"/>
            <a:ext cx="9264072" cy="35306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2012" y="2240152"/>
            <a:ext cx="3034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Priority changes frequency</a:t>
            </a: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Comparison between TAP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45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21" y="2010315"/>
            <a:ext cx="9640193" cy="3680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2012" y="2240152"/>
            <a:ext cx="2787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Time/Iteration vs </a:t>
            </a:r>
            <a:r>
              <a:rPr lang="en-US" altLang="zh-CN" dirty="0" err="1" smtClean="0"/>
              <a:t>Config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err="1" smtClean="0"/>
              <a:t>Bandwith</a:t>
            </a:r>
            <a:r>
              <a:rPr lang="en-US" altLang="zh-CN" dirty="0" smtClean="0"/>
              <a:t> vs </a:t>
            </a:r>
            <a:r>
              <a:rPr lang="en-US" altLang="zh-CN" dirty="0" err="1" smtClean="0"/>
              <a:t>Config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65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92" y="2155421"/>
            <a:ext cx="9673558" cy="349475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2012" y="2240152"/>
            <a:ext cx="20378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Time vs </a:t>
            </a:r>
            <a:r>
              <a:rPr lang="en-US" altLang="zh-CN" dirty="0" err="1" smtClean="0"/>
              <a:t>Config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r>
              <a:rPr lang="en-US" altLang="zh-CN" dirty="0" smtClean="0"/>
              <a:t>Randomized: </a:t>
            </a:r>
          </a:p>
          <a:p>
            <a:r>
              <a:rPr lang="en-US" altLang="zh-CN" dirty="0" smtClean="0"/>
              <a:t>Convergence </a:t>
            </a:r>
            <a:r>
              <a:rPr lang="en-US" altLang="zh-CN" dirty="0" err="1" smtClean="0"/>
              <a:t>TIme</a:t>
            </a:r>
            <a:r>
              <a:rPr lang="en-US" altLang="zh-CN" dirty="0" smtClean="0"/>
              <a:t>: </a:t>
            </a:r>
          </a:p>
          <a:p>
            <a:r>
              <a:rPr lang="en-US" altLang="zh-CN" dirty="0" smtClean="0"/>
              <a:t>    2.5X, 2.8X</a:t>
            </a:r>
          </a:p>
          <a:p>
            <a:r>
              <a:rPr lang="en-US" altLang="zh-CN" dirty="0" smtClean="0"/>
              <a:t>Iteration: </a:t>
            </a:r>
          </a:p>
          <a:p>
            <a:r>
              <a:rPr lang="en-US" altLang="zh-CN" dirty="0" smtClean="0"/>
              <a:t>    5.3X, 6.1X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Prioritized: </a:t>
            </a:r>
          </a:p>
          <a:p>
            <a:r>
              <a:rPr lang="en-US" altLang="zh-CN" dirty="0" smtClean="0"/>
              <a:t>+25%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62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118" y="2195084"/>
            <a:ext cx="9206247" cy="337320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2012" y="2240152"/>
            <a:ext cx="120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Mini-Batch</a:t>
            </a:r>
          </a:p>
          <a:p>
            <a:pPr marL="342900" indent="-342900"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2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Iteratively Refined Machine Learning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Expert-suggested model</a:t>
            </a:r>
          </a:p>
          <a:p>
            <a:r>
              <a:rPr lang="en-US" altLang="zh-CN" dirty="0" smtClean="0"/>
              <a:t>Iteratively refining parameters</a:t>
            </a:r>
          </a:p>
          <a:p>
            <a:r>
              <a:rPr lang="en-US" altLang="zh-CN" dirty="0" smtClean="0"/>
              <a:t>Stochastic gradient descent</a:t>
            </a:r>
            <a:endParaRPr lang="zh-CN" altLang="en-US" dirty="0"/>
          </a:p>
        </p:txBody>
      </p:sp>
      <p:pic>
        <p:nvPicPr>
          <p:cNvPr id="1026" name="Picture 2" descr="http://www.mathworks.com/matlabcentral/fx_files/27631/1/f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7" y="1845734"/>
            <a:ext cx="4427333" cy="27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ep Neural Network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465410"/>
            <a:ext cx="4552902" cy="27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0" y="6355391"/>
            <a:ext cx="57010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</a:rPr>
              <a:t>bleedingedgemachine.blogspot.com/2012/12/gradient-descent.html</a:t>
            </a:r>
          </a:p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</a:rPr>
              <a:t>http://www.rsipvision.com/exploring-deep-learning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745" y="2946160"/>
            <a:ext cx="6073639" cy="30313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Parallelism and Consistency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Data Parallelism</a:t>
            </a:r>
          </a:p>
          <a:p>
            <a:pPr lvl="1"/>
            <a:r>
              <a:rPr lang="en-US" altLang="zh-CN" dirty="0" smtClean="0"/>
              <a:t>Partition training data across machines</a:t>
            </a:r>
          </a:p>
          <a:p>
            <a:pPr lvl="1"/>
            <a:r>
              <a:rPr lang="en-US" altLang="zh-CN" dirty="0" smtClean="0"/>
              <a:t>Shared access to model parameters</a:t>
            </a:r>
          </a:p>
          <a:p>
            <a:r>
              <a:rPr lang="en-US" altLang="zh-CN" dirty="0" smtClean="0"/>
              <a:t>Bulk Synchronous Parallelization: </a:t>
            </a:r>
          </a:p>
          <a:p>
            <a:pPr lvl="1"/>
            <a:r>
              <a:rPr lang="en-US" altLang="zh-CN" dirty="0" smtClean="0"/>
              <a:t>MapReduce-like, barrier before each iteration</a:t>
            </a:r>
          </a:p>
          <a:p>
            <a:r>
              <a:rPr lang="en-US" altLang="zh-CN" dirty="0" smtClean="0"/>
              <a:t>Total Asynchronous Parallelization: </a:t>
            </a:r>
          </a:p>
          <a:p>
            <a:pPr lvl="1"/>
            <a:r>
              <a:rPr lang="en-US" altLang="zh-CN" dirty="0" smtClean="0"/>
              <a:t>Out-of-sync</a:t>
            </a:r>
          </a:p>
          <a:p>
            <a:r>
              <a:rPr lang="en-US" altLang="zh-CN" dirty="0" smtClean="0"/>
              <a:t>Bounded Staleness Parallelization: </a:t>
            </a:r>
          </a:p>
          <a:p>
            <a:pPr lvl="1"/>
            <a:r>
              <a:rPr lang="en-US" altLang="zh-CN" dirty="0" smtClean="0"/>
              <a:t> Staleness bounded by threshold 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191" y="1990585"/>
            <a:ext cx="4080749" cy="5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Server and </a:t>
            </a:r>
            <a:r>
              <a:rPr lang="en-US" altLang="zh-CN" dirty="0" err="1" smtClean="0"/>
              <a:t>Bosen</a:t>
            </a:r>
            <a:r>
              <a:rPr lang="en-US" altLang="zh-CN" dirty="0" smtClean="0"/>
              <a:t> API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6" y="1866568"/>
            <a:ext cx="5820211" cy="43449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44" y="2596805"/>
            <a:ext cx="4508366" cy="319167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46903" y="2596805"/>
            <a:ext cx="668741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494520" y="4857339"/>
            <a:ext cx="668741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63954" y="4976065"/>
            <a:ext cx="788841" cy="68276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781132" y="4728131"/>
            <a:ext cx="1511807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63148" y="4728131"/>
            <a:ext cx="1511807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11100" y="1889168"/>
            <a:ext cx="1944785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521828" y="1954609"/>
            <a:ext cx="1099218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813531" y="4728131"/>
            <a:ext cx="1099218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210261" y="2537030"/>
            <a:ext cx="861176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131894" y="4086036"/>
            <a:ext cx="861176" cy="8014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7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Architecture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2830285"/>
            <a:ext cx="978263" cy="21336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27234" y="2408524"/>
            <a:ext cx="1319349" cy="93617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parameter cache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70014" y="4315960"/>
            <a:ext cx="978263" cy="93617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</a:t>
            </a:r>
            <a:r>
              <a:rPr lang="en-US" altLang="zh-CN" dirty="0" smtClean="0">
                <a:solidFill>
                  <a:schemeClr val="tx1"/>
                </a:solidFill>
              </a:rPr>
              <a:t>pdate buffer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8252" y="2830285"/>
            <a:ext cx="978263" cy="21336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70092" y="236219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57755" y="3554184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57754" y="474616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6995886" y="1737360"/>
            <a:ext cx="0" cy="464892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8" y="2712584"/>
            <a:ext cx="238125" cy="8001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1701" y="3017384"/>
            <a:ext cx="238125" cy="8001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7" y="3314247"/>
            <a:ext cx="238125" cy="8001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1700" y="3619047"/>
            <a:ext cx="238125" cy="8001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2994" y="3915910"/>
            <a:ext cx="238125" cy="8001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7" y="4220710"/>
            <a:ext cx="238125" cy="8001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116268" y="2163106"/>
            <a:ext cx="89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worker</a:t>
            </a:r>
          </a:p>
          <a:p>
            <a:pPr algn="ctr"/>
            <a:r>
              <a:rPr lang="en-US" altLang="zh-CN" dirty="0" smtClean="0"/>
              <a:t>threads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2831737" y="5888205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8271835" y="5888205"/>
            <a:ext cx="87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Server</a:t>
            </a:r>
            <a:endParaRPr lang="zh-CN" altLang="en-US" sz="2000" b="1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48321" y="2893333"/>
            <a:ext cx="238125" cy="8001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56939" y="3497034"/>
            <a:ext cx="238125" cy="8001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73858" y="4079195"/>
            <a:ext cx="238125" cy="8001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8646" y="2303175"/>
            <a:ext cx="238125" cy="8001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23288" y="3497035"/>
            <a:ext cx="238125" cy="8001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3746" y="4689019"/>
            <a:ext cx="238125" cy="80010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599357" y="2159700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communication</a:t>
            </a:r>
          </a:p>
          <a:p>
            <a:pPr algn="ctr"/>
            <a:r>
              <a:rPr lang="en-US" altLang="zh-CN" dirty="0" smtClean="0"/>
              <a:t>threads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7976205" y="1880948"/>
            <a:ext cx="13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master copy</a:t>
            </a:r>
            <a:endParaRPr lang="zh-CN" altLang="en-US" dirty="0"/>
          </a:p>
        </p:txBody>
      </p:sp>
      <p:cxnSp>
        <p:nvCxnSpPr>
          <p:cNvPr id="47" name="直接箭头连接符 46"/>
          <p:cNvCxnSpPr>
            <a:stCxn id="29" idx="0"/>
            <a:endCxn id="5" idx="1"/>
          </p:cNvCxnSpPr>
          <p:nvPr/>
        </p:nvCxnSpPr>
        <p:spPr>
          <a:xfrm flipV="1">
            <a:off x="1986461" y="2876610"/>
            <a:ext cx="740773" cy="236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6" idx="1"/>
          </p:cNvCxnSpPr>
          <p:nvPr/>
        </p:nvCxnSpPr>
        <p:spPr>
          <a:xfrm>
            <a:off x="1990813" y="3110653"/>
            <a:ext cx="879201" cy="16733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0" idx="0"/>
            <a:endCxn id="5" idx="1"/>
          </p:cNvCxnSpPr>
          <p:nvPr/>
        </p:nvCxnSpPr>
        <p:spPr>
          <a:xfrm flipV="1">
            <a:off x="1990814" y="2876610"/>
            <a:ext cx="736420" cy="540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endCxn id="6" idx="1"/>
          </p:cNvCxnSpPr>
          <p:nvPr/>
        </p:nvCxnSpPr>
        <p:spPr>
          <a:xfrm>
            <a:off x="1999520" y="3388323"/>
            <a:ext cx="870494" cy="1395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31" idx="0"/>
            <a:endCxn id="5" idx="1"/>
          </p:cNvCxnSpPr>
          <p:nvPr/>
        </p:nvCxnSpPr>
        <p:spPr>
          <a:xfrm flipV="1">
            <a:off x="1986460" y="2876610"/>
            <a:ext cx="740774" cy="8376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31" idx="0"/>
            <a:endCxn id="6" idx="1"/>
          </p:cNvCxnSpPr>
          <p:nvPr/>
        </p:nvCxnSpPr>
        <p:spPr>
          <a:xfrm>
            <a:off x="1986460" y="3714298"/>
            <a:ext cx="883554" cy="1069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32" idx="0"/>
            <a:endCxn id="5" idx="1"/>
          </p:cNvCxnSpPr>
          <p:nvPr/>
        </p:nvCxnSpPr>
        <p:spPr>
          <a:xfrm flipV="1">
            <a:off x="1990813" y="2876610"/>
            <a:ext cx="736421" cy="1142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32" idx="0"/>
            <a:endCxn id="6" idx="1"/>
          </p:cNvCxnSpPr>
          <p:nvPr/>
        </p:nvCxnSpPr>
        <p:spPr>
          <a:xfrm>
            <a:off x="1990813" y="4019098"/>
            <a:ext cx="879201" cy="764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33" idx="0"/>
            <a:endCxn id="6" idx="1"/>
          </p:cNvCxnSpPr>
          <p:nvPr/>
        </p:nvCxnSpPr>
        <p:spPr>
          <a:xfrm>
            <a:off x="1982107" y="4315961"/>
            <a:ext cx="887907" cy="4680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33" idx="0"/>
            <a:endCxn id="5" idx="1"/>
          </p:cNvCxnSpPr>
          <p:nvPr/>
        </p:nvCxnSpPr>
        <p:spPr>
          <a:xfrm flipV="1">
            <a:off x="1982107" y="2876610"/>
            <a:ext cx="745127" cy="14393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34" idx="0"/>
            <a:endCxn id="6" idx="1"/>
          </p:cNvCxnSpPr>
          <p:nvPr/>
        </p:nvCxnSpPr>
        <p:spPr>
          <a:xfrm>
            <a:off x="1986460" y="4620761"/>
            <a:ext cx="883554" cy="1632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34" idx="0"/>
            <a:endCxn id="5" idx="1"/>
          </p:cNvCxnSpPr>
          <p:nvPr/>
        </p:nvCxnSpPr>
        <p:spPr>
          <a:xfrm flipV="1">
            <a:off x="1986460" y="2876610"/>
            <a:ext cx="740774" cy="17441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2235051" y="3578739"/>
            <a:ext cx="121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concurrent</a:t>
            </a:r>
            <a:endParaRPr lang="zh-CN" altLang="en-US" dirty="0"/>
          </a:p>
        </p:txBody>
      </p:sp>
      <p:cxnSp>
        <p:nvCxnSpPr>
          <p:cNvPr id="86" name="直接箭头连接符 85"/>
          <p:cNvCxnSpPr>
            <a:stCxn id="5" idx="3"/>
            <a:endCxn id="38" idx="2"/>
          </p:cNvCxnSpPr>
          <p:nvPr/>
        </p:nvCxnSpPr>
        <p:spPr>
          <a:xfrm>
            <a:off x="4046583" y="2876610"/>
            <a:ext cx="920751" cy="4167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3956601" y="3115139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hash</a:t>
            </a:r>
          </a:p>
          <a:p>
            <a:pPr algn="ctr"/>
            <a:r>
              <a:rPr lang="en-US" altLang="zh-CN" dirty="0" smtClean="0"/>
              <a:t>partition</a:t>
            </a:r>
            <a:endParaRPr lang="zh-CN" altLang="en-US" dirty="0"/>
          </a:p>
        </p:txBody>
      </p:sp>
      <p:cxnSp>
        <p:nvCxnSpPr>
          <p:cNvPr id="88" name="直接箭头连接符 87"/>
          <p:cNvCxnSpPr>
            <a:stCxn id="38" idx="0"/>
            <a:endCxn id="9" idx="1"/>
          </p:cNvCxnSpPr>
          <p:nvPr/>
        </p:nvCxnSpPr>
        <p:spPr>
          <a:xfrm flipV="1">
            <a:off x="5767434" y="2705100"/>
            <a:ext cx="2402658" cy="588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6" idx="3"/>
            <a:endCxn id="38" idx="2"/>
          </p:cNvCxnSpPr>
          <p:nvPr/>
        </p:nvCxnSpPr>
        <p:spPr>
          <a:xfrm flipV="1">
            <a:off x="3848277" y="3293384"/>
            <a:ext cx="1119057" cy="1490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Get()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2830285"/>
            <a:ext cx="978263" cy="21336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27234" y="2408524"/>
            <a:ext cx="1319349" cy="93617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parameter cache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70014" y="4315960"/>
            <a:ext cx="978263" cy="93617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</a:t>
            </a:r>
            <a:r>
              <a:rPr lang="en-US" altLang="zh-CN" dirty="0" smtClean="0">
                <a:solidFill>
                  <a:schemeClr val="tx1"/>
                </a:solidFill>
              </a:rPr>
              <a:t>pdate buffer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8252" y="2830285"/>
            <a:ext cx="978263" cy="21336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70092" y="236219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57755" y="3554184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57754" y="474616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6995886" y="1737360"/>
            <a:ext cx="0" cy="464892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8" y="2712584"/>
            <a:ext cx="238125" cy="8001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1701" y="3017384"/>
            <a:ext cx="238125" cy="8001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7" y="3314247"/>
            <a:ext cx="238125" cy="8001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1700" y="3619047"/>
            <a:ext cx="238125" cy="8001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2994" y="3915910"/>
            <a:ext cx="238125" cy="8001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7" y="4220710"/>
            <a:ext cx="238125" cy="8001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116268" y="2163106"/>
            <a:ext cx="89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worker</a:t>
            </a:r>
          </a:p>
          <a:p>
            <a:pPr algn="ctr"/>
            <a:r>
              <a:rPr lang="en-US" altLang="zh-CN" dirty="0" smtClean="0"/>
              <a:t>threads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2831737" y="5888205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8271835" y="5888205"/>
            <a:ext cx="87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Server</a:t>
            </a:r>
            <a:endParaRPr lang="zh-CN" altLang="en-US" sz="2000" b="1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48321" y="2893333"/>
            <a:ext cx="238125" cy="8001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56939" y="3497034"/>
            <a:ext cx="238125" cy="8001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73858" y="4079195"/>
            <a:ext cx="238125" cy="8001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8646" y="2303175"/>
            <a:ext cx="238125" cy="8001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23288" y="3497035"/>
            <a:ext cx="238125" cy="8001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3746" y="4689019"/>
            <a:ext cx="238125" cy="80010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599357" y="2159700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communication</a:t>
            </a:r>
          </a:p>
          <a:p>
            <a:pPr algn="ctr"/>
            <a:r>
              <a:rPr lang="en-US" altLang="zh-CN" dirty="0" smtClean="0"/>
              <a:t>threads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7976205" y="1880948"/>
            <a:ext cx="13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master copy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endCxn id="5" idx="1"/>
          </p:cNvCxnSpPr>
          <p:nvPr/>
        </p:nvCxnSpPr>
        <p:spPr>
          <a:xfrm flipV="1">
            <a:off x="1990813" y="2876610"/>
            <a:ext cx="736421" cy="2977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5" idx="3"/>
            <a:endCxn id="8" idx="1"/>
          </p:cNvCxnSpPr>
          <p:nvPr/>
        </p:nvCxnSpPr>
        <p:spPr>
          <a:xfrm>
            <a:off x="4046583" y="2876610"/>
            <a:ext cx="831669" cy="10204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39" idx="0"/>
            <a:endCxn id="10" idx="1"/>
          </p:cNvCxnSpPr>
          <p:nvPr/>
        </p:nvCxnSpPr>
        <p:spPr>
          <a:xfrm>
            <a:off x="5776052" y="3897085"/>
            <a:ext cx="23817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9278203" y="3303011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push callback queue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297192" y="3645455"/>
            <a:ext cx="19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50"/>
                </a:solidFill>
              </a:rPr>
              <a:t>pop callback queue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56" name="直接箭头连接符 55"/>
          <p:cNvCxnSpPr>
            <a:stCxn id="10" idx="1"/>
            <a:endCxn id="39" idx="0"/>
          </p:cNvCxnSpPr>
          <p:nvPr/>
        </p:nvCxnSpPr>
        <p:spPr>
          <a:xfrm flipH="1">
            <a:off x="5776052" y="3897085"/>
            <a:ext cx="238170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8" idx="1"/>
            <a:endCxn id="5" idx="3"/>
          </p:cNvCxnSpPr>
          <p:nvPr/>
        </p:nvCxnSpPr>
        <p:spPr>
          <a:xfrm flipH="1" flipV="1">
            <a:off x="4046583" y="2876610"/>
            <a:ext cx="831669" cy="10204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5" idx="1"/>
          </p:cNvCxnSpPr>
          <p:nvPr/>
        </p:nvCxnSpPr>
        <p:spPr>
          <a:xfrm flipH="1">
            <a:off x="1990813" y="2876610"/>
            <a:ext cx="736421" cy="32561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Inc</a:t>
            </a:r>
            <a:r>
              <a:rPr lang="en-US" altLang="zh-CN" dirty="0" smtClean="0"/>
              <a:t>()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2830285"/>
            <a:ext cx="978263" cy="21336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27234" y="2408524"/>
            <a:ext cx="1319349" cy="93617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parameter cache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70014" y="4315960"/>
            <a:ext cx="978263" cy="93617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</a:t>
            </a:r>
            <a:r>
              <a:rPr lang="en-US" altLang="zh-CN" dirty="0" smtClean="0">
                <a:solidFill>
                  <a:schemeClr val="tx1"/>
                </a:solidFill>
              </a:rPr>
              <a:t>pdate buffer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8252" y="2830285"/>
            <a:ext cx="978263" cy="21336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70092" y="236219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57755" y="3554184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57754" y="474616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6995886" y="1737360"/>
            <a:ext cx="0" cy="464892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8" y="2712584"/>
            <a:ext cx="238125" cy="8001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1701" y="3017384"/>
            <a:ext cx="238125" cy="8001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7" y="3314247"/>
            <a:ext cx="238125" cy="8001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1700" y="3619047"/>
            <a:ext cx="238125" cy="8001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2994" y="3915910"/>
            <a:ext cx="238125" cy="8001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7347" y="4220710"/>
            <a:ext cx="238125" cy="8001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116268" y="2163106"/>
            <a:ext cx="89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worker</a:t>
            </a:r>
          </a:p>
          <a:p>
            <a:pPr algn="ctr"/>
            <a:r>
              <a:rPr lang="en-US" altLang="zh-CN" dirty="0" smtClean="0"/>
              <a:t>threads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2831737" y="5888205"/>
            <a:ext cx="7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8271835" y="5888205"/>
            <a:ext cx="87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Server</a:t>
            </a:r>
            <a:endParaRPr lang="zh-CN" altLang="en-US" sz="2000" b="1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48321" y="2893333"/>
            <a:ext cx="238125" cy="8001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56939" y="3497034"/>
            <a:ext cx="238125" cy="8001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73858" y="4079195"/>
            <a:ext cx="238125" cy="8001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8646" y="2303175"/>
            <a:ext cx="238125" cy="8001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23288" y="3497035"/>
            <a:ext cx="238125" cy="8001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3746" y="4689019"/>
            <a:ext cx="238125" cy="80010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599357" y="2159700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communication</a:t>
            </a:r>
          </a:p>
          <a:p>
            <a:pPr algn="ctr"/>
            <a:r>
              <a:rPr lang="en-US" altLang="zh-CN" dirty="0" smtClean="0"/>
              <a:t>threads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7976205" y="1880948"/>
            <a:ext cx="13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master copy</a:t>
            </a:r>
            <a:endParaRPr lang="zh-CN" altLang="en-US" dirty="0"/>
          </a:p>
        </p:txBody>
      </p:sp>
      <p:cxnSp>
        <p:nvCxnSpPr>
          <p:cNvPr id="12" name="直接箭头连接符 11"/>
          <p:cNvCxnSpPr>
            <a:stCxn id="31" idx="0"/>
            <a:endCxn id="6" idx="1"/>
          </p:cNvCxnSpPr>
          <p:nvPr/>
        </p:nvCxnSpPr>
        <p:spPr>
          <a:xfrm>
            <a:off x="1986460" y="3714298"/>
            <a:ext cx="883554" cy="1069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6" idx="3"/>
            <a:endCxn id="40" idx="2"/>
          </p:cNvCxnSpPr>
          <p:nvPr/>
        </p:nvCxnSpPr>
        <p:spPr>
          <a:xfrm flipV="1">
            <a:off x="3848277" y="4479246"/>
            <a:ext cx="1144594" cy="3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endCxn id="11" idx="1"/>
          </p:cNvCxnSpPr>
          <p:nvPr/>
        </p:nvCxnSpPr>
        <p:spPr>
          <a:xfrm>
            <a:off x="5819317" y="4501697"/>
            <a:ext cx="2338437" cy="5873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6" idx="0"/>
            <a:endCxn id="5" idx="2"/>
          </p:cNvCxnSpPr>
          <p:nvPr/>
        </p:nvCxnSpPr>
        <p:spPr>
          <a:xfrm flipV="1">
            <a:off x="3359146" y="3344696"/>
            <a:ext cx="27763" cy="971264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Clock()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170092" y="236219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57755" y="3554184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57754" y="474616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6995886" y="1737360"/>
            <a:ext cx="0" cy="464892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831737" y="5888205"/>
            <a:ext cx="902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Clients</a:t>
            </a:r>
            <a:endParaRPr lang="zh-CN" altLang="en-US" sz="20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8271835" y="5888205"/>
            <a:ext cx="87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Server</a:t>
            </a:r>
            <a:endParaRPr lang="zh-CN" altLang="en-US" sz="2000" b="1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8646" y="2303175"/>
            <a:ext cx="238125" cy="8001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23288" y="3497035"/>
            <a:ext cx="238125" cy="8001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3746" y="4689019"/>
            <a:ext cx="238125" cy="8001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7976205" y="1880948"/>
            <a:ext cx="13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master copy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3545115" y="2153319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545114" y="2822288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545114" y="3537173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545114" y="4322613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545114" y="5042934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512162" y="2192751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52" name="文本框 51"/>
          <p:cNvSpPr txBox="1"/>
          <p:nvPr/>
        </p:nvSpPr>
        <p:spPr>
          <a:xfrm>
            <a:off x="2512162" y="2861720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2512162" y="3583213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54" name="文本框 53"/>
          <p:cNvSpPr txBox="1"/>
          <p:nvPr/>
        </p:nvSpPr>
        <p:spPr>
          <a:xfrm>
            <a:off x="2537870" y="4346059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55" name="文本框 54"/>
          <p:cNvSpPr txBox="1"/>
          <p:nvPr/>
        </p:nvSpPr>
        <p:spPr>
          <a:xfrm>
            <a:off x="2512162" y="5089069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cxnSp>
        <p:nvCxnSpPr>
          <p:cNvPr id="7" name="直接箭头连接符 6"/>
          <p:cNvCxnSpPr>
            <a:stCxn id="46" idx="3"/>
            <a:endCxn id="9" idx="1"/>
          </p:cNvCxnSpPr>
          <p:nvPr/>
        </p:nvCxnSpPr>
        <p:spPr>
          <a:xfrm flipV="1">
            <a:off x="4548051" y="2705100"/>
            <a:ext cx="3622041" cy="356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46" idx="3"/>
            <a:endCxn id="10" idx="1"/>
          </p:cNvCxnSpPr>
          <p:nvPr/>
        </p:nvCxnSpPr>
        <p:spPr>
          <a:xfrm>
            <a:off x="4548051" y="3061776"/>
            <a:ext cx="3609704" cy="835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46" idx="3"/>
            <a:endCxn id="11" idx="1"/>
          </p:cNvCxnSpPr>
          <p:nvPr/>
        </p:nvCxnSpPr>
        <p:spPr>
          <a:xfrm>
            <a:off x="4548051" y="3061776"/>
            <a:ext cx="3609703" cy="20272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211034" y="2933813"/>
            <a:ext cx="300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clock(iteration t uploaded)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953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Clock()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170092" y="236219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57755" y="3554184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57754" y="4746169"/>
            <a:ext cx="1002937" cy="685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6995886" y="1737360"/>
            <a:ext cx="0" cy="464892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831737" y="5888205"/>
            <a:ext cx="902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Clients</a:t>
            </a:r>
            <a:endParaRPr lang="zh-CN" altLang="en-US" sz="20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8271835" y="5888205"/>
            <a:ext cx="87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Server</a:t>
            </a:r>
            <a:endParaRPr lang="zh-CN" altLang="en-US" sz="2000" b="1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8646" y="2303175"/>
            <a:ext cx="238125" cy="8001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23288" y="3497035"/>
            <a:ext cx="238125" cy="8001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63746" y="4689019"/>
            <a:ext cx="238125" cy="8001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7976205" y="1880948"/>
            <a:ext cx="13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master copy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3545115" y="2153319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545114" y="2822288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545114" y="3537173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545114" y="4322613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545114" y="5042934"/>
            <a:ext cx="1002937" cy="47897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512162" y="2192751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52" name="文本框 51"/>
          <p:cNvSpPr txBox="1"/>
          <p:nvPr/>
        </p:nvSpPr>
        <p:spPr>
          <a:xfrm>
            <a:off x="2512162" y="2861720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2512162" y="3583213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54" name="文本框 53"/>
          <p:cNvSpPr txBox="1"/>
          <p:nvPr/>
        </p:nvSpPr>
        <p:spPr>
          <a:xfrm>
            <a:off x="2537870" y="4346059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sp>
        <p:nvSpPr>
          <p:cNvPr id="55" name="文本框 54"/>
          <p:cNvSpPr txBox="1"/>
          <p:nvPr/>
        </p:nvSpPr>
        <p:spPr>
          <a:xfrm>
            <a:off x="2512162" y="5089069"/>
            <a:ext cx="770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client</a:t>
            </a:r>
            <a:endParaRPr lang="zh-CN" altLang="en-US" sz="2000" b="1" dirty="0"/>
          </a:p>
        </p:txBody>
      </p:sp>
      <p:cxnSp>
        <p:nvCxnSpPr>
          <p:cNvPr id="23" name="直接箭头连接符 22"/>
          <p:cNvCxnSpPr>
            <a:stCxn id="10" idx="1"/>
            <a:endCxn id="28" idx="3"/>
          </p:cNvCxnSpPr>
          <p:nvPr/>
        </p:nvCxnSpPr>
        <p:spPr>
          <a:xfrm flipH="1" flipV="1">
            <a:off x="4548052" y="2392807"/>
            <a:ext cx="3609703" cy="1504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0" idx="1"/>
            <a:endCxn id="46" idx="3"/>
          </p:cNvCxnSpPr>
          <p:nvPr/>
        </p:nvCxnSpPr>
        <p:spPr>
          <a:xfrm flipH="1" flipV="1">
            <a:off x="4548051" y="3061776"/>
            <a:ext cx="3609704" cy="835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0" idx="1"/>
            <a:endCxn id="47" idx="3"/>
          </p:cNvCxnSpPr>
          <p:nvPr/>
        </p:nvCxnSpPr>
        <p:spPr>
          <a:xfrm flipH="1" flipV="1">
            <a:off x="4548051" y="3776661"/>
            <a:ext cx="3609704" cy="1204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0" idx="1"/>
            <a:endCxn id="49" idx="3"/>
          </p:cNvCxnSpPr>
          <p:nvPr/>
        </p:nvCxnSpPr>
        <p:spPr>
          <a:xfrm flipH="1">
            <a:off x="4548051" y="3897085"/>
            <a:ext cx="3609704" cy="665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0" idx="1"/>
            <a:endCxn id="50" idx="3"/>
          </p:cNvCxnSpPr>
          <p:nvPr/>
        </p:nvCxnSpPr>
        <p:spPr>
          <a:xfrm flipH="1">
            <a:off x="4548051" y="3897085"/>
            <a:ext cx="3609704" cy="13853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295166" y="3078468"/>
            <a:ext cx="4154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clock(iteration, </a:t>
            </a:r>
            <a:r>
              <a:rPr lang="en-US" altLang="zh-CN" sz="2000" b="1" dirty="0" err="1" smtClean="0"/>
              <a:t>patition</a:t>
            </a:r>
            <a:r>
              <a:rPr lang="en-US" altLang="zh-CN" sz="2000" b="1" dirty="0" smtClean="0"/>
              <a:t> downloaded)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5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</TotalTime>
  <Words>365</Words>
  <Application>Microsoft Office PowerPoint</Application>
  <PresentationFormat>宽屏</PresentationFormat>
  <Paragraphs>148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回顾</vt:lpstr>
      <vt:lpstr>Managed Communication and Consistency for Fast Data-Parallel Iterative Analytics</vt:lpstr>
      <vt:lpstr>Iteratively Refined Machine Learning Model</vt:lpstr>
      <vt:lpstr>Data Parallelism and Consistency</vt:lpstr>
      <vt:lpstr>Parameter Server and Bosen API</vt:lpstr>
      <vt:lpstr>System Architecture</vt:lpstr>
      <vt:lpstr>Get()</vt:lpstr>
      <vt:lpstr>Inc()</vt:lpstr>
      <vt:lpstr>Clock()</vt:lpstr>
      <vt:lpstr>Clock()</vt:lpstr>
      <vt:lpstr>Fault Tolerant</vt:lpstr>
      <vt:lpstr>Managed Communication</vt:lpstr>
      <vt:lpstr>Adaptive Step Size Tuning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Communication and Consistency for Fast Data-Parallel Iterative Analytics</dc:title>
  <dc:creator>Xuewei Zhang</dc:creator>
  <cp:lastModifiedBy>Xuewei Zhang</cp:lastModifiedBy>
  <cp:revision>41</cp:revision>
  <dcterms:created xsi:type="dcterms:W3CDTF">2016-02-25T17:01:23Z</dcterms:created>
  <dcterms:modified xsi:type="dcterms:W3CDTF">2016-02-26T01:50:01Z</dcterms:modified>
</cp:coreProperties>
</file>