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CA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55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DF3-BCBE-2B41-A41B-5C9FAB4D06C6}" type="datetimeFigureOut">
              <a:rPr kumimoji="1" lang="zh-CN" altLang="en-US" smtClean="0"/>
              <a:t>3/8/16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5AE9-CD2F-9641-8C50-8E4450B4EE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0775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DF3-BCBE-2B41-A41B-5C9FAB4D06C6}" type="datetimeFigureOut">
              <a:rPr kumimoji="1" lang="zh-CN" altLang="en-US" smtClean="0"/>
              <a:t>3/8/16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5AE9-CD2F-9641-8C50-8E4450B4EE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765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DF3-BCBE-2B41-A41B-5C9FAB4D06C6}" type="datetimeFigureOut">
              <a:rPr kumimoji="1" lang="zh-CN" altLang="en-US" smtClean="0"/>
              <a:t>3/8/16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5AE9-CD2F-9641-8C50-8E4450B4EE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8393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DF3-BCBE-2B41-A41B-5C9FAB4D06C6}" type="datetimeFigureOut">
              <a:rPr kumimoji="1" lang="zh-CN" altLang="en-US" smtClean="0"/>
              <a:t>3/8/16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5AE9-CD2F-9641-8C50-8E4450B4EE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0642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DF3-BCBE-2B41-A41B-5C9FAB4D06C6}" type="datetimeFigureOut">
              <a:rPr kumimoji="1" lang="zh-CN" altLang="en-US" smtClean="0"/>
              <a:t>3/8/16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5AE9-CD2F-9641-8C50-8E4450B4EE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42752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DF3-BCBE-2B41-A41B-5C9FAB4D06C6}" type="datetimeFigureOut">
              <a:rPr kumimoji="1" lang="zh-CN" altLang="en-US" smtClean="0"/>
              <a:t>3/8/16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5AE9-CD2F-9641-8C50-8E4450B4EE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939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DF3-BCBE-2B41-A41B-5C9FAB4D06C6}" type="datetimeFigureOut">
              <a:rPr kumimoji="1" lang="zh-CN" altLang="en-US" smtClean="0"/>
              <a:t>3/8/16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5AE9-CD2F-9641-8C50-8E4450B4EE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750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DF3-BCBE-2B41-A41B-5C9FAB4D06C6}" type="datetimeFigureOut">
              <a:rPr kumimoji="1" lang="zh-CN" altLang="en-US" smtClean="0"/>
              <a:t>3/8/16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5AE9-CD2F-9641-8C50-8E4450B4EE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986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DF3-BCBE-2B41-A41B-5C9FAB4D06C6}" type="datetimeFigureOut">
              <a:rPr kumimoji="1" lang="zh-CN" altLang="en-US" smtClean="0"/>
              <a:t>3/8/16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5AE9-CD2F-9641-8C50-8E4450B4EE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6349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DF3-BCBE-2B41-A41B-5C9FAB4D06C6}" type="datetimeFigureOut">
              <a:rPr kumimoji="1" lang="zh-CN" altLang="en-US" smtClean="0"/>
              <a:t>3/8/16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5AE9-CD2F-9641-8C50-8E4450B4EE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7490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DF3-BCBE-2B41-A41B-5C9FAB4D06C6}" type="datetimeFigureOut">
              <a:rPr kumimoji="1" lang="zh-CN" altLang="en-US" smtClean="0"/>
              <a:t>3/8/16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5AE9-CD2F-9641-8C50-8E4450B4EE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1975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75DF3-BCBE-2B41-A41B-5C9FAB4D06C6}" type="datetimeFigureOut">
              <a:rPr kumimoji="1" lang="zh-CN" altLang="en-US" smtClean="0"/>
              <a:t>3/8/16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75AE9-CD2F-9641-8C50-8E4450B4EE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62728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err="1" smtClean="0"/>
              <a:t>BCube</a:t>
            </a:r>
            <a:r>
              <a:rPr kumimoji="1" lang="en-US" altLang="zh-CN" dirty="0" smtClean="0"/>
              <a:t>: a high performance, server-centric network architecture for modular data centers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819254" y="6292362"/>
            <a:ext cx="2263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 smtClean="0"/>
              <a:t>The </a:t>
            </a:r>
            <a:r>
              <a:rPr kumimoji="1" lang="en-US" altLang="zh-CN" sz="2000" dirty="0"/>
              <a:t>b</a:t>
            </a:r>
            <a:r>
              <a:rPr kumimoji="1" lang="en-US" altLang="zh-CN" sz="2000" dirty="0" smtClean="0"/>
              <a:t>ackground</a:t>
            </a:r>
            <a:endParaRPr kumimoji="1" lang="zh-CN" altLang="en-US" sz="2000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457200" y="5978677"/>
            <a:ext cx="8229600" cy="642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zh-CN" sz="2400" dirty="0" smtClean="0"/>
              <a:t>Scriber: Yiran Zhao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50734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1784"/>
          </a:xfrm>
        </p:spPr>
        <p:txBody>
          <a:bodyPr>
            <a:normAutofit/>
          </a:bodyPr>
          <a:lstStyle/>
          <a:p>
            <a:r>
              <a:rPr kumimoji="1" lang="en-US" altLang="zh-CN" sz="3600" dirty="0" err="1" smtClean="0"/>
              <a:t>BCube</a:t>
            </a:r>
            <a:r>
              <a:rPr kumimoji="1" lang="en-US" altLang="zh-CN" sz="3600" dirty="0" smtClean="0"/>
              <a:t>(</a:t>
            </a:r>
            <a:r>
              <a:rPr kumimoji="1" lang="en-US" altLang="zh-CN" sz="3600" dirty="0" err="1" smtClean="0"/>
              <a:t>n,k</a:t>
            </a:r>
            <a:r>
              <a:rPr kumimoji="1" lang="en-US" altLang="zh-CN" sz="3600" dirty="0" smtClean="0"/>
              <a:t>)</a:t>
            </a:r>
            <a:r>
              <a:rPr kumimoji="1" lang="en-US" altLang="zh-CN" sz="3600" dirty="0"/>
              <a:t/>
            </a:r>
            <a:br>
              <a:rPr kumimoji="1" lang="en-US" altLang="zh-CN" sz="3600" dirty="0"/>
            </a:br>
            <a:r>
              <a:rPr kumimoji="1" lang="en-US" altLang="zh-CN" sz="3600" dirty="0" smtClean="0"/>
              <a:t>n ports, k+1 levels, k+1 NICs</a:t>
            </a:r>
            <a:endParaRPr kumimoji="1" lang="zh-CN" altLang="en-US" sz="3600" dirty="0"/>
          </a:p>
        </p:txBody>
      </p:sp>
      <p:sp>
        <p:nvSpPr>
          <p:cNvPr id="4" name="椭圆 3"/>
          <p:cNvSpPr/>
          <p:nvPr/>
        </p:nvSpPr>
        <p:spPr>
          <a:xfrm>
            <a:off x="1098846" y="5850258"/>
            <a:ext cx="72781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 smtClean="0">
                <a:solidFill>
                  <a:schemeClr val="tx1"/>
                </a:solidFill>
              </a:rPr>
              <a:t>000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21978" y="5850258"/>
            <a:ext cx="66102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 smtClean="0">
                <a:solidFill>
                  <a:schemeClr val="tx1"/>
                </a:solidFill>
              </a:rPr>
              <a:t>001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86615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8" name="直线连接符 7"/>
          <p:cNvCxnSpPr>
            <a:stCxn id="6" idx="2"/>
            <a:endCxn id="4" idx="0"/>
          </p:cNvCxnSpPr>
          <p:nvPr/>
        </p:nvCxnSpPr>
        <p:spPr>
          <a:xfrm flipH="1">
            <a:off x="1462755" y="5415054"/>
            <a:ext cx="402140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线连接符 9"/>
          <p:cNvCxnSpPr>
            <a:stCxn id="6" idx="2"/>
            <a:endCxn id="5" idx="0"/>
          </p:cNvCxnSpPr>
          <p:nvPr/>
        </p:nvCxnSpPr>
        <p:spPr>
          <a:xfrm>
            <a:off x="1864895" y="5415054"/>
            <a:ext cx="387597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1586615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3" name="直线连接符 12"/>
          <p:cNvCxnSpPr>
            <a:stCxn id="4" idx="0"/>
            <a:endCxn id="11" idx="2"/>
          </p:cNvCxnSpPr>
          <p:nvPr/>
        </p:nvCxnSpPr>
        <p:spPr>
          <a:xfrm flipV="1">
            <a:off x="1462755" y="4240444"/>
            <a:ext cx="402140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2854154" y="5850258"/>
            <a:ext cx="694698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 smtClean="0">
                <a:solidFill>
                  <a:schemeClr val="tx1"/>
                </a:solidFill>
              </a:rPr>
              <a:t>010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3644168" y="5850258"/>
            <a:ext cx="651334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 smtClean="0">
                <a:solidFill>
                  <a:schemeClr val="tx1"/>
                </a:solidFill>
              </a:rPr>
              <a:t>011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265991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7" name="直线连接符 16"/>
          <p:cNvCxnSpPr>
            <a:stCxn id="16" idx="2"/>
            <a:endCxn id="14" idx="0"/>
          </p:cNvCxnSpPr>
          <p:nvPr/>
        </p:nvCxnSpPr>
        <p:spPr>
          <a:xfrm flipH="1">
            <a:off x="3201503" y="5415054"/>
            <a:ext cx="342768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线连接符 17"/>
          <p:cNvCxnSpPr>
            <a:stCxn id="16" idx="2"/>
            <a:endCxn id="15" idx="0"/>
          </p:cNvCxnSpPr>
          <p:nvPr/>
        </p:nvCxnSpPr>
        <p:spPr>
          <a:xfrm>
            <a:off x="3544271" y="5415054"/>
            <a:ext cx="425564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3265991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20" name="直线连接符 19"/>
          <p:cNvCxnSpPr>
            <a:stCxn id="5" idx="0"/>
            <a:endCxn id="19" idx="2"/>
          </p:cNvCxnSpPr>
          <p:nvPr/>
        </p:nvCxnSpPr>
        <p:spPr>
          <a:xfrm flipV="1">
            <a:off x="2252492" y="4240444"/>
            <a:ext cx="1291779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11" idx="2"/>
            <a:endCxn id="14" idx="0"/>
          </p:cNvCxnSpPr>
          <p:nvPr/>
        </p:nvCxnSpPr>
        <p:spPr>
          <a:xfrm>
            <a:off x="1864895" y="4240444"/>
            <a:ext cx="1336608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线连接符 24"/>
          <p:cNvCxnSpPr>
            <a:stCxn id="19" idx="2"/>
            <a:endCxn id="15" idx="0"/>
          </p:cNvCxnSpPr>
          <p:nvPr/>
        </p:nvCxnSpPr>
        <p:spPr>
          <a:xfrm>
            <a:off x="3544271" y="4240444"/>
            <a:ext cx="425564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586615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3265991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0" name="直线连接符 29"/>
          <p:cNvCxnSpPr>
            <a:stCxn id="4" idx="0"/>
            <a:endCxn id="27" idx="2"/>
          </p:cNvCxnSpPr>
          <p:nvPr/>
        </p:nvCxnSpPr>
        <p:spPr>
          <a:xfrm flipV="1">
            <a:off x="1462755" y="2837531"/>
            <a:ext cx="402140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线连接符 30"/>
          <p:cNvCxnSpPr/>
          <p:nvPr/>
        </p:nvCxnSpPr>
        <p:spPr>
          <a:xfrm flipV="1">
            <a:off x="2266763" y="2837531"/>
            <a:ext cx="1291779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椭圆 68"/>
          <p:cNvSpPr/>
          <p:nvPr/>
        </p:nvSpPr>
        <p:spPr>
          <a:xfrm>
            <a:off x="4761861" y="5850258"/>
            <a:ext cx="72781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tx1"/>
                </a:solidFill>
              </a:rPr>
              <a:t>1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00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5584993" y="5850258"/>
            <a:ext cx="66102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tx1"/>
                </a:solidFill>
              </a:rPr>
              <a:t>1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01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249630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72" name="直线连接符 71"/>
          <p:cNvCxnSpPr>
            <a:stCxn id="71" idx="2"/>
            <a:endCxn id="69" idx="0"/>
          </p:cNvCxnSpPr>
          <p:nvPr/>
        </p:nvCxnSpPr>
        <p:spPr>
          <a:xfrm flipH="1">
            <a:off x="5125770" y="5415054"/>
            <a:ext cx="402140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直线连接符 72"/>
          <p:cNvCxnSpPr>
            <a:stCxn id="71" idx="2"/>
            <a:endCxn id="70" idx="0"/>
          </p:cNvCxnSpPr>
          <p:nvPr/>
        </p:nvCxnSpPr>
        <p:spPr>
          <a:xfrm>
            <a:off x="5527910" y="5415054"/>
            <a:ext cx="387597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矩形 73"/>
          <p:cNvSpPr/>
          <p:nvPr/>
        </p:nvSpPr>
        <p:spPr>
          <a:xfrm>
            <a:off x="5249630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75" name="直线连接符 74"/>
          <p:cNvCxnSpPr>
            <a:stCxn id="69" idx="0"/>
            <a:endCxn id="74" idx="2"/>
          </p:cNvCxnSpPr>
          <p:nvPr/>
        </p:nvCxnSpPr>
        <p:spPr>
          <a:xfrm flipV="1">
            <a:off x="5125770" y="4240444"/>
            <a:ext cx="402140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椭圆 75"/>
          <p:cNvSpPr/>
          <p:nvPr/>
        </p:nvSpPr>
        <p:spPr>
          <a:xfrm>
            <a:off x="6474356" y="5850258"/>
            <a:ext cx="694698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tx1"/>
                </a:solidFill>
              </a:rPr>
              <a:t>1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10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7264370" y="5850258"/>
            <a:ext cx="651334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tx1"/>
                </a:solidFill>
              </a:rPr>
              <a:t>1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11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6886193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79" name="直线连接符 78"/>
          <p:cNvCxnSpPr>
            <a:stCxn id="78" idx="2"/>
            <a:endCxn id="76" idx="0"/>
          </p:cNvCxnSpPr>
          <p:nvPr/>
        </p:nvCxnSpPr>
        <p:spPr>
          <a:xfrm flipH="1">
            <a:off x="6821705" y="5415054"/>
            <a:ext cx="342768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直线连接符 79"/>
          <p:cNvCxnSpPr>
            <a:stCxn id="78" idx="2"/>
            <a:endCxn id="77" idx="0"/>
          </p:cNvCxnSpPr>
          <p:nvPr/>
        </p:nvCxnSpPr>
        <p:spPr>
          <a:xfrm>
            <a:off x="7164473" y="5415054"/>
            <a:ext cx="425564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矩形 80"/>
          <p:cNvSpPr/>
          <p:nvPr/>
        </p:nvSpPr>
        <p:spPr>
          <a:xfrm>
            <a:off x="6886193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82" name="直线连接符 81"/>
          <p:cNvCxnSpPr>
            <a:stCxn id="70" idx="0"/>
            <a:endCxn id="81" idx="2"/>
          </p:cNvCxnSpPr>
          <p:nvPr/>
        </p:nvCxnSpPr>
        <p:spPr>
          <a:xfrm flipV="1">
            <a:off x="5915507" y="4240444"/>
            <a:ext cx="1248966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直线连接符 82"/>
          <p:cNvCxnSpPr>
            <a:stCxn id="74" idx="2"/>
            <a:endCxn id="76" idx="0"/>
          </p:cNvCxnSpPr>
          <p:nvPr/>
        </p:nvCxnSpPr>
        <p:spPr>
          <a:xfrm>
            <a:off x="5527910" y="4240444"/>
            <a:ext cx="1293795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直线连接符 83"/>
          <p:cNvCxnSpPr>
            <a:stCxn id="81" idx="2"/>
            <a:endCxn id="77" idx="0"/>
          </p:cNvCxnSpPr>
          <p:nvPr/>
        </p:nvCxnSpPr>
        <p:spPr>
          <a:xfrm>
            <a:off x="7164473" y="4240444"/>
            <a:ext cx="425564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矩形 84"/>
          <p:cNvSpPr/>
          <p:nvPr/>
        </p:nvSpPr>
        <p:spPr>
          <a:xfrm>
            <a:off x="5249630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6" name="矩形 85"/>
          <p:cNvSpPr/>
          <p:nvPr/>
        </p:nvSpPr>
        <p:spPr>
          <a:xfrm>
            <a:off x="6886193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87" name="直线连接符 86"/>
          <p:cNvCxnSpPr/>
          <p:nvPr/>
        </p:nvCxnSpPr>
        <p:spPr>
          <a:xfrm flipV="1">
            <a:off x="3158690" y="2837531"/>
            <a:ext cx="2326407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直线连接符 87"/>
          <p:cNvCxnSpPr>
            <a:stCxn id="15" idx="0"/>
            <a:endCxn id="86" idx="2"/>
          </p:cNvCxnSpPr>
          <p:nvPr/>
        </p:nvCxnSpPr>
        <p:spPr>
          <a:xfrm flipV="1">
            <a:off x="3969835" y="2837531"/>
            <a:ext cx="3194638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直线连接符 91"/>
          <p:cNvCxnSpPr>
            <a:stCxn id="27" idx="2"/>
            <a:endCxn id="69" idx="0"/>
          </p:cNvCxnSpPr>
          <p:nvPr/>
        </p:nvCxnSpPr>
        <p:spPr>
          <a:xfrm>
            <a:off x="1864895" y="2837531"/>
            <a:ext cx="3260875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直线连接符 93"/>
          <p:cNvCxnSpPr/>
          <p:nvPr/>
        </p:nvCxnSpPr>
        <p:spPr>
          <a:xfrm>
            <a:off x="3558542" y="2837531"/>
            <a:ext cx="2371236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直线连接符 95"/>
          <p:cNvCxnSpPr>
            <a:stCxn id="85" idx="2"/>
            <a:endCxn id="76" idx="0"/>
          </p:cNvCxnSpPr>
          <p:nvPr/>
        </p:nvCxnSpPr>
        <p:spPr>
          <a:xfrm>
            <a:off x="5527910" y="2837531"/>
            <a:ext cx="1293795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直线连接符 97"/>
          <p:cNvCxnSpPr>
            <a:stCxn id="86" idx="2"/>
            <a:endCxn id="77" idx="0"/>
          </p:cNvCxnSpPr>
          <p:nvPr/>
        </p:nvCxnSpPr>
        <p:spPr>
          <a:xfrm>
            <a:off x="7164473" y="2837531"/>
            <a:ext cx="425564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圆角矩形 98"/>
          <p:cNvSpPr/>
          <p:nvPr/>
        </p:nvSpPr>
        <p:spPr>
          <a:xfrm>
            <a:off x="1051450" y="4927794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0" name="圆角矩形 99"/>
          <p:cNvSpPr/>
          <p:nvPr/>
        </p:nvSpPr>
        <p:spPr>
          <a:xfrm>
            <a:off x="2775939" y="4927794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1" name="圆角矩形 100"/>
          <p:cNvSpPr/>
          <p:nvPr/>
        </p:nvSpPr>
        <p:spPr>
          <a:xfrm>
            <a:off x="6403001" y="4927795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2" name="圆角矩形 101"/>
          <p:cNvSpPr/>
          <p:nvPr/>
        </p:nvSpPr>
        <p:spPr>
          <a:xfrm>
            <a:off x="4702494" y="4927796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3" name="圆角矩形 102"/>
          <p:cNvSpPr/>
          <p:nvPr/>
        </p:nvSpPr>
        <p:spPr>
          <a:xfrm>
            <a:off x="927598" y="3709920"/>
            <a:ext cx="3560831" cy="2739634"/>
          </a:xfrm>
          <a:prstGeom prst="roundRect">
            <a:avLst>
              <a:gd name="adj" fmla="val 10109"/>
            </a:avLst>
          </a:prstGeom>
          <a:noFill/>
          <a:ln>
            <a:solidFill>
              <a:schemeClr val="bg1">
                <a:lumMod val="65000"/>
                <a:alpha val="52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4" name="圆角矩形 103"/>
          <p:cNvSpPr/>
          <p:nvPr/>
        </p:nvSpPr>
        <p:spPr>
          <a:xfrm>
            <a:off x="4608314" y="3709920"/>
            <a:ext cx="3560831" cy="2739634"/>
          </a:xfrm>
          <a:prstGeom prst="roundRect">
            <a:avLst>
              <a:gd name="adj" fmla="val 10109"/>
            </a:avLst>
          </a:prstGeom>
          <a:noFill/>
          <a:ln>
            <a:solidFill>
              <a:schemeClr val="bg1">
                <a:lumMod val="65000"/>
                <a:alpha val="52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5" name="文本框 104"/>
          <p:cNvSpPr txBox="1"/>
          <p:nvPr/>
        </p:nvSpPr>
        <p:spPr>
          <a:xfrm>
            <a:off x="0" y="5230388"/>
            <a:ext cx="92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Level 0</a:t>
            </a:r>
            <a:endParaRPr kumimoji="1" lang="zh-CN" altLang="en-US" dirty="0"/>
          </a:p>
        </p:txBody>
      </p:sp>
      <p:sp>
        <p:nvSpPr>
          <p:cNvPr id="106" name="文本框 105"/>
          <p:cNvSpPr txBox="1"/>
          <p:nvPr/>
        </p:nvSpPr>
        <p:spPr>
          <a:xfrm>
            <a:off x="-6599" y="3858588"/>
            <a:ext cx="92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Level 1</a:t>
            </a:r>
            <a:endParaRPr kumimoji="1" lang="zh-CN" altLang="en-US" dirty="0"/>
          </a:p>
        </p:txBody>
      </p:sp>
      <p:sp>
        <p:nvSpPr>
          <p:cNvPr id="107" name="文本框 106"/>
          <p:cNvSpPr txBox="1"/>
          <p:nvPr/>
        </p:nvSpPr>
        <p:spPr>
          <a:xfrm>
            <a:off x="-6599" y="2468199"/>
            <a:ext cx="92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Level 2</a:t>
            </a:r>
            <a:endParaRPr kumimoji="1" lang="zh-CN" altLang="en-US" dirty="0"/>
          </a:p>
        </p:txBody>
      </p:sp>
      <p:sp>
        <p:nvSpPr>
          <p:cNvPr id="108" name="圆角矩形 107"/>
          <p:cNvSpPr/>
          <p:nvPr/>
        </p:nvSpPr>
        <p:spPr>
          <a:xfrm>
            <a:off x="813434" y="2268758"/>
            <a:ext cx="7508111" cy="4333196"/>
          </a:xfrm>
          <a:prstGeom prst="roundRect">
            <a:avLst>
              <a:gd name="adj" fmla="val 10109"/>
            </a:avLst>
          </a:prstGeom>
          <a:noFill/>
          <a:ln>
            <a:solidFill>
              <a:schemeClr val="bg1">
                <a:lumMod val="75000"/>
                <a:alpha val="26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7" name="标题 1"/>
          <p:cNvSpPr txBox="1">
            <a:spLocks/>
          </p:cNvSpPr>
          <p:nvPr/>
        </p:nvSpPr>
        <p:spPr>
          <a:xfrm>
            <a:off x="539377" y="4113768"/>
            <a:ext cx="3023042" cy="741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zh-CN" sz="3600" dirty="0" err="1" smtClean="0"/>
              <a:t>BCube</a:t>
            </a:r>
            <a:r>
              <a:rPr kumimoji="1" lang="en-US" altLang="zh-CN" sz="3600" dirty="0" smtClean="0"/>
              <a:t>(</a:t>
            </a:r>
            <a:r>
              <a:rPr kumimoji="1" lang="en-US" altLang="zh-CN" sz="3600" dirty="0"/>
              <a:t>2</a:t>
            </a:r>
            <a:r>
              <a:rPr kumimoji="1" lang="en-US" altLang="zh-CN" sz="3600" dirty="0" smtClean="0"/>
              <a:t>,0)</a:t>
            </a:r>
            <a:endParaRPr kumimoji="1" lang="zh-CN" altLang="en-US" sz="3600" dirty="0"/>
          </a:p>
        </p:txBody>
      </p:sp>
      <p:sp>
        <p:nvSpPr>
          <p:cNvPr id="58" name="标题 1"/>
          <p:cNvSpPr txBox="1">
            <a:spLocks/>
          </p:cNvSpPr>
          <p:nvPr/>
        </p:nvSpPr>
        <p:spPr>
          <a:xfrm>
            <a:off x="1264418" y="2837531"/>
            <a:ext cx="3023042" cy="741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zh-CN" sz="3600" dirty="0" err="1" smtClean="0"/>
              <a:t>BCube</a:t>
            </a:r>
            <a:r>
              <a:rPr kumimoji="1" lang="en-US" altLang="zh-CN" sz="3600" dirty="0" smtClean="0"/>
              <a:t>(2,1)</a:t>
            </a:r>
            <a:endParaRPr kumimoji="1" lang="zh-CN" altLang="en-US" sz="3600" dirty="0"/>
          </a:p>
        </p:txBody>
      </p:sp>
      <p:sp>
        <p:nvSpPr>
          <p:cNvPr id="59" name="标题 1"/>
          <p:cNvSpPr txBox="1">
            <a:spLocks/>
          </p:cNvSpPr>
          <p:nvPr/>
        </p:nvSpPr>
        <p:spPr>
          <a:xfrm>
            <a:off x="2976908" y="1455430"/>
            <a:ext cx="3023042" cy="741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zh-CN" sz="3600" dirty="0" err="1" smtClean="0"/>
              <a:t>BCube</a:t>
            </a:r>
            <a:r>
              <a:rPr kumimoji="1" lang="en-US" altLang="zh-CN" sz="3600" dirty="0" smtClean="0"/>
              <a:t>(2,2)</a:t>
            </a:r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52665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11" grpId="0" animBg="1"/>
      <p:bldP spid="14" grpId="0" animBg="1"/>
      <p:bldP spid="15" grpId="0" animBg="1"/>
      <p:bldP spid="16" grpId="0" animBg="1"/>
      <p:bldP spid="19" grpId="0" animBg="1"/>
      <p:bldP spid="27" grpId="0" animBg="1"/>
      <p:bldP spid="28" grpId="0" animBg="1"/>
      <p:bldP spid="69" grpId="0" animBg="1"/>
      <p:bldP spid="70" grpId="0" animBg="1"/>
      <p:bldP spid="71" grpId="0" animBg="1"/>
      <p:bldP spid="74" grpId="0" animBg="1"/>
      <p:bldP spid="76" grpId="0" animBg="1"/>
      <p:bldP spid="77" grpId="0" animBg="1"/>
      <p:bldP spid="78" grpId="0" animBg="1"/>
      <p:bldP spid="81" grpId="0" animBg="1"/>
      <p:bldP spid="85" grpId="0" animBg="1"/>
      <p:bldP spid="86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/>
      <p:bldP spid="106" grpId="0"/>
      <p:bldP spid="107" grpId="0"/>
      <p:bldP spid="108" grpId="0" animBg="1"/>
      <p:bldP spid="57" grpId="0"/>
      <p:bldP spid="57" grpId="1"/>
      <p:bldP spid="58" grpId="0"/>
      <p:bldP spid="58" grpId="1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1098846" y="5850258"/>
            <a:ext cx="72781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b="1" dirty="0" smtClean="0">
                <a:solidFill>
                  <a:schemeClr val="tx1"/>
                </a:solidFill>
              </a:rPr>
              <a:t>000</a:t>
            </a:r>
            <a:endParaRPr kumimoji="1" lang="zh-CN" altLang="en-US" b="1" dirty="0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21978" y="5850258"/>
            <a:ext cx="66102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b="1" dirty="0" smtClean="0">
                <a:solidFill>
                  <a:srgbClr val="008000"/>
                </a:solidFill>
              </a:rPr>
              <a:t>001</a:t>
            </a:r>
            <a:endParaRPr kumimoji="1" lang="zh-CN" altLang="en-US" b="1" dirty="0">
              <a:solidFill>
                <a:srgbClr val="008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86615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8" name="直线连接符 7"/>
          <p:cNvCxnSpPr>
            <a:stCxn id="6" idx="2"/>
            <a:endCxn id="4" idx="0"/>
          </p:cNvCxnSpPr>
          <p:nvPr/>
        </p:nvCxnSpPr>
        <p:spPr>
          <a:xfrm flipH="1">
            <a:off x="1462755" y="5415054"/>
            <a:ext cx="402140" cy="435204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线连接符 9"/>
          <p:cNvCxnSpPr>
            <a:stCxn id="6" idx="2"/>
            <a:endCxn id="5" idx="0"/>
          </p:cNvCxnSpPr>
          <p:nvPr/>
        </p:nvCxnSpPr>
        <p:spPr>
          <a:xfrm>
            <a:off x="1864895" y="5415054"/>
            <a:ext cx="387597" cy="435204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1586615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3" name="直线连接符 12"/>
          <p:cNvCxnSpPr>
            <a:stCxn id="4" idx="0"/>
            <a:endCxn id="11" idx="2"/>
          </p:cNvCxnSpPr>
          <p:nvPr/>
        </p:nvCxnSpPr>
        <p:spPr>
          <a:xfrm flipV="1">
            <a:off x="1462755" y="4240444"/>
            <a:ext cx="402140" cy="1609814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2854154" y="5850258"/>
            <a:ext cx="694698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b="1" dirty="0" smtClean="0">
                <a:solidFill>
                  <a:srgbClr val="008000"/>
                </a:solidFill>
              </a:rPr>
              <a:t>010</a:t>
            </a:r>
            <a:endParaRPr kumimoji="1" lang="zh-CN" altLang="en-US" b="1" dirty="0">
              <a:solidFill>
                <a:srgbClr val="008000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3644168" y="5850258"/>
            <a:ext cx="651334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 smtClean="0">
                <a:solidFill>
                  <a:schemeClr val="tx1"/>
                </a:solidFill>
              </a:rPr>
              <a:t>011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08804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7" name="直线连接符 16"/>
          <p:cNvCxnSpPr>
            <a:stCxn id="16" idx="2"/>
            <a:endCxn id="14" idx="0"/>
          </p:cNvCxnSpPr>
          <p:nvPr/>
        </p:nvCxnSpPr>
        <p:spPr>
          <a:xfrm flipH="1">
            <a:off x="3201503" y="5415054"/>
            <a:ext cx="385581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线连接符 17"/>
          <p:cNvCxnSpPr>
            <a:stCxn id="16" idx="2"/>
            <a:endCxn id="15" idx="0"/>
          </p:cNvCxnSpPr>
          <p:nvPr/>
        </p:nvCxnSpPr>
        <p:spPr>
          <a:xfrm>
            <a:off x="3587084" y="5415054"/>
            <a:ext cx="382751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3265991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20" name="直线连接符 19"/>
          <p:cNvCxnSpPr>
            <a:stCxn id="5" idx="0"/>
            <a:endCxn id="19" idx="2"/>
          </p:cNvCxnSpPr>
          <p:nvPr/>
        </p:nvCxnSpPr>
        <p:spPr>
          <a:xfrm flipV="1">
            <a:off x="2252492" y="4240444"/>
            <a:ext cx="1291779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11" idx="2"/>
            <a:endCxn id="14" idx="0"/>
          </p:cNvCxnSpPr>
          <p:nvPr/>
        </p:nvCxnSpPr>
        <p:spPr>
          <a:xfrm>
            <a:off x="1864895" y="4240444"/>
            <a:ext cx="1336608" cy="1609814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线连接符 24"/>
          <p:cNvCxnSpPr>
            <a:stCxn id="19" idx="2"/>
            <a:endCxn id="15" idx="0"/>
          </p:cNvCxnSpPr>
          <p:nvPr/>
        </p:nvCxnSpPr>
        <p:spPr>
          <a:xfrm>
            <a:off x="3544271" y="4240444"/>
            <a:ext cx="425564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586615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3265991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0" name="直线连接符 29"/>
          <p:cNvCxnSpPr>
            <a:stCxn id="4" idx="0"/>
            <a:endCxn id="27" idx="2"/>
          </p:cNvCxnSpPr>
          <p:nvPr/>
        </p:nvCxnSpPr>
        <p:spPr>
          <a:xfrm flipV="1">
            <a:off x="1462755" y="2837531"/>
            <a:ext cx="402140" cy="3012727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线连接符 30"/>
          <p:cNvCxnSpPr>
            <a:stCxn id="5" idx="0"/>
            <a:endCxn id="28" idx="2"/>
          </p:cNvCxnSpPr>
          <p:nvPr/>
        </p:nvCxnSpPr>
        <p:spPr>
          <a:xfrm flipV="1">
            <a:off x="2252492" y="2837531"/>
            <a:ext cx="1291779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椭圆 68"/>
          <p:cNvSpPr/>
          <p:nvPr/>
        </p:nvSpPr>
        <p:spPr>
          <a:xfrm>
            <a:off x="4761861" y="5850258"/>
            <a:ext cx="72781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b="1" dirty="0">
                <a:solidFill>
                  <a:srgbClr val="008000"/>
                </a:solidFill>
              </a:rPr>
              <a:t>1</a:t>
            </a:r>
            <a:r>
              <a:rPr kumimoji="1" lang="en-US" altLang="zh-CN" sz="1400" b="1" dirty="0" smtClean="0">
                <a:solidFill>
                  <a:srgbClr val="008000"/>
                </a:solidFill>
              </a:rPr>
              <a:t>00</a:t>
            </a:r>
            <a:endParaRPr kumimoji="1" lang="zh-CN" altLang="en-US" b="1" dirty="0">
              <a:solidFill>
                <a:srgbClr val="008000"/>
              </a:solidFill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5584993" y="5850258"/>
            <a:ext cx="66102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rgbClr val="000000"/>
                </a:solidFill>
              </a:rPr>
              <a:t>1</a:t>
            </a:r>
            <a:r>
              <a:rPr kumimoji="1" lang="en-US" altLang="zh-CN" sz="1400" dirty="0" smtClean="0">
                <a:solidFill>
                  <a:srgbClr val="000000"/>
                </a:solidFill>
              </a:rPr>
              <a:t>01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221088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72" name="直线连接符 71"/>
          <p:cNvCxnSpPr>
            <a:stCxn id="71" idx="2"/>
            <a:endCxn id="69" idx="0"/>
          </p:cNvCxnSpPr>
          <p:nvPr/>
        </p:nvCxnSpPr>
        <p:spPr>
          <a:xfrm flipH="1">
            <a:off x="5125770" y="5415054"/>
            <a:ext cx="373598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直线连接符 72"/>
          <p:cNvCxnSpPr>
            <a:stCxn id="71" idx="2"/>
            <a:endCxn id="70" idx="0"/>
          </p:cNvCxnSpPr>
          <p:nvPr/>
        </p:nvCxnSpPr>
        <p:spPr>
          <a:xfrm>
            <a:off x="5499368" y="5415054"/>
            <a:ext cx="416139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矩形 73"/>
          <p:cNvSpPr/>
          <p:nvPr/>
        </p:nvSpPr>
        <p:spPr>
          <a:xfrm>
            <a:off x="5249630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75" name="直线连接符 74"/>
          <p:cNvCxnSpPr>
            <a:stCxn id="69" idx="0"/>
            <a:endCxn id="74" idx="2"/>
          </p:cNvCxnSpPr>
          <p:nvPr/>
        </p:nvCxnSpPr>
        <p:spPr>
          <a:xfrm flipV="1">
            <a:off x="5125770" y="4240444"/>
            <a:ext cx="402140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椭圆 75"/>
          <p:cNvSpPr/>
          <p:nvPr/>
        </p:nvSpPr>
        <p:spPr>
          <a:xfrm>
            <a:off x="6474356" y="5850258"/>
            <a:ext cx="694698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rgbClr val="000000"/>
                </a:solidFill>
              </a:rPr>
              <a:t>1</a:t>
            </a:r>
            <a:r>
              <a:rPr kumimoji="1" lang="en-US" altLang="zh-CN" sz="1400" dirty="0" smtClean="0">
                <a:solidFill>
                  <a:srgbClr val="000000"/>
                </a:solidFill>
              </a:rPr>
              <a:t>10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7264370" y="5850258"/>
            <a:ext cx="651334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tx1"/>
                </a:solidFill>
              </a:rPr>
              <a:t>1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11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6886193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79" name="直线连接符 78"/>
          <p:cNvCxnSpPr>
            <a:stCxn id="78" idx="2"/>
            <a:endCxn id="76" idx="0"/>
          </p:cNvCxnSpPr>
          <p:nvPr/>
        </p:nvCxnSpPr>
        <p:spPr>
          <a:xfrm flipH="1">
            <a:off x="6821705" y="5415054"/>
            <a:ext cx="342768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直线连接符 79"/>
          <p:cNvCxnSpPr>
            <a:stCxn id="78" idx="2"/>
            <a:endCxn id="77" idx="0"/>
          </p:cNvCxnSpPr>
          <p:nvPr/>
        </p:nvCxnSpPr>
        <p:spPr>
          <a:xfrm>
            <a:off x="7164473" y="5415054"/>
            <a:ext cx="425564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矩形 80"/>
          <p:cNvSpPr/>
          <p:nvPr/>
        </p:nvSpPr>
        <p:spPr>
          <a:xfrm>
            <a:off x="6886193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82" name="直线连接符 81"/>
          <p:cNvCxnSpPr>
            <a:stCxn id="70" idx="0"/>
            <a:endCxn id="81" idx="2"/>
          </p:cNvCxnSpPr>
          <p:nvPr/>
        </p:nvCxnSpPr>
        <p:spPr>
          <a:xfrm flipV="1">
            <a:off x="5915507" y="4240444"/>
            <a:ext cx="1248966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直线连接符 82"/>
          <p:cNvCxnSpPr>
            <a:stCxn id="74" idx="2"/>
            <a:endCxn id="76" idx="0"/>
          </p:cNvCxnSpPr>
          <p:nvPr/>
        </p:nvCxnSpPr>
        <p:spPr>
          <a:xfrm>
            <a:off x="5527910" y="4240444"/>
            <a:ext cx="1293795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直线连接符 83"/>
          <p:cNvCxnSpPr>
            <a:stCxn id="81" idx="2"/>
            <a:endCxn id="77" idx="0"/>
          </p:cNvCxnSpPr>
          <p:nvPr/>
        </p:nvCxnSpPr>
        <p:spPr>
          <a:xfrm>
            <a:off x="7164473" y="4240444"/>
            <a:ext cx="425564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矩形 84"/>
          <p:cNvSpPr/>
          <p:nvPr/>
        </p:nvSpPr>
        <p:spPr>
          <a:xfrm>
            <a:off x="5249630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6" name="矩形 85"/>
          <p:cNvSpPr/>
          <p:nvPr/>
        </p:nvSpPr>
        <p:spPr>
          <a:xfrm>
            <a:off x="6886193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87" name="直线连接符 86"/>
          <p:cNvCxnSpPr>
            <a:stCxn id="14" idx="0"/>
            <a:endCxn id="85" idx="2"/>
          </p:cNvCxnSpPr>
          <p:nvPr/>
        </p:nvCxnSpPr>
        <p:spPr>
          <a:xfrm flipV="1">
            <a:off x="3201503" y="2837531"/>
            <a:ext cx="2326407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直线连接符 87"/>
          <p:cNvCxnSpPr>
            <a:stCxn id="15" idx="0"/>
            <a:endCxn id="86" idx="2"/>
          </p:cNvCxnSpPr>
          <p:nvPr/>
        </p:nvCxnSpPr>
        <p:spPr>
          <a:xfrm flipV="1">
            <a:off x="3969835" y="2837531"/>
            <a:ext cx="3194638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直线连接符 91"/>
          <p:cNvCxnSpPr>
            <a:stCxn id="27" idx="2"/>
            <a:endCxn id="69" idx="0"/>
          </p:cNvCxnSpPr>
          <p:nvPr/>
        </p:nvCxnSpPr>
        <p:spPr>
          <a:xfrm>
            <a:off x="1864895" y="2837531"/>
            <a:ext cx="3260875" cy="3012727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直线连接符 93"/>
          <p:cNvCxnSpPr>
            <a:stCxn id="28" idx="2"/>
            <a:endCxn id="70" idx="0"/>
          </p:cNvCxnSpPr>
          <p:nvPr/>
        </p:nvCxnSpPr>
        <p:spPr>
          <a:xfrm>
            <a:off x="3544271" y="2837531"/>
            <a:ext cx="2371236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直线连接符 95"/>
          <p:cNvCxnSpPr>
            <a:stCxn id="85" idx="2"/>
            <a:endCxn id="76" idx="0"/>
          </p:cNvCxnSpPr>
          <p:nvPr/>
        </p:nvCxnSpPr>
        <p:spPr>
          <a:xfrm>
            <a:off x="5527910" y="2837531"/>
            <a:ext cx="1293795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直线连接符 97"/>
          <p:cNvCxnSpPr>
            <a:stCxn id="86" idx="2"/>
            <a:endCxn id="77" idx="0"/>
          </p:cNvCxnSpPr>
          <p:nvPr/>
        </p:nvCxnSpPr>
        <p:spPr>
          <a:xfrm>
            <a:off x="7164473" y="2837531"/>
            <a:ext cx="425564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圆角矩形 98"/>
          <p:cNvSpPr/>
          <p:nvPr/>
        </p:nvSpPr>
        <p:spPr>
          <a:xfrm>
            <a:off x="1051450" y="4927794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0" name="圆角矩形 99"/>
          <p:cNvSpPr/>
          <p:nvPr/>
        </p:nvSpPr>
        <p:spPr>
          <a:xfrm>
            <a:off x="2775939" y="4927794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1" name="圆角矩形 100"/>
          <p:cNvSpPr/>
          <p:nvPr/>
        </p:nvSpPr>
        <p:spPr>
          <a:xfrm>
            <a:off x="6403001" y="4927795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2" name="圆角矩形 101"/>
          <p:cNvSpPr/>
          <p:nvPr/>
        </p:nvSpPr>
        <p:spPr>
          <a:xfrm>
            <a:off x="4702494" y="4927796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3" name="圆角矩形 102"/>
          <p:cNvSpPr/>
          <p:nvPr/>
        </p:nvSpPr>
        <p:spPr>
          <a:xfrm>
            <a:off x="927598" y="3709920"/>
            <a:ext cx="3560831" cy="2739634"/>
          </a:xfrm>
          <a:prstGeom prst="roundRect">
            <a:avLst>
              <a:gd name="adj" fmla="val 10109"/>
            </a:avLst>
          </a:prstGeom>
          <a:noFill/>
          <a:ln>
            <a:solidFill>
              <a:schemeClr val="bg1">
                <a:lumMod val="65000"/>
                <a:alpha val="52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4" name="圆角矩形 103"/>
          <p:cNvSpPr/>
          <p:nvPr/>
        </p:nvSpPr>
        <p:spPr>
          <a:xfrm>
            <a:off x="4608314" y="3709920"/>
            <a:ext cx="3560831" cy="2739634"/>
          </a:xfrm>
          <a:prstGeom prst="roundRect">
            <a:avLst>
              <a:gd name="adj" fmla="val 10109"/>
            </a:avLst>
          </a:prstGeom>
          <a:noFill/>
          <a:ln>
            <a:solidFill>
              <a:schemeClr val="bg1">
                <a:lumMod val="65000"/>
                <a:alpha val="52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5" name="文本框 104"/>
          <p:cNvSpPr txBox="1"/>
          <p:nvPr/>
        </p:nvSpPr>
        <p:spPr>
          <a:xfrm>
            <a:off x="0" y="5230388"/>
            <a:ext cx="92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Level 0</a:t>
            </a:r>
            <a:endParaRPr kumimoji="1" lang="zh-CN" altLang="en-US" dirty="0"/>
          </a:p>
        </p:txBody>
      </p:sp>
      <p:sp>
        <p:nvSpPr>
          <p:cNvPr id="106" name="文本框 105"/>
          <p:cNvSpPr txBox="1"/>
          <p:nvPr/>
        </p:nvSpPr>
        <p:spPr>
          <a:xfrm>
            <a:off x="-6599" y="3858588"/>
            <a:ext cx="92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Level 1</a:t>
            </a:r>
            <a:endParaRPr kumimoji="1" lang="zh-CN" altLang="en-US" dirty="0"/>
          </a:p>
        </p:txBody>
      </p:sp>
      <p:sp>
        <p:nvSpPr>
          <p:cNvPr id="107" name="文本框 106"/>
          <p:cNvSpPr txBox="1"/>
          <p:nvPr/>
        </p:nvSpPr>
        <p:spPr>
          <a:xfrm>
            <a:off x="-6599" y="2468199"/>
            <a:ext cx="92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Level 2</a:t>
            </a:r>
            <a:endParaRPr kumimoji="1" lang="zh-CN" altLang="en-US" dirty="0"/>
          </a:p>
        </p:txBody>
      </p:sp>
      <p:sp>
        <p:nvSpPr>
          <p:cNvPr id="108" name="圆角矩形 107"/>
          <p:cNvSpPr/>
          <p:nvPr/>
        </p:nvSpPr>
        <p:spPr>
          <a:xfrm>
            <a:off x="813434" y="2268758"/>
            <a:ext cx="7508111" cy="4333196"/>
          </a:xfrm>
          <a:prstGeom prst="roundRect">
            <a:avLst>
              <a:gd name="adj" fmla="val 10109"/>
            </a:avLst>
          </a:prstGeom>
          <a:noFill/>
          <a:ln>
            <a:solidFill>
              <a:schemeClr val="bg1">
                <a:lumMod val="75000"/>
                <a:alpha val="26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708961" y="558187"/>
            <a:ext cx="68790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zh-CN" sz="2400" dirty="0" smtClean="0"/>
          </a:p>
          <a:p>
            <a:pPr marL="285750" indent="-285750">
              <a:buFont typeface="Arial"/>
              <a:buChar char="•"/>
            </a:pPr>
            <a:r>
              <a:rPr kumimoji="1" lang="en-US" altLang="zh-CN" sz="2400" b="1" dirty="0" smtClean="0">
                <a:solidFill>
                  <a:srgbClr val="008000"/>
                </a:solidFill>
              </a:rPr>
              <a:t>Path length = 1 hop</a:t>
            </a:r>
            <a:endParaRPr kumimoji="1" lang="zh-CN" altLang="en-US" sz="24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050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1098846" y="5850258"/>
            <a:ext cx="72781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b="1" dirty="0" smtClean="0">
                <a:solidFill>
                  <a:schemeClr val="tx1"/>
                </a:solidFill>
              </a:rPr>
              <a:t>000</a:t>
            </a:r>
            <a:endParaRPr kumimoji="1" lang="zh-CN" altLang="en-US" b="1" dirty="0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21978" y="5850258"/>
            <a:ext cx="66102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 smtClean="0">
                <a:solidFill>
                  <a:schemeClr val="tx1"/>
                </a:solidFill>
              </a:rPr>
              <a:t>001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86615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8" name="直线连接符 7"/>
          <p:cNvCxnSpPr>
            <a:stCxn id="6" idx="2"/>
            <a:endCxn id="4" idx="0"/>
          </p:cNvCxnSpPr>
          <p:nvPr/>
        </p:nvCxnSpPr>
        <p:spPr>
          <a:xfrm flipH="1">
            <a:off x="1462755" y="5415054"/>
            <a:ext cx="402140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线连接符 9"/>
          <p:cNvCxnSpPr>
            <a:stCxn id="6" idx="2"/>
            <a:endCxn id="5" idx="0"/>
          </p:cNvCxnSpPr>
          <p:nvPr/>
        </p:nvCxnSpPr>
        <p:spPr>
          <a:xfrm>
            <a:off x="1864895" y="5415054"/>
            <a:ext cx="387597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1586615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3" name="直线连接符 12"/>
          <p:cNvCxnSpPr>
            <a:stCxn id="4" idx="0"/>
            <a:endCxn id="11" idx="2"/>
          </p:cNvCxnSpPr>
          <p:nvPr/>
        </p:nvCxnSpPr>
        <p:spPr>
          <a:xfrm flipV="1">
            <a:off x="1462755" y="4240444"/>
            <a:ext cx="402140" cy="1609814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2854154" y="5850258"/>
            <a:ext cx="694698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 smtClean="0">
                <a:solidFill>
                  <a:schemeClr val="tx1"/>
                </a:solidFill>
              </a:rPr>
              <a:t>010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3644168" y="5850258"/>
            <a:ext cx="651334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 smtClean="0">
                <a:solidFill>
                  <a:srgbClr val="FF6600"/>
                </a:solidFill>
              </a:rPr>
              <a:t>011</a:t>
            </a:r>
            <a:endParaRPr kumimoji="1" lang="zh-CN" altLang="en-US" dirty="0">
              <a:solidFill>
                <a:srgbClr val="FF66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08804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7" name="直线连接符 16"/>
          <p:cNvCxnSpPr>
            <a:stCxn id="16" idx="2"/>
            <a:endCxn id="14" idx="0"/>
          </p:cNvCxnSpPr>
          <p:nvPr/>
        </p:nvCxnSpPr>
        <p:spPr>
          <a:xfrm flipH="1">
            <a:off x="3201503" y="5415054"/>
            <a:ext cx="385581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线连接符 17"/>
          <p:cNvCxnSpPr>
            <a:stCxn id="16" idx="2"/>
            <a:endCxn id="15" idx="0"/>
          </p:cNvCxnSpPr>
          <p:nvPr/>
        </p:nvCxnSpPr>
        <p:spPr>
          <a:xfrm>
            <a:off x="3587084" y="5415054"/>
            <a:ext cx="382751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3265991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20" name="直线连接符 19"/>
          <p:cNvCxnSpPr>
            <a:stCxn id="5" idx="0"/>
            <a:endCxn id="19" idx="2"/>
          </p:cNvCxnSpPr>
          <p:nvPr/>
        </p:nvCxnSpPr>
        <p:spPr>
          <a:xfrm flipV="1">
            <a:off x="2252492" y="4240444"/>
            <a:ext cx="1291779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11" idx="2"/>
            <a:endCxn id="14" idx="0"/>
          </p:cNvCxnSpPr>
          <p:nvPr/>
        </p:nvCxnSpPr>
        <p:spPr>
          <a:xfrm>
            <a:off x="1864895" y="4240444"/>
            <a:ext cx="1336608" cy="1609814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线连接符 24"/>
          <p:cNvCxnSpPr>
            <a:stCxn id="19" idx="2"/>
            <a:endCxn id="15" idx="0"/>
          </p:cNvCxnSpPr>
          <p:nvPr/>
        </p:nvCxnSpPr>
        <p:spPr>
          <a:xfrm>
            <a:off x="3544271" y="4240444"/>
            <a:ext cx="425564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586615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3265991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0" name="直线连接符 29"/>
          <p:cNvCxnSpPr>
            <a:stCxn id="4" idx="0"/>
            <a:endCxn id="27" idx="2"/>
          </p:cNvCxnSpPr>
          <p:nvPr/>
        </p:nvCxnSpPr>
        <p:spPr>
          <a:xfrm flipV="1">
            <a:off x="1462755" y="2837531"/>
            <a:ext cx="402140" cy="3012727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线连接符 30"/>
          <p:cNvCxnSpPr>
            <a:stCxn id="5" idx="0"/>
            <a:endCxn id="28" idx="2"/>
          </p:cNvCxnSpPr>
          <p:nvPr/>
        </p:nvCxnSpPr>
        <p:spPr>
          <a:xfrm flipV="1">
            <a:off x="2252492" y="2837531"/>
            <a:ext cx="1291779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椭圆 68"/>
          <p:cNvSpPr/>
          <p:nvPr/>
        </p:nvSpPr>
        <p:spPr>
          <a:xfrm>
            <a:off x="4761861" y="5850258"/>
            <a:ext cx="72781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tx1"/>
                </a:solidFill>
              </a:rPr>
              <a:t>1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00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5584993" y="5850258"/>
            <a:ext cx="66102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rgbClr val="FF6600"/>
                </a:solidFill>
              </a:rPr>
              <a:t>1</a:t>
            </a:r>
            <a:r>
              <a:rPr kumimoji="1" lang="en-US" altLang="zh-CN" sz="1400" dirty="0" smtClean="0">
                <a:solidFill>
                  <a:srgbClr val="FF6600"/>
                </a:solidFill>
              </a:rPr>
              <a:t>01</a:t>
            </a:r>
            <a:endParaRPr kumimoji="1" lang="zh-CN" altLang="en-US" dirty="0">
              <a:solidFill>
                <a:srgbClr val="FF6600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221088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72" name="直线连接符 71"/>
          <p:cNvCxnSpPr>
            <a:stCxn id="71" idx="2"/>
            <a:endCxn id="69" idx="0"/>
          </p:cNvCxnSpPr>
          <p:nvPr/>
        </p:nvCxnSpPr>
        <p:spPr>
          <a:xfrm flipH="1">
            <a:off x="5125770" y="5415054"/>
            <a:ext cx="373598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直线连接符 72"/>
          <p:cNvCxnSpPr>
            <a:stCxn id="71" idx="2"/>
            <a:endCxn id="70" idx="0"/>
          </p:cNvCxnSpPr>
          <p:nvPr/>
        </p:nvCxnSpPr>
        <p:spPr>
          <a:xfrm>
            <a:off x="5499368" y="5415054"/>
            <a:ext cx="416139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矩形 73"/>
          <p:cNvSpPr/>
          <p:nvPr/>
        </p:nvSpPr>
        <p:spPr>
          <a:xfrm>
            <a:off x="5249630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75" name="直线连接符 74"/>
          <p:cNvCxnSpPr>
            <a:stCxn id="69" idx="0"/>
            <a:endCxn id="74" idx="2"/>
          </p:cNvCxnSpPr>
          <p:nvPr/>
        </p:nvCxnSpPr>
        <p:spPr>
          <a:xfrm flipV="1">
            <a:off x="5125770" y="4240444"/>
            <a:ext cx="402140" cy="1609814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椭圆 75"/>
          <p:cNvSpPr/>
          <p:nvPr/>
        </p:nvSpPr>
        <p:spPr>
          <a:xfrm>
            <a:off x="6474356" y="5850258"/>
            <a:ext cx="694698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b="1" dirty="0">
                <a:solidFill>
                  <a:srgbClr val="FF6600"/>
                </a:solidFill>
              </a:rPr>
              <a:t>1</a:t>
            </a:r>
            <a:r>
              <a:rPr kumimoji="1" lang="en-US" altLang="zh-CN" sz="1400" b="1" dirty="0" smtClean="0">
                <a:solidFill>
                  <a:srgbClr val="FF6600"/>
                </a:solidFill>
              </a:rPr>
              <a:t>10</a:t>
            </a:r>
            <a:endParaRPr kumimoji="1" lang="zh-CN" altLang="en-US" b="1" dirty="0">
              <a:solidFill>
                <a:srgbClr val="FF66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7264370" y="5850258"/>
            <a:ext cx="651334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tx1"/>
                </a:solidFill>
              </a:rPr>
              <a:t>1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11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6886193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79" name="直线连接符 78"/>
          <p:cNvCxnSpPr>
            <a:stCxn id="78" idx="2"/>
            <a:endCxn id="76" idx="0"/>
          </p:cNvCxnSpPr>
          <p:nvPr/>
        </p:nvCxnSpPr>
        <p:spPr>
          <a:xfrm flipH="1">
            <a:off x="6821705" y="5415054"/>
            <a:ext cx="342768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直线连接符 79"/>
          <p:cNvCxnSpPr>
            <a:stCxn id="78" idx="2"/>
            <a:endCxn id="77" idx="0"/>
          </p:cNvCxnSpPr>
          <p:nvPr/>
        </p:nvCxnSpPr>
        <p:spPr>
          <a:xfrm>
            <a:off x="7164473" y="5415054"/>
            <a:ext cx="425564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矩形 80"/>
          <p:cNvSpPr/>
          <p:nvPr/>
        </p:nvSpPr>
        <p:spPr>
          <a:xfrm>
            <a:off x="6886193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82" name="直线连接符 81"/>
          <p:cNvCxnSpPr>
            <a:stCxn id="70" idx="0"/>
            <a:endCxn id="81" idx="2"/>
          </p:cNvCxnSpPr>
          <p:nvPr/>
        </p:nvCxnSpPr>
        <p:spPr>
          <a:xfrm flipV="1">
            <a:off x="5915507" y="4240444"/>
            <a:ext cx="1248966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直线连接符 82"/>
          <p:cNvCxnSpPr>
            <a:stCxn id="74" idx="2"/>
            <a:endCxn id="76" idx="0"/>
          </p:cNvCxnSpPr>
          <p:nvPr/>
        </p:nvCxnSpPr>
        <p:spPr>
          <a:xfrm>
            <a:off x="5527910" y="4240444"/>
            <a:ext cx="1293795" cy="1609814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直线连接符 83"/>
          <p:cNvCxnSpPr>
            <a:stCxn id="81" idx="2"/>
            <a:endCxn id="77" idx="0"/>
          </p:cNvCxnSpPr>
          <p:nvPr/>
        </p:nvCxnSpPr>
        <p:spPr>
          <a:xfrm>
            <a:off x="7164473" y="4240444"/>
            <a:ext cx="425564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矩形 84"/>
          <p:cNvSpPr/>
          <p:nvPr/>
        </p:nvSpPr>
        <p:spPr>
          <a:xfrm>
            <a:off x="5249630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6" name="矩形 85"/>
          <p:cNvSpPr/>
          <p:nvPr/>
        </p:nvSpPr>
        <p:spPr>
          <a:xfrm>
            <a:off x="6886193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87" name="直线连接符 86"/>
          <p:cNvCxnSpPr>
            <a:stCxn id="14" idx="0"/>
            <a:endCxn id="85" idx="2"/>
          </p:cNvCxnSpPr>
          <p:nvPr/>
        </p:nvCxnSpPr>
        <p:spPr>
          <a:xfrm flipV="1">
            <a:off x="3201503" y="2837531"/>
            <a:ext cx="2326407" cy="3012727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直线连接符 87"/>
          <p:cNvCxnSpPr>
            <a:stCxn id="15" idx="0"/>
            <a:endCxn id="86" idx="2"/>
          </p:cNvCxnSpPr>
          <p:nvPr/>
        </p:nvCxnSpPr>
        <p:spPr>
          <a:xfrm flipV="1">
            <a:off x="3969835" y="2837531"/>
            <a:ext cx="3194638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直线连接符 91"/>
          <p:cNvCxnSpPr>
            <a:stCxn id="27" idx="2"/>
            <a:endCxn id="69" idx="0"/>
          </p:cNvCxnSpPr>
          <p:nvPr/>
        </p:nvCxnSpPr>
        <p:spPr>
          <a:xfrm>
            <a:off x="1864895" y="2837531"/>
            <a:ext cx="3260875" cy="3012727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直线连接符 93"/>
          <p:cNvCxnSpPr>
            <a:stCxn id="28" idx="2"/>
            <a:endCxn id="70" idx="0"/>
          </p:cNvCxnSpPr>
          <p:nvPr/>
        </p:nvCxnSpPr>
        <p:spPr>
          <a:xfrm>
            <a:off x="3544271" y="2837531"/>
            <a:ext cx="2371236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直线连接符 95"/>
          <p:cNvCxnSpPr>
            <a:stCxn id="85" idx="2"/>
            <a:endCxn id="76" idx="0"/>
          </p:cNvCxnSpPr>
          <p:nvPr/>
        </p:nvCxnSpPr>
        <p:spPr>
          <a:xfrm>
            <a:off x="5527910" y="2837531"/>
            <a:ext cx="1293795" cy="3012727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直线连接符 97"/>
          <p:cNvCxnSpPr>
            <a:stCxn id="86" idx="2"/>
            <a:endCxn id="77" idx="0"/>
          </p:cNvCxnSpPr>
          <p:nvPr/>
        </p:nvCxnSpPr>
        <p:spPr>
          <a:xfrm>
            <a:off x="7164473" y="2837531"/>
            <a:ext cx="425564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圆角矩形 98"/>
          <p:cNvSpPr/>
          <p:nvPr/>
        </p:nvSpPr>
        <p:spPr>
          <a:xfrm>
            <a:off x="1051450" y="4927794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0" name="圆角矩形 99"/>
          <p:cNvSpPr/>
          <p:nvPr/>
        </p:nvSpPr>
        <p:spPr>
          <a:xfrm>
            <a:off x="2775939" y="4927794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1" name="圆角矩形 100"/>
          <p:cNvSpPr/>
          <p:nvPr/>
        </p:nvSpPr>
        <p:spPr>
          <a:xfrm>
            <a:off x="6403001" y="4927795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2" name="圆角矩形 101"/>
          <p:cNvSpPr/>
          <p:nvPr/>
        </p:nvSpPr>
        <p:spPr>
          <a:xfrm>
            <a:off x="4702494" y="4927796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3" name="圆角矩形 102"/>
          <p:cNvSpPr/>
          <p:nvPr/>
        </p:nvSpPr>
        <p:spPr>
          <a:xfrm>
            <a:off x="927598" y="3709920"/>
            <a:ext cx="3560831" cy="2739634"/>
          </a:xfrm>
          <a:prstGeom prst="roundRect">
            <a:avLst>
              <a:gd name="adj" fmla="val 10109"/>
            </a:avLst>
          </a:prstGeom>
          <a:noFill/>
          <a:ln>
            <a:solidFill>
              <a:schemeClr val="bg1">
                <a:lumMod val="65000"/>
                <a:alpha val="52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4" name="圆角矩形 103"/>
          <p:cNvSpPr/>
          <p:nvPr/>
        </p:nvSpPr>
        <p:spPr>
          <a:xfrm>
            <a:off x="4608314" y="3709920"/>
            <a:ext cx="3560831" cy="2739634"/>
          </a:xfrm>
          <a:prstGeom prst="roundRect">
            <a:avLst>
              <a:gd name="adj" fmla="val 10109"/>
            </a:avLst>
          </a:prstGeom>
          <a:noFill/>
          <a:ln>
            <a:solidFill>
              <a:schemeClr val="bg1">
                <a:lumMod val="65000"/>
                <a:alpha val="52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5" name="文本框 104"/>
          <p:cNvSpPr txBox="1"/>
          <p:nvPr/>
        </p:nvSpPr>
        <p:spPr>
          <a:xfrm>
            <a:off x="0" y="5230388"/>
            <a:ext cx="92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Level 0</a:t>
            </a:r>
            <a:endParaRPr kumimoji="1" lang="zh-CN" altLang="en-US" dirty="0"/>
          </a:p>
        </p:txBody>
      </p:sp>
      <p:sp>
        <p:nvSpPr>
          <p:cNvPr id="106" name="文本框 105"/>
          <p:cNvSpPr txBox="1"/>
          <p:nvPr/>
        </p:nvSpPr>
        <p:spPr>
          <a:xfrm>
            <a:off x="-6599" y="3858588"/>
            <a:ext cx="92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Level 1</a:t>
            </a:r>
            <a:endParaRPr kumimoji="1" lang="zh-CN" altLang="en-US" dirty="0"/>
          </a:p>
        </p:txBody>
      </p:sp>
      <p:sp>
        <p:nvSpPr>
          <p:cNvPr id="107" name="文本框 106"/>
          <p:cNvSpPr txBox="1"/>
          <p:nvPr/>
        </p:nvSpPr>
        <p:spPr>
          <a:xfrm>
            <a:off x="-6599" y="2468199"/>
            <a:ext cx="92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Level 2</a:t>
            </a:r>
            <a:endParaRPr kumimoji="1" lang="zh-CN" altLang="en-US" dirty="0"/>
          </a:p>
        </p:txBody>
      </p:sp>
      <p:sp>
        <p:nvSpPr>
          <p:cNvPr id="108" name="圆角矩形 107"/>
          <p:cNvSpPr/>
          <p:nvPr/>
        </p:nvSpPr>
        <p:spPr>
          <a:xfrm>
            <a:off x="813434" y="2268758"/>
            <a:ext cx="7508111" cy="4333196"/>
          </a:xfrm>
          <a:prstGeom prst="roundRect">
            <a:avLst>
              <a:gd name="adj" fmla="val 10109"/>
            </a:avLst>
          </a:prstGeom>
          <a:noFill/>
          <a:ln>
            <a:solidFill>
              <a:schemeClr val="bg1">
                <a:lumMod val="75000"/>
                <a:alpha val="26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708961" y="558187"/>
            <a:ext cx="68790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en-US" altLang="zh-CN" sz="2400" b="1" dirty="0" smtClean="0">
                <a:solidFill>
                  <a:srgbClr val="FF6600"/>
                </a:solidFill>
              </a:rPr>
              <a:t>Path length = 2 hops.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CN" sz="2400" b="1" dirty="0" smtClean="0">
                <a:solidFill>
                  <a:srgbClr val="FF6600"/>
                </a:solidFill>
              </a:rPr>
              <a:t>2*1 paths.</a:t>
            </a:r>
            <a:endParaRPr kumimoji="1" lang="zh-CN" altLang="en-US" sz="2400" b="1" dirty="0">
              <a:solidFill>
                <a:srgbClr val="FF66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751123" y="602148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3775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1098846" y="5850258"/>
            <a:ext cx="72781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b="1" dirty="0" smtClean="0">
                <a:solidFill>
                  <a:schemeClr val="tx1"/>
                </a:solidFill>
              </a:rPr>
              <a:t>000</a:t>
            </a:r>
            <a:endParaRPr kumimoji="1" lang="zh-CN" altLang="en-US" b="1" dirty="0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21978" y="5850258"/>
            <a:ext cx="66102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 smtClean="0">
                <a:solidFill>
                  <a:schemeClr val="tx1"/>
                </a:solidFill>
              </a:rPr>
              <a:t>001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86615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8" name="直线连接符 7"/>
          <p:cNvCxnSpPr>
            <a:stCxn id="6" idx="2"/>
            <a:endCxn id="4" idx="0"/>
          </p:cNvCxnSpPr>
          <p:nvPr/>
        </p:nvCxnSpPr>
        <p:spPr>
          <a:xfrm flipH="1">
            <a:off x="1462755" y="5415054"/>
            <a:ext cx="402140" cy="435204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线连接符 9"/>
          <p:cNvCxnSpPr>
            <a:stCxn id="6" idx="2"/>
            <a:endCxn id="5" idx="0"/>
          </p:cNvCxnSpPr>
          <p:nvPr/>
        </p:nvCxnSpPr>
        <p:spPr>
          <a:xfrm>
            <a:off x="1864895" y="5415054"/>
            <a:ext cx="387597" cy="435204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1586615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3" name="直线连接符 12"/>
          <p:cNvCxnSpPr>
            <a:stCxn id="4" idx="0"/>
            <a:endCxn id="11" idx="2"/>
          </p:cNvCxnSpPr>
          <p:nvPr/>
        </p:nvCxnSpPr>
        <p:spPr>
          <a:xfrm flipV="1">
            <a:off x="1462755" y="4240444"/>
            <a:ext cx="402140" cy="1609814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2854154" y="5850258"/>
            <a:ext cx="694698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 smtClean="0">
                <a:solidFill>
                  <a:schemeClr val="tx1"/>
                </a:solidFill>
              </a:rPr>
              <a:t>010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3644168" y="5850258"/>
            <a:ext cx="651334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 smtClean="0">
                <a:solidFill>
                  <a:schemeClr val="tx1"/>
                </a:solidFill>
              </a:rPr>
              <a:t>011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265991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7" name="直线连接符 16"/>
          <p:cNvCxnSpPr>
            <a:stCxn id="16" idx="2"/>
            <a:endCxn id="14" idx="0"/>
          </p:cNvCxnSpPr>
          <p:nvPr/>
        </p:nvCxnSpPr>
        <p:spPr>
          <a:xfrm flipH="1">
            <a:off x="3201503" y="5415054"/>
            <a:ext cx="342768" cy="435204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线连接符 17"/>
          <p:cNvCxnSpPr>
            <a:stCxn id="16" idx="2"/>
            <a:endCxn id="15" idx="0"/>
          </p:cNvCxnSpPr>
          <p:nvPr/>
        </p:nvCxnSpPr>
        <p:spPr>
          <a:xfrm>
            <a:off x="3544271" y="5415054"/>
            <a:ext cx="425564" cy="435204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3265991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20" name="直线连接符 19"/>
          <p:cNvCxnSpPr>
            <a:stCxn id="5" idx="0"/>
            <a:endCxn id="19" idx="2"/>
          </p:cNvCxnSpPr>
          <p:nvPr/>
        </p:nvCxnSpPr>
        <p:spPr>
          <a:xfrm flipV="1">
            <a:off x="2252492" y="4240444"/>
            <a:ext cx="1291779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11" idx="2"/>
            <a:endCxn id="14" idx="0"/>
          </p:cNvCxnSpPr>
          <p:nvPr/>
        </p:nvCxnSpPr>
        <p:spPr>
          <a:xfrm>
            <a:off x="1864895" y="4240444"/>
            <a:ext cx="1336608" cy="1609814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线连接符 24"/>
          <p:cNvCxnSpPr>
            <a:stCxn id="19" idx="2"/>
            <a:endCxn id="15" idx="0"/>
          </p:cNvCxnSpPr>
          <p:nvPr/>
        </p:nvCxnSpPr>
        <p:spPr>
          <a:xfrm>
            <a:off x="3544271" y="4240444"/>
            <a:ext cx="425564" cy="1609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586615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3265991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0" name="直线连接符 29"/>
          <p:cNvCxnSpPr>
            <a:stCxn id="4" idx="0"/>
            <a:endCxn id="27" idx="2"/>
          </p:cNvCxnSpPr>
          <p:nvPr/>
        </p:nvCxnSpPr>
        <p:spPr>
          <a:xfrm flipV="1">
            <a:off x="1462755" y="2837531"/>
            <a:ext cx="402140" cy="3012727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线连接符 30"/>
          <p:cNvCxnSpPr>
            <a:stCxn id="5" idx="0"/>
            <a:endCxn id="28" idx="2"/>
          </p:cNvCxnSpPr>
          <p:nvPr/>
        </p:nvCxnSpPr>
        <p:spPr>
          <a:xfrm flipV="1">
            <a:off x="2252492" y="2837531"/>
            <a:ext cx="1291779" cy="3012727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椭圆 68"/>
          <p:cNvSpPr/>
          <p:nvPr/>
        </p:nvSpPr>
        <p:spPr>
          <a:xfrm>
            <a:off x="4761861" y="5850258"/>
            <a:ext cx="72781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tx1"/>
                </a:solidFill>
              </a:rPr>
              <a:t>1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00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5584993" y="5850258"/>
            <a:ext cx="661027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tx1"/>
                </a:solidFill>
              </a:rPr>
              <a:t>1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01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249630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72" name="直线连接符 71"/>
          <p:cNvCxnSpPr>
            <a:stCxn id="71" idx="2"/>
            <a:endCxn id="69" idx="0"/>
          </p:cNvCxnSpPr>
          <p:nvPr/>
        </p:nvCxnSpPr>
        <p:spPr>
          <a:xfrm flipH="1">
            <a:off x="5125770" y="5415054"/>
            <a:ext cx="402140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直线连接符 72"/>
          <p:cNvCxnSpPr>
            <a:stCxn id="71" idx="2"/>
            <a:endCxn id="70" idx="0"/>
          </p:cNvCxnSpPr>
          <p:nvPr/>
        </p:nvCxnSpPr>
        <p:spPr>
          <a:xfrm>
            <a:off x="5527910" y="5415054"/>
            <a:ext cx="387597" cy="4352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矩形 73"/>
          <p:cNvSpPr/>
          <p:nvPr/>
        </p:nvSpPr>
        <p:spPr>
          <a:xfrm>
            <a:off x="5249630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75" name="直线连接符 74"/>
          <p:cNvCxnSpPr>
            <a:stCxn id="69" idx="0"/>
            <a:endCxn id="74" idx="2"/>
          </p:cNvCxnSpPr>
          <p:nvPr/>
        </p:nvCxnSpPr>
        <p:spPr>
          <a:xfrm flipV="1">
            <a:off x="5125770" y="4240444"/>
            <a:ext cx="402140" cy="1609814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椭圆 75"/>
          <p:cNvSpPr/>
          <p:nvPr/>
        </p:nvSpPr>
        <p:spPr>
          <a:xfrm>
            <a:off x="6474356" y="5850258"/>
            <a:ext cx="694698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dirty="0">
                <a:solidFill>
                  <a:schemeClr val="tx1"/>
                </a:solidFill>
              </a:rPr>
              <a:t>1</a:t>
            </a:r>
            <a:r>
              <a:rPr kumimoji="1" lang="en-US" altLang="zh-CN" sz="1400" dirty="0" smtClean="0">
                <a:solidFill>
                  <a:schemeClr val="tx1"/>
                </a:solidFill>
              </a:rPr>
              <a:t>10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7264370" y="5850258"/>
            <a:ext cx="651334" cy="31391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400" b="1" dirty="0">
                <a:solidFill>
                  <a:srgbClr val="660066"/>
                </a:solidFill>
              </a:rPr>
              <a:t>1</a:t>
            </a:r>
            <a:r>
              <a:rPr kumimoji="1" lang="en-US" altLang="zh-CN" sz="1400" b="1" dirty="0" smtClean="0">
                <a:solidFill>
                  <a:srgbClr val="660066"/>
                </a:solidFill>
              </a:rPr>
              <a:t>11</a:t>
            </a:r>
            <a:endParaRPr kumimoji="1" lang="zh-CN" altLang="en-US" b="1" dirty="0">
              <a:solidFill>
                <a:srgbClr val="660066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6886193" y="508686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79" name="直线连接符 78"/>
          <p:cNvCxnSpPr>
            <a:stCxn id="78" idx="2"/>
            <a:endCxn id="76" idx="0"/>
          </p:cNvCxnSpPr>
          <p:nvPr/>
        </p:nvCxnSpPr>
        <p:spPr>
          <a:xfrm flipH="1">
            <a:off x="6821705" y="5415054"/>
            <a:ext cx="342768" cy="435204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直线连接符 79"/>
          <p:cNvCxnSpPr>
            <a:stCxn id="78" idx="2"/>
            <a:endCxn id="77" idx="0"/>
          </p:cNvCxnSpPr>
          <p:nvPr/>
        </p:nvCxnSpPr>
        <p:spPr>
          <a:xfrm>
            <a:off x="7164473" y="5415054"/>
            <a:ext cx="425564" cy="435204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矩形 80"/>
          <p:cNvSpPr/>
          <p:nvPr/>
        </p:nvSpPr>
        <p:spPr>
          <a:xfrm>
            <a:off x="6886193" y="3912259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82" name="直线连接符 81"/>
          <p:cNvCxnSpPr>
            <a:stCxn id="70" idx="0"/>
            <a:endCxn id="81" idx="2"/>
          </p:cNvCxnSpPr>
          <p:nvPr/>
        </p:nvCxnSpPr>
        <p:spPr>
          <a:xfrm flipV="1">
            <a:off x="5915507" y="4240444"/>
            <a:ext cx="1248966" cy="1609814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直线连接符 82"/>
          <p:cNvCxnSpPr>
            <a:stCxn id="74" idx="2"/>
            <a:endCxn id="76" idx="0"/>
          </p:cNvCxnSpPr>
          <p:nvPr/>
        </p:nvCxnSpPr>
        <p:spPr>
          <a:xfrm>
            <a:off x="5527910" y="4240444"/>
            <a:ext cx="1293795" cy="1609814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直线连接符 83"/>
          <p:cNvCxnSpPr>
            <a:stCxn id="81" idx="2"/>
            <a:endCxn id="77" idx="0"/>
          </p:cNvCxnSpPr>
          <p:nvPr/>
        </p:nvCxnSpPr>
        <p:spPr>
          <a:xfrm>
            <a:off x="7164473" y="4240444"/>
            <a:ext cx="425564" cy="1609814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矩形 84"/>
          <p:cNvSpPr/>
          <p:nvPr/>
        </p:nvSpPr>
        <p:spPr>
          <a:xfrm>
            <a:off x="5249630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6" name="矩形 85"/>
          <p:cNvSpPr/>
          <p:nvPr/>
        </p:nvSpPr>
        <p:spPr>
          <a:xfrm>
            <a:off x="6886193" y="2509346"/>
            <a:ext cx="556560" cy="328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87" name="直线连接符 86"/>
          <p:cNvCxnSpPr/>
          <p:nvPr/>
        </p:nvCxnSpPr>
        <p:spPr>
          <a:xfrm flipV="1">
            <a:off x="3187232" y="2837531"/>
            <a:ext cx="2326407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直线连接符 87"/>
          <p:cNvCxnSpPr>
            <a:stCxn id="15" idx="0"/>
            <a:endCxn id="86" idx="2"/>
          </p:cNvCxnSpPr>
          <p:nvPr/>
        </p:nvCxnSpPr>
        <p:spPr>
          <a:xfrm flipV="1">
            <a:off x="3969835" y="2837531"/>
            <a:ext cx="3194638" cy="3012727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直线连接符 91"/>
          <p:cNvCxnSpPr>
            <a:stCxn id="27" idx="2"/>
            <a:endCxn id="69" idx="0"/>
          </p:cNvCxnSpPr>
          <p:nvPr/>
        </p:nvCxnSpPr>
        <p:spPr>
          <a:xfrm>
            <a:off x="1864895" y="2837531"/>
            <a:ext cx="3260875" cy="3012727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直线连接符 93"/>
          <p:cNvCxnSpPr>
            <a:stCxn id="28" idx="2"/>
            <a:endCxn id="70" idx="0"/>
          </p:cNvCxnSpPr>
          <p:nvPr/>
        </p:nvCxnSpPr>
        <p:spPr>
          <a:xfrm>
            <a:off x="3544271" y="2837531"/>
            <a:ext cx="2371236" cy="3012727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直线连接符 95"/>
          <p:cNvCxnSpPr>
            <a:stCxn id="85" idx="2"/>
            <a:endCxn id="76" idx="0"/>
          </p:cNvCxnSpPr>
          <p:nvPr/>
        </p:nvCxnSpPr>
        <p:spPr>
          <a:xfrm>
            <a:off x="5527910" y="2837531"/>
            <a:ext cx="1293795" cy="3012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直线连接符 97"/>
          <p:cNvCxnSpPr>
            <a:stCxn id="86" idx="2"/>
            <a:endCxn id="77" idx="0"/>
          </p:cNvCxnSpPr>
          <p:nvPr/>
        </p:nvCxnSpPr>
        <p:spPr>
          <a:xfrm>
            <a:off x="7164473" y="2837531"/>
            <a:ext cx="425564" cy="3012727"/>
          </a:xfrm>
          <a:prstGeom prst="line">
            <a:avLst/>
          </a:prstGeom>
          <a:ln w="3810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圆角矩形 98"/>
          <p:cNvSpPr/>
          <p:nvPr/>
        </p:nvSpPr>
        <p:spPr>
          <a:xfrm>
            <a:off x="1051450" y="4927794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0" name="圆角矩形 99"/>
          <p:cNvSpPr/>
          <p:nvPr/>
        </p:nvSpPr>
        <p:spPr>
          <a:xfrm>
            <a:off x="2775939" y="4927794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1" name="圆角矩形 100"/>
          <p:cNvSpPr/>
          <p:nvPr/>
        </p:nvSpPr>
        <p:spPr>
          <a:xfrm>
            <a:off x="6403001" y="4927795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2" name="圆角矩形 101"/>
          <p:cNvSpPr/>
          <p:nvPr/>
        </p:nvSpPr>
        <p:spPr>
          <a:xfrm>
            <a:off x="4702494" y="4927796"/>
            <a:ext cx="1602909" cy="1379070"/>
          </a:xfrm>
          <a:prstGeom prst="round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3" name="圆角矩形 102"/>
          <p:cNvSpPr/>
          <p:nvPr/>
        </p:nvSpPr>
        <p:spPr>
          <a:xfrm>
            <a:off x="927598" y="3709920"/>
            <a:ext cx="3560831" cy="2739634"/>
          </a:xfrm>
          <a:prstGeom prst="roundRect">
            <a:avLst>
              <a:gd name="adj" fmla="val 10109"/>
            </a:avLst>
          </a:prstGeom>
          <a:noFill/>
          <a:ln>
            <a:solidFill>
              <a:schemeClr val="bg1">
                <a:lumMod val="65000"/>
                <a:alpha val="52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4" name="圆角矩形 103"/>
          <p:cNvSpPr/>
          <p:nvPr/>
        </p:nvSpPr>
        <p:spPr>
          <a:xfrm>
            <a:off x="4608314" y="3709920"/>
            <a:ext cx="3560831" cy="2739634"/>
          </a:xfrm>
          <a:prstGeom prst="roundRect">
            <a:avLst>
              <a:gd name="adj" fmla="val 10109"/>
            </a:avLst>
          </a:prstGeom>
          <a:noFill/>
          <a:ln>
            <a:solidFill>
              <a:schemeClr val="bg1">
                <a:lumMod val="65000"/>
                <a:alpha val="52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5" name="文本框 104"/>
          <p:cNvSpPr txBox="1"/>
          <p:nvPr/>
        </p:nvSpPr>
        <p:spPr>
          <a:xfrm>
            <a:off x="0" y="5230388"/>
            <a:ext cx="92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Level 0</a:t>
            </a:r>
            <a:endParaRPr kumimoji="1" lang="zh-CN" altLang="en-US" dirty="0"/>
          </a:p>
        </p:txBody>
      </p:sp>
      <p:sp>
        <p:nvSpPr>
          <p:cNvPr id="106" name="文本框 105"/>
          <p:cNvSpPr txBox="1"/>
          <p:nvPr/>
        </p:nvSpPr>
        <p:spPr>
          <a:xfrm>
            <a:off x="-6599" y="3858588"/>
            <a:ext cx="92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Level 1</a:t>
            </a:r>
            <a:endParaRPr kumimoji="1" lang="zh-CN" altLang="en-US" dirty="0"/>
          </a:p>
        </p:txBody>
      </p:sp>
      <p:sp>
        <p:nvSpPr>
          <p:cNvPr id="107" name="文本框 106"/>
          <p:cNvSpPr txBox="1"/>
          <p:nvPr/>
        </p:nvSpPr>
        <p:spPr>
          <a:xfrm>
            <a:off x="-6599" y="2468199"/>
            <a:ext cx="92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Level 2</a:t>
            </a:r>
            <a:endParaRPr kumimoji="1" lang="zh-CN" altLang="en-US" dirty="0"/>
          </a:p>
        </p:txBody>
      </p:sp>
      <p:sp>
        <p:nvSpPr>
          <p:cNvPr id="108" name="圆角矩形 107"/>
          <p:cNvSpPr/>
          <p:nvPr/>
        </p:nvSpPr>
        <p:spPr>
          <a:xfrm>
            <a:off x="813434" y="2268758"/>
            <a:ext cx="7508111" cy="4333196"/>
          </a:xfrm>
          <a:prstGeom prst="roundRect">
            <a:avLst>
              <a:gd name="adj" fmla="val 10109"/>
            </a:avLst>
          </a:prstGeom>
          <a:noFill/>
          <a:ln>
            <a:solidFill>
              <a:schemeClr val="bg1">
                <a:lumMod val="75000"/>
                <a:alpha val="26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8" name="文本框 57"/>
          <p:cNvSpPr txBox="1"/>
          <p:nvPr/>
        </p:nvSpPr>
        <p:spPr>
          <a:xfrm>
            <a:off x="708961" y="558187"/>
            <a:ext cx="68790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en-US" altLang="zh-CN" sz="2400" b="1" dirty="0" smtClean="0">
                <a:solidFill>
                  <a:srgbClr val="660066"/>
                </a:solidFill>
              </a:rPr>
              <a:t>Path length = 3 hops.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CN" sz="2400" b="1" dirty="0" smtClean="0">
                <a:solidFill>
                  <a:srgbClr val="660066"/>
                </a:solidFill>
              </a:rPr>
              <a:t>3*2*1=6 paths.</a:t>
            </a:r>
            <a:endParaRPr kumimoji="1" lang="zh-CN" altLang="en-US" sz="24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449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 smtClean="0"/>
              <a:t>BCube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0308" y="1740808"/>
            <a:ext cx="7616492" cy="4385355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Modularity.</a:t>
            </a:r>
          </a:p>
          <a:p>
            <a:r>
              <a:rPr kumimoji="1" lang="en-US" altLang="zh-CN" dirty="0" smtClean="0"/>
              <a:t>Server-centric: </a:t>
            </a:r>
            <a:r>
              <a:rPr kumimoji="1" lang="en-US" altLang="zh-CN" dirty="0"/>
              <a:t>s</a:t>
            </a:r>
            <a:r>
              <a:rPr kumimoji="1" lang="en-US" altLang="zh-CN" dirty="0" smtClean="0"/>
              <a:t>ource routing.</a:t>
            </a:r>
          </a:p>
          <a:p>
            <a:r>
              <a:rPr kumimoji="1" lang="en-US" altLang="zh-CN" dirty="0" smtClean="0"/>
              <a:t>Commodity switches.</a:t>
            </a:r>
          </a:p>
          <a:p>
            <a:r>
              <a:rPr kumimoji="1" lang="en-US" altLang="zh-CN" dirty="0" smtClean="0"/>
              <a:t>High Capacity: multiple paths.</a:t>
            </a:r>
          </a:p>
          <a:p>
            <a:r>
              <a:rPr kumimoji="1" lang="en-US" altLang="zh-CN" dirty="0" smtClean="0"/>
              <a:t>Low latency: small hops.</a:t>
            </a:r>
          </a:p>
          <a:p>
            <a:pPr lvl="1"/>
            <a:endParaRPr kumimoji="1" lang="en-US" altLang="zh-CN" dirty="0" smtClean="0"/>
          </a:p>
          <a:p>
            <a:endParaRPr kumimoji="1" lang="en-US" altLang="zh-CN" dirty="0" smtClean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7493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972640"/>
            <a:ext cx="8229600" cy="2607684"/>
          </a:xfrm>
        </p:spPr>
        <p:txBody>
          <a:bodyPr>
            <a:normAutofit fontScale="90000"/>
          </a:bodyPr>
          <a:lstStyle/>
          <a:p>
            <a:r>
              <a:rPr lang="en-US" altLang="zh-CN" b="1" dirty="0" err="1"/>
              <a:t>CubicRing</a:t>
            </a:r>
            <a:r>
              <a:rPr lang="en-US" altLang="zh-CN" b="1" dirty="0"/>
              <a:t>: Enabling One-Hop Failure Detection and Recovery for Distributed In-Memory Storage Systems </a:t>
            </a:r>
            <a:r>
              <a:rPr lang="en-US" altLang="zh-CN" dirty="0"/>
              <a:t/>
            </a:r>
            <a:br>
              <a:rPr lang="en-US" altLang="zh-CN" dirty="0"/>
            </a:b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631487"/>
            <a:ext cx="8229600" cy="989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2400" dirty="0" smtClean="0"/>
              <a:t>Scriber: Yiran Zhao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66860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2608" y="442336"/>
            <a:ext cx="4409668" cy="6415663"/>
          </a:xfrm>
        </p:spPr>
        <p:txBody>
          <a:bodyPr/>
          <a:lstStyle/>
          <a:p>
            <a:r>
              <a:rPr kumimoji="1" lang="en-US" altLang="zh-CN" dirty="0" smtClean="0"/>
              <a:t>Pros:</a:t>
            </a:r>
          </a:p>
          <a:p>
            <a:r>
              <a:rPr kumimoji="1" lang="en-US" altLang="zh-CN" sz="2400" dirty="0" smtClean="0"/>
              <a:t>Fast, reliable failure detection.</a:t>
            </a:r>
          </a:p>
          <a:p>
            <a:r>
              <a:rPr kumimoji="1" lang="en-US" altLang="zh-CN" sz="2400" dirty="0"/>
              <a:t>Fast recovery.</a:t>
            </a:r>
          </a:p>
          <a:p>
            <a:r>
              <a:rPr kumimoji="1" lang="en-US" altLang="zh-CN" sz="2400" dirty="0" smtClean="0"/>
              <a:t>Distinguish </a:t>
            </a:r>
            <a:r>
              <a:rPr kumimoji="1" lang="en-US" altLang="zh-CN" sz="2400" dirty="0" smtClean="0"/>
              <a:t>switch failure from server failure.</a:t>
            </a:r>
          </a:p>
          <a:p>
            <a:r>
              <a:rPr kumimoji="1" lang="en-US" altLang="zh-CN" sz="2400" dirty="0" smtClean="0"/>
              <a:t>Handle stragglers.</a:t>
            </a:r>
            <a:endParaRPr kumimoji="1" lang="en-US" altLang="zh-CN" sz="2400" dirty="0" smtClean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4661965" y="321391"/>
            <a:ext cx="4482035" cy="664810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dirty="0" smtClean="0"/>
              <a:t>Cons:</a:t>
            </a:r>
          </a:p>
          <a:p>
            <a:r>
              <a:rPr kumimoji="1" lang="en-US" altLang="zh-CN" sz="2400" dirty="0" smtClean="0"/>
              <a:t>Only cubic topology.</a:t>
            </a:r>
            <a:endParaRPr kumimoji="1" lang="en-US" altLang="zh-CN" dirty="0" smtClean="0"/>
          </a:p>
          <a:p>
            <a:r>
              <a:rPr kumimoji="1" lang="en-US" altLang="zh-CN" sz="2400" dirty="0" smtClean="0"/>
              <a:t>Limited data model.</a:t>
            </a:r>
          </a:p>
          <a:p>
            <a:r>
              <a:rPr kumimoji="1" lang="en-US" altLang="zh-CN" sz="2400" dirty="0" smtClean="0"/>
              <a:t>Not </a:t>
            </a:r>
            <a:r>
              <a:rPr kumimoji="1" lang="en-US" altLang="zh-CN" sz="2400" dirty="0"/>
              <a:t>specific about dynamic </a:t>
            </a:r>
            <a:r>
              <a:rPr kumimoji="1" lang="en-US" altLang="zh-CN" sz="2400" dirty="0" smtClean="0"/>
              <a:t>re-assignment </a:t>
            </a:r>
            <a:r>
              <a:rPr kumimoji="1" lang="en-US" altLang="zh-CN" sz="2400" dirty="0"/>
              <a:t>of </a:t>
            </a:r>
            <a:r>
              <a:rPr kumimoji="1" lang="en-US" altLang="zh-CN" sz="2400" dirty="0" smtClean="0"/>
              <a:t>keys.</a:t>
            </a:r>
          </a:p>
          <a:p>
            <a:r>
              <a:rPr kumimoji="1" lang="en-US" altLang="zh-CN" sz="2400" dirty="0" smtClean="0"/>
              <a:t>Only evaluate multiple failures of primary servers.</a:t>
            </a:r>
          </a:p>
          <a:p>
            <a:r>
              <a:rPr kumimoji="1" lang="en-US" altLang="zh-CN" sz="2400" dirty="0" smtClean="0"/>
              <a:t>Global coordinator </a:t>
            </a:r>
            <a:r>
              <a:rPr kumimoji="1" lang="en-US" altLang="zh-CN" sz="2400" dirty="0"/>
              <a:t>SPF</a:t>
            </a:r>
            <a:r>
              <a:rPr kumimoji="1" lang="en-US" altLang="zh-CN" sz="2400" dirty="0" smtClean="0"/>
              <a:t>? (mapping </a:t>
            </a:r>
            <a:r>
              <a:rPr kumimoji="1" lang="en-US" altLang="zh-CN" sz="2400" dirty="0"/>
              <a:t>key </a:t>
            </a:r>
            <a:r>
              <a:rPr kumimoji="1" lang="en-US" altLang="zh-CN" sz="2400" dirty="0" smtClean="0"/>
              <a:t>space, </a:t>
            </a:r>
            <a:r>
              <a:rPr kumimoji="1" lang="en-US" altLang="zh-CN" sz="2400" dirty="0"/>
              <a:t>failure detection, </a:t>
            </a:r>
            <a:r>
              <a:rPr kumimoji="1" lang="en-US" altLang="zh-CN" sz="2400" dirty="0" smtClean="0"/>
              <a:t>recovery</a:t>
            </a:r>
            <a:r>
              <a:rPr kumimoji="1" lang="en-US" altLang="zh-CN" sz="2400" dirty="0"/>
              <a:t>)</a:t>
            </a:r>
            <a:endParaRPr kumimoji="1" lang="en-US" altLang="zh-CN" sz="2400" dirty="0" smtClean="0"/>
          </a:p>
          <a:p>
            <a:r>
              <a:rPr kumimoji="1" lang="en-US" altLang="zh-CN" sz="2400" dirty="0"/>
              <a:t>O</a:t>
            </a:r>
            <a:r>
              <a:rPr kumimoji="1" lang="en-US" altLang="zh-CN" sz="2400" dirty="0" smtClean="0"/>
              <a:t>ver</a:t>
            </a:r>
            <a:r>
              <a:rPr kumimoji="1" lang="en-US" altLang="zh-CN" sz="2400" dirty="0"/>
              <a:t>-provision </a:t>
            </a:r>
            <a:r>
              <a:rPr kumimoji="1" lang="en-US" altLang="zh-CN" sz="2400" dirty="0" smtClean="0"/>
              <a:t>RAM.</a:t>
            </a:r>
          </a:p>
          <a:p>
            <a:r>
              <a:rPr kumimoji="1" lang="en-US" altLang="zh-CN" sz="2400" dirty="0"/>
              <a:t>Fragmentation is an </a:t>
            </a:r>
            <a:r>
              <a:rPr kumimoji="1" lang="en-US" altLang="zh-CN" sz="2400" dirty="0" smtClean="0"/>
              <a:t>issue.</a:t>
            </a:r>
          </a:p>
          <a:p>
            <a:r>
              <a:rPr kumimoji="1" lang="en-US" altLang="zh-CN" sz="2400" dirty="0" smtClean="0"/>
              <a:t>Not good if geo-distributed.</a:t>
            </a:r>
          </a:p>
          <a:p>
            <a:r>
              <a:rPr kumimoji="1" lang="en-US" altLang="zh-CN" sz="2400" dirty="0" smtClean="0"/>
              <a:t>False </a:t>
            </a:r>
            <a:r>
              <a:rPr kumimoji="1" lang="en-US" altLang="zh-CN" sz="2400" dirty="0"/>
              <a:t>failure detection </a:t>
            </a:r>
            <a:r>
              <a:rPr kumimoji="1" lang="en-US" altLang="zh-CN" sz="2400" dirty="0" smtClean="0"/>
              <a:t>expensive.</a:t>
            </a:r>
          </a:p>
          <a:p>
            <a:r>
              <a:rPr kumimoji="1" lang="en-US" altLang="zh-CN" sz="2400" dirty="0" smtClean="0"/>
              <a:t>Consistency.</a:t>
            </a:r>
          </a:p>
          <a:p>
            <a:r>
              <a:rPr kumimoji="1" lang="en-US" altLang="zh-CN" sz="2400" dirty="0" smtClean="0">
                <a:solidFill>
                  <a:srgbClr val="000000"/>
                </a:solidFill>
              </a:rPr>
              <a:t>Not show </a:t>
            </a:r>
            <a:r>
              <a:rPr kumimoji="1" lang="en-US" altLang="zh-CN" sz="2400" dirty="0">
                <a:solidFill>
                  <a:srgbClr val="000000"/>
                </a:solidFill>
              </a:rPr>
              <a:t>decrease in false detection </a:t>
            </a:r>
            <a:r>
              <a:rPr kumimoji="1" lang="en-US" altLang="zh-CN" sz="2400" dirty="0" smtClean="0">
                <a:solidFill>
                  <a:srgbClr val="000000"/>
                </a:solidFill>
              </a:rPr>
              <a:t>rate</a:t>
            </a:r>
            <a:r>
              <a:rPr kumimoji="1" lang="en-US" altLang="zh-CN" sz="2400" dirty="0">
                <a:solidFill>
                  <a:srgbClr val="000000"/>
                </a:solidFill>
              </a:rPr>
              <a:t>.</a:t>
            </a:r>
            <a:endParaRPr kumimoji="1" lang="en-US" altLang="zh-CN" sz="2400" dirty="0"/>
          </a:p>
          <a:p>
            <a:endParaRPr kumimoji="1"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3675947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Thoughts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0949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Writes need 2 hops, recovery needs 1 hop?</a:t>
            </a:r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r>
              <a:rPr kumimoji="1" lang="en-US" altLang="zh-CN" dirty="0" smtClean="0"/>
              <a:t>P transfers writes and waits for all B to return?</a:t>
            </a:r>
          </a:p>
          <a:p>
            <a:r>
              <a:rPr kumimoji="1" lang="en-US" altLang="zh-CN" dirty="0" smtClean="0"/>
              <a:t>How </a:t>
            </a:r>
            <a:r>
              <a:rPr kumimoji="1" lang="en-US" altLang="zh-CN" dirty="0" smtClean="0"/>
              <a:t>many hops between coordinator and P </a:t>
            </a:r>
            <a:r>
              <a:rPr kumimoji="1" lang="en-US" altLang="zh-CN" dirty="0" smtClean="0"/>
              <a:t>?</a:t>
            </a:r>
          </a:p>
          <a:p>
            <a:r>
              <a:rPr kumimoji="1" lang="en-US" altLang="zh-CN" dirty="0" smtClean="0"/>
              <a:t>Equal </a:t>
            </a:r>
            <a:r>
              <a:rPr kumimoji="1" lang="en-US" altLang="zh-CN" dirty="0"/>
              <a:t>Cost Multi-Path?</a:t>
            </a:r>
          </a:p>
          <a:p>
            <a:r>
              <a:rPr kumimoji="1" lang="en-US" altLang="zh-CN" dirty="0" smtClean="0"/>
              <a:t>Backup battery?</a:t>
            </a:r>
          </a:p>
          <a:p>
            <a:r>
              <a:rPr kumimoji="1" lang="en-US" altLang="zh-CN" dirty="0" smtClean="0"/>
              <a:t>Wiring complexity?</a:t>
            </a:r>
            <a:endParaRPr kumimoji="1"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1327182" y="2180968"/>
            <a:ext cx="542290" cy="52794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000" b="1" dirty="0" smtClean="0">
                <a:solidFill>
                  <a:schemeClr val="tx1"/>
                </a:solidFill>
              </a:rPr>
              <a:t>P</a:t>
            </a:r>
            <a:endParaRPr kumimoji="1"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2164580" y="2180968"/>
            <a:ext cx="542290" cy="52794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000" b="1" dirty="0">
                <a:solidFill>
                  <a:schemeClr val="tx1"/>
                </a:solidFill>
              </a:rPr>
              <a:t>R</a:t>
            </a:r>
            <a:endParaRPr kumimoji="1"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3006554" y="2180968"/>
            <a:ext cx="542290" cy="52794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000" b="1" dirty="0">
                <a:solidFill>
                  <a:schemeClr val="tx1"/>
                </a:solidFill>
              </a:rPr>
              <a:t>B</a:t>
            </a:r>
            <a:endParaRPr kumimoji="1" lang="zh-CN" altLang="en-US" sz="2800" b="1" dirty="0">
              <a:solidFill>
                <a:schemeClr val="tx1"/>
              </a:solidFill>
            </a:endParaRPr>
          </a:p>
        </p:txBody>
      </p:sp>
      <p:cxnSp>
        <p:nvCxnSpPr>
          <p:cNvPr id="8" name="直线连接符 7"/>
          <p:cNvCxnSpPr>
            <a:stCxn id="4" idx="6"/>
            <a:endCxn id="5" idx="2"/>
          </p:cNvCxnSpPr>
          <p:nvPr/>
        </p:nvCxnSpPr>
        <p:spPr>
          <a:xfrm>
            <a:off x="1869472" y="2444943"/>
            <a:ext cx="2951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线连接符 8"/>
          <p:cNvCxnSpPr>
            <a:stCxn id="5" idx="6"/>
            <a:endCxn id="6" idx="2"/>
          </p:cNvCxnSpPr>
          <p:nvPr/>
        </p:nvCxnSpPr>
        <p:spPr>
          <a:xfrm>
            <a:off x="2706870" y="2444943"/>
            <a:ext cx="2996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椭圆 11"/>
          <p:cNvSpPr/>
          <p:nvPr/>
        </p:nvSpPr>
        <p:spPr>
          <a:xfrm>
            <a:off x="5275608" y="2180968"/>
            <a:ext cx="542290" cy="52794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000" b="1" dirty="0" smtClean="0">
                <a:solidFill>
                  <a:schemeClr val="tx1"/>
                </a:solidFill>
              </a:rPr>
              <a:t>P</a:t>
            </a:r>
            <a:endParaRPr kumimoji="1"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6113006" y="2180968"/>
            <a:ext cx="542290" cy="52794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000" b="1" dirty="0" smtClean="0">
                <a:solidFill>
                  <a:schemeClr val="tx1"/>
                </a:solidFill>
              </a:rPr>
              <a:t>B</a:t>
            </a:r>
            <a:endParaRPr kumimoji="1"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6954980" y="2180968"/>
            <a:ext cx="542290" cy="52794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000" b="1" dirty="0" smtClean="0">
                <a:solidFill>
                  <a:schemeClr val="tx1"/>
                </a:solidFill>
              </a:rPr>
              <a:t>R</a:t>
            </a:r>
            <a:endParaRPr kumimoji="1" lang="zh-CN" altLang="en-US" sz="2800" b="1" dirty="0">
              <a:solidFill>
                <a:schemeClr val="tx1"/>
              </a:solidFill>
            </a:endParaRPr>
          </a:p>
        </p:txBody>
      </p:sp>
      <p:cxnSp>
        <p:nvCxnSpPr>
          <p:cNvPr id="15" name="直线连接符 14"/>
          <p:cNvCxnSpPr>
            <a:stCxn id="12" idx="6"/>
            <a:endCxn id="13" idx="2"/>
          </p:cNvCxnSpPr>
          <p:nvPr/>
        </p:nvCxnSpPr>
        <p:spPr>
          <a:xfrm>
            <a:off x="5817898" y="2444943"/>
            <a:ext cx="2951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13" idx="6"/>
            <a:endCxn id="14" idx="2"/>
          </p:cNvCxnSpPr>
          <p:nvPr/>
        </p:nvCxnSpPr>
        <p:spPr>
          <a:xfrm>
            <a:off x="6655296" y="2444943"/>
            <a:ext cx="2996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4138525" y="2266582"/>
            <a:ext cx="713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/>
              <a:t>V.S.</a:t>
            </a:r>
            <a:endParaRPr kumimoji="1"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4189110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317</Words>
  <Application>Microsoft Macintosh PowerPoint</Application>
  <PresentationFormat>全屏显示(4:3)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BCube: a high performance, server-centric network architecture for modular data centers</vt:lpstr>
      <vt:lpstr>BCube(n,k) n ports, k+1 levels, k+1 NICs</vt:lpstr>
      <vt:lpstr>PowerPoint 演示文稿</vt:lpstr>
      <vt:lpstr>PowerPoint 演示文稿</vt:lpstr>
      <vt:lpstr>PowerPoint 演示文稿</vt:lpstr>
      <vt:lpstr>BCube</vt:lpstr>
      <vt:lpstr>CubicRing: Enabling One-Hop Failure Detection and Recovery for Distributed In-Memory Storage Systems  </vt:lpstr>
      <vt:lpstr>PowerPoint 演示文稿</vt:lpstr>
      <vt:lpstr>Thoughts</vt:lpstr>
    </vt:vector>
  </TitlesOfParts>
  <Company>UIUC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BCube: a high performance, server-centric network architecture for modular data centers</dc:title>
  <dc:creator>Zhao Yiran</dc:creator>
  <cp:lastModifiedBy>Zhao Yiran</cp:lastModifiedBy>
  <cp:revision>34</cp:revision>
  <dcterms:created xsi:type="dcterms:W3CDTF">2016-03-06T04:06:12Z</dcterms:created>
  <dcterms:modified xsi:type="dcterms:W3CDTF">2016-03-08T20:54:10Z</dcterms:modified>
</cp:coreProperties>
</file>