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954" r:id="rId1"/>
  </p:sldMasterIdLst>
  <p:notesMasterIdLst>
    <p:notesMasterId r:id="rId6"/>
  </p:notesMasterIdLst>
  <p:sldIdLst>
    <p:sldId id="259" r:id="rId2"/>
    <p:sldId id="260" r:id="rId3"/>
    <p:sldId id="262" r:id="rId4"/>
    <p:sldId id="263" r:id="rId5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Wingdings 2" panose="05020102010507070707" pitchFamily="18" charset="2"/>
      <p:regular r:id="rId11"/>
    </p:embeddedFont>
    <p:embeddedFont>
      <p:font typeface="Century Schoolbook" panose="02040604050505020304" pitchFamily="18" charset="0"/>
      <p:regular r:id="rId12"/>
      <p:bold r:id="rId13"/>
      <p:italic r:id="rId14"/>
      <p:boldItalic r:id="rId15"/>
    </p:embeddedFont>
    <p:embeddedFont>
      <p:font typeface="ＭＳ Ｐゴシック" panose="020B0600070205080204" pitchFamily="34" charset="-128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Rausch" initials="MR" lastIdx="6" clrIdx="0">
    <p:extLst>
      <p:ext uri="{19B8F6BF-5375-455C-9EA6-DF929625EA0E}">
        <p15:presenceInfo xmlns:p15="http://schemas.microsoft.com/office/powerpoint/2012/main" userId="Michael Raus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DBFE"/>
    <a:srgbClr val="FFFDFD"/>
    <a:srgbClr val="FDFDFD"/>
    <a:srgbClr val="FEFEFE"/>
    <a:srgbClr val="050505"/>
    <a:srgbClr val="C2EAFE"/>
    <a:srgbClr val="A40000"/>
    <a:srgbClr val="8A0000"/>
    <a:srgbClr val="93FF93"/>
    <a:srgbClr val="72E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1F23E-41C6-4FB3-B382-60FFF4AACD52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E1E76-DB3C-47EF-9285-9E1630280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7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BEF44CF-E169-4D2E-9875-07D90E67252F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578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5C93D61-D882-40A1-ADAB-C8470EB8842B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7319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8102-F812-41A4-A67C-EFFEB5A73C75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0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61A2-4D38-4894-8F8E-5E4D8D754D72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3619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2" y="365760"/>
            <a:ext cx="10407860" cy="93626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4" y="1580322"/>
            <a:ext cx="9871147" cy="4599815"/>
          </a:xfrm>
        </p:spPr>
        <p:txBody>
          <a:bodyPr/>
          <a:lstStyle>
            <a:lvl1pPr marL="182880" indent="-182880">
              <a:buFont typeface="Wingdings" panose="05000000000000000000" pitchFamily="2" charset="2"/>
              <a:buChar char="v"/>
              <a:defRPr sz="2400"/>
            </a:lvl1pPr>
            <a:lvl2pPr marL="457200" indent="-18288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6D56-7371-4065-8364-C0891DDE8677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0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AF62-A7C5-4A66-B640-0046D9CC7264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404791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3B479-147D-4B96-85AA-657CDD1940AE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1E4D-ECA4-4C96-BE55-B60E06BBF842}" type="datetime1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2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FBC6-2538-472D-9959-1AEE51A68B3A}" type="datetime1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6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5D2-68E7-413B-9248-BAF3467C608E}" type="datetime1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7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FD5F6-32AB-4B21-9C0D-269CBFA01FBE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2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B5E5-C005-4655-A55E-E232F423AEB9}" type="datetime1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9520DB7-9D61-486B-9EC3-043DBF3DE4D6}" type="datetime1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457C5BF-E312-4272-A687-AC1025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3298" y="2469448"/>
            <a:ext cx="10634510" cy="1143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6000" dirty="0" smtClean="0"/>
              <a:t>Review of </a:t>
            </a:r>
            <a:br>
              <a:rPr lang="en-US" altLang="en-US" sz="6000" dirty="0" smtClean="0"/>
            </a:br>
            <a:r>
              <a:rPr lang="en-US" altLang="en-US" sz="6000" i="1" dirty="0" smtClean="0"/>
              <a:t>Wormhole: Reliable Pub-Sub to Support Geo-replicated Internet Services</a:t>
            </a:r>
            <a:endParaRPr lang="en-US" altLang="en-US" sz="6000" i="1" dirty="0"/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1153299" y="3929761"/>
            <a:ext cx="8839770" cy="162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+mj-lt"/>
              </a:rPr>
              <a:t>Presented by Michael Rausch</a:t>
            </a:r>
            <a:endParaRPr lang="en-US" altLang="en-US" sz="2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206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presented Wormhole, Facebook’s reliable, high-throughput, low-latency, geo-replicated pub-sub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457C5BF-E312-4272-A687-AC1025070E1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1603252"/>
            <a:ext cx="5758671" cy="516267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Pros</a:t>
            </a:r>
          </a:p>
          <a:p>
            <a:r>
              <a:rPr lang="en-US" dirty="0" smtClean="0"/>
              <a:t>Pub-Sub system is failure-tolerant</a:t>
            </a:r>
            <a:endParaRPr lang="en-US" dirty="0"/>
          </a:p>
          <a:p>
            <a:r>
              <a:rPr lang="en-US" dirty="0" smtClean="0"/>
              <a:t>Can be deployed on existing data stores (MySQL, HDFS, </a:t>
            </a:r>
            <a:r>
              <a:rPr lang="en-US" dirty="0" err="1" smtClean="0"/>
              <a:t>RocksDB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Manage tradeoff between IO bandwidth and latency with caravans </a:t>
            </a:r>
          </a:p>
          <a:p>
            <a:r>
              <a:rPr lang="en-US" dirty="0" smtClean="0"/>
              <a:t>Transparency: Pub uses standard data format regardless of data store</a:t>
            </a:r>
          </a:p>
          <a:p>
            <a:r>
              <a:rPr lang="en-US" dirty="0" smtClean="0"/>
              <a:t>Utilized at Facebook </a:t>
            </a:r>
          </a:p>
          <a:p>
            <a:pPr lvl="1"/>
            <a:r>
              <a:rPr lang="en-US" dirty="0" smtClean="0"/>
              <a:t>35 </a:t>
            </a:r>
            <a:r>
              <a:rPr lang="en-US" dirty="0" err="1" smtClean="0"/>
              <a:t>GBytes</a:t>
            </a:r>
            <a:r>
              <a:rPr lang="en-US" dirty="0" smtClean="0"/>
              <a:t>/sec to 200 </a:t>
            </a:r>
            <a:r>
              <a:rPr lang="en-US" dirty="0" err="1" smtClean="0"/>
              <a:t>GBytes</a:t>
            </a:r>
            <a:r>
              <a:rPr lang="en-US" dirty="0" smtClean="0"/>
              <a:t>/sec </a:t>
            </a:r>
          </a:p>
          <a:p>
            <a:pPr lvl="1"/>
            <a:r>
              <a:rPr lang="en-US" dirty="0" smtClean="0"/>
              <a:t>99.5% of updates &lt; 100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Used for 3 years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457C5BF-E312-4272-A687-AC1025070E14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4738" y="1579581"/>
            <a:ext cx="4984007" cy="518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  <a:defRPr sz="24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Cons</a:t>
            </a:r>
          </a:p>
          <a:p>
            <a:r>
              <a:rPr lang="en-US" dirty="0" smtClean="0"/>
              <a:t>What is the research contribution? </a:t>
            </a:r>
          </a:p>
          <a:p>
            <a:r>
              <a:rPr lang="en-US" dirty="0" smtClean="0"/>
              <a:t>Not Open Source</a:t>
            </a:r>
          </a:p>
          <a:p>
            <a:r>
              <a:rPr lang="en-US" dirty="0" smtClean="0"/>
              <a:t>No confidence intervals in evaluation</a:t>
            </a:r>
          </a:p>
          <a:p>
            <a:r>
              <a:rPr lang="en-US" dirty="0"/>
              <a:t>At-least-once vs </a:t>
            </a:r>
            <a:r>
              <a:rPr lang="en-US" dirty="0" smtClean="0"/>
              <a:t>exactly-once</a:t>
            </a:r>
          </a:p>
          <a:p>
            <a:r>
              <a:rPr lang="en-US" dirty="0" smtClean="0"/>
              <a:t>Subscriber cannot handle &gt; 600k updates/sec 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4" y="1580322"/>
            <a:ext cx="9871147" cy="5025430"/>
          </a:xfrm>
        </p:spPr>
        <p:txBody>
          <a:bodyPr>
            <a:normAutofit/>
          </a:bodyPr>
          <a:lstStyle/>
          <a:p>
            <a:r>
              <a:rPr lang="en-US" dirty="0" smtClean="0"/>
              <a:t>Would it be better to compress all the updates that an application missed and deliver all at once?</a:t>
            </a:r>
          </a:p>
          <a:p>
            <a:r>
              <a:rPr lang="en-US" dirty="0" smtClean="0"/>
              <a:t>Could </a:t>
            </a:r>
            <a:r>
              <a:rPr lang="en-US" dirty="0"/>
              <a:t>UDP be substituted for TCP</a:t>
            </a:r>
            <a:r>
              <a:rPr lang="en-US" dirty="0" smtClean="0"/>
              <a:t>?</a:t>
            </a:r>
          </a:p>
          <a:p>
            <a:r>
              <a:rPr lang="en-US" dirty="0" smtClean="0"/>
              <a:t>If the local data store fails, then the remote publisher pushes updates to the local subscriber. Compare this choice with the local publisher receiving data from the remote data store?</a:t>
            </a:r>
          </a:p>
          <a:p>
            <a:r>
              <a:rPr lang="en-US" dirty="0" smtClean="0"/>
              <a:t>What in the design limits this approach to Facebook?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457C5BF-E312-4272-A687-AC1025070E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5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13613</TotalTime>
  <Words>181</Words>
  <Application>Microsoft Office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Courier New</vt:lpstr>
      <vt:lpstr>Calibri</vt:lpstr>
      <vt:lpstr>Wingdings</vt:lpstr>
      <vt:lpstr>Wingdings 2</vt:lpstr>
      <vt:lpstr>Century Schoolbook</vt:lpstr>
      <vt:lpstr>Arial</vt:lpstr>
      <vt:lpstr>ＭＳ Ｐゴシック</vt:lpstr>
      <vt:lpstr>View</vt:lpstr>
      <vt:lpstr>Review of  Wormhole: Reliable Pub-Sub to Support Geo-replicated Internet Services</vt:lpstr>
      <vt:lpstr>Summary</vt:lpstr>
      <vt:lpstr>Pros and Cons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Rausch</dc:creator>
  <cp:lastModifiedBy>Michael Rausch</cp:lastModifiedBy>
  <cp:revision>235</cp:revision>
  <dcterms:created xsi:type="dcterms:W3CDTF">2016-02-06T15:36:11Z</dcterms:created>
  <dcterms:modified xsi:type="dcterms:W3CDTF">2016-03-09T15:50:27Z</dcterms:modified>
</cp:coreProperties>
</file>