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78" r:id="rId5"/>
    <p:sldId id="269" r:id="rId6"/>
    <p:sldId id="270" r:id="rId7"/>
    <p:sldId id="271" r:id="rId8"/>
    <p:sldId id="260" r:id="rId9"/>
    <p:sldId id="261" r:id="rId10"/>
    <p:sldId id="262" r:id="rId11"/>
    <p:sldId id="273" r:id="rId12"/>
    <p:sldId id="274" r:id="rId13"/>
    <p:sldId id="264" r:id="rId14"/>
    <p:sldId id="265" r:id="rId15"/>
    <p:sldId id="266" r:id="rId16"/>
    <p:sldId id="267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CF34A-6F97-3740-B59A-3FF94087A7C5}" type="datetimeFigureOut">
              <a:rPr lang="en-US" smtClean="0"/>
              <a:t>3/3/16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5E8C2-EA3D-414D-B9D5-35D14100A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46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A8465-E04F-9242-9837-3BEB55F56464}" type="datetimeFigureOut">
              <a:rPr lang="en-US" smtClean="0"/>
              <a:t>3/3/16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09224-756F-F04B-A957-A5C209E11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555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09224-756F-F04B-A957-A5C209E111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4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9997-9442-4F46-AB35-ED3D06842611}" type="datetime1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5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6560-1EED-A843-9440-BE2B766107E8}" type="datetime1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4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1EF4-66E2-AE40-99BB-10CE2AAE2663}" type="datetime1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5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0F38-AC5E-ED4F-B059-DA5C40C04656}" type="datetime1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1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BFCC8-2598-AE43-93EC-76FC23A291E9}" type="datetime1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6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3FD-F2A4-5F49-9DF2-8FA09513C607}" type="datetime1">
              <a:rPr lang="en-US" smtClean="0"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5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5304-6492-D24D-B345-083757FE6282}" type="datetime1">
              <a:rPr lang="en-US" smtClean="0"/>
              <a:t>3/3/16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82D4-EE58-B546-B163-167A39D49ED0}" type="datetime1">
              <a:rPr lang="en-US" smtClean="0"/>
              <a:t>3/3/16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D8FB-D6C6-8F48-95DB-5613FB5600E0}" type="datetime1">
              <a:rPr lang="en-US" smtClean="0"/>
              <a:t>3/3/16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3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3F0-EDE7-CC4B-9041-32DE48498A63}" type="datetime1">
              <a:rPr lang="en-US" smtClean="0"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5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2821-7152-1949-AF5C-4A234EA1531F}" type="datetime1">
              <a:rPr lang="en-US" smtClean="0"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6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9CFE9-158C-6E47-866C-4732D3BFD1DB}" type="datetime1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A03E3-0AC5-4747-99A5-585958884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CalvinFS</a:t>
            </a:r>
            <a:r>
              <a:rPr lang="en-US" dirty="0" smtClean="0"/>
              <a:t>: Consistent WAN Replication and Scalable </a:t>
            </a:r>
            <a:r>
              <a:rPr lang="en-US" dirty="0" err="1" smtClean="0"/>
              <a:t>Metdata</a:t>
            </a:r>
            <a:r>
              <a:rPr lang="en-US" dirty="0" smtClean="0"/>
              <a:t> Management for Distributed File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739"/>
            <a:ext cx="6400800" cy="1752600"/>
          </a:xfrm>
        </p:spPr>
        <p:txBody>
          <a:bodyPr/>
          <a:lstStyle/>
          <a:p>
            <a:r>
              <a:rPr lang="en-US" dirty="0" smtClean="0"/>
              <a:t>Thomas Kao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52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CalvinFS</a:t>
            </a:r>
            <a:r>
              <a:rPr lang="en-US" dirty="0" smtClean="0"/>
              <a:t> Metadata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Key-value store</a:t>
            </a:r>
          </a:p>
          <a:p>
            <a:pPr lvl="1"/>
            <a:r>
              <a:rPr lang="en-US" dirty="0" smtClean="0"/>
              <a:t>Key: absolute path of file/directory</a:t>
            </a:r>
          </a:p>
          <a:p>
            <a:pPr lvl="1"/>
            <a:r>
              <a:rPr lang="en-US" dirty="0" smtClean="0"/>
              <a:t>Value: entry type, permissions, contents</a:t>
            </a:r>
          </a:p>
        </p:txBody>
      </p:sp>
      <p:pic>
        <p:nvPicPr>
          <p:cNvPr id="4" name="Picture 3" descr="Screen Shot 2016-03-02 at 1.56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425" y="3365282"/>
            <a:ext cx="4773506" cy="308077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39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Storage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Six transaction types:</a:t>
            </a:r>
          </a:p>
          <a:p>
            <a:pPr lvl="1"/>
            <a:r>
              <a:rPr lang="en-US" dirty="0" smtClean="0"/>
              <a:t>Read(path)</a:t>
            </a:r>
          </a:p>
          <a:p>
            <a:pPr lvl="1"/>
            <a:r>
              <a:rPr lang="en-US" dirty="0" smtClean="0"/>
              <a:t>Create{File, </a:t>
            </a:r>
            <a:r>
              <a:rPr lang="en-US" dirty="0" err="1" smtClean="0"/>
              <a:t>Dir</a:t>
            </a:r>
            <a:r>
              <a:rPr lang="en-US" dirty="0" smtClean="0"/>
              <a:t>}(path)</a:t>
            </a:r>
          </a:p>
          <a:p>
            <a:pPr lvl="1"/>
            <a:r>
              <a:rPr lang="en-US" dirty="0" smtClean="0"/>
              <a:t>Resize(path, size)</a:t>
            </a:r>
          </a:p>
          <a:p>
            <a:pPr lvl="1"/>
            <a:r>
              <a:rPr lang="en-US" dirty="0" smtClean="0"/>
              <a:t>Write(path, </a:t>
            </a:r>
            <a:r>
              <a:rPr lang="en-US" dirty="0" err="1" smtClean="0"/>
              <a:t>file_offset</a:t>
            </a:r>
            <a:r>
              <a:rPr lang="en-US" dirty="0" smtClean="0"/>
              <a:t>, source, </a:t>
            </a:r>
            <a:r>
              <a:rPr lang="en-US" dirty="0" err="1" smtClean="0"/>
              <a:t>source_offset</a:t>
            </a:r>
            <a:r>
              <a:rPr lang="en-US" dirty="0" smtClean="0"/>
              <a:t>, </a:t>
            </a:r>
            <a:r>
              <a:rPr lang="en-US" dirty="0" err="1" smtClean="0"/>
              <a:t>num_bytes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Delete(path)</a:t>
            </a:r>
          </a:p>
          <a:p>
            <a:pPr lvl="1"/>
            <a:r>
              <a:rPr lang="en-US" dirty="0" smtClean="0"/>
              <a:t>Edit permissions(path, permissions)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79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Recursive Operations on Directories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OLLP</a:t>
            </a:r>
          </a:p>
          <a:p>
            <a:r>
              <a:rPr lang="en-US" dirty="0" smtClean="0"/>
              <a:t>Analyze </a:t>
            </a:r>
            <a:r>
              <a:rPr lang="en-US" dirty="0" smtClean="0"/>
              <a:t>phase</a:t>
            </a:r>
          </a:p>
          <a:p>
            <a:pPr lvl="1"/>
            <a:r>
              <a:rPr lang="en-US" dirty="0" smtClean="0"/>
              <a:t>Determines affected entries and read/write set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smtClean="0"/>
              <a:t>phase</a:t>
            </a:r>
          </a:p>
          <a:p>
            <a:pPr lvl="1"/>
            <a:r>
              <a:rPr lang="en-US" dirty="0" smtClean="0"/>
              <a:t>Check that read/write set has not grown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82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Performance: File Counts and Memory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million files of varying size per machine</a:t>
            </a:r>
          </a:p>
          <a:p>
            <a:r>
              <a:rPr lang="en-US" dirty="0" smtClean="0"/>
              <a:t>Far less memory used per machine</a:t>
            </a:r>
          </a:p>
          <a:p>
            <a:r>
              <a:rPr lang="en-US" dirty="0" smtClean="0"/>
              <a:t>Handles many more files than HDFS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66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26" y="274637"/>
            <a:ext cx="4452719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Performance: Throughput</a:t>
            </a:r>
            <a:endParaRPr lang="en-US" sz="3600" dirty="0"/>
          </a:p>
        </p:txBody>
      </p:sp>
      <p:pic>
        <p:nvPicPr>
          <p:cNvPr id="6" name="Picture 5" descr="Screen Shot 2016-03-02 at 3.05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804" y="220669"/>
            <a:ext cx="5415789" cy="2393936"/>
          </a:xfrm>
          <a:prstGeom prst="rect">
            <a:avLst/>
          </a:prstGeom>
        </p:spPr>
      </p:pic>
      <p:pic>
        <p:nvPicPr>
          <p:cNvPr id="5" name="Picture 4" descr="Screen Shot 2016-03-02 at 3.05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" y="2232726"/>
            <a:ext cx="5013299" cy="2420540"/>
          </a:xfrm>
          <a:prstGeom prst="rect">
            <a:avLst/>
          </a:prstGeom>
        </p:spPr>
      </p:pic>
      <p:pic>
        <p:nvPicPr>
          <p:cNvPr id="7" name="Picture 6" descr="Screen Shot 2016-03-02 at 3.05.31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912" y="4351404"/>
            <a:ext cx="5924681" cy="25065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14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003267" y="3496107"/>
            <a:ext cx="667756" cy="1414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70045" y="4910263"/>
            <a:ext cx="1400978" cy="53685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Linear scalability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787217" y="1417637"/>
            <a:ext cx="654663" cy="13582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7319128" y="1558190"/>
            <a:ext cx="1230766" cy="13748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Snip Same Side Corner Rectangle 16"/>
          <p:cNvSpPr/>
          <p:nvPr/>
        </p:nvSpPr>
        <p:spPr>
          <a:xfrm>
            <a:off x="5175094" y="2802123"/>
            <a:ext cx="1224246" cy="510667"/>
          </a:xfrm>
          <a:prstGeom prst="snip2Same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Linear scalability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882138" y="2933063"/>
            <a:ext cx="1139113" cy="471386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Sub-linear scalability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26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Performance: Latency</a:t>
            </a:r>
            <a:endParaRPr lang="en-US" dirty="0"/>
          </a:p>
        </p:txBody>
      </p:sp>
      <p:pic>
        <p:nvPicPr>
          <p:cNvPr id="5" name="Picture 4" descr="Screen Shot 2016-03-02 at 2.16.2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26086"/>
            <a:ext cx="6022896" cy="3225779"/>
          </a:xfrm>
          <a:prstGeom prst="rect">
            <a:avLst/>
          </a:prstGeom>
        </p:spPr>
      </p:pic>
      <p:pic>
        <p:nvPicPr>
          <p:cNvPr id="6" name="Picture 5" descr="Screen Shot 2016-03-02 at 2.16.5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271" y="4007977"/>
            <a:ext cx="5451703" cy="2850023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15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844503" y="2317644"/>
            <a:ext cx="968901" cy="6285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03745" y="2487866"/>
            <a:ext cx="1623563" cy="2435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95565" y="1571285"/>
            <a:ext cx="2991235" cy="91658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Write/append latency dominated by WAN replication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769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Performance: Fault 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Able to tolerate outages with </a:t>
            </a:r>
            <a:r>
              <a:rPr lang="en-US" dirty="0" smtClean="0"/>
              <a:t>little to no </a:t>
            </a:r>
            <a:r>
              <a:rPr lang="en-US" dirty="0" smtClean="0"/>
              <a:t>hit to availability</a:t>
            </a:r>
            <a:endParaRPr lang="en-US" dirty="0"/>
          </a:p>
        </p:txBody>
      </p:sp>
      <p:pic>
        <p:nvPicPr>
          <p:cNvPr id="4" name="Picture 3" descr="Screen Shot 2016-03-02 at 2.13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26" y="2946158"/>
            <a:ext cx="4827102" cy="3365165"/>
          </a:xfrm>
          <a:prstGeom prst="rect">
            <a:avLst/>
          </a:prstGeom>
        </p:spPr>
      </p:pic>
      <p:pic>
        <p:nvPicPr>
          <p:cNvPr id="5" name="Picture 4" descr="Screen Shot 2016-03-02 at 2.13.5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986" y="2394416"/>
            <a:ext cx="4621014" cy="373174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3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9925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dirty="0" smtClean="0"/>
              <a:t>Cons</a:t>
            </a:r>
            <a:endParaRPr lang="en-US" sz="2300" dirty="0" smtClean="0"/>
          </a:p>
          <a:p>
            <a:r>
              <a:rPr lang="en-US" sz="2300" dirty="0" smtClean="0"/>
              <a:t>File </a:t>
            </a:r>
            <a:r>
              <a:rPr lang="en-US" sz="2300" dirty="0" smtClean="0"/>
              <a:t>creation is distributed transaction, doesn’t scale well</a:t>
            </a:r>
          </a:p>
          <a:p>
            <a:r>
              <a:rPr lang="en-US" sz="2300" dirty="0" smtClean="0"/>
              <a:t>Metadata operations have to recursively modify all entries in affected </a:t>
            </a:r>
            <a:r>
              <a:rPr lang="en-US" sz="2300" dirty="0" err="1" smtClean="0"/>
              <a:t>subtree</a:t>
            </a:r>
            <a:endParaRPr lang="en-US" sz="2300" dirty="0" smtClean="0"/>
          </a:p>
          <a:p>
            <a:r>
              <a:rPr lang="en-US" sz="2300" dirty="0" smtClean="0"/>
              <a:t>File</a:t>
            </a:r>
            <a:r>
              <a:rPr lang="en-US" sz="2300" dirty="0" smtClean="0"/>
              <a:t>-fragmentation addressed using mechanism that entirely rewrites files</a:t>
            </a:r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61031" y="1417638"/>
            <a:ext cx="2513905" cy="510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Pros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Fast </a:t>
            </a:r>
            <a:r>
              <a:rPr lang="en-US" sz="2200" dirty="0"/>
              <a:t>metadata management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/>
              <a:t>Deployments are scalable on large clusters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/>
              <a:t>Huge storage </a:t>
            </a:r>
            <a:r>
              <a:rPr lang="en-US" sz="2200" dirty="0" smtClean="0"/>
              <a:t>capabilities</a:t>
            </a:r>
            <a:endParaRPr lang="en-US" sz="2200" dirty="0"/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High throughput of </a:t>
            </a:r>
            <a:r>
              <a:rPr lang="en-US" sz="2200" dirty="0"/>
              <a:t>reads and updates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/>
              <a:t>Resistant to datacenter outages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07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Questions</a:t>
            </a:r>
          </a:p>
          <a:p>
            <a:r>
              <a:rPr lang="en-US" dirty="0" smtClean="0"/>
              <a:t>Unlimited number of files?</a:t>
            </a:r>
          </a:p>
          <a:p>
            <a:r>
              <a:rPr lang="en-US" dirty="0" smtClean="0"/>
              <a:t>What about larger files?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64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Scalable solutions provided for data storage, why not file systems?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Screen Shot 2016-03-02 at 2.32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309" y="3070386"/>
            <a:ext cx="4512891" cy="305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2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/>
              <a:t>O</a:t>
            </a:r>
            <a:r>
              <a:rPr lang="en-US" sz="3000" dirty="0" smtClean="0"/>
              <a:t>ften </a:t>
            </a:r>
            <a:r>
              <a:rPr lang="en-US" sz="3000" dirty="0" smtClean="0"/>
              <a:t>bottlenecked by the metadata management </a:t>
            </a:r>
            <a:r>
              <a:rPr lang="en-US" sz="3000" dirty="0" smtClean="0"/>
              <a:t>layer</a:t>
            </a:r>
          </a:p>
          <a:p>
            <a:r>
              <a:rPr lang="en-US" sz="3000" dirty="0" smtClean="0"/>
              <a:t>Availability </a:t>
            </a:r>
            <a:r>
              <a:rPr lang="en-US" sz="3000" dirty="0" smtClean="0"/>
              <a:t>susceptible to data center </a:t>
            </a:r>
            <a:r>
              <a:rPr lang="en-US" sz="3000" dirty="0" smtClean="0"/>
              <a:t>outages</a:t>
            </a:r>
          </a:p>
          <a:p>
            <a:r>
              <a:rPr lang="en-US" sz="3000" dirty="0" smtClean="0"/>
              <a:t>Still provides expected file system semantics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9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database system for scalable metadata management</a:t>
            </a:r>
          </a:p>
          <a:p>
            <a:endParaRPr lang="en-US" dirty="0"/>
          </a:p>
          <a:p>
            <a:r>
              <a:rPr lang="en-US" dirty="0" smtClean="0"/>
              <a:t>Strongly consistent geo-replication of file system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36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Calvin: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front end servers</a:t>
            </a:r>
          </a:p>
          <a:p>
            <a:r>
              <a:rPr lang="en-US" dirty="0" smtClean="0"/>
              <a:t>Asynchronously-replicated distributed block store</a:t>
            </a:r>
          </a:p>
          <a:p>
            <a:r>
              <a:rPr lang="en-US" dirty="0" smtClean="0"/>
              <a:t>Small number of “meta-data” log servers</a:t>
            </a:r>
          </a:p>
          <a:p>
            <a:r>
              <a:rPr lang="en-US" dirty="0" smtClean="0"/>
              <a:t>Transaction requests are replicated and </a:t>
            </a:r>
            <a:r>
              <a:rPr lang="en-US" dirty="0" smtClean="0"/>
              <a:t>appended, </a:t>
            </a:r>
            <a:r>
              <a:rPr lang="en-US" dirty="0" smtClean="0"/>
              <a:t>in order, by the “meta log”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6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Calvin: Storage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of physical data store organization and actual transaction semantics</a:t>
            </a:r>
          </a:p>
          <a:p>
            <a:r>
              <a:rPr lang="en-US" dirty="0" smtClean="0"/>
              <a:t>Read/write primitives that execute on one node</a:t>
            </a:r>
          </a:p>
          <a:p>
            <a:r>
              <a:rPr lang="en-US" dirty="0" smtClean="0"/>
              <a:t>Placement manager</a:t>
            </a:r>
          </a:p>
          <a:p>
            <a:r>
              <a:rPr lang="en-US" dirty="0" err="1" smtClean="0"/>
              <a:t>Multiversion</a:t>
            </a:r>
            <a:r>
              <a:rPr lang="en-US" dirty="0" smtClean="0"/>
              <a:t> key-value store at each node, plus consistent hashing mechanism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7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Calvin: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242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Drives local transaction execution</a:t>
            </a:r>
          </a:p>
          <a:p>
            <a:r>
              <a:rPr lang="en-US" dirty="0" smtClean="0"/>
              <a:t>Fully examines transaction before execution</a:t>
            </a:r>
          </a:p>
          <a:p>
            <a:r>
              <a:rPr lang="en-US" dirty="0" smtClean="0"/>
              <a:t>Deterministic locking</a:t>
            </a:r>
          </a:p>
          <a:p>
            <a:r>
              <a:rPr lang="en-US" dirty="0" smtClean="0"/>
              <a:t>Transaction protocol: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 distributed commit protocol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332" y="3771083"/>
            <a:ext cx="1427164" cy="12570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 all local reads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0652" y="3771083"/>
            <a:ext cx="1427164" cy="12570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 remote </a:t>
            </a:r>
            <a:r>
              <a:rPr lang="en-US" dirty="0"/>
              <a:t>r</a:t>
            </a:r>
            <a:r>
              <a:rPr lang="en-US" dirty="0" smtClean="0"/>
              <a:t>eads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944530" y="3771083"/>
            <a:ext cx="1427164" cy="12570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Collect remote read results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259636" y="3771083"/>
            <a:ext cx="1427164" cy="12570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transaction to completion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1754496" y="4399597"/>
            <a:ext cx="7761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6" idx="1"/>
          </p:cNvCxnSpPr>
          <p:nvPr/>
        </p:nvCxnSpPr>
        <p:spPr>
          <a:xfrm>
            <a:off x="3957816" y="4399597"/>
            <a:ext cx="98671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1"/>
          </p:cNvCxnSpPr>
          <p:nvPr/>
        </p:nvCxnSpPr>
        <p:spPr>
          <a:xfrm>
            <a:off x="6371694" y="4381775"/>
            <a:ext cx="887942" cy="17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02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CalvinFS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4269463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Design Principles:</a:t>
            </a:r>
          </a:p>
          <a:p>
            <a:pPr lvl="1"/>
            <a:r>
              <a:rPr lang="en-US" dirty="0" smtClean="0"/>
              <a:t>Main-memory metadata store</a:t>
            </a:r>
          </a:p>
          <a:p>
            <a:pPr lvl="1"/>
            <a:r>
              <a:rPr lang="en-US" dirty="0" smtClean="0"/>
              <a:t>Potentially many small files</a:t>
            </a:r>
          </a:p>
          <a:p>
            <a:pPr lvl="1"/>
            <a:r>
              <a:rPr lang="en-US" dirty="0" smtClean="0"/>
              <a:t>Scalable read/write throughput</a:t>
            </a:r>
          </a:p>
          <a:p>
            <a:pPr lvl="1"/>
            <a:r>
              <a:rPr lang="en-US" dirty="0" smtClean="0"/>
              <a:t>Tolerate slow </a:t>
            </a:r>
            <a:r>
              <a:rPr lang="en-US" dirty="0" smtClean="0"/>
              <a:t>writes</a:t>
            </a:r>
          </a:p>
          <a:p>
            <a:pPr lvl="1"/>
            <a:r>
              <a:rPr lang="en-US" dirty="0" err="1" smtClean="0"/>
              <a:t>Linearizable</a:t>
            </a:r>
            <a:r>
              <a:rPr lang="en-US" dirty="0" smtClean="0"/>
              <a:t> and snapshot reads</a:t>
            </a:r>
          </a:p>
          <a:p>
            <a:pPr lvl="1"/>
            <a:r>
              <a:rPr lang="en-US" dirty="0" smtClean="0"/>
              <a:t>Hash-partitioned metadata</a:t>
            </a:r>
          </a:p>
          <a:p>
            <a:pPr lvl="1"/>
            <a:r>
              <a:rPr lang="en-US" dirty="0" smtClean="0"/>
              <a:t>Optimize for single-file operations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250394" y="1489318"/>
            <a:ext cx="326022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/>
              <a:t>Components</a:t>
            </a:r>
          </a:p>
          <a:p>
            <a:pPr marL="742950" lvl="1" indent="-285750">
              <a:buFont typeface="Arial"/>
              <a:buChar char="•"/>
            </a:pPr>
            <a:r>
              <a:rPr lang="en-US" sz="2200" dirty="0" smtClean="0"/>
              <a:t>Block store</a:t>
            </a:r>
          </a:p>
          <a:p>
            <a:pPr marL="742950" lvl="1" indent="-285750">
              <a:buFont typeface="Arial"/>
              <a:buChar char="•"/>
            </a:pPr>
            <a:r>
              <a:rPr lang="en-US" sz="2200" dirty="0" smtClean="0"/>
              <a:t>Calvin database </a:t>
            </a:r>
          </a:p>
          <a:p>
            <a:pPr marL="742950" lvl="1" indent="-285750">
              <a:buFont typeface="Arial"/>
              <a:buChar char="•"/>
            </a:pPr>
            <a:r>
              <a:rPr lang="en-US" sz="2200" dirty="0" smtClean="0"/>
              <a:t>Client library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8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CalvinFS</a:t>
            </a:r>
            <a:r>
              <a:rPr lang="en-US" dirty="0" smtClean="0"/>
              <a:t> Block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Variable-size immutable </a:t>
            </a:r>
            <a:r>
              <a:rPr lang="en-US" dirty="0" smtClean="0"/>
              <a:t>blocks</a:t>
            </a:r>
          </a:p>
          <a:p>
            <a:pPr lvl="1"/>
            <a:r>
              <a:rPr lang="en-US" dirty="0" smtClean="0"/>
              <a:t>1 byte to 10 megabytes</a:t>
            </a:r>
            <a:endParaRPr lang="en-US" dirty="0" smtClean="0"/>
          </a:p>
          <a:p>
            <a:r>
              <a:rPr lang="en-US" dirty="0" smtClean="0"/>
              <a:t>Block storage and placement</a:t>
            </a:r>
          </a:p>
          <a:p>
            <a:pPr lvl="1"/>
            <a:r>
              <a:rPr lang="en-US" dirty="0" smtClean="0"/>
              <a:t>Unique </a:t>
            </a:r>
            <a:r>
              <a:rPr lang="en-US" dirty="0" smtClean="0"/>
              <a:t>ID</a:t>
            </a:r>
          </a:p>
          <a:p>
            <a:pPr lvl="1"/>
            <a:r>
              <a:rPr lang="en-US" dirty="0" smtClean="0"/>
              <a:t>Block “buckets”</a:t>
            </a:r>
          </a:p>
          <a:p>
            <a:pPr lvl="1"/>
            <a:r>
              <a:rPr lang="en-US" dirty="0" smtClean="0"/>
              <a:t>Global </a:t>
            </a:r>
            <a:r>
              <a:rPr lang="en-US" dirty="0" err="1" smtClean="0"/>
              <a:t>Paxos</a:t>
            </a:r>
            <a:r>
              <a:rPr lang="en-US" dirty="0" smtClean="0"/>
              <a:t>-replicated </a:t>
            </a:r>
            <a:r>
              <a:rPr lang="en-US" dirty="0" err="1" smtClean="0"/>
              <a:t>config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Compacts small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03E3-0AC5-4747-99A5-5859588845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83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503</Words>
  <Application>Microsoft Macintosh PowerPoint</Application>
  <PresentationFormat>On-screen Show (4:3)</PresentationFormat>
  <Paragraphs>121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CalvinFS: Consistent WAN Replication and Scalable Metdata Management for Distributed File Systems</vt:lpstr>
      <vt:lpstr>Background</vt:lpstr>
      <vt:lpstr>Motivation</vt:lpstr>
      <vt:lpstr>Key Contributions</vt:lpstr>
      <vt:lpstr>Calvin: Log</vt:lpstr>
      <vt:lpstr>Calvin: Storage Layer</vt:lpstr>
      <vt:lpstr>Calvin: Scheduler</vt:lpstr>
      <vt:lpstr>CalvinFS Architecture</vt:lpstr>
      <vt:lpstr>CalvinFS Block Store</vt:lpstr>
      <vt:lpstr>CalvinFS Metadata Management</vt:lpstr>
      <vt:lpstr>Metadata Storage Layer</vt:lpstr>
      <vt:lpstr>Recursive Operations on Directories</vt:lpstr>
      <vt:lpstr>Performance: File Counts and Memory Usage</vt:lpstr>
      <vt:lpstr>Performance: Throughput</vt:lpstr>
      <vt:lpstr>Performance: Latency</vt:lpstr>
      <vt:lpstr>Performance: Fault Tolerance</vt:lpstr>
      <vt:lpstr>Discussion</vt:lpstr>
      <vt:lpstr>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CalvinFS: Consistent WAN Replication and Scalable Metdata Management for Distributed File Systems</dc:title>
  <dc:creator>Thomas Kao</dc:creator>
  <cp:lastModifiedBy>Thomas Kao</cp:lastModifiedBy>
  <cp:revision>28</cp:revision>
  <dcterms:created xsi:type="dcterms:W3CDTF">2016-03-02T19:07:25Z</dcterms:created>
  <dcterms:modified xsi:type="dcterms:W3CDTF">2016-03-03T21:35:06Z</dcterms:modified>
</cp:coreProperties>
</file>