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3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71" r:id="rId8"/>
    <p:sldId id="270" r:id="rId9"/>
    <p:sldId id="272" r:id="rId10"/>
    <p:sldId id="274" r:id="rId11"/>
    <p:sldId id="277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6410" autoAdjust="0"/>
  </p:normalViewPr>
  <p:slideViewPr>
    <p:cSldViewPr snapToGrid="0" snapToObjects="1">
      <p:cViewPr varScale="1">
        <p:scale>
          <a:sx n="77" d="100"/>
          <a:sy n="77" d="100"/>
        </p:scale>
        <p:origin x="6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2930F-DEF4-AD4C-BD17-6CEBD9B7F404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A2230-4619-2F42-A18A-62B95F5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5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3-08T20:43:48.4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22945 8730 21 0,'-6'11'10'0,"-5"69"-2"0,11-54 10 16,0 19-15-16,0 10 1 15,0 36 1-15,6 5 0 16,-6 30-7-16,0 11 1 16,-6 4 4-16,-5-5 1 15,-1-5-4-15,-5-10 1 16,6-5-3-16,0-20 0 15,11-35-1-15,5-21 1 16,7-25-1-16,-1-25 0 0,0-35 1 16,1-16 1-16,-7-24 1 15,1-42 1-15,-6 6-1 16,-11 5 1-16,-6 10-1 16,-6 10 1-16,0 21 0 15,6-1 0-15,6 0-2 16,11 6 1-16,11 4 1 15,12 5 0-15,0 1 0 16,11-1 0-16,11 16 0 16,6 10 0-16,0 25 1 15,-5 25 0-15,-6 20-1 16,-1 10 0-16,-5 26 0 16,0 10 0-16,1-5 0 15,4 14 0-15,-5-14 0 16,-5-10 0-16,-7-6 0 15,-5-19 1-15,-11-11-1 16,-6-15 1-16,-11-20-2 0,-12-20 1 16,0-31-1-16,-5-25 0 15,5-9-2-15,1-11 0 16,-7 0-1-16,1 30 0 16,-1 31 1-16,-5 25 0 15,-11 40 1-15,-1 10 1 16,-16 26 1-16,-17 4 1 15,-1 16-1-15,6 0 1 16,0 5-2-16,1-6 1 16,16-4-11-16,6-15 0 0</inkml:trace>
  <inkml:trace contextRef="#ctx0" brushRef="#br0" timeOffset="1050.8915">30622 9149 10 0,'34'-45'5'0,"-23"-36"-14"0,-11 61 5 15</inkml:trace>
  <inkml:trace contextRef="#ctx0" brushRef="#br0" timeOffset="1216.0491">30628 8912 33 0,'17'-15'16'0,"5"35"-11"0,-16-10 32 15,-6 15-36-15,-11 16 0 16,-6 19 2-16,5 21 0 0,1 5-4 16,5 10 1-16,6 0 2 15,12-11 0-15,-1-9-11 16,6 0 1-16,-11-16-5 15,-1-9 0-15</inkml:trace>
  <inkml:trace contextRef="#ctx0" brushRef="#br0" timeOffset="1666.7017">30594 10320 32 0,'11'0'16'0,"0"25"-8"15,-5 1 24-15,-12 24-29 16,1 11 0-16,-7 9 0 16,1 11 0-16,0-15-4 15,-1-1 0-15,1 1-2 16,5-1 1-16,6-19-11 16,6-6 1-16</inkml:trace>
  <inkml:trace contextRef="#ctx0" brushRef="#br0" timeOffset="2116.8866">30559 10340 38 0,'-11'-25'19'0,"28"-25"-14"0,-5 29 26 16,10-4-31-16,12 0 1 15,12 5-1-15,-1 0 1 16,-5 9-2-16,0 11 1 16,-6 11 0-16,-6 4 1 15,-5 10-1-15,-17 0 1 16,-6 21-1-16,-12 9 0 16,-22 1 0-16,-11-1 1 15,-1 1-1-15,6-16 0 0,6-10 0 16,17-5 0-1,68-25-1 1,6-5 0-16,17-10 0 16,17-5 1-16,0 15-1 15,-6 10 1-15,-23 15 0 16,-22 11 0-16,-28 14 1 16,-41 16 1-16,-28 4 0 15,-5 16 0-15,-29 0 0 16,6-16 0-16,11-9-3 15,17-16 1-15,18-10-12 16,21-14 1-16,18-27-2 16,12-29 0-16</inkml:trace>
  <inkml:trace contextRef="#ctx0" brushRef="#br0" timeOffset="2462.5453">30134 9942 30 0,'22'-31'15'0,"41"41"-9"16,-46 16 25-16,0-1-28 16,-6 40 1-16,-11 36 1 15,-11 31 1-15,-18 14-8 16,-10 10 1-16,-1 6 5 16,12 9 0-16,-1-19-7 15,6-26 1-15,12-25-10 16,17-25 0-16,17-26-1 15,11-45 0-15</inkml:trace>
  <inkml:trace contextRef="#ctx0" brushRef="#br0" timeOffset="2898.2539">30134 9992 37 0,'34'-30'18'0,"113"-81"-18"0,-101 80 35 16,16-19-35-16,23 5 1 16,1-6 0-16,4 6 0 15,7 14-2-15,-1 21 1 16,7 15 0-16,-12 21 1 16,-12 9-1-16,-11 20 0 15,-17 11 0-15,-11 10 0 0,-12 25 0 16,-11 15 1-16,-11 10-1 15,-6 5 0-15,-6 5 0 16,1-30 0-16,-1-10 0 16,6-5 0-16,0-10 0 15,11-6 0-15,1-14 0 16,-1-16 1-16,-11-4-1 16,-6 4 1-16,-22 6 0 15,-23-6 1-15,-23 16-1 16,-17-1 0-16,-39-4 0 15,-12-1 1-15,0 1-1 16,17-6 1-16,17 1-2 16,23-6 1-16,22-5-12 15,35 1 1-15,22-21-3 16,6-20 0-16</inkml:trace>
  <inkml:trace contextRef="#ctx0" brushRef="#br0" timeOffset="3678.5419">31593 5718 42 0,'-17'-36'21'0,"45"-59"-11"16,-16 49 21-16,10-14-29 15,1-36 0-15,5-25 0 16,-5-16 0-16,-6-14-3 16,0 5 0-16,-5 9 1 15,-1 21 1-15,0 30-3 16,-5 16 0-16,0 24-8 16,5 21 0-16,12 5-4 15,-6-5 0-15</inkml:trace>
  <inkml:trace contextRef="#ctx0" brushRef="#br0" timeOffset="4068.9658">31718 3063 31 0,'0'-30'15'0,"11"35"-8"16,-11 0 24-16,-5 10-29 15,-7 21 0-15,1 24 0 16,5 26 1-16,-5 10-4 16,-1 5 0-16,7 5-3 15,5-5 1-15,11 0-8 16,17-21 0-16</inkml:trace>
  <inkml:trace contextRef="#ctx0" brushRef="#br0" timeOffset="4488.9028">31746 2983 38 0,'40'-31'19'0,"5"-9"-18"0,-22 30 29 0,17 0-30 16,5 0 1-16,1-5-1 15,-7 10 0-15,-10 10 0 16,-12 15 0-16,-17 20 0 16,-17 0 1-16,-12 6-1 15,-5 9 1-15,0 6-1 16,0 0 1-16,6-11-1 15,5-10 0-15,12-4-1 16,5-6 1-16,17-5 0 16,24-10 0-16,4 0-1 15,7 1 1-15,5 4-1 16,-6 10 1-16,1 0-1 16,-12 16 1-16,-17-1-1 15,-17 6 1-15,-23 14 0 16,-22 6 1-16,-12-11 0 15,0 6 0-15,-5 0-4 0,-7-6 0 16,13-9-8-16,10-26 0 16</inkml:trace>
  <inkml:trace contextRef="#ctx0" brushRef="#br0" timeOffset="4759.5002">31542 2402 30 0,'34'-45'15'0,"-17"70"-10"16,-11-5 18-16,-6 21-22 15,0 29 1-15,-12 16 0 16,-5 30 1-16,-6 56-4 15,1 20 1-15,-1 9 1 16,6-4 0-16,0 0-6 16,6-20 1-16,5-26-6 15,17-35 0-15</inkml:trace>
  <inkml:trace contextRef="#ctx0" brushRef="#br0" timeOffset="5179.34">31377 2624 43 0,'17'-15'21'0,"57"-45"-26"0,-34 39 39 16,17-19-35-16,22-15 1 15,23 9-1-15,17 6 1 16,1 10-1-16,-12 14 1 15,-6 32 0-15,-17 19 0 16,-23 20 0-16,-28 41 1 0,-22 5-1 16,-12 10 1-1,0 106 0 1,6-30 1-16,-1-26-2 16,7-9 1-16,5-21 0 15,5 5 1-15,1-10-2 16,-6-20 0-16,-11-15 1 15,-12-10 1-15,-17-15-1 16,-16-1 1-16,-18-9-2 16,-23-6 1-16,-16 6 0 15,-6-1 1-15,-12-9-4 16,-5-16 0-16,5-10-9 16,12-5 0-16,5-30-2 15,24-30 0-15</inkml:trace>
  <inkml:trace contextRef="#ctx0" brushRef="#br0" timeOffset="10268.9621">25682 7948 27 0,'11'-55'13'0,"46"9"-2"0,-28 26 14 16,10-10-24-16,12-5 0 15,12 14 0-15,33 6 0 16,7 0-2-16,21 0 1 0,24 0 0 16,17 0 1-16,16-16-1 15,18-19 1-15,28-11-1 16,6 1 1-16,-17-11-1 16,0 1 0-16,-12 4-1 15,-22 0 1-15,-12 6-1 16,-17 14 0-16,-22 6 0 15,-34 10 0-15,-24-1 0 16,-16 11 1-16,-11 15 0 16,-12 15 0-16,0 10-1 15,-6 6 1-15,-5 14-3 16,0 16 0-16,-1-6-1 16,1-10 1-16,5 1-1 15,1-6 1-15,10-15 1 16,18-10 1-16,17-5 1 15,6-10 0-15,16-10 0 16,-5-10 1-16,-6 0 0 0,-17-6 0 16,-11 11-8-16,0 5 1 15,0 0-1-15,-23-10 1 16</inkml:trace>
  <inkml:trace contextRef="#ctx0" brushRef="#br0" timeOffset="10645.1541">30327 8735 6 0,'-6'-75'3'0,"6"-16"-7"0,-11 81 1 16</inkml:trace>
  <inkml:trace contextRef="#ctx0" brushRef="#br0" timeOffset="10869.4634">29872 8387 21 0,'-147'-45'10'0,"-52"-31"-6"0,131 66 20 15,-6 0-24-15,-34-10 1 16,-22 5-1-16,-29 10 1 16,-6 0-2-16,-17 10 1 0,6 0 0 15,-5-5 0-15,5 5 1 16,17-5 0-16,28-5 1 16,34 5 0-16,24-15-1 15,27-21 0-15,18-14-1 16,16-31 1-16,12-5-4 15,12-15 0-15,-1-10-4 16,1 15 1-16,-7 0-3 16,-5 1 1-16</inkml:trace>
  <inkml:trace contextRef="#ctx0" brushRef="#br0" timeOffset="11544.7924">28209 7287 30 0,'-34'-50'15'0,"45"-16"-18"15,6 41 28-15,11-26-25 16,35-34 0-16,28 9 0 16,17-10 1-16,34 5-1 15,-6 16 0-15,12 4 0 16,16 11 1-16,18-6-2 16,-6 16 0-16,11 5-1 15,6-1 0-15,-5 6 0 16,-7 5 0-16,-16 15 0 15,-46 10 1-15,-22 5 1 16,-29 10 0-16,-11 10 1 16,-12 20 0-16,-16 11-1 0,-12 0 1 15,-12 24-1-15,-16 11 1 16,-17 10-3-16,-18 10 1 16,-11 5-1-16,-16 10 0 15,-1 16 0-15,17-31 1 16,12 35-1-16,10-5 1 15,18-40 1-15,17-15 0 16,23-20 0-16,17-11 1 16,11-15-1-16,23 1 1 0,5-16-1 15,-5-5 0-15,-6-10-5 16,-11 10 0-16,-12 21-1 16,-10-6 0-16</inkml:trace>
  <inkml:trace contextRef="#ctx0" brushRef="#br0" timeOffset="13933.0462">27050 9250 21 0,'-22'30'10'0,"22"61"-4"16,0-60 11-16,0 29-17 15,-6 11 1-15,6 5-1 16,0 9 1-16,0-14-6 16,0 0 1-16,-6 9-3 15,-5-9 1-15</inkml:trace>
  <inkml:trace contextRef="#ctx0" brushRef="#br0" timeOffset="14293.1869">26874 10381 36 0,'-11'-16'18'16,"5"97"-20"-16,1-56 36 0,-1 16-33 16,-5 9 0-16,-6 16 0 15,0-1 0-15,5-9-9 16,1-1 1-16,17 1-4 16,-1 0 1-16</inkml:trace>
  <inkml:trace contextRef="#ctx0" brushRef="#br0" timeOffset="14697.6984">26749 10315 28 0,'-17'-5'14'0,"69"-15"-15"0,-30 5 20 16,18-11-19-16,11 1 0 15,17 5 0-15,17 5 0 16,-22 10-1-16,-12 10 1 16,-6 10 0-16,-11 5 1 15,-11 10-1-15,-6 11 0 16,-17 9 0-16,-17 1 1 16,-11 4-1-16,-12-14 1 15,-5-6-1-15,-1 0 0 16,6-10 0-16,1-4 1 0,10-6 1 15,7-5 0-15,10 0 0 16,7-5 1-16,10 0-1 16,7 5 1-16,5 10-1 15,0 16 1-15,-6 4-2 16,-5 0 0-16,-1 6 0 16,-5 14 0-16,0 1-7 15,0-11 0-15,23-9-4 16,-6-11 0-16</inkml:trace>
  <inkml:trace contextRef="#ctx0" brushRef="#br0" timeOffset="15013.406">26517 10017 28 0,'-40'86'14'0,"34"111"-8"0,6-132 20 16,-5 21-26-16,-7 15 1 15,1 10 0-15,-6 5 1 0,0 10-6 16,11-10 1-16,0-20-4 16,6-15 0-16,0-15-3 15,12-31 1-15</inkml:trace>
  <inkml:trace contextRef="#ctx0" brushRef="#br0" timeOffset="15373.9626">26653 10088 36 0,'0'-56'18'0,"17"56"-21"16,-11 0 36-16,11-5-32 16,17 0 1-16,17-5-1 15,23-15 1-15,22 5-3 16,6 0 1-16,6-1-1 16,6 11 0-16,-6 10-1 15,-12 26 1-15,-22-6-1 16,-28 20 1-16,-24 21 0 15,-16 9 1-15,-12 21 2 0,1 5 0 16,-1 5 0-16,0 0 0 16,1-10-1-16,5 10 1 15,0-5-2-15,5-6 1 16,7-4-1-16,-7-10 1 16,-10-5-1-16,-12-6 1 15,-18-9 1-15,-4-6 0 16,-35-5 0-16,-34-4 1 15,-23-6-5-15,-16-5 1 16,-1-4-7-16,12 4 1 0,11 10-7 16,-6 21 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3-08T20:46:15.2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T" name="resolution" value="1" units="1/dev"/>
        </inkml:channelProperties>
      </inkml:inkSource>
      <inkml:timestamp xml:id="ts1" timeString="2016-03-08T20:46:25.444"/>
    </inkml:context>
  </inkml:definitions>
  <inkml:trace contextRef="#ctx0" brushRef="#br0">30071 8811 27 0,'-11'-35'13'0,"5"35"0"0,6 10 13 16,0 5-22-16,6 5 1 15,-1 6 3-15,1 14 1 16,6 10-11-16,-1 11 1 16,0 10 6-16,1 9 0 15,-1 16-8-15,0 10 1 16,1 5-12-16,5 0 1 15</inkml:trace>
  <inkml:trace contextRef="#ctx0" brushRef="#br0" timeOffset="435.5423">30349 10113 47 0,'-5'10'23'0,"-7"71"-19"0,12-61 34 16,0 21-38-16,6 9 1 15,5 16-1-15,-5 4 1 16,5-9-4-16,1-1 0 16,-1-4-9-16,6 9 0 0,0-14-2 15,-11-16 0-15</inkml:trace>
  <inkml:trace contextRef="#ctx0" brushRef="#br0" timeOffset="839.9553">30349 10103 39 0,'-11'-45'19'0,"39"29"-17"16,-11 1 35-16,6-10-33 16,6 0 0-16,16 0-1 15,6-1 1-15,-5 16-6 16,-1 15 1-16,-5 16 3 15,-1-1 0-15,-16 15-2 16,-23 10 0-16,-17 6 0 0,-11 4 0 16,-6 6 0-16,-6-5 0 15,6-6 0-15,11-10 0 16,12-4 1-16,16-11 0 16,12-5-1-16,29-10 1 15,16-5-1-15,1 0 0 16,11 0 0-16,5 5 1 15,-5 6-1-15,-23 9 0 16,-23 10 1-16,-28 11 0 16,-28 9 0-16,-12 6 1 0,-39-6-4 15,-6 6 0-15,-6-1-7 16,0-4 1-16,23-16-8 16,11-15 1-16</inkml:trace>
  <inkml:trace contextRef="#ctx0" brushRef="#br0" timeOffset="1185.1353">29969 9467 42 0,'40'5'21'0,"-35"132"-12"0,1-87 35 15,-6 26-41-15,0 40 1 16,0 40 0-16,0 6 0 15,0 4-7-15,-6-9 1 16,6-16-2-16,6-10 0 16,11-30-11-16,17-5 0 15,6-36-2-15,0-19 1 0</inkml:trace>
  <inkml:trace contextRef="#ctx0" brushRef="#br0" timeOffset="1590.465">29861 9533 38 0,'0'-71'19'0,"102"-45"-16"16,-56 76 37-16,39-6-36 15,17-9 1-15,40 4 0 16,-11 11 1-16,5 10-9 15,-5 25 1-15,-12 10 5 16,-17 35 0-16,-17 31-2 16,-17 40 0-16,-22 20-1 0,-18 10 1 15,-5 11-1-15,-6 4 0 16,6 6-1-16,-6-6 0 16,0-15-1-16,0-20 1 15,0-20 0-15,-6-10 0 16,0-10 0-16,-11-10 1 15,-11-11 1-15,-23 1 1 16,-23-16 0-16,-17 0 1 16,-28-9-1-16,-34-1 1 15,-51 11-4-15,5 9 0 0,-6 6-8 16,7 4 1-16,27 16-9 16,35-20 1-16</inkml:trace>
  <inkml:trace contextRef="#ctx0" brushRef="#br0" timeOffset="7416.3845">25637 9164 31 0,'0'-5'15'0,"11"-15"-4"0,-11 20 15 0,17 0-24 16,6-5 1-16,-6 5 3 16,0 15 1-16,-6 21-9 15,-11 9 1-15,-6 41 5 16,-5 15 0-16,-6 15-6 15,0-10 0-15,6 0-11 16,16 5 0-16,18-20-1 16,0-16 1-16</inkml:trace>
  <inkml:trace contextRef="#ctx0" brushRef="#br0" timeOffset="7730.9573">25421 10572 34 0,'11'71'17'0,"35"5"-18"0,-35-51 32 16,0 10-30-16,1-4 0 0,-7 9-1 16,1 15 0-16,-12 1-11 15,1-6 1-15</inkml:trace>
  <inkml:trace contextRef="#ctx0" brushRef="#br0" timeOffset="8106.1262">25506 10426 45 0,'-40'-61'22'0,"35"21"-20"15,16 30 35-15,0 0-38 16,12 0 1-16,0 0-1 15,5-5 1-15,12 10 0 16,5 10 0-16,6 0 0 16,-11 15 0-16,-11 20-1 15,-12 11 1-15,-17 9 0 0,-12-4 1 16,-5-1-1-16,-6-4 0 16,6-11-1-16,6-5 1 15,5-4 0-15,12-11 0 16,11 0-1-16,11-5 0 15,7 5 0-15,-1 1 1 16,-6-1 0-16,-5-5 0 16,-6 5-1-16,-12 10 0 15,-16 6 1-15,-12 9 1 16,-11 0-2-16,-11 1 1 0,5 9-6 16,-5-4 0-16,-1-6-6 15,1-14 0-15</inkml:trace>
  <inkml:trace contextRef="#ctx0" brushRef="#br0" timeOffset="8361.9385">25160 10108 39 0,'5'111'19'0,"18"136"-18"15,-12-166 30-15,1 10-31 16,-1 30 1-16,6 15 1 16,0 6 1-16,0-11-8 0,6-5 1 15,-6-10-7-15,0-30 0 16</inkml:trace>
  <inkml:trace contextRef="#ctx0" brushRef="#br0" timeOffset="8736.4402">25131 10123 48 0,'-28'-25'24'15,"51"15"-26"-15,-1 0 40 0,12 0-38 16,34 0 0-16,12-16 0 15,34 1 1-15,16-5-1 16,6 15 0-16,6 10 0 16,-11 25 0-16,-23-5 0 15,-23 15 0-15,-17 21 0 16,-17 14 0-16,-22 21 0 16,-18 15 0-16,-11 0-1 15,-6 0 1-15,-5-10 0 16,-6 0 0-16,6-1 0 15,11-4 0-15,5 0 0 16,12-10 0-16,0-6 0 16,0-14 0-16,-17-6 1 15,-17 6 1-15,-22-11 0 16,-30 6 0-16,-16-1-1 16,-23 11 1-16,-11 4-3 0,-17-4 0 15,5 20-12-15,12 4 1 16</inkml:trace>
  <inkml:trace contextRef="#ctx1" brushRef="#br0">26693 17355 0,'0'0'16,"0"0"0,0 0-1</inkml:trace>
  <inkml:trace contextRef="#ctx0" brushRef="#br0" timeOffset="21077.536">18068 7080 34 0,'5'-15'17'0,"-5"10"-10"0,0 5 18 0,0 10-25 16,-5 10 1-16,5 11 0 16,0 14 1-16,0-5-2 15,0 11 0-15,5-1 1 16,7 1 0-16,-1-11 0 16,0-10 0-16,1-9 0 15,-1-16 1-15,1-20 0 16,-1-11 0-16,6-4 0 15,-6-5 0-15,-5-11-1 16,-6 1 0-16,-6 10-2 16,1 14 0-16,-12 21-1 15,5 26 0-15,7-6-1 16,5 15 1-16,5 11 0 16,7-1 1-16,16 0 0 0,6-9 1 15,0-11 1-15,6-10 1 16,0-15 0-16,-6-20 0 15,0-5 0-15,-12-11 0 16,-5-9-1-16,0-11 1 16,-11-4-5-16,-6-6 1 15,-6 6-7-15,1 24 1 16,-12 16-5-16,0 5 0 16</inkml:trace>
  <inkml:trace contextRef="#ctx0" brushRef="#br0" timeOffset="21393.4817">18817 7186 25 0,'-11'25'12'0,"11"1"-2"16,0-11 17-16,0 5-26 15,-6-5 1-15,0 10 0 16,-5 16 1-16,-6 9-4 15,0-4 0-15,0 9 3 16,0 1 0-16,6-21-1 16,5-5 0-16,0-20 0 15,6-10 1-15,6-15-1 16,0-20 1-16,5-21-1 16,6 16 0-16,6-15-1 0,-1-1 0 15,1 1 0-15,-6 14 0 16,-5 6-4-16,-1 10 0 15,0 4-8-15,6 11 1 16</inkml:trace>
  <inkml:trace contextRef="#ctx0" brushRef="#br0" timeOffset="21573.4576">19112 7070 33 0,'0'5'16'0,"6"20"-14"0,-12-9 21 15,1 9-23-15,-1 15 0 0,-5-4 0 16,5 4 0-16,6 10-2 16,0 1 0-16,0-6-6 15,11-4 0-15,12-16-1 16,0-15 0-16</inkml:trace>
  <inkml:trace contextRef="#ctx0" brushRef="#br0" timeOffset="21693.8885">19056 6540 31 0,'-12'-80'15'0,"1"80"-25"15,11 0 31-15,0 0-35 16,6-5 0-16</inkml:trace>
  <inkml:trace contextRef="#ctx0" brushRef="#br0" timeOffset="21873.3924">19413 6298 39 0,'0'30'19'0,"-5"51"-21"0,5-61 39 15,0 26-37-15,0 14 1 16,5 31 0-16,7 5 0 16,-1 0-2-16,0 5 0 15,-5-10-4-15,0-21 1 16,-6-9-8-16,0-1 1 15</inkml:trace>
  <inkml:trace contextRef="#ctx0" brushRef="#br0" timeOffset="22218.9977">19345 7222 41 0,'17'-41'20'0,"23"26"-20"16,-23 0 32-16,6 0-32 15,17 0 1-15,5 0-1 16,6-1 1-16,0 1-1 15,0 0 0-15,0-10 1 16,6 5 1-16,-6-6-1 16,0-4 0-16,0 0 0 15,-11-5 1-15,-11-1-1 16,-7 11 1-16,-16 10-1 16,-12 5 0-16,-11 5-1 15,6 20 0-15,-6 5-1 0,0 5 1 16,0 11-2-16,5 9 1 15,1 11-1-15,11 9 1 16,6-4 0-16,16-21 0 16,24-5 1-16,16-4 1 15,-5-1 0-15,6-15 0 16,-7 0-9-16,-4-5 1 16,-7 5-5-16,-17-9 0 15</inkml:trace>
  <inkml:trace contextRef="#ctx0" brushRef="#br0" timeOffset="22894.4904">18562 7933 37 0,'-23'5'18'0,"23"-5"-15"0,0 0 28 15,11 0-30-15,18 0 1 16,10-10 0-16,18 5 0 16,11 5-3-16,1 0 0 15,21-5 2-15,24 5 1 31,22-30-1-31,-11-1 1 16,-23 11-1-16,-16-10 1 0,-18 10-1 16,-23-5 0-16,-11-1 0 15,-17 6 1-15,-11-10-2 16,-18-5 0-16,-16-1 0 16,-12 1 0-16,1 10 0 15,-18 9 1-15,-11 6-1 16,5 10 1-16,12 16-2 15,17-1 1-15,28-5 0 16,29 0 0-16,11 5-1 16,23-5 1-16,22-10 0 15,18 10 0-15,-6 15 0 16,-12 6 0-16,-11 9 0 16,-16 5 1-16,-24 11 0 15,-17 0 1-15,-22 4-1 16,-23 6 1-16,-29-11-7 15,1 1 0-15,22 4-8 0,-17-9 0 16</inkml:trace>
  <inkml:trace contextRef="#ctx0" brushRef="#br0" timeOffset="25356.6962">22758 8100 13 0,'17'-15'6'0,"11"-1"3"16,-16 11 6-16,-7-10-13 0,-5 15 0 15,0-10 2-15,0 5 0 16,-5 5-5-16,5 5 0 16,0-5 3-16,0 0 1 15,5 5-2-15,7-5 1 16,-1 0 0-16,0-5 0 15,-5 0-1-15,5 5 1 16,-5 5-1-16,-6 5 0 16,0-5-1-16,0 0 1 15,0 5-1-15,6-5 1 0,-1 0-1 16,-5 1 0-16,6-1 0 16,-6-5 1-16,6 0-1 15,-1-5 1-15,1-6-1 16,-6 11 0-16,0 0 0 15,0 0 0-15,-6 5 0 16,6 1 0-16,-5-6 0 16,5 0 0-16,0-6 0 15,0 6 1-15,0 0-1 16,0 0 0-16,0 0 0 16,0 0 1-16,5-5-1 15,7 5 1-15,-12 0-1 16,0 0 0-16,0 0 0 15,5-5 1-15,1 0-1 16,0 0 0-16,-6 5 0 0,0 0 0 16,11 0 0-16,1 0 1 15,5-5-1-15,-6 5 1 16,0-10-1-16,6 5 1 16,-11 0-2-16,5-10 1 15,-5 0-1-15,0 10 1 16,5 0 0-16,0 0 0 15,6 5 0-15,6 0 0 16,0 0 0-16,5 0 0 16,1 0 0-16,5-5 0 15,0 5-1-15,6-5 1 16,-1-6-1-16,-5 6 1 0,17 0-1 16,12-10 1-16,5 10 0 15,-5-15 0-15,5 10 0 16,11-10 1-16,23 10-1 15,1-6 1-15,-7 16-1 16,6 6 0-16,6-1 0 16,-6-16 0-16,-5-4 0 15,5-5 0-15,6-10-1 16,-11 0 1-16,-7 4-1 16,-4 1 1-16,-13 5 0 15,-10 5 0-15,-6 0 0 16,-6 5 0-16,-6-1 0 15,-11 6 1-15,-5 0-1 16,-7 0 1-16,-5 5-2 16,-5 0 1-16,-1-5 0 0,6 0 0 15,0 15-1-15,6 11 0 16,5 9 0-16,-11 10 1 16,0 11-1-16,0-6 1 15,0 0-1-15,0 6 1 16,-5-1-1-16,-1 11 1 15,0-16 0-15,-11-4 0 16,6-1 0-16,0 11 0 16,-1 4 0-16,-5-4 1 15,-11 14 0-15,-6 6 0 16,0 15-1-16,6-1 1 16,-6-4-9-16,5-15 1 0,1 9-2 15,17-24 0-15</inkml:trace>
  <inkml:trace contextRef="#ctx0" brushRef="#br0" timeOffset="25866.5641">25483 9275 9 0,'23'-45'4'0,"51"-21"9"0,-46 31 1 16,23-15-13-16,17-31 0 31,29-40 1-31,-23 25 1 16,-17 20-4-16,-18 26 0 16,-22 25 1-16,-17 9 1 0,-17 37-1 15,-5 19 0-15,-12 15-1 16,-12 16 1-16,-5-5 0 15,0 9 0-15,5 11 0 16,1-5 1-16,0-10 0 16,-1-6 1-16,6-14 0 15,1-11 1-15,-1-15 0 16,0-15 0-16,-5 0 1 16,-6-10 0-16,-12 0-1 15,-28 0 0-15,-5 5-11 16,-12 11 0-16</inkml:trace>
  <inkml:trace contextRef="#ctx0" brushRef="#br0" timeOffset="27113.6827">25216 7741 28 0,'29'-96'14'0,"-1"61"-6"16,-16 20 15-16,5-5-22 16,11 0 0-16,12 4 0 15,5-9 0-15,12 5-2 16,28 5 0-16,29-5 1 16,16 5 1-16,24-1-1 0,5-4 0 15,22 5 0-15,-5 0 0 16,23 5 1-16,0-5 1 15,22-10-1-15,-16 9 0 16,10-4 0-16,-22 5 0 16,6-15 0-16,-11 5 0 15,-24-1-1-15,-11 6 0 16,-11 5 0-16,-11-10 1 16,-17 5-1-16,-7-6 0 15,7 1 0-15,0-5 1 0,-7 5-1 16,-10-1 0-16,-12 6 0 15,-11 0 0-15,-6 5 0 16,-5 0 0-16,-1 10 0 16,-5 5 0-16,-12 0-1 15,-5 5 1-15,-12 15 0 16,-11 5 0-16,-11 16-1 16,-12 19 0-16,1-4 0 15,-7 4 0-15,12 11 0 16,0 5 1-16,12 19 0 15,-1 16 0-15,0 0 0 16,1-5 0-16,-1-5 0 16,-5-15 0-16,5-20 0 15,6-6 1-15,0-14 0 16,-11-11 0-16,5-15 0 16,6-10 1-16,6 0-1 0,0 0 1 15,-6-10-1-15,-6-10 0 16,1-5 0-16,-1-5 0 15,-5 0-1-15,5-5 1 16,0-6-1-16,1-4 0 16,-1-5 0-16,0-1 0 15,1-4 0-15,-1 5 0 16,0-1-1-16,6 11 1 16,6 0-1-16,11 9 1 15,6 1-1-15,0 5 1 16,-1 0-1-16,-4 5 0 0,-1 0 1 15,-6 5 0-15,-5-5 0 16,-1 0 0-16,-10 10 0 16,-7 5 0-16,-10 10 0 15,-7 25 0-15,-5 11-1 16,-11 4 1-16,0 11-1 16,-6 4 1-16,-1-19-1 15,-4 9 0-15,-7-4 1 16,-5 4 0-16,6 1 1 15,5-1 0-15,-11-14-1 16,0-6 1-16,5-9 0 16,-10-11 0-16,10-10 0 15,6-15 0-15,1-20-1 16,5-16 0-16,0 11 1 16,-6-10 1-16,-11 4-8 15,-12 21 0-15,-5 10-6 0,-28-15 1 16</inkml:trace>
  <inkml:trace contextRef="#ctx0" brushRef="#br0" timeOffset="38373.2959">25216 9316 22 0,'6'-20'11'0,"0"-21"-3"0,-6 31 11 16,0-5-16-16,-6 0 0 15,0-5 2-15,1 0 0 16,5 9-7-16,0-4 1 16,0-15 4-16,0-10 1 15,0-11-2-15,5-25 1 16,-5-9-1-16,0-1 0 0,-5-10 0 15,-7-5 0-15,-5 20-1 16,6-9 0-16,-6 14-1 16,6 5 1-16,-1 16-1 15,1 9 0-15,5 11-1 16,6 10 0-16,0 15 0 16,0 10 0-16,6 10-1 15,5 5 1-15,-5 5 0 16,5-5 1-16,-5-10 0 15,0 5 0-15,-6 0 0 16,-6 0 1-16,-5 1 0 16,-12-6 0-16,-11 0 0 15,-12 0 0-15,-10 0-1 16,-1-5 1-16,-11 5-1 16,-23 0 1-16,-17 10-1 0,-23 0 0 15,-11 10 0-15,12 6 0 16,-23-1 0-16,-1-5 0 15,-16 0 0-15,0-4 0 16,16-1 0-16,-5-5 0 16,0-5 0-16,0 0 0 15,12 0 0-15,-1-5 0 16,12 5-1-16,22-5 0 16,-5-5-1-16,-12 0 0 15,18 5-3-15,11-5 0 16,11 10-7-16,11 16 0 0</inkml:trace>
  <inkml:trace contextRef="#ctx0" brushRef="#br0" timeOffset="39033.5191">21872 8675 33 0,'-11'-56'16'0,"33"-50"-11"0,-16 91 24 0,17-40-28 16,11-1 1-16,-6-14-1 16,6 4 1-16,0-5-3 15,6 6 0-15,6 9 1 16,5 6 0-16,11 14 0 16,-5-4 0-16,-6 25-1 15,-11 10 1-15,-12 10 0 16,-11 15 0-16,-17 5 0 15,-23 31 0-15,-22-16 0 16,-17 16 1-16,-1 9-1 16,-28 6 0-16,0-5 0 15,12 4 0-15,11-4 0 16,17 10 0-16,17-11 0 16,17-4 0-16,34-16 0 15,28-4 1-15,6-11 0 0,23-10 0 16,17 0 0-16,5 10 1 15,12 16-8-15,6 30 1 16,-23 35-7-16,-12-5 1 16</inkml:trace>
  <inkml:trace contextRef="#ctx0" brushRef="#br0" timeOffset="40069.3875">29095 8932 27 0,'5'-50'13'0,"7"-51"-6"15,-7 50 16-15,1-14-22 16,-6-21 1-16,-6-15 0 16,-16-20 0-16,-24-40-3 15,-22-36 1-15,-17 15 1 16,-17 5 0-16,-6 16-1 15,6 40 0-15,11 25 0 16,0 15 0-16,11 21 0 16,12-1 1-16,6 1 0 15,11 14 1-15,11 1 0 16,17 4 0-16,6 6 0 16,11 10 0-16,12 5-1 15,5 4 0-15,1 6-1 16,-1 0 0-16,-5 0 0 15,-12 5 0-15,-11 0 0 0,-11 10 1 16,-6-5 0-16,-23 0 1 16,-28 0-1-16,-29 0 1 15,-22-5-1-15,-40 5 1 16,-40 5-1-16,-34 10 1 16,-5-5-2-16,-12-5 1 15,-17 0-1-15,11-15 1 16,1 0-1-16,5 10 0 15,6 25-1-15,-12 16 1 0,18 19-1 16,-12 11 0-16,0 15-2 16,6-5 1-16,17-6 0 15,28-9 0-15,34-11 0 16,18-9 1-16,33-11-1 16,23-5 1-16,29-4 0 15,10-6 1-15,18-5-2 16,12 0 1-16,10-5-1 15,6 0 1-15,18-5-1 16,5-5 1-16,17-15-1 16,6-5 1-16,-1 0-3 15,7 5 1-15,10 20-6 16,1 5 0-16</inkml:trace>
  <inkml:trace contextRef="#ctx0" brushRef="#br0" timeOffset="40565.05">22508 7393 27 0,'-57'-45'13'0,"40"-26"-4"0,17 46 18 0,11-16-25 15,12-9 1-15,6-21 0 16,16-9 0-16,29-1-5 16,5-10 1-16,12 5 2 15,17 16 1-15,11 14-2 16,-16 16 0-16,-13 4 0 15,1 16 1-15,-23 10-3 16,-17 20 1-16,-28 21-1 16,-17 19 1-16,-35 16-1 15,-27 29 1-15,-29 6-2 16,-18 0 1-16,-16-10 1 16,-6-5 1-16,12 0 0 15,5-6 1 1,28 1 0-1,40-10 0-15,40-16 0 0,63-9 1 16,33-16-1-16,63-10 1 16,52 26-3-16,-7 24 1 15,6 46-10-15,-45 5 1 16</inkml:trace>
  <inkml:trace contextRef="#ctx0" brushRef="#br0" timeOffset="43387.7574">20333 8296 27 0,'29'-35'13'0,"-1"25"-5"0,-22 0 13 15,-6 10-19-15,0 0 0 16,5 5 2-16,-10-5 0 16,-7 0-5-16,-5-5 1 15,-28 10 3-15,-29 0 1 16,-34 10-2-16,-39 15 1 16,-7 11-1-16,-27-6 0 15,-1 11-3-15,6 9 0 16,23 1-5-16,28-1 1 0,28-4-7 15,46-21 0-15</inkml:trace>
  <inkml:trace contextRef="#ctx0" brushRef="#br0" timeOffset="43912.2047">18556 8645 38 0,'-45'-36'19'0,"45"16"-23"0,0 10 32 16,0 10-27-16,0-10 1 16,17 0 0-16,28 5 1 15,23-15-4-15,29-11 1 16,5-4 2-16,11 0 0 16,-10-6-1-16,-7 1 1 15,-5 10 0-15,-11 9 0 0,-18 1 0 16,-17 0 1-16,-22 5-2 15,-29 10 1-15,-16-5-2 16,-41 15 0-16,-16 15-2 16,-29 20 0-16,-11 6-1 15,-6 9 1-15,40 16-1 16,11 10 1-16,17-6 1 16,17-4 0-16,12 5 1 15,22-6 1-15,29-14-1 16,22-16 1-16,18 6 0 15,-1-6 1-15,6 6-10 16,6 9 0-16,-23-15-4 16,-11-19 1-16</inkml:trace>
  <inkml:trace contextRef="#ctx0" brushRef="#br0" timeOffset="67663.4764">27948 12293 26 0,'0'-5'13'0,"-17"-5"-4"0,17 10 14 0,-6-5-20 16,0 5 1-16,-11 0 1 16,-6 5 1-16,-11 0-8 15,-11 5 1-15,-18 15 4 16,-5 11 0-16,0-1-2 16,-17 5 0-16,-6 6-1 15,0 4 1-15,0-9-1 16,6-6 0-16,12-5-1 15,4 1 0 1,24-6-4-16,22-5 0 0,12 0-7 16,11-5 0-16</inkml:trace>
  <inkml:trace contextRef="#ctx0" brushRef="#br0" timeOffset="68129.4194">26960 12868 39 0,'5'-25'19'0,"24"-25"-18"0,-18 35 31 16,6-1-31-16,28 1 0 15,1-10-1-15,11-5 1 0,-1-5-1 16,7-1 0-16,-1-4 0 16,1 4 1-16,-1 1-1 15,-11 10 0-15,-11 0 1 16,-17-1 0-16,-23 6-1 16,-17 10 1-16,-12 10-2 15,-10 5 1-15,-12 5 0 16,-23 0 0-16,-11 6-1 15,-1 4 0-15,-4 5 0 16,4 5 0-16,13 6 1 16,10-6 1-16,18-10 0 15,16 0 0-15,18 0 1 16,11 6 0-16,17-1 0 16,11 5 0-16,6 5 0 15,-5 6 0-15,5 4-8 16,6-4 0-16,-1 24-7 15,-5-4 0-15</inkml:trace>
  <inkml:trace contextRef="#ctx0" brushRef="#br0" timeOffset="68639.3805">28192 12424 33 0,'17'-30'16'0,"11"30"-12"16,-11 10 21-16,6 10-23 15,11 16 1-15,11 14 0 16,12 1 0-16,11 9-4 15,6 6 0-15,11-1 3 16,18-4 0-16,-24-16-1 0,-11-14 0 16,-5-6-1-16,-18-10 1 15,-11-5 0-15,-17-5 1 16,0-15-1-16,-23-10 0 16,-16-15 0-16,-24 4 1 15,-16-14-2-15,-18 4 1 16,-10 16-7-16,-7 10 0 15,18 15-7-15,-1-20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3-08T20:53:30.1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20878 8402 29 0,'-17'-15'14'0,"6"-5"-3"15,17 10 14-15,-12 5-24 16,6 5 1-16,0 0 1 15,0 0 0-15,17 0-4 16,17 5 0-16,11 0 3 16,1-5 0-16,11-10-2 15,5 0 1-15,6 0-1 16,0 0 1-16,1 0-1 16,-7-1 1-16,-5 1-1 15,-12 0 1-15,-11 0-1 16,-5 0 1-16,-7 5-2 15,-5-5 1-15,-5 5-1 16,-12-5 0-16,-6-5 0 0,-11 0 0 16,-11-1 0-16,-12 1 0 15,-5 5 0-15,-7 10 1 16,7 0-1-16,11 0 1 16,6 5 0-16,5 0 1 15,6-5-1-15,11 5 0 16,12 5 0-16,11 1 0 15,11-1 0-15,6-5 0 16,6-5 0-16,5 10 1 16,-10 5-1-16,-13 5 1 15,-10 10 0-15,-18 1 0 16,-17 4 0-16,-11 0 1 16,-17-4 0-16,6 9 0 0,-12 10-8 15,-11 1 0-15,17 4-6 16,17-9 1-16</inkml:trace>
  <inkml:trace contextRef="#ctx0" brushRef="#br0" timeOffset="1727.0457">20617 9614 28 0,'-34'-11'14'0,"6"27"-5"0,28-11 15 16,0-5-24-16,11 0 1 15,17 0 1-15,7 0 0 16,10 0-2-16,12 5 0 16,22 0 1-16,1-10 0 15,-1 0 0-15,6-5 0 16,-5 5 0-16,-1-11 0 16,-11 1-1-16,-11 0 1 15,-11 5 0-15,-12-5 0 0,-17 0-1 16,-6 0 0-16,-11-1-1 15,-11-4 1-15,-6 5-1 16,-17 0 1-16,0 5-1 16,-6 5 1-16,6 0-1 15,0 5 1-15,-6-5 0 16,6 0 0-16,6 5-1 16,11 0 1-16,17 0 0 15,11 0 0-15,6 0 0 16,17 0 0-16,11 5 0 15,1 10 0-15,5 10 0 16,-11 0 0-16,-1 11 0 16,-16-1 1-16,-12-5 0 15,-11 6 0-15,-17-6 0 16,-17 0 1-16,0 0-3 16,-5 1 0-16,-1-1-10 0,0 10 0 15</inkml:trace>
  <inkml:trace contextRef="#ctx0" brushRef="#br0" timeOffset="4548.9841">20839 10688 37 0,'-6'-10'18'0,"6"-10"-10"0,6 10 18 0,-6 10-25 16,0 0 0-16,11-5 3 16,6 0 0-16,11 0-5 15,12 5 1-15,6 0 1 16,-1-5 0-16,6-5 0 15,6 0 1-15,5 5-2 16,6-5 0-16,1-1 0 16,-1 1 1-16,-17 0 0 15,-6-5 0-15,-11 0-1 16,-5-5 1-16,-7 0-2 16,-5-6 0-16,-17-9-1 15,-5 0 0-15,-12 10 0 16,-12 9 0-16,-10 1 0 15,-12 5 0-15,-1 15 1 16,1 0 1-16,12 5-1 0,10 0 0 16,12 6 0-16,11-6 1 15,18 0-1-15,16 0 1 16,23 10 0-16,17 0 0 16,-11 5 0-16,-6 6 0 15,-11 4 2-15,-17 5 1 16,-18 1-1-16,-22 4 1 15,-28 1-1-15,-12-11 1 16,0 5-12-16,1 16 0 16,5-1-4-16,-1-19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1274E-FFCC-0948-B5BA-7530895B636A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75246-D3B5-C348-81B9-A01B2E55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CubicRing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paper authored by individuals from Microsoft Research Asia.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NSDI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1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Backups</a:t>
            </a:r>
            <a:r>
              <a:rPr lang="en-US" baseline="0" dirty="0" smtClean="0"/>
              <a:t> are one hop from recovery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04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Every backup is connected</a:t>
            </a:r>
            <a:r>
              <a:rPr lang="en-US" baseline="0" dirty="0" smtClean="0"/>
              <a:t> to two recoveries in the tree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Uses all links to push data up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16 primary, 6 recovery, 9 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4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When writing to </a:t>
            </a:r>
            <a:r>
              <a:rPr lang="en-US" baseline="0" dirty="0" err="1" smtClean="0"/>
              <a:t>MemCube</a:t>
            </a:r>
            <a:r>
              <a:rPr lang="en-US" baseline="0" dirty="0" smtClean="0"/>
              <a:t>, primary writes, backup writes to buffer, returns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Primary</a:t>
            </a:r>
            <a:r>
              <a:rPr lang="en-US" baseline="0" dirty="0" smtClean="0"/>
              <a:t> maps </a:t>
            </a:r>
            <a:r>
              <a:rPr lang="en-US" baseline="0" dirty="0" err="1" smtClean="0"/>
              <a:t>keyspace</a:t>
            </a:r>
            <a:r>
              <a:rPr lang="en-US" baseline="0" dirty="0" smtClean="0"/>
              <a:t> to recovery cache, so recovery knows where to get backup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Lots of backup servers,</a:t>
            </a:r>
            <a:r>
              <a:rPr lang="en-US" baseline="0" dirty="0" smtClean="0"/>
              <a:t> f total backups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Dominant used first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n^(k+1) primaries, (n-1)(k+1) recoveries, (n-1)k backups per recovery, each backup on two backup rings, total backups per primary: ( (n-1)^2 k (k+1) ) /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3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Pause primary </a:t>
            </a:r>
            <a:r>
              <a:rPr lang="en-US" dirty="0" err="1" smtClean="0"/>
              <a:t>keyspace</a:t>
            </a:r>
            <a:r>
              <a:rPr lang="en-US" baseline="0" dirty="0" smtClean="0"/>
              <a:t> write/read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Concurrently, all three roles of failed</a:t>
            </a:r>
            <a:r>
              <a:rPr lang="en-US" baseline="0" dirty="0" smtClean="0"/>
              <a:t> server are recovered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Primary functionality first priority, backup/recovery cache can be buffered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Dominant backup concurrently surges data to its recovery, all recoveries surge to one recovery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6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Stragglers learned through heartbeats</a:t>
            </a:r>
            <a:r>
              <a:rPr lang="en-US" baseline="0" dirty="0" smtClean="0"/>
              <a:t> measurements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All separate recovery links feed to recovered primary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Maximizing data throughput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Recovery servers overprovision RAM to take on recovered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10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MemCube</a:t>
            </a:r>
            <a:r>
              <a:rPr lang="en-US" baseline="0" dirty="0" smtClean="0"/>
              <a:t> on </a:t>
            </a:r>
            <a:r>
              <a:rPr lang="en-US" baseline="0" dirty="0" err="1" smtClean="0"/>
              <a:t>CubicRing</a:t>
            </a:r>
            <a:r>
              <a:rPr lang="en-US" baseline="0" dirty="0" smtClean="0"/>
              <a:t> using </a:t>
            </a:r>
            <a:r>
              <a:rPr lang="en-US" baseline="0" dirty="0" err="1" smtClean="0"/>
              <a:t>Bcube</a:t>
            </a:r>
            <a:r>
              <a:rPr lang="en-US" baseline="0" dirty="0" smtClean="0"/>
              <a:t>(8,1)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64 tree, hierarchical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64 node </a:t>
            </a:r>
            <a:r>
              <a:rPr lang="en-US" baseline="0" dirty="0" err="1" smtClean="0"/>
              <a:t>fatree</a:t>
            </a:r>
            <a:r>
              <a:rPr lang="en-US" baseline="0" dirty="0" smtClean="0"/>
              <a:t> 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14 recoveries, 49 backups per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Measured over an average of 5 runs</a:t>
            </a:r>
            <a:r>
              <a:rPr lang="en-US" baseline="0" dirty="0" smtClean="0"/>
              <a:t> (no standard deviation)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171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Recovery during switch failure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Whether total backed up data can be reduced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Separation of terms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Time to recover all data not just primary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96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0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-</a:t>
            </a:r>
            <a:r>
              <a:rPr lang="en-US" baseline="0" dirty="0" smtClean="0"/>
              <a:t> Distributed In memory systems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Facebook, gaming, fast retrieval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Modern</a:t>
            </a:r>
            <a:r>
              <a:rPr lang="en-US" baseline="0" dirty="0" smtClean="0"/>
              <a:t> systems RAM based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 lot of RAM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Failure is common, has to recover quick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RAMCloud</a:t>
            </a:r>
            <a:r>
              <a:rPr lang="en-US" baseline="0" dirty="0" smtClean="0"/>
              <a:t> Random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CMEM Synchronous 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9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Recovery storm causes in-network congestion, hot spots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Transient</a:t>
            </a:r>
            <a:r>
              <a:rPr lang="en-US" baseline="0" dirty="0" smtClean="0"/>
              <a:t> network failures, dropped heartbeats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ToR</a:t>
            </a:r>
            <a:r>
              <a:rPr lang="en-US" baseline="0" dirty="0" smtClean="0"/>
              <a:t> switch fails, take out working servers, TBs of 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09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Highly interconnected,</a:t>
            </a:r>
            <a:r>
              <a:rPr lang="en-US" baseline="0" dirty="0" smtClean="0"/>
              <a:t> low latency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One hop is pretty low latency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Avoid </a:t>
            </a:r>
            <a:r>
              <a:rPr lang="en-US" baseline="0" dirty="0" err="1" smtClean="0"/>
              <a:t>ToR</a:t>
            </a:r>
            <a:r>
              <a:rPr lang="en-US" baseline="0" dirty="0" smtClean="0"/>
              <a:t> switch fails, interconnect to other switches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40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Primary, keep data in RAM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Backup,</a:t>
            </a:r>
            <a:r>
              <a:rPr lang="en-US" baseline="0" dirty="0" smtClean="0"/>
              <a:t> write data to </a:t>
            </a:r>
            <a:r>
              <a:rPr lang="en-US" baseline="0" dirty="0" smtClean="0"/>
              <a:t>disk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Write and </a:t>
            </a:r>
            <a:r>
              <a:rPr lang="en-US" baseline="0" dirty="0" err="1" smtClean="0"/>
              <a:t>acks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Recovery, healthy server taking on primary role, stores backup mappings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All servers take on all three roles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Problem with </a:t>
            </a:r>
            <a:r>
              <a:rPr lang="en-US" baseline="0" dirty="0" err="1" smtClean="0"/>
              <a:t>RAMCloud</a:t>
            </a:r>
            <a:r>
              <a:rPr lang="en-US" baseline="0" dirty="0" smtClean="0"/>
              <a:t> – datacenter latency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Tree structure is better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28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Trip through switch is one hop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Primary</a:t>
            </a:r>
            <a:r>
              <a:rPr lang="en-US" baseline="0" dirty="0" smtClean="0"/>
              <a:t> to Recovery to Backup, one hop each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CubicRing</a:t>
            </a:r>
            <a:r>
              <a:rPr lang="en-US" baseline="0" dirty="0" smtClean="0"/>
              <a:t> is underlying system of three rings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08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Key Value </a:t>
            </a:r>
            <a:r>
              <a:rPr lang="en-US" dirty="0" err="1" smtClean="0"/>
              <a:t>keyspace</a:t>
            </a:r>
            <a:r>
              <a:rPr lang="en-US" dirty="0" smtClean="0"/>
              <a:t> is split</a:t>
            </a:r>
            <a:r>
              <a:rPr lang="en-US" baseline="0" dirty="0" smtClean="0"/>
              <a:t> among all primaries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Maintained by global coordinator of </a:t>
            </a:r>
            <a:r>
              <a:rPr lang="en-US" baseline="0" dirty="0" err="1" smtClean="0"/>
              <a:t>MemCube</a:t>
            </a:r>
            <a:r>
              <a:rPr lang="en-US" baseline="0" dirty="0" smtClean="0"/>
              <a:t>, KV store on top of </a:t>
            </a:r>
            <a:r>
              <a:rPr lang="en-US" baseline="0" dirty="0" err="1" smtClean="0"/>
              <a:t>cubicRing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16 servers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49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 smtClean="0"/>
              <a:t>Bcube</a:t>
            </a:r>
            <a:r>
              <a:rPr lang="en-US" baseline="0" dirty="0" smtClean="0"/>
              <a:t> architecture for 16 servers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Server 12 is primary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71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All servers one hop away from 12 are recovery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Create a recovery ring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Primary</a:t>
            </a:r>
            <a:r>
              <a:rPr lang="en-US" baseline="0" dirty="0" smtClean="0"/>
              <a:t> heartbeats all recoveries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75246-D3B5-C348-81B9-A01B2E55B0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3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0CC7-6DF3-6340-9A0B-6FAD54FFC4B8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5D9E4-5D90-0145-BAC9-2F2B9D0B12B9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0A6B-85C3-0040-A0EF-E835883615D1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C1D52-3B57-AB4A-B01F-BD52F7338231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6AABB-D774-9B4B-B22D-F69662FFF259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89DD0-A0E7-DF44-A203-D76D8C736305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79FC-95A4-704F-81C7-6E735980F3EF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65D9-551B-B449-9A6A-657C79269948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A51-F91D-344F-9009-5431977B429B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AFC7-CE4F-D04D-B9CD-659E3C93E656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AD244F7-FF86-3045-B83F-DD6AA5FEACEA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3C73B-A62C-5442-97F9-0E76DA00D89C}" type="datetime1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ustomXml" Target="../ink/ink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CubicRing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Enabling One-Hop Failure Detection and Recovery for Distributed In-Memory Storage Systems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17780" y="4321790"/>
            <a:ext cx="8637072" cy="521674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 err="1" smtClean="0"/>
              <a:t>Yiming</a:t>
            </a:r>
            <a:r>
              <a:rPr lang="en-US" cap="none" dirty="0" smtClean="0"/>
              <a:t> Zhang, Chuanxiong </a:t>
            </a:r>
            <a:r>
              <a:rPr lang="en-US" cap="none" dirty="0" err="1" smtClean="0"/>
              <a:t>Guo</a:t>
            </a:r>
            <a:r>
              <a:rPr lang="en-US" cap="none" dirty="0" smtClean="0"/>
              <a:t>, </a:t>
            </a:r>
            <a:r>
              <a:rPr lang="en-US" cap="none" dirty="0" err="1" smtClean="0"/>
              <a:t>Dongsheng</a:t>
            </a:r>
            <a:r>
              <a:rPr lang="en-US" cap="none" dirty="0" smtClean="0"/>
              <a:t> Li, </a:t>
            </a:r>
            <a:r>
              <a:rPr lang="en-US" cap="none" dirty="0" err="1" smtClean="0"/>
              <a:t>Rui</a:t>
            </a:r>
            <a:r>
              <a:rPr lang="en-US" cap="none" dirty="0" smtClean="0"/>
              <a:t> Chu, </a:t>
            </a:r>
            <a:r>
              <a:rPr lang="en-US" cap="none" dirty="0" err="1" smtClean="0"/>
              <a:t>Haitao</a:t>
            </a:r>
            <a:r>
              <a:rPr lang="en-US" cap="none" dirty="0" smtClean="0"/>
              <a:t> Wu, </a:t>
            </a:r>
            <a:r>
              <a:rPr lang="en-US" cap="none" dirty="0" err="1" smtClean="0"/>
              <a:t>Yongqiang</a:t>
            </a:r>
            <a:r>
              <a:rPr lang="en-US" cap="none" dirty="0" smtClean="0"/>
              <a:t> </a:t>
            </a:r>
            <a:r>
              <a:rPr lang="en-US" cap="none" dirty="0" err="1" smtClean="0"/>
              <a:t>Xiong</a:t>
            </a:r>
            <a:endParaRPr lang="en-US" cap="none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17780" y="4856500"/>
            <a:ext cx="8637072" cy="521674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 smtClean="0"/>
              <a:t>Presented by Kirill </a:t>
            </a:r>
            <a:r>
              <a:rPr lang="en-US" cap="none" dirty="0" err="1" smtClean="0"/>
              <a:t>Varshavskiy</a:t>
            </a:r>
            <a:endParaRPr lang="en-US" cap="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7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/>
          <p:cNvCxnSpPr/>
          <p:nvPr/>
        </p:nvCxnSpPr>
        <p:spPr>
          <a:xfrm>
            <a:off x="9859666" y="615224"/>
            <a:ext cx="557351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10410481" y="178119"/>
            <a:ext cx="679759" cy="67975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Ring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1608818" y="2464592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smtClean="0"/>
              <a:t>,0 </a:t>
            </a:r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137331" y="4886326"/>
            <a:ext cx="471488" cy="47148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23120" y="4886327"/>
            <a:ext cx="471488" cy="47148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308909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894698" y="4886326"/>
            <a:ext cx="471488" cy="47148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988711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08819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0,0 switch</a:t>
            </a:r>
            <a:endParaRPr lang="en-US" dirty="0"/>
          </a:p>
        </p:txBody>
      </p:sp>
      <p:cxnSp>
        <p:nvCxnSpPr>
          <p:cNvPr id="16" name="Straight Connector 15"/>
          <p:cNvCxnSpPr>
            <a:stCxn id="14" idx="2"/>
            <a:endCxn id="6" idx="0"/>
          </p:cNvCxnSpPr>
          <p:nvPr/>
        </p:nvCxnSpPr>
        <p:spPr>
          <a:xfrm flipH="1">
            <a:off x="1373075" y="4300536"/>
            <a:ext cx="878684" cy="58579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2"/>
            <a:endCxn id="10" idx="0"/>
          </p:cNvCxnSpPr>
          <p:nvPr/>
        </p:nvCxnSpPr>
        <p:spPr>
          <a:xfrm flipH="1">
            <a:off x="1958864" y="4300536"/>
            <a:ext cx="292895" cy="58579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2"/>
            <a:endCxn id="11" idx="0"/>
          </p:cNvCxnSpPr>
          <p:nvPr/>
        </p:nvCxnSpPr>
        <p:spPr>
          <a:xfrm>
            <a:off x="2251759" y="4300536"/>
            <a:ext cx="292894" cy="585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2"/>
            <a:endCxn id="12" idx="0"/>
          </p:cNvCxnSpPr>
          <p:nvPr/>
        </p:nvCxnSpPr>
        <p:spPr>
          <a:xfrm>
            <a:off x="2251759" y="4300536"/>
            <a:ext cx="878683" cy="58579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856318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442107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027896" y="4886325"/>
            <a:ext cx="471488" cy="4714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13685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707698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327806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0,1 switch</a:t>
            </a:r>
            <a:endParaRPr lang="en-US" dirty="0"/>
          </a:p>
        </p:txBody>
      </p:sp>
      <p:cxnSp>
        <p:nvCxnSpPr>
          <p:cNvPr id="31" name="Straight Connector 30"/>
          <p:cNvCxnSpPr>
            <a:endCxn id="28" idx="0"/>
          </p:cNvCxnSpPr>
          <p:nvPr/>
        </p:nvCxnSpPr>
        <p:spPr>
          <a:xfrm flipH="1">
            <a:off x="4092062" y="4300536"/>
            <a:ext cx="878684" cy="5857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32" idx="0"/>
          </p:cNvCxnSpPr>
          <p:nvPr/>
        </p:nvCxnSpPr>
        <p:spPr>
          <a:xfrm flipH="1">
            <a:off x="4677851" y="4300536"/>
            <a:ext cx="292895" cy="58579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3" idx="0"/>
          </p:cNvCxnSpPr>
          <p:nvPr/>
        </p:nvCxnSpPr>
        <p:spPr>
          <a:xfrm>
            <a:off x="4970746" y="4300536"/>
            <a:ext cx="292894" cy="58578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4" idx="0"/>
          </p:cNvCxnSpPr>
          <p:nvPr/>
        </p:nvCxnSpPr>
        <p:spPr>
          <a:xfrm>
            <a:off x="4970746" y="4300536"/>
            <a:ext cx="878683" cy="5857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560383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146172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7731961" y="4886325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8317750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6411763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7031871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0,2 switch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6796127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7381916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674811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674811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9245439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9831228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10417017" y="4886325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11002806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6" name="Rounded Rectangle 105"/>
          <p:cNvSpPr/>
          <p:nvPr/>
        </p:nvSpPr>
        <p:spPr>
          <a:xfrm>
            <a:off x="9096819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716927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0,3 switch</a:t>
            </a:r>
            <a:endParaRPr lang="en-US" dirty="0"/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9481183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10066972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0359867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0359867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2"/>
            <a:endCxn id="6" idx="0"/>
          </p:cNvCxnSpPr>
          <p:nvPr/>
        </p:nvCxnSpPr>
        <p:spPr>
          <a:xfrm flipH="1">
            <a:off x="1373075" y="2950367"/>
            <a:ext cx="878683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2"/>
            <a:endCxn id="25" idx="0"/>
          </p:cNvCxnSpPr>
          <p:nvPr/>
        </p:nvCxnSpPr>
        <p:spPr>
          <a:xfrm>
            <a:off x="2251758" y="2950367"/>
            <a:ext cx="1840304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2" idx="2"/>
            <a:endCxn id="80" idx="0"/>
          </p:cNvCxnSpPr>
          <p:nvPr/>
        </p:nvCxnSpPr>
        <p:spPr>
          <a:xfrm>
            <a:off x="2251758" y="2950367"/>
            <a:ext cx="4544369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2"/>
            <a:endCxn id="102" idx="0"/>
          </p:cNvCxnSpPr>
          <p:nvPr/>
        </p:nvCxnSpPr>
        <p:spPr>
          <a:xfrm>
            <a:off x="2251758" y="2950367"/>
            <a:ext cx="7229425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4327806" y="2464589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1,1 switch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7012708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1,2 switch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9697610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1,3 switch</a:t>
            </a:r>
            <a:endParaRPr lang="en-US" dirty="0"/>
          </a:p>
        </p:txBody>
      </p:sp>
      <p:cxnSp>
        <p:nvCxnSpPr>
          <p:cNvPr id="126" name="Straight Connector 125"/>
          <p:cNvCxnSpPr>
            <a:stCxn id="123" idx="2"/>
            <a:endCxn id="10" idx="0"/>
          </p:cNvCxnSpPr>
          <p:nvPr/>
        </p:nvCxnSpPr>
        <p:spPr>
          <a:xfrm flipH="1">
            <a:off x="1958864" y="2950364"/>
            <a:ext cx="3011882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3" idx="2"/>
            <a:endCxn id="26" idx="0"/>
          </p:cNvCxnSpPr>
          <p:nvPr/>
        </p:nvCxnSpPr>
        <p:spPr>
          <a:xfrm flipH="1">
            <a:off x="4677851" y="2950364"/>
            <a:ext cx="292895" cy="193596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3" idx="2"/>
            <a:endCxn id="81" idx="0"/>
          </p:cNvCxnSpPr>
          <p:nvPr/>
        </p:nvCxnSpPr>
        <p:spPr>
          <a:xfrm>
            <a:off x="4970746" y="2950364"/>
            <a:ext cx="2411170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3" idx="2"/>
            <a:endCxn id="103" idx="0"/>
          </p:cNvCxnSpPr>
          <p:nvPr/>
        </p:nvCxnSpPr>
        <p:spPr>
          <a:xfrm>
            <a:off x="4970746" y="2950364"/>
            <a:ext cx="5096226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4" idx="2"/>
            <a:endCxn id="11" idx="0"/>
          </p:cNvCxnSpPr>
          <p:nvPr/>
        </p:nvCxnSpPr>
        <p:spPr>
          <a:xfrm flipH="1">
            <a:off x="2544653" y="2950361"/>
            <a:ext cx="5110995" cy="1935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24" idx="2"/>
            <a:endCxn id="27" idx="0"/>
          </p:cNvCxnSpPr>
          <p:nvPr/>
        </p:nvCxnSpPr>
        <p:spPr>
          <a:xfrm flipH="1">
            <a:off x="5263640" y="2950361"/>
            <a:ext cx="2392008" cy="1935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4" idx="2"/>
            <a:endCxn id="82" idx="0"/>
          </p:cNvCxnSpPr>
          <p:nvPr/>
        </p:nvCxnSpPr>
        <p:spPr>
          <a:xfrm>
            <a:off x="7655648" y="2950361"/>
            <a:ext cx="312057" cy="1935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24" idx="2"/>
            <a:endCxn id="104" idx="0"/>
          </p:cNvCxnSpPr>
          <p:nvPr/>
        </p:nvCxnSpPr>
        <p:spPr>
          <a:xfrm>
            <a:off x="7655648" y="2950361"/>
            <a:ext cx="2997113" cy="1935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2"/>
            <a:endCxn id="12" idx="0"/>
          </p:cNvCxnSpPr>
          <p:nvPr/>
        </p:nvCxnSpPr>
        <p:spPr>
          <a:xfrm flipH="1">
            <a:off x="3130442" y="2950361"/>
            <a:ext cx="7210108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25" idx="2"/>
            <a:endCxn id="28" idx="0"/>
          </p:cNvCxnSpPr>
          <p:nvPr/>
        </p:nvCxnSpPr>
        <p:spPr>
          <a:xfrm flipH="1">
            <a:off x="5849429" y="2950361"/>
            <a:ext cx="4491121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125" idx="2"/>
            <a:endCxn id="83" idx="0"/>
          </p:cNvCxnSpPr>
          <p:nvPr/>
        </p:nvCxnSpPr>
        <p:spPr>
          <a:xfrm flipH="1">
            <a:off x="8553494" y="2950361"/>
            <a:ext cx="1787056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25" idx="2"/>
            <a:endCxn id="105" idx="0"/>
          </p:cNvCxnSpPr>
          <p:nvPr/>
        </p:nvCxnSpPr>
        <p:spPr>
          <a:xfrm>
            <a:off x="10340550" y="2950361"/>
            <a:ext cx="898000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591481" y="330519"/>
            <a:ext cx="1125446" cy="1125446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483932" y="4096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8966444" y="8630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8502504" y="97292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7731961" y="685007"/>
            <a:ext cx="416470" cy="4164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8966444" y="12947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9430383" y="985543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8464653" y="409561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8148431" y="893242"/>
            <a:ext cx="44305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0225585" y="117915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10837206" y="117915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10542946" y="615224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92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/>
          <p:cNvCxnSpPr/>
          <p:nvPr/>
        </p:nvCxnSpPr>
        <p:spPr>
          <a:xfrm>
            <a:off x="9859666" y="615224"/>
            <a:ext cx="557351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10410481" y="178119"/>
            <a:ext cx="679759" cy="67975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Server Recovery </a:t>
            </a:r>
            <a:br>
              <a:rPr lang="en-US" dirty="0" smtClean="0"/>
            </a:br>
            <a:r>
              <a:rPr lang="en-US" dirty="0" smtClean="0"/>
              <a:t>Traffic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1608818" y="2464592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smtClean="0"/>
              <a:t>,0 </a:t>
            </a:r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137331" y="4886326"/>
            <a:ext cx="471488" cy="47148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23120" y="4886327"/>
            <a:ext cx="471488" cy="47148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308909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894698" y="4886326"/>
            <a:ext cx="471488" cy="471488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988711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08819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0,0 switch</a:t>
            </a:r>
            <a:endParaRPr lang="en-US" dirty="0"/>
          </a:p>
        </p:txBody>
      </p:sp>
      <p:cxnSp>
        <p:nvCxnSpPr>
          <p:cNvPr id="16" name="Straight Connector 15"/>
          <p:cNvCxnSpPr>
            <a:stCxn id="14" idx="2"/>
            <a:endCxn id="6" idx="0"/>
          </p:cNvCxnSpPr>
          <p:nvPr/>
        </p:nvCxnSpPr>
        <p:spPr>
          <a:xfrm flipH="1">
            <a:off x="1373075" y="4300536"/>
            <a:ext cx="878684" cy="58579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2"/>
            <a:endCxn id="10" idx="0"/>
          </p:cNvCxnSpPr>
          <p:nvPr/>
        </p:nvCxnSpPr>
        <p:spPr>
          <a:xfrm flipH="1">
            <a:off x="1958864" y="4300536"/>
            <a:ext cx="292895" cy="58579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2"/>
            <a:endCxn id="11" idx="0"/>
          </p:cNvCxnSpPr>
          <p:nvPr/>
        </p:nvCxnSpPr>
        <p:spPr>
          <a:xfrm>
            <a:off x="2251759" y="4300536"/>
            <a:ext cx="292894" cy="585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2"/>
            <a:endCxn id="12" idx="0"/>
          </p:cNvCxnSpPr>
          <p:nvPr/>
        </p:nvCxnSpPr>
        <p:spPr>
          <a:xfrm>
            <a:off x="2251759" y="4300536"/>
            <a:ext cx="878683" cy="58579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856318" y="4886326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442107" y="4886327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027896" y="4886325"/>
            <a:ext cx="471488" cy="4714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13685" y="4886326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707698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327806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0,1 switch</a:t>
            </a:r>
            <a:endParaRPr lang="en-US" dirty="0"/>
          </a:p>
        </p:txBody>
      </p:sp>
      <p:cxnSp>
        <p:nvCxnSpPr>
          <p:cNvPr id="31" name="Straight Connector 30"/>
          <p:cNvCxnSpPr>
            <a:endCxn id="28" idx="0"/>
          </p:cNvCxnSpPr>
          <p:nvPr/>
        </p:nvCxnSpPr>
        <p:spPr>
          <a:xfrm flipH="1">
            <a:off x="4092062" y="4300536"/>
            <a:ext cx="878684" cy="5857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32" idx="0"/>
          </p:cNvCxnSpPr>
          <p:nvPr/>
        </p:nvCxnSpPr>
        <p:spPr>
          <a:xfrm flipH="1">
            <a:off x="4677851" y="4300536"/>
            <a:ext cx="292895" cy="58579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3" idx="0"/>
          </p:cNvCxnSpPr>
          <p:nvPr/>
        </p:nvCxnSpPr>
        <p:spPr>
          <a:xfrm>
            <a:off x="4970746" y="4300536"/>
            <a:ext cx="292894" cy="58578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4" idx="0"/>
          </p:cNvCxnSpPr>
          <p:nvPr/>
        </p:nvCxnSpPr>
        <p:spPr>
          <a:xfrm>
            <a:off x="4970746" y="4300536"/>
            <a:ext cx="878683" cy="5857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560383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146172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7731961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8317750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6411763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7031871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0,2 switch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6796127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7381916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674811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674811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9245439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9831228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10417017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11002806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6" name="Rounded Rectangle 105"/>
          <p:cNvSpPr/>
          <p:nvPr/>
        </p:nvSpPr>
        <p:spPr>
          <a:xfrm>
            <a:off x="9096819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716927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0,3 switch</a:t>
            </a:r>
            <a:endParaRPr lang="en-US" dirty="0"/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9481183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10066972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0359867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0359867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2"/>
            <a:endCxn id="6" idx="0"/>
          </p:cNvCxnSpPr>
          <p:nvPr/>
        </p:nvCxnSpPr>
        <p:spPr>
          <a:xfrm flipH="1">
            <a:off x="1373075" y="2950367"/>
            <a:ext cx="878683" cy="193595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2"/>
            <a:endCxn id="25" idx="0"/>
          </p:cNvCxnSpPr>
          <p:nvPr/>
        </p:nvCxnSpPr>
        <p:spPr>
          <a:xfrm>
            <a:off x="2251758" y="2950367"/>
            <a:ext cx="1840304" cy="193595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2" idx="2"/>
            <a:endCxn id="80" idx="0"/>
          </p:cNvCxnSpPr>
          <p:nvPr/>
        </p:nvCxnSpPr>
        <p:spPr>
          <a:xfrm>
            <a:off x="2251758" y="2950367"/>
            <a:ext cx="4544369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2"/>
            <a:endCxn id="102" idx="0"/>
          </p:cNvCxnSpPr>
          <p:nvPr/>
        </p:nvCxnSpPr>
        <p:spPr>
          <a:xfrm>
            <a:off x="2251758" y="2950367"/>
            <a:ext cx="7229425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4327806" y="2464589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1,1 switch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7012708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1,2 switch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9697610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1,3 switch</a:t>
            </a:r>
            <a:endParaRPr lang="en-US" dirty="0"/>
          </a:p>
        </p:txBody>
      </p:sp>
      <p:cxnSp>
        <p:nvCxnSpPr>
          <p:cNvPr id="126" name="Straight Connector 125"/>
          <p:cNvCxnSpPr>
            <a:stCxn id="123" idx="2"/>
            <a:endCxn id="10" idx="0"/>
          </p:cNvCxnSpPr>
          <p:nvPr/>
        </p:nvCxnSpPr>
        <p:spPr>
          <a:xfrm flipH="1">
            <a:off x="1958864" y="2950364"/>
            <a:ext cx="3011882" cy="193596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3" idx="2"/>
            <a:endCxn id="26" idx="0"/>
          </p:cNvCxnSpPr>
          <p:nvPr/>
        </p:nvCxnSpPr>
        <p:spPr>
          <a:xfrm flipH="1">
            <a:off x="4677851" y="2950364"/>
            <a:ext cx="292895" cy="193596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3" idx="2"/>
            <a:endCxn id="81" idx="0"/>
          </p:cNvCxnSpPr>
          <p:nvPr/>
        </p:nvCxnSpPr>
        <p:spPr>
          <a:xfrm>
            <a:off x="4970746" y="2950364"/>
            <a:ext cx="2411170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3" idx="2"/>
            <a:endCxn id="103" idx="0"/>
          </p:cNvCxnSpPr>
          <p:nvPr/>
        </p:nvCxnSpPr>
        <p:spPr>
          <a:xfrm>
            <a:off x="4970746" y="2950364"/>
            <a:ext cx="5096226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4" idx="2"/>
            <a:endCxn id="11" idx="0"/>
          </p:cNvCxnSpPr>
          <p:nvPr/>
        </p:nvCxnSpPr>
        <p:spPr>
          <a:xfrm flipH="1">
            <a:off x="2544653" y="2950361"/>
            <a:ext cx="5110995" cy="1935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24" idx="2"/>
            <a:endCxn id="27" idx="0"/>
          </p:cNvCxnSpPr>
          <p:nvPr/>
        </p:nvCxnSpPr>
        <p:spPr>
          <a:xfrm flipH="1">
            <a:off x="5263640" y="2950361"/>
            <a:ext cx="2392008" cy="1935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4" idx="2"/>
            <a:endCxn id="82" idx="0"/>
          </p:cNvCxnSpPr>
          <p:nvPr/>
        </p:nvCxnSpPr>
        <p:spPr>
          <a:xfrm>
            <a:off x="7655648" y="2950361"/>
            <a:ext cx="312057" cy="1935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24" idx="2"/>
            <a:endCxn id="104" idx="0"/>
          </p:cNvCxnSpPr>
          <p:nvPr/>
        </p:nvCxnSpPr>
        <p:spPr>
          <a:xfrm>
            <a:off x="7655648" y="2950361"/>
            <a:ext cx="2997113" cy="193596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2"/>
            <a:endCxn id="12" idx="0"/>
          </p:cNvCxnSpPr>
          <p:nvPr/>
        </p:nvCxnSpPr>
        <p:spPr>
          <a:xfrm flipH="1">
            <a:off x="3130442" y="2950361"/>
            <a:ext cx="7210108" cy="193596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25" idx="2"/>
            <a:endCxn id="28" idx="0"/>
          </p:cNvCxnSpPr>
          <p:nvPr/>
        </p:nvCxnSpPr>
        <p:spPr>
          <a:xfrm flipH="1">
            <a:off x="5849429" y="2950361"/>
            <a:ext cx="4491121" cy="193596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125" idx="2"/>
            <a:endCxn id="83" idx="0"/>
          </p:cNvCxnSpPr>
          <p:nvPr/>
        </p:nvCxnSpPr>
        <p:spPr>
          <a:xfrm flipH="1">
            <a:off x="8553494" y="2950361"/>
            <a:ext cx="1787056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25" idx="2"/>
            <a:endCxn id="105" idx="0"/>
          </p:cNvCxnSpPr>
          <p:nvPr/>
        </p:nvCxnSpPr>
        <p:spPr>
          <a:xfrm>
            <a:off x="10340550" y="2950361"/>
            <a:ext cx="898000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8591481" y="330519"/>
            <a:ext cx="1125446" cy="1125446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483932" y="4096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8966444" y="8630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8502504" y="97292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7731961" y="685007"/>
            <a:ext cx="416470" cy="4164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8966444" y="12947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9430383" y="985543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8464653" y="409561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8148431" y="893242"/>
            <a:ext cx="44305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0225585" y="117915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10837206" y="117915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10542946" y="615224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72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79555"/>
          </a:xfrm>
        </p:spPr>
        <p:txBody>
          <a:bodyPr>
            <a:normAutofit/>
          </a:bodyPr>
          <a:lstStyle/>
          <a:p>
            <a:r>
              <a:rPr lang="en-US" dirty="0" smtClean="0"/>
              <a:t>Key-Value store using a global coordinator (</a:t>
            </a:r>
            <a:r>
              <a:rPr lang="en-US" dirty="0" err="1" smtClean="0"/>
              <a:t>MemCube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Global coordinator maintains key space to server mapping in the primary ring</a:t>
            </a:r>
          </a:p>
          <a:p>
            <a:r>
              <a:rPr lang="en-US" dirty="0" smtClean="0"/>
              <a:t>Each primary server maps data subspaces to recovery </a:t>
            </a:r>
            <a:br>
              <a:rPr lang="en-US" dirty="0" smtClean="0"/>
            </a:br>
            <a:r>
              <a:rPr lang="en-US" dirty="0" smtClean="0"/>
              <a:t>servers and recovery servers map their cached sub space </a:t>
            </a:r>
            <a:br>
              <a:rPr lang="en-US" dirty="0" smtClean="0"/>
            </a:br>
            <a:r>
              <a:rPr lang="en-US" dirty="0" smtClean="0"/>
              <a:t>to their backup ring</a:t>
            </a:r>
          </a:p>
          <a:p>
            <a:r>
              <a:rPr lang="en-US" dirty="0" smtClean="0"/>
              <a:t>Every primary server has </a:t>
            </a:r>
            <a:r>
              <a:rPr lang="en-US" i="1" dirty="0" smtClean="0"/>
              <a:t>f</a:t>
            </a:r>
            <a:r>
              <a:rPr lang="en-US" dirty="0" smtClean="0"/>
              <a:t> backups, one of which is the </a:t>
            </a:r>
            <a:br>
              <a:rPr lang="en-US" dirty="0" smtClean="0"/>
            </a:br>
            <a:r>
              <a:rPr lang="en-US" dirty="0" smtClean="0"/>
              <a:t>dominant copy, used first for backup</a:t>
            </a:r>
          </a:p>
          <a:p>
            <a:r>
              <a:rPr lang="en-US" dirty="0" smtClean="0"/>
              <a:t>Backups are distributed along different failure domains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354966" y="4222024"/>
            <a:ext cx="557351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0905781" y="3784919"/>
            <a:ext cx="679759" cy="67975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086781" y="3937319"/>
            <a:ext cx="1125446" cy="1125446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979232" y="40164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9461744" y="369310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997804" y="457972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227261" y="4291807"/>
            <a:ext cx="416470" cy="4164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9461744" y="49015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9925683" y="4592343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959953" y="4016361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8643731" y="4500042"/>
            <a:ext cx="44305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0720885" y="3724715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1332506" y="3724715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1038246" y="4222024"/>
            <a:ext cx="425516" cy="425516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01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Server Failure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servers heartbeat to recovery servers</a:t>
            </a:r>
          </a:p>
          <a:p>
            <a:pPr lvl="1"/>
            <a:r>
              <a:rPr lang="en-US" dirty="0" smtClean="0"/>
              <a:t>If heartbeat is not received, global coordinator </a:t>
            </a:r>
            <a:br>
              <a:rPr lang="en-US" dirty="0" smtClean="0"/>
            </a:br>
            <a:r>
              <a:rPr lang="en-US" dirty="0" smtClean="0"/>
              <a:t>pings primary through all other </a:t>
            </a:r>
            <a:r>
              <a:rPr lang="en-US" dirty="0" err="1" smtClean="0"/>
              <a:t>BCube</a:t>
            </a:r>
            <a:r>
              <a:rPr lang="en-US" dirty="0" smtClean="0"/>
              <a:t> switches, </a:t>
            </a:r>
            <a:br>
              <a:rPr lang="en-US" dirty="0" smtClean="0"/>
            </a:br>
            <a:r>
              <a:rPr lang="en-US" dirty="0" smtClean="0"/>
              <a:t>failure only if all of the pings failed</a:t>
            </a:r>
          </a:p>
          <a:p>
            <a:pPr lvl="1"/>
            <a:r>
              <a:rPr lang="en-US" dirty="0" smtClean="0"/>
              <a:t>Minimizes false positives due to network failures </a:t>
            </a:r>
            <a:br>
              <a:rPr lang="en-US" dirty="0" smtClean="0"/>
            </a:br>
            <a:r>
              <a:rPr lang="en-US" dirty="0" smtClean="0"/>
              <a:t>– all paths are one hop</a:t>
            </a:r>
          </a:p>
          <a:p>
            <a:r>
              <a:rPr lang="en-US" dirty="0" smtClean="0"/>
              <a:t>Recover failed server’s roles simultaneously</a:t>
            </a:r>
          </a:p>
          <a:p>
            <a:r>
              <a:rPr lang="en-US" dirty="0" smtClean="0"/>
              <a:t>Can tolerate as least as many failures as there </a:t>
            </a:r>
            <a:br>
              <a:rPr lang="en-US" dirty="0" smtClean="0"/>
            </a:br>
            <a:r>
              <a:rPr lang="en-US" dirty="0" smtClean="0"/>
              <a:t>are servers in the recovery ring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16" y="2002796"/>
            <a:ext cx="3846784" cy="24214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6667500" y="4644356"/>
            <a:ext cx="4948078" cy="1404469"/>
            <a:chOff x="988711" y="2464586"/>
            <a:chExt cx="10614167" cy="3012739"/>
          </a:xfrm>
        </p:grpSpPr>
        <p:sp>
          <p:nvSpPr>
            <p:cNvPr id="6" name="Rectangle 5"/>
            <p:cNvSpPr/>
            <p:nvPr/>
          </p:nvSpPr>
          <p:spPr>
            <a:xfrm>
              <a:off x="1608818" y="2464592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1</a:t>
              </a:r>
              <a:r>
                <a:rPr lang="en-US" sz="800" smtClean="0"/>
                <a:t>,0 </a:t>
              </a:r>
              <a:r>
                <a:rPr lang="en-US" sz="800" dirty="0" smtClean="0"/>
                <a:t>switch</a:t>
              </a:r>
              <a:endParaRPr lang="en-US" sz="800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988711" y="3643312"/>
              <a:ext cx="2506059" cy="1834013"/>
              <a:chOff x="1423003" y="3643312"/>
              <a:chExt cx="2506059" cy="1834013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571623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 smtClean="0"/>
                  <a:t>00</a:t>
                </a:r>
                <a:endParaRPr lang="en-US" sz="800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157412" y="4886327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 smtClean="0"/>
                  <a:t>01</a:t>
                </a:r>
                <a:endParaRPr lang="en-US" sz="800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743201" y="4886325"/>
                <a:ext cx="471488" cy="471488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 smtClean="0"/>
                  <a:t>02</a:t>
                </a:r>
                <a:endParaRPr lang="en-US" sz="800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28990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 smtClean="0"/>
                  <a:t>03</a:t>
                </a:r>
                <a:endParaRPr lang="en-US" sz="800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423003" y="3643312"/>
                <a:ext cx="2506059" cy="1834013"/>
              </a:xfrm>
              <a:prstGeom prst="roundRect">
                <a:avLst/>
              </a:prstGeom>
              <a:no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043111" y="3814761"/>
                <a:ext cx="1285879" cy="4857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0,0 switch</a:t>
                </a:r>
                <a:endParaRPr lang="en-US" sz="800" dirty="0"/>
              </a:p>
            </p:txBody>
          </p:sp>
          <p:cxnSp>
            <p:nvCxnSpPr>
              <p:cNvPr id="14" name="Straight Connector 13"/>
              <p:cNvCxnSpPr>
                <a:stCxn id="18" idx="2"/>
                <a:endCxn id="10" idx="0"/>
              </p:cNvCxnSpPr>
              <p:nvPr/>
            </p:nvCxnSpPr>
            <p:spPr>
              <a:xfrm flipH="1">
                <a:off x="1807367" y="4300536"/>
                <a:ext cx="878684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18" idx="2"/>
                <a:endCxn id="14" idx="0"/>
              </p:cNvCxnSpPr>
              <p:nvPr/>
            </p:nvCxnSpPr>
            <p:spPr>
              <a:xfrm flipH="1">
                <a:off x="2393156" y="4300536"/>
                <a:ext cx="292895" cy="5857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8" idx="2"/>
                <a:endCxn id="15" idx="0"/>
              </p:cNvCxnSpPr>
              <p:nvPr/>
            </p:nvCxnSpPr>
            <p:spPr>
              <a:xfrm>
                <a:off x="2686051" y="4300536"/>
                <a:ext cx="292894" cy="5857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8" idx="2"/>
                <a:endCxn id="16" idx="0"/>
              </p:cNvCxnSpPr>
              <p:nvPr/>
            </p:nvCxnSpPr>
            <p:spPr>
              <a:xfrm>
                <a:off x="2686051" y="4300536"/>
                <a:ext cx="878683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>
              <a:off x="3707698" y="3643312"/>
              <a:ext cx="2506059" cy="1834013"/>
              <a:chOff x="1423003" y="3643312"/>
              <a:chExt cx="2506059" cy="1834013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571623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1</a:t>
                </a:r>
                <a:r>
                  <a:rPr lang="en-US" sz="800" dirty="0" smtClean="0"/>
                  <a:t>0</a:t>
                </a:r>
                <a:endParaRPr lang="en-US" sz="800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157412" y="4886327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1</a:t>
                </a:r>
                <a:r>
                  <a:rPr lang="en-US" sz="800" dirty="0" smtClean="0"/>
                  <a:t>1</a:t>
                </a:r>
                <a:endParaRPr lang="en-US" sz="800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743201" y="4886325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1</a:t>
                </a:r>
                <a:r>
                  <a:rPr lang="en-US" sz="800" dirty="0" smtClean="0"/>
                  <a:t>2</a:t>
                </a:r>
                <a:endParaRPr lang="en-US" sz="800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8990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1</a:t>
                </a:r>
                <a:r>
                  <a:rPr lang="en-US" sz="800" dirty="0" smtClean="0"/>
                  <a:t>3</a:t>
                </a:r>
                <a:endParaRPr lang="en-US" sz="800" dirty="0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1423003" y="3643312"/>
                <a:ext cx="2506059" cy="1834013"/>
              </a:xfrm>
              <a:prstGeom prst="roundRect">
                <a:avLst/>
              </a:prstGeom>
              <a:no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043111" y="3814761"/>
                <a:ext cx="1285879" cy="4857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0,1 switch</a:t>
                </a:r>
                <a:endParaRPr lang="en-US" sz="800" dirty="0"/>
              </a:p>
            </p:txBody>
          </p:sp>
          <p:cxnSp>
            <p:nvCxnSpPr>
              <p:cNvPr id="25" name="Straight Connector 24"/>
              <p:cNvCxnSpPr>
                <a:endCxn id="32" idx="0"/>
              </p:cNvCxnSpPr>
              <p:nvPr/>
            </p:nvCxnSpPr>
            <p:spPr>
              <a:xfrm flipH="1">
                <a:off x="1807367" y="4300536"/>
                <a:ext cx="878684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endCxn id="36" idx="0"/>
              </p:cNvCxnSpPr>
              <p:nvPr/>
            </p:nvCxnSpPr>
            <p:spPr>
              <a:xfrm flipH="1">
                <a:off x="2393156" y="4300536"/>
                <a:ext cx="292895" cy="5857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endCxn id="37" idx="0"/>
              </p:cNvCxnSpPr>
              <p:nvPr/>
            </p:nvCxnSpPr>
            <p:spPr>
              <a:xfrm>
                <a:off x="2686051" y="4300536"/>
                <a:ext cx="292894" cy="5857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38" idx="0"/>
              </p:cNvCxnSpPr>
              <p:nvPr/>
            </p:nvCxnSpPr>
            <p:spPr>
              <a:xfrm>
                <a:off x="2686051" y="4300536"/>
                <a:ext cx="878683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6411763" y="3643312"/>
              <a:ext cx="2506059" cy="1834013"/>
              <a:chOff x="1423003" y="3643312"/>
              <a:chExt cx="2506059" cy="1834013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571623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2</a:t>
                </a:r>
                <a:r>
                  <a:rPr lang="en-US" sz="800" dirty="0" smtClean="0"/>
                  <a:t>0</a:t>
                </a:r>
                <a:endParaRPr lang="en-US" sz="800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157412" y="4886327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2</a:t>
                </a:r>
                <a:r>
                  <a:rPr lang="en-US" sz="800" dirty="0" smtClean="0"/>
                  <a:t>1</a:t>
                </a:r>
                <a:endParaRPr lang="en-US" sz="800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743201" y="4886325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2</a:t>
                </a:r>
                <a:r>
                  <a:rPr lang="en-US" sz="800" dirty="0" smtClean="0"/>
                  <a:t>2</a:t>
                </a:r>
                <a:endParaRPr lang="en-US" sz="800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328990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2</a:t>
                </a:r>
                <a:r>
                  <a:rPr lang="en-US" sz="800" dirty="0" smtClean="0"/>
                  <a:t>3</a:t>
                </a:r>
                <a:endParaRPr lang="en-US" sz="800" dirty="0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423003" y="3643312"/>
                <a:ext cx="2506059" cy="1834013"/>
              </a:xfrm>
              <a:prstGeom prst="roundRect">
                <a:avLst/>
              </a:prstGeom>
              <a:no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043111" y="3814761"/>
                <a:ext cx="1285879" cy="4857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0,2 switch</a:t>
                </a:r>
                <a:endParaRPr lang="en-US" sz="800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flipH="1">
                <a:off x="1807367" y="4300536"/>
                <a:ext cx="878684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2393156" y="4300536"/>
                <a:ext cx="292895" cy="5857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2686051" y="4300536"/>
                <a:ext cx="292894" cy="5857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686051" y="4300536"/>
                <a:ext cx="878683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9096819" y="3643312"/>
              <a:ext cx="2506059" cy="1834013"/>
              <a:chOff x="1423003" y="3643312"/>
              <a:chExt cx="2506059" cy="1834013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571623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3</a:t>
                </a:r>
                <a:r>
                  <a:rPr lang="en-US" sz="800" dirty="0" smtClean="0"/>
                  <a:t>0</a:t>
                </a:r>
                <a:endParaRPr lang="en-US" sz="800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157412" y="4886327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3</a:t>
                </a:r>
                <a:r>
                  <a:rPr lang="en-US" sz="800" dirty="0" smtClean="0"/>
                  <a:t>1</a:t>
                </a:r>
                <a:endParaRPr lang="en-US" sz="800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743201" y="4886325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3</a:t>
                </a:r>
                <a:r>
                  <a:rPr lang="en-US" sz="800" dirty="0" smtClean="0"/>
                  <a:t>2</a:t>
                </a:r>
                <a:endParaRPr lang="en-US" sz="800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328990" y="4886326"/>
                <a:ext cx="471488" cy="4714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/>
                  <a:t>3</a:t>
                </a:r>
                <a:r>
                  <a:rPr lang="en-US" sz="800" dirty="0" smtClean="0"/>
                  <a:t>3</a:t>
                </a:r>
                <a:endParaRPr lang="en-US" sz="800" dirty="0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1423003" y="3643312"/>
                <a:ext cx="2506059" cy="1834013"/>
              </a:xfrm>
              <a:prstGeom prst="roundRect">
                <a:avLst/>
              </a:prstGeom>
              <a:no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043111" y="3814761"/>
                <a:ext cx="1285879" cy="4857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0,3 switch</a:t>
                </a:r>
                <a:endParaRPr lang="en-US" sz="800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flipH="1">
                <a:off x="1807367" y="4300536"/>
                <a:ext cx="878684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>
                <a:off x="2393156" y="4300536"/>
                <a:ext cx="292895" cy="5857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686051" y="4300536"/>
                <a:ext cx="292894" cy="5857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686051" y="4300536"/>
                <a:ext cx="878683" cy="5857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Connector 50"/>
            <p:cNvCxnSpPr>
              <a:endCxn id="10" idx="0"/>
            </p:cNvCxnSpPr>
            <p:nvPr/>
          </p:nvCxnSpPr>
          <p:spPr>
            <a:xfrm flipH="1">
              <a:off x="1373075" y="2950367"/>
              <a:ext cx="878683" cy="19359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29" idx="0"/>
            </p:cNvCxnSpPr>
            <p:nvPr/>
          </p:nvCxnSpPr>
          <p:spPr>
            <a:xfrm>
              <a:off x="2251758" y="2950367"/>
              <a:ext cx="1840304" cy="19359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51758" y="2950367"/>
              <a:ext cx="4544369" cy="19359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51758" y="2950367"/>
              <a:ext cx="7229425" cy="19359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4327806" y="2464589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1,1 switch</a:t>
              </a:r>
              <a:endParaRPr lang="en-US" sz="8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012708" y="2464586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1,2 switch</a:t>
              </a:r>
              <a:endParaRPr lang="en-US" sz="8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9697610" y="2464586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1,3 switch</a:t>
              </a:r>
              <a:endParaRPr lang="en-US" sz="800" dirty="0"/>
            </a:p>
          </p:txBody>
        </p:sp>
        <p:cxnSp>
          <p:nvCxnSpPr>
            <p:cNvPr id="58" name="Straight Connector 57"/>
            <p:cNvCxnSpPr>
              <a:endCxn id="14" idx="0"/>
            </p:cNvCxnSpPr>
            <p:nvPr/>
          </p:nvCxnSpPr>
          <p:spPr>
            <a:xfrm flipH="1">
              <a:off x="1958864" y="2950364"/>
              <a:ext cx="3011882" cy="19359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30" idx="0"/>
            </p:cNvCxnSpPr>
            <p:nvPr/>
          </p:nvCxnSpPr>
          <p:spPr>
            <a:xfrm flipH="1">
              <a:off x="4677851" y="2950364"/>
              <a:ext cx="292895" cy="19359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970746" y="2950364"/>
              <a:ext cx="2411170" cy="19359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4970746" y="2950364"/>
              <a:ext cx="5096226" cy="19359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15" idx="0"/>
            </p:cNvCxnSpPr>
            <p:nvPr/>
          </p:nvCxnSpPr>
          <p:spPr>
            <a:xfrm flipH="1">
              <a:off x="2544653" y="2950361"/>
              <a:ext cx="5110995" cy="19359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endCxn id="31" idx="0"/>
            </p:cNvCxnSpPr>
            <p:nvPr/>
          </p:nvCxnSpPr>
          <p:spPr>
            <a:xfrm flipH="1">
              <a:off x="5263640" y="2950361"/>
              <a:ext cx="2392008" cy="19359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655648" y="2950361"/>
              <a:ext cx="312057" cy="19359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655648" y="2950361"/>
              <a:ext cx="2997113" cy="19359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16" idx="0"/>
            </p:cNvCxnSpPr>
            <p:nvPr/>
          </p:nvCxnSpPr>
          <p:spPr>
            <a:xfrm flipH="1">
              <a:off x="3130442" y="2950361"/>
              <a:ext cx="7210108" cy="19359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endCxn id="32" idx="0"/>
            </p:cNvCxnSpPr>
            <p:nvPr/>
          </p:nvCxnSpPr>
          <p:spPr>
            <a:xfrm flipH="1">
              <a:off x="5849429" y="2950361"/>
              <a:ext cx="4491121" cy="19359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8553494" y="2950361"/>
              <a:ext cx="1787056" cy="19359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0340550" y="2950361"/>
              <a:ext cx="898000" cy="19359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1" name="Ink 70"/>
              <p14:cNvContentPartPr/>
              <p14:nvPr/>
            </p14:nvContentPartPr>
            <p14:xfrm>
              <a:off x="7399800" y="2937600"/>
              <a:ext cx="376200" cy="997920"/>
            </p14:xfrm>
          </p:contentPart>
        </mc:Choice>
        <mc:Fallback>
          <p:pic>
            <p:nvPicPr>
              <p:cNvPr id="71" name="Ink 7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93320" y="2930400"/>
                <a:ext cx="390960" cy="101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9388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Heartbeats carry bandwidth limits which can be used to determine stragglers and prevent stragglers from being very active in a recovery scenario</a:t>
            </a:r>
          </a:p>
          <a:p>
            <a:r>
              <a:rPr lang="en-US" dirty="0" smtClean="0"/>
              <a:t>Recovery payload is split between recovery servers and their backups, all traffic travels through different links to prevent in-network congestion</a:t>
            </a:r>
          </a:p>
          <a:p>
            <a:r>
              <a:rPr lang="en-US" dirty="0" smtClean="0"/>
              <a:t>All servers overprovision RAM in case of a recovery </a:t>
            </a:r>
            <a:br>
              <a:rPr lang="en-US" dirty="0" smtClean="0"/>
            </a:br>
            <a:r>
              <a:rPr lang="en-US" dirty="0" smtClean="0"/>
              <a:t>(discussed in section 5, proven in Appendix)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263164" y="3523342"/>
            <a:ext cx="471487" cy="47148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28461" y="4235888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11073" y="4235888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75974" y="4988614"/>
            <a:ext cx="471487" cy="47148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592421" y="4988614"/>
            <a:ext cx="471487" cy="47148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979001" y="4235888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58040" y="4235888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137331" y="4235604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716370" y="4235604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27" name="Straight Connector 26"/>
          <p:cNvCxnSpPr>
            <a:stCxn id="6" idx="2"/>
          </p:cNvCxnSpPr>
          <p:nvPr/>
        </p:nvCxnSpPr>
        <p:spPr>
          <a:xfrm flipH="1">
            <a:off x="8064204" y="3994829"/>
            <a:ext cx="1434704" cy="240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2"/>
            <a:endCxn id="8" idx="0"/>
          </p:cNvCxnSpPr>
          <p:nvPr/>
        </p:nvCxnSpPr>
        <p:spPr>
          <a:xfrm flipH="1">
            <a:off x="8646817" y="3994829"/>
            <a:ext cx="852091" cy="241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2"/>
            <a:endCxn id="16" idx="0"/>
          </p:cNvCxnSpPr>
          <p:nvPr/>
        </p:nvCxnSpPr>
        <p:spPr>
          <a:xfrm flipH="1">
            <a:off x="9214745" y="3994829"/>
            <a:ext cx="284163" cy="241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7" idx="0"/>
          </p:cNvCxnSpPr>
          <p:nvPr/>
        </p:nvCxnSpPr>
        <p:spPr>
          <a:xfrm>
            <a:off x="9484520" y="3994687"/>
            <a:ext cx="309264" cy="241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2"/>
            <a:endCxn id="22" idx="0"/>
          </p:cNvCxnSpPr>
          <p:nvPr/>
        </p:nvCxnSpPr>
        <p:spPr>
          <a:xfrm>
            <a:off x="9498908" y="3994829"/>
            <a:ext cx="874167" cy="240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23" idx="0"/>
          </p:cNvCxnSpPr>
          <p:nvPr/>
        </p:nvCxnSpPr>
        <p:spPr>
          <a:xfrm>
            <a:off x="9498907" y="3994687"/>
            <a:ext cx="1453207" cy="240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208868" y="5001102"/>
            <a:ext cx="471487" cy="47148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40" name="Straight Connector 39"/>
          <p:cNvCxnSpPr>
            <a:endCxn id="9" idx="0"/>
          </p:cNvCxnSpPr>
          <p:nvPr/>
        </p:nvCxnSpPr>
        <p:spPr>
          <a:xfrm flipH="1">
            <a:off x="7211718" y="4707091"/>
            <a:ext cx="852190" cy="281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7" idx="2"/>
            <a:endCxn id="10" idx="0"/>
          </p:cNvCxnSpPr>
          <p:nvPr/>
        </p:nvCxnSpPr>
        <p:spPr>
          <a:xfrm flipH="1">
            <a:off x="7828165" y="4707375"/>
            <a:ext cx="236040" cy="281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38" idx="0"/>
          </p:cNvCxnSpPr>
          <p:nvPr/>
        </p:nvCxnSpPr>
        <p:spPr>
          <a:xfrm>
            <a:off x="8063908" y="4707375"/>
            <a:ext cx="380704" cy="293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93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9293"/>
          </a:xfrm>
        </p:spPr>
        <p:txBody>
          <a:bodyPr>
            <a:normAutofit/>
          </a:bodyPr>
          <a:lstStyle/>
          <a:p>
            <a:r>
              <a:rPr lang="en-US" dirty="0" smtClean="0"/>
              <a:t>64 </a:t>
            </a:r>
            <a:r>
              <a:rPr lang="en-US" dirty="0" err="1" smtClean="0"/>
              <a:t>PowerLeader</a:t>
            </a:r>
            <a:r>
              <a:rPr lang="en-US" dirty="0" smtClean="0"/>
              <a:t> servers </a:t>
            </a:r>
          </a:p>
          <a:p>
            <a:pPr lvl="1"/>
            <a:r>
              <a:rPr lang="en-US" dirty="0" smtClean="0"/>
              <a:t>12 Intel Xeon 2.5GHz cores</a:t>
            </a:r>
          </a:p>
          <a:p>
            <a:pPr lvl="1"/>
            <a:r>
              <a:rPr lang="en-US" dirty="0" smtClean="0"/>
              <a:t>64 GB RAM</a:t>
            </a:r>
          </a:p>
          <a:p>
            <a:pPr lvl="1"/>
            <a:r>
              <a:rPr lang="en-US" dirty="0" smtClean="0"/>
              <a:t>Six 7200 RPM 1TB disks</a:t>
            </a:r>
          </a:p>
          <a:p>
            <a:r>
              <a:rPr lang="en-US" dirty="0" smtClean="0"/>
              <a:t>Five 48 port 10GbE switches</a:t>
            </a:r>
          </a:p>
          <a:p>
            <a:r>
              <a:rPr lang="en-US" dirty="0" smtClean="0"/>
              <a:t>Three setups</a:t>
            </a:r>
          </a:p>
          <a:p>
            <a:pPr lvl="1"/>
            <a:r>
              <a:rPr lang="en-US" dirty="0" err="1" smtClean="0"/>
              <a:t>CubicRing</a:t>
            </a:r>
            <a:r>
              <a:rPr lang="en-US" dirty="0" smtClean="0"/>
              <a:t> organized in </a:t>
            </a:r>
            <a:r>
              <a:rPr lang="en-US" dirty="0" err="1" smtClean="0"/>
              <a:t>BCube</a:t>
            </a:r>
            <a:r>
              <a:rPr lang="en-US" dirty="0" smtClean="0"/>
              <a:t>(8,1) that runs the </a:t>
            </a:r>
            <a:r>
              <a:rPr lang="en-US" dirty="0" err="1" smtClean="0"/>
              <a:t>MemCube</a:t>
            </a:r>
            <a:r>
              <a:rPr lang="en-US" dirty="0" smtClean="0"/>
              <a:t> KV store</a:t>
            </a:r>
          </a:p>
          <a:p>
            <a:pPr lvl="1"/>
            <a:r>
              <a:rPr lang="en-US" dirty="0" smtClean="0"/>
              <a:t>64 node tree running </a:t>
            </a:r>
            <a:r>
              <a:rPr lang="en-US" dirty="0" err="1" smtClean="0"/>
              <a:t>RAMCloud</a:t>
            </a:r>
            <a:endParaRPr lang="en-US" dirty="0" smtClean="0"/>
          </a:p>
          <a:p>
            <a:pPr lvl="1"/>
            <a:r>
              <a:rPr lang="en-US" dirty="0"/>
              <a:t>64 node </a:t>
            </a:r>
            <a:r>
              <a:rPr lang="en-US" dirty="0" err="1" smtClean="0"/>
              <a:t>FatTree</a:t>
            </a:r>
            <a:r>
              <a:rPr lang="en-US" dirty="0" smtClean="0"/>
              <a:t> </a:t>
            </a:r>
            <a:r>
              <a:rPr lang="en-US" dirty="0"/>
              <a:t>running </a:t>
            </a:r>
            <a:r>
              <a:rPr lang="en-US" dirty="0" err="1"/>
              <a:t>RAMCloud</a:t>
            </a:r>
            <a:endParaRPr lang="en-US" dirty="0"/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796" y="2358632"/>
            <a:ext cx="6955004" cy="14132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3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42168"/>
          </a:xfrm>
        </p:spPr>
        <p:txBody>
          <a:bodyPr>
            <a:normAutofit/>
          </a:bodyPr>
          <a:lstStyle/>
          <a:p>
            <a:r>
              <a:rPr lang="en-US" dirty="0" smtClean="0"/>
              <a:t>Each primary server is filled with </a:t>
            </a:r>
            <a:br>
              <a:rPr lang="en-US" dirty="0" smtClean="0"/>
            </a:br>
            <a:r>
              <a:rPr lang="en-US" dirty="0" smtClean="0"/>
              <a:t>48GBs of data</a:t>
            </a:r>
          </a:p>
          <a:p>
            <a:pPr lvl="1"/>
            <a:r>
              <a:rPr lang="en-US" dirty="0" smtClean="0"/>
              <a:t>Max write throughput is 197.6K</a:t>
            </a:r>
            <a:br>
              <a:rPr lang="en-US" dirty="0" smtClean="0"/>
            </a:br>
            <a:r>
              <a:rPr lang="en-US" dirty="0" smtClean="0"/>
              <a:t>writes per second</a:t>
            </a:r>
          </a:p>
          <a:p>
            <a:r>
              <a:rPr lang="en-US" dirty="0" smtClean="0"/>
              <a:t>A primary server is taken offline</a:t>
            </a:r>
          </a:p>
          <a:p>
            <a:pPr lvl="1"/>
            <a:r>
              <a:rPr lang="en-US" dirty="0" smtClean="0"/>
              <a:t>took 3.1 seconds to recover all </a:t>
            </a:r>
            <a:br>
              <a:rPr lang="en-US" dirty="0" smtClean="0"/>
            </a:br>
            <a:r>
              <a:rPr lang="en-US" dirty="0" smtClean="0"/>
              <a:t>48 GBs using </a:t>
            </a:r>
            <a:r>
              <a:rPr lang="en-US" dirty="0" err="1" smtClean="0"/>
              <a:t>MemCube</a:t>
            </a:r>
            <a:endParaRPr lang="en-US" dirty="0" smtClean="0"/>
          </a:p>
          <a:p>
            <a:pPr lvl="1"/>
            <a:r>
              <a:rPr lang="en-US" dirty="0" smtClean="0"/>
              <a:t>Aggregate throughput 123.9 GB/sec</a:t>
            </a:r>
          </a:p>
          <a:p>
            <a:pPr lvl="1"/>
            <a:r>
              <a:rPr lang="en-US" dirty="0" smtClean="0"/>
              <a:t>Each recovery server contributes</a:t>
            </a:r>
            <a:br>
              <a:rPr lang="en-US" dirty="0" smtClean="0"/>
            </a:br>
            <a:r>
              <a:rPr lang="en-US" dirty="0" smtClean="0"/>
              <a:t>about 8.85 GB/sec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202" y="2015732"/>
            <a:ext cx="5129652" cy="36992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59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Recovery and Backup Server Number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8" y="2004621"/>
            <a:ext cx="4506309" cy="270949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037" y="2004621"/>
            <a:ext cx="4515817" cy="27094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51578" y="4807826"/>
            <a:ext cx="4506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Increasing the number of recovery servers, linearly increases the aggregate bandwidth, decreases </a:t>
            </a:r>
            <a:r>
              <a:rPr lang="en-US" smtClean="0"/>
              <a:t>the fragmentation </a:t>
            </a:r>
            <a:r>
              <a:rPr lang="en-US" dirty="0" smtClean="0"/>
              <a:t>ratio (less locality)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39037" y="4807825"/>
            <a:ext cx="4506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Impact of number of backup servers per recovery server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78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4368"/>
          </a:xfrm>
        </p:spPr>
        <p:txBody>
          <a:bodyPr>
            <a:normAutofit/>
          </a:bodyPr>
          <a:lstStyle/>
          <a:p>
            <a:r>
              <a:rPr lang="en-US" dirty="0" smtClean="0"/>
              <a:t>Would be interesting to look at evaluations for the speed at which backups and recoveries are restored as well as more sizeable failures</a:t>
            </a:r>
          </a:p>
          <a:p>
            <a:r>
              <a:rPr lang="en-US" dirty="0" smtClean="0"/>
              <a:t>Centralized aspect of the global coordinator creates a singular point of failure, how far is it from the architecture?</a:t>
            </a:r>
          </a:p>
          <a:p>
            <a:r>
              <a:rPr lang="en-US" dirty="0" smtClean="0"/>
              <a:t>Lots of recoveries and backups, I wonder if the total backup-</a:t>
            </a:r>
            <a:r>
              <a:rPr lang="en-US" dirty="0" err="1" smtClean="0"/>
              <a:t>ed</a:t>
            </a:r>
            <a:r>
              <a:rPr lang="en-US" dirty="0" smtClean="0"/>
              <a:t> data can be reduced</a:t>
            </a:r>
          </a:p>
          <a:p>
            <a:r>
              <a:rPr lang="en-US" dirty="0" smtClean="0"/>
              <a:t>Paper uses lots of terms interchangeably, sometimes it is confusing to distinguish the properties of </a:t>
            </a:r>
            <a:r>
              <a:rPr lang="en-US" dirty="0" err="1" smtClean="0"/>
              <a:t>MemCube</a:t>
            </a:r>
            <a:r>
              <a:rPr lang="en-US" dirty="0" smtClean="0"/>
              <a:t> from </a:t>
            </a:r>
            <a:r>
              <a:rPr lang="en-US" dirty="0" err="1" smtClean="0"/>
              <a:t>CubicRing</a:t>
            </a:r>
            <a:r>
              <a:rPr lang="en-US" dirty="0" smtClean="0"/>
              <a:t> from </a:t>
            </a:r>
            <a:r>
              <a:rPr lang="en-US" dirty="0" err="1" smtClean="0"/>
              <a:t>BCube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41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3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 latency, large scale storage systems with recovery techniques</a:t>
            </a:r>
          </a:p>
          <a:p>
            <a:r>
              <a:rPr lang="en-US" dirty="0" smtClean="0"/>
              <a:t>All data is kept in RAM, backups are on designated backup servers</a:t>
            </a:r>
          </a:p>
          <a:p>
            <a:r>
              <a:rPr lang="en-US" dirty="0" err="1" smtClean="0"/>
              <a:t>RAMCloud</a:t>
            </a:r>
            <a:endParaRPr lang="en-US" dirty="0" smtClean="0"/>
          </a:p>
          <a:p>
            <a:pPr lvl="1"/>
            <a:r>
              <a:rPr lang="en-US" dirty="0" smtClean="0"/>
              <a:t>All primary data is kept in RAM, redundant backup on disks</a:t>
            </a:r>
          </a:p>
          <a:p>
            <a:pPr lvl="1"/>
            <a:r>
              <a:rPr lang="en-US" dirty="0" smtClean="0"/>
              <a:t>Backup servers selected randomly for ideal distribution</a:t>
            </a:r>
          </a:p>
          <a:p>
            <a:r>
              <a:rPr lang="en-US" dirty="0" smtClean="0"/>
              <a:t>CMEM</a:t>
            </a:r>
          </a:p>
          <a:p>
            <a:pPr lvl="1"/>
            <a:r>
              <a:rPr lang="en-US" dirty="0" smtClean="0"/>
              <a:t>Creates storage clusters, elastic memory</a:t>
            </a:r>
          </a:p>
          <a:p>
            <a:pPr lvl="1"/>
            <a:r>
              <a:rPr lang="en-US" dirty="0" smtClean="0"/>
              <a:t>One synchronous backup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9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System drawbacks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156"/>
          </a:xfrm>
        </p:spPr>
        <p:txBody>
          <a:bodyPr>
            <a:normAutofit/>
          </a:bodyPr>
          <a:lstStyle/>
          <a:p>
            <a:r>
              <a:rPr lang="en-US" dirty="0" smtClean="0"/>
              <a:t>Effective but with several important flaws</a:t>
            </a:r>
          </a:p>
          <a:p>
            <a:r>
              <a:rPr lang="en-US" dirty="0" smtClean="0"/>
              <a:t>Recovery traffic congestion</a:t>
            </a:r>
          </a:p>
          <a:p>
            <a:pPr lvl="1"/>
            <a:r>
              <a:rPr lang="en-US" dirty="0" smtClean="0"/>
              <a:t>On server failure, recovery surges </a:t>
            </a:r>
            <a:r>
              <a:rPr lang="en-US" smtClean="0"/>
              <a:t>cause </a:t>
            </a:r>
            <a:br>
              <a:rPr lang="en-US" smtClean="0"/>
            </a:br>
            <a:r>
              <a:rPr lang="en-US" smtClean="0"/>
              <a:t>in-network </a:t>
            </a:r>
            <a:r>
              <a:rPr lang="en-US" dirty="0" smtClean="0"/>
              <a:t>congestion</a:t>
            </a:r>
          </a:p>
          <a:p>
            <a:r>
              <a:rPr lang="en-US" dirty="0" smtClean="0"/>
              <a:t>False failure detection</a:t>
            </a:r>
          </a:p>
          <a:p>
            <a:pPr lvl="1"/>
            <a:r>
              <a:rPr lang="en-US" dirty="0" smtClean="0"/>
              <a:t>Transient network failures associated with large RTT for heartbeats may cause false positives which start unnecessary recoveries</a:t>
            </a:r>
          </a:p>
          <a:p>
            <a:r>
              <a:rPr lang="en-US" dirty="0" err="1" smtClean="0"/>
              <a:t>ToR</a:t>
            </a:r>
            <a:r>
              <a:rPr lang="en-US" dirty="0" smtClean="0"/>
              <a:t> switch failures</a:t>
            </a:r>
          </a:p>
          <a:p>
            <a:pPr lvl="1"/>
            <a:r>
              <a:rPr lang="en-US" dirty="0" smtClean="0"/>
              <a:t>Top of the Rack (</a:t>
            </a:r>
            <a:r>
              <a:rPr lang="en-US" dirty="0" err="1" smtClean="0"/>
              <a:t>ToR</a:t>
            </a:r>
            <a:r>
              <a:rPr lang="en-US" dirty="0" smtClean="0"/>
              <a:t>) switches may fail taking out working servers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8348663" y="2786063"/>
            <a:ext cx="1014412" cy="0"/>
          </a:xfrm>
          <a:prstGeom prst="line">
            <a:avLst/>
          </a:prstGeom>
          <a:ln w="571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Cloud 5"/>
          <p:cNvSpPr/>
          <p:nvPr/>
        </p:nvSpPr>
        <p:spPr>
          <a:xfrm>
            <a:off x="8905876" y="2015732"/>
            <a:ext cx="3143250" cy="1351545"/>
          </a:xfrm>
          <a:prstGeom prst="cloud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Center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62913" y="2528887"/>
            <a:ext cx="471487" cy="47148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8117280" y="828360"/>
              <a:ext cx="3581640" cy="339588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11520" y="820800"/>
                <a:ext cx="3595320" cy="340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11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behind the paper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distance to backup servers improves reliability</a:t>
            </a:r>
          </a:p>
          <a:p>
            <a:r>
              <a:rPr lang="en-US" dirty="0" smtClean="0"/>
              <a:t>One hop communication insures low latency recovery over high speed InfiniBand (or Ethernet) communication</a:t>
            </a:r>
          </a:p>
          <a:p>
            <a:r>
              <a:rPr lang="en-US" dirty="0" smtClean="0"/>
              <a:t>Having a designated recovery mapping provides a coordinated, parallelized recovery</a:t>
            </a:r>
          </a:p>
          <a:p>
            <a:r>
              <a:rPr lang="en-US" dirty="0" smtClean="0"/>
              <a:t>Robustness in </a:t>
            </a:r>
            <a:r>
              <a:rPr lang="en-US" dirty="0" err="1" smtClean="0"/>
              <a:t>heartbeating</a:t>
            </a:r>
            <a:r>
              <a:rPr lang="en-US" dirty="0" smtClean="0"/>
              <a:t> can prevent false positives</a:t>
            </a:r>
          </a:p>
          <a:p>
            <a:r>
              <a:rPr lang="en-US" dirty="0" smtClean="0"/>
              <a:t>Efficient backup techniques should not significantly impact availability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0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Primary-Recovery-Backup</a:t>
            </a:r>
          </a:p>
          <a:p>
            <a:pPr lvl="1"/>
            <a:r>
              <a:rPr lang="en-US" dirty="0" smtClean="0"/>
              <a:t>Primary servers: keep all data in RAM</a:t>
            </a:r>
          </a:p>
          <a:p>
            <a:pPr lvl="1"/>
            <a:r>
              <a:rPr lang="en-US" dirty="0" smtClean="0"/>
              <a:t>Backup servers: writing backup to disk</a:t>
            </a:r>
          </a:p>
          <a:p>
            <a:pPr lvl="1"/>
            <a:r>
              <a:rPr lang="en-US" dirty="0" smtClean="0"/>
              <a:t>Recovery servers: server to which backups </a:t>
            </a:r>
            <a:br>
              <a:rPr lang="en-US" dirty="0" smtClean="0"/>
            </a:br>
            <a:r>
              <a:rPr lang="en-US" dirty="0" smtClean="0"/>
              <a:t>will recover a failed primary server</a:t>
            </a:r>
          </a:p>
          <a:p>
            <a:r>
              <a:rPr lang="en-US" dirty="0" smtClean="0"/>
              <a:t>Recovery server stores backup mappings</a:t>
            </a:r>
          </a:p>
          <a:p>
            <a:r>
              <a:rPr lang="en-US" dirty="0" smtClean="0"/>
              <a:t>Each server takes on all three roles in different rings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700963" y="2786063"/>
            <a:ext cx="1014412" cy="0"/>
          </a:xfrm>
          <a:prstGeom prst="line">
            <a:avLst/>
          </a:prstGeom>
          <a:ln w="571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Cloud 4"/>
          <p:cNvSpPr/>
          <p:nvPr/>
        </p:nvSpPr>
        <p:spPr>
          <a:xfrm>
            <a:off x="8258176" y="2015732"/>
            <a:ext cx="3143250" cy="1351545"/>
          </a:xfrm>
          <a:prstGeom prst="cloud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Center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15213" y="2528887"/>
            <a:ext cx="471487" cy="47148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829801" y="3945323"/>
            <a:ext cx="471487" cy="471487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447710" y="4578788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258426" y="4578788"/>
            <a:ext cx="471487" cy="47148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040517" y="5230601"/>
            <a:ext cx="471487" cy="47148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51233" y="5230601"/>
            <a:ext cx="471487" cy="471487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5" name="Straight Connector 14"/>
          <p:cNvCxnSpPr>
            <a:stCxn id="9" idx="2"/>
            <a:endCxn id="10" idx="0"/>
          </p:cNvCxnSpPr>
          <p:nvPr/>
        </p:nvCxnSpPr>
        <p:spPr>
          <a:xfrm flipH="1">
            <a:off x="9683454" y="4416810"/>
            <a:ext cx="382091" cy="161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11" idx="0"/>
          </p:cNvCxnSpPr>
          <p:nvPr/>
        </p:nvCxnSpPr>
        <p:spPr>
          <a:xfrm>
            <a:off x="10065545" y="4416810"/>
            <a:ext cx="428625" cy="161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2"/>
            <a:endCxn id="12" idx="0"/>
          </p:cNvCxnSpPr>
          <p:nvPr/>
        </p:nvCxnSpPr>
        <p:spPr>
          <a:xfrm flipH="1">
            <a:off x="9276261" y="5050275"/>
            <a:ext cx="407193" cy="180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2"/>
            <a:endCxn id="13" idx="0"/>
          </p:cNvCxnSpPr>
          <p:nvPr/>
        </p:nvCxnSpPr>
        <p:spPr>
          <a:xfrm>
            <a:off x="9683454" y="5050275"/>
            <a:ext cx="403523" cy="180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6504480" y="2267280"/>
              <a:ext cx="4777200" cy="39808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97280" y="2262600"/>
                <a:ext cx="4793400" cy="399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55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CubicRing</a:t>
            </a:r>
            <a:r>
              <a:rPr lang="en-US" dirty="0" smtClean="0"/>
              <a:t>: Everything is a hop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27893"/>
          </a:xfrm>
        </p:spPr>
        <p:txBody>
          <a:bodyPr>
            <a:normAutofit/>
          </a:bodyPr>
          <a:lstStyle/>
          <a:p>
            <a:r>
              <a:rPr lang="en-US" dirty="0"/>
              <a:t>Primary ring, Recovery ring, Backup ring</a:t>
            </a:r>
          </a:p>
          <a:p>
            <a:r>
              <a:rPr lang="en-US" dirty="0" smtClean="0"/>
              <a:t>One </a:t>
            </a:r>
            <a:r>
              <a:rPr lang="en-US" dirty="0" smtClean="0"/>
              <a:t>hop is a trip from source server to the end server via a designated switch</a:t>
            </a:r>
          </a:p>
          <a:p>
            <a:r>
              <a:rPr lang="en-US" dirty="0" err="1" smtClean="0"/>
              <a:t>BCube</a:t>
            </a:r>
            <a:r>
              <a:rPr lang="en-US" dirty="0" smtClean="0"/>
              <a:t> creates an interconnected system of servers where each server can reach any other in k+1 hops (one more hop than the cube dimension)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BCube</a:t>
            </a:r>
            <a:r>
              <a:rPr lang="en-US" dirty="0" smtClean="0"/>
              <a:t>, all recovery servers are one hop away from the primary server</a:t>
            </a:r>
          </a:p>
          <a:p>
            <a:pPr lvl="1"/>
            <a:r>
              <a:rPr lang="en-US" dirty="0" smtClean="0"/>
              <a:t>Recovery servers are all n-1 servers in level 0 </a:t>
            </a:r>
            <a:r>
              <a:rPr lang="en-US" dirty="0" err="1" smtClean="0"/>
              <a:t>BCube</a:t>
            </a:r>
            <a:r>
              <a:rPr lang="en-US" dirty="0" smtClean="0"/>
              <a:t> container </a:t>
            </a:r>
            <a:br>
              <a:rPr lang="en-US" dirty="0" smtClean="0"/>
            </a:br>
            <a:r>
              <a:rPr lang="en-US" dirty="0" smtClean="0"/>
              <a:t>+ all immediate switch connections to other </a:t>
            </a:r>
            <a:r>
              <a:rPr lang="en-US" dirty="0" err="1" smtClean="0"/>
              <a:t>BCube</a:t>
            </a:r>
            <a:r>
              <a:rPr lang="en-US" dirty="0" smtClean="0"/>
              <a:t> containers</a:t>
            </a:r>
          </a:p>
          <a:p>
            <a:r>
              <a:rPr lang="en-US" dirty="0" smtClean="0"/>
              <a:t>All backup servers are one hop from the recovery servers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5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Ring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238910" y="5082230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24699" y="5317973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410488" y="5317973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996277" y="5082230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66425" y="4544848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434576" y="4061804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424528" y="3445850"/>
            <a:ext cx="471488" cy="4714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766425" y="2852119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6238910" y="2380631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6824699" y="2169671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7410488" y="2169669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7996277" y="2380631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2" name="Oval 101"/>
          <p:cNvSpPr/>
          <p:nvPr/>
        </p:nvSpPr>
        <p:spPr>
          <a:xfrm>
            <a:off x="8466768" y="2840392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8848958" y="341445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8838240" y="4018940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8460058" y="455913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05024" y="3356511"/>
            <a:ext cx="1357312" cy="615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(K,V)</a:t>
            </a:r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29063" y="3671888"/>
            <a:ext cx="132873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Cubic Ring, </a:t>
            </a:r>
            <a:r>
              <a:rPr lang="en-US" dirty="0" err="1" smtClean="0"/>
              <a:t>Bcube</a:t>
            </a:r>
            <a:r>
              <a:rPr lang="en-US" dirty="0" smtClean="0"/>
              <a:t>(4,1)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1608818" y="2464592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smtClean="0"/>
              <a:t>,0 </a:t>
            </a:r>
            <a:r>
              <a:rPr lang="en-US" dirty="0" smtClean="0"/>
              <a:t>switch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988711" y="3643312"/>
            <a:ext cx="2506059" cy="1834013"/>
            <a:chOff x="1423003" y="3643312"/>
            <a:chExt cx="2506059" cy="1834013"/>
          </a:xfrm>
        </p:grpSpPr>
        <p:sp>
          <p:nvSpPr>
            <p:cNvPr id="6" name="Oval 5"/>
            <p:cNvSpPr/>
            <p:nvPr/>
          </p:nvSpPr>
          <p:spPr>
            <a:xfrm>
              <a:off x="1571623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157412" y="4886327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2743201" y="4886325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02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328990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 smtClean="0"/>
                <a:t>03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423003" y="3643312"/>
              <a:ext cx="2506059" cy="1834013"/>
            </a:xfrm>
            <a:prstGeom prst="round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3111" y="3814761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0,0 switch</a:t>
              </a:r>
              <a:endParaRPr lang="en-US" dirty="0"/>
            </a:p>
          </p:txBody>
        </p:sp>
        <p:cxnSp>
          <p:nvCxnSpPr>
            <p:cNvPr id="16" name="Straight Connector 15"/>
            <p:cNvCxnSpPr>
              <a:stCxn id="14" idx="2"/>
              <a:endCxn id="6" idx="0"/>
            </p:cNvCxnSpPr>
            <p:nvPr/>
          </p:nvCxnSpPr>
          <p:spPr>
            <a:xfrm flipH="1">
              <a:off x="1807367" y="4300536"/>
              <a:ext cx="878684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4" idx="2"/>
              <a:endCxn id="10" idx="0"/>
            </p:cNvCxnSpPr>
            <p:nvPr/>
          </p:nvCxnSpPr>
          <p:spPr>
            <a:xfrm flipH="1">
              <a:off x="2393156" y="4300536"/>
              <a:ext cx="292895" cy="5857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4" idx="2"/>
              <a:endCxn id="11" idx="0"/>
            </p:cNvCxnSpPr>
            <p:nvPr/>
          </p:nvCxnSpPr>
          <p:spPr>
            <a:xfrm>
              <a:off x="2686051" y="4300536"/>
              <a:ext cx="292894" cy="585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4" idx="2"/>
              <a:endCxn id="12" idx="0"/>
            </p:cNvCxnSpPr>
            <p:nvPr/>
          </p:nvCxnSpPr>
          <p:spPr>
            <a:xfrm>
              <a:off x="2686051" y="4300536"/>
              <a:ext cx="878683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707698" y="3643312"/>
            <a:ext cx="2506059" cy="1834013"/>
            <a:chOff x="1423003" y="3643312"/>
            <a:chExt cx="2506059" cy="1834013"/>
          </a:xfrm>
        </p:grpSpPr>
        <p:sp>
          <p:nvSpPr>
            <p:cNvPr id="25" name="Oval 24"/>
            <p:cNvSpPr/>
            <p:nvPr/>
          </p:nvSpPr>
          <p:spPr>
            <a:xfrm>
              <a:off x="1571623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157412" y="4886327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2743201" y="4886325"/>
              <a:ext cx="471488" cy="4714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3328990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423003" y="3643312"/>
              <a:ext cx="2506059" cy="1834013"/>
            </a:xfrm>
            <a:prstGeom prst="round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43111" y="3814761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0,1 switch</a:t>
              </a:r>
              <a:endParaRPr lang="en-US" dirty="0"/>
            </a:p>
          </p:txBody>
        </p:sp>
        <p:cxnSp>
          <p:nvCxnSpPr>
            <p:cNvPr id="31" name="Straight Connector 30"/>
            <p:cNvCxnSpPr>
              <a:endCxn id="28" idx="0"/>
            </p:cNvCxnSpPr>
            <p:nvPr/>
          </p:nvCxnSpPr>
          <p:spPr>
            <a:xfrm flipH="1">
              <a:off x="1807367" y="4300536"/>
              <a:ext cx="878684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32" idx="0"/>
            </p:cNvCxnSpPr>
            <p:nvPr/>
          </p:nvCxnSpPr>
          <p:spPr>
            <a:xfrm flipH="1">
              <a:off x="2393156" y="4300536"/>
              <a:ext cx="292895" cy="5857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3" idx="0"/>
            </p:cNvCxnSpPr>
            <p:nvPr/>
          </p:nvCxnSpPr>
          <p:spPr>
            <a:xfrm>
              <a:off x="2686051" y="4300536"/>
              <a:ext cx="292894" cy="585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34" idx="0"/>
            </p:cNvCxnSpPr>
            <p:nvPr/>
          </p:nvCxnSpPr>
          <p:spPr>
            <a:xfrm>
              <a:off x="2686051" y="4300536"/>
              <a:ext cx="878683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6411763" y="3643312"/>
            <a:ext cx="2506059" cy="1834013"/>
            <a:chOff x="1423003" y="3643312"/>
            <a:chExt cx="2506059" cy="1834013"/>
          </a:xfrm>
        </p:grpSpPr>
        <p:sp>
          <p:nvSpPr>
            <p:cNvPr id="80" name="Oval 79"/>
            <p:cNvSpPr/>
            <p:nvPr/>
          </p:nvSpPr>
          <p:spPr>
            <a:xfrm>
              <a:off x="1571623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2</a:t>
              </a: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2157412" y="4886327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2</a:t>
              </a: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2743201" y="4886325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2</a:t>
              </a: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3328990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2</a:t>
              </a:r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1423003" y="3643312"/>
              <a:ext cx="2506059" cy="1834013"/>
            </a:xfrm>
            <a:prstGeom prst="round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043111" y="3814761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0,2 switch</a:t>
              </a:r>
              <a:endParaRPr lang="en-US" dirty="0"/>
            </a:p>
          </p:txBody>
        </p:sp>
        <p:cxnSp>
          <p:nvCxnSpPr>
            <p:cNvPr id="86" name="Straight Connector 85"/>
            <p:cNvCxnSpPr/>
            <p:nvPr/>
          </p:nvCxnSpPr>
          <p:spPr>
            <a:xfrm flipH="1">
              <a:off x="1807367" y="4300536"/>
              <a:ext cx="878684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2393156" y="4300536"/>
              <a:ext cx="292895" cy="5857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686051" y="4300536"/>
              <a:ext cx="292894" cy="585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2686051" y="4300536"/>
              <a:ext cx="878683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9096819" y="3643312"/>
            <a:ext cx="2506059" cy="1834013"/>
            <a:chOff x="1423003" y="3643312"/>
            <a:chExt cx="2506059" cy="1834013"/>
          </a:xfrm>
        </p:grpSpPr>
        <p:sp>
          <p:nvSpPr>
            <p:cNvPr id="102" name="Oval 101"/>
            <p:cNvSpPr/>
            <p:nvPr/>
          </p:nvSpPr>
          <p:spPr>
            <a:xfrm>
              <a:off x="1571623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3</a:t>
              </a: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2157412" y="4886327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3</a:t>
              </a: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2743201" y="4886325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3</a:t>
              </a: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3328990" y="4886326"/>
              <a:ext cx="471488" cy="4714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/>
                <a:t>3</a:t>
              </a:r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1423003" y="3643312"/>
              <a:ext cx="2506059" cy="1834013"/>
            </a:xfrm>
            <a:prstGeom prst="round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043111" y="3814761"/>
              <a:ext cx="1285879" cy="4857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0,3 switch</a:t>
              </a:r>
              <a:endParaRPr lang="en-US" dirty="0"/>
            </a:p>
          </p:txBody>
        </p:sp>
        <p:cxnSp>
          <p:nvCxnSpPr>
            <p:cNvPr id="108" name="Straight Connector 107"/>
            <p:cNvCxnSpPr/>
            <p:nvPr/>
          </p:nvCxnSpPr>
          <p:spPr>
            <a:xfrm flipH="1">
              <a:off x="1807367" y="4300536"/>
              <a:ext cx="878684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2393156" y="4300536"/>
              <a:ext cx="292895" cy="5857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2686051" y="4300536"/>
              <a:ext cx="292894" cy="5857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2686051" y="4300536"/>
              <a:ext cx="878683" cy="5857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Straight Connector 113"/>
          <p:cNvCxnSpPr>
            <a:stCxn id="112" idx="2"/>
            <a:endCxn id="6" idx="0"/>
          </p:cNvCxnSpPr>
          <p:nvPr/>
        </p:nvCxnSpPr>
        <p:spPr>
          <a:xfrm flipH="1">
            <a:off x="1373075" y="2950367"/>
            <a:ext cx="878683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2"/>
            <a:endCxn id="25" idx="0"/>
          </p:cNvCxnSpPr>
          <p:nvPr/>
        </p:nvCxnSpPr>
        <p:spPr>
          <a:xfrm>
            <a:off x="2251758" y="2950367"/>
            <a:ext cx="1840304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2" idx="2"/>
            <a:endCxn id="80" idx="0"/>
          </p:cNvCxnSpPr>
          <p:nvPr/>
        </p:nvCxnSpPr>
        <p:spPr>
          <a:xfrm>
            <a:off x="2251758" y="2950367"/>
            <a:ext cx="4544369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2"/>
            <a:endCxn id="102" idx="0"/>
          </p:cNvCxnSpPr>
          <p:nvPr/>
        </p:nvCxnSpPr>
        <p:spPr>
          <a:xfrm>
            <a:off x="2251758" y="2950367"/>
            <a:ext cx="7229425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4327806" y="2464589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1,1 switch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7012708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1,2 switch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9697610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1,3 switch</a:t>
            </a:r>
            <a:endParaRPr lang="en-US" dirty="0"/>
          </a:p>
        </p:txBody>
      </p:sp>
      <p:cxnSp>
        <p:nvCxnSpPr>
          <p:cNvPr id="126" name="Straight Connector 125"/>
          <p:cNvCxnSpPr>
            <a:stCxn id="123" idx="2"/>
            <a:endCxn id="10" idx="0"/>
          </p:cNvCxnSpPr>
          <p:nvPr/>
        </p:nvCxnSpPr>
        <p:spPr>
          <a:xfrm flipH="1">
            <a:off x="1958864" y="2950364"/>
            <a:ext cx="3011882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3" idx="2"/>
            <a:endCxn id="26" idx="0"/>
          </p:cNvCxnSpPr>
          <p:nvPr/>
        </p:nvCxnSpPr>
        <p:spPr>
          <a:xfrm flipH="1">
            <a:off x="4677851" y="2950364"/>
            <a:ext cx="292895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3" idx="2"/>
            <a:endCxn id="81" idx="0"/>
          </p:cNvCxnSpPr>
          <p:nvPr/>
        </p:nvCxnSpPr>
        <p:spPr>
          <a:xfrm>
            <a:off x="4970746" y="2950364"/>
            <a:ext cx="2411170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3" idx="2"/>
            <a:endCxn id="103" idx="0"/>
          </p:cNvCxnSpPr>
          <p:nvPr/>
        </p:nvCxnSpPr>
        <p:spPr>
          <a:xfrm>
            <a:off x="4970746" y="2950364"/>
            <a:ext cx="5096226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4" idx="2"/>
            <a:endCxn id="11" idx="0"/>
          </p:cNvCxnSpPr>
          <p:nvPr/>
        </p:nvCxnSpPr>
        <p:spPr>
          <a:xfrm flipH="1">
            <a:off x="2544653" y="2950361"/>
            <a:ext cx="5110995" cy="1935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24" idx="2"/>
            <a:endCxn id="27" idx="0"/>
          </p:cNvCxnSpPr>
          <p:nvPr/>
        </p:nvCxnSpPr>
        <p:spPr>
          <a:xfrm flipH="1">
            <a:off x="5263640" y="2950361"/>
            <a:ext cx="2392008" cy="1935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4" idx="2"/>
            <a:endCxn id="82" idx="0"/>
          </p:cNvCxnSpPr>
          <p:nvPr/>
        </p:nvCxnSpPr>
        <p:spPr>
          <a:xfrm>
            <a:off x="7655648" y="2950361"/>
            <a:ext cx="312057" cy="1935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24" idx="2"/>
            <a:endCxn id="104" idx="0"/>
          </p:cNvCxnSpPr>
          <p:nvPr/>
        </p:nvCxnSpPr>
        <p:spPr>
          <a:xfrm>
            <a:off x="7655648" y="2950361"/>
            <a:ext cx="2997113" cy="1935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2"/>
            <a:endCxn id="12" idx="0"/>
          </p:cNvCxnSpPr>
          <p:nvPr/>
        </p:nvCxnSpPr>
        <p:spPr>
          <a:xfrm flipH="1">
            <a:off x="3130442" y="2950361"/>
            <a:ext cx="7210108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25" idx="2"/>
            <a:endCxn id="28" idx="0"/>
          </p:cNvCxnSpPr>
          <p:nvPr/>
        </p:nvCxnSpPr>
        <p:spPr>
          <a:xfrm flipH="1">
            <a:off x="5849429" y="2950361"/>
            <a:ext cx="4491121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125" idx="2"/>
            <a:endCxn id="83" idx="0"/>
          </p:cNvCxnSpPr>
          <p:nvPr/>
        </p:nvCxnSpPr>
        <p:spPr>
          <a:xfrm flipH="1">
            <a:off x="8553494" y="2950361"/>
            <a:ext cx="1787056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25" idx="2"/>
            <a:endCxn id="105" idx="0"/>
          </p:cNvCxnSpPr>
          <p:nvPr/>
        </p:nvCxnSpPr>
        <p:spPr>
          <a:xfrm>
            <a:off x="10340550" y="2950361"/>
            <a:ext cx="898000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Slide Number Placeholder 1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7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591481" y="330519"/>
            <a:ext cx="1125446" cy="1125446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Ring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1608818" y="2464592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smtClean="0"/>
              <a:t>,0 </a:t>
            </a:r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137331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23120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308909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894698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988711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08819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0,0 switch</a:t>
            </a:r>
            <a:endParaRPr lang="en-US" dirty="0"/>
          </a:p>
        </p:txBody>
      </p:sp>
      <p:cxnSp>
        <p:nvCxnSpPr>
          <p:cNvPr id="16" name="Straight Connector 15"/>
          <p:cNvCxnSpPr>
            <a:stCxn id="14" idx="2"/>
            <a:endCxn id="6" idx="0"/>
          </p:cNvCxnSpPr>
          <p:nvPr/>
        </p:nvCxnSpPr>
        <p:spPr>
          <a:xfrm flipH="1">
            <a:off x="1373075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4" idx="2"/>
            <a:endCxn id="10" idx="0"/>
          </p:cNvCxnSpPr>
          <p:nvPr/>
        </p:nvCxnSpPr>
        <p:spPr>
          <a:xfrm flipH="1">
            <a:off x="1958864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2"/>
            <a:endCxn id="11" idx="0"/>
          </p:cNvCxnSpPr>
          <p:nvPr/>
        </p:nvCxnSpPr>
        <p:spPr>
          <a:xfrm>
            <a:off x="2251759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2"/>
            <a:endCxn id="12" idx="0"/>
          </p:cNvCxnSpPr>
          <p:nvPr/>
        </p:nvCxnSpPr>
        <p:spPr>
          <a:xfrm>
            <a:off x="2251759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856318" y="4886326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442107" y="4886327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027896" y="4886325"/>
            <a:ext cx="471488" cy="4714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13685" y="4886326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707698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327806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0,1 switch</a:t>
            </a:r>
            <a:endParaRPr lang="en-US" dirty="0"/>
          </a:p>
        </p:txBody>
      </p:sp>
      <p:cxnSp>
        <p:nvCxnSpPr>
          <p:cNvPr id="31" name="Straight Connector 30"/>
          <p:cNvCxnSpPr>
            <a:endCxn id="28" idx="0"/>
          </p:cNvCxnSpPr>
          <p:nvPr/>
        </p:nvCxnSpPr>
        <p:spPr>
          <a:xfrm flipH="1">
            <a:off x="4092062" y="4300536"/>
            <a:ext cx="878684" cy="58579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32" idx="0"/>
          </p:cNvCxnSpPr>
          <p:nvPr/>
        </p:nvCxnSpPr>
        <p:spPr>
          <a:xfrm flipH="1">
            <a:off x="4677851" y="4300536"/>
            <a:ext cx="292895" cy="58579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3" idx="0"/>
          </p:cNvCxnSpPr>
          <p:nvPr/>
        </p:nvCxnSpPr>
        <p:spPr>
          <a:xfrm>
            <a:off x="4970746" y="4300536"/>
            <a:ext cx="292894" cy="5857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4" idx="0"/>
          </p:cNvCxnSpPr>
          <p:nvPr/>
        </p:nvCxnSpPr>
        <p:spPr>
          <a:xfrm>
            <a:off x="4970746" y="4300536"/>
            <a:ext cx="878683" cy="58579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560383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7146172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7731961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8317750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6411763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7031871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0,2 switch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6796127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7381916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674811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674811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9245439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9831228" y="4886327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10417017" y="4886325"/>
            <a:ext cx="471488" cy="471488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11002806" y="4886326"/>
            <a:ext cx="471488" cy="4714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6" name="Rounded Rectangle 105"/>
          <p:cNvSpPr/>
          <p:nvPr/>
        </p:nvSpPr>
        <p:spPr>
          <a:xfrm>
            <a:off x="9096819" y="3643312"/>
            <a:ext cx="2506059" cy="1834013"/>
          </a:xfrm>
          <a:prstGeom prst="round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9716927" y="3814761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0,3 switch</a:t>
            </a:r>
            <a:endParaRPr lang="en-US" dirty="0"/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9481183" y="4300536"/>
            <a:ext cx="878684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10066972" y="4300536"/>
            <a:ext cx="292895" cy="58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0359867" y="4300536"/>
            <a:ext cx="292894" cy="585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0359867" y="4300536"/>
            <a:ext cx="878683" cy="58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2" idx="2"/>
            <a:endCxn id="6" idx="0"/>
          </p:cNvCxnSpPr>
          <p:nvPr/>
        </p:nvCxnSpPr>
        <p:spPr>
          <a:xfrm flipH="1">
            <a:off x="1373075" y="2950367"/>
            <a:ext cx="878683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2"/>
            <a:endCxn id="25" idx="0"/>
          </p:cNvCxnSpPr>
          <p:nvPr/>
        </p:nvCxnSpPr>
        <p:spPr>
          <a:xfrm>
            <a:off x="2251758" y="2950367"/>
            <a:ext cx="1840304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2" idx="2"/>
            <a:endCxn id="80" idx="0"/>
          </p:cNvCxnSpPr>
          <p:nvPr/>
        </p:nvCxnSpPr>
        <p:spPr>
          <a:xfrm>
            <a:off x="2251758" y="2950367"/>
            <a:ext cx="4544369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2"/>
            <a:endCxn id="102" idx="0"/>
          </p:cNvCxnSpPr>
          <p:nvPr/>
        </p:nvCxnSpPr>
        <p:spPr>
          <a:xfrm>
            <a:off x="2251758" y="2950367"/>
            <a:ext cx="7229425" cy="19359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4327806" y="2464589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1,1 switch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7012708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1,2 switch</a:t>
            </a:r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9697610" y="2464586"/>
            <a:ext cx="1285879" cy="485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1,3 switch</a:t>
            </a:r>
            <a:endParaRPr lang="en-US" dirty="0"/>
          </a:p>
        </p:txBody>
      </p:sp>
      <p:cxnSp>
        <p:nvCxnSpPr>
          <p:cNvPr id="126" name="Straight Connector 125"/>
          <p:cNvCxnSpPr>
            <a:stCxn id="123" idx="2"/>
            <a:endCxn id="10" idx="0"/>
          </p:cNvCxnSpPr>
          <p:nvPr/>
        </p:nvCxnSpPr>
        <p:spPr>
          <a:xfrm flipH="1">
            <a:off x="1958864" y="2950364"/>
            <a:ext cx="3011882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3" idx="2"/>
            <a:endCxn id="26" idx="0"/>
          </p:cNvCxnSpPr>
          <p:nvPr/>
        </p:nvCxnSpPr>
        <p:spPr>
          <a:xfrm flipH="1">
            <a:off x="4677851" y="2950364"/>
            <a:ext cx="292895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3" idx="2"/>
            <a:endCxn id="81" idx="0"/>
          </p:cNvCxnSpPr>
          <p:nvPr/>
        </p:nvCxnSpPr>
        <p:spPr>
          <a:xfrm>
            <a:off x="4970746" y="2950364"/>
            <a:ext cx="2411170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3" idx="2"/>
            <a:endCxn id="103" idx="0"/>
          </p:cNvCxnSpPr>
          <p:nvPr/>
        </p:nvCxnSpPr>
        <p:spPr>
          <a:xfrm>
            <a:off x="4970746" y="2950364"/>
            <a:ext cx="5096226" cy="1935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4" idx="2"/>
            <a:endCxn id="11" idx="0"/>
          </p:cNvCxnSpPr>
          <p:nvPr/>
        </p:nvCxnSpPr>
        <p:spPr>
          <a:xfrm flipH="1">
            <a:off x="2544653" y="2950361"/>
            <a:ext cx="5110995" cy="1935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24" idx="2"/>
            <a:endCxn id="27" idx="0"/>
          </p:cNvCxnSpPr>
          <p:nvPr/>
        </p:nvCxnSpPr>
        <p:spPr>
          <a:xfrm flipH="1">
            <a:off x="5263640" y="2950361"/>
            <a:ext cx="2392008" cy="1935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4" idx="2"/>
            <a:endCxn id="82" idx="0"/>
          </p:cNvCxnSpPr>
          <p:nvPr/>
        </p:nvCxnSpPr>
        <p:spPr>
          <a:xfrm>
            <a:off x="7655648" y="2950361"/>
            <a:ext cx="312057" cy="1935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24" idx="2"/>
            <a:endCxn id="104" idx="0"/>
          </p:cNvCxnSpPr>
          <p:nvPr/>
        </p:nvCxnSpPr>
        <p:spPr>
          <a:xfrm>
            <a:off x="7655648" y="2950361"/>
            <a:ext cx="2997113" cy="19359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5" idx="2"/>
            <a:endCxn id="12" idx="0"/>
          </p:cNvCxnSpPr>
          <p:nvPr/>
        </p:nvCxnSpPr>
        <p:spPr>
          <a:xfrm flipH="1">
            <a:off x="3130442" y="2950361"/>
            <a:ext cx="7210108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25" idx="2"/>
            <a:endCxn id="28" idx="0"/>
          </p:cNvCxnSpPr>
          <p:nvPr/>
        </p:nvCxnSpPr>
        <p:spPr>
          <a:xfrm flipH="1">
            <a:off x="5849429" y="2950361"/>
            <a:ext cx="4491121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125" idx="2"/>
            <a:endCxn id="83" idx="0"/>
          </p:cNvCxnSpPr>
          <p:nvPr/>
        </p:nvCxnSpPr>
        <p:spPr>
          <a:xfrm flipH="1">
            <a:off x="8553494" y="2950361"/>
            <a:ext cx="1787056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25" idx="2"/>
            <a:endCxn id="105" idx="0"/>
          </p:cNvCxnSpPr>
          <p:nvPr/>
        </p:nvCxnSpPr>
        <p:spPr>
          <a:xfrm>
            <a:off x="10340550" y="2950361"/>
            <a:ext cx="898000" cy="19359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9483932" y="4096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8966444" y="8630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8502504" y="972922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731961" y="685007"/>
            <a:ext cx="416470" cy="4164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8966444" y="1294740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9430383" y="985543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464653" y="409561"/>
            <a:ext cx="416470" cy="416470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3</a:t>
            </a:r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7" name="Straight Connector 6"/>
          <p:cNvCxnSpPr>
            <a:stCxn id="70" idx="6"/>
            <a:endCxn id="4" idx="2"/>
          </p:cNvCxnSpPr>
          <p:nvPr/>
        </p:nvCxnSpPr>
        <p:spPr>
          <a:xfrm>
            <a:off x="8148431" y="893242"/>
            <a:ext cx="44305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052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3337</TotalTime>
  <Words>1279</Words>
  <Application>Microsoft Office PowerPoint</Application>
  <PresentationFormat>Widescreen</PresentationFormat>
  <Paragraphs>421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Gill Sans MT</vt:lpstr>
      <vt:lpstr>Gallery</vt:lpstr>
      <vt:lpstr>CubicRing</vt:lpstr>
      <vt:lpstr>Current Systems</vt:lpstr>
      <vt:lpstr>Current System drawbacks </vt:lpstr>
      <vt:lpstr>Intuition behind the paper </vt:lpstr>
      <vt:lpstr>Recovery plans</vt:lpstr>
      <vt:lpstr>CubicRing: Everything is a hop away</vt:lpstr>
      <vt:lpstr>Primary Ring</vt:lpstr>
      <vt:lpstr>Cubic Ring, Bcube(4,1)</vt:lpstr>
      <vt:lpstr>Recovery Ring</vt:lpstr>
      <vt:lpstr>Backup Ring</vt:lpstr>
      <vt:lpstr>Backup Server Recovery  Traffic</vt:lpstr>
      <vt:lpstr>Data Storage Redundancy</vt:lpstr>
      <vt:lpstr>Single Server Failure Recovery</vt:lpstr>
      <vt:lpstr>Recovery Flow</vt:lpstr>
      <vt:lpstr>Evaluation Setup</vt:lpstr>
      <vt:lpstr>Experimental Data</vt:lpstr>
      <vt:lpstr>Determining Recovery and Backup Server Number</vt:lpstr>
      <vt:lpstr>Thoughts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Kirill V</cp:lastModifiedBy>
  <cp:revision>58</cp:revision>
  <cp:lastPrinted>2016-03-08T18:38:19Z</cp:lastPrinted>
  <dcterms:created xsi:type="dcterms:W3CDTF">2016-03-05T20:45:11Z</dcterms:created>
  <dcterms:modified xsi:type="dcterms:W3CDTF">2016-03-08T21:46:19Z</dcterms:modified>
</cp:coreProperties>
</file>